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2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41"/>
  </p:notesMasterIdLst>
  <p:sldIdLst>
    <p:sldId id="256" r:id="rId2"/>
    <p:sldId id="455" r:id="rId3"/>
    <p:sldId id="333" r:id="rId4"/>
    <p:sldId id="397" r:id="rId5"/>
    <p:sldId id="438" r:id="rId6"/>
    <p:sldId id="376" r:id="rId7"/>
    <p:sldId id="400" r:id="rId8"/>
    <p:sldId id="387" r:id="rId9"/>
    <p:sldId id="460" r:id="rId10"/>
    <p:sldId id="410" r:id="rId11"/>
    <p:sldId id="440" r:id="rId12"/>
    <p:sldId id="402" r:id="rId13"/>
    <p:sldId id="467" r:id="rId14"/>
    <p:sldId id="475" r:id="rId15"/>
    <p:sldId id="388" r:id="rId16"/>
    <p:sldId id="450" r:id="rId17"/>
    <p:sldId id="461" r:id="rId18"/>
    <p:sldId id="457" r:id="rId19"/>
    <p:sldId id="472" r:id="rId20"/>
    <p:sldId id="473" r:id="rId21"/>
    <p:sldId id="476" r:id="rId22"/>
    <p:sldId id="448" r:id="rId23"/>
    <p:sldId id="449" r:id="rId24"/>
    <p:sldId id="447" r:id="rId25"/>
    <p:sldId id="385" r:id="rId26"/>
    <p:sldId id="453" r:id="rId27"/>
    <p:sldId id="474" r:id="rId28"/>
    <p:sldId id="471" r:id="rId29"/>
    <p:sldId id="414" r:id="rId30"/>
    <p:sldId id="406" r:id="rId31"/>
    <p:sldId id="454" r:id="rId32"/>
    <p:sldId id="394" r:id="rId33"/>
    <p:sldId id="395" r:id="rId34"/>
    <p:sldId id="407" r:id="rId35"/>
    <p:sldId id="425" r:id="rId36"/>
    <p:sldId id="380" r:id="rId37"/>
    <p:sldId id="358" r:id="rId38"/>
    <p:sldId id="381" r:id="rId39"/>
    <p:sldId id="404" r:id="rId40"/>
  </p:sldIdLst>
  <p:sldSz cx="9144000" cy="6858000" type="screen4x3"/>
  <p:notesSz cx="6797675" cy="9928225"/>
  <p:embeddedFontLs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Cambria Math" panose="02040503050406030204" pitchFamily="18" charset="0"/>
      <p:regular r:id="rId46"/>
    </p:embeddedFont>
    <p:embeddedFont>
      <p:font typeface="Roboto Light" panose="02000000000000000000" pitchFamily="2" charset="0"/>
      <p:regular r:id="rId47"/>
      <p:italic r:id="rId48"/>
    </p:embeddedFont>
  </p:embeddedFontLst>
  <p:custDataLst>
    <p:tags r:id="rId49"/>
  </p:custDataLst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b="1" kern="1200">
        <a:solidFill>
          <a:srgbClr val="003399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b="1" kern="1200">
        <a:solidFill>
          <a:srgbClr val="003399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b="1" kern="1200">
        <a:solidFill>
          <a:srgbClr val="003399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b="1" kern="1200">
        <a:solidFill>
          <a:srgbClr val="003399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b="1" kern="1200">
        <a:solidFill>
          <a:srgbClr val="003399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rgbClr val="003399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rgbClr val="003399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rgbClr val="003399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rgbClr val="003399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A6"/>
    <a:srgbClr val="FFD9D9"/>
    <a:srgbClr val="FF00FF"/>
    <a:srgbClr val="EC0000"/>
    <a:srgbClr val="009900"/>
    <a:srgbClr val="003399"/>
    <a:srgbClr val="FFF417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93" autoAdjust="0"/>
    <p:restoredTop sz="94689" autoAdjust="0"/>
  </p:normalViewPr>
  <p:slideViewPr>
    <p:cSldViewPr>
      <p:cViewPr varScale="1">
        <p:scale>
          <a:sx n="106" d="100"/>
          <a:sy n="106" d="100"/>
        </p:scale>
        <p:origin x="187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501" cy="496968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587" y="0"/>
            <a:ext cx="2945500" cy="496968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/>
            </a:lvl1pPr>
          </a:lstStyle>
          <a:p>
            <a:fld id="{82C4217C-8735-462D-A211-941F2B08FAE5}" type="datetimeFigureOut">
              <a:rPr lang="ru-RU" smtClean="0"/>
              <a:pPr/>
              <a:t>04.08.2022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0937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8" tIns="45719" rIns="91438" bIns="45719" rtlCol="0" anchor="ctr"/>
          <a:lstStyle/>
          <a:p>
            <a:endParaRPr lang="ru-R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610" y="4715631"/>
            <a:ext cx="5438458" cy="4467939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9672"/>
            <a:ext cx="2945501" cy="496967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587" y="9429672"/>
            <a:ext cx="2945500" cy="496967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/>
            </a:lvl1pPr>
          </a:lstStyle>
          <a:p>
            <a:fld id="{5F8B87BF-517B-4B98-BE16-88267A6B46E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7073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8B87BF-517B-4B98-BE16-88267A6B46E3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9095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8B87BF-517B-4B98-BE16-88267A6B46E3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7081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A09CC-0DFD-4930-9882-8D8A8559D4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83563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A09CC-0DFD-4930-9882-8D8A8559D4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05821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A09CC-0DFD-4930-9882-8D8A8559D4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355977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A09CC-0DFD-4930-9882-8D8A8559D4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36715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A09CC-0DFD-4930-9882-8D8A8559D4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78845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A09CC-0DFD-4930-9882-8D8A8559D4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29277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A09CC-0DFD-4930-9882-8D8A8559D4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68952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A09CC-0DFD-4930-9882-8D8A8559D4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42673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A09CC-0DFD-4930-9882-8D8A8559D4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347762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A09CC-0DFD-4930-9882-8D8A8559D4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14563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A09CC-0DFD-4930-9882-8D8A8559D4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89161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A09CC-0DFD-4930-9882-8D8A8559D4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581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47.png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12" Type="http://schemas.openxmlformats.org/officeDocument/2006/relationships/image" Target="../media/image46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image" Target="../media/image45.png"/><Relationship Id="rId5" Type="http://schemas.openxmlformats.org/officeDocument/2006/relationships/tags" Target="../tags/tag44.xml"/><Relationship Id="rId10" Type="http://schemas.openxmlformats.org/officeDocument/2006/relationships/image" Target="../media/image44.png"/><Relationship Id="rId4" Type="http://schemas.openxmlformats.org/officeDocument/2006/relationships/tags" Target="../tags/tag43.xml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54.xml"/><Relationship Id="rId13" Type="http://schemas.openxmlformats.org/officeDocument/2006/relationships/image" Target="../media/image6.png"/><Relationship Id="rId18" Type="http://schemas.openxmlformats.org/officeDocument/2006/relationships/image" Target="../media/image55.png"/><Relationship Id="rId3" Type="http://schemas.openxmlformats.org/officeDocument/2006/relationships/tags" Target="../tags/tag49.xml"/><Relationship Id="rId21" Type="http://schemas.openxmlformats.org/officeDocument/2006/relationships/image" Target="../media/image58.png"/><Relationship Id="rId7" Type="http://schemas.openxmlformats.org/officeDocument/2006/relationships/tags" Target="../tags/tag53.xml"/><Relationship Id="rId12" Type="http://schemas.openxmlformats.org/officeDocument/2006/relationships/image" Target="../media/image50.png"/><Relationship Id="rId17" Type="http://schemas.openxmlformats.org/officeDocument/2006/relationships/image" Target="../media/image54.png"/><Relationship Id="rId2" Type="http://schemas.openxmlformats.org/officeDocument/2006/relationships/tags" Target="../tags/tag48.xml"/><Relationship Id="rId16" Type="http://schemas.openxmlformats.org/officeDocument/2006/relationships/image" Target="../media/image53.png"/><Relationship Id="rId20" Type="http://schemas.openxmlformats.org/officeDocument/2006/relationships/image" Target="../media/image57.png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../media/image49.png"/><Relationship Id="rId5" Type="http://schemas.openxmlformats.org/officeDocument/2006/relationships/tags" Target="../tags/tag51.xml"/><Relationship Id="rId15" Type="http://schemas.openxmlformats.org/officeDocument/2006/relationships/image" Target="../media/image52.png"/><Relationship Id="rId10" Type="http://schemas.openxmlformats.org/officeDocument/2006/relationships/slideLayout" Target="../slideLayouts/slideLayout7.xml"/><Relationship Id="rId19" Type="http://schemas.openxmlformats.org/officeDocument/2006/relationships/image" Target="../media/image56.png"/><Relationship Id="rId4" Type="http://schemas.openxmlformats.org/officeDocument/2006/relationships/tags" Target="../tags/tag50.xml"/><Relationship Id="rId9" Type="http://schemas.openxmlformats.org/officeDocument/2006/relationships/tags" Target="../tags/tag55.xml"/><Relationship Id="rId1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13" Type="http://schemas.openxmlformats.org/officeDocument/2006/relationships/image" Target="../media/image64.png"/><Relationship Id="rId3" Type="http://schemas.openxmlformats.org/officeDocument/2006/relationships/tags" Target="../tags/tag58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63.png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62.png"/><Relationship Id="rId5" Type="http://schemas.openxmlformats.org/officeDocument/2006/relationships/tags" Target="../tags/tag60.xml"/><Relationship Id="rId10" Type="http://schemas.openxmlformats.org/officeDocument/2006/relationships/image" Target="../media/image61.png"/><Relationship Id="rId4" Type="http://schemas.openxmlformats.org/officeDocument/2006/relationships/tags" Target="../tags/tag59.xml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70.png"/><Relationship Id="rId3" Type="http://schemas.openxmlformats.org/officeDocument/2006/relationships/tags" Target="../tags/tag64.xml"/><Relationship Id="rId7" Type="http://schemas.openxmlformats.org/officeDocument/2006/relationships/tags" Target="../tags/tag68.xml"/><Relationship Id="rId12" Type="http://schemas.openxmlformats.org/officeDocument/2006/relationships/image" Target="../media/image69.png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11" Type="http://schemas.openxmlformats.org/officeDocument/2006/relationships/image" Target="../media/image68.png"/><Relationship Id="rId5" Type="http://schemas.openxmlformats.org/officeDocument/2006/relationships/tags" Target="../tags/tag66.xml"/><Relationship Id="rId15" Type="http://schemas.openxmlformats.org/officeDocument/2006/relationships/image" Target="../media/image72.png"/><Relationship Id="rId10" Type="http://schemas.openxmlformats.org/officeDocument/2006/relationships/image" Target="../media/image67.png"/><Relationship Id="rId4" Type="http://schemas.openxmlformats.org/officeDocument/2006/relationships/tags" Target="../tags/tag65.xml"/><Relationship Id="rId9" Type="http://schemas.openxmlformats.org/officeDocument/2006/relationships/image" Target="../media/image66.png"/><Relationship Id="rId14" Type="http://schemas.openxmlformats.org/officeDocument/2006/relationships/image" Target="../media/image7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87296837@N00/41329883000" TargetMode="External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9.xml"/><Relationship Id="rId4" Type="http://schemas.openxmlformats.org/officeDocument/2006/relationships/image" Target="../media/image7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77.xml"/><Relationship Id="rId13" Type="http://schemas.openxmlformats.org/officeDocument/2006/relationships/image" Target="../media/image79.png"/><Relationship Id="rId18" Type="http://schemas.openxmlformats.org/officeDocument/2006/relationships/image" Target="../media/image70.png"/><Relationship Id="rId3" Type="http://schemas.openxmlformats.org/officeDocument/2006/relationships/tags" Target="../tags/tag72.xml"/><Relationship Id="rId7" Type="http://schemas.openxmlformats.org/officeDocument/2006/relationships/tags" Target="../tags/tag76.xml"/><Relationship Id="rId12" Type="http://schemas.openxmlformats.org/officeDocument/2006/relationships/image" Target="../media/image78.png"/><Relationship Id="rId17" Type="http://schemas.openxmlformats.org/officeDocument/2006/relationships/image" Target="../media/image83.png"/><Relationship Id="rId2" Type="http://schemas.openxmlformats.org/officeDocument/2006/relationships/tags" Target="../tags/tag71.xml"/><Relationship Id="rId16" Type="http://schemas.openxmlformats.org/officeDocument/2006/relationships/image" Target="../media/image82.png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11" Type="http://schemas.openxmlformats.org/officeDocument/2006/relationships/image" Target="../media/image77.png"/><Relationship Id="rId5" Type="http://schemas.openxmlformats.org/officeDocument/2006/relationships/tags" Target="../tags/tag74.xml"/><Relationship Id="rId15" Type="http://schemas.openxmlformats.org/officeDocument/2006/relationships/image" Target="../media/image81.png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73.xml"/><Relationship Id="rId9" Type="http://schemas.openxmlformats.org/officeDocument/2006/relationships/tags" Target="../tags/tag78.xml"/><Relationship Id="rId14" Type="http://schemas.openxmlformats.org/officeDocument/2006/relationships/image" Target="../media/image8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0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1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tags" Target="../tags/tag84.xml"/><Relationship Id="rId7" Type="http://schemas.openxmlformats.org/officeDocument/2006/relationships/image" Target="../media/image91.png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image" Target="../media/image90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94.png"/><Relationship Id="rId4" Type="http://schemas.openxmlformats.org/officeDocument/2006/relationships/tags" Target="../tags/tag85.xml"/><Relationship Id="rId9" Type="http://schemas.openxmlformats.org/officeDocument/2006/relationships/image" Target="../media/image9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tags" Target="../tags/tag88.xml"/><Relationship Id="rId7" Type="http://schemas.openxmlformats.org/officeDocument/2006/relationships/image" Target="../media/image91.png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image" Target="../media/image95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94.png"/><Relationship Id="rId4" Type="http://schemas.openxmlformats.org/officeDocument/2006/relationships/tags" Target="../tags/tag89.xml"/><Relationship Id="rId9" Type="http://schemas.openxmlformats.org/officeDocument/2006/relationships/image" Target="../media/image9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tags" Target="../tags/tag92.xml"/><Relationship Id="rId7" Type="http://schemas.openxmlformats.org/officeDocument/2006/relationships/image" Target="../media/image98.png"/><Relationship Id="rId12" Type="http://schemas.openxmlformats.org/officeDocument/2006/relationships/image" Target="../media/image103.png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02.png"/><Relationship Id="rId5" Type="http://schemas.openxmlformats.org/officeDocument/2006/relationships/tags" Target="../tags/tag94.xml"/><Relationship Id="rId10" Type="http://schemas.openxmlformats.org/officeDocument/2006/relationships/image" Target="../media/image101.png"/><Relationship Id="rId4" Type="http://schemas.openxmlformats.org/officeDocument/2006/relationships/tags" Target="../tags/tag93.xml"/><Relationship Id="rId9" Type="http://schemas.openxmlformats.org/officeDocument/2006/relationships/image" Target="../media/image10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99.png"/><Relationship Id="rId3" Type="http://schemas.openxmlformats.org/officeDocument/2006/relationships/tags" Target="../tags/tag97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08.png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tags" Target="../tags/tag100.xml"/><Relationship Id="rId11" Type="http://schemas.openxmlformats.org/officeDocument/2006/relationships/image" Target="../media/image107.png"/><Relationship Id="rId5" Type="http://schemas.openxmlformats.org/officeDocument/2006/relationships/tags" Target="../tags/tag99.xml"/><Relationship Id="rId10" Type="http://schemas.openxmlformats.org/officeDocument/2006/relationships/image" Target="../media/image106.png"/><Relationship Id="rId4" Type="http://schemas.openxmlformats.org/officeDocument/2006/relationships/tags" Target="../tags/tag98.xml"/><Relationship Id="rId9" Type="http://schemas.openxmlformats.org/officeDocument/2006/relationships/image" Target="../media/image105.png"/><Relationship Id="rId14" Type="http://schemas.openxmlformats.org/officeDocument/2006/relationships/image" Target="../media/image10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15.png"/><Relationship Id="rId3" Type="http://schemas.openxmlformats.org/officeDocument/2006/relationships/tags" Target="../tags/tag10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14.png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11" Type="http://schemas.openxmlformats.org/officeDocument/2006/relationships/image" Target="../media/image113.png"/><Relationship Id="rId5" Type="http://schemas.openxmlformats.org/officeDocument/2006/relationships/tags" Target="../tags/tag105.xml"/><Relationship Id="rId10" Type="http://schemas.openxmlformats.org/officeDocument/2006/relationships/image" Target="../media/image112.png"/><Relationship Id="rId4" Type="http://schemas.openxmlformats.org/officeDocument/2006/relationships/tags" Target="../tags/tag104.xml"/><Relationship Id="rId9" Type="http://schemas.openxmlformats.org/officeDocument/2006/relationships/image" Target="../media/image111.png"/><Relationship Id="rId14" Type="http://schemas.openxmlformats.org/officeDocument/2006/relationships/image" Target="../media/image9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emf"/><Relationship Id="rId2" Type="http://schemas.openxmlformats.org/officeDocument/2006/relationships/image" Target="../media/image11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8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114.xml"/><Relationship Id="rId13" Type="http://schemas.openxmlformats.org/officeDocument/2006/relationships/image" Target="../media/image119.png"/><Relationship Id="rId18" Type="http://schemas.openxmlformats.org/officeDocument/2006/relationships/image" Target="../media/image124.png"/><Relationship Id="rId3" Type="http://schemas.openxmlformats.org/officeDocument/2006/relationships/tags" Target="../tags/tag109.xml"/><Relationship Id="rId21" Type="http://schemas.openxmlformats.org/officeDocument/2006/relationships/image" Target="../media/image126.png"/><Relationship Id="rId7" Type="http://schemas.openxmlformats.org/officeDocument/2006/relationships/tags" Target="../tags/tag113.xml"/><Relationship Id="rId12" Type="http://schemas.openxmlformats.org/officeDocument/2006/relationships/slideLayout" Target="../slideLayouts/slideLayout7.xml"/><Relationship Id="rId17" Type="http://schemas.openxmlformats.org/officeDocument/2006/relationships/image" Target="../media/image123.png"/><Relationship Id="rId25" Type="http://schemas.openxmlformats.org/officeDocument/2006/relationships/image" Target="../media/image130.png"/><Relationship Id="rId2" Type="http://schemas.openxmlformats.org/officeDocument/2006/relationships/tags" Target="../tags/tag108.xml"/><Relationship Id="rId16" Type="http://schemas.openxmlformats.org/officeDocument/2006/relationships/image" Target="../media/image122.png"/><Relationship Id="rId20" Type="http://schemas.openxmlformats.org/officeDocument/2006/relationships/image" Target="../media/image125.emf"/><Relationship Id="rId1" Type="http://schemas.openxmlformats.org/officeDocument/2006/relationships/tags" Target="../tags/tag107.xml"/><Relationship Id="rId6" Type="http://schemas.openxmlformats.org/officeDocument/2006/relationships/tags" Target="../tags/tag112.xml"/><Relationship Id="rId11" Type="http://schemas.openxmlformats.org/officeDocument/2006/relationships/tags" Target="../tags/tag117.xml"/><Relationship Id="rId24" Type="http://schemas.openxmlformats.org/officeDocument/2006/relationships/image" Target="../media/image129.png"/><Relationship Id="rId5" Type="http://schemas.openxmlformats.org/officeDocument/2006/relationships/tags" Target="../tags/tag111.xml"/><Relationship Id="rId15" Type="http://schemas.openxmlformats.org/officeDocument/2006/relationships/image" Target="../media/image121.png"/><Relationship Id="rId23" Type="http://schemas.openxmlformats.org/officeDocument/2006/relationships/image" Target="../media/image128.png"/><Relationship Id="rId10" Type="http://schemas.openxmlformats.org/officeDocument/2006/relationships/tags" Target="../tags/tag116.xml"/><Relationship Id="rId19" Type="http://schemas.openxmlformats.org/officeDocument/2006/relationships/oleObject" Target="../embeddings/oleObject1.bin"/><Relationship Id="rId4" Type="http://schemas.openxmlformats.org/officeDocument/2006/relationships/tags" Target="../tags/tag110.xml"/><Relationship Id="rId9" Type="http://schemas.openxmlformats.org/officeDocument/2006/relationships/tags" Target="../tags/tag115.xml"/><Relationship Id="rId14" Type="http://schemas.openxmlformats.org/officeDocument/2006/relationships/image" Target="../media/image120.png"/><Relationship Id="rId22" Type="http://schemas.openxmlformats.org/officeDocument/2006/relationships/image" Target="../media/image12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13" Type="http://schemas.openxmlformats.org/officeDocument/2006/relationships/image" Target="../media/image135.png"/><Relationship Id="rId3" Type="http://schemas.openxmlformats.org/officeDocument/2006/relationships/tags" Target="../tags/tag120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34.png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tags" Target="../tags/tag123.xml"/><Relationship Id="rId11" Type="http://schemas.openxmlformats.org/officeDocument/2006/relationships/image" Target="../media/image133.png"/><Relationship Id="rId5" Type="http://schemas.openxmlformats.org/officeDocument/2006/relationships/tags" Target="../tags/tag122.xml"/><Relationship Id="rId10" Type="http://schemas.openxmlformats.org/officeDocument/2006/relationships/image" Target="../media/image132.png"/><Relationship Id="rId4" Type="http://schemas.openxmlformats.org/officeDocument/2006/relationships/tags" Target="../tags/tag121.xml"/><Relationship Id="rId9" Type="http://schemas.openxmlformats.org/officeDocument/2006/relationships/image" Target="../media/image12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139.png"/><Relationship Id="rId3" Type="http://schemas.openxmlformats.org/officeDocument/2006/relationships/tags" Target="../tags/tag126.xml"/><Relationship Id="rId7" Type="http://schemas.openxmlformats.org/officeDocument/2006/relationships/tags" Target="../tags/tag130.xml"/><Relationship Id="rId12" Type="http://schemas.openxmlformats.org/officeDocument/2006/relationships/image" Target="../media/image138.png"/><Relationship Id="rId17" Type="http://schemas.openxmlformats.org/officeDocument/2006/relationships/image" Target="../media/image125.emf"/><Relationship Id="rId2" Type="http://schemas.openxmlformats.org/officeDocument/2006/relationships/tags" Target="../tags/tag125.xml"/><Relationship Id="rId16" Type="http://schemas.openxmlformats.org/officeDocument/2006/relationships/oleObject" Target="../embeddings/oleObject2.bin"/><Relationship Id="rId1" Type="http://schemas.openxmlformats.org/officeDocument/2006/relationships/tags" Target="../tags/tag124.xml"/><Relationship Id="rId6" Type="http://schemas.openxmlformats.org/officeDocument/2006/relationships/tags" Target="../tags/tag129.xml"/><Relationship Id="rId11" Type="http://schemas.openxmlformats.org/officeDocument/2006/relationships/image" Target="../media/image137.png"/><Relationship Id="rId5" Type="http://schemas.openxmlformats.org/officeDocument/2006/relationships/tags" Target="../tags/tag128.xml"/><Relationship Id="rId15" Type="http://schemas.openxmlformats.org/officeDocument/2006/relationships/image" Target="../media/image141.png"/><Relationship Id="rId10" Type="http://schemas.openxmlformats.org/officeDocument/2006/relationships/image" Target="../media/image136.png"/><Relationship Id="rId4" Type="http://schemas.openxmlformats.org/officeDocument/2006/relationships/tags" Target="../tags/tag127.xml"/><Relationship Id="rId9" Type="http://schemas.openxmlformats.org/officeDocument/2006/relationships/image" Target="../media/image131.png"/><Relationship Id="rId14" Type="http://schemas.openxmlformats.org/officeDocument/2006/relationships/image" Target="../media/image14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133.xml"/><Relationship Id="rId7" Type="http://schemas.openxmlformats.org/officeDocument/2006/relationships/image" Target="../media/image144.png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6" Type="http://schemas.openxmlformats.org/officeDocument/2006/relationships/image" Target="../media/image143.png"/><Relationship Id="rId5" Type="http://schemas.openxmlformats.org/officeDocument/2006/relationships/image" Target="../media/image142.png"/><Relationship Id="rId4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146.png"/><Relationship Id="rId3" Type="http://schemas.openxmlformats.org/officeDocument/2006/relationships/tags" Target="../tags/tag136.xml"/><Relationship Id="rId7" Type="http://schemas.openxmlformats.org/officeDocument/2006/relationships/tags" Target="../tags/tag140.xml"/><Relationship Id="rId12" Type="http://schemas.openxmlformats.org/officeDocument/2006/relationships/image" Target="../media/image145.png"/><Relationship Id="rId2" Type="http://schemas.openxmlformats.org/officeDocument/2006/relationships/tags" Target="../tags/tag135.xml"/><Relationship Id="rId16" Type="http://schemas.openxmlformats.org/officeDocument/2006/relationships/image" Target="../media/image148.png"/><Relationship Id="rId1" Type="http://schemas.openxmlformats.org/officeDocument/2006/relationships/tags" Target="../tags/tag134.xml"/><Relationship Id="rId6" Type="http://schemas.openxmlformats.org/officeDocument/2006/relationships/tags" Target="../tags/tag139.xml"/><Relationship Id="rId11" Type="http://schemas.openxmlformats.org/officeDocument/2006/relationships/image" Target="../media/image102.png"/><Relationship Id="rId5" Type="http://schemas.openxmlformats.org/officeDocument/2006/relationships/tags" Target="../tags/tag138.xml"/><Relationship Id="rId15" Type="http://schemas.openxmlformats.org/officeDocument/2006/relationships/image" Target="../media/image105.png"/><Relationship Id="rId10" Type="http://schemas.openxmlformats.org/officeDocument/2006/relationships/image" Target="../media/image120.png"/><Relationship Id="rId4" Type="http://schemas.openxmlformats.org/officeDocument/2006/relationships/tags" Target="../tags/tag137.xml"/><Relationship Id="rId9" Type="http://schemas.openxmlformats.org/officeDocument/2006/relationships/image" Target="../media/image119.png"/><Relationship Id="rId14" Type="http://schemas.openxmlformats.org/officeDocument/2006/relationships/image" Target="../media/image14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148.xml"/><Relationship Id="rId13" Type="http://schemas.openxmlformats.org/officeDocument/2006/relationships/image" Target="../media/image152.png"/><Relationship Id="rId18" Type="http://schemas.openxmlformats.org/officeDocument/2006/relationships/image" Target="../media/image1720.png"/><Relationship Id="rId3" Type="http://schemas.openxmlformats.org/officeDocument/2006/relationships/tags" Target="../tags/tag143.xml"/><Relationship Id="rId7" Type="http://schemas.openxmlformats.org/officeDocument/2006/relationships/tags" Target="../tags/tag147.xml"/><Relationship Id="rId12" Type="http://schemas.openxmlformats.org/officeDocument/2006/relationships/image" Target="../media/image151.png"/><Relationship Id="rId17" Type="http://schemas.openxmlformats.org/officeDocument/2006/relationships/image" Target="../media/image156.png"/><Relationship Id="rId2" Type="http://schemas.openxmlformats.org/officeDocument/2006/relationships/tags" Target="../tags/tag142.xml"/><Relationship Id="rId16" Type="http://schemas.openxmlformats.org/officeDocument/2006/relationships/image" Target="../media/image155.png"/><Relationship Id="rId20" Type="http://schemas.openxmlformats.org/officeDocument/2006/relationships/image" Target="../media/image157.png"/><Relationship Id="rId1" Type="http://schemas.openxmlformats.org/officeDocument/2006/relationships/tags" Target="../tags/tag141.xml"/><Relationship Id="rId6" Type="http://schemas.openxmlformats.org/officeDocument/2006/relationships/tags" Target="../tags/tag146.xml"/><Relationship Id="rId11" Type="http://schemas.openxmlformats.org/officeDocument/2006/relationships/image" Target="../media/image150.png"/><Relationship Id="rId5" Type="http://schemas.openxmlformats.org/officeDocument/2006/relationships/tags" Target="../tags/tag145.xml"/><Relationship Id="rId15" Type="http://schemas.openxmlformats.org/officeDocument/2006/relationships/image" Target="../media/image154.png"/><Relationship Id="rId10" Type="http://schemas.openxmlformats.org/officeDocument/2006/relationships/image" Target="../media/image149.png"/><Relationship Id="rId19" Type="http://schemas.openxmlformats.org/officeDocument/2006/relationships/image" Target="../media/image173.png"/><Relationship Id="rId4" Type="http://schemas.openxmlformats.org/officeDocument/2006/relationships/tags" Target="../tags/tag144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15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tags" Target="../tags/tag151.xml"/><Relationship Id="rId7" Type="http://schemas.openxmlformats.org/officeDocument/2006/relationships/image" Target="../media/image119.png"/><Relationship Id="rId12" Type="http://schemas.openxmlformats.org/officeDocument/2006/relationships/image" Target="../media/image159.png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58.png"/><Relationship Id="rId5" Type="http://schemas.openxmlformats.org/officeDocument/2006/relationships/tags" Target="../tags/tag153.xml"/><Relationship Id="rId10" Type="http://schemas.openxmlformats.org/officeDocument/2006/relationships/image" Target="../media/image145.png"/><Relationship Id="rId4" Type="http://schemas.openxmlformats.org/officeDocument/2006/relationships/tags" Target="../tags/tag152.xml"/><Relationship Id="rId9" Type="http://schemas.openxmlformats.org/officeDocument/2006/relationships/image" Target="../media/image10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png"/><Relationship Id="rId3" Type="http://schemas.openxmlformats.org/officeDocument/2006/relationships/tags" Target="../tags/tag156.xml"/><Relationship Id="rId7" Type="http://schemas.openxmlformats.org/officeDocument/2006/relationships/image" Target="../media/image161.png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6" Type="http://schemas.openxmlformats.org/officeDocument/2006/relationships/image" Target="../media/image160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63.png"/><Relationship Id="rId4" Type="http://schemas.openxmlformats.org/officeDocument/2006/relationships/tags" Target="../tags/tag157.xml"/><Relationship Id="rId9" Type="http://schemas.openxmlformats.org/officeDocument/2006/relationships/image" Target="../media/image135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5.xml"/><Relationship Id="rId7" Type="http://schemas.openxmlformats.org/officeDocument/2006/relationships/image" Target="../media/image6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5.emf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8.png"/><Relationship Id="rId4" Type="http://schemas.openxmlformats.org/officeDocument/2006/relationships/tags" Target="../tags/tag6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13.png"/><Relationship Id="rId26" Type="http://schemas.openxmlformats.org/officeDocument/2006/relationships/image" Target="../media/image21.png"/><Relationship Id="rId3" Type="http://schemas.openxmlformats.org/officeDocument/2006/relationships/tags" Target="../tags/tag9.xml"/><Relationship Id="rId21" Type="http://schemas.openxmlformats.org/officeDocument/2006/relationships/image" Target="../media/image16.png"/><Relationship Id="rId7" Type="http://schemas.openxmlformats.org/officeDocument/2006/relationships/tags" Target="../tags/tag13.xml"/><Relationship Id="rId12" Type="http://schemas.openxmlformats.org/officeDocument/2006/relationships/tags" Target="../tags/tag18.xml"/><Relationship Id="rId17" Type="http://schemas.openxmlformats.org/officeDocument/2006/relationships/image" Target="../media/image12.png"/><Relationship Id="rId25" Type="http://schemas.openxmlformats.org/officeDocument/2006/relationships/image" Target="../media/image20.png"/><Relationship Id="rId2" Type="http://schemas.openxmlformats.org/officeDocument/2006/relationships/tags" Target="../tags/tag8.xml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tags" Target="../tags/tag17.xml"/><Relationship Id="rId24" Type="http://schemas.openxmlformats.org/officeDocument/2006/relationships/image" Target="../media/image19.png"/><Relationship Id="rId5" Type="http://schemas.openxmlformats.org/officeDocument/2006/relationships/tags" Target="../tags/tag11.xml"/><Relationship Id="rId15" Type="http://schemas.openxmlformats.org/officeDocument/2006/relationships/image" Target="../media/image810.png"/><Relationship Id="rId23" Type="http://schemas.openxmlformats.org/officeDocument/2006/relationships/image" Target="../media/image18.png"/><Relationship Id="rId10" Type="http://schemas.openxmlformats.org/officeDocument/2006/relationships/tags" Target="../tags/tag16.xml"/><Relationship Id="rId19" Type="http://schemas.openxmlformats.org/officeDocument/2006/relationships/image" Target="../media/image14.png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image" Target="../media/image10.png"/><Relationship Id="rId22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25.png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24.png"/><Relationship Id="rId17" Type="http://schemas.openxmlformats.org/officeDocument/2006/relationships/image" Target="../media/image28.png"/><Relationship Id="rId2" Type="http://schemas.openxmlformats.org/officeDocument/2006/relationships/tags" Target="../tags/tag20.xml"/><Relationship Id="rId16" Type="http://schemas.openxmlformats.org/officeDocument/2006/relationships/image" Target="../media/image27.pn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image" Target="../media/image23.png"/><Relationship Id="rId5" Type="http://schemas.openxmlformats.org/officeDocument/2006/relationships/tags" Target="../tags/tag23.xml"/><Relationship Id="rId15" Type="http://schemas.openxmlformats.org/officeDocument/2006/relationships/image" Target="../media/image19.png"/><Relationship Id="rId10" Type="http://schemas.openxmlformats.org/officeDocument/2006/relationships/image" Target="../media/image22.png"/><Relationship Id="rId4" Type="http://schemas.openxmlformats.org/officeDocument/2006/relationships/tags" Target="../tags/tag22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13" Type="http://schemas.openxmlformats.org/officeDocument/2006/relationships/image" Target="../media/image33.png"/><Relationship Id="rId3" Type="http://schemas.openxmlformats.org/officeDocument/2006/relationships/tags" Target="../tags/tag29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2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31.png"/><Relationship Id="rId5" Type="http://schemas.openxmlformats.org/officeDocument/2006/relationships/tags" Target="../tags/tag31.xml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tags" Target="../tags/tag30.xml"/><Relationship Id="rId9" Type="http://schemas.openxmlformats.org/officeDocument/2006/relationships/image" Target="../media/image29.png"/><Relationship Id="rId1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38.png"/><Relationship Id="rId18" Type="http://schemas.openxmlformats.org/officeDocument/2006/relationships/image" Target="../media/image410.png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12" Type="http://schemas.openxmlformats.org/officeDocument/2006/relationships/image" Target="../media/image37.png"/><Relationship Id="rId17" Type="http://schemas.openxmlformats.org/officeDocument/2006/relationships/image" Target="../media/image41.png"/><Relationship Id="rId2" Type="http://schemas.openxmlformats.org/officeDocument/2006/relationships/tags" Target="../tags/tag34.xml"/><Relationship Id="rId16" Type="http://schemas.openxmlformats.org/officeDocument/2006/relationships/image" Target="../media/image390.png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image" Target="../media/image36.png"/><Relationship Id="rId5" Type="http://schemas.openxmlformats.org/officeDocument/2006/relationships/tags" Target="../tags/tag37.xml"/><Relationship Id="rId15" Type="http://schemas.openxmlformats.org/officeDocument/2006/relationships/image" Target="../media/image40.png"/><Relationship Id="rId10" Type="http://schemas.openxmlformats.org/officeDocument/2006/relationships/image" Target="../media/image330.png"/><Relationship Id="rId19" Type="http://schemas.openxmlformats.org/officeDocument/2006/relationships/image" Target="../media/image42.png"/><Relationship Id="rId4" Type="http://schemas.openxmlformats.org/officeDocument/2006/relationships/tags" Target="../tags/tag36.xml"/><Relationship Id="rId9" Type="http://schemas.openxmlformats.org/officeDocument/2006/relationships/notesSlide" Target="../notesSlides/notesSlide2.xml"/><Relationship Id="rId1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0" y="1916832"/>
            <a:ext cx="9144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000" dirty="0">
                <a:solidFill>
                  <a:schemeClr val="tx1"/>
                </a:solidFill>
              </a:rPr>
              <a:t>P.S. Shternin, D.D. </a:t>
            </a:r>
            <a:r>
              <a:rPr lang="en-US" sz="3000" dirty="0" err="1">
                <a:solidFill>
                  <a:schemeClr val="tx1"/>
                </a:solidFill>
              </a:rPr>
              <a:t>Ofengeim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0" y="2928934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1" i="0" dirty="0">
                <a:solidFill>
                  <a:srgbClr val="CB6D04"/>
                </a:solidFill>
                <a:effectLst/>
                <a:latin typeface="Roboto Light" panose="020B0604020202020204" pitchFamily="2" charset="0"/>
              </a:rPr>
              <a:t>Transport coefficients of magnetized neutron star cores</a:t>
            </a:r>
            <a:endParaRPr lang="ru-RU" sz="3400" b="0" dirty="0">
              <a:solidFill>
                <a:schemeClr val="hlink"/>
              </a:solidFill>
            </a:endParaRPr>
          </a:p>
        </p:txBody>
      </p:sp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1763688" y="6021288"/>
            <a:ext cx="54553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dirty="0" err="1">
                <a:solidFill>
                  <a:schemeClr val="tx1"/>
                </a:solidFill>
              </a:rPr>
              <a:t>XVth</a:t>
            </a:r>
            <a:r>
              <a:rPr lang="en-US" b="0" dirty="0">
                <a:solidFill>
                  <a:schemeClr val="tx1"/>
                </a:solidFill>
              </a:rPr>
              <a:t> Quark Confinement and the Hadron Spectrum</a:t>
            </a:r>
          </a:p>
          <a:p>
            <a:r>
              <a:rPr lang="en-US" b="0" dirty="0">
                <a:solidFill>
                  <a:schemeClr val="tx1"/>
                </a:solidFill>
              </a:rPr>
              <a:t>Aug 1 – 6, 2022, University of Stavanger, Norway</a:t>
            </a:r>
            <a:endParaRPr lang="ru-RU" b="0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685"/>
            <a:ext cx="2549464" cy="90872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A62F2CC-456B-A1C7-B74A-148A0268B6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27" r="17570" b="24885"/>
          <a:stretch/>
        </p:blipFill>
        <p:spPr bwMode="auto">
          <a:xfrm>
            <a:off x="7291036" y="44624"/>
            <a:ext cx="1817468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26"/>
    </mc:Choice>
    <mc:Fallback xmlns="">
      <p:transition spd="slow" advTm="872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07462"/>
            <a:ext cx="9144000" cy="476250"/>
            <a:chOff x="0" y="0"/>
            <a:chExt cx="5760" cy="300"/>
          </a:xfrm>
        </p:grpSpPr>
        <p:sp>
          <p:nvSpPr>
            <p:cNvPr id="58371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dirty="0"/>
                <a:t>Relation to Cartesian formalism</a:t>
              </a:r>
              <a:endParaRPr lang="ru-RU" sz="2000" dirty="0"/>
            </a:p>
          </p:txBody>
        </p:sp>
        <p:sp>
          <p:nvSpPr>
            <p:cNvPr id="58372" name="Line 4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8373" name="Line 5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5141D-0D43-41F2-922F-3F16CB932715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12" name="Рисунок 11" descr="IguanaTex Bitmap Display&#10;&#10;\documentclass{article}&#10;\usepackage{amsmath}&#10;\usepackage{amssymb}&#10;\usepackage{bm}&#10;\usepackage{color}&#10;\pagestyle{empty}&#10;\begin{document}&#10;&#10;\begin{eqnarray}&#10;\kappa_\parallel&amp;=&amp; \widetilde{\kappa}(B=0),\nonumber\\&#10;\kappa_\perp &amp;=&amp; \mathrm{Re}\,\widetilde{\kappa}(B),\nonumber\\&#10; \kappa_{\Lambda}&amp;=&amp; - \mathrm{Im}\,\widetilde{\kappa}(B),\nonumber&#10;\end{eqnarray}&#10;&#10;\begin{eqnarray}&#10;\eta_0&amp;=&amp;\widetilde{\eta}(B=0),\nonumber\\ &#10;\eta_1&amp;=&amp;\mathrm{Re}\,\widetilde{\eta}(2B),\nonumber&#10;\\ &#10;\eta_3&amp;=&amp;-\mathrm{Im}\,\widetilde{\eta}(2B),\nonumber\\&#10;\eta_2&amp;=&amp;\mathrm{Re}\,\widetilde{\eta}(B), \nonumber\\&#10;\eta_4&amp;=&amp;-\mathrm{Im}\,\widetilde{\eta}(B).\nonumber&#10;\end{eqnarray}&#10;&#10;&#10;&#10;\end{document}">
            <a:extLst>
              <a:ext uri="{FF2B5EF4-FFF2-40B4-BE49-F238E27FC236}">
                <a16:creationId xmlns:a16="http://schemas.microsoft.com/office/drawing/2014/main" id="{5C5D9BF8-8A6C-49E2-890D-750376A1D23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490" y="1606379"/>
            <a:ext cx="2193846" cy="3645242"/>
          </a:xfrm>
          <a:prstGeom prst="rect">
            <a:avLst/>
          </a:prstGeom>
        </p:spPr>
      </p:pic>
      <p:pic>
        <p:nvPicPr>
          <p:cNvPr id="14" name="Рисунок 13" descr="\documentclass{article}&#10;\usepackage{amsmath}&#10;\usepackage{amssymb}&#10;\usepackage{bm}&#10;\usepackage{color}&#10;\pagestyle{empty}&#10;\begin{document}&#10;&#10;\[&#10;\bm{J}_q=-\left(&#10;\begin{array}{lll}&#10;\kappa_\perp &amp; \kappa_\Lambda &amp; 0 \\&#10; -\kappa_\Lambda &amp; \kappa_\perp &amp; 0 \\&#10;0 &amp;0&amp; \kappa_\parallel&#10;\end{array}&#10;\right)\nabla T&#10;\]&#10;&#10;&#10;\end{document}" title="IguanaTex Bitmap Display">
            <a:extLst>
              <a:ext uri="{FF2B5EF4-FFF2-40B4-BE49-F238E27FC236}">
                <a16:creationId xmlns:a16="http://schemas.microsoft.com/office/drawing/2014/main" id="{76249739-C608-476D-8DE4-A7F5C7007B0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664" y="1796115"/>
            <a:ext cx="2999487" cy="77281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C41D536-AA9A-43B1-8BA4-DD4A29920C20}"/>
              </a:ext>
            </a:extLst>
          </p:cNvPr>
          <p:cNvSpPr txBox="1"/>
          <p:nvPr/>
        </p:nvSpPr>
        <p:spPr>
          <a:xfrm>
            <a:off x="547657" y="3246707"/>
            <a:ext cx="1512168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1600" b="0" dirty="0">
                <a:latin typeface="+mn-lt"/>
              </a:rPr>
              <a:t>Shear viscosity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367F45-BC69-4FA1-868E-48C6116179E6}"/>
              </a:ext>
            </a:extLst>
          </p:cNvPr>
          <p:cNvSpPr txBox="1"/>
          <p:nvPr/>
        </p:nvSpPr>
        <p:spPr>
          <a:xfrm>
            <a:off x="395536" y="707283"/>
            <a:ext cx="7344816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defTabSz="2470845" fontAlgn="auto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prstClr val="black"/>
                </a:solidFill>
              </a:rPr>
              <a:t>Only one complex function of magnetic field is necessary for all components</a:t>
            </a:r>
          </a:p>
        </p:txBody>
      </p:sp>
      <p:pic>
        <p:nvPicPr>
          <p:cNvPr id="13" name="Рисунок 12" descr="\documentclass{article}&#10;\usepackage{amsmath}&#10;\pagestyle{empty}&#10;\begin{document}&#10;&#10;\[&#10;\sigma_{zz}' = 2\eta_0V_{zz}&#10;\]&#10;\[&#10;\sigma_{xx}' = -\eta_0 V_{zz} + \eta_1(V_{xx}-V_{xy})-2\eta_3 V_{xy}&#10;\]&#10;\[&#10;\sigma_{xz}' = 2\eta_2V_{xz} + 2\eta_4V_{yz}&#10;\]&#10;&#10;&#10;\end{document}" title="IguanaTex Bitmap Display">
            <a:extLst>
              <a:ext uri="{FF2B5EF4-FFF2-40B4-BE49-F238E27FC236}">
                <a16:creationId xmlns:a16="http://schemas.microsoft.com/office/drawing/2014/main" id="{E9BFE0AC-C990-8CB1-277C-418DED0E792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665" y="3899019"/>
            <a:ext cx="3668661" cy="99514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A175395-A8C7-3BBE-FDC7-7DF2D165E30A}"/>
              </a:ext>
            </a:extLst>
          </p:cNvPr>
          <p:cNvSpPr txBox="1"/>
          <p:nvPr/>
        </p:nvSpPr>
        <p:spPr>
          <a:xfrm>
            <a:off x="548266" y="1233852"/>
            <a:ext cx="2007509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1600" b="0" dirty="0">
                <a:latin typeface="+mn-lt"/>
              </a:rPr>
              <a:t>Thermal conductivity</a:t>
            </a:r>
          </a:p>
        </p:txBody>
      </p:sp>
      <p:pic>
        <p:nvPicPr>
          <p:cNvPr id="5" name="Рисунок 4" descr="\documentclass{article}&#10;\usepackage{amsmath}&#10;\usepackage{bm}&#10;\pagestyle{empty}&#10;\begin{document}&#10;&#10;\[&#10;\bm{J}_q = -\kappa_\perp \nabla T_\perp - \kappa_{\parallel}\nabla T_\parallel - \kappa_{\wedge}[\nabla T \times \bm{b}],\,\,\,\bm{b} = \frac{\bm{B}}{B}&#10;\]&#10;&#10;&#10;\end{document}" title="IguanaTex Bitmap Display">
            <a:extLst>
              <a:ext uri="{FF2B5EF4-FFF2-40B4-BE49-F238E27FC236}">
                <a16:creationId xmlns:a16="http://schemas.microsoft.com/office/drawing/2014/main" id="{FAAF7516-6BFE-8F05-CFE7-FE0B4BDD054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76" y="2704454"/>
            <a:ext cx="4381980" cy="436514"/>
          </a:xfrm>
          <a:prstGeom prst="rect">
            <a:avLst/>
          </a:prstGeom>
        </p:spPr>
      </p:pic>
      <p:pic>
        <p:nvPicPr>
          <p:cNvPr id="8" name="Рисунок 7" descr="\documentclass{article}&#10;\usepackage{amsmath}&#10;\usepackage{amssymb}&#10;\usepackage{bm}&#10;\usepackage{color}&#10;\pagestyle{empty}&#10;\begin{document}&#10;&#10;\[&#10;\bm{B}\parallel Z:&#10;\]&#10;&#10;&#10;\end{document}" title="IguanaTex Bitmap Display">
            <a:extLst>
              <a:ext uri="{FF2B5EF4-FFF2-40B4-BE49-F238E27FC236}">
                <a16:creationId xmlns:a16="http://schemas.microsoft.com/office/drawing/2014/main" id="{C3FC26B9-3F9F-3F6E-A1D3-19DEC0E6A8EE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076767"/>
            <a:ext cx="800803" cy="254953"/>
          </a:xfrm>
          <a:prstGeom prst="rect">
            <a:avLst/>
          </a:prstGeom>
        </p:spPr>
      </p:pic>
      <p:pic>
        <p:nvPicPr>
          <p:cNvPr id="19" name="Рисунок 18" descr="\documentclass{article}&#10;\usepackage{amsmath}&#10;\usepackage{amssymb}&#10;\usepackage{bm}&#10;\usepackage{color}&#10;\pagestyle{empty}&#10;\begin{document}&#10;&#10;\[&#10;\bm{B}\parallel Z:&#10;\]&#10;&#10;&#10;\end{document}" title="IguanaTex Bitmap Display">
            <a:extLst>
              <a:ext uri="{FF2B5EF4-FFF2-40B4-BE49-F238E27FC236}">
                <a16:creationId xmlns:a16="http://schemas.microsoft.com/office/drawing/2014/main" id="{8403DD80-D13E-267D-36EA-04C4935427B1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10" y="4287570"/>
            <a:ext cx="800803" cy="25495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B8BF9E4-3905-642E-86BE-39B1B1513BE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1520" y="5013176"/>
            <a:ext cx="4896544" cy="154962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C929178-F309-3A8C-784F-09CCBE3E11B0}"/>
              </a:ext>
            </a:extLst>
          </p:cNvPr>
          <p:cNvSpPr txBox="1"/>
          <p:nvPr/>
        </p:nvSpPr>
        <p:spPr>
          <a:xfrm>
            <a:off x="753244" y="6538912"/>
            <a:ext cx="2613161" cy="2616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1100" b="0" dirty="0" err="1">
                <a:latin typeface="+mn-lt"/>
              </a:rPr>
              <a:t>Lifshitz</a:t>
            </a:r>
            <a:r>
              <a:rPr lang="en-US" sz="1100" b="0" dirty="0">
                <a:latin typeface="+mn-lt"/>
              </a:rPr>
              <a:t>, </a:t>
            </a:r>
            <a:r>
              <a:rPr lang="en-US" sz="1100" b="0" dirty="0" err="1">
                <a:latin typeface="+mn-lt"/>
              </a:rPr>
              <a:t>Pitaevskii</a:t>
            </a:r>
            <a:r>
              <a:rPr lang="en-US" sz="1100" b="0" dirty="0">
                <a:latin typeface="+mn-lt"/>
              </a:rPr>
              <a:t> “Physical Kinetics” 1981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87C474-8D0E-C89A-A794-9253528E7650}"/>
              </a:ext>
            </a:extLst>
          </p:cNvPr>
          <p:cNvSpPr txBox="1"/>
          <p:nvPr/>
        </p:nvSpPr>
        <p:spPr>
          <a:xfrm>
            <a:off x="3815916" y="5082344"/>
            <a:ext cx="1512168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1600" b="0" dirty="0">
                <a:latin typeface="+mn-lt"/>
              </a:rPr>
              <a:t>general frame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981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137"/>
    </mc:Choice>
    <mc:Fallback xmlns="">
      <p:transition spd="slow" advTm="281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17475"/>
            <a:ext cx="9144000" cy="476250"/>
            <a:chOff x="0" y="0"/>
            <a:chExt cx="5760" cy="300"/>
          </a:xfrm>
        </p:grpSpPr>
        <p:sp>
          <p:nvSpPr>
            <p:cNvPr id="58371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dirty="0"/>
                <a:t>Relaxation time approximation. Single-component fluid.</a:t>
              </a:r>
              <a:endParaRPr lang="ru-RU" sz="2000" dirty="0"/>
            </a:p>
          </p:txBody>
        </p:sp>
        <p:sp>
          <p:nvSpPr>
            <p:cNvPr id="58372" name="Line 4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8373" name="Line 5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614864" y="6304235"/>
            <a:ext cx="2133600" cy="365125"/>
          </a:xfrm>
        </p:spPr>
        <p:txBody>
          <a:bodyPr/>
          <a:lstStyle/>
          <a:p>
            <a:fld id="{B7B5141D-0D43-41F2-922F-3F16CB932715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24A1FF-ADA5-B642-0738-0F1195FB106E}"/>
              </a:ext>
            </a:extLst>
          </p:cNvPr>
          <p:cNvSpPr txBox="1"/>
          <p:nvPr/>
        </p:nvSpPr>
        <p:spPr>
          <a:xfrm>
            <a:off x="251520" y="764704"/>
            <a:ext cx="7992888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defTabSz="2470845" fontAlgn="auto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prstClr val="black"/>
                </a:solidFill>
              </a:rPr>
              <a:t>Relaxation time approximation does not work in NS cores, however it gives the qualitative understanding of the behavior of transport coefficients</a:t>
            </a:r>
          </a:p>
        </p:txBody>
      </p:sp>
      <p:pic>
        <p:nvPicPr>
          <p:cNvPr id="9" name="Рисунок 8" descr="\documentclass{article}&#10;\usepackage{amsmath}&#10;\usepackage{amssymb}&#10;\usepackage{bm}&#10;\usepackage{color}&#10;\pagestyle{empty}&#10;\begin{document}&#10;&#10;\[&#10;    -\frac{1}{T}f_F'(x)\sum_{k|\ell_k=\ell}\sqrt{\frac{4\pi}{2\ell+1}} D^a_k(p) &#10;    %(-1)^m &#10;    ({{\cal X}_k})_{\ell m} = I^{\ell}_a[\{(\Phi_b)_{\ell m}\}] + i\frac{1}{T}f_F'(x) m \omega_{\mathrm{B}a}(p){\color{blue}(\Phi_a)_{\ell m}}&#10;\]&#10;&#10;&#10;\end{document}" title="IguanaTex Bitmap Display">
            <a:extLst>
              <a:ext uri="{FF2B5EF4-FFF2-40B4-BE49-F238E27FC236}">
                <a16:creationId xmlns:a16="http://schemas.microsoft.com/office/drawing/2014/main" id="{0B0E7D5A-8CB6-F60A-49DA-8D0408566CF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82013"/>
            <a:ext cx="6770070" cy="585062"/>
          </a:xfrm>
          <a:prstGeom prst="rect">
            <a:avLst/>
          </a:prstGeom>
        </p:spPr>
      </p:pic>
      <p:pic>
        <p:nvPicPr>
          <p:cNvPr id="6" name="Рисунок 5" descr="\documentclass{article}&#10;\usepackage{amsmath}&#10;\usepackage{amssymb}&#10;\usepackage{bm}&#10;\usepackage{color}&#10;\pagestyle{empty}&#10;\begin{document}&#10;&#10;\[&#10;    I_a^\ell[\Phi_a]= \frac{1}{T}f_F'(x_a)\frac{{\color{blue}(\Phi_a)_{\ell m}}}{\color{red}{\tau^{(\ell)}_{a}(\varepsilon_a)}}.&#10;\]&#10;&#10;&#10;\end{document}" title="IguanaTex Bitmap Display">
            <a:extLst>
              <a:ext uri="{FF2B5EF4-FFF2-40B4-BE49-F238E27FC236}">
                <a16:creationId xmlns:a16="http://schemas.microsoft.com/office/drawing/2014/main" id="{AA1D8E91-A18B-7137-F458-3D66337FE23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419" y="2270319"/>
            <a:ext cx="2594552" cy="5826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36EA257-4D55-E7A5-39A4-A1E771445B40}"/>
              </a:ext>
            </a:extLst>
          </p:cNvPr>
          <p:cNvSpPr txBox="1"/>
          <p:nvPr/>
        </p:nvSpPr>
        <p:spPr>
          <a:xfrm>
            <a:off x="251520" y="2319031"/>
            <a:ext cx="2462303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defTabSz="2470845" fontAlgn="auto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prstClr val="black"/>
                </a:solidFill>
              </a:rPr>
              <a:t>Collision integral in </a:t>
            </a:r>
            <a:r>
              <a:rPr lang="en-US" b="0" dirty="0" err="1">
                <a:solidFill>
                  <a:prstClr val="black"/>
                </a:solidFill>
              </a:rPr>
              <a:t>r.t.a</a:t>
            </a:r>
            <a:endParaRPr lang="en-US" b="0" dirty="0">
              <a:solidFill>
                <a:prstClr val="black"/>
              </a:solidFill>
            </a:endParaRPr>
          </a:p>
        </p:txBody>
      </p:sp>
      <p:pic>
        <p:nvPicPr>
          <p:cNvPr id="12" name="Рисунок 11" descr="IguanaTex Bitmap Display&#10;&#10;\documentclass{article}&#10;\usepackage{amsmath}&#10;\usepackage{amssymb}&#10;\usepackage{bm}&#10;\usepackage{color}&#10;\pagestyle{empty}&#10;\begin{document}&#10;&#10;\[&#10; \omega_{\mathrm{BF}a}=\frac{q_a B}{m_a^*}&#10;\]&#10;&#10;&#10;\end{document}">
            <a:extLst>
              <a:ext uri="{FF2B5EF4-FFF2-40B4-BE49-F238E27FC236}">
                <a16:creationId xmlns:a16="http://schemas.microsoft.com/office/drawing/2014/main" id="{4F2D4010-AACC-77BB-C2AF-FAC8AFB7F9D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002" y="3812181"/>
            <a:ext cx="1185480" cy="50692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06CD056-3F3C-8CBA-93C9-A061029E72AE}"/>
              </a:ext>
            </a:extLst>
          </p:cNvPr>
          <p:cNvSpPr txBox="1"/>
          <p:nvPr/>
        </p:nvSpPr>
        <p:spPr>
          <a:xfrm>
            <a:off x="226466" y="3859981"/>
            <a:ext cx="216024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defTabSz="2470845" fontAlgn="auto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prstClr val="black"/>
                </a:solidFill>
              </a:rPr>
              <a:t>Degenerate matter</a:t>
            </a:r>
          </a:p>
        </p:txBody>
      </p:sp>
      <p:pic>
        <p:nvPicPr>
          <p:cNvPr id="5" name="Рисунок 4" descr="\documentclass{article}&#10;\usepackage{amsmath}&#10;\usepackage{amssymb}&#10;\usepackage{bm}&#10;\usepackage{color}&#10;\pagestyle{empty}&#10;\begin{document}&#10;&#10;\[&#10;\tau_{a}^{\ell}(\varepsilon_a)\to\tau_{a}^{\ell}(\mu_a)&#10;\]&#10;&#10;&#10;\end{document}" title="IguanaTex Bitmap Display">
            <a:extLst>
              <a:ext uri="{FF2B5EF4-FFF2-40B4-BE49-F238E27FC236}">
                <a16:creationId xmlns:a16="http://schemas.microsoft.com/office/drawing/2014/main" id="{F3A5ACB0-F466-7A0A-9613-1922ED13BFA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575" y="3881369"/>
            <a:ext cx="1744762" cy="294095"/>
          </a:xfrm>
          <a:prstGeom prst="rect">
            <a:avLst/>
          </a:prstGeom>
        </p:spPr>
      </p:pic>
      <p:pic>
        <p:nvPicPr>
          <p:cNvPr id="15" name="Рисунок 14" descr="\documentclass{article}&#10;\usepackage{amsmath}&#10;\usepackage{amssymb}&#10;\usepackage{bm}&#10;\usepackage{color}&#10;\pagestyle{empty}&#10;\begin{document}&#10;&#10;\[&#10;     \left(\Phi_a\right)_{\ell m}(p)=&#10;     -\sum_k \sqrt{\frac{4\pi}{2\ell+1}} D^a_k(p)  {\color{red} \frac{\tau^{(\ell)}_a}{1+im\omega_{\mathrm{B}a}\tau^{(\ell)}_a}} \left({{\cal X}_k}\right)_{\ell m}.&#10;\]&#10;&#10;&#10;\end{document}" title="IguanaTex Bitmap Display">
            <a:extLst>
              <a:ext uri="{FF2B5EF4-FFF2-40B4-BE49-F238E27FC236}">
                <a16:creationId xmlns:a16="http://schemas.microsoft.com/office/drawing/2014/main" id="{6A4160C3-4EF1-E3AA-5A8D-323688D48977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999517"/>
            <a:ext cx="5189547" cy="61317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94C4A4E-0A72-4053-BD46-5F5221E5191C}"/>
              </a:ext>
            </a:extLst>
          </p:cNvPr>
          <p:cNvSpPr txBox="1"/>
          <p:nvPr/>
        </p:nvSpPr>
        <p:spPr>
          <a:xfrm>
            <a:off x="242334" y="3100200"/>
            <a:ext cx="108012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defTabSz="2470845" fontAlgn="auto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prstClr val="black"/>
                </a:solidFill>
              </a:rPr>
              <a:t>Solution</a:t>
            </a:r>
          </a:p>
        </p:txBody>
      </p:sp>
      <p:pic>
        <p:nvPicPr>
          <p:cNvPr id="22" name="Рисунок 21" descr="\documentclass{article}&#10;\usepackage{amsmath}&#10;\usepackage{amssymb}&#10;\usepackage{bm}&#10;\usepackage{color}&#10;\pagestyle{empty}&#10;\begin{document}&#10;&#10;\[&#10;    \widetilde{\eta}=\frac{n_a p_{\mathrm{F}a}^2}{5m_a^*}  {\color{red} \frac{\tau^{(2)}_a(\mu_a)}{1+i \omega_{\mathrm{BF}a} \tau^{(2)}_a(\mu_a)}}&#10;\]&#10;&#10;&#10;\end{document}" title="IguanaTex Bitmap Display">
            <a:extLst>
              <a:ext uri="{FF2B5EF4-FFF2-40B4-BE49-F238E27FC236}">
                <a16:creationId xmlns:a16="http://schemas.microsoft.com/office/drawing/2014/main" id="{5F27E0C6-8C3D-8DE9-4B69-F6AB59F5D509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228" y="5191444"/>
            <a:ext cx="2823607" cy="654803"/>
          </a:xfrm>
          <a:prstGeom prst="rect">
            <a:avLst/>
          </a:prstGeom>
        </p:spPr>
      </p:pic>
      <p:pic>
        <p:nvPicPr>
          <p:cNvPr id="20" name="Рисунок 19" descr="\documentclass{article}&#10;\usepackage{amsmath}&#10;\usepackage{amssymb}&#10;\usepackage{bm}&#10;\usepackage{color}&#10;\pagestyle{empty}&#10;\begin{document}&#10;&#10;\[&#10; \widetilde{\kappa}=\frac{\pi^2 n_a T}{3m_a^*}{\color{red} \frac{\tau^{(1)}_a(\mu_a)}{1+i\omega_{\mathrm{BF}a}\tau^{(1)}_a(\mu_a)}}&#10;\]&#10;&#10;&#10;\end{document}" title="IguanaTex Bitmap Display">
            <a:extLst>
              <a:ext uri="{FF2B5EF4-FFF2-40B4-BE49-F238E27FC236}">
                <a16:creationId xmlns:a16="http://schemas.microsoft.com/office/drawing/2014/main" id="{0DACFA85-4C28-05A5-DF5D-30F049B0E4D9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29" y="5128903"/>
            <a:ext cx="3093456" cy="6985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AB4617A-570C-6ED9-9077-878E9E5AE974}"/>
                  </a:ext>
                </a:extLst>
              </p:cNvPr>
              <p:cNvSpPr txBox="1"/>
              <p:nvPr/>
            </p:nvSpPr>
            <p:spPr>
              <a:xfrm>
                <a:off x="827584" y="4540482"/>
                <a:ext cx="2822150" cy="369332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l" defTabSz="2470845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0" dirty="0">
                    <a:solidFill>
                      <a:prstClr val="black"/>
                    </a:solidFill>
                  </a:rPr>
                  <a:t>Thermal conductivity</a:t>
                </a:r>
                <a:r>
                  <a:rPr lang="ru-RU" b="0" dirty="0">
                    <a:solidFill>
                      <a:prstClr val="black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ℓ=1</m:t>
                    </m:r>
                  </m:oMath>
                </a14:m>
                <a:endParaRPr lang="en-US" b="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AB4617A-570C-6ED9-9077-878E9E5AE9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540482"/>
                <a:ext cx="2822150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BC739E6-B993-502C-78D4-1EAE0F66CC96}"/>
                  </a:ext>
                </a:extLst>
              </p:cNvPr>
              <p:cNvSpPr txBox="1"/>
              <p:nvPr/>
            </p:nvSpPr>
            <p:spPr>
              <a:xfrm>
                <a:off x="5115240" y="4578776"/>
                <a:ext cx="2739595" cy="369332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l" defTabSz="2470845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0" dirty="0">
                    <a:solidFill>
                      <a:prstClr val="black"/>
                    </a:solidFill>
                  </a:rPr>
                  <a:t>Shear viscosity</a:t>
                </a:r>
                <a:r>
                  <a:rPr lang="ru-RU" b="0" dirty="0">
                    <a:solidFill>
                      <a:prstClr val="black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ℓ=2</m:t>
                    </m:r>
                  </m:oMath>
                </a14:m>
                <a:endParaRPr lang="en-US" b="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BC739E6-B993-502C-78D4-1EAE0F66CC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240" y="4578776"/>
                <a:ext cx="2739595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Рисунок 29" descr="\documentclass{article}&#10;\usepackage{amsmath}&#10;\usepackage{amssymb}&#10;\usepackage{bm}&#10;\usepackage{color}&#10;\pagestyle{empty}&#10;\begin{document}&#10;&#10;\[&#10;{\color{red} \widetilde{\tau}^{(1)}_a}&#10;\]&#10;&#10;&#10;&#10;\end{document}" title="IguanaTex Bitmap Display">
            <a:extLst>
              <a:ext uri="{FF2B5EF4-FFF2-40B4-BE49-F238E27FC236}">
                <a16:creationId xmlns:a16="http://schemas.microsoft.com/office/drawing/2014/main" id="{BECD897D-315E-9BC9-3400-37C32AF50732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6160219"/>
            <a:ext cx="375444" cy="303060"/>
          </a:xfrm>
          <a:prstGeom prst="rect">
            <a:avLst/>
          </a:prstGeom>
        </p:spPr>
      </p:pic>
      <p:pic>
        <p:nvPicPr>
          <p:cNvPr id="32" name="Рисунок 31" descr="\documentclass{article}&#10;\usepackage{amsmath}&#10;\usepackage{amssymb}&#10;\usepackage{bm}&#10;\usepackage{color}&#10;\pagestyle{empty}&#10;\begin{document}&#10;&#10;\[&#10;{\color{red} \widetilde{\tau}^{(2)}_a}&#10;\]&#10;&#10;&#10;&#10;\end{document}" title="IguanaTex Bitmap Display">
            <a:extLst>
              <a:ext uri="{FF2B5EF4-FFF2-40B4-BE49-F238E27FC236}">
                <a16:creationId xmlns:a16="http://schemas.microsoft.com/office/drawing/2014/main" id="{911C5144-41D2-03C4-183F-316F2E4ED7E4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6182751"/>
            <a:ext cx="377460" cy="304046"/>
          </a:xfrm>
          <a:prstGeom prst="rect">
            <a:avLst/>
          </a:prstGeom>
        </p:spPr>
      </p:pic>
      <p:sp>
        <p:nvSpPr>
          <p:cNvPr id="33" name="Правая фигурная скобка 32">
            <a:extLst>
              <a:ext uri="{FF2B5EF4-FFF2-40B4-BE49-F238E27FC236}">
                <a16:creationId xmlns:a16="http://schemas.microsoft.com/office/drawing/2014/main" id="{48B7DA9A-F3A2-377A-AE7B-8CF7C2C686E1}"/>
              </a:ext>
            </a:extLst>
          </p:cNvPr>
          <p:cNvSpPr/>
          <p:nvPr/>
        </p:nvSpPr>
        <p:spPr>
          <a:xfrm rot="5400000">
            <a:off x="2807403" y="5031634"/>
            <a:ext cx="288032" cy="191725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авая фигурная скобка 38">
            <a:extLst>
              <a:ext uri="{FF2B5EF4-FFF2-40B4-BE49-F238E27FC236}">
                <a16:creationId xmlns:a16="http://schemas.microsoft.com/office/drawing/2014/main" id="{2A58336C-306F-2926-66B6-B400DBB359EF}"/>
              </a:ext>
            </a:extLst>
          </p:cNvPr>
          <p:cNvSpPr/>
          <p:nvPr/>
        </p:nvSpPr>
        <p:spPr>
          <a:xfrm rot="5400000">
            <a:off x="6848962" y="5042902"/>
            <a:ext cx="288032" cy="191725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0856EEF-B0C9-1F28-02C4-8A122B6D3ACF}"/>
              </a:ext>
            </a:extLst>
          </p:cNvPr>
          <p:cNvSpPr txBox="1"/>
          <p:nvPr/>
        </p:nvSpPr>
        <p:spPr>
          <a:xfrm>
            <a:off x="214557" y="6134279"/>
            <a:ext cx="213360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defTabSz="2470845" fontAlgn="auto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prstClr val="black"/>
                </a:solidFill>
              </a:rPr>
              <a:t>Effective complex </a:t>
            </a:r>
            <a:r>
              <a:rPr lang="en-US" b="0" dirty="0" err="1">
                <a:solidFill>
                  <a:prstClr val="black"/>
                </a:solidFill>
              </a:rPr>
              <a:t>r.t.</a:t>
            </a:r>
            <a:endParaRPr lang="en-US" b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3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850"/>
    </mc:Choice>
    <mc:Fallback xmlns="">
      <p:transition spd="slow" advTm="5685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53C6075D-EFF7-4828-B404-6C0F02E1A4F9}"/>
              </a:ext>
            </a:extLst>
          </p:cNvPr>
          <p:cNvSpPr txBox="1"/>
          <p:nvPr/>
        </p:nvSpPr>
        <p:spPr>
          <a:xfrm>
            <a:off x="403240" y="2658800"/>
            <a:ext cx="2722363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defTabSz="2470845" fontAlgn="auto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prstClr val="black"/>
                </a:solidFill>
              </a:rPr>
              <a:t>Strong magnetization limit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BF5E87F-8828-401A-9714-3937535975AB}"/>
              </a:ext>
            </a:extLst>
          </p:cNvPr>
          <p:cNvSpPr txBox="1"/>
          <p:nvPr/>
        </p:nvSpPr>
        <p:spPr>
          <a:xfrm>
            <a:off x="4584643" y="778817"/>
            <a:ext cx="3875789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defTabSz="2470845" fontAlgn="auto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prstClr val="black"/>
                </a:solidFill>
              </a:rPr>
              <a:t>Hall parameter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17475"/>
            <a:ext cx="9144000" cy="476250"/>
            <a:chOff x="0" y="0"/>
            <a:chExt cx="5760" cy="300"/>
          </a:xfrm>
        </p:grpSpPr>
        <p:sp>
          <p:nvSpPr>
            <p:cNvPr id="58371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dirty="0"/>
                <a:t>Relaxation time approximation</a:t>
              </a:r>
              <a:endParaRPr lang="ru-RU" sz="2000" dirty="0"/>
            </a:p>
          </p:txBody>
        </p:sp>
        <p:sp>
          <p:nvSpPr>
            <p:cNvPr id="58372" name="Line 4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8373" name="Line 5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5141D-0D43-41F2-922F-3F16CB932715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C9C2098-F3AB-49AD-ADD7-F3950A2037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77263" y="1258177"/>
            <a:ext cx="4378429" cy="4878141"/>
          </a:xfrm>
          <a:prstGeom prst="rect">
            <a:avLst/>
          </a:prstGeom>
        </p:spPr>
      </p:pic>
      <p:pic>
        <p:nvPicPr>
          <p:cNvPr id="5" name="Рисунок 4" descr="IguanaTex Bitmap Display&#10;&#10;\documentclass{article}&#10;\usepackage{amsmath}&#10;\usepackage{amssymb}&#10;\usepackage{bm}&#10;\usepackage{color}&#10;\pagestyle{empty}&#10;\begin{document}&#10;&#10;\[&#10;    \widetilde{\eta}=\frac{n_a p_{\mathrm{F}a}^2}{5m_a^*}  \frac{\tau^{(2)}_a(\mu_a)}{1+i \omega_{\mathrm{BF}a} \tau^{(2)}_a(\mu_a)}&#10;\]&#10;&#10;&#10;\end{document}">
            <a:extLst>
              <a:ext uri="{FF2B5EF4-FFF2-40B4-BE49-F238E27FC236}">
                <a16:creationId xmlns:a16="http://schemas.microsoft.com/office/drawing/2014/main" id="{8548C71A-22E0-4910-A2D0-C7517B87A6E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67" y="1762953"/>
            <a:ext cx="2874769" cy="666172"/>
          </a:xfrm>
          <a:prstGeom prst="rect">
            <a:avLst/>
          </a:prstGeom>
        </p:spPr>
      </p:pic>
      <p:pic>
        <p:nvPicPr>
          <p:cNvPr id="9" name="Рисунок 8" descr="IguanaTex Bitmap Display&#10;&#10;\documentclass{article}&#10;\usepackage{amsmath}&#10;\usepackage{amssymb}&#10;\usepackage{bm}&#10;\usepackage{color}&#10;\pagestyle{empty}&#10;\begin{document}&#10;&#10;\[&#10; \widetilde{\kappa}=\frac{\pi^2 n_a T}{3m_a^*}\frac{\tau^{(1)}_a(\mu_a)}{1+i\omega_{\mathrm{BF}a}\tau^{(1)}_a(\mu_a)}&#10;\]&#10;&#10;&#10;\end{document}">
            <a:extLst>
              <a:ext uri="{FF2B5EF4-FFF2-40B4-BE49-F238E27FC236}">
                <a16:creationId xmlns:a16="http://schemas.microsoft.com/office/drawing/2014/main" id="{DD468BD4-5446-4697-A9FF-133EDFF23A4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67" y="836007"/>
            <a:ext cx="3254857" cy="734476"/>
          </a:xfrm>
          <a:prstGeom prst="rect">
            <a:avLst/>
          </a:prstGeom>
        </p:spPr>
      </p:pic>
      <p:pic>
        <p:nvPicPr>
          <p:cNvPr id="15" name="Рисунок 14" descr="IguanaTex Bitmap Display&#10;&#10;\documentclass{article}&#10;\usepackage{amsmath}&#10;\usepackage{amssymb}&#10;\usepackage{bm}&#10;\usepackage{color}&#10;\pagestyle{empty}&#10;\begin{document}&#10;&#10;&#10;\begin{eqnarray}&#10;    \kappa_\perp &amp;=&amp; \frac{\pi^2 n_a T}{3m_a^*}\frac{1}{\omega_{\mathrm{BF}a}^2\tau^{(1)}_a(\mu_a)}\propto B^{-2}\nonumber\\&#10;    \kappa_{\mathrm{\Lambda}}&amp;=&amp; \frac{\pi^2 n_a T}{3m_a^*}\frac{1}{\omega_{\mathrm{BF}a}}\propto B^{-1}\nonumber&#10;\end{eqnarray}&#10;&#10;\end{document}">
            <a:extLst>
              <a:ext uri="{FF2B5EF4-FFF2-40B4-BE49-F238E27FC236}">
                <a16:creationId xmlns:a16="http://schemas.microsoft.com/office/drawing/2014/main" id="{5F556C1C-D801-4BA1-9522-EF92CD554EE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41" y="3740117"/>
            <a:ext cx="3425346" cy="1182070"/>
          </a:xfrm>
          <a:prstGeom prst="rect">
            <a:avLst/>
          </a:prstGeom>
        </p:spPr>
      </p:pic>
      <p:pic>
        <p:nvPicPr>
          <p:cNvPr id="17" name="Рисунок 16" descr="\documentclass{article}&#10;\usepackage{amsmath}&#10;\usepackage{amssymb}&#10;\usepackage{bm}&#10;\usepackage{color}&#10;\pagestyle{empty}&#10;\begin{document}&#10;&#10;&#10;\begin{eqnarray}&#10;\eta_{1}&amp;=&amp;\frac{\eta_2}{4}=\frac{n_a p_{\mathrm{F}a}^2}{5m_a^*}  \frac{1}{4 \omega_{\mathrm{BF}a}^2 \tau^{(2)}_a(\mu_a)}\nonumber\\&#10;\eta_{3}&amp;=&amp;\frac{\eta_4}{2}=\frac{n_a p_{\mathrm{F}a}^2}{5m_a^*}\frac{1}{2\omega_{\mathrm{BF}a}}\nonumber&#10;\end{eqnarray}&#10;&#10;&#10;&#10;&#10;\end{document}" title="IguanaTex Bitmap Display">
            <a:extLst>
              <a:ext uri="{FF2B5EF4-FFF2-40B4-BE49-F238E27FC236}">
                <a16:creationId xmlns:a16="http://schemas.microsoft.com/office/drawing/2014/main" id="{7FB07F1C-2DAF-4FA2-8301-7568E34810B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25" y="5097419"/>
            <a:ext cx="3425346" cy="1241738"/>
          </a:xfrm>
          <a:prstGeom prst="rect">
            <a:avLst/>
          </a:prstGeom>
        </p:spPr>
      </p:pic>
      <p:pic>
        <p:nvPicPr>
          <p:cNvPr id="21" name="Рисунок 20" descr="IguanaTex Bitmap Display&#10;&#10;\documentclass{article}&#10;\usepackage{amsmath}&#10;\usepackage{amssymb}&#10;\usepackage{bm}&#10;\usepackage{color}&#10;\pagestyle{empty}&#10;\begin{document}&#10;&#10;\[&#10;x_{\mathrm{Hall}} =\omega_{\mathrm{BF}a}\tau_a(\mu_a)&#10;\]&#10;&#10;&#10;\end{document}">
            <a:extLst>
              <a:ext uri="{FF2B5EF4-FFF2-40B4-BE49-F238E27FC236}">
                <a16:creationId xmlns:a16="http://schemas.microsoft.com/office/drawing/2014/main" id="{E33DF933-8CAB-4E9C-8CB2-FB5C9C3117E1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836006"/>
            <a:ext cx="2083318" cy="254953"/>
          </a:xfrm>
          <a:prstGeom prst="rect">
            <a:avLst/>
          </a:prstGeom>
        </p:spPr>
      </p:pic>
      <p:pic>
        <p:nvPicPr>
          <p:cNvPr id="23" name="Рисунок 22" descr="IguanaTex Bitmap Display&#10;&#10;\documentclass{article}&#10;\usepackage{amsmath}&#10;\usepackage{amssymb}&#10;\usepackage{bm}&#10;\usepackage{color}&#10;\pagestyle{empty}&#10;\begin{document}&#10;&#10;\[&#10;x_\mathrm{Hall}\gg 1&#10;\]&#10;&#10;\end{document}">
            <a:extLst>
              <a:ext uri="{FF2B5EF4-FFF2-40B4-BE49-F238E27FC236}">
                <a16:creationId xmlns:a16="http://schemas.microsoft.com/office/drawing/2014/main" id="{4775D79C-6367-4005-A377-685776CDB901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660" y="3251932"/>
            <a:ext cx="1016381" cy="20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66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780"/>
    </mc:Choice>
    <mc:Fallback xmlns="">
      <p:transition spd="slow" advTm="4578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17475"/>
            <a:ext cx="9144000" cy="476250"/>
            <a:chOff x="0" y="0"/>
            <a:chExt cx="5760" cy="300"/>
          </a:xfrm>
        </p:grpSpPr>
        <p:sp>
          <p:nvSpPr>
            <p:cNvPr id="58371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dirty="0"/>
                <a:t>Multicomponent nuclear matter in NS cores</a:t>
              </a:r>
              <a:endParaRPr lang="ru-RU" sz="2000" dirty="0"/>
            </a:p>
          </p:txBody>
        </p:sp>
        <p:sp>
          <p:nvSpPr>
            <p:cNvPr id="58372" name="Line 4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8373" name="Line 5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8374" name="Text Box 6 1"/>
          <p:cNvSpPr txBox="1">
            <a:spLocks noChangeArrowheads="1"/>
          </p:cNvSpPr>
          <p:nvPr/>
        </p:nvSpPr>
        <p:spPr bwMode="auto">
          <a:xfrm>
            <a:off x="281542" y="764704"/>
            <a:ext cx="8424863" cy="38651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lnSpc>
                <a:spcPct val="130000"/>
              </a:lnSpc>
              <a:spcAft>
                <a:spcPct val="70000"/>
              </a:spcAft>
            </a:pPr>
            <a:r>
              <a:rPr lang="en-US" sz="1600" dirty="0"/>
              <a:t>For NS cores relaxation time approximation does not work. One uses the full collision integral</a:t>
            </a:r>
            <a:endParaRPr lang="el-GR" sz="1600" i="1" baseline="-25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5141D-0D43-41F2-922F-3F16CB932715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8" name="Рисунок 7" descr="\documentclass{article}&#10;\usepackage{amsmath}&#10;\usepackage{amssymb}&#10;\usepackage{bm}&#10;\usepackage{color}&#10;\pagestyle{empty}&#10;\begin{document}&#10;&#10;\[&#10;I_{ab}[f] = -\frac{1}{1+\delta_{ab}}\int_{{\bm p}_{1'}}\int_{{\bm p}_{2}}\int_{{\bm p}_{2'}} w_{ab}({\bm p}_1,{\bm p}_{2};{\bm p}_{1'},{\bm p}_{2'})\left[f_{1}f_{2}(1-f_{1'})(1-f_{2'})-(1-f_{1})(1-f_2)f_{1'}f_{2'}\right] \nonumber&#10;\]&#10;&#10;&#10;\end{document}" title="IguanaTex Bitmap Display">
            <a:extLst>
              <a:ext uri="{FF2B5EF4-FFF2-40B4-BE49-F238E27FC236}">
                <a16:creationId xmlns:a16="http://schemas.microsoft.com/office/drawing/2014/main" id="{8C38116A-CB22-AD0A-D63C-A2796371851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11" y="1811694"/>
            <a:ext cx="8581978" cy="504570"/>
          </a:xfrm>
          <a:prstGeom prst="rect">
            <a:avLst/>
          </a:prstGeom>
        </p:spPr>
      </p:pic>
      <p:pic>
        <p:nvPicPr>
          <p:cNvPr id="9" name="Рисунок 8" descr="\documentclass{article}&#10;\usepackage{amsmath}&#10;\usepackage{amssymb}&#10;\usepackage{bm}&#10;\usepackage{color}&#10;\pagestyle{empty}&#10;\begin{document}&#10;&#10;\[&#10;  I_a[\{f_b\}]=\sum_b I_{ab}&#10;\]&#10;&#10;&#10;\end{document}" title="IguanaTex Bitmap Display">
            <a:extLst>
              <a:ext uri="{FF2B5EF4-FFF2-40B4-BE49-F238E27FC236}">
                <a16:creationId xmlns:a16="http://schemas.microsoft.com/office/drawing/2014/main" id="{62700FC2-0FDB-E1E1-3771-E056EEB766A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80" y="1300221"/>
            <a:ext cx="1527125" cy="441061"/>
          </a:xfrm>
          <a:prstGeom prst="rect">
            <a:avLst/>
          </a:prstGeom>
        </p:spPr>
      </p:pic>
      <p:sp>
        <p:nvSpPr>
          <p:cNvPr id="10" name="Text Box 6 2">
            <a:extLst>
              <a:ext uri="{FF2B5EF4-FFF2-40B4-BE49-F238E27FC236}">
                <a16:creationId xmlns:a16="http://schemas.microsoft.com/office/drawing/2014/main" id="{BDBE2238-CAD9-83EA-FF9C-D3C631641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126" y="2837380"/>
            <a:ext cx="8424863" cy="9099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en-US" sz="1400" dirty="0"/>
              <a:t>It turns out that the simplest variational solution of the kinetic equation with a single (complex) variational parameter – effective complex mean free path – is enough. </a:t>
            </a: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en-US" sz="1400" dirty="0"/>
              <a:t>The system of integral transport equations reduces to a system of linear equations. </a:t>
            </a:r>
          </a:p>
        </p:txBody>
      </p:sp>
      <p:pic>
        <p:nvPicPr>
          <p:cNvPr id="5" name="Рисунок 4" descr="\documentclass{article}&#10;\usepackage{amsmath}&#10;\usepackage{amssymb}&#10;\usepackage{bm}&#10;\usepackage{color}&#10;\pagestyle{empty}&#10;\begin{document}&#10;&#10;&#10;\[&#10;\widetilde{\lambda}^k_a=\widetilde{\tau}^k_a v_{\mathrm{F}a}&#10;\]&#10;&#10;\end{document}" title="IguanaTex Bitmap Display">
            <a:extLst>
              <a:ext uri="{FF2B5EF4-FFF2-40B4-BE49-F238E27FC236}">
                <a16:creationId xmlns:a16="http://schemas.microsoft.com/office/drawing/2014/main" id="{28056D2D-160B-CBC2-76BD-78E260F739B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289" y="4197362"/>
            <a:ext cx="1081722" cy="280582"/>
          </a:xfrm>
          <a:prstGeom prst="rect">
            <a:avLst/>
          </a:prstGeom>
        </p:spPr>
      </p:pic>
      <p:pic>
        <p:nvPicPr>
          <p:cNvPr id="35" name="Рисунок 34" descr="\documentclass{article}&#10;\usepackage{amsmath}&#10;\usepackage{amssymb}&#10;\usepackage{bm}&#10;\usepackage{color}&#10;\pagestyle{empty}&#10;\begin{document}&#10;&#10;\begin{eqnarray}&#10;    \widetilde{\kappa}_a&amp;=&amp;\frac{\pi^2 n_a T}{3p_{\mathrm{F}a}}\widetilde{\lambda}_a^{\kappa}(B)\nonumber\\&#10;    \widetilde{\eta}_a&amp;=&amp;\frac{n_ap_{\mathrm{F}a}}{5} \widetilde{\lambda}_a^{\eta}(B)\nonumber&#10;\end{eqnarray}&#10;&#10;&#10;\end{document}" title="IguanaTex Bitmap Display">
            <a:extLst>
              <a:ext uri="{FF2B5EF4-FFF2-40B4-BE49-F238E27FC236}">
                <a16:creationId xmlns:a16="http://schemas.microsoft.com/office/drawing/2014/main" id="{8F4821B6-4D07-BCF9-60B9-27BD9D15863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5373216"/>
            <a:ext cx="2408078" cy="116797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5B2075A-B42B-B661-7A6B-32F5CEBE6965}"/>
              </a:ext>
            </a:extLst>
          </p:cNvPr>
          <p:cNvSpPr txBox="1"/>
          <p:nvPr/>
        </p:nvSpPr>
        <p:spPr>
          <a:xfrm>
            <a:off x="251520" y="4890382"/>
            <a:ext cx="1881092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defTabSz="2470845" fontAlgn="auto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prstClr val="black"/>
                </a:solidFill>
              </a:rPr>
              <a:t>Transport matrix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A17170A-CCD7-9246-55C2-6D739405E3EA}"/>
              </a:ext>
            </a:extLst>
          </p:cNvPr>
          <p:cNvSpPr txBox="1"/>
          <p:nvPr/>
        </p:nvSpPr>
        <p:spPr>
          <a:xfrm>
            <a:off x="280480" y="5484154"/>
            <a:ext cx="2241131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defTabSz="2470845" fontAlgn="auto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prstClr val="black"/>
                </a:solidFill>
              </a:rPr>
              <a:t>Thermal conductivity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0C56DCC-4491-6F3D-E898-8431479C9183}"/>
              </a:ext>
            </a:extLst>
          </p:cNvPr>
          <p:cNvSpPr txBox="1"/>
          <p:nvPr/>
        </p:nvSpPr>
        <p:spPr>
          <a:xfrm>
            <a:off x="280479" y="6034865"/>
            <a:ext cx="2241131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defTabSz="2470845" fontAlgn="auto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prstClr val="black"/>
                </a:solidFill>
              </a:rPr>
              <a:t>Shear viscosity</a:t>
            </a:r>
          </a:p>
        </p:txBody>
      </p:sp>
      <p:pic>
        <p:nvPicPr>
          <p:cNvPr id="25" name="Рисунок 24" descr="\documentclass{article}&#10;\usepackage{amsmath}&#10;\usepackage{amssymb}&#10;\usepackage{bm}&#10;\usepackage{color}&#10;\pagestyle{empty}&#10;\begin{document}&#10;&#10;\[&#10;    1=\sum_{b}\left(\Lambda^k_{ab}\widetilde{\lambda}^k_a+{\Lambda'}^{k}_{ab}\widetilde{\lambda}^k_b\right) +{\color{blue}i\frac{\omega_{\mathrm{BF}a}}{v_{\mathrm{F}a}}\widetilde{\lambda}^k_a},\quad k=\kappa,\,\eta&#10;\]&#10;&#10;&#10;\end{document}" title="IguanaTex Bitmap Display">
            <a:extLst>
              <a:ext uri="{FF2B5EF4-FFF2-40B4-BE49-F238E27FC236}">
                <a16:creationId xmlns:a16="http://schemas.microsoft.com/office/drawing/2014/main" id="{0B22D89C-A01A-C810-7BC3-D383413D36B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112818"/>
            <a:ext cx="4611736" cy="516521"/>
          </a:xfrm>
          <a:prstGeom prst="rect">
            <a:avLst/>
          </a:prstGeom>
        </p:spPr>
      </p:pic>
      <p:pic>
        <p:nvPicPr>
          <p:cNvPr id="33" name="Рисунок 32" descr="\documentclass{article}&#10;\usepackage{amsmath}&#10;\usepackage{amssymb}&#10;\usepackage{bm}&#10;\usepackage{color}&#10;\pagestyle{empty}&#10;\begin{document}&#10;&#10;\[&#10;\Lambda^k_{ab}\propto m_a^{*2}m_b^{*2}\langle D^k(\Omega) |T_{ab}(12\to 1'2')|^2\rangle&#10;\]&#10;&#10;&#10;\end{document}" title="IguanaTex Bitmap Display">
            <a:extLst>
              <a:ext uri="{FF2B5EF4-FFF2-40B4-BE49-F238E27FC236}">
                <a16:creationId xmlns:a16="http://schemas.microsoft.com/office/drawing/2014/main" id="{784CEBE5-61DA-2F4F-2C2E-A59C59A1435A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920703"/>
            <a:ext cx="4017999" cy="279035"/>
          </a:xfrm>
          <a:prstGeom prst="rect">
            <a:avLst/>
          </a:prstGeom>
        </p:spPr>
      </p:pic>
      <p:pic>
        <p:nvPicPr>
          <p:cNvPr id="41" name="Рисунок 40" descr="\documentclass{article}&#10;\usepackage{amsmath}&#10;\usepackage{amssymb}&#10;\usepackage{bm}&#10;\usepackage{color}&#10;\pagestyle{empty}&#10;\begin{document}&#10;&#10;\[&#10;    w_{ab}=(2\pi)^4\delta^{(4)}(P'-P) |T_{ab}(12\to 1'2')|^2&#10;\]&#10;&#10;&#10;&#10;\end{document}" title="IguanaTex Bitmap Display">
            <a:extLst>
              <a:ext uri="{FF2B5EF4-FFF2-40B4-BE49-F238E27FC236}">
                <a16:creationId xmlns:a16="http://schemas.microsoft.com/office/drawing/2014/main" id="{D75EA0AA-07C8-0685-2104-93B4247C6F29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69" y="2412646"/>
            <a:ext cx="3790800" cy="25374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39E57DA-FBF5-FB93-6F85-C09714BD022D}"/>
              </a:ext>
            </a:extLst>
          </p:cNvPr>
          <p:cNvSpPr txBox="1"/>
          <p:nvPr/>
        </p:nvSpPr>
        <p:spPr>
          <a:xfrm>
            <a:off x="251520" y="4113523"/>
            <a:ext cx="2104677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defTabSz="2470845" fontAlgn="auto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prstClr val="black"/>
                </a:solidFill>
              </a:rPr>
              <a:t>Quite similar to </a:t>
            </a:r>
            <a:r>
              <a:rPr lang="en-US" b="0" dirty="0" err="1">
                <a:solidFill>
                  <a:prstClr val="black"/>
                </a:solidFill>
              </a:rPr>
              <a:t>r.t.a.</a:t>
            </a:r>
            <a:endParaRPr lang="en-US" b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36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258"/>
    </mc:Choice>
    <mc:Fallback xmlns="">
      <p:transition spd="slow" advTm="52258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17475"/>
            <a:ext cx="9144000" cy="476250"/>
            <a:chOff x="0" y="0"/>
            <a:chExt cx="5760" cy="300"/>
          </a:xfrm>
        </p:grpSpPr>
        <p:sp>
          <p:nvSpPr>
            <p:cNvPr id="58371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dirty="0"/>
                <a:t>Plan of the talk</a:t>
              </a:r>
              <a:endParaRPr lang="ru-RU" sz="2000" dirty="0"/>
            </a:p>
          </p:txBody>
        </p:sp>
        <p:sp>
          <p:nvSpPr>
            <p:cNvPr id="58372" name="Line 4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8373" name="Line 5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269540" y="1011721"/>
            <a:ext cx="8604920" cy="9233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dirty="0"/>
              <a:t>1. Formalism of the transport theory of multicomponent Fermi liquids in magnetic field. </a:t>
            </a:r>
          </a:p>
          <a:p>
            <a:pPr algn="just">
              <a:spcAft>
                <a:spcPts val="0"/>
              </a:spcAft>
            </a:pPr>
            <a:r>
              <a:rPr lang="en-US" dirty="0"/>
              <a:t>	complex transport coefficients.</a:t>
            </a:r>
          </a:p>
          <a:p>
            <a:pPr algn="just">
              <a:spcAft>
                <a:spcPts val="0"/>
              </a:spcAft>
            </a:pPr>
            <a:r>
              <a:rPr lang="en-US" dirty="0"/>
              <a:t>	relaxation time approximation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5141D-0D43-41F2-922F-3F16CB932715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DA4A896C-66BE-7F04-5DE9-3981FD7C6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1600" y="2836119"/>
            <a:ext cx="7512860" cy="9233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dirty="0"/>
              <a:t>2. Results for a wide range of EOSs (COMPOSE+). </a:t>
            </a:r>
          </a:p>
          <a:p>
            <a:pPr algn="just">
              <a:spcAft>
                <a:spcPts val="0"/>
              </a:spcAft>
            </a:pPr>
            <a:r>
              <a:rPr lang="en-US" dirty="0"/>
              <a:t>	Strategies for in-medium scattering treatment for transport</a:t>
            </a:r>
          </a:p>
          <a:p>
            <a:pPr algn="just">
              <a:spcAft>
                <a:spcPts val="0"/>
              </a:spcAft>
            </a:pPr>
            <a:r>
              <a:rPr lang="en-US" dirty="0"/>
              <a:t>	Poor man approximations.	</a:t>
            </a:r>
            <a:endParaRPr lang="ru-RU" dirty="0"/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A735B981-A799-790F-B9C7-2F1B3091CC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568" y="4591225"/>
            <a:ext cx="8604920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dirty="0"/>
              <a:t>3. Results. </a:t>
            </a:r>
            <a:endParaRPr lang="ru-RU" dirty="0"/>
          </a:p>
        </p:txBody>
      </p:sp>
      <p:pic>
        <p:nvPicPr>
          <p:cNvPr id="5" name="Рисунок 4" descr="Изображение выглядит как текст, внешний, небо, знак&#10;&#10;Автоматически созданное описание">
            <a:extLst>
              <a:ext uri="{FF2B5EF4-FFF2-40B4-BE49-F238E27FC236}">
                <a16:creationId xmlns:a16="http://schemas.microsoft.com/office/drawing/2014/main" id="{C9AA1C17-7D62-32CB-EB09-CC76A8FBAF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27509"/>
          <a:stretch/>
        </p:blipFill>
        <p:spPr>
          <a:xfrm>
            <a:off x="359568" y="2836120"/>
            <a:ext cx="1002032" cy="92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72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303"/>
    </mc:Choice>
    <mc:Fallback xmlns="">
      <p:transition spd="slow" advTm="23303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17475"/>
            <a:ext cx="9144000" cy="476250"/>
            <a:chOff x="0" y="0"/>
            <a:chExt cx="5760" cy="300"/>
          </a:xfrm>
        </p:grpSpPr>
        <p:sp>
          <p:nvSpPr>
            <p:cNvPr id="58371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dirty="0"/>
                <a:t>EOS bank</a:t>
              </a:r>
              <a:endParaRPr lang="ru-RU" sz="2000" dirty="0"/>
            </a:p>
          </p:txBody>
        </p:sp>
        <p:sp>
          <p:nvSpPr>
            <p:cNvPr id="58372" name="Line 4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8373" name="Line 5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5141D-0D43-41F2-922F-3F16CB932715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B4138FD-F9A7-43F0-8000-35FBDC2F5B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800" b="-1"/>
          <a:stretch/>
        </p:blipFill>
        <p:spPr>
          <a:xfrm>
            <a:off x="649129" y="1700808"/>
            <a:ext cx="7845742" cy="42545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9FCB835-7724-423E-89FA-BAD4F36FE10E}"/>
              </a:ext>
            </a:extLst>
          </p:cNvPr>
          <p:cNvSpPr txBox="1"/>
          <p:nvPr/>
        </p:nvSpPr>
        <p:spPr>
          <a:xfrm>
            <a:off x="649129" y="722855"/>
            <a:ext cx="2698735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defTabSz="2470845" fontAlgn="auto">
              <a:spcBef>
                <a:spcPts val="0"/>
              </a:spcBef>
              <a:spcAft>
                <a:spcPts val="0"/>
              </a:spcAft>
            </a:pPr>
            <a:r>
              <a:rPr lang="en-US" b="0" dirty="0" err="1">
                <a:solidFill>
                  <a:prstClr val="black"/>
                </a:solidFill>
              </a:rPr>
              <a:t>CompOSE</a:t>
            </a:r>
            <a:r>
              <a:rPr lang="en-US" b="0" dirty="0">
                <a:solidFill>
                  <a:prstClr val="black"/>
                </a:solidFill>
              </a:rPr>
              <a:t> database http://compose.obspm.fr</a:t>
            </a:r>
          </a:p>
        </p:txBody>
      </p:sp>
    </p:spTree>
    <p:extLst>
      <p:ext uri="{BB962C8B-B14F-4D97-AF65-F5344CB8AC3E}">
        <p14:creationId xmlns:p14="http://schemas.microsoft.com/office/powerpoint/2010/main" val="197485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02"/>
    </mc:Choice>
    <mc:Fallback xmlns="">
      <p:transition spd="slow" advTm="12602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17475"/>
            <a:ext cx="9144000" cy="476250"/>
            <a:chOff x="0" y="0"/>
            <a:chExt cx="5760" cy="300"/>
          </a:xfrm>
        </p:grpSpPr>
        <p:sp>
          <p:nvSpPr>
            <p:cNvPr id="58371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dirty="0"/>
                <a:t>EOS bank</a:t>
              </a:r>
              <a:endParaRPr lang="ru-RU" sz="2000" dirty="0"/>
            </a:p>
          </p:txBody>
        </p:sp>
        <p:sp>
          <p:nvSpPr>
            <p:cNvPr id="58372" name="Line 4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8373" name="Line 5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17794" y="6356350"/>
            <a:ext cx="2133600" cy="365125"/>
          </a:xfrm>
        </p:spPr>
        <p:txBody>
          <a:bodyPr/>
          <a:lstStyle/>
          <a:p>
            <a:fld id="{B7B5141D-0D43-41F2-922F-3F16CB932715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BE94D6-1E98-4E1E-9286-9C730FEF55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268866"/>
            <a:ext cx="4694767" cy="441234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B56FDA3-907D-41A5-9232-572544C6C66A}"/>
              </a:ext>
            </a:extLst>
          </p:cNvPr>
          <p:cNvSpPr txBox="1"/>
          <p:nvPr/>
        </p:nvSpPr>
        <p:spPr>
          <a:xfrm>
            <a:off x="467544" y="908720"/>
            <a:ext cx="2698735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defTabSz="2470845" fontAlgn="auto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prstClr val="black"/>
                </a:solidFill>
              </a:rPr>
              <a:t>20 </a:t>
            </a:r>
            <a:r>
              <a:rPr lang="en-US" b="0" dirty="0" err="1">
                <a:solidFill>
                  <a:prstClr val="black"/>
                </a:solidFill>
              </a:rPr>
              <a:t>CompOSE</a:t>
            </a:r>
            <a:r>
              <a:rPr lang="en-US" b="0" dirty="0">
                <a:solidFill>
                  <a:prstClr val="black"/>
                </a:solidFill>
              </a:rPr>
              <a:t> models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4BCE83-8DFB-44B9-AFF6-DA093D3C3EB8}"/>
              </a:ext>
            </a:extLst>
          </p:cNvPr>
          <p:cNvSpPr txBox="1"/>
          <p:nvPr/>
        </p:nvSpPr>
        <p:spPr>
          <a:xfrm>
            <a:off x="467543" y="1737062"/>
            <a:ext cx="3384376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defTabSz="2470845" fontAlgn="auto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prstClr val="black"/>
                </a:solidFill>
              </a:rPr>
              <a:t>6 </a:t>
            </a:r>
            <a:r>
              <a:rPr lang="en-US" b="0" dirty="0" err="1">
                <a:solidFill>
                  <a:prstClr val="black"/>
                </a:solidFill>
              </a:rPr>
              <a:t>BSk</a:t>
            </a:r>
            <a:r>
              <a:rPr lang="en-US" b="0" dirty="0">
                <a:solidFill>
                  <a:prstClr val="black"/>
                </a:solidFill>
              </a:rPr>
              <a:t> models (20—22; 24—26)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F5A6E4-FC9D-4F0F-9F63-B788686F38C6}"/>
              </a:ext>
            </a:extLst>
          </p:cNvPr>
          <p:cNvSpPr txBox="1"/>
          <p:nvPr/>
        </p:nvSpPr>
        <p:spPr>
          <a:xfrm>
            <a:off x="467544" y="2410770"/>
            <a:ext cx="3384376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defTabSz="2470845" fontAlgn="auto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prstClr val="black"/>
                </a:solidFill>
              </a:rPr>
              <a:t>APR model and </a:t>
            </a:r>
            <a:r>
              <a:rPr lang="ru-RU" b="0" dirty="0">
                <a:solidFill>
                  <a:prstClr val="black"/>
                </a:solidFill>
              </a:rPr>
              <a:t> 4 </a:t>
            </a:r>
            <a:r>
              <a:rPr lang="en-US" b="0" dirty="0">
                <a:solidFill>
                  <a:prstClr val="black"/>
                </a:solidFill>
              </a:rPr>
              <a:t>variations</a:t>
            </a:r>
            <a:r>
              <a:rPr lang="ru-RU" b="0" dirty="0">
                <a:solidFill>
                  <a:prstClr val="black"/>
                </a:solidFill>
              </a:rPr>
              <a:t> </a:t>
            </a:r>
            <a:r>
              <a:rPr lang="en-US" b="0" dirty="0">
                <a:solidFill>
                  <a:prstClr val="black"/>
                </a:solidFill>
              </a:rPr>
              <a:t>(HHJ)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612B66-232D-4AAE-BF31-F35314FB66EE}"/>
              </a:ext>
            </a:extLst>
          </p:cNvPr>
          <p:cNvSpPr txBox="1"/>
          <p:nvPr/>
        </p:nvSpPr>
        <p:spPr>
          <a:xfrm>
            <a:off x="467543" y="3068960"/>
            <a:ext cx="3384376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defTabSz="2470845" fontAlgn="auto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prstClr val="black"/>
                </a:solidFill>
              </a:rPr>
              <a:t>4 PAL models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CF7DEA-3452-4909-B41E-C406431618A9}"/>
              </a:ext>
            </a:extLst>
          </p:cNvPr>
          <p:cNvSpPr txBox="1"/>
          <p:nvPr/>
        </p:nvSpPr>
        <p:spPr>
          <a:xfrm>
            <a:off x="467542" y="3643773"/>
            <a:ext cx="3384375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defTabSz="2470845" fontAlgn="auto">
              <a:spcBef>
                <a:spcPts val="0"/>
              </a:spcBef>
              <a:spcAft>
                <a:spcPts val="0"/>
              </a:spcAft>
            </a:pPr>
            <a:r>
              <a:rPr lang="en-US" sz="1400" b="0" dirty="0">
                <a:solidFill>
                  <a:prstClr val="black"/>
                </a:solidFill>
              </a:rPr>
              <a:t>Another 4 models</a:t>
            </a:r>
            <a:endParaRPr lang="ru-RU" sz="1400" b="0" dirty="0">
              <a:solidFill>
                <a:prstClr val="black"/>
              </a:solidFill>
            </a:endParaRPr>
          </a:p>
          <a:p>
            <a:pPr algn="l" defTabSz="2470845" fontAlgn="auto">
              <a:spcBef>
                <a:spcPts val="0"/>
              </a:spcBef>
              <a:spcAft>
                <a:spcPts val="0"/>
              </a:spcAft>
            </a:pPr>
            <a:r>
              <a:rPr lang="en-US" sz="1400" b="0" dirty="0">
                <a:solidFill>
                  <a:prstClr val="black"/>
                </a:solidFill>
              </a:rPr>
              <a:t>DDME2, NL3wr, SLy4, BHF (av14+uix)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3D328A-C05D-40C5-8ACC-08CF86343776}"/>
              </a:ext>
            </a:extLst>
          </p:cNvPr>
          <p:cNvSpPr txBox="1"/>
          <p:nvPr/>
        </p:nvSpPr>
        <p:spPr>
          <a:xfrm>
            <a:off x="446193" y="4725144"/>
            <a:ext cx="3384375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defTabSz="2470845" fontAlgn="auto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prstClr val="black"/>
                </a:solidFill>
              </a:rPr>
              <a:t>39 models in total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907BEE2-40DD-4DF5-9CFD-B74869B4DEE1}"/>
              </a:ext>
            </a:extLst>
          </p:cNvPr>
          <p:cNvSpPr txBox="1"/>
          <p:nvPr/>
        </p:nvSpPr>
        <p:spPr>
          <a:xfrm>
            <a:off x="492606" y="6356350"/>
            <a:ext cx="2648610" cy="2769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1200" b="0" dirty="0" err="1"/>
              <a:t>Ofengiem</a:t>
            </a:r>
            <a:r>
              <a:rPr lang="en-US" sz="1200" b="0" dirty="0"/>
              <a:t> et al. </a:t>
            </a:r>
            <a:r>
              <a:rPr lang="en-US" sz="1200" b="0" i="1" dirty="0"/>
              <a:t>PRD</a:t>
            </a:r>
            <a:r>
              <a:rPr lang="en-US" sz="1200" b="0" dirty="0"/>
              <a:t> </a:t>
            </a:r>
            <a:r>
              <a:rPr lang="en-US" sz="1200" dirty="0"/>
              <a:t>96</a:t>
            </a:r>
            <a:r>
              <a:rPr lang="en-US" sz="1200" b="0" dirty="0"/>
              <a:t>, 034002 (2017) </a:t>
            </a:r>
            <a:endParaRPr lang="en-US" sz="1200" b="0" dirty="0">
              <a:latin typeface="+mn-lt"/>
            </a:endParaRPr>
          </a:p>
        </p:txBody>
      </p:sp>
      <p:pic>
        <p:nvPicPr>
          <p:cNvPr id="9" name="Рисунок 8" descr="\documentclass{article}&#10;\usepackage{amsmath}&#10;\usepackage{amssymb}&#10;\usepackage{bm}&#10;\usepackage{color}&#10;\pagestyle{empty}&#10;\begin{document}&#10;&#10;\[&#10;    x_p=0.05 \left(\frac{n_B}{n_0}\right)^{0.65}&#10;\]&#10;&#10;&#10;\end{document}" title="IguanaTex Bitmap Display">
            <a:extLst>
              <a:ext uri="{FF2B5EF4-FFF2-40B4-BE49-F238E27FC236}">
                <a16:creationId xmlns:a16="http://schemas.microsoft.com/office/drawing/2014/main" id="{C0753BC2-82A0-4529-9DEC-7A9795958F1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5551745"/>
            <a:ext cx="2192762" cy="66438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F9DA2F1-2278-4683-A32D-4798571E1CE4}"/>
              </a:ext>
            </a:extLst>
          </p:cNvPr>
          <p:cNvSpPr txBox="1"/>
          <p:nvPr/>
        </p:nvSpPr>
        <p:spPr>
          <a:xfrm>
            <a:off x="467542" y="5712674"/>
            <a:ext cx="1388759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defTabSz="2470845" fontAlgn="auto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prstClr val="black"/>
                </a:solidFill>
              </a:rPr>
              <a:t>Toy model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AEE0E1F-3852-4CDC-8DF3-9F736131530F}"/>
              </a:ext>
            </a:extLst>
          </p:cNvPr>
          <p:cNvSpPr txBox="1"/>
          <p:nvPr/>
        </p:nvSpPr>
        <p:spPr>
          <a:xfrm>
            <a:off x="5689702" y="843990"/>
            <a:ext cx="165618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defTabSz="2470845" fontAlgn="auto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prstClr val="black"/>
                </a:solidFill>
              </a:rPr>
              <a:t>Proton fraction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9A3314-D585-977E-5B9A-D3FCBE3A3785}"/>
              </a:ext>
            </a:extLst>
          </p:cNvPr>
          <p:cNvSpPr txBox="1"/>
          <p:nvPr/>
        </p:nvSpPr>
        <p:spPr>
          <a:xfrm>
            <a:off x="1482588" y="1216486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+</a:t>
            </a:r>
            <a:endParaRPr lang="ru-RU" sz="3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96EDF47-5661-4EFB-A716-3CA5839FF55B}"/>
              </a:ext>
            </a:extLst>
          </p:cNvPr>
          <p:cNvSpPr txBox="1"/>
          <p:nvPr/>
        </p:nvSpPr>
        <p:spPr>
          <a:xfrm>
            <a:off x="1482588" y="4166331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=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33895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422"/>
    </mc:Choice>
    <mc:Fallback xmlns="">
      <p:transition spd="slow" advTm="33422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17475"/>
            <a:ext cx="9144000" cy="476250"/>
            <a:chOff x="0" y="0"/>
            <a:chExt cx="5760" cy="300"/>
          </a:xfrm>
        </p:grpSpPr>
        <p:sp>
          <p:nvSpPr>
            <p:cNvPr id="58371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dirty="0"/>
                <a:t>Transport coefficients in NS cores</a:t>
              </a:r>
              <a:endParaRPr lang="ru-RU" sz="2000" dirty="0"/>
            </a:p>
          </p:txBody>
        </p:sp>
        <p:sp>
          <p:nvSpPr>
            <p:cNvPr id="58372" name="Line 4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8373" name="Line 5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5141D-0D43-41F2-922F-3F16CB932715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106" name="TextBox 105"/>
          <p:cNvSpPr txBox="1"/>
          <p:nvPr/>
        </p:nvSpPr>
        <p:spPr>
          <a:xfrm>
            <a:off x="319930" y="1809994"/>
            <a:ext cx="5524099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Microscopic inputs: effective masses, scattering matrices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898612E3-6B2C-4A73-BC4B-1A9B61261D1C}"/>
              </a:ext>
            </a:extLst>
          </p:cNvPr>
          <p:cNvSpPr txBox="1"/>
          <p:nvPr/>
        </p:nvSpPr>
        <p:spPr>
          <a:xfrm>
            <a:off x="319931" y="3267883"/>
            <a:ext cx="2750524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l" defTabSz="2470845" fontAlgn="auto">
              <a:spcBef>
                <a:spcPts val="0"/>
              </a:spcBef>
              <a:spcAft>
                <a:spcPts val="0"/>
              </a:spcAft>
              <a:defRPr b="0">
                <a:solidFill>
                  <a:prstClr val="black"/>
                </a:solidFill>
              </a:defRPr>
            </a:lvl1pPr>
          </a:lstStyle>
          <a:p>
            <a:r>
              <a:rPr lang="en-US" dirty="0"/>
              <a:t>Strong interaction (np)</a:t>
            </a:r>
          </a:p>
          <a:p>
            <a:r>
              <a:rPr lang="en-US" dirty="0"/>
              <a:t>Strong dependence on the model (EOS)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2BF7AC4B-03C1-46C0-8878-22D9C8AC5261}"/>
              </a:ext>
            </a:extLst>
          </p:cNvPr>
          <p:cNvSpPr txBox="1"/>
          <p:nvPr/>
        </p:nvSpPr>
        <p:spPr>
          <a:xfrm>
            <a:off x="323528" y="4624100"/>
            <a:ext cx="3712823" cy="67710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defTabSz="2470845" fontAlgn="auto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prstClr val="black"/>
                </a:solidFill>
              </a:rPr>
              <a:t>Electromagnetic interactions (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m</a:t>
            </a:r>
            <a:r>
              <a:rPr lang="en-US" b="0" dirty="0">
                <a:solidFill>
                  <a:prstClr val="black"/>
                </a:solidFill>
              </a:rPr>
              <a:t>)</a:t>
            </a:r>
          </a:p>
          <a:p>
            <a:pPr algn="l" defTabSz="2470845" fontAlgn="auto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prstClr val="black"/>
                </a:solidFill>
              </a:rPr>
              <a:t>Controlled dependence on the EOS</a:t>
            </a:r>
          </a:p>
        </p:txBody>
      </p:sp>
      <p:pic>
        <p:nvPicPr>
          <p:cNvPr id="27" name="Рисунок 26" descr="\documentclass{article}&#10;\usepackage{amsmath}&#10;\usepackage{amssymb}&#10;\usepackage{bm}&#10;\usepackage{color}&#10;\pagestyle{empty}&#10;\begin{document}&#10;&#10;\[&#10;\Lambda^k_{ab}\propto m_a^{*2}m_b^{*2}\langle D^k(\Omega,w) |{T}_{ab}|^2\rangle&#10;\]&#10;&#10;&#10;\end{document}" title="IguanaTex Bitmap Display">
            <a:extLst>
              <a:ext uri="{FF2B5EF4-FFF2-40B4-BE49-F238E27FC236}">
                <a16:creationId xmlns:a16="http://schemas.microsoft.com/office/drawing/2014/main" id="{576E3FDF-4D0D-6D0B-7B22-84DC0EDBA5A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16" y="2491343"/>
            <a:ext cx="4957586" cy="433601"/>
          </a:xfrm>
          <a:prstGeom prst="rect">
            <a:avLst/>
          </a:prstGeom>
        </p:spPr>
      </p:pic>
      <p:pic>
        <p:nvPicPr>
          <p:cNvPr id="30" name="Рисунок 29" descr="\documentclass{article}&#10;\usepackage{amsmath}&#10;\usepackage{amssymb}&#10;\usepackage{bm}&#10;\usepackage{color}&#10;\pagestyle{empty}&#10;\begin{document}&#10;&#10;\[&#10;|T_{ab}|^2\neq |T_{ab}(w)|^2\Rightarrow \Lambda^k_{ab}\propto T^2&#10;\]&#10;&#10;&#10;\end{document}" title="IguanaTex Bitmap Display">
            <a:extLst>
              <a:ext uri="{FF2B5EF4-FFF2-40B4-BE49-F238E27FC236}">
                <a16:creationId xmlns:a16="http://schemas.microsoft.com/office/drawing/2014/main" id="{FC0A858B-78E7-8FD7-181A-999C541AB65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530" y="3513785"/>
            <a:ext cx="3311605" cy="294580"/>
          </a:xfrm>
          <a:prstGeom prst="rect">
            <a:avLst/>
          </a:prstGeom>
        </p:spPr>
      </p:pic>
      <p:pic>
        <p:nvPicPr>
          <p:cNvPr id="34" name="Рисунок 33" descr="\documentclass{article}&#10;\usepackage{amsmath}&#10;\usepackage{amssymb}&#10;\usepackage{bm}&#10;\usepackage{color}&#10;\pagestyle{empty}&#10;\begin{document}&#10;&#10;\[&#10;|T_{ab}|^2= |T_{ab}|^2(w)&#10;\]&#10;&#10;&#10;\end{document}" title="IguanaTex Bitmap Display">
            <a:extLst>
              <a:ext uri="{FF2B5EF4-FFF2-40B4-BE49-F238E27FC236}">
                <a16:creationId xmlns:a16="http://schemas.microsoft.com/office/drawing/2014/main" id="{5F9940A6-11D6-D688-E9F3-704170D888F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821443"/>
            <a:ext cx="1895580" cy="288983"/>
          </a:xfrm>
          <a:prstGeom prst="rect">
            <a:avLst/>
          </a:prstGeom>
        </p:spPr>
      </p:pic>
      <p:pic>
        <p:nvPicPr>
          <p:cNvPr id="10" name="Рисунок 9" descr="\documentclass{article}&#10;\usepackage{amsmath}&#10;\usepackage{amssymb}&#10;\usepackage{bm}&#10;\usepackage{color}&#10;\pagestyle{empty}&#10;\begin{document}&#10;&#10;\[&#10;\eta_\ell\propto T^{-5/3}&#10;\]&#10;&#10;&#10;\end{document}" title="IguanaTex Bitmap Display">
            <a:extLst>
              <a:ext uri="{FF2B5EF4-FFF2-40B4-BE49-F238E27FC236}">
                <a16:creationId xmlns:a16="http://schemas.microsoft.com/office/drawing/2014/main" id="{174F5706-7133-BBF5-E0EF-986C0A8B8279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917" y="4981258"/>
            <a:ext cx="1192680" cy="295626"/>
          </a:xfrm>
          <a:prstGeom prst="rect">
            <a:avLst/>
          </a:prstGeom>
        </p:spPr>
      </p:pic>
      <p:pic>
        <p:nvPicPr>
          <p:cNvPr id="12" name="Рисунок 11" descr="\documentclass{article}&#10;\usepackage{amsmath}&#10;\usepackage{amssymb}&#10;\usepackage{bm}&#10;\usepackage{color}&#10;\pagestyle{empty}&#10;\begin{document}&#10;&#10;\[&#10;\eta_B\propto T^{-2}&#10;\]&#10;&#10;&#10;\end{document}" title="IguanaTex Bitmap Display">
            <a:extLst>
              <a:ext uri="{FF2B5EF4-FFF2-40B4-BE49-F238E27FC236}">
                <a16:creationId xmlns:a16="http://schemas.microsoft.com/office/drawing/2014/main" id="{A2BF0349-43D4-0BEC-3E3A-D55A40211688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883" y="3672250"/>
            <a:ext cx="1065633" cy="282153"/>
          </a:xfrm>
          <a:prstGeom prst="rect">
            <a:avLst/>
          </a:prstGeom>
        </p:spPr>
      </p:pic>
      <p:pic>
        <p:nvPicPr>
          <p:cNvPr id="16" name="Рисунок 15" descr="\documentclass{article}&#10;\usepackage{amsmath}&#10;\usepackage{amssymb}&#10;\usepackage{bm}&#10;\usepackage{color}&#10;\pagestyle{empty}&#10;\begin{document}&#10;&#10;\[&#10;\kappa_\ell= \mathrm{const}(T)&#10;\]&#10;&#10;&#10;\end{document}" title="IguanaTex Bitmap Display">
            <a:extLst>
              <a:ext uri="{FF2B5EF4-FFF2-40B4-BE49-F238E27FC236}">
                <a16:creationId xmlns:a16="http://schemas.microsoft.com/office/drawing/2014/main" id="{0A673B35-E8CA-0A53-83A2-1369E2E248E7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917" y="4578151"/>
            <a:ext cx="1504424" cy="258899"/>
          </a:xfrm>
          <a:prstGeom prst="rect">
            <a:avLst/>
          </a:prstGeom>
        </p:spPr>
      </p:pic>
      <p:pic>
        <p:nvPicPr>
          <p:cNvPr id="14" name="Рисунок 13" descr="\documentclass{article}&#10;\usepackage{amsmath}&#10;\usepackage{amssymb}&#10;\usepackage{bm}&#10;\usepackage{color}&#10;\pagestyle{empty}&#10;\begin{document}&#10;&#10;\[&#10;\kappa_B\propto T^{-1}&#10;\]&#10;&#10;&#10;\end{document}" title="IguanaTex Bitmap Display">
            <a:extLst>
              <a:ext uri="{FF2B5EF4-FFF2-40B4-BE49-F238E27FC236}">
                <a16:creationId xmlns:a16="http://schemas.microsoft.com/office/drawing/2014/main" id="{EB170FCC-BD69-2BD0-7C4B-121D138DF693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883" y="3352280"/>
            <a:ext cx="1073154" cy="266041"/>
          </a:xfrm>
          <a:prstGeom prst="rect">
            <a:avLst/>
          </a:prstGeom>
        </p:spPr>
      </p:pic>
      <p:pic>
        <p:nvPicPr>
          <p:cNvPr id="26" name="Рисунок 25" descr="\documentclass{article}&#10;\usepackage{amsmath}&#10;\usepackage{amssymb}&#10;\usepackage{bm}&#10;\usepackage{color}&#10;\pagestyle{empty}&#10;\begin{document}&#10;&#10;\[&#10;    1=\sum_{b}\left(\Lambda^k_{ab}\widetilde{\lambda}^k_a+{\Lambda'}^{k}_{ab}\widetilde{\lambda}^k_b\right) +{\color{blue}i\frac{\omega_{\mathrm{BF}a}}{v_{\mathrm{F}a}}\widetilde{\lambda}^k_a},\quad k=\kappa,\,\eta&#10;\]&#10;&#10;&#10;\end{document}" title="IguanaTex Bitmap Display">
            <a:extLst>
              <a:ext uri="{FF2B5EF4-FFF2-40B4-BE49-F238E27FC236}">
                <a16:creationId xmlns:a16="http://schemas.microsoft.com/office/drawing/2014/main" id="{711F0052-76F6-28D7-9FAB-8EED5B14AC8B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455" y="855459"/>
            <a:ext cx="5524100" cy="61870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BB6E972-55BE-654C-F156-1F931D3610E9}"/>
              </a:ext>
            </a:extLst>
          </p:cNvPr>
          <p:cNvSpPr txBox="1"/>
          <p:nvPr/>
        </p:nvSpPr>
        <p:spPr>
          <a:xfrm>
            <a:off x="319931" y="855460"/>
            <a:ext cx="252028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defTabSz="2470845" fontAlgn="auto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prstClr val="black"/>
                </a:solidFill>
              </a:rPr>
              <a:t>“Transport equations”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948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274"/>
    </mc:Choice>
    <mc:Fallback xmlns="">
      <p:transition spd="slow" advTm="222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C0000"/>
                                      </p:to>
                                    </p:animClr>
                                    <p:set>
                                      <p:cBhvr>
                                        <p:cTn id="7" dur="1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17475"/>
            <a:ext cx="9144000" cy="476250"/>
            <a:chOff x="0" y="0"/>
            <a:chExt cx="5760" cy="300"/>
          </a:xfrm>
        </p:grpSpPr>
        <p:sp>
          <p:nvSpPr>
            <p:cNvPr id="58371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dirty="0"/>
                <a:t>Possible strategies for nucleon sector</a:t>
              </a:r>
              <a:endParaRPr lang="ru-RU" sz="2000" dirty="0"/>
            </a:p>
          </p:txBody>
        </p:sp>
        <p:sp>
          <p:nvSpPr>
            <p:cNvPr id="58372" name="Line 4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8373" name="Line 5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261936" y="923863"/>
            <a:ext cx="8424863" cy="7834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182563" indent="-182563" algn="just">
              <a:lnSpc>
                <a:spcPct val="130000"/>
              </a:lnSpc>
              <a:spcAft>
                <a:spcPct val="70000"/>
              </a:spcAft>
              <a:buFontTx/>
              <a:buChar char="•"/>
            </a:pPr>
            <a:r>
              <a:rPr lang="en-US" dirty="0"/>
              <a:t>IDEAL (HARD): calculate EOS and transport on the basis of the same microscopic models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5141D-0D43-41F2-922F-3F16CB932715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D9D7C32E-FC39-5546-6985-00BDEC583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36" y="2418006"/>
            <a:ext cx="8424863" cy="7834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182563" indent="-182563" algn="just">
              <a:lnSpc>
                <a:spcPct val="130000"/>
              </a:lnSpc>
              <a:spcAft>
                <a:spcPct val="70000"/>
              </a:spcAft>
              <a:buFontTx/>
              <a:buChar char="•"/>
            </a:pPr>
            <a:r>
              <a:rPr lang="en-US" dirty="0"/>
              <a:t>CHEATING: calculate transport from some favorite microscopic model for in-medium scattering but using particle fractions (and probably m* if available) from all EOS</a:t>
            </a: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54B53A94-86AA-AE67-D2B6-2A65800BA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624" y="1802466"/>
            <a:ext cx="2717504" cy="42332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ct val="70000"/>
              </a:spcAft>
            </a:pPr>
            <a:r>
              <a:rPr lang="en-US" dirty="0"/>
              <a:t>Not an option in this talk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830F0B-0591-83D8-9230-4DFA8851BF5A}"/>
              </a:ext>
            </a:extLst>
          </p:cNvPr>
          <p:cNvSpPr txBox="1"/>
          <p:nvPr/>
        </p:nvSpPr>
        <p:spPr>
          <a:xfrm>
            <a:off x="4394230" y="3809998"/>
            <a:ext cx="2914074" cy="2769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1200" b="0" dirty="0"/>
              <a:t>Shternin &amp; </a:t>
            </a:r>
            <a:r>
              <a:rPr lang="en-US" sz="1200" b="0" dirty="0" err="1"/>
              <a:t>Baldo</a:t>
            </a:r>
            <a:r>
              <a:rPr lang="en-US" sz="1200" b="0" dirty="0"/>
              <a:t> </a:t>
            </a:r>
            <a:r>
              <a:rPr lang="en-US" sz="1200" b="0" i="1" dirty="0"/>
              <a:t>PRD </a:t>
            </a:r>
            <a:r>
              <a:rPr lang="en-US" sz="1200" b="0" dirty="0"/>
              <a:t> </a:t>
            </a:r>
            <a:r>
              <a:rPr lang="en-US" sz="1200" dirty="0"/>
              <a:t>102</a:t>
            </a:r>
            <a:r>
              <a:rPr lang="en-US" sz="1200" b="0" dirty="0"/>
              <a:t>, 063010 (2020)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61F01A5-0B20-7A10-96FF-747C4D93D0BE}"/>
                  </a:ext>
                </a:extLst>
              </p:cNvPr>
              <p:cNvSpPr txBox="1"/>
              <p:nvPr/>
            </p:nvSpPr>
            <p:spPr>
              <a:xfrm>
                <a:off x="1210108" y="3320640"/>
                <a:ext cx="6098196" cy="390748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l" defTabSz="2470845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0" dirty="0">
                    <a:solidFill>
                      <a:prstClr val="black"/>
                    </a:solidFill>
                  </a:rPr>
                  <a:t>BHF calculations, 5 NN potentials, Interpolation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61F01A5-0B20-7A10-96FF-747C4D93D0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108" y="3320640"/>
                <a:ext cx="6098196" cy="3907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8603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779"/>
    </mc:Choice>
    <mc:Fallback xmlns="">
      <p:transition spd="slow" advTm="797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4" grpId="0" animBg="1"/>
      <p:bldP spid="8" grpId="0" animBg="1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17475"/>
            <a:ext cx="9144000" cy="476250"/>
            <a:chOff x="0" y="0"/>
            <a:chExt cx="5760" cy="300"/>
          </a:xfrm>
        </p:grpSpPr>
        <p:sp>
          <p:nvSpPr>
            <p:cNvPr id="58371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dirty="0"/>
                <a:t>Transport cross-sections</a:t>
              </a:r>
              <a:endParaRPr lang="ru-RU" sz="2000" dirty="0"/>
            </a:p>
          </p:txBody>
        </p:sp>
        <p:sp>
          <p:nvSpPr>
            <p:cNvPr id="58372" name="Line 4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8373" name="Line 5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5141D-0D43-41F2-922F-3F16CB932715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68C1D4-9E42-4D4B-A6D5-D40631679746}"/>
              </a:ext>
            </a:extLst>
          </p:cNvPr>
          <p:cNvSpPr txBox="1"/>
          <p:nvPr/>
        </p:nvSpPr>
        <p:spPr>
          <a:xfrm>
            <a:off x="218148" y="986188"/>
            <a:ext cx="2485361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defTabSz="2470845" fontAlgn="auto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prstClr val="black"/>
                </a:solidFill>
              </a:rPr>
              <a:t>Vacuum (black and red)  and in-medium (colored) transport cross-sections for 39 EOS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3D1B1B-E654-406A-BFED-FF5B07D8E3BF}"/>
              </a:ext>
            </a:extLst>
          </p:cNvPr>
          <p:cNvSpPr txBox="1"/>
          <p:nvPr/>
        </p:nvSpPr>
        <p:spPr>
          <a:xfrm>
            <a:off x="218148" y="4787860"/>
            <a:ext cx="2485361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defTabSz="2470845" fontAlgn="auto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prstClr val="black"/>
                </a:solidFill>
              </a:rPr>
              <a:t>Unfortunate situation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F84B8C-8268-D40C-288C-3855DA191A4D}"/>
              </a:ext>
            </a:extLst>
          </p:cNvPr>
          <p:cNvSpPr txBox="1"/>
          <p:nvPr/>
        </p:nvSpPr>
        <p:spPr>
          <a:xfrm>
            <a:off x="255629" y="4082285"/>
            <a:ext cx="2914074" cy="2769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1200" b="0" dirty="0"/>
              <a:t>Shternin &amp; </a:t>
            </a:r>
            <a:r>
              <a:rPr lang="en-US" sz="1200" b="0" dirty="0" err="1"/>
              <a:t>Baldo</a:t>
            </a:r>
            <a:r>
              <a:rPr lang="en-US" sz="1200" b="0" dirty="0"/>
              <a:t> </a:t>
            </a:r>
            <a:r>
              <a:rPr lang="en-US" sz="1200" b="0" i="1" dirty="0"/>
              <a:t>PRD </a:t>
            </a:r>
            <a:r>
              <a:rPr lang="en-US" sz="1200" b="0" dirty="0"/>
              <a:t> </a:t>
            </a:r>
            <a:r>
              <a:rPr lang="en-US" sz="1200" dirty="0"/>
              <a:t>102</a:t>
            </a:r>
            <a:r>
              <a:rPr lang="en-US" sz="1200" b="0" dirty="0"/>
              <a:t>, 063010 (2020)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5EE296E-281C-CDDB-EF34-EECA08F95647}"/>
                  </a:ext>
                </a:extLst>
              </p:cNvPr>
              <p:cNvSpPr txBox="1"/>
              <p:nvPr/>
            </p:nvSpPr>
            <p:spPr>
              <a:xfrm>
                <a:off x="218148" y="2731278"/>
                <a:ext cx="2769676" cy="122174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l" defTabSz="2470845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0" dirty="0">
                    <a:solidFill>
                      <a:prstClr val="black"/>
                    </a:solidFill>
                  </a:rPr>
                  <a:t>Only one many-body method: BHF calculations </a:t>
                </a:r>
              </a:p>
              <a:p>
                <a:pPr algn="l" defTabSz="2470845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0" dirty="0">
                    <a:solidFill>
                      <a:prstClr val="black"/>
                    </a:solidFill>
                  </a:rPr>
                  <a:t>5 NN potentials</a:t>
                </a:r>
              </a:p>
              <a:p>
                <a:pPr algn="l" defTabSz="2470845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0" dirty="0">
                    <a:solidFill>
                      <a:prstClr val="black"/>
                    </a:solidFill>
                  </a:rPr>
                  <a:t>Interpolation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5EE296E-281C-CDDB-EF34-EECA08F956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48" y="2731278"/>
                <a:ext cx="2769676" cy="12217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0151CCD-B779-639F-6044-B14B8851E7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772816"/>
            <a:ext cx="4968548" cy="4736930"/>
          </a:xfrm>
          <a:prstGeom prst="rect">
            <a:avLst/>
          </a:prstGeom>
        </p:spPr>
      </p:pic>
      <p:pic>
        <p:nvPicPr>
          <p:cNvPr id="7" name="Рисунок 6" descr="\documentclass{article}&#10;\usepackage{amsmath}&#10;\usepackage{amssymb}&#10;\usepackage{bm}&#10;\usepackage{color}&#10;\pagestyle{empty}&#10;\begin{document}&#10;&#10;\[&#10;    \Lambda^\kappa_{nn}+{\Lambda'}^\kappa_{nn}=\frac{64 T^2 {\color{red} m_n^{*4}}}{5m_N^2 p_{\mathrm{F}n}} {\color{red}S_{nn2}(p_{\mathrm{F}n})}&#10;\]&#10;&#10;&#10;\end{document}" title="IguanaTex Bitmap Display">
            <a:extLst>
              <a:ext uri="{FF2B5EF4-FFF2-40B4-BE49-F238E27FC236}">
                <a16:creationId xmlns:a16="http://schemas.microsoft.com/office/drawing/2014/main" id="{FDDB5DE9-1C64-2F87-A684-8159D257D5D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967226"/>
            <a:ext cx="3723332" cy="63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87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639"/>
    </mc:Choice>
    <mc:Fallback xmlns="">
      <p:transition spd="slow" advTm="6363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17475"/>
            <a:ext cx="9144000" cy="476250"/>
            <a:chOff x="0" y="0"/>
            <a:chExt cx="5760" cy="300"/>
          </a:xfrm>
        </p:grpSpPr>
        <p:sp>
          <p:nvSpPr>
            <p:cNvPr id="58371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dirty="0"/>
                <a:t>Motivation</a:t>
              </a:r>
              <a:endParaRPr lang="ru-RU" sz="2000" dirty="0"/>
            </a:p>
          </p:txBody>
        </p:sp>
        <p:sp>
          <p:nvSpPr>
            <p:cNvPr id="58372" name="Line 4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8373" name="Line 5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399074" y="1264396"/>
            <a:ext cx="4316942" cy="77412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ct val="70000"/>
              </a:spcAft>
            </a:pPr>
            <a:r>
              <a:rPr lang="en-US" sz="1400" b="0" i="0" dirty="0">
                <a:solidFill>
                  <a:schemeClr val="tx1"/>
                </a:solidFill>
                <a:effectLst/>
                <a:latin typeface="PTSerifRegular"/>
              </a:rPr>
              <a:t>COMPOSE topical issue of EPJA. </a:t>
            </a:r>
          </a:p>
          <a:p>
            <a:pPr algn="just">
              <a:lnSpc>
                <a:spcPct val="130000"/>
              </a:lnSpc>
              <a:spcAft>
                <a:spcPct val="70000"/>
              </a:spcAft>
            </a:pPr>
            <a:r>
              <a:rPr lang="en-US" sz="1400" b="0" i="0" dirty="0">
                <a:solidFill>
                  <a:schemeClr val="tx1"/>
                </a:solidFill>
                <a:effectLst/>
                <a:latin typeface="PTSerifRegular"/>
              </a:rPr>
              <a:t>Dependence of transport properties on EOS</a:t>
            </a:r>
            <a:endParaRPr lang="el-GR" sz="1400" b="0" i="1" baseline="-25000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5141D-0D43-41F2-922F-3F16CB932715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252B7DC0-19C1-B6DA-3040-C792B71752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2996952"/>
            <a:ext cx="8485914" cy="119160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ct val="70000"/>
              </a:spcAft>
            </a:pPr>
            <a:r>
              <a:rPr lang="en-US" sz="1600" b="0" i="0" dirty="0">
                <a:solidFill>
                  <a:schemeClr val="tx1"/>
                </a:solidFill>
                <a:effectLst/>
                <a:latin typeface="PTSerifRegular"/>
              </a:rPr>
              <a:t>Transport in NS cores in magnetic field is less elaborated than in the crust </a:t>
            </a:r>
          </a:p>
          <a:p>
            <a:pPr algn="just">
              <a:lnSpc>
                <a:spcPct val="130000"/>
              </a:lnSpc>
              <a:spcAft>
                <a:spcPct val="70000"/>
              </a:spcAft>
            </a:pPr>
            <a:r>
              <a:rPr lang="en-US" sz="1600" b="0" i="0" dirty="0">
                <a:solidFill>
                  <a:schemeClr val="tx1"/>
                </a:solidFill>
                <a:effectLst/>
                <a:latin typeface="PTSerifRegular"/>
              </a:rPr>
              <a:t>Essentially, diffusion (electric conductivity) in connection to the magnetic field evolution problem</a:t>
            </a:r>
            <a:endParaRPr lang="el-GR" sz="1600" i="1" baseline="-250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5BF1D3-E247-FCDD-A36A-152DE2EA3031}"/>
              </a:ext>
            </a:extLst>
          </p:cNvPr>
          <p:cNvSpPr txBox="1"/>
          <p:nvPr/>
        </p:nvSpPr>
        <p:spPr>
          <a:xfrm>
            <a:off x="971601" y="2218385"/>
            <a:ext cx="3744415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1600" b="0" dirty="0">
                <a:latin typeface="+mn-lt"/>
              </a:rPr>
              <a:t>Shternin &amp; </a:t>
            </a:r>
            <a:r>
              <a:rPr lang="en-US" sz="1600" b="0" dirty="0" err="1">
                <a:latin typeface="+mn-lt"/>
              </a:rPr>
              <a:t>Ofengeim</a:t>
            </a:r>
            <a:r>
              <a:rPr lang="en-US" sz="1600" b="0" dirty="0">
                <a:latin typeface="+mn-lt"/>
              </a:rPr>
              <a:t> </a:t>
            </a:r>
            <a:r>
              <a:rPr lang="en-US" sz="1600" b="0" i="1" dirty="0">
                <a:latin typeface="+mn-lt"/>
              </a:rPr>
              <a:t>EPJA</a:t>
            </a:r>
            <a:r>
              <a:rPr lang="en-US" sz="1600" b="0" dirty="0">
                <a:latin typeface="+mn-lt"/>
              </a:rPr>
              <a:t> </a:t>
            </a:r>
            <a:r>
              <a:rPr lang="en-US" sz="1600" dirty="0">
                <a:latin typeface="+mn-lt"/>
              </a:rPr>
              <a:t>58</a:t>
            </a:r>
            <a:r>
              <a:rPr lang="en-US" sz="1600" b="0" dirty="0">
                <a:latin typeface="+mn-lt"/>
              </a:rPr>
              <a:t>, 42 (</a:t>
            </a:r>
            <a:r>
              <a:rPr lang="en-US" sz="1600" b="0" dirty="0"/>
              <a:t>2022</a:t>
            </a:r>
            <a:r>
              <a:rPr lang="en-US" sz="1600" b="0" dirty="0">
                <a:latin typeface="+mn-lt"/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B9F01F-8BF5-5369-480A-5E35B774FE8F}"/>
              </a:ext>
            </a:extLst>
          </p:cNvPr>
          <p:cNvSpPr txBox="1"/>
          <p:nvPr/>
        </p:nvSpPr>
        <p:spPr>
          <a:xfrm>
            <a:off x="5713097" y="4520153"/>
            <a:ext cx="3168353" cy="2769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1200" b="0" dirty="0"/>
              <a:t>See, e.g., Schmitt &amp;</a:t>
            </a:r>
            <a:r>
              <a:rPr lang="en-US" sz="1200" b="0" dirty="0">
                <a:latin typeface="+mn-lt"/>
              </a:rPr>
              <a:t>Shternin (2018) for a review</a:t>
            </a:r>
          </a:p>
        </p:txBody>
      </p:sp>
    </p:spTree>
    <p:extLst>
      <p:ext uri="{BB962C8B-B14F-4D97-AF65-F5344CB8AC3E}">
        <p14:creationId xmlns:p14="http://schemas.microsoft.com/office/powerpoint/2010/main" val="107015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867"/>
    </mc:Choice>
    <mc:Fallback xmlns="">
      <p:transition spd="slow" advTm="46867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17475"/>
            <a:ext cx="9144000" cy="476250"/>
            <a:chOff x="0" y="0"/>
            <a:chExt cx="5760" cy="300"/>
          </a:xfrm>
        </p:grpSpPr>
        <p:sp>
          <p:nvSpPr>
            <p:cNvPr id="58371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dirty="0"/>
                <a:t>Possible strategies for nucleon sector</a:t>
              </a:r>
              <a:endParaRPr lang="ru-RU" sz="2000" dirty="0"/>
            </a:p>
          </p:txBody>
        </p:sp>
        <p:sp>
          <p:nvSpPr>
            <p:cNvPr id="58372" name="Line 4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8373" name="Line 5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261936" y="923863"/>
            <a:ext cx="8424863" cy="7834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182563" indent="-182563" algn="just">
              <a:lnSpc>
                <a:spcPct val="130000"/>
              </a:lnSpc>
              <a:spcAft>
                <a:spcPct val="70000"/>
              </a:spcAft>
              <a:buFontTx/>
              <a:buChar char="•"/>
            </a:pPr>
            <a:r>
              <a:rPr lang="en-US" dirty="0"/>
              <a:t>IDEAL (HARD): calculate EOS and transport on the basis of the same microscopic models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5141D-0D43-41F2-922F-3F16CB932715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D9D7C32E-FC39-5546-6985-00BDEC583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36" y="2418006"/>
            <a:ext cx="8424863" cy="7834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182563" indent="-182563" algn="just">
              <a:lnSpc>
                <a:spcPct val="130000"/>
              </a:lnSpc>
              <a:spcAft>
                <a:spcPct val="70000"/>
              </a:spcAft>
              <a:buFontTx/>
              <a:buChar char="•"/>
            </a:pPr>
            <a:r>
              <a:rPr lang="en-US" dirty="0"/>
              <a:t>CHEATING: calculate transport from some favorite microscopic model for in-medium scattering but using particle fractions (and probably m* if available) from all EOS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B44BE6B1-CCAC-6462-5F9B-4175F7676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533" y="4338659"/>
            <a:ext cx="8424863" cy="42332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82563" indent="-182563" algn="just">
              <a:lnSpc>
                <a:spcPct val="130000"/>
              </a:lnSpc>
              <a:spcAft>
                <a:spcPct val="70000"/>
              </a:spcAft>
              <a:buFontTx/>
              <a:buChar char="•"/>
            </a:pPr>
            <a:r>
              <a:rPr lang="en-US" dirty="0"/>
              <a:t>QUALITATIVE:  use in-vacuum NN cross-sections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9D589281-E4D7-F584-3E6F-C8E8B0521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36" y="5547399"/>
            <a:ext cx="8424863" cy="42332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82563" indent="-182563" algn="just">
              <a:lnSpc>
                <a:spcPct val="130000"/>
              </a:lnSpc>
              <a:spcAft>
                <a:spcPct val="70000"/>
              </a:spcAft>
              <a:buFontTx/>
              <a:buChar char="•"/>
            </a:pPr>
            <a:r>
              <a:rPr lang="en-US" dirty="0"/>
              <a:t>POOR MAN: use in-vacuum NN cross-sections and toy model EOS</a:t>
            </a:r>
            <a:endParaRPr lang="el-GR" i="1" baseline="-25000" dirty="0"/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54B53A94-86AA-AE67-D2B6-2A65800BA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624" y="1802466"/>
            <a:ext cx="2717504" cy="42332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ct val="70000"/>
              </a:spcAft>
            </a:pPr>
            <a:r>
              <a:rPr lang="en-US" dirty="0"/>
              <a:t>Not an option in this talk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830F0B-0591-83D8-9230-4DFA8851BF5A}"/>
              </a:ext>
            </a:extLst>
          </p:cNvPr>
          <p:cNvSpPr txBox="1"/>
          <p:nvPr/>
        </p:nvSpPr>
        <p:spPr>
          <a:xfrm>
            <a:off x="4394230" y="3809998"/>
            <a:ext cx="2914074" cy="2769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1200" b="0" dirty="0"/>
              <a:t>Shternin &amp; </a:t>
            </a:r>
            <a:r>
              <a:rPr lang="en-US" sz="1200" b="0" dirty="0" err="1"/>
              <a:t>Baldo</a:t>
            </a:r>
            <a:r>
              <a:rPr lang="en-US" sz="1200" b="0" dirty="0"/>
              <a:t> </a:t>
            </a:r>
            <a:r>
              <a:rPr lang="en-US" sz="1200" b="0" i="1" dirty="0"/>
              <a:t>PRD </a:t>
            </a:r>
            <a:r>
              <a:rPr lang="en-US" sz="1200" b="0" dirty="0"/>
              <a:t> </a:t>
            </a:r>
            <a:r>
              <a:rPr lang="en-US" sz="1200" dirty="0"/>
              <a:t>102</a:t>
            </a:r>
            <a:r>
              <a:rPr lang="en-US" sz="1200" b="0" dirty="0"/>
              <a:t>, 063010 (2020)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61F01A5-0B20-7A10-96FF-747C4D93D0BE}"/>
                  </a:ext>
                </a:extLst>
              </p:cNvPr>
              <p:cNvSpPr txBox="1"/>
              <p:nvPr/>
            </p:nvSpPr>
            <p:spPr>
              <a:xfrm>
                <a:off x="1210108" y="3320640"/>
                <a:ext cx="6098196" cy="390748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l" defTabSz="2470845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0" dirty="0">
                    <a:solidFill>
                      <a:prstClr val="black"/>
                    </a:solidFill>
                  </a:rPr>
                  <a:t>BHF calculations, 5 NN potentials, Interpolation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61F01A5-0B20-7A10-96FF-747C4D93D0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108" y="3320640"/>
                <a:ext cx="6098196" cy="3907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0A01DF0-934F-BFF9-BEE8-B969AAEA966B}"/>
                  </a:ext>
                </a:extLst>
              </p:cNvPr>
              <p:cNvSpPr txBox="1"/>
              <p:nvPr/>
            </p:nvSpPr>
            <p:spPr>
              <a:xfrm>
                <a:off x="827584" y="4966395"/>
                <a:ext cx="5184576" cy="390748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l" defTabSz="2470845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0" dirty="0">
                    <a:solidFill>
                      <a:prstClr val="black"/>
                    </a:solidFill>
                  </a:rPr>
                  <a:t>We provide fitting expressions to use 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0A01DF0-934F-BFF9-BEE8-B969AAEA96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966395"/>
                <a:ext cx="5184576" cy="3907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C6132F2-A6AF-DCAF-7087-9667E0D9F3DC}"/>
                  </a:ext>
                </a:extLst>
              </p:cNvPr>
              <p:cNvSpPr txBox="1"/>
              <p:nvPr/>
            </p:nvSpPr>
            <p:spPr>
              <a:xfrm>
                <a:off x="827584" y="6155928"/>
                <a:ext cx="4032448" cy="369332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l" defTabSz="2470845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0" dirty="0">
                    <a:solidFill>
                      <a:prstClr val="black"/>
                    </a:solidFill>
                  </a:rPr>
                  <a:t>Single-parameter fitting expressions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C6132F2-A6AF-DCAF-7087-9667E0D9F3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6155928"/>
                <a:ext cx="403244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168E11B4-8569-FADA-BA19-8B9D53A5A841}"/>
              </a:ext>
            </a:extLst>
          </p:cNvPr>
          <p:cNvSpPr txBox="1"/>
          <p:nvPr/>
        </p:nvSpPr>
        <p:spPr>
          <a:xfrm>
            <a:off x="6159329" y="4926074"/>
            <a:ext cx="2921341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1200" b="0" dirty="0"/>
              <a:t>Flowers &amp; Itoh (1979); </a:t>
            </a:r>
            <a:r>
              <a:rPr lang="en-US" sz="1200" b="0" dirty="0" err="1"/>
              <a:t>Baiko</a:t>
            </a:r>
            <a:r>
              <a:rPr lang="en-US" sz="1200" b="0" dirty="0"/>
              <a:t> et al. (2001); </a:t>
            </a:r>
            <a:r>
              <a:rPr lang="en-US" sz="1200" b="0" dirty="0">
                <a:latin typeface="+mn-lt"/>
              </a:rPr>
              <a:t>Shternin &amp; Yakovlev (2008); </a:t>
            </a:r>
            <a:r>
              <a:rPr lang="en-US" sz="1200" b="0" dirty="0"/>
              <a:t>Shternin (2008)</a:t>
            </a:r>
            <a:endParaRPr lang="en-US" sz="1200" b="0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748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465"/>
    </mc:Choice>
    <mc:Fallback xmlns="">
      <p:transition spd="slow" advTm="824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17475"/>
            <a:ext cx="9144000" cy="476250"/>
            <a:chOff x="0" y="0"/>
            <a:chExt cx="5760" cy="300"/>
          </a:xfrm>
        </p:grpSpPr>
        <p:sp>
          <p:nvSpPr>
            <p:cNvPr id="58371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dirty="0"/>
                <a:t>Plan of the talk</a:t>
              </a:r>
              <a:endParaRPr lang="ru-RU" sz="2000" dirty="0"/>
            </a:p>
          </p:txBody>
        </p:sp>
        <p:sp>
          <p:nvSpPr>
            <p:cNvPr id="58372" name="Line 4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8373" name="Line 5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359568" y="1772816"/>
            <a:ext cx="8604920" cy="9233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dirty="0"/>
              <a:t>1. Formalism of the transport theory of multicomponent Fermi liquids in magnetic field. </a:t>
            </a:r>
          </a:p>
          <a:p>
            <a:pPr algn="just">
              <a:spcAft>
                <a:spcPts val="0"/>
              </a:spcAft>
            </a:pPr>
            <a:r>
              <a:rPr lang="en-US" dirty="0"/>
              <a:t>	complex transport coefficients.</a:t>
            </a:r>
          </a:p>
          <a:p>
            <a:pPr algn="just">
              <a:spcAft>
                <a:spcPts val="0"/>
              </a:spcAft>
            </a:pPr>
            <a:r>
              <a:rPr lang="en-US" dirty="0"/>
              <a:t>	relaxation time approximation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5141D-0D43-41F2-922F-3F16CB932715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DA4A896C-66BE-7F04-5DE9-3981FD7C6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568" y="3190038"/>
            <a:ext cx="8604920" cy="9233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dirty="0"/>
              <a:t>2. Results for a wide range of EOSs (COMPOSE+). </a:t>
            </a:r>
          </a:p>
          <a:p>
            <a:pPr algn="just">
              <a:spcAft>
                <a:spcPts val="0"/>
              </a:spcAft>
            </a:pPr>
            <a:r>
              <a:rPr lang="en-US" dirty="0"/>
              <a:t>	Strategies for in-medium scattering treatment for transport</a:t>
            </a:r>
          </a:p>
          <a:p>
            <a:pPr algn="just">
              <a:spcAft>
                <a:spcPts val="0"/>
              </a:spcAft>
            </a:pPr>
            <a:r>
              <a:rPr lang="en-US" dirty="0"/>
              <a:t>	Poor man approximations.	</a:t>
            </a:r>
            <a:endParaRPr lang="ru-RU" dirty="0"/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A735B981-A799-790F-B9C7-2F1B3091CC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568" y="4754462"/>
            <a:ext cx="8604920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dirty="0"/>
              <a:t>3. Results.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327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303"/>
    </mc:Choice>
    <mc:Fallback xmlns="">
      <p:transition spd="slow" advTm="23303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15887"/>
            <a:ext cx="9144000" cy="477838"/>
            <a:chOff x="0" y="-1"/>
            <a:chExt cx="5760" cy="301"/>
          </a:xfrm>
        </p:grpSpPr>
        <p:sp>
          <p:nvSpPr>
            <p:cNvPr id="58371" name="Text Box 3"/>
            <p:cNvSpPr txBox="1">
              <a:spLocks noChangeArrowheads="1"/>
            </p:cNvSpPr>
            <p:nvPr/>
          </p:nvSpPr>
          <p:spPr bwMode="auto">
            <a:xfrm>
              <a:off x="0" y="-1"/>
              <a:ext cx="57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dirty="0">
                  <a:solidFill>
                    <a:schemeClr val="tx2"/>
                  </a:solidFill>
                </a:rPr>
                <a:t>Longitudinal shear viscosity and thermal conductivity</a:t>
              </a:r>
              <a:endParaRPr lang="ru-RU" sz="2000" dirty="0">
                <a:solidFill>
                  <a:schemeClr val="tx2"/>
                </a:solidFill>
              </a:endParaRPr>
            </a:p>
          </p:txBody>
        </p:sp>
        <p:sp>
          <p:nvSpPr>
            <p:cNvPr id="58372" name="Line 4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8373" name="Line 5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5141D-0D43-41F2-922F-3F16CB932715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1215544-BD06-4E88-B45F-0F0A050089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36917"/>
            <a:ext cx="8624416" cy="3600395"/>
          </a:xfrm>
          <a:prstGeom prst="rect">
            <a:avLst/>
          </a:prstGeom>
        </p:spPr>
      </p:pic>
      <p:pic>
        <p:nvPicPr>
          <p:cNvPr id="9" name="Рисунок 8" descr="\documentclass{article}&#10;\usepackage{amsmath}&#10;\usepackage{amssymb}&#10;\usepackage{bm}&#10;\usepackage{color}&#10;\pagestyle{empty}&#10;\begin{document}&#10;&#10;\[&#10;\eta_0=\widetilde{\eta}(B=0)&#10;\]&#10;&#10;&#10;\end{document}" title="IguanaTex Bitmap Display">
            <a:extLst>
              <a:ext uri="{FF2B5EF4-FFF2-40B4-BE49-F238E27FC236}">
                <a16:creationId xmlns:a16="http://schemas.microsoft.com/office/drawing/2014/main" id="{8E5D55F9-72B4-4BE1-A46B-23E6F4A309E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078" y="2141028"/>
            <a:ext cx="1543619" cy="254476"/>
          </a:xfrm>
          <a:prstGeom prst="rect">
            <a:avLst/>
          </a:prstGeom>
        </p:spPr>
      </p:pic>
      <p:pic>
        <p:nvPicPr>
          <p:cNvPr id="11" name="Рисунок 10" descr="\documentclass{article}&#10;\usepackage{amsmath}&#10;\usepackage{amssymb}&#10;\usepackage{bm}&#10;\usepackage{color}&#10;\pagestyle{empty}&#10;\begin{document}&#10;&#10;\[&#10;\kappa_\parallel=\widetilde{\kappa}(B=0)&#10;\]&#10;&#10;&#10;\end{document}" title="IguanaTex Bitmap Display">
            <a:extLst>
              <a:ext uri="{FF2B5EF4-FFF2-40B4-BE49-F238E27FC236}">
                <a16:creationId xmlns:a16="http://schemas.microsoft.com/office/drawing/2014/main" id="{36761192-8158-4D37-A195-8539AAE2F1A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146018"/>
            <a:ext cx="1571048" cy="280381"/>
          </a:xfrm>
          <a:prstGeom prst="rect">
            <a:avLst/>
          </a:prstGeom>
        </p:spPr>
      </p:pic>
      <p:pic>
        <p:nvPicPr>
          <p:cNvPr id="19" name="Рисунок 18" descr="\documentclass{article}&#10;\usepackage{amsmath}&#10;\usepackage{amssymb}&#10;\usepackage{bm}&#10;\usepackage{color}&#10;\pagestyle{empty}&#10;\begin{document}&#10;&#10;\begin{eqnarray}&#10;    \widetilde{\kappa}_a&amp;=&amp;\frac{\pi^2 n_a T}{3p_{\mathrm{F}a}}\widetilde{\lambda}_a^{\kappa}\nonumber&#10;\end{eqnarray}&#10;&#10;&#10;\end{document}" title="IguanaTex Bitmap Display">
            <a:extLst>
              <a:ext uri="{FF2B5EF4-FFF2-40B4-BE49-F238E27FC236}">
                <a16:creationId xmlns:a16="http://schemas.microsoft.com/office/drawing/2014/main" id="{8DBFCDBD-D1BB-4EA4-84F1-B78D62EEE07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451728"/>
            <a:ext cx="2010288" cy="605388"/>
          </a:xfrm>
          <a:prstGeom prst="rect">
            <a:avLst/>
          </a:prstGeom>
        </p:spPr>
      </p:pic>
      <p:pic>
        <p:nvPicPr>
          <p:cNvPr id="20" name="Рисунок 19" descr="\documentclass{article}&#10;\usepackage{amsmath}&#10;\usepackage{amssymb}&#10;\usepackage{bm}&#10;\usepackage{color}&#10;\pagestyle{empty}&#10;\begin{document}&#10;&#10;\begin{eqnarray}&#10;    \widetilde{\eta}_a&amp;=&amp;\frac{n_ap_{\mathrm{F}a}}{5} \widetilde{\lambda}_a^{\eta}\nonumber&#10;\end{eqnarray}&#10;&#10;\end{document}" title="IguanaTex Bitmap Display">
            <a:extLst>
              <a:ext uri="{FF2B5EF4-FFF2-40B4-BE49-F238E27FC236}">
                <a16:creationId xmlns:a16="http://schemas.microsoft.com/office/drawing/2014/main" id="{B1A3AE29-A559-4EF4-A1B2-1B881471CEE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078" y="1555231"/>
            <a:ext cx="1909333" cy="46171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EF49E8E-659A-4CFC-8893-1A00A0D94CBF}"/>
              </a:ext>
            </a:extLst>
          </p:cNvPr>
          <p:cNvSpPr txBox="1"/>
          <p:nvPr/>
        </p:nvSpPr>
        <p:spPr>
          <a:xfrm>
            <a:off x="2267744" y="692696"/>
            <a:ext cx="4608512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defTabSz="2470845" fontAlgn="auto">
              <a:spcBef>
                <a:spcPts val="0"/>
              </a:spcBef>
              <a:spcAft>
                <a:spcPts val="0"/>
              </a:spcAft>
            </a:pPr>
            <a:r>
              <a:rPr lang="en-US" sz="2000" b="0" dirty="0">
                <a:solidFill>
                  <a:prstClr val="black"/>
                </a:solidFill>
              </a:rPr>
              <a:t>Different EOSs (but vacuum cross-sections)</a:t>
            </a:r>
          </a:p>
        </p:txBody>
      </p:sp>
    </p:spTree>
    <p:extLst>
      <p:ext uri="{BB962C8B-B14F-4D97-AF65-F5344CB8AC3E}">
        <p14:creationId xmlns:p14="http://schemas.microsoft.com/office/powerpoint/2010/main" val="314671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198"/>
    </mc:Choice>
    <mc:Fallback xmlns="">
      <p:transition spd="slow" advTm="46198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17475"/>
            <a:ext cx="9144000" cy="708025"/>
            <a:chOff x="0" y="0"/>
            <a:chExt cx="5760" cy="446"/>
          </a:xfrm>
        </p:grpSpPr>
        <p:sp>
          <p:nvSpPr>
            <p:cNvPr id="58371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dirty="0">
                  <a:solidFill>
                    <a:schemeClr val="tx2"/>
                  </a:solidFill>
                </a:rPr>
                <a:t>Partial contributions to shear viscosity and thermal conductivity</a:t>
              </a:r>
            </a:p>
            <a:p>
              <a:endParaRPr lang="ru-RU" sz="2000" dirty="0"/>
            </a:p>
          </p:txBody>
        </p:sp>
        <p:sp>
          <p:nvSpPr>
            <p:cNvPr id="58372" name="Line 4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8373" name="Line 5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5141D-0D43-41F2-922F-3F16CB932715}" type="slidenum">
              <a:rPr lang="ru-RU" smtClean="0"/>
              <a:pPr/>
              <a:t>23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D76F733-57C3-48D3-88A3-C58C26D1B4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10" y="2315190"/>
            <a:ext cx="8296579" cy="3528787"/>
          </a:xfrm>
          <a:prstGeom prst="rect">
            <a:avLst/>
          </a:prstGeom>
        </p:spPr>
      </p:pic>
      <p:pic>
        <p:nvPicPr>
          <p:cNvPr id="11" name="Рисунок 10" descr="\documentclass{article}&#10;\usepackage{amsmath}&#10;\usepackage{amssymb}&#10;\usepackage{bm}&#10;\usepackage{color}&#10;\pagestyle{empty}&#10;\begin{document}&#10;&#10;\[&#10;\eta_0=\widetilde{\eta}(B=0)&#10;\]&#10;&#10;&#10;\end{document}" title="IguanaTex Bitmap Display">
            <a:extLst>
              <a:ext uri="{FF2B5EF4-FFF2-40B4-BE49-F238E27FC236}">
                <a16:creationId xmlns:a16="http://schemas.microsoft.com/office/drawing/2014/main" id="{E828BD8B-0BE6-44A0-8426-8B461119778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822" y="1707288"/>
            <a:ext cx="1543619" cy="254476"/>
          </a:xfrm>
          <a:prstGeom prst="rect">
            <a:avLst/>
          </a:prstGeom>
        </p:spPr>
      </p:pic>
      <p:pic>
        <p:nvPicPr>
          <p:cNvPr id="12" name="Рисунок 11" descr="\documentclass{article}&#10;\usepackage{amsmath}&#10;\usepackage{amssymb}&#10;\usepackage{bm}&#10;\usepackage{color}&#10;\pagestyle{empty}&#10;\begin{document}&#10;&#10;\[&#10;\kappa_\parallel=\widetilde{\kappa}(B=0)&#10;\]&#10;&#10;&#10;\end{document}" title="IguanaTex Bitmap Display">
            <a:extLst>
              <a:ext uri="{FF2B5EF4-FFF2-40B4-BE49-F238E27FC236}">
                <a16:creationId xmlns:a16="http://schemas.microsoft.com/office/drawing/2014/main" id="{0B4F0DEA-E7C5-40FD-8D34-F9196BCD0FF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590" y="1688137"/>
            <a:ext cx="1571048" cy="28038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33B0F45-DCA6-4EF3-8F3B-85B1D57750B4}"/>
              </a:ext>
            </a:extLst>
          </p:cNvPr>
          <p:cNvSpPr txBox="1"/>
          <p:nvPr/>
        </p:nvSpPr>
        <p:spPr>
          <a:xfrm>
            <a:off x="5724128" y="5939988"/>
            <a:ext cx="2698735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defTabSz="2470845" fontAlgn="auto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prstClr val="black"/>
                </a:solidFill>
              </a:rPr>
              <a:t>Neutrons dominate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385092-B99D-4D39-97C9-1E822E126FA0}"/>
              </a:ext>
            </a:extLst>
          </p:cNvPr>
          <p:cNvSpPr txBox="1"/>
          <p:nvPr/>
        </p:nvSpPr>
        <p:spPr>
          <a:xfrm>
            <a:off x="1259632" y="5939988"/>
            <a:ext cx="2698735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defTabSz="2470845" fontAlgn="auto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prstClr val="black"/>
                </a:solidFill>
              </a:rPr>
              <a:t>Leptons dominate</a:t>
            </a:r>
          </a:p>
        </p:txBody>
      </p:sp>
      <p:pic>
        <p:nvPicPr>
          <p:cNvPr id="9" name="Рисунок 8" descr="\documentclass{article}&#10;\usepackage{amsmath}&#10;\usepackage{amssymb}&#10;\usepackage{bm}&#10;\usepackage{color}&#10;\pagestyle{empty}&#10;\begin{document}&#10;&#10;\begin{eqnarray}&#10;    \widetilde{\kappa}_a&amp;=&amp;\frac{\pi^2 n_a T}{3p_{\mathrm{F}a}}\widetilde{\lambda}_a^{\kappa}\nonumber&#10;\end{eqnarray}&#10;&#10;&#10;\end{document}" title="IguanaTex Bitmap Display">
            <a:extLst>
              <a:ext uri="{FF2B5EF4-FFF2-40B4-BE49-F238E27FC236}">
                <a16:creationId xmlns:a16="http://schemas.microsoft.com/office/drawing/2014/main" id="{0AD40AAB-BE76-488B-8162-F25BA07F4EF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590" y="980728"/>
            <a:ext cx="2010288" cy="605388"/>
          </a:xfrm>
          <a:prstGeom prst="rect">
            <a:avLst/>
          </a:prstGeom>
        </p:spPr>
      </p:pic>
      <p:pic>
        <p:nvPicPr>
          <p:cNvPr id="16" name="Рисунок 15" descr="\documentclass{article}&#10;\usepackage{amsmath}&#10;\usepackage{amssymb}&#10;\usepackage{bm}&#10;\usepackage{color}&#10;\pagestyle{empty}&#10;\begin{document}&#10;&#10;\begin{eqnarray}&#10;    \widetilde{\eta}_a&amp;=&amp;\frac{n_ap_{\mathrm{F}a}}{5} \widetilde{\lambda}_a^{\eta}\nonumber&#10;\end{eqnarray}&#10;&#10;\end{document}" title="IguanaTex Bitmap Display">
            <a:extLst>
              <a:ext uri="{FF2B5EF4-FFF2-40B4-BE49-F238E27FC236}">
                <a16:creationId xmlns:a16="http://schemas.microsoft.com/office/drawing/2014/main" id="{B6C01D84-FFC9-412D-81DA-FFF36A1D422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822" y="1074819"/>
            <a:ext cx="1909333" cy="46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70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019"/>
    </mc:Choice>
    <mc:Fallback xmlns="">
      <p:transition spd="slow" advTm="29019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17475"/>
            <a:ext cx="9144000" cy="476250"/>
            <a:chOff x="0" y="0"/>
            <a:chExt cx="5760" cy="300"/>
          </a:xfrm>
        </p:grpSpPr>
        <p:sp>
          <p:nvSpPr>
            <p:cNvPr id="58371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dirty="0"/>
                <a:t>Results. Toy model. T-dependence</a:t>
              </a:r>
              <a:r>
                <a:rPr lang="ru-RU" sz="2000" dirty="0"/>
                <a:t> </a:t>
              </a:r>
            </a:p>
          </p:txBody>
        </p:sp>
        <p:sp>
          <p:nvSpPr>
            <p:cNvPr id="58372" name="Line 4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8373" name="Line 5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5141D-0D43-41F2-922F-3F16CB932715}" type="slidenum">
              <a:rPr lang="ru-RU" smtClean="0"/>
              <a:pPr/>
              <a:t>24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0318B60-3EE6-4448-87BA-E1B71A751B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649" y="739811"/>
            <a:ext cx="6086767" cy="57855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EE2AB86-E03A-CB5F-7963-051956A1614C}"/>
                  </a:ext>
                </a:extLst>
              </p:cNvPr>
              <p:cNvSpPr txBox="1"/>
              <p:nvPr/>
            </p:nvSpPr>
            <p:spPr>
              <a:xfrm>
                <a:off x="154455" y="872524"/>
                <a:ext cx="1602883" cy="646331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l" defTabSz="2470845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0" dirty="0">
                    <a:solidFill>
                      <a:prstClr val="black"/>
                    </a:solidFill>
                  </a:rPr>
                  <a:t>numbers show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G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func>
                  </m:oMath>
                </a14:m>
                <a:endParaRPr lang="en-US" b="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EE2AB86-E03A-CB5F-7963-051956A161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55" y="872524"/>
                <a:ext cx="1602883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5D7B98E9-A2E4-A408-C69F-29A0D61D29B5}"/>
              </a:ext>
            </a:extLst>
          </p:cNvPr>
          <p:cNvSpPr txBox="1"/>
          <p:nvPr/>
        </p:nvSpPr>
        <p:spPr>
          <a:xfrm>
            <a:off x="154455" y="2060848"/>
            <a:ext cx="1941027" cy="206210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defTabSz="2470845" fontAlgn="auto">
              <a:spcBef>
                <a:spcPts val="0"/>
              </a:spcBef>
              <a:spcAft>
                <a:spcPts val="0"/>
              </a:spcAft>
            </a:pPr>
            <a:r>
              <a:rPr lang="en-US" sz="1600" b="0" dirty="0">
                <a:solidFill>
                  <a:prstClr val="black"/>
                </a:solidFill>
              </a:rPr>
              <a:t>when leptons become magnetized, `perpendicular’ shear viscosity switches from lepton-dominated to neutron-dominated regime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D6AA11-41A5-5853-2D26-A9B9156488DD}"/>
              </a:ext>
            </a:extLst>
          </p:cNvPr>
          <p:cNvSpPr txBox="1"/>
          <p:nvPr/>
        </p:nvSpPr>
        <p:spPr>
          <a:xfrm>
            <a:off x="179512" y="4581128"/>
            <a:ext cx="1941027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defTabSz="2470845" fontAlgn="auto">
              <a:spcBef>
                <a:spcPts val="0"/>
              </a:spcBef>
              <a:spcAft>
                <a:spcPts val="0"/>
              </a:spcAft>
            </a:pPr>
            <a:r>
              <a:rPr lang="en-US" sz="1600" b="0" dirty="0">
                <a:solidFill>
                  <a:prstClr val="black"/>
                </a:solidFill>
              </a:rPr>
              <a:t>Hall components change sign when protons become magnetized</a:t>
            </a:r>
          </a:p>
        </p:txBody>
      </p:sp>
    </p:spTree>
    <p:extLst>
      <p:ext uri="{BB962C8B-B14F-4D97-AF65-F5344CB8AC3E}">
        <p14:creationId xmlns:p14="http://schemas.microsoft.com/office/powerpoint/2010/main" val="255532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011"/>
    </mc:Choice>
    <mc:Fallback xmlns="">
      <p:transition spd="slow" advTm="37011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17475"/>
            <a:ext cx="9144000" cy="476250"/>
            <a:chOff x="0" y="0"/>
            <a:chExt cx="5760" cy="300"/>
          </a:xfrm>
        </p:grpSpPr>
        <p:sp>
          <p:nvSpPr>
            <p:cNvPr id="58371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dirty="0"/>
                <a:t>Results. Toy model. B-dependence</a:t>
              </a:r>
              <a:endParaRPr lang="ru-RU" sz="2000" dirty="0"/>
            </a:p>
          </p:txBody>
        </p:sp>
        <p:sp>
          <p:nvSpPr>
            <p:cNvPr id="58372" name="Line 4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8373" name="Line 5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5141D-0D43-41F2-922F-3F16CB932715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4DFB18-A532-4812-813C-5118969B66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026" y="690677"/>
            <a:ext cx="6285947" cy="603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10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1"/>
    </mc:Choice>
    <mc:Fallback xmlns="">
      <p:transition spd="slow" advTm="1601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17475"/>
            <a:ext cx="9144000" cy="476250"/>
            <a:chOff x="0" y="0"/>
            <a:chExt cx="5760" cy="300"/>
          </a:xfrm>
        </p:grpSpPr>
        <p:sp>
          <p:nvSpPr>
            <p:cNvPr id="58371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dirty="0"/>
                <a:t>Conclusions</a:t>
              </a:r>
              <a:endParaRPr lang="ru-RU" sz="2000" dirty="0"/>
            </a:p>
          </p:txBody>
        </p:sp>
        <p:sp>
          <p:nvSpPr>
            <p:cNvPr id="58372" name="Line 4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58373" name="Line 5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5141D-0D43-41F2-922F-3F16CB932715}" type="slidenum">
              <a:rPr lang="ru-RU" smtClean="0"/>
              <a:pPr/>
              <a:t>26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64844" y="3378019"/>
            <a:ext cx="792358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l" defTabSz="2470845" fontAlgn="auto">
              <a:spcBef>
                <a:spcPts val="0"/>
              </a:spcBef>
              <a:spcAft>
                <a:spcPts val="0"/>
              </a:spcAft>
              <a:defRPr b="0">
                <a:solidFill>
                  <a:prstClr val="black"/>
                </a:solidFill>
              </a:defRPr>
            </a:lvl1pPr>
          </a:lstStyle>
          <a:p>
            <a:r>
              <a:rPr lang="en-US" dirty="0"/>
              <a:t>In the absence of magnetic field, thermal conductivity is mediated by neutrons, while shear viscosity is mediated by leptons.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4844" y="2296304"/>
            <a:ext cx="7906313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defTabSz="2470845" fontAlgn="auto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prstClr val="black"/>
                </a:solidFill>
              </a:rPr>
              <a:t>A large bank of EOSs is analyzed. The “poor-man approximations” are introduced which allow to calculate transport coefficients of NS core matter.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7543" y="937590"/>
            <a:ext cx="7906313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defTabSz="2470845" fontAlgn="auto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prstClr val="black"/>
                </a:solidFill>
              </a:rPr>
              <a:t>Based on the irreducible spherical tensor expansion a convenient formalism for calculating transport coefficients in the multicomponent Fermi-liquid in NS cores is described.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E2E1F9-62D6-4F07-BC50-A091BAAB8FE9}"/>
              </a:ext>
            </a:extLst>
          </p:cNvPr>
          <p:cNvSpPr txBox="1"/>
          <p:nvPr/>
        </p:nvSpPr>
        <p:spPr>
          <a:xfrm>
            <a:off x="464844" y="5445224"/>
            <a:ext cx="7889047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l" defTabSz="2470845" fontAlgn="auto">
              <a:spcBef>
                <a:spcPts val="0"/>
              </a:spcBef>
              <a:spcAft>
                <a:spcPts val="0"/>
              </a:spcAft>
              <a:defRPr b="0">
                <a:solidFill>
                  <a:prstClr val="black"/>
                </a:solidFill>
              </a:defRPr>
            </a:lvl1pPr>
          </a:lstStyle>
          <a:p>
            <a:r>
              <a:rPr lang="en-US" dirty="0"/>
              <a:t>In ideal world, NS EOS databases should also contain information allowing for the transport properties calculations.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65BCFA-E5CE-4F3E-B8A2-D5C2060DEE39}"/>
              </a:ext>
            </a:extLst>
          </p:cNvPr>
          <p:cNvSpPr txBox="1"/>
          <p:nvPr/>
        </p:nvSpPr>
        <p:spPr>
          <a:xfrm>
            <a:off x="464844" y="4474177"/>
            <a:ext cx="792358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l" defTabSz="2470845" fontAlgn="auto">
              <a:spcBef>
                <a:spcPts val="0"/>
              </a:spcBef>
              <a:spcAft>
                <a:spcPts val="0"/>
              </a:spcAft>
              <a:defRPr b="0">
                <a:solidFill>
                  <a:prstClr val="black"/>
                </a:solidFill>
              </a:defRPr>
            </a:lvl1pPr>
          </a:lstStyle>
          <a:p>
            <a:r>
              <a:rPr lang="en-US" dirty="0"/>
              <a:t>In the magnetized matter thermal conductivity is weakly modified, however the shear viscosity is affected strongly even in the moderate magnetic field.</a:t>
            </a:r>
          </a:p>
        </p:txBody>
      </p:sp>
    </p:spTree>
    <p:extLst>
      <p:ext uri="{BB962C8B-B14F-4D97-AF65-F5344CB8AC3E}">
        <p14:creationId xmlns:p14="http://schemas.microsoft.com/office/powerpoint/2010/main" val="14965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329"/>
    </mc:Choice>
    <mc:Fallback xmlns="">
      <p:transition spd="slow" advTm="28329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5141D-0D43-41F2-922F-3F16CB932715}" type="slidenum">
              <a:rPr lang="ru-RU" smtClean="0"/>
              <a:pPr/>
              <a:t>27</a:t>
            </a:fld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64192" y="2348880"/>
            <a:ext cx="8215616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2470845" fontAlgn="auto">
              <a:spcBef>
                <a:spcPts val="0"/>
              </a:spcBef>
              <a:spcAft>
                <a:spcPts val="0"/>
              </a:spcAft>
            </a:pPr>
            <a:r>
              <a:rPr lang="en-US" sz="4400" b="0" dirty="0">
                <a:solidFill>
                  <a:prstClr val="black"/>
                </a:solidFill>
              </a:rPr>
              <a:t>EXTRA SLIDES</a:t>
            </a:r>
          </a:p>
        </p:txBody>
      </p:sp>
    </p:spTree>
    <p:extLst>
      <p:ext uri="{BB962C8B-B14F-4D97-AF65-F5344CB8AC3E}">
        <p14:creationId xmlns:p14="http://schemas.microsoft.com/office/powerpoint/2010/main" val="219380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31"/>
    </mc:Choice>
    <mc:Fallback xmlns="">
      <p:transition spd="slow" advTm="4031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17475"/>
            <a:ext cx="9144000" cy="476250"/>
            <a:chOff x="0" y="0"/>
            <a:chExt cx="5760" cy="300"/>
          </a:xfrm>
        </p:grpSpPr>
        <p:sp>
          <p:nvSpPr>
            <p:cNvPr id="58371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dirty="0"/>
                <a:t>Results. B-dependence</a:t>
              </a:r>
              <a:endParaRPr lang="ru-RU" sz="2000" dirty="0"/>
            </a:p>
          </p:txBody>
        </p:sp>
        <p:sp>
          <p:nvSpPr>
            <p:cNvPr id="58372" name="Line 4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8373" name="Line 5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5141D-0D43-41F2-922F-3F16CB932715}" type="slidenum">
              <a:rPr lang="ru-RU" smtClean="0"/>
              <a:pPr/>
              <a:t>28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4DFB18-A532-4812-813C-5118969B66B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177" y="796571"/>
            <a:ext cx="5803141" cy="5567589"/>
          </a:xfrm>
          <a:prstGeom prst="rect">
            <a:avLst/>
          </a:prstGeom>
        </p:spPr>
      </p:pic>
      <p:pic>
        <p:nvPicPr>
          <p:cNvPr id="18" name="Рисунок 17" descr="\documentclass{article}&#10;\usepackage{amsmath}&#10;\usepackage{amssymb}&#10;\usepackage{bm}&#10;\usepackage{color}&#10;\pagestyle{empty}&#10;\begin{document}&#10;&#10;\begin{eqnarray}\label{eq:lambda_ell}&#10;    \widetilde{\lambda}^k_\ell&amp;=&amp;\frac{1}{\Lambda^k_\ell+i\omega_{\mathrm{BF}\ell}/v_{\mathrm{F}\ell}}\nonumber&#10;\end{eqnarray}&#10;&#10;&#10;\end{document}" title="IguanaTex Bitmap Display">
            <a:extLst>
              <a:ext uri="{FF2B5EF4-FFF2-40B4-BE49-F238E27FC236}">
                <a16:creationId xmlns:a16="http://schemas.microsoft.com/office/drawing/2014/main" id="{87CAC740-671B-4A4B-8AD8-6176CF55A7B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19" y="4017523"/>
            <a:ext cx="2126961" cy="472205"/>
          </a:xfrm>
          <a:prstGeom prst="rect">
            <a:avLst/>
          </a:prstGeom>
        </p:spPr>
      </p:pic>
      <p:pic>
        <p:nvPicPr>
          <p:cNvPr id="10" name="Рисунок 9" descr="\documentclass{article}&#10;\usepackage{amsmath}&#10;\usepackage{amssymb}&#10;\usepackage{bm}&#10;\usepackage{color}&#10;\pagestyle{empty}&#10;\begin{document}&#10;&#10;&#10;\[&#10;    \mathrm{Re}\ \widetilde{\lambda}^k_n=\frac{1}{\Lambda^k_n}&#10;\]&#10;&#10;\end{document}" title="IguanaTex Bitmap Display">
            <a:extLst>
              <a:ext uri="{FF2B5EF4-FFF2-40B4-BE49-F238E27FC236}">
                <a16:creationId xmlns:a16="http://schemas.microsoft.com/office/drawing/2014/main" id="{672E6761-FFD0-4FC6-851B-5EA78604447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41" y="4820421"/>
            <a:ext cx="1079247" cy="464285"/>
          </a:xfrm>
          <a:prstGeom prst="rect">
            <a:avLst/>
          </a:prstGeom>
        </p:spPr>
      </p:pic>
      <p:pic>
        <p:nvPicPr>
          <p:cNvPr id="12" name="Рисунок 11" descr="\documentclass{article}&#10;\usepackage{amsmath}&#10;\usepackage{amssymb}&#10;\usepackage{bm}&#10;\usepackage{color}&#10;\pagestyle{empty}&#10;\begin{document}&#10;&#10;\[&#10;    \mathrm{Re}\ \widetilde{\lambda}^k_p=\mathrm{Re}\ \frac{1-{\Lambda'}^k_{pn}/\Lambda^k_n}{\Lambda^k_p+i\omega_{\mathrm{BF}p}/v_{\mathrm{F}p}}&#10;\]&#10;&#10;&#10;&#10;\end{document}" title="IguanaTex Bitmap Display">
            <a:extLst>
              <a:ext uri="{FF2B5EF4-FFF2-40B4-BE49-F238E27FC236}">
                <a16:creationId xmlns:a16="http://schemas.microsoft.com/office/drawing/2014/main" id="{DA3858B1-1F10-4C0F-819B-3A42C250CAC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41" y="5445224"/>
            <a:ext cx="2372685" cy="542756"/>
          </a:xfrm>
          <a:prstGeom prst="rect">
            <a:avLst/>
          </a:prstGeom>
        </p:spPr>
      </p:pic>
      <p:pic>
        <p:nvPicPr>
          <p:cNvPr id="5" name="Рисунок 4" descr="\documentclass{article}&#10;\usepackage{amsmath}&#10;\usepackage{amssymb}&#10;\usepackage{bm}&#10;\usepackage{color}&#10;\pagestyle{empty}&#10;\begin{document}&#10;&#10;\[&#10;   1=\left(\Lambda^k_{a}+i\frac{\omega_{\mathrm{BF}a}}{v_{\mathrm{F}a}}\right)\widetilde{\lambda}^k_a+ \sum_{b\neq a}{\Lambda'}^{k}_{ab}\widetilde{\lambda}^k_b&#10;\]&#10;&#10;&#10;\end{document}" title="IguanaTex Bitmap Display">
            <a:extLst>
              <a:ext uri="{FF2B5EF4-FFF2-40B4-BE49-F238E27FC236}">
                <a16:creationId xmlns:a16="http://schemas.microsoft.com/office/drawing/2014/main" id="{A0EE8141-5900-0F62-ACF9-99DB142038F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19" y="3212976"/>
            <a:ext cx="2839629" cy="522885"/>
          </a:xfrm>
          <a:prstGeom prst="rect">
            <a:avLst/>
          </a:prstGeom>
        </p:spPr>
      </p:pic>
      <p:pic>
        <p:nvPicPr>
          <p:cNvPr id="23" name="Рисунок 22" descr="\documentclass{article}&#10;\usepackage{amsmath}&#10;\usepackage{amssymb}&#10;\usepackage{bm}&#10;\usepackage{color}&#10;\pagestyle{empty}&#10;\begin{document}&#10;&#10;\begin{eqnarray}&#10;    \widetilde{\kappa}_a&amp;=&amp;\frac{\pi^2 n_a T}{3p_{\mathrm{F}a}}\widetilde{\lambda}_a^{\kappa}\nonumber\\&#10;    \widetilde{\eta}_a&amp;=&amp;\frac{n_ap_{\mathrm{F}a}}{5} \widetilde{\lambda}_a^{\eta}\nonumber&#10;\end{eqnarray}&#10;&#10;&#10;\end{document}" title="IguanaTex Bitmap Display">
            <a:extLst>
              <a:ext uri="{FF2B5EF4-FFF2-40B4-BE49-F238E27FC236}">
                <a16:creationId xmlns:a16="http://schemas.microsoft.com/office/drawing/2014/main" id="{BB783645-1E17-4A8D-9E06-7D913C09B17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72248"/>
            <a:ext cx="2010031" cy="116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7790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17475"/>
            <a:ext cx="9144000" cy="476250"/>
            <a:chOff x="0" y="0"/>
            <a:chExt cx="5760" cy="300"/>
          </a:xfrm>
        </p:grpSpPr>
        <p:sp>
          <p:nvSpPr>
            <p:cNvPr id="58371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dirty="0"/>
                <a:t>Results</a:t>
              </a:r>
              <a:r>
                <a:rPr lang="ru-RU" sz="2000" dirty="0"/>
                <a:t>.</a:t>
              </a:r>
              <a:r>
                <a:rPr lang="en-US" sz="2000" dirty="0"/>
                <a:t> Hall </a:t>
              </a:r>
              <a:r>
                <a:rPr lang="en-US" sz="2000" dirty="0" err="1"/>
                <a:t>coponents</a:t>
              </a:r>
              <a:endParaRPr lang="ru-RU" sz="2000" dirty="0"/>
            </a:p>
          </p:txBody>
        </p:sp>
        <p:sp>
          <p:nvSpPr>
            <p:cNvPr id="58372" name="Line 4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8373" name="Line 5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4DFB18-A532-4812-813C-5118969B66B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14"/>
          <a:stretch/>
        </p:blipFill>
        <p:spPr>
          <a:xfrm>
            <a:off x="2987824" y="3485590"/>
            <a:ext cx="5885728" cy="2856509"/>
          </a:xfrm>
          <a:prstGeom prst="rect">
            <a:avLst/>
          </a:prstGeom>
        </p:spPr>
      </p:pic>
      <p:pic>
        <p:nvPicPr>
          <p:cNvPr id="5" name="Рисунок 4" descr="\documentclass{article}&#10;\usepackage{amsmath}&#10;\usepackage{amssymb}&#10;\usepackage{bm}&#10;\usepackage{color}&#10;\pagestyle{empty}&#10;\begin{document}&#10;&#10;&#10;\[&#10;    \mathrm{Im}\,\widetilde{\lambda}^k_{n}=-\frac{{\Lambda'}^k_{np}}{{\Lambda}^k_{n}}\ &#10;    \mathrm{Im}\,\widetilde{\lambda}^k_{p}&#10;\]&#10;&#10;\end{document}" title="IguanaTex Bitmap Display">
            <a:extLst>
              <a:ext uri="{FF2B5EF4-FFF2-40B4-BE49-F238E27FC236}">
                <a16:creationId xmlns:a16="http://schemas.microsoft.com/office/drawing/2014/main" id="{B6FE8BDE-5D69-422A-9FC3-A69C93592D6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212" y="2003066"/>
            <a:ext cx="1903550" cy="546479"/>
          </a:xfrm>
          <a:prstGeom prst="rect">
            <a:avLst/>
          </a:prstGeom>
        </p:spPr>
      </p:pic>
      <p:pic>
        <p:nvPicPr>
          <p:cNvPr id="13" name="Рисунок 12" descr="\documentclass{article}&#10;\usepackage{amsmath}&#10;\usepackage{amssymb}&#10;\usepackage{bm}&#10;\usepackage{color}&#10;\pagestyle{empty}&#10;\begin{document}&#10;&#10;\[&#10;    \left(&#10;    \Lambda^k_p- \frac{{\Lambda'}^k_{np}{\Lambda'}^k_{pn}}{\Lambda^k_n} &#10;    \right)\mathrm{Im}\ \widetilde{\lambda}^k_p=-\frac{\omega_{\mathrm{BF}p}}{v_{\mathrm{F}p}}\,\mathrm{Re}\ \widetilde{\lambda}_p&#10;    -{\Lambda'}^k_{pe}\,\mathrm{Im}\ \widetilde{\lambda}^k_e-{\Lambda'}^k_{p\mu}\,\mathrm{Im}\ \widetilde{\lambda}^k_\mu\]&#10;&#10;&#10;\end{document}" title="IguanaTex Bitmap Display">
            <a:extLst>
              <a:ext uri="{FF2B5EF4-FFF2-40B4-BE49-F238E27FC236}">
                <a16:creationId xmlns:a16="http://schemas.microsoft.com/office/drawing/2014/main" id="{B6889F94-0F20-48CA-9CE7-77BC5244511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897" y="2774024"/>
            <a:ext cx="5869859" cy="598387"/>
          </a:xfrm>
          <a:prstGeom prst="rect">
            <a:avLst/>
          </a:prstGeom>
        </p:spPr>
      </p:pic>
      <p:pic>
        <p:nvPicPr>
          <p:cNvPr id="16" name="Рисунок 15" descr="IguanaTex Bitmap Display&#10;&#10;\documentclass{article}&#10;\usepackage{amsmath}&#10;\usepackage{amssymb}&#10;\usepackage{bm}&#10;\usepackage{color}&#10;\pagestyle{empty}&#10;\begin{document}&#10;&#10;\begin{eqnarray}&#10;    \mathrm{Im}\,\widetilde{\eta}&amp;\approx&amp;\mathrm{Im}\,\widetilde{\eta}_{e\mu}= -\frac{n_ep_{Fe}^2+n_\mu p_{F\mu}^2}{5e B}\nonumber\\&#10;    \mathrm{Im}\,\widetilde{\kappa}&amp;\approx&amp;\mathrm{Im}\,\widetilde{\kappa}_{e\mu}= -\frac{\pi^2T}{3}\frac{n_e+n_\mu}{e B}\nonumber&#10;\end{eqnarray}&#10;&#10;&#10;\end{document}">
            <a:extLst>
              <a:ext uri="{FF2B5EF4-FFF2-40B4-BE49-F238E27FC236}">
                <a16:creationId xmlns:a16="http://schemas.microsoft.com/office/drawing/2014/main" id="{9D5707C4-6163-4093-9E6D-FD12D137FF2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25" y="4307042"/>
            <a:ext cx="2747908" cy="830653"/>
          </a:xfrm>
          <a:prstGeom prst="rect">
            <a:avLst/>
          </a:prstGeom>
        </p:spPr>
      </p:pic>
      <p:pic>
        <p:nvPicPr>
          <p:cNvPr id="17" name="Рисунок 16" descr="\documentclass{article}&#10;\usepackage{amsmath}&#10;\usepackage{amssymb}&#10;\usepackage{bm}&#10;\usepackage{color}&#10;\pagestyle{empty}&#10;\begin{document}&#10;&#10;\[&#10;   1=\left(\Lambda^k_{a}+i\frac{\omega_{\mathrm{BF}a}}{v_{\mathrm{F}a}}\right)\widetilde{\lambda}^k_a+ \sum_{b\neq a}{\Lambda'}^{k}_{ab}\widetilde{\lambda}^k_b,&#10;\]&#10;&#10;&#10;\end{document}" title="IguanaTex Bitmap Display">
            <a:extLst>
              <a:ext uri="{FF2B5EF4-FFF2-40B4-BE49-F238E27FC236}">
                <a16:creationId xmlns:a16="http://schemas.microsoft.com/office/drawing/2014/main" id="{B697D4FE-17CE-4CB1-B6D5-2DBB12702FE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66869"/>
            <a:ext cx="3410018" cy="615202"/>
          </a:xfrm>
          <a:prstGeom prst="rect">
            <a:avLst/>
          </a:prstGeom>
        </p:spPr>
      </p:pic>
      <p:pic>
        <p:nvPicPr>
          <p:cNvPr id="20" name="Рисунок 19" descr="\documentclass{article}&#10;\usepackage{amsmath}&#10;\usepackage{amssymb}&#10;\usepackage{bm}&#10;\usepackage{color}&#10;\pagestyle{empty}&#10;\begin{document}&#10;&#10;\begin{eqnarray}\label{eq:lambda_ell}&#10;    \widetilde{\lambda}^k_\ell&amp;=&amp;\frac{1}{\Lambda^k_\ell+i\omega_{\mathrm{BF}\ell}/v_{\mathrm{F}\ell}}\nonumber&#10;\end{eqnarray}&#10;&#10;&#10;\end{document}" title="IguanaTex Bitmap Display">
            <a:extLst>
              <a:ext uri="{FF2B5EF4-FFF2-40B4-BE49-F238E27FC236}">
                <a16:creationId xmlns:a16="http://schemas.microsoft.com/office/drawing/2014/main" id="{C6AA3D96-7F3D-4F26-BC5F-C3F30DD23D3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212" y="1502832"/>
            <a:ext cx="1903550" cy="422606"/>
          </a:xfrm>
          <a:prstGeom prst="rect">
            <a:avLst/>
          </a:prstGeom>
        </p:spPr>
      </p:pic>
      <p:sp>
        <p:nvSpPr>
          <p:cNvPr id="21" name="Номер слайда 2">
            <a:extLst>
              <a:ext uri="{FF2B5EF4-FFF2-40B4-BE49-F238E27FC236}">
                <a16:creationId xmlns:a16="http://schemas.microsoft.com/office/drawing/2014/main" id="{ED38E0FD-438C-4B85-A805-E66151800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7B5141D-0D43-41F2-922F-3F16CB932715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2424AE9-B43D-4D20-961B-CF37718909FE}"/>
              </a:ext>
            </a:extLst>
          </p:cNvPr>
          <p:cNvSpPr txBox="1"/>
          <p:nvPr/>
        </p:nvSpPr>
        <p:spPr>
          <a:xfrm>
            <a:off x="143525" y="1508935"/>
            <a:ext cx="1141752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defTabSz="2470845" fontAlgn="auto">
              <a:spcBef>
                <a:spcPts val="0"/>
              </a:spcBef>
              <a:spcAft>
                <a:spcPts val="0"/>
              </a:spcAft>
            </a:pPr>
            <a:r>
              <a:rPr lang="en-US" b="0" dirty="0" err="1">
                <a:solidFill>
                  <a:prstClr val="black"/>
                </a:solidFill>
              </a:rPr>
              <a:t>leptonsc</a:t>
            </a:r>
            <a:endParaRPr lang="en-US" b="0" dirty="0">
              <a:solidFill>
                <a:prstClr val="black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9D56052-5376-4F45-A321-5F3C4745ED78}"/>
              </a:ext>
            </a:extLst>
          </p:cNvPr>
          <p:cNvSpPr txBox="1"/>
          <p:nvPr/>
        </p:nvSpPr>
        <p:spPr>
          <a:xfrm>
            <a:off x="143525" y="2101501"/>
            <a:ext cx="1202891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defTabSz="2470845" fontAlgn="auto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prstClr val="black"/>
                </a:solidFill>
              </a:rPr>
              <a:t>neutrons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528C16F-B582-4763-B0F6-3A98A2DADEBF}"/>
              </a:ext>
            </a:extLst>
          </p:cNvPr>
          <p:cNvSpPr txBox="1"/>
          <p:nvPr/>
        </p:nvSpPr>
        <p:spPr>
          <a:xfrm>
            <a:off x="143525" y="2873041"/>
            <a:ext cx="1202891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defTabSz="2470845" fontAlgn="auto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prstClr val="black"/>
                </a:solidFill>
              </a:rPr>
              <a:t>protons</a:t>
            </a:r>
          </a:p>
        </p:txBody>
      </p:sp>
      <p:pic>
        <p:nvPicPr>
          <p:cNvPr id="19" name="Рисунок 18" descr="\documentclass{article}&#10;\usepackage{amsmath}&#10;\usepackage{amssymb}&#10;\usepackage{bm}&#10;\usepackage{color}&#10;\pagestyle{empty}&#10;\begin{document}&#10;&#10;&#10;$x_{\mathrm{Hall}{e,\mu}}\gg 1$ (but $x_{\mathrm{Hall}p}\ll 1$)&#10;&#10;\end{document}" title="IguanaTex Bitmap Display">
            <a:extLst>
              <a:ext uri="{FF2B5EF4-FFF2-40B4-BE49-F238E27FC236}">
                <a16:creationId xmlns:a16="http://schemas.microsoft.com/office/drawing/2014/main" id="{EF84BB2F-3B46-46CF-AB3B-7F2EB22529D9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81" y="3691330"/>
            <a:ext cx="2732261" cy="22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857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17475"/>
            <a:ext cx="9144000" cy="476250"/>
            <a:chOff x="0" y="0"/>
            <a:chExt cx="5760" cy="300"/>
          </a:xfrm>
        </p:grpSpPr>
        <p:sp>
          <p:nvSpPr>
            <p:cNvPr id="58371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dirty="0"/>
                <a:t>Transport coefficients in neutron star cores</a:t>
              </a:r>
              <a:endParaRPr lang="ru-RU" sz="2000" dirty="0"/>
            </a:p>
          </p:txBody>
        </p:sp>
        <p:sp>
          <p:nvSpPr>
            <p:cNvPr id="58372" name="Line 4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8373" name="Line 5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5141D-0D43-41F2-922F-3F16CB932715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35" y="1434504"/>
            <a:ext cx="3219378" cy="2787661"/>
          </a:xfrm>
          <a:prstGeom prst="rect">
            <a:avLst/>
          </a:prstGeom>
        </p:spPr>
      </p:pic>
      <p:sp>
        <p:nvSpPr>
          <p:cNvPr id="105" name="TextBox 104"/>
          <p:cNvSpPr txBox="1"/>
          <p:nvPr/>
        </p:nvSpPr>
        <p:spPr>
          <a:xfrm>
            <a:off x="2731068" y="741289"/>
            <a:ext cx="4548040" cy="40011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kern="0" dirty="0">
                <a:solidFill>
                  <a:schemeClr val="tx1"/>
                </a:solidFill>
                <a:latin typeface="Calibri"/>
              </a:rPr>
              <a:t>Composition</a:t>
            </a:r>
            <a:r>
              <a:rPr lang="ru-RU" b="0" kern="0" dirty="0">
                <a:solidFill>
                  <a:schemeClr val="tx1"/>
                </a:solidFill>
                <a:latin typeface="Calibri"/>
              </a:rPr>
              <a:t>: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npe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m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matter in beta-equilibrium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923928" y="1484784"/>
            <a:ext cx="4704034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kern="0" dirty="0">
                <a:solidFill>
                  <a:sysClr val="windowText" lastClr="000000"/>
                </a:solidFill>
              </a:rPr>
              <a:t>Transport coefficients are mediated by quasiparticles collisions (weak coupling)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898612E3-6B2C-4A73-BC4B-1A9B61261D1C}"/>
              </a:ext>
            </a:extLst>
          </p:cNvPr>
          <p:cNvSpPr txBox="1"/>
          <p:nvPr/>
        </p:nvSpPr>
        <p:spPr>
          <a:xfrm>
            <a:off x="4675659" y="2373016"/>
            <a:ext cx="1984573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defTabSz="2470845" fontAlgn="auto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prstClr val="black"/>
                </a:solidFill>
              </a:rPr>
              <a:t>Strong interactions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2BF7AC4B-03C1-46C0-8878-22D9C8AC5261}"/>
              </a:ext>
            </a:extLst>
          </p:cNvPr>
          <p:cNvSpPr txBox="1"/>
          <p:nvPr/>
        </p:nvSpPr>
        <p:spPr>
          <a:xfrm>
            <a:off x="4675659" y="3000619"/>
            <a:ext cx="2848669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defTabSz="2470845" fontAlgn="auto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prstClr val="black"/>
                </a:solidFill>
              </a:rPr>
              <a:t>Electromagnetic interactions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91BE4A89-8220-4A3E-AB5A-CB10EED9666C}"/>
              </a:ext>
            </a:extLst>
          </p:cNvPr>
          <p:cNvSpPr txBox="1"/>
          <p:nvPr/>
        </p:nvSpPr>
        <p:spPr>
          <a:xfrm>
            <a:off x="3563888" y="3888207"/>
            <a:ext cx="2592288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defTabSz="2470845" fontAlgn="auto">
              <a:spcBef>
                <a:spcPts val="0"/>
              </a:spcBef>
              <a:spcAft>
                <a:spcPts val="0"/>
              </a:spcAft>
            </a:pPr>
            <a:r>
              <a:rPr lang="en-US" sz="2000" b="0" dirty="0">
                <a:solidFill>
                  <a:srgbClr val="FF0000"/>
                </a:solidFill>
              </a:rPr>
              <a:t>Thermal conductivity</a:t>
            </a:r>
          </a:p>
          <a:p>
            <a:pPr algn="l" defTabSz="2470845" fontAlgn="auto">
              <a:spcBef>
                <a:spcPts val="0"/>
              </a:spcBef>
              <a:spcAft>
                <a:spcPts val="0"/>
              </a:spcAft>
            </a:pPr>
            <a:r>
              <a:rPr lang="en-US" sz="2000" b="0" dirty="0">
                <a:solidFill>
                  <a:prstClr val="black"/>
                </a:solidFill>
              </a:rPr>
              <a:t>Diffusion</a:t>
            </a:r>
          </a:p>
          <a:p>
            <a:pPr algn="l" defTabSz="2470845" fontAlgn="auto">
              <a:spcBef>
                <a:spcPts val="2400"/>
              </a:spcBef>
              <a:spcAft>
                <a:spcPts val="0"/>
              </a:spcAft>
            </a:pPr>
            <a:r>
              <a:rPr lang="en-US" sz="2000" b="0" dirty="0">
                <a:solidFill>
                  <a:srgbClr val="FF0000"/>
                </a:solidFill>
              </a:rPr>
              <a:t>Shear viscosity</a:t>
            </a:r>
            <a:endParaRPr lang="ru-RU" sz="2000" b="0" dirty="0">
              <a:solidFill>
                <a:srgbClr val="FF0000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443D3106-CBE9-4BAC-BA1D-08B2A996F7F9}"/>
              </a:ext>
            </a:extLst>
          </p:cNvPr>
          <p:cNvSpPr txBox="1"/>
          <p:nvPr/>
        </p:nvSpPr>
        <p:spPr>
          <a:xfrm>
            <a:off x="457200" y="5563507"/>
            <a:ext cx="3466728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defTabSz="2470845" fontAlgn="auto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prstClr val="black"/>
                </a:solidFill>
              </a:rPr>
              <a:t>No pairing</a:t>
            </a:r>
            <a:endParaRPr lang="ru-RU" b="0" dirty="0">
              <a:solidFill>
                <a:prstClr val="black"/>
              </a:solidFill>
            </a:endParaRPr>
          </a:p>
          <a:p>
            <a:pPr algn="l" defTabSz="2470845" fontAlgn="auto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prstClr val="black"/>
                </a:solidFill>
              </a:rPr>
              <a:t>No reactions</a:t>
            </a:r>
            <a:endParaRPr lang="ru-RU" b="0" dirty="0">
              <a:solidFill>
                <a:prstClr val="black"/>
              </a:solidFill>
            </a:endParaRPr>
          </a:p>
          <a:p>
            <a:pPr algn="l" defTabSz="2470845" fontAlgn="auto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prstClr val="black"/>
                </a:solidFill>
              </a:rPr>
              <a:t>Bulk viscosity is not considered</a:t>
            </a:r>
            <a:endParaRPr lang="ru-RU" b="0" dirty="0">
              <a:solidFill>
                <a:prstClr val="black"/>
              </a:solidFill>
            </a:endParaRPr>
          </a:p>
        </p:txBody>
      </p:sp>
      <p:pic>
        <p:nvPicPr>
          <p:cNvPr id="12" name="Рисунок 11" descr="\documentclass{article}&#10;\usepackage{amsmath}&#10;\usepackage{amssymb}&#10;\usepackage{bm}&#10;\usepackage{color}&#10;\pagestyle{empty}&#10;\begin{document}&#10;&#10;\begin{eqnarray}&#10;\bm{J}_q&amp;=&amp;-\hat{\kappa}\nabla T \nonumber \\&#10;\bm{i}_a &amp;=&amp; -\sum_b \hat{D}_{ab}\nabla\frac{\mu_b}{T}\nonumber\\&#10;\hat{\Pi}&amp;=&amp;2\hat{\eta}\hat{V}\nonumber&#10;\end{eqnarray}&#10;&#10;&#10;&#10;\end{document}" title="IguanaTex Bitmap Display">
            <a:extLst>
              <a:ext uri="{FF2B5EF4-FFF2-40B4-BE49-F238E27FC236}">
                <a16:creationId xmlns:a16="http://schemas.microsoft.com/office/drawing/2014/main" id="{07D43944-DC57-4A6C-8547-25C6D6603E7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180" y="4000718"/>
            <a:ext cx="2133601" cy="1153809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2C36520A-B1EF-4646-F6F4-FFD2E17860A9}"/>
              </a:ext>
            </a:extLst>
          </p:cNvPr>
          <p:cNvSpPr/>
          <p:nvPr/>
        </p:nvSpPr>
        <p:spPr>
          <a:xfrm>
            <a:off x="2495089" y="2132856"/>
            <a:ext cx="947424" cy="21049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8F6695D2-3766-384E-01DB-2A52E8147E62}"/>
              </a:ext>
            </a:extLst>
          </p:cNvPr>
          <p:cNvSpPr/>
          <p:nvPr/>
        </p:nvSpPr>
        <p:spPr>
          <a:xfrm>
            <a:off x="2339752" y="2482741"/>
            <a:ext cx="1080120" cy="22617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681D6ED4-C5D5-9EDB-7793-9B9DBBC9BCDF}"/>
              </a:ext>
            </a:extLst>
          </p:cNvPr>
          <p:cNvSpPr/>
          <p:nvPr/>
        </p:nvSpPr>
        <p:spPr>
          <a:xfrm>
            <a:off x="2123728" y="2936012"/>
            <a:ext cx="1080120" cy="3489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44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762"/>
    </mc:Choice>
    <mc:Fallback xmlns="">
      <p:transition spd="slow" advTm="22762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17475"/>
            <a:ext cx="9144000" cy="476250"/>
            <a:chOff x="0" y="0"/>
            <a:chExt cx="5760" cy="300"/>
          </a:xfrm>
        </p:grpSpPr>
        <p:sp>
          <p:nvSpPr>
            <p:cNvPr id="58371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dirty="0"/>
                <a:t>Diffusion. Simplest approximation.</a:t>
              </a:r>
              <a:endParaRPr lang="ru-RU" sz="2000" dirty="0"/>
            </a:p>
          </p:txBody>
        </p:sp>
        <p:sp>
          <p:nvSpPr>
            <p:cNvPr id="58372" name="Line 4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8373" name="Line 5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5141D-0D43-41F2-922F-3F16CB932715}" type="slidenum">
              <a:rPr lang="ru-RU" smtClean="0"/>
              <a:pPr/>
              <a:t>30</a:t>
            </a:fld>
            <a:endParaRPr lang="ru-RU"/>
          </a:p>
        </p:txBody>
      </p:sp>
      <p:pic>
        <p:nvPicPr>
          <p:cNvPr id="5" name="Рисунок 4" descr="IguanaTex Bitmap Display&#10;&#10;\documentclass{article}&#10;\usepackage{amsmath}&#10;\usepackage{amssymb}&#10;\usepackage{bm}&#10;\usepackage{color}&#10;\pagestyle{empty}&#10;\begin{document}&#10;&#10;\[&#10;    \Phi_a(\bm{p}_1)=\bm{p}_1\bm{w}_{(a)}&#10;\]&#10;&#10;&#10;\end{document}">
            <a:extLst>
              <a:ext uri="{FF2B5EF4-FFF2-40B4-BE49-F238E27FC236}">
                <a16:creationId xmlns:a16="http://schemas.microsoft.com/office/drawing/2014/main" id="{3A58986C-C590-47C7-9614-8F8CBB70847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690621"/>
            <a:ext cx="1814857" cy="280381"/>
          </a:xfrm>
          <a:prstGeom prst="rect">
            <a:avLst/>
          </a:prstGeom>
        </p:spPr>
      </p:pic>
      <p:pic>
        <p:nvPicPr>
          <p:cNvPr id="7" name="Рисунок 6" descr="IguanaTex Bitmap Display&#10;&#10;\documentclass{article}&#10;\usepackage{amsmath}&#10;\usepackage{amssymb}&#10;\usepackage{bm}&#10;\usepackage{color}&#10;\pagestyle{empty}&#10;\begin{document}&#10;&#10;\[&#10;    \Delta \bm{j}_{(a)}=n_a\bm{w}_{(a)}&#10;\]&#10;&#10;&#10;\end{document}">
            <a:extLst>
              <a:ext uri="{FF2B5EF4-FFF2-40B4-BE49-F238E27FC236}">
                <a16:creationId xmlns:a16="http://schemas.microsoft.com/office/drawing/2014/main" id="{8613ADDD-85C0-46D7-BD61-21021FB8138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415" y="2147377"/>
            <a:ext cx="1670095" cy="271238"/>
          </a:xfrm>
          <a:prstGeom prst="rect">
            <a:avLst/>
          </a:prstGeom>
        </p:spPr>
      </p:pic>
      <p:pic>
        <p:nvPicPr>
          <p:cNvPr id="15" name="Рисунок 14" descr="\documentclass{article}&#10;\usepackage{amsmath}&#10;\usepackage{amssymb}&#10;\usepackage{bm}&#10;\usepackage{color}&#10;\pagestyle{empty}&#10;\begin{document}&#10;&#10;\[&#10;    n_a\left(\bm{d}_{(a)}+\frac{h_a}{hn}\left[\bm{J}\times\bm{B} \right]\right)=\int_{\bm{p}_1}\bm{p}_1I_a[\left\{\Phi_b\right\}]+q_a\left[\Delta\bm{j}_{(a)}\times \bm{B}\right]=\sum_bJ_{ab}(\bm{w}_b-\bm{w}_a)+n_aq_a[\bm{w}_a\times\bm{B}]&#10;\]&#10;&#10;\end{document}" title="IguanaTex Bitmap Display">
            <a:extLst>
              <a:ext uri="{FF2B5EF4-FFF2-40B4-BE49-F238E27FC236}">
                <a16:creationId xmlns:a16="http://schemas.microsoft.com/office/drawing/2014/main" id="{E655C6BF-0D30-4667-AC12-B34B9ABCB53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76" y="3922398"/>
            <a:ext cx="8379233" cy="555182"/>
          </a:xfrm>
          <a:prstGeom prst="rect">
            <a:avLst/>
          </a:prstGeom>
        </p:spPr>
      </p:pic>
      <p:pic>
        <p:nvPicPr>
          <p:cNvPr id="6" name="Рисунок 5" descr="\documentclass{article}&#10;\usepackage{amsmath}&#10;\usepackage{amssymb}&#10;\usepackage{bm}&#10;\usepackage{color}&#10;\pagestyle{empty}&#10;\begin{document}&#10;&#10;\[&#10;   J_{ab}=\frac{T^2m_a^{*2}m_b^{*2}}{12\pi^6}\int_w\langle q^2 |T_{ab}|^2\rangle&#10;\]&#10;&#10;&#10;\end{document}" title="IguanaTex Bitmap Display">
            <a:extLst>
              <a:ext uri="{FF2B5EF4-FFF2-40B4-BE49-F238E27FC236}">
                <a16:creationId xmlns:a16="http://schemas.microsoft.com/office/drawing/2014/main" id="{6FA99B41-505C-2BB5-7A71-5FE88C847A4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1" y="5318117"/>
            <a:ext cx="3271750" cy="61351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DFDB2F1-B948-4AA0-889B-B9D3273E70D4}"/>
              </a:ext>
            </a:extLst>
          </p:cNvPr>
          <p:cNvSpPr txBox="1"/>
          <p:nvPr/>
        </p:nvSpPr>
        <p:spPr>
          <a:xfrm>
            <a:off x="316080" y="3343839"/>
            <a:ext cx="3463831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defTabSz="2470845" fontAlgn="auto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prstClr val="black"/>
                </a:solidFill>
              </a:rPr>
              <a:t>One gets generalized Ohm law</a:t>
            </a:r>
          </a:p>
        </p:txBody>
      </p:sp>
      <p:pic>
        <p:nvPicPr>
          <p:cNvPr id="27" name="Рисунок 26" descr="\documentclass{article}&#10;\usepackage{amsmath}&#10;\usepackage{amssymb}&#10;\usepackage{bm}&#10;\usepackage{color}&#10;\pagestyle{empty}&#10;\begin{document}&#10;&#10;\[&#10;- \frac{1}{T}f_F'(x_a) \bm{v}_a{\color{red} \left(\bm{d}_{(a)} +\frac{h_a}{ h n}[\bm{J}\times\bm{B}] \right)}=\sum_b I_{ab\,\mathrm{lin}}[\Phi]+{\color{blue}\frac{q_a}{T}f_F'(x_a)\left[\bm{v}_a\times\bm{B}\right]\nabla_{\bm{p}_1} \Phi_a(\bm{p}_1)}&#10;\]&#10;&#10;&#10;&#10;\end{document}" title="IguanaTex Bitmap Display">
            <a:extLst>
              <a:ext uri="{FF2B5EF4-FFF2-40B4-BE49-F238E27FC236}">
                <a16:creationId xmlns:a16="http://schemas.microsoft.com/office/drawing/2014/main" id="{4F1B0826-41AF-4DD1-A80B-ABF2AB0C737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62" y="861033"/>
            <a:ext cx="7366049" cy="560920"/>
          </a:xfrm>
          <a:prstGeom prst="rect">
            <a:avLst/>
          </a:prstGeom>
        </p:spPr>
      </p:pic>
      <p:pic>
        <p:nvPicPr>
          <p:cNvPr id="22" name="Рисунок 21" descr="\documentclass{article}&#10;\usepackage{amsmath}&#10;\usepackage{amssymb}&#10;\usepackage{bm}&#10;\usepackage{color}&#10;\pagestyle{empty}&#10;\begin{document}&#10;&#10;\[&#10;    \bm{d}_{(a)}=T\nabla\frac{\mu_a}{T}&#10;    -T\frac{h_a}{h}\sum_b y_b\nabla \frac{\mu_b}{T}- q_a\bm{E}&#10;\]&#10;&#10;&#10;\end{document}" title="IguanaTex Bitmap Display">
            <a:extLst>
              <a:ext uri="{FF2B5EF4-FFF2-40B4-BE49-F238E27FC236}">
                <a16:creationId xmlns:a16="http://schemas.microsoft.com/office/drawing/2014/main" id="{2917A5E5-5EBE-4E40-9EB1-5DAED357B830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82" y="4684435"/>
            <a:ext cx="3577544" cy="547048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71E6A8E7-2313-4A8A-9253-904FC448BE6B}"/>
              </a:ext>
            </a:extLst>
          </p:cNvPr>
          <p:cNvSpPr txBox="1"/>
          <p:nvPr/>
        </p:nvSpPr>
        <p:spPr>
          <a:xfrm>
            <a:off x="316081" y="1614457"/>
            <a:ext cx="3180834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defTabSz="2470845" fontAlgn="auto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prstClr val="black"/>
                </a:solidFill>
              </a:rPr>
              <a:t>Simplest approximate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1DA28A6-AA06-4588-823A-4BEC271B6130}"/>
                  </a:ext>
                </a:extLst>
              </p:cNvPr>
              <p:cNvSpPr txBox="1"/>
              <p:nvPr/>
            </p:nvSpPr>
            <p:spPr>
              <a:xfrm>
                <a:off x="316081" y="2717832"/>
                <a:ext cx="3967886" cy="369332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l" defTabSz="2470845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0" dirty="0">
                    <a:solidFill>
                      <a:prstClr val="black"/>
                    </a:solidFill>
                  </a:rPr>
                  <a:t>Multiplying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0" dirty="0">
                    <a:solidFill>
                      <a:prstClr val="black"/>
                    </a:solidFill>
                  </a:rPr>
                  <a:t> and integrating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1DA28A6-AA06-4588-823A-4BEC271B61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081" y="2717832"/>
                <a:ext cx="3967886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F6B27039-2F42-4DE6-A2E9-DD5937220115}"/>
              </a:ext>
            </a:extLst>
          </p:cNvPr>
          <p:cNvSpPr txBox="1"/>
          <p:nvPr/>
        </p:nvSpPr>
        <p:spPr>
          <a:xfrm>
            <a:off x="350376" y="5479901"/>
            <a:ext cx="3146539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defTabSz="2470845" fontAlgn="auto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prstClr val="black"/>
                </a:solidFill>
              </a:rPr>
              <a:t>Momentum transfer rates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99DDF70-B3CA-4D48-B9D6-3E9D05968A2D}"/>
              </a:ext>
            </a:extLst>
          </p:cNvPr>
          <p:cNvSpPr txBox="1"/>
          <p:nvPr/>
        </p:nvSpPr>
        <p:spPr>
          <a:xfrm>
            <a:off x="316080" y="2091825"/>
            <a:ext cx="2815595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defTabSz="2470845" fontAlgn="auto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prstClr val="black"/>
                </a:solidFill>
              </a:rPr>
              <a:t>Diffusion velocity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DE2F51-9097-6433-3C0B-4E40EF9B5EFF}"/>
              </a:ext>
            </a:extLst>
          </p:cNvPr>
          <p:cNvSpPr txBox="1"/>
          <p:nvPr/>
        </p:nvSpPr>
        <p:spPr>
          <a:xfrm>
            <a:off x="350376" y="6169580"/>
            <a:ext cx="5481492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defTabSz="2470845" fontAlgn="auto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prstClr val="black"/>
                </a:solidFill>
              </a:rPr>
              <a:t>The thermal diffusion is negligible for degenerate matter</a:t>
            </a:r>
          </a:p>
        </p:txBody>
      </p:sp>
    </p:spTree>
    <p:extLst>
      <p:ext uri="{BB962C8B-B14F-4D97-AF65-F5344CB8AC3E}">
        <p14:creationId xmlns:p14="http://schemas.microsoft.com/office/powerpoint/2010/main" val="42054020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17475"/>
            <a:ext cx="9144000" cy="476250"/>
            <a:chOff x="0" y="0"/>
            <a:chExt cx="5760" cy="300"/>
          </a:xfrm>
        </p:grpSpPr>
        <p:sp>
          <p:nvSpPr>
            <p:cNvPr id="58371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dirty="0"/>
                <a:t>Example: Momentum transfer rates</a:t>
              </a:r>
              <a:endParaRPr lang="ru-RU" sz="2000" dirty="0"/>
            </a:p>
          </p:txBody>
        </p:sp>
        <p:sp>
          <p:nvSpPr>
            <p:cNvPr id="58372" name="Line 4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58373" name="Line 5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5141D-0D43-41F2-922F-3F16CB932715}" type="slidenum">
              <a:rPr lang="ru-RU" smtClean="0"/>
              <a:pPr/>
              <a:t>31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67741D3-A2B6-4837-9354-AFDA67C01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0216" y="912129"/>
            <a:ext cx="4583784" cy="468052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639F603-E25F-4D9A-A1BD-321FF54F3F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340768"/>
            <a:ext cx="4032448" cy="467207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2AA0411-2E5E-490B-9162-F836841026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974643"/>
            <a:ext cx="7715200" cy="37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2392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17475"/>
            <a:ext cx="9144000" cy="476250"/>
            <a:chOff x="0" y="0"/>
            <a:chExt cx="5760" cy="300"/>
          </a:xfrm>
        </p:grpSpPr>
        <p:sp>
          <p:nvSpPr>
            <p:cNvPr id="58371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dirty="0"/>
                <a:t>Transport matrix</a:t>
              </a:r>
              <a:endParaRPr lang="ru-RU" sz="2000" dirty="0"/>
            </a:p>
          </p:txBody>
        </p:sp>
        <p:sp>
          <p:nvSpPr>
            <p:cNvPr id="58372" name="Line 4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8373" name="Line 5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5141D-0D43-41F2-922F-3F16CB932715}" type="slidenum">
              <a:rPr lang="ru-RU" smtClean="0"/>
              <a:pPr/>
              <a:t>32</a:t>
            </a:fld>
            <a:endParaRPr lang="ru-RU"/>
          </a:p>
        </p:txBody>
      </p:sp>
      <p:pic>
        <p:nvPicPr>
          <p:cNvPr id="8" name="Рисунок 7" descr="\documentclass{article}&#10;\usepackage{amsmath}&#10;\usepackage{amssymb}&#10;\usepackage{bm}&#10;\usepackage{color}&#10;\pagestyle{empty}&#10;\begin{document}&#10;&#10;\[&#10;    1=\sum_{b}\left(\Lambda^k_{ab}\widetilde{\lambda}^k_a+{\Lambda'}^{k}_{ab}\widetilde{\lambda}^k_b\right) +i\frac{\omega_{\mathrm{BF}a}}{v_{\mathrm{F}a}}\widetilde{\lambda}^k_a&#10;\]&#10;&#10;&#10;\end{document}" title="IguanaTex Bitmap Display">
            <a:extLst>
              <a:ext uri="{FF2B5EF4-FFF2-40B4-BE49-F238E27FC236}">
                <a16:creationId xmlns:a16="http://schemas.microsoft.com/office/drawing/2014/main" id="{90457BC0-45BF-4892-B994-273CE37E281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50" y="860817"/>
            <a:ext cx="3133078" cy="455382"/>
          </a:xfrm>
          <a:prstGeom prst="rect">
            <a:avLst/>
          </a:prstGeom>
        </p:spPr>
      </p:pic>
      <p:pic>
        <p:nvPicPr>
          <p:cNvPr id="9" name="Рисунок 8" descr="\documentclass{article}&#10;\usepackage{amsmath}&#10;\usepackage{amssymb}&#10;\usepackage{bm}&#10;\usepackage{color}&#10;\pagestyle{empty}&#10;\begin{document}&#10;&#10;\[&#10;k=\kappa,\,\eta&#10;\]&#10;&#10;&#10;&#10;\end{document}" title="IguanaTex Bitmap Display">
            <a:extLst>
              <a:ext uri="{FF2B5EF4-FFF2-40B4-BE49-F238E27FC236}">
                <a16:creationId xmlns:a16="http://schemas.microsoft.com/office/drawing/2014/main" id="{2485657D-8D7C-430F-860C-E23BCC09F4F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903" y="935008"/>
            <a:ext cx="872194" cy="225515"/>
          </a:xfrm>
          <a:prstGeom prst="rect">
            <a:avLst/>
          </a:prstGeom>
        </p:spPr>
      </p:pic>
      <p:pic>
        <p:nvPicPr>
          <p:cNvPr id="7" name="Рисунок 6" descr="\documentclass{article}&#10;\usepackage{amsmath}&#10;\usepackage{amssymb}&#10;\usepackage{bm}&#10;\usepackage{color}&#10;\pagestyle{empty}&#10;\begin{document}&#10;&#10;\[&#10;    \int_w  = \int_0^\infty \mathrm{d}w \frac{(w/2)^2}{\sinh^2(w/2)} &#10;\]&#10;&#10;&#10;\end{document}" title="IguanaTex Bitmap Display">
            <a:extLst>
              <a:ext uri="{FF2B5EF4-FFF2-40B4-BE49-F238E27FC236}">
                <a16:creationId xmlns:a16="http://schemas.microsoft.com/office/drawing/2014/main" id="{FA7E78C5-7B0D-496B-8CC6-1240A691048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590" y="4260488"/>
            <a:ext cx="1724279" cy="411840"/>
          </a:xfrm>
          <a:prstGeom prst="rect">
            <a:avLst/>
          </a:prstGeom>
        </p:spPr>
      </p:pic>
      <p:pic>
        <p:nvPicPr>
          <p:cNvPr id="43" name="Рисунок 42" descr="\documentclass{article}&#10;\usepackage{amsmath}&#10;\usepackage{amssymb}&#10;\usepackage{bm}&#10;\usepackage{color}&#10;\pagestyle{empty}&#10;\begin{document}&#10;\begin{eqnarray}&#10;    \Lambda^\eta_{ab} &amp;=&amp; \frac{3 T^2 m_a^{*2}m_b^{*2}}{4\pi^4 p_{\mathrm{F}a}^2}&#10;    \int_w \left\langle\frac{q^2}{p_{\mathrm{F}a}^2}\left(1-\frac{q^2}{4p_{\mathrm{F}a}^2}\right){\cal Q}_{ab}\right\rangle\nonumber\\&#10;      {\Lambda'}^{\eta}_{ab} &amp;=&amp; -\frac{3 T^2 m_a^{*2}m_b^{*2}}{4\pi^4 p_{\mathrm{F}a}^2}&#10;    \int_w  \left\langle\frac{q^2}{p_{\mathrm{F}a}^2}\left(\frac{\bm{p}_1(\bm{p}_{2}+\bm{p}_{2'})}{2p_{\mathrm{F}a}p_{\mathrm{F}b}}\right){\cal Q}_{ab}\right\rangle\nonumber&#10;\end{eqnarray}&#10;&#10;&#10;&#10;\end{document}" title="IguanaTex Bitmap Display">
            <a:extLst>
              <a:ext uri="{FF2B5EF4-FFF2-40B4-BE49-F238E27FC236}">
                <a16:creationId xmlns:a16="http://schemas.microsoft.com/office/drawing/2014/main" id="{580CEE93-53A3-42BA-8AE5-AF453D68500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061615"/>
            <a:ext cx="3906813" cy="855460"/>
          </a:xfrm>
          <a:prstGeom prst="rect">
            <a:avLst/>
          </a:prstGeom>
        </p:spPr>
      </p:pic>
      <p:pic>
        <p:nvPicPr>
          <p:cNvPr id="41" name="Рисунок 40" descr="\documentclass{article}&#10;\usepackage{amsmath}&#10;\usepackage{amssymb}&#10;\usepackage{bm}&#10;\usepackage{color}&#10;\pagestyle{empty}&#10;\begin{document}&#10;&#10;\begin{eqnarray}&#10;    \Lambda^\kappa_{ab} &amp;=&amp; \frac{3 T^2 m_a^{*2}m_b^{*2}}{4\pi^4 p_{\mathrm{F}a}^2}&#10;    \int_w \left\langle\left(\frac{w^2}{\pi^2} + \left[\frac{1}{3}-\frac{w^2}{6\pi^2}\right]\frac{q^2}{p_{\mathrm{F}a}^2}\right){\cal Q}_{ab}\right\rangle\nonumber\\&#10;    {\Lambda'}^{\kappa}_{ab} &amp;=&amp; -\frac{3 T^2 m_a^{*2}m_b^{*2}}{4\pi^4 p_{\mathrm{F}a}^2}&#10;    \int_w \frac{w^2}{\pi^2} \left\langle\left(\frac{\bm{p}_1(\bm{p}_{2}+\bm{p}_{2'})}{2p_{\mathrm{F}a}p_{\mathrm{F}b}}\right){\cal Q}_{ab}\right\rangle,\nonumber&#10;\end{eqnarray}&#10;&#10;&#10;\end{document}" title="IguanaTex Bitmap Display">
            <a:extLst>
              <a:ext uri="{FF2B5EF4-FFF2-40B4-BE49-F238E27FC236}">
                <a16:creationId xmlns:a16="http://schemas.microsoft.com/office/drawing/2014/main" id="{CA20A0FA-920E-459E-8B11-8DCD5A5F50EB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855" y="2060566"/>
            <a:ext cx="4098520" cy="861759"/>
          </a:xfrm>
          <a:prstGeom prst="rect">
            <a:avLst/>
          </a:prstGeom>
        </p:spPr>
      </p:pic>
      <p:pic>
        <p:nvPicPr>
          <p:cNvPr id="27" name="Рисунок 26" descr="\documentclass{article}&#10;\usepackage{amsmath}&#10;\usepackage{amssymb}&#10;\usepackage{bm}&#10;\usepackage{color}&#10;\pagestyle{empty}&#10;\begin{document}&#10;\[&#10;   \left\langle A(\{\bm{p}_i\})\right\rangle =\frac{p_1p_2p_{1'}p_{2'}}{16\pi^2} \int\mathrm{d}\hat{\bm{p}}_{1} \mathrm{d}\hat{\bm{p}}_{1'}\mathrm{d}\hat{\bm{p}}_{2}\mathrm{d}\hat{\bm{p}}_{2'}\ A(\{\bm{p}_i\})&#10;     \delta(\bm{p}_{1'}+\bm{p}_{2'}-\bm{p}_{1}-\bm{p}_2)&#10;\]&#10;&#10;\end{document}" title="IguanaTex Bitmap Display">
            <a:extLst>
              <a:ext uri="{FF2B5EF4-FFF2-40B4-BE49-F238E27FC236}">
                <a16:creationId xmlns:a16="http://schemas.microsoft.com/office/drawing/2014/main" id="{420D56B5-A604-43FF-93EB-0BAFC8D23619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72" y="4926567"/>
            <a:ext cx="5650085" cy="396468"/>
          </a:xfrm>
          <a:prstGeom prst="rect">
            <a:avLst/>
          </a:prstGeom>
        </p:spPr>
      </p:pic>
      <p:graphicFrame>
        <p:nvGraphicFramePr>
          <p:cNvPr id="17" name="Объект 16">
            <a:extLst>
              <a:ext uri="{FF2B5EF4-FFF2-40B4-BE49-F238E27FC236}">
                <a16:creationId xmlns:a16="http://schemas.microsoft.com/office/drawing/2014/main" id="{F5661771-BC17-4739-B0C1-CA51C4BDFF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748878"/>
              </p:ext>
            </p:extLst>
          </p:nvPr>
        </p:nvGraphicFramePr>
        <p:xfrm>
          <a:off x="5816032" y="1039421"/>
          <a:ext cx="3095668" cy="31212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19" imgW="9144000" imgH="9219924" progId="AcroExch.Document.DC">
                  <p:embed/>
                </p:oleObj>
              </mc:Choice>
              <mc:Fallback>
                <p:oleObj name="Acrobat Document" r:id="rId19" imgW="9144000" imgH="9219924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816032" y="1039421"/>
                        <a:ext cx="3095668" cy="31212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Рисунок 18" descr="\documentclass{article}&#10;\usepackage{amsmath}&#10;\usepackage{amssymb}&#10;\usepackage{bm}&#10;\usepackage{color}&#10;\pagestyle{empty}&#10;\begin{document}&#10;&#10;\[&#10;1+2\to 1'+2'&#10;\]&#10;&#10;&#10;\end{document}" title="IguanaTex Bitmap Display">
            <a:extLst>
              <a:ext uri="{FF2B5EF4-FFF2-40B4-BE49-F238E27FC236}">
                <a16:creationId xmlns:a16="http://schemas.microsoft.com/office/drawing/2014/main" id="{823B525B-9FE5-4357-9BF0-F8E5274A1BB2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729634"/>
            <a:ext cx="1621333" cy="225524"/>
          </a:xfrm>
          <a:prstGeom prst="rect">
            <a:avLst/>
          </a:prstGeom>
        </p:spPr>
      </p:pic>
      <p:pic>
        <p:nvPicPr>
          <p:cNvPr id="21" name="Рисунок 20" descr="\documentclass{article}&#10;\usepackage{amsmath}&#10;\usepackage{amssymb}&#10;\usepackage{bm}&#10;\usepackage{color}&#10;\pagestyle{empty}&#10;\begin{document}&#10;&#10;\[&#10;\bm{q}=\bm{p}_{1'}-\bm{p}_1&#10;\]&#10;&#10;&#10;\end{document}" title="IguanaTex Bitmap Display">
            <a:extLst>
              <a:ext uri="{FF2B5EF4-FFF2-40B4-BE49-F238E27FC236}">
                <a16:creationId xmlns:a16="http://schemas.microsoft.com/office/drawing/2014/main" id="{B1C308CB-9896-49AA-97C0-8CEC90D30BC7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471077"/>
            <a:ext cx="1351619" cy="163048"/>
          </a:xfrm>
          <a:prstGeom prst="rect">
            <a:avLst/>
          </a:prstGeom>
        </p:spPr>
      </p:pic>
      <p:pic>
        <p:nvPicPr>
          <p:cNvPr id="25" name="Рисунок 24" descr="\documentclass{article}&#10;\usepackage{amsmath}&#10;\usepackage{amssymb}&#10;\usepackage{bm}&#10;\usepackage{color}&#10;\pagestyle{empty}&#10;\begin{document}&#10;&#10;\[&#10;w=\frac{\varepsilon_{1'}-\varepsilon_1}{T}&#10;\]&#10;&#10;&#10;\end{document}" title="IguanaTex Bitmap Display">
            <a:extLst>
              <a:ext uri="{FF2B5EF4-FFF2-40B4-BE49-F238E27FC236}">
                <a16:creationId xmlns:a16="http://schemas.microsoft.com/office/drawing/2014/main" id="{B0620764-C427-4E9D-B339-6074B668834F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759" y="4852809"/>
            <a:ext cx="1391156" cy="464807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D28BB4BE-CB1D-4B11-9418-4E5DA2DEF9BC}"/>
              </a:ext>
            </a:extLst>
          </p:cNvPr>
          <p:cNvSpPr txBox="1"/>
          <p:nvPr/>
        </p:nvSpPr>
        <p:spPr>
          <a:xfrm>
            <a:off x="450703" y="1525097"/>
            <a:ext cx="245819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defTabSz="2470845" fontAlgn="auto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prstClr val="black"/>
                </a:solidFill>
              </a:rPr>
              <a:t>Explicit expressions</a:t>
            </a:r>
          </a:p>
        </p:txBody>
      </p:sp>
      <p:pic>
        <p:nvPicPr>
          <p:cNvPr id="34" name="Рисунок 33" descr="\documentclass{article}&#10;\usepackage{amsmath}&#10;\usepackage{amssymb}&#10;\usepackage{bm}&#10;\usepackage{color}&#10;\pagestyle{empty}&#10;\begin{document}&#10;&#10;\[&#10;\Lambda^k_{ab}\propto m_a^{*2}m_b^{*2}\langle D^k(\Omega,w) {\cal Q}_{ab}\rangle&#10;\]&#10;&#10;&#10;\end{document}" title="IguanaTex Bitmap Display">
            <a:extLst>
              <a:ext uri="{FF2B5EF4-FFF2-40B4-BE49-F238E27FC236}">
                <a16:creationId xmlns:a16="http://schemas.microsoft.com/office/drawing/2014/main" id="{E5977D86-C10F-42A4-9851-C909E40654BA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879" y="5610407"/>
            <a:ext cx="4302146" cy="396468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EA2441AE-ECDA-4B9B-AAAB-A1E0DE4A6F0B}"/>
              </a:ext>
            </a:extLst>
          </p:cNvPr>
          <p:cNvSpPr txBox="1"/>
          <p:nvPr/>
        </p:nvSpPr>
        <p:spPr>
          <a:xfrm>
            <a:off x="467072" y="5643192"/>
            <a:ext cx="190657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defTabSz="2470845" fontAlgn="auto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prstClr val="black"/>
                </a:solidFill>
              </a:rPr>
              <a:t>General structure</a:t>
            </a:r>
          </a:p>
        </p:txBody>
      </p:sp>
      <p:pic>
        <p:nvPicPr>
          <p:cNvPr id="47" name="Рисунок 46" descr="\documentclass{article}&#10;\usepackage{amsmath}&#10;\usepackage{amssymb}&#10;\usepackage{bm}&#10;\usepackage{color}&#10;\pagestyle{empty}&#10;\begin{document}&#10;&#10;\[&#10;    {\cal Q}_{ab}=\frac{1}{4(1+\delta_{ab})} \sum_{\mathrm{spins}} |T_{ab}(12\to 1'2' )|^2&#10;\]&#10;&#10;&#10;\end{document}" title="IguanaTex Bitmap Display">
            <a:extLst>
              <a:ext uri="{FF2B5EF4-FFF2-40B4-BE49-F238E27FC236}">
                <a16:creationId xmlns:a16="http://schemas.microsoft.com/office/drawing/2014/main" id="{ACAE54AE-9564-4B30-B3EF-65F8737656D0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72" y="4271110"/>
            <a:ext cx="3022069" cy="48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59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"/>
    </mc:Choice>
    <mc:Fallback xmlns="">
      <p:transition spd="slow" advTm="168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17475"/>
            <a:ext cx="9144000" cy="476250"/>
            <a:chOff x="0" y="0"/>
            <a:chExt cx="5760" cy="300"/>
          </a:xfrm>
        </p:grpSpPr>
        <p:sp>
          <p:nvSpPr>
            <p:cNvPr id="58371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dirty="0"/>
                <a:t>Strong interactions</a:t>
              </a:r>
              <a:endParaRPr lang="ru-RU" sz="2000" dirty="0"/>
            </a:p>
          </p:txBody>
        </p:sp>
        <p:sp>
          <p:nvSpPr>
            <p:cNvPr id="58372" name="Line 4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8373" name="Line 5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5141D-0D43-41F2-922F-3F16CB932715}" type="slidenum">
              <a:rPr lang="ru-RU" smtClean="0"/>
              <a:pPr/>
              <a:t>33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A14A28-A186-4679-95FC-F4C82D15138E}"/>
              </a:ext>
            </a:extLst>
          </p:cNvPr>
          <p:cNvSpPr txBox="1"/>
          <p:nvPr/>
        </p:nvSpPr>
        <p:spPr>
          <a:xfrm>
            <a:off x="753594" y="1656148"/>
            <a:ext cx="2594269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defTabSz="2470845" fontAlgn="auto">
              <a:spcBef>
                <a:spcPts val="0"/>
              </a:spcBef>
              <a:spcAft>
                <a:spcPts val="0"/>
              </a:spcAft>
            </a:pPr>
            <a:r>
              <a:rPr lang="ru-RU" b="0" dirty="0">
                <a:solidFill>
                  <a:prstClr val="black"/>
                </a:solidFill>
              </a:rPr>
              <a:t>1) </a:t>
            </a:r>
            <a:r>
              <a:rPr lang="en-US" b="0" dirty="0">
                <a:solidFill>
                  <a:prstClr val="black"/>
                </a:solidFill>
              </a:rPr>
              <a:t>OPE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014B42-3736-48DB-81C3-BD59CC6DAB83}"/>
              </a:ext>
            </a:extLst>
          </p:cNvPr>
          <p:cNvSpPr txBox="1"/>
          <p:nvPr/>
        </p:nvSpPr>
        <p:spPr>
          <a:xfrm>
            <a:off x="816128" y="3584769"/>
            <a:ext cx="274776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defTabSz="2470845" fontAlgn="auto">
              <a:spcBef>
                <a:spcPts val="0"/>
              </a:spcBef>
              <a:spcAft>
                <a:spcPts val="0"/>
              </a:spcAft>
            </a:pPr>
            <a:r>
              <a:rPr lang="ru-RU" b="0" dirty="0">
                <a:solidFill>
                  <a:prstClr val="black"/>
                </a:solidFill>
              </a:rPr>
              <a:t>2) </a:t>
            </a:r>
            <a:r>
              <a:rPr lang="en-US" b="0" dirty="0">
                <a:solidFill>
                  <a:prstClr val="black"/>
                </a:solidFill>
              </a:rPr>
              <a:t>in-vacuum cross-sections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5B2698-FEDD-47A8-9E83-2B689BDBBFF9}"/>
              </a:ext>
            </a:extLst>
          </p:cNvPr>
          <p:cNvSpPr txBox="1"/>
          <p:nvPr/>
        </p:nvSpPr>
        <p:spPr>
          <a:xfrm>
            <a:off x="780574" y="5162681"/>
            <a:ext cx="6842741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defTabSz="2470845" fontAlgn="auto">
              <a:spcBef>
                <a:spcPts val="0"/>
              </a:spcBef>
              <a:spcAft>
                <a:spcPts val="0"/>
              </a:spcAft>
            </a:pPr>
            <a:r>
              <a:rPr lang="ru-RU" b="0" dirty="0">
                <a:solidFill>
                  <a:prstClr val="black"/>
                </a:solidFill>
              </a:rPr>
              <a:t>3) </a:t>
            </a:r>
            <a:r>
              <a:rPr lang="en-US" b="0" dirty="0">
                <a:solidFill>
                  <a:prstClr val="black"/>
                </a:solidFill>
              </a:rPr>
              <a:t>in-medium interaction within the </a:t>
            </a:r>
            <a:r>
              <a:rPr lang="en-US" b="0" dirty="0" err="1">
                <a:solidFill>
                  <a:prstClr val="black"/>
                </a:solidFill>
              </a:rPr>
              <a:t>Brueckner</a:t>
            </a:r>
            <a:r>
              <a:rPr lang="en-US" b="0" dirty="0">
                <a:solidFill>
                  <a:prstClr val="black"/>
                </a:solidFill>
              </a:rPr>
              <a:t>-Hartree-</a:t>
            </a:r>
            <a:r>
              <a:rPr lang="en-US" b="0" dirty="0" err="1">
                <a:solidFill>
                  <a:prstClr val="black"/>
                </a:solidFill>
              </a:rPr>
              <a:t>Fock</a:t>
            </a:r>
            <a:r>
              <a:rPr lang="en-US" b="0" dirty="0">
                <a:solidFill>
                  <a:prstClr val="black"/>
                </a:solidFill>
              </a:rPr>
              <a:t> approach</a:t>
            </a:r>
          </a:p>
        </p:txBody>
      </p:sp>
      <p:pic>
        <p:nvPicPr>
          <p:cNvPr id="12" name="Рисунок 11" descr="IguanaTex Bitmap Display&#10;&#10;\documentclass{article}&#10;\usepackage{amsmath}&#10;\usepackage{amssymb}&#10;\usepackage{bm}&#10;\usepackage{color}&#10;\pagestyle{empty}&#10;\begin{document}&#10;&#10;\[&#10;    \frac{\mathrm{d}\sigma_{ab}}{\mathrm{d}\Omega}(E_\mathrm{lab},\theta_{\mathrm{cm}}) = \frac{m_N^2}{16\pi^2}(1+\delta_{ab}){\cal Q}_{ab}&#10;\]&#10;&#10;&#10;&#10;\end{document}">
            <a:extLst>
              <a:ext uri="{FF2B5EF4-FFF2-40B4-BE49-F238E27FC236}">
                <a16:creationId xmlns:a16="http://schemas.microsoft.com/office/drawing/2014/main" id="{B6CB0E19-ABC7-4C97-B66D-F03556CF06F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565" y="4245330"/>
            <a:ext cx="3968000" cy="560762"/>
          </a:xfrm>
          <a:prstGeom prst="rect">
            <a:avLst/>
          </a:prstGeom>
        </p:spPr>
      </p:pic>
      <p:pic>
        <p:nvPicPr>
          <p:cNvPr id="13" name="Рисунок 12" descr="\documentclass{article}&#10;\usepackage{amsmath}&#10;\usepackage{amssymb}&#10;\usepackage{bm}&#10;\usepackage{color}&#10;\pagestyle{empty}&#10;\begin{document}&#10;&#10;\[&#10;\Lambda^k_{ab}\propto m_a^{*2}m_b^{*2}\langle D^k(\Omega,w) {\cal Q}_{ab}\rangle&#10;\]&#10;&#10;&#10;\end{document}" title="IguanaTex Bitmap Display">
            <a:extLst>
              <a:ext uri="{FF2B5EF4-FFF2-40B4-BE49-F238E27FC236}">
                <a16:creationId xmlns:a16="http://schemas.microsoft.com/office/drawing/2014/main" id="{F09EA844-2E52-44C1-8653-B0E2EAFE1E4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21" y="853274"/>
            <a:ext cx="3236598" cy="298271"/>
          </a:xfrm>
          <a:prstGeom prst="rect">
            <a:avLst/>
          </a:prstGeom>
        </p:spPr>
      </p:pic>
      <p:pic>
        <p:nvPicPr>
          <p:cNvPr id="5" name="Рисунок 4" descr="\documentclass{article}&#10;\usepackage{amsmath}&#10;\usepackage{amssymb}&#10;\usepackage{bm}&#10;\usepackage{color}&#10;\pagestyle{empty}&#10;\begin{document}&#10;&#10;\[&#10;{\cal Q}_{ab}\neq {\cal Q}_{ab}(w)\Rightarrow \Lambda^k_{ab}\propto T^2&#10;\]&#10;&#10;&#10;\end{document}" title="IguanaTex Bitmap Display">
            <a:extLst>
              <a:ext uri="{FF2B5EF4-FFF2-40B4-BE49-F238E27FC236}">
                <a16:creationId xmlns:a16="http://schemas.microsoft.com/office/drawing/2014/main" id="{7CD7611C-EFFB-4A76-94A1-E84B28660A3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858974"/>
            <a:ext cx="2919619" cy="29257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E33B960-6B18-4238-82BF-BBA1902E8E6A}"/>
              </a:ext>
            </a:extLst>
          </p:cNvPr>
          <p:cNvSpPr txBox="1"/>
          <p:nvPr/>
        </p:nvSpPr>
        <p:spPr>
          <a:xfrm>
            <a:off x="3264401" y="6014670"/>
            <a:ext cx="2836352" cy="2769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1200" b="0" dirty="0"/>
              <a:t>Shternin &amp; </a:t>
            </a:r>
            <a:r>
              <a:rPr lang="en-US" sz="1200" b="0" dirty="0" err="1"/>
              <a:t>Baldo</a:t>
            </a:r>
            <a:r>
              <a:rPr lang="en-US" sz="1200" b="0" dirty="0"/>
              <a:t> </a:t>
            </a:r>
            <a:r>
              <a:rPr lang="en-US" sz="1200" b="0" i="1" dirty="0"/>
              <a:t>PRD </a:t>
            </a:r>
            <a:r>
              <a:rPr lang="en-US" sz="1200" b="0" dirty="0"/>
              <a:t> </a:t>
            </a:r>
            <a:r>
              <a:rPr lang="en-US" sz="1200" dirty="0"/>
              <a:t>102</a:t>
            </a:r>
            <a:r>
              <a:rPr lang="en-US" sz="1200" b="0" dirty="0"/>
              <a:t>, 063010 (2020)</a:t>
            </a:r>
          </a:p>
        </p:txBody>
      </p:sp>
      <p:pic>
        <p:nvPicPr>
          <p:cNvPr id="17" name="Рисунок 16" descr="\documentclass{article}&#10;\usepackage{amsmath}&#10;\usepackage{amssymb}&#10;\usepackage{bm}&#10;\usepackage{color}&#10;\pagestyle{empty}&#10;\begin{document}&#10;&#10;\[&#10;T_{ab}\to G_{ab}&#10;\]&#10;&#10;&#10;\end{document}" title="IguanaTex Bitmap Display">
            <a:extLst>
              <a:ext uri="{FF2B5EF4-FFF2-40B4-BE49-F238E27FC236}">
                <a16:creationId xmlns:a16="http://schemas.microsoft.com/office/drawing/2014/main" id="{77D03768-6D85-43DF-AABE-23379FD6FB6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565" y="6044218"/>
            <a:ext cx="1141333" cy="217905"/>
          </a:xfrm>
          <a:prstGeom prst="rect">
            <a:avLst/>
          </a:prstGeom>
        </p:spPr>
      </p:pic>
      <p:pic>
        <p:nvPicPr>
          <p:cNvPr id="19" name="Рисунок 18" descr="\documentclass{article}&#10;\usepackage{amsmath}&#10;\usepackage{amssymb}&#10;\usepackage{bm}&#10;\usepackage{color}&#10;\pagestyle{empty}&#10;\begin{document}&#10;&#10;\[&#10;T_{ab}\to M_{\mathrm{OPE}}   = g_{aa} g_{bb} \Bar{u}_a(p'_1) \gamma^5 u_a(p_1) &#10;        D_\pi(p'_1-p_1) \, \bar{u}_b(p'_2) \gamma^5 u_b(p_2)&#10;\]&#10;&#10;&#10;\end{document}" title="IguanaTex Bitmap Display">
            <a:extLst>
              <a:ext uri="{FF2B5EF4-FFF2-40B4-BE49-F238E27FC236}">
                <a16:creationId xmlns:a16="http://schemas.microsoft.com/office/drawing/2014/main" id="{B3BB434D-8BB5-4F59-8129-BF730606B1F1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031" y="2254655"/>
            <a:ext cx="7088772" cy="290136"/>
          </a:xfrm>
          <a:prstGeom prst="rect">
            <a:avLst/>
          </a:prstGeom>
        </p:spPr>
      </p:pic>
      <p:pic>
        <p:nvPicPr>
          <p:cNvPr id="21" name="Рисунок 20" descr="\documentclass{article}&#10;\usepackage{amsmath}&#10;\usepackage{amssymb}&#10;\usepackage{bm}&#10;\usepackage{color}&#10;\pagestyle{empty}&#10;\begin{document}&#10;&#10;\[&#10;    {\cal Q}_{ab} = \frac{1}{16(1+\delta_{ab})\varepsilon^2_a\varepsilon^2_b} \left[ &#10;    \frac{g_{aa}^2g_{bb}^2q^4}{(q^2 + m_\pi^2)^2} &#10;    + \frac{g^4_{ab} q'^4}{(q'^2+m_\pi^2)^2} + \frac{g_{aa}g_{bb}g^2_{ab} q^2 q'^2}{(q^2+m_\pi^2)(q'^2+m_\pi^2)}&#10;    \right]&#10;\]&#10;&#10;&#10;\end{document}" title="IguanaTex Bitmap Display">
            <a:extLst>
              <a:ext uri="{FF2B5EF4-FFF2-40B4-BE49-F238E27FC236}">
                <a16:creationId xmlns:a16="http://schemas.microsoft.com/office/drawing/2014/main" id="{A06522CC-3A51-4CE5-B2C1-842EA2C808BB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031" y="2776458"/>
            <a:ext cx="6763836" cy="51895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E9B10F8-1F64-452F-85E6-7C2A191BC7BE}"/>
              </a:ext>
            </a:extLst>
          </p:cNvPr>
          <p:cNvSpPr txBox="1"/>
          <p:nvPr/>
        </p:nvSpPr>
        <p:spPr>
          <a:xfrm>
            <a:off x="5886932" y="4245330"/>
            <a:ext cx="2921341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1200" b="0" dirty="0"/>
              <a:t>Flowers &amp; Itoh (1979); </a:t>
            </a:r>
            <a:r>
              <a:rPr lang="en-US" sz="1200" b="0" dirty="0" err="1"/>
              <a:t>Baiko</a:t>
            </a:r>
            <a:r>
              <a:rPr lang="en-US" sz="1200" b="0" dirty="0"/>
              <a:t> et al. (2001); </a:t>
            </a:r>
            <a:r>
              <a:rPr lang="en-US" sz="1200" b="0" dirty="0">
                <a:latin typeface="+mn-lt"/>
              </a:rPr>
              <a:t>Shternin &amp; Yakovlev (2008); </a:t>
            </a:r>
            <a:r>
              <a:rPr lang="en-US" sz="1200" b="0" dirty="0"/>
              <a:t>Shternin (2008)</a:t>
            </a:r>
            <a:endParaRPr lang="en-US" sz="12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54684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17475"/>
            <a:ext cx="9144000" cy="476250"/>
            <a:chOff x="0" y="0"/>
            <a:chExt cx="5760" cy="300"/>
          </a:xfrm>
        </p:grpSpPr>
        <p:sp>
          <p:nvSpPr>
            <p:cNvPr id="58371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dirty="0"/>
                <a:t>Strong interactions</a:t>
              </a:r>
              <a:endParaRPr lang="ru-RU" sz="2000" dirty="0"/>
            </a:p>
          </p:txBody>
        </p:sp>
        <p:sp>
          <p:nvSpPr>
            <p:cNvPr id="58372" name="Line 4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8373" name="Line 5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5141D-0D43-41F2-922F-3F16CB932715}" type="slidenum">
              <a:rPr lang="ru-RU" smtClean="0"/>
              <a:pPr/>
              <a:t>34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014B42-3736-48DB-81C3-BD59CC6DAB83}"/>
              </a:ext>
            </a:extLst>
          </p:cNvPr>
          <p:cNvSpPr txBox="1"/>
          <p:nvPr/>
        </p:nvSpPr>
        <p:spPr>
          <a:xfrm>
            <a:off x="273729" y="882090"/>
            <a:ext cx="2570079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defTabSz="2470845" fontAlgn="auto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prstClr val="black"/>
                </a:solidFill>
              </a:rPr>
              <a:t>in-vacuum cross-sections</a:t>
            </a:r>
          </a:p>
        </p:txBody>
      </p:sp>
      <p:pic>
        <p:nvPicPr>
          <p:cNvPr id="5" name="Рисунок 4" descr="IguanaTex Bitmap Display&#10;&#10;\documentclass{article}&#10;\usepackage{amsmath}&#10;\usepackage{amssymb}&#10;\usepackage{bm}&#10;\usepackage{color}&#10;\pagestyle{empty}&#10;\begin{document}&#10;&#10;\[&#10;    \frac{\mathrm{d}\sigma_{ab}}{\mathrm{d}\Omega}(E_\mathrm{lab},\theta_{\mathrm{cm}}) = \frac{m_N^2}{16\pi^2}(1+\delta_{ab}){\cal Q}_{ab}&#10;\]&#10;&#10;&#10;&#10;\end{document}">
            <a:extLst>
              <a:ext uri="{FF2B5EF4-FFF2-40B4-BE49-F238E27FC236}">
                <a16:creationId xmlns:a16="http://schemas.microsoft.com/office/drawing/2014/main" id="{D1BFB5BB-063A-4F2C-B375-E7B8EA6EF55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000" y="780059"/>
            <a:ext cx="3968000" cy="560762"/>
          </a:xfrm>
          <a:prstGeom prst="rect">
            <a:avLst/>
          </a:prstGeom>
        </p:spPr>
      </p:pic>
      <p:pic>
        <p:nvPicPr>
          <p:cNvPr id="12" name="Рисунок 11" descr="IguanaTex Bitmap Display&#10;&#10;\documentclass{article}&#10;\usepackage{amsmath}&#10;\usepackage{amssymb}&#10;\usepackage{bm}&#10;\usepackage{color}&#10;\pagestyle{empty}&#10;\begin{document}&#10;&#10;\[&#10;E_\mathrm{lab} = \frac{2 p^2}{m_N^2}&#10;\]&#10;&#10;&#10;\end{document}">
            <a:extLst>
              <a:ext uri="{FF2B5EF4-FFF2-40B4-BE49-F238E27FC236}">
                <a16:creationId xmlns:a16="http://schemas.microsoft.com/office/drawing/2014/main" id="{66D78159-69F7-4370-911D-D75304C9B04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253" y="5982769"/>
            <a:ext cx="1241905" cy="627809"/>
          </a:xfrm>
          <a:prstGeom prst="rect">
            <a:avLst/>
          </a:prstGeom>
        </p:spPr>
      </p:pic>
      <p:pic>
        <p:nvPicPr>
          <p:cNvPr id="14" name="Рисунок 13" descr="IguanaTex Bitmap Display&#10;&#10;\documentclass{article}&#10;\usepackage{amsmath}&#10;\usepackage{amssymb}&#10;\usepackage{bm}&#10;\usepackage{color}&#10;\pagestyle{empty}&#10;\begin{document}&#10;&#10;\[&#10;  \cos \theta_{\mathrm{cm}}=1-\frac{q^2}{2p^2}&#10;\]&#10;&#10;&#10;\end{document}">
            <a:extLst>
              <a:ext uri="{FF2B5EF4-FFF2-40B4-BE49-F238E27FC236}">
                <a16:creationId xmlns:a16="http://schemas.microsoft.com/office/drawing/2014/main" id="{42566906-51DD-4163-9171-B21A0AB05B6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446" y="5422614"/>
            <a:ext cx="1930667" cy="603429"/>
          </a:xfrm>
          <a:prstGeom prst="rect">
            <a:avLst/>
          </a:prstGeom>
        </p:spPr>
      </p:pic>
      <p:pic>
        <p:nvPicPr>
          <p:cNvPr id="32" name="Рисунок 31" descr="\documentclass{article}&#10;\usepackage{amsmath}&#10;\usepackage{amssymb}&#10;\usepackage{bm}&#10;\usepackage{color}&#10;\pagestyle{empty}&#10;\begin{document}&#10;&#10;\[&#10;    \Lambda^\kappa_{nn}+{\Lambda'}^\kappa_{nn}=\frac{64 T^2 m_n^{*4}}{5m_N^2 p_{\mathrm{F}n}} S_{nn2}(p_{\mathrm{F}n})&#10;\]&#10;&#10;&#10;\end{document}" title="IguanaTex Bitmap Display">
            <a:extLst>
              <a:ext uri="{FF2B5EF4-FFF2-40B4-BE49-F238E27FC236}">
                <a16:creationId xmlns:a16="http://schemas.microsoft.com/office/drawing/2014/main" id="{795D2F7B-2D62-4266-BC5D-AB1CD0F836E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43" y="2357252"/>
            <a:ext cx="3722781" cy="630782"/>
          </a:xfrm>
          <a:prstGeom prst="rect">
            <a:avLst/>
          </a:prstGeom>
        </p:spPr>
      </p:pic>
      <p:pic>
        <p:nvPicPr>
          <p:cNvPr id="37" name="Рисунок 36" descr="\documentclass{article}&#10;\usepackage{amsmath}&#10;\usepackage{amssymb}&#10;\usepackage{bm}&#10;\usepackage{color}&#10;\pagestyle{empty}&#10;\begin{document}&#10;&#10;\[&#10;    S_{nn2}(p_{\mathrm{F}n}) = \frac{m_N^2}{128\pi^2 p_{\mathrm{F}n}^3}  \left\langle (q^2+q'^2){\cal Q}_{nn} \right\rangle&#10;\]&#10;&#10;&#10;&#10;\end{document}" title="IguanaTex Bitmap Display">
            <a:extLst>
              <a:ext uri="{FF2B5EF4-FFF2-40B4-BE49-F238E27FC236}">
                <a16:creationId xmlns:a16="http://schemas.microsoft.com/office/drawing/2014/main" id="{BA71ED8F-41F8-457C-94EA-656B4DDCF5AE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43" y="3827608"/>
            <a:ext cx="4300746" cy="630782"/>
          </a:xfrm>
          <a:prstGeom prst="rect">
            <a:avLst/>
          </a:prstGeom>
        </p:spPr>
      </p:pic>
      <p:pic>
        <p:nvPicPr>
          <p:cNvPr id="39" name="Рисунок 38" descr="\documentclass{article}&#10;\usepackage{amsmath}&#10;\usepackage{amssymb}&#10;\usepackage{bm}&#10;\usepackage{color}&#10;\pagestyle{empty}&#10;\begin{document}&#10;&#10;\[&#10;    \Lambda^\kappa_{pp}+{\Lambda'}^\kappa_{pp}=\frac{64 T^2 m_p^{*4}}{5m_N^2 p_{\mathrm{F}p}} S_{nn2}(p_{\mathrm{F}p})&#10;\]&#10;&#10;&#10;\end{document}" title="IguanaTex Bitmap Display">
            <a:extLst>
              <a:ext uri="{FF2B5EF4-FFF2-40B4-BE49-F238E27FC236}">
                <a16:creationId xmlns:a16="http://schemas.microsoft.com/office/drawing/2014/main" id="{8EAB6794-4934-4A8F-9AB3-1169EBAE390E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43" y="4896319"/>
            <a:ext cx="3619177" cy="65617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5F5C7F0B-E502-4BB4-854B-9471782FC6CA}"/>
              </a:ext>
            </a:extLst>
          </p:cNvPr>
          <p:cNvSpPr txBox="1"/>
          <p:nvPr/>
        </p:nvSpPr>
        <p:spPr>
          <a:xfrm>
            <a:off x="305686" y="1855875"/>
            <a:ext cx="2178081" cy="2769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1200" b="0" dirty="0" err="1"/>
              <a:t>Baiko</a:t>
            </a:r>
            <a:r>
              <a:rPr lang="en-US" sz="1200" b="0" dirty="0"/>
              <a:t>, </a:t>
            </a:r>
            <a:r>
              <a:rPr lang="en-US" sz="1200" b="0" dirty="0" err="1"/>
              <a:t>Haensel</a:t>
            </a:r>
            <a:r>
              <a:rPr lang="en-US" sz="1200" b="0" dirty="0"/>
              <a:t>, Yakovlev (2001)</a:t>
            </a:r>
          </a:p>
        </p:txBody>
      </p:sp>
      <p:pic>
        <p:nvPicPr>
          <p:cNvPr id="29" name="Рисунок 28" descr="\documentclass{article}&#10;\usepackage{amsmath}&#10;\usepackage{amssymb}&#10;\usepackage{bm}&#10;\usepackage{color}&#10;\pagestyle{empty}&#10;\begin{document}&#10;&#10;&#10;\[&#10;\bm{p}=\frac{1}{2}(\bm{p}_2-\bm{p}_1)&#10;\]&#10;&#10;\end{document}" title="IguanaTex Bitmap Display">
            <a:extLst>
              <a:ext uri="{FF2B5EF4-FFF2-40B4-BE49-F238E27FC236}">
                <a16:creationId xmlns:a16="http://schemas.microsoft.com/office/drawing/2014/main" id="{75F784DB-D0B0-425B-A76E-1D41CB1AEBE4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253" y="4861378"/>
            <a:ext cx="1571977" cy="476829"/>
          </a:xfrm>
          <a:prstGeom prst="rect">
            <a:avLst/>
          </a:prstGeom>
        </p:spPr>
      </p:pic>
      <p:graphicFrame>
        <p:nvGraphicFramePr>
          <p:cNvPr id="34" name="Объект 33">
            <a:extLst>
              <a:ext uri="{FF2B5EF4-FFF2-40B4-BE49-F238E27FC236}">
                <a16:creationId xmlns:a16="http://schemas.microsoft.com/office/drawing/2014/main" id="{D85002B1-B5EE-4918-B9F3-235D80020D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7136298"/>
              </p:ext>
            </p:extLst>
          </p:nvPr>
        </p:nvGraphicFramePr>
        <p:xfrm>
          <a:off x="5804372" y="1644900"/>
          <a:ext cx="3095668" cy="31212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16" imgW="9144000" imgH="9219924" progId="AcroExch.Document.DC">
                  <p:embed/>
                </p:oleObj>
              </mc:Choice>
              <mc:Fallback>
                <p:oleObj name="Acrobat Document" r:id="rId16" imgW="9144000" imgH="9219924" progId="AcroExch.Document.DC">
                  <p:embed/>
                  <p:pic>
                    <p:nvPicPr>
                      <p:cNvPr id="17" name="Объект 16">
                        <a:extLst>
                          <a:ext uri="{FF2B5EF4-FFF2-40B4-BE49-F238E27FC236}">
                            <a16:creationId xmlns:a16="http://schemas.microsoft.com/office/drawing/2014/main" id="{F5661771-BC17-4739-B0C1-CA51C4BDFF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804372" y="1644900"/>
                        <a:ext cx="3095668" cy="31212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2050614B-28F6-43C8-AC25-BD3075AB7DA1}"/>
              </a:ext>
            </a:extLst>
          </p:cNvPr>
          <p:cNvSpPr txBox="1"/>
          <p:nvPr/>
        </p:nvSpPr>
        <p:spPr>
          <a:xfrm>
            <a:off x="305686" y="3275050"/>
            <a:ext cx="443351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defTabSz="2470845" fontAlgn="auto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prstClr val="black"/>
                </a:solidFill>
              </a:rPr>
              <a:t>Effective transport cross-sections [mb]</a:t>
            </a:r>
          </a:p>
        </p:txBody>
      </p:sp>
    </p:spTree>
    <p:extLst>
      <p:ext uri="{BB962C8B-B14F-4D97-AF65-F5344CB8AC3E}">
        <p14:creationId xmlns:p14="http://schemas.microsoft.com/office/powerpoint/2010/main" val="42082613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17475"/>
            <a:ext cx="9144000" cy="476250"/>
            <a:chOff x="0" y="0"/>
            <a:chExt cx="5760" cy="300"/>
          </a:xfrm>
        </p:grpSpPr>
        <p:sp>
          <p:nvSpPr>
            <p:cNvPr id="58371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dirty="0"/>
                <a:t>Effective transport cross-sections</a:t>
              </a:r>
              <a:endParaRPr lang="ru-RU" sz="2000" dirty="0"/>
            </a:p>
          </p:txBody>
        </p:sp>
        <p:sp>
          <p:nvSpPr>
            <p:cNvPr id="58372" name="Line 4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8373" name="Line 5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5141D-0D43-41F2-922F-3F16CB932715}" type="slidenum">
              <a:rPr lang="ru-RU" smtClean="0"/>
              <a:pPr/>
              <a:t>35</a:t>
            </a:fld>
            <a:endParaRPr lang="ru-RU"/>
          </a:p>
        </p:txBody>
      </p:sp>
      <p:pic>
        <p:nvPicPr>
          <p:cNvPr id="58394" name="Рисунок 58393" descr="\documentclass{article}&#10;\usepackage{amsmath}&#10;\usepackage{amssymb}&#10;\usepackage{bm}&#10;\usepackage{color}&#10;\pagestyle{empty}&#10;\begin{document}&#10;&#10;\begin{eqnarray}&#10;    \Lambda^\kappa_{nn}+{\Lambda'}^\kappa_{nn}&amp;=&amp;\frac{64 T^2 m_n^{*4}}{5m_N^2 p_{\mathrm{F}n}} S_{nn2}(p_{\mathrm{F}n})\nonumber\\&#10; \Lambda^\kappa_{pp}+{\Lambda'}^\kappa_{pp}&amp;=&amp;\frac{64 T^2 m_p^{*4}}{5m_N^2 p_{\mathrm{F}p}} S_{nn2}&#10;(p_{\mathrm{F}p})\nonumber\\&#10; \Lambda^\kappa_{np} &amp;=&amp; \frac{64 T^2 m_{n}^{*2} m_{p}^{*2}}{5m_N^2 p_{\mathrm{F}n}} (S_{np1}+S_{np2})\nonumber\\&#10;    \Lambda^\kappa_{pn}&amp;=&amp;\frac{64 T^2 m_n^{*2} m_p^{*2} p_{\mathrm{F}n}}{5m_N^2 {p_{\mathrm{F}p}}^2} \left(S_{np1}+\frac{p_{\mathrm{F}n}^2}{p_{\mathrm{F}p}^2}S_{np2}\right)\nonumber\\&#10;    {\Lambda'}^\kappa_{np}&amp;=&amp;\frac{p_{\mathrm{F}p}^2}{p_{\mathrm{F}n}^2}{\Lambda'}^\kappa_{pn}=\frac{64 T^2 m_n^{*2} m_p^{*2}}{5m_N^2 p_{\mathrm{F}p}} S'_{np2}\nonumber\\&#10;    \Lambda^\eta_{aa}+{\Lambda'}^\eta_{aa}&amp;=&amp;\frac{64 T^2 m_a^{*4}}{m_N^2 p_{\mathrm{F}a}} S_{nn4}(p_{\mathrm{F}a})\nonumber\\&#10;    \Lambda^\eta_{np}&amp;=&amp;\frac{64 T^2 m_n^{*2} m_p^{*2}}{m_N^2 p_{\mathrm{F}n}} (S_{p2}-S_{p4})\nonumber\\&#10;    \Lambda^\eta_{pn}&amp;=&amp;\frac{64 T^2 m_n^{*2}m_p^{*2}}{m_N^2 p_{\mathrm{F}p}} \left(\frac{p_{\mathrm{F}n}^3}{p_{\mathrm{F}p}^3}S_{np2}-\frac{p_{\mathrm{F}n}^5}{p_{\mathrm{F}p}^5}S_{np4}\right)\nonumber\\&#10;    {\Lambda'}^\eta_{np}&amp;=&amp;\frac{p_{\mathrm{F}p}^4}{p_{\mathrm{F}n}^4}{\Lambda'}^\eta_{pn}=\frac{64 T^2 m_n^{*2} m_p^{*2}}{m_N^2 p_{\mathrm{F}p}} S'_{np4}\nonumber\\&#10;    J_{np}&amp;=&amp;J_{pn}=\frac{64}{9\pi^2} T^2 \frac{m_n^{*2}m_p^{*2}}{m_N^2} p_{\mathrm{F}n}^3 S_{np2}\nonumber&#10;\end{eqnarray}&#10;&#10;&#10;\end{document}" title="IguanaTex Bitmap Display">
            <a:extLst>
              <a:ext uri="{FF2B5EF4-FFF2-40B4-BE49-F238E27FC236}">
                <a16:creationId xmlns:a16="http://schemas.microsoft.com/office/drawing/2014/main" id="{9B0187C3-E807-41CC-AE98-933B8C9F1EE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864152"/>
            <a:ext cx="3710315" cy="4676234"/>
          </a:xfrm>
          <a:prstGeom prst="rect">
            <a:avLst/>
          </a:prstGeom>
        </p:spPr>
      </p:pic>
      <p:pic>
        <p:nvPicPr>
          <p:cNvPr id="58396" name="Рисунок 58395" descr="\documentclass{article}&#10;\usepackage{amsmath}&#10;\usepackage{amssymb}&#10;\usepackage{bm}&#10;\usepackage{color}&#10;\pagestyle{empty}&#10;\begin{document}&#10;&#10;\begin{eqnarray}&#10;    S_{nn2}(p_{\mathrm{F}a}) &amp;=&amp; \frac{m_N^2}{128\pi^2 p_{\mathrm{F}a}^3}  \left\langle (q^2+q'^2){\cal Q}_{aa} \right\rangle\nonumber\\&#10;   S_{np1}&amp;=&amp;\frac{m_N^2}{64\pi^2p_{\mathrm{F}n}} \langle {\cal Q}_{np}\rangle\nonumber\\&#10;    S_{np2}&amp;=&amp; \frac{m_N^2}{256\pi^2 p_{\mathrm{F}n}^3} \langle {q^2\cal Q}_{np} \rangle\nonumber\\&#10;    S_{nn4}(p_{\mathrm{F}a}) &amp;=&amp;\frac{m_N^2}{16\pi^2}  \frac{1}{(2p_{\mathrm{F}a})^5}\langle q^2{q'}^2{\cal Q}_{aa}\rangle\nonumber\\&#10;    S_{np4} &amp;=&amp; \frac{m_N^2}{16\pi^2} \frac{1}{2(2p_{\mathrm{F}n})^5}\langle q^4 {\cal Q}_{np}\rangle\nonumber\\&#10;    S'_{np4} &amp;=&amp; \frac{m_N^2}{16\pi^2} \frac{1}{32p_{\mathrm{F}n}^5}\left\langle q^2\left( (p_{\mathrm{F}n}^2+p_{\mathrm{F}p}^2) -P^2-\frac{q^2}{2}\right){\cal Q}_{np}\right\rangle\nonumber\\&#10;    S'_{np2}&amp; = &amp;\frac{m_N^2}{16\pi^2} \frac{1}{8p_{\mathrm{F}n}^3}\left\langle\left( (p_{\mathrm{F}n}^2+p_{\mathrm{F}p}^2) -P^2-\frac{q^2}{2}\right){\cal Q}_{np}\right\rangle\nonumber&#10;\end{eqnarray}&#10;&#10;&#10;&#10;\end{document}" title="IguanaTex Bitmap Display">
            <a:extLst>
              <a:ext uri="{FF2B5EF4-FFF2-40B4-BE49-F238E27FC236}">
                <a16:creationId xmlns:a16="http://schemas.microsoft.com/office/drawing/2014/main" id="{6B3BE66F-2C67-4C6B-AF9C-988234E2B38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437920"/>
            <a:ext cx="4338580" cy="3024890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B0667DA3-9E7F-4687-8309-9455423BF0DD}"/>
              </a:ext>
            </a:extLst>
          </p:cNvPr>
          <p:cNvSpPr txBox="1"/>
          <p:nvPr/>
        </p:nvSpPr>
        <p:spPr>
          <a:xfrm>
            <a:off x="4521869" y="1864152"/>
            <a:ext cx="4405316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defTabSz="2470845" fontAlgn="auto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prstClr val="black"/>
                </a:solidFill>
              </a:rPr>
              <a:t>Effective transport cross-sections [mb]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3BFFB924-79F7-47D6-81FD-8B23D0BDC6ED}"/>
              </a:ext>
            </a:extLst>
          </p:cNvPr>
          <p:cNvSpPr txBox="1"/>
          <p:nvPr/>
        </p:nvSpPr>
        <p:spPr>
          <a:xfrm>
            <a:off x="168865" y="998201"/>
            <a:ext cx="2458919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defTabSz="2470845" fontAlgn="auto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prstClr val="black"/>
                </a:solidFill>
              </a:rPr>
              <a:t>Transport matrix</a:t>
            </a:r>
          </a:p>
        </p:txBody>
      </p:sp>
      <p:pic>
        <p:nvPicPr>
          <p:cNvPr id="58392" name="Рисунок 58391" descr="\documentclass{article}&#10;\usepackage{amsmath}&#10;\usepackage{amssymb}&#10;\usepackage{bm}&#10;\usepackage{color}&#10;\pagestyle{empty}&#10;\begin{document}&#10;&#10;&#10;\[&#10;\Lambda_{ab} \propto m_a^{*2}m_b^{*2} T^2 S_{ab}&#10;\]&#10;&#10;\end{document}" title="IguanaTex Bitmap Display">
            <a:extLst>
              <a:ext uri="{FF2B5EF4-FFF2-40B4-BE49-F238E27FC236}">
                <a16:creationId xmlns:a16="http://schemas.microsoft.com/office/drawing/2014/main" id="{45D2E171-3CF7-435E-9F2C-4297282E457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750" y="925249"/>
            <a:ext cx="3462090" cy="44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9486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17475"/>
            <a:ext cx="9144000" cy="476250"/>
            <a:chOff x="0" y="0"/>
            <a:chExt cx="5760" cy="300"/>
          </a:xfrm>
        </p:grpSpPr>
        <p:sp>
          <p:nvSpPr>
            <p:cNvPr id="58371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dirty="0"/>
                <a:t>Results</a:t>
              </a:r>
              <a:r>
                <a:rPr lang="ru-RU" sz="2000" dirty="0"/>
                <a:t>. </a:t>
              </a:r>
              <a:r>
                <a:rPr lang="en-US" sz="2000" dirty="0"/>
                <a:t>Transport matrix for strong interactions</a:t>
              </a:r>
              <a:endParaRPr lang="ru-RU" sz="2000" dirty="0"/>
            </a:p>
          </p:txBody>
        </p:sp>
        <p:sp>
          <p:nvSpPr>
            <p:cNvPr id="58372" name="Line 4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8373" name="Line 5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5141D-0D43-41F2-922F-3F16CB932715}" type="slidenum">
              <a:rPr lang="ru-RU" smtClean="0"/>
              <a:pPr/>
              <a:t>36</a:t>
            </a:fld>
            <a:endParaRPr lang="ru-RU"/>
          </a:p>
        </p:txBody>
      </p:sp>
      <p:pic>
        <p:nvPicPr>
          <p:cNvPr id="9" name="Рисунок 8" descr="IguanaTex Bitmap Display&#10;&#10;\documentclass{article}&#10;\usepackage{amsmath}&#10;\usepackage{amssymb}&#10;\usepackage{bm}&#10;\usepackage{color}&#10;\pagestyle{empty}&#10;\begin{document}&#10;&#10;\[&#10;    1=\sum_{b}\left(\Lambda^k_{ab}\widetilde{\lambda}^k_a+{\Lambda'}^{k}_{ab}\widetilde{\lambda}^k_b\right) +i\frac{\omega_{\mathrm{BF}a}}{v_{\mathrm{F}a}}\widetilde{\lambda}^k_a&#10;\]&#10;&#10;&#10;\end{document}">
            <a:extLst>
              <a:ext uri="{FF2B5EF4-FFF2-40B4-BE49-F238E27FC236}">
                <a16:creationId xmlns:a16="http://schemas.microsoft.com/office/drawing/2014/main" id="{BB92D06E-CBF2-499F-A3A2-E84CD2AE857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11" y="1256372"/>
            <a:ext cx="2716632" cy="394853"/>
          </a:xfrm>
          <a:prstGeom prst="rect">
            <a:avLst/>
          </a:prstGeom>
        </p:spPr>
      </p:pic>
      <p:pic>
        <p:nvPicPr>
          <p:cNvPr id="11" name="Рисунок 10" descr="IguanaTex Bitmap Display&#10;&#10;\documentclass{article}&#10;\usepackage{amsmath}&#10;\usepackage{amssymb}&#10;\usepackage{bm}&#10;\usepackage{color}&#10;\pagestyle{empty}&#10;\begin{document}&#10;&#10;\[&#10;k=\kappa,\,\eta&#10;\]&#10;&#10;&#10;&#10;\end{document}">
            <a:extLst>
              <a:ext uri="{FF2B5EF4-FFF2-40B4-BE49-F238E27FC236}">
                <a16:creationId xmlns:a16="http://schemas.microsoft.com/office/drawing/2014/main" id="{15F4594C-F817-43CD-BEB1-DAB0CC12967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78" y="911170"/>
            <a:ext cx="658105" cy="170160"/>
          </a:xfrm>
          <a:prstGeom prst="rect">
            <a:avLst/>
          </a:prstGeom>
        </p:spPr>
      </p:pic>
      <p:pic>
        <p:nvPicPr>
          <p:cNvPr id="23" name="Рисунок 22" descr="IguanaTex Bitmap Display&#10;&#10;\documentclass{article}&#10;\usepackage{amsmath}&#10;\usepackage{amssymb}&#10;\usepackage{bm}&#10;\usepackage{color}&#10;\pagestyle{empty}&#10;\begin{document}&#10;&#10;\[&#10;   1=\left(\Lambda^k_{a}+i\frac{\omega_{\mathrm{BF}a}}{v_{\mathrm{F}a}}\right)\widetilde{\lambda}^k_a+ \sum_{b\neq a}{\Lambda'}^{k}_{ab}\widetilde{\lambda}^k_b&#10;\]&#10;&#10;&#10;\end{document}">
            <a:extLst>
              <a:ext uri="{FF2B5EF4-FFF2-40B4-BE49-F238E27FC236}">
                <a16:creationId xmlns:a16="http://schemas.microsoft.com/office/drawing/2014/main" id="{BDFC84AC-4486-4E1F-9C99-CDF056D5599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29" y="1807157"/>
            <a:ext cx="2593400" cy="477546"/>
          </a:xfrm>
          <a:prstGeom prst="rect">
            <a:avLst/>
          </a:prstGeom>
        </p:spPr>
      </p:pic>
      <p:pic>
        <p:nvPicPr>
          <p:cNvPr id="16" name="Рисунок 15" descr="IguanaTex Bitmap Display&#10;&#10;\documentclass{article}&#10;\usepackage{amsmath}&#10;\usepackage{amssymb}&#10;\usepackage{bm}&#10;\usepackage{color}&#10;\pagestyle{empty}&#10;\begin{document}&#10;&#10;&#10;\[&#10;    \Lambda^k_a=\sum_{b} \Lambda^k_{ab}+{\Lambda'}^k_{aa}.&#10;\]&#10;&#10;\end{document}">
            <a:extLst>
              <a:ext uri="{FF2B5EF4-FFF2-40B4-BE49-F238E27FC236}">
                <a16:creationId xmlns:a16="http://schemas.microsoft.com/office/drawing/2014/main" id="{AE8D0D0F-37AB-470D-AD33-D34E4F9702A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78" y="2579648"/>
            <a:ext cx="1734740" cy="437192"/>
          </a:xfrm>
          <a:prstGeom prst="rect">
            <a:avLst/>
          </a:prstGeom>
        </p:spPr>
      </p:pic>
      <p:pic>
        <p:nvPicPr>
          <p:cNvPr id="13" name="Рисунок 12" descr="IguanaTex Bitmap Display&#10;&#10;\documentclass{article}&#10;\usepackage{amsmath}&#10;\usepackage{amssymb}&#10;\usepackage{bm}&#10;\usepackage{color}&#10;\pagestyle{empty}&#10;\begin{document}&#10;&#10;\[&#10;{\Lambda'}^k_{np}\mathrm{Re}\widetilde{\lambda}_p \ll 1&#10;\]&#10;&#10;&#10;&#10;\end{document}">
            <a:extLst>
              <a:ext uri="{FF2B5EF4-FFF2-40B4-BE49-F238E27FC236}">
                <a16:creationId xmlns:a16="http://schemas.microsoft.com/office/drawing/2014/main" id="{BDA4088E-ABB3-4FAB-908C-E14E8CB4E07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92" y="4089679"/>
            <a:ext cx="1222579" cy="286033"/>
          </a:xfrm>
          <a:prstGeom prst="rect">
            <a:avLst/>
          </a:prstGeom>
        </p:spPr>
      </p:pic>
      <p:pic>
        <p:nvPicPr>
          <p:cNvPr id="17" name="Рисунок 16" descr="\documentclass{article}&#10;\usepackage{amsmath}&#10;\usepackage{amssymb}&#10;\usepackage{bm}&#10;\usepackage{color}&#10;\pagestyle{empty}&#10;\begin{document}&#10;&#10;&#10;\[&#10;\mathrm{Re}\widetilde{\lambda}^k_n\approx\frac{1}{\Lambda^k_n}&#10;\]&#10;&#10;\end{document}" title="IguanaTex Bitmap Display">
            <a:extLst>
              <a:ext uri="{FF2B5EF4-FFF2-40B4-BE49-F238E27FC236}">
                <a16:creationId xmlns:a16="http://schemas.microsoft.com/office/drawing/2014/main" id="{11FB8CAF-1215-4AC3-A5F6-38B862AB1A36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93" y="5146562"/>
            <a:ext cx="1257143" cy="5775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1F23C88-CEC5-467E-BAD5-9625937D1FD0}"/>
              </a:ext>
            </a:extLst>
          </p:cNvPr>
          <p:cNvSpPr txBox="1"/>
          <p:nvPr/>
        </p:nvSpPr>
        <p:spPr>
          <a:xfrm>
            <a:off x="263966" y="4589953"/>
            <a:ext cx="259340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defTabSz="2470845" fontAlgn="auto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prstClr val="black"/>
                </a:solidFill>
              </a:rPr>
              <a:t>Results are similar to </a:t>
            </a:r>
            <a:r>
              <a:rPr lang="en-US" b="0" dirty="0" err="1">
                <a:solidFill>
                  <a:prstClr val="black"/>
                </a:solidFill>
              </a:rPr>
              <a:t>r.t.a.</a:t>
            </a:r>
            <a:endParaRPr lang="en-US" b="0" dirty="0">
              <a:solidFill>
                <a:prstClr val="black"/>
              </a:solidFill>
            </a:endParaRPr>
          </a:p>
        </p:txBody>
      </p:sp>
      <p:pic>
        <p:nvPicPr>
          <p:cNvPr id="22" name="Рисунок 21" descr="\documentclass{article}&#10;\usepackage{amsmath}&#10;\usepackage{amssymb}&#10;\usepackage{bm}&#10;\usepackage{color}&#10;\pagestyle{empty}&#10;\begin{document}&#10;&#10;&#10;\[&#10;    \mathrm{Im}\,\widetilde{\lambda}^k_{n}=-\frac{{\Lambda'}^k_{np}}{{\Lambda}^k_{n}}\ &#10;    \mathrm{Im}\,\widetilde{\lambda}^k_{p}&#10;\]&#10;&#10;\end{document}" title="IguanaTex Bitmap Display">
            <a:extLst>
              <a:ext uri="{FF2B5EF4-FFF2-40B4-BE49-F238E27FC236}">
                <a16:creationId xmlns:a16="http://schemas.microsoft.com/office/drawing/2014/main" id="{E21D8401-3362-498D-8E98-A60C6BE711A0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78" y="5854722"/>
            <a:ext cx="2383238" cy="68419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14A25B6-5827-456D-8465-F22D2F93A67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979" y="885326"/>
            <a:ext cx="5720743" cy="548434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1CC1792-3FF2-44B9-ABA4-BC078C296036}"/>
              </a:ext>
            </a:extLst>
          </p:cNvPr>
          <p:cNvSpPr txBox="1"/>
          <p:nvPr/>
        </p:nvSpPr>
        <p:spPr>
          <a:xfrm>
            <a:off x="166528" y="3172772"/>
            <a:ext cx="2383238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defTabSz="2470845" fontAlgn="auto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prstClr val="black"/>
                </a:solidFill>
              </a:rPr>
              <a:t>Protons weakly affect neutrons</a:t>
            </a:r>
          </a:p>
        </p:txBody>
      </p:sp>
    </p:spTree>
    <p:extLst>
      <p:ext uri="{BB962C8B-B14F-4D97-AF65-F5344CB8AC3E}">
        <p14:creationId xmlns:p14="http://schemas.microsoft.com/office/powerpoint/2010/main" val="21222457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79513" y="5453932"/>
            <a:ext cx="6048672" cy="126754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17475"/>
            <a:ext cx="9144000" cy="476250"/>
            <a:chOff x="0" y="0"/>
            <a:chExt cx="5760" cy="300"/>
          </a:xfrm>
        </p:grpSpPr>
        <p:sp>
          <p:nvSpPr>
            <p:cNvPr id="58371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dirty="0"/>
                <a:t>Electromagnetic interactions</a:t>
              </a:r>
              <a:endParaRPr lang="ru-RU" sz="2000" dirty="0"/>
            </a:p>
          </p:txBody>
        </p:sp>
        <p:sp>
          <p:nvSpPr>
            <p:cNvPr id="58372" name="Line 4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8373" name="Line 5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5141D-0D43-41F2-922F-3F16CB932715}" type="slidenum">
              <a:rPr lang="ru-RU" smtClean="0"/>
              <a:pPr/>
              <a:t>37</a:t>
            </a:fld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6454545" y="5859322"/>
            <a:ext cx="2469073" cy="307777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Shternin</a:t>
            </a: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&amp; Yakovlev 2007, 2008</a:t>
            </a:r>
            <a:endParaRPr kumimoji="0" lang="ru-RU" sz="14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Рисунок 15" descr="IguanaTex Bitmap Display&#10;&#10;\documentclass{article}&#10;\usepackage{amsmath}&#10;\usepackage{color}&#10;\usepackage{bm}&#10;\pagestyle{empty}&#10;\begin{document}&#10;&#10;\[&#10;M_{ab}= 4\pi  \alpha_f&#10;\left( \frac{J^{(0)}_1J^{(0)}_2 }{q^2+{\color{blue} \Pi_l(\omega,q)}}&#10;-\frac{\bm{J}_{1t}\cdot\bm{J}_{2t}}{q^2-\omega^2+{\color{red} \Pi_t(\omega,q)}}\right)&#10;\]&#10;&#10;&#10;\end{document}">
            <a:extLst>
              <a:ext uri="{FF2B5EF4-FFF2-40B4-BE49-F238E27FC236}">
                <a16:creationId xmlns:a16="http://schemas.microsoft.com/office/drawing/2014/main" id="{20F52298-396C-49E2-A9C1-216490CAC11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07" y="2537986"/>
            <a:ext cx="4950560" cy="672672"/>
          </a:xfrm>
          <a:prstGeom prst="rect">
            <a:avLst/>
          </a:prstGeom>
        </p:spPr>
      </p:pic>
      <p:pic>
        <p:nvPicPr>
          <p:cNvPr id="23" name="Picture 2140" descr="collision1">
            <a:extLst>
              <a:ext uri="{FF2B5EF4-FFF2-40B4-BE49-F238E27FC236}">
                <a16:creationId xmlns:a16="http://schemas.microsoft.com/office/drawing/2014/main" id="{CC8E3279-B071-41CD-B850-42E1AF1D0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002" y="764963"/>
            <a:ext cx="2720122" cy="104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59" y="5762664"/>
            <a:ext cx="2168110" cy="4485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054" y="5717332"/>
            <a:ext cx="2224780" cy="4853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597" y="3749549"/>
            <a:ext cx="1762169" cy="41719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A767F24-4C8E-44CE-ACC3-4A1CF65EF5F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96" y="3780548"/>
            <a:ext cx="1341077" cy="24536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57F6E10-141E-49C4-AB8D-630446DAA103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588" y="1565936"/>
            <a:ext cx="1418570" cy="203253"/>
          </a:xfrm>
          <a:prstGeom prst="rect">
            <a:avLst/>
          </a:prstGeom>
        </p:spPr>
      </p:pic>
      <p:pic>
        <p:nvPicPr>
          <p:cNvPr id="14" name="Рисунок 13" descr="IguanaTex Bitmap Display&#10;&#10;\documentclass{article}&#10;\usepackage{amsmath}&#10;\pagestyle{empty}&#10;\begin{document}&#10;&#10;\[&#10;\Lambda_{ab}\propto \left\langle\left|M_{ab}\right|^2 w_{tr}(q) &#10;{\cal F}_{\rm Pauli}(\omega) \right\rangle&#10;\]&#10;&#10;&#10;&#10;\end{document}">
            <a:extLst>
              <a:ext uri="{FF2B5EF4-FFF2-40B4-BE49-F238E27FC236}">
                <a16:creationId xmlns:a16="http://schemas.microsoft.com/office/drawing/2014/main" id="{BF6A7D9C-BA89-4638-99ED-ABC3BE694533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60" y="1070821"/>
            <a:ext cx="3031849" cy="4008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AE045F4-1369-44F4-A24D-9016E5B52035}"/>
                  </a:ext>
                </a:extLst>
              </p:cNvPr>
              <p:cNvSpPr txBox="1"/>
              <p:nvPr/>
            </p:nvSpPr>
            <p:spPr>
              <a:xfrm>
                <a:off x="300657" y="4323780"/>
                <a:ext cx="6228184" cy="610745"/>
              </a:xfrm>
              <a:prstGeom prst="rect">
                <a:avLst/>
              </a:prstGeom>
              <a:gradFill rotWithShape="1">
                <a:gsLst>
                  <a:gs pos="0">
                    <a:srgbClr val="C0504D">
                      <a:tint val="50000"/>
                      <a:satMod val="300000"/>
                    </a:srgbClr>
                  </a:gs>
                  <a:gs pos="35000">
                    <a:srgbClr val="C0504D">
                      <a:tint val="37000"/>
                      <a:satMod val="300000"/>
                    </a:srgbClr>
                  </a:gs>
                  <a:gs pos="100000">
                    <a:srgbClr val="C0504D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C0504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600" b="0" kern="0" dirty="0">
                    <a:solidFill>
                      <a:prstClr val="black"/>
                    </a:solidFill>
                    <a:latin typeface="Calibri"/>
                  </a:rPr>
                  <a:t>Small screening momenta </a:t>
                </a: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𝑞</m:t>
                        </m:r>
                      </m:e>
                      <m:sub>
                        <m:r>
                          <a:rPr kumimoji="0" 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𝑠𝑐𝑟</m:t>
                        </m:r>
                      </m:sub>
                    </m:sSub>
                    <m:r>
                      <a:rPr kumimoji="0" lang="en-US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∼</m:t>
                    </m:r>
                    <m:sSup>
                      <m:sSupPr>
                        <m:ctrlPr>
                          <a:rPr kumimoji="0" 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𝜔</m:t>
                        </m:r>
                      </m:e>
                      <m:sup>
                        <m:f>
                          <m:fPr>
                            <m:type m:val="skw"/>
                            <m:ctrlPr>
                              <a:rPr kumimoji="0" lang="en-US" sz="1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1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sz="1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kumimoji="0" lang="ru-RU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∼</m:t>
                    </m:r>
                    <m:sSup>
                      <m:sSupPr>
                        <m:ctrlPr>
                          <a:rPr kumimoji="0" 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</m:t>
                        </m:r>
                      </m:e>
                      <m:sup>
                        <m:f>
                          <m:fPr>
                            <m:type m:val="skw"/>
                            <m:ctrlPr>
                              <a:rPr kumimoji="0" lang="en-US" sz="1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1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sz="1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)</a:t>
                </a:r>
                <a:endParaRPr kumimoji="0" lang="ru-RU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600" b="0" kern="0" dirty="0">
                    <a:solidFill>
                      <a:prstClr val="black"/>
                    </a:solidFill>
                    <a:latin typeface="Calibri"/>
                  </a:rPr>
                  <a:t>Transverse channel dominates</a:t>
                </a: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6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n-US" sz="16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Λ</m:t>
                        </m:r>
                      </m:e>
                      <m:sub>
                        <m:r>
                          <a:rPr kumimoji="0" lang="en-US" sz="16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sub>
                    </m:sSub>
                    <m:r>
                      <a:rPr kumimoji="0" lang="en-US" sz="16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≫</m:t>
                    </m:r>
                    <m:sSub>
                      <m:sSubPr>
                        <m:ctrlPr>
                          <a:rPr kumimoji="0" lang="en-US" sz="16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n-US" sz="16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Λ</m:t>
                        </m:r>
                      </m:e>
                      <m:sub>
                        <m:r>
                          <a:rPr kumimoji="0" lang="en-US" sz="16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𝑙</m:t>
                        </m:r>
                      </m:sub>
                    </m:sSub>
                  </m:oMath>
                </a14:m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) </a:t>
                </a:r>
                <a:endParaRPr kumimoji="0" lang="ru-RU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AE045F4-1369-44F4-A24D-9016E5B520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657" y="4323780"/>
                <a:ext cx="6228184" cy="61074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9525" cap="flat" cmpd="sng" algn="ctr">
                <a:solidFill>
                  <a:srgbClr val="C0504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78F1B58-389C-4E4F-BD8E-6CC4461BBA48}"/>
                  </a:ext>
                </a:extLst>
              </p:cNvPr>
              <p:cNvSpPr txBox="1"/>
              <p:nvPr/>
            </p:nvSpPr>
            <p:spPr>
              <a:xfrm>
                <a:off x="249051" y="2038635"/>
                <a:ext cx="6915237" cy="355225"/>
              </a:xfrm>
              <a:prstGeom prst="rect">
                <a:avLst/>
              </a:prstGeom>
              <a:gradFill rotWithShape="1">
                <a:gsLst>
                  <a:gs pos="0">
                    <a:srgbClr val="8064A2">
                      <a:tint val="50000"/>
                      <a:satMod val="300000"/>
                    </a:srgbClr>
                  </a:gs>
                  <a:gs pos="35000">
                    <a:srgbClr val="8064A2">
                      <a:tint val="37000"/>
                      <a:satMod val="300000"/>
                    </a:srgbClr>
                  </a:gs>
                  <a:gs pos="100000">
                    <a:srgbClr val="8064A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8064A2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600" b="0" kern="0" dirty="0">
                    <a:solidFill>
                      <a:prstClr val="black"/>
                    </a:solidFill>
                    <a:latin typeface="Calibri"/>
                  </a:rPr>
                  <a:t>Charged particles</a:t>
                </a:r>
                <a:r>
                  <a:rPr lang="ru-RU" sz="1600" b="0" kern="0" dirty="0">
                    <a:solidFill>
                      <a:prstClr val="black"/>
                    </a:solidFill>
                    <a:latin typeface="Calibri"/>
                  </a:rPr>
                  <a:t>: </a:t>
                </a:r>
                <a:r>
                  <a:rPr lang="en-US" sz="1600" b="0" kern="0" dirty="0">
                    <a:solidFill>
                      <a:prstClr val="black"/>
                    </a:solidFill>
                    <a:latin typeface="Calibri"/>
                  </a:rPr>
                  <a:t>Coulomb + Ampere (relativistic contribution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kumimoji="0" 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1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|</m:t>
                            </m:r>
                            <m:r>
                              <a:rPr kumimoji="0" lang="en-US" sz="1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𝑱</m:t>
                            </m:r>
                          </m:e>
                          <m:sub>
                            <m:r>
                              <a:rPr kumimoji="0" lang="en-US" sz="1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𝑡</m:t>
                            </m:r>
                          </m:sub>
                        </m:sSub>
                        <m:r>
                          <a:rPr kumimoji="0" 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|</m:t>
                        </m:r>
                      </m:num>
                      <m:den>
                        <m:sSup>
                          <m:sSupPr>
                            <m:ctrlPr>
                              <a:rPr kumimoji="0" lang="en-US" sz="1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1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𝐽</m:t>
                            </m:r>
                          </m:e>
                          <m:sup>
                            <m:d>
                              <m:dPr>
                                <m:ctrlPr>
                                  <a:rPr kumimoji="0" lang="en-US" sz="16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sz="16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e>
                            </m:d>
                          </m:sup>
                        </m:sSup>
                      </m:den>
                    </m:f>
                    <m:r>
                      <a:rPr kumimoji="0" lang="en-US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∝</m:t>
                    </m:r>
                    <m:f>
                      <m:fPr>
                        <m:type m:val="lin"/>
                        <m:ctrlPr>
                          <a:rPr kumimoji="0" 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𝑣</m:t>
                        </m:r>
                      </m:num>
                      <m:den>
                        <m:r>
                          <a:rPr kumimoji="0" 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</m:t>
                        </m:r>
                      </m:den>
                    </m:f>
                  </m:oMath>
                </a14:m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)</a:t>
                </a:r>
                <a:r>
                  <a:rPr kumimoji="0" lang="ru-RU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78F1B58-389C-4E4F-BD8E-6CC4461BBA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051" y="2038635"/>
                <a:ext cx="6915237" cy="35522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 w="9525" cap="flat" cmpd="sng" algn="ctr">
                <a:solidFill>
                  <a:srgbClr val="8064A2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AA943DC3-4A99-4E55-9697-10403D8DE57C}"/>
              </a:ext>
            </a:extLst>
          </p:cNvPr>
          <p:cNvSpPr txBox="1"/>
          <p:nvPr/>
        </p:nvSpPr>
        <p:spPr>
          <a:xfrm>
            <a:off x="324029" y="3278827"/>
            <a:ext cx="2674130" cy="338554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kern="0" dirty="0">
                <a:solidFill>
                  <a:prstClr val="black"/>
                </a:solidFill>
                <a:latin typeface="Calibri"/>
              </a:rPr>
              <a:t>Different screening </a:t>
            </a:r>
            <a:r>
              <a:rPr lang="en-US" sz="1600" b="0" kern="0" dirty="0" err="1">
                <a:solidFill>
                  <a:prstClr val="black"/>
                </a:solidFill>
                <a:latin typeface="Calibri"/>
              </a:rPr>
              <a:t>behaviour</a:t>
            </a:r>
            <a:endParaRPr lang="ru-RU" sz="1600" b="0" kern="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8" name="Рисунок 17" descr="IguanaTex Bitmap Display&#10;&#10;\documentclass{article}&#10;\usepackage{amsmath}&#10;\usepackage{color}&#10;\pagestyle{empty}&#10;\begin{document}&#10;&#10;\[&#10;\Lambda_{ab}={\color{blue} \Lambda_{ab}^l} + {\color{red} \Lambda_{ab}^t}&#10;\qquad&#10;{\color{blue} \Lambda_{ab}^l \propto T^2} \quad&#10;{\color{red} \Lambda_{ab}^t \propto T^{2-\xi}} &#10;\]&#10;&#10;&#10;&#10;\end{document}">
            <a:extLst>
              <a:ext uri="{FF2B5EF4-FFF2-40B4-BE49-F238E27FC236}">
                <a16:creationId xmlns:a16="http://schemas.microsoft.com/office/drawing/2014/main" id="{BF44E4AA-B650-43C7-8A02-D8D43A30254D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191" y="5079783"/>
            <a:ext cx="4261900" cy="257972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6454545" y="5453932"/>
            <a:ext cx="2090637" cy="307777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Heiselberg</a:t>
            </a: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&amp; </a:t>
            </a:r>
            <a:r>
              <a:rPr kumimoji="0" lang="en-US" sz="1400" b="0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Pethick</a:t>
            </a: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1993</a:t>
            </a:r>
            <a:endParaRPr kumimoji="0" lang="ru-RU" sz="14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54545" y="5048542"/>
            <a:ext cx="1803700" cy="307777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Heiselberg</a:t>
            </a: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1400" b="0" i="1" kern="0" noProof="0" dirty="0">
                <a:solidFill>
                  <a:prstClr val="black"/>
                </a:solidFill>
                <a:latin typeface="Calibri"/>
              </a:rPr>
              <a:t>et al. </a:t>
            </a: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1992</a:t>
            </a:r>
            <a:endParaRPr kumimoji="0" lang="ru-RU" sz="14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13252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17475"/>
            <a:ext cx="9144000" cy="476250"/>
            <a:chOff x="0" y="0"/>
            <a:chExt cx="5760" cy="300"/>
          </a:xfrm>
        </p:grpSpPr>
        <p:sp>
          <p:nvSpPr>
            <p:cNvPr id="58371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dirty="0"/>
                <a:t>Transport matrix for </a:t>
              </a:r>
              <a:r>
                <a:rPr lang="en-US" sz="2000" dirty="0" err="1"/>
                <a:t>em</a:t>
              </a:r>
              <a:r>
                <a:rPr lang="en-US" sz="2000" dirty="0"/>
                <a:t> interaction</a:t>
              </a:r>
              <a:endParaRPr lang="ru-RU" sz="2000" dirty="0"/>
            </a:p>
          </p:txBody>
        </p:sp>
        <p:sp>
          <p:nvSpPr>
            <p:cNvPr id="58372" name="Line 4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8373" name="Line 5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5141D-0D43-41F2-922F-3F16CB932715}" type="slidenum">
              <a:rPr lang="ru-RU" smtClean="0"/>
              <a:pPr/>
              <a:t>38</a:t>
            </a:fld>
            <a:endParaRPr lang="ru-RU"/>
          </a:p>
        </p:txBody>
      </p:sp>
      <p:pic>
        <p:nvPicPr>
          <p:cNvPr id="10" name="Рисунок 9" descr="IguanaTex Bitmap Display&#10;&#10;\documentclass{article}&#10;\usepackage{amsmath}&#10;\usepackage{amssymb}&#10;\usepackage{bm}&#10;\usepackage{color}&#10;\pagestyle{empty}&#10;\begin{document}&#10;&#10;\[&#10;    1=\sum_{b}\left(\Lambda^k_{ab}\widetilde{\lambda}^k_a+{\Lambda'}^{k}_{ab}\widetilde{\lambda}^k_b\right) +i\frac{\omega_{\mathrm{BF}a}}{v_{\mathrm{F}a}}\widetilde{\lambda}^k_a&#10;\]&#10;&#10;&#10;\end{document}">
            <a:extLst>
              <a:ext uri="{FF2B5EF4-FFF2-40B4-BE49-F238E27FC236}">
                <a16:creationId xmlns:a16="http://schemas.microsoft.com/office/drawing/2014/main" id="{6065EE91-4DE7-4A68-9EE4-E827D05B85E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" y="1395333"/>
            <a:ext cx="2877296" cy="418205"/>
          </a:xfrm>
          <a:prstGeom prst="rect">
            <a:avLst/>
          </a:prstGeom>
        </p:spPr>
      </p:pic>
      <p:pic>
        <p:nvPicPr>
          <p:cNvPr id="11" name="Рисунок 10" descr="IguanaTex Bitmap Display&#10;&#10;\documentclass{article}&#10;\usepackage{amsmath}&#10;\usepackage{amssymb}&#10;\usepackage{bm}&#10;\usepackage{color}&#10;\pagestyle{empty}&#10;\begin{document}&#10;&#10;\[&#10;k=\kappa,\,\eta&#10;\]&#10;&#10;&#10;&#10;\end{document}">
            <a:extLst>
              <a:ext uri="{FF2B5EF4-FFF2-40B4-BE49-F238E27FC236}">
                <a16:creationId xmlns:a16="http://schemas.microsoft.com/office/drawing/2014/main" id="{1980E1DD-83B3-4F26-A703-4C5D0DCDC33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67" y="908473"/>
            <a:ext cx="658105" cy="170160"/>
          </a:xfrm>
          <a:prstGeom prst="rect">
            <a:avLst/>
          </a:prstGeom>
        </p:spPr>
      </p:pic>
      <p:pic>
        <p:nvPicPr>
          <p:cNvPr id="8" name="Рисунок 7" descr="\documentclass{article}&#10;\usepackage{amsmath}&#10;\usepackage{amssymb}&#10;\usepackage{bm}&#10;\usepackage{color}&#10;\pagestyle{empty}&#10;\begin{document}&#10;&#10;\[&#10;   1=\left(\Lambda^k_{a}+i\frac{\omega_{\mathrm{BF}a}}{v_{\mathrm{F}a}}\right)\widetilde{\lambda}^k_a+ \sum_{b\neq a}{\Lambda'}^{k}_{ab}\widetilde{\lambda}^k_b,&#10;\]&#10;&#10;&#10;\end{document}" title="IguanaTex Bitmap Display">
            <a:extLst>
              <a:ext uri="{FF2B5EF4-FFF2-40B4-BE49-F238E27FC236}">
                <a16:creationId xmlns:a16="http://schemas.microsoft.com/office/drawing/2014/main" id="{D64FB54B-4180-4B48-9B12-0BD3618E7A5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" y="1868028"/>
            <a:ext cx="2894527" cy="522202"/>
          </a:xfrm>
          <a:prstGeom prst="rect">
            <a:avLst/>
          </a:prstGeom>
        </p:spPr>
      </p:pic>
      <p:pic>
        <p:nvPicPr>
          <p:cNvPr id="12" name="Рисунок 11" descr="IguanaTex Bitmap Display&#10;&#10;\documentclass{article}&#10;\usepackage{amsmath}&#10;\usepackage{amssymb}&#10;\usepackage{bm}&#10;\usepackage{color}&#10;\pagestyle{empty}&#10;\begin{document}&#10;&#10;&#10;\[&#10;    \Lambda^k_a=\sum_{b} \Lambda^k_{ab}+{\Lambda'}^k_{aa}.&#10;\]&#10;&#10;\end{document}">
            <a:extLst>
              <a:ext uri="{FF2B5EF4-FFF2-40B4-BE49-F238E27FC236}">
                <a16:creationId xmlns:a16="http://schemas.microsoft.com/office/drawing/2014/main" id="{3A0C2F94-61BE-451E-B8EF-0854EA2E03B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" y="2634939"/>
            <a:ext cx="1734740" cy="43719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0CE7291-23BA-45A7-9F62-E24E6B1F96FE}"/>
              </a:ext>
            </a:extLst>
          </p:cNvPr>
          <p:cNvSpPr txBox="1"/>
          <p:nvPr/>
        </p:nvSpPr>
        <p:spPr>
          <a:xfrm>
            <a:off x="94383" y="3430227"/>
            <a:ext cx="2894527" cy="523220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1" kern="0" dirty="0">
                <a:solidFill>
                  <a:prstClr val="black"/>
                </a:solidFill>
                <a:latin typeface="Calibri"/>
              </a:rPr>
              <a:t>Non-diagonal matrix elements can be neglected</a:t>
            </a:r>
            <a:endParaRPr kumimoji="0" lang="ru-RU" sz="14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8BC6635-2B74-4EA0-B6C8-D95ABF30E34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440" y="861078"/>
            <a:ext cx="5482952" cy="5266055"/>
          </a:xfrm>
          <a:prstGeom prst="rect">
            <a:avLst/>
          </a:prstGeom>
        </p:spPr>
      </p:pic>
      <p:pic>
        <p:nvPicPr>
          <p:cNvPr id="17" name="Рисунок 16" descr="\documentclass{article}&#10;\usepackage{amsmath}&#10;\usepackage{amssymb}&#10;\usepackage{bm}&#10;\usepackage{color}&#10;\pagestyle{empty}&#10;\begin{document}&#10;&#10;\begin{eqnarray}\label{eq:lambda_ell}&#10;    \widetilde{\lambda}^k_\ell&amp;=&amp;\frac{1}{\Lambda^k_\ell+i\omega_{\mathrm{BF}\ell}/v_{\mathrm{F}\ell}},\quad \ell=e,\,\mu\nonumber&#10;\end{eqnarray}&#10;&#10;&#10;\end{document}" title="IguanaTex Bitmap Display">
            <a:extLst>
              <a:ext uri="{FF2B5EF4-FFF2-40B4-BE49-F238E27FC236}">
                <a16:creationId xmlns:a16="http://schemas.microsoft.com/office/drawing/2014/main" id="{C1944F1D-ED4C-4B37-972B-8FFEB1D64122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78" y="4139181"/>
            <a:ext cx="2909457" cy="44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5755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07462"/>
            <a:ext cx="9144000" cy="476250"/>
            <a:chOff x="0" y="0"/>
            <a:chExt cx="5760" cy="300"/>
          </a:xfrm>
        </p:grpSpPr>
        <p:sp>
          <p:nvSpPr>
            <p:cNvPr id="58371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dirty="0"/>
                <a:t>Tensor structure</a:t>
              </a:r>
              <a:endParaRPr lang="ru-RU" sz="2000" dirty="0"/>
            </a:p>
          </p:txBody>
        </p:sp>
        <p:sp>
          <p:nvSpPr>
            <p:cNvPr id="58372" name="Line 4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8373" name="Line 5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5141D-0D43-41F2-922F-3F16CB932715}" type="slidenum">
              <a:rPr lang="ru-RU" smtClean="0"/>
              <a:pPr/>
              <a:t>39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FA4959-D859-45D3-871F-0CDE512B1ED6}"/>
              </a:ext>
            </a:extLst>
          </p:cNvPr>
          <p:cNvSpPr txBox="1"/>
          <p:nvPr/>
        </p:nvSpPr>
        <p:spPr>
          <a:xfrm>
            <a:off x="467544" y="829335"/>
            <a:ext cx="475252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defTabSz="2470845" fontAlgn="auto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prstClr val="black"/>
                </a:solidFill>
              </a:rPr>
              <a:t>Arbitrary orientation of the LRF</a:t>
            </a:r>
          </a:p>
        </p:txBody>
      </p:sp>
      <p:pic>
        <p:nvPicPr>
          <p:cNvPr id="17" name="Рисунок 16" descr="\documentclass{article}&#10;\usepackage{amsmath}&#10;\usepackage{amssymb}&#10;\usepackage{bm}&#10;\usepackage{color}&#10;\pagestyle{empty}&#10;\begin{document}&#10;&#10;\begin{eqnarray}&#10;    \left({{\cal Y}_k}\right)_{\ell m} &amp;=&amp; \sum_{ k'm' m''} \left({\cal D}^\ell_{mm'}(\hat{\bm{b}},0)\right)^* L^{kk'}_{\ell m'} \left({\cal X}_{k'}\right)_{\ell m''} {\cal D}^\ell_{m''m'}(\hat{\bm{b}},0) \nonumber\\&#10;    &amp;=&amp; \sqrt{\frac{4\pi}{2\ell+1}}\sum_{k'} \sum_{K=0}^{2\ell} &#10;    L^{kk'}_K\left[\left({\cal X}_{k'}\right)_{\ell}\otimes Y_K(\hat{\bm{b}})\right]_{\ell m}\nonumber&#10;\end{eqnarray}&#10;&#10;&#10;\end{document}" title="IguanaTex Bitmap Display">
            <a:extLst>
              <a:ext uri="{FF2B5EF4-FFF2-40B4-BE49-F238E27FC236}">
                <a16:creationId xmlns:a16="http://schemas.microsoft.com/office/drawing/2014/main" id="{47F51AB6-3C2F-4A28-B960-55DF39AE294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96" y="1570256"/>
            <a:ext cx="6589231" cy="1477637"/>
          </a:xfrm>
          <a:prstGeom prst="rect">
            <a:avLst/>
          </a:prstGeom>
        </p:spPr>
      </p:pic>
      <p:pic>
        <p:nvPicPr>
          <p:cNvPr id="11" name="Рисунок 10" descr="\documentclass{article}&#10;\usepackage{amsmath}&#10;\usepackage{amssymb}&#10;\usepackage{bm}&#10;\usepackage{color}&#10;\pagestyle{empty}&#10;\begin{document}&#10;&#10;\[&#10;    \left[\left({\cal X}_{k'}\right)_\ell\otimes Y_K(\hat{\bm{b}})\right]_{\ell m}=&#10;    \sum_{m''Q} C^{\ell m}_{\ell m'' KQ} \left({\cal X}_{k'}\right)_{\ell m''} Y_{KQ}(\hat{\bm{b}})&#10;\]&#10;&#10;&#10;\end{document}" title="IguanaTex Bitmap Display">
            <a:extLst>
              <a:ext uri="{FF2B5EF4-FFF2-40B4-BE49-F238E27FC236}">
                <a16:creationId xmlns:a16="http://schemas.microsoft.com/office/drawing/2014/main" id="{6AC534B3-C6B3-4EB9-A879-1FCFC41623D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350687"/>
            <a:ext cx="5732571" cy="627809"/>
          </a:xfrm>
          <a:prstGeom prst="rect">
            <a:avLst/>
          </a:prstGeom>
        </p:spPr>
      </p:pic>
      <p:pic>
        <p:nvPicPr>
          <p:cNvPr id="13" name="Рисунок 12" descr="\documentclass{article}&#10;\usepackage{amsmath}&#10;\usepackage{amssymb}&#10;\usepackage{bm}&#10;\usepackage{color}&#10;\pagestyle{empty}&#10;\begin{document}&#10;&#10;\[&#10;    L^{kk'}_K=\sum_{m} (-1)^{\ell-m} C^{K0}_{\ell m \ell -m} L^{kk'}_{\ell m}&#10;\]&#10;&#10;&#10;\end{document}" title="IguanaTex Bitmap Display">
            <a:extLst>
              <a:ext uri="{FF2B5EF4-FFF2-40B4-BE49-F238E27FC236}">
                <a16:creationId xmlns:a16="http://schemas.microsoft.com/office/drawing/2014/main" id="{85EF6057-FF7B-4683-9F86-0286F98CD20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246" y="4714664"/>
            <a:ext cx="3448381" cy="544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E363920-63C7-437F-BB9A-ED547BAFE8C1}"/>
                  </a:ext>
                </a:extLst>
              </p:cNvPr>
              <p:cNvSpPr txBox="1"/>
              <p:nvPr/>
            </p:nvSpPr>
            <p:spPr>
              <a:xfrm>
                <a:off x="450877" y="4594102"/>
                <a:ext cx="3448381" cy="646331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l" defTabSz="2470845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0" dirty="0">
                    <a:solidFill>
                      <a:prstClr val="black"/>
                    </a:solidFill>
                  </a:rPr>
                  <a:t>Different (more symmetric) set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2ℓ+1</m:t>
                    </m:r>
                  </m:oMath>
                </a14:m>
                <a:r>
                  <a:rPr lang="en-US" b="0" dirty="0">
                    <a:solidFill>
                      <a:prstClr val="black"/>
                    </a:solidFill>
                  </a:rPr>
                  <a:t> transport coefficient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E363920-63C7-437F-BB9A-ED547BAFE8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877" y="4594102"/>
                <a:ext cx="3448381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Рисунок 18" descr="\documentclass{article}&#10;\usepackage{amsmath}&#10;\usepackage{amssymb}&#10;\usepackage{bm}&#10;\usepackage{color}&#10;\pagestyle{empty}&#10;\begin{document}&#10;&#10;&#10;\[&#10;\hat{\bm{b}}=\frac{\bm{B}}{B}&#10;\]&#10;&#10;&#10;\end{document}" title="IguanaTex Bitmap Display">
            <a:extLst>
              <a:ext uri="{FF2B5EF4-FFF2-40B4-BE49-F238E27FC236}">
                <a16:creationId xmlns:a16="http://schemas.microsoft.com/office/drawing/2014/main" id="{336CF1B6-9393-42C1-B8E0-782A03FAD09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738561"/>
            <a:ext cx="719238" cy="51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667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07462"/>
            <a:ext cx="9144000" cy="476250"/>
            <a:chOff x="0" y="0"/>
            <a:chExt cx="5760" cy="300"/>
          </a:xfrm>
        </p:grpSpPr>
        <p:sp>
          <p:nvSpPr>
            <p:cNvPr id="58371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dirty="0"/>
                <a:t>Transport in magnetic field</a:t>
              </a:r>
              <a:endParaRPr lang="ru-RU" sz="2000" dirty="0"/>
            </a:p>
          </p:txBody>
        </p:sp>
        <p:sp>
          <p:nvSpPr>
            <p:cNvPr id="58372" name="Line 4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8373" name="Line 5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5141D-0D43-41F2-922F-3F16CB932715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6718150-E4E8-400E-BDD5-92484C3B8F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9161" y="851463"/>
            <a:ext cx="6264839" cy="53896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E3A9A1A-AE15-4A0D-8726-8242F4313C1D}"/>
              </a:ext>
            </a:extLst>
          </p:cNvPr>
          <p:cNvSpPr txBox="1"/>
          <p:nvPr/>
        </p:nvSpPr>
        <p:spPr>
          <a:xfrm>
            <a:off x="4932041" y="6217850"/>
            <a:ext cx="3024336" cy="2769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1200" b="0" dirty="0">
                <a:latin typeface="+mn-lt"/>
              </a:rPr>
              <a:t>Yakovlev &amp; </a:t>
            </a:r>
            <a:r>
              <a:rPr lang="en-US" sz="1200" b="0" dirty="0" err="1">
                <a:latin typeface="+mn-lt"/>
              </a:rPr>
              <a:t>Shalybkov</a:t>
            </a:r>
            <a:r>
              <a:rPr lang="en-US" sz="1200" b="0" dirty="0">
                <a:latin typeface="+mn-lt"/>
              </a:rPr>
              <a:t> </a:t>
            </a:r>
            <a:r>
              <a:rPr lang="en-US" sz="1200" b="0" i="1" dirty="0" err="1">
                <a:latin typeface="+mn-lt"/>
              </a:rPr>
              <a:t>Ap&amp;SS</a:t>
            </a:r>
            <a:r>
              <a:rPr lang="en-US" sz="1200" b="0" dirty="0">
                <a:latin typeface="+mn-lt"/>
              </a:rPr>
              <a:t> </a:t>
            </a:r>
            <a:r>
              <a:rPr lang="en-US" sz="1200" dirty="0">
                <a:latin typeface="+mn-lt"/>
              </a:rPr>
              <a:t>176</a:t>
            </a:r>
            <a:r>
              <a:rPr lang="en-US" sz="1200" b="0" dirty="0">
                <a:latin typeface="+mn-lt"/>
              </a:rPr>
              <a:t>, 191 (1991)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998A90-183E-421D-B0CB-9AD44B2CD89F}"/>
              </a:ext>
            </a:extLst>
          </p:cNvPr>
          <p:cNvSpPr txBox="1"/>
          <p:nvPr/>
        </p:nvSpPr>
        <p:spPr>
          <a:xfrm>
            <a:off x="323528" y="4293263"/>
            <a:ext cx="2750524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defTabSz="2470845" fontAlgn="auto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prstClr val="black"/>
                </a:solidFill>
              </a:rPr>
              <a:t>Transport coefficients become tensors</a:t>
            </a:r>
          </a:p>
        </p:txBody>
      </p:sp>
      <p:pic>
        <p:nvPicPr>
          <p:cNvPr id="13" name="Рисунок 12" descr="\documentclass{article}&#10;\usepackage{amsmath}&#10;\usepackage{amssymb}&#10;\usepackage{bm}&#10;\usepackage{color}&#10;\pagestyle{empty}&#10;\begin{document}&#10;&#10;\[&#10; \omega_{\mathrm{BF}a}=\frac{q_a B}{m_a^*}&#10;\]&#10;&#10;&#10;\end{document}" title="IguanaTex Bitmap Display">
            <a:extLst>
              <a:ext uri="{FF2B5EF4-FFF2-40B4-BE49-F238E27FC236}">
                <a16:creationId xmlns:a16="http://schemas.microsoft.com/office/drawing/2014/main" id="{56695EB1-B657-42CC-AF34-307EFA5829F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22" y="1280298"/>
            <a:ext cx="1357714" cy="58057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196F49F-FD26-41C5-B979-DEB24A2E343E}"/>
              </a:ext>
            </a:extLst>
          </p:cNvPr>
          <p:cNvSpPr txBox="1"/>
          <p:nvPr/>
        </p:nvSpPr>
        <p:spPr>
          <a:xfrm>
            <a:off x="323528" y="779334"/>
            <a:ext cx="2088232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defTabSz="2470845" fontAlgn="auto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prstClr val="black"/>
                </a:solidFill>
              </a:rPr>
              <a:t>cyclotron frequency</a:t>
            </a:r>
          </a:p>
        </p:txBody>
      </p:sp>
      <p:pic>
        <p:nvPicPr>
          <p:cNvPr id="15" name="Рисунок 14" descr="\documentclass{article}&#10;\usepackage{amsmath}&#10;\usepackage{amssymb}&#10;\usepackage{bm}&#10;\usepackage{color}&#10;\pagestyle{empty}&#10;\begin{document}&#10;&#10;\begin{eqnarray}&#10;\bm{J}_q&amp;=&amp;-\hat{\kappa}\nabla T \nonumber \\&#10;\bm{i}_a &amp;=&amp; -\sum_b \hat{D}_{ab}\nabla\frac{\mu_b}{T}\nonumber\\&#10;\hat{\Pi}&amp;=&amp;2\hat{\eta}\hat{V}\nonumber&#10;\end{eqnarray}&#10;&#10;&#10;&#10;\end{document}" title="IguanaTex Bitmap Display">
            <a:extLst>
              <a:ext uri="{FF2B5EF4-FFF2-40B4-BE49-F238E27FC236}">
                <a16:creationId xmlns:a16="http://schemas.microsoft.com/office/drawing/2014/main" id="{901FE385-4DA5-9ABF-EF71-22A5CE6F541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145074"/>
            <a:ext cx="2152901" cy="116424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410F0E6-356B-FE38-61B8-4D2618D78A2E}"/>
              </a:ext>
            </a:extLst>
          </p:cNvPr>
          <p:cNvSpPr txBox="1"/>
          <p:nvPr/>
        </p:nvSpPr>
        <p:spPr>
          <a:xfrm>
            <a:off x="323528" y="2070320"/>
            <a:ext cx="2088232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defTabSz="2470845" fontAlgn="auto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prstClr val="black"/>
                </a:solidFill>
              </a:rPr>
              <a:t>magnetization</a:t>
            </a:r>
          </a:p>
        </p:txBody>
      </p:sp>
      <p:pic>
        <p:nvPicPr>
          <p:cNvPr id="6" name="Рисунок 5" descr="\documentclass{article}&#10;\usepackage{amsmath}&#10;\usepackage{amssymb}&#10;\usepackage{bm}&#10;\usepackage{color}&#10;\pagestyle{empty}&#10;\begin{document}&#10;&#10;\[&#10;x_{\mathrm{Hall}} =\omega_{\mathrm{BF}a}\tau_a \gtrsim 1&#10;\]&#10;&#10;&#10;\end{document}" title="IguanaTex Bitmap Display">
            <a:extLst>
              <a:ext uri="{FF2B5EF4-FFF2-40B4-BE49-F238E27FC236}">
                <a16:creationId xmlns:a16="http://schemas.microsoft.com/office/drawing/2014/main" id="{84C99224-E3B8-9A95-C13A-7DA334B9EE8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94" y="2562716"/>
            <a:ext cx="2082042" cy="24472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04EEA61-4C1A-3807-C3E1-F07EB645C288}"/>
              </a:ext>
            </a:extLst>
          </p:cNvPr>
          <p:cNvSpPr txBox="1"/>
          <p:nvPr/>
        </p:nvSpPr>
        <p:spPr>
          <a:xfrm>
            <a:off x="323528" y="3175914"/>
            <a:ext cx="2750524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defTabSz="2470845" fontAlgn="auto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prstClr val="black"/>
                </a:solidFill>
              </a:rPr>
              <a:t>Non-quantizing B-field</a:t>
            </a:r>
          </a:p>
        </p:txBody>
      </p:sp>
      <p:pic>
        <p:nvPicPr>
          <p:cNvPr id="20" name="Рисунок 19" descr="\documentclass{article}&#10;\usepackage{amsmath}&#10;\usepackage{amssymb}&#10;\usepackage{bm}&#10;\usepackage{color}&#10;\pagestyle{empty}&#10;\begin{document}&#10;&#10;\[&#10; \hbar\omega_{\mathrm{BF}a}\lesssim T&#10;\]&#10;&#10;&#10;\end{document}" title="IguanaTex Bitmap Display">
            <a:extLst>
              <a:ext uri="{FF2B5EF4-FFF2-40B4-BE49-F238E27FC236}">
                <a16:creationId xmlns:a16="http://schemas.microsoft.com/office/drawing/2014/main" id="{458351B9-33AE-E461-5855-BA5E9CAC3B6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14" y="3832652"/>
            <a:ext cx="1190392" cy="24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03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84"/>
    </mc:Choice>
    <mc:Fallback xmlns="">
      <p:transition spd="slow" advTm="16084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17475"/>
            <a:ext cx="9144000" cy="476250"/>
            <a:chOff x="0" y="0"/>
            <a:chExt cx="5760" cy="300"/>
          </a:xfrm>
        </p:grpSpPr>
        <p:sp>
          <p:nvSpPr>
            <p:cNvPr id="58371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dirty="0"/>
                <a:t>Plan of the talk</a:t>
              </a:r>
              <a:endParaRPr lang="ru-RU" sz="2000" dirty="0"/>
            </a:p>
          </p:txBody>
        </p:sp>
        <p:sp>
          <p:nvSpPr>
            <p:cNvPr id="58372" name="Line 4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8373" name="Line 5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359568" y="798102"/>
            <a:ext cx="8604920" cy="9233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dirty="0"/>
              <a:t>1. Formalism of the transport theory of multicomponent Fermi liquids in magnetic field. </a:t>
            </a:r>
          </a:p>
          <a:p>
            <a:pPr algn="just">
              <a:spcAft>
                <a:spcPts val="0"/>
              </a:spcAft>
            </a:pPr>
            <a:r>
              <a:rPr lang="en-US" dirty="0"/>
              <a:t>	complex transport coefficients.</a:t>
            </a:r>
          </a:p>
          <a:p>
            <a:pPr algn="just">
              <a:spcAft>
                <a:spcPts val="0"/>
              </a:spcAft>
            </a:pPr>
            <a:r>
              <a:rPr lang="en-US" dirty="0"/>
              <a:t>	relaxation time approximation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5141D-0D43-41F2-922F-3F16CB932715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DA4A896C-66BE-7F04-5DE9-3981FD7C6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568" y="1844824"/>
            <a:ext cx="8604920" cy="9233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dirty="0"/>
              <a:t>2. Results for a wide range of EOSs (COMPOSE+). </a:t>
            </a:r>
          </a:p>
          <a:p>
            <a:pPr algn="just">
              <a:spcAft>
                <a:spcPts val="0"/>
              </a:spcAft>
            </a:pPr>
            <a:r>
              <a:rPr lang="en-US" dirty="0"/>
              <a:t>	Strategies for in-medium scattering treatment for transport</a:t>
            </a:r>
          </a:p>
          <a:p>
            <a:pPr algn="just">
              <a:spcAft>
                <a:spcPts val="0"/>
              </a:spcAft>
            </a:pPr>
            <a:r>
              <a:rPr lang="en-US" dirty="0"/>
              <a:t>	Poor man approximations.	</a:t>
            </a:r>
            <a:endParaRPr lang="ru-RU" dirty="0"/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A735B981-A799-790F-B9C7-2F1B3091CC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568" y="2924944"/>
            <a:ext cx="3996408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dirty="0"/>
              <a:t>3. Results. </a:t>
            </a: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BB3721B-E4F1-C7EF-4B1C-B610C9A7DB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897795"/>
            <a:ext cx="3816424" cy="362754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D40A4D9-6B62-1FAD-92EC-0F7A25FAE065}"/>
              </a:ext>
            </a:extLst>
          </p:cNvPr>
          <p:cNvSpPr txBox="1"/>
          <p:nvPr/>
        </p:nvSpPr>
        <p:spPr>
          <a:xfrm>
            <a:off x="1907704" y="4879280"/>
            <a:ext cx="2520280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l" defTabSz="2470845" fontAlgn="auto">
              <a:spcBef>
                <a:spcPts val="0"/>
              </a:spcBef>
              <a:spcAft>
                <a:spcPts val="0"/>
              </a:spcAft>
              <a:defRPr b="0">
                <a:solidFill>
                  <a:prstClr val="black"/>
                </a:solidFill>
              </a:defRPr>
            </a:lvl1pPr>
          </a:lstStyle>
          <a:p>
            <a:r>
              <a:rPr lang="en-US" sz="1400" dirty="0"/>
              <a:t>In the magnetized matter thermal conductivity is weakly modified, however the shear viscosity is affected strongly even in the moderate magnetic field.</a:t>
            </a:r>
          </a:p>
        </p:txBody>
      </p:sp>
    </p:spTree>
    <p:extLst>
      <p:ext uri="{BB962C8B-B14F-4D97-AF65-F5344CB8AC3E}">
        <p14:creationId xmlns:p14="http://schemas.microsoft.com/office/powerpoint/2010/main" val="7348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303"/>
    </mc:Choice>
    <mc:Fallback xmlns="">
      <p:transition spd="slow" advTm="233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5B9B7"/>
                                      </p:to>
                                    </p:animClr>
                                    <p:set>
                                      <p:cBhvr>
                                        <p:cTn id="7" dur="1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07462"/>
            <a:ext cx="9144000" cy="476250"/>
            <a:chOff x="0" y="0"/>
            <a:chExt cx="5760" cy="300"/>
          </a:xfrm>
        </p:grpSpPr>
        <p:sp>
          <p:nvSpPr>
            <p:cNvPr id="58371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dirty="0"/>
                <a:t>Formalism: Landau Fermi-Liquid theory</a:t>
              </a:r>
              <a:endParaRPr lang="ru-RU" sz="2000" dirty="0"/>
            </a:p>
          </p:txBody>
        </p:sp>
        <p:sp>
          <p:nvSpPr>
            <p:cNvPr id="58372" name="Line 4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8373" name="Line 5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5141D-0D43-41F2-922F-3F16CB932715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6" name="Рисунок 5" descr="\documentclass{article}&#10;\usepackage{amsmath}&#10;\usepackage{amssymb}&#10;\usepackage{bm}&#10;\usepackage{color}&#10;\pagestyle{empty}&#10;\begin{document}&#10;&#10;\[&#10;    \frac{\partial f_a }{\partial t} +\frac{\partial \varepsilon_a}{\partial{\bm{p}}}\nabla f_a -&#10;    \left(\frac{\partial \varepsilon_a}{\partial{\mathbf{r}}}-{\color{blue} q_a\left(\bm{E}+\left[\bm{v}_a\times\bm{B}\right]\right)}\right)&#10;    \nabla_{\bm{p}} f_a&#10;    = I_a[\left\{f_b\right\}]&#10;\]&#10;&#10;&#10;&#10;\end{document}" title="IguanaTex Bitmap Display">
            <a:extLst>
              <a:ext uri="{FF2B5EF4-FFF2-40B4-BE49-F238E27FC236}">
                <a16:creationId xmlns:a16="http://schemas.microsoft.com/office/drawing/2014/main" id="{2D024AFD-DE63-B8C0-9E48-C31B5EA43FF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25" y="1296207"/>
            <a:ext cx="6941140" cy="6188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4619992-5607-47E8-8BF4-723C4B819964}"/>
                  </a:ext>
                </a:extLst>
              </p:cNvPr>
              <p:cNvSpPr txBox="1"/>
              <p:nvPr/>
            </p:nvSpPr>
            <p:spPr>
              <a:xfrm>
                <a:off x="539552" y="788171"/>
                <a:ext cx="4968552" cy="369332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l" defTabSz="2470845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0" dirty="0">
                    <a:solidFill>
                      <a:prstClr val="black"/>
                    </a:solidFill>
                  </a:rPr>
                  <a:t>Landau Fermi-liquid theory for mixtures,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=1…</m:t>
                    </m:r>
                    <m:r>
                      <a:rPr lang="en-US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b="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4619992-5607-47E8-8BF4-723C4B8199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788171"/>
                <a:ext cx="4968552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E4159280-2387-4D73-966E-7C49B63D35D8}"/>
              </a:ext>
            </a:extLst>
          </p:cNvPr>
          <p:cNvSpPr txBox="1"/>
          <p:nvPr/>
        </p:nvSpPr>
        <p:spPr>
          <a:xfrm>
            <a:off x="6176431" y="790489"/>
            <a:ext cx="2887137" cy="2769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1200" b="0" dirty="0" err="1">
                <a:latin typeface="+mn-lt"/>
              </a:rPr>
              <a:t>Baym</a:t>
            </a:r>
            <a:r>
              <a:rPr lang="en-US" sz="1200" b="0" dirty="0">
                <a:latin typeface="+mn-lt"/>
              </a:rPr>
              <a:t> &amp; </a:t>
            </a:r>
            <a:r>
              <a:rPr lang="en-US" sz="1200" b="0" dirty="0"/>
              <a:t>Chin</a:t>
            </a:r>
            <a:r>
              <a:rPr lang="en-US" sz="1200" b="0" dirty="0">
                <a:latin typeface="+mn-lt"/>
              </a:rPr>
              <a:t> </a:t>
            </a:r>
            <a:r>
              <a:rPr lang="en-US" sz="1200" b="0" i="1" dirty="0" err="1">
                <a:latin typeface="+mn-lt"/>
              </a:rPr>
              <a:t>Nucl</a:t>
            </a:r>
            <a:r>
              <a:rPr lang="en-US" sz="1200" b="0" i="1" dirty="0">
                <a:latin typeface="+mn-lt"/>
              </a:rPr>
              <a:t>. Phys. A </a:t>
            </a:r>
            <a:r>
              <a:rPr lang="en-US" sz="1200" dirty="0">
                <a:latin typeface="+mn-lt"/>
              </a:rPr>
              <a:t>262</a:t>
            </a:r>
            <a:r>
              <a:rPr lang="en-US" sz="1200" b="0" dirty="0">
                <a:latin typeface="+mn-lt"/>
              </a:rPr>
              <a:t>, 527 (1976)</a:t>
            </a:r>
          </a:p>
        </p:txBody>
      </p:sp>
      <p:pic>
        <p:nvPicPr>
          <p:cNvPr id="7" name="Рисунок 6" descr="\documentclass{article}&#10;\usepackage{amsmath}&#10;\usepackage{amssymb}&#10;\usepackage{bm}&#10;\usepackage{color}&#10;\pagestyle{empty}&#10;\begin{document}&#10;&#10;\[&#10;\bm{v}_a(\bm{p}) =\frac{\partial \varepsilon_a(\bm{p})}{\partial \bm{p}}&#10;\]&#10;&#10;\end{document}" title="IguanaTex Bitmap Display">
            <a:extLst>
              <a:ext uri="{FF2B5EF4-FFF2-40B4-BE49-F238E27FC236}">
                <a16:creationId xmlns:a16="http://schemas.microsoft.com/office/drawing/2014/main" id="{2513F9B7-4E01-4A7A-AC11-63791A350B5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203" y="2009311"/>
            <a:ext cx="1712762" cy="583619"/>
          </a:xfrm>
          <a:prstGeom prst="rect">
            <a:avLst/>
          </a:prstGeom>
        </p:spPr>
      </p:pic>
      <p:pic>
        <p:nvPicPr>
          <p:cNvPr id="11" name="Рисунок 10" descr="\documentclass{article}&#10;\usepackage{amsmath}&#10;\usepackage{amssymb}&#10;\usepackage{bm}&#10;\usepackage{color}&#10;\pagestyle{empty}&#10;\begin{document}&#10;&#10;\[&#10;\varepsilon_a(\bm{p})=\varepsilon_a(\bm{p})[\{f_b(\bm{p})\}]&#10;\]&#10;&#10;&#10;\end{document}" title="IguanaTex Bitmap Display">
            <a:extLst>
              <a:ext uri="{FF2B5EF4-FFF2-40B4-BE49-F238E27FC236}">
                <a16:creationId xmlns:a16="http://schemas.microsoft.com/office/drawing/2014/main" id="{5508E485-25A2-4DBA-999F-7C95905441F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169258"/>
            <a:ext cx="2448762" cy="254476"/>
          </a:xfrm>
          <a:prstGeom prst="rect">
            <a:avLst/>
          </a:prstGeom>
        </p:spPr>
      </p:pic>
      <p:pic>
        <p:nvPicPr>
          <p:cNvPr id="19" name="Рисунок 18" descr="\documentclass{article}&#10;\usepackage{amsmath}&#10;\usepackage{amssymb}&#10;\usepackage{bm}&#10;\usepackage{color}&#10;\pagestyle{empty}&#10;\begin{document}&#10;&#10;\[&#10;    f_a^{\mathrm{l.e.}}=f_a^{\mathrm{l.e.}}(\varepsilon_a^{\mathrm{l.e.}}(\bm{p}))=f_F\left(\frac{\varepsilon_a^{\mathrm{l.e.}}(\bm{p}) -\mu_a(\bm{r},t)}{T(\bm{r},t)}\right)&#10;\]&#10;&#10;&#10;&#10;\end{document}" title="IguanaTex Bitmap Display">
            <a:extLst>
              <a:ext uri="{FF2B5EF4-FFF2-40B4-BE49-F238E27FC236}">
                <a16:creationId xmlns:a16="http://schemas.microsoft.com/office/drawing/2014/main" id="{24C386F1-A8FC-4A4F-9967-C0411D4C92E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21" y="3235319"/>
            <a:ext cx="5057081" cy="633707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4C2D61D-0F7C-4E73-A12B-D666D0E9AEB2}"/>
              </a:ext>
            </a:extLst>
          </p:cNvPr>
          <p:cNvSpPr txBox="1"/>
          <p:nvPr/>
        </p:nvSpPr>
        <p:spPr>
          <a:xfrm>
            <a:off x="538713" y="4766263"/>
            <a:ext cx="4177303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defTabSz="2470845" fontAlgn="auto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prstClr val="black"/>
                </a:solidFill>
              </a:rPr>
              <a:t>Chapman-</a:t>
            </a:r>
            <a:r>
              <a:rPr lang="en-US" b="0" dirty="0" err="1">
                <a:solidFill>
                  <a:prstClr val="black"/>
                </a:solidFill>
              </a:rPr>
              <a:t>Enskog</a:t>
            </a:r>
            <a:r>
              <a:rPr lang="en-US" b="0" dirty="0">
                <a:solidFill>
                  <a:prstClr val="black"/>
                </a:solidFill>
              </a:rPr>
              <a:t> method</a:t>
            </a:r>
          </a:p>
        </p:txBody>
      </p:sp>
      <p:pic>
        <p:nvPicPr>
          <p:cNvPr id="25" name="Рисунок 24" descr="\documentclass{article}&#10;\usepackage{amsmath}&#10;\usepackage{amssymb}&#10;\usepackage{bm}&#10;\usepackage{color}&#10;\pagestyle{empty}&#10;\begin{document}&#10;&#10;&#10;\[&#10;    f_a=f_a^{\mathrm{eq}}+\delta f_a^{(0)}+\delta f_a^{(1)}+\dots&#10;\]&#10;&#10;\end{document}" title="IguanaTex Bitmap Display">
            <a:extLst>
              <a:ext uri="{FF2B5EF4-FFF2-40B4-BE49-F238E27FC236}">
                <a16:creationId xmlns:a16="http://schemas.microsoft.com/office/drawing/2014/main" id="{4827958A-F0BF-4C08-9164-3D656C111C15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50" y="5395833"/>
            <a:ext cx="3221333" cy="301714"/>
          </a:xfrm>
          <a:prstGeom prst="rect">
            <a:avLst/>
          </a:prstGeom>
        </p:spPr>
      </p:pic>
      <p:pic>
        <p:nvPicPr>
          <p:cNvPr id="28" name="Рисунок 27" descr="\documentclass{article}&#10;\usepackage{amsmath}&#10;\usepackage{amssymb}&#10;\usepackage{bm}&#10;\usepackage{color}&#10;\pagestyle{empty}&#10;\begin{document}&#10;&#10;\[&#10;    \varepsilon_a=\varepsilon_a^{\mathrm{eq}}+\delta\varepsilon_a^{(0)}+\delta\varepsilon_a^{(1)}+\dots&#10;\]&#10;&#10;&#10;&#10;\end{document}" title="IguanaTex Bitmap Display">
            <a:extLst>
              <a:ext uri="{FF2B5EF4-FFF2-40B4-BE49-F238E27FC236}">
                <a16:creationId xmlns:a16="http://schemas.microsoft.com/office/drawing/2014/main" id="{0C1163E5-BE26-41E8-B534-C8FF9B992140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25" y="5799727"/>
            <a:ext cx="3122286" cy="301714"/>
          </a:xfrm>
          <a:prstGeom prst="rect">
            <a:avLst/>
          </a:prstGeom>
        </p:spPr>
      </p:pic>
      <p:pic>
        <p:nvPicPr>
          <p:cNvPr id="32" name="Рисунок 31" descr="\documentclass{article}&#10;\usepackage{amsmath}&#10;\usepackage{amssymb}&#10;\usepackage{bm}&#10;\usepackage{color}&#10;\pagestyle{empty}&#10;\begin{document}&#10;&#10;\[&#10;\mathrm{Kn}=\lambda/L&#10;\]&#10;&#10;&#10;&#10;\end{document}" title="IguanaTex Bitmap Display">
            <a:extLst>
              <a:ext uri="{FF2B5EF4-FFF2-40B4-BE49-F238E27FC236}">
                <a16:creationId xmlns:a16="http://schemas.microsoft.com/office/drawing/2014/main" id="{8BE6802E-5FAD-4968-B09B-3472BA6F1130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357" y="4874338"/>
            <a:ext cx="1032754" cy="237889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59CFAB83-AEDA-4E54-9E0E-093CD9EF1B01}"/>
              </a:ext>
            </a:extLst>
          </p:cNvPr>
          <p:cNvSpPr txBox="1"/>
          <p:nvPr/>
        </p:nvSpPr>
        <p:spPr>
          <a:xfrm>
            <a:off x="539551" y="2678328"/>
            <a:ext cx="5112569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defTabSz="2470845" fontAlgn="auto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prstClr val="black"/>
                </a:solidFill>
              </a:rPr>
              <a:t>In a local equilibrium </a:t>
            </a:r>
            <a:r>
              <a:rPr lang="ru-RU" b="0" dirty="0">
                <a:solidFill>
                  <a:prstClr val="black"/>
                </a:solidFill>
              </a:rPr>
              <a:t>(</a:t>
            </a:r>
            <a:r>
              <a:rPr lang="en-US" b="0" dirty="0">
                <a:solidFill>
                  <a:prstClr val="black"/>
                </a:solidFill>
              </a:rPr>
              <a:t>V</a:t>
            </a:r>
            <a:r>
              <a:rPr lang="ru-RU" b="0" dirty="0">
                <a:solidFill>
                  <a:prstClr val="black"/>
                </a:solidFill>
              </a:rPr>
              <a:t>=0)</a:t>
            </a:r>
            <a:endParaRPr lang="en-US" b="0" dirty="0">
              <a:solidFill>
                <a:prstClr val="black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F9802BC-0A68-44E0-9E81-C6CA194BF23E}"/>
              </a:ext>
            </a:extLst>
          </p:cNvPr>
          <p:cNvSpPr txBox="1"/>
          <p:nvPr/>
        </p:nvSpPr>
        <p:spPr>
          <a:xfrm>
            <a:off x="538713" y="4067780"/>
            <a:ext cx="5057082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defTabSz="2470845" fontAlgn="auto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prstClr val="black"/>
                </a:solidFill>
              </a:rPr>
              <a:t>Gradients of fields</a:t>
            </a:r>
          </a:p>
        </p:txBody>
      </p:sp>
      <p:pic>
        <p:nvPicPr>
          <p:cNvPr id="34" name="Рисунок 33" descr="\documentclass{article}&#10;\usepackage{amsmath}&#10;\usepackage{amssymb}&#10;\usepackage{bm}&#10;\usepackage{color}&#10;\pagestyle{empty}&#10;\begin{document}&#10;&#10;\[&#10;\partial T,\quad \partial\mu_a,\quad \partial \bm{V}&#10;\]&#10;&#10;&#10;\end{document}" title="IguanaTex Bitmap Display">
            <a:extLst>
              <a:ext uri="{FF2B5EF4-FFF2-40B4-BE49-F238E27FC236}">
                <a16:creationId xmlns:a16="http://schemas.microsoft.com/office/drawing/2014/main" id="{12FC94F0-0D6E-42C9-B3AC-E54ED1CBA5FA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778" y="4118877"/>
            <a:ext cx="1834667" cy="236190"/>
          </a:xfrm>
          <a:prstGeom prst="rect">
            <a:avLst/>
          </a:prstGeom>
        </p:spPr>
      </p:pic>
      <p:pic>
        <p:nvPicPr>
          <p:cNvPr id="37" name="Рисунок 36" descr="\documentclass{article}&#10;\usepackage{amsmath}&#10;\usepackage{amssymb}&#10;\usepackage{bm}&#10;\usepackage{color}&#10;\pagestyle{empty}&#10;\begin{document}&#10;&#10;\[&#10;m_a^*=p_{\mathrm{F}a}/v_{\mathrm{F}a}&#10;\]&#10;&#10;&#10;&#10;\end{document}" title="IguanaTex Bitmap Display">
            <a:extLst>
              <a:ext uri="{FF2B5EF4-FFF2-40B4-BE49-F238E27FC236}">
                <a16:creationId xmlns:a16="http://schemas.microsoft.com/office/drawing/2014/main" id="{BD8D2970-B91A-41D7-9021-590F535571E2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999" y="2143383"/>
            <a:ext cx="1536000" cy="254476"/>
          </a:xfrm>
          <a:prstGeom prst="rect">
            <a:avLst/>
          </a:prstGeom>
        </p:spPr>
      </p:pic>
      <p:pic>
        <p:nvPicPr>
          <p:cNvPr id="5" name="Рисунок 4" descr="\documentclass{article}&#10;\usepackage{amsmath}&#10;\usepackage{amssymb}&#10;\usepackage{bm}&#10;\usepackage{color}&#10;\pagestyle{empty}&#10;\begin{document}&#10;&#10;\[&#10;    \overline{\delta f_a(\bm{p})}^{(1)} \equiv - \frac{1}{T} f_F'(x_a) {\color{red} \Phi_a(\bm{p})}&#10;\]&#10;&#10;&#10;\end{document}" title="IguanaTex Bitmap Display">
            <a:extLst>
              <a:ext uri="{FF2B5EF4-FFF2-40B4-BE49-F238E27FC236}">
                <a16:creationId xmlns:a16="http://schemas.microsoft.com/office/drawing/2014/main" id="{9469EA31-F838-5056-315F-4D176066E9BD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595" y="5154914"/>
            <a:ext cx="3155236" cy="517928"/>
          </a:xfrm>
          <a:prstGeom prst="rect">
            <a:avLst/>
          </a:prstGeom>
        </p:spPr>
      </p:pic>
      <p:pic>
        <p:nvPicPr>
          <p:cNvPr id="30" name="Рисунок 29" descr="\documentclass{article}&#10;\usepackage{amsmath}&#10;\usepackage{amssymb}&#10;\usepackage{bm}&#10;\usepackage{color}&#10;\pagestyle{empty}&#10;\begin{document}&#10;&#10;\[&#10;x_a\equiv \frac{\varepsilon_a-\mu_a}{T}&#10;\]&#10;&#10;&#10;\end{document}" title="IguanaTex Bitmap Display">
            <a:extLst>
              <a:ext uri="{FF2B5EF4-FFF2-40B4-BE49-F238E27FC236}">
                <a16:creationId xmlns:a16="http://schemas.microsoft.com/office/drawing/2014/main" id="{DFF67670-9DFA-068B-006B-F6B62228DC3A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326" y="5741257"/>
            <a:ext cx="1230151" cy="388537"/>
          </a:xfrm>
          <a:prstGeom prst="rect">
            <a:avLst/>
          </a:prstGeom>
        </p:spPr>
      </p:pic>
      <p:pic>
        <p:nvPicPr>
          <p:cNvPr id="31" name="Рисунок 30" descr="\documentclass{article}&#10;\usepackage{amsmath}&#10;\usepackage{amssymb}&#10;\usepackage{bm}&#10;\usepackage{color}&#10;\pagestyle{empty}&#10;\begin{document}&#10;&#10;&#10;\[&#10;\frac{1}{T}f_F'(x_a)\approx -\delta(\varepsilon_a-\mu_a)&#10;\]&#10;&#10;\end{document}" title="IguanaTex Bitmap Display">
            <a:extLst>
              <a:ext uri="{FF2B5EF4-FFF2-40B4-BE49-F238E27FC236}">
                <a16:creationId xmlns:a16="http://schemas.microsoft.com/office/drawing/2014/main" id="{52DBFE52-FF69-9542-9FE3-C057173E118C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272" y="6209263"/>
            <a:ext cx="2350474" cy="46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62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626"/>
    </mc:Choice>
    <mc:Fallback xmlns="">
      <p:transition spd="slow" advTm="33626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07462"/>
            <a:ext cx="9144000" cy="476250"/>
            <a:chOff x="0" y="0"/>
            <a:chExt cx="5760" cy="300"/>
          </a:xfrm>
        </p:grpSpPr>
        <p:sp>
          <p:nvSpPr>
            <p:cNvPr id="58371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dirty="0"/>
                <a:t>Linearized transport equation</a:t>
              </a:r>
              <a:endParaRPr lang="ru-RU" sz="2000" dirty="0"/>
            </a:p>
          </p:txBody>
        </p:sp>
        <p:sp>
          <p:nvSpPr>
            <p:cNvPr id="58372" name="Line 4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8373" name="Line 5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98968" y="6376243"/>
            <a:ext cx="2133600" cy="365125"/>
          </a:xfrm>
        </p:spPr>
        <p:txBody>
          <a:bodyPr/>
          <a:lstStyle/>
          <a:p>
            <a:fld id="{B7B5141D-0D43-41F2-922F-3F16CB932715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53" name="Рисунок 52" descr="\documentclass{article}&#10;\usepackage{amsmath}&#10;\usepackage{amssymb}&#10;\usepackage{bm}&#10;\usepackage{color}&#10;\pagestyle{empty}&#10;\begin{document}&#10;&#10;\begin{eqnarray}&#10; &amp;&amp;- f_F'(x_a) \left\{\frac{\varepsilon_a-h_a}{T}\bm{v}_a{\color{red} \left(\frac{\nabla T}{T}+\dot{\bm{V}}&#10; %-\frac{\nabla P}{nh}+\frac{1}{nh}[\bm{J}\times\bm{B}]&#10; \right)}\right.\nonumber\\&#10; &amp;&amp;+\frac{1}{T}\left.\bm{v}_a{\color{red} \left(\bm{d}_{(a)} +\frac{h_a}{ h n}[\bm{J}\times\bm{B}] \right)}\right.&#10; \nonumber\\ &#10; &amp;&amp;+ \left. \frac{p_i v_{aj}}{T}{\color{red} V_{ij}}\right.&#10; \nonumber\\ &#10; &amp;&amp;+\frac{1}{3}(\bm{p}\bm{v}_a)\mathrm{div}\bm{V} -\left.\frac{\partial}{\partial t} \left(\frac{\varepsilon_a^{\mathrm{l.e.}}-\mu_a&#10; }{T}\right)\right\} \nonumber \\&#10;&amp;=&amp; \sum_b I_{ab\,\mathrm{lin}}[\Phi]+{\color{blue}\frac{q_a}{T}f_F'(x_a)\left[\bm{v}_a\times\bm{B}\right]\nabla_{\bm{p}} \Phi_a(\bm{p})}\nonumber&#10;\end{eqnarray}&#10;&#10;&#10;&#10;\end{document}" title="IguanaTex Bitmap Display">
            <a:extLst>
              <a:ext uri="{FF2B5EF4-FFF2-40B4-BE49-F238E27FC236}">
                <a16:creationId xmlns:a16="http://schemas.microsoft.com/office/drawing/2014/main" id="{6075F8AD-B96E-48C9-A9D2-90F94D4B7F7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92" y="1502563"/>
            <a:ext cx="4233587" cy="272733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46158F8-390D-4A25-A02A-22FCAD050A19}"/>
              </a:ext>
            </a:extLst>
          </p:cNvPr>
          <p:cNvSpPr txBox="1"/>
          <p:nvPr/>
        </p:nvSpPr>
        <p:spPr>
          <a:xfrm>
            <a:off x="539552" y="788171"/>
            <a:ext cx="4104456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defTabSz="2470845" fontAlgn="auto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prstClr val="black"/>
                </a:solidFill>
              </a:rPr>
              <a:t>Linearized transport equation in LRF (V=0)</a:t>
            </a:r>
          </a:p>
        </p:txBody>
      </p:sp>
      <p:pic>
        <p:nvPicPr>
          <p:cNvPr id="28" name="Рисунок 27" descr="\documentclass{article}&#10;\usepackage{amsmath}&#10;\usepackage{amssymb}&#10;\usepackage{bm}&#10;\usepackage{color}&#10;\pagestyle{empty}&#10;\begin{document}&#10;&#10;\begin{eqnarray}&#10; \bm{J}_{(q)}&amp;=&amp;\sum_a\int_{\bm{p}} \bm{v}_a\,(\varepsilon_a-h_a)\, \overline{\delta f}_a\nonumber\\&#10;    \Delta\bm{j}_{(a)}&amp;=&amp;\int_{\bm{p}} \bm{v}_a\, \overline{\delta f}_a \nonumber \\&#10;     \Pi^{\langle ij\rangle}&amp;=&amp;\sum_a \int_{\bm{p}} p^{\langle i} v_a^{j\rangle} \, \overline{\delta f}_a\nonumber&#10;\end{eqnarray}&#10;&#10;&#10;&#10;\end{document}" title="IguanaTex Bitmap Display">
            <a:extLst>
              <a:ext uri="{FF2B5EF4-FFF2-40B4-BE49-F238E27FC236}">
                <a16:creationId xmlns:a16="http://schemas.microsoft.com/office/drawing/2014/main" id="{DEB7D6A4-C62F-45CD-A9E6-FC66B5967DD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850" y="1534399"/>
            <a:ext cx="2777836" cy="156018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BB93767-977C-4B27-B18A-426D3A0A8559}"/>
              </a:ext>
            </a:extLst>
          </p:cNvPr>
          <p:cNvSpPr txBox="1"/>
          <p:nvPr/>
        </p:nvSpPr>
        <p:spPr>
          <a:xfrm>
            <a:off x="3953564" y="1530367"/>
            <a:ext cx="2202611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defTabSz="2470845" fontAlgn="auto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prstClr val="black"/>
                </a:solidFill>
              </a:rPr>
              <a:t>Thermal conductivity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433467A-184D-49E8-AEBF-18FBF9575788}"/>
              </a:ext>
            </a:extLst>
          </p:cNvPr>
          <p:cNvSpPr txBox="1"/>
          <p:nvPr/>
        </p:nvSpPr>
        <p:spPr>
          <a:xfrm>
            <a:off x="3939887" y="2641043"/>
            <a:ext cx="2128319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defTabSz="2470845" fontAlgn="auto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prstClr val="black"/>
                </a:solidFill>
              </a:rPr>
              <a:t>Shear viscosity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AF6396C-9EA8-451B-8CD9-C1FF62ECD0A9}"/>
              </a:ext>
            </a:extLst>
          </p:cNvPr>
          <p:cNvSpPr txBox="1"/>
          <p:nvPr/>
        </p:nvSpPr>
        <p:spPr>
          <a:xfrm>
            <a:off x="4340124" y="2041030"/>
            <a:ext cx="1327847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defTabSz="2470845" fontAlgn="auto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prstClr val="black"/>
                </a:solidFill>
              </a:rPr>
              <a:t>Diffusion</a:t>
            </a:r>
          </a:p>
        </p:txBody>
      </p:sp>
      <p:pic>
        <p:nvPicPr>
          <p:cNvPr id="5" name="Рисунок 4" descr="\documentclass{article}&#10;\usepackage{amsmath}&#10;\usepackage{amssymb}&#10;\usepackage{bm}&#10;\usepackage{color}&#10;\pagestyle{empty}&#10;\begin{document}&#10;&#10;\[&#10;    \bm{d}_{(a)}=T\nabla\frac{\mu_a}{T}&#10;    -T\frac{h_a}{h}\sum_b y_b\nabla \frac{\mu_b}{T}- {\color{blue} q_a\bm{E}}&#10;\]&#10;&#10;&#10;\end{document}" title="IguanaTex Bitmap Display">
            <a:extLst>
              <a:ext uri="{FF2B5EF4-FFF2-40B4-BE49-F238E27FC236}">
                <a16:creationId xmlns:a16="http://schemas.microsoft.com/office/drawing/2014/main" id="{06A35EAE-96EE-1FF7-758C-2577C235260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513" y="5708597"/>
            <a:ext cx="3579228" cy="548689"/>
          </a:xfrm>
          <a:prstGeom prst="rect">
            <a:avLst/>
          </a:prstGeom>
        </p:spPr>
      </p:pic>
      <p:pic>
        <p:nvPicPr>
          <p:cNvPr id="55" name="Рисунок 54" descr="\documentclass{article}&#10;\usepackage{amsmath}&#10;\usepackage{amssymb}&#10;\usepackage{bm}&#10;\usepackage{color}&#10;\pagestyle{empty}&#10;\begin{document}&#10;&#10;\[&#10;V_{ij}=\frac{1}{2}\left(\frac{\partial V_i}{\partial x_j}+\frac{\partial V_j}{\partial x_i}-\frac{2}{3}\delta_{ij}\mathrm{div}\bm{V}\right)&#10;\]&#10;&#10;&#10;&#10;&#10;\end{document}" title="IguanaTex Bitmap Display">
            <a:extLst>
              <a:ext uri="{FF2B5EF4-FFF2-40B4-BE49-F238E27FC236}">
                <a16:creationId xmlns:a16="http://schemas.microsoft.com/office/drawing/2014/main" id="{8336426B-C254-457E-9042-2411F64964F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514" y="5091563"/>
            <a:ext cx="3329657" cy="540575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7D4D7381-059D-46C7-910C-97D89074049A}"/>
              </a:ext>
            </a:extLst>
          </p:cNvPr>
          <p:cNvSpPr txBox="1"/>
          <p:nvPr/>
        </p:nvSpPr>
        <p:spPr>
          <a:xfrm>
            <a:off x="3939885" y="3215686"/>
            <a:ext cx="3008379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defTabSz="2470845" fontAlgn="auto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prstClr val="black"/>
                </a:solidFill>
              </a:rPr>
              <a:t>Bulk viscosity (not considered)</a:t>
            </a:r>
          </a:p>
        </p:txBody>
      </p:sp>
      <p:pic>
        <p:nvPicPr>
          <p:cNvPr id="37" name="Рисунок 36" descr="\documentclass{article}&#10;\usepackage{amsmath}&#10;\usepackage{amssymb}&#10;\usepackage{bm}&#10;\usepackage{color}&#10;\pagestyle{empty}&#10;\begin{document}&#10;&#10;\[&#10;\sum\limits_a n_a \bm{d}_{(a)}=0&#10;\]&#10;&#10;&#10;\end{document}" title="IguanaTex Bitmap Display">
            <a:extLst>
              <a:ext uri="{FF2B5EF4-FFF2-40B4-BE49-F238E27FC236}">
                <a16:creationId xmlns:a16="http://schemas.microsoft.com/office/drawing/2014/main" id="{7ABE1156-7AFB-4A8C-89AC-18927FD8A2B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776" y="5782296"/>
            <a:ext cx="1166976" cy="399649"/>
          </a:xfrm>
          <a:prstGeom prst="rect">
            <a:avLst/>
          </a:prstGeom>
        </p:spPr>
      </p:pic>
      <p:pic>
        <p:nvPicPr>
          <p:cNvPr id="6" name="Рисунок 5" descr="\documentclass{article}&#10;\usepackage{amsmath}&#10;\usepackage{amssymb}&#10;\usepackage{bm}&#10;\usepackage{color}&#10;\pagestyle{empty}&#10;\begin{document}&#10;&#10;\[&#10;    \overline{\delta f_a(\bm{p})}^{(1)} \equiv - \frac{1}{T} f_F'(x_a) {\color{red} \Phi_a(\bm{p})}&#10;\]&#10;&#10;&#10;\end{document}" title="IguanaTex Bitmap Display">
            <a:extLst>
              <a:ext uri="{FF2B5EF4-FFF2-40B4-BE49-F238E27FC236}">
                <a16:creationId xmlns:a16="http://schemas.microsoft.com/office/drawing/2014/main" id="{BEA0B084-FD70-CE72-028B-98E31FAD7E66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001" y="763763"/>
            <a:ext cx="2562072" cy="418487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49A0F331-C63F-41DF-B43D-DC37E3033023}"/>
              </a:ext>
            </a:extLst>
          </p:cNvPr>
          <p:cNvSpPr txBox="1"/>
          <p:nvPr/>
        </p:nvSpPr>
        <p:spPr>
          <a:xfrm>
            <a:off x="395536" y="5766248"/>
            <a:ext cx="3031824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defTabSz="2470845" fontAlgn="auto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prstClr val="black"/>
                </a:solidFill>
              </a:rPr>
              <a:t>Generalized diffusion force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E05074F-7F07-4717-804E-876E03067501}"/>
              </a:ext>
            </a:extLst>
          </p:cNvPr>
          <p:cNvSpPr txBox="1"/>
          <p:nvPr/>
        </p:nvSpPr>
        <p:spPr>
          <a:xfrm>
            <a:off x="395537" y="5202818"/>
            <a:ext cx="3031824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defTabSz="2470845" fontAlgn="auto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prstClr val="black"/>
                </a:solidFill>
              </a:rPr>
              <a:t>Rate-of-shear tensor</a:t>
            </a:r>
          </a:p>
        </p:txBody>
      </p:sp>
      <p:pic>
        <p:nvPicPr>
          <p:cNvPr id="47" name="Рисунок 46" descr="\documentclass{article}&#10;\usepackage{amsmath}&#10;\usepackage{amssymb}&#10;\usepackage{bm}&#10;\usepackage{color}&#10;\pagestyle{empty}&#10;\begin{document}&#10;&#10;\[&#10;    \Phi_a(\bm{p})=\sum_k\hat{{\cal G}}^{a}_k(\bm{p})\cdot {\color{red}{\cal X}_k}&#10;\]&#10;&#10;&#10;\end{document}" title="IguanaTex Bitmap Display">
            <a:extLst>
              <a:ext uri="{FF2B5EF4-FFF2-40B4-BE49-F238E27FC236}">
                <a16:creationId xmlns:a16="http://schemas.microsoft.com/office/drawing/2014/main" id="{13D52FB3-3904-46C4-B4A7-1B63424341F9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522" y="4431707"/>
            <a:ext cx="2484515" cy="547488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90A177DC-60C9-4BB7-95D9-94250C3D11A2}"/>
              </a:ext>
            </a:extLst>
          </p:cNvPr>
          <p:cNvSpPr txBox="1"/>
          <p:nvPr/>
        </p:nvSpPr>
        <p:spPr>
          <a:xfrm>
            <a:off x="390497" y="4410187"/>
            <a:ext cx="2332025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defTabSz="2470845" fontAlgn="auto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prstClr val="black"/>
                </a:solidFill>
              </a:rPr>
              <a:t>Linear equations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7465924-A133-4FCD-B19E-2F97CDDC0B86}"/>
              </a:ext>
            </a:extLst>
          </p:cNvPr>
          <p:cNvSpPr txBox="1"/>
          <p:nvPr/>
        </p:nvSpPr>
        <p:spPr>
          <a:xfrm>
            <a:off x="5804792" y="4410381"/>
            <a:ext cx="2823176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defTabSz="2470845" fontAlgn="auto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prstClr val="black"/>
                </a:solidFill>
              </a:rPr>
              <a:t>– thermodynamic forces</a:t>
            </a:r>
          </a:p>
        </p:txBody>
      </p:sp>
      <p:pic>
        <p:nvPicPr>
          <p:cNvPr id="57" name="Рисунок 56" descr="\documentclass{article}&#10;\usepackage{amsmath}&#10;\usepackage{amssymb}&#10;\usepackage{bm}&#10;\usepackage{color}&#10;\pagestyle{empty}&#10;\begin{document}&#10;&#10;\[&#10;{\cal X}_k&#10;\]&#10;&#10;&#10;\end{document}" title="IguanaTex Bitmap Display">
            <a:extLst>
              <a:ext uri="{FF2B5EF4-FFF2-40B4-BE49-F238E27FC236}">
                <a16:creationId xmlns:a16="http://schemas.microsoft.com/office/drawing/2014/main" id="{DF55590A-7A5D-400E-8FD7-2ECE82DB8066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258" y="4497881"/>
            <a:ext cx="268190" cy="21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42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484"/>
    </mc:Choice>
    <mc:Fallback xmlns="">
      <p:transition spd="slow" advTm="35484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07462"/>
            <a:ext cx="9144000" cy="476250"/>
            <a:chOff x="0" y="0"/>
            <a:chExt cx="5760" cy="300"/>
          </a:xfrm>
        </p:grpSpPr>
        <p:sp>
          <p:nvSpPr>
            <p:cNvPr id="58371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dirty="0"/>
                <a:t>Tensor structure</a:t>
              </a:r>
              <a:endParaRPr lang="ru-RU" sz="2000" dirty="0"/>
            </a:p>
          </p:txBody>
        </p:sp>
        <p:sp>
          <p:nvSpPr>
            <p:cNvPr id="58372" name="Line 4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8373" name="Line 5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5141D-0D43-41F2-922F-3F16CB932715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5" name="Рисунок 4" descr="\documentclass{article}&#10;\usepackage{amsmath}&#10;\usepackage{amssymb}&#10;\usepackage{bm}&#10;\usepackage{color}&#10;\pagestyle{empty}&#10;\begin{document}&#10;&#10;\[&#10;\frac{q_a}{T}f_F'(x_a)\left[\bm{v}_a\times\bm{B}\right]\nabla_{\bm{p}} \Phi_a(\bm{p}) = - i \frac{q_a v_a}{p T}f_F'(x_a) (\bm{B}\cdot\hat{\bm{\ell}}_{\bm{p}})  \Phi_a(\bm{p})&#10;\]&#10;&#10;&#10;&#10;\end{document}" title="IguanaTex Bitmap Display">
            <a:extLst>
              <a:ext uri="{FF2B5EF4-FFF2-40B4-BE49-F238E27FC236}">
                <a16:creationId xmlns:a16="http://schemas.microsoft.com/office/drawing/2014/main" id="{8507C31F-AFFB-4CDE-A310-E781299E545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" y="1412776"/>
            <a:ext cx="6464000" cy="504381"/>
          </a:xfrm>
          <a:prstGeom prst="rect">
            <a:avLst/>
          </a:prstGeom>
        </p:spPr>
      </p:pic>
      <p:pic>
        <p:nvPicPr>
          <p:cNvPr id="7" name="Рисунок 6" descr="\documentclass{article}&#10;\usepackage{amsmath}&#10;\usepackage{amssymb}&#10;\usepackage{bm}&#10;\usepackage{color}&#10;\pagestyle{empty}&#10;\begin{document}&#10;&#10;\[&#10;\hat{\bm{\ell}}_{\bm{p}}=-i\left[\bm{p}\times\nabla_{\bm{p}}\right]&#10;\]&#10;&#10;&#10;&#10;\end{document}" title="IguanaTex Bitmap Display">
            <a:extLst>
              <a:ext uri="{FF2B5EF4-FFF2-40B4-BE49-F238E27FC236}">
                <a16:creationId xmlns:a16="http://schemas.microsoft.com/office/drawing/2014/main" id="{533FFD92-60CB-423E-B7DF-8137896E5C7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" y="2060848"/>
            <a:ext cx="1834667" cy="315429"/>
          </a:xfrm>
          <a:prstGeom prst="rect">
            <a:avLst/>
          </a:prstGeom>
        </p:spPr>
      </p:pic>
      <p:pic>
        <p:nvPicPr>
          <p:cNvPr id="9" name="Рисунок 8" descr="\documentclass{article}&#10;\usepackage{amsmath}&#10;\usepackage{amssymb}&#10;\usepackage{bm}&#10;\usepackage{color}&#10;\pagestyle{empty}&#10;\begin{document}&#10;&#10;\[&#10;    \Phi_a(\bm{p})=\sum_{\ell m} \left(\Phi_a\right)_{\ell m} (p) Y^*_{\ell m }(\hat{\bm{p}})&#10;\]&#10;&#10;&#10;\end{document}" title="IguanaTex Bitmap Display">
            <a:extLst>
              <a:ext uri="{FF2B5EF4-FFF2-40B4-BE49-F238E27FC236}">
                <a16:creationId xmlns:a16="http://schemas.microsoft.com/office/drawing/2014/main" id="{758C6477-0B67-4E95-96F3-B55BE61AA6A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" y="3200735"/>
            <a:ext cx="3276190" cy="547048"/>
          </a:xfrm>
          <a:prstGeom prst="rect">
            <a:avLst/>
          </a:prstGeom>
        </p:spPr>
      </p:pic>
      <p:pic>
        <p:nvPicPr>
          <p:cNvPr id="11" name="Рисунок 10" descr="\documentclass{article}&#10;\usepackage{amsmath}&#10;\usepackage{amssymb}&#10;\usepackage{bm}&#10;\usepackage{color}&#10;\pagestyle{empty}&#10;\begin{document}&#10;&#10;\[&#10;    I_a[\{\Phi_b\}]=\sum_{\ell m \ell' m'} I_a[\{(\Phi_b)_{\ell' m'}\}]^{\ell m}_{\ell' m'} Y^*_{\ell m}(\hat{\bm{p}}).&#10;\]&#10;&#10;&#10;\end{document}" title="IguanaTex Bitmap Display">
            <a:extLst>
              <a:ext uri="{FF2B5EF4-FFF2-40B4-BE49-F238E27FC236}">
                <a16:creationId xmlns:a16="http://schemas.microsoft.com/office/drawing/2014/main" id="{42C022A3-C6F8-4391-9283-489C10978AE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" y="3942982"/>
            <a:ext cx="4345484" cy="50519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CA68F61-ED0E-4B95-9255-1E2B53AE9177}"/>
              </a:ext>
            </a:extLst>
          </p:cNvPr>
          <p:cNvSpPr txBox="1"/>
          <p:nvPr/>
        </p:nvSpPr>
        <p:spPr>
          <a:xfrm>
            <a:off x="592789" y="740442"/>
            <a:ext cx="2304256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defTabSz="2470845" fontAlgn="auto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prstClr val="black"/>
                </a:solidFill>
              </a:rPr>
              <a:t>Magnetic operator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F90E76-97BA-4167-84FD-A570BC00A8FD}"/>
              </a:ext>
            </a:extLst>
          </p:cNvPr>
          <p:cNvSpPr txBox="1"/>
          <p:nvPr/>
        </p:nvSpPr>
        <p:spPr>
          <a:xfrm>
            <a:off x="592788" y="2547334"/>
            <a:ext cx="4345483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defTabSz="2470845" fontAlgn="auto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prstClr val="black"/>
                </a:solidFill>
              </a:rPr>
              <a:t>Spherical harmonics expansion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1EB5D7-C3A7-41A7-815A-58758AEBDE8F}"/>
              </a:ext>
            </a:extLst>
          </p:cNvPr>
          <p:cNvSpPr txBox="1"/>
          <p:nvPr/>
        </p:nvSpPr>
        <p:spPr>
          <a:xfrm>
            <a:off x="597010" y="4591692"/>
            <a:ext cx="219832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defTabSz="2470845" fontAlgn="auto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prstClr val="black"/>
                </a:solidFill>
              </a:rPr>
              <a:t>Isotropic scattering</a:t>
            </a:r>
          </a:p>
        </p:txBody>
      </p:sp>
      <p:pic>
        <p:nvPicPr>
          <p:cNvPr id="15" name="Рисунок 14" descr="\documentclass{article}&#10;\usepackage{amsmath}&#10;\usepackage{amssymb}&#10;\usepackage{bm}&#10;\usepackage{color}&#10;\pagestyle{empty}&#10;\begin{document}&#10;&#10;\[&#10; I_a^\ell[\{(\Phi_b)_{\ell' m'}\}]^{\ell m}_{\ell' m'} = I_a^\ell[\{(\Phi_b)_{\ell m}\}] \delta_{\ell\ell'}\delta_{mm'}&#10;\]&#10;&#10;&#10;\end{document}" title="IguanaTex Bitmap Display">
            <a:extLst>
              <a:ext uri="{FF2B5EF4-FFF2-40B4-BE49-F238E27FC236}">
                <a16:creationId xmlns:a16="http://schemas.microsoft.com/office/drawing/2014/main" id="{F3FFC2A3-C3F8-4130-B92E-6C4BE8D55272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802" y="5195295"/>
            <a:ext cx="4533333" cy="29409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3DD48D5-5464-4934-AE1A-D0874346E8A0}"/>
              </a:ext>
            </a:extLst>
          </p:cNvPr>
          <p:cNvSpPr txBox="1"/>
          <p:nvPr/>
        </p:nvSpPr>
        <p:spPr>
          <a:xfrm>
            <a:off x="545551" y="5651271"/>
            <a:ext cx="4848584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defTabSz="2470845" fontAlgn="auto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prstClr val="black"/>
                </a:solidFill>
              </a:rPr>
              <a:t>When Z is parallel to </a:t>
            </a:r>
            <a:r>
              <a:rPr lang="ru-RU" b="0" dirty="0">
                <a:solidFill>
                  <a:prstClr val="black"/>
                </a:solidFill>
              </a:rPr>
              <a:t> </a:t>
            </a:r>
            <a:r>
              <a:rPr lang="en-US" i="1" dirty="0">
                <a:solidFill>
                  <a:prstClr val="black"/>
                </a:solidFill>
              </a:rPr>
              <a:t>B</a:t>
            </a:r>
            <a:r>
              <a:rPr lang="ru-RU" i="1" dirty="0">
                <a:solidFill>
                  <a:prstClr val="black"/>
                </a:solidFill>
              </a:rPr>
              <a:t> </a:t>
            </a:r>
            <a:r>
              <a:rPr lang="en-US" b="0" dirty="0">
                <a:solidFill>
                  <a:prstClr val="black"/>
                </a:solidFill>
              </a:rPr>
              <a:t>equations diagonalize</a:t>
            </a:r>
            <a:endParaRPr lang="en-US" i="1" dirty="0">
              <a:solidFill>
                <a:prstClr val="black"/>
              </a:solidFill>
            </a:endParaRPr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10783FFE-3D39-56A4-D4F2-0A7A94166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468" y="2188040"/>
            <a:ext cx="265033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8C6317E-099A-2B20-6864-1BE96080A86F}"/>
              </a:ext>
            </a:extLst>
          </p:cNvPr>
          <p:cNvSpPr txBox="1"/>
          <p:nvPr/>
        </p:nvSpPr>
        <p:spPr>
          <a:xfrm>
            <a:off x="545551" y="6169580"/>
            <a:ext cx="4962554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defTabSz="2470845" fontAlgn="auto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prstClr val="black"/>
                </a:solidFill>
              </a:rPr>
              <a:t>It is convenient to use irreducible </a:t>
            </a:r>
            <a:r>
              <a:rPr lang="en-US" b="0" dirty="0">
                <a:solidFill>
                  <a:srgbClr val="FF0000"/>
                </a:solidFill>
              </a:rPr>
              <a:t>spherical</a:t>
            </a:r>
            <a:r>
              <a:rPr lang="en-US" b="0" dirty="0">
                <a:solidFill>
                  <a:prstClr val="black"/>
                </a:solidFill>
              </a:rPr>
              <a:t> tensors</a:t>
            </a:r>
            <a:endParaRPr lang="en-US" i="1" dirty="0">
              <a:solidFill>
                <a:prstClr val="black"/>
              </a:solidFill>
            </a:endParaRPr>
          </a:p>
        </p:txBody>
      </p:sp>
      <p:pic>
        <p:nvPicPr>
          <p:cNvPr id="10" name="Рисунок 9" descr="\documentclass{article}&#10;\usepackage{amsmath}&#10;\usepackage{amssymb}&#10;\usepackage{bm}&#10;\usepackage{color}&#10;\pagestyle{empty}&#10;\begin{document}&#10;\[&#10;\bm{\mathcal{X}}_k\to \left(\mathcal{X}_k \right)_{\ell m}&#10;\]&#10;&#10;\end{document}" title="IguanaTex Bitmap Display">
            <a:extLst>
              <a:ext uri="{FF2B5EF4-FFF2-40B4-BE49-F238E27FC236}">
                <a16:creationId xmlns:a16="http://schemas.microsoft.com/office/drawing/2014/main" id="{24906FC8-B019-A082-9BAD-26D773797596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9" y="6257154"/>
            <a:ext cx="1508879" cy="27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0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062"/>
    </mc:Choice>
    <mc:Fallback xmlns="">
      <p:transition spd="slow" advTm="39062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07462"/>
            <a:ext cx="9144000" cy="476250"/>
            <a:chOff x="0" y="0"/>
            <a:chExt cx="5760" cy="300"/>
          </a:xfrm>
        </p:grpSpPr>
        <p:sp>
          <p:nvSpPr>
            <p:cNvPr id="58371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dirty="0"/>
                <a:t>Transport equation in spherical basis</a:t>
              </a:r>
              <a:endParaRPr lang="ru-RU" sz="2000" dirty="0"/>
            </a:p>
          </p:txBody>
        </p:sp>
        <p:sp>
          <p:nvSpPr>
            <p:cNvPr id="58372" name="Line 4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8373" name="Line 5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5141D-0D43-41F2-922F-3F16CB932715}" type="slidenum">
              <a:rPr lang="ru-RU" smtClean="0"/>
              <a:pPr/>
              <a:t>9</a:t>
            </a:fld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51A99A5-2780-4FEA-BD1B-AF789634F20B}"/>
                  </a:ext>
                </a:extLst>
              </p:cNvPr>
              <p:cNvSpPr txBox="1"/>
              <p:nvPr/>
            </p:nvSpPr>
            <p:spPr>
              <a:xfrm>
                <a:off x="395535" y="839176"/>
                <a:ext cx="7632849" cy="369332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l" defTabSz="2470845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0" dirty="0">
                    <a:solidFill>
                      <a:prstClr val="black"/>
                    </a:solidFill>
                  </a:rPr>
                  <a:t>Decoupling of equations with different </a:t>
                </a:r>
                <a14:m>
                  <m:oMath xmlns:m="http://schemas.openxmlformats.org/officeDocument/2006/math">
                    <m:r>
                      <a:rPr lang="ru-RU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b="0" dirty="0">
                    <a:solidFill>
                      <a:prstClr val="black"/>
                    </a:solidFill>
                  </a:rPr>
                  <a:t> and (in isotropic case), 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51A99A5-2780-4FEA-BD1B-AF789634F2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5" y="839176"/>
                <a:ext cx="7632849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Рисунок 15" descr="\documentclass{article}&#10;\usepackage{amsmath}&#10;\usepackage{amssymb}&#10;\usepackage{bm}&#10;\usepackage{color}&#10;\pagestyle{empty}&#10;\begin{document}&#10;&#10;\[&#10;    -\frac{1}{T}f_F'(x)\sum_{k|\ell_k=\ell}\sqrt{\frac{4\pi}{2\ell+1}} D^a_k(p) &#10;    ({{\cal X}_k})_{\ell m} = I^{\ell}_a[\{(\Phi_b)_{\ell m}\}] + i\frac{1}{T}f_F'(x) {\color{red} m} \omega_{\mathrm{B}a}(p)(\Phi_a)_{\ell m}&#10;\]&#10;&#10;&#10;\end{document}" title="IguanaTex Bitmap Display">
            <a:extLst>
              <a:ext uri="{FF2B5EF4-FFF2-40B4-BE49-F238E27FC236}">
                <a16:creationId xmlns:a16="http://schemas.microsoft.com/office/drawing/2014/main" id="{E5810A52-7931-40CE-8D06-A0C0CEBB934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93039"/>
            <a:ext cx="8290686" cy="716472"/>
          </a:xfrm>
          <a:prstGeom prst="rect">
            <a:avLst/>
          </a:prstGeom>
        </p:spPr>
      </p:pic>
      <p:pic>
        <p:nvPicPr>
          <p:cNvPr id="33" name="Рисунок 32" descr="\documentclass{article}&#10;\usepackage{amsmath}&#10;\usepackage{amssymb}&#10;\usepackage{bm}&#10;\usepackage{color}&#10;\pagestyle{empty}&#10;\begin{document}&#10;&#10;&#10;\[&#10;\color{red}&#10;m=-\ell\dots \ell&#10;\]&#10;&#10;\end{document}" title="IguanaTex Bitmap Display">
            <a:extLst>
              <a:ext uri="{FF2B5EF4-FFF2-40B4-BE49-F238E27FC236}">
                <a16:creationId xmlns:a16="http://schemas.microsoft.com/office/drawing/2014/main" id="{9F505915-0B3D-43D6-B20C-B1C2E9FED98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345" y="916607"/>
            <a:ext cx="1337739" cy="181820"/>
          </a:xfrm>
          <a:prstGeom prst="rect">
            <a:avLst/>
          </a:prstGeom>
        </p:spPr>
      </p:pic>
      <p:pic>
        <p:nvPicPr>
          <p:cNvPr id="6" name="Рисунок 5" descr="\documentclass{article}&#10;\usepackage{amsmath}&#10;\usepackage{amssymb}&#10;\usepackage{bm}&#10;\usepackage{color}&#10;\pagestyle{empty}&#10;\begin{document}&#10;&#10;&#10;\[&#10;\color{red}&#10;    (\Phi_a(B))_{\ell m} = (\Phi_a(mB))_{\ell 1}&#10;\]&#10;&#10;\end{document}" title="IguanaTex Bitmap Display">
            <a:extLst>
              <a:ext uri="{FF2B5EF4-FFF2-40B4-BE49-F238E27FC236}">
                <a16:creationId xmlns:a16="http://schemas.microsoft.com/office/drawing/2014/main" id="{C2C0B3EC-8D86-2CEE-F8E5-FB3EF4CD0CC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832" y="3792175"/>
            <a:ext cx="2788223" cy="25495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99EEDBE-4228-4E57-8033-1980D5B9C89E}"/>
              </a:ext>
            </a:extLst>
          </p:cNvPr>
          <p:cNvSpPr txBox="1"/>
          <p:nvPr/>
        </p:nvSpPr>
        <p:spPr>
          <a:xfrm>
            <a:off x="395535" y="3696465"/>
            <a:ext cx="134003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defTabSz="2470845" fontAlgn="auto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prstClr val="black"/>
                </a:solidFill>
              </a:rPr>
              <a:t>“Scaling”</a:t>
            </a:r>
          </a:p>
        </p:txBody>
      </p:sp>
      <p:pic>
        <p:nvPicPr>
          <p:cNvPr id="27" name="Рисунок 26" descr="\documentclass{article}&#10;\usepackage{amsmath}&#10;\usepackage{amssymb}&#10;\usepackage{bm}&#10;\usepackage{color}&#10;\pagestyle{empty}&#10;\begin{document}&#10;&#10;&#10;\[&#10;    \left(\Phi_a\right)_{\ell m}(p)=&#10;    \sum_k \left({\cal G}^a_{k}(p) \right)_{\ell m} \left({{\cal X}_k}\right)_{\ell m}&#10;\]&#10;&#10;\end{document}" title="IguanaTex Bitmap Display">
            <a:extLst>
              <a:ext uri="{FF2B5EF4-FFF2-40B4-BE49-F238E27FC236}">
                <a16:creationId xmlns:a16="http://schemas.microsoft.com/office/drawing/2014/main" id="{0758C060-A369-4CA1-907E-C3C79DF9E38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360" y="2491180"/>
            <a:ext cx="3475101" cy="506727"/>
          </a:xfrm>
          <a:prstGeom prst="rect">
            <a:avLst/>
          </a:prstGeom>
        </p:spPr>
      </p:pic>
      <p:pic>
        <p:nvPicPr>
          <p:cNvPr id="5" name="Рисунок 4" descr="\documentclass{article}&#10;\usepackage{amsmath}&#10;\usepackage{amssymb}&#10;\usepackage{bm}&#10;\usepackage{color}&#10;\pagestyle{empty}&#10;\begin{document}&#10;&#10;\[&#10;    ({\cal Y}_k)_{\ell m} = - \sum_{k'} L^{kk'}_{\ell m} ({\cal X}_{k'})_{\ell m}&#10;\]&#10;&#10;&#10;\end{document}" title="IguanaTex Bitmap Display">
            <a:extLst>
              <a:ext uri="{FF2B5EF4-FFF2-40B4-BE49-F238E27FC236}">
                <a16:creationId xmlns:a16="http://schemas.microsoft.com/office/drawing/2014/main" id="{A8CBE02A-4549-65CC-399F-F99AF29F979E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360" y="3034523"/>
            <a:ext cx="2745491" cy="5066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A3803BB-3243-43FE-AA03-AB131B2008C6}"/>
                  </a:ext>
                </a:extLst>
              </p:cNvPr>
              <p:cNvSpPr txBox="1"/>
              <p:nvPr/>
            </p:nvSpPr>
            <p:spPr>
              <a:xfrm>
                <a:off x="395535" y="2515205"/>
                <a:ext cx="2350241" cy="646331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l" defTabSz="2470845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2ℓ+1 </m:t>
                    </m:r>
                  </m:oMath>
                </a14:m>
                <a:r>
                  <a:rPr lang="en-US" b="0" dirty="0">
                    <a:solidFill>
                      <a:prstClr val="black"/>
                    </a:solidFill>
                  </a:rPr>
                  <a:t>transport coefficient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A3803BB-3243-43FE-AA03-AB131B2008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5" y="2515205"/>
                <a:ext cx="2350241" cy="64633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" name="Рисунок 41" descr="\documentclass{article}&#10;\usepackage{amsmath}&#10;\usepackage{amssymb}&#10;\usepackage{bm}&#10;\usepackage{color}&#10;\pagestyle{empty}&#10;\begin{document}&#10;&#10;\[&#10;  \color{red}  \widetilde{L}_{kk'}(B)\equiv L^{kk'}_{\ell_k 1}(B)&#10;\]&#10;&#10;&#10;&#10;\end{document}" title="IguanaTex Bitmap Display">
            <a:extLst>
              <a:ext uri="{FF2B5EF4-FFF2-40B4-BE49-F238E27FC236}">
                <a16:creationId xmlns:a16="http://schemas.microsoft.com/office/drawing/2014/main" id="{D8AFAF91-C540-4372-8E9E-74DFF2E5869E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317" y="4771561"/>
            <a:ext cx="3196617" cy="5355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4D33EE2-669D-4C61-B1D0-07F2DD2A9729}"/>
                  </a:ext>
                </a:extLst>
              </p:cNvPr>
              <p:cNvSpPr txBox="1"/>
              <p:nvPr/>
            </p:nvSpPr>
            <p:spPr>
              <a:xfrm>
                <a:off x="391533" y="4705631"/>
                <a:ext cx="3909957" cy="646331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l" defTabSz="2470845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0" dirty="0">
                    <a:solidFill>
                      <a:prstClr val="black"/>
                    </a:solidFill>
                  </a:rPr>
                  <a:t>All</a:t>
                </a:r>
                <a:r>
                  <a:rPr lang="ru-RU" b="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2ℓ+1</m:t>
                    </m:r>
                  </m:oMath>
                </a14:m>
                <a:r>
                  <a:rPr lang="en-US" b="0" dirty="0">
                    <a:solidFill>
                      <a:prstClr val="black"/>
                    </a:solidFill>
                  </a:rPr>
                  <a:t> coefficients</a:t>
                </a:r>
                <a:r>
                  <a:rPr lang="ru-RU" b="0" dirty="0">
                    <a:solidFill>
                      <a:prstClr val="black"/>
                    </a:solidFill>
                  </a:rPr>
                  <a:t> </a:t>
                </a:r>
                <a:r>
                  <a:rPr lang="en-US" b="0" dirty="0">
                    <a:solidFill>
                      <a:prstClr val="black"/>
                    </a:solidFill>
                  </a:rPr>
                  <a:t>are described by a single complex function of</a:t>
                </a:r>
                <a:r>
                  <a:rPr lang="ru-RU" b="0" dirty="0">
                    <a:solidFill>
                      <a:prstClr val="black"/>
                    </a:solidFill>
                  </a:rPr>
                  <a:t> </a:t>
                </a:r>
                <a:r>
                  <a:rPr lang="en-US" b="0" dirty="0">
                    <a:solidFill>
                      <a:prstClr val="black"/>
                    </a:solidFill>
                  </a:rPr>
                  <a:t>B-field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4D33EE2-669D-4C61-B1D0-07F2DD2A97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533" y="4705631"/>
                <a:ext cx="3909957" cy="64633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 descr="\documentclass{article}&#10;\usepackage{amsmath}&#10;\usepackage{amssymb}&#10;\usepackage{bm}&#10;\usepackage{color}&#10;\pagestyle{empty}&#10;\begin{document}&#10;&#10;\[&#10;    \omega_{\mathrm{B}a}=\frac{q_a {\color{red} B} v_a}{p} \Rightarrow&#10;\]&#10;&#10;&#10;\end{document}" title="IguanaTex Bitmap Display">
            <a:extLst>
              <a:ext uri="{FF2B5EF4-FFF2-40B4-BE49-F238E27FC236}">
                <a16:creationId xmlns:a16="http://schemas.microsoft.com/office/drawing/2014/main" id="{0582830F-ABC9-8686-FE8B-3854CB6F4D82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494" y="3632719"/>
            <a:ext cx="1813732" cy="56620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D63BCE5-4853-92D6-7E60-E4366FB7B4C5}"/>
              </a:ext>
            </a:extLst>
          </p:cNvPr>
          <p:cNvSpPr txBox="1"/>
          <p:nvPr/>
        </p:nvSpPr>
        <p:spPr>
          <a:xfrm>
            <a:off x="400875" y="5743023"/>
            <a:ext cx="4531165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defTabSz="2470845" fontAlgn="auto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prstClr val="black"/>
                </a:solidFill>
              </a:rPr>
              <a:t>NB: This is a known fact, but its derivation in Cartesian formalism is much more involved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B1A5446-B9CD-53E0-C466-DCA035565B24}"/>
              </a:ext>
            </a:extLst>
          </p:cNvPr>
          <p:cNvSpPr txBox="1"/>
          <p:nvPr/>
        </p:nvSpPr>
        <p:spPr>
          <a:xfrm>
            <a:off x="391533" y="6413870"/>
            <a:ext cx="2064197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1400" b="0" dirty="0">
                <a:latin typeface="+mn-lt"/>
              </a:rPr>
              <a:t>e.g., </a:t>
            </a:r>
            <a:r>
              <a:rPr lang="en-US" sz="1400" b="0" dirty="0" err="1">
                <a:latin typeface="+mn-lt"/>
              </a:rPr>
              <a:t>Ferziger&amp;Kaper</a:t>
            </a:r>
            <a:r>
              <a:rPr lang="en-US" sz="1400" b="0" dirty="0">
                <a:latin typeface="+mn-lt"/>
              </a:rPr>
              <a:t> 1972</a:t>
            </a:r>
          </a:p>
        </p:txBody>
      </p:sp>
    </p:spTree>
    <p:extLst>
      <p:ext uri="{BB962C8B-B14F-4D97-AF65-F5344CB8AC3E}">
        <p14:creationId xmlns:p14="http://schemas.microsoft.com/office/powerpoint/2010/main" val="59191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621"/>
    </mc:Choice>
    <mc:Fallback xmlns="">
      <p:transition spd="slow" advTm="48621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AMBLE" val="\documentclass{article}&#10;\pagestyle{empty}&#10;\usepackage{xspace,amssymb,amsfonts,amsmath}&#10;\usepackage{color}&#10;\usepackage{TeX4PPT}&#10;"/>
  <p:tag name="MAGPC" val="200"/>
  <p:tag name="FONTSIZE" val="1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8,9613"/>
  <p:tag name="ORIGINALWIDTH" val="2488,189"/>
  <p:tag name="LATEXADDIN" val="\documentclass{article}&#10;\usepackage{amsmath}&#10;\usepackage{amssymb}&#10;\usepackage{bm}&#10;\usepackage{color}&#10;\pagestyle{empty}&#10;\begin{document}&#10;&#10;\[&#10;    f_a^{\mathrm{l.e.}}=f_a^{\mathrm{l.e.}}(\varepsilon_a^{\mathrm{l.e.}}(\bm{p}))=f_F\left(\frac{\varepsilon_a^{\mathrm{l.e.}}(\bm{p}) -\mu_a(\bm{r},t)}{T(\bm{r},t)}\right)&#10;\]&#10;&#10;&#10;&#10;\end{document}"/>
  <p:tag name="IGUANATEXSIZE" val="20"/>
  <p:tag name="IGUANATEXCURSOR" val="183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,2336"/>
  <p:tag name="ORIGINALWIDTH" val="1565,054"/>
  <p:tag name="LATEXADDIN" val="\documentclass{article}&#10;\usepackage{amsmath}&#10;\usepackage{amssymb}&#10;\usepackage{bm}&#10;\usepackage{color}&#10;\pagestyle{empty}&#10;\begin{document}&#10;&#10;&#10;$x_{\mathrm{Hall}{e,\mu}}\gg 1$ (but $x_{\mathrm{Hall}p}\ll 1$)&#10;&#10;\end{document}"/>
  <p:tag name="IGUANATEXSIZE" val="20"/>
  <p:tag name="IGUANATEXCURSOR" val="201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,9828"/>
  <p:tag name="ORIGINALWIDTH" val="893,1384"/>
  <p:tag name="LATEXADDIN" val="\documentclass{article}&#10;\usepackage{amsmath}&#10;\usepackage{amssymb}&#10;\usepackage{bm}&#10;\usepackage{color}&#10;\pagestyle{empty}&#10;\begin{document}&#10;&#10;\[&#10;    \Phi_a(\bm{p}_1)=\bm{p}_1\bm{w}_{(a)}&#10;\]&#10;&#10;&#10;\end{document}"/>
  <p:tag name="IGUANATEXSIZE" val="20"/>
  <p:tag name="IGUANATEXCURSOR" val="181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3,4833"/>
  <p:tag name="ORIGINALWIDTH" val="821,8972"/>
  <p:tag name="LATEXADDIN" val="\documentclass{article}&#10;\usepackage{amsmath}&#10;\usepackage{amssymb}&#10;\usepackage{bm}&#10;\usepackage{color}&#10;\pagestyle{empty}&#10;\begin{document}&#10;&#10;\[&#10;    \Delta \bm{j}_{(a)}=n_a\bm{w}_{(a)}&#10;\]&#10;&#10;&#10;\end{document}"/>
  <p:tag name="IGUANATEXSIZE" val="20"/>
  <p:tag name="IGUANATEXCURSOR" val="179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31,4586"/>
  <p:tag name="ORIGINALWIDTH" val="5005,624"/>
  <p:tag name="LATEXADDIN" val="\documentclass{article}&#10;\usepackage{amsmath}&#10;\usepackage{amssymb}&#10;\usepackage{bm}&#10;\usepackage{color}&#10;\pagestyle{empty}&#10;\begin{document}&#10;&#10;\[&#10;    n_a\left(\bm{d}_{(a)}+\frac{h_a}{hn}\left[\bm{J}\times\bm{B} \right]\right)=\int_{\bm{p}_1}\bm{p}_1I_a[\left\{\Phi_b\right\}]+q_a\left[\Delta\bm{j}_{(a)}\times \bm{B}\right]=\sum_bJ_{ab}(\bm{w}_b-\bm{w}_a)+n_aq_a[\bm{w}_a\times\bm{B}]&#10;\]&#10;&#10;\end{document}"/>
  <p:tag name="IGUANATEXSIZE" val="20"/>
  <p:tag name="IGUANATEXCURSOR" val="381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1,4623"/>
  <p:tag name="ORIGINALWIDTH" val="1610,049"/>
  <p:tag name="LATEXADDIN" val="\documentclass{article}&#10;\usepackage{amsmath}&#10;\usepackage{amssymb}&#10;\usepackage{bm}&#10;\usepackage{color}&#10;\pagestyle{empty}&#10;\begin{document}&#10;&#10;\[&#10;   J_{ab}=\frac{T^2m_a^{*2}m_b^{*2}}{12\pi^6}\int_w\langle q^2 |T_{ab}|^2\rangle&#10;\]&#10;&#10;&#10;\end{document}"/>
  <p:tag name="IGUANATEXSIZE" val="20"/>
  <p:tag name="IGUANATEXCURSOR" val="213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31,4586"/>
  <p:tag name="ORIGINALWIDTH" val="4379,453"/>
  <p:tag name="LATEXADDIN" val="\documentclass{article}&#10;\usepackage{amsmath}&#10;\usepackage{amssymb}&#10;\usepackage{bm}&#10;\usepackage{color}&#10;\pagestyle{empty}&#10;\begin{document}&#10;&#10;\[&#10;- \frac{1}{T}f_F'(x_a) \bm{v}_a{\color{red} \left(\bm{d}_{(a)} +\frac{h_a}{ h n}[\bm{J}\times\bm{B}] \right)}=\sum_b I_{ab\,\mathrm{lin}}[\Phi]+{\color{blue}\frac{q_a}{T}f_F'(x_a)\left[\bm{v}_a\times\bm{B}\right]\nabla_{\bm{p}_1} \Phi_a(\bm{p}_1)}&#10;\]&#10;&#10;&#10;&#10;\end{document}"/>
  <p:tag name="IGUANATEXSIZE" val="20"/>
  <p:tag name="IGUANATEXCURSOR" val="368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20,9598"/>
  <p:tag name="ORIGINALWIDTH" val="2098,988"/>
  <p:tag name="LATEXADDIN" val="\documentclass{article}&#10;\usepackage{amsmath}&#10;\usepackage{amssymb}&#10;\usepackage{bm}&#10;\usepackage{color}&#10;\pagestyle{empty}&#10;\begin{document}&#10;&#10;\[&#10;    \bm{d}_{(a)}=T\nabla\frac{\mu_a}{T}&#10;    -T\frac{h_a}{h}\sum_b y_b\nabla \frac{\mu_b}{T}- q_a\bm{E}&#10;\]&#10;&#10;&#10;\end{document}"/>
  <p:tag name="IGUANATEXSIZE" val="20"/>
  <p:tag name="IGUANATEXCURSOR" val="242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3,9632"/>
  <p:tag name="ORIGINALWIDTH" val="2022,497"/>
  <p:tag name="LATEXADDIN" val="\documentclass{article}&#10;\usepackage{amsmath}&#10;\usepackage{amssymb}&#10;\usepackage{bm}&#10;\usepackage{color}&#10;\pagestyle{empty}&#10;\begin{document}&#10;&#10;\[&#10;    1=\sum_{b}\left(\Lambda^k_{ab}\widetilde{\lambda}^k_a+{\Lambda'}^{k}_{ab}\widetilde{\lambda}^k_b\right) +i\frac{\omega_{\mathrm{BF}a}}{v_{\mathrm{F}a}}\widetilde{\lambda}^k_a&#10;\]&#10;&#10;&#10;\end{document}"/>
  <p:tag name="IGUANATEXSIZE" val="20"/>
  <p:tag name="IGUANATEXCURSOR" val="318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,2358"/>
  <p:tag name="ORIGINALWIDTH" val="437,9453"/>
  <p:tag name="LATEXADDIN" val="\documentclass{article}&#10;\usepackage{amsmath}&#10;\usepackage{amssymb}&#10;\usepackage{bm}&#10;\usepackage{color}&#10;\pagestyle{empty}&#10;\begin{document}&#10;&#10;\[&#10;k=\kappa,\,\eta&#10;\]&#10;&#10;&#10;&#10;\end{document}"/>
  <p:tag name="IGUANATEXSIZE" val="20"/>
  <p:tag name="IGUANATEXCURSOR" val="155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7,2103"/>
  <p:tag name="ORIGINALWIDTH" val="1328,084"/>
  <p:tag name="LATEXADDIN" val="\documentclass{article}&#10;\usepackage{amsmath}&#10;\usepackage{amssymb}&#10;\usepackage{bm}&#10;\usepackage{color}&#10;\pagestyle{empty}&#10;\begin{document}&#10;&#10;\[&#10;    \int_w  = \int_0^\infty \mathrm{d}w \frac{(w/2)^2}{\sinh^2(w/2)} &#10;\]&#10;&#10;&#10;\end{document}"/>
  <p:tag name="IGUANATEXSIZE" val="20"/>
  <p:tag name="IGUANATEXCURSOR" val="212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8,4814"/>
  <p:tag name="ORIGINALWIDTH" val="1585,302"/>
  <p:tag name="LATEXADDIN" val="\documentclass{article}&#10;\usepackage{amsmath}&#10;\usepackage{amssymb}&#10;\usepackage{bm}&#10;\usepackage{color}&#10;\pagestyle{empty}&#10;\begin{document}&#10;&#10;&#10;\[&#10;    f_a=f_a^{\mathrm{eq}}+\delta f_a^{(0)}+\delta f_a^{(1)}+\dots&#10;\]&#10;&#10;\end{document}"/>
  <p:tag name="IGUANATEXSIZE" val="20"/>
  <p:tag name="IGUANATEXCURSOR" val="206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67,4166"/>
  <p:tag name="ORIGINALWIDTH" val="3049,119"/>
  <p:tag name="LATEXADDIN" val="\documentclass{article}&#10;\usepackage{amsmath}&#10;\usepackage{amssymb}&#10;\usepackage{bm}&#10;\usepackage{color}&#10;\pagestyle{empty}&#10;\begin{document}&#10;\begin{eqnarray}&#10;    \Lambda^\eta_{ab} &amp;=&amp; \frac{3 T^2 m_a^{*2}m_b^{*2}}{4\pi^4 p_{\mathrm{F}a}^2}&#10;    \int_w \left\langle\frac{q^2}{p_{\mathrm{F}a}^2}\left(1-\frac{q^2}{4p_{\mathrm{F}a}^2}\right){\cal Q}_{ab}\right\rangle\nonumber\\&#10;      {\Lambda'}^{\eta}_{ab} &amp;=&amp; -\frac{3 T^2 m_a^{*2}m_b^{*2}}{4\pi^4 p_{\mathrm{F}a}^2}&#10;    \int_w  \left\langle\frac{q^2}{p_{\mathrm{F}a}^2}\left(\frac{\bm{p}_1(\bm{p}_{2}+\bm{p}_{2'})}{2p_{\mathrm{F}a}p_{\mathrm{F}b}}\right){\cal Q}_{ab}\right\rangle\nonumber&#10;\end{eqnarray}&#10;&#10;&#10;&#10;\end{document}"/>
  <p:tag name="IGUANATEXSIZE" val="20"/>
  <p:tag name="IGUANATEXCURSOR" val="372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67,4166"/>
  <p:tag name="ORIGINALWIDTH" val="3176,603"/>
  <p:tag name="LATEXADDIN" val="\documentclass{article}&#10;\usepackage{amsmath}&#10;\usepackage{amssymb}&#10;\usepackage{bm}&#10;\usepackage{color}&#10;\pagestyle{empty}&#10;\begin{document}&#10;&#10;\begin{eqnarray}&#10;    \Lambda^\kappa_{ab} &amp;=&amp; \frac{3 T^2 m_a^{*2}m_b^{*2}}{4\pi^4 p_{\mathrm{F}a}^2}&#10;    \int_w \left\langle\left(\frac{w^2}{\pi^2} + \left[\frac{1}{3}-\frac{w^2}{6\pi^2}\right]\frac{q^2}{p_{\mathrm{F}a}^2}\right){\cal Q}_{ab}\right\rangle\nonumber\\&#10;    {\Lambda'}^{\kappa}_{ab} &amp;=&amp; -\frac{3 T^2 m_a^{*2}m_b^{*2}}{4\pi^4 p_{\mathrm{F}a}^2}&#10;    \int_w \frac{w^2}{\pi^2} \left\langle\left(\frac{\bm{p}_1(\bm{p}_{2}+\bm{p}_{2'})}{2p_{\mathrm{F}a}p_{\mathrm{F}b}}\right){\cal Q}_{ab}\right\rangle,\nonumber&#10;\end{eqnarray}&#10;&#10;&#10;\end{document}"/>
  <p:tag name="IGUANATEXSIZE" val="20"/>
  <p:tag name="IGUANATEXCURSOR" val="656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6,7154"/>
  <p:tag name="ORIGINALWIDTH" val="3946,757"/>
  <p:tag name="LATEXADDIN" val="\documentclass{article}&#10;\usepackage{amsmath}&#10;\usepackage{amssymb}&#10;\usepackage{bm}&#10;\usepackage{color}&#10;\pagestyle{empty}&#10;\begin{document}&#10;\[&#10;   \left\langle A(\{\bm{p}_i\})\right\rangle =\frac{p_1p_2p_{1'}p_{2'}}{16\pi^2} \int\mathrm{d}\hat{\bm{p}}_{1} \mathrm{d}\hat{\bm{p}}_{1'}\mathrm{d}\hat{\bm{p}}_{2}\mathrm{d}\hat{\bm{p}}_{2'}\ A(\{\bm{p}_i\})&#10;     \delta(\bm{p}_{1'}+\bm{p}_{2'}-\bm{p}_{1}-\bm{p}_2)&#10;\]&#10;&#10;\end{document}"/>
  <p:tag name="IGUANATEXSIZE" val="20"/>
  <p:tag name="IGUANATEXCURSOR" val="408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,9861"/>
  <p:tag name="ORIGINALWIDTH" val="797,9002"/>
  <p:tag name="LATEXADDIN" val="\documentclass{article}&#10;\usepackage{amsmath}&#10;\usepackage{amssymb}&#10;\usepackage{bm}&#10;\usepackage{color}&#10;\pagestyle{empty}&#10;\begin{document}&#10;&#10;\[&#10;1+2\to 1'+2'&#10;\]&#10;&#10;&#10;\end{document}"/>
  <p:tag name="IGUANATEXSIZE" val="20"/>
  <p:tag name="IGUANATEXCURSOR" val="152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,24"/>
  <p:tag name="ORIGINALWIDTH" val="665,1669"/>
  <p:tag name="LATEXADDIN" val="\documentclass{article}&#10;\usepackage{amsmath}&#10;\usepackage{amssymb}&#10;\usepackage{bm}&#10;\usepackage{color}&#10;\pagestyle{empty}&#10;\begin{document}&#10;&#10;\[&#10;\bm{q}=\bm{p}_{1'}-\bm{p}_1&#10;\]&#10;&#10;&#10;\end{document}"/>
  <p:tag name="IGUANATEXSIZE" val="20"/>
  <p:tag name="IGUANATEXCURSOR" val="167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5,7218"/>
  <p:tag name="ORIGINALWIDTH" val="683,9145"/>
  <p:tag name="LATEXADDIN" val="\documentclass{article}&#10;\usepackage{amsmath}&#10;\usepackage{amssymb}&#10;\usepackage{bm}&#10;\usepackage{color}&#10;\pagestyle{empty}&#10;\begin{document}&#10;&#10;\[&#10;w=\frac{\varepsilon_{1'}-\varepsilon_1}{T}&#10;\]&#10;&#10;&#10;\end{document}"/>
  <p:tag name="IGUANATEXSIZE" val="20"/>
  <p:tag name="IGUANATEXCURSOR" val="182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3,982"/>
  <p:tag name="ORIGINALWIDTH" val="1577,053"/>
  <p:tag name="LATEXADDIN" val="\documentclass{article}&#10;\usepackage{amsmath}&#10;\usepackage{amssymb}&#10;\usepackage{bm}&#10;\usepackage{color}&#10;\pagestyle{empty}&#10;\begin{document}&#10;&#10;\[&#10;\Lambda^k_{ab}\propto m_a^{*2}m_b^{*2}\langle D^k(\Omega,w) {\cal Q}_{ab}\rangle&#10;\]&#10;&#10;&#10;\end{document}"/>
  <p:tag name="IGUANATEXSIZE" val="20"/>
  <p:tag name="IGUANATEXCURSOR" val="189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32,2085"/>
  <p:tag name="ORIGINALWIDTH" val="2078,74"/>
  <p:tag name="LATEXADDIN" val="\documentclass{article}&#10;\usepackage{amsmath}&#10;\usepackage{amssymb}&#10;\usepackage{bm}&#10;\usepackage{color}&#10;\pagestyle{empty}&#10;\begin{document}&#10;&#10;\[&#10;    {\cal Q}_{ab}=\frac{1}{4(1+\delta_{ab})} \sum_{\mathrm{spins}} |T_{ab}(12\to 1'2' )|^2&#10;\]&#10;&#10;&#10;\end{document}"/>
  <p:tag name="IGUANATEXSIZE" val="20"/>
  <p:tag name="IGUANATEXCURSOR" val="230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5,9655"/>
  <p:tag name="ORIGINALWIDTH" val="1952,756"/>
  <p:tag name="LATEXADDIN" val="\documentclass{article}&#10;\usepackage{amsmath}&#10;\usepackage{amssymb}&#10;\usepackage{bm}&#10;\usepackage{color}&#10;\pagestyle{empty}&#10;\begin{document}&#10;&#10;\[&#10;    \frac{\mathrm{d}\sigma_{ab}}{\mathrm{d}\Omega}(E_\mathrm{lab},\theta_{\mathrm{cm}}) = \frac{m_N^2}{16\pi^2}(1+\delta_{ab}){\cal Q}_{ab}&#10;\]&#10;&#10;&#10;&#10;\end{document}"/>
  <p:tag name="IGUANATEXSIZE" val="20"/>
  <p:tag name="IGUANATEXCURSOR" val="279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3,982"/>
  <p:tag name="ORIGINALWIDTH" val="1577,053"/>
  <p:tag name="LATEXADDIN" val="\documentclass{article}&#10;\usepackage{amsmath}&#10;\usepackage{amssymb}&#10;\usepackage{bm}&#10;\usepackage{color}&#10;\pagestyle{empty}&#10;\begin{document}&#10;&#10;\[&#10;\Lambda^k_{ab}\propto m_a^{*2}m_b^{*2}\langle D^k(\Omega,w) {\cal Q}_{ab}\rangle&#10;\]&#10;&#10;&#10;\end{document}"/>
  <p:tag name="IGUANATEXSIZE" val="20"/>
  <p:tag name="IGUANATEXCURSOR" val="189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8,4814"/>
  <p:tag name="ORIGINALWIDTH" val="1536,558"/>
  <p:tag name="LATEXADDIN" val="\documentclass{article}&#10;\usepackage{amsmath}&#10;\usepackage{amssymb}&#10;\usepackage{bm}&#10;\usepackage{color}&#10;\pagestyle{empty}&#10;\begin{document}&#10;&#10;\[&#10;    \varepsilon_a=\varepsilon_a^{\mathrm{eq}}+\delta\varepsilon_a^{(0)}+\delta\varepsilon_a^{(1)}+\dots&#10;\]&#10;&#10;&#10;&#10;\end{document}"/>
  <p:tag name="IGUANATEXSIZE" val="20"/>
  <p:tag name="IGUANATEXCURSOR" val="243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3,982"/>
  <p:tag name="ORIGINALWIDTH" val="1436,82"/>
  <p:tag name="LATEXADDIN" val="\documentclass{article}&#10;\usepackage{amsmath}&#10;\usepackage{amssymb}&#10;\usepackage{bm}&#10;\usepackage{color}&#10;\pagestyle{empty}&#10;\begin{document}&#10;&#10;\[&#10;{\cal Q}_{ab}\neq {\cal Q}_{ab}(w)\Rightarrow \Lambda^k_{ab}\propto T^2&#10;\]&#10;&#10;&#10;\end{document}"/>
  <p:tag name="IGUANATEXSIZE" val="20"/>
  <p:tag name="IGUANATEXCURSOR" val="211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,2366"/>
  <p:tag name="ORIGINALWIDTH" val="561,6797"/>
  <p:tag name="LATEXADDIN" val="\documentclass{article}&#10;\usepackage{amsmath}&#10;\usepackage{amssymb}&#10;\usepackage{bm}&#10;\usepackage{color}&#10;\pagestyle{empty}&#10;\begin{document}&#10;&#10;\[&#10;T_{ab}\to G_{ab}&#10;\]&#10;&#10;&#10;\end{document}"/>
  <p:tag name="IGUANATEXSIZE" val="20"/>
  <p:tag name="IGUANATEXCURSOR" val="156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1,7323"/>
  <p:tag name="ORIGINALWIDTH" val="3484,064"/>
  <p:tag name="LATEXADDIN" val="\documentclass{article}&#10;\usepackage{amsmath}&#10;\usepackage{amssymb}&#10;\usepackage{bm}&#10;\usepackage{color}&#10;\pagestyle{empty}&#10;\begin{document}&#10;&#10;\[&#10;T_{ab}\to M_{\mathrm{OPE}}   = g_{aa} g_{bb} \Bar{u}_a(p'_1) \gamma^5 u_a(p_1) &#10;        D_\pi(p'_1-p_1) \, \bar{u}_b(p'_2) \gamma^5 u_b(p_2)&#10;\]&#10;&#10;&#10;\end{document}"/>
  <p:tag name="IGUANATEXSIZE" val="20"/>
  <p:tag name="IGUANATEXCURSOR" val="228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1,961"/>
  <p:tag name="ORIGINALWIDTH" val="4065,992"/>
  <p:tag name="LATEXADDIN" val="\documentclass{article}&#10;\usepackage{amsmath}&#10;\usepackage{amssymb}&#10;\usepackage{bm}&#10;\usepackage{color}&#10;\pagestyle{empty}&#10;\begin{document}&#10;&#10;\[&#10;    {\cal Q}_{ab} = \frac{1}{16(1+\delta_{ab})\varepsilon^2_a\varepsilon^2_b} \left[ &#10;    \frac{g_{aa}^2g_{bb}^2q^4}{(q^2 + m_\pi^2)^2} &#10;    + \frac{g^4_{ab} q'^4}{(q'^2+m_\pi^2)^2} + \frac{g_{aa}g_{bb}g^2_{ab} q^2 q'^2}{(q^2+m_\pi^2)(q'^2+m_\pi^2)}&#10;    \right]&#10;\]&#10;&#10;&#10;\end{document}"/>
  <p:tag name="IGUANATEXSIZE" val="20"/>
  <p:tag name="IGUANATEXCURSOR" val="276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5,9655"/>
  <p:tag name="ORIGINALWIDTH" val="1952,756"/>
  <p:tag name="LATEXADDIN" val="\documentclass{article}&#10;\usepackage{amsmath}&#10;\usepackage{amssymb}&#10;\usepackage{bm}&#10;\usepackage{color}&#10;\pagestyle{empty}&#10;\begin{document}&#10;&#10;\[&#10;    \frac{\mathrm{d}\sigma_{ab}}{\mathrm{d}\Omega}(E_\mathrm{lab},\theta_{\mathrm{cm}}) = \frac{m_N^2}{16\pi^2}(1+\delta_{ab}){\cal Q}_{ab}&#10;\]&#10;&#10;&#10;&#10;\end{document}"/>
  <p:tag name="IGUANATEXSIZE" val="20"/>
  <p:tag name="IGUANATEXCURSOR" val="279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8,9613"/>
  <p:tag name="ORIGINALWIDTH" val="611,1736"/>
  <p:tag name="LATEXADDIN" val="\documentclass{article}&#10;\usepackage{amsmath}&#10;\usepackage{amssymb}&#10;\usepackage{bm}&#10;\usepackage{color}&#10;\pagestyle{empty}&#10;\begin{document}&#10;&#10;\[&#10;E_\mathrm{lab} = \frac{2 p^2}{m_N^2}&#10;\]&#10;&#10;&#10;\end{document}"/>
  <p:tag name="IGUANATEXSIZE" val="20"/>
  <p:tag name="IGUANATEXCURSOR" val="176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6,9629"/>
  <p:tag name="ORIGINALWIDTH" val="950,1313"/>
  <p:tag name="LATEXADDIN" val="\documentclass{article}&#10;\usepackage{amsmath}&#10;\usepackage{amssymb}&#10;\usepackage{bm}&#10;\usepackage{color}&#10;\pagestyle{empty}&#10;\begin{document}&#10;&#10;\[&#10;  \cos \theta_{\mathrm{cm}}=1-\frac{q^2}{2p^2}&#10;\]&#10;&#10;&#10;\end{document}"/>
  <p:tag name="IGUANATEXSIZE" val="20"/>
  <p:tag name="IGUANATEXCURSOR" val="186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9,7113"/>
  <p:tag name="ORIGINALWIDTH" val="1831,271"/>
  <p:tag name="LATEXADDIN" val="\documentclass{article}&#10;\usepackage{amsmath}&#10;\usepackage{amssymb}&#10;\usepackage{bm}&#10;\usepackage{color}&#10;\pagestyle{empty}&#10;\begin{document}&#10;&#10;\[&#10;    \Lambda^\kappa_{nn}+{\Lambda'}^\kappa_{nn}=\frac{64 T^2 m_n^{*4}}{5m_N^2 p_{\mathrm{F}n}} S_{nn2}(p_{\mathrm{F}n})&#10;\]&#10;&#10;&#10;\end{document}"/>
  <p:tag name="IGUANATEXSIZE" val="20"/>
  <p:tag name="IGUANATEXCURSOR" val="239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9,7113"/>
  <p:tag name="ORIGINALWIDTH" val="2115,486"/>
  <p:tag name="LATEXADDIN" val="\documentclass{article}&#10;\usepackage{amsmath}&#10;\usepackage{amssymb}&#10;\usepackage{bm}&#10;\usepackage{color}&#10;\pagestyle{empty}&#10;\begin{document}&#10;&#10;\[&#10;    S_{nn2}(p_{\mathrm{F}n}) = \frac{m_N^2}{128\pi^2 p_{\mathrm{F}n}^3}  \left\langle (q^2+q'^2){\cal Q}_{nn} \right\rangle&#10;\]&#10;&#10;&#10;&#10;\end{document}"/>
  <p:tag name="IGUANATEXSIZE" val="20"/>
  <p:tag name="IGUANATEXCURSOR" val="149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22,4597"/>
  <p:tag name="ORIGINALWIDTH" val="1780,277"/>
  <p:tag name="LATEXADDIN" val="\documentclass{article}&#10;\usepackage{amsmath}&#10;\usepackage{amssymb}&#10;\usepackage{bm}&#10;\usepackage{color}&#10;\pagestyle{empty}&#10;\begin{document}&#10;&#10;\[&#10;    \Lambda^\kappa_{pp}+{\Lambda'}^\kappa_{pp}=\frac{64 T^2 m_p^{*4}}{5m_N^2 p_{\mathrm{F}p}} S_{nn2}(p_{\mathrm{F}p})&#10;\]&#10;&#10;&#10;\end{document}"/>
  <p:tag name="IGUANATEXSIZE" val="20"/>
  <p:tag name="IGUANATEXCURSOR" val="239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543,6821"/>
  <p:tag name="LATEXADDIN" val="\documentclass{article}&#10;\usepackage{amsmath}&#10;\usepackage{amssymb}&#10;\usepackage{bm}&#10;\usepackage{color}&#10;\pagestyle{empty}&#10;\begin{document}&#10;&#10;\[&#10;\mathrm{Kn}=\lambda/L&#10;\]&#10;&#10;&#10;&#10;\end{document}"/>
  <p:tag name="IGUANATEXSIZE" val="20"/>
  <p:tag name="IGUANATEXCURSOR" val="161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2,7184"/>
  <p:tag name="ORIGINALWIDTH" val="833,1458"/>
  <p:tag name="LATEXADDIN" val="\documentclass{article}&#10;\usepackage{amsmath}&#10;\usepackage{amssymb}&#10;\usepackage{bm}&#10;\usepackage{color}&#10;\pagestyle{empty}&#10;\begin{document}&#10;&#10;&#10;\[&#10;\bm{p}=\frac{1}{2}(\bm{p}_2-\bm{p}_1)&#10;\]&#10;&#10;\end{document}"/>
  <p:tag name="IGUANATEXSIZE" val="20"/>
  <p:tag name="IGUANATEXCURSOR" val="178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36,783"/>
  <p:tag name="ORIGINALWIDTH" val="2973,378"/>
  <p:tag name="LATEXADDIN" val="\documentclass{article}&#10;\usepackage{amsmath}&#10;\usepackage{amssymb}&#10;\usepackage{bm}&#10;\usepackage{color}&#10;\pagestyle{empty}&#10;\begin{document}&#10;&#10;\begin{eqnarray}&#10;    \Lambda^\kappa_{nn}+{\Lambda'}^\kappa_{nn}&amp;=&amp;\frac{64 T^2 m_n^{*4}}{5m_N^2 p_{\mathrm{F}n}} S_{nn2}(p_{\mathrm{F}n})\nonumber\\&#10; \Lambda^\kappa_{pp}+{\Lambda'}^\kappa_{pp}&amp;=&amp;\frac{64 T^2 m_p^{*4}}{5m_N^2 p_{\mathrm{F}p}} S_{nn2}&#10;(p_{\mathrm{F}p})\nonumber\\&#10; \Lambda^\kappa_{np} &amp;=&amp; \frac{64 T^2 m_{n}^{*2} m_{p}^{*2}}{5m_N^2 p_{\mathrm{F}n}} (S_{np1}+S_{np2})\nonumber\\&#10;    \Lambda^\kappa_{pn}&amp;=&amp;\frac{64 T^2 m_n^{*2} m_p^{*2} p_{\mathrm{F}n}}{5m_N^2 {p_{\mathrm{F}p}}^2} \left(S_{np1}+\frac{p_{\mathrm{F}n}^2}{p_{\mathrm{F}p}^2}S_{np2}\right)\nonumber\\&#10;    {\Lambda'}^\kappa_{np}&amp;=&amp;\frac{p_{\mathrm{F}p}^2}{p_{\mathrm{F}n}^2}{\Lambda'}^\kappa_{pn}=\frac{64 T^2 m_n^{*2} m_p^{*2}}{5m_N^2 p_{\mathrm{F}p}} S'_{np2}\nonumber\\&#10;    \Lambda^\eta_{aa}+{\Lambda'}^\eta_{aa}&amp;=&amp;\frac{64 T^2 m_a^{*4}}{m_N^2 p_{\mathrm{F}a}} S_{nn4}(p_{\mathrm{F}a})\nonumber\\&#10;    \Lambda^\eta_{np}&amp;=&amp;\frac{64 T^2 m_n^{*2} m_p^{*2}}{m_N^2 p_{\mathrm{F}n}} (S_{p2}-S_{p4})\nonumber\\&#10;    \Lambda^\eta_{pn}&amp;=&amp;\frac{64 T^2 m_n^{*2}m_p^{*2}}{m_N^2 p_{\mathrm{F}p}} \left(\frac{p_{\mathrm{F}n}^3}{p_{\mathrm{F}p}^3}S_{np2}-\frac{p_{\mathrm{F}n}^5}{p_{\mathrm{F}p}^5}S_{np4}\right)\nonumber\\&#10;    {\Lambda'}^\eta_{np}&amp;=&amp;\frac{p_{\mathrm{F}p}^4}{p_{\mathrm{F}n}^4}{\Lambda'}^\eta_{pn}=\frac{64 T^2 m_n^{*2} m_p^{*2}}{m_N^2 p_{\mathrm{F}p}} S'_{np4}\nonumber\\&#10;    J_{np}&amp;=&amp;J_{pn}=\frac{64}{9\pi^2} T^2 \frac{m_n^{*2}m_p^{*2}}{m_N^2} p_{\mathrm{F}n}^3 S_{np2}\nonumber&#10;\end{eqnarray}&#10;&#10;&#10;\end{document}"/>
  <p:tag name="IGUANATEXSIZE" val="20"/>
  <p:tag name="IGUANATEXCURSOR" val="1474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30,446"/>
  <p:tag name="ORIGINALWIDTH" val="3498,313"/>
  <p:tag name="LATEXADDIN" val="\documentclass{article}&#10;\usepackage{amsmath}&#10;\usepackage{amssymb}&#10;\usepackage{bm}&#10;\usepackage{color}&#10;\pagestyle{empty}&#10;\begin{document}&#10;&#10;\begin{eqnarray}&#10;    S_{nn2}(p_{\mathrm{F}a}) &amp;=&amp; \frac{m_N^2}{128\pi^2 p_{\mathrm{F}a}^3}  \left\langle (q^2+q'^2){\cal Q}_{aa} \right\rangle\nonumber\\&#10;   S_{np1}&amp;=&amp;\frac{m_N^2}{64\pi^2p_{\mathrm{F}n}} \langle {\cal Q}_{np}\rangle\nonumber\\&#10;    S_{np2}&amp;=&amp; \frac{m_N^2}{256\pi^2 p_{\mathrm{F}n}^3} \langle {q^2\cal Q}_{np} \rangle\nonumber\\&#10;    S_{nn4}(p_{\mathrm{F}a}) &amp;=&amp;\frac{m_N^2}{16\pi^2}  \frac{1}{(2p_{\mathrm{F}a})^5}\langle q^2{q'}^2{\cal Q}_{aa}\rangle\nonumber\\&#10;    S_{np4} &amp;=&amp; \frac{m_N^2}{16\pi^2} \frac{1}{2(2p_{\mathrm{F}n})^5}\langle q^4 {\cal Q}_{np}\rangle\nonumber\\&#10;    S'_{np4} &amp;=&amp; \frac{m_N^2}{16\pi^2} \frac{1}{32p_{\mathrm{F}n}^5}\left\langle q^2\left( (p_{\mathrm{F}n}^2+p_{\mathrm{F}p}^2) -P^2-\frac{q^2}{2}\right){\cal Q}_{np}\right\rangle\nonumber\\&#10;    S'_{np2}&amp; = &amp;\frac{m_N^2}{16\pi^2} \frac{1}{8p_{\mathrm{F}n}^3}\left\langle\left( (p_{\mathrm{F}n}^2+p_{\mathrm{F}p}^2) -P^2-\frac{q^2}{2}\right){\cal Q}_{np}\right\rangle\nonumber&#10;\end{eqnarray}&#10;&#10;&#10;&#10;\end{document}"/>
  <p:tag name="IGUANATEXSIZE" val="20"/>
  <p:tag name="IGUANATEXCURSOR" val="623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,9824"/>
  <p:tag name="ORIGINALWIDTH" val="1103,112"/>
  <p:tag name="LATEXADDIN" val="\documentclass{article}&#10;\usepackage{amsmath}&#10;\usepackage{amssymb}&#10;\usepackage{bm}&#10;\usepackage{color}&#10;\pagestyle{empty}&#10;\begin{document}&#10;&#10;&#10;\[&#10;\Lambda_{ab} \propto m_a^{*2}m_b^{*2} T^2 S_{ab}&#10;\]&#10;&#10;\end{document}"/>
  <p:tag name="IGUANATEXSIZE" val="20"/>
  <p:tag name="IGUANATEXCURSOR" val="189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3,9632"/>
  <p:tag name="ORIGINALWIDTH" val="2022,497"/>
  <p:tag name="LATEXADDIN" val="\documentclass{article}&#10;\usepackage{amsmath}&#10;\usepackage{amssymb}&#10;\usepackage{bm}&#10;\usepackage{color}&#10;\pagestyle{empty}&#10;\begin{document}&#10;&#10;\[&#10;    1=\sum_{b}\left(\Lambda^k_{ab}\widetilde{\lambda}^k_a+{\Lambda'}^{k}_{ab}\widetilde{\lambda}^k_b\right) +i\frac{\omega_{\mathrm{BF}a}}{v_{\mathrm{F}a}}\widetilde{\lambda}^k_a&#10;\]&#10;&#10;&#10;\end{document}"/>
  <p:tag name="IGUANATEXSIZE" val="20"/>
  <p:tag name="IGUANATEXCURSOR" val="318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,2358"/>
  <p:tag name="ORIGINALWIDTH" val="437,9453"/>
  <p:tag name="LATEXADDIN" val="\documentclass{article}&#10;\usepackage{amsmath}&#10;\usepackage{amssymb}&#10;\usepackage{bm}&#10;\usepackage{color}&#10;\pagestyle{empty}&#10;\begin{document}&#10;&#10;\[&#10;k=\kappa,\,\eta&#10;\]&#10;&#10;&#10;&#10;\end{document}"/>
  <p:tag name="IGUANATEXSIZE" val="20"/>
  <p:tag name="IGUANATEXCURSOR" val="155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49,4563"/>
  <p:tag name="ORIGINALWIDTH" val="1900,262"/>
  <p:tag name="LATEXADDIN" val="\documentclass{article}&#10;\usepackage{amsmath}&#10;\usepackage{amssymb}&#10;\usepackage{bm}&#10;\usepackage{color}&#10;\pagestyle{empty}&#10;\begin{document}&#10;&#10;\[&#10;   1=\left(\Lambda^k_{a}+i\frac{\omega_{\mathrm{BF}a}}{v_{\mathrm{F}a}}\right)\widetilde{\lambda}^k_a+ \sum_{b\neq a}{\Lambda'}^{k}_{ab}\widetilde{\lambda}^k_b&#10;\]&#10;&#10;&#10;\end{document}"/>
  <p:tag name="IGUANATEXSIZE" val="20"/>
  <p:tag name="IGUANATEXCURSOR" val="299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0,465"/>
  <p:tag name="ORIGINALWIDTH" val="1112,861"/>
  <p:tag name="LATEXADDIN" val="\documentclass{article}&#10;\usepackage{amsmath}&#10;\usepackage{amssymb}&#10;\usepackage{bm}&#10;\usepackage{color}&#10;\pagestyle{empty}&#10;\begin{document}&#10;&#10;&#10;\[&#10;    \Lambda^k_a=\sum_{b} \Lambda^k_{ab}+{\Lambda'}^k_{aa}.&#10;\]&#10;&#10;\end{document}"/>
  <p:tag name="IGUANATEXSIZE" val="20"/>
  <p:tag name="IGUANATEXCURSOR" val="199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7,7278"/>
  <p:tag name="ORIGINALWIDTH" val="759,655"/>
  <p:tag name="LATEXADDIN" val="\documentclass{article}&#10;\usepackage{amsmath}&#10;\usepackage{amssymb}&#10;\usepackage{bm}&#10;\usepackage{color}&#10;\pagestyle{empty}&#10;\begin{document}&#10;&#10;\[&#10;{\Lambda'}^k_{np}\mathrm{Re}\widetilde{\lambda}_p \ll 1&#10;\]&#10;&#10;&#10;&#10;\end{document}"/>
  <p:tag name="IGUANATEXSIZE" val="20"/>
  <p:tag name="IGUANATEXCURSOR" val="195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4,2145"/>
  <p:tag name="ORIGINALWIDTH" val="618,6727"/>
  <p:tag name="LATEXADDIN" val="\documentclass{article}&#10;\usepackage{amsmath}&#10;\usepackage{amssymb}&#10;\usepackage{bm}&#10;\usepackage{color}&#10;\pagestyle{empty}&#10;\begin{document}&#10;&#10;&#10;\[&#10;\mathrm{Re}\widetilde{\lambda}^k_n\approx\frac{1}{\Lambda^k_n}&#10;\]&#10;&#10;\end{document}"/>
  <p:tag name="IGUANATEXSIZE" val="20"/>
  <p:tag name="IGUANATEXCURSOR" val="161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,2354"/>
  <p:tag name="ORIGINALWIDTH" val="902,8871"/>
  <p:tag name="LATEXADDIN" val="\documentclass{article}&#10;\usepackage{amsmath}&#10;\usepackage{amssymb}&#10;\usepackage{bm}&#10;\usepackage{color}&#10;\pagestyle{empty}&#10;\begin{document}&#10;&#10;\[&#10;\partial T,\quad \partial\mu_a,\quad \partial \bm{V}&#10;\]&#10;&#10;&#10;\end{document}"/>
  <p:tag name="IGUANATEXSIZE" val="20"/>
  <p:tag name="IGUANATEXCURSOR" val="192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36,7079"/>
  <p:tag name="ORIGINALWIDTH" val="1172,853"/>
  <p:tag name="LATEXADDIN" val="\documentclass{article}&#10;\usepackage{amsmath}&#10;\usepackage{amssymb}&#10;\usepackage{bm}&#10;\usepackage{color}&#10;\pagestyle{empty}&#10;\begin{document}&#10;&#10;&#10;\[&#10;    \mathrm{Im}\,\widetilde{\lambda}^k_{n}=-\frac{{\Lambda'}^k_{np}}{{\Lambda}^k_{n}}\ &#10;    \mathrm{Im}\,\widetilde{\lambda}^k_{p}&#10;\]&#10;&#10;\end{document}"/>
  <p:tag name="IGUANATEXSIZE" val="20"/>
  <p:tag name="IGUANATEXCURSOR" val="271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3,4533"/>
  <p:tag name="ORIGINALWIDTH" val="2751,406"/>
  <p:tag name="LATEXADDIN" val="\documentclass{article}&#10;\usepackage{amsmath}&#10;\usepackage{color}&#10;\usepackage{bm}&#10;\pagestyle{empty}&#10;\begin{document}&#10;&#10;\[&#10;M_{ab}= 4\pi  \alpha_f&#10;\left( \frac{J^{(0)}_1J^{(0)}_2 }{q^2+{\color{blue} \Pi_l(\omega,q)}}&#10;-\frac{\bm{J}_{1t}\cdot\bm{J}_{2t}}{q^2-\omega^2+{\color{red} \Pi_t(\omega,q)}}\right)&#10;\]&#10;&#10;&#10;\end{document}"/>
  <p:tag name="IGUANATEXSIZE" val="20"/>
  <p:tag name="IGUANATEXCURSOR" val="124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25.4593"/>
  <p:tag name="ORIGINALWIDTH" val="1573.303"/>
  <p:tag name="LATEXADDIN" val="\documentclass{article}&#10;\usepackage{amsmath}&#10;\pagestyle{empty}&#10;\begin{document}&#10;&#10;\[&#10;\kappa_{e\mu}^{t,N} = &#10;\frac{\pi^2}{54\zeta(3)}&#10;\frac{k_B  (p_{Fe}^2+p_{Fp}^2)}{\alpha_f}&#10;\]&#10;&#10;&#10;\end{document}"/>
  <p:tag name="IGUANATEXSIZE" val="20"/>
  <p:tag name="IGUANATEXCURSOR" val="142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47.9565"/>
  <p:tag name="ORIGINALWIDTH" val="1595.051"/>
  <p:tag name="LATEXADDIN" val="\documentclass{article}&#10;\usepackage{amsmath,amssymb}&#10;\usepackage{color}&#10;\pagestyle{empty}&#10;\begin{document}&#10;&#10;\[&#10;\eta_{e\mu}^{t,N} =\frac{1.1}{\alpha_f}&#10;\frac{n_e^2+n_\mu^2}{q_t^{1/3}} {\color{red} (k_B T)^{-5/3}}&#10;\]&#10;&#10;&#10;\end{document}"/>
  <p:tag name="IGUANATEXSIZE" val="20"/>
  <p:tag name="IGUANATEXCURSOR" val="175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48.9689"/>
  <p:tag name="ORIGINALWIDTH" val="1055.118"/>
  <p:tag name="LATEXADDIN" val="\documentclass{article}&#10;\usepackage{amsmath}&#10;\usepackage{color}&#10;\pagestyle{empty}&#10;\begin{document}&#10;&#10;\[&#10;\Pi_t(\omega,q)=-i\frac{\pi}{4}{\color{red} \frac{\omega}{q}}q_t^2&#10;\]&#10;&#10;&#10;\end{document}"/>
  <p:tag name="IGUANATEXSIZE" val="20"/>
  <p:tag name="IGUANATEXCURSOR" val="16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1.7323"/>
  <p:tag name="ORIGINALWIDTH" val="774.6531"/>
  <p:tag name="LATEXADDIN" val="\documentclass{article}&#10;\usepackage{amsmath}&#10;\pagestyle{empty}&#10;\begin{document}&#10;&#10;\[&#10;\Pi_l(\omega,q)=q_{\rm TF}^2&#10;\]&#10;&#10;&#10;\end{document}"/>
  <p:tag name="IGUANATEXSIZE" val="20"/>
  <p:tag name="IGUANATEXCURSOR" val="112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8.7364"/>
  <p:tag name="ORIGINALWIDTH" val="758.9051"/>
  <p:tag name="LATEXADDIN" val="\documentclass{article}&#10;\usepackage{amsmath}&#10;\pagestyle{empty}&#10;\begin{document}&#10;&#10;\[&#10;\omega\sim T \ll q v_{Fi} &#10;\]&#10;&#10;&#10;&#10;\end{document}"/>
  <p:tag name="IGUANATEXSIZE" val="20"/>
  <p:tag name="IGUANATEXCURSOR" val="109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,222"/>
  <p:tag name="ORIGINALWIDTH" val="1700,037"/>
  <p:tag name="LATEXADDIN" val="\documentclass{article}&#10;\usepackage{amsmath}&#10;\pagestyle{empty}&#10;\begin{document}&#10;&#10;\[&#10;\Lambda_{ab}\propto \left\langle\left|M_{ab}\right|^2 w_{tr}(q) &#10;{\cal F}_{\rm Pauli}(\omega) \right\rangle&#10;\]&#10;&#10;&#10;&#10;\end{document}"/>
  <p:tag name="IGUANATEXSIZE" val="20"/>
  <p:tag name="IGUANATEXCURSOR" val="123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3,982"/>
  <p:tag name="ORIGINALWIDTH" val="2378,703"/>
  <p:tag name="LATEXADDIN" val="\documentclass{article}&#10;\usepackage{amsmath}&#10;\usepackage{color}&#10;\pagestyle{empty}&#10;\begin{document}&#10;&#10;\[&#10;\Lambda_{ab}={\color{blue} \Lambda_{ab}^l} + {\color{red} \Lambda_{ab}^t}&#10;\qquad&#10;{\color{blue} \Lambda_{ab}^l \propto T^2} \quad&#10;{\color{red} \Lambda_{ab}^t \propto T^{2-\xi}} &#10;\]&#10;&#10;&#10;&#10;\end{document}"/>
  <p:tag name="IGUANATEXSIZE" val="20"/>
  <p:tag name="IGUANATEXCURSOR" val="256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3,9632"/>
  <p:tag name="ORIGINALWIDTH" val="2022,497"/>
  <p:tag name="LATEXADDIN" val="\documentclass{article}&#10;\usepackage{amsmath}&#10;\usepackage{amssymb}&#10;\usepackage{bm}&#10;\usepackage{color}&#10;\pagestyle{empty}&#10;\begin{document}&#10;&#10;\[&#10;    1=\sum_{b}\left(\Lambda^k_{ab}\widetilde{\lambda}^k_a+{\Lambda'}^{k}_{ab}\widetilde{\lambda}^k_b\right) +i\frac{\omega_{\mathrm{BF}a}}{v_{\mathrm{F}a}}\widetilde{\lambda}^k_a&#10;\]&#10;&#10;&#10;\end{document}"/>
  <p:tag name="IGUANATEXSIZE" val="20"/>
  <p:tag name="IGUANATEXCURSOR" val="318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755,9055"/>
  <p:tag name="LATEXADDIN" val="\documentclass{article}&#10;\usepackage{amsmath}&#10;\usepackage{amssymb}&#10;\usepackage{bm}&#10;\usepackage{color}&#10;\pagestyle{empty}&#10;\begin{document}&#10;&#10;\[&#10;m_a^*=p_{\mathrm{F}a}/v_{\mathrm{F}a}&#10;\]&#10;&#10;&#10;&#10;\end{document}"/>
  <p:tag name="IGUANATEXSIZE" val="20"/>
  <p:tag name="IGUANATEXCURSOR" val="175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,2358"/>
  <p:tag name="ORIGINALWIDTH" val="437,9453"/>
  <p:tag name="LATEXADDIN" val="\documentclass{article}&#10;\usepackage{amsmath}&#10;\usepackage{amssymb}&#10;\usepackage{bm}&#10;\usepackage{color}&#10;\pagestyle{empty}&#10;\begin{document}&#10;&#10;\[&#10;k=\kappa,\,\eta&#10;\]&#10;&#10;&#10;&#10;\end{document}"/>
  <p:tag name="IGUANATEXSIZE" val="20"/>
  <p:tag name="IGUANATEXCURSOR" val="155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49,4563"/>
  <p:tag name="ORIGINALWIDTH" val="1937,008"/>
  <p:tag name="LATEXADDIN" val="\documentclass{article}&#10;\usepackage{amsmath}&#10;\usepackage{amssymb}&#10;\usepackage{bm}&#10;\usepackage{color}&#10;\pagestyle{empty}&#10;\begin{document}&#10;&#10;\[&#10;   1=\left(\Lambda^k_{a}+i\frac{\omega_{\mathrm{BF}a}}{v_{\mathrm{F}a}}\right)\widetilde{\lambda}^k_a+ \sum_{b\neq a}{\Lambda'}^{k}_{ab}\widetilde{\lambda}^k_b,&#10;\]&#10;&#10;&#10;\end{document}"/>
  <p:tag name="IGUANATEXSIZE" val="20"/>
  <p:tag name="IGUANATEXCURSOR" val="300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0,465"/>
  <p:tag name="ORIGINALWIDTH" val="1112,861"/>
  <p:tag name="LATEXADDIN" val="\documentclass{article}&#10;\usepackage{amsmath}&#10;\usepackage{amssymb}&#10;\usepackage{bm}&#10;\usepackage{color}&#10;\pagestyle{empty}&#10;\begin{document}&#10;&#10;&#10;\[&#10;    \Lambda^k_a=\sum_{b} \Lambda^k_{ab}+{\Lambda'}^k_{aa}.&#10;\]&#10;&#10;\end{document}"/>
  <p:tag name="IGUANATEXSIZE" val="20"/>
  <p:tag name="IGUANATEXCURSOR" val="199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4,7131"/>
  <p:tag name="ORIGINALWIDTH" val="1947,506"/>
  <p:tag name="LATEXADDIN" val="\documentclass{article}&#10;\usepackage{amsmath}&#10;\usepackage{amssymb}&#10;\usepackage{bm}&#10;\usepackage{color}&#10;\pagestyle{empty}&#10;\begin{document}&#10;&#10;\begin{eqnarray}\label{eq:lambda_ell}&#10;    \widetilde{\lambda}^k_\ell&amp;=&amp;\frac{1}{\Lambda^k_\ell+i\omega_{\mathrm{BF}\ell}/v_{\mathrm{F}\ell}},\quad \ell=e,\,\mu\nonumber&#10;\end{eqnarray}&#10;&#10;&#10;\end{document}"/>
  <p:tag name="IGUANATEXSIZE" val="20"/>
  <p:tag name="IGUANATEXCURSOR" val="305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3,907"/>
  <p:tag name="ORIGINALWIDTH" val="3325,084"/>
  <p:tag name="LATEXADDIN" val="\documentclass{article}&#10;\usepackage{amsmath}&#10;\usepackage{amssymb}&#10;\usepackage{bm}&#10;\usepackage{color}&#10;\pagestyle{empty}&#10;\begin{document}&#10;&#10;\begin{eqnarray}&#10;    \left({{\cal Y}_k}\right)_{\ell m} &amp;=&amp; \sum_{ k'm' m''} \left({\cal D}^\ell_{mm'}(\hat{\bm{b}},0)\right)^* L^{kk'}_{\ell m'} \left({\cal X}_{k'}\right)_{\ell m''} {\cal D}^\ell_{m''m'}(\hat{\bm{b}},0) \nonumber\\&#10;    &amp;=&amp; \sqrt{\frac{4\pi}{2\ell+1}}\sum_{k'} \sum_{K=0}^{2\ell} &#10;    L^{kk'}_K\left[\left({\cal X}_{k'}\right)_{\ell}\otimes Y_K(\hat{\bm{b}})\right]_{\ell m}\nonumber&#10;\end{eqnarray}&#10;&#10;&#10;\end{document}"/>
  <p:tag name="IGUANATEXSIZE" val="20"/>
  <p:tag name="IGUANATEXCURSOR" val="529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8,9613"/>
  <p:tag name="ORIGINALWIDTH" val="2821,147"/>
  <p:tag name="LATEXADDIN" val="\documentclass{article}&#10;\usepackage{amsmath}&#10;\usepackage{amssymb}&#10;\usepackage{bm}&#10;\usepackage{color}&#10;\pagestyle{empty}&#10;\begin{document}&#10;&#10;\[&#10;    \left[\left({\cal X}_{k'}\right)_\ell\otimes Y_K(\hat{\bm{b}})\right]_{\ell m}=&#10;    \sum_{m''Q} C^{\ell m}_{\ell m'' KQ} \left({\cal X}_{k'}\right)_{\ell m''} Y_{KQ}(\hat{\bm{b}})&#10;\]&#10;&#10;&#10;\end{document}"/>
  <p:tag name="IGUANATEXSIZE" val="20"/>
  <p:tag name="IGUANATEXCURSOR" val="323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7,7165"/>
  <p:tag name="ORIGINALWIDTH" val="1697,038"/>
  <p:tag name="LATEXADDIN" val="\documentclass{article}&#10;\usepackage{amsmath}&#10;\usepackage{amssymb}&#10;\usepackage{bm}&#10;\usepackage{color}&#10;\pagestyle{empty}&#10;\begin{document}&#10;&#10;\[&#10;    L^{kk'}_K=\sum_{m} (-1)^{\ell-m} C^{K0}_{\ell m \ell -m} L^{kk'}_{\ell m}&#10;\]&#10;&#10;&#10;\end{document}"/>
  <p:tag name="IGUANATEXSIZE" val="20"/>
  <p:tag name="IGUANATEXCURSOR" val="217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4,9681"/>
  <p:tag name="ORIGINALWIDTH" val="353,9557"/>
  <p:tag name="LATEXADDIN" val="\documentclass{article}&#10;\usepackage{amsmath}&#10;\usepackage{amssymb}&#10;\usepackage{bm}&#10;\usepackage{color}&#10;\pagestyle{empty}&#10;\begin{document}&#10;&#10;&#10;\[&#10;\hat{\bm{b}}=\frac{\bm{B}}{B}&#10;\]&#10;&#10;&#10;\end{document}"/>
  <p:tag name="IGUANATEXSIZE" val="20"/>
  <p:tag name="IGUANATEXCURSOR" val="170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2,7184"/>
  <p:tag name="ORIGINALWIDTH" val="1550,806"/>
  <p:tag name="LATEXADDIN" val="\documentclass{article}&#10;\usepackage{amsmath}&#10;\usepackage{amssymb}&#10;\usepackage{bm}&#10;\usepackage{color}&#10;\pagestyle{empty}&#10;\begin{document}&#10;&#10;\[&#10;    \overline{\delta f_a(\bm{p})}^{(1)} \equiv - \frac{1}{T} f_F'(x_a) {\color{red} \Phi_a(\bm{p})}&#10;\]&#10;&#10;&#10;\end{document}"/>
  <p:tag name="IGUANATEXSIZE" val="20"/>
  <p:tag name="IGUANATEXCURSOR" val="239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5,7218"/>
  <p:tag name="ORIGINALWIDTH" val="714,6606"/>
  <p:tag name="LATEXADDIN" val="\documentclass{article}&#10;\usepackage{amsmath}&#10;\usepackage{amssymb}&#10;\usepackage{bm}&#10;\usepackage{color}&#10;\pagestyle{empty}&#10;\begin{document}&#10;&#10;\[&#10;x_a\equiv \frac{\varepsilon_a-\mu_a}{T}&#10;\]&#10;&#10;&#10;\end{document}"/>
  <p:tag name="IGUANATEXSIZE" val="20"/>
  <p:tag name="IGUANATEXCURSOR" val="179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2,7184"/>
  <p:tag name="ORIGINALWIDTH" val="1289,839"/>
  <p:tag name="LATEXADDIN" val="\documentclass{article}&#10;\usepackage{amsmath}&#10;\usepackage{amssymb}&#10;\usepackage{bm}&#10;\usepackage{color}&#10;\pagestyle{empty}&#10;\begin{document}&#10;&#10;&#10;\[&#10;\frac{1}{T}f_F'(x_a)\approx -\delta(\varepsilon_a-\mu_a)&#10;\]&#10;&#10;\end{document}"/>
  <p:tag name="IGUANATEXSIZE" val="20"/>
  <p:tag name="IGUANATEXCURSOR" val="196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16,798"/>
  <p:tag name="ORIGINALWIDTH" val="2518,185"/>
  <p:tag name="LATEXADDIN" val="\documentclass{article}&#10;\usepackage{amsmath}&#10;\usepackage{amssymb}&#10;\usepackage{bm}&#10;\usepackage{color}&#10;\pagestyle{empty}&#10;\begin{document}&#10;&#10;\begin{eqnarray}&#10; &amp;&amp;- f_F'(x_a) \left\{\frac{\varepsilon_a-h_a}{T}\bm{v}_a{\color{red} \left(\frac{\nabla T}{T}+\dot{\bm{V}}&#10; %-\frac{\nabla P}{nh}+\frac{1}{nh}[\bm{J}\times\bm{B}]&#10; \right)}\right.\nonumber\\&#10; &amp;&amp;+\frac{1}{T}\left.\bm{v}_a{\color{red} \left(\bm{d}_{(a)} +\frac{h_a}{ h n}[\bm{J}\times\bm{B}] \right)}\right.&#10; \nonumber\\ &#10; &amp;&amp;+ \left. \frac{p_i v_{aj}}{T}{\color{red} V_{ij}}\right.&#10; \nonumber\\ &#10; &amp;&amp;+\frac{1}{3}(\bm{p}\bm{v}_a)\mathrm{div}\bm{V} -\left.\frac{\partial}{\partial t} \left(\frac{\varepsilon_a^{\mathrm{l.e.}}-\mu_a&#10; }{T}\right)\right\} \nonumber \\&#10;&amp;=&amp; \sum_b I_{ab\,\mathrm{lin}}[\Phi]+{\color{blue}\frac{q_a}{T}f_F'(x_a)\left[\bm{v}_a\times\bm{B}\right]\nabla_{\bm{p}} \Phi_a(\bm{p})}\nonumber&#10;\end{eqnarray}&#10;&#10;&#10;&#10;\end{document}"/>
  <p:tag name="IGUANATEXSIZE" val="20"/>
  <p:tag name="IGUANATEXCURSOR" val="767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66,6667"/>
  <p:tag name="ORIGINALWIDTH" val="1241,845"/>
  <p:tag name="LATEXADDIN" val="\documentclass{article}&#10;\usepackage{amsmath}&#10;\usepackage{amssymb}&#10;\usepackage{bm}&#10;\usepackage{color}&#10;\pagestyle{empty}&#10;\begin{document}&#10;&#10;\begin{eqnarray}&#10;\bm{J}_q&amp;=&amp;-\hat{\kappa}\nabla T \nonumber \\&#10;\bm{i}_a &amp;=&amp; -\sum_b \hat{D}_{ab}\nabla\frac{\mu_b}{T}\nonumber\\&#10;\hat{\Pi}&amp;=&amp;2\hat{\eta}\hat{V}\nonumber&#10;\end{eqnarray}&#10;&#10;&#10;&#10;\end{document}"/>
  <p:tag name="IGUANATEXSIZE" val="20"/>
  <p:tag name="IGUANATEXCURSOR" val="303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7,87"/>
  <p:tag name="ORIGINALWIDTH" val="1853,018"/>
  <p:tag name="LATEXADDIN" val="\documentclass{article}&#10;\usepackage{amsmath}&#10;\usepackage{amssymb}&#10;\usepackage{bm}&#10;\usepackage{color}&#10;\pagestyle{empty}&#10;\begin{document}&#10;&#10;\begin{eqnarray}&#10; \bm{J}_{(q)}&amp;=&amp;\sum_a\int_{\bm{p}} \bm{v}_a\,(\varepsilon_a-h_a)\, \overline{\delta f}_a\nonumber\\&#10;    \Delta\bm{j}_{(a)}&amp;=&amp;\int_{\bm{p}} \bm{v}_a\, \overline{\delta f}_a \nonumber \\&#10;     \Pi^{\langle ij\rangle}&amp;=&amp;\sum_a \int_{\bm{p}} p^{\langle i} v_a^{j\rangle} \, \overline{\delta f}_a\nonumber&#10;\end{eqnarray}&#10;&#10;&#10;&#10;\end{document}"/>
  <p:tag name="IGUANATEXSIZE" val="20"/>
  <p:tag name="IGUANATEXCURSOR" val="343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20,9598"/>
  <p:tag name="ORIGINALWIDTH" val="2098,988"/>
  <p:tag name="LATEXADDIN" val="\documentclass{article}&#10;\usepackage{amsmath}&#10;\usepackage{amssymb}&#10;\usepackage{bm}&#10;\usepackage{color}&#10;\pagestyle{empty}&#10;\begin{document}&#10;&#10;\[&#10;    \bm{d}_{(a)}=T\nabla\frac{\mu_a}{T}&#10;    -T\frac{h_a}{h}\sum_b y_b\nabla \frac{\mu_b}{T}- {\color{blue} q_a\bm{E}}&#10;\]&#10;&#10;&#10;\end{document}"/>
  <p:tag name="IGUANATEXSIZE" val="20"/>
  <p:tag name="IGUANATEXCURSOR" val="243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2,9621"/>
  <p:tag name="ORIGINALWIDTH" val="1871,766"/>
  <p:tag name="LATEXADDIN" val="\documentclass{article}&#10;\usepackage{amsmath}&#10;\usepackage{amssymb}&#10;\usepackage{bm}&#10;\usepackage{color}&#10;\pagestyle{empty}&#10;\begin{document}&#10;&#10;\[&#10;V_{ij}=\frac{1}{2}\left(\frac{\partial V_i}{\partial x_j}+\frac{\partial V_j}{\partial x_i}-\frac{2}{3}\delta_{ij}\mathrm{div}\bm{V}\right)&#10;\]&#10;&#10;&#10;&#10;&#10;\end{document}"/>
  <p:tag name="IGUANATEXSIZE" val="20"/>
  <p:tag name="IGUANATEXCURSOR" val="230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2,4672"/>
  <p:tag name="ORIGINALWIDTH" val="766,4042"/>
  <p:tag name="LATEXADDIN" val="\documentclass{article}&#10;\usepackage{amsmath}&#10;\usepackage{amssymb}&#10;\usepackage{bm}&#10;\usepackage{color}&#10;\pagestyle{empty}&#10;\begin{document}&#10;&#10;\[&#10;\sum\limits_a n_a \bm{d}_{(a)}=0&#10;\]&#10;&#10;&#10;\end{document}"/>
  <p:tag name="IGUANATEXSIZE" val="20"/>
  <p:tag name="IGUANATEXCURSOR" val="172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2,7184"/>
  <p:tag name="ORIGINALWIDTH" val="1550,806"/>
  <p:tag name="LATEXADDIN" val="\documentclass{article}&#10;\usepackage{amsmath}&#10;\usepackage{amssymb}&#10;\usepackage{bm}&#10;\usepackage{color}&#10;\pagestyle{empty}&#10;\begin{document}&#10;&#10;\[&#10;    \overline{\delta f_a(\bm{p})}^{(1)} \equiv - \frac{1}{T} f_F'(x_a) {\color{red} \Phi_a(\bm{p})}&#10;\]&#10;&#10;&#10;\end{document}"/>
  <p:tag name="IGUANATEXSIZE" val="20"/>
  <p:tag name="IGUANATEXCURSOR" val="239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9,2164"/>
  <p:tag name="ORIGINALWIDTH" val="1222,347"/>
  <p:tag name="LATEXADDIN" val="\documentclass{article}&#10;\usepackage{amsmath}&#10;\usepackage{amssymb}&#10;\usepackage{bm}&#10;\usepackage{color}&#10;\pagestyle{empty}&#10;\begin{document}&#10;&#10;\[&#10;    \Phi_a(\bm{p})=\sum_k\hat{{\cal G}}^{a}_k(\bm{p})\cdot {\color{red}{\cal X}_k}&#10;\]&#10;&#10;&#10;\end{document}"/>
  <p:tag name="IGUANATEXSIZE" val="20"/>
  <p:tag name="IGUANATEXCURSOR" val="211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,237"/>
  <p:tag name="ORIGINALWIDTH" val="131,9835"/>
  <p:tag name="LATEXADDIN" val="\documentclass{article}&#10;\usepackage{amsmath}&#10;\usepackage{amssymb}&#10;\usepackage{bm}&#10;\usepackage{color}&#10;\pagestyle{empty}&#10;\begin{document}&#10;&#10;\[&#10;{\cal X}_k&#10;\]&#10;&#10;&#10;\end{document}"/>
  <p:tag name="IGUANATEXSIZE" val="20"/>
  <p:tag name="IGUANATEXCURSOR" val="150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8,219"/>
  <p:tag name="ORIGINALWIDTH" val="3181,102"/>
  <p:tag name="LATEXADDIN" val="\documentclass{article}&#10;\usepackage{amsmath}&#10;\usepackage{amssymb}&#10;\usepackage{bm}&#10;\usepackage{color}&#10;\pagestyle{empty}&#10;\begin{document}&#10;&#10;\[&#10;\frac{q_a}{T}f_F'(x_a)\left[\bm{v}_a\times\bm{B}\right]\nabla_{\bm{p}} \Phi_a(\bm{p}) = - i \frac{q_a v_a}{p T}f_F'(x_a) (\bm{B}\cdot\hat{\bm{\ell}}_{\bm{p}})  \Phi_a(\bm{p})&#10;\]&#10;&#10;&#10;&#10;\end{document}"/>
  <p:tag name="IGUANATEXSIZE" val="20"/>
  <p:tag name="IGUANATEXCURSOR" val="319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5,2306"/>
  <p:tag name="ORIGINALWIDTH" val="902,8871"/>
  <p:tag name="LATEXADDIN" val="\documentclass{article}&#10;\usepackage{amsmath}&#10;\usepackage{amssymb}&#10;\usepackage{bm}&#10;\usepackage{color}&#10;\pagestyle{empty}&#10;\begin{document}&#10;&#10;\[&#10;\hat{\bm{\ell}}_{\bm{p}}=-i\left[\bm{p}\times\nabla_{\bm{p}}\right]&#10;\]&#10;&#10;&#10;&#10;\end{document}"/>
  <p:tag name="IGUANATEXSIZE" val="20"/>
  <p:tag name="IGUANATEXCURSOR" val="207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9,2164"/>
  <p:tag name="ORIGINALWIDTH" val="1612,298"/>
  <p:tag name="LATEXADDIN" val="\documentclass{article}&#10;\usepackage{amsmath}&#10;\usepackage{amssymb}&#10;\usepackage{bm}&#10;\usepackage{color}&#10;\pagestyle{empty}&#10;\begin{document}&#10;&#10;\[&#10;    \Phi_a(\bm{p})=\sum_{\ell m} \left(\Phi_a\right)_{\ell m} (p) Y^*_{\ell m }(\hat{\bm{p}})&#10;\]&#10;&#10;&#10;\end{document}"/>
  <p:tag name="IGUANATEXSIZE" val="20"/>
  <p:tag name="IGUANATEXCURSOR" val="233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5,7143"/>
  <p:tag name="ORIGINALWIDTH" val="668,1664"/>
  <p:tag name="LATEXADDIN" val="\documentclass{article}&#10;\usepackage{amsmath}&#10;\usepackage{amssymb}&#10;\usepackage{bm}&#10;\usepackage{color}&#10;\pagestyle{empty}&#10;\begin{document}&#10;&#10;\[&#10; \omega_{\mathrm{BF}a}=\frac{q_a B}{m_a^*}&#10;\]&#10;&#10;&#10;\end{document}"/>
  <p:tag name="IGUANATEXSIZE" val="20"/>
  <p:tag name="IGUANATEXCURSOR" val="140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9,2164"/>
  <p:tag name="ORIGINALWIDTH" val="2315,71"/>
  <p:tag name="LATEXADDIN" val="\documentclass{article}&#10;\usepackage{amsmath}&#10;\usepackage{amssymb}&#10;\usepackage{bm}&#10;\usepackage{color}&#10;\pagestyle{empty}&#10;\begin{document}&#10;&#10;\[&#10;    I_a[\{\Phi_b\}]=\sum_{\ell m \ell' m'} I_a[\{(\Phi_b)_{\ell' m'}\}]^{\ell m}_{\ell' m'} Y^*_{\ell m}(\hat{\bm{p}}).&#10;\]&#10;&#10;&#10;\end{document}"/>
  <p:tag name="IGUANATEXSIZE" val="20"/>
  <p:tag name="IGUANATEXCURSOR" val="259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4,7319"/>
  <p:tag name="ORIGINALWIDTH" val="2230,971"/>
  <p:tag name="LATEXADDIN" val="\documentclass{article}&#10;\usepackage{amsmath}&#10;\usepackage{amssymb}&#10;\usepackage{bm}&#10;\usepackage{color}&#10;\pagestyle{empty}&#10;\begin{document}&#10;&#10;\[&#10; I_a^\ell[\{(\Phi_b)_{\ell' m'}\}]^{\ell m}_{\ell' m'} = I_a^\ell[\{(\Phi_b)_{\ell m}\}] \delta_{\ell\ell'}\delta_{mm'}&#10;\]&#10;&#10;&#10;\end{document}"/>
  <p:tag name="IGUANATEXSIZE" val="20"/>
  <p:tag name="IGUANATEXCURSOR" val="259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,9835"/>
  <p:tag name="ORIGINALWIDTH" val="741,6573"/>
  <p:tag name="LATEXADDIN" val="\documentclass{article}&#10;\usepackage{amsmath}&#10;\usepackage{amssymb}&#10;\usepackage{bm}&#10;\usepackage{color}&#10;\pagestyle{empty}&#10;\begin{document}&#10;\[&#10;\bm{\mathcal{X}}_k\to \left(\mathcal{X}_k \right)_{\ell m}&#10;\]&#10;&#10;\end{document}"/>
  <p:tag name="IGUANATEXSIZE" val="20"/>
  <p:tag name="IGUANATEXCURSOR" val="157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1,9535"/>
  <p:tag name="ORIGINALWIDTH" val="4320,21"/>
  <p:tag name="LATEXADDIN" val="\documentclass{article}&#10;\usepackage{amsmath}&#10;\usepackage{amssymb}&#10;\usepackage{bm}&#10;\usepackage{color}&#10;\pagestyle{empty}&#10;\begin{document}&#10;&#10;\[&#10;    -\frac{1}{T}f_F'(x)\sum_{k|\ell_k=\ell}\sqrt{\frac{4\pi}{2\ell+1}} D^a_k(p) &#10;    ({{\cal X}_k})_{\ell m} = I^{\ell}_a[\{(\Phi_b)_{\ell m}\}] + i\frac{1}{T}f_F'(x) {\color{red} m} \omega_{\mathrm{B}a}(p)(\Phi_a)_{\ell m}&#10;\]&#10;&#10;&#10;\end{document}"/>
  <p:tag name="IGUANATEXSIZE" val="20"/>
  <p:tag name="IGUANATEXCURSOR" val="322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,23882"/>
  <p:tag name="ORIGINALWIDTH" val="657,6678"/>
  <p:tag name="LATEXADDIN" val="\documentclass{article}&#10;\usepackage{amsmath}&#10;\usepackage{amssymb}&#10;\usepackage{bm}&#10;\usepackage{color}&#10;\pagestyle{empty}&#10;\begin{document}&#10;&#10;&#10;\[&#10;\color{red}&#10;m=-\ell\dots \ell&#10;\]&#10;&#10;\end{document}"/>
  <p:tag name="IGUANATEXSIZE" val="20"/>
  <p:tag name="IGUANATEXCURSOR" val="152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371,579"/>
  <p:tag name="LATEXADDIN" val="\documentclass{article}&#10;\usepackage{amsmath}&#10;\usepackage{amssymb}&#10;\usepackage{bm}&#10;\usepackage{color}&#10;\pagestyle{empty}&#10;\begin{document}&#10;&#10;&#10;\[&#10;\color{red}&#10;    (\Phi_a(B))_{\ell m} = (\Phi_a(mB))_{\ell 1}&#10;\]&#10;&#10;\end{document}"/>
  <p:tag name="IGUANATEXSIZE" val="20"/>
  <p:tag name="IGUANATEXCURSOR" val="152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9,2164"/>
  <p:tag name="ORIGINALWIDTH" val="1846,269"/>
  <p:tag name="LATEXADDIN" val="\documentclass{article}&#10;\usepackage{amsmath}&#10;\usepackage{amssymb}&#10;\usepackage{bm}&#10;\usepackage{color}&#10;\pagestyle{empty}&#10;\begin{document}&#10;&#10;&#10;\[&#10;    \left(\Phi_a\right)_{\ell m}(p)=&#10;    \sum_k \left({\cal G}^a_{k}(p) \right)_{\ell m} \left({{\cal X}_k}\right)_{\ell m}&#10;\]&#10;&#10;\end{document}"/>
  <p:tag name="IGUANATEXSIZE" val="20"/>
  <p:tag name="IGUANATEXCURSOR" val="264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4,4657"/>
  <p:tag name="ORIGINALWIDTH" val="1491,563"/>
  <p:tag name="LATEXADDIN" val="\documentclass{article}&#10;\usepackage{amsmath}&#10;\usepackage{amssymb}&#10;\usepackage{bm}&#10;\usepackage{color}&#10;\pagestyle{empty}&#10;\begin{document}&#10;&#10;\[&#10;    ({\cal Y}_k)_{\ell m} = - \sum_{k'} L^{kk'}_{\ell m} ({\cal X}_{k'})_{\ell m}&#10;\]&#10;&#10;&#10;\end{document}"/>
  <p:tag name="IGUANATEXSIZE" val="20"/>
  <p:tag name="IGUANATEXCURSOR" val="167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8,7289"/>
  <p:tag name="ORIGINALWIDTH" val="1015,373"/>
  <p:tag name="LATEXADDIN" val="\documentclass{article}&#10;\usepackage{amsmath}&#10;\usepackage{amssymb}&#10;\usepackage{bm}&#10;\usepackage{color}&#10;\pagestyle{empty}&#10;\begin{document}&#10;&#10;\[&#10;  \color{red}  \widetilde{L}_{kk'}(B)\equiv L^{kk'}_{\ell_k 1}(B)&#10;\]&#10;&#10;&#10;&#10;\end{document}"/>
  <p:tag name="IGUANATEXSIZE" val="20"/>
  <p:tag name="IGUANATEXCURSOR" val="153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8,2152"/>
  <p:tag name="ORIGINALWIDTH" val="891,6385"/>
  <p:tag name="LATEXADDIN" val="\documentclass{article}&#10;\usepackage{amsmath}&#10;\usepackage{amssymb}&#10;\usepackage{bm}&#10;\usepackage{color}&#10;\pagestyle{empty}&#10;\begin{document}&#10;&#10;\[&#10;    \omega_{\mathrm{B}a}=\frac{q_a {\color{red} B} v_a}{p} \Rightarrow&#10;\]&#10;&#10;&#10;\end{document}"/>
  <p:tag name="IGUANATEXSIZE" val="20"/>
  <p:tag name="IGUANATEXCURSOR" val="210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66,6667"/>
  <p:tag name="ORIGINALWIDTH" val="1241,845"/>
  <p:tag name="LATEXADDIN" val="\documentclass{article}&#10;\usepackage{amsmath}&#10;\usepackage{amssymb}&#10;\usepackage{bm}&#10;\usepackage{color}&#10;\pagestyle{empty}&#10;\begin{document}&#10;&#10;\begin{eqnarray}&#10;\bm{J}_q&amp;=&amp;-\hat{\kappa}\nabla T \nonumber \\&#10;\bm{i}_a &amp;=&amp; -\sum_b \hat{D}_{ab}\nabla\frac{\mu_b}{T}\nonumber\\&#10;\hat{\Pi}&amp;=&amp;2\hat{\eta}\hat{V}\nonumber&#10;\end{eqnarray}&#10;&#10;&#10;&#10;\end{document}"/>
  <p:tag name="IGUANATEXSIZE" val="20"/>
  <p:tag name="IGUANATEXCURSOR" val="303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93,026"/>
  <p:tag name="ORIGINALWIDTH" val="1079,115"/>
  <p:tag name="LATEXADDIN" val="\documentclass{article}&#10;\usepackage{amsmath}&#10;\usepackage{amssymb}&#10;\usepackage{bm}&#10;\usepackage{color}&#10;\pagestyle{empty}&#10;\begin{document}&#10;&#10;\begin{eqnarray}&#10;\kappa_\parallel&amp;=&amp; \widetilde{\kappa}(B=0),\nonumber\\&#10;\kappa_\perp &amp;=&amp; \mathrm{Re}\,\widetilde{\kappa}(B),\nonumber\\&#10; \kappa_{\Lambda}&amp;=&amp; - \mathrm{Im}\,\widetilde{\kappa}(B),\nonumber&#10;\end{eqnarray}&#10;&#10;\begin{eqnarray}&#10;\eta_0&amp;=&amp;\widetilde{\eta}(B=0),\nonumber\\ &#10;\eta_1&amp;=&amp;\mathrm{Re}\,\widetilde{\eta}(2B),\nonumber&#10;\\ &#10;\eta_3&amp;=&amp;-\mathrm{Im}\,\widetilde{\eta}(2B),\nonumber\\&#10;\eta_2&amp;=&amp;\mathrm{Re}\,\widetilde{\eta}(B), \nonumber\\&#10;\eta_4&amp;=&amp;-\mathrm{Im}\,\widetilde{\eta}(B).\nonumber&#10;\end{eqnarray}&#10;&#10;&#10;&#10;\end{document}"/>
  <p:tag name="IGUANATEXSIZE" val="20"/>
  <p:tag name="IGUANATEXCURSOR" val="639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,4439"/>
  <p:tag name="ORIGINALWIDTH" val="1740,532"/>
  <p:tag name="LATEXADDIN" val="\documentclass{article}&#10;\usepackage{amsmath}&#10;\usepackage{amssymb}&#10;\usepackage{bm}&#10;\usepackage{color}&#10;\pagestyle{empty}&#10;\begin{document}&#10;&#10;\[&#10;\bm{J}_q=-\left(&#10;\begin{array}{lll}&#10;\kappa_\perp &amp; \kappa_\Lambda &amp; 0 \\&#10; -\kappa_\Lambda &amp; \kappa_\perp &amp; 0 \\&#10;0 &amp;0&amp; \kappa_\parallel&#10;\end{array}&#10;\right)\nabla T&#10;\]&#10;&#10;&#10;\end{document}"/>
  <p:tag name="IGUANATEXSIZE" val="20"/>
  <p:tag name="IGUANATEXCURSOR" val="215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84,9269"/>
  <p:tag name="ORIGINALWIDTH" val="2157,48"/>
  <p:tag name="LATEXADDIN" val="\documentclass{article}&#10;\usepackage{amsmath}&#10;\pagestyle{empty}&#10;\begin{document}&#10;&#10;\[&#10;\sigma_{zz}' = 2\eta_0V_{zz}&#10;\]&#10;\[&#10;\sigma_{xx}' = -\eta_0 V_{zz} + \eta_1(V_{xx}-V_{xy})-2\eta_3 V_{xy}&#10;\]&#10;\[&#10;\sigma_{xz}' = 2\eta_2V_{xz} + 2\eta_4V_{yz}&#10;\]&#10;&#10;&#10;\end{document}"/>
  <p:tag name="IGUANATEXSIZE" val="20"/>
  <p:tag name="IGUANATEXCURSOR" val="23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4,9681"/>
  <p:tag name="ORIGINALWIDTH" val="2575,178"/>
  <p:tag name="LATEXADDIN" val="\documentclass{article}&#10;\usepackage{amsmath}&#10;\usepackage{bm}&#10;\pagestyle{empty}&#10;\begin{document}&#10;&#10;\[&#10;\bm{J}_q = -\kappa_\perp \nabla T_\perp - \kappa_{\parallel}\nabla T_\parallel - \kappa_{\wedge}[\nabla T \times \bm{b}],\,\,\,\bm{b} = \frac{\bm{B}}{B}&#10;\]&#10;&#10;&#10;\end{document}"/>
  <p:tag name="IGUANATEXSIZE" val="20"/>
  <p:tag name="IGUANATEXCURSOR" val="54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392,9509"/>
  <p:tag name="LATEXADDIN" val="\documentclass{article}&#10;\usepackage{amsmath}&#10;\usepackage{amssymb}&#10;\usepackage{bm}&#10;\usepackage{color}&#10;\pagestyle{empty}&#10;\begin{document}&#10;&#10;\[&#10;\bm{B}\parallel Z:&#10;\]&#10;&#10;&#10;\end{document}"/>
  <p:tag name="IGUANATEXSIZE" val="20"/>
  <p:tag name="IGUANATEXCURSOR" val="158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392,9509"/>
  <p:tag name="LATEXADDIN" val="\documentclass{article}&#10;\usepackage{amsmath}&#10;\usepackage{amssymb}&#10;\usepackage{bm}&#10;\usepackage{color}&#10;\pagestyle{empty}&#10;\begin{document}&#10;&#10;\[&#10;\bm{B}\parallel Z:&#10;\]&#10;&#10;&#10;\end{document}"/>
  <p:tag name="IGUANATEXSIZE" val="20"/>
  <p:tag name="IGUANATEXCURSOR" val="158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1,9535"/>
  <p:tag name="ORIGINALWIDTH" val="4320,21"/>
  <p:tag name="LATEXADDIN" val="\documentclass{article}&#10;\usepackage{amsmath}&#10;\usepackage{amssymb}&#10;\usepackage{bm}&#10;\usepackage{color}&#10;\pagestyle{empty}&#10;\begin{document}&#10;&#10;\[&#10;    -\frac{1}{T}f_F'(x)\sum_{k|\ell_k=\ell}\sqrt{\frac{4\pi}{2\ell+1}} D^a_k(p) &#10;    %(-1)^m &#10;    ({{\cal X}_k})_{\ell m} = I^{\ell}_a[\{(\Phi_b)_{\ell m}\}] + i\frac{1}{T}f_F'(x) m \omega_{\mathrm{B}a}(p){\color{blue}(\Phi_a)_{\ell m}}&#10;\]&#10;&#10;&#10;\end{document}"/>
  <p:tag name="IGUANATEXSIZE" val="20"/>
  <p:tag name="IGUANATEXCURSOR" val="358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25,4593"/>
  <p:tag name="ORIGINALWIDTH" val="1451,819"/>
  <p:tag name="LATEXADDIN" val="\documentclass{article}&#10;\usepackage{amsmath}&#10;\usepackage{amssymb}&#10;\usepackage{bm}&#10;\usepackage{color}&#10;\pagestyle{empty}&#10;\begin{document}&#10;&#10;\[&#10;    I_a^\ell[\Phi_a]= \frac{1}{T}f_F'(x_a)\frac{{\color{blue}(\Phi_a)_{\ell m}}}{\color{red}{\tau^{(\ell)}_{a}(\varepsilon_a)}}.&#10;\]&#10;&#10;&#10;\end{document}"/>
  <p:tag name="IGUANATEXSIZE" val="20"/>
  <p:tag name="IGUANATEXCURSOR" val="267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5,7143"/>
  <p:tag name="ORIGINALWIDTH" val="668,1664"/>
  <p:tag name="LATEXADDIN" val="\documentclass{article}&#10;\usepackage{amsmath}&#10;\usepackage{amssymb}&#10;\usepackage{bm}&#10;\usepackage{color}&#10;\pagestyle{empty}&#10;\begin{document}&#10;&#10;\[&#10; \omega_{\mathrm{BF}a}=\frac{q_a B}{m_a^*}&#10;\]&#10;&#10;&#10;\end{document}"/>
  <p:tag name="IGUANATEXSIZE" val="20"/>
  <p:tag name="IGUANATEXCURSOR" val="140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9,985"/>
  <p:tag name="ORIGINALWIDTH" val="1024,372"/>
  <p:tag name="LATEXADDIN" val="\documentclass{article}&#10;\usepackage{amsmath}&#10;\usepackage{amssymb}&#10;\usepackage{bm}&#10;\usepackage{color}&#10;\pagestyle{empty}&#10;\begin{document}&#10;&#10;\[&#10;x_{\mathrm{Hall}} =\omega_{\mathrm{BF}a}\tau_a \gtrsim 1&#10;\]&#10;&#10;&#10;\end{document}"/>
  <p:tag name="IGUANATEXSIZE" val="20"/>
  <p:tag name="IGUANATEXCURSOR" val="196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4,7319"/>
  <p:tag name="ORIGINALWIDTH" val="858,6427"/>
  <p:tag name="LATEXADDIN" val="\documentclass{article}&#10;\usepackage{amsmath}&#10;\usepackage{amssymb}&#10;\usepackage{bm}&#10;\usepackage{color}&#10;\pagestyle{empty}&#10;\begin{document}&#10;&#10;\[&#10;\tau_{a}^{\ell}(\varepsilon_a)\to\tau_{a}^{\ell}(\mu_a)&#10;\]&#10;&#10;&#10;\end{document}"/>
  <p:tag name="IGUANATEXSIZE" val="20"/>
  <p:tag name="IGUANATEXCURSOR" val="192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64,4544"/>
  <p:tag name="ORIGINALWIDTH" val="3091,114"/>
  <p:tag name="LATEXADDIN" val="\documentclass{article}&#10;\usepackage{amsmath}&#10;\usepackage{amssymb}&#10;\usepackage{bm}&#10;\usepackage{color}&#10;\pagestyle{empty}&#10;\begin{document}&#10;&#10;\[&#10;     \left(\Phi_a\right)_{\ell m}(p)=&#10;     -\sum_k \sqrt{\frac{4\pi}{2\ell+1}} D^a_k(p)  {\color{red} \frac{\tau^{(\ell)}_a}{1+im\omega_{\mathrm{B}a}\tau^{(\ell)}_a}} \left({{\cal X}_k}\right)_{\ell m}.&#10;\]&#10;&#10;&#10;\end{document}"/>
  <p:tag name="IGUANATEXSIZE" val="20"/>
  <p:tag name="IGUANATEXCURSOR" val="306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61,4548"/>
  <p:tag name="ORIGINALWIDTH" val="1559,805"/>
  <p:tag name="LATEXADDIN" val="\documentclass{article}&#10;\usepackage{amsmath}&#10;\usepackage{amssymb}&#10;\usepackage{bm}&#10;\usepackage{color}&#10;\pagestyle{empty}&#10;\begin{document}&#10;&#10;\[&#10;    \widetilde{\eta}=\frac{n_a p_{\mathrm{F}a}^2}{5m_a^*}  {\color{red} \frac{\tau^{(2)}_a(\mu_a)}{1+i \omega_{\mathrm{BF}a} \tau^{(2)}_a(\mu_a)}}&#10;\]&#10;&#10;&#10;\end{document}"/>
  <p:tag name="IGUANATEXSIZE" val="20"/>
  <p:tag name="IGUANATEXCURSOR" val="210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61,4548"/>
  <p:tag name="ORIGINALWIDTH" val="1601,8"/>
  <p:tag name="LATEXADDIN" val="\documentclass{article}&#10;\usepackage{amsmath}&#10;\usepackage{amssymb}&#10;\usepackage{bm}&#10;\usepackage{color}&#10;\pagestyle{empty}&#10;\begin{document}&#10;&#10;\[&#10; \widetilde{\kappa}=\frac{\pi^2 n_a T}{3m_a^*}{\color{red} \frac{\tau^{(1)}_a(\mu_a)}{1+i\omega_{\mathrm{BF}a}\tau^{(1)}_a(\mu_a)}}&#10;\]&#10;&#10;&#10;\end{document}"/>
  <p:tag name="IGUANATEXSIZE" val="20"/>
  <p:tag name="IGUANATEXCURSOR" val="271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8,4814"/>
  <p:tag name="ORIGINALWIDTH" val="182,9771"/>
  <p:tag name="LATEXADDIN" val="\documentclass{article}&#10;\usepackage{amsmath}&#10;\usepackage{amssymb}&#10;\usepackage{bm}&#10;\usepackage{color}&#10;\pagestyle{empty}&#10;\begin{document}&#10;&#10;\[&#10;{\color{red} \widetilde{\tau}^{(1)}_a}&#10;\]&#10;&#10;&#10;&#10;\end{document}"/>
  <p:tag name="IGUANATEXSIZE" val="20"/>
  <p:tag name="IGUANATEXCURSOR" val="178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8,4814"/>
  <p:tag name="ORIGINALWIDTH" val="182,9771"/>
  <p:tag name="LATEXADDIN" val="\documentclass{article}&#10;\usepackage{amsmath}&#10;\usepackage{amssymb}&#10;\usepackage{bm}&#10;\usepackage{color}&#10;\pagestyle{empty}&#10;\begin{document}&#10;&#10;\[&#10;{\color{red} \widetilde{\tau}^{(2)}_a}&#10;\]&#10;&#10;&#10;&#10;\end{document}"/>
  <p:tag name="IGUANATEXSIZE" val="20"/>
  <p:tag name="IGUANATEXCURSOR" val="173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61,4548"/>
  <p:tag name="ORIGINALWIDTH" val="1559,805"/>
  <p:tag name="LATEXADDIN" val="\documentclass{article}&#10;\usepackage{amsmath}&#10;\usepackage{amssymb}&#10;\usepackage{bm}&#10;\usepackage{color}&#10;\pagestyle{empty}&#10;\begin{document}&#10;&#10;\[&#10;    \widetilde{\eta}=\frac{n_a p_{\mathrm{F}a}^2}{5m_a^*}  \frac{\tau^{(2)}_a(\mu_a)}{1+i \omega_{\mathrm{BF}a} \tau^{(2)}_a(\mu_a)}&#10;\]&#10;&#10;&#10;\end{document}"/>
  <p:tag name="IGUANATEXSIZE" val="20"/>
  <p:tag name="IGUANATEXCURSOR" val="272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61,4548"/>
  <p:tag name="ORIGINALWIDTH" val="1601,8"/>
  <p:tag name="LATEXADDIN" val="\documentclass{article}&#10;\usepackage{amsmath}&#10;\usepackage{amssymb}&#10;\usepackage{bm}&#10;\usepackage{color}&#10;\pagestyle{empty}&#10;\begin{document}&#10;&#10;\[&#10; \widetilde{\kappa}=\frac{\pi^2 n_a T}{3m_a^*}\frac{\tau^{(1)}_a(\mu_a)}{1+i\omega_{\mathrm{BF}a}\tau^{(1)}_a(\mu_a)}&#10;\]&#10;&#10;&#10;\end{document}"/>
  <p:tag name="IGUANATEXSIZE" val="20"/>
  <p:tag name="IGUANATEXCURSOR" val="160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2,1635"/>
  <p:tag name="ORIGINALWIDTH" val="2005,999"/>
  <p:tag name="LATEXADDIN" val="\documentclass{article}&#10;\usepackage{amsmath}&#10;\usepackage{amssymb}&#10;\usepackage{bm}&#10;\usepackage{color}&#10;\pagestyle{empty}&#10;\begin{document}&#10;&#10;&#10;\begin{eqnarray}&#10;    \kappa_\perp &amp;=&amp; \frac{\pi^2 n_a T}{3m_a^*}\frac{1}{\omega_{\mathrm{BF}a}^2\tau^{(1)}_a(\mu_a)}\propto B^{-2}\nonumber\\&#10;    \kappa_{\mathrm{\Lambda}}&amp;=&amp; \frac{\pi^2 n_a T}{3m_a^*}\frac{1}{\omega_{\mathrm{BF}a}}\propto B^{-1}\nonumber&#10;\end{eqnarray}&#10;&#10;\end{document}"/>
  <p:tag name="IGUANATEXSIZE" val="20"/>
  <p:tag name="IGUANATEXCURSOR" val="309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2,1635"/>
  <p:tag name="ORIGINALWIDTH" val="1909,261"/>
  <p:tag name="LATEXADDIN" val="\documentclass{article}&#10;\usepackage{amsmath}&#10;\usepackage{amssymb}&#10;\usepackage{bm}&#10;\usepackage{color}&#10;\pagestyle{empty}&#10;\begin{document}&#10;&#10;&#10;\begin{eqnarray}&#10;\eta_{1}&amp;=&amp;\frac{\eta_2}{4}=\frac{n_a p_{\mathrm{F}a}^2}{5m_a^*}  \frac{1}{4 \omega_{\mathrm{BF}a}^2 \tau^{(2)}_a(\mu_a)}\nonumber\\&#10;\eta_{3}&amp;=&amp;\frac{\eta_4}{2}=\frac{n_a p_{\mathrm{F}a}^2}{5m_a^*}\frac{1}{2\omega_{\mathrm{BF}a}}\nonumber&#10;\end{eqnarray}&#10;&#10;&#10;&#10;&#10;\end{document}"/>
  <p:tag name="IGUANATEXSIZE" val="20"/>
  <p:tag name="IGUANATEXCURSOR" val="393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9,985"/>
  <p:tag name="ORIGINALWIDTH" val="585,6768"/>
  <p:tag name="LATEXADDIN" val="\documentclass{article}&#10;\usepackage{amsmath}&#10;\usepackage{amssymb}&#10;\usepackage{bm}&#10;\usepackage{color}&#10;\pagestyle{empty}&#10;\begin{document}&#10;&#10;\[&#10; \hbar\omega_{\mathrm{BF}a}\lesssim T&#10;\]&#10;&#10;&#10;\end{document}"/>
  <p:tag name="IGUANATEXSIZE" val="20"/>
  <p:tag name="IGUANATEXCURSOR" val="177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025,122"/>
  <p:tag name="LATEXADDIN" val="\documentclass{article}&#10;\usepackage{amsmath}&#10;\usepackage{amssymb}&#10;\usepackage{bm}&#10;\usepackage{color}&#10;\pagestyle{empty}&#10;\begin{document}&#10;&#10;\[&#10;x_{\mathrm{Hall}} =\omega_{\mathrm{BF}a}\tau_a(\mu_a)&#10;\]&#10;&#10;&#10;\end{document}"/>
  <p:tag name="IGUANATEXSIZE" val="20"/>
  <p:tag name="IGUANATEXCURSOR" val="193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1,9872"/>
  <p:tag name="ORIGINALWIDTH" val="500,1875"/>
  <p:tag name="LATEXADDIN" val="\documentclass{article}&#10;\usepackage{amsmath}&#10;\usepackage{amssymb}&#10;\usepackage{bm}&#10;\usepackage{color}&#10;\pagestyle{empty}&#10;\begin{document}&#10;&#10;\[&#10;x_\mathrm{Hall}\gg 1&#10;\]&#10;&#10;\end{document}"/>
  <p:tag name="IGUANATEXSIZE" val="20"/>
  <p:tag name="IGUANATEXCURSOR" val="160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5,9617"/>
  <p:tag name="ORIGINALWIDTH" val="5253,843"/>
  <p:tag name="LATEXADDIN" val="\documentclass{article}&#10;\usepackage{amsmath}&#10;\usepackage{amssymb}&#10;\usepackage{bm}&#10;\usepackage{color}&#10;\pagestyle{empty}&#10;\begin{document}&#10;&#10;\[&#10;I_{ab}[f] = -\frac{1}{1+\delta_{ab}}\int_{{\bm p}_{1'}}\int_{{\bm p}_{2}}\int_{{\bm p}_{2'}} w_{ab}({\bm p}_1,{\bm p}_{2};{\bm p}_{1'},{\bm p}_{2'})\left[f_{1}f_{2}(1-f_{1'})(1-f_{2'})-(1-f_{1})(1-f_2)f_{1'}f_{2'}\right] \nonumber&#10;\]&#10;&#10;&#10;\end{document}"/>
  <p:tag name="IGUANATEXSIZE" val="20"/>
  <p:tag name="IGUANATEXCURSOR" val="288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9,2164"/>
  <p:tag name="ORIGINALWIDTH" val="932,1335"/>
  <p:tag name="LATEXADDIN" val="\documentclass{article}&#10;\usepackage{amsmath}&#10;\usepackage{amssymb}&#10;\usepackage{bm}&#10;\usepackage{color}&#10;\pagestyle{empty}&#10;\begin{document}&#10;&#10;\[&#10;  I_a[\{f_b\}]=\sum_b I_{ab}&#10;\]&#10;&#10;&#10;\end{document}"/>
  <p:tag name="IGUANATEXSIZE" val="20"/>
  <p:tag name="IGUANATEXCURSOR" val="168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4,4807"/>
  <p:tag name="ORIGINALWIDTH" val="602,9246"/>
  <p:tag name="LATEXADDIN" val="\documentclass{article}&#10;\usepackage{amsmath}&#10;\usepackage{amssymb}&#10;\usepackage{bm}&#10;\usepackage{color}&#10;\pagestyle{empty}&#10;\begin{document}&#10;&#10;&#10;\[&#10;\widetilde{\lambda}^k_a=\widetilde{\tau}^k_a v_{\mathrm{F}a}&#10;\]&#10;&#10;\end{document}"/>
  <p:tag name="IGUANATEXSIZE" val="20"/>
  <p:tag name="IGUANATEXCURSOR" val="181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72,9283"/>
  <p:tag name="ORIGINALWIDTH" val="1184,852"/>
  <p:tag name="LATEXADDIN" val="\documentclass{article}&#10;\usepackage{amsmath}&#10;\usepackage{amssymb}&#10;\usepackage{bm}&#10;\usepackage{color}&#10;\pagestyle{empty}&#10;\begin{document}&#10;&#10;\begin{eqnarray}&#10;    \widetilde{\kappa}_a&amp;=&amp;\frac{\pi^2 n_a T}{3p_{\mathrm{F}a}}\widetilde{\lambda}_a^{\kappa}(B)\nonumber\\&#10;    \widetilde{\eta}_a&amp;=&amp;\frac{n_ap_{\mathrm{F}a}}{5} \widetilde{\lambda}_a^{\eta}(B)\nonumber&#10;\end{eqnarray}&#10;&#10;&#10;\end{document}"/>
  <p:tag name="IGUANATEXSIZE" val="20"/>
  <p:tag name="IGUANATEXCURSOR" val="250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3,9632"/>
  <p:tag name="ORIGINALWIDTH" val="2657,668"/>
  <p:tag name="LATEXADDIN" val="\documentclass{article}&#10;\usepackage{amsmath}&#10;\usepackage{amssymb}&#10;\usepackage{bm}&#10;\usepackage{color}&#10;\pagestyle{empty}&#10;\begin{document}&#10;&#10;\[&#10;    1=\sum_{b}\left(\Lambda^k_{ab}\widetilde{\lambda}^k_a+{\Lambda'}^{k}_{ab}\widetilde{\lambda}^k_b\right) +{\color{blue}i\frac{\omega_{\mathrm{BF}a}}{v_{\mathrm{F}a}}\widetilde{\lambda}^k_a},\quad k=\kappa,\,\eta&#10;\]&#10;&#10;&#10;\end{document}"/>
  <p:tag name="IGUANATEXSIZE" val="20"/>
  <p:tag name="IGUANATEXCURSOR" val="339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3,982"/>
  <p:tag name="ORIGINALWIDTH" val="2134,233"/>
  <p:tag name="LATEXADDIN" val="\documentclass{article}&#10;\usepackage{amsmath}&#10;\usepackage{amssymb}&#10;\usepackage{bm}&#10;\usepackage{color}&#10;\pagestyle{empty}&#10;\begin{document}&#10;&#10;\[&#10;\Lambda^k_{ab}\propto m_a^{*2}m_b^{*2}\langle D^k(\Omega) |T_{ab}(12\to 1'2')|^2\rangle&#10;\]&#10;&#10;&#10;\end{document}"/>
  <p:tag name="IGUANATEXSIZE" val="20"/>
  <p:tag name="IGUANATEXCURSOR" val="218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8,4814"/>
  <p:tag name="ORIGINALWIDTH" val="2218,223"/>
  <p:tag name="LATEXADDIN" val="\documentclass{article}&#10;\usepackage{amsmath}&#10;\usepackage{amssymb}&#10;\usepackage{bm}&#10;\usepackage{color}&#10;\pagestyle{empty}&#10;\begin{document}&#10;&#10;\[&#10;    w_{ab}=(2\pi)^4\delta^{(4)}(P'-P) |T_{ab}(12\to 1'2')|^2&#10;\]&#10;&#10;&#10;&#10;\end{document}"/>
  <p:tag name="IGUANATEXSIZE" val="20"/>
  <p:tag name="IGUANATEXCURSOR" val="200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26,9591"/>
  <p:tag name="ORIGINALWIDTH" val="1079,115"/>
  <p:tag name="LATEXADDIN" val="\documentclass{article}&#10;\usepackage{amsmath}&#10;\usepackage{amssymb}&#10;\usepackage{bm}&#10;\usepackage{color}&#10;\pagestyle{empty}&#10;\begin{document}&#10;&#10;\[&#10;    x_p=0.05 \left(\frac{n_B}{n_0}\right)^{0.65}&#10;\]&#10;&#10;&#10;\end{document}"/>
  <p:tag name="IGUANATEXSIZE" val="20"/>
  <p:tag name="IGUANATEXCURSOR" val="188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,2126"/>
  <p:tag name="ORIGINALWIDTH" val="3358,08"/>
  <p:tag name="LATEXADDIN" val="\documentclass{article}&#10;\usepackage{amsmath}&#10;\usepackage{amssymb}&#10;\usepackage{bm}&#10;\usepackage{color}&#10;\pagestyle{empty}&#10;\begin{document}&#10;&#10;\[&#10;    \frac{\partial f_a }{\partial t} +\frac{\partial \varepsilon_a}{\partial{\bm{p}}}\nabla f_a -&#10;    \left(\frac{\partial \varepsilon_a}{\partial{\mathbf{r}}}-{\color{blue} q_a\left(\bm{E}+\left[\bm{v}_a\times\bm{B}\right]\right)}\right)&#10;    \nabla_{\bm{p}} f_a&#10;    = I_a[\left\{f_b\right\}]&#10;\]&#10;&#10;&#10;&#10;\end{document}"/>
  <p:tag name="IGUANATEXSIZE" val="20"/>
  <p:tag name="IGUANATEXCURSOR" val="371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3,982"/>
  <p:tag name="ORIGINALWIDTH" val="1673,041"/>
  <p:tag name="LATEXADDIN" val="\documentclass{article}&#10;\usepackage{amsmath}&#10;\usepackage{amssymb}&#10;\usepackage{bm}&#10;\usepackage{color}&#10;\pagestyle{empty}&#10;\begin{document}&#10;&#10;\[&#10;\Lambda^k_{ab}\propto m_a^{*2}m_b^{*2}\langle D^k(\Omega,w) |{T}_{ab}|^2\rangle&#10;\]&#10;&#10;&#10;\end{document}"/>
  <p:tag name="IGUANATEXSIZE" val="20"/>
  <p:tag name="IGUANATEXCURSOR" val="212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3,982"/>
  <p:tag name="ORIGINALWIDTH" val="1628,796"/>
  <p:tag name="LATEXADDIN" val="\documentclass{article}&#10;\usepackage{amsmath}&#10;\usepackage{amssymb}&#10;\usepackage{bm}&#10;\usepackage{color}&#10;\pagestyle{empty}&#10;\begin{document}&#10;&#10;\[&#10;|T_{ab}|^2\neq |T_{ab}(w)|^2\Rightarrow \Lambda^k_{ab}\propto T^2&#10;\]&#10;&#10;&#10;\end{document}"/>
  <p:tag name="IGUANATEXSIZE" val="20"/>
  <p:tag name="IGUANATEXCURSOR" val="141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,9824"/>
  <p:tag name="ORIGINALWIDTH" val="932,1335"/>
  <p:tag name="LATEXADDIN" val="\documentclass{article}&#10;\usepackage{amsmath}&#10;\usepackage{amssymb}&#10;\usepackage{bm}&#10;\usepackage{color}&#10;\pagestyle{empty}&#10;\begin{document}&#10;&#10;\[&#10;|T_{ab}|^2= |T_{ab}|^2(w)&#10;\]&#10;&#10;&#10;\end{document}"/>
  <p:tag name="IGUANATEXSIZE" val="20"/>
  <p:tag name="IGUANATEXCURSOR" val="162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3,982"/>
  <p:tag name="ORIGINALWIDTH" val="585,6768"/>
  <p:tag name="LATEXADDIN" val="\documentclass{article}&#10;\usepackage{amsmath}&#10;\usepackage{amssymb}&#10;\usepackage{bm}&#10;\usepackage{color}&#10;\pagestyle{empty}&#10;\begin{document}&#10;&#10;\[&#10;\eta_\ell\propto T^{-5/3}&#10;\]&#10;&#10;&#10;\end{document}"/>
  <p:tag name="IGUANATEXSIZE" val="20"/>
  <p:tag name="IGUANATEXCURSOR" val="149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6,4829"/>
  <p:tag name="ORIGINALWIDTH" val="522,6846"/>
  <p:tag name="LATEXADDIN" val="\documentclass{article}&#10;\usepackage{amsmath}&#10;\usepackage{amssymb}&#10;\usepackage{bm}&#10;\usepackage{color}&#10;\pagestyle{empty}&#10;\begin{document}&#10;&#10;\[&#10;\eta_B\propto T^{-2}&#10;\]&#10;&#10;&#10;\end{document}"/>
  <p:tag name="IGUANATEXSIZE" val="20"/>
  <p:tag name="IGUANATEXCURSOR" val="159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737,9077"/>
  <p:tag name="LATEXADDIN" val="\documentclass{article}&#10;\usepackage{amsmath}&#10;\usepackage{amssymb}&#10;\usepackage{bm}&#10;\usepackage{color}&#10;\pagestyle{empty}&#10;\begin{document}&#10;&#10;\[&#10;\kappa_\ell= \mathrm{const}(T)&#10;\]&#10;&#10;&#10;\end{document}"/>
  <p:tag name="IGUANATEXSIZE" val="20"/>
  <p:tag name="IGUANATEXCURSOR" val="170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8,2339"/>
  <p:tag name="ORIGINALWIDTH" val="525,6843"/>
  <p:tag name="LATEXADDIN" val="\documentclass{article}&#10;\usepackage{amsmath}&#10;\usepackage{amssymb}&#10;\usepackage{bm}&#10;\usepackage{color}&#10;\pagestyle{empty}&#10;\begin{document}&#10;&#10;\[&#10;\kappa_B\propto T^{-1}&#10;\]&#10;&#10;&#10;\end{document}"/>
  <p:tag name="IGUANATEXSIZE" val="20"/>
  <p:tag name="IGUANATEXCURSOR" val="146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3,9632"/>
  <p:tag name="ORIGINALWIDTH" val="2657,668"/>
  <p:tag name="LATEXADDIN" val="\documentclass{article}&#10;\usepackage{amsmath}&#10;\usepackage{amssymb}&#10;\usepackage{bm}&#10;\usepackage{color}&#10;\pagestyle{empty}&#10;\begin{document}&#10;&#10;\[&#10;    1=\sum_{b}\left(\Lambda^k_{ab}\widetilde{\lambda}^k_a+{\Lambda'}^{k}_{ab}\widetilde{\lambda}^k_b\right) +{\color{blue}i\frac{\omega_{\mathrm{BF}a}}{v_{\mathrm{F}a}}\widetilde{\lambda}^k_a},\quad k=\kappa,\,\eta&#10;\]&#10;&#10;&#10;\end{document}"/>
  <p:tag name="IGUANATEXSIZE" val="20"/>
  <p:tag name="IGUANATEXCURSOR" val="339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3|8.8|8.2|33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7,2141"/>
  <p:tag name="ORIGINALWIDTH" val="842,8947"/>
  <p:tag name="LATEXADDIN" val="\documentclass{article}&#10;\usepackage{amsmath}&#10;\usepackage{amssymb}&#10;\usepackage{bm}&#10;\usepackage{color}&#10;\pagestyle{empty}&#10;\begin{document}&#10;&#10;\[&#10;\bm{v}_a(\bm{p}) =\frac{\partial \varepsilon_a(\bm{p})}{\partial \bm{p}}&#10;\]&#10;&#10;\end{document}"/>
  <p:tag name="IGUANATEXSIZE" val="20"/>
  <p:tag name="IGUANATEXCURSOR" val="212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9,7113"/>
  <p:tag name="ORIGINALWIDTH" val="1831,271"/>
  <p:tag name="LATEXADDIN" val="\documentclass{article}&#10;\usepackage{amsmath}&#10;\usepackage{amssymb}&#10;\usepackage{bm}&#10;\usepackage{color}&#10;\pagestyle{empty}&#10;\begin{document}&#10;&#10;\[&#10;    \Lambda^\kappa_{nn}+{\Lambda'}^\kappa_{nn}=\frac{64 T^2 {\color{red} m_n^{*4}}}{5m_N^2 p_{\mathrm{F}n}} {\color{red}S_{nn2}(p_{\mathrm{F}n})}&#10;\]&#10;&#10;&#10;\end{document}"/>
  <p:tag name="IGUANATEXSIZE" val="20"/>
  <p:tag name="IGUANATEXCURSOR" val="285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65.9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759,655"/>
  <p:tag name="LATEXADDIN" val="\documentclass{article}&#10;\usepackage{amsmath}&#10;\usepackage{amssymb}&#10;\usepackage{bm}&#10;\usepackage{color}&#10;\pagestyle{empty}&#10;\begin{document}&#10;&#10;\[&#10;\eta_0=\widetilde{\eta}(B=0)&#10;\]&#10;&#10;&#10;\end{document}"/>
  <p:tag name="IGUANATEXSIZE" val="20"/>
  <p:tag name="IGUANATEXCURSOR" val="168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,9828"/>
  <p:tag name="ORIGINALWIDTH" val="773,1534"/>
  <p:tag name="LATEXADDIN" val="\documentclass{article}&#10;\usepackage{amsmath}&#10;\usepackage{amssymb}&#10;\usepackage{bm}&#10;\usepackage{color}&#10;\pagestyle{empty}&#10;\begin{document}&#10;&#10;\[&#10;\kappa_\parallel=\widetilde{\kappa}(B=0)&#10;\]&#10;&#10;&#10;\end{document}"/>
  <p:tag name="IGUANATEXSIZE" val="20"/>
  <p:tag name="IGUANATEXCURSOR" val="180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6,9629"/>
  <p:tag name="ORIGINALWIDTH" val="989,1264"/>
  <p:tag name="LATEXADDIN" val="\documentclass{article}&#10;\usepackage{amsmath}&#10;\usepackage{amssymb}&#10;\usepackage{bm}&#10;\usepackage{color}&#10;\pagestyle{empty}&#10;\begin{document}&#10;&#10;\begin{eqnarray}&#10;    \widetilde{\kappa}_a&amp;=&amp;\frac{\pi^2 n_a T}{3p_{\mathrm{F}a}}\widetilde{\lambda}_a^{\kappa}\nonumber&#10;\end{eqnarray}&#10;&#10;&#10;\end{document}"/>
  <p:tag name="IGUANATEXSIZE" val="20"/>
  <p:tag name="IGUANATEXCURSOR" val="256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7,2216"/>
  <p:tag name="ORIGINALWIDTH" val="939,6325"/>
  <p:tag name="LATEXADDIN" val="\documentclass{article}&#10;\usepackage{amsmath}&#10;\usepackage{amssymb}&#10;\usepackage{bm}&#10;\usepackage{color}&#10;\pagestyle{empty}&#10;\begin{document}&#10;&#10;\begin{eqnarray}&#10;    \widetilde{\eta}_a&amp;=&amp;\frac{n_ap_{\mathrm{F}a}}{5} \widetilde{\lambda}_a^{\eta}\nonumber&#10;\end{eqnarray}&#10;&#10;\end{document}"/>
  <p:tag name="IGUANATEXSIZE" val="20"/>
  <p:tag name="IGUANATEXCURSOR" val="260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759,655"/>
  <p:tag name="LATEXADDIN" val="\documentclass{article}&#10;\usepackage{amsmath}&#10;\usepackage{amssymb}&#10;\usepackage{bm}&#10;\usepackage{color}&#10;\pagestyle{empty}&#10;\begin{document}&#10;&#10;\[&#10;\eta_0=\widetilde{\eta}(B=0)&#10;\]&#10;&#10;&#10;\end{document}"/>
  <p:tag name="IGUANATEXSIZE" val="20"/>
  <p:tag name="IGUANATEXCURSOR" val="168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,9828"/>
  <p:tag name="ORIGINALWIDTH" val="773,1534"/>
  <p:tag name="LATEXADDIN" val="\documentclass{article}&#10;\usepackage{amsmath}&#10;\usepackage{amssymb}&#10;\usepackage{bm}&#10;\usepackage{color}&#10;\pagestyle{empty}&#10;\begin{document}&#10;&#10;\[&#10;\kappa_\parallel=\widetilde{\kappa}(B=0)&#10;\]&#10;&#10;&#10;\end{document}"/>
  <p:tag name="IGUANATEXSIZE" val="20"/>
  <p:tag name="IGUANATEXCURSOR" val="180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6,9629"/>
  <p:tag name="ORIGINALWIDTH" val="989,1264"/>
  <p:tag name="LATEXADDIN" val="\documentclass{article}&#10;\usepackage{amsmath}&#10;\usepackage{amssymb}&#10;\usepackage{bm}&#10;\usepackage{color}&#10;\pagestyle{empty}&#10;\begin{document}&#10;&#10;\begin{eqnarray}&#10;    \widetilde{\kappa}_a&amp;=&amp;\frac{\pi^2 n_a T}{3p_{\mathrm{F}a}}\widetilde{\lambda}_a^{\kappa}\nonumber&#10;\end{eqnarray}&#10;&#10;&#10;\end{document}"/>
  <p:tag name="IGUANATEXSIZE" val="20"/>
  <p:tag name="IGUANATEXCURSOR" val="256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7,2216"/>
  <p:tag name="ORIGINALWIDTH" val="939,6325"/>
  <p:tag name="LATEXADDIN" val="\documentclass{article}&#10;\usepackage{amsmath}&#10;\usepackage{amssymb}&#10;\usepackage{bm}&#10;\usepackage{color}&#10;\pagestyle{empty}&#10;\begin{document}&#10;&#10;\begin{eqnarray}&#10;    \widetilde{\eta}_a&amp;=&amp;\frac{n_ap_{\mathrm{F}a}}{5} \widetilde{\lambda}_a^{\eta}\nonumber&#10;\end{eqnarray}&#10;&#10;\end{document}"/>
  <p:tag name="IGUANATEXSIZE" val="20"/>
  <p:tag name="IGUANATEXCURSOR" val="260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205,099"/>
  <p:tag name="LATEXADDIN" val="\documentclass{article}&#10;\usepackage{amsmath}&#10;\usepackage{amssymb}&#10;\usepackage{bm}&#10;\usepackage{color}&#10;\pagestyle{empty}&#10;\begin{document}&#10;&#10;\[&#10;\varepsilon_a(\bm{p})=\varepsilon_a(\bm{p})[\{f_b(\bm{p})\}]&#10;\]&#10;&#10;&#10;\end{document}"/>
  <p:tag name="IGUANATEXSIZE" val="20"/>
  <p:tag name="IGUANATEXCURSOR" val="200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4,7131"/>
  <p:tag name="ORIGINALWIDTH" val="1330,334"/>
  <p:tag name="LATEXADDIN" val="\documentclass{article}&#10;\usepackage{amsmath}&#10;\usepackage{amssymb}&#10;\usepackage{bm}&#10;\usepackage{color}&#10;\pagestyle{empty}&#10;\begin{document}&#10;&#10;\begin{eqnarray}\label{eq:lambda_ell}&#10;    \widetilde{\lambda}^k_\ell&amp;=&amp;\frac{1}{\Lambda^k_\ell+i\omega_{\mathrm{BF}\ell}/v_{\mathrm{F}\ell}}\nonumber&#10;\end{eqnarray}&#10;&#10;&#10;\end{document}"/>
  <p:tag name="IGUANATEXSIZE" val="20"/>
  <p:tag name="IGUANATEXCURSOR" val="286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4,2145"/>
  <p:tag name="ORIGINALWIDTH" val="660,6674"/>
  <p:tag name="LATEXADDIN" val="\documentclass{article}&#10;\usepackage{amsmath}&#10;\usepackage{amssymb}&#10;\usepackage{bm}&#10;\usepackage{color}&#10;\pagestyle{empty}&#10;\begin{document}&#10;&#10;&#10;\[&#10;    \mathrm{Re}\ \widetilde{\lambda}^k_n=\frac{1}{\Lambda^k_n}&#10;\]&#10;&#10;\end{document}"/>
  <p:tag name="IGUANATEXSIZE" val="20"/>
  <p:tag name="IGUANATEXCURSOR" val="203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53,2058"/>
  <p:tag name="ORIGINALWIDTH" val="1544,057"/>
  <p:tag name="LATEXADDIN" val="\documentclass{article}&#10;\usepackage{amsmath}&#10;\usepackage{amssymb}&#10;\usepackage{bm}&#10;\usepackage{color}&#10;\pagestyle{empty}&#10;\begin{document}&#10;&#10;\[&#10;    \mathrm{Re}\ \widetilde{\lambda}^k_p=\mathrm{Re}\ \frac{1-{\Lambda'}^k_{pn}/\Lambda^k_n}{\Lambda^k_p+i\omega_{\mathrm{BF}p}/v_{\mathrm{F}p}}&#10;\]&#10;&#10;&#10;&#10;\end{document}"/>
  <p:tag name="IGUANATEXSIZE" val="20"/>
  <p:tag name="IGUANATEXCURSOR" val="284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49,4563"/>
  <p:tag name="ORIGINALWIDTH" val="1900,262"/>
  <p:tag name="LATEXADDIN" val="\documentclass{article}&#10;\usepackage{amsmath}&#10;\usepackage{amssymb}&#10;\usepackage{bm}&#10;\usepackage{color}&#10;\pagestyle{empty}&#10;\begin{document}&#10;&#10;\[&#10;   1=\left(\Lambda^k_{a}+i\frac{\omega_{\mathrm{BF}a}}{v_{\mathrm{F}a}}\right)\widetilde{\lambda}^k_a+ \sum_{b\neq a}{\Lambda'}^{k}_{ab}\widetilde{\lambda}^k_b&#10;\]&#10;&#10;&#10;\end{document}"/>
  <p:tag name="IGUANATEXSIZE" val="20"/>
  <p:tag name="IGUANATEXCURSOR" val="299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72,9283"/>
  <p:tag name="ORIGINALWIDTH" val="989,1264"/>
  <p:tag name="LATEXADDIN" val="\documentclass{article}&#10;\usepackage{amsmath}&#10;\usepackage{amssymb}&#10;\usepackage{bm}&#10;\usepackage{color}&#10;\pagestyle{empty}&#10;\begin{document}&#10;&#10;\begin{eqnarray}&#10;    \widetilde{\kappa}_a&amp;=&amp;\frac{\pi^2 n_a T}{3p_{\mathrm{F}a}}\widetilde{\lambda}_a^{\kappa}\nonumber\\&#10;    \widetilde{\eta}_a&amp;=&amp;\frac{n_ap_{\mathrm{F}a}}{5} \widetilde{\lambda}_a^{\eta}\nonumber&#10;\end{eqnarray}&#10;&#10;&#10;\end{document}"/>
  <p:tag name="IGUANATEXSIZE" val="20"/>
  <p:tag name="IGUANATEXCURSOR" val="350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36,7079"/>
  <p:tag name="ORIGINALWIDTH" val="1172,853"/>
  <p:tag name="LATEXADDIN" val="\documentclass{article}&#10;\usepackage{amsmath}&#10;\usepackage{amssymb}&#10;\usepackage{bm}&#10;\usepackage{color}&#10;\pagestyle{empty}&#10;\begin{document}&#10;&#10;&#10;\[&#10;    \mathrm{Im}\,\widetilde{\lambda}^k_{n}=-\frac{{\Lambda'}^k_{np}}{{\Lambda}^k_{n}}\ &#10;    \mathrm{Im}\,\widetilde{\lambda}^k_{p}&#10;\]&#10;&#10;\end{document}"/>
  <p:tag name="IGUANATEXSIZE" val="20"/>
  <p:tag name="IGUANATEXCURSOR" val="271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4,9532"/>
  <p:tag name="ORIGINALWIDTH" val="3679,79"/>
  <p:tag name="LATEXADDIN" val="\documentclass{article}&#10;\usepackage{amsmath}&#10;\usepackage{amssymb}&#10;\usepackage{bm}&#10;\usepackage{color}&#10;\pagestyle{empty}&#10;\begin{document}&#10;&#10;\[&#10;    \left(&#10;    \Lambda^k_p- \frac{{\Lambda'}^k_{np}{\Lambda'}^k_{pn}}{\Lambda^k_n} &#10;    \right)\mathrm{Im}\ \widetilde{\lambda}^k_p=-\frac{\omega_{\mathrm{BF}p}}{v_{\mathrm{F}p}}\,\mathrm{Re}\ \widetilde{\lambda}_p&#10;    -{\Lambda'}^k_{pe}\,\mathrm{Im}\ \widetilde{\lambda}^k_e-{\Lambda'}^k_{p\mu}\,\mathrm{Im}\ \widetilde{\lambda}^k_\mu\]&#10;&#10;&#10;\end{document}"/>
  <p:tag name="IGUANATEXSIZE" val="20"/>
  <p:tag name="IGUANATEXCURSOR" val="354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11,9235"/>
  <p:tag name="ORIGINALWIDTH" val="2026,997"/>
  <p:tag name="LATEXADDIN" val="\documentclass{article}&#10;\usepackage{amsmath}&#10;\usepackage{amssymb}&#10;\usepackage{bm}&#10;\usepackage{color}&#10;\pagestyle{empty}&#10;\begin{document}&#10;&#10;\begin{eqnarray}&#10;    \mathrm{Im}\,\widetilde{\eta}&amp;\approx&amp;\mathrm{Im}\,\widetilde{\eta}_{e\mu}= -\frac{n_ep_{Fe}^2+n_\mu p_{F\mu}^2}{5e B}\nonumber\\&#10;    \mathrm{Im}\,\widetilde{\kappa}&amp;\approx&amp;\mathrm{Im}\,\widetilde{\kappa}_{e\mu}= -\frac{\pi^2T}{3}\frac{n_e+n_\mu}{e B}\nonumber&#10;\end{eqnarray}&#10;&#10;&#10;\end{document}"/>
  <p:tag name="IGUANATEXSIZE" val="20"/>
  <p:tag name="IGUANATEXCURSOR" val="419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49,4563"/>
  <p:tag name="ORIGINALWIDTH" val="1937,008"/>
  <p:tag name="LATEXADDIN" val="\documentclass{article}&#10;\usepackage{amsmath}&#10;\usepackage{amssymb}&#10;\usepackage{bm}&#10;\usepackage{color}&#10;\pagestyle{empty}&#10;\begin{document}&#10;&#10;\[&#10;   1=\left(\Lambda^k_{a}+i\frac{\omega_{\mathrm{BF}a}}{v_{\mathrm{F}a}}\right)\widetilde{\lambda}^k_a+ \sum_{b\neq a}{\Lambda'}^{k}_{ab}\widetilde{\lambda}^k_b,&#10;\]&#10;&#10;&#10;\end{document}"/>
  <p:tag name="IGUANATEXSIZE" val="20"/>
  <p:tag name="IGUANATEXCURSOR" val="300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4,7131"/>
  <p:tag name="ORIGINALWIDTH" val="1330,334"/>
  <p:tag name="LATEXADDIN" val="\documentclass{article}&#10;\usepackage{amsmath}&#10;\usepackage{amssymb}&#10;\usepackage{bm}&#10;\usepackage{color}&#10;\pagestyle{empty}&#10;\begin{document}&#10;&#10;\begin{eqnarray}\label{eq:lambda_ell}&#10;    \widetilde{\lambda}^k_\ell&amp;=&amp;\frac{1}{\Lambda^k_\ell+i\omega_{\mathrm{BF}\ell}/v_{\mathrm{F}\ell}}\nonumber&#10;\end{eqnarray}&#10;&#10;&#10;\end{document}"/>
  <p:tag name="IGUANATEXSIZE" val="20"/>
  <p:tag name="IGUANATEXCURSOR" val="286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65315</TotalTime>
  <Words>1543</Words>
  <Application>Microsoft Office PowerPoint</Application>
  <PresentationFormat>Экран (4:3)</PresentationFormat>
  <Paragraphs>255</Paragraphs>
  <Slides>39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7" baseType="lpstr">
      <vt:lpstr>Calibri</vt:lpstr>
      <vt:lpstr>Roboto Light</vt:lpstr>
      <vt:lpstr>Symbol</vt:lpstr>
      <vt:lpstr>Arial</vt:lpstr>
      <vt:lpstr>Cambria Math</vt:lpstr>
      <vt:lpstr>PTSerifRegular</vt:lpstr>
      <vt:lpstr>1_Тема Office</vt:lpstr>
      <vt:lpstr>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Fender</dc:creator>
  <cp:lastModifiedBy>peter Shternin</cp:lastModifiedBy>
  <cp:revision>1635</cp:revision>
  <cp:lastPrinted>2022-07-29T12:57:51Z</cp:lastPrinted>
  <dcterms:created xsi:type="dcterms:W3CDTF">2006-04-06T13:20:58Z</dcterms:created>
  <dcterms:modified xsi:type="dcterms:W3CDTF">2022-08-05T11:51:52Z</dcterms:modified>
</cp:coreProperties>
</file>