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ddbbb86e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ddbbb86e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bf01ab8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bf01ab8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ddbbb86e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ddbbb86e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bde2d8b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bde2d8b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e7fa139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2e7fa139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ddbbb86e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ddbbb86e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bf01ab8e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bf01ab8e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77bf2996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77bf2996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bf01ab8e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bf01ab8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67353b04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67353b04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1e35d8b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1e35d8b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20b042a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020b042a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4033f6836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4033f6836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6830757e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06830757e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67353b04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67353b04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67353b04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67353b04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db39d1ee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db39d1ee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cb13448b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cb13448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cb13448b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cb13448b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002c51be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002c51be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2baa7b8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02baa7b8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72e15c4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72e15c4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1e35d8bb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1e35d8b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ddbbb86e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ddbbb86e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ddbbb86e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ddbbb86e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1e35d8bb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1e35d8bb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cb13448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cb13448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4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10" Type="http://schemas.openxmlformats.org/officeDocument/2006/relationships/image" Target="../media/image46.png"/><Relationship Id="rId9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11" Type="http://schemas.openxmlformats.org/officeDocument/2006/relationships/image" Target="../media/image49.gif"/><Relationship Id="rId10" Type="http://schemas.openxmlformats.org/officeDocument/2006/relationships/image" Target="../media/image46.png"/><Relationship Id="rId9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jpg"/><Relationship Id="rId4" Type="http://schemas.openxmlformats.org/officeDocument/2006/relationships/image" Target="../media/image5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5201" l="15973" r="13439" t="15354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953850" y="1265175"/>
            <a:ext cx="7236300" cy="1553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density of states method in Yang-Mills theories and first-order phase transitions</a:t>
            </a:r>
            <a:endParaRPr sz="36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913550" y="2940125"/>
            <a:ext cx="5316900" cy="11718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Mason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Collaborators</a:t>
            </a:r>
            <a:r>
              <a:rPr lang="en"/>
              <a:t>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 Lucini, M. Piai,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 Rinaldi, D. Vadacchino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33279" l="21370" r="18885" t="0"/>
          <a:stretch/>
        </p:blipFill>
        <p:spPr>
          <a:xfrm>
            <a:off x="7401743" y="3934100"/>
            <a:ext cx="1742250" cy="12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20510" l="0" r="0" t="21105"/>
          <a:stretch/>
        </p:blipFill>
        <p:spPr>
          <a:xfrm>
            <a:off x="0" y="4277475"/>
            <a:ext cx="2613325" cy="8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Estimating the density of states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18155" l="5678" r="0" t="15195"/>
          <a:stretch/>
        </p:blipFill>
        <p:spPr>
          <a:xfrm>
            <a:off x="6381474" y="1123762"/>
            <a:ext cx="2553750" cy="5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11700" y="1797575"/>
            <a:ext cx="4643400" cy="28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build up  </a:t>
            </a:r>
            <a:r>
              <a:rPr i="1" lang="en"/>
              <a:t>ρ</a:t>
            </a:r>
            <a:r>
              <a:rPr lang="en"/>
              <a:t>(E):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Iteratively </a:t>
            </a:r>
            <a:r>
              <a:rPr lang="en"/>
              <a:t>Taylor expand </a:t>
            </a:r>
            <a:r>
              <a:rPr i="1" lang="en"/>
              <a:t>ln</a:t>
            </a:r>
            <a:r>
              <a:rPr lang="en"/>
              <a:t>(</a:t>
            </a:r>
            <a:r>
              <a:rPr i="1" lang="en"/>
              <a:t>ρ</a:t>
            </a:r>
            <a:r>
              <a:rPr lang="en"/>
              <a:t>(E))</a:t>
            </a:r>
            <a:r>
              <a:rPr lang="en"/>
              <a:t> in </a:t>
            </a:r>
            <a:r>
              <a:rPr lang="en"/>
              <a:t>δ</a:t>
            </a:r>
            <a:r>
              <a:rPr baseline="-25000" lang="en"/>
              <a:t>E </a:t>
            </a:r>
            <a:r>
              <a:rPr lang="en"/>
              <a:t>around the centre of each interval.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elect energy range we are interested in      from </a:t>
            </a:r>
            <a:r>
              <a:rPr lang="en"/>
              <a:t>E</a:t>
            </a:r>
            <a:r>
              <a:rPr baseline="-25000" lang="en"/>
              <a:t>0 </a:t>
            </a:r>
            <a:r>
              <a:rPr lang="en"/>
              <a:t>- δ</a:t>
            </a:r>
            <a:r>
              <a:rPr baseline="-25000" lang="en"/>
              <a:t>E</a:t>
            </a:r>
            <a:r>
              <a:rPr lang="en"/>
              <a:t>/2 to E</a:t>
            </a:r>
            <a:r>
              <a:rPr baseline="-25000" lang="en"/>
              <a:t>N </a:t>
            </a:r>
            <a:r>
              <a:rPr lang="en"/>
              <a:t>+ δ</a:t>
            </a:r>
            <a:r>
              <a:rPr baseline="-25000" lang="en"/>
              <a:t>E</a:t>
            </a:r>
            <a:r>
              <a:rPr lang="en"/>
              <a:t>/2 and calculate Taylor coefficients for each interval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 b="11297" l="0" r="0" t="10947"/>
          <a:stretch/>
        </p:blipFill>
        <p:spPr>
          <a:xfrm>
            <a:off x="372825" y="1076900"/>
            <a:ext cx="5230051" cy="7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5">
            <a:alphaModFix/>
          </a:blip>
          <a:srcRect b="0" l="0" r="0" t="1254"/>
          <a:stretch/>
        </p:blipFill>
        <p:spPr>
          <a:xfrm>
            <a:off x="4923025" y="1939575"/>
            <a:ext cx="4135201" cy="29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525" y="4028975"/>
            <a:ext cx="1787725" cy="7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5633000" y="1154300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Estimating</a:t>
            </a:r>
            <a:r>
              <a:rPr lang="en"/>
              <a:t> the density of states</a:t>
            </a:r>
            <a:endParaRPr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11700" y="2040825"/>
            <a:ext cx="5088000" cy="28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 Robbins-Monro iterations to find ‘micro-canonical temperature’ a</a:t>
            </a:r>
            <a:r>
              <a:rPr baseline="-25000" lang="en"/>
              <a:t>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《...》is expectation value with configurations restricted to the interval: E</a:t>
            </a:r>
            <a:r>
              <a:rPr baseline="-25000" lang="en"/>
              <a:t>k </a:t>
            </a:r>
            <a:r>
              <a:rPr lang="en"/>
              <a:t>- δ</a:t>
            </a:r>
            <a:r>
              <a:rPr baseline="-25000" lang="en"/>
              <a:t>E</a:t>
            </a:r>
            <a:r>
              <a:rPr lang="en"/>
              <a:t>/2 ≤ E &lt; </a:t>
            </a:r>
            <a:r>
              <a:rPr lang="en"/>
              <a:t>E</a:t>
            </a:r>
            <a:r>
              <a:rPr baseline="-25000" lang="en"/>
              <a:t>k </a:t>
            </a:r>
            <a:r>
              <a:rPr lang="en"/>
              <a:t>+ δ</a:t>
            </a:r>
            <a:r>
              <a:rPr baseline="-25000" lang="en"/>
              <a:t>E</a:t>
            </a:r>
            <a:r>
              <a:rPr lang="en"/>
              <a:t>/2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Stochastic error on  a</a:t>
            </a:r>
            <a:r>
              <a:rPr baseline="-25000" lang="en"/>
              <a:t>k</a:t>
            </a:r>
            <a:r>
              <a:rPr baseline="30000" lang="en"/>
              <a:t>(m)</a:t>
            </a:r>
            <a:r>
              <a:rPr lang="en"/>
              <a:t> found by repeating process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0" l="0" r="931" t="0"/>
          <a:stretch/>
        </p:blipFill>
        <p:spPr>
          <a:xfrm>
            <a:off x="0" y="1067013"/>
            <a:ext cx="8756477" cy="7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8771275" y="1230100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7175" y="2097101"/>
            <a:ext cx="3002826" cy="27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Estimating the density of states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311700" y="2040825"/>
            <a:ext cx="5088000" cy="28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</a:t>
            </a:r>
            <a:r>
              <a:rPr lang="en"/>
              <a:t> Robbins-Monro iterations to find ‘micro-canonical temperature’ a</a:t>
            </a:r>
            <a:r>
              <a:rPr baseline="-25000" lang="en"/>
              <a:t>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《...》is expectation value with configurations restricted to the interval: E</a:t>
            </a:r>
            <a:r>
              <a:rPr baseline="-25000" lang="en"/>
              <a:t>k </a:t>
            </a:r>
            <a:r>
              <a:rPr lang="en"/>
              <a:t>- δ</a:t>
            </a:r>
            <a:r>
              <a:rPr baseline="-25000" lang="en"/>
              <a:t>E</a:t>
            </a:r>
            <a:r>
              <a:rPr lang="en"/>
              <a:t>/2 ≤ E &lt; E</a:t>
            </a:r>
            <a:r>
              <a:rPr baseline="-25000" lang="en"/>
              <a:t>k </a:t>
            </a:r>
            <a:r>
              <a:rPr lang="en"/>
              <a:t>+ δ</a:t>
            </a:r>
            <a:r>
              <a:rPr baseline="-25000" lang="en"/>
              <a:t>E</a:t>
            </a:r>
            <a:r>
              <a:rPr lang="en"/>
              <a:t>/2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Stochastic error on  a</a:t>
            </a:r>
            <a:r>
              <a:rPr baseline="-25000" lang="en"/>
              <a:t>k</a:t>
            </a:r>
            <a:r>
              <a:rPr baseline="30000" lang="en"/>
              <a:t>(m)</a:t>
            </a:r>
            <a:r>
              <a:rPr lang="en"/>
              <a:t> found by repeating process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b="0" l="0" r="764" t="0"/>
          <a:stretch/>
        </p:blipFill>
        <p:spPr>
          <a:xfrm>
            <a:off x="0" y="1067013"/>
            <a:ext cx="8771525" cy="7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8771275" y="1230100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076" y="2097100"/>
            <a:ext cx="2971022" cy="27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Estimating the density of states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311700" y="2040825"/>
            <a:ext cx="5088000" cy="28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Robbins-Monro iterations to find ‘micro-canonical temperature’ a</a:t>
            </a:r>
            <a:r>
              <a:rPr baseline="-25000" lang="en"/>
              <a:t>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《...》is expectation value with configurations restricted to the interval: E</a:t>
            </a:r>
            <a:r>
              <a:rPr baseline="-25000" lang="en"/>
              <a:t>k </a:t>
            </a:r>
            <a:r>
              <a:rPr lang="en"/>
              <a:t>- δ</a:t>
            </a:r>
            <a:r>
              <a:rPr baseline="-25000" lang="en"/>
              <a:t>E</a:t>
            </a:r>
            <a:r>
              <a:rPr lang="en"/>
              <a:t>/2 ≤ E &lt; E</a:t>
            </a:r>
            <a:r>
              <a:rPr baseline="-25000" lang="en"/>
              <a:t>k </a:t>
            </a:r>
            <a:r>
              <a:rPr lang="en"/>
              <a:t>+ δ</a:t>
            </a:r>
            <a:r>
              <a:rPr baseline="-25000" lang="en"/>
              <a:t>E</a:t>
            </a:r>
            <a:r>
              <a:rPr lang="en"/>
              <a:t>/2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Stochastic error on  a</a:t>
            </a:r>
            <a:r>
              <a:rPr baseline="-25000" lang="en"/>
              <a:t>k</a:t>
            </a:r>
            <a:r>
              <a:rPr baseline="30000" lang="en"/>
              <a:t>(m)</a:t>
            </a:r>
            <a:r>
              <a:rPr lang="en"/>
              <a:t> found by repeating process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0" l="0" r="764" t="0"/>
          <a:stretch/>
        </p:blipFill>
        <p:spPr>
          <a:xfrm>
            <a:off x="0" y="1067013"/>
            <a:ext cx="8771525" cy="7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8771275" y="1230100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 b="0" l="0" r="0" t="1681"/>
          <a:stretch/>
        </p:blipFill>
        <p:spPr>
          <a:xfrm>
            <a:off x="5288525" y="2168850"/>
            <a:ext cx="3732625" cy="249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Probability distribution</a:t>
            </a:r>
            <a:endParaRPr/>
          </a:p>
        </p:txBody>
      </p:sp>
      <p:sp>
        <p:nvSpPr>
          <p:cNvPr id="190" name="Google Shape;19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3740725" y="13139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0950"/>
            <a:ext cx="3196999" cy="8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50" y="2137125"/>
            <a:ext cx="3939750" cy="6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5775" y="64400"/>
            <a:ext cx="3761024" cy="501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Probability distribution</a:t>
            </a:r>
            <a:endParaRPr/>
          </a:p>
        </p:txBody>
      </p:sp>
      <p:sp>
        <p:nvSpPr>
          <p:cNvPr id="201" name="Google Shape;20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657900" y="1313925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0950"/>
            <a:ext cx="3196999" cy="8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4">
            <a:alphaModFix/>
          </a:blip>
          <a:srcRect b="0" l="0" r="2018" t="1555"/>
          <a:stretch/>
        </p:blipFill>
        <p:spPr>
          <a:xfrm>
            <a:off x="4031775" y="1200950"/>
            <a:ext cx="4800526" cy="34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heat</a:t>
            </a:r>
            <a:endParaRPr/>
          </a:p>
        </p:txBody>
      </p:sp>
      <p:sp>
        <p:nvSpPr>
          <p:cNvPr id="211" name="Google Shape;21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8"/>
          <p:cNvSpPr txBox="1"/>
          <p:nvPr>
            <p:ph idx="1" type="body"/>
          </p:nvPr>
        </p:nvSpPr>
        <p:spPr>
          <a:xfrm>
            <a:off x="178713" y="2153800"/>
            <a:ext cx="4139100" cy="27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focusing on measurement of the average plaquette jump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σ - string tension used for setting scale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- lattice spacing</a:t>
            </a: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4001475" y="1385663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Lucini, Biagio, Michael Teper, and Urs Wenger. "Properties of the deconfining phase transition in SU (N) gauge theories." </a:t>
            </a:r>
            <a:r>
              <a:rPr i="1" lang="en" sz="600">
                <a:solidFill>
                  <a:srgbClr val="9900FF"/>
                </a:solidFill>
              </a:rPr>
              <a:t>Journal of High Energy Physics</a:t>
            </a:r>
            <a:r>
              <a:rPr lang="en" sz="600">
                <a:solidFill>
                  <a:srgbClr val="9900FF"/>
                </a:solidFill>
              </a:rPr>
              <a:t> 2005.02 (2005): 033.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00" y="1387700"/>
            <a:ext cx="4011376" cy="73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24535" l="40164" r="39537" t="21553"/>
          <a:stretch/>
        </p:blipFill>
        <p:spPr>
          <a:xfrm>
            <a:off x="3155350" y="2571750"/>
            <a:ext cx="630551" cy="3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325" y="1132475"/>
            <a:ext cx="4410317" cy="3340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178725" y="2063425"/>
            <a:ext cx="4139100" cy="27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focusing on measurement of the average plaquette jump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σ - string tension used for setting scale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- lattice spacing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Some systematic errors relating to beta functions not considered in N</a:t>
            </a:r>
            <a:r>
              <a:rPr baseline="-25000" lang="en">
                <a:solidFill>
                  <a:srgbClr val="FF0000"/>
                </a:solidFill>
              </a:rPr>
              <a:t>t</a:t>
            </a:r>
            <a:r>
              <a:rPr lang="en">
                <a:solidFill>
                  <a:srgbClr val="FF0000"/>
                </a:solidFill>
              </a:rPr>
              <a:t>=4 in current plot.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23" name="Google Shape;22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heat</a:t>
            </a:r>
            <a:endParaRPr/>
          </a:p>
        </p:txBody>
      </p:sp>
      <p:sp>
        <p:nvSpPr>
          <p:cNvPr id="224" name="Google Shape;22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4041950" y="1419350"/>
            <a:ext cx="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>
                <a:solidFill>
                  <a:srgbClr val="9900FF"/>
                </a:solidFill>
              </a:rPr>
              <a:t>[1]</a:t>
            </a:r>
            <a:endParaRPr baseline="30000">
              <a:solidFill>
                <a:srgbClr val="9900FF"/>
              </a:solidFill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Lucini, Biagio, Michael Teper, and Urs Wenger. "Properties of the deconfining phase transition in SU (N) gauge theories." </a:t>
            </a:r>
            <a:r>
              <a:rPr i="1" lang="en" sz="600">
                <a:solidFill>
                  <a:srgbClr val="9900FF"/>
                </a:solidFill>
              </a:rPr>
              <a:t>Journal of High Energy Physics</a:t>
            </a:r>
            <a:r>
              <a:rPr lang="en" sz="600">
                <a:solidFill>
                  <a:srgbClr val="9900FF"/>
                </a:solidFill>
              </a:rPr>
              <a:t> 2005.02 (2005): 033.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5" y="1245925"/>
            <a:ext cx="4051852" cy="74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3">
            <a:alphaModFix/>
          </a:blip>
          <a:srcRect b="24535" l="40164" r="39537" t="21553"/>
          <a:stretch/>
        </p:blipFill>
        <p:spPr>
          <a:xfrm>
            <a:off x="3193000" y="2473850"/>
            <a:ext cx="630551" cy="3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b="0" l="0" r="0" t="1341"/>
          <a:stretch/>
        </p:blipFill>
        <p:spPr>
          <a:xfrm>
            <a:off x="4456250" y="504550"/>
            <a:ext cx="4223650" cy="43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Observables</a:t>
            </a:r>
            <a:endParaRPr/>
          </a:p>
        </p:txBody>
      </p:sp>
      <p:sp>
        <p:nvSpPr>
          <p:cNvPr id="235" name="Google Shape;2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75" y="1204825"/>
            <a:ext cx="2531732" cy="66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30"/>
          <p:cNvCxnSpPr>
            <a:stCxn id="236" idx="3"/>
            <a:endCxn id="238" idx="1"/>
          </p:cNvCxnSpPr>
          <p:nvPr/>
        </p:nvCxnSpPr>
        <p:spPr>
          <a:xfrm>
            <a:off x="2843307" y="1539312"/>
            <a:ext cx="1298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9" name="Google Shape;23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99" y="1888212"/>
            <a:ext cx="2473686" cy="668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0"/>
          <p:cNvCxnSpPr>
            <a:stCxn id="239" idx="3"/>
            <a:endCxn id="241" idx="1"/>
          </p:cNvCxnSpPr>
          <p:nvPr/>
        </p:nvCxnSpPr>
        <p:spPr>
          <a:xfrm flipH="1" rot="10800000">
            <a:off x="2814286" y="2208299"/>
            <a:ext cx="1327800" cy="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2" name="Google Shape;24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575" y="2680013"/>
            <a:ext cx="3490661" cy="24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0974" y="2740837"/>
            <a:ext cx="4641524" cy="230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8776" y="1225627"/>
            <a:ext cx="4473498" cy="6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7724" y="1912750"/>
            <a:ext cx="3787276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Thermodynamics</a:t>
            </a:r>
            <a:endParaRPr/>
          </a:p>
        </p:txBody>
      </p:sp>
      <p:sp>
        <p:nvSpPr>
          <p:cNvPr id="251" name="Google Shape;25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225" y="1152050"/>
            <a:ext cx="3274450" cy="30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4">
            <a:alphaModFix/>
          </a:blip>
          <a:srcRect b="0" l="13934" r="0" t="0"/>
          <a:stretch/>
        </p:blipFill>
        <p:spPr>
          <a:xfrm>
            <a:off x="311700" y="1055375"/>
            <a:ext cx="1374175" cy="11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5">
            <a:alphaModFix/>
          </a:blip>
          <a:srcRect b="0" l="3344" r="0" t="0"/>
          <a:stretch/>
        </p:blipFill>
        <p:spPr>
          <a:xfrm>
            <a:off x="227650" y="2131200"/>
            <a:ext cx="2383525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6">
            <a:alphaModFix/>
          </a:blip>
          <a:srcRect b="0" l="8883" r="0" t="0"/>
          <a:stretch/>
        </p:blipFill>
        <p:spPr>
          <a:xfrm>
            <a:off x="257774" y="2801775"/>
            <a:ext cx="1787900" cy="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7">
            <a:alphaModFix/>
          </a:blip>
          <a:srcRect b="0" l="3540" r="0" t="0"/>
          <a:stretch/>
        </p:blipFill>
        <p:spPr>
          <a:xfrm>
            <a:off x="188275" y="3562625"/>
            <a:ext cx="2702501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8">
            <a:alphaModFix/>
          </a:blip>
          <a:srcRect b="0" l="5740" r="0" t="0"/>
          <a:stretch/>
        </p:blipFill>
        <p:spPr>
          <a:xfrm>
            <a:off x="188275" y="4233200"/>
            <a:ext cx="2862424" cy="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0675" y="2642289"/>
            <a:ext cx="2530250" cy="24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0925" y="191850"/>
            <a:ext cx="2430493" cy="23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first order phase transitions?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deconfinement transition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Metastability problems in lattice simulations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</a:t>
            </a:r>
            <a:r>
              <a:rPr lang="en"/>
              <a:t>linear logarithmic relaxation method (LLR).</a:t>
            </a:r>
            <a:r>
              <a:rPr lang="en"/>
              <a:t> </a:t>
            </a:r>
            <a:endParaRPr/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073" y="146775"/>
            <a:ext cx="3340876" cy="445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65" name="Google Shape;265;p32"/>
          <p:cNvSpPr txBox="1"/>
          <p:nvPr>
            <p:ph idx="1" type="body"/>
          </p:nvPr>
        </p:nvSpPr>
        <p:spPr>
          <a:xfrm>
            <a:off x="311700" y="1152475"/>
            <a:ext cx="8520600" cy="36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order deconfinement transitions in the early universe may lead to gravitational waves with signatures dependent on the thermodynamic properties of the transition.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Standard lattice methods have a strong metastability problems around first order transition </a:t>
            </a:r>
            <a:r>
              <a:rPr lang="en"/>
              <a:t>particularly</a:t>
            </a:r>
            <a:r>
              <a:rPr lang="en"/>
              <a:t> with large volumes.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LLR method allows the reconstruction of thermodynamic observables without these metastability problems.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Presented a first step of a program that aims to use the LLR method to compute more accurately and efficiently thermodynamic quantities in non-Abelian gauge theories.</a:t>
            </a:r>
            <a:endParaRPr/>
          </a:p>
        </p:txBody>
      </p:sp>
      <p:sp>
        <p:nvSpPr>
          <p:cNvPr id="266" name="Google Shape;26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72" name="Google Shape;272;p33"/>
          <p:cNvSpPr txBox="1"/>
          <p:nvPr>
            <p:ph idx="1" type="body"/>
          </p:nvPr>
        </p:nvSpPr>
        <p:spPr>
          <a:xfrm>
            <a:off x="311700" y="1152475"/>
            <a:ext cx="8520600" cy="36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order deconfinement transitions in the early universe may lead to gravitational waves with signatures dependent on the thermodynamic properties of the transition.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Standard lattice methods have a strong metastability problems around first order transition particularly with large volumes.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LLR method allows the reconstruction of thermodynamic observables without these metastability problems.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Presented a first step of a program that aims to use the LLR method to compute more accurately and efficiently thermodynamic quantities in non-Abelian gauge theories.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Thanks for listening.</a:t>
            </a:r>
            <a:endParaRPr/>
          </a:p>
        </p:txBody>
      </p:sp>
      <p:sp>
        <p:nvSpPr>
          <p:cNvPr id="273" name="Google Shape;27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O</a:t>
            </a:r>
            <a:r>
              <a:rPr lang="en"/>
              <a:t>bservables</a:t>
            </a:r>
            <a:endParaRPr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311700" y="1152475"/>
            <a:ext cx="5321400" cy="34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For more general observables, we require have to measure observables on the restricted lattice for fixed a and use:</a:t>
            </a:r>
            <a:endParaRPr/>
          </a:p>
        </p:txBody>
      </p:sp>
      <p:sp>
        <p:nvSpPr>
          <p:cNvPr id="280" name="Google Shape;28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20926"/>
            <a:ext cx="524411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850" y="3090550"/>
            <a:ext cx="424248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725" y="1596138"/>
            <a:ext cx="3206100" cy="2488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Meta-stability </a:t>
            </a:r>
            <a:endParaRPr/>
          </a:p>
        </p:txBody>
      </p:sp>
      <p:sp>
        <p:nvSpPr>
          <p:cNvPr id="289" name="Google Shape;28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380" y="1152475"/>
            <a:ext cx="4827281" cy="35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>
            <p:ph idx="1" type="body"/>
          </p:nvPr>
        </p:nvSpPr>
        <p:spPr>
          <a:xfrm>
            <a:off x="311700" y="1152475"/>
            <a:ext cx="3792600" cy="3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analysing configurations with approximately flat distribution therefore configurations in both states.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Blue line: density of configurations analysed using LLR.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Magenta line: density of </a:t>
            </a:r>
            <a:r>
              <a:rPr lang="en"/>
              <a:t>configurations that would be analysed from standard methods.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Convergence to single value</a:t>
            </a:r>
            <a:endParaRPr/>
          </a:p>
        </p:txBody>
      </p:sp>
      <p:sp>
        <p:nvSpPr>
          <p:cNvPr id="297" name="Google Shape;297;p3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Newton-Raphson iterations (RM without 1/n suppression) have faster convergence.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Using randomised initial a</a:t>
            </a:r>
            <a:r>
              <a:rPr baseline="-25000" lang="en"/>
              <a:t>k</a:t>
            </a:r>
            <a:r>
              <a:rPr lang="en"/>
              <a:t> values, it appears to converge to same value.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814749"/>
            <a:ext cx="3951024" cy="395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Thermodynamics</a:t>
            </a:r>
            <a:endParaRPr/>
          </a:p>
        </p:txBody>
      </p:sp>
      <p:sp>
        <p:nvSpPr>
          <p:cNvPr id="305" name="Google Shape;30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625" y="166400"/>
            <a:ext cx="2530250" cy="2380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 rotWithShape="1">
          <a:blip r:embed="rId4">
            <a:alphaModFix/>
          </a:blip>
          <a:srcRect b="0" l="13934" r="0" t="0"/>
          <a:stretch/>
        </p:blipFill>
        <p:spPr>
          <a:xfrm>
            <a:off x="311700" y="1055375"/>
            <a:ext cx="1374175" cy="11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 rotWithShape="1">
          <a:blip r:embed="rId5">
            <a:alphaModFix/>
          </a:blip>
          <a:srcRect b="0" l="3344" r="0" t="0"/>
          <a:stretch/>
        </p:blipFill>
        <p:spPr>
          <a:xfrm>
            <a:off x="227650" y="2131200"/>
            <a:ext cx="2383525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 rotWithShape="1">
          <a:blip r:embed="rId6">
            <a:alphaModFix/>
          </a:blip>
          <a:srcRect b="0" l="8883" r="0" t="0"/>
          <a:stretch/>
        </p:blipFill>
        <p:spPr>
          <a:xfrm>
            <a:off x="257774" y="2801775"/>
            <a:ext cx="1787900" cy="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 rotWithShape="1">
          <a:blip r:embed="rId7">
            <a:alphaModFix/>
          </a:blip>
          <a:srcRect b="0" l="3540" r="0" t="0"/>
          <a:stretch/>
        </p:blipFill>
        <p:spPr>
          <a:xfrm>
            <a:off x="188275" y="3562625"/>
            <a:ext cx="2702501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 rotWithShape="1">
          <a:blip r:embed="rId8">
            <a:alphaModFix/>
          </a:blip>
          <a:srcRect b="0" l="5740" r="0" t="0"/>
          <a:stretch/>
        </p:blipFill>
        <p:spPr>
          <a:xfrm>
            <a:off x="188275" y="4233200"/>
            <a:ext cx="2862424" cy="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1050" y="2642289"/>
            <a:ext cx="2530250" cy="24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0925" y="191850"/>
            <a:ext cx="2430493" cy="23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 rotWithShape="1">
          <a:blip r:embed="rId11">
            <a:alphaModFix/>
          </a:blip>
          <a:srcRect b="4320" l="0" r="6542" t="6955"/>
          <a:stretch/>
        </p:blipFill>
        <p:spPr>
          <a:xfrm>
            <a:off x="3570175" y="2521825"/>
            <a:ext cx="2603149" cy="24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Ergodicity</a:t>
            </a:r>
            <a:endParaRPr/>
          </a:p>
        </p:txBody>
      </p:sp>
      <p:sp>
        <p:nvSpPr>
          <p:cNvPr id="320" name="Google Shape;32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575" y="3555825"/>
            <a:ext cx="2988999" cy="15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75" y="3555821"/>
            <a:ext cx="2989004" cy="150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38"/>
          <p:cNvCxnSpPr>
            <a:stCxn id="322" idx="3"/>
            <a:endCxn id="321" idx="1"/>
          </p:cNvCxnSpPr>
          <p:nvPr/>
        </p:nvCxnSpPr>
        <p:spPr>
          <a:xfrm>
            <a:off x="3625079" y="4306321"/>
            <a:ext cx="1392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8"/>
          <p:cNvSpPr txBox="1"/>
          <p:nvPr>
            <p:ph idx="1" type="body"/>
          </p:nvPr>
        </p:nvSpPr>
        <p:spPr>
          <a:xfrm>
            <a:off x="311700" y="1120450"/>
            <a:ext cx="8520600" cy="34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ensure the system can explore all possible configurations within a given energy interval.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may require allowing lattice to move to energy outside interval before returning.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Give intervals an overlap and allow them to </a:t>
            </a:r>
            <a:r>
              <a:rPr lang="en"/>
              <a:t>exchange configurations if they are in the overlap region.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Ergodicity</a:t>
            </a:r>
            <a:endParaRPr/>
          </a:p>
        </p:txBody>
      </p:sp>
      <p:sp>
        <p:nvSpPr>
          <p:cNvPr id="330" name="Google Shape;330;p39"/>
          <p:cNvSpPr txBox="1"/>
          <p:nvPr>
            <p:ph idx="1" type="body"/>
          </p:nvPr>
        </p:nvSpPr>
        <p:spPr>
          <a:xfrm>
            <a:off x="311700" y="1152475"/>
            <a:ext cx="3619500" cy="34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Give intervals an overlap and allow them to exchange configurations if they are in the overlap region.</a:t>
            </a:r>
            <a:endParaRPr/>
          </a:p>
        </p:txBody>
      </p:sp>
      <p:sp>
        <p:nvSpPr>
          <p:cNvPr id="331" name="Google Shape;33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350" y="692850"/>
            <a:ext cx="5008799" cy="367589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/>
          <p:nvPr/>
        </p:nvSpPr>
        <p:spPr>
          <a:xfrm>
            <a:off x="4052751" y="4302300"/>
            <a:ext cx="496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Plot of umbrella swapping of </a:t>
            </a:r>
            <a:r>
              <a:rPr lang="en" sz="800"/>
              <a:t>configurations</a:t>
            </a:r>
            <a:r>
              <a:rPr lang="en" sz="800"/>
              <a:t> between micro-states. The colour represents the </a:t>
            </a:r>
            <a:r>
              <a:rPr lang="en" sz="800"/>
              <a:t>evolution</a:t>
            </a:r>
            <a:r>
              <a:rPr lang="en" sz="800"/>
              <a:t> of a given lattice </a:t>
            </a:r>
            <a:endParaRPr sz="800"/>
          </a:p>
        </p:txBody>
      </p:sp>
      <p:pic>
        <p:nvPicPr>
          <p:cNvPr id="334" name="Google Shape;334;p39"/>
          <p:cNvPicPr preferRelativeResize="0"/>
          <p:nvPr/>
        </p:nvPicPr>
        <p:blipFill rotWithShape="1">
          <a:blip r:embed="rId4">
            <a:alphaModFix/>
          </a:blip>
          <a:srcRect b="7390" l="7294" r="9910" t="10762"/>
          <a:stretch/>
        </p:blipFill>
        <p:spPr>
          <a:xfrm>
            <a:off x="3751492" y="391600"/>
            <a:ext cx="5315507" cy="3940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Ergodicity</a:t>
            </a:r>
            <a:endParaRPr/>
          </a:p>
        </p:txBody>
      </p:sp>
      <p:sp>
        <p:nvSpPr>
          <p:cNvPr id="340" name="Google Shape;340;p40"/>
          <p:cNvSpPr txBox="1"/>
          <p:nvPr>
            <p:ph idx="1" type="body"/>
          </p:nvPr>
        </p:nvSpPr>
        <p:spPr>
          <a:xfrm>
            <a:off x="311700" y="1120450"/>
            <a:ext cx="85206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boundary intervals allow the energy lattice to move </a:t>
            </a:r>
            <a:r>
              <a:rPr lang="en"/>
              <a:t>arbitrarily</a:t>
            </a:r>
            <a:r>
              <a:rPr lang="en"/>
              <a:t> far away from energy range.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40"/>
          <p:cNvPicPr preferRelativeResize="0"/>
          <p:nvPr/>
        </p:nvPicPr>
        <p:blipFill rotWithShape="1">
          <a:blip r:embed="rId3">
            <a:alphaModFix/>
          </a:blip>
          <a:srcRect b="0" l="0" r="0" t="1380"/>
          <a:stretch/>
        </p:blipFill>
        <p:spPr>
          <a:xfrm>
            <a:off x="152550" y="2394775"/>
            <a:ext cx="3732625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5125" y="2364075"/>
            <a:ext cx="3807175" cy="262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0"/>
          <p:cNvCxnSpPr/>
          <p:nvPr/>
        </p:nvCxnSpPr>
        <p:spPr>
          <a:xfrm>
            <a:off x="3837038" y="3823050"/>
            <a:ext cx="1267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4" name="Google Shape;34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Model 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575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problem: </a:t>
            </a:r>
            <a:r>
              <a:rPr lang="en"/>
              <a:t>SU(3) pure gauge theory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Lattice simulations suggest Quantum Chromodynamics this is a cross-over</a:t>
            </a:r>
            <a:r>
              <a:rPr baseline="30000" lang="en">
                <a:solidFill>
                  <a:srgbClr val="9900FF"/>
                </a:solidFill>
              </a:rPr>
              <a:t>[1]</a:t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rPr lang="en"/>
              <a:t>All graphs shown will be for SU(3) pure gauge theory on a lattice of size 4x20x20x20.</a:t>
            </a:r>
            <a:endParaRPr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390450" y="4663225"/>
            <a:ext cx="41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 Aoki, Yasumichi, et al. "The order of the quantum chromodynamics transition predicted by the standard model of particle physics." </a:t>
            </a:r>
            <a:r>
              <a:rPr i="1" lang="en" sz="600">
                <a:solidFill>
                  <a:srgbClr val="9900FF"/>
                </a:solidFill>
              </a:rPr>
              <a:t>Nature</a:t>
            </a:r>
            <a:r>
              <a:rPr lang="en" sz="600">
                <a:solidFill>
                  <a:srgbClr val="9900FF"/>
                </a:solidFill>
              </a:rPr>
              <a:t> 443.7112 (2006): 675-678.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0" l="0" r="0" t="1536"/>
          <a:stretch/>
        </p:blipFill>
        <p:spPr>
          <a:xfrm>
            <a:off x="6116825" y="813325"/>
            <a:ext cx="2566125" cy="24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6206524" y="3293175"/>
            <a:ext cx="205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</a:t>
            </a:r>
            <a:r>
              <a:rPr lang="en" sz="800"/>
              <a:t>olumbia plot of QCD. M</a:t>
            </a:r>
            <a:r>
              <a:rPr baseline="-25000" lang="en" sz="800"/>
              <a:t>i </a:t>
            </a:r>
            <a:r>
              <a:rPr lang="en" sz="800"/>
              <a:t> correspond to the mass of the quarks.</a:t>
            </a:r>
            <a:endParaRPr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first order?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584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order transitions have coexisting phases </a:t>
            </a:r>
            <a:r>
              <a:rPr lang="en"/>
              <a:t>leading to bubble nucleation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Bubble nucleation in early universe can give rise to gravitational waves from: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Compression waves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Bubble collisions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Expected gravitational wave signatures can be modelled with the surface tension and latent heat of the transition</a:t>
            </a:r>
            <a:r>
              <a:rPr baseline="30000" lang="en">
                <a:solidFill>
                  <a:srgbClr val="9900FF"/>
                </a:solidFill>
              </a:rPr>
              <a:t>[1]</a:t>
            </a:r>
            <a:r>
              <a:rPr lang="en"/>
              <a:t>.</a:t>
            </a:r>
            <a:endParaRPr/>
          </a:p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9533" l="12253" r="6492" t="10886"/>
          <a:stretch/>
        </p:blipFill>
        <p:spPr>
          <a:xfrm>
            <a:off x="6160200" y="3065601"/>
            <a:ext cx="2672100" cy="174712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Huang, Wei-Chih, et al. "Testing the dark SU (N) Yang-Mills theory confined landscape: From the lattice to gravitational waves." </a:t>
            </a:r>
            <a:r>
              <a:rPr i="1" lang="en" sz="600">
                <a:solidFill>
                  <a:srgbClr val="9900FF"/>
                </a:solidFill>
              </a:rPr>
              <a:t>Physical Review D</a:t>
            </a:r>
            <a:r>
              <a:rPr lang="en" sz="600">
                <a:solidFill>
                  <a:srgbClr val="9900FF"/>
                </a:solidFill>
              </a:rPr>
              <a:t> 104.3 (2021): 035005.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5301" y="960750"/>
            <a:ext cx="2484799" cy="19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Lattice set-up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640425"/>
            <a:ext cx="589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Discretise spacetime onto an isotropic hypercubic lattice with periodic boundary conditions of size:</a:t>
            </a:r>
            <a:endParaRPr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with lattice</a:t>
            </a:r>
            <a:r>
              <a:rPr lang="en"/>
              <a:t> spacing 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Replace gauge field with link variables U</a:t>
            </a:r>
            <a:r>
              <a:rPr baseline="-25000" lang="en"/>
              <a:t>𝝻</a:t>
            </a:r>
            <a:endParaRPr baseline="-25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Temperature T= 1/aN</a:t>
            </a:r>
            <a:r>
              <a:rPr baseline="-25000" lang="en"/>
              <a:t>t</a:t>
            </a:r>
            <a:r>
              <a:rPr lang="en"/>
              <a:t> set by changing 𝛽(a) for </a:t>
            </a:r>
            <a:r>
              <a:rPr i="1" lang="en"/>
              <a:t>N</a:t>
            </a:r>
            <a:r>
              <a:rPr baseline="-25000" i="1" lang="en"/>
              <a:t>t</a:t>
            </a:r>
            <a:r>
              <a:rPr lang="en"/>
              <a:t>&lt;</a:t>
            </a:r>
            <a:r>
              <a:rPr i="1" lang="en"/>
              <a:t>N</a:t>
            </a:r>
            <a:r>
              <a:rPr baseline="-25000" i="1" lang="en"/>
              <a:t>s</a:t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6706224" y="4270750"/>
            <a:ext cx="205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Diagram of Plaquette</a:t>
            </a:r>
            <a:r>
              <a:rPr lang="en" sz="800"/>
              <a:t> .</a:t>
            </a:r>
            <a:endParaRPr baseline="30000" sz="800"/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6890" r="0" t="26432"/>
          <a:stretch/>
        </p:blipFill>
        <p:spPr>
          <a:xfrm>
            <a:off x="572275" y="2950675"/>
            <a:ext cx="148357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0" l="0" r="1254" t="0"/>
          <a:stretch/>
        </p:blipFill>
        <p:spPr>
          <a:xfrm>
            <a:off x="57313" y="1084300"/>
            <a:ext cx="9029374" cy="8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b="0" l="0" r="0" t="1623"/>
          <a:stretch/>
        </p:blipFill>
        <p:spPr>
          <a:xfrm>
            <a:off x="6205200" y="2176375"/>
            <a:ext cx="2474700" cy="2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Deconfinement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2010700"/>
            <a:ext cx="4108800" cy="27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r>
              <a:rPr lang="en"/>
              <a:t> - free energy required to create an additional free colour source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</a:t>
            </a:r>
            <a:r>
              <a:rPr baseline="-25000" lang="en"/>
              <a:t>p</a:t>
            </a:r>
            <a:r>
              <a:rPr lang="en"/>
              <a:t> is the </a:t>
            </a:r>
            <a:r>
              <a:rPr lang="en"/>
              <a:t>order </a:t>
            </a:r>
            <a:r>
              <a:rPr lang="en"/>
              <a:t>parameter</a:t>
            </a:r>
            <a:r>
              <a:rPr lang="en"/>
              <a:t> associated with the breaking of the centre symmetry in the transition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0" y="1098737"/>
            <a:ext cx="7017515" cy="8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801" y="2301626"/>
            <a:ext cx="3372351" cy="26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Simulating on the lattice 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12950" y="1738325"/>
            <a:ext cx="5083200" cy="30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Update links with a probability distribution </a:t>
            </a:r>
            <a:r>
              <a:rPr lang="en"/>
              <a:t>∝exp(-ΔS), ΔS is the change in the action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Once full lattice is updated we have generated a new configuration {U</a:t>
            </a:r>
            <a:r>
              <a:rPr baseline="-25000" lang="en"/>
              <a:t>μ</a:t>
            </a:r>
            <a:r>
              <a:rPr lang="en"/>
              <a:t>}</a:t>
            </a:r>
            <a:r>
              <a:rPr baseline="-25000" lang="en"/>
              <a:t>i</a:t>
            </a:r>
            <a:r>
              <a:rPr lang="en"/>
              <a:t> with the required distribution.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Calculate expectation values by averaging over observables measured on configurations.</a:t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7407" r="0" t="0"/>
          <a:stretch/>
        </p:blipFill>
        <p:spPr>
          <a:xfrm>
            <a:off x="364425" y="1017725"/>
            <a:ext cx="4866792" cy="7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600" y="986525"/>
            <a:ext cx="3676700" cy="36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Simulating first order phase transitions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152475"/>
            <a:ext cx="523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Around critical point there exists multiple coexisting phases </a:t>
            </a:r>
            <a:r>
              <a:rPr lang="en"/>
              <a:t>separated</a:t>
            </a:r>
            <a:r>
              <a:rPr lang="en"/>
              <a:t> by potential barriers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 get accurate expectation values we require the system to tunnel into all of the phases multiple times.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large volume limit the potential barriers increase, increasing the tunnelling times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0" r="0" t="1468"/>
          <a:stretch/>
        </p:blipFill>
        <p:spPr>
          <a:xfrm>
            <a:off x="6197825" y="128025"/>
            <a:ext cx="2666250" cy="25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9272" y="2657075"/>
            <a:ext cx="3425075" cy="24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Linear Logarithmic Relaxation method</a:t>
            </a:r>
            <a:endParaRPr sz="2500"/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183750" y="1160000"/>
            <a:ext cx="8520600" cy="3832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 micro-</a:t>
            </a:r>
            <a:r>
              <a:rPr lang="en"/>
              <a:t>canonical</a:t>
            </a:r>
            <a:r>
              <a:rPr lang="en"/>
              <a:t> information of the system through t</a:t>
            </a:r>
            <a:r>
              <a:rPr lang="en"/>
              <a:t>he density of states </a:t>
            </a:r>
            <a:r>
              <a:rPr i="1" lang="en"/>
              <a:t>ρ</a:t>
            </a:r>
            <a:r>
              <a:rPr lang="en"/>
              <a:t>(E) and reconstruct observables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					                 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                                          </a:t>
            </a:r>
            <a:r>
              <a:rPr baseline="30000" lang="en"/>
              <a:t>[1]</a:t>
            </a:r>
            <a:endParaRPr baseline="30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the total plaquette as the energy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Estimate </a:t>
            </a:r>
            <a:r>
              <a:rPr i="1" lang="en"/>
              <a:t>ρ</a:t>
            </a:r>
            <a:r>
              <a:rPr lang="en"/>
              <a:t>(E)</a:t>
            </a:r>
            <a:r>
              <a:rPr lang="en"/>
              <a:t> by </a:t>
            </a:r>
            <a:r>
              <a:rPr lang="en"/>
              <a:t>breaking</a:t>
            </a:r>
            <a:r>
              <a:rPr lang="en"/>
              <a:t> system down into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intervals</a:t>
            </a:r>
            <a:r>
              <a:rPr lang="en"/>
              <a:t> of finite size δ</a:t>
            </a:r>
            <a:r>
              <a:rPr baseline="-25000" lang="en"/>
              <a:t>E</a:t>
            </a:r>
            <a:endParaRPr/>
          </a:p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9479" l="7672" r="0" t="7298"/>
          <a:stretch/>
        </p:blipFill>
        <p:spPr>
          <a:xfrm>
            <a:off x="402050" y="1886425"/>
            <a:ext cx="2774075" cy="5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</a:blip>
          <a:srcRect b="0" l="0" r="0" t="6829"/>
          <a:stretch/>
        </p:blipFill>
        <p:spPr>
          <a:xfrm>
            <a:off x="5434963" y="3081400"/>
            <a:ext cx="3163887" cy="14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5435006" y="4561700"/>
            <a:ext cx="316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Diagram showing energy intervals for range E</a:t>
            </a:r>
            <a:r>
              <a:rPr baseline="-25000" lang="en" sz="800"/>
              <a:t>0</a:t>
            </a:r>
            <a:r>
              <a:rPr lang="en" sz="800"/>
              <a:t>-</a:t>
            </a:r>
            <a:r>
              <a:rPr lang="en" sz="800">
                <a:solidFill>
                  <a:schemeClr val="dk2"/>
                </a:solidFill>
              </a:rPr>
              <a:t>δ</a:t>
            </a:r>
            <a:r>
              <a:rPr baseline="-25000" lang="en" sz="800">
                <a:solidFill>
                  <a:schemeClr val="dk2"/>
                </a:solidFill>
              </a:rPr>
              <a:t>E</a:t>
            </a:r>
            <a:r>
              <a:rPr lang="en" sz="800">
                <a:solidFill>
                  <a:schemeClr val="dk2"/>
                </a:solidFill>
              </a:rPr>
              <a:t>/2 to </a:t>
            </a:r>
            <a:r>
              <a:rPr lang="en" sz="800">
                <a:solidFill>
                  <a:schemeClr val="dk1"/>
                </a:solidFill>
              </a:rPr>
              <a:t>E</a:t>
            </a:r>
            <a:r>
              <a:rPr baseline="-25000" lang="en" sz="800">
                <a:solidFill>
                  <a:schemeClr val="dk1"/>
                </a:solidFill>
              </a:rPr>
              <a:t>N</a:t>
            </a:r>
            <a:r>
              <a:rPr lang="en" sz="800">
                <a:solidFill>
                  <a:schemeClr val="dk1"/>
                </a:solidFill>
              </a:rPr>
              <a:t>+</a:t>
            </a:r>
            <a:r>
              <a:rPr lang="en" sz="800">
                <a:solidFill>
                  <a:schemeClr val="dk2"/>
                </a:solidFill>
              </a:rPr>
              <a:t>δ</a:t>
            </a:r>
            <a:r>
              <a:rPr baseline="-25000" lang="en" sz="800">
                <a:solidFill>
                  <a:schemeClr val="dk2"/>
                </a:solidFill>
              </a:rPr>
              <a:t>E</a:t>
            </a:r>
            <a:r>
              <a:rPr lang="en" sz="800">
                <a:solidFill>
                  <a:schemeClr val="dk2"/>
                </a:solidFill>
              </a:rPr>
              <a:t>/2, with interval size δ</a:t>
            </a:r>
            <a:r>
              <a:rPr baseline="-25000" lang="en" sz="800">
                <a:solidFill>
                  <a:schemeClr val="dk2"/>
                </a:solidFill>
              </a:rPr>
              <a:t>E</a:t>
            </a:r>
            <a:endParaRPr sz="800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4743300"/>
            <a:ext cx="41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00FF"/>
                </a:solidFill>
              </a:rPr>
              <a:t>[1]:</a:t>
            </a:r>
            <a:r>
              <a:rPr lang="en" sz="800">
                <a:solidFill>
                  <a:srgbClr val="9900FF"/>
                </a:solidFill>
              </a:rPr>
              <a:t> </a:t>
            </a:r>
            <a:r>
              <a:rPr lang="en" sz="600">
                <a:solidFill>
                  <a:srgbClr val="9900FF"/>
                </a:solidFill>
              </a:rPr>
              <a:t>Langfeld, Kurt, et al. "An efficient algorithm for numerical computations of continuous densities of states." </a:t>
            </a:r>
            <a:r>
              <a:rPr i="1" lang="en" sz="600">
                <a:solidFill>
                  <a:srgbClr val="9900FF"/>
                </a:solidFill>
              </a:rPr>
              <a:t>The European Physical Journal C</a:t>
            </a:r>
            <a:r>
              <a:rPr lang="en" sz="600">
                <a:solidFill>
                  <a:srgbClr val="9900FF"/>
                </a:solidFill>
              </a:rPr>
              <a:t> 76.6 (2016): 1-18.</a:t>
            </a:r>
            <a:endParaRPr sz="600">
              <a:solidFill>
                <a:srgbClr val="9900FF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5">
            <a:alphaModFix/>
          </a:blip>
          <a:srcRect b="0" l="4095" r="0" t="0"/>
          <a:stretch/>
        </p:blipFill>
        <p:spPr>
          <a:xfrm>
            <a:off x="4879925" y="2392075"/>
            <a:ext cx="1962925" cy="5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6">
            <a:alphaModFix/>
          </a:blip>
          <a:srcRect b="7942" l="872" r="0" t="5439"/>
          <a:stretch/>
        </p:blipFill>
        <p:spPr>
          <a:xfrm>
            <a:off x="251450" y="2422269"/>
            <a:ext cx="4320549" cy="47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3295251"/>
            <a:ext cx="340470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