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473" r:id="rId3"/>
    <p:sldId id="412" r:id="rId4"/>
    <p:sldId id="474" r:id="rId5"/>
    <p:sldId id="369" r:id="rId6"/>
    <p:sldId id="388" r:id="rId7"/>
    <p:sldId id="414" r:id="rId8"/>
    <p:sldId id="415" r:id="rId9"/>
    <p:sldId id="452" r:id="rId10"/>
    <p:sldId id="382" r:id="rId11"/>
    <p:sldId id="465" r:id="rId12"/>
    <p:sldId id="471" r:id="rId13"/>
    <p:sldId id="475" r:id="rId14"/>
    <p:sldId id="472" r:id="rId15"/>
    <p:sldId id="460" r:id="rId16"/>
    <p:sldId id="443" r:id="rId17"/>
    <p:sldId id="406" r:id="rId18"/>
    <p:sldId id="426" r:id="rId19"/>
    <p:sldId id="343" r:id="rId20"/>
    <p:sldId id="445" r:id="rId21"/>
    <p:sldId id="462" r:id="rId22"/>
    <p:sldId id="425" r:id="rId23"/>
    <p:sldId id="431" r:id="rId24"/>
    <p:sldId id="433" r:id="rId25"/>
    <p:sldId id="432" r:id="rId26"/>
    <p:sldId id="434" r:id="rId27"/>
    <p:sldId id="446" r:id="rId28"/>
    <p:sldId id="378" r:id="rId29"/>
    <p:sldId id="429" r:id="rId30"/>
    <p:sldId id="416" r:id="rId31"/>
    <p:sldId id="441" r:id="rId32"/>
    <p:sldId id="448" r:id="rId33"/>
    <p:sldId id="447" r:id="rId34"/>
    <p:sldId id="449" r:id="rId35"/>
  </p:sldIdLst>
  <p:sldSz cx="12192000" cy="6858000"/>
  <p:notesSz cx="6858000" cy="9144000"/>
  <p:custDataLst>
    <p:tags r:id="rId3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A1C"/>
    <a:srgbClr val="00FF00"/>
    <a:srgbClr val="0000FF"/>
    <a:srgbClr val="FF33CC"/>
    <a:srgbClr val="DB2E0B"/>
    <a:srgbClr val="EAF2DB"/>
    <a:srgbClr val="535105"/>
    <a:srgbClr val="382C94"/>
    <a:srgbClr val="FFFFCC"/>
    <a:srgbClr val="47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0E0D-09D7-494A-8103-5A8AC654F459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62EB-355A-4C36-B7AE-D097A0044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33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9F550-FC4D-4EE0-8FE9-64779C0BF3C8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53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3.xml"/><Relationship Id="rId7" Type="http://schemas.openxmlformats.org/officeDocument/2006/relationships/image" Target="../media/image3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3.png"/><Relationship Id="rId4" Type="http://schemas.openxmlformats.org/officeDocument/2006/relationships/tags" Target="../tags/tag44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8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7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46.png"/><Relationship Id="rId5" Type="http://schemas.openxmlformats.org/officeDocument/2006/relationships/tags" Target="../tags/tag49.xml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tags" Target="../tags/tag48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4.png"/><Relationship Id="rId26" Type="http://schemas.openxmlformats.org/officeDocument/2006/relationships/image" Target="../media/image49.png"/><Relationship Id="rId3" Type="http://schemas.openxmlformats.org/officeDocument/2006/relationships/tags" Target="../tags/tag54.xml"/><Relationship Id="rId21" Type="http://schemas.openxmlformats.org/officeDocument/2006/relationships/image" Target="../media/image57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53.png"/><Relationship Id="rId25" Type="http://schemas.openxmlformats.org/officeDocument/2006/relationships/image" Target="../media/image44.png"/><Relationship Id="rId2" Type="http://schemas.openxmlformats.org/officeDocument/2006/relationships/tags" Target="../tags/tag53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60.png"/><Relationship Id="rId5" Type="http://schemas.openxmlformats.org/officeDocument/2006/relationships/tags" Target="../tags/tag56.xml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tags" Target="../tags/tag61.xml"/><Relationship Id="rId19" Type="http://schemas.openxmlformats.org/officeDocument/2006/relationships/image" Target="../media/image55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png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66.emf"/><Relationship Id="rId11" Type="http://schemas.openxmlformats.org/officeDocument/2006/relationships/image" Target="../media/image71.emf"/><Relationship Id="rId5" Type="http://schemas.openxmlformats.org/officeDocument/2006/relationships/image" Target="../media/image65.png"/><Relationship Id="rId10" Type="http://schemas.openxmlformats.org/officeDocument/2006/relationships/image" Target="../media/image70.emf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tags" Target="../tags/tag70.xml"/><Relationship Id="rId21" Type="http://schemas.openxmlformats.org/officeDocument/2006/relationships/image" Target="../media/image80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tags" Target="../tags/tag69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83.png"/><Relationship Id="rId5" Type="http://schemas.openxmlformats.org/officeDocument/2006/relationships/tags" Target="../tags/tag72.xml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tags" Target="../tags/tag77.xml"/><Relationship Id="rId19" Type="http://schemas.openxmlformats.org/officeDocument/2006/relationships/image" Target="../media/image78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1.png"/><Relationship Id="rId27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tags" Target="../tags/tag33.xml"/><Relationship Id="rId10" Type="http://schemas.openxmlformats.org/officeDocument/2006/relationships/image" Target="../media/image11.png"/><Relationship Id="rId4" Type="http://schemas.openxmlformats.org/officeDocument/2006/relationships/tags" Target="../tags/tag32.xml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7.xml"/><Relationship Id="rId7" Type="http://schemas.openxmlformats.org/officeDocument/2006/relationships/image" Target="../media/image2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39.xml"/><Relationship Id="rId10" Type="http://schemas.openxmlformats.org/officeDocument/2006/relationships/image" Target="../media/image23.png"/><Relationship Id="rId4" Type="http://schemas.openxmlformats.org/officeDocument/2006/relationships/tags" Target="../tags/tag38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8577" y="711305"/>
            <a:ext cx="11874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Phi meson properties in nuclear matter from dilepton spectra in a transport approach</a:t>
            </a:r>
            <a:endParaRPr kumimoji="1" lang="ja-JP" altLang="en-US" sz="44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572" y="4860818"/>
            <a:ext cx="6043396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dirty="0">
                <a:solidFill>
                  <a:schemeClr val="bg1"/>
                </a:solidFill>
                <a:latin typeface="+mj-ea"/>
                <a:ea typeface="+mj-ea"/>
                <a:cs typeface="Microsoft JhengHei UI Light" panose="020B0304030504040204" pitchFamily="50" charset="-128"/>
              </a:rPr>
              <a:t>Talk at the</a:t>
            </a:r>
            <a:r>
              <a:rPr lang="ja-JP" altLang="en-US" dirty="0">
                <a:solidFill>
                  <a:schemeClr val="bg1"/>
                </a:solidFill>
                <a:latin typeface="+mj-ea"/>
                <a:ea typeface="+mj-ea"/>
                <a:cs typeface="Microsoft JhengHei UI Light" panose="020B03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+mj-ea"/>
                <a:ea typeface="+mj-ea"/>
                <a:cs typeface="Microsoft JhengHei UI Light" panose="020B0304030504040204" pitchFamily="50" charset="-128"/>
              </a:rPr>
              <a:t>15th Quark Confinement and </a:t>
            </a:r>
          </a:p>
          <a:p>
            <a:pPr>
              <a:lnSpc>
                <a:spcPts val="2400"/>
              </a:lnSpc>
            </a:pPr>
            <a:r>
              <a:rPr lang="en-US" altLang="ja-JP" dirty="0">
                <a:solidFill>
                  <a:schemeClr val="bg1"/>
                </a:solidFill>
                <a:latin typeface="+mj-ea"/>
                <a:ea typeface="+mj-ea"/>
                <a:cs typeface="Microsoft JhengHei UI Light" panose="020B0304030504040204" pitchFamily="50" charset="-128"/>
              </a:rPr>
              <a:t>the Hadron Spectrum Conference</a:t>
            </a:r>
          </a:p>
          <a:p>
            <a:pPr>
              <a:lnSpc>
                <a:spcPts val="2400"/>
              </a:lnSpc>
            </a:pPr>
            <a:r>
              <a:rPr lang="en-US" altLang="ja-JP" dirty="0">
                <a:solidFill>
                  <a:schemeClr val="bg1"/>
                </a:solidFill>
                <a:latin typeface="+mj-ea"/>
                <a:ea typeface="+mj-ea"/>
                <a:cs typeface="Microsoft JhengHei UI Light" panose="020B0304030504040204" pitchFamily="50" charset="-128"/>
              </a:rPr>
              <a:t>Stavanger, Norway</a:t>
            </a:r>
          </a:p>
          <a:p>
            <a:pPr>
              <a:lnSpc>
                <a:spcPts val="2400"/>
              </a:lnSpc>
            </a:pPr>
            <a:r>
              <a:rPr lang="en-US" altLang="ja-JP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August</a:t>
            </a:r>
            <a:r>
              <a:rPr lang="ja-JP" altLang="en-US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5, 2022</a:t>
            </a:r>
            <a:endParaRPr lang="en-US" altLang="ja-JP" dirty="0">
              <a:solidFill>
                <a:schemeClr val="bg1"/>
              </a:solidFill>
              <a:latin typeface="+mj-ea"/>
              <a:ea typeface="+mj-ea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70483" y="2966183"/>
            <a:ext cx="4721015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Philipp Gubler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Japan Atomic Energy Agency (JAEA)</a:t>
            </a:r>
            <a:endParaRPr lang="en-US" altLang="ja-JP" sz="24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026" name="Picture 2" descr="https://www.jaea.go.jp/04/turuga/internationalworkshop/official_logo_l.png">
            <a:extLst>
              <a:ext uri="{FF2B5EF4-FFF2-40B4-BE49-F238E27FC236}">
                <a16:creationId xmlns:a16="http://schemas.microsoft.com/office/drawing/2014/main" id="{66EFABA5-E576-49F6-8910-F388A91C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2" y="2936557"/>
            <a:ext cx="1831719" cy="91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FFE19-9263-4FCB-AD68-83F1037687B1}"/>
              </a:ext>
            </a:extLst>
          </p:cNvPr>
          <p:cNvSpPr txBox="1"/>
          <p:nvPr/>
        </p:nvSpPr>
        <p:spPr>
          <a:xfrm>
            <a:off x="7620002" y="4860818"/>
            <a:ext cx="410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Based on work done in collaboration with </a:t>
            </a:r>
          </a:p>
          <a:p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Elena </a:t>
            </a:r>
            <a:r>
              <a:rPr lang="en-US" altLang="ja-JP" dirty="0" err="1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Bratkovskaya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(Frankfurt/GSI), </a:t>
            </a:r>
          </a:p>
        </p:txBody>
      </p:sp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3F5A9C-BCD4-4F6E-991F-AE879E087197}"/>
              </a:ext>
            </a:extLst>
          </p:cNvPr>
          <p:cNvSpPr txBox="1"/>
          <p:nvPr/>
        </p:nvSpPr>
        <p:spPr>
          <a:xfrm>
            <a:off x="1382949" y="150940"/>
            <a:ext cx="942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dilepton spectrum in the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region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759980-C858-4946-9CDB-1D073A76A228}"/>
              </a:ext>
            </a:extLst>
          </p:cNvPr>
          <p:cNvSpPr txBox="1"/>
          <p:nvPr/>
        </p:nvSpPr>
        <p:spPr>
          <a:xfrm>
            <a:off x="9224149" y="2859158"/>
            <a:ext cx="1997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No acceptance corrections!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CB5FC1A-A0E7-4BF2-A50D-3C16D03EAF7E}"/>
              </a:ext>
            </a:extLst>
          </p:cNvPr>
          <p:cNvSpPr txBox="1"/>
          <p:nvPr/>
        </p:nvSpPr>
        <p:spPr>
          <a:xfrm>
            <a:off x="9224149" y="3743020"/>
            <a:ext cx="209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No finite  resolution effects!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619E04-3D2C-4637-998F-C90C9389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723" y="1399526"/>
            <a:ext cx="2686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 + Cu at 12 GeV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DC3CF3B-CE7F-490C-B460-1AA3CC77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9" y="867247"/>
            <a:ext cx="8100726" cy="591481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30B0BF-837B-3D39-3D90-E5600125D081}"/>
              </a:ext>
            </a:extLst>
          </p:cNvPr>
          <p:cNvSpPr txBox="1"/>
          <p:nvPr/>
        </p:nvSpPr>
        <p:spPr>
          <a:xfrm>
            <a:off x="9274223" y="4640113"/>
            <a:ext cx="1997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No </a:t>
            </a:r>
            <a:r>
              <a:rPr lang="en-US" altLang="ja-JP" sz="2000" dirty="0">
                <a:solidFill>
                  <a:schemeClr val="bg1"/>
                </a:solidFill>
              </a:rPr>
              <a:t>QED effects</a:t>
            </a:r>
            <a:r>
              <a:rPr kumimoji="1" lang="en-US" altLang="ja-JP" sz="2000" dirty="0">
                <a:solidFill>
                  <a:schemeClr val="bg1"/>
                </a:solidFill>
              </a:rPr>
              <a:t>!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4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DD5DFE8-08DE-C005-3BCB-26345827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543" y="1600223"/>
            <a:ext cx="4153449" cy="4243441"/>
          </a:xfrm>
          <a:prstGeom prst="rect">
            <a:avLst/>
          </a:prstGeom>
        </p:spPr>
      </p:pic>
      <p:sp>
        <p:nvSpPr>
          <p:cNvPr id="10" name="矢印: 上 9">
            <a:extLst>
              <a:ext uri="{FF2B5EF4-FFF2-40B4-BE49-F238E27FC236}">
                <a16:creationId xmlns:a16="http://schemas.microsoft.com/office/drawing/2014/main" id="{90C0FE94-9834-A349-F71A-59FDFAD2A9CC}"/>
              </a:ext>
            </a:extLst>
          </p:cNvPr>
          <p:cNvSpPr/>
          <p:nvPr/>
        </p:nvSpPr>
        <p:spPr>
          <a:xfrm rot="2565849">
            <a:off x="4770727" y="2927164"/>
            <a:ext cx="369345" cy="2050558"/>
          </a:xfrm>
          <a:prstGeom prst="upArrow">
            <a:avLst>
              <a:gd name="adj1" fmla="val 337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A5C9F2F-19D3-3EF0-66B6-7DD160241571}"/>
              </a:ext>
            </a:extLst>
          </p:cNvPr>
          <p:cNvSpPr txBox="1"/>
          <p:nvPr/>
        </p:nvSpPr>
        <p:spPr>
          <a:xfrm>
            <a:off x="1783077" y="4630492"/>
            <a:ext cx="278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Rescattering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 effect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10404AF-F3B0-135D-606D-B1E08ED02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48" y="1600223"/>
            <a:ext cx="3728495" cy="2106356"/>
          </a:xfrm>
          <a:prstGeom prst="rect">
            <a:avLst/>
          </a:prstGeom>
        </p:spPr>
      </p:pic>
      <p:sp>
        <p:nvSpPr>
          <p:cNvPr id="14" name="矢印: 上 13">
            <a:extLst>
              <a:ext uri="{FF2B5EF4-FFF2-40B4-BE49-F238E27FC236}">
                <a16:creationId xmlns:a16="http://schemas.microsoft.com/office/drawing/2014/main" id="{3BA1117D-47A9-94AF-7157-E140AD7BFED8}"/>
              </a:ext>
            </a:extLst>
          </p:cNvPr>
          <p:cNvSpPr/>
          <p:nvPr/>
        </p:nvSpPr>
        <p:spPr>
          <a:xfrm rot="5400000">
            <a:off x="4583240" y="1778650"/>
            <a:ext cx="369345" cy="1380158"/>
          </a:xfrm>
          <a:prstGeom prst="upArrow">
            <a:avLst>
              <a:gd name="adj1" fmla="val 337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5C5A27-E01A-7ABE-5554-D45DA4582F8E}"/>
              </a:ext>
            </a:extLst>
          </p:cNvPr>
          <p:cNvSpPr txBox="1"/>
          <p:nvPr/>
        </p:nvSpPr>
        <p:spPr>
          <a:xfrm>
            <a:off x="9039024" y="3135891"/>
            <a:ext cx="301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PhD Thesis of R. Muto, Kyoto U., 2007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A6C29F-A06E-33C8-54F2-CD03CDC36940}"/>
              </a:ext>
            </a:extLst>
          </p:cNvPr>
          <p:cNvSpPr txBox="1"/>
          <p:nvPr/>
        </p:nvSpPr>
        <p:spPr>
          <a:xfrm>
            <a:off x="1382949" y="213070"/>
            <a:ext cx="9426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 do experimental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rescattering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QED effects modify the dilepton spectrum?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FB1AFC-BA2B-3925-7DD2-7CEC550F69B1}"/>
              </a:ext>
            </a:extLst>
          </p:cNvPr>
          <p:cNvSpPr txBox="1"/>
          <p:nvPr/>
        </p:nvSpPr>
        <p:spPr>
          <a:xfrm>
            <a:off x="1783077" y="5007941"/>
            <a:ext cx="2780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(multiple scattering, energy loss)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05174C91-1B57-DD2D-B767-DAA344465286}"/>
              </a:ext>
            </a:extLst>
          </p:cNvPr>
          <p:cNvSpPr/>
          <p:nvPr/>
        </p:nvSpPr>
        <p:spPr>
          <a:xfrm>
            <a:off x="5678904" y="4578447"/>
            <a:ext cx="1912299" cy="9705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36A645-E052-E253-75D1-C4619D937297}"/>
              </a:ext>
            </a:extLst>
          </p:cNvPr>
          <p:cNvSpPr txBox="1"/>
          <p:nvPr/>
        </p:nvSpPr>
        <p:spPr>
          <a:xfrm>
            <a:off x="4981073" y="5950720"/>
            <a:ext cx="336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FF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Similar to the shape expected for a negative mass shift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矢印: 上 2">
            <a:extLst>
              <a:ext uri="{FF2B5EF4-FFF2-40B4-BE49-F238E27FC236}">
                <a16:creationId xmlns:a16="http://schemas.microsoft.com/office/drawing/2014/main" id="{E0398D3F-8691-8306-D0E7-55B0ABD0FA59}"/>
              </a:ext>
            </a:extLst>
          </p:cNvPr>
          <p:cNvSpPr/>
          <p:nvPr/>
        </p:nvSpPr>
        <p:spPr>
          <a:xfrm>
            <a:off x="6436991" y="5597967"/>
            <a:ext cx="364276" cy="393032"/>
          </a:xfrm>
          <a:prstGeom prst="upArrow">
            <a:avLst>
              <a:gd name="adj1" fmla="val 4119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78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AEF0FF4-B59B-142F-7A0C-3FB2E9830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4" y="1780653"/>
            <a:ext cx="3944815" cy="28955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9DD982-F050-7825-2985-C1E3B1AD19C3}"/>
              </a:ext>
            </a:extLst>
          </p:cNvPr>
          <p:cNvSpPr txBox="1"/>
          <p:nvPr/>
        </p:nvSpPr>
        <p:spPr>
          <a:xfrm>
            <a:off x="471675" y="510933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its to experimental Copper target data (E325)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2CBE08-22EB-3C9E-704C-14939B4080DA}"/>
              </a:ext>
            </a:extLst>
          </p:cNvPr>
          <p:cNvSpPr txBox="1"/>
          <p:nvPr/>
        </p:nvSpPr>
        <p:spPr>
          <a:xfrm>
            <a:off x="1578943" y="4689223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slow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270FEB-CDCE-8D09-DEA3-DC1F09FC91C8}"/>
              </a:ext>
            </a:extLst>
          </p:cNvPr>
          <p:cNvSpPr txBox="1"/>
          <p:nvPr/>
        </p:nvSpPr>
        <p:spPr>
          <a:xfrm>
            <a:off x="5103435" y="4714474"/>
            <a:ext cx="269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intermediate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81EE5A-31C6-9542-F197-8E50F5FAD4FC}"/>
              </a:ext>
            </a:extLst>
          </p:cNvPr>
          <p:cNvSpPr txBox="1"/>
          <p:nvPr/>
        </p:nvSpPr>
        <p:spPr>
          <a:xfrm>
            <a:off x="9910341" y="4714474"/>
            <a:ext cx="156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fast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8DB74E3-9C89-1394-C20B-1B4D37C9F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13" y="1780653"/>
            <a:ext cx="3979371" cy="289557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7D00EE4-5ADB-7510-98A4-F579FB09F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8" y="1780653"/>
            <a:ext cx="3944815" cy="289835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12EEEF-25EB-2A60-06B0-E9612651A03F}"/>
              </a:ext>
            </a:extLst>
          </p:cNvPr>
          <p:cNvSpPr txBox="1"/>
          <p:nvPr/>
        </p:nvSpPr>
        <p:spPr>
          <a:xfrm>
            <a:off x="550264" y="5999896"/>
            <a:ext cx="3031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Favors </a:t>
            </a:r>
            <a:r>
              <a:rPr lang="en-US" altLang="ja-JP" sz="2000" dirty="0">
                <a:solidFill>
                  <a:schemeClr val="bg1"/>
                </a:solidFill>
              </a:rPr>
              <a:t>negative </a:t>
            </a:r>
            <a:r>
              <a:rPr kumimoji="1" lang="en-US" altLang="ja-JP" sz="2000" dirty="0">
                <a:solidFill>
                  <a:schemeClr val="bg1"/>
                </a:solidFill>
              </a:rPr>
              <a:t>mass shift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00864A69-6063-2993-15C7-A9366342A9AD}"/>
              </a:ext>
            </a:extLst>
          </p:cNvPr>
          <p:cNvSpPr/>
          <p:nvPr/>
        </p:nvSpPr>
        <p:spPr>
          <a:xfrm>
            <a:off x="1925132" y="5247913"/>
            <a:ext cx="441079" cy="624842"/>
          </a:xfrm>
          <a:prstGeom prst="downArrow">
            <a:avLst>
              <a:gd name="adj1" fmla="val 33333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左中かっこ 1">
            <a:extLst>
              <a:ext uri="{FF2B5EF4-FFF2-40B4-BE49-F238E27FC236}">
                <a16:creationId xmlns:a16="http://schemas.microsoft.com/office/drawing/2014/main" id="{074B524B-EEB0-454B-0EE5-CE7C842EA7B4}"/>
              </a:ext>
            </a:extLst>
          </p:cNvPr>
          <p:cNvSpPr/>
          <p:nvPr/>
        </p:nvSpPr>
        <p:spPr>
          <a:xfrm rot="16200000">
            <a:off x="7727294" y="1626933"/>
            <a:ext cx="723906" cy="7965867"/>
          </a:xfrm>
          <a:prstGeom prst="leftBrace">
            <a:avLst>
              <a:gd name="adj1" fmla="val 25558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274BC1A-0982-0CC5-38B0-ABD5DD444909}"/>
              </a:ext>
            </a:extLst>
          </p:cNvPr>
          <p:cNvSpPr txBox="1"/>
          <p:nvPr/>
        </p:nvSpPr>
        <p:spPr>
          <a:xfrm>
            <a:off x="6356682" y="5999896"/>
            <a:ext cx="3458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Favor no mass shift scenario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766F057-B3BC-E113-622C-AE0CBF35BD52}"/>
              </a:ext>
            </a:extLst>
          </p:cNvPr>
          <p:cNvSpPr txBox="1"/>
          <p:nvPr/>
        </p:nvSpPr>
        <p:spPr>
          <a:xfrm rot="1822932">
            <a:off x="9843027" y="331794"/>
            <a:ext cx="268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0070C0"/>
                </a:solidFill>
              </a:rPr>
              <a:t>Preliminary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44960EB-07E4-7E2A-C442-70701D517FC5}"/>
              </a:ext>
            </a:extLst>
          </p:cNvPr>
          <p:cNvSpPr txBox="1"/>
          <p:nvPr/>
        </p:nvSpPr>
        <p:spPr>
          <a:xfrm>
            <a:off x="7143051" y="1136543"/>
            <a:ext cx="4929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Surprisingly large effect for fast </a:t>
            </a:r>
            <a:r>
              <a:rPr kumimoji="1" lang="el-G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 with a large mass shift</a:t>
            </a:r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DE38B68F-4790-0ECC-AA21-2CCE387A176C}"/>
              </a:ext>
            </a:extLst>
          </p:cNvPr>
          <p:cNvSpPr/>
          <p:nvPr/>
        </p:nvSpPr>
        <p:spPr>
          <a:xfrm rot="16200000">
            <a:off x="7394123" y="1306743"/>
            <a:ext cx="297800" cy="563588"/>
          </a:xfrm>
          <a:prstGeom prst="downArrow">
            <a:avLst>
              <a:gd name="adj1" fmla="val 25339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ADBAAE-6D71-0BDB-8B1D-46AB743BF0E9}"/>
              </a:ext>
            </a:extLst>
          </p:cNvPr>
          <p:cNvSpPr txBox="1"/>
          <p:nvPr/>
        </p:nvSpPr>
        <p:spPr>
          <a:xfrm>
            <a:off x="7824816" y="1398883"/>
            <a:ext cx="3810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Related to initial stage of the collision??</a:t>
            </a:r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ABDD46F9-A012-92AF-D146-878EA74F0DCD}"/>
              </a:ext>
            </a:extLst>
          </p:cNvPr>
          <p:cNvSpPr/>
          <p:nvPr/>
        </p:nvSpPr>
        <p:spPr>
          <a:xfrm rot="19684687">
            <a:off x="9601408" y="1674777"/>
            <a:ext cx="297800" cy="1269573"/>
          </a:xfrm>
          <a:prstGeom prst="downArrow">
            <a:avLst>
              <a:gd name="adj1" fmla="val 25339"/>
              <a:gd name="adj2" fmla="val 615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57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id="{8409C5DE-522E-E329-2623-92B654B4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44" y="2604293"/>
            <a:ext cx="3516547" cy="258369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3D6930-36DA-421A-BF5A-4AEFD8E6AB46}"/>
              </a:ext>
            </a:extLst>
          </p:cNvPr>
          <p:cNvSpPr txBox="1"/>
          <p:nvPr/>
        </p:nvSpPr>
        <p:spPr>
          <a:xfrm>
            <a:off x="471676" y="170465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Reason for large modification for fast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mesons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89D57BE5-53AC-4A7E-87BA-B49B40986319}"/>
              </a:ext>
            </a:extLst>
          </p:cNvPr>
          <p:cNvSpPr/>
          <p:nvPr/>
        </p:nvSpPr>
        <p:spPr>
          <a:xfrm rot="20061704">
            <a:off x="1686408" y="3307151"/>
            <a:ext cx="762715" cy="603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411BA7-589E-4EF9-9998-B4C650C9E24E}"/>
              </a:ext>
            </a:extLst>
          </p:cNvPr>
          <p:cNvGrpSpPr/>
          <p:nvPr/>
        </p:nvGrpSpPr>
        <p:grpSpPr>
          <a:xfrm>
            <a:off x="4882592" y="1701427"/>
            <a:ext cx="2669987" cy="1582588"/>
            <a:chOff x="4420623" y="3601199"/>
            <a:chExt cx="3262263" cy="1890793"/>
          </a:xfrm>
        </p:grpSpPr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34C23E67-E72C-4212-B99B-5A04BCF7BA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73672" y="3601199"/>
              <a:ext cx="1909214" cy="1890793"/>
            </a:xfrm>
            <a:prstGeom prst="ellipse">
              <a:avLst/>
            </a:prstGeom>
            <a:gradFill flip="none" rotWithShape="1">
              <a:gsLst>
                <a:gs pos="70000">
                  <a:schemeClr val="accent3">
                    <a:lumMod val="47000"/>
                    <a:lumOff val="53000"/>
                  </a:schemeClr>
                </a:gs>
                <a:gs pos="51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F212A435-94AC-4DD0-868A-B64AD6A57C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20623" y="4493161"/>
              <a:ext cx="23631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Line 13">
              <a:extLst>
                <a:ext uri="{FF2B5EF4-FFF2-40B4-BE49-F238E27FC236}">
                  <a16:creationId xmlns:a16="http://schemas.microsoft.com/office/drawing/2014/main" id="{93577914-F82A-4B67-9CA9-2791C8361C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783786" y="4353197"/>
              <a:ext cx="202427" cy="1324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E5A630D0-461B-416F-A072-796F9C21E42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79249" y="3887323"/>
              <a:ext cx="525166" cy="68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38" name="Text Box 22">
              <a:extLst>
                <a:ext uri="{FF2B5EF4-FFF2-40B4-BE49-F238E27FC236}">
                  <a16:creationId xmlns:a16="http://schemas.microsoft.com/office/drawing/2014/main" id="{C43396C6-F4E4-4CBA-92E2-F4EA24CB41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532863" y="3851649"/>
              <a:ext cx="501846" cy="68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sp>
        <p:nvSpPr>
          <p:cNvPr id="39" name="左中かっこ 38">
            <a:extLst>
              <a:ext uri="{FF2B5EF4-FFF2-40B4-BE49-F238E27FC236}">
                <a16:creationId xmlns:a16="http://schemas.microsoft.com/office/drawing/2014/main" id="{5BA02B27-4ACF-4588-81E1-A683A3139ED1}"/>
              </a:ext>
            </a:extLst>
          </p:cNvPr>
          <p:cNvSpPr/>
          <p:nvPr/>
        </p:nvSpPr>
        <p:spPr>
          <a:xfrm>
            <a:off x="4144769" y="1644316"/>
            <a:ext cx="737823" cy="4779405"/>
          </a:xfrm>
          <a:prstGeom prst="leftBrace">
            <a:avLst>
              <a:gd name="adj1" fmla="val 30193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Text Box 21">
            <a:extLst>
              <a:ext uri="{FF2B5EF4-FFF2-40B4-BE49-F238E27FC236}">
                <a16:creationId xmlns:a16="http://schemas.microsoft.com/office/drawing/2014/main" id="{2CDFE04F-535B-49C0-BFE2-A622C0F1E81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366584" y="5987430"/>
            <a:ext cx="631579" cy="57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3200" b="0" i="0" u="none" strike="noStrike" kern="1200" cap="none" spc="0" normalizeH="0" baseline="2400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</a:p>
        </p:txBody>
      </p:sp>
      <p:sp>
        <p:nvSpPr>
          <p:cNvPr id="62" name="Oval 11">
            <a:extLst>
              <a:ext uri="{FF2B5EF4-FFF2-40B4-BE49-F238E27FC236}">
                <a16:creationId xmlns:a16="http://schemas.microsoft.com/office/drawing/2014/main" id="{F4324EC4-1476-4170-8ABC-E44710018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3584" y="4693771"/>
            <a:ext cx="1562589" cy="1582588"/>
          </a:xfrm>
          <a:prstGeom prst="ellipse">
            <a:avLst/>
          </a:prstGeom>
          <a:gradFill flip="none" rotWithShape="1">
            <a:gsLst>
              <a:gs pos="70000">
                <a:schemeClr val="accent3">
                  <a:lumMod val="47000"/>
                  <a:lumOff val="53000"/>
                </a:schemeClr>
              </a:gs>
              <a:gs pos="51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rgbClr val="474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Line 12">
            <a:extLst>
              <a:ext uri="{FF2B5EF4-FFF2-40B4-BE49-F238E27FC236}">
                <a16:creationId xmlns:a16="http://schemas.microsoft.com/office/drawing/2014/main" id="{CD6FFFE2-B55C-4B97-9870-9C047DB8F2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876186" y="5440340"/>
            <a:ext cx="193412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Text Box 19">
            <a:extLst>
              <a:ext uri="{FF2B5EF4-FFF2-40B4-BE49-F238E27FC236}">
                <a16:creationId xmlns:a16="http://schemas.microsoft.com/office/drawing/2014/main" id="{7DE843FD-26CF-49EF-8EF7-621EA40DF91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924168" y="4933256"/>
            <a:ext cx="429820" cy="5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29AF8C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374D5BA1-AB77-4D82-9FA5-37787CB5454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76496" y="4084564"/>
            <a:ext cx="410734" cy="5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25B7F4B-5E6C-4D62-A7F7-0BC447245553}"/>
              </a:ext>
            </a:extLst>
          </p:cNvPr>
          <p:cNvCxnSpPr>
            <a:cxnSpLocks/>
          </p:cNvCxnSpPr>
          <p:nvPr/>
        </p:nvCxnSpPr>
        <p:spPr>
          <a:xfrm flipV="1">
            <a:off x="6807578" y="5165070"/>
            <a:ext cx="0" cy="21656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29D5CC15-6C3E-4B96-B35E-796D5624CABE}"/>
              </a:ext>
            </a:extLst>
          </p:cNvPr>
          <p:cNvCxnSpPr>
            <a:cxnSpLocks/>
          </p:cNvCxnSpPr>
          <p:nvPr/>
        </p:nvCxnSpPr>
        <p:spPr>
          <a:xfrm flipH="1" flipV="1">
            <a:off x="6733802" y="5023854"/>
            <a:ext cx="73776" cy="14121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71BAD8B-8CF9-4178-9181-EB9E316B5983}"/>
              </a:ext>
            </a:extLst>
          </p:cNvPr>
          <p:cNvCxnSpPr>
            <a:cxnSpLocks/>
          </p:cNvCxnSpPr>
          <p:nvPr/>
        </p:nvCxnSpPr>
        <p:spPr>
          <a:xfrm flipH="1" flipV="1">
            <a:off x="6803240" y="5397146"/>
            <a:ext cx="121938" cy="17114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13136ED-5D30-473F-864A-4B0F05C02148}"/>
              </a:ext>
            </a:extLst>
          </p:cNvPr>
          <p:cNvCxnSpPr>
            <a:cxnSpLocks/>
          </p:cNvCxnSpPr>
          <p:nvPr/>
        </p:nvCxnSpPr>
        <p:spPr>
          <a:xfrm flipH="1" flipV="1">
            <a:off x="6921940" y="5556166"/>
            <a:ext cx="145636" cy="1212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8010BED-980D-4CDD-8085-D1BF8FA65243}"/>
              </a:ext>
            </a:extLst>
          </p:cNvPr>
          <p:cNvCxnSpPr>
            <a:cxnSpLocks/>
          </p:cNvCxnSpPr>
          <p:nvPr/>
        </p:nvCxnSpPr>
        <p:spPr>
          <a:xfrm flipH="1" flipV="1">
            <a:off x="7067577" y="5572953"/>
            <a:ext cx="174880" cy="22510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59F5EED-8E37-42F6-B666-16A20A4598D0}"/>
              </a:ext>
            </a:extLst>
          </p:cNvPr>
          <p:cNvCxnSpPr>
            <a:cxnSpLocks/>
          </p:cNvCxnSpPr>
          <p:nvPr/>
        </p:nvCxnSpPr>
        <p:spPr>
          <a:xfrm flipH="1" flipV="1">
            <a:off x="7233829" y="5791726"/>
            <a:ext cx="201742" cy="7648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01210AA-6A9A-47CE-84AF-54E4B62E3D77}"/>
              </a:ext>
            </a:extLst>
          </p:cNvPr>
          <p:cNvCxnSpPr>
            <a:cxnSpLocks/>
          </p:cNvCxnSpPr>
          <p:nvPr/>
        </p:nvCxnSpPr>
        <p:spPr>
          <a:xfrm>
            <a:off x="7413098" y="5858688"/>
            <a:ext cx="460323" cy="1539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78BF4A6B-BC07-43DD-A7A0-E2F9FAE879A7}"/>
              </a:ext>
            </a:extLst>
          </p:cNvPr>
          <p:cNvCxnSpPr>
            <a:cxnSpLocks/>
          </p:cNvCxnSpPr>
          <p:nvPr/>
        </p:nvCxnSpPr>
        <p:spPr>
          <a:xfrm flipV="1">
            <a:off x="6264885" y="4791670"/>
            <a:ext cx="256923" cy="28317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C925F5E-C303-403A-BADC-C275FEA280CB}"/>
              </a:ext>
            </a:extLst>
          </p:cNvPr>
          <p:cNvCxnSpPr>
            <a:cxnSpLocks/>
          </p:cNvCxnSpPr>
          <p:nvPr/>
        </p:nvCxnSpPr>
        <p:spPr>
          <a:xfrm flipH="1" flipV="1">
            <a:off x="6554747" y="4767344"/>
            <a:ext cx="179055" cy="26557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77C7C46A-F986-48E5-BD6D-B6A2875F2366}"/>
              </a:ext>
            </a:extLst>
          </p:cNvPr>
          <p:cNvCxnSpPr>
            <a:cxnSpLocks/>
          </p:cNvCxnSpPr>
          <p:nvPr/>
        </p:nvCxnSpPr>
        <p:spPr>
          <a:xfrm flipV="1">
            <a:off x="6527164" y="4500013"/>
            <a:ext cx="0" cy="267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21">
            <a:extLst>
              <a:ext uri="{FF2B5EF4-FFF2-40B4-BE49-F238E27FC236}">
                <a16:creationId xmlns:a16="http://schemas.microsoft.com/office/drawing/2014/main" id="{920F841E-6BF7-4C28-9977-4B160A1FC06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31267" y="4695497"/>
            <a:ext cx="631579" cy="57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3200" b="0" i="0" u="none" strike="noStrike" kern="1200" cap="none" spc="0" normalizeH="0" baseline="2400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</a:p>
        </p:txBody>
      </p:sp>
      <p:sp>
        <p:nvSpPr>
          <p:cNvPr id="59" name="Text Box 21">
            <a:extLst>
              <a:ext uri="{FF2B5EF4-FFF2-40B4-BE49-F238E27FC236}">
                <a16:creationId xmlns:a16="http://schemas.microsoft.com/office/drawing/2014/main" id="{C06A3E8E-30D6-47F9-B3D8-CE89A22FE89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81863" y="4695497"/>
            <a:ext cx="648637" cy="5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50000" noProof="0" dirty="0">
                <a:ln>
                  <a:noFill/>
                </a:ln>
                <a:solidFill>
                  <a:srgbClr val="C9492C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</a:p>
        </p:txBody>
      </p:sp>
      <p:sp>
        <p:nvSpPr>
          <p:cNvPr id="90" name="矢印: 下 89">
            <a:extLst>
              <a:ext uri="{FF2B5EF4-FFF2-40B4-BE49-F238E27FC236}">
                <a16:creationId xmlns:a16="http://schemas.microsoft.com/office/drawing/2014/main" id="{5DD786D8-CA86-4867-A949-927FF567FFDC}"/>
              </a:ext>
            </a:extLst>
          </p:cNvPr>
          <p:cNvSpPr/>
          <p:nvPr/>
        </p:nvSpPr>
        <p:spPr>
          <a:xfrm rot="16200000">
            <a:off x="3151733" y="558035"/>
            <a:ext cx="470133" cy="926609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D3E6C15F-0740-4108-8C1A-C7F0B4822057}"/>
              </a:ext>
            </a:extLst>
          </p:cNvPr>
          <p:cNvSpPr txBox="1"/>
          <p:nvPr/>
        </p:nvSpPr>
        <p:spPr>
          <a:xfrm>
            <a:off x="4032709" y="789989"/>
            <a:ext cx="628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Initial stage of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 production?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1D31842F-2B67-47D8-9DBB-90D325E26FD9}"/>
              </a:ext>
            </a:extLst>
          </p:cNvPr>
          <p:cNvSpPr txBox="1"/>
          <p:nvPr/>
        </p:nvSpPr>
        <p:spPr>
          <a:xfrm>
            <a:off x="7927723" y="1786839"/>
            <a:ext cx="3724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mesons are generated from high energy collisions (via strings)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矢印: 下 92">
            <a:extLst>
              <a:ext uri="{FF2B5EF4-FFF2-40B4-BE49-F238E27FC236}">
                <a16:creationId xmlns:a16="http://schemas.microsoft.com/office/drawing/2014/main" id="{6FE06A0A-3A3A-44E7-808B-AC3F53A38AFB}"/>
              </a:ext>
            </a:extLst>
          </p:cNvPr>
          <p:cNvSpPr/>
          <p:nvPr/>
        </p:nvSpPr>
        <p:spPr>
          <a:xfrm rot="16200000">
            <a:off x="8261345" y="2355486"/>
            <a:ext cx="405429" cy="820711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73EA0701-53AA-49F3-8E3F-425FF997C562}"/>
              </a:ext>
            </a:extLst>
          </p:cNvPr>
          <p:cNvSpPr txBox="1"/>
          <p:nvPr/>
        </p:nvSpPr>
        <p:spPr>
          <a:xfrm>
            <a:off x="8932442" y="2557589"/>
            <a:ext cx="347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large momentum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矢印: 下 94">
            <a:extLst>
              <a:ext uri="{FF2B5EF4-FFF2-40B4-BE49-F238E27FC236}">
                <a16:creationId xmlns:a16="http://schemas.microsoft.com/office/drawing/2014/main" id="{FFE26481-79F3-4C11-B30A-AAA60FEE998A}"/>
              </a:ext>
            </a:extLst>
          </p:cNvPr>
          <p:cNvSpPr/>
          <p:nvPr/>
        </p:nvSpPr>
        <p:spPr>
          <a:xfrm rot="16200000">
            <a:off x="8261345" y="2879633"/>
            <a:ext cx="405429" cy="820711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0767532-4324-4BF1-880D-6E04F682DAD6}"/>
              </a:ext>
            </a:extLst>
          </p:cNvPr>
          <p:cNvSpPr txBox="1"/>
          <p:nvPr/>
        </p:nvSpPr>
        <p:spPr>
          <a:xfrm>
            <a:off x="8932442" y="3070641"/>
            <a:ext cx="179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high density 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4627190-7C7F-4743-9F34-1394AEB6DAE8}"/>
              </a:ext>
            </a:extLst>
          </p:cNvPr>
          <p:cNvSpPr txBox="1"/>
          <p:nvPr/>
        </p:nvSpPr>
        <p:spPr>
          <a:xfrm>
            <a:off x="7998163" y="4511864"/>
            <a:ext cx="365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mesons are generated from low energy hadronic collisions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矢印: 下 97">
            <a:extLst>
              <a:ext uri="{FF2B5EF4-FFF2-40B4-BE49-F238E27FC236}">
                <a16:creationId xmlns:a16="http://schemas.microsoft.com/office/drawing/2014/main" id="{630C4125-7C9E-4FEF-A98B-B9BABB837497}"/>
              </a:ext>
            </a:extLst>
          </p:cNvPr>
          <p:cNvSpPr/>
          <p:nvPr/>
        </p:nvSpPr>
        <p:spPr>
          <a:xfrm rot="16200000">
            <a:off x="8304590" y="5153057"/>
            <a:ext cx="405429" cy="820711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A2F42B4B-D533-4DB0-9EEF-1AF49E8569F0}"/>
              </a:ext>
            </a:extLst>
          </p:cNvPr>
          <p:cNvSpPr txBox="1"/>
          <p:nvPr/>
        </p:nvSpPr>
        <p:spPr>
          <a:xfrm>
            <a:off x="8975687" y="5355160"/>
            <a:ext cx="347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small momentum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矢印: 下 99">
            <a:extLst>
              <a:ext uri="{FF2B5EF4-FFF2-40B4-BE49-F238E27FC236}">
                <a16:creationId xmlns:a16="http://schemas.microsoft.com/office/drawing/2014/main" id="{49649868-1E7D-48EE-AB31-D9944916FE8E}"/>
              </a:ext>
            </a:extLst>
          </p:cNvPr>
          <p:cNvSpPr/>
          <p:nvPr/>
        </p:nvSpPr>
        <p:spPr>
          <a:xfrm rot="16200000">
            <a:off x="8304590" y="5677204"/>
            <a:ext cx="405429" cy="820711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8A8243C-D4E2-4BE3-97BF-1D7E3065B029}"/>
              </a:ext>
            </a:extLst>
          </p:cNvPr>
          <p:cNvSpPr txBox="1"/>
          <p:nvPr/>
        </p:nvSpPr>
        <p:spPr>
          <a:xfrm>
            <a:off x="8975687" y="5868212"/>
            <a:ext cx="179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low density 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45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3B5B8C-9BE4-A6DF-2FD8-DB8C25D1FDAD}"/>
              </a:ext>
            </a:extLst>
          </p:cNvPr>
          <p:cNvSpPr txBox="1"/>
          <p:nvPr/>
        </p:nvSpPr>
        <p:spPr>
          <a:xfrm>
            <a:off x="471676" y="301394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Most natural interpretation of our results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0811A7A-32B6-1844-7C1A-AE761B2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83" y="1719046"/>
            <a:ext cx="6666109" cy="43304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49B422-A2B7-FD6D-0E5D-C59884162A37}"/>
              </a:ext>
            </a:extLst>
          </p:cNvPr>
          <p:cNvSpPr txBox="1"/>
          <p:nvPr/>
        </p:nvSpPr>
        <p:spPr>
          <a:xfrm>
            <a:off x="3228189" y="6049491"/>
            <a:ext cx="618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H.J. Kim and P. Gubler, Phys. Lett. B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805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, 135412 (2020).</a:t>
            </a:r>
          </a:p>
        </p:txBody>
      </p:sp>
      <p:sp>
        <p:nvSpPr>
          <p:cNvPr id="11" name="矢印: 左 10">
            <a:extLst>
              <a:ext uri="{FF2B5EF4-FFF2-40B4-BE49-F238E27FC236}">
                <a16:creationId xmlns:a16="http://schemas.microsoft.com/office/drawing/2014/main" id="{D9B79513-21B0-113E-D3FE-BA6911894BB2}"/>
              </a:ext>
            </a:extLst>
          </p:cNvPr>
          <p:cNvSpPr/>
          <p:nvPr/>
        </p:nvSpPr>
        <p:spPr>
          <a:xfrm flipH="1">
            <a:off x="2940995" y="1039172"/>
            <a:ext cx="909082" cy="521368"/>
          </a:xfrm>
          <a:prstGeom prst="leftArrow">
            <a:avLst>
              <a:gd name="adj1" fmla="val 4076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B6B098-8986-A5E6-B99C-C28D88F2F150}"/>
              </a:ext>
            </a:extLst>
          </p:cNvPr>
          <p:cNvSpPr txBox="1"/>
          <p:nvPr/>
        </p:nvSpPr>
        <p:spPr>
          <a:xfrm>
            <a:off x="4145124" y="1037320"/>
            <a:ext cx="530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Momentum dependent mass shift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4A12869-0249-85BB-F4B6-26B728D7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5" y="4240790"/>
            <a:ext cx="2561071" cy="1528298"/>
          </a:xfrm>
          <a:prstGeom prst="rect">
            <a:avLst/>
          </a:prstGeom>
        </p:spPr>
      </p:pic>
      <p:sp>
        <p:nvSpPr>
          <p:cNvPr id="14" name="テキスト ボックス 1 3">
            <a:extLst>
              <a:ext uri="{FF2B5EF4-FFF2-40B4-BE49-F238E27FC236}">
                <a16:creationId xmlns:a16="http://schemas.microsoft.com/office/drawing/2014/main" id="{28D92A5B-E1CE-31F7-073F-1F7B3725B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04" y="3779125"/>
            <a:ext cx="1331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slow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D7994FF-555B-7B4D-F28F-94DAB2B5F50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646826" y="3933492"/>
            <a:ext cx="1409608" cy="107144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 3">
            <a:extLst>
              <a:ext uri="{FF2B5EF4-FFF2-40B4-BE49-F238E27FC236}">
                <a16:creationId xmlns:a16="http://schemas.microsoft.com/office/drawing/2014/main" id="{880F178B-CC6C-161E-B618-D179076EA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720" y="4040962"/>
            <a:ext cx="2266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intermediate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1FFEFC2-0FEA-2E2F-6B38-A9CCA4BF3AD5}"/>
              </a:ext>
            </a:extLst>
          </p:cNvPr>
          <p:cNvCxnSpPr>
            <a:cxnSpLocks/>
          </p:cNvCxnSpPr>
          <p:nvPr/>
        </p:nvCxnSpPr>
        <p:spPr>
          <a:xfrm flipH="1" flipV="1">
            <a:off x="6816941" y="3605482"/>
            <a:ext cx="2020243" cy="14334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1 3">
            <a:extLst>
              <a:ext uri="{FF2B5EF4-FFF2-40B4-BE49-F238E27FC236}">
                <a16:creationId xmlns:a16="http://schemas.microsoft.com/office/drawing/2014/main" id="{9DF9B220-B4F1-4C0E-D27C-B4007F673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031" y="1136528"/>
            <a:ext cx="2266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fast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F37E3EC-ED4F-00F1-11C1-DB5C2994A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019" y="1555112"/>
            <a:ext cx="2728567" cy="1620603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4DE89F1-3CA4-78EF-2393-1D88853D0CD1}"/>
              </a:ext>
            </a:extLst>
          </p:cNvPr>
          <p:cNvCxnSpPr>
            <a:cxnSpLocks/>
          </p:cNvCxnSpPr>
          <p:nvPr/>
        </p:nvCxnSpPr>
        <p:spPr>
          <a:xfrm flipH="1">
            <a:off x="8667059" y="2318358"/>
            <a:ext cx="547815" cy="44042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BE5AF522-15B2-D7F2-C58C-3A7243219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526" y="4471969"/>
            <a:ext cx="2870034" cy="170764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3F0D4E-CB38-2D02-4606-350E37DC7C03}"/>
              </a:ext>
            </a:extLst>
          </p:cNvPr>
          <p:cNvSpPr txBox="1"/>
          <p:nvPr/>
        </p:nvSpPr>
        <p:spPr>
          <a:xfrm>
            <a:off x="461300" y="5787881"/>
            <a:ext cx="218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χ</a:t>
            </a:r>
            <a:r>
              <a:rPr lang="en-US" altLang="ja-JP" sz="24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2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/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d.o.f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values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F216F14-C037-CD40-C291-D8C9A57729CC}"/>
              </a:ext>
            </a:extLst>
          </p:cNvPr>
          <p:cNvSpPr txBox="1"/>
          <p:nvPr/>
        </p:nvSpPr>
        <p:spPr>
          <a:xfrm>
            <a:off x="9829034" y="3143817"/>
            <a:ext cx="218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χ</a:t>
            </a:r>
            <a:r>
              <a:rPr lang="en-US" altLang="ja-JP" sz="24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2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/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d.o.f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values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C5C1B10-22C0-9AA0-F548-4CA759F22A87}"/>
              </a:ext>
            </a:extLst>
          </p:cNvPr>
          <p:cNvSpPr txBox="1"/>
          <p:nvPr/>
        </p:nvSpPr>
        <p:spPr>
          <a:xfrm>
            <a:off x="9807329" y="6148956"/>
            <a:ext cx="218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χ</a:t>
            </a:r>
            <a:r>
              <a:rPr lang="en-US" altLang="ja-JP" sz="24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2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/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d.o.f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values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8CAD6BC7-0CD2-20D6-2327-899B5C7F9940}"/>
              </a:ext>
            </a:extLst>
          </p:cNvPr>
          <p:cNvSpPr/>
          <p:nvPr/>
        </p:nvSpPr>
        <p:spPr>
          <a:xfrm>
            <a:off x="3988461" y="3336757"/>
            <a:ext cx="313326" cy="424735"/>
          </a:xfrm>
          <a:prstGeom prst="downArrow">
            <a:avLst>
              <a:gd name="adj1" fmla="val 3260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CC849C-6E10-CB67-EF52-C5C3046C64FF}"/>
              </a:ext>
            </a:extLst>
          </p:cNvPr>
          <p:cNvSpPr txBox="1"/>
          <p:nvPr/>
        </p:nvSpPr>
        <p:spPr>
          <a:xfrm>
            <a:off x="552815" y="2601342"/>
            <a:ext cx="216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</a:t>
            </a:r>
            <a:r>
              <a:rPr kumimoji="1" lang="en-US" altLang="ja-JP" dirty="0">
                <a:solidFill>
                  <a:srgbClr val="FF0000"/>
                </a:solidFill>
              </a:rPr>
              <a:t>egative mass shift at zero momentum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0370A8A-7D5B-A8BA-7E21-760666E1D495}"/>
              </a:ext>
            </a:extLst>
          </p:cNvPr>
          <p:cNvCxnSpPr>
            <a:cxnSpLocks/>
          </p:cNvCxnSpPr>
          <p:nvPr/>
        </p:nvCxnSpPr>
        <p:spPr>
          <a:xfrm>
            <a:off x="2478505" y="2924507"/>
            <a:ext cx="1577929" cy="56431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17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44723" y="361497"/>
            <a:ext cx="57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9368" y="4388485"/>
            <a:ext cx="1047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We conducted numerical simulations of the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pA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 reactions measured at the E325 experiment at KEK, using the HSD transport code  </a:t>
            </a:r>
          </a:p>
        </p:txBody>
      </p:sp>
      <p:sp>
        <p:nvSpPr>
          <p:cNvPr id="23" name="星 5 22"/>
          <p:cNvSpPr/>
          <p:nvPr/>
        </p:nvSpPr>
        <p:spPr>
          <a:xfrm>
            <a:off x="408419" y="447800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1734C43-D318-4F28-954E-EE4E83956657}"/>
              </a:ext>
            </a:extLst>
          </p:cNvPr>
          <p:cNvSpPr txBox="1"/>
          <p:nvPr/>
        </p:nvSpPr>
        <p:spPr>
          <a:xfrm>
            <a:off x="729370" y="3086655"/>
            <a:ext cx="1020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For studying the modification of the ϕ meson spectral function experimentally at finite density, a good understanding of the underlying  reactions is needed</a:t>
            </a:r>
          </a:p>
        </p:txBody>
      </p:sp>
      <p:sp>
        <p:nvSpPr>
          <p:cNvPr id="29" name="星 5 24 1">
            <a:extLst>
              <a:ext uri="{FF2B5EF4-FFF2-40B4-BE49-F238E27FC236}">
                <a16:creationId xmlns:a16="http://schemas.microsoft.com/office/drawing/2014/main" id="{C6744972-7C42-4FBF-9C7C-A432EB1CA9C4}"/>
              </a:ext>
            </a:extLst>
          </p:cNvPr>
          <p:cNvSpPr/>
          <p:nvPr/>
        </p:nvSpPr>
        <p:spPr>
          <a:xfrm>
            <a:off x="408419" y="3168953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84A8A5B5-43CA-4641-8575-971CDDE15B5C}"/>
              </a:ext>
            </a:extLst>
          </p:cNvPr>
          <p:cNvSpPr/>
          <p:nvPr/>
        </p:nvSpPr>
        <p:spPr>
          <a:xfrm>
            <a:off x="5756397" y="5262175"/>
            <a:ext cx="418230" cy="422454"/>
          </a:xfrm>
          <a:prstGeom prst="downArrow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77FB6D-E9AF-4A02-9E16-42C5996D8C4F}"/>
              </a:ext>
            </a:extLst>
          </p:cNvPr>
          <p:cNvSpPr txBox="1"/>
          <p:nvPr/>
        </p:nvSpPr>
        <p:spPr>
          <a:xfrm>
            <a:off x="1808747" y="5691686"/>
            <a:ext cx="857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Momentum-dependent mass shift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 is needed to explain the data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9D5BC8-BFB8-4D15-A7F5-DD8DC9201466}"/>
              </a:ext>
            </a:extLst>
          </p:cNvPr>
          <p:cNvSpPr txBox="1"/>
          <p:nvPr/>
        </p:nvSpPr>
        <p:spPr>
          <a:xfrm>
            <a:off x="729371" y="1285765"/>
            <a:ext cx="1059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Relating modification of QCD condensates with hadron properties in nuclear matter is a non-trivial multi-step process</a:t>
            </a:r>
          </a:p>
        </p:txBody>
      </p:sp>
      <p:sp>
        <p:nvSpPr>
          <p:cNvPr id="10" name="星 5 24 2">
            <a:extLst>
              <a:ext uri="{FF2B5EF4-FFF2-40B4-BE49-F238E27FC236}">
                <a16:creationId xmlns:a16="http://schemas.microsoft.com/office/drawing/2014/main" id="{91914ED2-3B3E-4832-A31D-F3F576EC0929}"/>
              </a:ext>
            </a:extLst>
          </p:cNvPr>
          <p:cNvSpPr/>
          <p:nvPr/>
        </p:nvSpPr>
        <p:spPr>
          <a:xfrm>
            <a:off x="408421" y="1368063"/>
            <a:ext cx="243334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矢印: 左右 3">
            <a:extLst>
              <a:ext uri="{FF2B5EF4-FFF2-40B4-BE49-F238E27FC236}">
                <a16:creationId xmlns:a16="http://schemas.microsoft.com/office/drawing/2014/main" id="{3962956E-C2FA-46CF-9B9C-561869051B95}"/>
              </a:ext>
            </a:extLst>
          </p:cNvPr>
          <p:cNvSpPr/>
          <p:nvPr/>
        </p:nvSpPr>
        <p:spPr>
          <a:xfrm>
            <a:off x="3185488" y="2306912"/>
            <a:ext cx="983642" cy="454652"/>
          </a:xfrm>
          <a:prstGeom prst="leftRightArrow">
            <a:avLst>
              <a:gd name="adj1" fmla="val 42943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矢印: 左右 11">
            <a:extLst>
              <a:ext uri="{FF2B5EF4-FFF2-40B4-BE49-F238E27FC236}">
                <a16:creationId xmlns:a16="http://schemas.microsoft.com/office/drawing/2014/main" id="{3D1550B8-C25D-4803-9798-D0F12168E32F}"/>
              </a:ext>
            </a:extLst>
          </p:cNvPr>
          <p:cNvSpPr/>
          <p:nvPr/>
        </p:nvSpPr>
        <p:spPr>
          <a:xfrm>
            <a:off x="6746477" y="2306912"/>
            <a:ext cx="1041965" cy="454652"/>
          </a:xfrm>
          <a:prstGeom prst="leftRightArrow">
            <a:avLst>
              <a:gd name="adj1" fmla="val 42943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306DBA-1ACF-426B-A969-A87D2AEF33A0}"/>
              </a:ext>
            </a:extLst>
          </p:cNvPr>
          <p:cNvSpPr txBox="1"/>
          <p:nvPr/>
        </p:nvSpPr>
        <p:spPr>
          <a:xfrm>
            <a:off x="779005" y="2262999"/>
            <a:ext cx="239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QCD condensates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33BEA1-2496-4585-9134-80766A0E72DD}"/>
              </a:ext>
            </a:extLst>
          </p:cNvPr>
          <p:cNvSpPr txBox="1"/>
          <p:nvPr/>
        </p:nvSpPr>
        <p:spPr>
          <a:xfrm>
            <a:off x="4169130" y="2275890"/>
            <a:ext cx="277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Hadronic spectrum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98607D-8C4F-4A1A-8544-0A95E503E1B1}"/>
              </a:ext>
            </a:extLst>
          </p:cNvPr>
          <p:cNvSpPr txBox="1"/>
          <p:nvPr/>
        </p:nvSpPr>
        <p:spPr>
          <a:xfrm>
            <a:off x="7925880" y="2261015"/>
            <a:ext cx="277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233297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28090" y="3075057"/>
            <a:ext cx="57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78200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E1EB2-A4EF-4FF1-8BC8-A92516F77972}"/>
              </a:ext>
            </a:extLst>
          </p:cNvPr>
          <p:cNvSpPr txBox="1"/>
          <p:nvPr/>
        </p:nvSpPr>
        <p:spPr>
          <a:xfrm>
            <a:off x="265848" y="196841"/>
            <a:ext cx="1132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What does lattice QCD say about the strange sigma term?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36257DB-B450-4C50-98B7-52BA96F1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25" y="1104114"/>
            <a:ext cx="5739105" cy="464977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F72046B-2315-4AD8-B1A3-650F3CD31475}"/>
              </a:ext>
            </a:extLst>
          </p:cNvPr>
          <p:cNvSpPr txBox="1"/>
          <p:nvPr/>
        </p:nvSpPr>
        <p:spPr>
          <a:xfrm>
            <a:off x="394702" y="6377977"/>
            <a:ext cx="12035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See also the most recent result of the BMW collaboration: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Sz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Borsanyi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al., arXiv:2007.03319 [hep-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E4F023-6823-42DF-B755-1A6F9DBA3CFE}"/>
              </a:ext>
            </a:extLst>
          </p:cNvPr>
          <p:cNvSpPr txBox="1"/>
          <p:nvPr/>
        </p:nvSpPr>
        <p:spPr>
          <a:xfrm>
            <a:off x="4966701" y="5798321"/>
            <a:ext cx="296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http://flag.unibe.ch/2019/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4F6845C-6797-491C-857D-5617F8D614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6" y="3210870"/>
            <a:ext cx="3109515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2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62559" y="259017"/>
            <a:ext cx="786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Combine QCD sum rules with lattice QCD</a:t>
            </a:r>
          </a:p>
        </p:txBody>
      </p:sp>
      <p:pic>
        <p:nvPicPr>
          <p:cNvPr id="3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51" y="1203838"/>
            <a:ext cx="7616505" cy="502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12"/>
          <p:cNvSpPr>
            <a:spLocks noChangeArrowheads="1"/>
          </p:cNvSpPr>
          <p:nvPr/>
        </p:nvSpPr>
        <p:spPr bwMode="auto">
          <a:xfrm>
            <a:off x="5075516" y="1320384"/>
            <a:ext cx="498366" cy="4073965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1"/>
          <p:cNvSpPr txBox="1">
            <a:spLocks noChangeArrowheads="1"/>
          </p:cNvSpPr>
          <p:nvPr/>
        </p:nvSpPr>
        <p:spPr bwMode="auto">
          <a:xfrm rot="16200000">
            <a:off x="4488221" y="3777796"/>
            <a:ext cx="16729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7C60C6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Lattice QCD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C60C6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C60C6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D72F322-719E-46D4-934A-627A3F76C9DC}"/>
              </a:ext>
            </a:extLst>
          </p:cNvPr>
          <p:cNvSpPr txBox="1"/>
          <p:nvPr/>
        </p:nvSpPr>
        <p:spPr>
          <a:xfrm>
            <a:off x="6914055" y="1593866"/>
            <a:ext cx="243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 mass shift in nuclear matter ??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2B438F67-224D-4983-8097-7B303326789F}"/>
              </a:ext>
            </a:extLst>
          </p:cNvPr>
          <p:cNvSpPr/>
          <p:nvPr/>
        </p:nvSpPr>
        <p:spPr>
          <a:xfrm>
            <a:off x="6293082" y="1800817"/>
            <a:ext cx="569496" cy="417094"/>
          </a:xfrm>
          <a:prstGeom prst="rightArrow">
            <a:avLst>
              <a:gd name="adj1" fmla="val 38461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1097AED3-0DEF-4763-8587-566AFE82D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089" y="6345440"/>
            <a:ext cx="5434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P. Gubler and K.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Ohtani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Rev. D 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094002 (2014).</a:t>
            </a:r>
          </a:p>
        </p:txBody>
      </p:sp>
      <p:pic>
        <p:nvPicPr>
          <p:cNvPr id="1026" name="Picture 2" descr="(Credit: The Scream 1895/Edvard Munch)">
            <a:extLst>
              <a:ext uri="{FF2B5EF4-FFF2-40B4-BE49-F238E27FC236}">
                <a16:creationId xmlns:a16="http://schemas.microsoft.com/office/drawing/2014/main" id="{A5E4A758-3697-482F-B0F6-6673A2655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74" y="2424863"/>
            <a:ext cx="1819162" cy="10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1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タイトル 1"/>
          <p:cNvSpPr>
            <a:spLocks noGrp="1"/>
          </p:cNvSpPr>
          <p:nvPr>
            <p:ph type="title"/>
          </p:nvPr>
        </p:nvSpPr>
        <p:spPr>
          <a:xfrm>
            <a:off x="1396802" y="222550"/>
            <a:ext cx="6265412" cy="558800"/>
          </a:xfrm>
        </p:spPr>
        <p:txBody>
          <a:bodyPr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The strangeness content of the nucleon: </a:t>
            </a:r>
            <a:endParaRPr lang="ja-JP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29" name="テキスト ボックス 4"/>
          <p:cNvSpPr txBox="1">
            <a:spLocks noChangeArrowheads="1"/>
          </p:cNvSpPr>
          <p:nvPr/>
        </p:nvSpPr>
        <p:spPr bwMode="auto">
          <a:xfrm>
            <a:off x="2946165" y="781576"/>
            <a:ext cx="575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Important parameter for dark-matter searches!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030" name="テキスト ボックス 8"/>
          <p:cNvSpPr txBox="1">
            <a:spLocks noChangeArrowheads="1"/>
          </p:cNvSpPr>
          <p:nvPr/>
        </p:nvSpPr>
        <p:spPr bwMode="auto">
          <a:xfrm>
            <a:off x="7242908" y="3037100"/>
            <a:ext cx="4261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Adapted from: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W. Freeman and D. Toussaint  (MILC Collaboration),                           Phys. Rev. D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88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054503 (2013).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9031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93826"/>
            <a:ext cx="2844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4" name="右矢印 18"/>
          <p:cNvSpPr>
            <a:spLocks noChangeArrowheads="1"/>
          </p:cNvSpPr>
          <p:nvPr/>
        </p:nvSpPr>
        <p:spPr bwMode="auto">
          <a:xfrm rot="7432713">
            <a:off x="4673633" y="4445362"/>
            <a:ext cx="495597" cy="611386"/>
          </a:xfrm>
          <a:prstGeom prst="rightArrow">
            <a:avLst>
              <a:gd name="adj1" fmla="val 25196"/>
              <a:gd name="adj2" fmla="val 497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035" name="テキスト ボックス 19"/>
          <p:cNvSpPr txBox="1">
            <a:spLocks noChangeArrowheads="1"/>
          </p:cNvSpPr>
          <p:nvPr/>
        </p:nvSpPr>
        <p:spPr bwMode="auto">
          <a:xfrm>
            <a:off x="5200651" y="4611689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most important contribution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036" name="円/楕円 20"/>
          <p:cNvSpPr>
            <a:spLocks noChangeArrowheads="1"/>
          </p:cNvSpPr>
          <p:nvPr/>
        </p:nvSpPr>
        <p:spPr bwMode="auto">
          <a:xfrm>
            <a:off x="4849814" y="5029200"/>
            <a:ext cx="1139825" cy="43279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9037" name="直線矢印コネクタ 22"/>
          <p:cNvCxnSpPr>
            <a:cxnSpLocks noChangeShapeType="1"/>
            <a:stCxn id="129036" idx="5"/>
          </p:cNvCxnSpPr>
          <p:nvPr/>
        </p:nvCxnSpPr>
        <p:spPr bwMode="auto">
          <a:xfrm>
            <a:off x="5822715" y="5398611"/>
            <a:ext cx="757839" cy="5127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38" name="テキスト ボックス 25"/>
          <p:cNvSpPr txBox="1">
            <a:spLocks noChangeArrowheads="1"/>
          </p:cNvSpPr>
          <p:nvPr/>
        </p:nvSpPr>
        <p:spPr bwMode="auto">
          <a:xfrm>
            <a:off x="6137688" y="5338773"/>
            <a:ext cx="11509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dominates</a:t>
            </a:r>
          </a:p>
        </p:txBody>
      </p:sp>
      <p:sp>
        <p:nvSpPr>
          <p:cNvPr id="129039" name="テキスト ボックス 29"/>
          <p:cNvSpPr txBox="1">
            <a:spLocks noChangeArrowheads="1"/>
          </p:cNvSpPr>
          <p:nvPr/>
        </p:nvSpPr>
        <p:spPr bwMode="auto">
          <a:xfrm>
            <a:off x="8359150" y="999712"/>
            <a:ext cx="2876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Neutralino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:                                     Linear superposition of the Super-partners of the Higgs, the photon and the Z-boson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042" name="テキスト ボックス 34"/>
          <p:cNvSpPr txBox="1">
            <a:spLocks noChangeArrowheads="1"/>
          </p:cNvSpPr>
          <p:nvPr/>
        </p:nvSpPr>
        <p:spPr bwMode="auto">
          <a:xfrm>
            <a:off x="5362096" y="6394674"/>
            <a:ext cx="6723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Bottino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F. Donato, N.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Fornengo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and S.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Scopel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Asropart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Phys.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18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205 (2002).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1" y="294049"/>
            <a:ext cx="3109515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左中かっこ 3">
            <a:extLst>
              <a:ext uri="{FF2B5EF4-FFF2-40B4-BE49-F238E27FC236}">
                <a16:creationId xmlns:a16="http://schemas.microsoft.com/office/drawing/2014/main" id="{52D3A7F5-99F3-4270-8F0E-7083C6DB07AC}"/>
              </a:ext>
            </a:extLst>
          </p:cNvPr>
          <p:cNvSpPr/>
          <p:nvPr/>
        </p:nvSpPr>
        <p:spPr>
          <a:xfrm>
            <a:off x="7950476" y="1033998"/>
            <a:ext cx="395288" cy="1004192"/>
          </a:xfrm>
          <a:prstGeom prst="leftBrace">
            <a:avLst>
              <a:gd name="adj1" fmla="val 26754"/>
              <a:gd name="adj2" fmla="val 50000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DF074DF-787B-4C19-87E1-8F3215BCEA2D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6982727" y="1509754"/>
            <a:ext cx="967749" cy="2634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AEF0A42B-651C-40F1-92AE-72C395203E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3" y="3856945"/>
            <a:ext cx="9372869" cy="75676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38F4371-4043-4EED-8E2B-DDEC2FFEDD8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16" y="5051530"/>
            <a:ext cx="3202285" cy="35809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53C156B-D1C0-4B4B-B247-8231E63F7E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5911373"/>
            <a:ext cx="3481905" cy="3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  <p:bldP spid="129035" grpId="0"/>
      <p:bldP spid="129036" grpId="0" animBg="1"/>
      <p:bldP spid="1290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A4B9D15F-AFD5-48FA-85BB-73722AD8C40A}"/>
              </a:ext>
            </a:extLst>
          </p:cNvPr>
          <p:cNvGrpSpPr/>
          <p:nvPr/>
        </p:nvGrpSpPr>
        <p:grpSpPr>
          <a:xfrm>
            <a:off x="1988762" y="3831776"/>
            <a:ext cx="977623" cy="996866"/>
            <a:chOff x="5042642" y="4657912"/>
            <a:chExt cx="977623" cy="99686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1" name="円/楕円 149">
              <a:extLst>
                <a:ext uri="{FF2B5EF4-FFF2-40B4-BE49-F238E27FC236}">
                  <a16:creationId xmlns:a16="http://schemas.microsoft.com/office/drawing/2014/main" id="{E31A58D4-F9E1-4BC2-99B0-A7D2177B067D}"/>
                </a:ext>
              </a:extLst>
            </p:cNvPr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6182F0E3-5C48-49B8-AE1D-F629B91800C2}"/>
                </a:ext>
              </a:extLst>
            </p:cNvPr>
            <p:cNvSpPr txBox="1"/>
            <p:nvPr/>
          </p:nvSpPr>
          <p:spPr>
            <a:xfrm>
              <a:off x="5249042" y="4738316"/>
              <a:ext cx="462697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φ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243FCF-324C-4A84-8FD4-E38B85C6CF62}"/>
              </a:ext>
            </a:extLst>
          </p:cNvPr>
          <p:cNvSpPr txBox="1"/>
          <p:nvPr/>
        </p:nvSpPr>
        <p:spPr>
          <a:xfrm>
            <a:off x="317854" y="220739"/>
            <a:ext cx="11556292" cy="5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Why should we be interested?</a:t>
            </a:r>
          </a:p>
        </p:txBody>
      </p:sp>
      <p:sp>
        <p:nvSpPr>
          <p:cNvPr id="121" name="矢印: 右 120">
            <a:extLst>
              <a:ext uri="{FF2B5EF4-FFF2-40B4-BE49-F238E27FC236}">
                <a16:creationId xmlns:a16="http://schemas.microsoft.com/office/drawing/2014/main" id="{32BBAB93-9DF5-472B-A05A-55A6063608E7}"/>
              </a:ext>
            </a:extLst>
          </p:cNvPr>
          <p:cNvSpPr/>
          <p:nvPr/>
        </p:nvSpPr>
        <p:spPr>
          <a:xfrm rot="2499130">
            <a:off x="3098861" y="1926127"/>
            <a:ext cx="474109" cy="361710"/>
          </a:xfrm>
          <a:prstGeom prst="rightArrow">
            <a:avLst>
              <a:gd name="adj1" fmla="val 3117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矢印: 右 121">
            <a:extLst>
              <a:ext uri="{FF2B5EF4-FFF2-40B4-BE49-F238E27FC236}">
                <a16:creationId xmlns:a16="http://schemas.microsoft.com/office/drawing/2014/main" id="{D1DF0D83-794D-4125-8FE0-AB7538E31111}"/>
              </a:ext>
            </a:extLst>
          </p:cNvPr>
          <p:cNvSpPr/>
          <p:nvPr/>
        </p:nvSpPr>
        <p:spPr>
          <a:xfrm>
            <a:off x="5858171" y="1392178"/>
            <a:ext cx="1396969" cy="801253"/>
          </a:xfrm>
          <a:prstGeom prst="rightArrow">
            <a:avLst>
              <a:gd name="adj1" fmla="val 31326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C40384-D906-38C9-3151-8DD807C900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00" y="1547015"/>
            <a:ext cx="910031" cy="513726"/>
          </a:xfrm>
          <a:prstGeom prst="rect">
            <a:avLst/>
          </a:prstGeom>
        </p:spPr>
      </p:pic>
      <p:sp>
        <p:nvSpPr>
          <p:cNvPr id="126" name="矢印: 右 125">
            <a:extLst>
              <a:ext uri="{FF2B5EF4-FFF2-40B4-BE49-F238E27FC236}">
                <a16:creationId xmlns:a16="http://schemas.microsoft.com/office/drawing/2014/main" id="{B83FF9E4-2BC2-4DC5-9A6C-C706B318AFDB}"/>
              </a:ext>
            </a:extLst>
          </p:cNvPr>
          <p:cNvSpPr/>
          <p:nvPr/>
        </p:nvSpPr>
        <p:spPr>
          <a:xfrm rot="2499130">
            <a:off x="9269870" y="1616313"/>
            <a:ext cx="474109" cy="361710"/>
          </a:xfrm>
          <a:prstGeom prst="rightArrow">
            <a:avLst>
              <a:gd name="adj1" fmla="val 3117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9289A0C8-AA47-44AD-BA09-D13CD13F1A49}"/>
              </a:ext>
            </a:extLst>
          </p:cNvPr>
          <p:cNvSpPr txBox="1"/>
          <p:nvPr/>
        </p:nvSpPr>
        <p:spPr>
          <a:xfrm>
            <a:off x="9804248" y="1403552"/>
            <a:ext cx="50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BA249E6-2D5E-406D-9CF8-E9636E7CCA46}"/>
              </a:ext>
            </a:extLst>
          </p:cNvPr>
          <p:cNvGrpSpPr/>
          <p:nvPr/>
        </p:nvGrpSpPr>
        <p:grpSpPr>
          <a:xfrm>
            <a:off x="3352578" y="4136526"/>
            <a:ext cx="1140731" cy="995418"/>
            <a:chOff x="8054399" y="2688591"/>
            <a:chExt cx="1324377" cy="1148981"/>
          </a:xfrm>
        </p:grpSpPr>
        <p:grpSp>
          <p:nvGrpSpPr>
            <p:cNvPr id="205" name="グループ化 204">
              <a:extLst>
                <a:ext uri="{FF2B5EF4-FFF2-40B4-BE49-F238E27FC236}">
                  <a16:creationId xmlns:a16="http://schemas.microsoft.com/office/drawing/2014/main" id="{CD8F234E-13D2-4F95-89E1-585D22872301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212" name="フローチャート: 結合子 211">
                <a:extLst>
                  <a:ext uri="{FF2B5EF4-FFF2-40B4-BE49-F238E27FC236}">
                    <a16:creationId xmlns:a16="http://schemas.microsoft.com/office/drawing/2014/main" id="{2F0971A8-A20F-4DEB-8BCB-93330A35B08A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13" name="図 212">
                <a:extLst>
                  <a:ext uri="{FF2B5EF4-FFF2-40B4-BE49-F238E27FC236}">
                    <a16:creationId xmlns:a16="http://schemas.microsoft.com/office/drawing/2014/main" id="{A99828FF-5FBB-44CE-B9F7-D0BB650B42F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206" name="グループ化 205">
              <a:extLst>
                <a:ext uri="{FF2B5EF4-FFF2-40B4-BE49-F238E27FC236}">
                  <a16:creationId xmlns:a16="http://schemas.microsoft.com/office/drawing/2014/main" id="{542872DB-35F2-4D5B-95C2-E8A579A630D6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210" name="フローチャート: 結合子 209">
                <a:extLst>
                  <a:ext uri="{FF2B5EF4-FFF2-40B4-BE49-F238E27FC236}">
                    <a16:creationId xmlns:a16="http://schemas.microsoft.com/office/drawing/2014/main" id="{EA499431-1379-412D-9472-B9C97A15EDB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11" name="図 210">
                <a:extLst>
                  <a:ext uri="{FF2B5EF4-FFF2-40B4-BE49-F238E27FC236}">
                    <a16:creationId xmlns:a16="http://schemas.microsoft.com/office/drawing/2014/main" id="{FD5951D8-4DEA-4E53-88CD-B45B18B7F05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207" name="グループ化 206">
              <a:extLst>
                <a:ext uri="{FF2B5EF4-FFF2-40B4-BE49-F238E27FC236}">
                  <a16:creationId xmlns:a16="http://schemas.microsoft.com/office/drawing/2014/main" id="{7C9D65E0-A6A7-4D61-899F-5693B9D2FF79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208" name="フローチャート: 結合子 207">
                <a:extLst>
                  <a:ext uri="{FF2B5EF4-FFF2-40B4-BE49-F238E27FC236}">
                    <a16:creationId xmlns:a16="http://schemas.microsoft.com/office/drawing/2014/main" id="{024C972E-0F66-4308-B059-7142C826F7AB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9" name="図 208">
                <a:extLst>
                  <a:ext uri="{FF2B5EF4-FFF2-40B4-BE49-F238E27FC236}">
                    <a16:creationId xmlns:a16="http://schemas.microsoft.com/office/drawing/2014/main" id="{B202451B-2982-4018-8B74-5CF3FDD3B66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38AD821A-2E17-44C4-8107-E1594ED56DA8}"/>
              </a:ext>
            </a:extLst>
          </p:cNvPr>
          <p:cNvGrpSpPr/>
          <p:nvPr/>
        </p:nvGrpSpPr>
        <p:grpSpPr>
          <a:xfrm>
            <a:off x="1375588" y="5328639"/>
            <a:ext cx="1116367" cy="1023539"/>
            <a:chOff x="7438079" y="4562659"/>
            <a:chExt cx="1283583" cy="1155813"/>
          </a:xfrm>
        </p:grpSpPr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3BDA2A58-5BAB-49D4-807B-49406D6E28FE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203" name="フローチャート: 結合子 202">
                <a:extLst>
                  <a:ext uri="{FF2B5EF4-FFF2-40B4-BE49-F238E27FC236}">
                    <a16:creationId xmlns:a16="http://schemas.microsoft.com/office/drawing/2014/main" id="{AFF2092B-E91B-4938-B06F-73213C7CC278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4" name="図 203">
                <a:extLst>
                  <a:ext uri="{FF2B5EF4-FFF2-40B4-BE49-F238E27FC236}">
                    <a16:creationId xmlns:a16="http://schemas.microsoft.com/office/drawing/2014/main" id="{6FEB3CAC-BC83-4063-807A-0B603C4D552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2BAF85B1-E37F-42A6-9759-34DA2C1DA42A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201" name="フローチャート: 結合子 200">
                <a:extLst>
                  <a:ext uri="{FF2B5EF4-FFF2-40B4-BE49-F238E27FC236}">
                    <a16:creationId xmlns:a16="http://schemas.microsoft.com/office/drawing/2014/main" id="{62AA5064-68B9-4901-893C-12D931A58749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2" name="図 201">
                <a:extLst>
                  <a:ext uri="{FF2B5EF4-FFF2-40B4-BE49-F238E27FC236}">
                    <a16:creationId xmlns:a16="http://schemas.microsoft.com/office/drawing/2014/main" id="{0B80EE42-A02E-4E03-A462-8922F9635CC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FB84598A-21A0-4232-8087-577E3ACD009F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99" name="フローチャート: 結合子 198">
                <a:extLst>
                  <a:ext uri="{FF2B5EF4-FFF2-40B4-BE49-F238E27FC236}">
                    <a16:creationId xmlns:a16="http://schemas.microsoft.com/office/drawing/2014/main" id="{B849DEC4-0911-48AD-B00F-3F1D6AE6E59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0" name="図 199">
                <a:extLst>
                  <a:ext uri="{FF2B5EF4-FFF2-40B4-BE49-F238E27FC236}">
                    <a16:creationId xmlns:a16="http://schemas.microsoft.com/office/drawing/2014/main" id="{DB2B8ED1-4F2A-4F21-BBA8-DCB27EDFBF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69C03EBB-BE7D-4288-942C-3953844A067A}"/>
              </a:ext>
            </a:extLst>
          </p:cNvPr>
          <p:cNvGrpSpPr/>
          <p:nvPr/>
        </p:nvGrpSpPr>
        <p:grpSpPr>
          <a:xfrm>
            <a:off x="2943472" y="3025764"/>
            <a:ext cx="1116367" cy="1023539"/>
            <a:chOff x="7438079" y="4562659"/>
            <a:chExt cx="1283583" cy="1155813"/>
          </a:xfrm>
        </p:grpSpPr>
        <p:grpSp>
          <p:nvGrpSpPr>
            <p:cNvPr id="187" name="グループ化 186">
              <a:extLst>
                <a:ext uri="{FF2B5EF4-FFF2-40B4-BE49-F238E27FC236}">
                  <a16:creationId xmlns:a16="http://schemas.microsoft.com/office/drawing/2014/main" id="{884229EC-170A-4BA3-8756-9258179C0160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94" name="フローチャート: 結合子 193">
                <a:extLst>
                  <a:ext uri="{FF2B5EF4-FFF2-40B4-BE49-F238E27FC236}">
                    <a16:creationId xmlns:a16="http://schemas.microsoft.com/office/drawing/2014/main" id="{EEBD2D4A-70DC-40AC-9D57-BC520EC5DE9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5" name="図 194">
                <a:extLst>
                  <a:ext uri="{FF2B5EF4-FFF2-40B4-BE49-F238E27FC236}">
                    <a16:creationId xmlns:a16="http://schemas.microsoft.com/office/drawing/2014/main" id="{082304D7-63EB-43FB-B3B4-70834AAA6D4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348DFE59-6A35-4EAD-B348-83FF7847FB8C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92" name="フローチャート: 結合子 191">
                <a:extLst>
                  <a:ext uri="{FF2B5EF4-FFF2-40B4-BE49-F238E27FC236}">
                    <a16:creationId xmlns:a16="http://schemas.microsoft.com/office/drawing/2014/main" id="{83B1D224-C566-46EB-973D-C18D0FE3338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3" name="図 192">
                <a:extLst>
                  <a:ext uri="{FF2B5EF4-FFF2-40B4-BE49-F238E27FC236}">
                    <a16:creationId xmlns:a16="http://schemas.microsoft.com/office/drawing/2014/main" id="{D21CA1B9-3FCA-4402-BAD5-3ED5A11B676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83C4EEC-F3D9-431B-9E78-19AC0D93C4CC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90" name="フローチャート: 結合子 189">
                <a:extLst>
                  <a:ext uri="{FF2B5EF4-FFF2-40B4-BE49-F238E27FC236}">
                    <a16:creationId xmlns:a16="http://schemas.microsoft.com/office/drawing/2014/main" id="{505A05B7-A0EB-4102-9A45-5F7CAE7F72A6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1" name="図 190">
                <a:extLst>
                  <a:ext uri="{FF2B5EF4-FFF2-40B4-BE49-F238E27FC236}">
                    <a16:creationId xmlns:a16="http://schemas.microsoft.com/office/drawing/2014/main" id="{4F9389F5-C531-4AE9-BD5B-5F01F72CF4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6FC15ADE-B139-4021-AF64-41722B94447E}"/>
              </a:ext>
            </a:extLst>
          </p:cNvPr>
          <p:cNvGrpSpPr/>
          <p:nvPr/>
        </p:nvGrpSpPr>
        <p:grpSpPr>
          <a:xfrm>
            <a:off x="2355613" y="4649243"/>
            <a:ext cx="1116367" cy="1023539"/>
            <a:chOff x="7438079" y="4562659"/>
            <a:chExt cx="1283583" cy="1155813"/>
          </a:xfrm>
        </p:grpSpPr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54D01B15-5154-4061-A7B2-26047E9BBAE1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85" name="フローチャート: 結合子 184">
                <a:extLst>
                  <a:ext uri="{FF2B5EF4-FFF2-40B4-BE49-F238E27FC236}">
                    <a16:creationId xmlns:a16="http://schemas.microsoft.com/office/drawing/2014/main" id="{E171203E-7D5E-468F-AD38-1D026DCDBBFB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6" name="図 185">
                <a:extLst>
                  <a:ext uri="{FF2B5EF4-FFF2-40B4-BE49-F238E27FC236}">
                    <a16:creationId xmlns:a16="http://schemas.microsoft.com/office/drawing/2014/main" id="{507C64C7-F2D2-4633-B924-1E97F2727A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665FED14-5D92-4426-9A59-FFED0A6F3FB3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83" name="フローチャート: 結合子 182">
                <a:extLst>
                  <a:ext uri="{FF2B5EF4-FFF2-40B4-BE49-F238E27FC236}">
                    <a16:creationId xmlns:a16="http://schemas.microsoft.com/office/drawing/2014/main" id="{7130437A-5A1A-4B61-9FAD-9C39EAB79CFB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4" name="図 183">
                <a:extLst>
                  <a:ext uri="{FF2B5EF4-FFF2-40B4-BE49-F238E27FC236}">
                    <a16:creationId xmlns:a16="http://schemas.microsoft.com/office/drawing/2014/main" id="{15AD09AC-DA15-431E-88C9-6F8F0F30F2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4DA65B8A-E630-409A-B7C1-353B12FB9E40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81" name="フローチャート: 結合子 180">
                <a:extLst>
                  <a:ext uri="{FF2B5EF4-FFF2-40B4-BE49-F238E27FC236}">
                    <a16:creationId xmlns:a16="http://schemas.microsoft.com/office/drawing/2014/main" id="{76FA7D33-E2E7-434A-BF37-33C0A8269A38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2" name="図 181">
                <a:extLst>
                  <a:ext uri="{FF2B5EF4-FFF2-40B4-BE49-F238E27FC236}">
                    <a16:creationId xmlns:a16="http://schemas.microsoft.com/office/drawing/2014/main" id="{9FF2A6A6-A250-43CE-9046-7EE0AD6BDE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BE5C8D1A-4ABD-4CA9-9E7E-CBA7CBDD0DE2}"/>
              </a:ext>
            </a:extLst>
          </p:cNvPr>
          <p:cNvGrpSpPr/>
          <p:nvPr/>
        </p:nvGrpSpPr>
        <p:grpSpPr>
          <a:xfrm>
            <a:off x="670322" y="3509573"/>
            <a:ext cx="1116367" cy="1023539"/>
            <a:chOff x="7438079" y="4562659"/>
            <a:chExt cx="1283583" cy="1155813"/>
          </a:xfrm>
        </p:grpSpPr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8C4585E3-A691-43A3-95C5-07963B8025D6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76" name="フローチャート: 結合子 175">
                <a:extLst>
                  <a:ext uri="{FF2B5EF4-FFF2-40B4-BE49-F238E27FC236}">
                    <a16:creationId xmlns:a16="http://schemas.microsoft.com/office/drawing/2014/main" id="{571EF7E8-2115-45BA-9E13-327594E922F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7" name="図 176">
                <a:extLst>
                  <a:ext uri="{FF2B5EF4-FFF2-40B4-BE49-F238E27FC236}">
                    <a16:creationId xmlns:a16="http://schemas.microsoft.com/office/drawing/2014/main" id="{302AC46B-E4D4-45B8-8ADC-8B4F3CCE3F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F991BDC0-2BFB-4CA7-84E8-5A63711191CA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74" name="フローチャート: 結合子 173">
                <a:extLst>
                  <a:ext uri="{FF2B5EF4-FFF2-40B4-BE49-F238E27FC236}">
                    <a16:creationId xmlns:a16="http://schemas.microsoft.com/office/drawing/2014/main" id="{84C2A071-CD2F-431A-8A5D-74CB174A65C8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5" name="図 174">
                <a:extLst>
                  <a:ext uri="{FF2B5EF4-FFF2-40B4-BE49-F238E27FC236}">
                    <a16:creationId xmlns:a16="http://schemas.microsoft.com/office/drawing/2014/main" id="{BF422419-D9B1-442B-8314-A60B67A56E0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326C240C-9B61-43E7-8666-114DA7FD1348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72" name="フローチャート: 結合子 171">
                <a:extLst>
                  <a:ext uri="{FF2B5EF4-FFF2-40B4-BE49-F238E27FC236}">
                    <a16:creationId xmlns:a16="http://schemas.microsoft.com/office/drawing/2014/main" id="{92AB42C6-35BF-4656-9B54-55C0E4B7B05C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3" name="図 172">
                <a:extLst>
                  <a:ext uri="{FF2B5EF4-FFF2-40B4-BE49-F238E27FC236}">
                    <a16:creationId xmlns:a16="http://schemas.microsoft.com/office/drawing/2014/main" id="{EA513A3F-2B8D-48BD-8F09-597287B201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9C0FB5C2-3733-43F0-B4F6-FC7A30FC45F2}"/>
              </a:ext>
            </a:extLst>
          </p:cNvPr>
          <p:cNvGrpSpPr/>
          <p:nvPr/>
        </p:nvGrpSpPr>
        <p:grpSpPr>
          <a:xfrm>
            <a:off x="608284" y="4498460"/>
            <a:ext cx="1190420" cy="1011655"/>
            <a:chOff x="8054399" y="2688591"/>
            <a:chExt cx="1324377" cy="1148981"/>
          </a:xfrm>
        </p:grpSpPr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40C11614-55B0-4B5B-BB6C-C45EC401F01D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67" name="フローチャート: 結合子 166">
                <a:extLst>
                  <a:ext uri="{FF2B5EF4-FFF2-40B4-BE49-F238E27FC236}">
                    <a16:creationId xmlns:a16="http://schemas.microsoft.com/office/drawing/2014/main" id="{27DEF840-DC26-4D75-8FC1-CFA2D9166CE4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8" name="図 167">
                <a:extLst>
                  <a:ext uri="{FF2B5EF4-FFF2-40B4-BE49-F238E27FC236}">
                    <a16:creationId xmlns:a16="http://schemas.microsoft.com/office/drawing/2014/main" id="{EFAECBFC-B66B-4F75-81F0-38841A488C9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61" name="グループ化 160">
              <a:extLst>
                <a:ext uri="{FF2B5EF4-FFF2-40B4-BE49-F238E27FC236}">
                  <a16:creationId xmlns:a16="http://schemas.microsoft.com/office/drawing/2014/main" id="{EF2E8A7D-4594-4DCD-BD2D-087DD65B8DA9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65" name="フローチャート: 結合子 164">
                <a:extLst>
                  <a:ext uri="{FF2B5EF4-FFF2-40B4-BE49-F238E27FC236}">
                    <a16:creationId xmlns:a16="http://schemas.microsoft.com/office/drawing/2014/main" id="{AABCD96E-D1CC-4241-B335-2B857BF35FC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6" name="図 165">
                <a:extLst>
                  <a:ext uri="{FF2B5EF4-FFF2-40B4-BE49-F238E27FC236}">
                    <a16:creationId xmlns:a16="http://schemas.microsoft.com/office/drawing/2014/main" id="{267442B5-BA9B-42B7-9A8F-1A14FABC0E7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FE9B5890-34D2-426D-BAD7-C3523BB8747C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63" name="フローチャート: 結合子 162">
                <a:extLst>
                  <a:ext uri="{FF2B5EF4-FFF2-40B4-BE49-F238E27FC236}">
                    <a16:creationId xmlns:a16="http://schemas.microsoft.com/office/drawing/2014/main" id="{A9567A4F-34AC-44B5-B726-EE049827E0F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4" name="図 163">
                <a:extLst>
                  <a:ext uri="{FF2B5EF4-FFF2-40B4-BE49-F238E27FC236}">
                    <a16:creationId xmlns:a16="http://schemas.microsoft.com/office/drawing/2014/main" id="{208E692B-2254-4B54-8D22-A2E4B9AA68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197AB9C0-5312-4342-A609-41C26746D0DA}"/>
              </a:ext>
            </a:extLst>
          </p:cNvPr>
          <p:cNvGrpSpPr/>
          <p:nvPr/>
        </p:nvGrpSpPr>
        <p:grpSpPr>
          <a:xfrm>
            <a:off x="3246302" y="5214180"/>
            <a:ext cx="1179628" cy="1031590"/>
            <a:chOff x="8054399" y="2688591"/>
            <a:chExt cx="1324377" cy="1148981"/>
          </a:xfrm>
        </p:grpSpPr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6F714E5B-718F-4540-9B01-65E6E7905EA9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58" name="フローチャート: 結合子 157">
                <a:extLst>
                  <a:ext uri="{FF2B5EF4-FFF2-40B4-BE49-F238E27FC236}">
                    <a16:creationId xmlns:a16="http://schemas.microsoft.com/office/drawing/2014/main" id="{5287427C-F082-4771-BDAF-814F077612F6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9" name="図 158">
                <a:extLst>
                  <a:ext uri="{FF2B5EF4-FFF2-40B4-BE49-F238E27FC236}">
                    <a16:creationId xmlns:a16="http://schemas.microsoft.com/office/drawing/2014/main" id="{55A9F7A0-7925-410C-ACAB-60F98FED3FC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4D1BAAE6-BCC7-49C4-B4B3-ECDB38EDE156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56" name="フローチャート: 結合子 155">
                <a:extLst>
                  <a:ext uri="{FF2B5EF4-FFF2-40B4-BE49-F238E27FC236}">
                    <a16:creationId xmlns:a16="http://schemas.microsoft.com/office/drawing/2014/main" id="{FB4AF356-469C-4A36-AED7-B7D67A7FBD8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7" name="図 156">
                <a:extLst>
                  <a:ext uri="{FF2B5EF4-FFF2-40B4-BE49-F238E27FC236}">
                    <a16:creationId xmlns:a16="http://schemas.microsoft.com/office/drawing/2014/main" id="{8E4957C0-F4BB-4DAE-8231-62429DD34D7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53" name="グループ化 152">
              <a:extLst>
                <a:ext uri="{FF2B5EF4-FFF2-40B4-BE49-F238E27FC236}">
                  <a16:creationId xmlns:a16="http://schemas.microsoft.com/office/drawing/2014/main" id="{DE63F2BD-A77E-4946-B1F8-890D3BCFC188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54" name="フローチャート: 結合子 153">
                <a:extLst>
                  <a:ext uri="{FF2B5EF4-FFF2-40B4-BE49-F238E27FC236}">
                    <a16:creationId xmlns:a16="http://schemas.microsoft.com/office/drawing/2014/main" id="{AE9E9868-EB1F-4E23-9B06-4973830EACFF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5" name="図 154">
                <a:extLst>
                  <a:ext uri="{FF2B5EF4-FFF2-40B4-BE49-F238E27FC236}">
                    <a16:creationId xmlns:a16="http://schemas.microsoft.com/office/drawing/2014/main" id="{0446A31E-40CE-428E-A9B8-AB1360DBEB8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689EC999-4F1A-4E7D-B6F8-5E80F98B1AFD}"/>
              </a:ext>
            </a:extLst>
          </p:cNvPr>
          <p:cNvGrpSpPr/>
          <p:nvPr/>
        </p:nvGrpSpPr>
        <p:grpSpPr>
          <a:xfrm>
            <a:off x="1666192" y="2931500"/>
            <a:ext cx="1180490" cy="1042970"/>
            <a:chOff x="8054399" y="2688591"/>
            <a:chExt cx="1324377" cy="1148981"/>
          </a:xfrm>
        </p:grpSpPr>
        <p:grpSp>
          <p:nvGrpSpPr>
            <p:cNvPr id="142" name="グループ化 141">
              <a:extLst>
                <a:ext uri="{FF2B5EF4-FFF2-40B4-BE49-F238E27FC236}">
                  <a16:creationId xmlns:a16="http://schemas.microsoft.com/office/drawing/2014/main" id="{872575E0-4E36-4DC5-BCED-EF80D66E9B0E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49" name="フローチャート: 結合子 148">
                <a:extLst>
                  <a:ext uri="{FF2B5EF4-FFF2-40B4-BE49-F238E27FC236}">
                    <a16:creationId xmlns:a16="http://schemas.microsoft.com/office/drawing/2014/main" id="{6408D0B8-00D2-4057-929A-D4B40E95EBE3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0" name="図 149">
                <a:extLst>
                  <a:ext uri="{FF2B5EF4-FFF2-40B4-BE49-F238E27FC236}">
                    <a16:creationId xmlns:a16="http://schemas.microsoft.com/office/drawing/2014/main" id="{F5B406BB-529A-4549-925F-AFC7139CF0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7F3B189C-EC41-4054-829E-6C6F0029DD18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47" name="フローチャート: 結合子 146">
                <a:extLst>
                  <a:ext uri="{FF2B5EF4-FFF2-40B4-BE49-F238E27FC236}">
                    <a16:creationId xmlns:a16="http://schemas.microsoft.com/office/drawing/2014/main" id="{4AB0EC4C-64DA-4BCA-9F23-BD7386DEF39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48" name="図 147">
                <a:extLst>
                  <a:ext uri="{FF2B5EF4-FFF2-40B4-BE49-F238E27FC236}">
                    <a16:creationId xmlns:a16="http://schemas.microsoft.com/office/drawing/2014/main" id="{32E31729-CDE9-41F4-836B-7DB41DF263B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3BB16DF8-2DE5-4294-B29A-5EE33FD0F500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45" name="フローチャート: 結合子 144">
                <a:extLst>
                  <a:ext uri="{FF2B5EF4-FFF2-40B4-BE49-F238E27FC236}">
                    <a16:creationId xmlns:a16="http://schemas.microsoft.com/office/drawing/2014/main" id="{36B28FD7-C292-42DF-84E5-088725CDB1F1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46" name="図 145">
                <a:extLst>
                  <a:ext uri="{FF2B5EF4-FFF2-40B4-BE49-F238E27FC236}">
                    <a16:creationId xmlns:a16="http://schemas.microsoft.com/office/drawing/2014/main" id="{395D5E6B-C4A6-44FB-AB1A-4DB807571C7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42B08F20-F59A-41AD-88D7-29AE0D5307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01" y="1881939"/>
            <a:ext cx="1030044" cy="413202"/>
          </a:xfrm>
          <a:prstGeom prst="rect">
            <a:avLst/>
          </a:prstGeom>
          <a:noFill/>
        </p:spPr>
      </p:pic>
      <p:pic>
        <p:nvPicPr>
          <p:cNvPr id="96" name="図 17">
            <a:extLst>
              <a:ext uri="{FF2B5EF4-FFF2-40B4-BE49-F238E27FC236}">
                <a16:creationId xmlns:a16="http://schemas.microsoft.com/office/drawing/2014/main" id="{E99917C6-F4BE-4C69-89FB-AEA17F53E13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0185"/>
            <a:ext cx="5089154" cy="33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3 1">
            <a:extLst>
              <a:ext uri="{FF2B5EF4-FFF2-40B4-BE49-F238E27FC236}">
                <a16:creationId xmlns:a16="http://schemas.microsoft.com/office/drawing/2014/main" id="{916732D1-4F27-44A2-82A4-7CB97EA5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072" y="2418474"/>
            <a:ext cx="5474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P. Gubler and K.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Ohtani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Rev. D 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094002 (2014).</a:t>
            </a: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62F5DD23-185D-4EE7-B7DD-81E92CEC4A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55" y="6406609"/>
            <a:ext cx="3449053" cy="322891"/>
          </a:xfrm>
          <a:prstGeom prst="rect">
            <a:avLst/>
          </a:prstGeom>
          <a:noFill/>
        </p:spPr>
      </p:pic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68D24F93-9875-4180-A9A8-61374E8610A5}"/>
              </a:ext>
            </a:extLst>
          </p:cNvPr>
          <p:cNvCxnSpPr>
            <a:cxnSpLocks/>
          </p:cNvCxnSpPr>
          <p:nvPr/>
        </p:nvCxnSpPr>
        <p:spPr>
          <a:xfrm>
            <a:off x="8822536" y="6204868"/>
            <a:ext cx="187858" cy="20174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3 2">
            <a:extLst>
              <a:ext uri="{FF2B5EF4-FFF2-40B4-BE49-F238E27FC236}">
                <a16:creationId xmlns:a16="http://schemas.microsoft.com/office/drawing/2014/main" id="{35672DB2-B84F-4C34-8FC5-65A0F249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512" y="3050678"/>
            <a:ext cx="2417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eson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mass at normal nuclear matter density from QCD sum rules</a:t>
            </a:r>
          </a:p>
        </p:txBody>
      </p:sp>
      <p:sp>
        <p:nvSpPr>
          <p:cNvPr id="104" name="テキスト ボックス 3 1">
            <a:extLst>
              <a:ext uri="{FF2B5EF4-FFF2-40B4-BE49-F238E27FC236}">
                <a16:creationId xmlns:a16="http://schemas.microsoft.com/office/drawing/2014/main" id="{306AFFF2-974E-F6AF-34F5-E4D8AFBF6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826" y="730240"/>
            <a:ext cx="10048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meson mass in nuclear matter probes the strange quark condensate at finite density!</a:t>
            </a:r>
          </a:p>
        </p:txBody>
      </p:sp>
    </p:spTree>
    <p:extLst>
      <p:ext uri="{BB962C8B-B14F-4D97-AF65-F5344CB8AC3E}">
        <p14:creationId xmlns:p14="http://schemas.microsoft.com/office/powerpoint/2010/main" val="119994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 1"/>
          <p:cNvSpPr>
            <a:spLocks noGrp="1" noChangeArrowheads="1"/>
          </p:cNvSpPr>
          <p:nvPr>
            <p:ph type="title" idx="4294967295"/>
          </p:nvPr>
        </p:nvSpPr>
        <p:spPr>
          <a:xfrm>
            <a:off x="1612642" y="191751"/>
            <a:ext cx="9445883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ϕ meson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channel</a:t>
            </a:r>
          </a:p>
        </p:txBody>
      </p:sp>
      <p:sp>
        <p:nvSpPr>
          <p:cNvPr id="128004" name="テキスト ボックス 1"/>
          <p:cNvSpPr txBox="1">
            <a:spLocks noChangeArrowheads="1"/>
          </p:cNvSpPr>
          <p:nvPr/>
        </p:nvSpPr>
        <p:spPr bwMode="auto">
          <a:xfrm>
            <a:off x="2698815" y="3414041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0: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07" name="テキスト ボックス 23"/>
          <p:cNvSpPr txBox="1">
            <a:spLocks noChangeArrowheads="1"/>
          </p:cNvSpPr>
          <p:nvPr/>
        </p:nvSpPr>
        <p:spPr bwMode="auto">
          <a:xfrm>
            <a:off x="2698815" y="4204627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2: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11" name="テキスト ボックス 27"/>
          <p:cNvSpPr txBox="1">
            <a:spLocks noChangeArrowheads="1"/>
          </p:cNvSpPr>
          <p:nvPr/>
        </p:nvSpPr>
        <p:spPr bwMode="auto">
          <a:xfrm>
            <a:off x="2698815" y="507348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4: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16" name="テキスト ボックス 35"/>
          <p:cNvSpPr txBox="1">
            <a:spLocks noChangeArrowheads="1"/>
          </p:cNvSpPr>
          <p:nvPr/>
        </p:nvSpPr>
        <p:spPr bwMode="auto">
          <a:xfrm>
            <a:off x="2698815" y="5988707"/>
            <a:ext cx="145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6: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21" name="テキスト ボックス 13"/>
          <p:cNvSpPr txBox="1">
            <a:spLocks noChangeArrowheads="1"/>
          </p:cNvSpPr>
          <p:nvPr/>
        </p:nvSpPr>
        <p:spPr bwMode="auto">
          <a:xfrm>
            <a:off x="5489939" y="2598981"/>
            <a:ext cx="222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 Vacuum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33" y="1635170"/>
            <a:ext cx="1814831" cy="6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96" y="3375583"/>
            <a:ext cx="268086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6" y="4155805"/>
            <a:ext cx="270570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DEC8F9A-E994-4E8B-AC11-41313D611D4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6" y="4954028"/>
            <a:ext cx="7009295" cy="600715"/>
          </a:xfrm>
          <a:prstGeom prst="rect">
            <a:avLst/>
          </a:prstGeom>
          <a:noFill/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E3B2355-2C0E-42CE-9F1A-C40F76C4908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96" y="5896249"/>
            <a:ext cx="5391412" cy="546117"/>
          </a:xfrm>
          <a:prstGeom prst="rect">
            <a:avLst/>
          </a:prstGeom>
          <a:noFill/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17" y="1583850"/>
            <a:ext cx="7300826" cy="7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Rectangle 2 2">
            <a:extLst>
              <a:ext uri="{FF2B5EF4-FFF2-40B4-BE49-F238E27FC236}">
                <a16:creationId xmlns:a16="http://schemas.microsoft.com/office/drawing/2014/main" id="{4FD71693-4780-490A-99FB-644A984ACE55}"/>
              </a:ext>
            </a:extLst>
          </p:cNvPr>
          <p:cNvSpPr txBox="1">
            <a:spLocks noChangeArrowheads="1"/>
          </p:cNvSpPr>
          <p:nvPr/>
        </p:nvSpPr>
        <p:spPr>
          <a:xfrm>
            <a:off x="3258514" y="703419"/>
            <a:ext cx="5883543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  <a:t>(after application of the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  <a:t>Borel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  <a:t> transform)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23A001-A379-4521-827C-8D8CA6AE924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83" y="1201002"/>
            <a:ext cx="2603691" cy="313329"/>
          </a:xfrm>
          <a:prstGeom prst="rect">
            <a:avLst/>
          </a:prstGeom>
          <a:noFill/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D79E897-3870-41F5-83A5-87DADE3F6529}"/>
              </a:ext>
            </a:extLst>
          </p:cNvPr>
          <p:cNvCxnSpPr>
            <a:cxnSpLocks/>
          </p:cNvCxnSpPr>
          <p:nvPr/>
        </p:nvCxnSpPr>
        <p:spPr>
          <a:xfrm>
            <a:off x="9039225" y="703419"/>
            <a:ext cx="1238250" cy="428326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40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9" name="テキスト ボックス 13"/>
          <p:cNvSpPr txBox="1">
            <a:spLocks noChangeArrowheads="1"/>
          </p:cNvSpPr>
          <p:nvPr/>
        </p:nvSpPr>
        <p:spPr bwMode="auto">
          <a:xfrm>
            <a:off x="4860456" y="1775674"/>
            <a:ext cx="3011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At finite density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テキスト ボックス 1"/>
          <p:cNvSpPr txBox="1">
            <a:spLocks noChangeArrowheads="1"/>
          </p:cNvSpPr>
          <p:nvPr/>
        </p:nvSpPr>
        <p:spPr bwMode="auto">
          <a:xfrm>
            <a:off x="1070835" y="3248089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0: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テキスト ボックス 23"/>
          <p:cNvSpPr txBox="1">
            <a:spLocks noChangeArrowheads="1"/>
          </p:cNvSpPr>
          <p:nvPr/>
        </p:nvSpPr>
        <p:spPr bwMode="auto">
          <a:xfrm>
            <a:off x="1070835" y="3959324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2: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テキスト ボックス 27"/>
          <p:cNvSpPr txBox="1">
            <a:spLocks noChangeArrowheads="1"/>
          </p:cNvSpPr>
          <p:nvPr/>
        </p:nvSpPr>
        <p:spPr bwMode="auto">
          <a:xfrm>
            <a:off x="1069248" y="4670559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4: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テキスト ボックス 35"/>
          <p:cNvSpPr txBox="1">
            <a:spLocks noChangeArrowheads="1"/>
          </p:cNvSpPr>
          <p:nvPr/>
        </p:nvSpPr>
        <p:spPr bwMode="auto">
          <a:xfrm>
            <a:off x="1069248" y="6106866"/>
            <a:ext cx="1503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Dim. 6: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62" y="3252163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62" y="3959324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32" y="4666485"/>
            <a:ext cx="2098427" cy="3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94" y="4618025"/>
            <a:ext cx="4203934" cy="4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94" y="5233987"/>
            <a:ext cx="3778291" cy="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73" y="5226307"/>
            <a:ext cx="1984835" cy="4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64" y="6102806"/>
            <a:ext cx="2034192" cy="3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94" y="6056986"/>
            <a:ext cx="4278625" cy="4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74" y="6063718"/>
            <a:ext cx="1411934" cy="4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上下矢印 14"/>
          <p:cNvSpPr/>
          <p:nvPr/>
        </p:nvSpPr>
        <p:spPr>
          <a:xfrm rot="2000134">
            <a:off x="8537825" y="3759570"/>
            <a:ext cx="518984" cy="90024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EEB7862-5FCF-40E8-9F29-2763EA1A252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28" y="3225271"/>
            <a:ext cx="5324660" cy="345442"/>
          </a:xfrm>
          <a:prstGeom prst="rect">
            <a:avLst/>
          </a:prstGeom>
          <a:noFill/>
        </p:spPr>
      </p:pic>
      <p:sp>
        <p:nvSpPr>
          <p:cNvPr id="18" name="フローチャート: 代替処理 17"/>
          <p:cNvSpPr/>
          <p:nvPr/>
        </p:nvSpPr>
        <p:spPr>
          <a:xfrm>
            <a:off x="6289219" y="3062472"/>
            <a:ext cx="5670169" cy="71669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Rectangle 2 1">
            <a:extLst>
              <a:ext uri="{FF2B5EF4-FFF2-40B4-BE49-F238E27FC236}">
                <a16:creationId xmlns:a16="http://schemas.microsoft.com/office/drawing/2014/main" id="{02263A16-4939-4EA4-885E-E1134F790261}"/>
              </a:ext>
            </a:extLst>
          </p:cNvPr>
          <p:cNvSpPr txBox="1">
            <a:spLocks noChangeArrowheads="1"/>
          </p:cNvSpPr>
          <p:nvPr/>
        </p:nvSpPr>
        <p:spPr>
          <a:xfrm>
            <a:off x="2260342" y="183356"/>
            <a:ext cx="7938015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  <a:t>Structure of QCD sum rules for the ϕ meson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j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8BC8F05-94B7-4CAD-B50D-DE32B9A44C1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62" y="910092"/>
            <a:ext cx="1814831" cy="6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AE50DDD-DFB3-4FD8-98A6-8824EFC3212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6" y="858772"/>
            <a:ext cx="7300826" cy="7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6" name="Rectangle 2 2">
            <a:extLst>
              <a:ext uri="{FF2B5EF4-FFF2-40B4-BE49-F238E27FC236}">
                <a16:creationId xmlns:a16="http://schemas.microsoft.com/office/drawing/2014/main" id="{0CA42398-4BCD-4DF8-80E1-A7E14D99E072}"/>
              </a:ext>
            </a:extLst>
          </p:cNvPr>
          <p:cNvSpPr txBox="1">
            <a:spLocks noChangeArrowheads="1"/>
          </p:cNvSpPr>
          <p:nvPr/>
        </p:nvSpPr>
        <p:spPr>
          <a:xfrm>
            <a:off x="3347449" y="2204730"/>
            <a:ext cx="5883543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  <a:t>(within the linear density approximation)</a:t>
            </a:r>
          </a:p>
        </p:txBody>
      </p:sp>
    </p:spTree>
    <p:extLst>
      <p:ext uri="{BB962C8B-B14F-4D97-AF65-F5344CB8AC3E}">
        <p14:creationId xmlns:p14="http://schemas.microsoft.com/office/powerpoint/2010/main" val="19912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34247" y="263667"/>
            <a:ext cx="7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the </a:t>
            </a:r>
            <a:r>
              <a:rPr kumimoji="1" lang="el-GR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 at rest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9" y="1294562"/>
            <a:ext cx="7119250" cy="48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6436668" y="6253191"/>
            <a:ext cx="5434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P. Gubler and K.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Ohtani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Rev. D 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094002 (2014).</a:t>
            </a:r>
          </a:p>
        </p:txBody>
      </p:sp>
      <p:sp>
        <p:nvSpPr>
          <p:cNvPr id="9" name="左右矢印 8"/>
          <p:cNvSpPr/>
          <p:nvPr/>
        </p:nvSpPr>
        <p:spPr bwMode="auto">
          <a:xfrm>
            <a:off x="3881159" y="4824998"/>
            <a:ext cx="2788253" cy="433388"/>
          </a:xfrm>
          <a:prstGeom prst="leftRightArrow">
            <a:avLst>
              <a:gd name="adj1" fmla="val 35194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487370" y="1850504"/>
            <a:ext cx="4216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Most important parameter, that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determines the behavior of the            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φ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 meson mass at finite density: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286921" y="3245417"/>
            <a:ext cx="4089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Strangeness content of the nucleon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左右矢印 19"/>
          <p:cNvSpPr/>
          <p:nvPr/>
        </p:nvSpPr>
        <p:spPr bwMode="auto">
          <a:xfrm rot="3480739">
            <a:off x="2142064" y="4146008"/>
            <a:ext cx="984366" cy="341940"/>
          </a:xfrm>
          <a:prstGeom prst="leftRightArrow">
            <a:avLst>
              <a:gd name="adj1" fmla="val 3408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4" y="4881188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08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79465F-ACE9-4A99-93C5-614D4F7A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0099" y="450348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A10A0-54BA-4F6C-901A-3C194415CF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6BCF389-150B-4E71-89A8-84A29B29CF1A}"/>
              </a:ext>
            </a:extLst>
          </p:cNvPr>
          <p:cNvSpPr txBox="1"/>
          <p:nvPr/>
        </p:nvSpPr>
        <p:spPr>
          <a:xfrm>
            <a:off x="528701" y="339899"/>
            <a:ext cx="527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Recent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experimental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B02EFA8-5154-44AE-B3FB-3469FE57DC1A}"/>
              </a:ext>
            </a:extLst>
          </p:cNvPr>
          <p:cNvSpPr txBox="1"/>
          <p:nvPr/>
        </p:nvSpPr>
        <p:spPr>
          <a:xfrm>
            <a:off x="771998" y="933533"/>
            <a:ext cx="236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HADES: 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A3E5DA9-07FC-43EC-994A-384AD38E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272" y="924674"/>
            <a:ext cx="3897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1.7 GeV π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A-reaction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1C8EA49-0D74-4093-AA30-03C9FFD1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462" y="512617"/>
            <a:ext cx="4263861" cy="576281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F9F09E-F389-4596-A6A2-DD375BBDE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125" y="112507"/>
            <a:ext cx="3675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- invariant mass spectrum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911CDEE-99F6-4E59-AF3B-898FE2C22D07}"/>
              </a:ext>
            </a:extLst>
          </p:cNvPr>
          <p:cNvSpPr txBox="1"/>
          <p:nvPr/>
        </p:nvSpPr>
        <p:spPr>
          <a:xfrm>
            <a:off x="3561348" y="6376161"/>
            <a:ext cx="841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Adamczewski-Musch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(HADES Collaboration), 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022002 (2019).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星 5 24">
            <a:extLst>
              <a:ext uri="{FF2B5EF4-FFF2-40B4-BE49-F238E27FC236}">
                <a16:creationId xmlns:a16="http://schemas.microsoft.com/office/drawing/2014/main" id="{4944E3C3-D445-4C09-8694-94E94BA87C1E}"/>
              </a:ext>
            </a:extLst>
          </p:cNvPr>
          <p:cNvSpPr/>
          <p:nvPr/>
        </p:nvSpPr>
        <p:spPr>
          <a:xfrm>
            <a:off x="492382" y="1925356"/>
            <a:ext cx="234453" cy="239486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テキスト ボックス 1 6">
            <a:extLst>
              <a:ext uri="{FF2B5EF4-FFF2-40B4-BE49-F238E27FC236}">
                <a16:creationId xmlns:a16="http://schemas.microsoft.com/office/drawing/2014/main" id="{FD6FDA84-F0C7-40FC-B0EC-7CE7E49E1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18" y="1784726"/>
            <a:ext cx="5728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Larger suppression of K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in the Tungsten target compared  to the Carbon target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星 5 24">
            <a:extLst>
              <a:ext uri="{FF2B5EF4-FFF2-40B4-BE49-F238E27FC236}">
                <a16:creationId xmlns:a16="http://schemas.microsoft.com/office/drawing/2014/main" id="{11E4DCAE-FD16-4B6A-9962-3179C3BECDC3}"/>
              </a:ext>
            </a:extLst>
          </p:cNvPr>
          <p:cNvSpPr/>
          <p:nvPr/>
        </p:nvSpPr>
        <p:spPr>
          <a:xfrm>
            <a:off x="492381" y="2796765"/>
            <a:ext cx="234453" cy="239486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テキスト ボックス 1 6">
            <a:extLst>
              <a:ext uri="{FF2B5EF4-FFF2-40B4-BE49-F238E27FC236}">
                <a16:creationId xmlns:a16="http://schemas.microsoft.com/office/drawing/2014/main" id="{8B1831AD-C4E0-466D-A612-A042B7CF1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17" y="2716453"/>
            <a:ext cx="5728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ratio is similar for both Tungsten and  Carbon targets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矢印: 下 34">
            <a:extLst>
              <a:ext uri="{FF2B5EF4-FFF2-40B4-BE49-F238E27FC236}">
                <a16:creationId xmlns:a16="http://schemas.microsoft.com/office/drawing/2014/main" id="{75C6719E-D96C-4577-8F17-06E415000FFE}"/>
              </a:ext>
            </a:extLst>
          </p:cNvPr>
          <p:cNvSpPr/>
          <p:nvPr/>
        </p:nvSpPr>
        <p:spPr>
          <a:xfrm>
            <a:off x="2674296" y="3821230"/>
            <a:ext cx="762000" cy="898543"/>
          </a:xfrm>
          <a:prstGeom prst="downArrow">
            <a:avLst>
              <a:gd name="adj1" fmla="val 35263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星 5 24">
            <a:extLst>
              <a:ext uri="{FF2B5EF4-FFF2-40B4-BE49-F238E27FC236}">
                <a16:creationId xmlns:a16="http://schemas.microsoft.com/office/drawing/2014/main" id="{C8CF3E2D-1D29-4819-B4AA-D45B37190E13}"/>
              </a:ext>
            </a:extLst>
          </p:cNvPr>
          <p:cNvSpPr/>
          <p:nvPr/>
        </p:nvSpPr>
        <p:spPr>
          <a:xfrm>
            <a:off x="492381" y="5073865"/>
            <a:ext cx="234453" cy="239486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1 6">
            <a:extLst>
              <a:ext uri="{FF2B5EF4-FFF2-40B4-BE49-F238E27FC236}">
                <a16:creationId xmlns:a16="http://schemas.microsoft.com/office/drawing/2014/main" id="{BB09F840-C140-47A9-A15B-925A4009E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17" y="4993553"/>
            <a:ext cx="5728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Observation of large suppression (broadening?) of the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 in large nuclei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矢印: 下 37">
            <a:extLst>
              <a:ext uri="{FF2B5EF4-FFF2-40B4-BE49-F238E27FC236}">
                <a16:creationId xmlns:a16="http://schemas.microsoft.com/office/drawing/2014/main" id="{FB8E870B-A4F9-43E4-A9B5-20D8BCA25C29}"/>
              </a:ext>
            </a:extLst>
          </p:cNvPr>
          <p:cNvSpPr/>
          <p:nvPr/>
        </p:nvSpPr>
        <p:spPr>
          <a:xfrm>
            <a:off x="8440436" y="1164365"/>
            <a:ext cx="762000" cy="1932303"/>
          </a:xfrm>
          <a:prstGeom prst="downArrow">
            <a:avLst>
              <a:gd name="adj1" fmla="val 35263"/>
              <a:gd name="adj2" fmla="val 50000"/>
            </a:avLst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テキスト ボックス 1 6">
            <a:extLst>
              <a:ext uri="{FF2B5EF4-FFF2-40B4-BE49-F238E27FC236}">
                <a16:creationId xmlns:a16="http://schemas.microsoft.com/office/drawing/2014/main" id="{69B5D322-A6C3-4F63-BDFA-D159BA04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528" y="2666797"/>
            <a:ext cx="16163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strong suppression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681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6BCF389-150B-4E71-89A8-84A29B29CF1A}"/>
              </a:ext>
            </a:extLst>
          </p:cNvPr>
          <p:cNvSpPr txBox="1"/>
          <p:nvPr/>
        </p:nvSpPr>
        <p:spPr>
          <a:xfrm>
            <a:off x="3063353" y="131352"/>
            <a:ext cx="556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New experimental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FB41C0-113D-409D-A5CB-9767A8AE9987}"/>
              </a:ext>
            </a:extLst>
          </p:cNvPr>
          <p:cNvSpPr txBox="1"/>
          <p:nvPr/>
        </p:nvSpPr>
        <p:spPr>
          <a:xfrm>
            <a:off x="2911642" y="716127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ALICE (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Femtoscopy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 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71062F6-DA47-4578-AC82-1317D6D62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83" y="1260410"/>
            <a:ext cx="6765637" cy="259922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F643E-D3FC-402F-852B-9962C5E9E619}"/>
              </a:ext>
            </a:extLst>
          </p:cNvPr>
          <p:cNvSpPr txBox="1"/>
          <p:nvPr/>
        </p:nvSpPr>
        <p:spPr>
          <a:xfrm>
            <a:off x="202809" y="4105465"/>
            <a:ext cx="641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The observable to be measured: the correlation function: </a:t>
            </a:r>
            <a:r>
              <a:rPr kumimoji="1" lang="en-US" altLang="ja-JP" sz="2000" dirty="0">
                <a:solidFill>
                  <a:schemeClr val="bg1"/>
                </a:solidFill>
              </a:rPr>
              <a:t>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D27380A-093E-47BA-9AA8-EA729CB95B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4" y="4777100"/>
            <a:ext cx="6328533" cy="820490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2286023-FBE3-45AD-8F64-74AFFF14CE23}"/>
              </a:ext>
            </a:extLst>
          </p:cNvPr>
          <p:cNvCxnSpPr>
            <a:cxnSpLocks/>
          </p:cNvCxnSpPr>
          <p:nvPr/>
        </p:nvCxnSpPr>
        <p:spPr>
          <a:xfrm flipH="1" flipV="1">
            <a:off x="5368496" y="5355298"/>
            <a:ext cx="240286" cy="2451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B7DA4C-E4DD-48E9-AB0B-3B1B936D6682}"/>
              </a:ext>
            </a:extLst>
          </p:cNvPr>
          <p:cNvSpPr txBox="1"/>
          <p:nvPr/>
        </p:nvSpPr>
        <p:spPr>
          <a:xfrm>
            <a:off x="5205664" y="5603272"/>
            <a:ext cx="214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Relative momentum of the particle pair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937FBDE-CB63-4704-A4F0-6466EE8052AF}"/>
              </a:ext>
            </a:extLst>
          </p:cNvPr>
          <p:cNvCxnSpPr>
            <a:cxnSpLocks/>
          </p:cNvCxnSpPr>
          <p:nvPr/>
        </p:nvCxnSpPr>
        <p:spPr>
          <a:xfrm flipV="1">
            <a:off x="3985462" y="5448683"/>
            <a:ext cx="222614" cy="29781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A362011-9DEE-4793-AABA-F7615355EAA5}"/>
              </a:ext>
            </a:extLst>
          </p:cNvPr>
          <p:cNvSpPr txBox="1"/>
          <p:nvPr/>
        </p:nvSpPr>
        <p:spPr>
          <a:xfrm>
            <a:off x="2914652" y="5680208"/>
            <a:ext cx="192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Emission source (Gaussian)</a:t>
            </a:r>
            <a:r>
              <a:rPr kumimoji="1" lang="en-US" altLang="ja-JP" dirty="0">
                <a:solidFill>
                  <a:schemeClr val="bg1"/>
                </a:solidFill>
              </a:rPr>
              <a:t>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3083E89C-F46F-4684-B7C5-326FFB6498E4}"/>
              </a:ext>
            </a:extLst>
          </p:cNvPr>
          <p:cNvGrpSpPr/>
          <p:nvPr/>
        </p:nvGrpSpPr>
        <p:grpSpPr>
          <a:xfrm>
            <a:off x="8159207" y="864649"/>
            <a:ext cx="3467458" cy="5786969"/>
            <a:chOff x="8183696" y="872670"/>
            <a:chExt cx="3467458" cy="5786969"/>
          </a:xfrm>
        </p:grpSpPr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95E2131D-EFB0-4541-8249-ED7F52AAD444}"/>
                </a:ext>
              </a:extLst>
            </p:cNvPr>
            <p:cNvGrpSpPr/>
            <p:nvPr/>
          </p:nvGrpSpPr>
          <p:grpSpPr>
            <a:xfrm>
              <a:off x="8183696" y="872670"/>
              <a:ext cx="3467458" cy="5786969"/>
              <a:chOff x="8183696" y="872670"/>
              <a:chExt cx="3467458" cy="5786969"/>
            </a:xfrm>
          </p:grpSpPr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575A829A-FC35-43D1-9855-826D55546714}"/>
                  </a:ext>
                </a:extLst>
              </p:cNvPr>
              <p:cNvGrpSpPr/>
              <p:nvPr/>
            </p:nvGrpSpPr>
            <p:grpSpPr>
              <a:xfrm>
                <a:off x="8186776" y="872670"/>
                <a:ext cx="3464377" cy="2576899"/>
                <a:chOff x="8189453" y="1074993"/>
                <a:chExt cx="3464377" cy="2576899"/>
              </a:xfrm>
            </p:grpSpPr>
            <p:grpSp>
              <p:nvGrpSpPr>
                <p:cNvPr id="39" name="グループ化 38">
                  <a:extLst>
                    <a:ext uri="{FF2B5EF4-FFF2-40B4-BE49-F238E27FC236}">
                      <a16:creationId xmlns:a16="http://schemas.microsoft.com/office/drawing/2014/main" id="{F2CA5DFC-EEBD-4552-94EE-84AFAC9409E4}"/>
                    </a:ext>
                  </a:extLst>
                </p:cNvPr>
                <p:cNvGrpSpPr/>
                <p:nvPr/>
              </p:nvGrpSpPr>
              <p:grpSpPr>
                <a:xfrm>
                  <a:off x="8189453" y="1468155"/>
                  <a:ext cx="3464377" cy="2183737"/>
                  <a:chOff x="8334591" y="4034194"/>
                  <a:chExt cx="2962913" cy="1969179"/>
                </a:xfrm>
              </p:grpSpPr>
              <p:pic>
                <p:nvPicPr>
                  <p:cNvPr id="36" name="図 35">
                    <a:extLst>
                      <a:ext uri="{FF2B5EF4-FFF2-40B4-BE49-F238E27FC236}">
                        <a16:creationId xmlns:a16="http://schemas.microsoft.com/office/drawing/2014/main" id="{E12BB9E6-684A-4BA3-98E6-F5F1CCB5B1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334591" y="4034194"/>
                    <a:ext cx="2962913" cy="1969179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図 32">
                    <a:extLst>
                      <a:ext uri="{FF2B5EF4-FFF2-40B4-BE49-F238E27FC236}">
                        <a16:creationId xmlns:a16="http://schemas.microsoft.com/office/drawing/2014/main" id="{6B29F083-2E3C-4AF6-846A-E7B9F5DF8B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353861" y="4402244"/>
                    <a:ext cx="276791" cy="889552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図 37">
                    <a:extLst>
                      <a:ext uri="{FF2B5EF4-FFF2-40B4-BE49-F238E27FC236}">
                        <a16:creationId xmlns:a16="http://schemas.microsoft.com/office/drawing/2014/main" id="{579F004E-E802-4C65-9CD6-FCD74C760D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9549141" y="5749925"/>
                    <a:ext cx="533812" cy="25344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8" name="図 47">
                  <a:extLst>
                    <a:ext uri="{FF2B5EF4-FFF2-40B4-BE49-F238E27FC236}">
                      <a16:creationId xmlns:a16="http://schemas.microsoft.com/office/drawing/2014/main" id="{4ED9B48D-B023-4597-B707-2BFC24D92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89453" y="1109291"/>
                  <a:ext cx="3464376" cy="365812"/>
                </a:xfrm>
                <a:prstGeom prst="rect">
                  <a:avLst/>
                </a:prstGeom>
              </p:spPr>
            </p:pic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1EAAB24E-B0DE-4E3A-90FF-B23775F78013}"/>
                    </a:ext>
                  </a:extLst>
                </p:cNvPr>
                <p:cNvSpPr txBox="1"/>
                <p:nvPr/>
              </p:nvSpPr>
              <p:spPr>
                <a:xfrm>
                  <a:off x="8945730" y="1074993"/>
                  <a:ext cx="257597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chemeClr val="bg1"/>
                      </a:solidFill>
                    </a:rPr>
                    <a:t>Interaction potential</a:t>
                  </a:r>
                  <a:r>
                    <a:rPr kumimoji="1" lang="en-US" altLang="ja-JP" sz="2000" dirty="0">
                      <a:solidFill>
                        <a:schemeClr val="bg1"/>
                      </a:solidFill>
                    </a:rPr>
                    <a:t> </a:t>
                  </a:r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2" name="グループ化 51">
                <a:extLst>
                  <a:ext uri="{FF2B5EF4-FFF2-40B4-BE49-F238E27FC236}">
                    <a16:creationId xmlns:a16="http://schemas.microsoft.com/office/drawing/2014/main" id="{43CF1650-D3E6-415B-B1A6-0C91972FF175}"/>
                  </a:ext>
                </a:extLst>
              </p:cNvPr>
              <p:cNvGrpSpPr/>
              <p:nvPr/>
            </p:nvGrpSpPr>
            <p:grpSpPr>
              <a:xfrm>
                <a:off x="8186777" y="3942256"/>
                <a:ext cx="3464377" cy="2717383"/>
                <a:chOff x="8189453" y="3818392"/>
                <a:chExt cx="3464377" cy="2717383"/>
              </a:xfrm>
            </p:grpSpPr>
            <p:grpSp>
              <p:nvGrpSpPr>
                <p:cNvPr id="45" name="グループ化 44">
                  <a:extLst>
                    <a:ext uri="{FF2B5EF4-FFF2-40B4-BE49-F238E27FC236}">
                      <a16:creationId xmlns:a16="http://schemas.microsoft.com/office/drawing/2014/main" id="{78EB5C26-1B84-43C1-9D5C-F5D7704C6D3A}"/>
                    </a:ext>
                  </a:extLst>
                </p:cNvPr>
                <p:cNvGrpSpPr/>
                <p:nvPr/>
              </p:nvGrpSpPr>
              <p:grpSpPr>
                <a:xfrm>
                  <a:off x="8189453" y="4153207"/>
                  <a:ext cx="3464377" cy="2382568"/>
                  <a:chOff x="8189453" y="4153207"/>
                  <a:chExt cx="3464377" cy="2382568"/>
                </a:xfrm>
              </p:grpSpPr>
              <p:pic>
                <p:nvPicPr>
                  <p:cNvPr id="42" name="図 41">
                    <a:extLst>
                      <a:ext uri="{FF2B5EF4-FFF2-40B4-BE49-F238E27FC236}">
                        <a16:creationId xmlns:a16="http://schemas.microsoft.com/office/drawing/2014/main" id="{62453F25-5E2B-413D-A92A-858CC03ED0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189453" y="4174821"/>
                    <a:ext cx="3464377" cy="2360954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図 43">
                    <a:extLst>
                      <a:ext uri="{FF2B5EF4-FFF2-40B4-BE49-F238E27FC236}">
                        <a16:creationId xmlns:a16="http://schemas.microsoft.com/office/drawing/2014/main" id="{AC6CBF4F-2E86-4098-8BAC-927DB26D5B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189453" y="4153207"/>
                    <a:ext cx="3464376" cy="1145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0" name="図 49">
                  <a:extLst>
                    <a:ext uri="{FF2B5EF4-FFF2-40B4-BE49-F238E27FC236}">
                      <a16:creationId xmlns:a16="http://schemas.microsoft.com/office/drawing/2014/main" id="{DB9E9A6B-EC05-4CDD-83F0-BDB5490816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89453" y="3835892"/>
                  <a:ext cx="3464376" cy="400110"/>
                </a:xfrm>
                <a:prstGeom prst="rect">
                  <a:avLst/>
                </a:prstGeom>
              </p:spPr>
            </p:pic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48174950-583F-4943-AA8D-49959D32560A}"/>
                    </a:ext>
                  </a:extLst>
                </p:cNvPr>
                <p:cNvSpPr txBox="1"/>
                <p:nvPr/>
              </p:nvSpPr>
              <p:spPr>
                <a:xfrm>
                  <a:off x="8798398" y="3818392"/>
                  <a:ext cx="257597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chemeClr val="bg1"/>
                      </a:solidFill>
                    </a:rPr>
                    <a:t>Correlation function</a:t>
                  </a:r>
                  <a:r>
                    <a:rPr kumimoji="1" lang="en-US" altLang="ja-JP" sz="2000" dirty="0">
                      <a:solidFill>
                        <a:schemeClr val="bg1"/>
                      </a:solidFill>
                    </a:rPr>
                    <a:t> </a:t>
                  </a:r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4" name="図 53">
                <a:extLst>
                  <a:ext uri="{FF2B5EF4-FFF2-40B4-BE49-F238E27FC236}">
                    <a16:creationId xmlns:a16="http://schemas.microsoft.com/office/drawing/2014/main" id="{4E37D364-A499-42EC-AA70-88B592865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83696" y="3441762"/>
                <a:ext cx="3464377" cy="592924"/>
              </a:xfrm>
              <a:prstGeom prst="rect">
                <a:avLst/>
              </a:prstGeom>
            </p:spPr>
          </p:pic>
        </p:grpSp>
        <p:sp>
          <p:nvSpPr>
            <p:cNvPr id="56" name="矢印: 上下 55">
              <a:extLst>
                <a:ext uri="{FF2B5EF4-FFF2-40B4-BE49-F238E27FC236}">
                  <a16:creationId xmlns:a16="http://schemas.microsoft.com/office/drawing/2014/main" id="{4E4BB14A-D806-407B-A3AF-4EF268197B2C}"/>
                </a:ext>
              </a:extLst>
            </p:cNvPr>
            <p:cNvSpPr/>
            <p:nvPr/>
          </p:nvSpPr>
          <p:spPr>
            <a:xfrm>
              <a:off x="9808142" y="3322702"/>
              <a:ext cx="289185" cy="569495"/>
            </a:xfrm>
            <a:prstGeom prst="upDownArrow">
              <a:avLst>
                <a:gd name="adj1" fmla="val 2781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矢印: 右 1">
            <a:extLst>
              <a:ext uri="{FF2B5EF4-FFF2-40B4-BE49-F238E27FC236}">
                <a16:creationId xmlns:a16="http://schemas.microsoft.com/office/drawing/2014/main" id="{A6A2C265-AA72-489C-86F6-8DD878FA9798}"/>
              </a:ext>
            </a:extLst>
          </p:cNvPr>
          <p:cNvSpPr/>
          <p:nvPr/>
        </p:nvSpPr>
        <p:spPr>
          <a:xfrm rot="19295382">
            <a:off x="6742617" y="4029784"/>
            <a:ext cx="1585566" cy="514661"/>
          </a:xfrm>
          <a:prstGeom prst="rightArrow">
            <a:avLst>
              <a:gd name="adj1" fmla="val 34415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EDE468-3433-48E7-9F4E-AB7A8B3BC025}"/>
              </a:ext>
            </a:extLst>
          </p:cNvPr>
          <p:cNvSpPr txBox="1"/>
          <p:nvPr/>
        </p:nvSpPr>
        <p:spPr>
          <a:xfrm>
            <a:off x="202809" y="6409157"/>
            <a:ext cx="841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Acharya et al. (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ALICE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Collaboration), 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172301 (2021).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1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6BCF389-150B-4E71-89A8-84A29B29CF1A}"/>
              </a:ext>
            </a:extLst>
          </p:cNvPr>
          <p:cNvSpPr txBox="1"/>
          <p:nvPr/>
        </p:nvSpPr>
        <p:spPr>
          <a:xfrm>
            <a:off x="3063353" y="131352"/>
            <a:ext cx="556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New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experimental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FB41C0-113D-409D-A5CB-9767A8AE9987}"/>
              </a:ext>
            </a:extLst>
          </p:cNvPr>
          <p:cNvSpPr txBox="1"/>
          <p:nvPr/>
        </p:nvSpPr>
        <p:spPr>
          <a:xfrm>
            <a:off x="4662441" y="635916"/>
            <a:ext cx="236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ALICE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93FB586-488D-4E5C-86C1-F4D4D6D91326}"/>
              </a:ext>
            </a:extLst>
          </p:cNvPr>
          <p:cNvGrpSpPr/>
          <p:nvPr/>
        </p:nvGrpSpPr>
        <p:grpSpPr>
          <a:xfrm>
            <a:off x="1001702" y="1227456"/>
            <a:ext cx="6615487" cy="4735001"/>
            <a:chOff x="653851" y="1147660"/>
            <a:chExt cx="6738851" cy="487747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25AE615-C5AC-44F4-ABE6-C975D4D2F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851" y="1615998"/>
              <a:ext cx="6364489" cy="4409135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6C63E0A-9427-45A8-B63E-3E75497B1E06}"/>
                </a:ext>
              </a:extLst>
            </p:cNvPr>
            <p:cNvSpPr txBox="1"/>
            <p:nvPr/>
          </p:nvSpPr>
          <p:spPr>
            <a:xfrm>
              <a:off x="2263135" y="1147660"/>
              <a:ext cx="5129567" cy="412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chemeClr val="bg1"/>
                  </a:solidFill>
                </a:rPr>
                <a:t>Measurement of </a:t>
              </a:r>
              <a:r>
                <a:rPr lang="el-GR" altLang="ja-JP" sz="2000" dirty="0">
                  <a:solidFill>
                    <a:schemeClr val="bg1"/>
                  </a:solidFill>
                </a:rPr>
                <a:t>ϕ</a:t>
              </a:r>
              <a:r>
                <a:rPr lang="en-US" altLang="ja-JP" sz="2000" dirty="0">
                  <a:solidFill>
                    <a:schemeClr val="bg1"/>
                  </a:solidFill>
                </a:rPr>
                <a:t>N correlation</a:t>
              </a:r>
              <a:r>
                <a:rPr kumimoji="1" lang="en-US" altLang="ja-JP" sz="2000" dirty="0">
                  <a:solidFill>
                    <a:schemeClr val="bg1"/>
                  </a:solidFill>
                </a:rPr>
                <a:t> 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矢印: 上 6">
            <a:extLst>
              <a:ext uri="{FF2B5EF4-FFF2-40B4-BE49-F238E27FC236}">
                <a16:creationId xmlns:a16="http://schemas.microsoft.com/office/drawing/2014/main" id="{1684F012-3100-4877-93D5-1D23DE65BA79}"/>
              </a:ext>
            </a:extLst>
          </p:cNvPr>
          <p:cNvSpPr/>
          <p:nvPr/>
        </p:nvSpPr>
        <p:spPr>
          <a:xfrm>
            <a:off x="540035" y="2495576"/>
            <a:ext cx="425116" cy="2334588"/>
          </a:xfrm>
          <a:prstGeom prst="upArrow">
            <a:avLst>
              <a:gd name="adj1" fmla="val 34906"/>
              <a:gd name="adj2" fmla="val 632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D32CEC-A4D3-443D-B3DC-C9593F734373}"/>
              </a:ext>
            </a:extLst>
          </p:cNvPr>
          <p:cNvSpPr txBox="1"/>
          <p:nvPr/>
        </p:nvSpPr>
        <p:spPr>
          <a:xfrm rot="16200000">
            <a:off x="-709689" y="3209255"/>
            <a:ext cx="212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Attraction!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C0580ED-1C7D-4D7A-A763-2E60EA2317BE}"/>
              </a:ext>
            </a:extLst>
          </p:cNvPr>
          <p:cNvSpPr txBox="1"/>
          <p:nvPr/>
        </p:nvSpPr>
        <p:spPr>
          <a:xfrm>
            <a:off x="8034284" y="1836190"/>
            <a:ext cx="3636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Extracted </a:t>
            </a:r>
            <a:r>
              <a:rPr lang="el-GR" altLang="ja-JP" sz="2000" b="1" dirty="0">
                <a:solidFill>
                  <a:schemeClr val="bg1"/>
                </a:solidFill>
              </a:rPr>
              <a:t>ϕ</a:t>
            </a:r>
            <a:r>
              <a:rPr lang="en-US" altLang="ja-JP" sz="2000" b="1" dirty="0">
                <a:solidFill>
                  <a:schemeClr val="bg1"/>
                </a:solidFill>
              </a:rPr>
              <a:t>N scattering length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81E805-1F06-47A5-837A-3A2FB72784DF}"/>
              </a:ext>
            </a:extLst>
          </p:cNvPr>
          <p:cNvSpPr txBox="1"/>
          <p:nvPr/>
        </p:nvSpPr>
        <p:spPr>
          <a:xfrm>
            <a:off x="7617189" y="2507046"/>
            <a:ext cx="432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Real part: 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0540E3-8489-4B87-8C39-618A04A479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89" y="2939114"/>
            <a:ext cx="4322508" cy="23100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DB092C-4942-4BA9-BF5E-B3CFC25EAB26}"/>
              </a:ext>
            </a:extLst>
          </p:cNvPr>
          <p:cNvSpPr txBox="1"/>
          <p:nvPr/>
        </p:nvSpPr>
        <p:spPr>
          <a:xfrm>
            <a:off x="9778443" y="3330020"/>
            <a:ext cx="153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Attractive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E3BD0C9A-859E-431E-9634-4CE33E99F4FF}"/>
              </a:ext>
            </a:extLst>
          </p:cNvPr>
          <p:cNvSpPr/>
          <p:nvPr/>
        </p:nvSpPr>
        <p:spPr>
          <a:xfrm>
            <a:off x="8823157" y="3330020"/>
            <a:ext cx="770021" cy="369332"/>
          </a:xfrm>
          <a:prstGeom prst="rightArrow">
            <a:avLst>
              <a:gd name="adj1" fmla="val 3696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93C9F6-EE25-4C38-B49E-ED2EB05D58FD}"/>
              </a:ext>
            </a:extLst>
          </p:cNvPr>
          <p:cNvSpPr txBox="1"/>
          <p:nvPr/>
        </p:nvSpPr>
        <p:spPr>
          <a:xfrm>
            <a:off x="7617189" y="3960770"/>
            <a:ext cx="432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Imaginary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part: 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8E21D1B-BEC0-4FC5-A46B-0EE6AFA97BF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89" y="4392838"/>
            <a:ext cx="4327364" cy="23100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2BED12B-D3D1-4198-843F-39ACF0B5A3DF}"/>
              </a:ext>
            </a:extLst>
          </p:cNvPr>
          <p:cNvSpPr txBox="1"/>
          <p:nvPr/>
        </p:nvSpPr>
        <p:spPr>
          <a:xfrm>
            <a:off x="9208167" y="4791099"/>
            <a:ext cx="259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Small absorption/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broade</a:t>
            </a:r>
            <a:r>
              <a:rPr lang="en-US" altLang="ja-JP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? 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A662D3E9-9F90-452E-BC28-A6E16B39CE87}"/>
              </a:ext>
            </a:extLst>
          </p:cNvPr>
          <p:cNvSpPr/>
          <p:nvPr/>
        </p:nvSpPr>
        <p:spPr>
          <a:xfrm>
            <a:off x="8245641" y="4929599"/>
            <a:ext cx="770021" cy="369332"/>
          </a:xfrm>
          <a:prstGeom prst="rightArrow">
            <a:avLst>
              <a:gd name="adj1" fmla="val 3696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8D5FF09-1C5C-451C-8F21-7F0641FAE2C1}"/>
              </a:ext>
            </a:extLst>
          </p:cNvPr>
          <p:cNvSpPr txBox="1"/>
          <p:nvPr/>
        </p:nvSpPr>
        <p:spPr>
          <a:xfrm>
            <a:off x="202809" y="6409157"/>
            <a:ext cx="841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Acharya et al. (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ALICE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Collaboration), 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172301 (2021).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20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6BCF389-150B-4E71-89A8-84A29B29CF1A}"/>
              </a:ext>
            </a:extLst>
          </p:cNvPr>
          <p:cNvSpPr txBox="1"/>
          <p:nvPr/>
        </p:nvSpPr>
        <p:spPr>
          <a:xfrm>
            <a:off x="3063353" y="131352"/>
            <a:ext cx="556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New experimental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FB41C0-113D-409D-A5CB-9767A8AE9987}"/>
              </a:ext>
            </a:extLst>
          </p:cNvPr>
          <p:cNvSpPr txBox="1"/>
          <p:nvPr/>
        </p:nvSpPr>
        <p:spPr>
          <a:xfrm>
            <a:off x="4662441" y="635916"/>
            <a:ext cx="236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ALICE 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E3D5DC-AAA1-4D5D-8F35-CAF37F2C2165}"/>
              </a:ext>
            </a:extLst>
          </p:cNvPr>
          <p:cNvSpPr txBox="1"/>
          <p:nvPr/>
        </p:nvSpPr>
        <p:spPr>
          <a:xfrm>
            <a:off x="122268" y="6301168"/>
            <a:ext cx="841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S. Acharya et al. (ALICE Collaboration), arXiv:2105.05578 [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-ex].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9A677B-98F0-4308-8249-AEAFCC1B9437}"/>
              </a:ext>
            </a:extLst>
          </p:cNvPr>
          <p:cNvSpPr txBox="1"/>
          <p:nvPr/>
        </p:nvSpPr>
        <p:spPr>
          <a:xfrm>
            <a:off x="1889544" y="1132694"/>
            <a:ext cx="8412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Fit of the correlation function data to two simple phenomenological potentials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03EB9DA-BCEC-43A1-9AB6-9D0BE03192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90" y="2562839"/>
            <a:ext cx="3873283" cy="51182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C6E550E-7198-4F0A-A6F8-47BC9E8E49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53" y="4489179"/>
            <a:ext cx="4165956" cy="47657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4B4EDB3-1E53-4061-BFBC-74560C677D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90" y="3297972"/>
            <a:ext cx="3481983" cy="20464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46774C3-43C0-4454-AA19-A2713900A3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25" y="3624561"/>
            <a:ext cx="3881604" cy="21852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65CA769-3BEC-4563-91A2-5B3054AA01C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17" y="5270906"/>
            <a:ext cx="4092734" cy="23575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A86C43C9-C7B5-4992-A5C1-91436830C0A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17" y="5612114"/>
            <a:ext cx="4092734" cy="267820"/>
          </a:xfrm>
          <a:prstGeom prst="rect">
            <a:avLst/>
          </a:prstGeom>
        </p:spPr>
      </p:pic>
      <p:sp>
        <p:nvSpPr>
          <p:cNvPr id="40" name="右中かっこ 39">
            <a:extLst>
              <a:ext uri="{FF2B5EF4-FFF2-40B4-BE49-F238E27FC236}">
                <a16:creationId xmlns:a16="http://schemas.microsoft.com/office/drawing/2014/main" id="{B444275A-3797-41CE-AD5E-88CD9C277958}"/>
              </a:ext>
            </a:extLst>
          </p:cNvPr>
          <p:cNvSpPr/>
          <p:nvPr/>
        </p:nvSpPr>
        <p:spPr>
          <a:xfrm>
            <a:off x="5518485" y="2412314"/>
            <a:ext cx="385010" cy="1622266"/>
          </a:xfrm>
          <a:prstGeom prst="rightBrace">
            <a:avLst>
              <a:gd name="adj1" fmla="val 39583"/>
              <a:gd name="adj2" fmla="val 50000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A9367D1B-52BA-45E6-B2FF-E468F7C300EB}"/>
              </a:ext>
            </a:extLst>
          </p:cNvPr>
          <p:cNvSpPr/>
          <p:nvPr/>
        </p:nvSpPr>
        <p:spPr>
          <a:xfrm>
            <a:off x="5916977" y="3023392"/>
            <a:ext cx="935563" cy="400110"/>
          </a:xfrm>
          <a:prstGeom prst="rightArrow">
            <a:avLst>
              <a:gd name="adj1" fmla="val 33962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649C84BC-DD5F-43C3-B031-6CC0D1C6C92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22" y="1577627"/>
            <a:ext cx="4629334" cy="56304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450C9F0E-46BB-434E-81F0-75D500C1C53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06" y="2381092"/>
            <a:ext cx="901048" cy="329313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DE0CD04F-0F7F-4226-94D4-5572D5D1F93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68" y="2431427"/>
            <a:ext cx="266558" cy="17419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ACF0DA1-C60F-4C2D-944C-947C3DDF5A4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33" y="2865954"/>
            <a:ext cx="1920897" cy="40011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79F1AA0-3B96-4B37-85B5-332EE13BFDD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75" y="3455702"/>
            <a:ext cx="3002002" cy="227792"/>
          </a:xfrm>
          <a:prstGeom prst="rect">
            <a:avLst/>
          </a:prstGeom>
        </p:spPr>
      </p:pic>
      <p:sp>
        <p:nvSpPr>
          <p:cNvPr id="60" name="右中かっこ 59">
            <a:extLst>
              <a:ext uri="{FF2B5EF4-FFF2-40B4-BE49-F238E27FC236}">
                <a16:creationId xmlns:a16="http://schemas.microsoft.com/office/drawing/2014/main" id="{00DD541C-DF04-4701-8C22-4075C6456BB4}"/>
              </a:ext>
            </a:extLst>
          </p:cNvPr>
          <p:cNvSpPr/>
          <p:nvPr/>
        </p:nvSpPr>
        <p:spPr>
          <a:xfrm>
            <a:off x="5518485" y="4297963"/>
            <a:ext cx="385010" cy="1622266"/>
          </a:xfrm>
          <a:prstGeom prst="rightBrace">
            <a:avLst>
              <a:gd name="adj1" fmla="val 39583"/>
              <a:gd name="adj2" fmla="val 50000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EC295BA9-3224-4001-BF5D-2E6F67877DF0}"/>
              </a:ext>
            </a:extLst>
          </p:cNvPr>
          <p:cNvSpPr/>
          <p:nvPr/>
        </p:nvSpPr>
        <p:spPr>
          <a:xfrm>
            <a:off x="5916977" y="4909041"/>
            <a:ext cx="935563" cy="400110"/>
          </a:xfrm>
          <a:prstGeom prst="rightArrow">
            <a:avLst>
              <a:gd name="adj1" fmla="val 33962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0E3E31D5-624C-4AA9-A859-83346C8FC87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22" y="4605441"/>
            <a:ext cx="2631215" cy="570338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F030E750-FA47-4302-BD49-278A047231C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363151"/>
            <a:ext cx="2840124" cy="227792"/>
          </a:xfrm>
          <a:prstGeom prst="rect">
            <a:avLst/>
          </a:prstGeom>
        </p:spPr>
      </p:pic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4EA5CC67-0B2B-4E88-ACA9-89F64101B6FE}"/>
              </a:ext>
            </a:extLst>
          </p:cNvPr>
          <p:cNvCxnSpPr/>
          <p:nvPr/>
        </p:nvCxnSpPr>
        <p:spPr>
          <a:xfrm flipH="1">
            <a:off x="9229497" y="2040239"/>
            <a:ext cx="288758" cy="34889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A007E2D2-6213-49B3-AEE9-43430FD4E602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321585" y="2063422"/>
            <a:ext cx="306145" cy="31767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矢印: 右 71">
            <a:extLst>
              <a:ext uri="{FF2B5EF4-FFF2-40B4-BE49-F238E27FC236}">
                <a16:creationId xmlns:a16="http://schemas.microsoft.com/office/drawing/2014/main" id="{0CF9F7E4-9993-48D3-A111-D0D0551D9392}"/>
              </a:ext>
            </a:extLst>
          </p:cNvPr>
          <p:cNvSpPr/>
          <p:nvPr/>
        </p:nvSpPr>
        <p:spPr>
          <a:xfrm>
            <a:off x="6839014" y="6106740"/>
            <a:ext cx="816437" cy="400110"/>
          </a:xfrm>
          <a:prstGeom prst="rightArrow">
            <a:avLst>
              <a:gd name="adj1" fmla="val 3396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08BD012-095B-4B62-9262-AE7E2FC71E3B}"/>
              </a:ext>
            </a:extLst>
          </p:cNvPr>
          <p:cNvSpPr txBox="1"/>
          <p:nvPr/>
        </p:nvSpPr>
        <p:spPr>
          <a:xfrm>
            <a:off x="7750871" y="5835168"/>
            <a:ext cx="399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Larger attraction than what was observed at KEK 325, but large statistical and systematic uncertainties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786D47F1-5078-4B17-882E-39639FDF9AA7}"/>
              </a:ext>
            </a:extLst>
          </p:cNvPr>
          <p:cNvSpPr/>
          <p:nvPr/>
        </p:nvSpPr>
        <p:spPr>
          <a:xfrm>
            <a:off x="7703160" y="5835166"/>
            <a:ext cx="4093905" cy="9233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60" grpId="0" animBg="1"/>
      <p:bldP spid="61" grpId="0" animBg="1"/>
      <p:bldP spid="72" grpId="0" animBg="1"/>
      <p:bldP spid="73" grpId="0"/>
      <p:bldP spid="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E47458-2D55-454D-9ECB-48F9C9645508}"/>
              </a:ext>
            </a:extLst>
          </p:cNvPr>
          <p:cNvSpPr txBox="1"/>
          <p:nvPr/>
        </p:nvSpPr>
        <p:spPr>
          <a:xfrm>
            <a:off x="471676" y="331141"/>
            <a:ext cx="1124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Our tool: a transport approach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CAB90BA-D0CA-4239-9299-0B096C1124EC}"/>
              </a:ext>
            </a:extLst>
          </p:cNvPr>
          <p:cNvGrpSpPr/>
          <p:nvPr/>
        </p:nvGrpSpPr>
        <p:grpSpPr>
          <a:xfrm>
            <a:off x="1778403" y="1473609"/>
            <a:ext cx="8635194" cy="707886"/>
            <a:chOff x="1088408" y="2157353"/>
            <a:chExt cx="8635194" cy="707886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9BD94A1-CFD0-48AE-811F-7FD5A9EDD1DA}"/>
                </a:ext>
              </a:extLst>
            </p:cNvPr>
            <p:cNvSpPr txBox="1"/>
            <p:nvPr/>
          </p:nvSpPr>
          <p:spPr>
            <a:xfrm>
              <a:off x="3208122" y="2157353"/>
              <a:ext cx="6515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ja-JP" sz="2000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Solve a Boltzmann-Uehling-Uhlenbeck (BUU) type equation for each particle type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959C85E-9D3D-46E8-BBDF-0E777B90BB2D}"/>
                </a:ext>
              </a:extLst>
            </p:cNvPr>
            <p:cNvSpPr txBox="1"/>
            <p:nvPr/>
          </p:nvSpPr>
          <p:spPr>
            <a:xfrm>
              <a:off x="1088408" y="2157353"/>
              <a:ext cx="2226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ja-JP" sz="2000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Basic Ingredient 1: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4FF27B-F227-4CA7-934D-748B3637A8D9}"/>
              </a:ext>
            </a:extLst>
          </p:cNvPr>
          <p:cNvSpPr txBox="1"/>
          <p:nvPr/>
        </p:nvSpPr>
        <p:spPr>
          <a:xfrm>
            <a:off x="4676713" y="3399603"/>
            <a:ext cx="2925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Includes mean field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(tuned to reproduce nuclear matter properties)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CF6175-B8D2-48F4-8AD5-75A522CC8D71}"/>
              </a:ext>
            </a:extLst>
          </p:cNvPr>
          <p:cNvSpPr txBox="1"/>
          <p:nvPr/>
        </p:nvSpPr>
        <p:spPr>
          <a:xfrm>
            <a:off x="7760903" y="3399603"/>
            <a:ext cx="226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particle distribution function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0D5583E-A3A5-4BB7-9F58-15B9521A4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725" y="4972959"/>
            <a:ext cx="5434230" cy="1015663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1F0F6B2-C73E-4EC5-9E47-9C081A3F65A5}"/>
              </a:ext>
            </a:extLst>
          </p:cNvPr>
          <p:cNvGrpSpPr/>
          <p:nvPr/>
        </p:nvGrpSpPr>
        <p:grpSpPr>
          <a:xfrm>
            <a:off x="164541" y="5271539"/>
            <a:ext cx="5045080" cy="400110"/>
            <a:chOff x="1088408" y="2157353"/>
            <a:chExt cx="5045080" cy="400110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8749FDA-66B0-4B2C-B6DB-F44DF881A9D9}"/>
                </a:ext>
              </a:extLst>
            </p:cNvPr>
            <p:cNvSpPr txBox="1"/>
            <p:nvPr/>
          </p:nvSpPr>
          <p:spPr>
            <a:xfrm>
              <a:off x="3208122" y="2157353"/>
              <a:ext cx="29253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de-DE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</a:rPr>
                <a:t>„Te</a:t>
              </a:r>
              <a:r>
                <a:rPr lang="de-DE" altLang="ja-JP" sz="2000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stparticle“ approach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840A049-1C2B-4D72-A7E8-B25BFF453A98}"/>
                </a:ext>
              </a:extLst>
            </p:cNvPr>
            <p:cNvSpPr txBox="1"/>
            <p:nvPr/>
          </p:nvSpPr>
          <p:spPr>
            <a:xfrm>
              <a:off x="1088408" y="2157353"/>
              <a:ext cx="2226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ja-JP" sz="2000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Basic Ingredient 2: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3" name="矢印: 右 22">
            <a:extLst>
              <a:ext uri="{FF2B5EF4-FFF2-40B4-BE49-F238E27FC236}">
                <a16:creationId xmlns:a16="http://schemas.microsoft.com/office/drawing/2014/main" id="{852350DF-26F2-4D5B-81DC-35290D25E244}"/>
              </a:ext>
            </a:extLst>
          </p:cNvPr>
          <p:cNvSpPr/>
          <p:nvPr/>
        </p:nvSpPr>
        <p:spPr>
          <a:xfrm>
            <a:off x="5166255" y="5246221"/>
            <a:ext cx="729524" cy="469137"/>
          </a:xfrm>
          <a:prstGeom prst="rightArrow">
            <a:avLst>
              <a:gd name="adj1" fmla="val 418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F88301E-044A-4B35-B68E-E5D171184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34" y="2173475"/>
            <a:ext cx="7888908" cy="932769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B0B9E7D-9C8C-4A30-AF99-D7B1D3BC14C6}"/>
              </a:ext>
            </a:extLst>
          </p:cNvPr>
          <p:cNvCxnSpPr>
            <a:cxnSpLocks/>
          </p:cNvCxnSpPr>
          <p:nvPr/>
        </p:nvCxnSpPr>
        <p:spPr>
          <a:xfrm flipH="1" flipV="1">
            <a:off x="7275095" y="2881361"/>
            <a:ext cx="774659" cy="518242"/>
          </a:xfrm>
          <a:prstGeom prst="straightConnector1">
            <a:avLst/>
          </a:prstGeom>
          <a:ln w="28575">
            <a:solidFill>
              <a:srgbClr val="342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0416968-73C1-4F25-8FFE-FE53550271FB}"/>
              </a:ext>
            </a:extLst>
          </p:cNvPr>
          <p:cNvCxnSpPr>
            <a:cxnSpLocks/>
          </p:cNvCxnSpPr>
          <p:nvPr/>
        </p:nvCxnSpPr>
        <p:spPr>
          <a:xfrm flipV="1">
            <a:off x="5373229" y="2841910"/>
            <a:ext cx="217445" cy="596417"/>
          </a:xfrm>
          <a:prstGeom prst="straightConnector1">
            <a:avLst/>
          </a:prstGeom>
          <a:ln w="28575">
            <a:solidFill>
              <a:srgbClr val="342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6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E47458-2D55-454D-9ECB-48F9C9645508}"/>
              </a:ext>
            </a:extLst>
          </p:cNvPr>
          <p:cNvSpPr txBox="1"/>
          <p:nvPr/>
        </p:nvSpPr>
        <p:spPr>
          <a:xfrm>
            <a:off x="471676" y="343923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Example of a 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transport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calculation</a:t>
            </a:r>
          </a:p>
        </p:txBody>
      </p:sp>
      <p:pic>
        <p:nvPicPr>
          <p:cNvPr id="17" name="Picture 16" descr="profXZ_NUM1_t10.png">
            <a:extLst>
              <a:ext uri="{FF2B5EF4-FFF2-40B4-BE49-F238E27FC236}">
                <a16:creationId xmlns:a16="http://schemas.microsoft.com/office/drawing/2014/main" id="{8331E0E6-1845-454C-97BF-F6DAD02B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501" y="1856259"/>
            <a:ext cx="4709250" cy="451961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54CED5-B768-4DD8-A1B7-B6B6BF2C6977}"/>
              </a:ext>
            </a:extLst>
          </p:cNvPr>
          <p:cNvSpPr txBox="1"/>
          <p:nvPr/>
        </p:nvSpPr>
        <p:spPr>
          <a:xfrm>
            <a:off x="3440979" y="1013357"/>
            <a:ext cx="589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Au+Au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collision at s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1/2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= 200 GeV, b = 2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pic>
        <p:nvPicPr>
          <p:cNvPr id="21" name="Picture 4" descr="profXZ_NUM1_t30.png">
            <a:extLst>
              <a:ext uri="{FF2B5EF4-FFF2-40B4-BE49-F238E27FC236}">
                <a16:creationId xmlns:a16="http://schemas.microsoft.com/office/drawing/2014/main" id="{1D2B55A0-D100-4851-AFF0-ABED1C7C8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501" y="1856259"/>
            <a:ext cx="4709250" cy="4519616"/>
          </a:xfrm>
          <a:prstGeom prst="rect">
            <a:avLst/>
          </a:prstGeom>
        </p:spPr>
      </p:pic>
      <p:pic>
        <p:nvPicPr>
          <p:cNvPr id="22" name="Picture 5" descr="profXZ_NUM1_t50.png">
            <a:extLst>
              <a:ext uri="{FF2B5EF4-FFF2-40B4-BE49-F238E27FC236}">
                <a16:creationId xmlns:a16="http://schemas.microsoft.com/office/drawing/2014/main" id="{4F4C4EBC-3A14-4BE4-99F6-D5C5F9FAD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501" y="1856258"/>
            <a:ext cx="4709251" cy="4519617"/>
          </a:xfrm>
          <a:prstGeom prst="rect">
            <a:avLst/>
          </a:prstGeom>
        </p:spPr>
      </p:pic>
      <p:pic>
        <p:nvPicPr>
          <p:cNvPr id="23" name="Picture 4" descr="profXZ_NUM1_t70.png">
            <a:extLst>
              <a:ext uri="{FF2B5EF4-FFF2-40B4-BE49-F238E27FC236}">
                <a16:creationId xmlns:a16="http://schemas.microsoft.com/office/drawing/2014/main" id="{A21D0053-095A-4413-B35D-63C2A2A8B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500" y="1856257"/>
            <a:ext cx="4709252" cy="4519618"/>
          </a:xfrm>
          <a:prstGeom prst="rect">
            <a:avLst/>
          </a:prstGeom>
        </p:spPr>
      </p:pic>
      <p:pic>
        <p:nvPicPr>
          <p:cNvPr id="24" name="Picture 5" descr="profXZ_NUM1_t90.png">
            <a:extLst>
              <a:ext uri="{FF2B5EF4-FFF2-40B4-BE49-F238E27FC236}">
                <a16:creationId xmlns:a16="http://schemas.microsoft.com/office/drawing/2014/main" id="{0CA47732-55E9-4D70-82CA-4BDA747F8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499" y="1856256"/>
            <a:ext cx="4709253" cy="4519619"/>
          </a:xfrm>
          <a:prstGeom prst="rect">
            <a:avLst/>
          </a:prstGeom>
        </p:spPr>
      </p:pic>
      <p:pic>
        <p:nvPicPr>
          <p:cNvPr id="25" name="Picture 4" descr="profXZ_NUM1_t110.png">
            <a:extLst>
              <a:ext uri="{FF2B5EF4-FFF2-40B4-BE49-F238E27FC236}">
                <a16:creationId xmlns:a16="http://schemas.microsoft.com/office/drawing/2014/main" id="{4C2C9704-523F-4C40-86E4-C3C660EEC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498" y="1856255"/>
            <a:ext cx="4709254" cy="451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D0E6A6-4909-48AD-A9B4-07B009D8B10C}"/>
              </a:ext>
            </a:extLst>
          </p:cNvPr>
          <p:cNvSpPr txBox="1"/>
          <p:nvPr/>
        </p:nvSpPr>
        <p:spPr>
          <a:xfrm>
            <a:off x="1447800" y="3429000"/>
            <a:ext cx="207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nucleons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quarks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gluons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4D11437-8C60-4492-B21B-F6BD0F182C57}"/>
              </a:ext>
            </a:extLst>
          </p:cNvPr>
          <p:cNvSpPr/>
          <p:nvPr/>
        </p:nvSpPr>
        <p:spPr>
          <a:xfrm>
            <a:off x="1355558" y="3820852"/>
            <a:ext cx="1195137" cy="967718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A82B9F-5B07-415C-9EFF-2CB30D2F59AF}"/>
              </a:ext>
            </a:extLst>
          </p:cNvPr>
          <p:cNvSpPr txBox="1"/>
          <p:nvPr/>
        </p:nvSpPr>
        <p:spPr>
          <a:xfrm>
            <a:off x="276727" y="4788570"/>
            <a:ext cx="316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kumimoji="1" lang="en-US" altLang="ja-JP" dirty="0">
                <a:solidFill>
                  <a:schemeClr val="accent3">
                    <a:lumMod val="50000"/>
                  </a:schemeClr>
                </a:solidFill>
              </a:rPr>
              <a:t>ill not be included in the simulations shown in this talk  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3F5A9C-BCD4-4F6E-991F-AE879E087197}"/>
              </a:ext>
            </a:extLst>
          </p:cNvPr>
          <p:cNvSpPr txBox="1"/>
          <p:nvPr/>
        </p:nvSpPr>
        <p:spPr>
          <a:xfrm>
            <a:off x="1382949" y="258507"/>
            <a:ext cx="942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Final step: comparison to experimental data</a:t>
            </a:r>
          </a:p>
        </p:txBody>
      </p:sp>
      <p:sp>
        <p:nvSpPr>
          <p:cNvPr id="8" name="テキスト ボックス 1 1">
            <a:extLst>
              <a:ext uri="{FF2B5EF4-FFF2-40B4-BE49-F238E27FC236}">
                <a16:creationId xmlns:a16="http://schemas.microsoft.com/office/drawing/2014/main" id="{91FBAF1D-CF5B-4979-BC3C-4B7FD0742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9" y="936487"/>
            <a:ext cx="24696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Potential issues:</a:t>
            </a:r>
          </a:p>
        </p:txBody>
      </p:sp>
      <p:sp>
        <p:nvSpPr>
          <p:cNvPr id="10" name="テキスト ボックス 1 2">
            <a:extLst>
              <a:ext uri="{FF2B5EF4-FFF2-40B4-BE49-F238E27FC236}">
                <a16:creationId xmlns:a16="http://schemas.microsoft.com/office/drawing/2014/main" id="{BC93BA18-7D6A-4862-85D7-ADCDAA0E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072" y="936487"/>
            <a:ext cx="64677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Experimental background is not included in the simulation   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星: 5 pt 10">
            <a:extLst>
              <a:ext uri="{FF2B5EF4-FFF2-40B4-BE49-F238E27FC236}">
                <a16:creationId xmlns:a16="http://schemas.microsoft.com/office/drawing/2014/main" id="{CBE101C5-D851-48EB-BE73-3ADCA531F807}"/>
              </a:ext>
            </a:extLst>
          </p:cNvPr>
          <p:cNvSpPr/>
          <p:nvPr/>
        </p:nvSpPr>
        <p:spPr>
          <a:xfrm>
            <a:off x="3638524" y="1041319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 3">
            <a:extLst>
              <a:ext uri="{FF2B5EF4-FFF2-40B4-BE49-F238E27FC236}">
                <a16:creationId xmlns:a16="http://schemas.microsoft.com/office/drawing/2014/main" id="{F9EBA439-D37B-4B56-9367-AA6BB4BB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072" y="1935194"/>
            <a:ext cx="64677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Normalization of the experimental dilepton spectrum is not given   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星: 5 pt 13">
            <a:extLst>
              <a:ext uri="{FF2B5EF4-FFF2-40B4-BE49-F238E27FC236}">
                <a16:creationId xmlns:a16="http://schemas.microsoft.com/office/drawing/2014/main" id="{65B14C44-EE0D-43B3-ADFD-39CEEBA90118}"/>
              </a:ext>
            </a:extLst>
          </p:cNvPr>
          <p:cNvSpPr/>
          <p:nvPr/>
        </p:nvSpPr>
        <p:spPr>
          <a:xfrm>
            <a:off x="3638524" y="2040026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F88F7C9F-1986-4382-B3D4-7E18BA2D5478}"/>
              </a:ext>
            </a:extLst>
          </p:cNvPr>
          <p:cNvSpPr/>
          <p:nvPr/>
        </p:nvSpPr>
        <p:spPr>
          <a:xfrm>
            <a:off x="5498429" y="2851202"/>
            <a:ext cx="786063" cy="678939"/>
          </a:xfrm>
          <a:prstGeom prst="downArrow">
            <a:avLst>
              <a:gd name="adj1" fmla="val 33674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 4 1">
            <a:extLst>
              <a:ext uri="{FF2B5EF4-FFF2-40B4-BE49-F238E27FC236}">
                <a16:creationId xmlns:a16="http://schemas.microsoft.com/office/drawing/2014/main" id="{1081FBE4-37AA-475A-96CF-EF807430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268" y="3548135"/>
            <a:ext cx="64677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Fit to experimental data is necessary!   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CAC37E-34C1-4E6A-9C5B-313F02BD73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29" y="5110155"/>
            <a:ext cx="6212192" cy="463374"/>
          </a:xfrm>
          <a:prstGeom prst="rect">
            <a:avLst/>
          </a:prstGeom>
        </p:spPr>
      </p:pic>
      <p:sp>
        <p:nvSpPr>
          <p:cNvPr id="20" name="テキスト ボックス 1 4 2">
            <a:extLst>
              <a:ext uri="{FF2B5EF4-FFF2-40B4-BE49-F238E27FC236}">
                <a16:creationId xmlns:a16="http://schemas.microsoft.com/office/drawing/2014/main" id="{FBB49CF1-302E-47AB-ACB5-423C9837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15" y="5110155"/>
            <a:ext cx="28677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Dilepton spectrum:   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3D0C158-BD24-48EF-88B6-A0663AD1BE55}"/>
              </a:ext>
            </a:extLst>
          </p:cNvPr>
          <p:cNvCxnSpPr>
            <a:cxnSpLocks/>
          </p:cNvCxnSpPr>
          <p:nvPr/>
        </p:nvCxnSpPr>
        <p:spPr>
          <a:xfrm flipH="1" flipV="1">
            <a:off x="4924926" y="5573530"/>
            <a:ext cx="360948" cy="37065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626DB20-E351-4E4B-AF67-A7EBFB5743E6}"/>
              </a:ext>
            </a:extLst>
          </p:cNvPr>
          <p:cNvCxnSpPr>
            <a:cxnSpLocks/>
          </p:cNvCxnSpPr>
          <p:nvPr/>
        </p:nvCxnSpPr>
        <p:spPr>
          <a:xfrm flipV="1">
            <a:off x="5719011" y="5550074"/>
            <a:ext cx="172450" cy="39410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445F182-3F7F-4E4C-8B40-C12DDCA975B2}"/>
              </a:ext>
            </a:extLst>
          </p:cNvPr>
          <p:cNvCxnSpPr>
            <a:cxnSpLocks/>
          </p:cNvCxnSpPr>
          <p:nvPr/>
        </p:nvCxnSpPr>
        <p:spPr>
          <a:xfrm flipV="1">
            <a:off x="6155284" y="5561802"/>
            <a:ext cx="566895" cy="38238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A20453E-9A71-4D1B-81F6-4735AA7CD636}"/>
              </a:ext>
            </a:extLst>
          </p:cNvPr>
          <p:cNvCxnSpPr>
            <a:cxnSpLocks/>
          </p:cNvCxnSpPr>
          <p:nvPr/>
        </p:nvCxnSpPr>
        <p:spPr>
          <a:xfrm flipV="1">
            <a:off x="6666625" y="5538346"/>
            <a:ext cx="815885" cy="39410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1 4 3">
            <a:extLst>
              <a:ext uri="{FF2B5EF4-FFF2-40B4-BE49-F238E27FC236}">
                <a16:creationId xmlns:a16="http://schemas.microsoft.com/office/drawing/2014/main" id="{69909B62-6EFC-4EAF-AB99-8D7FF827E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232" y="5932454"/>
            <a:ext cx="56823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Fitted to the experimental dilepton spectrum independently for each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βγ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-region 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FAFE8E58-8A00-4FB6-980B-E38AA7D88A3D}"/>
              </a:ext>
            </a:extLst>
          </p:cNvPr>
          <p:cNvSpPr/>
          <p:nvPr/>
        </p:nvSpPr>
        <p:spPr>
          <a:xfrm rot="16200000">
            <a:off x="5723018" y="3753343"/>
            <a:ext cx="336885" cy="2444588"/>
          </a:xfrm>
          <a:prstGeom prst="rightBrace">
            <a:avLst>
              <a:gd name="adj1" fmla="val 22619"/>
              <a:gd name="adj2" fmla="val 484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テキスト ボックス 1 4 4">
            <a:extLst>
              <a:ext uri="{FF2B5EF4-FFF2-40B4-BE49-F238E27FC236}">
                <a16:creationId xmlns:a16="http://schemas.microsoft.com/office/drawing/2014/main" id="{F24B61CC-0442-48E9-8E12-0B7DEF6FA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975" y="4267035"/>
            <a:ext cx="2002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Background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右中かっこ 34">
            <a:extLst>
              <a:ext uri="{FF2B5EF4-FFF2-40B4-BE49-F238E27FC236}">
                <a16:creationId xmlns:a16="http://schemas.microsoft.com/office/drawing/2014/main" id="{C9C72943-78BF-4AB4-92D0-A79E9936629D}"/>
              </a:ext>
            </a:extLst>
          </p:cNvPr>
          <p:cNvSpPr/>
          <p:nvPr/>
        </p:nvSpPr>
        <p:spPr>
          <a:xfrm rot="16200000">
            <a:off x="8395345" y="3921107"/>
            <a:ext cx="336885" cy="2106909"/>
          </a:xfrm>
          <a:prstGeom prst="rightBrace">
            <a:avLst>
              <a:gd name="adj1" fmla="val 22619"/>
              <a:gd name="adj2" fmla="val 484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1 4 5">
            <a:extLst>
              <a:ext uri="{FF2B5EF4-FFF2-40B4-BE49-F238E27FC236}">
                <a16:creationId xmlns:a16="http://schemas.microsoft.com/office/drawing/2014/main" id="{208F4BE0-5235-4A7C-AE41-E62B5B78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302" y="4271089"/>
            <a:ext cx="2002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φ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 signal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0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0" grpId="0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9E58DEF-07A9-4CB4-9F87-45505E9B3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057" y="401457"/>
            <a:ext cx="4459701" cy="591026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5FA2E4-ED7C-4EB1-B3A1-6081513EC501}"/>
              </a:ext>
            </a:extLst>
          </p:cNvPr>
          <p:cNvSpPr txBox="1"/>
          <p:nvPr/>
        </p:nvSpPr>
        <p:spPr>
          <a:xfrm>
            <a:off x="5438953" y="6391768"/>
            <a:ext cx="675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R. Muto et al. (E325 Collaboration), 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042501 (2007).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42A715-0E2A-463E-AD70-B7F3599559E5}"/>
              </a:ext>
            </a:extLst>
          </p:cNvPr>
          <p:cNvSpPr txBox="1"/>
          <p:nvPr/>
        </p:nvSpPr>
        <p:spPr>
          <a:xfrm>
            <a:off x="566833" y="194815"/>
            <a:ext cx="527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Previous experimental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164C89-EBA2-42F9-907B-F1775C6579AE}"/>
              </a:ext>
            </a:extLst>
          </p:cNvPr>
          <p:cNvSpPr txBox="1"/>
          <p:nvPr/>
        </p:nvSpPr>
        <p:spPr>
          <a:xfrm>
            <a:off x="727560" y="943821"/>
            <a:ext cx="103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E325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F7CCBEA-9A3D-4905-B0AD-7E8DDC742544}"/>
              </a:ext>
            </a:extLst>
          </p:cNvPr>
          <p:cNvSpPr/>
          <p:nvPr/>
        </p:nvSpPr>
        <p:spPr>
          <a:xfrm>
            <a:off x="10445469" y="1039811"/>
            <a:ext cx="751114" cy="746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1 1">
            <a:extLst>
              <a:ext uri="{FF2B5EF4-FFF2-40B4-BE49-F238E27FC236}">
                <a16:creationId xmlns:a16="http://schemas.microsoft.com/office/drawing/2014/main" id="{9111B734-F7BC-4191-B84D-0ADCD645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36" y="2484623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Pole mass: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矢印コネクタ 3">
            <a:extLst>
              <a:ext uri="{FF2B5EF4-FFF2-40B4-BE49-F238E27FC236}">
                <a16:creationId xmlns:a16="http://schemas.microsoft.com/office/drawing/2014/main" id="{77B95B21-34BC-4DBC-AA63-EB95BB229E0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77265" y="2964577"/>
            <a:ext cx="195767" cy="21477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テキスト ボックス 1 2">
            <a:extLst>
              <a:ext uri="{FF2B5EF4-FFF2-40B4-BE49-F238E27FC236}">
                <a16:creationId xmlns:a16="http://schemas.microsoft.com/office/drawing/2014/main" id="{6DE86DF0-C3E4-4D7B-9AE2-7A0C7C9F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38" y="3953834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Pole width: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3" name="直線矢印コネクタ 15">
            <a:extLst>
              <a:ext uri="{FF2B5EF4-FFF2-40B4-BE49-F238E27FC236}">
                <a16:creationId xmlns:a16="http://schemas.microsoft.com/office/drawing/2014/main" id="{9CCF6514-DDB8-4FAD-9F94-A06F5D9CC62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49051" y="4527591"/>
            <a:ext cx="159083" cy="19828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EB1F46AE-FB6D-4643-A90A-7863CB259A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60" y="2319752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D958F5E-AF4E-411D-87DE-6551E37A49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56" y="3264307"/>
            <a:ext cx="1657350" cy="1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5FE5615-A5F4-47E6-A0FE-1302F958E3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62" y="3817027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E6756A-E1FA-4035-A58E-31E7C17B2F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58" y="4783983"/>
            <a:ext cx="1047750" cy="1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 3">
            <a:extLst>
              <a:ext uri="{FF2B5EF4-FFF2-40B4-BE49-F238E27FC236}">
                <a16:creationId xmlns:a16="http://schemas.microsoft.com/office/drawing/2014/main" id="{D57E9C87-FC56-417C-B026-589A758F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667" y="1175868"/>
            <a:ext cx="1077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slow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 4">
            <a:extLst>
              <a:ext uri="{FF2B5EF4-FFF2-40B4-BE49-F238E27FC236}">
                <a16:creationId xmlns:a16="http://schemas.microsoft.com/office/drawing/2014/main" id="{A3A18F76-7F74-41DA-8BD9-14949C93E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280" y="2829711"/>
            <a:ext cx="1657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intermediate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 5">
            <a:extLst>
              <a:ext uri="{FF2B5EF4-FFF2-40B4-BE49-F238E27FC236}">
                <a16:creationId xmlns:a16="http://schemas.microsoft.com/office/drawing/2014/main" id="{60DC40B3-39F3-4E7A-B914-D4FCAC60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468" y="4973690"/>
            <a:ext cx="1077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fast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2694E8-7CDF-471A-8BA1-933064625A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16" y="5876317"/>
            <a:ext cx="962286" cy="396190"/>
          </a:xfrm>
          <a:prstGeom prst="rect">
            <a:avLst/>
          </a:prstGeom>
        </p:spPr>
      </p:pic>
      <p:sp>
        <p:nvSpPr>
          <p:cNvPr id="22" name="テキスト ボックス 25">
            <a:extLst>
              <a:ext uri="{FF2B5EF4-FFF2-40B4-BE49-F238E27FC236}">
                <a16:creationId xmlns:a16="http://schemas.microsoft.com/office/drawing/2014/main" id="{96BA425A-7E24-4C71-A0DD-12220CD10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018" y="944461"/>
            <a:ext cx="1868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 GeV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pA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-reaction</a:t>
            </a:r>
            <a:endParaRPr kumimoji="1" lang="ja-JP" alt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F6E0A3E-2193-4311-9467-5F9E87FDD8B0}"/>
              </a:ext>
            </a:extLst>
          </p:cNvPr>
          <p:cNvGrpSpPr/>
          <p:nvPr/>
        </p:nvGrpSpPr>
        <p:grpSpPr>
          <a:xfrm>
            <a:off x="2074438" y="743932"/>
            <a:ext cx="1491937" cy="1162281"/>
            <a:chOff x="3710443" y="3004369"/>
            <a:chExt cx="1558924" cy="1216862"/>
          </a:xfrm>
        </p:grpSpPr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F1789A5B-4DDF-4559-9B87-659FB342BD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25B2B627-A6CF-4E27-B7D9-B667B3404F2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FF9ECEAD-5B33-4475-8E42-2AEC227182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32AA4255-8F47-4971-B9E3-E14BA04E90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359A0221-C9FE-4142-980B-157EFE16BC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Text Box 19">
              <a:extLst>
                <a:ext uri="{FF2B5EF4-FFF2-40B4-BE49-F238E27FC236}">
                  <a16:creationId xmlns:a16="http://schemas.microsoft.com/office/drawing/2014/main" id="{FD5DDB5E-1C36-45B1-9CCA-4E5BDAA5111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59737" y="3387298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38" name="Text Box 20">
              <a:extLst>
                <a:ext uri="{FF2B5EF4-FFF2-40B4-BE49-F238E27FC236}">
                  <a16:creationId xmlns:a16="http://schemas.microsoft.com/office/drawing/2014/main" id="{45782B7A-5E42-4F05-BC22-0375D653365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58217" y="38232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6E9F09F4-2CDA-46E5-AD21-A45E96274A0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18350" y="3004369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E7ED3427-56F3-4072-9C65-275B9EA7555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37A5476F-6B3B-401E-869F-2942FB347352}"/>
              </a:ext>
            </a:extLst>
          </p:cNvPr>
          <p:cNvSpPr/>
          <p:nvPr/>
        </p:nvSpPr>
        <p:spPr>
          <a:xfrm>
            <a:off x="2437625" y="4907627"/>
            <a:ext cx="576274" cy="631312"/>
          </a:xfrm>
          <a:prstGeom prst="downArrow">
            <a:avLst>
              <a:gd name="adj1" fmla="val 3290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D13028F-FF42-4D9D-A903-A4B268CE90A4}"/>
              </a:ext>
            </a:extLst>
          </p:cNvPr>
          <p:cNvGrpSpPr/>
          <p:nvPr/>
        </p:nvGrpSpPr>
        <p:grpSpPr>
          <a:xfrm>
            <a:off x="539257" y="5606236"/>
            <a:ext cx="4399901" cy="1015663"/>
            <a:chOff x="539257" y="5606236"/>
            <a:chExt cx="4399901" cy="1015663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D383AB6-8529-4096-9AF9-1E4ED1F5076B}"/>
                </a:ext>
              </a:extLst>
            </p:cNvPr>
            <p:cNvSpPr txBox="1"/>
            <p:nvPr/>
          </p:nvSpPr>
          <p:spPr>
            <a:xfrm>
              <a:off x="539257" y="5606236"/>
              <a:ext cx="43999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  <a:buFontTx/>
                <a:buNone/>
                <a:tabLst/>
                <a:defRPr/>
              </a:pPr>
              <a:r>
                <a:rPr lang="en-US" altLang="ja-JP" sz="2000" noProof="0" dirty="0">
                  <a:solidFill>
                    <a:srgbClr val="000000"/>
                  </a:solidFill>
                  <a:latin typeface="Calibri" panose="020F0502020204030204"/>
                  <a:ea typeface="ＭＳ Ｐゴシック"/>
                  <a:cs typeface="Arial" panose="020B0604020202020204" pitchFamily="34" charset="0"/>
                </a:rPr>
                <a:t>Measurement is being repeated with 100x increased statistics at the 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 panose="020B0604020202020204" pitchFamily="34" charset="0"/>
                </a:rPr>
                <a:t>               J-PARC E16 experiment!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174A8-EE5D-4A61-A1B0-8F19D4A0FB75}"/>
                </a:ext>
              </a:extLst>
            </p:cNvPr>
            <p:cNvSpPr txBox="1"/>
            <p:nvPr/>
          </p:nvSpPr>
          <p:spPr>
            <a:xfrm>
              <a:off x="861068" y="5914179"/>
              <a:ext cx="385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solidFill>
                    <a:schemeClr val="bg1"/>
                  </a:solidFill>
                </a:rPr>
                <a:t>~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726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7D4EAA-C6CB-420A-BA21-A1A42E23F6C4}"/>
              </a:ext>
            </a:extLst>
          </p:cNvPr>
          <p:cNvSpPr txBox="1"/>
          <p:nvPr/>
        </p:nvSpPr>
        <p:spPr>
          <a:xfrm>
            <a:off x="471676" y="261985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density does</a:t>
            </a:r>
            <a:r>
              <a:rPr kumimoji="1"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the ϕ feel in different </a:t>
            </a:r>
            <a:r>
              <a:rPr kumimoji="1" lang="en-US" altLang="ja-JP" sz="32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</a:t>
            </a:r>
            <a:r>
              <a:rPr kumimoji="1"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(</a:t>
            </a:r>
            <a:r>
              <a:rPr kumimoji="1" lang="en-US" altLang="ja-JP" sz="32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p+Cu</a:t>
            </a:r>
            <a:r>
              <a:rPr kumimoji="1"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 reactions?</a:t>
            </a:r>
          </a:p>
        </p:txBody>
      </p:sp>
      <p:sp>
        <p:nvSpPr>
          <p:cNvPr id="18" name="テキスト ボックス 1">
            <a:extLst>
              <a:ext uri="{FF2B5EF4-FFF2-40B4-BE49-F238E27FC236}">
                <a16:creationId xmlns:a16="http://schemas.microsoft.com/office/drawing/2014/main" id="{81FD2CAF-71FE-4028-B7B2-F693E32A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842" y="5618595"/>
            <a:ext cx="4427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Larger densities are reached for larger incoming proton energy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3A876DFB-BCDD-47C6-A2F5-4DA8A6004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883" y="5618595"/>
            <a:ext cx="4427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Majority </a:t>
            </a:r>
            <a:r>
              <a:rPr lang="en-US" altLang="ja-JP" sz="2400" dirty="0">
                <a:solidFill>
                  <a:prstClr val="black"/>
                </a:solidFill>
                <a:latin typeface="+mn-lt"/>
              </a:rPr>
              <a:t>of </a:t>
            </a:r>
            <a:r>
              <a:rPr kumimoji="1" lang="en-US" altLang="ja-JP" sz="24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 mesons decay in free space (note the log-scale!)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9AE9DE3-9264-4A8E-9A3F-0D08CAD897E8}"/>
              </a:ext>
            </a:extLst>
          </p:cNvPr>
          <p:cNvGrpSpPr/>
          <p:nvPr/>
        </p:nvGrpSpPr>
        <p:grpSpPr>
          <a:xfrm>
            <a:off x="6386006" y="1145709"/>
            <a:ext cx="5689776" cy="4155866"/>
            <a:chOff x="6420159" y="941428"/>
            <a:chExt cx="5689776" cy="4155866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A251F578-C26F-4D28-A1A4-3313B69AB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0159" y="941428"/>
              <a:ext cx="397986" cy="4155866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129AA1A-6548-43D5-94D5-99F431E80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6611" y="941428"/>
              <a:ext cx="5383324" cy="4155866"/>
            </a:xfrm>
            <a:prstGeom prst="rect">
              <a:avLst/>
            </a:prstGeom>
          </p:spPr>
        </p:pic>
        <p:sp>
          <p:nvSpPr>
            <p:cNvPr id="16" name="テキスト ボックス 1">
              <a:extLst>
                <a:ext uri="{FF2B5EF4-FFF2-40B4-BE49-F238E27FC236}">
                  <a16:creationId xmlns:a16="http://schemas.microsoft.com/office/drawing/2014/main" id="{56A6B5A3-9D1E-4B7F-90EA-7695CFD1C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1385" y="2163775"/>
              <a:ext cx="286537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Calibri" panose="020F0502020204030204"/>
                </a:rPr>
                <a:t>Density distribution at time of </a:t>
              </a:r>
              <a:r>
                <a:rPr lang="en-US" altLang="ja-JP" sz="2000" b="1" dirty="0">
                  <a:solidFill>
                    <a:prstClr val="black"/>
                  </a:solidFill>
                  <a:latin typeface="Calibri" panose="020F0502020204030204"/>
                </a:rPr>
                <a:t>decay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0316461-F030-4DD4-8891-353CDA1610F0}"/>
              </a:ext>
            </a:extLst>
          </p:cNvPr>
          <p:cNvGrpSpPr/>
          <p:nvPr/>
        </p:nvGrpSpPr>
        <p:grpSpPr>
          <a:xfrm>
            <a:off x="116218" y="1145709"/>
            <a:ext cx="5979782" cy="4173937"/>
            <a:chOff x="298402" y="919110"/>
            <a:chExt cx="5979782" cy="4173937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3D0E6FB-A8A0-498B-9912-DCAA71B67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676" y="919110"/>
              <a:ext cx="5583508" cy="4173937"/>
            </a:xfrm>
            <a:prstGeom prst="rect">
              <a:avLst/>
            </a:prstGeom>
          </p:spPr>
        </p:pic>
        <p:sp>
          <p:nvSpPr>
            <p:cNvPr id="7" name="テキスト ボックス 1">
              <a:extLst>
                <a:ext uri="{FF2B5EF4-FFF2-40B4-BE49-F238E27FC236}">
                  <a16:creationId xmlns:a16="http://schemas.microsoft.com/office/drawing/2014/main" id="{382DF2C4-88D4-4220-AE08-78AB4A70D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6599" y="1190032"/>
              <a:ext cx="202547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Calibri" panose="020F0502020204030204"/>
                </a:rPr>
                <a:t>Density distribution at time of </a:t>
              </a:r>
              <a:r>
                <a:rPr lang="en-US" altLang="ja-JP" sz="2000" b="1" dirty="0">
                  <a:solidFill>
                    <a:prstClr val="black"/>
                  </a:solidFill>
                  <a:latin typeface="Calibri" panose="020F0502020204030204"/>
                </a:rPr>
                <a:t>production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BB929DBE-EDD3-481A-90BE-7193EAF5C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402" y="919110"/>
              <a:ext cx="396274" cy="4157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161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848A1C-2E59-4602-B543-6885897EFA68}"/>
              </a:ext>
            </a:extLst>
          </p:cNvPr>
          <p:cNvSpPr txBox="1"/>
          <p:nvPr/>
        </p:nvSpPr>
        <p:spPr>
          <a:xfrm>
            <a:off x="184825" y="88506"/>
            <a:ext cx="1184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Density and β</a:t>
            </a:r>
            <a:r>
              <a:rPr lang="el-GR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γ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distributions for the different production mechanisms</a:t>
            </a:r>
            <a:endParaRPr kumimoji="1" lang="en-US" altLang="ja-JP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F7FFD86-6986-42B0-99B2-083D6C0C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5" y="1248439"/>
            <a:ext cx="6083660" cy="41288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8906B51-4F56-4005-AB30-C70F0F4C7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787" y="1248439"/>
            <a:ext cx="5700408" cy="4128800"/>
          </a:xfrm>
          <a:prstGeom prst="rect">
            <a:avLst/>
          </a:prstGeom>
        </p:spPr>
      </p:pic>
      <p:sp>
        <p:nvSpPr>
          <p:cNvPr id="11" name="テキスト ボックス 1">
            <a:extLst>
              <a:ext uri="{FF2B5EF4-FFF2-40B4-BE49-F238E27FC236}">
                <a16:creationId xmlns:a16="http://schemas.microsoft.com/office/drawing/2014/main" id="{66B3258F-826E-4AE6-B846-9062F64D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50" y="5941630"/>
            <a:ext cx="5189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Low energy hadronic production occurs dominantly at the nuclear surface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">
            <a:extLst>
              <a:ext uri="{FF2B5EF4-FFF2-40B4-BE49-F238E27FC236}">
                <a16:creationId xmlns:a16="http://schemas.microsoft.com/office/drawing/2014/main" id="{C2A17B9E-6E21-4935-9D9F-2B7646AD1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745" y="5941629"/>
            <a:ext cx="5189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For </a:t>
            </a:r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β</a:t>
            </a:r>
            <a:r>
              <a:rPr lang="el-GR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γ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&gt;1.5, high energy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production </a:t>
            </a:r>
            <a:r>
              <a:rPr lang="en-US" altLang="ja-JP" sz="2400" dirty="0">
                <a:solidFill>
                  <a:prstClr val="black"/>
                </a:solidFill>
                <a:latin typeface="+mn-lt"/>
              </a:rPr>
              <a:t>via strings dominates 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D67F31C7-66C8-4220-9C20-65C1FFD10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50" y="786774"/>
            <a:ext cx="5189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Density distribution at production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BBFC0508-3CEB-43F9-B68B-026A9D88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725" y="786773"/>
            <a:ext cx="5189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β</a:t>
            </a:r>
            <a:r>
              <a:rPr lang="el-GR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γ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distribution at production</a:t>
            </a:r>
            <a:r>
              <a:rPr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A405FB90-BFD1-4B9E-8DD5-11575FE9B14A}"/>
              </a:ext>
            </a:extLst>
          </p:cNvPr>
          <p:cNvSpPr/>
          <p:nvPr/>
        </p:nvSpPr>
        <p:spPr>
          <a:xfrm>
            <a:off x="3360901" y="5494420"/>
            <a:ext cx="441079" cy="447209"/>
          </a:xfrm>
          <a:prstGeom prst="downArrow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C505827F-F1CE-46A8-B500-F3DDA1771CFF}"/>
              </a:ext>
            </a:extLst>
          </p:cNvPr>
          <p:cNvSpPr/>
          <p:nvPr/>
        </p:nvSpPr>
        <p:spPr>
          <a:xfrm>
            <a:off x="9412450" y="5494419"/>
            <a:ext cx="441079" cy="447209"/>
          </a:xfrm>
          <a:prstGeom prst="downArrow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972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3E3DCE-99B0-44AF-AB59-3E33CE32F50A}"/>
              </a:ext>
            </a:extLst>
          </p:cNvPr>
          <p:cNvSpPr txBox="1"/>
          <p:nvPr/>
        </p:nvSpPr>
        <p:spPr>
          <a:xfrm>
            <a:off x="471676" y="287197"/>
            <a:ext cx="1124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about the K</a:t>
            </a:r>
            <a:r>
              <a:rPr lang="en-US" altLang="ja-JP" sz="36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+</a:t>
            </a: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lang="en-US" altLang="ja-JP" sz="40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decay channel?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428A099-B83C-4DBD-812F-0E0ED5C6F53F}"/>
              </a:ext>
            </a:extLst>
          </p:cNvPr>
          <p:cNvGrpSpPr/>
          <p:nvPr/>
        </p:nvGrpSpPr>
        <p:grpSpPr>
          <a:xfrm>
            <a:off x="982444" y="1520055"/>
            <a:ext cx="4039783" cy="2748517"/>
            <a:chOff x="2864244" y="1775353"/>
            <a:chExt cx="4039783" cy="2748517"/>
          </a:xfrm>
        </p:grpSpPr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3B089655-FB55-4D91-8168-93480E1C75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3257" y="1801047"/>
              <a:ext cx="188139" cy="552162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FCCFD9CE-C5A4-43B7-BF94-6025644DD0A8}"/>
                </a:ext>
              </a:extLst>
            </p:cNvPr>
            <p:cNvCxnSpPr>
              <a:cxnSpLocks/>
            </p:cNvCxnSpPr>
            <p:nvPr/>
          </p:nvCxnSpPr>
          <p:spPr>
            <a:xfrm>
              <a:off x="6020986" y="3568265"/>
              <a:ext cx="778028" cy="100172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8131E833-685C-4092-A655-BB3919F8CA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7034" y="2764101"/>
              <a:ext cx="0" cy="21656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5C0957BA-1DA5-4504-897F-7F71E83217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63257" y="2622884"/>
              <a:ext cx="73777" cy="14121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127EB2A8-DDEE-4076-9D2C-3699BB09DC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3257" y="2486526"/>
              <a:ext cx="91478" cy="13635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5314915-7E9C-4C67-94D9-67A6DC9A29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63257" y="2358189"/>
              <a:ext cx="91478" cy="12868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453A59EC-2016-43F8-BC0B-9D05A3780B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2695" y="2996177"/>
              <a:ext cx="121939" cy="17114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F718921A-5117-43ED-8679-29B0C23257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1396" y="3155197"/>
              <a:ext cx="145636" cy="1212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F1BF9C97-ABA3-439D-BDC1-6FAAB54A89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7032" y="3171983"/>
              <a:ext cx="174881" cy="22510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79D44F01-45C2-4188-9BA1-BDB39ED0CE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63284" y="3390756"/>
              <a:ext cx="201743" cy="764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BC037737-7C37-455C-BAB2-AE51428D59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54388" y="3456529"/>
              <a:ext cx="91478" cy="12868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7A6DA9F8-862B-4B32-B87D-BC9B56D28773}"/>
                </a:ext>
              </a:extLst>
            </p:cNvPr>
            <p:cNvGrpSpPr/>
            <p:nvPr/>
          </p:nvGrpSpPr>
          <p:grpSpPr>
            <a:xfrm>
              <a:off x="2864244" y="1775353"/>
              <a:ext cx="4039783" cy="2748517"/>
              <a:chOff x="6732168" y="2865450"/>
              <a:chExt cx="3037037" cy="2000673"/>
            </a:xfrm>
          </p:grpSpPr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E74CEB8A-A4D8-4F88-8D8C-1183C0418801}"/>
                  </a:ext>
                </a:extLst>
              </p:cNvPr>
              <p:cNvGrpSpPr/>
              <p:nvPr/>
            </p:nvGrpSpPr>
            <p:grpSpPr>
              <a:xfrm>
                <a:off x="6732168" y="3225731"/>
                <a:ext cx="3037037" cy="1640392"/>
                <a:chOff x="1285531" y="3243545"/>
                <a:chExt cx="3559975" cy="1983363"/>
              </a:xfrm>
            </p:grpSpPr>
            <p:sp>
              <p:nvSpPr>
                <p:cNvPr id="37" name="Oval 11">
                  <a:extLst>
                    <a:ext uri="{FF2B5EF4-FFF2-40B4-BE49-F238E27FC236}">
                      <a16:creationId xmlns:a16="http://schemas.microsoft.com/office/drawing/2014/main" id="{13CFDCB3-5E3E-4477-9F1E-687D604DF0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48979" y="3243545"/>
                  <a:ext cx="1953011" cy="1983363"/>
                </a:xfrm>
                <a:prstGeom prst="ellipse">
                  <a:avLst/>
                </a:prstGeom>
                <a:solidFill>
                  <a:schemeClr val="accent4">
                    <a:alpha val="29019"/>
                  </a:schemeClr>
                </a:solidFill>
                <a:ln w="9525" algn="ctr">
                  <a:solidFill>
                    <a:srgbClr val="4743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669925" indent="-325438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022350" indent="-350838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339850" indent="-315913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1681163" indent="-339725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1383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5955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0527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5099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38" name="Line 12">
                  <a:extLst>
                    <a:ext uri="{FF2B5EF4-FFF2-40B4-BE49-F238E27FC236}">
                      <a16:creationId xmlns:a16="http://schemas.microsoft.com/office/drawing/2014/main" id="{59B5A9E9-3CBC-4AD4-8806-E5AF791EAEE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85531" y="4179177"/>
                  <a:ext cx="173191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39" name="Line 13">
                  <a:extLst>
                    <a:ext uri="{FF2B5EF4-FFF2-40B4-BE49-F238E27FC236}">
                      <a16:creationId xmlns:a16="http://schemas.microsoft.com/office/drawing/2014/main" id="{6C8722D3-1073-44C1-A709-38AA96C5B52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017445" y="3868736"/>
                  <a:ext cx="462781" cy="31043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0" name="Text Box 19">
                  <a:extLst>
                    <a:ext uri="{FF2B5EF4-FFF2-40B4-BE49-F238E27FC236}">
                      <a16:creationId xmlns:a16="http://schemas.microsoft.com/office/drawing/2014/main" id="{62F30DAC-6A3A-4919-B354-CB241F8D6E7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85531" y="3630351"/>
                  <a:ext cx="537213" cy="713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669925" indent="-325438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022350" indent="-350838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339850" indent="-315913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1681163" indent="-339725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1383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5955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0527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5099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9AF8C"/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ＭＳ Ｐゴシック" panose="020B0600070205080204" pitchFamily="50" charset="-128"/>
                      <a:cs typeface="+mn-cs"/>
                    </a:rPr>
                    <a:t>p</a:t>
                  </a:r>
                </a:p>
              </p:txBody>
            </p:sp>
            <p:sp>
              <p:nvSpPr>
                <p:cNvPr id="41" name="Text Box 21">
                  <a:extLst>
                    <a:ext uri="{FF2B5EF4-FFF2-40B4-BE49-F238E27FC236}">
                      <a16:creationId xmlns:a16="http://schemas.microsoft.com/office/drawing/2014/main" id="{C4305931-AD0F-4DE3-902F-CDE9EE67575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73908" y="4488958"/>
                  <a:ext cx="571598" cy="483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669925" indent="-325438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022350" indent="-350838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339850" indent="-315913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1681163" indent="-339725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1383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5955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0527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5099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9492C">
                          <a:lumMod val="75000"/>
                        </a:srgbClr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ＭＳ Ｐゴシック" panose="020B0600070205080204" pitchFamily="50" charset="-128"/>
                      <a:cs typeface="+mn-cs"/>
                    </a:rPr>
                    <a:t>K</a:t>
                  </a:r>
                  <a:r>
                    <a:rPr kumimoji="1" lang="en-US" altLang="ja-JP" sz="2000" b="0" i="0" u="none" strike="noStrike" kern="1200" cap="none" spc="0" normalizeH="0" baseline="50000" noProof="0" dirty="0">
                      <a:ln>
                        <a:noFill/>
                      </a:ln>
                      <a:solidFill>
                        <a:srgbClr val="C9492C">
                          <a:lumMod val="75000"/>
                        </a:srgbClr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ＭＳ Ｐゴシック" panose="020B0600070205080204" pitchFamily="50" charset="-128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42" name="Text Box 22">
                  <a:extLst>
                    <a:ext uri="{FF2B5EF4-FFF2-40B4-BE49-F238E27FC236}">
                      <a16:creationId xmlns:a16="http://schemas.microsoft.com/office/drawing/2014/main" id="{4134F713-76D7-4203-AA8E-8ABE09AFE26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42933" y="3989223"/>
                  <a:ext cx="513358" cy="713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669925" indent="-325438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022350" indent="-350838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339850" indent="-315913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1681163" indent="-339725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1383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5955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0527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5099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anose="020B0600070205080204" pitchFamily="50" charset="-128"/>
                      <a:cs typeface="+mn-cs"/>
                    </a:rPr>
                    <a:t>f</a:t>
                  </a:r>
                </a:p>
              </p:txBody>
            </p:sp>
          </p:grpSp>
          <p:sp>
            <p:nvSpPr>
              <p:cNvPr id="36" name="Text Box 21">
                <a:extLst>
                  <a:ext uri="{FF2B5EF4-FFF2-40B4-BE49-F238E27FC236}">
                    <a16:creationId xmlns:a16="http://schemas.microsoft.com/office/drawing/2014/main" id="{9F6F82D6-31F7-4442-8F22-3097B5618CB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8257076" y="2865450"/>
                <a:ext cx="474810" cy="420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669925" indent="-325438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022350" indent="-350838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339850" indent="-315913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1681163" indent="-339725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9492C">
                        <a:lumMod val="75000"/>
                      </a:srgbClr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en-US" altLang="ja-JP" sz="3200" b="0" i="0" u="none" strike="noStrike" kern="1200" cap="none" spc="0" normalizeH="0" baseline="24000" noProof="0" dirty="0">
                    <a:ln>
                      <a:noFill/>
                    </a:ln>
                    <a:solidFill>
                      <a:srgbClr val="C9492C">
                        <a:lumMod val="75000"/>
                      </a:srgbClr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ＭＳ Ｐゴシック" panose="020B0600070205080204" pitchFamily="50" charset="-128"/>
                    <a:cs typeface="+mn-cs"/>
                  </a:rPr>
                  <a:t>-</a:t>
                </a:r>
              </a:p>
            </p:txBody>
          </p:sp>
        </p:grp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8293466A-9AB4-41ED-A32A-57408380EE6E}"/>
              </a:ext>
            </a:extLst>
          </p:cNvPr>
          <p:cNvGrpSpPr/>
          <p:nvPr/>
        </p:nvGrpSpPr>
        <p:grpSpPr>
          <a:xfrm>
            <a:off x="7169775" y="1158232"/>
            <a:ext cx="3833772" cy="3134278"/>
            <a:chOff x="1285531" y="2467452"/>
            <a:chExt cx="3379240" cy="2759456"/>
          </a:xfrm>
        </p:grpSpPr>
        <p:sp>
          <p:nvSpPr>
            <p:cNvPr id="47" name="Oval 11">
              <a:extLst>
                <a:ext uri="{FF2B5EF4-FFF2-40B4-BE49-F238E27FC236}">
                  <a16:creationId xmlns:a16="http://schemas.microsoft.com/office/drawing/2014/main" id="{A754EE5A-AD9B-4F0E-924B-B6AD7475F8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8979" y="3243545"/>
              <a:ext cx="1953011" cy="1983363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8" name="Line 12">
              <a:extLst>
                <a:ext uri="{FF2B5EF4-FFF2-40B4-BE49-F238E27FC236}">
                  <a16:creationId xmlns:a16="http://schemas.microsoft.com/office/drawing/2014/main" id="{614D6E3A-E1B1-4FB2-B000-BD4F63FA44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85531" y="4179177"/>
              <a:ext cx="173191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Line 13">
              <a:extLst>
                <a:ext uri="{FF2B5EF4-FFF2-40B4-BE49-F238E27FC236}">
                  <a16:creationId xmlns:a16="http://schemas.microsoft.com/office/drawing/2014/main" id="{29828F87-4572-4584-A6D4-B8BC1144C1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17445" y="3868736"/>
              <a:ext cx="462781" cy="3104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Line 14">
              <a:extLst>
                <a:ext uri="{FF2B5EF4-FFF2-40B4-BE49-F238E27FC236}">
                  <a16:creationId xmlns:a16="http://schemas.microsoft.com/office/drawing/2014/main" id="{7D3AC7CC-F14D-425E-8549-948A548982F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480226" y="2582620"/>
              <a:ext cx="125596" cy="1286117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3F97B202-EB23-48C9-9733-A47482463D2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80226" y="3868736"/>
              <a:ext cx="1138530" cy="512698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Text Box 19">
              <a:extLst>
                <a:ext uri="{FF2B5EF4-FFF2-40B4-BE49-F238E27FC236}">
                  <a16:creationId xmlns:a16="http://schemas.microsoft.com/office/drawing/2014/main" id="{4FDD827E-772D-4A78-9443-ACC85560D7F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5531" y="3630351"/>
              <a:ext cx="537213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53" name="Text Box 20">
              <a:extLst>
                <a:ext uri="{FF2B5EF4-FFF2-40B4-BE49-F238E27FC236}">
                  <a16:creationId xmlns:a16="http://schemas.microsoft.com/office/drawing/2014/main" id="{022762BC-9924-40E8-B17D-CBD51E5F697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262461" y="4379627"/>
              <a:ext cx="402310" cy="41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+</a:t>
              </a:r>
            </a:p>
          </p:txBody>
        </p:sp>
        <p:sp>
          <p:nvSpPr>
            <p:cNvPr id="54" name="Text Box 21">
              <a:extLst>
                <a:ext uri="{FF2B5EF4-FFF2-40B4-BE49-F238E27FC236}">
                  <a16:creationId xmlns:a16="http://schemas.microsoft.com/office/drawing/2014/main" id="{6B16337E-1462-4D12-921E-E084D8DC27F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37794" y="2467452"/>
              <a:ext cx="382835" cy="41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-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Text Box 22">
              <a:extLst>
                <a:ext uri="{FF2B5EF4-FFF2-40B4-BE49-F238E27FC236}">
                  <a16:creationId xmlns:a16="http://schemas.microsoft.com/office/drawing/2014/main" id="{7650823B-E338-4157-81E6-6FA4F3ACD49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42933" y="3989223"/>
              <a:ext cx="513358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6D8A11F-5872-43D7-82F1-D06C3607C28B}"/>
              </a:ext>
            </a:extLst>
          </p:cNvPr>
          <p:cNvSpPr txBox="1"/>
          <p:nvPr/>
        </p:nvSpPr>
        <p:spPr>
          <a:xfrm>
            <a:off x="141226" y="4706158"/>
            <a:ext cx="212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Kaons feel the strong interaction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D07D0433-9857-4D74-BB33-4F822222F728}"/>
              </a:ext>
            </a:extLst>
          </p:cNvPr>
          <p:cNvSpPr/>
          <p:nvPr/>
        </p:nvSpPr>
        <p:spPr>
          <a:xfrm>
            <a:off x="2211951" y="4862808"/>
            <a:ext cx="481660" cy="433278"/>
          </a:xfrm>
          <a:prstGeom prst="rightArrow">
            <a:avLst>
              <a:gd name="adj1" fmla="val 36919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F3DBB50-6E08-4CB4-8BB6-68035020B186}"/>
              </a:ext>
            </a:extLst>
          </p:cNvPr>
          <p:cNvSpPr txBox="1"/>
          <p:nvPr/>
        </p:nvSpPr>
        <p:spPr>
          <a:xfrm>
            <a:off x="2575840" y="4736434"/>
            <a:ext cx="2558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Distorted in-medium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 </a:t>
            </a:r>
            <a:r>
              <a:rPr lang="el-GR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ϕ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meson signal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: 塗りつぶしなし 58">
            <a:extLst>
              <a:ext uri="{FF2B5EF4-FFF2-40B4-BE49-F238E27FC236}">
                <a16:creationId xmlns:a16="http://schemas.microsoft.com/office/drawing/2014/main" id="{D2F853AF-4040-4758-85AC-E8A2E66AB5B0}"/>
              </a:ext>
            </a:extLst>
          </p:cNvPr>
          <p:cNvSpPr/>
          <p:nvPr/>
        </p:nvSpPr>
        <p:spPr>
          <a:xfrm>
            <a:off x="5086385" y="5785422"/>
            <a:ext cx="465221" cy="473997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4F5F86C-C9CE-4D36-82C8-EE67DB9D8A84}"/>
              </a:ext>
            </a:extLst>
          </p:cNvPr>
          <p:cNvSpPr txBox="1"/>
          <p:nvPr/>
        </p:nvSpPr>
        <p:spPr>
          <a:xfrm>
            <a:off x="238217" y="5655757"/>
            <a:ext cx="193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Large branching ratio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C643D8D3-C720-409A-9EB5-177F7D742905}"/>
              </a:ext>
            </a:extLst>
          </p:cNvPr>
          <p:cNvSpPr/>
          <p:nvPr/>
        </p:nvSpPr>
        <p:spPr>
          <a:xfrm>
            <a:off x="2209553" y="5785422"/>
            <a:ext cx="481660" cy="433278"/>
          </a:xfrm>
          <a:prstGeom prst="rightArrow">
            <a:avLst>
              <a:gd name="adj1" fmla="val 36919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D17E004-2E11-440E-A1B9-54E097A84A45}"/>
              </a:ext>
            </a:extLst>
          </p:cNvPr>
          <p:cNvSpPr txBox="1"/>
          <p:nvPr/>
        </p:nvSpPr>
        <p:spPr>
          <a:xfrm>
            <a:off x="2553797" y="5792578"/>
            <a:ext cx="232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Good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statistics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乗算記号 62">
            <a:extLst>
              <a:ext uri="{FF2B5EF4-FFF2-40B4-BE49-F238E27FC236}">
                <a16:creationId xmlns:a16="http://schemas.microsoft.com/office/drawing/2014/main" id="{06FFDC45-A6D9-4401-8769-F2C7433421CF}"/>
              </a:ext>
            </a:extLst>
          </p:cNvPr>
          <p:cNvSpPr/>
          <p:nvPr/>
        </p:nvSpPr>
        <p:spPr>
          <a:xfrm>
            <a:off x="5022227" y="4823667"/>
            <a:ext cx="585537" cy="590377"/>
          </a:xfrm>
          <a:prstGeom prst="mathMultiply">
            <a:avLst>
              <a:gd name="adj1" fmla="val 204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382F317-7544-49DE-AA7F-2173FA21929C}"/>
              </a:ext>
            </a:extLst>
          </p:cNvPr>
          <p:cNvSpPr txBox="1"/>
          <p:nvPr/>
        </p:nvSpPr>
        <p:spPr>
          <a:xfrm>
            <a:off x="6341327" y="4715588"/>
            <a:ext cx="247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Kaons do not feel the strong interaction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E23A5FF3-278D-4E6F-BA7B-BFBFA1D76AE5}"/>
              </a:ext>
            </a:extLst>
          </p:cNvPr>
          <p:cNvSpPr/>
          <p:nvPr/>
        </p:nvSpPr>
        <p:spPr>
          <a:xfrm>
            <a:off x="8872111" y="4852892"/>
            <a:ext cx="481660" cy="433278"/>
          </a:xfrm>
          <a:prstGeom prst="rightArrow">
            <a:avLst>
              <a:gd name="adj1" fmla="val 36919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F626CE7-BD7F-4D1F-8514-98F11FA28AFF}"/>
              </a:ext>
            </a:extLst>
          </p:cNvPr>
          <p:cNvSpPr txBox="1"/>
          <p:nvPr/>
        </p:nvSpPr>
        <p:spPr>
          <a:xfrm>
            <a:off x="9057122" y="4745863"/>
            <a:ext cx="2558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Clear in-medium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         </a:t>
            </a:r>
            <a:r>
              <a:rPr lang="el-GR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ϕ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meson signal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: 塗りつぶしなし 66">
            <a:extLst>
              <a:ext uri="{FF2B5EF4-FFF2-40B4-BE49-F238E27FC236}">
                <a16:creationId xmlns:a16="http://schemas.microsoft.com/office/drawing/2014/main" id="{177CAB6D-EA69-450B-9A7D-882D4AE8B137}"/>
              </a:ext>
            </a:extLst>
          </p:cNvPr>
          <p:cNvSpPr/>
          <p:nvPr/>
        </p:nvSpPr>
        <p:spPr>
          <a:xfrm>
            <a:off x="11387526" y="4862808"/>
            <a:ext cx="465221" cy="473997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F70BE07-D930-447B-9CEA-446FFA1D3FF0}"/>
              </a:ext>
            </a:extLst>
          </p:cNvPr>
          <p:cNvSpPr txBox="1"/>
          <p:nvPr/>
        </p:nvSpPr>
        <p:spPr>
          <a:xfrm>
            <a:off x="6541190" y="5659137"/>
            <a:ext cx="193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Small branching ratio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87FDE32A-9BAE-4AFD-B79C-6CB4F63ECC80}"/>
              </a:ext>
            </a:extLst>
          </p:cNvPr>
          <p:cNvSpPr/>
          <p:nvPr/>
        </p:nvSpPr>
        <p:spPr>
          <a:xfrm>
            <a:off x="8872111" y="5796441"/>
            <a:ext cx="481660" cy="433278"/>
          </a:xfrm>
          <a:prstGeom prst="rightArrow">
            <a:avLst>
              <a:gd name="adj1" fmla="val 36919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BCA7532D-FCAB-40D2-89E8-1EDDEB9984C1}"/>
              </a:ext>
            </a:extLst>
          </p:cNvPr>
          <p:cNvSpPr txBox="1"/>
          <p:nvPr/>
        </p:nvSpPr>
        <p:spPr>
          <a:xfrm>
            <a:off x="9106225" y="5777747"/>
            <a:ext cx="232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Bad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statistics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乗算記号 70">
            <a:extLst>
              <a:ext uri="{FF2B5EF4-FFF2-40B4-BE49-F238E27FC236}">
                <a16:creationId xmlns:a16="http://schemas.microsoft.com/office/drawing/2014/main" id="{B466D043-FB3F-42BD-BFDD-6D34C1974EB3}"/>
              </a:ext>
            </a:extLst>
          </p:cNvPr>
          <p:cNvSpPr/>
          <p:nvPr/>
        </p:nvSpPr>
        <p:spPr>
          <a:xfrm>
            <a:off x="11327369" y="5717892"/>
            <a:ext cx="585537" cy="590377"/>
          </a:xfrm>
          <a:prstGeom prst="mathMultiply">
            <a:avLst>
              <a:gd name="adj1" fmla="val 204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5EA2311-1C18-4811-B3A4-C4BE67AF7B66}"/>
              </a:ext>
            </a:extLst>
          </p:cNvPr>
          <p:cNvSpPr txBox="1"/>
          <p:nvPr/>
        </p:nvSpPr>
        <p:spPr>
          <a:xfrm>
            <a:off x="4164066" y="1043754"/>
            <a:ext cx="386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(new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J-PARC proposal P88)</a:t>
            </a:r>
          </a:p>
        </p:txBody>
      </p:sp>
    </p:spTree>
    <p:extLst>
      <p:ext uri="{BB962C8B-B14F-4D97-AF65-F5344CB8AC3E}">
        <p14:creationId xmlns:p14="http://schemas.microsoft.com/office/powerpoint/2010/main" val="2306680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DD1C42-816B-4716-8AAE-F18AAFBCAC56}"/>
              </a:ext>
            </a:extLst>
          </p:cNvPr>
          <p:cNvSpPr txBox="1"/>
          <p:nvPr/>
        </p:nvSpPr>
        <p:spPr>
          <a:xfrm>
            <a:off x="471676" y="301500"/>
            <a:ext cx="1124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Treatment of KN-interactions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273587E-38F9-460E-8B87-1DBADC8DB677}"/>
              </a:ext>
            </a:extLst>
          </p:cNvPr>
          <p:cNvGrpSpPr/>
          <p:nvPr/>
        </p:nvGrpSpPr>
        <p:grpSpPr>
          <a:xfrm>
            <a:off x="1305828" y="947831"/>
            <a:ext cx="9580343" cy="1046440"/>
            <a:chOff x="1305828" y="947831"/>
            <a:chExt cx="9580343" cy="1046440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ADDAF52-0D20-466F-826E-42F6105B8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828" y="947831"/>
              <a:ext cx="958034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Density dependent cross section</a:t>
              </a:r>
              <a:r>
                <a:rPr lang="en-US" altLang="ja-JP" sz="2400" dirty="0">
                  <a:solidFill>
                    <a:prstClr val="black"/>
                  </a:solidFill>
                  <a:latin typeface="Calibri" panose="020F0502020204030204"/>
                </a:rPr>
                <a:t>s based on the chiral unitary model (including coupled channels and s-/p-wave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 of KN interactions)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 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C9C64535-BD2D-4824-9559-AC8B855C8AA5}"/>
                </a:ext>
              </a:extLst>
            </p:cNvPr>
            <p:cNvCxnSpPr>
              <a:cxnSpLocks/>
            </p:cNvCxnSpPr>
            <p:nvPr/>
          </p:nvCxnSpPr>
          <p:spPr>
            <a:xfrm>
              <a:off x="7948800" y="1395663"/>
              <a:ext cx="12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4E90FDBC-207B-4AAD-9E11-74CB25DF1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9" y="1888288"/>
            <a:ext cx="4221902" cy="428934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95366CB-183E-4CD9-B443-EAB512693985}"/>
              </a:ext>
            </a:extLst>
          </p:cNvPr>
          <p:cNvSpPr txBox="1"/>
          <p:nvPr/>
        </p:nvSpPr>
        <p:spPr>
          <a:xfrm>
            <a:off x="115129" y="6333033"/>
            <a:ext cx="467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Song et al., Phys. Rev.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044901 (2021).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548A62D-5A8E-4523-9F23-EB09476B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00" y="1874523"/>
            <a:ext cx="4051685" cy="4280409"/>
          </a:xfrm>
          <a:prstGeom prst="rect">
            <a:avLst/>
          </a:prstGeom>
        </p:spPr>
      </p:pic>
      <p:sp>
        <p:nvSpPr>
          <p:cNvPr id="16" name="矢印: 折線 15">
            <a:extLst>
              <a:ext uri="{FF2B5EF4-FFF2-40B4-BE49-F238E27FC236}">
                <a16:creationId xmlns:a16="http://schemas.microsoft.com/office/drawing/2014/main" id="{9D3C339E-4AD4-459D-A530-1F7F5CF3CC38}"/>
              </a:ext>
            </a:extLst>
          </p:cNvPr>
          <p:cNvSpPr/>
          <p:nvPr/>
        </p:nvSpPr>
        <p:spPr>
          <a:xfrm rot="10800000">
            <a:off x="4522269" y="2897538"/>
            <a:ext cx="911157" cy="885217"/>
          </a:xfrm>
          <a:prstGeom prst="bentArrow">
            <a:avLst>
              <a:gd name="adj1" fmla="val 21429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矢印: 折線 27">
            <a:extLst>
              <a:ext uri="{FF2B5EF4-FFF2-40B4-BE49-F238E27FC236}">
                <a16:creationId xmlns:a16="http://schemas.microsoft.com/office/drawing/2014/main" id="{16110E39-664A-4741-BEC1-27BDDE79E9B3}"/>
              </a:ext>
            </a:extLst>
          </p:cNvPr>
          <p:cNvSpPr/>
          <p:nvPr/>
        </p:nvSpPr>
        <p:spPr>
          <a:xfrm>
            <a:off x="6902468" y="4225648"/>
            <a:ext cx="911157" cy="885217"/>
          </a:xfrm>
          <a:prstGeom prst="bentArrow">
            <a:avLst>
              <a:gd name="adj1" fmla="val 21429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7576E6FD-CB9C-4865-A206-4DAE2B426D9F}"/>
              </a:ext>
            </a:extLst>
          </p:cNvPr>
          <p:cNvGrpSpPr/>
          <p:nvPr/>
        </p:nvGrpSpPr>
        <p:grpSpPr>
          <a:xfrm>
            <a:off x="4400841" y="2189652"/>
            <a:ext cx="3390316" cy="707886"/>
            <a:chOff x="4522269" y="2189652"/>
            <a:chExt cx="3390316" cy="707886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9A5BE75-0127-4BDA-8E8F-E0EADF56E844}"/>
                </a:ext>
              </a:extLst>
            </p:cNvPr>
            <p:cNvSpPr txBox="1"/>
            <p:nvPr/>
          </p:nvSpPr>
          <p:spPr>
            <a:xfrm>
              <a:off x="4522269" y="2189652"/>
              <a:ext cx="3390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Vacuum and density dependent KN cross sections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09B73AD7-04DD-4E2B-AAF0-8402ACC9AF55}"/>
                </a:ext>
              </a:extLst>
            </p:cNvPr>
            <p:cNvCxnSpPr>
              <a:cxnSpLocks/>
            </p:cNvCxnSpPr>
            <p:nvPr/>
          </p:nvCxnSpPr>
          <p:spPr>
            <a:xfrm>
              <a:off x="5806800" y="2574000"/>
              <a:ext cx="115200" cy="0"/>
            </a:xfrm>
            <a:prstGeom prst="line">
              <a:avLst/>
            </a:prstGeom>
            <a:ln w="2159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A690CD7-241E-4DC0-83E5-43B87459D306}"/>
              </a:ext>
            </a:extLst>
          </p:cNvPr>
          <p:cNvGrpSpPr/>
          <p:nvPr/>
        </p:nvGrpSpPr>
        <p:grpSpPr>
          <a:xfrm>
            <a:off x="4796582" y="5201554"/>
            <a:ext cx="3390316" cy="707886"/>
            <a:chOff x="4621484" y="5230145"/>
            <a:chExt cx="3390316" cy="707886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918187A-6573-4128-9E0F-FBB9C082BA03}"/>
                </a:ext>
              </a:extLst>
            </p:cNvPr>
            <p:cNvSpPr txBox="1"/>
            <p:nvPr/>
          </p:nvSpPr>
          <p:spPr>
            <a:xfrm>
              <a:off x="4621484" y="5230145"/>
              <a:ext cx="3390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D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ensity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 dependent K spectral functions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C4F14518-7D8F-4B99-9AA7-EF6FF6E9AC76}"/>
                </a:ext>
              </a:extLst>
            </p:cNvPr>
            <p:cNvCxnSpPr>
              <a:cxnSpLocks/>
            </p:cNvCxnSpPr>
            <p:nvPr/>
          </p:nvCxnSpPr>
          <p:spPr>
            <a:xfrm>
              <a:off x="6739200" y="5313600"/>
              <a:ext cx="115200" cy="0"/>
            </a:xfrm>
            <a:prstGeom prst="line">
              <a:avLst/>
            </a:prstGeom>
            <a:ln w="2159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E3B553-18FC-4FC1-A065-926BCDC596C5}"/>
              </a:ext>
            </a:extLst>
          </p:cNvPr>
          <p:cNvSpPr txBox="1"/>
          <p:nvPr/>
        </p:nvSpPr>
        <p:spPr>
          <a:xfrm>
            <a:off x="5410700" y="6329434"/>
            <a:ext cx="437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See talk by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Laura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kumimoji="1" lang="en-US" altLang="ja-JP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Tolos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on Tuesday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2F9A74C-B6AA-4768-92DA-85873288F096}"/>
              </a:ext>
            </a:extLst>
          </p:cNvPr>
          <p:cNvSpPr/>
          <p:nvPr/>
        </p:nvSpPr>
        <p:spPr>
          <a:xfrm>
            <a:off x="4791230" y="6396534"/>
            <a:ext cx="602930" cy="289490"/>
          </a:xfrm>
          <a:prstGeom prst="rightArrow">
            <a:avLst>
              <a:gd name="adj1" fmla="val 3337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599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B53BB1-541A-483D-A69A-C2600D3E4520}"/>
              </a:ext>
            </a:extLst>
          </p:cNvPr>
          <p:cNvSpPr txBox="1"/>
          <p:nvPr/>
        </p:nvSpPr>
        <p:spPr>
          <a:xfrm>
            <a:off x="184825" y="293736"/>
            <a:ext cx="1180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Distortion of the in-medium ϕ meson signal in the K</a:t>
            </a:r>
            <a:r>
              <a:rPr lang="en-US" altLang="ja-JP" sz="32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+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lang="en-US" altLang="ja-JP" sz="36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channel 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3A1D14-F7A4-4187-ACCC-2587B7BAA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8" y="1524841"/>
            <a:ext cx="5742981" cy="40808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84F6B7C-5F8C-4CBF-B3A6-BDE66B46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223" y="1524841"/>
            <a:ext cx="5742981" cy="4091032"/>
          </a:xfrm>
          <a:prstGeom prst="rect">
            <a:avLst/>
          </a:prstGeom>
        </p:spPr>
      </p:pic>
      <p:sp>
        <p:nvSpPr>
          <p:cNvPr id="9" name="右中かっこ 8">
            <a:extLst>
              <a:ext uri="{FF2B5EF4-FFF2-40B4-BE49-F238E27FC236}">
                <a16:creationId xmlns:a16="http://schemas.microsoft.com/office/drawing/2014/main" id="{7E866CF9-B8A5-4D28-88D0-DAFE8CD02591}"/>
              </a:ext>
            </a:extLst>
          </p:cNvPr>
          <p:cNvSpPr/>
          <p:nvPr/>
        </p:nvSpPr>
        <p:spPr>
          <a:xfrm rot="5400000">
            <a:off x="5570866" y="-287110"/>
            <a:ext cx="884909" cy="12013663"/>
          </a:xfrm>
          <a:prstGeom prst="rightBrace">
            <a:avLst>
              <a:gd name="adj1" fmla="val 21541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537CC5-C1E5-49D5-955B-C1511E61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080" y="878511"/>
            <a:ext cx="3203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(p + Cu at </a:t>
            </a: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</a:rPr>
              <a:t>30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GeV)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CAA336-1B76-45D9-86C3-0E7B3572A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689" y="6242942"/>
            <a:ext cx="9231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</a:rPr>
              <a:t>Small distortion effect from the strong KN interaction !?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B13E63-C62F-BAAD-6A7D-8AA9CCEA1CBE}"/>
              </a:ext>
            </a:extLst>
          </p:cNvPr>
          <p:cNvSpPr txBox="1"/>
          <p:nvPr/>
        </p:nvSpPr>
        <p:spPr>
          <a:xfrm rot="503372">
            <a:off x="10025091" y="73000"/>
            <a:ext cx="268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0070C0"/>
                </a:solidFill>
              </a:rPr>
              <a:t>Preliminary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6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9930C8-4DEC-414B-A0B6-2555656AB246}"/>
              </a:ext>
            </a:extLst>
          </p:cNvPr>
          <p:cNvSpPr txBox="1"/>
          <p:nvPr/>
        </p:nvSpPr>
        <p:spPr>
          <a:xfrm>
            <a:off x="3160659" y="86578"/>
            <a:ext cx="61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recent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121F04C1-7F88-4728-A255-AEFD2C58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97164" y="421209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A10A0-54BA-4F6C-901A-3C194415CF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B33369-2E35-4849-AEC3-7F1BBCB4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23" y="1701735"/>
            <a:ext cx="3146849" cy="42531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A4FB16-2846-4FC9-8B52-63E8F7E3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42" y="1203272"/>
            <a:ext cx="3675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- invariant mass spectrum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6C99C396-8172-4F7D-95B0-883D77117E2E}"/>
              </a:ext>
            </a:extLst>
          </p:cNvPr>
          <p:cNvSpPr/>
          <p:nvPr/>
        </p:nvSpPr>
        <p:spPr>
          <a:xfrm>
            <a:off x="1572966" y="3326871"/>
            <a:ext cx="483481" cy="1067783"/>
          </a:xfrm>
          <a:prstGeom prst="downArrow">
            <a:avLst>
              <a:gd name="adj1" fmla="val 35263"/>
              <a:gd name="adj2" fmla="val 50000"/>
            </a:avLst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1 6">
            <a:extLst>
              <a:ext uri="{FF2B5EF4-FFF2-40B4-BE49-F238E27FC236}">
                <a16:creationId xmlns:a16="http://schemas.microsoft.com/office/drawing/2014/main" id="{A8F3AC48-6239-4C4D-A28F-0779E4445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114" y="3494980"/>
            <a:ext cx="1616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strong suppression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511201-F002-4588-B497-7BE13B511EF7}"/>
              </a:ext>
            </a:extLst>
          </p:cNvPr>
          <p:cNvGrpSpPr/>
          <p:nvPr/>
        </p:nvGrpSpPr>
        <p:grpSpPr>
          <a:xfrm>
            <a:off x="-86255" y="765912"/>
            <a:ext cx="5090276" cy="470524"/>
            <a:chOff x="-142402" y="982843"/>
            <a:chExt cx="5090276" cy="47052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5D4D3A0-E10D-4EA4-920F-EA00F68D2CCF}"/>
                </a:ext>
              </a:extLst>
            </p:cNvPr>
            <p:cNvSpPr txBox="1"/>
            <p:nvPr/>
          </p:nvSpPr>
          <p:spPr>
            <a:xfrm>
              <a:off x="-142402" y="991702"/>
              <a:ext cx="2369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icrosoft JhengHei UI Light" panose="020B0304030504040204" pitchFamily="50" charset="-128"/>
                  <a:cs typeface="Microsoft JhengHei UI Light" panose="020B0304030504040204" pitchFamily="50" charset="-128"/>
                </a:rPr>
                <a:t>HADES:    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8D6C125-E4FC-41D9-9622-A430E8BB3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872" y="982843"/>
              <a:ext cx="38970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1.7 GeV π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-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A-reaction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536F08B1-11A4-451A-AC66-53D111132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935" y="1429290"/>
            <a:ext cx="4861876" cy="333075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27999B-143D-4331-A11D-A7FAB62EC86B}"/>
              </a:ext>
            </a:extLst>
          </p:cNvPr>
          <p:cNvSpPr txBox="1"/>
          <p:nvPr/>
        </p:nvSpPr>
        <p:spPr>
          <a:xfrm>
            <a:off x="7868331" y="994926"/>
            <a:ext cx="410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Measurement of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 correlation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20BB3-CA53-4A38-8708-C97416B8573B}"/>
              </a:ext>
            </a:extLst>
          </p:cNvPr>
          <p:cNvSpPr txBox="1"/>
          <p:nvPr/>
        </p:nvSpPr>
        <p:spPr>
          <a:xfrm>
            <a:off x="8980611" y="543938"/>
            <a:ext cx="188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ALICE: pp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27DA57-D494-4305-BD66-ACC84673DDDE}"/>
              </a:ext>
            </a:extLst>
          </p:cNvPr>
          <p:cNvSpPr txBox="1"/>
          <p:nvPr/>
        </p:nvSpPr>
        <p:spPr>
          <a:xfrm>
            <a:off x="489286" y="6013282"/>
            <a:ext cx="424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Adamczewski-Musch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(HADES Coll.),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022002 (2019).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矢印: 上 16">
            <a:extLst>
              <a:ext uri="{FF2B5EF4-FFF2-40B4-BE49-F238E27FC236}">
                <a16:creationId xmlns:a16="http://schemas.microsoft.com/office/drawing/2014/main" id="{AF9155FF-2800-45E2-BBD6-F05583F29A5F}"/>
              </a:ext>
            </a:extLst>
          </p:cNvPr>
          <p:cNvSpPr/>
          <p:nvPr/>
        </p:nvSpPr>
        <p:spPr>
          <a:xfrm>
            <a:off x="7098511" y="2245308"/>
            <a:ext cx="425116" cy="1580435"/>
          </a:xfrm>
          <a:prstGeom prst="upArrow">
            <a:avLst>
              <a:gd name="adj1" fmla="val 34906"/>
              <a:gd name="adj2" fmla="val 632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F21545-6251-48E5-93FF-D74D47BE84BD}"/>
              </a:ext>
            </a:extLst>
          </p:cNvPr>
          <p:cNvSpPr txBox="1"/>
          <p:nvPr/>
        </p:nvSpPr>
        <p:spPr>
          <a:xfrm rot="16200000">
            <a:off x="6077503" y="2704631"/>
            <a:ext cx="158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Attraction!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424345-8D5D-4436-868C-C89A0AE9ADB2}"/>
              </a:ext>
            </a:extLst>
          </p:cNvPr>
          <p:cNvSpPr txBox="1"/>
          <p:nvPr/>
        </p:nvSpPr>
        <p:spPr>
          <a:xfrm>
            <a:off x="8013073" y="4769868"/>
            <a:ext cx="381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S. Acharya et al. (ALICE Coll.),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172301 (2021).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5E7C19-23AD-4C69-B699-2B85C37A5AEA}"/>
              </a:ext>
            </a:extLst>
          </p:cNvPr>
          <p:cNvSpPr txBox="1"/>
          <p:nvPr/>
        </p:nvSpPr>
        <p:spPr>
          <a:xfrm>
            <a:off x="4323671" y="2445853"/>
            <a:ext cx="186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Broadening ?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485C5B5-3BB4-495C-83D8-318D2ACDC267}"/>
              </a:ext>
            </a:extLst>
          </p:cNvPr>
          <p:cNvCxnSpPr>
            <a:endCxn id="20" idx="1"/>
          </p:cNvCxnSpPr>
          <p:nvPr/>
        </p:nvCxnSpPr>
        <p:spPr>
          <a:xfrm flipV="1">
            <a:off x="2903621" y="2645908"/>
            <a:ext cx="1420050" cy="6186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094829A-E3FE-4C39-923F-FE0047AA1A77}"/>
              </a:ext>
            </a:extLst>
          </p:cNvPr>
          <p:cNvSpPr txBox="1"/>
          <p:nvPr/>
        </p:nvSpPr>
        <p:spPr>
          <a:xfrm>
            <a:off x="4845515" y="3262904"/>
            <a:ext cx="186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Negative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mass shift ?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0C67811-7859-4419-AB87-4387828B8CBA}"/>
              </a:ext>
            </a:extLst>
          </p:cNvPr>
          <p:cNvCxnSpPr>
            <a:cxnSpLocks/>
          </p:cNvCxnSpPr>
          <p:nvPr/>
        </p:nvCxnSpPr>
        <p:spPr>
          <a:xfrm flipH="1">
            <a:off x="6410672" y="2935463"/>
            <a:ext cx="1650951" cy="68138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42A563A-8481-1674-C0A6-D1E855D03EAE}"/>
              </a:ext>
            </a:extLst>
          </p:cNvPr>
          <p:cNvGrpSpPr/>
          <p:nvPr/>
        </p:nvGrpSpPr>
        <p:grpSpPr>
          <a:xfrm>
            <a:off x="5620025" y="5517984"/>
            <a:ext cx="5832234" cy="646331"/>
            <a:chOff x="5440314" y="5517984"/>
            <a:chExt cx="5832234" cy="646331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4993642-D6BA-7DBB-3145-99A80EAE7845}"/>
                </a:ext>
              </a:extLst>
            </p:cNvPr>
            <p:cNvSpPr txBox="1"/>
            <p:nvPr/>
          </p:nvSpPr>
          <p:spPr>
            <a:xfrm>
              <a:off x="6410672" y="5517984"/>
              <a:ext cx="4861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Y. </a:t>
              </a:r>
              <a:r>
                <a:rPr lang="en-US" altLang="ja-JP" dirty="0" err="1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Lyu</a:t>
              </a:r>
              <a:r>
                <a:rPr lang="en-US" altLang="ja-JP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 et al. (Lattice QCD, HAL QCD Collaboration),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arXiv:2205.10544 [hep-</a:t>
              </a:r>
              <a:r>
                <a:rPr lang="en-US" altLang="ja-JP" dirty="0" err="1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lat</a:t>
              </a:r>
              <a:r>
                <a:rPr lang="en-US" altLang="ja-JP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].  </a:t>
              </a: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 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483232A-A6DE-80A2-F1AC-DD4EFBC27ADE}"/>
                </a:ext>
              </a:extLst>
            </p:cNvPr>
            <p:cNvSpPr txBox="1"/>
            <p:nvPr/>
          </p:nvSpPr>
          <p:spPr>
            <a:xfrm>
              <a:off x="5440314" y="5517984"/>
              <a:ext cx="1128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See also: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5" name="矢印: 右 24">
            <a:extLst>
              <a:ext uri="{FF2B5EF4-FFF2-40B4-BE49-F238E27FC236}">
                <a16:creationId xmlns:a16="http://schemas.microsoft.com/office/drawing/2014/main" id="{7AC220C2-850E-5BBD-CD7B-81B8524F20E7}"/>
              </a:ext>
            </a:extLst>
          </p:cNvPr>
          <p:cNvSpPr/>
          <p:nvPr/>
        </p:nvSpPr>
        <p:spPr>
          <a:xfrm>
            <a:off x="6709327" y="6266100"/>
            <a:ext cx="532015" cy="323166"/>
          </a:xfrm>
          <a:prstGeom prst="rightArrow">
            <a:avLst>
              <a:gd name="adj1" fmla="val 2942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C4AF1B0-2D95-5D66-2C42-3E51894CCE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59" y="6215630"/>
            <a:ext cx="3428571" cy="422857"/>
          </a:xfrm>
          <a:prstGeom prst="rect">
            <a:avLst/>
          </a:prstGeom>
        </p:spPr>
      </p:pic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ACF214A-09B4-FB60-A3E8-A48BA3E08C3B}"/>
              </a:ext>
            </a:extLst>
          </p:cNvPr>
          <p:cNvCxnSpPr>
            <a:cxnSpLocks/>
          </p:cNvCxnSpPr>
          <p:nvPr/>
        </p:nvCxnSpPr>
        <p:spPr>
          <a:xfrm flipH="1" flipV="1">
            <a:off x="6315161" y="3970790"/>
            <a:ext cx="995908" cy="150525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0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F0B78-C66B-4877-A599-A2CEB0F46C5D}"/>
              </a:ext>
            </a:extLst>
          </p:cNvPr>
          <p:cNvSpPr txBox="1"/>
          <p:nvPr/>
        </p:nvSpPr>
        <p:spPr>
          <a:xfrm>
            <a:off x="471676" y="422104"/>
            <a:ext cx="1124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 compare theory with experiment? </a:t>
            </a: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D1C77F65-99D8-4ED4-95BF-CC86B5F27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76" y="1586494"/>
            <a:ext cx="42414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Information useful for theory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矢印: 左右 7">
            <a:extLst>
              <a:ext uri="{FF2B5EF4-FFF2-40B4-BE49-F238E27FC236}">
                <a16:creationId xmlns:a16="http://schemas.microsoft.com/office/drawing/2014/main" id="{39ABBF29-57E2-4F9F-ACCE-D1ABDF1F7491}"/>
              </a:ext>
            </a:extLst>
          </p:cNvPr>
          <p:cNvSpPr/>
          <p:nvPr/>
        </p:nvSpPr>
        <p:spPr>
          <a:xfrm>
            <a:off x="5253579" y="1839529"/>
            <a:ext cx="1684842" cy="758757"/>
          </a:xfrm>
          <a:prstGeom prst="leftRightArrow">
            <a:avLst>
              <a:gd name="adj1" fmla="val 32052"/>
              <a:gd name="adj2" fmla="val 5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FD9FB5B-0289-4A26-84DA-406F76158BFC}"/>
              </a:ext>
            </a:extLst>
          </p:cNvPr>
          <p:cNvGrpSpPr/>
          <p:nvPr/>
        </p:nvGrpSpPr>
        <p:grpSpPr>
          <a:xfrm>
            <a:off x="8564970" y="4443467"/>
            <a:ext cx="2562626" cy="1844166"/>
            <a:chOff x="864889" y="1902086"/>
            <a:chExt cx="4621852" cy="3324822"/>
          </a:xfrm>
        </p:grpSpPr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ACC431FC-7D41-40CE-9EC8-1B9666AF5E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8979" y="3243545"/>
              <a:ext cx="1953011" cy="1983363"/>
            </a:xfrm>
            <a:prstGeom prst="ellipse">
              <a:avLst/>
            </a:prstGeom>
            <a:gradFill flip="none" rotWithShape="1">
              <a:gsLst>
                <a:gs pos="70000">
                  <a:schemeClr val="accent3">
                    <a:lumMod val="47000"/>
                    <a:lumOff val="53000"/>
                  </a:schemeClr>
                </a:gs>
                <a:gs pos="51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076ED351-5DD8-4F58-9417-1E7BA8379C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4889" y="4179176"/>
              <a:ext cx="21525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5E96CD55-0D37-49B1-8BE9-04ADE78D1E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17445" y="3454053"/>
              <a:ext cx="1080959" cy="7251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439D97AB-58D9-4231-A9AF-93E2370E020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098404" y="1902086"/>
              <a:ext cx="152844" cy="1565134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F24B3EA8-F16E-4233-AFC6-6F5902316D9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98404" y="3467220"/>
              <a:ext cx="1388337" cy="625191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A9DE9925-5539-42F4-B530-FB680116C34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98978" y="3259871"/>
              <a:ext cx="537212" cy="7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004707A0-C82C-42CF-9B91-9BECF39CD32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27454" y="3198596"/>
              <a:ext cx="503816" cy="7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F8EFAD49-458D-4ACF-82BD-05BEDB79E0D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201991" y="1941465"/>
              <a:ext cx="503816" cy="7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Text Box 22">
              <a:extLst>
                <a:ext uri="{FF2B5EF4-FFF2-40B4-BE49-F238E27FC236}">
                  <a16:creationId xmlns:a16="http://schemas.microsoft.com/office/drawing/2014/main" id="{12AE18D3-3823-4A62-84BF-3602C6EBA2E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90998" y="3822263"/>
              <a:ext cx="513358" cy="7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sp>
        <p:nvSpPr>
          <p:cNvPr id="24" name="テキスト ボックス 1">
            <a:extLst>
              <a:ext uri="{FF2B5EF4-FFF2-40B4-BE49-F238E27FC236}">
                <a16:creationId xmlns:a16="http://schemas.microsoft.com/office/drawing/2014/main" id="{53DCB2E4-CDAA-4C08-8376-851418F27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213" y="1752506"/>
            <a:ext cx="4241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Experimental data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AA02BBD3-3BB8-493F-A48E-B3B8122F7BEC}"/>
              </a:ext>
            </a:extLst>
          </p:cNvPr>
          <p:cNvSpPr/>
          <p:nvPr/>
        </p:nvSpPr>
        <p:spPr>
          <a:xfrm>
            <a:off x="5723023" y="3587277"/>
            <a:ext cx="746780" cy="1549129"/>
          </a:xfrm>
          <a:prstGeom prst="downArrow">
            <a:avLst>
              <a:gd name="adj1" fmla="val 36974"/>
              <a:gd name="adj2" fmla="val 5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D975D549-F377-40FD-AA9C-4BBB40399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534" y="5229435"/>
            <a:ext cx="4241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Realistic simulation of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reaction is needed!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6DCC455-8B5F-4180-B513-908DE35ED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826" y="2625943"/>
            <a:ext cx="4098498" cy="1735899"/>
          </a:xfrm>
          <a:prstGeom prst="rect">
            <a:avLst/>
          </a:prstGeom>
        </p:spPr>
      </p:pic>
      <p:sp>
        <p:nvSpPr>
          <p:cNvPr id="20" name="星: 5 pt 19">
            <a:extLst>
              <a:ext uri="{FF2B5EF4-FFF2-40B4-BE49-F238E27FC236}">
                <a16:creationId xmlns:a16="http://schemas.microsoft.com/office/drawing/2014/main" id="{3E0CDCEC-80E9-425A-897F-73A3B0B6306D}"/>
              </a:ext>
            </a:extLst>
          </p:cNvPr>
          <p:cNvSpPr/>
          <p:nvPr/>
        </p:nvSpPr>
        <p:spPr>
          <a:xfrm>
            <a:off x="322550" y="2962779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F0322F8F-01DE-4698-B2F9-8DFB4FD76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60" y="2888724"/>
            <a:ext cx="4633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Spectral function as a function of density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星: 5 pt 21">
            <a:extLst>
              <a:ext uri="{FF2B5EF4-FFF2-40B4-BE49-F238E27FC236}">
                <a16:creationId xmlns:a16="http://schemas.microsoft.com/office/drawing/2014/main" id="{11D86528-C9E4-4E2B-8DA9-2825BB50129F}"/>
              </a:ext>
            </a:extLst>
          </p:cNvPr>
          <p:cNvSpPr/>
          <p:nvPr/>
        </p:nvSpPr>
        <p:spPr>
          <a:xfrm>
            <a:off x="322550" y="3761922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1">
            <a:extLst>
              <a:ext uri="{FF2B5EF4-FFF2-40B4-BE49-F238E27FC236}">
                <a16:creationId xmlns:a16="http://schemas.microsoft.com/office/drawing/2014/main" id="{588215EC-B06B-4876-9B42-A72BA86A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61" y="3687867"/>
            <a:ext cx="4441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Mass at normal nuclear matter density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星: 5 pt 26">
            <a:extLst>
              <a:ext uri="{FF2B5EF4-FFF2-40B4-BE49-F238E27FC236}">
                <a16:creationId xmlns:a16="http://schemas.microsoft.com/office/drawing/2014/main" id="{F62850C4-E0D7-4236-BE72-77C2749DC6AC}"/>
              </a:ext>
            </a:extLst>
          </p:cNvPr>
          <p:cNvSpPr/>
          <p:nvPr/>
        </p:nvSpPr>
        <p:spPr>
          <a:xfrm>
            <a:off x="322405" y="4558056"/>
            <a:ext cx="252000" cy="25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1">
            <a:extLst>
              <a:ext uri="{FF2B5EF4-FFF2-40B4-BE49-F238E27FC236}">
                <a16:creationId xmlns:a16="http://schemas.microsoft.com/office/drawing/2014/main" id="{8036E6EF-EB90-48E7-B845-A9DAB1BB0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6" y="4484001"/>
            <a:ext cx="4441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Decay width at normal nuclear matter density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9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E47458-2D55-454D-9ECB-48F9C9645508}"/>
              </a:ext>
            </a:extLst>
          </p:cNvPr>
          <p:cNvSpPr txBox="1"/>
          <p:nvPr/>
        </p:nvSpPr>
        <p:spPr>
          <a:xfrm>
            <a:off x="471676" y="226868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Our 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tool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: transport simulation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71568F-4CEA-47AD-A526-8A1B38E5AD79}"/>
              </a:ext>
            </a:extLst>
          </p:cNvPr>
          <p:cNvSpPr txBox="1"/>
          <p:nvPr/>
        </p:nvSpPr>
        <p:spPr>
          <a:xfrm>
            <a:off x="471676" y="714934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HSD (Hadron String Dynamics)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FA4B7F-D01B-4629-A7A7-6F689E3B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807" y="1456267"/>
            <a:ext cx="7497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</a:rPr>
              <a:t>E.L. </a:t>
            </a:r>
            <a:r>
              <a:rPr lang="en-US" altLang="ja-JP" dirty="0" err="1">
                <a:solidFill>
                  <a:prstClr val="black"/>
                </a:solidFill>
                <a:latin typeface="Calibri" panose="020F0502020204030204"/>
              </a:rPr>
              <a:t>Bratkovskaya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</a:rPr>
              <a:t> and W. </a:t>
            </a:r>
            <a:r>
              <a:rPr lang="en-US" altLang="ja-JP" dirty="0" err="1">
                <a:solidFill>
                  <a:prstClr val="black"/>
                </a:solidFill>
                <a:latin typeface="Calibri" panose="020F0502020204030204"/>
              </a:rPr>
              <a:t>Cassing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altLang="ja-JP" dirty="0" err="1">
                <a:solidFill>
                  <a:prstClr val="black"/>
                </a:solidFill>
                <a:latin typeface="Calibri" panose="020F0502020204030204"/>
              </a:rPr>
              <a:t>Nucl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</a:rPr>
              <a:t>. Phys. A 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</a:rPr>
              <a:t>807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</a:rPr>
              <a:t>, 214 (2008).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Cassing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and E.L.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Phys. Rev. C 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78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034919 (2008).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795001-EC64-4115-BFB5-2A8E685DB594}"/>
              </a:ext>
            </a:extLst>
          </p:cNvPr>
          <p:cNvSpPr txBox="1"/>
          <p:nvPr/>
        </p:nvSpPr>
        <p:spPr>
          <a:xfrm>
            <a:off x="2725731" y="2309195"/>
            <a:ext cx="6599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Off-shell dynamics of vector mesons and kaons </a:t>
            </a:r>
            <a:r>
              <a:rPr kumimoji="1" lang="de-D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is included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(dynamical modification of the mesonic spectral function during the simulated reaction)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453707-7660-4B91-9504-EA8B2591C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491" y="3647429"/>
            <a:ext cx="8222040" cy="275007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66BE4F-B34B-4118-8B7D-EB24198F54CE}"/>
              </a:ext>
            </a:extLst>
          </p:cNvPr>
          <p:cNvSpPr txBox="1"/>
          <p:nvPr/>
        </p:nvSpPr>
        <p:spPr>
          <a:xfrm>
            <a:off x="395502" y="4822410"/>
            <a:ext cx="275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Testparticle approach: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8B19176-40F4-403B-B1C7-A7FD26076337}"/>
              </a:ext>
            </a:extLst>
          </p:cNvPr>
          <p:cNvSpPr/>
          <p:nvPr/>
        </p:nvSpPr>
        <p:spPr>
          <a:xfrm>
            <a:off x="6943711" y="3354631"/>
            <a:ext cx="4568863" cy="3335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D2407F-FA92-4A1F-861F-A33589651CF5}"/>
              </a:ext>
            </a:extLst>
          </p:cNvPr>
          <p:cNvSpPr txBox="1"/>
          <p:nvPr/>
        </p:nvSpPr>
        <p:spPr>
          <a:xfrm>
            <a:off x="9763760" y="2974697"/>
            <a:ext cx="174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o</a:t>
            </a:r>
            <a:r>
              <a:rPr kumimoji="1" lang="en-US" altLang="ja-JP" dirty="0">
                <a:solidFill>
                  <a:srgbClr val="FF0000"/>
                </a:solidFill>
              </a:rPr>
              <a:t>ff-shell terms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9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F4CBD0-B0FE-4F9E-9139-FB5F69B61C37}"/>
              </a:ext>
            </a:extLst>
          </p:cNvPr>
          <p:cNvSpPr txBox="1"/>
          <p:nvPr/>
        </p:nvSpPr>
        <p:spPr>
          <a:xfrm>
            <a:off x="471676" y="226868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importance of off-shell contributions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834AB7-CB2B-4EA3-9CB5-E0D50573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80" y="894326"/>
            <a:ext cx="6528409" cy="56193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AFBB24-3F2F-436E-BED3-BA870C779AAC}"/>
              </a:ext>
            </a:extLst>
          </p:cNvPr>
          <p:cNvSpPr txBox="1"/>
          <p:nvPr/>
        </p:nvSpPr>
        <p:spPr>
          <a:xfrm>
            <a:off x="214007" y="2828835"/>
            <a:ext cx="287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Only on-shell contributions: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Vacuum spectral function are not recovered at late time of the reaction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3594089C-ACA1-4994-9A20-B6C222171578}"/>
              </a:ext>
            </a:extLst>
          </p:cNvPr>
          <p:cNvSpPr/>
          <p:nvPr/>
        </p:nvSpPr>
        <p:spPr>
          <a:xfrm rot="19653988">
            <a:off x="3166758" y="2605870"/>
            <a:ext cx="1239991" cy="634227"/>
          </a:xfrm>
          <a:prstGeom prst="rightArrow">
            <a:avLst>
              <a:gd name="adj1" fmla="val 33098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F8D88D15-88E4-4ACD-A999-1BE032759F10}"/>
              </a:ext>
            </a:extLst>
          </p:cNvPr>
          <p:cNvSpPr/>
          <p:nvPr/>
        </p:nvSpPr>
        <p:spPr>
          <a:xfrm rot="2608934">
            <a:off x="3001198" y="3810698"/>
            <a:ext cx="1725650" cy="634227"/>
          </a:xfrm>
          <a:prstGeom prst="rightArrow">
            <a:avLst>
              <a:gd name="adj1" fmla="val 33098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DE92D3-30F4-4898-A273-06F5AC29C5BD}"/>
              </a:ext>
            </a:extLst>
          </p:cNvPr>
          <p:cNvSpPr txBox="1"/>
          <p:nvPr/>
        </p:nvSpPr>
        <p:spPr>
          <a:xfrm>
            <a:off x="962434" y="6473825"/>
            <a:ext cx="1180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Taken from: E.L.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Bratkovskaya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and W.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Cassing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Phys. A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807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214 (2008).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C1200E-221B-4F43-8D07-52C1FA17C97E}"/>
              </a:ext>
            </a:extLst>
          </p:cNvPr>
          <p:cNvSpPr txBox="1"/>
          <p:nvPr/>
        </p:nvSpPr>
        <p:spPr>
          <a:xfrm>
            <a:off x="10265924" y="2784485"/>
            <a:ext cx="2088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Off-shell contributions included: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correct behavior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252C5B4-7037-4EB0-93C6-3A8D0BE77B6C}"/>
              </a:ext>
            </a:extLst>
          </p:cNvPr>
          <p:cNvSpPr/>
          <p:nvPr/>
        </p:nvSpPr>
        <p:spPr>
          <a:xfrm rot="12224520">
            <a:off x="9362535" y="2666138"/>
            <a:ext cx="1239991" cy="634227"/>
          </a:xfrm>
          <a:prstGeom prst="rightArrow">
            <a:avLst>
              <a:gd name="adj1" fmla="val 33098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7D2EA10-0A84-4FB0-B468-73FAAE9A7C29}"/>
              </a:ext>
            </a:extLst>
          </p:cNvPr>
          <p:cNvSpPr/>
          <p:nvPr/>
        </p:nvSpPr>
        <p:spPr>
          <a:xfrm rot="8747395">
            <a:off x="9401005" y="4295011"/>
            <a:ext cx="1755320" cy="634227"/>
          </a:xfrm>
          <a:prstGeom prst="rightArrow">
            <a:avLst>
              <a:gd name="adj1" fmla="val 33098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9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乗算記号 87">
            <a:extLst>
              <a:ext uri="{FF2B5EF4-FFF2-40B4-BE49-F238E27FC236}">
                <a16:creationId xmlns:a16="http://schemas.microsoft.com/office/drawing/2014/main" id="{6E241465-9B64-4A9D-A48B-21882F2D6881}"/>
              </a:ext>
            </a:extLst>
          </p:cNvPr>
          <p:cNvSpPr/>
          <p:nvPr/>
        </p:nvSpPr>
        <p:spPr>
          <a:xfrm>
            <a:off x="5256511" y="4755219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3B004E-C0C0-4C5C-BAE2-693542083B51}"/>
              </a:ext>
            </a:extLst>
          </p:cNvPr>
          <p:cNvSpPr txBox="1"/>
          <p:nvPr/>
        </p:nvSpPr>
        <p:spPr>
          <a:xfrm>
            <a:off x="471676" y="301500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Advantage: vector meson spectra can be chosen freely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2823CF-B0F9-47CF-B02F-017CE3FA2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159" y="853292"/>
            <a:ext cx="95803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Our choice: a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Breit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-Wigner with density dependent mass and width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2FDD1F2-6244-4354-AC02-0A037928A2A5}"/>
              </a:ext>
            </a:extLst>
          </p:cNvPr>
          <p:cNvSpPr txBox="1"/>
          <p:nvPr/>
        </p:nvSpPr>
        <p:spPr>
          <a:xfrm>
            <a:off x="6982758" y="1685561"/>
            <a:ext cx="106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with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F555FE48-8843-4523-A4F0-7AA1FC134D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4" y="1574871"/>
            <a:ext cx="6497547" cy="72803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75D9AE71-25D4-4B3B-8FF3-33D8AC0684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00" y="1449179"/>
            <a:ext cx="3274567" cy="50235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013EDB7-6FE6-4BFF-8E95-CDC79897FFF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8" y="2020458"/>
            <a:ext cx="3167038" cy="418256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7EA9CBC7-8CEF-4065-ACEE-42CD8A4419A4}"/>
              </a:ext>
            </a:extLst>
          </p:cNvPr>
          <p:cNvCxnSpPr>
            <a:cxnSpLocks/>
          </p:cNvCxnSpPr>
          <p:nvPr/>
        </p:nvCxnSpPr>
        <p:spPr>
          <a:xfrm>
            <a:off x="3971003" y="3047477"/>
            <a:ext cx="12371" cy="3316694"/>
          </a:xfrm>
          <a:prstGeom prst="straightConnector1">
            <a:avLst/>
          </a:prstGeom>
          <a:ln w="28575">
            <a:solidFill>
              <a:srgbClr val="342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8DBBFF4-509E-4059-8179-653BA97BF7CC}"/>
              </a:ext>
            </a:extLst>
          </p:cNvPr>
          <p:cNvCxnSpPr>
            <a:cxnSpLocks/>
          </p:cNvCxnSpPr>
          <p:nvPr/>
        </p:nvCxnSpPr>
        <p:spPr>
          <a:xfrm flipV="1">
            <a:off x="3791389" y="3199731"/>
            <a:ext cx="6466442" cy="27361"/>
          </a:xfrm>
          <a:prstGeom prst="straightConnector1">
            <a:avLst/>
          </a:prstGeom>
          <a:ln w="28575">
            <a:solidFill>
              <a:srgbClr val="342A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46">
            <a:extLst>
              <a:ext uri="{FF2B5EF4-FFF2-40B4-BE49-F238E27FC236}">
                <a16:creationId xmlns:a16="http://schemas.microsoft.com/office/drawing/2014/main" id="{55A9DB0F-67C0-42B8-9510-10ABAADE9D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42" y="6428279"/>
            <a:ext cx="1829274" cy="34309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028503C3-75A1-4228-9635-6A5697F1834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06" y="3350305"/>
            <a:ext cx="1579196" cy="342961"/>
          </a:xfrm>
          <a:prstGeom prst="rect">
            <a:avLst/>
          </a:prstGeom>
        </p:spPr>
      </p:pic>
      <p:sp>
        <p:nvSpPr>
          <p:cNvPr id="28" name="乗算記号 27">
            <a:extLst>
              <a:ext uri="{FF2B5EF4-FFF2-40B4-BE49-F238E27FC236}">
                <a16:creationId xmlns:a16="http://schemas.microsoft.com/office/drawing/2014/main" id="{F76F1EDE-96EC-4C58-9E65-D02BFF1BF7F9}"/>
              </a:ext>
            </a:extLst>
          </p:cNvPr>
          <p:cNvSpPr/>
          <p:nvPr/>
        </p:nvSpPr>
        <p:spPr>
          <a:xfrm>
            <a:off x="4010107" y="3011091"/>
            <a:ext cx="432000" cy="432000"/>
          </a:xfrm>
          <a:prstGeom prst="mathMultiply">
            <a:avLst>
              <a:gd name="adj1" fmla="val 1565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8D9E6E5A-90AC-4379-89E8-24317C9F8216}"/>
              </a:ext>
            </a:extLst>
          </p:cNvPr>
          <p:cNvSpPr/>
          <p:nvPr/>
        </p:nvSpPr>
        <p:spPr>
          <a:xfrm>
            <a:off x="4640524" y="3017077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乗算記号 30">
            <a:extLst>
              <a:ext uri="{FF2B5EF4-FFF2-40B4-BE49-F238E27FC236}">
                <a16:creationId xmlns:a16="http://schemas.microsoft.com/office/drawing/2014/main" id="{6C859EC7-A6BF-4754-8CE1-CC2A60496858}"/>
              </a:ext>
            </a:extLst>
          </p:cNvPr>
          <p:cNvSpPr/>
          <p:nvPr/>
        </p:nvSpPr>
        <p:spPr>
          <a:xfrm>
            <a:off x="5281690" y="3012026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乗算記号 31">
            <a:extLst>
              <a:ext uri="{FF2B5EF4-FFF2-40B4-BE49-F238E27FC236}">
                <a16:creationId xmlns:a16="http://schemas.microsoft.com/office/drawing/2014/main" id="{06605D92-55ED-438E-B95E-5C09B19995B2}"/>
              </a:ext>
            </a:extLst>
          </p:cNvPr>
          <p:cNvSpPr/>
          <p:nvPr/>
        </p:nvSpPr>
        <p:spPr>
          <a:xfrm>
            <a:off x="5919113" y="3008315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乗算記号 32">
            <a:extLst>
              <a:ext uri="{FF2B5EF4-FFF2-40B4-BE49-F238E27FC236}">
                <a16:creationId xmlns:a16="http://schemas.microsoft.com/office/drawing/2014/main" id="{F3BA48AA-14D6-4E28-BA50-0DC77C4B2CBC}"/>
              </a:ext>
            </a:extLst>
          </p:cNvPr>
          <p:cNvSpPr/>
          <p:nvPr/>
        </p:nvSpPr>
        <p:spPr>
          <a:xfrm>
            <a:off x="5263051" y="4376464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乗算記号 33">
            <a:extLst>
              <a:ext uri="{FF2B5EF4-FFF2-40B4-BE49-F238E27FC236}">
                <a16:creationId xmlns:a16="http://schemas.microsoft.com/office/drawing/2014/main" id="{39FFAA8B-FC62-4A96-ADA8-551457D12C56}"/>
              </a:ext>
            </a:extLst>
          </p:cNvPr>
          <p:cNvSpPr/>
          <p:nvPr/>
        </p:nvSpPr>
        <p:spPr>
          <a:xfrm>
            <a:off x="5278513" y="5784999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乗算記号 34">
            <a:extLst>
              <a:ext uri="{FF2B5EF4-FFF2-40B4-BE49-F238E27FC236}">
                <a16:creationId xmlns:a16="http://schemas.microsoft.com/office/drawing/2014/main" id="{C19CEE5B-75B4-4D6D-8E68-FD07029876E1}"/>
              </a:ext>
            </a:extLst>
          </p:cNvPr>
          <p:cNvSpPr/>
          <p:nvPr/>
        </p:nvSpPr>
        <p:spPr>
          <a:xfrm>
            <a:off x="4619659" y="4377275"/>
            <a:ext cx="432000" cy="432000"/>
          </a:xfrm>
          <a:prstGeom prst="mathMultiply">
            <a:avLst>
              <a:gd name="adj1" fmla="val 156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乗算記号 35">
            <a:extLst>
              <a:ext uri="{FF2B5EF4-FFF2-40B4-BE49-F238E27FC236}">
                <a16:creationId xmlns:a16="http://schemas.microsoft.com/office/drawing/2014/main" id="{D839DBDF-3F42-4EC1-A53C-38D2D5C24F1B}"/>
              </a:ext>
            </a:extLst>
          </p:cNvPr>
          <p:cNvSpPr/>
          <p:nvPr/>
        </p:nvSpPr>
        <p:spPr>
          <a:xfrm>
            <a:off x="4635121" y="5784640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乗算記号 36">
            <a:extLst>
              <a:ext uri="{FF2B5EF4-FFF2-40B4-BE49-F238E27FC236}">
                <a16:creationId xmlns:a16="http://schemas.microsoft.com/office/drawing/2014/main" id="{64D3138F-1992-4DF5-9E67-2F5E75765128}"/>
              </a:ext>
            </a:extLst>
          </p:cNvPr>
          <p:cNvSpPr/>
          <p:nvPr/>
        </p:nvSpPr>
        <p:spPr>
          <a:xfrm>
            <a:off x="5900474" y="4370495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乗算記号 37">
            <a:extLst>
              <a:ext uri="{FF2B5EF4-FFF2-40B4-BE49-F238E27FC236}">
                <a16:creationId xmlns:a16="http://schemas.microsoft.com/office/drawing/2014/main" id="{B2ED81F9-0921-4225-99DA-4931CB63EBEB}"/>
              </a:ext>
            </a:extLst>
          </p:cNvPr>
          <p:cNvSpPr/>
          <p:nvPr/>
        </p:nvSpPr>
        <p:spPr>
          <a:xfrm>
            <a:off x="5915936" y="5777860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乗算記号 38">
            <a:extLst>
              <a:ext uri="{FF2B5EF4-FFF2-40B4-BE49-F238E27FC236}">
                <a16:creationId xmlns:a16="http://schemas.microsoft.com/office/drawing/2014/main" id="{C93BBF88-330D-44D5-A956-794951BC39AE}"/>
              </a:ext>
            </a:extLst>
          </p:cNvPr>
          <p:cNvSpPr/>
          <p:nvPr/>
        </p:nvSpPr>
        <p:spPr>
          <a:xfrm>
            <a:off x="3991468" y="4371289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乗算記号 39">
            <a:extLst>
              <a:ext uri="{FF2B5EF4-FFF2-40B4-BE49-F238E27FC236}">
                <a16:creationId xmlns:a16="http://schemas.microsoft.com/office/drawing/2014/main" id="{CF0BBFCB-CF25-498F-931F-7B9DC90C7CBA}"/>
              </a:ext>
            </a:extLst>
          </p:cNvPr>
          <p:cNvSpPr/>
          <p:nvPr/>
        </p:nvSpPr>
        <p:spPr>
          <a:xfrm>
            <a:off x="4006930" y="5778654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E58C3F4-DC92-43CB-9737-B34E6C3D6612}"/>
              </a:ext>
            </a:extLst>
          </p:cNvPr>
          <p:cNvSpPr txBox="1"/>
          <p:nvPr/>
        </p:nvSpPr>
        <p:spPr>
          <a:xfrm>
            <a:off x="3372218" y="4377275"/>
            <a:ext cx="5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-34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B9F658DE-3CD9-4AA7-A7D5-5870D71BE13D}"/>
              </a:ext>
            </a:extLst>
          </p:cNvPr>
          <p:cNvCxnSpPr/>
          <p:nvPr/>
        </p:nvCxnSpPr>
        <p:spPr>
          <a:xfrm>
            <a:off x="3866545" y="4571342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93ED41AA-FD13-44C1-A9A5-B4BC3EFBBB2E}"/>
              </a:ext>
            </a:extLst>
          </p:cNvPr>
          <p:cNvCxnSpPr/>
          <p:nvPr/>
        </p:nvCxnSpPr>
        <p:spPr>
          <a:xfrm>
            <a:off x="3872123" y="5982470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3FF3E1A-988C-4F57-AEE4-3C5B461F09EC}"/>
              </a:ext>
            </a:extLst>
          </p:cNvPr>
          <p:cNvSpPr txBox="1"/>
          <p:nvPr/>
        </p:nvSpPr>
        <p:spPr>
          <a:xfrm>
            <a:off x="3422359" y="5776724"/>
            <a:ext cx="5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-68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ACBA438-87DE-4C59-B4D0-8FEB67A570CB}"/>
              </a:ext>
            </a:extLst>
          </p:cNvPr>
          <p:cNvSpPr txBox="1"/>
          <p:nvPr/>
        </p:nvSpPr>
        <p:spPr>
          <a:xfrm>
            <a:off x="3971003" y="2684413"/>
            <a:ext cx="5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4.3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00FE917-C488-4143-8F47-8C99E3194697}"/>
              </a:ext>
            </a:extLst>
          </p:cNvPr>
          <p:cNvSpPr txBox="1"/>
          <p:nvPr/>
        </p:nvSpPr>
        <p:spPr>
          <a:xfrm>
            <a:off x="4558181" y="2680543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15.3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63D7B5D-D9AF-45AE-9C59-43188DE5C0F2}"/>
              </a:ext>
            </a:extLst>
          </p:cNvPr>
          <p:cNvSpPr txBox="1"/>
          <p:nvPr/>
        </p:nvSpPr>
        <p:spPr>
          <a:xfrm>
            <a:off x="5179952" y="2678145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26.3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0B0CF01-860A-4644-8AD5-42CBC30390AC}"/>
              </a:ext>
            </a:extLst>
          </p:cNvPr>
          <p:cNvSpPr txBox="1"/>
          <p:nvPr/>
        </p:nvSpPr>
        <p:spPr>
          <a:xfrm>
            <a:off x="5798888" y="2678145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37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E98D301-8718-4213-B39D-2C29B7B4CC62}"/>
              </a:ext>
            </a:extLst>
          </p:cNvPr>
          <p:cNvSpPr txBox="1"/>
          <p:nvPr/>
        </p:nvSpPr>
        <p:spPr>
          <a:xfrm>
            <a:off x="921052" y="4139593"/>
            <a:ext cx="2037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Simulated scenarios: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BE50089-B93F-4C03-A5DA-2A7084E12481}"/>
              </a:ext>
            </a:extLst>
          </p:cNvPr>
          <p:cNvSpPr txBox="1"/>
          <p:nvPr/>
        </p:nvSpPr>
        <p:spPr>
          <a:xfrm>
            <a:off x="2998358" y="2827916"/>
            <a:ext cx="108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vacuum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乗算記号 1">
            <a:extLst>
              <a:ext uri="{FF2B5EF4-FFF2-40B4-BE49-F238E27FC236}">
                <a16:creationId xmlns:a16="http://schemas.microsoft.com/office/drawing/2014/main" id="{A251F9A3-8091-44CF-861C-3E0DC01766E6}"/>
              </a:ext>
            </a:extLst>
          </p:cNvPr>
          <p:cNvSpPr/>
          <p:nvPr/>
        </p:nvSpPr>
        <p:spPr>
          <a:xfrm>
            <a:off x="6549897" y="2998531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乗算記号 2">
            <a:extLst>
              <a:ext uri="{FF2B5EF4-FFF2-40B4-BE49-F238E27FC236}">
                <a16:creationId xmlns:a16="http://schemas.microsoft.com/office/drawing/2014/main" id="{0CB5BDA5-085E-4426-A862-0EF2F0ED13DB}"/>
              </a:ext>
            </a:extLst>
          </p:cNvPr>
          <p:cNvSpPr/>
          <p:nvPr/>
        </p:nvSpPr>
        <p:spPr>
          <a:xfrm>
            <a:off x="6531258" y="4360711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乗算記号 5">
            <a:extLst>
              <a:ext uri="{FF2B5EF4-FFF2-40B4-BE49-F238E27FC236}">
                <a16:creationId xmlns:a16="http://schemas.microsoft.com/office/drawing/2014/main" id="{454BA15E-71FA-4BD9-9BD6-876A8FE80F9B}"/>
              </a:ext>
            </a:extLst>
          </p:cNvPr>
          <p:cNvSpPr/>
          <p:nvPr/>
        </p:nvSpPr>
        <p:spPr>
          <a:xfrm>
            <a:off x="6546720" y="5768076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021CC8-84E7-4D23-B3DC-10AA37A86236}"/>
              </a:ext>
            </a:extLst>
          </p:cNvPr>
          <p:cNvSpPr txBox="1"/>
          <p:nvPr/>
        </p:nvSpPr>
        <p:spPr>
          <a:xfrm>
            <a:off x="6429672" y="2668361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48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乗算記号 8">
            <a:extLst>
              <a:ext uri="{FF2B5EF4-FFF2-40B4-BE49-F238E27FC236}">
                <a16:creationId xmlns:a16="http://schemas.microsoft.com/office/drawing/2014/main" id="{D03A10E9-C298-49A9-B96C-CD315712659C}"/>
              </a:ext>
            </a:extLst>
          </p:cNvPr>
          <p:cNvSpPr/>
          <p:nvPr/>
        </p:nvSpPr>
        <p:spPr>
          <a:xfrm>
            <a:off x="7176746" y="2987016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乗算記号 9">
            <a:extLst>
              <a:ext uri="{FF2B5EF4-FFF2-40B4-BE49-F238E27FC236}">
                <a16:creationId xmlns:a16="http://schemas.microsoft.com/office/drawing/2014/main" id="{F0C6AC2F-3A98-4BD9-BEB4-D4128DFC6D4E}"/>
              </a:ext>
            </a:extLst>
          </p:cNvPr>
          <p:cNvSpPr/>
          <p:nvPr/>
        </p:nvSpPr>
        <p:spPr>
          <a:xfrm>
            <a:off x="7158107" y="4349196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乗算記号 10">
            <a:extLst>
              <a:ext uri="{FF2B5EF4-FFF2-40B4-BE49-F238E27FC236}">
                <a16:creationId xmlns:a16="http://schemas.microsoft.com/office/drawing/2014/main" id="{3EC86566-8B31-4864-8D48-C615347A4DE3}"/>
              </a:ext>
            </a:extLst>
          </p:cNvPr>
          <p:cNvSpPr/>
          <p:nvPr/>
        </p:nvSpPr>
        <p:spPr>
          <a:xfrm>
            <a:off x="7173569" y="5756561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1DCC6E-B8B2-4073-B129-94E891FFC90F}"/>
              </a:ext>
            </a:extLst>
          </p:cNvPr>
          <p:cNvSpPr txBox="1"/>
          <p:nvPr/>
        </p:nvSpPr>
        <p:spPr>
          <a:xfrm>
            <a:off x="7056521" y="2656846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59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E729C243-916A-415E-83C1-9619E468789A}"/>
              </a:ext>
            </a:extLst>
          </p:cNvPr>
          <p:cNvSpPr/>
          <p:nvPr/>
        </p:nvSpPr>
        <p:spPr>
          <a:xfrm>
            <a:off x="7848940" y="2998531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乗算記号 16">
            <a:extLst>
              <a:ext uri="{FF2B5EF4-FFF2-40B4-BE49-F238E27FC236}">
                <a16:creationId xmlns:a16="http://schemas.microsoft.com/office/drawing/2014/main" id="{653C37B8-C953-4CEA-8409-A737A806C07C}"/>
              </a:ext>
            </a:extLst>
          </p:cNvPr>
          <p:cNvSpPr/>
          <p:nvPr/>
        </p:nvSpPr>
        <p:spPr>
          <a:xfrm>
            <a:off x="7830301" y="4360711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乗算記号 17">
            <a:extLst>
              <a:ext uri="{FF2B5EF4-FFF2-40B4-BE49-F238E27FC236}">
                <a16:creationId xmlns:a16="http://schemas.microsoft.com/office/drawing/2014/main" id="{5023C214-37BF-49C0-9823-5D989C4DD5C1}"/>
              </a:ext>
            </a:extLst>
          </p:cNvPr>
          <p:cNvSpPr/>
          <p:nvPr/>
        </p:nvSpPr>
        <p:spPr>
          <a:xfrm>
            <a:off x="7845763" y="5768076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154FE4-A457-4AE7-9C3D-AD34C3C4AA19}"/>
              </a:ext>
            </a:extLst>
          </p:cNvPr>
          <p:cNvSpPr txBox="1"/>
          <p:nvPr/>
        </p:nvSpPr>
        <p:spPr>
          <a:xfrm>
            <a:off x="7728715" y="2668361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70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乗算記号 63">
            <a:extLst>
              <a:ext uri="{FF2B5EF4-FFF2-40B4-BE49-F238E27FC236}">
                <a16:creationId xmlns:a16="http://schemas.microsoft.com/office/drawing/2014/main" id="{A4FE5A28-5F81-4A63-B65F-E4F8B8B01E90}"/>
              </a:ext>
            </a:extLst>
          </p:cNvPr>
          <p:cNvSpPr/>
          <p:nvPr/>
        </p:nvSpPr>
        <p:spPr>
          <a:xfrm>
            <a:off x="8497437" y="2987016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乗算記号 64">
            <a:extLst>
              <a:ext uri="{FF2B5EF4-FFF2-40B4-BE49-F238E27FC236}">
                <a16:creationId xmlns:a16="http://schemas.microsoft.com/office/drawing/2014/main" id="{6EA732F4-69DE-4D0D-866F-24CC071ED94D}"/>
              </a:ext>
            </a:extLst>
          </p:cNvPr>
          <p:cNvSpPr/>
          <p:nvPr/>
        </p:nvSpPr>
        <p:spPr>
          <a:xfrm>
            <a:off x="8478798" y="4349196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乗算記号 65">
            <a:extLst>
              <a:ext uri="{FF2B5EF4-FFF2-40B4-BE49-F238E27FC236}">
                <a16:creationId xmlns:a16="http://schemas.microsoft.com/office/drawing/2014/main" id="{3E2FA310-0137-4CFE-AF6F-AFBF793CE17A}"/>
              </a:ext>
            </a:extLst>
          </p:cNvPr>
          <p:cNvSpPr/>
          <p:nvPr/>
        </p:nvSpPr>
        <p:spPr>
          <a:xfrm>
            <a:off x="8494260" y="5756561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BAEF08C-74D6-41DE-8A83-CCA63EC0802E}"/>
              </a:ext>
            </a:extLst>
          </p:cNvPr>
          <p:cNvSpPr txBox="1"/>
          <p:nvPr/>
        </p:nvSpPr>
        <p:spPr>
          <a:xfrm>
            <a:off x="8377212" y="2656846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81.3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乗算記号 67">
            <a:extLst>
              <a:ext uri="{FF2B5EF4-FFF2-40B4-BE49-F238E27FC236}">
                <a16:creationId xmlns:a16="http://schemas.microsoft.com/office/drawing/2014/main" id="{099DF1E6-7EE5-428E-BC1E-47BBF4033EB1}"/>
              </a:ext>
            </a:extLst>
          </p:cNvPr>
          <p:cNvSpPr/>
          <p:nvPr/>
        </p:nvSpPr>
        <p:spPr>
          <a:xfrm>
            <a:off x="9138211" y="2996925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乗算記号 68">
            <a:extLst>
              <a:ext uri="{FF2B5EF4-FFF2-40B4-BE49-F238E27FC236}">
                <a16:creationId xmlns:a16="http://schemas.microsoft.com/office/drawing/2014/main" id="{E7E9A5FA-2F77-41AE-BAC5-C4DFC34D58B5}"/>
              </a:ext>
            </a:extLst>
          </p:cNvPr>
          <p:cNvSpPr/>
          <p:nvPr/>
        </p:nvSpPr>
        <p:spPr>
          <a:xfrm>
            <a:off x="9119572" y="4359105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乗算記号 69">
            <a:extLst>
              <a:ext uri="{FF2B5EF4-FFF2-40B4-BE49-F238E27FC236}">
                <a16:creationId xmlns:a16="http://schemas.microsoft.com/office/drawing/2014/main" id="{4DC4BF86-207F-4F6E-8B8E-0A97F417A936}"/>
              </a:ext>
            </a:extLst>
          </p:cNvPr>
          <p:cNvSpPr/>
          <p:nvPr/>
        </p:nvSpPr>
        <p:spPr>
          <a:xfrm>
            <a:off x="9135034" y="5766470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D07E90B-5F50-4811-857C-A8F3EE3B8DD8}"/>
              </a:ext>
            </a:extLst>
          </p:cNvPr>
          <p:cNvSpPr txBox="1"/>
          <p:nvPr/>
        </p:nvSpPr>
        <p:spPr>
          <a:xfrm>
            <a:off x="9017986" y="2666755"/>
            <a:ext cx="7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92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乗算記号 62">
            <a:extLst>
              <a:ext uri="{FF2B5EF4-FFF2-40B4-BE49-F238E27FC236}">
                <a16:creationId xmlns:a16="http://schemas.microsoft.com/office/drawing/2014/main" id="{B242BD74-872B-46F4-B742-9F5079048C4C}"/>
              </a:ext>
            </a:extLst>
          </p:cNvPr>
          <p:cNvSpPr/>
          <p:nvPr/>
        </p:nvSpPr>
        <p:spPr>
          <a:xfrm>
            <a:off x="4003839" y="3697742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乗算記号 71">
            <a:extLst>
              <a:ext uri="{FF2B5EF4-FFF2-40B4-BE49-F238E27FC236}">
                <a16:creationId xmlns:a16="http://schemas.microsoft.com/office/drawing/2014/main" id="{03777D5C-436B-4784-B6D7-A26EC5515BFD}"/>
              </a:ext>
            </a:extLst>
          </p:cNvPr>
          <p:cNvSpPr/>
          <p:nvPr/>
        </p:nvSpPr>
        <p:spPr>
          <a:xfrm>
            <a:off x="3993483" y="5130516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乗算記号 72">
            <a:extLst>
              <a:ext uri="{FF2B5EF4-FFF2-40B4-BE49-F238E27FC236}">
                <a16:creationId xmlns:a16="http://schemas.microsoft.com/office/drawing/2014/main" id="{FA13CEE7-F822-478E-A5C6-B3A259876AF8}"/>
              </a:ext>
            </a:extLst>
          </p:cNvPr>
          <p:cNvSpPr/>
          <p:nvPr/>
        </p:nvSpPr>
        <p:spPr>
          <a:xfrm>
            <a:off x="4623910" y="3697742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乗算記号 73">
            <a:extLst>
              <a:ext uri="{FF2B5EF4-FFF2-40B4-BE49-F238E27FC236}">
                <a16:creationId xmlns:a16="http://schemas.microsoft.com/office/drawing/2014/main" id="{4D7EE5F0-20D3-4E4F-BE61-39CB0F2F57C1}"/>
              </a:ext>
            </a:extLst>
          </p:cNvPr>
          <p:cNvSpPr/>
          <p:nvPr/>
        </p:nvSpPr>
        <p:spPr>
          <a:xfrm>
            <a:off x="4619659" y="5130516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乗算記号 74">
            <a:extLst>
              <a:ext uri="{FF2B5EF4-FFF2-40B4-BE49-F238E27FC236}">
                <a16:creationId xmlns:a16="http://schemas.microsoft.com/office/drawing/2014/main" id="{BE292F12-1530-422D-BDB3-03D31430197F}"/>
              </a:ext>
            </a:extLst>
          </p:cNvPr>
          <p:cNvSpPr/>
          <p:nvPr/>
        </p:nvSpPr>
        <p:spPr>
          <a:xfrm>
            <a:off x="5278513" y="3697959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乗算記号 75">
            <a:extLst>
              <a:ext uri="{FF2B5EF4-FFF2-40B4-BE49-F238E27FC236}">
                <a16:creationId xmlns:a16="http://schemas.microsoft.com/office/drawing/2014/main" id="{D5CE2EA7-6F7D-433D-9DDC-D3C98A288F6F}"/>
              </a:ext>
            </a:extLst>
          </p:cNvPr>
          <p:cNvSpPr/>
          <p:nvPr/>
        </p:nvSpPr>
        <p:spPr>
          <a:xfrm>
            <a:off x="5262370" y="5133459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5399DDB-1B4B-46ED-A546-30F520FCCA8A}"/>
              </a:ext>
            </a:extLst>
          </p:cNvPr>
          <p:cNvSpPr txBox="1"/>
          <p:nvPr/>
        </p:nvSpPr>
        <p:spPr>
          <a:xfrm>
            <a:off x="5736922" y="4767624"/>
            <a:ext cx="152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E325 result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5ECC261-5667-428A-B7DB-5DB8DAD1465E}"/>
              </a:ext>
            </a:extLst>
          </p:cNvPr>
          <p:cNvCxnSpPr>
            <a:stCxn id="62" idx="1"/>
          </p:cNvCxnSpPr>
          <p:nvPr/>
        </p:nvCxnSpPr>
        <p:spPr>
          <a:xfrm flipH="1" flipV="1">
            <a:off x="5001693" y="4637878"/>
            <a:ext cx="735229" cy="329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乗算記号 76">
            <a:extLst>
              <a:ext uri="{FF2B5EF4-FFF2-40B4-BE49-F238E27FC236}">
                <a16:creationId xmlns:a16="http://schemas.microsoft.com/office/drawing/2014/main" id="{95FB36A0-81BF-491D-883F-1259C27B5F94}"/>
              </a:ext>
            </a:extLst>
          </p:cNvPr>
          <p:cNvSpPr/>
          <p:nvPr/>
        </p:nvSpPr>
        <p:spPr>
          <a:xfrm>
            <a:off x="5900474" y="3697742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乗算記号 77">
            <a:extLst>
              <a:ext uri="{FF2B5EF4-FFF2-40B4-BE49-F238E27FC236}">
                <a16:creationId xmlns:a16="http://schemas.microsoft.com/office/drawing/2014/main" id="{004BEE5C-8FCD-4DCD-AAA9-D4B6D8512105}"/>
              </a:ext>
            </a:extLst>
          </p:cNvPr>
          <p:cNvSpPr/>
          <p:nvPr/>
        </p:nvSpPr>
        <p:spPr>
          <a:xfrm>
            <a:off x="5880643" y="5130516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乗算記号 78">
            <a:extLst>
              <a:ext uri="{FF2B5EF4-FFF2-40B4-BE49-F238E27FC236}">
                <a16:creationId xmlns:a16="http://schemas.microsoft.com/office/drawing/2014/main" id="{5E1219C2-6551-4524-BA62-E16282BDDC7F}"/>
              </a:ext>
            </a:extLst>
          </p:cNvPr>
          <p:cNvSpPr/>
          <p:nvPr/>
        </p:nvSpPr>
        <p:spPr>
          <a:xfrm>
            <a:off x="3999152" y="4041505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乗算記号 79">
            <a:extLst>
              <a:ext uri="{FF2B5EF4-FFF2-40B4-BE49-F238E27FC236}">
                <a16:creationId xmlns:a16="http://schemas.microsoft.com/office/drawing/2014/main" id="{8B057B68-3F87-4368-A2E1-EDC3D026A454}"/>
              </a:ext>
            </a:extLst>
          </p:cNvPr>
          <p:cNvSpPr/>
          <p:nvPr/>
        </p:nvSpPr>
        <p:spPr>
          <a:xfrm>
            <a:off x="3992320" y="4764240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乗算記号 80">
            <a:extLst>
              <a:ext uri="{FF2B5EF4-FFF2-40B4-BE49-F238E27FC236}">
                <a16:creationId xmlns:a16="http://schemas.microsoft.com/office/drawing/2014/main" id="{0401DC63-7E3D-45FC-A674-518A2EC12335}"/>
              </a:ext>
            </a:extLst>
          </p:cNvPr>
          <p:cNvSpPr/>
          <p:nvPr/>
        </p:nvSpPr>
        <p:spPr>
          <a:xfrm>
            <a:off x="4623910" y="4051221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乗算記号 81">
            <a:extLst>
              <a:ext uri="{FF2B5EF4-FFF2-40B4-BE49-F238E27FC236}">
                <a16:creationId xmlns:a16="http://schemas.microsoft.com/office/drawing/2014/main" id="{BC5C6990-561E-4DDF-90BF-BB4C84A18891}"/>
              </a:ext>
            </a:extLst>
          </p:cNvPr>
          <p:cNvSpPr/>
          <p:nvPr/>
        </p:nvSpPr>
        <p:spPr>
          <a:xfrm>
            <a:off x="4617644" y="4764240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D1F6335-0D29-42F7-BCAB-16AD41E485D1}"/>
              </a:ext>
            </a:extLst>
          </p:cNvPr>
          <p:cNvCxnSpPr/>
          <p:nvPr/>
        </p:nvCxnSpPr>
        <p:spPr>
          <a:xfrm>
            <a:off x="3863456" y="3937679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A20CA7F8-24A8-4692-A78E-AA741B007E67}"/>
              </a:ext>
            </a:extLst>
          </p:cNvPr>
          <p:cNvCxnSpPr/>
          <p:nvPr/>
        </p:nvCxnSpPr>
        <p:spPr>
          <a:xfrm>
            <a:off x="3872123" y="5346788"/>
            <a:ext cx="197760" cy="0"/>
          </a:xfrm>
          <a:prstGeom prst="line">
            <a:avLst/>
          </a:prstGeom>
          <a:ln w="28575">
            <a:solidFill>
              <a:srgbClr val="342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3B10AF5-DDDB-4C6C-9DF9-07766BC73A14}"/>
              </a:ext>
            </a:extLst>
          </p:cNvPr>
          <p:cNvSpPr txBox="1"/>
          <p:nvPr/>
        </p:nvSpPr>
        <p:spPr>
          <a:xfrm>
            <a:off x="3398637" y="3735119"/>
            <a:ext cx="5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-17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088AB95D-0E6F-47E0-BC47-28F0741AA62E}"/>
              </a:ext>
            </a:extLst>
          </p:cNvPr>
          <p:cNvSpPr txBox="1"/>
          <p:nvPr/>
        </p:nvSpPr>
        <p:spPr>
          <a:xfrm>
            <a:off x="3398637" y="5159117"/>
            <a:ext cx="5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51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左中かっこ 20">
            <a:extLst>
              <a:ext uri="{FF2B5EF4-FFF2-40B4-BE49-F238E27FC236}">
                <a16:creationId xmlns:a16="http://schemas.microsoft.com/office/drawing/2014/main" id="{C053E727-F318-40C9-8D66-711BD4B62A7D}"/>
              </a:ext>
            </a:extLst>
          </p:cNvPr>
          <p:cNvSpPr/>
          <p:nvPr/>
        </p:nvSpPr>
        <p:spPr>
          <a:xfrm>
            <a:off x="7903345" y="1466824"/>
            <a:ext cx="398067" cy="969223"/>
          </a:xfrm>
          <a:prstGeom prst="leftBrace">
            <a:avLst>
              <a:gd name="adj1" fmla="val 30193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乗算記号 86">
            <a:extLst>
              <a:ext uri="{FF2B5EF4-FFF2-40B4-BE49-F238E27FC236}">
                <a16:creationId xmlns:a16="http://schemas.microsoft.com/office/drawing/2014/main" id="{50484224-A489-4152-8D2D-F0A058779760}"/>
              </a:ext>
            </a:extLst>
          </p:cNvPr>
          <p:cNvSpPr/>
          <p:nvPr/>
        </p:nvSpPr>
        <p:spPr>
          <a:xfrm>
            <a:off x="5264575" y="4044412"/>
            <a:ext cx="432000" cy="432000"/>
          </a:xfrm>
          <a:prstGeom prst="mathMultiply">
            <a:avLst>
              <a:gd name="adj1" fmla="val 156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49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7D4EAA-C6CB-420A-BA21-A1A42E23F6C4}"/>
              </a:ext>
            </a:extLst>
          </p:cNvPr>
          <p:cNvSpPr txBox="1"/>
          <p:nvPr/>
        </p:nvSpPr>
        <p:spPr>
          <a:xfrm>
            <a:off x="471676" y="88506"/>
            <a:ext cx="112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density does the ϕ feel in the reaction (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p+Cu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at 12 GeV)?</a:t>
            </a:r>
          </a:p>
        </p:txBody>
      </p:sp>
      <p:sp>
        <p:nvSpPr>
          <p:cNvPr id="18" name="テキスト ボックス 1">
            <a:extLst>
              <a:ext uri="{FF2B5EF4-FFF2-40B4-BE49-F238E27FC236}">
                <a16:creationId xmlns:a16="http://schemas.microsoft.com/office/drawing/2014/main" id="{81FD2CAF-71FE-4028-B7B2-F693E32A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842" y="5414314"/>
            <a:ext cx="4427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Majority of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 mesons are produced at densities around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ρ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3A876DFB-BCDD-47C6-A2F5-4DA8A6004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883" y="5414314"/>
            <a:ext cx="4427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Majority of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 mesons decay in free space (note the log-scale!)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E435C2-8410-4FCB-BC95-4146B5B2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719" y="1507312"/>
            <a:ext cx="5653848" cy="3843375"/>
          </a:xfrm>
          <a:prstGeom prst="rect">
            <a:avLst/>
          </a:prstGeom>
        </p:spPr>
      </p:pic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56A6B5A3-9D1E-4B7F-90EA-7695CFD1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104" y="1899445"/>
            <a:ext cx="32640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Density distribution at time of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decay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2DAAB63-FC8B-42A9-ADD5-51007549F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33" y="1507312"/>
            <a:ext cx="5640413" cy="3843375"/>
          </a:xfrm>
          <a:prstGeom prst="rect">
            <a:avLst/>
          </a:prstGeom>
        </p:spPr>
      </p:pic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382DF2C4-88D4-4220-AE08-78AB4A70D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620" y="1899445"/>
            <a:ext cx="32640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Density distribution at time of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production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605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15"/>
  <p:tag name="DEFAULTHEIGHT" val="4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3.727"/>
  <p:tag name="ORIGINALWIDTH" val="325.4593"/>
  <p:tag name="LATEXADDIN" val="\documentclass{article}&#10;\usepackage{amsmath}&#10;\pagestyle{empty}&#10;\begin{document}&#10;&#10;$&#10;m_{\phi}&#10;$&#10;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23.4346"/>
  <p:tag name="ORIGINALWIDTH" val="1304.837"/>
  <p:tag name="LATEXADDIN" val="\documentclass{slides}\pagestyle{empty}&#10;\begin{document}&#10;$&#10;|\langle \overline{s}s　\rangle_{\rho}|&#10;$&#10;\end{document}&#10;"/>
  <p:tag name="IGUANATEXSIZE" val="20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89.9513"/>
  <p:tag name="ORIGINALWIDTH" val="947.1316"/>
  <p:tag name="LATEXADDIN" val="\documentclass{article}&#10;\usepackage{amsmath}&#10;\pagestyle{empty}&#10;\begin{document}&#10;&#10;$&#10;\beta \gamma = \frac{|\vec{p}|}{m_{\phi}}&#10;$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16.198"/>
  <p:tag name="ORIGINALWIDTH" val="3374.578"/>
  <p:tag name="LATEXADDIN" val="\documentclass{article}&#10;\usepackage{amsmath}&#10;\pagestyle{empty}&#10;\begin{document}&#10;&#10;&#10;$&#10;a_0^{3/2} = 1.43(23)_{\mathrm{stat.}}\binom{+36}{-06}_{\mathrm{syst.}}\,&#10;$fm&#10;&#10;\end{document}"/>
  <p:tag name="IGUANATEXSIZE" val="20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88.189"/>
  <p:tag name="ORIGINALWIDTH" val="4356.955"/>
  <p:tag name="LATEXADDIN" val="\documentclass{article}&#10;\usepackage{amsmath}&#10;\pagestyle{empty}&#10;\begin{document}&#10;&#10;$&#10;A_{\phi}(M,\rho) = C \frac{2}{\pi} &#10;\frac{M^2 \Gamma^{\ast}_{\phi}(M,\rho)}{[M^2 - M_{\phi}^{\ast 2}(\rho)]^2 &#10;+ M^2 \Gamma^{\ast 2}_{\phi} (M,\rho)}&#10;$&#10;&#10;&#10;\end{document}"/>
  <p:tag name="IGUANATEXSIZE" val="20"/>
  <p:tag name="IGUANATEXCURSOR" val="221"/>
  <p:tag name="TRANSPARENCY" val="True"/>
  <p:tag name="FILENAME" val=""/>
  <p:tag name="LATEXENGINEID" val="0"/>
  <p:tag name="TEMPFOLDER" val="c:\temp\"/>
  <p:tag name="LATEXFORMHEIGHT" val="312"/>
  <p:tag name="LATEXFORMWIDTH" val="565.8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48.4439"/>
  <p:tag name="ORIGINALWIDTH" val="2923.135"/>
  <p:tag name="LATEXADDIN" val="\documentclass{article}&#10;\usepackage{amsmath}&#10;\pagestyle{empty}&#10;\begin{document}&#10;&#10;$&#10;M^{\ast}_{\phi}(\rho) = M_{\phi}^{\mathrm{vac}}&#10;\Bigl(&#10;1 - \alpha^{\phi} \frac{\rho}{\rho_0}&#10;\Bigr),&#10;$&#10;&#10;&#10;\end{document}"/>
  <p:tag name="IGUANATEXSIZE" val="20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64.4544"/>
  <p:tag name="ORIGINALWIDTH" val="2759.655"/>
  <p:tag name="LATEXADDIN" val="\documentclass{article}&#10;\usepackage{amsmath}&#10;\pagestyle{empty}&#10;\begin{document}&#10;&#10;$&#10;\Gamma^{\ast}_{\phi}(M,\rho) = \Gamma^{\mathrm{vac}}_{\phi} &#10;+ \alpha^{\phi}_{\mathrm{coll}}&#10;\frac{\rho}{\rho_0}&#10;$&#10;&#10;&#10;\end{document}"/>
  <p:tag name="IGUANATEXSIZE" val="20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3.9632"/>
  <p:tag name="ORIGINALWIDTH" val="1567.304"/>
  <p:tag name="LATEXADDIN" val="\documentclass{article}&#10;\usepackage{amsmath}&#10;\pagestyle{empty}&#10;\begin{document}&#10;&#10;$&#10;\delta M^{\ast}_{\phi}(\rho_0) [\mathrm{MeV}]&#10;$&#10;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3.9632"/>
  <p:tag name="ORIGINALWIDTH" val="1353.581"/>
  <p:tag name="LATEXADDIN" val="\documentclass{article}&#10;\usepackage{amsmath}&#10;\pagestyle{empty}&#10;\begin{document}&#10;&#10;$&#10;\Gamma^{\ast}_{\phi}(\rho_0) [\mathrm{MeV}]&#10;$&#10;&#10;&#10;\end{document}"/>
  <p:tag name="IGUANATEXSIZE" val="2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662.1672"/>
  <p:tag name="ORIGINALWIDTH" val="7073.116"/>
  <p:tag name="LATEXADDIN" val="\documentclass{slides}\pagestyle{empty}&#10;\begin{document}&#10;$&#10;|\langle  \overline{s}s \rangle_{\rho}| = |\langle \overline{s}s \rangle_{0}|&#10;-　\frac{\rho}{m_s}  \sigma_{sN} + \dots&#10;$&#10;\end{document}&#10;"/>
  <p:tag name="IGUANATEXSIZE" val="20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661.4173"/>
  <p:tag name="ORIGINALWIDTH" val="8191.976"/>
  <p:tag name="LATEXADDIN" val="\documentclass{article}&#10;\usepackage{amsmath}&#10;\pagestyle{empty}&#10;\begin{document}&#10;&#10;$&#10;\sigma^{\mathrm{(nucleon)}}_{\mathrm{scalar}} = &#10;\frac{8G^2_F}{\pi} M^2_Z m^2_{\mathrm{red}} &#10;\Bigl[&#10;\frac{F_h I_h}{m^2_h} + \frac{F_H I_H}{m^2_H} &#10;\frac{M_Z}{2} \displaystyle \sum_q &#10;\langle N| \bar{q}q |N \rangle &#10;\displaystyle \sum_i P_{\tilde{q}_i}&#10;(A^2_{\tilde{q}_i} - B^2_{\tilde{q}_i})&#10;\Bigr]^2&#10;$&#10;&#10;&#10;\end{document}"/>
  <p:tag name="IGUANATEXSIZE" val="20"/>
  <p:tag name="IGUANATEXCURSOR" val="3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52.4559"/>
  <p:tag name="ORIGINALWIDTH" val="3151.856"/>
  <p:tag name="LATEXADDIN" val="\documentclass{article}&#10;\usepackage{amsmath}&#10;\pagestyle{empty}&#10;\begin{document}&#10;&#10;$&#10;I_{h,H} = k^{h,H}_{u-\mathrm{type}} g_u + &#10;k^{h,H}_{d-\mathrm{type}} g_d&#10;$&#10;&#10;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3.712"/>
  <p:tag name="ORIGINALWIDTH" val="3427.072"/>
  <p:tag name="LATEXADDIN" val="\documentclass{article}&#10;\usepackage{amsmath}&#10;\pagestyle{empty}&#10;\begin{document}&#10;&#10;$&#10;g_d = \frac{2}{27}&#10;\bigl(&#10;m_N + \frac{23}{4} \sigma_{\pi N} &#10;+ \frac{25}{2} \sigma_{sN}&#10;\bigr)&#10;$&#10;&#10;&#10;\end{document}"/>
  <p:tag name="IGUANATEXSIZE" val="20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0) = 1 + \frac{\alpha_s}{\pi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84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= -6m_s^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88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786.6517"/>
  <p:tag name="ORIGINALWIDTH" val="9178.853"/>
  <p:tag name="LATEXADDIN" val="\documentclass{slides}\pagestyle{empty}&#10;\begin{document}&#10;$c_4(0) = \frac{\pi^2}{3} \langle 0| \frac{\alpha_s}{\pi}G^2 |0 \rangle&#10;+8\pi^2 m_s\langle 0| \overline{s} s |0 \rangle$&#10;\end{document}&#10;"/>
  <p:tag name="IGUANATEXSIZE" val="20"/>
  <p:tag name="IGUANATEXCURSOR" val="1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686.9141"/>
  <p:tag name="ORIGINALWIDTH" val="6781.402"/>
  <p:tag name="LATEXADDIN" val="\documentclass{slides}\pagestyle{empty}&#10;\begin{document}&#10;$&#10;c_6(0) = -\frac{448}{81}\kappa\pi^3\alpha_s \langle 0| \overline{s} s |0 \rangle^2&#10;$&#10;\end{document}&#10;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30.1837"/>
  <p:tag name="ORIGINALWIDTH" val="4405.699"/>
  <p:tag name="LATEXADDIN" val="\documentclass{slides}\pagestyle{empty}&#10;\usepackage{color}&#10;\definecolor{me}{rgb}{0.8,0.8,0.8}&#10;\begin{document}&#10;\color{black}{&#10;$&#10;\chi(x) = \overline{s}(x) \gamma_{\mu} s(x)&#10;$&#10;}&#10;\end{document}&#10;"/>
  <p:tag name="IGUANATEXSIZE" val="20"/>
  <p:tag name="IGUANATEXCURSOR" val="1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\rho) = c_0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3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 = c_2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\rho)= &#10;c_4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7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rho \Bigl[ -\frac{2}{27}M_N &#10;+\frac{56}{27}m_s \langle N|\overline{s}{s}|N\rangle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74.9806"/>
  <p:tag name="PICTUREFILESIZE" val="2284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frac{4}{27} m_q\langle N|\overline{q}{q}|N\rangle +A^s_2 M_N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6.0005"/>
  <p:tag name="PICTUREFILESIZE" val="2067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7}{12} \frac{\alpha_s}{\pi} A_2^g M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1094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6(\rho)= &#10;c_6(0)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5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\rho \Big[-\frac{896}{81} \kappa_N \pi^3 \alpha_s &#10; \langle \overline{s}{s}\rangle&#10;\langle N| \overline{s}{s}| N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5}{6}A^s_4 M^3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89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23.4346"/>
  <p:tag name="ORIGINALWIDTH" val="8068.241"/>
  <p:tag name="LATEXADDIN" val="\documentclass{slides}\pagestyle{empty}&#10;\begin{document}&#10;$&#10;\langle  \overline{s}s \rangle_{\rho} = \langle 0| \overline{s}s |0\rangle&#10;+ \langle N| \overline{s}s|N\rangle \rho + \dots&#10;$&#10;\end{document}&#10;"/>
  <p:tag name="IGUANATEXSIZE" val="20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54.1807"/>
  <p:tag name="ORIGINALWIDTH" val="4274.465"/>
  <p:tag name="LATEXADDIN" val="\documentclass{article}&#10;\usepackage{amsmath}&#10;\pagestyle{empty}&#10;\begin{document}&#10;&#10;$&#10;C(k) = \mathcal{N} \frac{N_{\mathrm{Same}}}{N_{\mathrm{Mixed}}} &#10;= \displaystyle \int S(\vec{r})&#10;|\Psi(\vec{k},\vec{r})|^2 d^3 \vec{r}&#10;$&#10;&#10;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9.7188"/>
  <p:tag name="ORIGINALWIDTH" val="4672.666"/>
  <p:tag name="LATEXADDIN" val="\documentclass{article}&#10;\usepackage{amsmath}&#10;\pagestyle{empty}&#10;\begin{document}&#10;&#10;$&#10;\mathrm{Re}(f_0) = 0.85 \pm 0.34 (\mathrm{stat.}) &#10;\pm 0.14 (\mathrm{syst.})\,\mathrm{fm}&#10;$&#10;&#10;&#10;&#10;\end{document}"/>
  <p:tag name="IGUANATEXSIZE" val="20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9.7188"/>
  <p:tag name="ORIGINALWIDTH" val="4677.915"/>
  <p:tag name="LATEXADDIN" val="\documentclass{article}&#10;\usepackage{amsmath}&#10;\pagestyle{empty}&#10;\begin{document}&#10;&#10;$&#10;\mathrm{Im}(f_0) = 0.16 \pm 0.10 (\mathrm{stat.}) &#10;\pm 0.09 (\mathrm{syst.})\,\mathrm{fm}&#10;$&#10;&#10;&#10;&#10;\end{document}"/>
  <p:tag name="IGUANATEXSIZE" val="20"/>
  <p:tag name="IGUANATEXCURSOR" val="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10.4612"/>
  <p:tag name="ORIGINALWIDTH" val="2349.456"/>
  <p:tag name="LATEXADDIN" val="\documentclass{article}&#10;\usepackage{amsmath}&#10;\pagestyle{empty}&#10;\begin{document}&#10;&#10;$&#10;V_{\mathrm{Yukawa}}(r) = -\frac{A}{r} e^{-\alpha r}&#10;$&#10;&#10;&#10;\end{document}"/>
  <p:tag name="IGUANATEXSIZE" val="20"/>
  <p:tag name="IGUANATEXCURSOR" val="1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10.4612"/>
  <p:tag name="ORIGINALWIDTH" val="2713.911"/>
  <p:tag name="LATEXADDIN" val="\documentclass{article}&#10;\usepackage{amsmath}&#10;\pagestyle{empty}&#10;\begin{document}&#10;&#10;$&#10;V_{\mathrm{Gaussian}}(r) = -V_{\mathrm{eff}} e^{-\mu r^2}&#10;$&#10;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9.7188"/>
  <p:tag name="ORIGINALWIDTH" val="4248.969"/>
  <p:tag name="LATEXADDIN" val="\documentclass{article}&#10;\usepackage{amsmath}&#10;\pagestyle{empty}&#10;\begin{document}&#10;&#10;$&#10;A = 0.021 \pm 0.009 \,(\mathrm{stat.}) \pm 0.006 \,(\mathrm{syst.})&#10;$&#10;&#10;&#10;\end{document}"/>
  <p:tag name="IGUANATEXSIZE" val="20"/>
  <p:tag name="IGUANATEXCURSOR" val="1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9.7188"/>
  <p:tag name="ORIGINALWIDTH" val="4435.695"/>
  <p:tag name="LATEXADDIN" val="\documentclass{article}&#10;\usepackage{amsmath}&#10;\pagestyle{empty}&#10;\begin{document}&#10;&#10;$&#10;\alpha = 65.9 \pm 38.0 \,(\mathrm{stat.}) \pm 17.5 \,(\mathrm{syst.})\,\mathrm{MeV}&#10;$&#10;&#10;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9.7188"/>
  <p:tag name="ORIGINALWIDTH" val="4335.208"/>
  <p:tag name="LATEXADDIN" val="\documentclass{article}&#10;\usepackage{amsmath}&#10;\pagestyle{empty}&#10;\begin{document}&#10;&#10;$&#10;V_{\mathrm{eff.}} = 2.5 \pm 0.9 \,(\mathrm{stat.}) \pm 1.4 \,(\mathrm{syst.})\,\mathrm{MeV}&#10;$&#10;&#10;&#10;\end{document}"/>
  <p:tag name="IGUANATEXSIZE" val="20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0.2137"/>
  <p:tag name="ORIGINALWIDTH" val="4434.945"/>
  <p:tag name="LATEXADDIN" val="\documentclass{article}&#10;\usepackage{amsmath}&#10;\pagestyle{empty}&#10;\begin{document}&#10;&#10;$&#10;\mu = 0.14 \pm 0.06 \,(\mathrm{stat.}) \pm 0.09 \,(\mathrm{syst.})\,\mathrm{fm}^{-2}&#10;$&#10;&#10;&#10;\end{document}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54.1807"/>
  <p:tag name="ORIGINALWIDTH" val="4556.43"/>
  <p:tag name="LATEXADDIN" val="\documentclass{article}&#10;\usepackage{amsmath}&#10;\pagestyle{empty}&#10;\begin{document}&#10;&#10;$&#10;E_{\mathrm{int}} = \displaystyle \int d^3 \vec{r} &#10;\displaystyle \int d^3 \vec{r}\,'&#10;\rho_{N}(\vec{r}) V(\vec{r} - \vec{r}\,') \rho_{\phi}(\vec{r}\,')&#10;$&#10;&#10;&#10;\end{document}"/>
  <p:tag name="IGUANATEXSIZE" val="20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84.2145"/>
  <p:tag name="ORIGINALWIDTH" val="777.6528"/>
  <p:tag name="LATEXADDIN" val="\documentclass{article}&#10;\usepackage{amsmath}&#10;\pagestyle{empty}&#10;\begin{document}&#10;&#10;$&#10;\delta^{(3)}(\vec{r}\,')&#10;$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64.2294"/>
  <p:tag name="ORIGINALWIDTH" val="212.2235"/>
  <p:tag name="LATEXADDIN" val="\documentclass{article}&#10;\usepackage{amsmath}&#10;\pagestyle{empty}&#10;\begin{document}&#10;&#10;$&#10;\rho_0&#10;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23.9595"/>
  <p:tag name="ORIGINALWIDTH" val="1555.306"/>
  <p:tag name="LATEXADDIN" val="\documentclass{article}&#10;\usepackage{amsmath}&#10;\pagestyle{empty}&#10;\begin{document}&#10;&#10;$&#10;E_{\mathrm{int}} = - \frac{4 \pi A \rho_0}{\alpha^2}&#10;$&#10;&#10;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76.228"/>
  <p:tag name="ORIGINALWIDTH" val="2322.46"/>
  <p:tag name="LATEXADDIN" val="\documentclass{article}&#10;\usepackage{amsmath}&#10;\pagestyle{empty}&#10;\begin{document}&#10;&#10;$&#10;= - 79.3 \pm 108.8\,\mathrm{MeV}&#10;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13.1983"/>
  <p:tag name="ORIGINALWIDTH" val="1906.262"/>
  <p:tag name="LATEXADDIN" val="\documentclass{article}&#10;\usepackage{amsmath}&#10;\pagestyle{empty}&#10;\begin{document}&#10;&#10;$&#10;E_{\mathrm{int}} = - \frac{\pi^{3/2} V_{\mathrm{eff}} \rho_0}{\mu^{3/2}}&#10;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76.228"/>
  <p:tag name="ORIGINALWIDTH" val="2197.225"/>
  <p:tag name="LATEXADDIN" val="\documentclass{article}&#10;\usepackage{amsmath}&#10;\pagestyle{empty}&#10;\begin{document}&#10;&#10;$&#10;= - 45.2 \pm 61.5\,\mathrm{MeV}&#10;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80.465"/>
  <p:tag name="ORIGINALWIDTH" val="3760.03"/>
  <p:tag name="LATEXADDIN" val="\documentclass{article}&#10;\usepackage{amsmath}&#10;\pagestyle{empty}&#10;\begin{document}&#10;&#10;$&#10;\rho(\omega) = a \omega^2 + b \omega + c + A \rho_{\phi, \mathrm{HSD}}(\omega)&#10;$&#10;&#10;&#10;\end{document}"/>
  <p:tag name="IGUANATEXSIZE" val="20"/>
  <p:tag name="IGUANATEXCURSOR" val="1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25072</TotalTime>
  <Words>1755</Words>
  <Application>Microsoft Office PowerPoint</Application>
  <PresentationFormat>ワイド画面</PresentationFormat>
  <Paragraphs>285</Paragraphs>
  <Slides>34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Century</vt:lpstr>
      <vt:lpstr>Symbol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strangeness content of the nucleon: </vt:lpstr>
      <vt:lpstr>Structure of QCD sum rules for the ϕ meson channel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Gubler Philipp</cp:lastModifiedBy>
  <cp:revision>823</cp:revision>
  <dcterms:created xsi:type="dcterms:W3CDTF">2015-06-06T17:53:30Z</dcterms:created>
  <dcterms:modified xsi:type="dcterms:W3CDTF">2022-08-03T09:22:08Z</dcterms:modified>
</cp:coreProperties>
</file>