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917" r:id="rId5"/>
  </p:sldMasterIdLst>
  <p:notesMasterIdLst>
    <p:notesMasterId r:id="rId29"/>
  </p:notesMasterIdLst>
  <p:sldIdLst>
    <p:sldId id="256" r:id="rId6"/>
    <p:sldId id="264" r:id="rId7"/>
    <p:sldId id="270" r:id="rId8"/>
    <p:sldId id="296" r:id="rId9"/>
    <p:sldId id="344" r:id="rId10"/>
    <p:sldId id="277" r:id="rId11"/>
    <p:sldId id="322" r:id="rId12"/>
    <p:sldId id="347" r:id="rId13"/>
    <p:sldId id="352" r:id="rId14"/>
    <p:sldId id="348" r:id="rId15"/>
    <p:sldId id="349" r:id="rId16"/>
    <p:sldId id="350" r:id="rId17"/>
    <p:sldId id="345" r:id="rId18"/>
    <p:sldId id="354" r:id="rId19"/>
    <p:sldId id="351" r:id="rId20"/>
    <p:sldId id="328" r:id="rId21"/>
    <p:sldId id="323" r:id="rId22"/>
    <p:sldId id="317" r:id="rId23"/>
    <p:sldId id="324" r:id="rId24"/>
    <p:sldId id="285" r:id="rId25"/>
    <p:sldId id="331" r:id="rId26"/>
    <p:sldId id="355" r:id="rId27"/>
    <p:sldId id="33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60"/>
    <a:srgbClr val="26285B"/>
    <a:srgbClr val="D3E5EC"/>
    <a:srgbClr val="00408C"/>
    <a:srgbClr val="004AA5"/>
    <a:srgbClr val="004294"/>
    <a:srgbClr val="D3D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5" autoAdjust="0"/>
    <p:restoredTop sz="94660"/>
  </p:normalViewPr>
  <p:slideViewPr>
    <p:cSldViewPr snapToGrid="0">
      <p:cViewPr>
        <p:scale>
          <a:sx n="69" d="100"/>
          <a:sy n="69" d="100"/>
        </p:scale>
        <p:origin x="328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51E9141-AC7C-4EA7-A671-9A47ED4F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273010-17FF-4DCF-BC58-402E92B1D8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18232-3D68-40B6-A23E-2BEA8E8D360C}" type="datetimeFigureOut">
              <a:rPr lang="es-ES_tradnl" smtClean="0"/>
              <a:t>2/8/22</a:t>
            </a:fld>
            <a:endParaRPr lang="es-ES_tradnl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B816B564-2356-421F-A83E-14170D0123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4DECD282-2B82-48AE-8E2D-2BF33CB50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2991DE-18BF-4C22-9FAD-879D12DCA7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1F7A8C-5F54-4F06-B256-8554A584A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4EE85-E25D-4419-ADE9-205DC36DF4BD}" type="slidenum">
              <a:rPr lang="es-ES_tradnl" smtClean="0"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6101B6-4581-4041-9F98-17173BB24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432828"/>
            <a:ext cx="1051559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F9768C6-B10B-4D28-A4A0-90541B7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0725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6101B6-4581-4041-9F98-17173BB24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432828"/>
            <a:ext cx="1051559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F9768C6-B10B-4D28-A4A0-90541B7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7095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6101B6-4581-4041-9F98-17173BB24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432828"/>
            <a:ext cx="1051559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F9768C6-B10B-4D28-A4A0-90541B7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44551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6101B6-4581-4041-9F98-17173BB24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432828"/>
            <a:ext cx="1051559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F9768C6-B10B-4D28-A4A0-90541B7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6849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6101B6-4581-4041-9F98-17173BB24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432828"/>
            <a:ext cx="1051559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F9768C6-B10B-4D28-A4A0-90541B7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14668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6101B6-4581-4041-9F98-17173BB24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432828"/>
            <a:ext cx="1051559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F9768C6-B10B-4D28-A4A0-90541B7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08366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6101B6-4581-4041-9F98-17173BB24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432828"/>
            <a:ext cx="1051559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F9768C6-B10B-4D28-A4A0-90541B7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61173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6101B6-4581-4041-9F98-17173BB24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432828"/>
            <a:ext cx="1051559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F9768C6-B10B-4D28-A4A0-90541B7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8621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5BEF-7C41-3F44-8458-D43CCCB3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EBE1E-7313-0646-923B-963244A48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757A6-2D42-3847-9234-9BCC3A04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96D-A229-5246-A67E-6EB6152F3956}" type="datetimeFigureOut">
              <a:rPr lang="en-US" smtClean="0"/>
              <a:t>8/2/22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6AE5C-3070-7C4F-BC5A-277D7F42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C10C5-36A8-D341-A2B8-B7B8F049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7CB-1A01-4E4F-9FB9-EBA009F3B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29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F0EF-011F-F448-ACB5-39CC6E40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F884E-3533-CE47-B5E0-E53206905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C2CDB-B6F8-F641-8137-20511584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96D-A229-5246-A67E-6EB6152F3956}" type="datetimeFigureOut">
              <a:rPr lang="en-US" smtClean="0"/>
              <a:t>8/2/22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AC805-8C42-7348-BD7A-764E4DBF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C1A14-C28F-654F-B40D-E4B2D9A3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7CB-1A01-4E4F-9FB9-EBA009F3B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97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9C24-548B-F148-92CF-61F133CD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49CA6-FDB1-D449-9994-3BB0831C4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4C1EB-97F3-1B47-A3F1-606999F7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96D-A229-5246-A67E-6EB6152F3956}" type="datetimeFigureOut">
              <a:rPr lang="en-US" smtClean="0"/>
              <a:t>8/2/22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63DBD-272A-4847-99C7-236CA598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E93EC-B9DF-F34C-8B93-BD177835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7CB-1A01-4E4F-9FB9-EBA009F3B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0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A8950-E779-48FC-8FA2-6AD7ECFF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71F65A-F6BA-40D9-875C-E2777BDD0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6954"/>
            <a:ext cx="10515600" cy="24493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11306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C089-7430-AB47-A9FF-F59F9E95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E830-3411-0542-8AD3-660661FD5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BE31E-946F-D943-80C4-23A61EF73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B305F-4A8B-B04F-9C06-D2A076C3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96D-A229-5246-A67E-6EB6152F3956}" type="datetimeFigureOut">
              <a:rPr lang="en-US" smtClean="0"/>
              <a:t>8/2/22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3B5EE-C9F5-324D-9F02-2A81B260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454C3-2C8C-7340-AE7D-8FC9391F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7CB-1A01-4E4F-9FB9-EBA009F3B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12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A331-A05D-F044-BD6D-11129756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48185-FCA4-314B-9155-D9399E954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CBF5A-31DA-3440-AD7C-F75294458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9047B-C592-0345-88B2-3361D7DE7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036C7-3580-0144-AA5B-A9CFBC313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0713F5-8E56-BE4A-B521-FB4A5D89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96D-A229-5246-A67E-6EB6152F3956}" type="datetimeFigureOut">
              <a:rPr lang="en-US" smtClean="0"/>
              <a:t>8/2/22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CBC365-FA04-6B45-9595-F47899EE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4489F2-0094-BF42-9D0D-DCB451F5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7CB-1A01-4E4F-9FB9-EBA009F3B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03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F1288-5063-E644-A6A3-4BDCB70D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2C5246-2E8F-834D-B4A8-9002898A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96D-A229-5246-A67E-6EB6152F3956}" type="datetimeFigureOut">
              <a:rPr lang="en-US" smtClean="0"/>
              <a:t>8/2/22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B53B7-20BF-BA49-87BC-E9202081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DA741-A1AB-B548-A189-3390F83F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7CB-1A01-4E4F-9FB9-EBA009F3B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20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5B528C-3880-7847-9F4E-05180EE3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96D-A229-5246-A67E-6EB6152F3956}" type="datetimeFigureOut">
              <a:rPr lang="en-US" smtClean="0"/>
              <a:t>8/2/22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37B89-4EEB-F44F-AD51-BBC475B3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3F7C-0506-6145-ABD9-FD9E0AAE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7CB-1A01-4E4F-9FB9-EBA009F3B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4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6283-B3DA-5A49-BBA9-0B3B65CF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33C9-BDAE-E24B-B955-AF898D464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2E26F-A195-F24E-BD26-9B9B3E212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492DB-2C97-E247-924A-7A5D3E91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96D-A229-5246-A67E-6EB6152F3956}" type="datetimeFigureOut">
              <a:rPr lang="en-US" smtClean="0"/>
              <a:t>8/2/22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EA7F2-28B4-D74E-9787-0F1FBDD9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AE72D-CAA5-7B4E-AC56-DC0A1DAC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7CB-1A01-4E4F-9FB9-EBA009F3B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20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0720-DCDD-8A49-853A-8E9A8E33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20BEC1-E7D8-8B4F-82D0-1D93CAEFB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20E04-758C-0143-AD9B-4FA3DE38C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1CCF4-3C28-584F-9C54-D935A449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96D-A229-5246-A67E-6EB6152F3956}" type="datetimeFigureOut">
              <a:rPr lang="en-US" smtClean="0"/>
              <a:t>8/2/22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EE9DB-3F55-FB49-935F-E0365578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F276F-F7F0-354C-8531-0E2BF281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7CB-1A01-4E4F-9FB9-EBA009F3B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20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405E-EBFB-274C-AAB1-89986B1C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CFFF3-6EFB-1B4C-B7A2-0BDC261AD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FA627-27A0-0C41-8125-CFFB47C7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96D-A229-5246-A67E-6EB6152F3956}" type="datetimeFigureOut">
              <a:rPr lang="en-US" smtClean="0"/>
              <a:t>8/2/22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9630-BFE5-5A4A-A507-6F30A982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0101A-DCC1-ED48-9D7A-D2C09D98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7CB-1A01-4E4F-9FB9-EBA009F3B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73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6EE81A-B52E-9949-85A4-4C144B65F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EF012-6C20-3A44-A312-021882549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3E38D-3DF2-B643-8C34-40558591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96D-A229-5246-A67E-6EB6152F3956}" type="datetimeFigureOut">
              <a:rPr lang="en-US" smtClean="0"/>
              <a:t>8/2/22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5D63D-1496-964C-944A-E14805CB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B2222-F5B5-B042-9EF7-26D244CB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7CB-1A01-4E4F-9FB9-EBA009F3B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95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6101B6-4581-4041-9F98-17173BB24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432828"/>
            <a:ext cx="1051559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F9768C6-B10B-4D28-A4A0-90541B7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102FC-B460-8C4E-B14B-68367AD4A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7326" r="10330" b="10236"/>
          <a:stretch/>
        </p:blipFill>
        <p:spPr>
          <a:xfrm>
            <a:off x="11549742" y="56615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BAE59-375F-4DEC-8DC4-EC90ED147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476145"/>
            <a:ext cx="10515600" cy="8588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3161DB-B331-451E-BE7C-2589B9632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335042"/>
            <a:ext cx="10515600" cy="37546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7856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BC0FF-C15B-4987-B980-BA2F77A3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E6E9DF-DD53-48F4-8CF8-A70956432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96952"/>
            <a:ext cx="5156200" cy="3780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C14BE6-D001-4DC5-A2FE-7553C92DF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396949"/>
            <a:ext cx="5156200" cy="37800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0693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A52EE-4D0E-482C-9980-1AA63CAC3A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3200" i="0">
                <a:latin typeface="+mj-lt"/>
              </a:defRPr>
            </a:lvl1pPr>
          </a:lstStyle>
          <a:p>
            <a:r>
              <a:rPr lang="es-ES" dirty="0"/>
              <a:t>¡Gracias!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F0EDFC1-2C07-412B-8BCD-0D05EB2CF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87" y="5846881"/>
            <a:ext cx="1756422" cy="3888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F1BC5ACF-59F9-4D68-97B2-80B46A6CD39B}"/>
              </a:ext>
            </a:extLst>
          </p:cNvPr>
          <p:cNvGrpSpPr/>
          <p:nvPr userDrawn="1"/>
        </p:nvGrpSpPr>
        <p:grpSpPr>
          <a:xfrm>
            <a:off x="183191" y="5931736"/>
            <a:ext cx="2189495" cy="230400"/>
            <a:chOff x="173046" y="5653157"/>
            <a:chExt cx="2189495" cy="230400"/>
          </a:xfrm>
        </p:grpSpPr>
        <p:pic>
          <p:nvPicPr>
            <p:cNvPr id="13" name="Imagen 1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B2CB6FF8-517F-4F0C-AFD4-3CD77A1C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46" y="5653157"/>
              <a:ext cx="695342" cy="230400"/>
            </a:xfrm>
            <a:prstGeom prst="rect">
              <a:avLst/>
            </a:prstGeom>
          </p:spPr>
        </p:pic>
        <p:pic>
          <p:nvPicPr>
            <p:cNvPr id="14" name="Imagen 13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8539D713-1132-4D40-8F65-3DE5E1FED6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69" y="5653157"/>
              <a:ext cx="1203272" cy="230400"/>
            </a:xfrm>
            <a:prstGeom prst="rect">
              <a:avLst/>
            </a:prstGeom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67050B7-2E10-4DC7-8123-9F9E370B4165}"/>
              </a:ext>
            </a:extLst>
          </p:cNvPr>
          <p:cNvSpPr txBox="1"/>
          <p:nvPr userDrawn="1"/>
        </p:nvSpPr>
        <p:spPr>
          <a:xfrm>
            <a:off x="2815905" y="5846881"/>
            <a:ext cx="6560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FONDO EUROPEO DE DESENVOLVEMENTO REXIONAL </a:t>
            </a:r>
          </a:p>
          <a:p>
            <a:pPr algn="ctr"/>
            <a:r>
              <a:rPr lang="es-ES" sz="10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Unha</a:t>
            </a:r>
            <a:r>
              <a:rPr lang="es-E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maneira</a:t>
            </a:r>
            <a:r>
              <a:rPr lang="es-ES" sz="10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facer</a:t>
            </a:r>
            <a:r>
              <a:rPr lang="es-ES" sz="1000" i="1" dirty="0">
                <a:latin typeface="Arial" panose="020B0604020202020204" pitchFamily="34" charset="0"/>
                <a:cs typeface="Arial" panose="020B0604020202020204" pitchFamily="34" charset="0"/>
              </a:rPr>
              <a:t> Europa"</a:t>
            </a:r>
          </a:p>
        </p:txBody>
      </p:sp>
    </p:spTree>
    <p:extLst>
      <p:ext uri="{BB962C8B-B14F-4D97-AF65-F5344CB8AC3E}">
        <p14:creationId xmlns:p14="http://schemas.microsoft.com/office/powerpoint/2010/main" val="185923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6101B6-4581-4041-9F98-17173BB24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432828"/>
            <a:ext cx="1051559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F9768C6-B10B-4D28-A4A0-90541B7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51201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6101B6-4581-4041-9F98-17173BB24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432828"/>
            <a:ext cx="1051559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F9768C6-B10B-4D28-A4A0-90541B7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7242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6101B6-4581-4041-9F98-17173BB24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432828"/>
            <a:ext cx="1051559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F9768C6-B10B-4D28-A4A0-90541B7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866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6101B6-4581-4041-9F98-17173BB24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432828"/>
            <a:ext cx="1051559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F9768C6-B10B-4D28-A4A0-90541B78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2018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967DF4-CE87-4C90-9D06-BDF901DF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3164"/>
            <a:ext cx="10515600" cy="983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Título presentación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1B408-71F0-4C2F-B356-BBC8912C0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96954"/>
            <a:ext cx="10515600" cy="178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Subtítulo presentación</a:t>
            </a:r>
          </a:p>
        </p:txBody>
      </p:sp>
      <p:pic>
        <p:nvPicPr>
          <p:cNvPr id="13" name="Imagen 12" descr="Imagen que contiene rojo, reloj, azul&#10;&#10;Descripción generada automáticamente">
            <a:extLst>
              <a:ext uri="{FF2B5EF4-FFF2-40B4-BE49-F238E27FC236}">
                <a16:creationId xmlns:a16="http://schemas.microsoft.com/office/drawing/2014/main" id="{D8BCC8F0-DCD3-4CD0-AA78-2CF19C09FA2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190800"/>
            <a:ext cx="3642433" cy="4644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1C46195-42F8-4D1B-B140-70C7DC30306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907"/>
            <a:ext cx="12192000" cy="54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2" r:id="rId5"/>
    <p:sldLayoutId id="2147483734" r:id="rId6"/>
    <p:sldLayoutId id="2147483747" r:id="rId7"/>
    <p:sldLayoutId id="2147483760" r:id="rId8"/>
    <p:sldLayoutId id="2147483773" r:id="rId9"/>
    <p:sldLayoutId id="2147483786" r:id="rId10"/>
    <p:sldLayoutId id="2147483799" r:id="rId11"/>
    <p:sldLayoutId id="2147483812" r:id="rId12"/>
    <p:sldLayoutId id="2147483825" r:id="rId13"/>
    <p:sldLayoutId id="2147483877" r:id="rId14"/>
    <p:sldLayoutId id="2147483890" r:id="rId15"/>
    <p:sldLayoutId id="214748390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E8542-C4A1-1E41-A6D4-B3CF3A81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671D3-9D94-4C4E-9FAB-FDC702A0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905B5-5A1B-BA44-AFD4-1B914A9909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B696D-A229-5246-A67E-6EB6152F3956}" type="datetimeFigureOut">
              <a:rPr lang="en-US" smtClean="0"/>
              <a:t>8/2/22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55170-4819-B940-B237-DACB2AC0E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DAD6D-E963-E944-9767-3A105B01D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B7CB-1A01-4E4F-9FB9-EBA009F3B6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n 12" descr="Imagen que contiene rojo, reloj, azul&#10;&#10;Descripción generada automáticamente">
            <a:extLst>
              <a:ext uri="{FF2B5EF4-FFF2-40B4-BE49-F238E27FC236}">
                <a16:creationId xmlns:a16="http://schemas.microsoft.com/office/drawing/2014/main" id="{850900F6-3CE1-7E4F-A626-3C6009A3DA5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190800"/>
            <a:ext cx="3642433" cy="464400"/>
          </a:xfrm>
          <a:prstGeom prst="rect">
            <a:avLst/>
          </a:prstGeom>
        </p:spPr>
      </p:pic>
      <p:pic>
        <p:nvPicPr>
          <p:cNvPr id="8" name="Imagen 14">
            <a:extLst>
              <a:ext uri="{FF2B5EF4-FFF2-40B4-BE49-F238E27FC236}">
                <a16:creationId xmlns:a16="http://schemas.microsoft.com/office/drawing/2014/main" id="{8310CDC1-D939-6B42-94C0-6F02C89CD0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907"/>
            <a:ext cx="12192000" cy="54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DE7BEE5-9B4F-2D4A-B0A1-4372EDF6B73A}"/>
              </a:ext>
            </a:extLst>
          </p:cNvPr>
          <p:cNvSpPr txBox="1">
            <a:spLocks/>
          </p:cNvSpPr>
          <p:nvPr/>
        </p:nvSpPr>
        <p:spPr>
          <a:xfrm>
            <a:off x="435429" y="1884556"/>
            <a:ext cx="11321142" cy="10110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Jet quenching in evolving anisotropic matter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22A113D-680D-B345-8276-90A8D282F7A2}"/>
              </a:ext>
            </a:extLst>
          </p:cNvPr>
          <p:cNvSpPr txBox="1">
            <a:spLocks/>
          </p:cNvSpPr>
          <p:nvPr/>
        </p:nvSpPr>
        <p:spPr>
          <a:xfrm>
            <a:off x="3695697" y="3074254"/>
            <a:ext cx="4800600" cy="36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B834"/>
              </a:buClr>
              <a:buSzPct val="100000"/>
              <a:buFont typeface="Wingdings" pitchFamily="2" charset="2"/>
              <a:buNone/>
              <a:tabLst/>
              <a:def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344488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B834"/>
              </a:buClr>
              <a:buSzPct val="100000"/>
              <a:buFont typeface="Arial" panose="020B0604020202020204" pitchFamily="34" charset="0"/>
              <a:buNone/>
              <a:tabLst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1037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B834"/>
              </a:buClr>
              <a:buSzPct val="100000"/>
              <a:buFont typeface="Wingdings" panose="05000000000000000000" pitchFamily="2" charset="2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B834"/>
              </a:buClr>
              <a:buSzPct val="100000"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963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anose="05000000000000000000" pitchFamily="2" charset="2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</a:rPr>
              <a:t>Andrey Sadofyev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FE4514-D9D2-5D4C-9471-4B111BD54B78}"/>
              </a:ext>
            </a:extLst>
          </p:cNvPr>
          <p:cNvSpPr txBox="1"/>
          <p:nvPr/>
        </p:nvSpPr>
        <p:spPr>
          <a:xfrm>
            <a:off x="5234098" y="3622240"/>
            <a:ext cx="1723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IGFAE (USC)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497FB-EA3C-4E4A-9772-20156125A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0" y="42204"/>
            <a:ext cx="3835790" cy="598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A0FAFD-CFFA-6642-81B2-44650D96C3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t="2232" r="8437" b="7759"/>
          <a:stretch/>
        </p:blipFill>
        <p:spPr>
          <a:xfrm>
            <a:off x="9997442" y="4119257"/>
            <a:ext cx="2181832" cy="21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atexit-rtfd-attachement-U3NyyDCR.pdf">
            <a:extLst>
              <a:ext uri="{FF2B5EF4-FFF2-40B4-BE49-F238E27FC236}">
                <a16:creationId xmlns:a16="http://schemas.microsoft.com/office/drawing/2014/main" id="{8EC80C83-ABBC-CA4F-AF0E-EE5731F08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30" y="1678634"/>
            <a:ext cx="9329738" cy="68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atexit-rtfd-attachement-sDZYEXZk.pdf">
            <a:extLst>
              <a:ext uri="{FF2B5EF4-FFF2-40B4-BE49-F238E27FC236}">
                <a16:creationId xmlns:a16="http://schemas.microsoft.com/office/drawing/2014/main" id="{EEE861D3-2D4E-6C48-82D9-DE0029039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7" y="3110735"/>
            <a:ext cx="6969124" cy="69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atexit-rtfd-attachement-cDJeaX0W.pdf">
            <a:extLst>
              <a:ext uri="{FF2B5EF4-FFF2-40B4-BE49-F238E27FC236}">
                <a16:creationId xmlns:a16="http://schemas.microsoft.com/office/drawing/2014/main" id="{3098B36D-A350-314A-ADF0-0C3687CCB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35" y="4532901"/>
            <a:ext cx="3961380" cy="3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DF91C23-44F7-DD42-9770-E4C71B594C42}"/>
              </a:ext>
            </a:extLst>
          </p:cNvPr>
          <p:cNvSpPr/>
          <p:nvPr/>
        </p:nvSpPr>
        <p:spPr>
          <a:xfrm>
            <a:off x="2442113" y="2996157"/>
            <a:ext cx="7279025" cy="899514"/>
          </a:xfrm>
          <a:prstGeom prst="roundRect">
            <a:avLst/>
          </a:prstGeom>
          <a:solidFill>
            <a:srgbClr val="0078A2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95443077-DDBF-F04D-82F3-9ED57987D9A1}"/>
              </a:ext>
            </a:extLst>
          </p:cNvPr>
          <p:cNvSpPr txBox="1">
            <a:spLocks/>
          </p:cNvSpPr>
          <p:nvPr/>
        </p:nvSpPr>
        <p:spPr>
          <a:xfrm>
            <a:off x="2521660" y="680114"/>
            <a:ext cx="7148679" cy="6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Jet Broadening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C0B744-624F-854C-AD29-ECDF60F5275C}"/>
              </a:ext>
            </a:extLst>
          </p:cNvPr>
          <p:cNvSpPr txBox="1"/>
          <p:nvPr/>
        </p:nvSpPr>
        <p:spPr>
          <a:xfrm>
            <a:off x="5189343" y="1211016"/>
            <a:ext cx="18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matter</a:t>
            </a:r>
          </a:p>
        </p:txBody>
      </p:sp>
    </p:spTree>
    <p:extLst>
      <p:ext uri="{BB962C8B-B14F-4D97-AF65-F5344CB8AC3E}">
        <p14:creationId xmlns:p14="http://schemas.microsoft.com/office/powerpoint/2010/main" val="1865999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7CD5F6-C69D-CD43-AAD8-696416F512CE}"/>
              </a:ext>
            </a:extLst>
          </p:cNvPr>
          <p:cNvSpPr txBox="1">
            <a:spLocks/>
          </p:cNvSpPr>
          <p:nvPr/>
        </p:nvSpPr>
        <p:spPr>
          <a:xfrm>
            <a:off x="2521660" y="680114"/>
            <a:ext cx="7148679" cy="6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Jet Broadening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0ED89-C226-C442-AA20-CB6C3359AB6D}"/>
              </a:ext>
            </a:extLst>
          </p:cNvPr>
          <p:cNvSpPr txBox="1"/>
          <p:nvPr/>
        </p:nvSpPr>
        <p:spPr>
          <a:xfrm>
            <a:off x="5189341" y="1211016"/>
            <a:ext cx="18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matter</a:t>
            </a:r>
          </a:p>
        </p:txBody>
      </p:sp>
      <p:pic>
        <p:nvPicPr>
          <p:cNvPr id="8" name="Picture 18" descr="latexit-rtfd-attachement-0Fd5BXgG.pdf">
            <a:extLst>
              <a:ext uri="{FF2B5EF4-FFF2-40B4-BE49-F238E27FC236}">
                <a16:creationId xmlns:a16="http://schemas.microsoft.com/office/drawing/2014/main" id="{58C14ED6-B915-5C4D-9EC8-4A88DED27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94" y="4062881"/>
            <a:ext cx="8012410" cy="83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latexit-rtfd-attachement-2SsILGcf.pdf">
            <a:extLst>
              <a:ext uri="{FF2B5EF4-FFF2-40B4-BE49-F238E27FC236}">
                <a16:creationId xmlns:a16="http://schemas.microsoft.com/office/drawing/2014/main" id="{B509B51F-F467-054F-BC8A-2A9D0D518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16" y="2304411"/>
            <a:ext cx="6710166" cy="49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90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7CD5F6-C69D-CD43-AAD8-696416F512CE}"/>
              </a:ext>
            </a:extLst>
          </p:cNvPr>
          <p:cNvSpPr txBox="1">
            <a:spLocks/>
          </p:cNvSpPr>
          <p:nvPr/>
        </p:nvSpPr>
        <p:spPr>
          <a:xfrm>
            <a:off x="2521660" y="680114"/>
            <a:ext cx="7148679" cy="6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Jet Broadening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0ED89-C226-C442-AA20-CB6C3359AB6D}"/>
              </a:ext>
            </a:extLst>
          </p:cNvPr>
          <p:cNvSpPr txBox="1"/>
          <p:nvPr/>
        </p:nvSpPr>
        <p:spPr>
          <a:xfrm>
            <a:off x="5189341" y="1211016"/>
            <a:ext cx="18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matter</a:t>
            </a:r>
          </a:p>
        </p:txBody>
      </p:sp>
      <p:pic>
        <p:nvPicPr>
          <p:cNvPr id="10246" name="Picture 6" descr="latexit-rtfd-attachement-tKEwuG2B.pdf">
            <a:extLst>
              <a:ext uri="{FF2B5EF4-FFF2-40B4-BE49-F238E27FC236}">
                <a16:creationId xmlns:a16="http://schemas.microsoft.com/office/drawing/2014/main" id="{1B2DC330-6F1C-DC43-ABF3-ED6150FEE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0" y="1783773"/>
            <a:ext cx="11345838" cy="153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atexit-rtfd-attachement-jPlsqMw5.pdf">
            <a:extLst>
              <a:ext uri="{FF2B5EF4-FFF2-40B4-BE49-F238E27FC236}">
                <a16:creationId xmlns:a16="http://schemas.microsoft.com/office/drawing/2014/main" id="{205661A2-AA8E-814D-AC36-4AB35049A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83" y="4029012"/>
            <a:ext cx="9186832" cy="90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7001F1F-53F2-5749-8A78-9AC9D8C2F42E}"/>
              </a:ext>
            </a:extLst>
          </p:cNvPr>
          <p:cNvSpPr/>
          <p:nvPr/>
        </p:nvSpPr>
        <p:spPr>
          <a:xfrm>
            <a:off x="313062" y="1671372"/>
            <a:ext cx="11560886" cy="1757627"/>
          </a:xfrm>
          <a:prstGeom prst="roundRect">
            <a:avLst/>
          </a:prstGeom>
          <a:solidFill>
            <a:srgbClr val="0078A2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85972A-3CB6-534E-B358-23FE149A414D}"/>
              </a:ext>
            </a:extLst>
          </p:cNvPr>
          <p:cNvSpPr txBox="1"/>
          <p:nvPr/>
        </p:nvSpPr>
        <p:spPr>
          <a:xfrm>
            <a:off x="8882743" y="0"/>
            <a:ext cx="3351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C. Andres, F. Dominguez, AS, C. Salgado,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2022 </a:t>
            </a:r>
          </a:p>
        </p:txBody>
      </p:sp>
    </p:spTree>
    <p:extLst>
      <p:ext uri="{BB962C8B-B14F-4D97-AF65-F5344CB8AC3E}">
        <p14:creationId xmlns:p14="http://schemas.microsoft.com/office/powerpoint/2010/main" val="213367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texit-rtfd-attachement-ZggSpRQF.pdf">
            <a:extLst>
              <a:ext uri="{FF2B5EF4-FFF2-40B4-BE49-F238E27FC236}">
                <a16:creationId xmlns:a16="http://schemas.microsoft.com/office/drawing/2014/main" id="{78D0C373-5408-1641-A34E-0F73E40E8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16" y="2111250"/>
            <a:ext cx="10455965" cy="90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1E3F0CF-15A0-6742-BB75-F59F32B363DB}"/>
              </a:ext>
            </a:extLst>
          </p:cNvPr>
          <p:cNvSpPr txBox="1">
            <a:spLocks/>
          </p:cNvSpPr>
          <p:nvPr/>
        </p:nvSpPr>
        <p:spPr>
          <a:xfrm>
            <a:off x="2521660" y="680114"/>
            <a:ext cx="7148679" cy="6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Jet Broadening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03825-7427-3F47-8FCF-EAF74F82A983}"/>
              </a:ext>
            </a:extLst>
          </p:cNvPr>
          <p:cNvSpPr txBox="1"/>
          <p:nvPr/>
        </p:nvSpPr>
        <p:spPr>
          <a:xfrm>
            <a:off x="5189341" y="1211016"/>
            <a:ext cx="18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matter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D739F-F996-CC49-A065-73628364843B}"/>
              </a:ext>
            </a:extLst>
          </p:cNvPr>
          <p:cNvSpPr txBox="1"/>
          <p:nvPr/>
        </p:nvSpPr>
        <p:spPr>
          <a:xfrm>
            <a:off x="1549432" y="3372884"/>
            <a:ext cx="9093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odd moments of this re-summed final distribution are proportional to the transverse flow velocity, while the even moments are unmodified;</a:t>
            </a: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initial and final distributions are not factorized anymore in coordinate space (due to the energy derivative);</a:t>
            </a:r>
          </a:p>
        </p:txBody>
      </p:sp>
    </p:spTree>
    <p:extLst>
      <p:ext uri="{BB962C8B-B14F-4D97-AF65-F5344CB8AC3E}">
        <p14:creationId xmlns:p14="http://schemas.microsoft.com/office/powerpoint/2010/main" val="273774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E3F0CF-15A0-6742-BB75-F59F32B363DB}"/>
              </a:ext>
            </a:extLst>
          </p:cNvPr>
          <p:cNvSpPr txBox="1">
            <a:spLocks/>
          </p:cNvSpPr>
          <p:nvPr/>
        </p:nvSpPr>
        <p:spPr>
          <a:xfrm>
            <a:off x="2521660" y="680114"/>
            <a:ext cx="7148679" cy="6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Jet Broadening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03825-7427-3F47-8FCF-EAF74F82A983}"/>
              </a:ext>
            </a:extLst>
          </p:cNvPr>
          <p:cNvSpPr txBox="1"/>
          <p:nvPr/>
        </p:nvSpPr>
        <p:spPr>
          <a:xfrm>
            <a:off x="5189341" y="1211016"/>
            <a:ext cx="18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matter</a:t>
            </a:r>
          </a:p>
        </p:txBody>
      </p:sp>
      <p:pic>
        <p:nvPicPr>
          <p:cNvPr id="2050" name="Picture 2" descr="latexit-rtfd-attachement-NpPhgGGu.pdf">
            <a:extLst>
              <a:ext uri="{FF2B5EF4-FFF2-40B4-BE49-F238E27FC236}">
                <a16:creationId xmlns:a16="http://schemas.microsoft.com/office/drawing/2014/main" id="{6EC765B3-B0A3-8247-A90D-5464781ED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74" y="2281052"/>
            <a:ext cx="6041050" cy="63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6B5F5E5-74B5-5F40-ADA6-B4D55112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3148" y="3818749"/>
            <a:ext cx="8865704" cy="135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latexit-rtfd-attachement-bRIMG1Fx.pdf">
            <a:extLst>
              <a:ext uri="{FF2B5EF4-FFF2-40B4-BE49-F238E27FC236}">
                <a16:creationId xmlns:a16="http://schemas.microsoft.com/office/drawing/2014/main" id="{40BE00BA-889D-1842-BB76-E0E7BDC5B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03" y="1970143"/>
            <a:ext cx="614548" cy="13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15CB18E-B185-6D4F-96E3-42F654B79D66}"/>
              </a:ext>
            </a:extLst>
          </p:cNvPr>
          <p:cNvSpPr/>
          <p:nvPr/>
        </p:nvSpPr>
        <p:spPr>
          <a:xfrm>
            <a:off x="6780053" y="1902979"/>
            <a:ext cx="762726" cy="285995"/>
          </a:xfrm>
          <a:prstGeom prst="roundRect">
            <a:avLst/>
          </a:prstGeom>
          <a:solidFill>
            <a:srgbClr val="0078A2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75A8F3-EDD4-0E49-87ED-35C6AA991390}"/>
              </a:ext>
            </a:extLst>
          </p:cNvPr>
          <p:cNvSpPr txBox="1"/>
          <p:nvPr/>
        </p:nvSpPr>
        <p:spPr>
          <a:xfrm>
            <a:off x="4535317" y="1883331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Eikonal</a:t>
            </a:r>
            <a:r>
              <a:rPr lang="en-US" sz="1400" b="1" dirty="0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approximation -- 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33F3E34-E9B7-0543-B895-807360DE1C5D}"/>
              </a:ext>
            </a:extLst>
          </p:cNvPr>
          <p:cNvSpPr/>
          <p:nvPr/>
        </p:nvSpPr>
        <p:spPr>
          <a:xfrm>
            <a:off x="6839892" y="3443567"/>
            <a:ext cx="556386" cy="285995"/>
          </a:xfrm>
          <a:prstGeom prst="roundRect">
            <a:avLst/>
          </a:prstGeom>
          <a:solidFill>
            <a:srgbClr val="0078A2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A19242-BE09-B34C-BAE0-3EF937C70289}"/>
              </a:ext>
            </a:extLst>
          </p:cNvPr>
          <p:cNvSpPr txBox="1"/>
          <p:nvPr/>
        </p:nvSpPr>
        <p:spPr>
          <a:xfrm>
            <a:off x="4921946" y="3422992"/>
            <a:ext cx="1941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Opacity expansion --</a:t>
            </a:r>
          </a:p>
        </p:txBody>
      </p:sp>
      <p:pic>
        <p:nvPicPr>
          <p:cNvPr id="3074" name="Picture 2" descr="latexit-rtfd-attachement-jjarVuRP.pdf">
            <a:extLst>
              <a:ext uri="{FF2B5EF4-FFF2-40B4-BE49-F238E27FC236}">
                <a16:creationId xmlns:a16="http://schemas.microsoft.com/office/drawing/2014/main" id="{8217B1D8-F97C-B544-8AB0-C1574B8A4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339" y="3514495"/>
            <a:ext cx="368769" cy="13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latexit-rtfd-attachement-nUxGgdL7.pdf">
            <a:extLst>
              <a:ext uri="{FF2B5EF4-FFF2-40B4-BE49-F238E27FC236}">
                <a16:creationId xmlns:a16="http://schemas.microsoft.com/office/drawing/2014/main" id="{C7CC63B2-F0C3-D649-BE7D-CBA084C61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9" y="89503"/>
            <a:ext cx="1748174" cy="8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26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7DB4ED-4043-CC41-BAC5-3A2D5583057A}"/>
              </a:ext>
            </a:extLst>
          </p:cNvPr>
          <p:cNvSpPr/>
          <p:nvPr/>
        </p:nvSpPr>
        <p:spPr>
          <a:xfrm>
            <a:off x="106017" y="0"/>
            <a:ext cx="3949148" cy="103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264AD6-997F-304B-B2F7-F736FA785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28" y="831399"/>
            <a:ext cx="7792803" cy="5195201"/>
          </a:xfrm>
          <a:prstGeom prst="rect">
            <a:avLst/>
          </a:prstGeom>
        </p:spPr>
      </p:pic>
      <p:pic>
        <p:nvPicPr>
          <p:cNvPr id="10" name="Picture 8" descr="latexit-rtfd-attachement-nUxGgdL7.pdf">
            <a:extLst>
              <a:ext uri="{FF2B5EF4-FFF2-40B4-BE49-F238E27FC236}">
                <a16:creationId xmlns:a16="http://schemas.microsoft.com/office/drawing/2014/main" id="{DF5A67A6-49DE-684B-95F5-3F2429583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9" y="89503"/>
            <a:ext cx="1748174" cy="8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38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4651E980-030A-FB4F-AF6C-55F1103C603F}"/>
              </a:ext>
            </a:extLst>
          </p:cNvPr>
          <p:cNvSpPr txBox="1">
            <a:spLocks/>
          </p:cNvSpPr>
          <p:nvPr/>
        </p:nvSpPr>
        <p:spPr>
          <a:xfrm>
            <a:off x="2521660" y="680114"/>
            <a:ext cx="7148679" cy="6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Propagator</a:t>
            </a:r>
          </a:p>
        </p:txBody>
      </p:sp>
      <p:pic>
        <p:nvPicPr>
          <p:cNvPr id="8" name="Picture 7" descr="latexit-rtfd-attachement-KxakwNyd.pdf">
            <a:extLst>
              <a:ext uri="{FF2B5EF4-FFF2-40B4-BE49-F238E27FC236}">
                <a16:creationId xmlns:a16="http://schemas.microsoft.com/office/drawing/2014/main" id="{6325CD6F-D5E7-7448-B717-5CEE028CB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24" y="4238391"/>
            <a:ext cx="8696350" cy="9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9E18C0-3AEE-D44B-AD11-10023EEE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991" y="1337191"/>
            <a:ext cx="9883515" cy="25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46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0D102D-CA20-2B47-A900-A9B863330DF5}"/>
              </a:ext>
            </a:extLst>
          </p:cNvPr>
          <p:cNvGrpSpPr/>
          <p:nvPr/>
        </p:nvGrpSpPr>
        <p:grpSpPr>
          <a:xfrm>
            <a:off x="2006056" y="1581804"/>
            <a:ext cx="8179887" cy="1753952"/>
            <a:chOff x="2006056" y="1744158"/>
            <a:chExt cx="8179887" cy="1753952"/>
          </a:xfrm>
        </p:grpSpPr>
        <p:pic>
          <p:nvPicPr>
            <p:cNvPr id="1032" name="Picture 8" descr="latexit-rtfd-attachement-U0iHZy0w.pdf">
              <a:extLst>
                <a:ext uri="{FF2B5EF4-FFF2-40B4-BE49-F238E27FC236}">
                  <a16:creationId xmlns:a16="http://schemas.microsoft.com/office/drawing/2014/main" id="{C6AEE0FB-A239-5541-81C4-091FD069F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056" y="1744158"/>
              <a:ext cx="8179887" cy="809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latexit-rtfd-attachement-Fdzx4Zht.pdf">
              <a:extLst>
                <a:ext uri="{FF2B5EF4-FFF2-40B4-BE49-F238E27FC236}">
                  <a16:creationId xmlns:a16="http://schemas.microsoft.com/office/drawing/2014/main" id="{13741754-EE5A-274A-BB56-311FCCEB2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144" y="2553626"/>
              <a:ext cx="6291710" cy="944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18ACEB3-8386-774C-A65D-12C8441CC491}"/>
              </a:ext>
            </a:extLst>
          </p:cNvPr>
          <p:cNvGrpSpPr/>
          <p:nvPr/>
        </p:nvGrpSpPr>
        <p:grpSpPr>
          <a:xfrm>
            <a:off x="1727678" y="4163361"/>
            <a:ext cx="8736639" cy="1489667"/>
            <a:chOff x="572122" y="3914601"/>
            <a:chExt cx="8736639" cy="1489667"/>
          </a:xfrm>
        </p:grpSpPr>
        <p:pic>
          <p:nvPicPr>
            <p:cNvPr id="1038" name="Picture 14" descr="latexit-rtfd-attachement-VmbNT18D.pdf">
              <a:extLst>
                <a:ext uri="{FF2B5EF4-FFF2-40B4-BE49-F238E27FC236}">
                  <a16:creationId xmlns:a16="http://schemas.microsoft.com/office/drawing/2014/main" id="{AC3E868B-623B-4D42-B58F-B862836284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101"/>
            <a:stretch/>
          </p:blipFill>
          <p:spPr bwMode="auto">
            <a:xfrm>
              <a:off x="572122" y="3914601"/>
              <a:ext cx="3745045" cy="917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latexit-rtfd-attachement-VmbNT18D.pdf">
              <a:extLst>
                <a:ext uri="{FF2B5EF4-FFF2-40B4-BE49-F238E27FC236}">
                  <a16:creationId xmlns:a16="http://schemas.microsoft.com/office/drawing/2014/main" id="{62A5FBAD-1A5E-6947-BBB2-FF01B53218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8" b="11800"/>
            <a:stretch/>
          </p:blipFill>
          <p:spPr bwMode="auto">
            <a:xfrm>
              <a:off x="2006055" y="4594800"/>
              <a:ext cx="7302706" cy="809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939343E-B490-3C46-8C2A-E0C173A3AB10}"/>
              </a:ext>
            </a:extLst>
          </p:cNvPr>
          <p:cNvSpPr/>
          <p:nvPr/>
        </p:nvSpPr>
        <p:spPr>
          <a:xfrm>
            <a:off x="5404080" y="2514949"/>
            <a:ext cx="1404936" cy="643826"/>
          </a:xfrm>
          <a:prstGeom prst="roundRect">
            <a:avLst/>
          </a:prstGeom>
          <a:solidFill>
            <a:srgbClr val="0078A2">
              <a:alpha val="20035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301A64B-91EC-5B4B-B905-07FADA36F3B1}"/>
              </a:ext>
            </a:extLst>
          </p:cNvPr>
          <p:cNvSpPr/>
          <p:nvPr/>
        </p:nvSpPr>
        <p:spPr>
          <a:xfrm>
            <a:off x="7513449" y="2514949"/>
            <a:ext cx="1557019" cy="670478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034A714-5DC9-8246-8C6E-DEE8DB49F07A}"/>
              </a:ext>
            </a:extLst>
          </p:cNvPr>
          <p:cNvSpPr/>
          <p:nvPr/>
        </p:nvSpPr>
        <p:spPr>
          <a:xfrm>
            <a:off x="9455498" y="5097606"/>
            <a:ext cx="761992" cy="357185"/>
          </a:xfrm>
          <a:prstGeom prst="round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3ED08D9-2A1A-5241-B06E-C151A4118DE5}"/>
              </a:ext>
            </a:extLst>
          </p:cNvPr>
          <p:cNvSpPr/>
          <p:nvPr/>
        </p:nvSpPr>
        <p:spPr>
          <a:xfrm>
            <a:off x="8493217" y="5097606"/>
            <a:ext cx="313631" cy="357185"/>
          </a:xfrm>
          <a:prstGeom prst="roundRect">
            <a:avLst/>
          </a:prstGeom>
          <a:solidFill>
            <a:srgbClr val="0078A2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37E0027B-7D13-DF4B-A4F7-E0A03D42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1548" y="3512583"/>
            <a:ext cx="2078656" cy="4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5">
            <a:extLst>
              <a:ext uri="{FF2B5EF4-FFF2-40B4-BE49-F238E27FC236}">
                <a16:creationId xmlns:a16="http://schemas.microsoft.com/office/drawing/2014/main" id="{A68C35CE-3488-9C4C-A259-9B1DA82B67CB}"/>
              </a:ext>
            </a:extLst>
          </p:cNvPr>
          <p:cNvSpPr txBox="1">
            <a:spLocks/>
          </p:cNvSpPr>
          <p:nvPr/>
        </p:nvSpPr>
        <p:spPr>
          <a:xfrm>
            <a:off x="2521660" y="680114"/>
            <a:ext cx="7148679" cy="6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Medium Averaging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8A5325-7A07-6841-AB33-64F47A7EA9EE}"/>
              </a:ext>
            </a:extLst>
          </p:cNvPr>
          <p:cNvCxnSpPr>
            <a:cxnSpLocks/>
          </p:cNvCxnSpPr>
          <p:nvPr/>
        </p:nvCxnSpPr>
        <p:spPr>
          <a:xfrm flipV="1">
            <a:off x="7061304" y="3094751"/>
            <a:ext cx="0" cy="444336"/>
          </a:xfrm>
          <a:prstGeom prst="straightConnector1">
            <a:avLst/>
          </a:prstGeom>
          <a:ln w="25400">
            <a:solidFill>
              <a:srgbClr val="004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8B8E5EF-6EAC-4F42-8DF3-09C072AF3DE4}"/>
              </a:ext>
            </a:extLst>
          </p:cNvPr>
          <p:cNvCxnSpPr>
            <a:cxnSpLocks/>
          </p:cNvCxnSpPr>
          <p:nvPr/>
        </p:nvCxnSpPr>
        <p:spPr>
          <a:xfrm>
            <a:off x="6091643" y="3583530"/>
            <a:ext cx="2" cy="566742"/>
          </a:xfrm>
          <a:prstGeom prst="straightConnector1">
            <a:avLst/>
          </a:prstGeom>
          <a:ln w="25400">
            <a:solidFill>
              <a:srgbClr val="004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314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21B8B363-CC9A-454F-86BB-7C75A542DE4D}"/>
              </a:ext>
            </a:extLst>
          </p:cNvPr>
          <p:cNvSpPr txBox="1">
            <a:spLocks/>
          </p:cNvSpPr>
          <p:nvPr/>
        </p:nvSpPr>
        <p:spPr>
          <a:xfrm>
            <a:off x="2521660" y="680114"/>
            <a:ext cx="7148679" cy="6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Jet Broadening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18CD0A-08F2-BF48-9085-50D8EEDB979E}"/>
              </a:ext>
            </a:extLst>
          </p:cNvPr>
          <p:cNvSpPr txBox="1"/>
          <p:nvPr/>
        </p:nvSpPr>
        <p:spPr>
          <a:xfrm>
            <a:off x="4727675" y="1211016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inhomogeneous matter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E98DF5-15D1-F242-A6CB-33715B8B40EC}"/>
              </a:ext>
            </a:extLst>
          </p:cNvPr>
          <p:cNvGrpSpPr/>
          <p:nvPr/>
        </p:nvGrpSpPr>
        <p:grpSpPr>
          <a:xfrm>
            <a:off x="1727678" y="1580348"/>
            <a:ext cx="8736639" cy="1597969"/>
            <a:chOff x="1727678" y="1580348"/>
            <a:chExt cx="8736639" cy="1597969"/>
          </a:xfrm>
        </p:grpSpPr>
        <p:pic>
          <p:nvPicPr>
            <p:cNvPr id="7" name="Picture 14" descr="latexit-rtfd-attachement-VmbNT18D.pdf">
              <a:extLst>
                <a:ext uri="{FF2B5EF4-FFF2-40B4-BE49-F238E27FC236}">
                  <a16:creationId xmlns:a16="http://schemas.microsoft.com/office/drawing/2014/main" id="{FD4D758C-79E8-A747-837F-86B461B50D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101"/>
            <a:stretch/>
          </p:blipFill>
          <p:spPr bwMode="auto">
            <a:xfrm>
              <a:off x="1727678" y="1580348"/>
              <a:ext cx="3745045" cy="917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4" descr="latexit-rtfd-attachement-VmbNT18D.pdf">
              <a:extLst>
                <a:ext uri="{FF2B5EF4-FFF2-40B4-BE49-F238E27FC236}">
                  <a16:creationId xmlns:a16="http://schemas.microsoft.com/office/drawing/2014/main" id="{481B2A2F-EA65-1E43-B24D-3A12618AC4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8" t="1" b="-1"/>
            <a:stretch/>
          </p:blipFill>
          <p:spPr bwMode="auto">
            <a:xfrm>
              <a:off x="3161611" y="2260547"/>
              <a:ext cx="7302706" cy="917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24EB51-5FBB-B540-B7CF-EB81C8C7758E}"/>
              </a:ext>
            </a:extLst>
          </p:cNvPr>
          <p:cNvSpPr/>
          <p:nvPr/>
        </p:nvSpPr>
        <p:spPr>
          <a:xfrm>
            <a:off x="8482768" y="2499524"/>
            <a:ext cx="739609" cy="387367"/>
          </a:xfrm>
          <a:prstGeom prst="roundRect">
            <a:avLst/>
          </a:prstGeom>
          <a:solidFill>
            <a:srgbClr val="0078A2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3EA1AF-D2D2-4848-AB13-FB7BFFD6DDA4}"/>
              </a:ext>
            </a:extLst>
          </p:cNvPr>
          <p:cNvSpPr txBox="1"/>
          <p:nvPr/>
        </p:nvSpPr>
        <p:spPr>
          <a:xfrm>
            <a:off x="1851540" y="3322298"/>
            <a:ext cx="8488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homogeneous case, the classical action is pretty simple, and the path integral can be evaluated;</a:t>
            </a: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leading gradient correction doesn’t change that, and the only complication is a non-zero “force” in the EOM for u;</a:t>
            </a: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EOM can be solved perturbatively, giving</a:t>
            </a:r>
          </a:p>
        </p:txBody>
      </p:sp>
      <p:pic>
        <p:nvPicPr>
          <p:cNvPr id="2052" name="Picture 4" descr="latexit-rtfd-attachement-dazXOPBp.pdf">
            <a:extLst>
              <a:ext uri="{FF2B5EF4-FFF2-40B4-BE49-F238E27FC236}">
                <a16:creationId xmlns:a16="http://schemas.microsoft.com/office/drawing/2014/main" id="{D13EA944-09E3-0F4D-B64B-2460ABA42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7" b="-4430"/>
          <a:stretch/>
        </p:blipFill>
        <p:spPr bwMode="auto">
          <a:xfrm>
            <a:off x="3794271" y="5097495"/>
            <a:ext cx="4603453" cy="7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83B71B-B79C-9D40-9434-36FEF4167228}"/>
              </a:ext>
            </a:extLst>
          </p:cNvPr>
          <p:cNvSpPr txBox="1"/>
          <p:nvPr/>
        </p:nvSpPr>
        <p:spPr>
          <a:xfrm>
            <a:off x="6096001" y="0"/>
            <a:ext cx="613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Barata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AS, C. Salgado, 2022</a:t>
            </a:r>
          </a:p>
        </p:txBody>
      </p:sp>
    </p:spTree>
    <p:extLst>
      <p:ext uri="{BB962C8B-B14F-4D97-AF65-F5344CB8AC3E}">
        <p14:creationId xmlns:p14="http://schemas.microsoft.com/office/powerpoint/2010/main" val="2520084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21B8B363-CC9A-454F-86BB-7C75A542DE4D}"/>
              </a:ext>
            </a:extLst>
          </p:cNvPr>
          <p:cNvSpPr txBox="1">
            <a:spLocks/>
          </p:cNvSpPr>
          <p:nvPr/>
        </p:nvSpPr>
        <p:spPr>
          <a:xfrm>
            <a:off x="2521660" y="680114"/>
            <a:ext cx="7148679" cy="6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Jet Broadening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18CD0A-08F2-BF48-9085-50D8EEDB979E}"/>
              </a:ext>
            </a:extLst>
          </p:cNvPr>
          <p:cNvSpPr txBox="1"/>
          <p:nvPr/>
        </p:nvSpPr>
        <p:spPr>
          <a:xfrm>
            <a:off x="4727675" y="1211016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inhomogeneous matter</a:t>
            </a:r>
          </a:p>
        </p:txBody>
      </p:sp>
      <p:pic>
        <p:nvPicPr>
          <p:cNvPr id="3074" name="Picture 2" descr="latexit-rtfd-attachement-eqbYou8q.pdf">
            <a:extLst>
              <a:ext uri="{FF2B5EF4-FFF2-40B4-BE49-F238E27FC236}">
                <a16:creationId xmlns:a16="http://schemas.microsoft.com/office/drawing/2014/main" id="{F7AA8204-16BE-4F40-AF39-99D985E0A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05" y="2166945"/>
            <a:ext cx="10093377" cy="7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texit-rtfd-attachement-3ZohYPE3.pdf">
            <a:extLst>
              <a:ext uri="{FF2B5EF4-FFF2-40B4-BE49-F238E27FC236}">
                <a16:creationId xmlns:a16="http://schemas.microsoft.com/office/drawing/2014/main" id="{49B60442-201F-AE47-ADC0-C0E79F39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808" y="3526605"/>
            <a:ext cx="6674370" cy="7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texit-rtfd-attachement-B4fu9Mu5.pdf">
            <a:extLst>
              <a:ext uri="{FF2B5EF4-FFF2-40B4-BE49-F238E27FC236}">
                <a16:creationId xmlns:a16="http://schemas.microsoft.com/office/drawing/2014/main" id="{53D0D7C3-4347-AA4F-88DD-B0A52A1A1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30" y="5245748"/>
            <a:ext cx="3269539" cy="60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6E6E5D-7E34-954F-A6A0-38A8DD7C2812}"/>
              </a:ext>
            </a:extLst>
          </p:cNvPr>
          <p:cNvSpPr txBox="1"/>
          <p:nvPr/>
        </p:nvSpPr>
        <p:spPr>
          <a:xfrm>
            <a:off x="1874325" y="1698693"/>
            <a:ext cx="844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some straightforward algebra, the re-summed broadening distribution reads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BAB1EA-D223-AD4B-91B8-E4B84B78DDCC}"/>
              </a:ext>
            </a:extLst>
          </p:cNvPr>
          <p:cNvSpPr txBox="1"/>
          <p:nvPr/>
        </p:nvSpPr>
        <p:spPr>
          <a:xfrm>
            <a:off x="2823302" y="3058353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one can easily check that it satisfies the unitarity condition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B6B355-B301-8747-94A3-FBF768B342D1}"/>
              </a:ext>
            </a:extLst>
          </p:cNvPr>
          <p:cNvSpPr txBox="1"/>
          <p:nvPr/>
        </p:nvSpPr>
        <p:spPr>
          <a:xfrm>
            <a:off x="2758808" y="4414058"/>
            <a:ext cx="6674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can also notice that the initial and final state distributions are not factorized anymore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1E9623E-0F6E-134C-BF88-8ADABA4CA8A0}"/>
              </a:ext>
            </a:extLst>
          </p:cNvPr>
          <p:cNvSpPr/>
          <p:nvPr/>
        </p:nvSpPr>
        <p:spPr>
          <a:xfrm>
            <a:off x="942197" y="2068025"/>
            <a:ext cx="10265734" cy="966948"/>
          </a:xfrm>
          <a:prstGeom prst="roundRect">
            <a:avLst/>
          </a:prstGeom>
          <a:solidFill>
            <a:srgbClr val="0078A2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4F9354-4F68-774E-95E9-EAB71B58B631}"/>
              </a:ext>
            </a:extLst>
          </p:cNvPr>
          <p:cNvSpPr txBox="1"/>
          <p:nvPr/>
        </p:nvSpPr>
        <p:spPr>
          <a:xfrm>
            <a:off x="6096001" y="0"/>
            <a:ext cx="613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Barata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AS, C. Salgado, 2022</a:t>
            </a:r>
          </a:p>
        </p:txBody>
      </p:sp>
    </p:spTree>
    <p:extLst>
      <p:ext uri="{BB962C8B-B14F-4D97-AF65-F5344CB8AC3E}">
        <p14:creationId xmlns:p14="http://schemas.microsoft.com/office/powerpoint/2010/main" val="298516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42DCD945-5D50-2E42-AAA0-F446A98E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660" y="680114"/>
            <a:ext cx="7148679" cy="647644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262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 Tomography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B0BDE-EFB2-284B-8CA3-3FB819EDAB04}"/>
              </a:ext>
            </a:extLst>
          </p:cNvPr>
          <p:cNvSpPr txBox="1"/>
          <p:nvPr/>
        </p:nvSpPr>
        <p:spPr>
          <a:xfrm>
            <a:off x="1851541" y="1376572"/>
            <a:ext cx="84889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hot nuclear matter in HIC undergoes multi-phase evolution and its details are hard to access through the soft sector. In turn, jets see the matter at multiple scales, and essentially X-ray it;</a:t>
            </a: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However, most approaches to the jet-medium interaction are either empirical or based on multiple simplifying assumptions – static matter, no fluctuations,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what follows I will highlight our recent progress on the medium motion and structure effects in the QCD calculations for jet broadening and medium-induced radiation;</a:t>
            </a: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developed formalism can be also applied to include orbital motion of nucleons and some of in-medium fluctuations in the DIS context;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F9794-97BD-9C44-AF3D-7B491966F317}"/>
              </a:ext>
            </a:extLst>
          </p:cNvPr>
          <p:cNvSpPr txBox="1"/>
          <p:nvPr/>
        </p:nvSpPr>
        <p:spPr>
          <a:xfrm>
            <a:off x="6096001" y="0"/>
            <a:ext cx="613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AS, M. Sievert, I.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Vitev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PRD, 2021 </a:t>
            </a:r>
          </a:p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Barata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AS, C. Salgado, PRD, 2022</a:t>
            </a:r>
          </a:p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C. Andres, F. Dominguez, AS, CS,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2022</a:t>
            </a:r>
          </a:p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Barata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X. Mayo, AS, CS, 2022 (?)</a:t>
            </a:r>
          </a:p>
        </p:txBody>
      </p:sp>
    </p:spTree>
    <p:extLst>
      <p:ext uri="{BB962C8B-B14F-4D97-AF65-F5344CB8AC3E}">
        <p14:creationId xmlns:p14="http://schemas.microsoft.com/office/powerpoint/2010/main" val="2199677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texit-rtfd-attachement-SDlxPI0l.pdf">
            <a:extLst>
              <a:ext uri="{FF2B5EF4-FFF2-40B4-BE49-F238E27FC236}">
                <a16:creationId xmlns:a16="http://schemas.microsoft.com/office/drawing/2014/main" id="{677C2E15-3EAA-204E-8D9C-2EFEAD4A9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57" y="1858660"/>
            <a:ext cx="4317742" cy="11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texit-rtfd-attachement-DmWwLzLn.pdf">
            <a:extLst>
              <a:ext uri="{FF2B5EF4-FFF2-40B4-BE49-F238E27FC236}">
                <a16:creationId xmlns:a16="http://schemas.microsoft.com/office/drawing/2014/main" id="{8D74CA8D-508E-1542-886C-A4AA04409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1879473"/>
            <a:ext cx="4025029" cy="95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texit-rtfd-attachement-LVglXlMD.pdf">
            <a:extLst>
              <a:ext uri="{FF2B5EF4-FFF2-40B4-BE49-F238E27FC236}">
                <a16:creationId xmlns:a16="http://schemas.microsoft.com/office/drawing/2014/main" id="{E758CCB3-8919-9243-9B4E-A45D5D9F6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30" y="3851969"/>
            <a:ext cx="7886536" cy="91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EBE5DE-F4D1-9E49-BDA3-CFB2C12CFB00}"/>
              </a:ext>
            </a:extLst>
          </p:cNvPr>
          <p:cNvSpPr txBox="1">
            <a:spLocks/>
          </p:cNvSpPr>
          <p:nvPr/>
        </p:nvSpPr>
        <p:spPr>
          <a:xfrm>
            <a:off x="2521660" y="680114"/>
            <a:ext cx="7148679" cy="6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Jet Broadening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F4BA1-8564-1C4C-8916-186EFFABC906}"/>
              </a:ext>
            </a:extLst>
          </p:cNvPr>
          <p:cNvSpPr txBox="1"/>
          <p:nvPr/>
        </p:nvSpPr>
        <p:spPr>
          <a:xfrm>
            <a:off x="4727675" y="1211016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inhomogeneous matter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A705E-A313-8C43-9330-93BEF43795A5}"/>
              </a:ext>
            </a:extLst>
          </p:cNvPr>
          <p:cNvSpPr txBox="1"/>
          <p:nvPr/>
        </p:nvSpPr>
        <p:spPr>
          <a:xfrm>
            <a:off x="8416574" y="2832193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model source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441DEE-4E79-1448-8872-47C2EEE06C1D}"/>
              </a:ext>
            </a:extLst>
          </p:cNvPr>
          <p:cNvSpPr/>
          <p:nvPr/>
        </p:nvSpPr>
        <p:spPr>
          <a:xfrm>
            <a:off x="2056275" y="3769000"/>
            <a:ext cx="4532811" cy="1095731"/>
          </a:xfrm>
          <a:prstGeom prst="roundRect">
            <a:avLst/>
          </a:prstGeom>
          <a:solidFill>
            <a:srgbClr val="0078A2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02953E-7084-4845-BF05-4C9D81E2D78D}"/>
              </a:ext>
            </a:extLst>
          </p:cNvPr>
          <p:cNvSpPr txBox="1"/>
          <p:nvPr/>
        </p:nvSpPr>
        <p:spPr>
          <a:xfrm>
            <a:off x="6096001" y="0"/>
            <a:ext cx="613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AS, M. Sievert, I.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Vitev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PRD, 2021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4B3813-3BDA-6747-8D68-A85FF911E4D4}"/>
              </a:ext>
            </a:extLst>
          </p:cNvPr>
          <p:cNvCxnSpPr>
            <a:cxnSpLocks/>
          </p:cNvCxnSpPr>
          <p:nvPr/>
        </p:nvCxnSpPr>
        <p:spPr>
          <a:xfrm flipH="1">
            <a:off x="9418961" y="1523306"/>
            <a:ext cx="124897" cy="294218"/>
          </a:xfrm>
          <a:prstGeom prst="straightConnector1">
            <a:avLst/>
          </a:prstGeom>
          <a:ln w="25400">
            <a:solidFill>
              <a:srgbClr val="004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3175283-24E2-4140-8DA4-8D24425584C0}"/>
              </a:ext>
            </a:extLst>
          </p:cNvPr>
          <p:cNvSpPr txBox="1"/>
          <p:nvPr/>
        </p:nvSpPr>
        <p:spPr>
          <a:xfrm>
            <a:off x="9495697" y="1234136"/>
            <a:ext cx="2678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distribution in energies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D35C4E-B566-6547-8360-CD78A1D473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0862"/>
          <a:stretch/>
        </p:blipFill>
        <p:spPr>
          <a:xfrm>
            <a:off x="7990467" y="5133865"/>
            <a:ext cx="531897" cy="228600"/>
          </a:xfrm>
          <a:prstGeom prst="rect">
            <a:avLst/>
          </a:prstGeom>
          <a:solidFill>
            <a:srgbClr val="00408C"/>
          </a:solidFill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776FFA4-9B7A-6E4D-8614-F30A3F4A16AA}"/>
              </a:ext>
            </a:extLst>
          </p:cNvPr>
          <p:cNvCxnSpPr>
            <a:cxnSpLocks/>
          </p:cNvCxnSpPr>
          <p:nvPr/>
        </p:nvCxnSpPr>
        <p:spPr>
          <a:xfrm flipH="1" flipV="1">
            <a:off x="7687123" y="4758026"/>
            <a:ext cx="280484" cy="410471"/>
          </a:xfrm>
          <a:prstGeom prst="straightConnector1">
            <a:avLst/>
          </a:prstGeom>
          <a:ln w="25400">
            <a:solidFill>
              <a:srgbClr val="004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C3D594D-1D8C-6648-BED9-00467B10E68F}"/>
              </a:ext>
            </a:extLst>
          </p:cNvPr>
          <p:cNvSpPr txBox="1"/>
          <p:nvPr/>
        </p:nvSpPr>
        <p:spPr>
          <a:xfrm>
            <a:off x="8436799" y="5096247"/>
            <a:ext cx="1888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mean free path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3835BF7-49C5-0E4A-A512-D1EE825AD841}"/>
              </a:ext>
            </a:extLst>
          </p:cNvPr>
          <p:cNvCxnSpPr>
            <a:cxnSpLocks/>
          </p:cNvCxnSpPr>
          <p:nvPr/>
        </p:nvCxnSpPr>
        <p:spPr>
          <a:xfrm flipV="1">
            <a:off x="4390578" y="4964799"/>
            <a:ext cx="0" cy="338132"/>
          </a:xfrm>
          <a:prstGeom prst="straightConnector1">
            <a:avLst/>
          </a:prstGeom>
          <a:ln w="25400">
            <a:solidFill>
              <a:srgbClr val="004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9D8417E-4CE7-7248-81AA-35A7A69E9A89}"/>
              </a:ext>
            </a:extLst>
          </p:cNvPr>
          <p:cNvSpPr txBox="1"/>
          <p:nvPr/>
        </p:nvSpPr>
        <p:spPr>
          <a:xfrm>
            <a:off x="3503155" y="5288290"/>
            <a:ext cx="1774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 contribution</a:t>
            </a:r>
          </a:p>
        </p:txBody>
      </p:sp>
    </p:spTree>
    <p:extLst>
      <p:ext uri="{BB962C8B-B14F-4D97-AF65-F5344CB8AC3E}">
        <p14:creationId xmlns:p14="http://schemas.microsoft.com/office/powerpoint/2010/main" val="1976945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texit-rtfd-attachement-SDlxPI0l.pdf">
            <a:extLst>
              <a:ext uri="{FF2B5EF4-FFF2-40B4-BE49-F238E27FC236}">
                <a16:creationId xmlns:a16="http://schemas.microsoft.com/office/drawing/2014/main" id="{677C2E15-3EAA-204E-8D9C-2EFEAD4A9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57" y="1858660"/>
            <a:ext cx="4317742" cy="11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texit-rtfd-attachement-DmWwLzLn.pdf">
            <a:extLst>
              <a:ext uri="{FF2B5EF4-FFF2-40B4-BE49-F238E27FC236}">
                <a16:creationId xmlns:a16="http://schemas.microsoft.com/office/drawing/2014/main" id="{8D74CA8D-508E-1542-886C-A4AA04409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1879473"/>
            <a:ext cx="4025029" cy="95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texit-rtfd-attachement-LVglXlMD.pdf">
            <a:extLst>
              <a:ext uri="{FF2B5EF4-FFF2-40B4-BE49-F238E27FC236}">
                <a16:creationId xmlns:a16="http://schemas.microsoft.com/office/drawing/2014/main" id="{E758CCB3-8919-9243-9B4E-A45D5D9F6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30" y="3851969"/>
            <a:ext cx="7886536" cy="91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EBE5DE-F4D1-9E49-BDA3-CFB2C12CFB00}"/>
              </a:ext>
            </a:extLst>
          </p:cNvPr>
          <p:cNvSpPr txBox="1">
            <a:spLocks/>
          </p:cNvSpPr>
          <p:nvPr/>
        </p:nvSpPr>
        <p:spPr>
          <a:xfrm>
            <a:off x="2521660" y="680114"/>
            <a:ext cx="7148679" cy="6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Jet Broadening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F4BA1-8564-1C4C-8916-186EFFABC906}"/>
              </a:ext>
            </a:extLst>
          </p:cNvPr>
          <p:cNvSpPr txBox="1"/>
          <p:nvPr/>
        </p:nvSpPr>
        <p:spPr>
          <a:xfrm>
            <a:off x="4727675" y="1211016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inhomogeneous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matter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441DEE-4E79-1448-8872-47C2EEE06C1D}"/>
              </a:ext>
            </a:extLst>
          </p:cNvPr>
          <p:cNvSpPr/>
          <p:nvPr/>
        </p:nvSpPr>
        <p:spPr>
          <a:xfrm>
            <a:off x="2008977" y="3769000"/>
            <a:ext cx="8177348" cy="1095731"/>
          </a:xfrm>
          <a:prstGeom prst="roundRect">
            <a:avLst/>
          </a:prstGeom>
          <a:solidFill>
            <a:srgbClr val="0078A2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2053B-9ECD-324C-92B4-AA847F45AFCA}"/>
              </a:ext>
            </a:extLst>
          </p:cNvPr>
          <p:cNvSpPr txBox="1"/>
          <p:nvPr/>
        </p:nvSpPr>
        <p:spPr>
          <a:xfrm>
            <a:off x="6096001" y="0"/>
            <a:ext cx="613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Barata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AS, C. Salgado, 2022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D81782-895E-3540-BE36-39474E38F1DD}"/>
              </a:ext>
            </a:extLst>
          </p:cNvPr>
          <p:cNvCxnSpPr>
            <a:cxnSpLocks/>
          </p:cNvCxnSpPr>
          <p:nvPr/>
        </p:nvCxnSpPr>
        <p:spPr>
          <a:xfrm flipV="1">
            <a:off x="6095999" y="4964799"/>
            <a:ext cx="0" cy="338132"/>
          </a:xfrm>
          <a:prstGeom prst="straightConnector1">
            <a:avLst/>
          </a:prstGeom>
          <a:ln w="25400">
            <a:solidFill>
              <a:srgbClr val="004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E7ED9E8-68D8-DA43-B504-79E832A1D385}"/>
              </a:ext>
            </a:extLst>
          </p:cNvPr>
          <p:cNvSpPr txBox="1"/>
          <p:nvPr/>
        </p:nvSpPr>
        <p:spPr>
          <a:xfrm>
            <a:off x="5114535" y="5288290"/>
            <a:ext cx="1962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order re-summed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A213E8-88C3-914F-B98A-F730B1E1EE11}"/>
              </a:ext>
            </a:extLst>
          </p:cNvPr>
          <p:cNvSpPr txBox="1"/>
          <p:nvPr/>
        </p:nvSpPr>
        <p:spPr>
          <a:xfrm>
            <a:off x="7941501" y="58747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15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4B40DDB-856C-E141-BEC7-E65B54872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9" y="2104263"/>
            <a:ext cx="5205419" cy="2465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6F3134-627E-8E4A-9B02-5BB181D6D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78" y="1787021"/>
            <a:ext cx="6508722" cy="310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69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DB0BDE-EFB2-284B-8CA3-3FB819EDAB04}"/>
              </a:ext>
            </a:extLst>
          </p:cNvPr>
          <p:cNvSpPr txBox="1"/>
          <p:nvPr/>
        </p:nvSpPr>
        <p:spPr>
          <a:xfrm>
            <a:off x="1851540" y="1376572"/>
            <a:ext cx="87806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re-summed the jet broadening distribution to all orders in opacity in evolving/inhomogeneous matter and constructed the corresponding single particle propagators;</a:t>
            </a: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transverse flow/gradients bend the leading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trajectory, contributing to odd moments of the final momentum distribution (anisotropic broadening);</a:t>
            </a: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transverse flow/gradients also affects the medium-induced radiation, leading to non-zero odd moments of the gluon momentum distribution (work in progress);</a:t>
            </a:r>
          </a:p>
          <a:p>
            <a:pPr>
              <a:buClr>
                <a:srgbClr val="00448A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initial and final state effects are not (fully) factorized anymore due to the shifts in the initial distribution;</a:t>
            </a: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448A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medium response naturally appears in our considerations, and we will return to that in the near future;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FD2116-2965-5C4A-8B01-88B114C20B15}"/>
              </a:ext>
            </a:extLst>
          </p:cNvPr>
          <p:cNvSpPr txBox="1">
            <a:spLocks/>
          </p:cNvSpPr>
          <p:nvPr/>
        </p:nvSpPr>
        <p:spPr>
          <a:xfrm>
            <a:off x="2521660" y="680114"/>
            <a:ext cx="7148679" cy="6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5958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2651C14-D22C-BA48-A4B7-2987F492ABFE}"/>
              </a:ext>
            </a:extLst>
          </p:cNvPr>
          <p:cNvSpPr txBox="1">
            <a:spLocks/>
          </p:cNvSpPr>
          <p:nvPr/>
        </p:nvSpPr>
        <p:spPr>
          <a:xfrm>
            <a:off x="2521660" y="680114"/>
            <a:ext cx="7148679" cy="6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Color Potential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7685EA-EF5E-D940-A627-1337685EC927}"/>
              </a:ext>
            </a:extLst>
          </p:cNvPr>
          <p:cNvSpPr txBox="1"/>
          <p:nvPr/>
        </p:nvSpPr>
        <p:spPr>
          <a:xfrm>
            <a:off x="8595360" y="4336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077D9-332C-A246-9DA9-2A4D5F18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48" y="1506462"/>
            <a:ext cx="4150501" cy="2587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67DB8B-9F1A-3E4D-BA39-56329DA0F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066" y="5694035"/>
            <a:ext cx="667928" cy="4093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07EDD2-BEB6-8444-B2AD-7C27E72775F6}"/>
              </a:ext>
            </a:extLst>
          </p:cNvPr>
          <p:cNvSpPr txBox="1"/>
          <p:nvPr/>
        </p:nvSpPr>
        <p:spPr>
          <a:xfrm>
            <a:off x="8325994" y="5744797"/>
            <a:ext cx="2848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 the </a:t>
            </a:r>
            <a:r>
              <a:rPr lang="en-US" sz="1400" b="1" dirty="0" err="1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Gyulassy</a:t>
            </a:r>
            <a:r>
              <a:rPr lang="en-US" sz="1400" b="1" dirty="0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-Wang potential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0B1A7A-8C44-5842-972B-19946A52ABC8}"/>
              </a:ext>
            </a:extLst>
          </p:cNvPr>
          <p:cNvCxnSpPr/>
          <p:nvPr/>
        </p:nvCxnSpPr>
        <p:spPr>
          <a:xfrm flipH="1" flipV="1">
            <a:off x="7234830" y="5598587"/>
            <a:ext cx="368372" cy="205734"/>
          </a:xfrm>
          <a:prstGeom prst="straightConnector1">
            <a:avLst/>
          </a:prstGeom>
          <a:ln w="25400">
            <a:solidFill>
              <a:srgbClr val="004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0C8819-E9B4-FC4C-A38B-CCDD27863FCF}"/>
              </a:ext>
            </a:extLst>
          </p:cNvPr>
          <p:cNvCxnSpPr>
            <a:cxnSpLocks/>
          </p:cNvCxnSpPr>
          <p:nvPr/>
        </p:nvCxnSpPr>
        <p:spPr>
          <a:xfrm>
            <a:off x="11009302" y="4541413"/>
            <a:ext cx="0" cy="235100"/>
          </a:xfrm>
          <a:prstGeom prst="straightConnector1">
            <a:avLst/>
          </a:prstGeom>
          <a:ln w="25400">
            <a:solidFill>
              <a:srgbClr val="004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90437B4-470F-8D42-8DA8-0119A549BF28}"/>
              </a:ext>
            </a:extLst>
          </p:cNvPr>
          <p:cNvSpPr txBox="1"/>
          <p:nvPr/>
        </p:nvSpPr>
        <p:spPr>
          <a:xfrm>
            <a:off x="10722846" y="4203044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</a:p>
        </p:txBody>
      </p:sp>
      <p:pic>
        <p:nvPicPr>
          <p:cNvPr id="1026" name="Picture 2" descr="latexit-rtfd-attachement-mina2a7e.pdf">
            <a:extLst>
              <a:ext uri="{FF2B5EF4-FFF2-40B4-BE49-F238E27FC236}">
                <a16:creationId xmlns:a16="http://schemas.microsoft.com/office/drawing/2014/main" id="{BD3F5F31-72E8-B747-A913-0FC03160D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2" y="4692486"/>
            <a:ext cx="11141612" cy="87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9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21B8B363-CC9A-454F-86BB-7C75A542DE4D}"/>
              </a:ext>
            </a:extLst>
          </p:cNvPr>
          <p:cNvSpPr txBox="1">
            <a:spLocks/>
          </p:cNvSpPr>
          <p:nvPr/>
        </p:nvSpPr>
        <p:spPr>
          <a:xfrm>
            <a:off x="2521660" y="680114"/>
            <a:ext cx="7148679" cy="6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Jet Broadening</a:t>
            </a:r>
          </a:p>
        </p:txBody>
      </p:sp>
      <p:pic>
        <p:nvPicPr>
          <p:cNvPr id="7170" name="Picture 2" descr="latexit-rtfd-attachement-jTqYN2OP.pdf">
            <a:extLst>
              <a:ext uri="{FF2B5EF4-FFF2-40B4-BE49-F238E27FC236}">
                <a16:creationId xmlns:a16="http://schemas.microsoft.com/office/drawing/2014/main" id="{270EB6B1-1843-C942-B17B-215291E9D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94" y="3842356"/>
            <a:ext cx="10111409" cy="8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atexit-rtfd-attachement-tTOGmBiA.pdf">
            <a:extLst>
              <a:ext uri="{FF2B5EF4-FFF2-40B4-BE49-F238E27FC236}">
                <a16:creationId xmlns:a16="http://schemas.microsoft.com/office/drawing/2014/main" id="{4EA941E4-7D4E-5C48-9805-8D7DC70E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4" y="5202429"/>
            <a:ext cx="7265070" cy="72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EEBB0A8-8C9F-744A-871A-22984EC59FC8}"/>
              </a:ext>
            </a:extLst>
          </p:cNvPr>
          <p:cNvSpPr txBox="1"/>
          <p:nvPr/>
        </p:nvSpPr>
        <p:spPr>
          <a:xfrm>
            <a:off x="6716934" y="5779544"/>
            <a:ext cx="159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fluid velocity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C60B38C-8F07-174F-9DBC-5C67E8F740DE}"/>
              </a:ext>
            </a:extLst>
          </p:cNvPr>
          <p:cNvCxnSpPr>
            <a:cxnSpLocks/>
          </p:cNvCxnSpPr>
          <p:nvPr/>
        </p:nvCxnSpPr>
        <p:spPr>
          <a:xfrm flipH="1" flipV="1">
            <a:off x="6302326" y="5735935"/>
            <a:ext cx="414608" cy="197498"/>
          </a:xfrm>
          <a:prstGeom prst="straightConnector1">
            <a:avLst/>
          </a:prstGeom>
          <a:ln w="25400">
            <a:solidFill>
              <a:srgbClr val="004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70BF623-0BC0-5642-A0EF-A54AB4554AAB}"/>
              </a:ext>
            </a:extLst>
          </p:cNvPr>
          <p:cNvSpPr/>
          <p:nvPr/>
        </p:nvSpPr>
        <p:spPr>
          <a:xfrm>
            <a:off x="5862090" y="5200609"/>
            <a:ext cx="440236" cy="473013"/>
          </a:xfrm>
          <a:prstGeom prst="roundRect">
            <a:avLst/>
          </a:prstGeom>
          <a:solidFill>
            <a:srgbClr val="0078A2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44A372C-47C4-E641-A921-F88FB51F01C9}"/>
              </a:ext>
            </a:extLst>
          </p:cNvPr>
          <p:cNvSpPr/>
          <p:nvPr/>
        </p:nvSpPr>
        <p:spPr>
          <a:xfrm>
            <a:off x="8855074" y="5195094"/>
            <a:ext cx="929731" cy="473013"/>
          </a:xfrm>
          <a:prstGeom prst="roundRect">
            <a:avLst/>
          </a:prstGeom>
          <a:solidFill>
            <a:srgbClr val="0078A2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AF44A41-8E6B-A24A-971A-E910A7AAB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71" y="1386220"/>
            <a:ext cx="4791038" cy="23091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A62B12D-84B2-C94E-B5DA-9261084C4216}"/>
              </a:ext>
            </a:extLst>
          </p:cNvPr>
          <p:cNvSpPr txBox="1"/>
          <p:nvPr/>
        </p:nvSpPr>
        <p:spPr>
          <a:xfrm>
            <a:off x="9102356" y="3056828"/>
            <a:ext cx="200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initial distribution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983842-5FA6-FC40-8678-A26559791A5F}"/>
              </a:ext>
            </a:extLst>
          </p:cNvPr>
          <p:cNvCxnSpPr>
            <a:cxnSpLocks/>
          </p:cNvCxnSpPr>
          <p:nvPr/>
        </p:nvCxnSpPr>
        <p:spPr>
          <a:xfrm flipH="1">
            <a:off x="10092394" y="3482140"/>
            <a:ext cx="10396" cy="413356"/>
          </a:xfrm>
          <a:prstGeom prst="straightConnector1">
            <a:avLst/>
          </a:prstGeom>
          <a:ln w="25400">
            <a:solidFill>
              <a:srgbClr val="004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029AFFE-11E3-2E4F-BABE-AB0823229FE3}"/>
              </a:ext>
            </a:extLst>
          </p:cNvPr>
          <p:cNvSpPr/>
          <p:nvPr/>
        </p:nvSpPr>
        <p:spPr>
          <a:xfrm>
            <a:off x="4284666" y="5731447"/>
            <a:ext cx="234082" cy="241108"/>
          </a:xfrm>
          <a:prstGeom prst="roundRect">
            <a:avLst/>
          </a:prstGeom>
          <a:solidFill>
            <a:srgbClr val="0078A2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D345F4-07B7-C24E-BBA4-7348CFE1F324}"/>
              </a:ext>
            </a:extLst>
          </p:cNvPr>
          <p:cNvCxnSpPr>
            <a:cxnSpLocks/>
          </p:cNvCxnSpPr>
          <p:nvPr/>
        </p:nvCxnSpPr>
        <p:spPr>
          <a:xfrm flipH="1" flipV="1">
            <a:off x="4537135" y="5969982"/>
            <a:ext cx="273403" cy="140935"/>
          </a:xfrm>
          <a:prstGeom prst="straightConnector1">
            <a:avLst/>
          </a:prstGeom>
          <a:ln w="25400">
            <a:solidFill>
              <a:srgbClr val="004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98F7E94-7AFB-9745-9064-9790EFA604AF}"/>
              </a:ext>
            </a:extLst>
          </p:cNvPr>
          <p:cNvSpPr txBox="1"/>
          <p:nvPr/>
        </p:nvSpPr>
        <p:spPr>
          <a:xfrm>
            <a:off x="4796438" y="5981631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inhomogeneity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0B3200-DB0E-884B-8B14-F4113215CF78}"/>
              </a:ext>
            </a:extLst>
          </p:cNvPr>
          <p:cNvSpPr txBox="1"/>
          <p:nvPr/>
        </p:nvSpPr>
        <p:spPr>
          <a:xfrm>
            <a:off x="8882743" y="0"/>
            <a:ext cx="3351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AS, M. Sievert, I.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Vitev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PRD, 2021 </a:t>
            </a:r>
          </a:p>
        </p:txBody>
      </p:sp>
    </p:spTree>
    <p:extLst>
      <p:ext uri="{BB962C8B-B14F-4D97-AF65-F5344CB8AC3E}">
        <p14:creationId xmlns:p14="http://schemas.microsoft.com/office/powerpoint/2010/main" val="21881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A4DA82-6B82-7E4A-B5C6-B6B1FAA5AA52}"/>
              </a:ext>
            </a:extLst>
          </p:cNvPr>
          <p:cNvCxnSpPr/>
          <p:nvPr/>
        </p:nvCxnSpPr>
        <p:spPr>
          <a:xfrm>
            <a:off x="4534091" y="1851362"/>
            <a:ext cx="0" cy="12730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D7CB95-32AD-2346-A294-39082EE4FFFE}"/>
              </a:ext>
            </a:extLst>
          </p:cNvPr>
          <p:cNvCxnSpPr/>
          <p:nvPr/>
        </p:nvCxnSpPr>
        <p:spPr>
          <a:xfrm>
            <a:off x="7514038" y="1851362"/>
            <a:ext cx="0" cy="12730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DEA9AA-BD19-2D4D-BE05-9151539B87AE}"/>
              </a:ext>
            </a:extLst>
          </p:cNvPr>
          <p:cNvSpPr txBox="1"/>
          <p:nvPr/>
        </p:nvSpPr>
        <p:spPr>
          <a:xfrm>
            <a:off x="7491684" y="1610875"/>
            <a:ext cx="314086" cy="392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pic>
        <p:nvPicPr>
          <p:cNvPr id="10242" name="Picture 2" descr="latexit-rtfd-attachement-Q91TptSZ.pdf">
            <a:extLst>
              <a:ext uri="{FF2B5EF4-FFF2-40B4-BE49-F238E27FC236}">
                <a16:creationId xmlns:a16="http://schemas.microsoft.com/office/drawing/2014/main" id="{9B0B124F-298B-FF4D-9DF6-87319A88E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373" y="1847085"/>
            <a:ext cx="2921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atexit-rtfd-attachement-GTNenjzg.pdf">
            <a:extLst>
              <a:ext uri="{FF2B5EF4-FFF2-40B4-BE49-F238E27FC236}">
                <a16:creationId xmlns:a16="http://schemas.microsoft.com/office/drawing/2014/main" id="{8068E2F8-09EE-BC4B-91CA-4B27791D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18" y="1861833"/>
            <a:ext cx="2921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DFA2256-46FA-9348-8D10-5CC894713180}"/>
              </a:ext>
            </a:extLst>
          </p:cNvPr>
          <p:cNvCxnSpPr>
            <a:cxnSpLocks/>
          </p:cNvCxnSpPr>
          <p:nvPr/>
        </p:nvCxnSpPr>
        <p:spPr>
          <a:xfrm flipH="1">
            <a:off x="3959269" y="3348264"/>
            <a:ext cx="735616" cy="825557"/>
          </a:xfrm>
          <a:prstGeom prst="straightConnector1">
            <a:avLst/>
          </a:prstGeom>
          <a:ln w="25400">
            <a:solidFill>
              <a:srgbClr val="004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7B80D54-6391-2F44-88E4-946E34F065ED}"/>
              </a:ext>
            </a:extLst>
          </p:cNvPr>
          <p:cNvCxnSpPr>
            <a:cxnSpLocks/>
          </p:cNvCxnSpPr>
          <p:nvPr/>
        </p:nvCxnSpPr>
        <p:spPr>
          <a:xfrm>
            <a:off x="7388811" y="3348263"/>
            <a:ext cx="793059" cy="825558"/>
          </a:xfrm>
          <a:prstGeom prst="straightConnector1">
            <a:avLst/>
          </a:prstGeom>
          <a:ln w="25400">
            <a:solidFill>
              <a:srgbClr val="004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94B5D7DF-8A44-F348-A093-3C6406B2A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1291" y="4572084"/>
            <a:ext cx="2695955" cy="51930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9CEC45A-D720-2743-96F3-11BC28DB3685}"/>
              </a:ext>
            </a:extLst>
          </p:cNvPr>
          <p:cNvSpPr txBox="1"/>
          <p:nvPr/>
        </p:nvSpPr>
        <p:spPr>
          <a:xfrm>
            <a:off x="2667272" y="5143707"/>
            <a:ext cx="2583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neutrality</a:t>
            </a:r>
          </a:p>
        </p:txBody>
      </p:sp>
      <p:pic>
        <p:nvPicPr>
          <p:cNvPr id="10246" name="Picture 6" descr="latexit-rtfd-attachement-pq8FyhBb.pdf">
            <a:extLst>
              <a:ext uri="{FF2B5EF4-FFF2-40B4-BE49-F238E27FC236}">
                <a16:creationId xmlns:a16="http://schemas.microsoft.com/office/drawing/2014/main" id="{F0B62333-4E15-3349-90B4-5C166D8F7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39" y="4346675"/>
            <a:ext cx="2860902" cy="9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0AC7664-C02E-7240-B99F-C5E12EB157A3}"/>
              </a:ext>
            </a:extLst>
          </p:cNvPr>
          <p:cNvSpPr txBox="1"/>
          <p:nvPr/>
        </p:nvSpPr>
        <p:spPr>
          <a:xfrm>
            <a:off x="6649062" y="5298297"/>
            <a:ext cx="344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averaging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8514F6-74FC-224F-8B89-618C93F64C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50"/>
          <a:stretch/>
        </p:blipFill>
        <p:spPr>
          <a:xfrm>
            <a:off x="4734952" y="1705643"/>
            <a:ext cx="2555107" cy="1599953"/>
          </a:xfrm>
          <a:prstGeom prst="rect">
            <a:avLst/>
          </a:prstGeom>
        </p:spPr>
      </p:pic>
      <p:sp>
        <p:nvSpPr>
          <p:cNvPr id="18" name="Title 5">
            <a:extLst>
              <a:ext uri="{FF2B5EF4-FFF2-40B4-BE49-F238E27FC236}">
                <a16:creationId xmlns:a16="http://schemas.microsoft.com/office/drawing/2014/main" id="{3C3EE476-58A2-D244-A02B-932F93AA2C81}"/>
              </a:ext>
            </a:extLst>
          </p:cNvPr>
          <p:cNvSpPr txBox="1">
            <a:spLocks/>
          </p:cNvSpPr>
          <p:nvPr/>
        </p:nvSpPr>
        <p:spPr>
          <a:xfrm>
            <a:off x="2521660" y="680114"/>
            <a:ext cx="7148679" cy="6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Medium Averaging</a:t>
            </a:r>
          </a:p>
        </p:txBody>
      </p:sp>
    </p:spTree>
    <p:extLst>
      <p:ext uri="{BB962C8B-B14F-4D97-AF65-F5344CB8AC3E}">
        <p14:creationId xmlns:p14="http://schemas.microsoft.com/office/powerpoint/2010/main" val="174671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99145B-8743-DF42-AF78-28C396D5C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2096" y="1873219"/>
            <a:ext cx="4367803" cy="811793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B860F72-AE5C-9F4C-AB54-774AF5BA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7705" y="3159089"/>
            <a:ext cx="6756584" cy="7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854CEFCE-3B64-5D48-A389-B4378FC93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55990" y="4432761"/>
            <a:ext cx="9480014" cy="84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BEACA316-8F5C-B344-B3AA-D7B5E369A81E}"/>
              </a:ext>
            </a:extLst>
          </p:cNvPr>
          <p:cNvSpPr txBox="1">
            <a:spLocks/>
          </p:cNvSpPr>
          <p:nvPr/>
        </p:nvSpPr>
        <p:spPr>
          <a:xfrm>
            <a:off x="2521660" y="680114"/>
            <a:ext cx="7148679" cy="6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Medium Averaging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546BF-9DE5-034D-93FD-3E2B2BD1A918}"/>
              </a:ext>
            </a:extLst>
          </p:cNvPr>
          <p:cNvSpPr txBox="1"/>
          <p:nvPr/>
        </p:nvSpPr>
        <p:spPr>
          <a:xfrm>
            <a:off x="8882743" y="0"/>
            <a:ext cx="3351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AS, M. Sievert, I.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Vitev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PRD, 2021 </a:t>
            </a:r>
          </a:p>
        </p:txBody>
      </p:sp>
    </p:spTree>
    <p:extLst>
      <p:ext uri="{BB962C8B-B14F-4D97-AF65-F5344CB8AC3E}">
        <p14:creationId xmlns:p14="http://schemas.microsoft.com/office/powerpoint/2010/main" val="332180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4651E980-030A-FB4F-AF6C-55F1103C603F}"/>
              </a:ext>
            </a:extLst>
          </p:cNvPr>
          <p:cNvSpPr txBox="1">
            <a:spLocks/>
          </p:cNvSpPr>
          <p:nvPr/>
        </p:nvSpPr>
        <p:spPr>
          <a:xfrm>
            <a:off x="2521660" y="680114"/>
            <a:ext cx="7148679" cy="6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Propagator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81C45-0610-7A45-986E-503648A6C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991" y="1337191"/>
            <a:ext cx="9883515" cy="2532650"/>
          </a:xfrm>
          <a:prstGeom prst="rect">
            <a:avLst/>
          </a:prstGeom>
        </p:spPr>
      </p:pic>
      <p:pic>
        <p:nvPicPr>
          <p:cNvPr id="6146" name="Picture 2" descr="latexit-rtfd-attachement-VM9GQuEs.pdf">
            <a:extLst>
              <a:ext uri="{FF2B5EF4-FFF2-40B4-BE49-F238E27FC236}">
                <a16:creationId xmlns:a16="http://schemas.microsoft.com/office/drawing/2014/main" id="{18CA794C-F54D-6D49-A857-8162B8D8A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" y="4284022"/>
            <a:ext cx="10797153" cy="91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94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4651E980-030A-FB4F-AF6C-55F1103C603F}"/>
              </a:ext>
            </a:extLst>
          </p:cNvPr>
          <p:cNvSpPr txBox="1">
            <a:spLocks/>
          </p:cNvSpPr>
          <p:nvPr/>
        </p:nvSpPr>
        <p:spPr>
          <a:xfrm>
            <a:off x="2521660" y="680114"/>
            <a:ext cx="7148679" cy="6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Propagator</a:t>
            </a:r>
          </a:p>
        </p:txBody>
      </p:sp>
      <p:pic>
        <p:nvPicPr>
          <p:cNvPr id="7170" name="Picture 2" descr="latexit-rtfd-attachement-MmOaaDly.pdf">
            <a:extLst>
              <a:ext uri="{FF2B5EF4-FFF2-40B4-BE49-F238E27FC236}">
                <a16:creationId xmlns:a16="http://schemas.microsoft.com/office/drawing/2014/main" id="{E84684BE-F4CB-E14A-AC6F-5E2235898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2" y="1708459"/>
            <a:ext cx="10766156" cy="15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atexit-rtfd-attachement-FZstPowp.pdf">
            <a:extLst>
              <a:ext uri="{FF2B5EF4-FFF2-40B4-BE49-F238E27FC236}">
                <a16:creationId xmlns:a16="http://schemas.microsoft.com/office/drawing/2014/main" id="{9E2B6494-6155-244F-B728-5844DF068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648" y="143367"/>
            <a:ext cx="3437601" cy="5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atexit-rtfd-attachement-5yiuQ4zp.pdf">
            <a:extLst>
              <a:ext uri="{FF2B5EF4-FFF2-40B4-BE49-F238E27FC236}">
                <a16:creationId xmlns:a16="http://schemas.microsoft.com/office/drawing/2014/main" id="{104EA96B-06C7-DB4D-BFC5-1C3193574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21" y="4433230"/>
            <a:ext cx="8054556" cy="71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897ACC-1C3D-CC40-AC63-618A5D0E51F2}"/>
              </a:ext>
            </a:extLst>
          </p:cNvPr>
          <p:cNvCxnSpPr>
            <a:cxnSpLocks/>
          </p:cNvCxnSpPr>
          <p:nvPr/>
        </p:nvCxnSpPr>
        <p:spPr>
          <a:xfrm flipV="1">
            <a:off x="6096000" y="3535787"/>
            <a:ext cx="0" cy="605908"/>
          </a:xfrm>
          <a:prstGeom prst="straightConnector1">
            <a:avLst/>
          </a:prstGeom>
          <a:ln w="25400">
            <a:solidFill>
              <a:srgbClr val="004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94A60-B64B-6D49-90CA-EEB1A744BF32}"/>
              </a:ext>
            </a:extLst>
          </p:cNvPr>
          <p:cNvCxnSpPr>
            <a:cxnSpLocks/>
          </p:cNvCxnSpPr>
          <p:nvPr/>
        </p:nvCxnSpPr>
        <p:spPr>
          <a:xfrm flipH="1" flipV="1">
            <a:off x="6804828" y="3128736"/>
            <a:ext cx="598295" cy="341554"/>
          </a:xfrm>
          <a:prstGeom prst="straightConnector1">
            <a:avLst/>
          </a:prstGeom>
          <a:ln w="25400">
            <a:solidFill>
              <a:srgbClr val="004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A06A77-612B-8E40-BD00-5B4F27C32007}"/>
              </a:ext>
            </a:extLst>
          </p:cNvPr>
          <p:cNvSpPr txBox="1"/>
          <p:nvPr/>
        </p:nvSpPr>
        <p:spPr>
          <a:xfrm>
            <a:off x="7408175" y="3364781"/>
            <a:ext cx="2468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 convolution anymore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10DB7A-9669-5C4B-81B1-093514759F7E}"/>
              </a:ext>
            </a:extLst>
          </p:cNvPr>
          <p:cNvSpPr txBox="1"/>
          <p:nvPr/>
        </p:nvSpPr>
        <p:spPr>
          <a:xfrm>
            <a:off x="6842110" y="5004078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can be solved </a:t>
            </a:r>
          </a:p>
          <a:p>
            <a:pPr algn="ctr"/>
            <a:r>
              <a:rPr lang="en-US" sz="1400" b="1" dirty="0">
                <a:solidFill>
                  <a:srgbClr val="00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analytically</a:t>
            </a:r>
          </a:p>
        </p:txBody>
      </p:sp>
    </p:spTree>
    <p:extLst>
      <p:ext uri="{BB962C8B-B14F-4D97-AF65-F5344CB8AC3E}">
        <p14:creationId xmlns:p14="http://schemas.microsoft.com/office/powerpoint/2010/main" val="385946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4651E980-030A-FB4F-AF6C-55F1103C603F}"/>
              </a:ext>
            </a:extLst>
          </p:cNvPr>
          <p:cNvSpPr txBox="1">
            <a:spLocks/>
          </p:cNvSpPr>
          <p:nvPr/>
        </p:nvSpPr>
        <p:spPr>
          <a:xfrm>
            <a:off x="2521660" y="680114"/>
            <a:ext cx="7148679" cy="6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Propagator</a:t>
            </a:r>
          </a:p>
        </p:txBody>
      </p:sp>
      <p:pic>
        <p:nvPicPr>
          <p:cNvPr id="6" name="Picture 6" descr="latexit-rtfd-attachement-FZstPowp.pdf">
            <a:extLst>
              <a:ext uri="{FF2B5EF4-FFF2-40B4-BE49-F238E27FC236}">
                <a16:creationId xmlns:a16="http://schemas.microsoft.com/office/drawing/2014/main" id="{9E2B6494-6155-244F-B728-5844DF068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648" y="143367"/>
            <a:ext cx="3437601" cy="5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texit-rtfd-attachement-iaj1EnxJ.pdf">
            <a:extLst>
              <a:ext uri="{FF2B5EF4-FFF2-40B4-BE49-F238E27FC236}">
                <a16:creationId xmlns:a16="http://schemas.microsoft.com/office/drawing/2014/main" id="{3B7C4A5B-C652-ED48-8563-3DBEC953A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60" y="1587101"/>
            <a:ext cx="7655075" cy="20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atexit-rtfd-attachement-ljEEA795.pdf">
            <a:extLst>
              <a:ext uri="{FF2B5EF4-FFF2-40B4-BE49-F238E27FC236}">
                <a16:creationId xmlns:a16="http://schemas.microsoft.com/office/drawing/2014/main" id="{317E8A52-065A-BF41-A984-AB84BFAB3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26" y="4561830"/>
            <a:ext cx="7631545" cy="100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10D234-5C93-814F-AA03-54E007ED08F7}"/>
              </a:ext>
            </a:extLst>
          </p:cNvPr>
          <p:cNvCxnSpPr>
            <a:cxnSpLocks/>
          </p:cNvCxnSpPr>
          <p:nvPr/>
        </p:nvCxnSpPr>
        <p:spPr>
          <a:xfrm>
            <a:off x="6095998" y="3641592"/>
            <a:ext cx="2" cy="566742"/>
          </a:xfrm>
          <a:prstGeom prst="straightConnector1">
            <a:avLst/>
          </a:prstGeom>
          <a:ln w="25400">
            <a:solidFill>
              <a:srgbClr val="004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732740"/>
      </p:ext>
    </p:extLst>
  </p:cSld>
  <p:clrMapOvr>
    <a:masterClrMapping/>
  </p:clrMapOvr>
</p:sld>
</file>

<file path=ppt/theme/theme1.xml><?xml version="1.0" encoding="utf-8"?>
<a:theme xmlns:a="http://schemas.openxmlformats.org/drawingml/2006/main" name="Diapositiva in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gradecimiento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198d1e39-b65c-4dc2-894a-9fbd7d0fab3d" xsi:nil="true"/>
    <Data xmlns="198d1e39-b65c-4dc2-894a-9fbd7d0fab3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F4E526841F03499515D90E8166C23C" ma:contentTypeVersion="14" ma:contentTypeDescription="Crear nuevo documento." ma:contentTypeScope="" ma:versionID="10ba449450e061692eed5ff27cb6816e">
  <xsd:schema xmlns:xsd="http://www.w3.org/2001/XMLSchema" xmlns:xs="http://www.w3.org/2001/XMLSchema" xmlns:p="http://schemas.microsoft.com/office/2006/metadata/properties" xmlns:ns2="198d1e39-b65c-4dc2-894a-9fbd7d0fab3d" xmlns:ns3="8e972b41-cc2f-4dc4-9342-e3b4dc3de38f" targetNamespace="http://schemas.microsoft.com/office/2006/metadata/properties" ma:root="true" ma:fieldsID="23b31451a2bd4407592f320993d9c317" ns2:_="" ns3:_="">
    <xsd:import namespace="198d1e39-b65c-4dc2-894a-9fbd7d0fab3d"/>
    <xsd:import namespace="8e972b41-cc2f-4dc4-9342-e3b4dc3de3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Description" minOccurs="0"/>
                <xsd:element ref="ns2: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d1e39-b65c-4dc2-894a-9fbd7d0fa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escription" ma:index="20" nillable="true" ma:displayName="Description" ma:format="Dropdown" ma:internalName="Description">
      <xsd:simpleType>
        <xsd:restriction base="dms:Note">
          <xsd:maxLength value="255"/>
        </xsd:restriction>
      </xsd:simpleType>
    </xsd:element>
    <xsd:element name="Data" ma:index="21" nillable="true" ma:displayName="Data" ma:format="DateTime" ma:internalName="Da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72b41-cc2f-4dc4-9342-e3b4dc3de38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0AD524-BACB-4FF5-B60E-D2D7234A0A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279992-F57C-4292-B487-7EFC965A3AEC}">
  <ds:schemaRefs>
    <ds:schemaRef ds:uri="http://schemas.microsoft.com/office/2006/metadata/properties"/>
    <ds:schemaRef ds:uri="http://schemas.microsoft.com/office/infopath/2007/PartnerControls"/>
    <ds:schemaRef ds:uri="198d1e39-b65c-4dc2-894a-9fbd7d0fab3d"/>
  </ds:schemaRefs>
</ds:datastoreItem>
</file>

<file path=customXml/itemProps3.xml><?xml version="1.0" encoding="utf-8"?>
<ds:datastoreItem xmlns:ds="http://schemas.openxmlformats.org/officeDocument/2006/customXml" ds:itemID="{BEC5B886-4EF9-453C-89BC-E81D2A072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8d1e39-b65c-4dc2-894a-9fbd7d0fab3d"/>
    <ds:schemaRef ds:uri="8e972b41-cc2f-4dc4-9342-e3b4dc3de3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2809</TotalTime>
  <Words>625</Words>
  <Application>Microsoft Macintosh PowerPoint</Application>
  <PresentationFormat>Widescreen</PresentationFormat>
  <Paragraphs>89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Raleway</vt:lpstr>
      <vt:lpstr>Wingdings</vt:lpstr>
      <vt:lpstr>Diapositiva inicial</vt:lpstr>
      <vt:lpstr>Office Theme</vt:lpstr>
      <vt:lpstr>PowerPoint Presentation</vt:lpstr>
      <vt:lpstr>Jet Tomography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MORA CUESTA ELENA</dc:creator>
  <cp:lastModifiedBy>Andrey Sadofyev</cp:lastModifiedBy>
  <cp:revision>435</cp:revision>
  <dcterms:created xsi:type="dcterms:W3CDTF">2019-11-20T15:01:32Z</dcterms:created>
  <dcterms:modified xsi:type="dcterms:W3CDTF">2022-08-02T12:13:23Z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0x010100F3F4E526841F03499515D90E8166C23C</vt:lpwstr>
  </property>
</Properties>
</file>