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6" r:id="rId3"/>
    <p:sldMasterId id="2147483699" r:id="rId4"/>
    <p:sldMasterId id="2147483712" r:id="rId5"/>
    <p:sldMasterId id="2147483725" r:id="rId6"/>
    <p:sldMasterId id="2147483751" r:id="rId7"/>
    <p:sldMasterId id="2147483790" r:id="rId8"/>
    <p:sldMasterId id="2147483829" r:id="rId9"/>
    <p:sldMasterId id="2147483854" r:id="rId10"/>
  </p:sldMasterIdLst>
  <p:notesMasterIdLst>
    <p:notesMasterId r:id="rId41"/>
  </p:notesMasterIdLst>
  <p:sldIdLst>
    <p:sldId id="689" r:id="rId11"/>
    <p:sldId id="734" r:id="rId12"/>
    <p:sldId id="891" r:id="rId13"/>
    <p:sldId id="908" r:id="rId14"/>
    <p:sldId id="856" r:id="rId15"/>
    <p:sldId id="735" r:id="rId16"/>
    <p:sldId id="737" r:id="rId17"/>
    <p:sldId id="739" r:id="rId18"/>
    <p:sldId id="740" r:id="rId19"/>
    <p:sldId id="822" r:id="rId20"/>
    <p:sldId id="678" r:id="rId21"/>
    <p:sldId id="857" r:id="rId22"/>
    <p:sldId id="743" r:id="rId23"/>
    <p:sldId id="744" r:id="rId24"/>
    <p:sldId id="753" r:id="rId25"/>
    <p:sldId id="826" r:id="rId26"/>
    <p:sldId id="825" r:id="rId27"/>
    <p:sldId id="828" r:id="rId28"/>
    <p:sldId id="830" r:id="rId29"/>
    <p:sldId id="832" r:id="rId30"/>
    <p:sldId id="835" r:id="rId31"/>
    <p:sldId id="859" r:id="rId32"/>
    <p:sldId id="844" r:id="rId33"/>
    <p:sldId id="871" r:id="rId34"/>
    <p:sldId id="879" r:id="rId35"/>
    <p:sldId id="845" r:id="rId36"/>
    <p:sldId id="793" r:id="rId37"/>
    <p:sldId id="880" r:id="rId38"/>
    <p:sldId id="904" r:id="rId39"/>
    <p:sldId id="913" r:id="rId40"/>
  </p:sldIdLst>
  <p:sldSz cx="10693400" cy="756126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0000FF"/>
    <a:srgbClr val="FFFF00"/>
    <a:srgbClr val="333333"/>
    <a:srgbClr val="00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552" autoAdjust="0"/>
  </p:normalViewPr>
  <p:slideViewPr>
    <p:cSldViewPr>
      <p:cViewPr varScale="1">
        <p:scale>
          <a:sx n="77" d="100"/>
          <a:sy n="77" d="100"/>
        </p:scale>
        <p:origin x="1051" y="67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D83DC8-C53E-4D9A-A92A-C434BFF03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5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391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2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2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2391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8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0" y="671513"/>
            <a:ext cx="2271713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8" y="671513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2184400"/>
            <a:ext cx="446881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772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6279" indent="0" algn="ctr">
              <a:buNone/>
              <a:defRPr/>
            </a:lvl2pPr>
            <a:lvl3pPr marL="872608" indent="0" algn="ctr">
              <a:buNone/>
              <a:defRPr/>
            </a:lvl3pPr>
            <a:lvl4pPr marL="1308930" indent="0" algn="ctr">
              <a:buNone/>
              <a:defRPr/>
            </a:lvl4pPr>
            <a:lvl5pPr marL="1745241" indent="0" algn="ctr">
              <a:buNone/>
              <a:defRPr/>
            </a:lvl5pPr>
            <a:lvl6pPr marL="2181556" indent="0" algn="ctr">
              <a:buNone/>
              <a:defRPr/>
            </a:lvl6pPr>
            <a:lvl7pPr marL="2617870" indent="0" algn="ctr">
              <a:buNone/>
              <a:defRPr/>
            </a:lvl7pPr>
            <a:lvl8pPr marL="3054175" indent="0" algn="ctr">
              <a:buNone/>
              <a:defRPr/>
            </a:lvl8pPr>
            <a:lvl9pPr marL="3490485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634" y="4859417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634" y="3205166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36279" indent="0">
              <a:buNone/>
              <a:defRPr sz="1764"/>
            </a:lvl2pPr>
            <a:lvl3pPr marL="872608" indent="0">
              <a:buNone/>
              <a:defRPr sz="1544"/>
            </a:lvl3pPr>
            <a:lvl4pPr marL="1308930" indent="0">
              <a:buNone/>
              <a:defRPr sz="1323"/>
            </a:lvl4pPr>
            <a:lvl5pPr marL="1745241" indent="0">
              <a:buNone/>
              <a:defRPr sz="1323"/>
            </a:lvl5pPr>
            <a:lvl6pPr marL="2181556" indent="0">
              <a:buNone/>
              <a:defRPr sz="1323"/>
            </a:lvl6pPr>
            <a:lvl7pPr marL="2617870" indent="0">
              <a:buNone/>
              <a:defRPr sz="1323"/>
            </a:lvl7pPr>
            <a:lvl8pPr marL="3054175" indent="0">
              <a:buNone/>
              <a:defRPr sz="1323"/>
            </a:lvl8pPr>
            <a:lvl9pPr marL="3490485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84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72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279" indent="0">
              <a:buNone/>
              <a:defRPr sz="1985" b="1"/>
            </a:lvl2pPr>
            <a:lvl3pPr marL="872608" indent="0">
              <a:buNone/>
              <a:defRPr sz="1764" b="1"/>
            </a:lvl3pPr>
            <a:lvl4pPr marL="1308930" indent="0">
              <a:buNone/>
              <a:defRPr sz="1544" b="1"/>
            </a:lvl4pPr>
            <a:lvl5pPr marL="1745241" indent="0">
              <a:buNone/>
              <a:defRPr sz="1544" b="1"/>
            </a:lvl5pPr>
            <a:lvl6pPr marL="2181556" indent="0">
              <a:buNone/>
              <a:defRPr sz="1544" b="1"/>
            </a:lvl6pPr>
            <a:lvl7pPr marL="2617870" indent="0">
              <a:buNone/>
              <a:defRPr sz="1544" b="1"/>
            </a:lvl7pPr>
            <a:lvl8pPr marL="3054175" indent="0">
              <a:buNone/>
              <a:defRPr sz="1544" b="1"/>
            </a:lvl8pPr>
            <a:lvl9pPr marL="3490485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279" indent="0">
              <a:buNone/>
              <a:defRPr sz="1985" b="1"/>
            </a:lvl2pPr>
            <a:lvl3pPr marL="872608" indent="0">
              <a:buNone/>
              <a:defRPr sz="1764" b="1"/>
            </a:lvl3pPr>
            <a:lvl4pPr marL="1308930" indent="0">
              <a:buNone/>
              <a:defRPr sz="1544" b="1"/>
            </a:lvl4pPr>
            <a:lvl5pPr marL="1745241" indent="0">
              <a:buNone/>
              <a:defRPr sz="1544" b="1"/>
            </a:lvl5pPr>
            <a:lvl6pPr marL="2181556" indent="0">
              <a:buNone/>
              <a:defRPr sz="1544" b="1"/>
            </a:lvl6pPr>
            <a:lvl7pPr marL="2617870" indent="0">
              <a:buNone/>
              <a:defRPr sz="1544" b="1"/>
            </a:lvl7pPr>
            <a:lvl8pPr marL="3054175" indent="0">
              <a:buNone/>
              <a:defRPr sz="1544" b="1"/>
            </a:lvl8pPr>
            <a:lvl9pPr marL="3490485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71" y="301630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5071" y="1582817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36279" indent="0">
              <a:buNone/>
              <a:defRPr sz="1213"/>
            </a:lvl2pPr>
            <a:lvl3pPr marL="872608" indent="0">
              <a:buNone/>
              <a:defRPr sz="992"/>
            </a:lvl3pPr>
            <a:lvl4pPr marL="1308930" indent="0">
              <a:buNone/>
              <a:defRPr sz="882"/>
            </a:lvl4pPr>
            <a:lvl5pPr marL="1745241" indent="0">
              <a:buNone/>
              <a:defRPr sz="882"/>
            </a:lvl5pPr>
            <a:lvl6pPr marL="2181556" indent="0">
              <a:buNone/>
              <a:defRPr sz="882"/>
            </a:lvl6pPr>
            <a:lvl7pPr marL="2617870" indent="0">
              <a:buNone/>
              <a:defRPr sz="882"/>
            </a:lvl7pPr>
            <a:lvl8pPr marL="3054175" indent="0">
              <a:buNone/>
              <a:defRPr sz="882"/>
            </a:lvl8pPr>
            <a:lvl9pPr marL="3490485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84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84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36279" indent="0">
              <a:buNone/>
              <a:defRPr sz="2756"/>
            </a:lvl2pPr>
            <a:lvl3pPr marL="872608" indent="0">
              <a:buNone/>
              <a:defRPr sz="2315"/>
            </a:lvl3pPr>
            <a:lvl4pPr marL="1308930" indent="0">
              <a:buNone/>
              <a:defRPr sz="1985"/>
            </a:lvl4pPr>
            <a:lvl5pPr marL="1745241" indent="0">
              <a:buNone/>
              <a:defRPr sz="1985"/>
            </a:lvl5pPr>
            <a:lvl6pPr marL="2181556" indent="0">
              <a:buNone/>
              <a:defRPr sz="1985"/>
            </a:lvl6pPr>
            <a:lvl7pPr marL="2617870" indent="0">
              <a:buNone/>
              <a:defRPr sz="1985"/>
            </a:lvl7pPr>
            <a:lvl8pPr marL="3054175" indent="0">
              <a:buNone/>
              <a:defRPr sz="1985"/>
            </a:lvl8pPr>
            <a:lvl9pPr marL="3490485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84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36279" indent="0">
              <a:buNone/>
              <a:defRPr sz="1213"/>
            </a:lvl2pPr>
            <a:lvl3pPr marL="872608" indent="0">
              <a:buNone/>
              <a:defRPr sz="992"/>
            </a:lvl3pPr>
            <a:lvl4pPr marL="1308930" indent="0">
              <a:buNone/>
              <a:defRPr sz="882"/>
            </a:lvl4pPr>
            <a:lvl5pPr marL="1745241" indent="0">
              <a:buNone/>
              <a:defRPr sz="882"/>
            </a:lvl5pPr>
            <a:lvl6pPr marL="2181556" indent="0">
              <a:buNone/>
              <a:defRPr sz="882"/>
            </a:lvl6pPr>
            <a:lvl7pPr marL="2617870" indent="0">
              <a:buNone/>
              <a:defRPr sz="882"/>
            </a:lvl7pPr>
            <a:lvl8pPr marL="3054175" indent="0">
              <a:buNone/>
              <a:defRPr sz="882"/>
            </a:lvl8pPr>
            <a:lvl9pPr marL="3490485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92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772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41811" indent="0" algn="ctr">
              <a:buNone/>
              <a:defRPr/>
            </a:lvl2pPr>
            <a:lvl3pPr marL="883623" indent="0" algn="ctr">
              <a:buNone/>
              <a:defRPr/>
            </a:lvl3pPr>
            <a:lvl4pPr marL="1325433" indent="0" algn="ctr">
              <a:buNone/>
              <a:defRPr/>
            </a:lvl4pPr>
            <a:lvl5pPr marL="1767245" indent="0" algn="ctr">
              <a:buNone/>
              <a:defRPr/>
            </a:lvl5pPr>
            <a:lvl6pPr marL="2209056" indent="0" algn="ctr">
              <a:buNone/>
              <a:defRPr/>
            </a:lvl6pPr>
            <a:lvl7pPr marL="2650868" indent="0" algn="ctr">
              <a:buNone/>
              <a:defRPr/>
            </a:lvl7pPr>
            <a:lvl8pPr marL="3092679" indent="0" algn="ctr">
              <a:buNone/>
              <a:defRPr/>
            </a:lvl8pPr>
            <a:lvl9pPr marL="353448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41811" indent="0">
              <a:buNone/>
              <a:defRPr sz="1764"/>
            </a:lvl2pPr>
            <a:lvl3pPr marL="883623" indent="0">
              <a:buNone/>
              <a:defRPr sz="1544"/>
            </a:lvl3pPr>
            <a:lvl4pPr marL="1325433" indent="0">
              <a:buNone/>
              <a:defRPr sz="1323"/>
            </a:lvl4pPr>
            <a:lvl5pPr marL="1767245" indent="0">
              <a:buNone/>
              <a:defRPr sz="1323"/>
            </a:lvl5pPr>
            <a:lvl6pPr marL="2209056" indent="0">
              <a:buNone/>
              <a:defRPr sz="1323"/>
            </a:lvl6pPr>
            <a:lvl7pPr marL="2650868" indent="0">
              <a:buNone/>
              <a:defRPr sz="1323"/>
            </a:lvl7pPr>
            <a:lvl8pPr marL="3092679" indent="0">
              <a:buNone/>
              <a:defRPr sz="1323"/>
            </a:lvl8pPr>
            <a:lvl9pPr marL="3534489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1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11" indent="0">
              <a:buNone/>
              <a:defRPr sz="1985" b="1"/>
            </a:lvl2pPr>
            <a:lvl3pPr marL="883623" indent="0">
              <a:buNone/>
              <a:defRPr sz="1764" b="1"/>
            </a:lvl3pPr>
            <a:lvl4pPr marL="1325433" indent="0">
              <a:buNone/>
              <a:defRPr sz="1544" b="1"/>
            </a:lvl4pPr>
            <a:lvl5pPr marL="1767245" indent="0">
              <a:buNone/>
              <a:defRPr sz="1544" b="1"/>
            </a:lvl5pPr>
            <a:lvl6pPr marL="2209056" indent="0">
              <a:buNone/>
              <a:defRPr sz="1544" b="1"/>
            </a:lvl6pPr>
            <a:lvl7pPr marL="2650868" indent="0">
              <a:buNone/>
              <a:defRPr sz="1544" b="1"/>
            </a:lvl7pPr>
            <a:lvl8pPr marL="3092679" indent="0">
              <a:buNone/>
              <a:defRPr sz="1544" b="1"/>
            </a:lvl8pPr>
            <a:lvl9pPr marL="3534489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11" indent="0">
              <a:buNone/>
              <a:defRPr sz="1985" b="1"/>
            </a:lvl2pPr>
            <a:lvl3pPr marL="883623" indent="0">
              <a:buNone/>
              <a:defRPr sz="1764" b="1"/>
            </a:lvl3pPr>
            <a:lvl4pPr marL="1325433" indent="0">
              <a:buNone/>
              <a:defRPr sz="1544" b="1"/>
            </a:lvl4pPr>
            <a:lvl5pPr marL="1767245" indent="0">
              <a:buNone/>
              <a:defRPr sz="1544" b="1"/>
            </a:lvl5pPr>
            <a:lvl6pPr marL="2209056" indent="0">
              <a:buNone/>
              <a:defRPr sz="1544" b="1"/>
            </a:lvl6pPr>
            <a:lvl7pPr marL="2650868" indent="0">
              <a:buNone/>
              <a:defRPr sz="1544" b="1"/>
            </a:lvl7pPr>
            <a:lvl8pPr marL="3092679" indent="0">
              <a:buNone/>
              <a:defRPr sz="1544" b="1"/>
            </a:lvl8pPr>
            <a:lvl9pPr marL="3534489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41811" indent="0">
              <a:buNone/>
              <a:defRPr sz="1213"/>
            </a:lvl2pPr>
            <a:lvl3pPr marL="883623" indent="0">
              <a:buNone/>
              <a:defRPr sz="992"/>
            </a:lvl3pPr>
            <a:lvl4pPr marL="1325433" indent="0">
              <a:buNone/>
              <a:defRPr sz="882"/>
            </a:lvl4pPr>
            <a:lvl5pPr marL="1767245" indent="0">
              <a:buNone/>
              <a:defRPr sz="882"/>
            </a:lvl5pPr>
            <a:lvl6pPr marL="2209056" indent="0">
              <a:buNone/>
              <a:defRPr sz="882"/>
            </a:lvl6pPr>
            <a:lvl7pPr marL="2650868" indent="0">
              <a:buNone/>
              <a:defRPr sz="882"/>
            </a:lvl7pPr>
            <a:lvl8pPr marL="3092679" indent="0">
              <a:buNone/>
              <a:defRPr sz="882"/>
            </a:lvl8pPr>
            <a:lvl9pPr marL="3534489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41811" indent="0">
              <a:buNone/>
              <a:defRPr sz="2756"/>
            </a:lvl2pPr>
            <a:lvl3pPr marL="883623" indent="0">
              <a:buNone/>
              <a:defRPr sz="2315"/>
            </a:lvl3pPr>
            <a:lvl4pPr marL="1325433" indent="0">
              <a:buNone/>
              <a:defRPr sz="1985"/>
            </a:lvl4pPr>
            <a:lvl5pPr marL="1767245" indent="0">
              <a:buNone/>
              <a:defRPr sz="1985"/>
            </a:lvl5pPr>
            <a:lvl6pPr marL="2209056" indent="0">
              <a:buNone/>
              <a:defRPr sz="1985"/>
            </a:lvl6pPr>
            <a:lvl7pPr marL="2650868" indent="0">
              <a:buNone/>
              <a:defRPr sz="1985"/>
            </a:lvl7pPr>
            <a:lvl8pPr marL="3092679" indent="0">
              <a:buNone/>
              <a:defRPr sz="1985"/>
            </a:lvl8pPr>
            <a:lvl9pPr marL="3534489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41811" indent="0">
              <a:buNone/>
              <a:defRPr sz="1213"/>
            </a:lvl2pPr>
            <a:lvl3pPr marL="883623" indent="0">
              <a:buNone/>
              <a:defRPr sz="992"/>
            </a:lvl3pPr>
            <a:lvl4pPr marL="1325433" indent="0">
              <a:buNone/>
              <a:defRPr sz="882"/>
            </a:lvl4pPr>
            <a:lvl5pPr marL="1767245" indent="0">
              <a:buNone/>
              <a:defRPr sz="882"/>
            </a:lvl5pPr>
            <a:lvl6pPr marL="2209056" indent="0">
              <a:buNone/>
              <a:defRPr sz="882"/>
            </a:lvl6pPr>
            <a:lvl7pPr marL="2650868" indent="0">
              <a:buNone/>
              <a:defRPr sz="882"/>
            </a:lvl7pPr>
            <a:lvl8pPr marL="3092679" indent="0">
              <a:buNone/>
              <a:defRPr sz="882"/>
            </a:lvl8pPr>
            <a:lvl9pPr marL="3534489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9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751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7668" indent="0" algn="ctr">
              <a:buNone/>
              <a:defRPr/>
            </a:lvl2pPr>
            <a:lvl3pPr marL="875384" indent="0" algn="ctr">
              <a:buNone/>
              <a:defRPr/>
            </a:lvl3pPr>
            <a:lvl4pPr marL="1313093" indent="0" algn="ctr">
              <a:buNone/>
              <a:defRPr/>
            </a:lvl4pPr>
            <a:lvl5pPr marL="1750793" indent="0" algn="ctr">
              <a:buNone/>
              <a:defRPr/>
            </a:lvl5pPr>
            <a:lvl6pPr marL="2188494" indent="0" algn="ctr">
              <a:buNone/>
              <a:defRPr/>
            </a:lvl6pPr>
            <a:lvl7pPr marL="2626192" indent="0" algn="ctr">
              <a:buNone/>
              <a:defRPr/>
            </a:lvl7pPr>
            <a:lvl8pPr marL="3063892" indent="0" algn="ctr">
              <a:buNone/>
              <a:defRPr/>
            </a:lvl8pPr>
            <a:lvl9pPr marL="350159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613" y="4859398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613" y="3205166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37668" indent="0">
              <a:buNone/>
              <a:defRPr sz="1764"/>
            </a:lvl2pPr>
            <a:lvl3pPr marL="875384" indent="0">
              <a:buNone/>
              <a:defRPr sz="1544"/>
            </a:lvl3pPr>
            <a:lvl4pPr marL="1313093" indent="0">
              <a:buNone/>
              <a:defRPr sz="1323"/>
            </a:lvl4pPr>
            <a:lvl5pPr marL="1750793" indent="0">
              <a:buNone/>
              <a:defRPr sz="1323"/>
            </a:lvl5pPr>
            <a:lvl6pPr marL="2188494" indent="0">
              <a:buNone/>
              <a:defRPr sz="1323"/>
            </a:lvl6pPr>
            <a:lvl7pPr marL="2626192" indent="0">
              <a:buNone/>
              <a:defRPr sz="1323"/>
            </a:lvl7pPr>
            <a:lvl8pPr marL="3063892" indent="0">
              <a:buNone/>
              <a:defRPr sz="1323"/>
            </a:lvl8pPr>
            <a:lvl9pPr marL="3501590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63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51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7668" indent="0">
              <a:buNone/>
              <a:defRPr sz="1985" b="1"/>
            </a:lvl2pPr>
            <a:lvl3pPr marL="875384" indent="0">
              <a:buNone/>
              <a:defRPr sz="1764" b="1"/>
            </a:lvl3pPr>
            <a:lvl4pPr marL="1313093" indent="0">
              <a:buNone/>
              <a:defRPr sz="1544" b="1"/>
            </a:lvl4pPr>
            <a:lvl5pPr marL="1750793" indent="0">
              <a:buNone/>
              <a:defRPr sz="1544" b="1"/>
            </a:lvl5pPr>
            <a:lvl6pPr marL="2188494" indent="0">
              <a:buNone/>
              <a:defRPr sz="1544" b="1"/>
            </a:lvl6pPr>
            <a:lvl7pPr marL="2626192" indent="0">
              <a:buNone/>
              <a:defRPr sz="1544" b="1"/>
            </a:lvl7pPr>
            <a:lvl8pPr marL="3063892" indent="0">
              <a:buNone/>
              <a:defRPr sz="1544" b="1"/>
            </a:lvl8pPr>
            <a:lvl9pPr marL="3501590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7668" indent="0">
              <a:buNone/>
              <a:defRPr sz="1985" b="1"/>
            </a:lvl2pPr>
            <a:lvl3pPr marL="875384" indent="0">
              <a:buNone/>
              <a:defRPr sz="1764" b="1"/>
            </a:lvl3pPr>
            <a:lvl4pPr marL="1313093" indent="0">
              <a:buNone/>
              <a:defRPr sz="1544" b="1"/>
            </a:lvl4pPr>
            <a:lvl5pPr marL="1750793" indent="0">
              <a:buNone/>
              <a:defRPr sz="1544" b="1"/>
            </a:lvl5pPr>
            <a:lvl6pPr marL="2188494" indent="0">
              <a:buNone/>
              <a:defRPr sz="1544" b="1"/>
            </a:lvl6pPr>
            <a:lvl7pPr marL="2626192" indent="0">
              <a:buNone/>
              <a:defRPr sz="1544" b="1"/>
            </a:lvl7pPr>
            <a:lvl8pPr marL="3063892" indent="0">
              <a:buNone/>
              <a:defRPr sz="1544" b="1"/>
            </a:lvl8pPr>
            <a:lvl9pPr marL="3501590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50" y="301630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5050" y="1582797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37668" indent="0">
              <a:buNone/>
              <a:defRPr sz="1213"/>
            </a:lvl2pPr>
            <a:lvl3pPr marL="875384" indent="0">
              <a:buNone/>
              <a:defRPr sz="992"/>
            </a:lvl3pPr>
            <a:lvl4pPr marL="1313093" indent="0">
              <a:buNone/>
              <a:defRPr sz="882"/>
            </a:lvl4pPr>
            <a:lvl5pPr marL="1750793" indent="0">
              <a:buNone/>
              <a:defRPr sz="882"/>
            </a:lvl5pPr>
            <a:lvl6pPr marL="2188494" indent="0">
              <a:buNone/>
              <a:defRPr sz="882"/>
            </a:lvl6pPr>
            <a:lvl7pPr marL="2626192" indent="0">
              <a:buNone/>
              <a:defRPr sz="882"/>
            </a:lvl7pPr>
            <a:lvl8pPr marL="3063892" indent="0">
              <a:buNone/>
              <a:defRPr sz="882"/>
            </a:lvl8pPr>
            <a:lvl9pPr marL="3501590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63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63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37668" indent="0">
              <a:buNone/>
              <a:defRPr sz="2756"/>
            </a:lvl2pPr>
            <a:lvl3pPr marL="875384" indent="0">
              <a:buNone/>
              <a:defRPr sz="2315"/>
            </a:lvl3pPr>
            <a:lvl4pPr marL="1313093" indent="0">
              <a:buNone/>
              <a:defRPr sz="1985"/>
            </a:lvl4pPr>
            <a:lvl5pPr marL="1750793" indent="0">
              <a:buNone/>
              <a:defRPr sz="1985"/>
            </a:lvl5pPr>
            <a:lvl6pPr marL="2188494" indent="0">
              <a:buNone/>
              <a:defRPr sz="1985"/>
            </a:lvl6pPr>
            <a:lvl7pPr marL="2626192" indent="0">
              <a:buNone/>
              <a:defRPr sz="1985"/>
            </a:lvl7pPr>
            <a:lvl8pPr marL="3063892" indent="0">
              <a:buNone/>
              <a:defRPr sz="1985"/>
            </a:lvl8pPr>
            <a:lvl9pPr marL="3501590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63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37668" indent="0">
              <a:buNone/>
              <a:defRPr sz="1213"/>
            </a:lvl2pPr>
            <a:lvl3pPr marL="875384" indent="0">
              <a:buNone/>
              <a:defRPr sz="992"/>
            </a:lvl3pPr>
            <a:lvl4pPr marL="1313093" indent="0">
              <a:buNone/>
              <a:defRPr sz="882"/>
            </a:lvl4pPr>
            <a:lvl5pPr marL="1750793" indent="0">
              <a:buNone/>
              <a:defRPr sz="882"/>
            </a:lvl5pPr>
            <a:lvl6pPr marL="2188494" indent="0">
              <a:buNone/>
              <a:defRPr sz="882"/>
            </a:lvl6pPr>
            <a:lvl7pPr marL="2626192" indent="0">
              <a:buNone/>
              <a:defRPr sz="882"/>
            </a:lvl7pPr>
            <a:lvl8pPr marL="3063892" indent="0">
              <a:buNone/>
              <a:defRPr sz="882"/>
            </a:lvl8pPr>
            <a:lvl9pPr marL="3501590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92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751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1025" indent="0" algn="ctr">
              <a:buNone/>
              <a:defRPr/>
            </a:lvl2pPr>
            <a:lvl3pPr marL="862048" indent="0" algn="ctr">
              <a:buNone/>
              <a:defRPr/>
            </a:lvl3pPr>
            <a:lvl4pPr marL="1293073" indent="0" algn="ctr">
              <a:buNone/>
              <a:defRPr/>
            </a:lvl4pPr>
            <a:lvl5pPr marL="1724097" indent="0" algn="ctr">
              <a:buNone/>
              <a:defRPr/>
            </a:lvl5pPr>
            <a:lvl6pPr marL="2155122" indent="0" algn="ctr">
              <a:buNone/>
              <a:defRPr/>
            </a:lvl6pPr>
            <a:lvl7pPr marL="2586145" indent="0" algn="ctr">
              <a:buNone/>
              <a:defRPr/>
            </a:lvl7pPr>
            <a:lvl8pPr marL="3017170" indent="0" algn="ctr">
              <a:buNone/>
              <a:defRPr/>
            </a:lvl8pPr>
            <a:lvl9pPr marL="344819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3771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1885"/>
            </a:lvl1pPr>
            <a:lvl2pPr marL="431025" indent="0">
              <a:buNone/>
              <a:defRPr sz="1697"/>
            </a:lvl2pPr>
            <a:lvl3pPr marL="862048" indent="0">
              <a:buNone/>
              <a:defRPr sz="1508"/>
            </a:lvl3pPr>
            <a:lvl4pPr marL="1293073" indent="0">
              <a:buNone/>
              <a:defRPr sz="1320"/>
            </a:lvl4pPr>
            <a:lvl5pPr marL="1724097" indent="0">
              <a:buNone/>
              <a:defRPr sz="1320"/>
            </a:lvl5pPr>
            <a:lvl6pPr marL="2155122" indent="0">
              <a:buNone/>
              <a:defRPr sz="1320"/>
            </a:lvl6pPr>
            <a:lvl7pPr marL="2586145" indent="0">
              <a:buNone/>
              <a:defRPr sz="1320"/>
            </a:lvl7pPr>
            <a:lvl8pPr marL="3017170" indent="0">
              <a:buNone/>
              <a:defRPr sz="1320"/>
            </a:lvl8pPr>
            <a:lvl9pPr marL="3448194" indent="0">
              <a:buNone/>
              <a:defRPr sz="132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639"/>
            </a:lvl1pPr>
            <a:lvl2pPr>
              <a:defRPr sz="2262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1" y="2184400"/>
            <a:ext cx="4468813" cy="4537075"/>
          </a:xfrm>
        </p:spPr>
        <p:txBody>
          <a:bodyPr/>
          <a:lstStyle>
            <a:lvl1pPr>
              <a:defRPr sz="2639"/>
            </a:lvl1pPr>
            <a:lvl2pPr>
              <a:defRPr sz="2262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1025" indent="0">
              <a:buNone/>
              <a:defRPr sz="1885" b="1"/>
            </a:lvl2pPr>
            <a:lvl3pPr marL="862048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2" indent="0">
              <a:buNone/>
              <a:defRPr sz="1508" b="1"/>
            </a:lvl6pPr>
            <a:lvl7pPr marL="2586145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1025" indent="0">
              <a:buNone/>
              <a:defRPr sz="1885" b="1"/>
            </a:lvl2pPr>
            <a:lvl3pPr marL="862048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2" indent="0">
              <a:buNone/>
              <a:defRPr sz="1508" b="1"/>
            </a:lvl6pPr>
            <a:lvl7pPr marL="2586145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2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320"/>
            </a:lvl1pPr>
            <a:lvl2pPr marL="431025" indent="0">
              <a:buNone/>
              <a:defRPr sz="1131"/>
            </a:lvl2pPr>
            <a:lvl3pPr marL="862048" indent="0">
              <a:buNone/>
              <a:defRPr sz="943"/>
            </a:lvl3pPr>
            <a:lvl4pPr marL="1293073" indent="0">
              <a:buNone/>
              <a:defRPr sz="849"/>
            </a:lvl4pPr>
            <a:lvl5pPr marL="1724097" indent="0">
              <a:buNone/>
              <a:defRPr sz="849"/>
            </a:lvl5pPr>
            <a:lvl6pPr marL="2155122" indent="0">
              <a:buNone/>
              <a:defRPr sz="849"/>
            </a:lvl6pPr>
            <a:lvl7pPr marL="2586145" indent="0">
              <a:buNone/>
              <a:defRPr sz="849"/>
            </a:lvl7pPr>
            <a:lvl8pPr marL="3017170" indent="0">
              <a:buNone/>
              <a:defRPr sz="849"/>
            </a:lvl8pPr>
            <a:lvl9pPr marL="3448194" indent="0">
              <a:buNone/>
              <a:defRPr sz="84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016"/>
            </a:lvl1pPr>
            <a:lvl2pPr marL="431025" indent="0">
              <a:buNone/>
              <a:defRPr sz="2639"/>
            </a:lvl2pPr>
            <a:lvl3pPr marL="862048" indent="0">
              <a:buNone/>
              <a:defRPr sz="2262"/>
            </a:lvl3pPr>
            <a:lvl4pPr marL="1293073" indent="0">
              <a:buNone/>
              <a:defRPr sz="1885"/>
            </a:lvl4pPr>
            <a:lvl5pPr marL="1724097" indent="0">
              <a:buNone/>
              <a:defRPr sz="1885"/>
            </a:lvl5pPr>
            <a:lvl6pPr marL="2155122" indent="0">
              <a:buNone/>
              <a:defRPr sz="1885"/>
            </a:lvl6pPr>
            <a:lvl7pPr marL="2586145" indent="0">
              <a:buNone/>
              <a:defRPr sz="1885"/>
            </a:lvl7pPr>
            <a:lvl8pPr marL="3017170" indent="0">
              <a:buNone/>
              <a:defRPr sz="1885"/>
            </a:lvl8pPr>
            <a:lvl9pPr marL="3448194" indent="0">
              <a:buNone/>
              <a:defRPr sz="18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320"/>
            </a:lvl1pPr>
            <a:lvl2pPr marL="431025" indent="0">
              <a:buNone/>
              <a:defRPr sz="1131"/>
            </a:lvl2pPr>
            <a:lvl3pPr marL="862048" indent="0">
              <a:buNone/>
              <a:defRPr sz="943"/>
            </a:lvl3pPr>
            <a:lvl4pPr marL="1293073" indent="0">
              <a:buNone/>
              <a:defRPr sz="849"/>
            </a:lvl4pPr>
            <a:lvl5pPr marL="1724097" indent="0">
              <a:buNone/>
              <a:defRPr sz="849"/>
            </a:lvl5pPr>
            <a:lvl6pPr marL="2155122" indent="0">
              <a:buNone/>
              <a:defRPr sz="849"/>
            </a:lvl6pPr>
            <a:lvl7pPr marL="2586145" indent="0">
              <a:buNone/>
              <a:defRPr sz="849"/>
            </a:lvl7pPr>
            <a:lvl8pPr marL="3017170" indent="0">
              <a:buNone/>
              <a:defRPr sz="849"/>
            </a:lvl8pPr>
            <a:lvl9pPr marL="3448194" indent="0">
              <a:buNone/>
              <a:defRPr sz="84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9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671513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9750"/>
            <a:ext cx="3387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2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0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6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772" y="671518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772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1" y="688982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922" y="6889828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6" y="688982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95572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36279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72608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08930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45241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56033" indent="-356033" algn="l" defTabSz="949883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72630" indent="-296933" algn="l" defTabSz="949883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187725" indent="-237853" algn="l" defTabSz="949883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63426" indent="-237853" algn="l" defTabSz="949883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37616" indent="-237853" algn="l" defTabSz="949883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573927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10233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46547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882863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6279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72608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0893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45241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181556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1787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54175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490485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4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9" y="6889750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4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41811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83623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25433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67245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60506" indent="-360506" algn="l" defTabSz="961861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82374" indent="-300677" algn="l" defTabSz="961861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202708" indent="-240849" algn="l" defTabSz="961861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84405" indent="-240849" algn="l" defTabSz="961861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64569" indent="-240849" algn="l" defTabSz="961861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606379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48191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90002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931814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1811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83623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25433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67245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09056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50868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92679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34489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751" y="671518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751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1" y="688980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901" y="6889808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6" y="688980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98739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37668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75384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13093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50793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57164" indent="-357164" algn="l" defTabSz="952907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75088" indent="-297879" algn="l" defTabSz="952907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191507" indent="-238609" algn="l" defTabSz="952907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68718" indent="-238609" algn="l" defTabSz="952907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44418" indent="-238609" algn="l" defTabSz="952907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582115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19815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57513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895214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7668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75384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13093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50793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188494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26192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63892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01590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4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9" y="6889750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4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862048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2pPr>
      <a:lvl3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3pPr>
      <a:lvl4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4pPr>
      <a:lvl5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5pPr>
      <a:lvl6pPr marL="431025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6pPr>
      <a:lvl7pPr marL="862048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7pPr>
      <a:lvl8pPr marL="1293073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8pPr>
      <a:lvl9pPr marL="1724097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9pPr>
    </p:titleStyle>
    <p:bodyStyle>
      <a:lvl1pPr marL="351704" indent="-351704" algn="l" defTabSz="938376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272" indent="-293336" algn="l" defTabSz="938376" rtl="0" eaLnBrk="0" fontAlgn="base" hangingPunct="0">
        <a:spcBef>
          <a:spcPct val="20000"/>
        </a:spcBef>
        <a:spcAft>
          <a:spcPct val="0"/>
        </a:spcAft>
        <a:buChar char="–"/>
        <a:defRPr sz="2828">
          <a:solidFill>
            <a:schemeClr val="tx1"/>
          </a:solidFill>
          <a:latin typeface="+mn-lt"/>
        </a:defRPr>
      </a:lvl2pPr>
      <a:lvl3pPr marL="1173343" indent="-234968" algn="l" defTabSz="938376" rtl="0" eaLnBrk="0" fontAlgn="base" hangingPunct="0">
        <a:spcBef>
          <a:spcPct val="20000"/>
        </a:spcBef>
        <a:spcAft>
          <a:spcPct val="0"/>
        </a:spcAft>
        <a:buChar char="•"/>
        <a:defRPr sz="2451">
          <a:solidFill>
            <a:schemeClr val="tx1"/>
          </a:solidFill>
          <a:latin typeface="+mn-lt"/>
        </a:defRPr>
      </a:lvl3pPr>
      <a:lvl4pPr marL="1643280" indent="-234968" algn="l" defTabSz="938376" rtl="0" eaLnBrk="0" fontAlgn="base" hangingPunct="0">
        <a:spcBef>
          <a:spcPct val="20000"/>
        </a:spcBef>
        <a:spcAft>
          <a:spcPct val="0"/>
        </a:spcAft>
        <a:buChar char="–"/>
        <a:defRPr sz="2074">
          <a:solidFill>
            <a:schemeClr val="tx1"/>
          </a:solidFill>
          <a:latin typeface="+mn-lt"/>
        </a:defRPr>
      </a:lvl4pPr>
      <a:lvl5pPr marL="2111720" indent="-234968" algn="l" defTabSz="938376" rtl="0" eaLnBrk="0" fontAlgn="base" hangingPunct="0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5pPr>
      <a:lvl6pPr marL="2542744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6pPr>
      <a:lvl7pPr marL="2973769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7pPr>
      <a:lvl8pPr marL="3404793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8pPr>
      <a:lvl9pPr marL="3835817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5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8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2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5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10.jpeg"/><Relationship Id="rId12" Type="http://schemas.openxmlformats.org/officeDocument/2006/relationships/image" Target="../media/image25.jpe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emf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jpe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14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10.xml"/><Relationship Id="rId6" Type="http://schemas.openxmlformats.org/officeDocument/2006/relationships/image" Target="../media/image31.jpg"/><Relationship Id="rId11" Type="http://schemas.openxmlformats.org/officeDocument/2006/relationships/image" Target="../media/image36.jpe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3.emf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47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45.emf"/><Relationship Id="rId2" Type="http://schemas.openxmlformats.org/officeDocument/2006/relationships/tags" Target="../tags/tag1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4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2.emf"/><Relationship Id="rId18" Type="http://schemas.openxmlformats.org/officeDocument/2006/relationships/oleObject" Target="../embeddings/oleObject19.bin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56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4.emf"/><Relationship Id="rId2" Type="http://schemas.openxmlformats.org/officeDocument/2006/relationships/tags" Target="../tags/tag1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55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4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17.xml"/><Relationship Id="rId5" Type="http://schemas.openxmlformats.org/officeDocument/2006/relationships/image" Target="../media/image72.jp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90421" y="165483"/>
            <a:ext cx="5112555" cy="88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1700" dirty="0"/>
              <a:t>Departamento de </a:t>
            </a:r>
            <a:r>
              <a:rPr lang="es-ES_tradnl" sz="1700"/>
              <a:t>Física </a:t>
            </a:r>
            <a:r>
              <a:rPr lang="es-ES_tradnl" sz="1700" smtClean="0"/>
              <a:t>Teórica</a:t>
            </a:r>
            <a:endParaRPr lang="es-ES_tradnl" sz="1700"/>
          </a:p>
          <a:p>
            <a:pPr defTabSz="995363"/>
            <a:r>
              <a:rPr lang="es-ES_tradnl" sz="1700" smtClean="0"/>
              <a:t>Institute of Particle &amp; Cosmos Physics (IPARCOS)</a:t>
            </a:r>
          </a:p>
          <a:p>
            <a:pPr defTabSz="995363"/>
            <a:r>
              <a:rPr lang="es-ES_tradnl" sz="1700" smtClean="0"/>
              <a:t>Universidad </a:t>
            </a:r>
            <a:r>
              <a:rPr lang="es-ES_tradnl" sz="1700" dirty="0"/>
              <a:t>Complutense de Madrid</a:t>
            </a:r>
            <a:endParaRPr lang="es-ES_tradnl" sz="2600" dirty="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651926" y="4174853"/>
            <a:ext cx="5389554" cy="1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2400" dirty="0">
                <a:solidFill>
                  <a:srgbClr val="00FFFF"/>
                </a:solidFill>
              </a:rPr>
              <a:t>J. R</a:t>
            </a:r>
            <a:r>
              <a:rPr lang="es-ES_tradnl" sz="2400">
                <a:solidFill>
                  <a:srgbClr val="00FFFF"/>
                </a:solidFill>
              </a:rPr>
              <a:t>. Peláez </a:t>
            </a:r>
            <a:endParaRPr lang="es-ES_tradnl" sz="2400" smtClean="0">
              <a:solidFill>
                <a:srgbClr val="00FFFF"/>
              </a:solidFill>
            </a:endParaRPr>
          </a:p>
          <a:p>
            <a:pPr defTabSz="995363"/>
            <a:endParaRPr lang="es-ES_tradnl" sz="2400" smtClean="0">
              <a:solidFill>
                <a:srgbClr val="00FFFF"/>
              </a:solidFill>
            </a:endParaRPr>
          </a:p>
          <a:p>
            <a:pPr defTabSz="995363"/>
            <a:r>
              <a:rPr lang="es-ES_tradnl" sz="1200" smtClean="0">
                <a:solidFill>
                  <a:srgbClr val="00FFFF"/>
                </a:solidFill>
              </a:rPr>
              <a:t>JRP. Physics </a:t>
            </a:r>
            <a:r>
              <a:rPr lang="es-ES_tradnl" sz="1200">
                <a:solidFill>
                  <a:srgbClr val="00FFFF"/>
                </a:solidFill>
              </a:rPr>
              <a:t>Reports </a:t>
            </a:r>
            <a:r>
              <a:rPr lang="es-ES_tradnl" sz="1200" smtClean="0">
                <a:solidFill>
                  <a:srgbClr val="00FFFF"/>
                </a:solidFill>
              </a:rPr>
              <a:t>658-(2016)-1</a:t>
            </a:r>
          </a:p>
          <a:p>
            <a:pPr defTabSz="995363"/>
            <a:r>
              <a:rPr lang="es-ES_tradnl" sz="1200" smtClean="0">
                <a:solidFill>
                  <a:srgbClr val="00FFFF"/>
                </a:solidFill>
              </a:rPr>
              <a:t>JRP, A.Rodas, J. Ruiz de Elvira, </a:t>
            </a:r>
            <a:r>
              <a:rPr lang="en-US" sz="1200">
                <a:solidFill>
                  <a:srgbClr val="00FFFF"/>
                </a:solidFill>
              </a:rPr>
              <a:t>Eur. Phys. J. Spec. Top. (2021) </a:t>
            </a:r>
            <a:r>
              <a:rPr lang="en-US" sz="1200" smtClean="0">
                <a:solidFill>
                  <a:srgbClr val="00FFFF"/>
                </a:solidFill>
              </a:rPr>
              <a:t>230:1539</a:t>
            </a:r>
            <a:endParaRPr lang="es-ES_tradnl" sz="1200">
              <a:solidFill>
                <a:srgbClr val="00FFFF"/>
              </a:solidFill>
            </a:endParaRPr>
          </a:p>
          <a:p>
            <a:pPr defTabSz="995363"/>
            <a:r>
              <a:rPr lang="es-ES_tradnl" sz="1200">
                <a:solidFill>
                  <a:srgbClr val="00FFFF"/>
                </a:solidFill>
              </a:rPr>
              <a:t>JRP &amp; A.Rodas, Physics Reports </a:t>
            </a:r>
            <a:r>
              <a:rPr lang="es-ES_tradnl" sz="1200" smtClean="0">
                <a:solidFill>
                  <a:srgbClr val="00FFFF"/>
                </a:solidFill>
              </a:rPr>
              <a:t>969-(2022)-1</a:t>
            </a:r>
            <a:endParaRPr lang="es-ES_tradnl" sz="1200">
              <a:solidFill>
                <a:srgbClr val="00FFFF"/>
              </a:solidFill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180975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93211" y="2896322"/>
            <a:ext cx="7262311" cy="83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n-US" sz="2400" b="1" dirty="0" smtClean="0">
                <a:sym typeface="Symbol" pitchFamily="18" charset="2"/>
              </a:rPr>
              <a:t>Light meson scattering: Spectroscopy &amp; exotics</a:t>
            </a:r>
          </a:p>
          <a:p>
            <a:pPr defTabSz="995363"/>
            <a:r>
              <a:rPr lang="en-US" sz="2400" b="1" dirty="0" smtClean="0">
                <a:sym typeface="Symbol" pitchFamily="18" charset="2"/>
              </a:rPr>
              <a:t>Where do we stand?</a:t>
            </a:r>
            <a:endParaRPr lang="es-ES_tradnl" sz="1600" b="1" dirty="0"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Phys.Rept. 658 (2016) 1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4756" y="180975"/>
            <a:ext cx="1296520" cy="146353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 4"/>
          <p:cNvSpPr/>
          <p:nvPr/>
        </p:nvSpPr>
        <p:spPr>
          <a:xfrm>
            <a:off x="594171" y="6029294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Quark Confinement and the Hadron Spectrum XV</a:t>
            </a:r>
          </a:p>
          <a:p>
            <a:r>
              <a:rPr lang="en-US" sz="1600" dirty="0" smtClean="0"/>
              <a:t>University of Stavanger-Norway. 1-6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August 2022</a:t>
            </a:r>
            <a:endParaRPr lang="en-US" sz="1400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5497741" y="6861550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8" y="6861549"/>
            <a:ext cx="1981597" cy="5110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41" y="6921771"/>
            <a:ext cx="1815238" cy="42005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06340" y="7095641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84613"/>
      </p:ext>
    </p:extLst>
  </p:cSld>
  <p:clrMapOvr>
    <a:masterClrMapping/>
  </p:clrMapOvr>
  <p:transition advTm="10872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0116" y="23787"/>
            <a:ext cx="7946550" cy="47465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MODEL PROBLEM</a:t>
            </a:r>
            <a:r>
              <a:rPr lang="es-ES_tradnl" sz="24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46161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2701" tIns="51350" rIns="102701" bIns="51350"/>
          <a:lstStyle/>
          <a:p>
            <a:pPr defTabSz="900456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2686" y="1495685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scalars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KK.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1426" y="4088589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clear-cut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apparent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position,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_tradnl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2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2686" y="2753356"/>
            <a:ext cx="921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“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1426" y="5436815"/>
            <a:ext cx="8949782" cy="41310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partial data 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0236" y="776403"/>
            <a:ext cx="10232928" cy="41310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l"/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es-ES_tradnl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1426" y="6268392"/>
            <a:ext cx="988181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Meson-meson scattering has the strongest theory constraints and is the most reliable theoretically to go to the complex plane. </a:t>
            </a:r>
            <a:r>
              <a:rPr lang="es-ES_tradnl" sz="12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(non-linear unitarity condition)</a:t>
            </a:r>
            <a:endParaRPr lang="es-ES_tradnl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376"/>
    </mc:Choice>
    <mc:Fallback xmlns="">
      <p:transition advTm="463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2" y="1979908"/>
            <a:ext cx="5904656" cy="31196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55686"/>
            <a:ext cx="6084052" cy="382324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z="18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dependent peaks vs. Process independent poles</a:t>
            </a:r>
            <a:endParaRPr lang="es-ES_tradnl" sz="18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252239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2701" tIns="51350" rIns="102701" bIns="51350"/>
          <a:lstStyle/>
          <a:p>
            <a:pPr defTabSz="900456"/>
            <a:endParaRPr lang="es-E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78148" y="612341"/>
                <a:ext cx="10037597" cy="8538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 lIns="104306" tIns="52153" rIns="104306" bIns="52153">
                <a:spAutoFit/>
              </a:bodyPr>
              <a:lstStyle/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universal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 of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resonances are their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positions and residues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_trad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_tradnl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𝑝𝑜𝑙𝑒</m:t>
                            </m:r>
                          </m:sub>
                        </m:sSub>
                      </m:e>
                    </m:rad>
                    <m:r>
                      <a:rPr lang="es-ES_trad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S_tradnl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M-i </a:t>
                </a:r>
                <a:r>
                  <a:rPr lang="el-GR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s-E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endParaRPr lang="es-ES_tradnl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8" y="612341"/>
                <a:ext cx="10037597" cy="853863"/>
              </a:xfrm>
              <a:prstGeom prst="rect">
                <a:avLst/>
              </a:prstGeom>
              <a:blipFill rotWithShape="0">
                <a:blip r:embed="rId4"/>
                <a:stretch>
                  <a:fillRect t="-2098" b="-34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238364" y="1466204"/>
            <a:ext cx="10216671" cy="35154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Riemann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_trad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es-ES_trad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58868" y="2007774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182817" y="6752855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continuations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delicate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of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sz="200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sz="2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10396" y="2108791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10196" y="5394897"/>
            <a:ext cx="9001001" cy="10286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Particle Physics has been adding pole determinations </a:t>
            </a:r>
          </a:p>
          <a:p>
            <a:pPr algn="ctr"/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and more resonances</a:t>
            </a:r>
          </a:p>
          <a:p>
            <a:pPr algn="ctr"/>
            <a:r>
              <a:rPr lang="es-ES" sz="1600" i="1" smtClean="0">
                <a:latin typeface="Arial" panose="020B0604020202020204" pitchFamily="34" charset="0"/>
                <a:cs typeface="Arial" panose="020B0604020202020204" pitchFamily="34" charset="0"/>
              </a:rPr>
              <a:t>unfortunately keeping also Breit-Wigner parameters even when not applicable</a:t>
            </a:r>
            <a:endParaRPr lang="es-ES_tradnl" sz="1600" i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290916" y="3872025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8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528"/>
    </mc:Choice>
    <mc:Fallback xmlns="">
      <p:transition advTm="8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61449" y="180231"/>
            <a:ext cx="1787314" cy="225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worry </a:t>
            </a:r>
          </a:p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about </a:t>
            </a:r>
          </a:p>
          <a:p>
            <a:pPr defTabSz="992464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ow-energy </a:t>
            </a:r>
          </a:p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</a:p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ANALYTIC </a:t>
            </a:r>
          </a:p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STRUCTURE</a:t>
            </a:r>
          </a:p>
          <a:p>
            <a:pPr defTabSz="992464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 s-plane?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98" y="52759"/>
            <a:ext cx="8498527" cy="650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07279" y="5148783"/>
                <a:ext cx="1895654" cy="1206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3160" tIns="56582" rIns="113160" bIns="56582">
                <a:spAutoFit/>
              </a:bodyPr>
              <a:lstStyle/>
              <a:p>
                <a:pPr defTabSz="1132104"/>
                <a:r>
                  <a:rPr lang="es-ES" sz="23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Important</a:t>
                </a:r>
                <a:r>
                  <a:rPr lang="es-ES" sz="23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sz="23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</a:t>
                </a:r>
                <a:endParaRPr lang="es-ES" sz="23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defTabSz="1132104"/>
                <a:r>
                  <a:rPr lang="el-GR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s-E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/f</a:t>
                </a:r>
                <a:r>
                  <a:rPr lang="es-ES" sz="2400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s-E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(500</a:t>
                </a:r>
                <a:r>
                  <a:rPr lang="es-E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defTabSz="113210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κ</m:t>
                      </m:r>
                      <m:r>
                        <m:rPr>
                          <m:nor/>
                        </m:rPr>
                        <a:rPr lang="es-ES" sz="2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s-ES" sz="2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s-ES" sz="2400" baseline="-250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s-ES" sz="24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∗(700)</m:t>
                      </m:r>
                    </m:oMath>
                  </m:oMathPara>
                </a14:m>
                <a:endParaRPr lang="en-US" sz="2300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79" y="5148783"/>
                <a:ext cx="1895654" cy="1206876"/>
              </a:xfrm>
              <a:prstGeom prst="rect">
                <a:avLst/>
              </a:prstGeom>
              <a:blipFill rotWithShape="0">
                <a:blip r:embed="rId4"/>
                <a:stretch>
                  <a:fillRect l="-3215" t="-3030" r="-2894" b="-50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282804" y="6747054"/>
            <a:ext cx="2577332" cy="6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algn="l" defTabSz="1132104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cuts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l" defTabSz="1132104"/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 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Left</a:t>
            </a:r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 </a:t>
            </a:r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circular</a:t>
            </a:r>
            <a:endParaRPr lang="en-US" sz="16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042444" y="6747054"/>
            <a:ext cx="3384376" cy="6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algn="l" defTabSz="1132104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Subthreshold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behavior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l" defTabSz="1132104"/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Chiral</a:t>
            </a:r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symmetry→</a:t>
            </a:r>
            <a:r>
              <a:rPr lang="es-ES" sz="16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Adler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zeros</a:t>
            </a:r>
            <a:endParaRPr lang="en-US" sz="16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62124" y="6732959"/>
            <a:ext cx="2952328" cy="6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160" tIns="56582" rIns="113160" bIns="56582">
            <a:spAutoFit/>
          </a:bodyPr>
          <a:lstStyle/>
          <a:p>
            <a:pPr algn="l" defTabSz="1132104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behavior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l" defTabSz="1132104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Chiral</a:t>
            </a:r>
            <a:r>
              <a:rPr lang="es-ES" sz="16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symmetry</a:t>
            </a:r>
            <a:endParaRPr lang="en-US" sz="16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1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97"/>
    </mc:Choice>
    <mc:Fallback xmlns="">
      <p:transition spd="slow" advTm="100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8318" y="-35793"/>
            <a:ext cx="6897944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What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a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dispersion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relation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.?   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Very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Briefly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smtClean="0">
                <a:solidFill>
                  <a:srgbClr val="66FFFF"/>
                </a:solidFill>
                <a:sym typeface="Symbol" pitchFamily="18" charset="2"/>
              </a:rPr>
              <a:t>π π</a:t>
            </a:r>
            <a:endParaRPr lang="en-GB" sz="210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234132" y="597466"/>
                <a:ext cx="6140173" cy="1070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51" tIns="49777" rIns="99551" bIns="49777">
                <a:spAutoFit/>
              </a:bodyPr>
              <a:lstStyle/>
              <a:p>
                <a:pPr algn="l" defTabSz="995974"/>
                <a:r>
                  <a:rPr lang="es-ES_tradnl" sz="2100" smtClean="0">
                    <a:solidFill>
                      <a:srgbClr val="FFFFFF"/>
                    </a:solidFill>
                    <a:sym typeface="Symbol" pitchFamily="18" charset="2"/>
                  </a:rPr>
                  <a:t>- CAUSALITY </a:t>
                </a:r>
                <a14:m>
                  <m:oMath xmlns:m="http://schemas.openxmlformats.org/officeDocument/2006/math">
                    <m:r>
                      <a:rPr lang="es-ES_tradnl" sz="21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Amplitudes t(s)</a:t>
                </a:r>
              </a:p>
              <a:p>
                <a:pPr algn="l" defTabSz="995974"/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are ANALYTIC in </a:t>
                </a:r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complex</a:t>
                </a:r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s </a:t>
                </a:r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plane</a:t>
                </a:r>
                <a:endParaRPr lang="es-ES_tradnl" sz="2100" dirty="0" smtClean="0">
                  <a:solidFill>
                    <a:srgbClr val="FFFFFF"/>
                  </a:solidFill>
                  <a:sym typeface="Symbol" pitchFamily="18" charset="2"/>
                </a:endParaRPr>
              </a:p>
              <a:p>
                <a:pPr algn="l" defTabSz="995974"/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with</a:t>
                </a:r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cuts</a:t>
                </a:r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due</a:t>
                </a:r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to </a:t>
                </a:r>
                <a:r>
                  <a:rPr lang="es-ES_tradnl" sz="2100" dirty="0" err="1" smtClean="0">
                    <a:solidFill>
                      <a:srgbClr val="FFFFFF"/>
                    </a:solidFill>
                    <a:sym typeface="Symbol" pitchFamily="18" charset="2"/>
                  </a:rPr>
                  <a:t>thresholds</a:t>
                </a:r>
                <a:r>
                  <a:rPr lang="es-ES_tradnl" sz="2100" dirty="0" smtClean="0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smtClean="0">
                    <a:solidFill>
                      <a:srgbClr val="FFFFFF"/>
                    </a:solidFill>
                    <a:sym typeface="Symbol" pitchFamily="18" charset="2"/>
                  </a:rPr>
                  <a:t>(</a:t>
                </a:r>
                <a:r>
                  <a:rPr lang="es-ES_tradnl" sz="1800" dirty="0" err="1" smtClean="0">
                    <a:solidFill>
                      <a:srgbClr val="FFFFFF"/>
                    </a:solidFill>
                    <a:sym typeface="Symbol" pitchFamily="18" charset="2"/>
                  </a:rPr>
                  <a:t>also</a:t>
                </a:r>
                <a:r>
                  <a:rPr lang="es-ES_tradnl" sz="1800" dirty="0" smtClean="0">
                    <a:solidFill>
                      <a:srgbClr val="FFFFFF"/>
                    </a:solidFill>
                    <a:sym typeface="Symbol" pitchFamily="18" charset="2"/>
                  </a:rPr>
                  <a:t> in </a:t>
                </a:r>
                <a:r>
                  <a:rPr lang="es-ES_tradnl" sz="1800" dirty="0" err="1" smtClean="0">
                    <a:solidFill>
                      <a:srgbClr val="FFFFFF"/>
                    </a:solidFill>
                    <a:sym typeface="Symbol" pitchFamily="18" charset="2"/>
                  </a:rPr>
                  <a:t>crossed</a:t>
                </a:r>
                <a:r>
                  <a:rPr lang="es-ES_tradnl" sz="1800" dirty="0" smtClean="0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_tradnl" sz="1800" err="1" smtClean="0">
                    <a:solidFill>
                      <a:srgbClr val="FFFFFF"/>
                    </a:solidFill>
                    <a:sym typeface="Symbol" pitchFamily="18" charset="2"/>
                  </a:rPr>
                  <a:t>channels</a:t>
                </a:r>
                <a:r>
                  <a:rPr lang="es-ES_tradnl" sz="1800" smtClean="0">
                    <a:solidFill>
                      <a:srgbClr val="FFFFFF"/>
                    </a:solidFill>
                    <a:sym typeface="Symbol" pitchFamily="18" charset="2"/>
                  </a:rPr>
                  <a:t>)</a:t>
                </a:r>
                <a:endParaRPr lang="es-ES_tradnl" sz="2100" dirty="0" smtClean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32" y="597466"/>
                <a:ext cx="6140173" cy="1070022"/>
              </a:xfrm>
              <a:prstGeom prst="rect">
                <a:avLst/>
              </a:prstGeom>
              <a:blipFill rotWithShape="0">
                <a:blip r:embed="rId3"/>
                <a:stretch>
                  <a:fillRect l="-992" t="-3409" b="-96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4132" y="1932454"/>
            <a:ext cx="2498085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- Cauchy Theorem:</a:t>
            </a:r>
            <a:endParaRPr lang="es-ES_tradnl" sz="2100" dirty="0" smtClean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34132" y="2350696"/>
            <a:ext cx="6436728" cy="1751467"/>
            <a:chOff x="234132" y="2894933"/>
            <a:chExt cx="6436728" cy="1751467"/>
          </a:xfrm>
        </p:grpSpPr>
        <p:pic>
          <p:nvPicPr>
            <p:cNvPr id="4649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3017" y="3350901"/>
              <a:ext cx="4104456" cy="8856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34132" y="2894933"/>
              <a:ext cx="6436728" cy="42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algn="l" defTabSz="995974"/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If 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t(s)→0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fast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enough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 at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high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 s,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curved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part</a:t>
              </a:r>
              <a:r>
                <a:rPr lang="es-ES_tradnl" sz="210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dirty="0" err="1" smtClean="0">
                  <a:solidFill>
                    <a:srgbClr val="FFFFFF"/>
                  </a:solidFill>
                  <a:sym typeface="Symbol" pitchFamily="18" charset="2"/>
                </a:rPr>
                <a:t>vanishes</a:t>
              </a:r>
              <a:endParaRPr lang="es-ES_tradnl" sz="2100" dirty="0" smtClean="0">
                <a:solidFill>
                  <a:srgbClr val="FFFFFF"/>
                </a:solidFill>
                <a:sym typeface="Symbol" pitchFamily="18" charset="2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234132" y="4268875"/>
              <a:ext cx="5728200" cy="37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algn="l" defTabSz="995974"/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Otherwise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determined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up to 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polynomial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 (</a:t>
              </a:r>
              <a:r>
                <a:rPr lang="es-ES_tradnl" sz="1800" dirty="0" err="1" smtClean="0">
                  <a:solidFill>
                    <a:srgbClr val="00FFFF"/>
                  </a:solidFill>
                  <a:sym typeface="Symbol" pitchFamily="18" charset="2"/>
                </a:rPr>
                <a:t>subtractions</a:t>
              </a:r>
              <a:r>
                <a:rPr lang="es-ES_tradnl" sz="1800" dirty="0" smtClean="0">
                  <a:solidFill>
                    <a:srgbClr val="00FFFF"/>
                  </a:solidFill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26744" y="4754518"/>
            <a:ext cx="1323148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Good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for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88772" y="4327137"/>
            <a:ext cx="689518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1)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Calculating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t(s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) as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an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integral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where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there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is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not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988772" y="4764874"/>
            <a:ext cx="5393173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2)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Constraining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 data </a:t>
            </a:r>
            <a:r>
              <a:rPr lang="es-ES_tradnl" sz="2100" dirty="0" err="1" smtClean="0">
                <a:solidFill>
                  <a:srgbClr val="FFFFFF"/>
                </a:solidFill>
                <a:sym typeface="Symbol" pitchFamily="18" charset="2"/>
              </a:rPr>
              <a:t>analysis</a:t>
            </a:r>
            <a:r>
              <a:rPr lang="es-ES_tradnl" sz="2100" dirty="0" smtClean="0">
                <a:solidFill>
                  <a:srgbClr val="FFFFFF"/>
                </a:solidFill>
                <a:sym typeface="Symbol" pitchFamily="18" charset="2"/>
              </a:rPr>
              <a:t>: Input =output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988772" y="5178210"/>
            <a:ext cx="811706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3) ONLY MODEL INDEPENDENT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extrapolation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to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complex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s-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plane</a:t>
            </a:r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60" y="496050"/>
            <a:ext cx="3398267" cy="3065992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666180" y="6385693"/>
            <a:ext cx="936104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smtClean="0">
                <a:sym typeface="Symbol" pitchFamily="18" charset="2"/>
              </a:rPr>
              <a:t>Last decades  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>
                <a:sym typeface="Symbol" pitchFamily="18" charset="2"/>
              </a:rPr>
              <a:t>E</a:t>
            </a:r>
            <a:r>
              <a:rPr lang="en-US" sz="1800" kern="0" smtClean="0">
                <a:sym typeface="Symbol" pitchFamily="18" charset="2"/>
              </a:rPr>
              <a:t>ffort to </a:t>
            </a:r>
            <a:r>
              <a:rPr lang="en-US" sz="1800" b="1" kern="0" smtClean="0">
                <a:sym typeface="Symbol" pitchFamily="18" charset="2"/>
              </a:rPr>
              <a:t>eliminate or reduce model dependence </a:t>
            </a:r>
            <a:r>
              <a:rPr lang="en-US" sz="1800" kern="0" smtClean="0">
                <a:sym typeface="Symbol" pitchFamily="18" charset="2"/>
              </a:rPr>
              <a:t>by using </a:t>
            </a:r>
            <a:r>
              <a:rPr lang="en-US" sz="1800" b="1" kern="0" smtClean="0">
                <a:sym typeface="Symbol" pitchFamily="18" charset="2"/>
              </a:rPr>
              <a:t>dispersive approaches 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mtClean="0">
                <a:sym typeface="Symbol" pitchFamily="18" charset="2"/>
              </a:rPr>
              <a:t>often combined with </a:t>
            </a:r>
            <a:r>
              <a:rPr lang="en-US" sz="1800" b="1" kern="0" smtClean="0">
                <a:sym typeface="Symbol" pitchFamily="18" charset="2"/>
              </a:rPr>
              <a:t>Chiral Perturbation Theory (ChPT).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9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250356" y="-67804"/>
            <a:ext cx="5141959" cy="3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1800" smtClean="0">
                <a:solidFill>
                  <a:srgbClr val="66FFFF"/>
                </a:solidFill>
                <a:sym typeface="Symbol" pitchFamily="18" charset="2"/>
              </a:rPr>
              <a:t>Dispersion relations for meson-meson scattering</a:t>
            </a:r>
            <a:endParaRPr lang="en-GB" sz="180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90116" y="419939"/>
            <a:ext cx="10225136" cy="41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2000">
                <a:solidFill>
                  <a:srgbClr val="66FFFF"/>
                </a:solidFill>
                <a:sym typeface="Symbol" pitchFamily="18" charset="2"/>
              </a:rPr>
              <a:t>W</a:t>
            </a:r>
            <a:r>
              <a:rPr lang="es-ES_tradnl" sz="2000" smtClean="0">
                <a:solidFill>
                  <a:srgbClr val="66FFFF"/>
                </a:solidFill>
                <a:sym typeface="Symbol" pitchFamily="18" charset="2"/>
              </a:rPr>
              <a:t>e </a:t>
            </a:r>
            <a:r>
              <a:rPr lang="es-ES_tradnl" sz="2000">
                <a:solidFill>
                  <a:srgbClr val="66FFFF"/>
                </a:solidFill>
                <a:sym typeface="Symbol" pitchFamily="18" charset="2"/>
              </a:rPr>
              <a:t>need to get rid of </a:t>
            </a:r>
            <a:r>
              <a:rPr lang="es-ES_tradnl" sz="2000" smtClean="0">
                <a:solidFill>
                  <a:srgbClr val="66FFFF"/>
                </a:solidFill>
                <a:sym typeface="Symbol" pitchFamily="18" charset="2"/>
              </a:rPr>
              <a:t>one variable to </a:t>
            </a:r>
            <a:r>
              <a:rPr lang="es-ES_tradnl" sz="2000">
                <a:solidFill>
                  <a:srgbClr val="66FFFF"/>
                </a:solidFill>
                <a:sym typeface="Symbol" pitchFamily="18" charset="2"/>
              </a:rPr>
              <a:t>write CAUCHY THEOREM </a:t>
            </a:r>
            <a:r>
              <a:rPr lang="es-ES_tradnl" sz="2000" smtClean="0">
                <a:solidFill>
                  <a:srgbClr val="66FFFF"/>
                </a:solidFill>
                <a:sym typeface="Symbol" pitchFamily="18" charset="2"/>
              </a:rPr>
              <a:t>for the other</a:t>
            </a:r>
            <a:endParaRPr lang="es-ES_tradnl" sz="200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166" y="1249914"/>
            <a:ext cx="6797861" cy="4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2000" u="sng" smtClean="0">
                <a:solidFill>
                  <a:prstClr val="white"/>
                </a:solidFill>
                <a:sym typeface="Symbol" pitchFamily="18" charset="2"/>
              </a:rPr>
              <a:t>1) Fix </a:t>
            </a:r>
            <a:r>
              <a:rPr lang="es-ES_tradnl" sz="2000" u="sng">
                <a:solidFill>
                  <a:prstClr val="white"/>
                </a:solidFill>
                <a:sym typeface="Symbol" pitchFamily="18" charset="2"/>
              </a:rPr>
              <a:t>one variable in terms of the other </a:t>
            </a:r>
            <a:r>
              <a:rPr lang="es-ES_tradnl" sz="1100" smtClean="0">
                <a:solidFill>
                  <a:srgbClr val="00FFFF"/>
                </a:solidFill>
                <a:sym typeface="Symbol" pitchFamily="18" charset="2"/>
              </a:rPr>
              <a:t>(</a:t>
            </a:r>
            <a:r>
              <a:rPr lang="es-ES_tradnl" sz="1100">
                <a:solidFill>
                  <a:srgbClr val="00FFFF"/>
                </a:solidFill>
                <a:sym typeface="Symbol" pitchFamily="18" charset="2"/>
              </a:rPr>
              <a:t>fixed-t, hyperbolic relations…)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1166" y="3384012"/>
            <a:ext cx="6867601" cy="4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2000" u="sng">
                <a:solidFill>
                  <a:prstClr val="white"/>
                </a:solidFill>
                <a:sym typeface="Symbol" pitchFamily="18" charset="2"/>
              </a:rPr>
              <a:t>2) Integrate one </a:t>
            </a:r>
            <a:r>
              <a:rPr lang="es-ES_tradnl" sz="2000" u="sng" smtClean="0">
                <a:solidFill>
                  <a:prstClr val="white"/>
                </a:solidFill>
                <a:sym typeface="Symbol" pitchFamily="18" charset="2"/>
              </a:rPr>
              <a:t>variable:</a:t>
            </a:r>
            <a:r>
              <a:rPr lang="es-ES_tradnl" sz="2000" smtClean="0">
                <a:solidFill>
                  <a:prstClr val="white"/>
                </a:solidFill>
                <a:sym typeface="Symbol" pitchFamily="18" charset="2"/>
              </a:rPr>
              <a:t>  </a:t>
            </a:r>
            <a:r>
              <a:rPr lang="es-ES_tradnl" sz="2000" u="sng">
                <a:sym typeface="Symbol" pitchFamily="18" charset="2"/>
              </a:rPr>
              <a:t>P</a:t>
            </a:r>
            <a:r>
              <a:rPr lang="es-ES_tradnl" sz="2000" u="sng" smtClean="0">
                <a:sym typeface="Symbol" pitchFamily="18" charset="2"/>
              </a:rPr>
              <a:t>artial </a:t>
            </a:r>
            <a:r>
              <a:rPr lang="es-ES_tradnl" sz="2000" u="sng">
                <a:sym typeface="Symbol" pitchFamily="18" charset="2"/>
              </a:rPr>
              <a:t>wave </a:t>
            </a:r>
            <a:r>
              <a:rPr lang="es-ES_tradnl" sz="2000" u="sng" smtClean="0">
                <a:sym typeface="Symbol" pitchFamily="18" charset="2"/>
              </a:rPr>
              <a:t>dispersion relations</a:t>
            </a:r>
            <a:endParaRPr lang="es-ES_tradnl" sz="2000" u="sng">
              <a:sym typeface="Symbol" pitchFamily="18" charset="2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324247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3165" y="1644675"/>
            <a:ext cx="8023895" cy="15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 eaLnBrk="1" hangingPunct="1"/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Most popular: t</a:t>
            </a:r>
            <a:r>
              <a:rPr lang="en-US" sz="1600" baseline="-2500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=0, </a:t>
            </a:r>
            <a:r>
              <a:rPr lang="en-US" sz="1600" smtClean="0">
                <a:solidFill>
                  <a:prstClr val="white"/>
                </a:solidFill>
                <a:sym typeface="Symbol" pitchFamily="18" charset="2"/>
              </a:rPr>
              <a:t>Forward Dispersion Relations </a:t>
            </a:r>
            <a:r>
              <a:rPr lang="es-ES_tradnl" sz="1600" smtClean="0">
                <a:sym typeface="Symbol" pitchFamily="18" charset="2"/>
              </a:rPr>
              <a:t>(</a:t>
            </a:r>
            <a:r>
              <a:rPr lang="es-ES_tradnl" sz="1600" dirty="0" err="1">
                <a:sym typeface="Symbol" pitchFamily="18" charset="2"/>
              </a:rPr>
              <a:t>FDRs</a:t>
            </a:r>
            <a:r>
              <a:rPr lang="es-ES_tradnl" sz="1600" dirty="0">
                <a:sym typeface="Symbol" pitchFamily="18" charset="2"/>
              </a:rPr>
              <a:t>).</a:t>
            </a:r>
          </a:p>
          <a:p>
            <a:pPr algn="l" defTabSz="949716" eaLnBrk="1" hangingPunct="1"/>
            <a:r>
              <a:rPr lang="es-ES_tradnl" sz="900" dirty="0">
                <a:solidFill>
                  <a:srgbClr val="00FFFF"/>
                </a:solidFill>
                <a:sym typeface="Symbol" pitchFamily="18" charset="2"/>
              </a:rPr>
              <a:t>(</a:t>
            </a:r>
            <a:r>
              <a:rPr lang="es-ES_tradnl" sz="900" dirty="0" err="1">
                <a:solidFill>
                  <a:srgbClr val="00FFFF"/>
                </a:solidFill>
                <a:sym typeface="Symbol" pitchFamily="18" charset="2"/>
              </a:rPr>
              <a:t>Kaminski</a:t>
            </a:r>
            <a:r>
              <a:rPr lang="es-ES_tradnl" sz="900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900" dirty="0" err="1">
                <a:solidFill>
                  <a:srgbClr val="00FFFF"/>
                </a:solidFill>
                <a:sym typeface="Symbol" pitchFamily="18" charset="2"/>
              </a:rPr>
              <a:t>Pelaez</a:t>
            </a:r>
            <a:r>
              <a:rPr lang="es-ES_tradnl" sz="900" dirty="0">
                <a:solidFill>
                  <a:srgbClr val="00FFFF"/>
                </a:solidFill>
                <a:sym typeface="Symbol" pitchFamily="18" charset="2"/>
              </a:rPr>
              <a:t> , </a:t>
            </a:r>
            <a:r>
              <a:rPr lang="es-ES_tradnl" sz="900" dirty="0" err="1">
                <a:solidFill>
                  <a:srgbClr val="00FFFF"/>
                </a:solidFill>
                <a:sym typeface="Symbol" pitchFamily="18" charset="2"/>
              </a:rPr>
              <a:t>Yndurain</a:t>
            </a:r>
            <a:r>
              <a:rPr lang="es-ES_tradnl" sz="900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900" dirty="0" err="1">
                <a:solidFill>
                  <a:srgbClr val="00FFFF"/>
                </a:solidFill>
                <a:sym typeface="Symbol" pitchFamily="18" charset="2"/>
              </a:rPr>
              <a:t>Garcia</a:t>
            </a:r>
            <a:r>
              <a:rPr lang="es-ES_tradnl" sz="900" dirty="0">
                <a:solidFill>
                  <a:srgbClr val="00FFFF"/>
                </a:solidFill>
                <a:sym typeface="Symbol" pitchFamily="18" charset="2"/>
              </a:rPr>
              <a:t> Martin, Ruiz de Elvira, </a:t>
            </a:r>
            <a:r>
              <a:rPr lang="es-ES_tradnl" sz="900">
                <a:solidFill>
                  <a:srgbClr val="00FFFF"/>
                </a:solidFill>
                <a:sym typeface="Symbol" pitchFamily="18" charset="2"/>
              </a:rPr>
              <a:t>Rodas </a:t>
            </a:r>
            <a:r>
              <a:rPr lang="es-ES_tradnl" sz="900" smtClean="0">
                <a:solidFill>
                  <a:srgbClr val="00FFFF"/>
                </a:solidFill>
                <a:sym typeface="Symbol" pitchFamily="18" charset="2"/>
              </a:rPr>
              <a:t>)</a:t>
            </a:r>
          </a:p>
          <a:p>
            <a:pPr algn="l" defTabSz="949716" eaLnBrk="1" hangingPunct="1"/>
            <a:endParaRPr lang="es-ES_tradnl" sz="900" smtClean="0">
              <a:solidFill>
                <a:srgbClr val="00FFFF"/>
              </a:solidFill>
              <a:sym typeface="Symbol" pitchFamily="18" charset="2"/>
            </a:endParaRPr>
          </a:p>
          <a:p>
            <a:pPr algn="l" defTabSz="949716" eaLnBrk="1" hangingPunct="1"/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PROS: One eq. per amplitude. Simple. High energy reliable. Applicable to all energies</a:t>
            </a:r>
          </a:p>
          <a:p>
            <a:pPr algn="l" defTabSz="949716" eaLnBrk="1" hangingPunct="1"/>
            <a:r>
              <a:rPr lang="es-ES" sz="16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           Precision</a:t>
            </a:r>
          </a:p>
          <a:p>
            <a:pPr algn="l" defTabSz="949716" eaLnBrk="1" hangingPunct="1"/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CONS: No direct access to poles… until recently (see below)</a:t>
            </a:r>
            <a:endParaRPr lang="es-ES_tradnl" sz="1600" smtClean="0">
              <a:solidFill>
                <a:srgbClr val="FFFF00"/>
              </a:solidFill>
              <a:sym typeface="Symbol" pitchFamily="18" charset="2"/>
            </a:endParaRPr>
          </a:p>
          <a:p>
            <a:pPr algn="l" defTabSz="949716" eaLnBrk="1" hangingPunct="1"/>
            <a:endParaRPr lang="en-US" sz="14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6380" y="3996655"/>
            <a:ext cx="82646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49716" eaLnBrk="1" hangingPunct="1"/>
            <a:r>
              <a:rPr lang="en-US" sz="1800" smtClean="0">
                <a:sym typeface="Symbol" pitchFamily="18" charset="2"/>
              </a:rPr>
              <a:t>- “Roy-like” equations. GKPY eqs, Roy Steiner Equation-</a:t>
            </a:r>
          </a:p>
          <a:p>
            <a:pPr algn="l" defTabSz="949716" eaLnBrk="1" hangingPunct="1"/>
            <a:r>
              <a:rPr lang="en-US" sz="18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1800" smtClean="0">
                <a:solidFill>
                  <a:srgbClr val="00FFFF"/>
                </a:solidFill>
                <a:sym typeface="Symbol" pitchFamily="18" charset="2"/>
              </a:rPr>
              <a:t>  </a:t>
            </a:r>
            <a:r>
              <a:rPr lang="en-US" sz="1600" smtClean="0">
                <a:sym typeface="Symbol" pitchFamily="18" charset="2"/>
              </a:rPr>
              <a:t>Crossing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to rewrite Left/circular cuts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.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 crossing in terms of physical region.</a:t>
            </a:r>
          </a:p>
          <a:p>
            <a:pPr algn="l" defTabSz="949716" eaLnBrk="1" hangingPunct="1"/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   CONS: Different partial waves or channels coupled. In practice, limited to a finite energy</a:t>
            </a:r>
          </a:p>
          <a:p>
            <a:pPr algn="l" defTabSz="949716" eaLnBrk="1" hangingPunct="1"/>
            <a:r>
              <a:rPr lang="es-ES" sz="1600">
                <a:solidFill>
                  <a:srgbClr val="00FFFF"/>
                </a:solidFill>
                <a:sym typeface="Symbol" pitchFamily="18" charset="2"/>
              </a:rPr>
              <a:t>   PROS: Directly partial waves. Better to look for poles. Precision</a:t>
            </a:r>
            <a:endParaRPr lang="en-US" sz="16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9938" y="5436659"/>
            <a:ext cx="100632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47787">
              <a:spcBef>
                <a:spcPct val="50000"/>
              </a:spcBef>
              <a:buFontTx/>
              <a:buChar char="-"/>
            </a:pPr>
            <a:r>
              <a:rPr lang="en-US" sz="1800" smtClean="0">
                <a:sym typeface="Symbol" pitchFamily="18" charset="2"/>
              </a:rPr>
              <a:t>Unitarized Amplitudes (IAM, N/D, Chew-Mandelstam…) </a:t>
            </a:r>
          </a:p>
          <a:p>
            <a:pPr algn="l" defTabSz="947787">
              <a:spcBef>
                <a:spcPts val="0"/>
              </a:spcBef>
            </a:pPr>
            <a:r>
              <a:rPr lang="en-US" sz="1800">
                <a:sym typeface="Symbol" pitchFamily="18" charset="2"/>
              </a:rPr>
              <a:t> </a:t>
            </a:r>
            <a:r>
              <a:rPr lang="en-US" sz="1800" smtClean="0">
                <a:sym typeface="Symbol" pitchFamily="18" charset="2"/>
              </a:rPr>
              <a:t> </a:t>
            </a:r>
            <a:r>
              <a:rPr lang="en-US" sz="1600" smtClean="0">
                <a:sym typeface="Symbol" pitchFamily="18" charset="2"/>
              </a:rPr>
              <a:t>2-body unitarity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exact on dispersion relation for inverse amplitude (single or coupled channels)</a:t>
            </a:r>
          </a:p>
          <a:p>
            <a:pPr algn="l" defTabSz="947787">
              <a:spcBef>
                <a:spcPts val="0"/>
              </a:spcBef>
            </a:pP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  Ideally combined with ChPT for these approximations, but additional bare/preexisting resonances could </a:t>
            </a:r>
          </a:p>
          <a:p>
            <a:pPr algn="l" defTabSz="947787">
              <a:spcBef>
                <a:spcPts val="0"/>
              </a:spcBef>
            </a:pP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 be added, simple models for real part, use of Lagrangians, effective theories etc…</a:t>
            </a:r>
          </a:p>
          <a:p>
            <a:pPr algn="l" defTabSz="949716" eaLnBrk="1" hangingPunct="1"/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 CONS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: Unphysical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cuts, higher energies, multibody, 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approximated </a:t>
            </a: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algn="l" defTabSz="949716" eaLnBrk="1" hangingPunct="1"/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  PROS</a:t>
            </a:r>
            <a:r>
              <a:rPr lang="es-ES" sz="1600">
                <a:solidFill>
                  <a:srgbClr val="00FFFF"/>
                </a:solidFill>
                <a:sym typeface="Symbol" pitchFamily="18" charset="2"/>
              </a:rPr>
              <a:t>: Directly partial waves. Better to look for poles. </a:t>
            </a:r>
            <a:r>
              <a:rPr lang="en-US" sz="1600">
                <a:solidFill>
                  <a:srgbClr val="00FFFF"/>
                </a:solidFill>
                <a:sym typeface="Symbol" pitchFamily="18" charset="2"/>
              </a:rPr>
              <a:t>Connection with QCD through </a:t>
            </a:r>
            <a:r>
              <a:rPr lang="en-US" sz="1600" smtClean="0">
                <a:solidFill>
                  <a:srgbClr val="00FFFF"/>
                </a:solidFill>
                <a:sym typeface="Symbol" pitchFamily="18" charset="2"/>
              </a:rPr>
              <a:t>ChPT in UChPT</a:t>
            </a:r>
            <a:endParaRPr lang="en-US" sz="1600">
              <a:solidFill>
                <a:srgbClr val="00FFFF"/>
              </a:solidFill>
              <a:sym typeface="Symbol" pitchFamily="18" charset="2"/>
            </a:endParaRPr>
          </a:p>
          <a:p>
            <a:pPr algn="l" defTabSz="949716" eaLnBrk="1" hangingPunct="1"/>
            <a:endParaRPr lang="en-US" sz="160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731076" y="1249914"/>
            <a:ext cx="1724307" cy="4042885"/>
            <a:chOff x="8731076" y="1249914"/>
            <a:chExt cx="1724307" cy="4042885"/>
          </a:xfrm>
        </p:grpSpPr>
        <p:sp>
          <p:nvSpPr>
            <p:cNvPr id="3" name="Cerrar llave 2"/>
            <p:cNvSpPr/>
            <p:nvPr/>
          </p:nvSpPr>
          <p:spPr>
            <a:xfrm>
              <a:off x="8731076" y="1249914"/>
              <a:ext cx="216024" cy="4042885"/>
            </a:xfrm>
            <a:prstGeom prst="righ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9071671" y="2679761"/>
              <a:ext cx="138371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000" smtClean="0">
                  <a:solidFill>
                    <a:prstClr val="white"/>
                  </a:solidFill>
                  <a:sym typeface="Symbol" pitchFamily="18" charset="2"/>
                </a:rPr>
                <a:t>Precision</a:t>
              </a:r>
            </a:p>
            <a:p>
              <a:r>
                <a:rPr lang="es-ES_tradnl" sz="2000" smtClean="0">
                  <a:solidFill>
                    <a:prstClr val="white"/>
                  </a:solidFill>
                  <a:sym typeface="Symbol" pitchFamily="18" charset="2"/>
                </a:rPr>
                <a:t>Dispersive</a:t>
              </a:r>
            </a:p>
            <a:p>
              <a:r>
                <a:rPr lang="es-ES_tradnl" sz="2000" smtClean="0">
                  <a:solidFill>
                    <a:prstClr val="white"/>
                  </a:solidFill>
                  <a:sym typeface="Symbol" pitchFamily="18" charset="2"/>
                </a:rPr>
                <a:t>studies</a:t>
              </a:r>
              <a:endParaRPr lang="en-US" sz="2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2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77"/>
    </mc:Choice>
    <mc:Fallback xmlns="">
      <p:transition advTm="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373" y="49204"/>
            <a:ext cx="5320437" cy="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s-ES_tradnl" sz="1985" smtClean="0">
                <a:solidFill>
                  <a:srgbClr val="FFFFFF"/>
                </a:solidFill>
                <a:sym typeface="Symbol" pitchFamily="18" charset="2"/>
              </a:rPr>
              <a:t>Precision studies. Two strategies on real axis:</a:t>
            </a:r>
            <a:endParaRPr lang="en-GB" sz="1985" dirty="0">
              <a:solidFill>
                <a:srgbClr val="FFFFFF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752967" y="604945"/>
                <a:ext cx="9378068" cy="2517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5166" tIns="47619" rIns="95166" bIns="47619">
                <a:spAutoFit/>
              </a:bodyPr>
              <a:lstStyle/>
              <a:p>
                <a:pPr algn="l" defTabSz="949548">
                  <a:spcBef>
                    <a:spcPct val="50000"/>
                  </a:spcBef>
                </a:pPr>
                <a:r>
                  <a:rPr lang="en-US" sz="2205" u="sng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equations</a:t>
                </a:r>
                <a:r>
                  <a:rPr lang="en-US" sz="2205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Ananthanarayan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Colangelo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Gasser,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Leutwyler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Caprini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Moussallam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Stern…)</a:t>
                </a:r>
                <a:endParaRPr lang="en-US" sz="1103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8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and P wave solution for Roy or GKPY equations unique at low </a:t>
                </a:r>
                <a:r>
                  <a:rPr lang="en-US" sz="1800" ker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   </a:t>
                </a:r>
                <a:endParaRPr lang="en-US" sz="1800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800" ker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N</a:t>
                </a:r>
                <a:r>
                  <a:rPr lang="en-US" sz="1800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eeds </a:t>
                </a:r>
                <a:r>
                  <a:rPr lang="en-US" sz="1800" ker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input on other waves and high energy</a:t>
                </a:r>
                <a:r>
                  <a:rPr lang="en-US" sz="1800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  <a:endParaRPr lang="en-US" sz="1200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scattering DATA used at low energies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ker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1800" i="1" kern="0">
                            <a:solidFill>
                              <a:srgbClr val="FFFF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s-ES" sz="1800" i="1" ker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≤0.8 ~1 </m:t>
                    </m:r>
                    <m:r>
                      <a:rPr lang="es-ES" sz="1800" i="1" ker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𝐺𝑒𝑉</m:t>
                    </m:r>
                  </m:oMath>
                </a14:m>
                <a:r>
                  <a:rPr lang="en-US" sz="1800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8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if interested in low energy scattering and do not trust data.</a:t>
                </a: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8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Uses ChPT input for </a:t>
                </a:r>
                <a:r>
                  <a:rPr lang="en-US" sz="1800" ker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threshold </a:t>
                </a:r>
                <a:r>
                  <a:rPr lang="en-US" sz="1800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parameters</a:t>
                </a:r>
                <a:endParaRPr lang="en-US" sz="1800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67" y="604945"/>
                <a:ext cx="9378068" cy="2517537"/>
              </a:xfrm>
              <a:prstGeom prst="rect">
                <a:avLst/>
              </a:prstGeom>
              <a:blipFill rotWithShape="0">
                <a:blip r:embed="rId3"/>
                <a:stretch>
                  <a:fillRect l="-845" t="-1211" b="-31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562366" y="3636615"/>
            <a:ext cx="9568669" cy="1266488"/>
            <a:chOff x="266992" y="1837921"/>
            <a:chExt cx="8522431" cy="1148693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340063" cy="114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166" tIns="47619" rIns="95166" bIns="47619">
              <a:spAutoFit/>
            </a:bodyPr>
            <a:lstStyle/>
            <a:p>
              <a:pPr algn="l" defTabSz="949548">
                <a:spcBef>
                  <a:spcPct val="50000"/>
                </a:spcBef>
              </a:pPr>
              <a:r>
                <a:rPr lang="en-US" sz="2205" u="sng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Impose Dispersion Relations on fits to data</a:t>
              </a:r>
              <a:r>
                <a:rPr lang="en-US" sz="2205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205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3" kern="0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García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-Martín, </a:t>
              </a:r>
              <a:r>
                <a:rPr lang="en-US" sz="1103" kern="0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Kaminski,JRP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Ruiz de Elvira, </a:t>
              </a:r>
              <a:r>
                <a:rPr lang="en-US" sz="1103" kern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Ynduráin</a:t>
              </a:r>
              <a:r>
                <a:rPr lang="en-US" sz="1103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l" defTabSz="949548">
                <a:spcBef>
                  <a:spcPct val="50000"/>
                </a:spcBef>
              </a:pPr>
              <a:r>
                <a:rPr lang="en-US" sz="2000" kern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 known as “DATA driven dispersive analyses”</a:t>
              </a:r>
              <a:endParaRPr lang="en-US" sz="20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defTabSz="949548">
                <a:spcBef>
                  <a:spcPct val="50000"/>
                </a:spcBef>
              </a:pPr>
              <a:r>
                <a:rPr lang="en-US" sz="1600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Also </a:t>
              </a:r>
              <a:r>
                <a:rPr lang="en-US" sz="1600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needs input on other waves and high </a:t>
              </a:r>
              <a:r>
                <a:rPr lang="en-US" sz="1600" ker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energy</a:t>
              </a:r>
              <a:r>
                <a:rPr lang="en-US" sz="1600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.</a:t>
              </a:r>
              <a:endParaRPr lang="en-US" sz="1600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992" y="1935893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9" descr="balloran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88" y="712963"/>
            <a:ext cx="213379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78"/>
    </mc:Choice>
    <mc:Fallback xmlns="">
      <p:transition advTm="12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0" y="15196"/>
            <a:ext cx="9415110" cy="10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FIRST 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Simple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Unconstrained</a:t>
            </a:r>
            <a:r>
              <a:rPr lang="es-ES" sz="19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(UFD)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 data 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s-ES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Estimation of statistical and SYSTEMATIC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errors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l-GR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</a:t>
            </a:r>
            <a:r>
              <a:rPr lang="el-GR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ππ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partial-wave data</a:t>
            </a:r>
            <a:endParaRPr lang="en-US" sz="1985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1037" y="1049567"/>
            <a:ext cx="6924407" cy="2458595"/>
            <a:chOff x="594172" y="1182205"/>
            <a:chExt cx="6924407" cy="2458595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535290"/>
                </p:ext>
              </p:extLst>
            </p:nvPr>
          </p:nvGraphicFramePr>
          <p:xfrm>
            <a:off x="594172" y="1241032"/>
            <a:ext cx="3568421" cy="2340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291" name="Acrobat Document" r:id="rId4" imgW="10703880" imgH="7550280" progId="AcroExch.Document.DC">
                    <p:embed/>
                  </p:oleObj>
                </mc:Choice>
                <mc:Fallback>
                  <p:oleObj name="Acrobat Document" r:id="rId4" imgW="10703880" imgH="755028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172" y="1241032"/>
                          <a:ext cx="3568421" cy="2340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ángulo 23"/>
            <p:cNvSpPr/>
            <p:nvPr/>
          </p:nvSpPr>
          <p:spPr>
            <a:xfrm>
              <a:off x="1098228" y="1260351"/>
              <a:ext cx="1159292" cy="397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S-waves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  <p:pic>
          <p:nvPicPr>
            <p:cNvPr id="26" name="Picture 13" descr="5-5_figS2i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8588" y="1182205"/>
              <a:ext cx="3179991" cy="2458595"/>
            </a:xfrm>
            <a:prstGeom prst="rect">
              <a:avLst/>
            </a:prstGeom>
            <a:noFill/>
          </p:spPr>
        </p:pic>
      </p:grpSp>
      <p:grpSp>
        <p:nvGrpSpPr>
          <p:cNvPr id="6" name="Grupo 5"/>
          <p:cNvGrpSpPr/>
          <p:nvPr/>
        </p:nvGrpSpPr>
        <p:grpSpPr>
          <a:xfrm rot="620311">
            <a:off x="4229653" y="807489"/>
            <a:ext cx="6024864" cy="3664993"/>
            <a:chOff x="3362379" y="1717191"/>
            <a:chExt cx="6024864" cy="3664993"/>
          </a:xfrm>
        </p:grpSpPr>
        <p:pic>
          <p:nvPicPr>
            <p:cNvPr id="28" name="Picture 4" descr="2_fit_P_pip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471824">
              <a:off x="3362379" y="2438862"/>
              <a:ext cx="3087804" cy="2943322"/>
            </a:xfrm>
            <a:prstGeom prst="rect">
              <a:avLst/>
            </a:prstGeom>
            <a:noFill/>
          </p:spPr>
        </p:pic>
        <p:pic>
          <p:nvPicPr>
            <p:cNvPr id="29" name="Picture 8" descr="delta11men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0471824">
              <a:off x="6089732" y="1717191"/>
              <a:ext cx="3297511" cy="294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ángulo 4"/>
            <p:cNvSpPr/>
            <p:nvPr/>
          </p:nvSpPr>
          <p:spPr>
            <a:xfrm rot="20454712">
              <a:off x="4337947" y="2407132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sym typeface="Symbol" pitchFamily="18" charset="2"/>
                </a:rPr>
                <a:t>P-waves</a:t>
              </a:r>
              <a:endParaRPr lang="en-US" sz="240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9423" y="4653945"/>
            <a:ext cx="9839591" cy="2617865"/>
            <a:chOff x="429423" y="4653945"/>
            <a:chExt cx="9839591" cy="2617865"/>
          </a:xfrm>
        </p:grpSpPr>
        <p:pic>
          <p:nvPicPr>
            <p:cNvPr id="32" name="Picture 9" descr="figD0high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646322">
              <a:off x="429423" y="4653945"/>
              <a:ext cx="3386997" cy="2617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1" descr="2-3_inelD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646322">
              <a:off x="3713703" y="4653945"/>
              <a:ext cx="3642538" cy="2617865"/>
            </a:xfrm>
            <a:prstGeom prst="rect">
              <a:avLst/>
            </a:prstGeom>
            <a:noFill/>
          </p:spPr>
        </p:pic>
        <p:pic>
          <p:nvPicPr>
            <p:cNvPr id="34" name="Picture 1" descr="C:\Users\jrpelaez\Desktop\deltaD2UF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646322">
              <a:off x="7172720" y="4866506"/>
              <a:ext cx="3096294" cy="2405304"/>
            </a:xfrm>
            <a:prstGeom prst="rect">
              <a:avLst/>
            </a:prstGeom>
            <a:noFill/>
          </p:spPr>
        </p:pic>
        <p:sp>
          <p:nvSpPr>
            <p:cNvPr id="7" name="Rectángulo 6"/>
            <p:cNvSpPr/>
            <p:nvPr/>
          </p:nvSpPr>
          <p:spPr>
            <a:xfrm rot="675692">
              <a:off x="1289606" y="5747267"/>
              <a:ext cx="13837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sym typeface="Symbol" pitchFamily="18" charset="2"/>
                </a:rPr>
                <a:t>D-waves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F waves</a:t>
              </a:r>
              <a:endParaRPr lang="en-US" sz="240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71973" y="1911108"/>
            <a:ext cx="6618830" cy="3878218"/>
            <a:chOff x="3674979" y="805518"/>
            <a:chExt cx="6618830" cy="3878218"/>
          </a:xfrm>
        </p:grpSpPr>
        <p:pic>
          <p:nvPicPr>
            <p:cNvPr id="37" name="Picture 8" descr="11_figure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620311">
              <a:off x="3677522" y="2622569"/>
              <a:ext cx="3227442" cy="206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 descr="C:\Users\jrpelaez\Desktop\PY-Regge-pipi+-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20311">
              <a:off x="5777028" y="805518"/>
              <a:ext cx="4433521" cy="1895198"/>
            </a:xfrm>
            <a:prstGeom prst="rect">
              <a:avLst/>
            </a:prstGeom>
            <a:noFill/>
          </p:spPr>
        </p:pic>
        <p:pic>
          <p:nvPicPr>
            <p:cNvPr id="39" name="Picture 4" descr="C:\Users\jrpelaez\Desktop\PY-Regge-pi-pi-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620311">
              <a:off x="6932357" y="2614486"/>
              <a:ext cx="3361452" cy="2053866"/>
            </a:xfrm>
            <a:prstGeom prst="rect">
              <a:avLst/>
            </a:prstGeom>
            <a:noFill/>
          </p:spPr>
        </p:pic>
        <p:pic>
          <p:nvPicPr>
            <p:cNvPr id="40" name="Picture 5" descr="C:\Users\jrpelaez\Desktop\PY-Regge-pipi+0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620311">
              <a:off x="3674979" y="935635"/>
              <a:ext cx="1997443" cy="1756333"/>
            </a:xfrm>
            <a:prstGeom prst="rect">
              <a:avLst/>
            </a:prstGeom>
            <a:noFill/>
          </p:spPr>
        </p:pic>
        <p:sp>
          <p:nvSpPr>
            <p:cNvPr id="41" name="8 CuadroTexto"/>
            <p:cNvSpPr txBox="1">
              <a:spLocks noChangeArrowheads="1"/>
            </p:cNvSpPr>
            <p:nvPr/>
          </p:nvSpPr>
          <p:spPr bwMode="auto">
            <a:xfrm rot="620311">
              <a:off x="5052664" y="2294405"/>
              <a:ext cx="2227049" cy="73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8350" tIns="44176" rIns="88350" bIns="44176">
              <a:spAutoFit/>
            </a:bodyPr>
            <a:lstStyle/>
            <a:p>
              <a:pPr defTabSz="883623"/>
              <a:r>
                <a:rPr lang="en-US" sz="2095" smtClean="0">
                  <a:solidFill>
                    <a:srgbClr val="FF0000"/>
                  </a:solidFill>
                </a:rPr>
                <a:t>Regge at high energies</a:t>
              </a:r>
              <a:endParaRPr lang="en-US" sz="2095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420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636"/>
    </mc:Choice>
    <mc:Fallback xmlns="">
      <p:transition advTm="4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323">
            <a:off x="666941" y="1400621"/>
            <a:ext cx="3742525" cy="396960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138916" y="1511987"/>
            <a:ext cx="115929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>
                <a:solidFill>
                  <a:srgbClr val="FF0000"/>
                </a:solidFill>
                <a:sym typeface="Symbol" pitchFamily="18" charset="2"/>
              </a:rPr>
              <a:t>S-waves</a:t>
            </a:r>
            <a:endParaRPr lang="en-US" sz="1985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887">
            <a:off x="1741317" y="4737084"/>
            <a:ext cx="3074285" cy="2519725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4984634" y="1123005"/>
            <a:ext cx="5145387" cy="4947879"/>
            <a:chOff x="4258702" y="439919"/>
            <a:chExt cx="4666822" cy="4487684"/>
          </a:xfrm>
        </p:grpSpPr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214">
              <a:off x="4258702" y="3203755"/>
              <a:ext cx="2791507" cy="1723848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955">
              <a:off x="6371660" y="439919"/>
              <a:ext cx="2553864" cy="1802352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28" y="653721"/>
              <a:ext cx="2787446" cy="2319953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6122">
              <a:off x="6311826" y="2383142"/>
              <a:ext cx="2553864" cy="1723848"/>
            </a:xfrm>
            <a:prstGeom prst="rect">
              <a:avLst/>
            </a:prstGeom>
          </p:spPr>
        </p:pic>
        <p:sp>
          <p:nvSpPr>
            <p:cNvPr id="55" name="Rectángulo 54"/>
            <p:cNvSpPr/>
            <p:nvPr/>
          </p:nvSpPr>
          <p:spPr>
            <a:xfrm rot="20745947">
              <a:off x="5805163" y="1108492"/>
              <a:ext cx="1051468" cy="36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P-waves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208671" y="5096474"/>
            <a:ext cx="4948559" cy="2203417"/>
            <a:chOff x="4446809" y="4622458"/>
            <a:chExt cx="4488300" cy="1998480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3913">
              <a:off x="4446809" y="4943280"/>
              <a:ext cx="1547837" cy="1661992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3242">
              <a:off x="7149257" y="4690675"/>
              <a:ext cx="1785852" cy="1930263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538" y="4622458"/>
              <a:ext cx="1803909" cy="1909519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6431365" y="4658734"/>
              <a:ext cx="1202134" cy="360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D-waves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3056399" y="2770329"/>
            <a:ext cx="4308603" cy="3099845"/>
            <a:chOff x="2524907" y="2499511"/>
            <a:chExt cx="3907866" cy="2811533"/>
          </a:xfrm>
        </p:grpSpPr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7392">
              <a:off x="3794037" y="3148301"/>
              <a:ext cx="2638736" cy="2162743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669">
              <a:off x="2524907" y="2499511"/>
              <a:ext cx="2652160" cy="2173745"/>
            </a:xfrm>
            <a:prstGeom prst="rect">
              <a:avLst/>
            </a:prstGeom>
          </p:spPr>
        </p:pic>
        <p:sp>
          <p:nvSpPr>
            <p:cNvPr id="69" name="Rectángulo 68"/>
            <p:cNvSpPr/>
            <p:nvPr/>
          </p:nvSpPr>
          <p:spPr>
            <a:xfrm>
              <a:off x="3866887" y="4126672"/>
              <a:ext cx="1922206" cy="360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Even F-waves!!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-17077" y="624229"/>
            <a:ext cx="941511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smtClean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l-GR" sz="1985" dirty="0">
                <a:solidFill>
                  <a:prstClr val="white"/>
                </a:solidFill>
                <a:sym typeface="Symbol" pitchFamily="18" charset="2"/>
              </a:rPr>
              <a:t>π</a:t>
            </a:r>
            <a:r>
              <a:rPr lang="es-ES" sz="1985">
                <a:solidFill>
                  <a:prstClr val="white"/>
                </a:solidFill>
                <a:sym typeface="Symbol" pitchFamily="18" charset="2"/>
              </a:rPr>
              <a:t>K and </a:t>
            </a:r>
            <a:r>
              <a:rPr lang="el-GR" sz="1985">
                <a:solidFill>
                  <a:prstClr val="white"/>
                </a:solidFill>
                <a:sym typeface="Symbol" pitchFamily="18" charset="2"/>
              </a:rPr>
              <a:t>ππ→</a:t>
            </a:r>
            <a:r>
              <a:rPr lang="es-ES" sz="1985">
                <a:solidFill>
                  <a:prstClr val="white"/>
                </a:solidFill>
                <a:sym typeface="Symbol" pitchFamily="18" charset="2"/>
              </a:rPr>
              <a:t>KK partial-wave </a:t>
            </a:r>
            <a:r>
              <a:rPr lang="es-ES" sz="1985" smtClean="0">
                <a:solidFill>
                  <a:prstClr val="white"/>
                </a:solidFill>
                <a:sym typeface="Symbol" pitchFamily="18" charset="2"/>
              </a:rPr>
              <a:t>Data</a:t>
            </a:r>
            <a:endParaRPr lang="en-US" sz="1985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7077" y="3784"/>
            <a:ext cx="9415110" cy="7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FIRST 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Simple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Unconstrained</a:t>
            </a:r>
            <a:r>
              <a:rPr lang="es-ES" sz="19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(UFD)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 data 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s-ES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Estimation of statistical and SYSTEMATIC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errors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52"/>
    </mc:Choice>
    <mc:Fallback xmlns="">
      <p:transition advTm="915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 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Check dispersion relations: 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124" y="378119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</a:t>
            </a:r>
            <a:r>
              <a:rPr lang="es-E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. Sometimes </a:t>
            </a:r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badly indeed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529638" y="758356"/>
            <a:ext cx="2836542" cy="6719820"/>
            <a:chOff x="666180" y="708656"/>
            <a:chExt cx="2700000" cy="6816391"/>
          </a:xfrm>
        </p:grpSpPr>
        <p:graphicFrame>
          <p:nvGraphicFramePr>
            <p:cNvPr id="5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675613"/>
                </p:ext>
              </p:extLst>
            </p:nvPr>
          </p:nvGraphicFramePr>
          <p:xfrm>
            <a:off x="666180" y="1155538"/>
            <a:ext cx="2700000" cy="218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4" name="Acrobat Document" r:id="rId4" imgW="10042560" imgH="7651800" progId="AcroExch.Document.DC">
                    <p:embed/>
                  </p:oleObj>
                </mc:Choice>
                <mc:Fallback>
                  <p:oleObj name="Acrobat Document" r:id="rId4" imgW="10042560" imgH="765180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1155538"/>
                          <a:ext cx="2700000" cy="2186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7153930"/>
                </p:ext>
              </p:extLst>
            </p:nvPr>
          </p:nvGraphicFramePr>
          <p:xfrm>
            <a:off x="666180" y="3318446"/>
            <a:ext cx="2700000" cy="201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5" name="Acrobat Document" r:id="rId6" imgW="10042560" imgH="7778880" progId="AcroExch.Document.7">
                    <p:embed/>
                  </p:oleObj>
                </mc:Choice>
                <mc:Fallback>
                  <p:oleObj name="Acrobat Document" r:id="rId6" imgW="10042560" imgH="77788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3318446"/>
                          <a:ext cx="2700000" cy="2013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424729"/>
                </p:ext>
              </p:extLst>
            </p:nvPr>
          </p:nvGraphicFramePr>
          <p:xfrm>
            <a:off x="666180" y="5333007"/>
            <a:ext cx="2700000" cy="219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6" name="Acrobat Document" r:id="rId8" imgW="10017360" imgH="7651800" progId="AcroExch.Document.7">
                    <p:embed/>
                  </p:oleObj>
                </mc:Choice>
                <mc:Fallback>
                  <p:oleObj name="Acrobat Document" r:id="rId8" imgW="100173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5333007"/>
                          <a:ext cx="2700000" cy="219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ángulo 60"/>
            <p:cNvSpPr/>
            <p:nvPr/>
          </p:nvSpPr>
          <p:spPr>
            <a:xfrm>
              <a:off x="1537181" y="708656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662744" y="713120"/>
            <a:ext cx="2700000" cy="6811927"/>
            <a:chOff x="3662744" y="713120"/>
            <a:chExt cx="2700000" cy="6811927"/>
          </a:xfrm>
        </p:grpSpPr>
        <p:graphicFrame>
          <p:nvGraphicFramePr>
            <p:cNvPr id="6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8154845"/>
                </p:ext>
              </p:extLst>
            </p:nvPr>
          </p:nvGraphicFramePr>
          <p:xfrm>
            <a:off x="3662744" y="1151714"/>
            <a:ext cx="2700000" cy="19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7" name="Acrobat Document" r:id="rId10" imgW="9991800" imgH="7715520" progId="AcroExch.Document.7">
                    <p:embed/>
                  </p:oleObj>
                </mc:Choice>
                <mc:Fallback>
                  <p:oleObj name="Acrobat Document" r:id="rId1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1151714"/>
                          <a:ext cx="2700000" cy="1955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241939"/>
                </p:ext>
              </p:extLst>
            </p:nvPr>
          </p:nvGraphicFramePr>
          <p:xfrm>
            <a:off x="3662744" y="5309973"/>
            <a:ext cx="2700000" cy="2215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8" name="Acrobat Document" r:id="rId12" imgW="9991800" imgH="7715520" progId="AcroExch.Document.7">
                    <p:embed/>
                  </p:oleObj>
                </mc:Choice>
                <mc:Fallback>
                  <p:oleObj name="Acrobat Document" r:id="rId12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5309973"/>
                          <a:ext cx="2700000" cy="2215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482817"/>
                </p:ext>
              </p:extLst>
            </p:nvPr>
          </p:nvGraphicFramePr>
          <p:xfrm>
            <a:off x="3662744" y="3101985"/>
            <a:ext cx="2700000" cy="221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49" name="Acrobat Document" r:id="rId14" imgW="9991800" imgH="7715520" progId="AcroExch.Document.7">
                    <p:embed/>
                  </p:oleObj>
                </mc:Choice>
                <mc:Fallback>
                  <p:oleObj name="Acrobat Document" r:id="rId14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3101985"/>
                          <a:ext cx="2700000" cy="2215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ángulo 65"/>
            <p:cNvSpPr/>
            <p:nvPr/>
          </p:nvSpPr>
          <p:spPr>
            <a:xfrm>
              <a:off x="4670590" y="71312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6642844" y="749058"/>
            <a:ext cx="2700000" cy="6847997"/>
            <a:chOff x="6786860" y="693873"/>
            <a:chExt cx="2700000" cy="6847997"/>
          </a:xfrm>
        </p:grpSpPr>
        <p:graphicFrame>
          <p:nvGraphicFramePr>
            <p:cNvPr id="7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6439922"/>
                </p:ext>
              </p:extLst>
            </p:nvPr>
          </p:nvGraphicFramePr>
          <p:xfrm>
            <a:off x="6786860" y="3217750"/>
            <a:ext cx="2700000" cy="2214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50" name="Acrobat Document" r:id="rId16" imgW="9991800" imgH="7715520" progId="AcroExch.Document.7">
                    <p:embed/>
                  </p:oleObj>
                </mc:Choice>
                <mc:Fallback>
                  <p:oleObj name="Acrobat Document" r:id="rId16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3217750"/>
                          <a:ext cx="2700000" cy="2214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321860"/>
                </p:ext>
              </p:extLst>
            </p:nvPr>
          </p:nvGraphicFramePr>
          <p:xfrm>
            <a:off x="6786860" y="1134653"/>
            <a:ext cx="2700000" cy="21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51" name="Acrobat Document" r:id="rId18" imgW="9991800" imgH="7715520" progId="AcroExch.Document.7">
                    <p:embed/>
                  </p:oleObj>
                </mc:Choice>
                <mc:Fallback>
                  <p:oleObj name="Acrobat Document" r:id="rId18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1134653"/>
                          <a:ext cx="2700000" cy="21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224289"/>
                </p:ext>
              </p:extLst>
            </p:nvPr>
          </p:nvGraphicFramePr>
          <p:xfrm>
            <a:off x="6786860" y="5326217"/>
            <a:ext cx="2700000" cy="2215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52" name="Acrobat Document" r:id="rId20" imgW="9991800" imgH="7715520" progId="AcroExch.Document.7">
                    <p:embed/>
                  </p:oleObj>
                </mc:Choice>
                <mc:Fallback>
                  <p:oleObj name="Acrobat Document" r:id="rId2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5326217"/>
                          <a:ext cx="2700000" cy="2215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ángulo 75"/>
            <p:cNvSpPr/>
            <p:nvPr/>
          </p:nvSpPr>
          <p:spPr>
            <a:xfrm>
              <a:off x="7461573" y="693873"/>
              <a:ext cx="1039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746300" y="1169313"/>
            <a:ext cx="7876644" cy="6191368"/>
            <a:chOff x="1746300" y="1169313"/>
            <a:chExt cx="7876644" cy="6191368"/>
          </a:xfrm>
        </p:grpSpPr>
        <p:grpSp>
          <p:nvGrpSpPr>
            <p:cNvPr id="88" name="Grupo 87"/>
            <p:cNvGrpSpPr/>
            <p:nvPr/>
          </p:nvGrpSpPr>
          <p:grpSpPr>
            <a:xfrm>
              <a:off x="1746300" y="1169313"/>
              <a:ext cx="7876644" cy="6191368"/>
              <a:chOff x="1746300" y="1169313"/>
              <a:chExt cx="7876644" cy="6191368"/>
            </a:xfrm>
          </p:grpSpPr>
          <p:sp>
            <p:nvSpPr>
              <p:cNvPr id="90" name="Elipse 89"/>
              <p:cNvSpPr/>
              <p:nvPr/>
            </p:nvSpPr>
            <p:spPr bwMode="auto">
              <a:xfrm>
                <a:off x="2189700" y="1169313"/>
                <a:ext cx="828000" cy="540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746300" y="4500711"/>
                <a:ext cx="792000" cy="504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8794944" y="1709313"/>
                <a:ext cx="828000" cy="648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 rot="18406231">
                <a:off x="1425661" y="5998548"/>
                <a:ext cx="1975037" cy="57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 rot="1097780">
                <a:off x="4627319" y="6784681"/>
                <a:ext cx="1975037" cy="57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9" name="Elipse 88"/>
            <p:cNvSpPr/>
            <p:nvPr/>
          </p:nvSpPr>
          <p:spPr bwMode="auto">
            <a:xfrm>
              <a:off x="8380944" y="4734711"/>
              <a:ext cx="828000" cy="540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94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80"/>
    </mc:Choice>
    <mc:Fallback xmlns="">
      <p:transition advTm="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THIRD 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Use dispersion relations as constraints for the fits: 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124" y="378119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good fulfillment: Constrained Fits to Data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522164" y="756295"/>
            <a:ext cx="2844016" cy="6697869"/>
            <a:chOff x="598847" y="756421"/>
            <a:chExt cx="2707114" cy="6776996"/>
          </a:xfrm>
        </p:grpSpPr>
        <p:sp>
          <p:nvSpPr>
            <p:cNvPr id="46" name="Rectángulo 45"/>
            <p:cNvSpPr/>
            <p:nvPr/>
          </p:nvSpPr>
          <p:spPr>
            <a:xfrm>
              <a:off x="1454141" y="756421"/>
              <a:ext cx="9965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2400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598847" y="1177344"/>
              <a:ext cx="2707114" cy="6356073"/>
              <a:chOff x="666180" y="1155253"/>
              <a:chExt cx="2707114" cy="6356073"/>
            </a:xfrm>
          </p:grpSpPr>
          <p:graphicFrame>
            <p:nvGraphicFramePr>
              <p:cNvPr id="48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3006057"/>
                  </p:ext>
                </p:extLst>
              </p:nvPr>
            </p:nvGraphicFramePr>
            <p:xfrm>
              <a:off x="673294" y="1155253"/>
              <a:ext cx="2700000" cy="2160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941" name="Acrobat Document" r:id="rId4" imgW="10042560" imgH="7778880" progId="AcroExch.Document.7">
                      <p:embed/>
                    </p:oleObj>
                  </mc:Choice>
                  <mc:Fallback>
                    <p:oleObj name="Acrobat Document" r:id="rId4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94" y="1155253"/>
                            <a:ext cx="2700000" cy="2160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0746379"/>
                  </p:ext>
                </p:extLst>
              </p:nvPr>
            </p:nvGraphicFramePr>
            <p:xfrm>
              <a:off x="666180" y="3303231"/>
              <a:ext cx="2700000" cy="202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942" name="Acrobat Document" r:id="rId6" imgW="10042560" imgH="7778880" progId="AcroExch.Document.7">
                      <p:embed/>
                    </p:oleObj>
                  </mc:Choice>
                  <mc:Fallback>
                    <p:oleObj name="Acrobat Document" r:id="rId6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180" y="3303231"/>
                            <a:ext cx="2700000" cy="202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4412190"/>
                  </p:ext>
                </p:extLst>
              </p:nvPr>
            </p:nvGraphicFramePr>
            <p:xfrm>
              <a:off x="668720" y="5309973"/>
              <a:ext cx="2700000" cy="2201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943" name="Acrobat Document" r:id="rId8" imgW="10042560" imgH="7778880" progId="AcroExch.Document.7">
                      <p:embed/>
                    </p:oleObj>
                  </mc:Choice>
                  <mc:Fallback>
                    <p:oleObj name="Acrobat Document" r:id="rId8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720" y="5309973"/>
                            <a:ext cx="2700000" cy="2201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upo 50"/>
          <p:cNvGrpSpPr/>
          <p:nvPr/>
        </p:nvGrpSpPr>
        <p:grpSpPr>
          <a:xfrm>
            <a:off x="3690516" y="713119"/>
            <a:ext cx="2671200" cy="6811200"/>
            <a:chOff x="3762524" y="726678"/>
            <a:chExt cx="2700000" cy="6696305"/>
          </a:xfrm>
        </p:grpSpPr>
        <p:sp>
          <p:nvSpPr>
            <p:cNvPr id="52" name="Rectángulo 51"/>
            <p:cNvSpPr/>
            <p:nvPr/>
          </p:nvSpPr>
          <p:spPr>
            <a:xfrm>
              <a:off x="4762676" y="726678"/>
              <a:ext cx="7328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2400"/>
            </a:p>
          </p:txBody>
        </p:sp>
        <p:graphicFrame>
          <p:nvGraphicFramePr>
            <p:cNvPr id="5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012018"/>
                </p:ext>
              </p:extLst>
            </p:nvPr>
          </p:nvGraphicFramePr>
          <p:xfrm>
            <a:off x="3762524" y="3133951"/>
            <a:ext cx="2700000" cy="221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4" name="Acrobat Document" r:id="rId10" imgW="9991800" imgH="7715520" progId="AcroExch.Document.7">
                    <p:embed/>
                  </p:oleObj>
                </mc:Choice>
                <mc:Fallback>
                  <p:oleObj name="Acrobat Document" r:id="rId1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3133951"/>
                          <a:ext cx="2700000" cy="221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193278"/>
                </p:ext>
              </p:extLst>
            </p:nvPr>
          </p:nvGraphicFramePr>
          <p:xfrm>
            <a:off x="3762524" y="1166374"/>
            <a:ext cx="2700000" cy="2006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5" name="Acrobat Document" r:id="rId12" imgW="9991800" imgH="7715520" progId="AcroExch.Document.7">
                    <p:embed/>
                  </p:oleObj>
                </mc:Choice>
                <mc:Fallback>
                  <p:oleObj name="Acrobat Document" r:id="rId12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1166374"/>
                          <a:ext cx="2700000" cy="2006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578668"/>
                </p:ext>
              </p:extLst>
            </p:nvPr>
          </p:nvGraphicFramePr>
          <p:xfrm>
            <a:off x="3762524" y="5335485"/>
            <a:ext cx="2700000" cy="20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6" name="Acrobat Document" r:id="rId14" imgW="9991800" imgH="7715520" progId="AcroExch.Document.7">
                    <p:embed/>
                  </p:oleObj>
                </mc:Choice>
                <mc:Fallback>
                  <p:oleObj name="Acrobat Document" r:id="rId14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5335485"/>
                          <a:ext cx="2700000" cy="20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upo 55"/>
          <p:cNvGrpSpPr/>
          <p:nvPr/>
        </p:nvGrpSpPr>
        <p:grpSpPr>
          <a:xfrm>
            <a:off x="6642844" y="739472"/>
            <a:ext cx="2700000" cy="6840000"/>
            <a:chOff x="7111663" y="684287"/>
            <a:chExt cx="2700000" cy="6880116"/>
          </a:xfrm>
        </p:grpSpPr>
        <p:sp>
          <p:nvSpPr>
            <p:cNvPr id="57" name="Rectángulo 56"/>
            <p:cNvSpPr/>
            <p:nvPr/>
          </p:nvSpPr>
          <p:spPr>
            <a:xfrm>
              <a:off x="7787619" y="684287"/>
              <a:ext cx="1039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2400"/>
            </a:p>
          </p:txBody>
        </p:sp>
        <p:graphicFrame>
          <p:nvGraphicFramePr>
            <p:cNvPr id="5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280562"/>
                </p:ext>
              </p:extLst>
            </p:nvPr>
          </p:nvGraphicFramePr>
          <p:xfrm>
            <a:off x="7111663" y="3132559"/>
            <a:ext cx="2700000" cy="231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7" name="Acrobat Document" r:id="rId16" imgW="9991800" imgH="7715520" progId="AcroExch.Document.7">
                    <p:embed/>
                  </p:oleObj>
                </mc:Choice>
                <mc:Fallback>
                  <p:oleObj name="Acrobat Document" r:id="rId16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3132559"/>
                          <a:ext cx="2700000" cy="231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495873"/>
                </p:ext>
              </p:extLst>
            </p:nvPr>
          </p:nvGraphicFramePr>
          <p:xfrm>
            <a:off x="7111663" y="1116335"/>
            <a:ext cx="2700000" cy="2034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8" name="Acrobat Document" r:id="rId18" imgW="9991800" imgH="7715520" progId="AcroExch.Document.7">
                    <p:embed/>
                  </p:oleObj>
                </mc:Choice>
                <mc:Fallback>
                  <p:oleObj name="Acrobat Document" r:id="rId18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1116335"/>
                          <a:ext cx="2700000" cy="2034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800720"/>
                </p:ext>
              </p:extLst>
            </p:nvPr>
          </p:nvGraphicFramePr>
          <p:xfrm>
            <a:off x="7111663" y="5349163"/>
            <a:ext cx="2700000" cy="2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49" name="Acrobat Document" r:id="rId20" imgW="9991800" imgH="7715520" progId="AcroExch.Document.7">
                    <p:embed/>
                  </p:oleObj>
                </mc:Choice>
                <mc:Fallback>
                  <p:oleObj name="Acrobat Document" r:id="rId2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5349163"/>
                          <a:ext cx="2700000" cy="2215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1746300" y="1169313"/>
            <a:ext cx="7876644" cy="6191368"/>
            <a:chOff x="1746300" y="1169313"/>
            <a:chExt cx="7876644" cy="6191368"/>
          </a:xfrm>
        </p:grpSpPr>
        <p:grpSp>
          <p:nvGrpSpPr>
            <p:cNvPr id="5" name="Grupo 4"/>
            <p:cNvGrpSpPr/>
            <p:nvPr/>
          </p:nvGrpSpPr>
          <p:grpSpPr>
            <a:xfrm>
              <a:off x="1746300" y="1169313"/>
              <a:ext cx="7876644" cy="6191368"/>
              <a:chOff x="1746300" y="1169313"/>
              <a:chExt cx="7876644" cy="6191368"/>
            </a:xfrm>
          </p:grpSpPr>
          <p:sp>
            <p:nvSpPr>
              <p:cNvPr id="61" name="Elipse 60"/>
              <p:cNvSpPr/>
              <p:nvPr/>
            </p:nvSpPr>
            <p:spPr bwMode="auto">
              <a:xfrm>
                <a:off x="2189700" y="1169313"/>
                <a:ext cx="828000" cy="540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1746300" y="4500711"/>
                <a:ext cx="792000" cy="504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8794944" y="1709313"/>
                <a:ext cx="828000" cy="648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406231">
                <a:off x="1425661" y="5998548"/>
                <a:ext cx="1975037" cy="57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 rot="1097780">
                <a:off x="4627319" y="6784681"/>
                <a:ext cx="1975037" cy="57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953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6" name="Elipse 65"/>
            <p:cNvSpPr/>
            <p:nvPr/>
          </p:nvSpPr>
          <p:spPr bwMode="auto">
            <a:xfrm>
              <a:off x="8380944" y="4734711"/>
              <a:ext cx="828000" cy="540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71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60"/>
    </mc:Choice>
    <mc:Fallback xmlns="">
      <p:transition advTm="21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16204" y="22362"/>
            <a:ext cx="6716974" cy="39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56" tIns="46930" rIns="93856" bIns="46930">
            <a:spAutoFit/>
          </a:bodyPr>
          <a:lstStyle/>
          <a:p>
            <a:pPr defTabSz="938952"/>
            <a:r>
              <a:rPr lang="es-ES" sz="1980" dirty="0" err="1">
                <a:solidFill>
                  <a:srgbClr val="66FFFF"/>
                </a:solidFill>
                <a:sym typeface="Symbol" pitchFamily="18" charset="2"/>
              </a:rPr>
              <a:t>Motivation</a:t>
            </a:r>
            <a:r>
              <a:rPr lang="es-ES" sz="1980" dirty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980" dirty="0" err="1">
                <a:solidFill>
                  <a:srgbClr val="66FFFF"/>
                </a:solidFill>
                <a:sym typeface="Symbol" pitchFamily="18" charset="2"/>
              </a:rPr>
              <a:t>study</a:t>
            </a:r>
            <a:r>
              <a:rPr lang="el-GR" sz="198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980" dirty="0" err="1" smtClean="0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98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980" dirty="0" err="1" smtClean="0">
                <a:solidFill>
                  <a:srgbClr val="66FFFF"/>
                </a:solidFill>
                <a:sym typeface="Symbol" pitchFamily="18" charset="2"/>
              </a:rPr>
              <a:t>scattering</a:t>
            </a:r>
            <a:r>
              <a:rPr lang="es-ES" sz="1980" dirty="0" smtClean="0">
                <a:solidFill>
                  <a:srgbClr val="66FFFF"/>
                </a:solidFill>
                <a:sym typeface="Symbol" pitchFamily="18" charset="2"/>
              </a:rPr>
              <a:t> of pions, </a:t>
            </a:r>
            <a:r>
              <a:rPr lang="es-ES" sz="1980" dirty="0" err="1" smtClean="0">
                <a:solidFill>
                  <a:srgbClr val="66FFFF"/>
                </a:solidFill>
                <a:sym typeface="Symbol" pitchFamily="18" charset="2"/>
              </a:rPr>
              <a:t>kaons</a:t>
            </a:r>
            <a:r>
              <a:rPr lang="es-ES" sz="1980" dirty="0" smtClean="0">
                <a:solidFill>
                  <a:srgbClr val="66FFFF"/>
                </a:solidFill>
                <a:sym typeface="Symbol" pitchFamily="18" charset="2"/>
              </a:rPr>
              <a:t> and etas</a:t>
            </a:r>
            <a:endParaRPr lang="en-GB" sz="1697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418889"/>
            <a:ext cx="10630511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s-ES" sz="2074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630" y="685396"/>
            <a:ext cx="8582548" cy="4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56" tIns="46930" rIns="93856" bIns="46930">
            <a:spAutoFit/>
          </a:bodyPr>
          <a:lstStyle/>
          <a:p>
            <a:pPr marL="315039" indent="-315039" defTabSz="938952">
              <a:buFont typeface="Arial" panose="020B0604020202020204" pitchFamily="34" charset="0"/>
              <a:buChar char="•"/>
            </a:pPr>
            <a:r>
              <a:rPr lang="el-GR" sz="2000" dirty="0">
                <a:sym typeface="Symbol" pitchFamily="18" charset="2"/>
              </a:rPr>
              <a:t>π</a:t>
            </a:r>
            <a:r>
              <a:rPr lang="es-ES" sz="2000" dirty="0" smtClean="0">
                <a:sym typeface="Symbol" pitchFamily="18" charset="2"/>
              </a:rPr>
              <a:t>,K,</a:t>
            </a:r>
            <a:r>
              <a:rPr lang="el-GR" sz="2000" dirty="0" smtClean="0">
                <a:sym typeface="Symbol" pitchFamily="18" charset="2"/>
              </a:rPr>
              <a:t>η</a:t>
            </a:r>
            <a:r>
              <a:rPr lang="es-ES" sz="2000" dirty="0" smtClean="0">
                <a:sym typeface="Symbol" pitchFamily="18" charset="2"/>
              </a:rPr>
              <a:t> </a:t>
            </a:r>
            <a:r>
              <a:rPr lang="es-ES" sz="2000" dirty="0">
                <a:sym typeface="Symbol" pitchFamily="18" charset="2"/>
              </a:rPr>
              <a:t>are </a:t>
            </a:r>
            <a:r>
              <a:rPr lang="es-ES" sz="2000" dirty="0" err="1">
                <a:sym typeface="Symbol" pitchFamily="18" charset="2"/>
              </a:rPr>
              <a:t>Goldstone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Bosons</a:t>
            </a:r>
            <a:r>
              <a:rPr lang="es-ES" sz="2000" dirty="0">
                <a:sym typeface="Symbol" pitchFamily="18" charset="2"/>
              </a:rPr>
              <a:t> of QCD → Test </a:t>
            </a:r>
            <a:r>
              <a:rPr lang="es-ES" sz="2000" dirty="0" err="1">
                <a:sym typeface="Symbol" pitchFamily="18" charset="2"/>
              </a:rPr>
              <a:t>Chiral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Symmetry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Breaking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0276" y="3509644"/>
            <a:ext cx="10161399" cy="9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marL="342900" indent="-342900" algn="l" defTabSz="938952">
              <a:buFontTx/>
              <a:buChar char="-"/>
            </a:pPr>
            <a:r>
              <a:rPr lang="es-ES" sz="1800" b="1">
                <a:sym typeface="Symbol" pitchFamily="18" charset="2"/>
              </a:rPr>
              <a:t>CRYPTOEXOTICS</a:t>
            </a:r>
            <a:r>
              <a:rPr lang="es-ES" sz="1800">
                <a:sym typeface="Symbol" pitchFamily="18" charset="2"/>
              </a:rPr>
              <a:t>: The </a:t>
            </a:r>
            <a:r>
              <a:rPr lang="es-ES" sz="1800" dirty="0" smtClean="0">
                <a:sym typeface="Symbol" pitchFamily="18" charset="2"/>
              </a:rPr>
              <a:t>controversial </a:t>
            </a:r>
            <a:r>
              <a:rPr lang="es-ES" sz="1800" b="1" dirty="0" smtClean="0">
                <a:sym typeface="Symbol" pitchFamily="18" charset="2"/>
              </a:rPr>
              <a:t>light </a:t>
            </a:r>
            <a:r>
              <a:rPr lang="es-ES" sz="1800" b="1" dirty="0" err="1" smtClean="0">
                <a:sym typeface="Symbol" pitchFamily="18" charset="2"/>
              </a:rPr>
              <a:t>scalar</a:t>
            </a:r>
            <a:r>
              <a:rPr lang="es-ES" sz="1800" b="1" dirty="0" smtClean="0">
                <a:sym typeface="Symbol" pitchFamily="18" charset="2"/>
              </a:rPr>
              <a:t> </a:t>
            </a:r>
            <a:r>
              <a:rPr lang="es-ES" sz="1800" b="1" dirty="0" err="1" smtClean="0">
                <a:sym typeface="Symbol" pitchFamily="18" charset="2"/>
              </a:rPr>
              <a:t>resonances</a:t>
            </a:r>
            <a:r>
              <a:rPr lang="es-ES" sz="1800" b="1" dirty="0" smtClean="0">
                <a:sym typeface="Symbol" pitchFamily="18" charset="2"/>
              </a:rPr>
              <a:t> </a:t>
            </a:r>
            <a:r>
              <a:rPr lang="es-ES" sz="1800" dirty="0" err="1" smtClean="0">
                <a:sym typeface="Symbol" pitchFamily="18" charset="2"/>
              </a:rPr>
              <a:t>appear</a:t>
            </a:r>
            <a:r>
              <a:rPr lang="es-ES" sz="1800" dirty="0" smtClean="0">
                <a:sym typeface="Symbol" pitchFamily="18" charset="2"/>
              </a:rPr>
              <a:t> </a:t>
            </a:r>
            <a:r>
              <a:rPr lang="es-ES" sz="1800" dirty="0" err="1" smtClean="0">
                <a:sym typeface="Symbol" pitchFamily="18" charset="2"/>
              </a:rPr>
              <a:t>here</a:t>
            </a:r>
            <a:r>
              <a:rPr lang="es-ES" sz="1800" dirty="0" smtClean="0">
                <a:sym typeface="Symbol" pitchFamily="18" charset="2"/>
              </a:rPr>
              <a:t>:</a:t>
            </a:r>
            <a:r>
              <a:rPr lang="es-ES" sz="1800" b="1" dirty="0" smtClean="0">
                <a:sym typeface="Symbol" pitchFamily="18" charset="2"/>
              </a:rPr>
              <a:t>   </a:t>
            </a:r>
          </a:p>
          <a:p>
            <a:pPr algn="l" defTabSz="938952"/>
            <a:r>
              <a:rPr lang="es-ES" sz="1800" b="1" dirty="0" smtClean="0">
                <a:sym typeface="Symbol" pitchFamily="18" charset="2"/>
              </a:rPr>
              <a:t>     f</a:t>
            </a:r>
            <a:r>
              <a:rPr lang="es-ES" sz="1800" b="1" baseline="-25000" dirty="0" smtClean="0">
                <a:sym typeface="Symbol" pitchFamily="18" charset="2"/>
              </a:rPr>
              <a:t>0</a:t>
            </a:r>
            <a:r>
              <a:rPr lang="es-ES" sz="1800" b="1" dirty="0" smtClean="0">
                <a:sym typeface="Symbol" pitchFamily="18" charset="2"/>
              </a:rPr>
              <a:t>(500)</a:t>
            </a:r>
            <a:r>
              <a:rPr lang="es-ES" sz="1800" dirty="0" smtClean="0">
                <a:sym typeface="Symbol" pitchFamily="18" charset="2"/>
              </a:rPr>
              <a:t>, </a:t>
            </a:r>
            <a:r>
              <a:rPr lang="es-ES" sz="1800" smtClean="0">
                <a:sym typeface="Symbol" pitchFamily="18" charset="2"/>
              </a:rPr>
              <a:t>f</a:t>
            </a:r>
            <a:r>
              <a:rPr lang="es-ES" sz="1800" baseline="-25000" smtClean="0">
                <a:sym typeface="Symbol" pitchFamily="18" charset="2"/>
              </a:rPr>
              <a:t>0</a:t>
            </a:r>
            <a:r>
              <a:rPr lang="es-ES" sz="1800" smtClean="0">
                <a:sym typeface="Symbol" pitchFamily="18" charset="2"/>
              </a:rPr>
              <a:t>(980</a:t>
            </a:r>
            <a:r>
              <a:rPr lang="es-ES" sz="1800">
                <a:sym typeface="Symbol" pitchFamily="18" charset="2"/>
              </a:rPr>
              <a:t>), </a:t>
            </a:r>
            <a:r>
              <a:rPr lang="es-ES" sz="1800" smtClean="0">
                <a:sym typeface="Symbol" pitchFamily="18" charset="2"/>
              </a:rPr>
              <a:t>a</a:t>
            </a:r>
            <a:r>
              <a:rPr lang="es-ES" sz="1800" baseline="-25000" smtClean="0">
                <a:sym typeface="Symbol" pitchFamily="18" charset="2"/>
              </a:rPr>
              <a:t>0</a:t>
            </a:r>
            <a:r>
              <a:rPr lang="es-ES" sz="1800" smtClean="0">
                <a:sym typeface="Symbol" pitchFamily="18" charset="2"/>
              </a:rPr>
              <a:t>(980</a:t>
            </a:r>
            <a:r>
              <a:rPr lang="es-ES" sz="1800">
                <a:sym typeface="Symbol" pitchFamily="18" charset="2"/>
              </a:rPr>
              <a:t>)  </a:t>
            </a:r>
            <a:r>
              <a:rPr lang="es-ES" sz="1800" dirty="0" smtClean="0">
                <a:sym typeface="Symbol" pitchFamily="18" charset="2"/>
              </a:rPr>
              <a:t>and </a:t>
            </a:r>
            <a:r>
              <a:rPr lang="es-ES" sz="1800" dirty="0" err="1" smtClean="0">
                <a:sym typeface="Symbol" pitchFamily="18" charset="2"/>
              </a:rPr>
              <a:t>strange</a:t>
            </a:r>
            <a:r>
              <a:rPr lang="es-ES" sz="1800" dirty="0" smtClean="0">
                <a:sym typeface="Symbol" pitchFamily="18" charset="2"/>
              </a:rPr>
              <a:t> </a:t>
            </a:r>
            <a:r>
              <a:rPr lang="es-ES" sz="1800" b="1" smtClean="0">
                <a:sym typeface="Symbol" pitchFamily="18" charset="2"/>
              </a:rPr>
              <a:t>K*</a:t>
            </a:r>
            <a:r>
              <a:rPr lang="es-ES" sz="1800" b="1" baseline="-25000" smtClean="0">
                <a:sym typeface="Symbol" pitchFamily="18" charset="2"/>
              </a:rPr>
              <a:t>0</a:t>
            </a:r>
            <a:r>
              <a:rPr lang="es-ES" sz="1800" b="1" smtClean="0">
                <a:sym typeface="Symbol" pitchFamily="18" charset="2"/>
              </a:rPr>
              <a:t>(700)</a:t>
            </a:r>
            <a:r>
              <a:rPr lang="es-ES" sz="1800" smtClean="0">
                <a:sym typeface="Symbol" pitchFamily="18" charset="2"/>
              </a:rPr>
              <a:t>.</a:t>
            </a:r>
          </a:p>
          <a:p>
            <a:pPr algn="l" defTabSz="938952"/>
            <a:r>
              <a:rPr lang="es-ES" sz="1800" smtClean="0">
                <a:sym typeface="Symbol" pitchFamily="18" charset="2"/>
              </a:rPr>
              <a:t>     Strong </a:t>
            </a:r>
            <a:r>
              <a:rPr lang="es-ES" sz="1800">
                <a:sym typeface="Symbol" pitchFamily="18" charset="2"/>
              </a:rPr>
              <a:t>indications for predominant non quark-antiquark nature of light </a:t>
            </a:r>
            <a:r>
              <a:rPr lang="es-ES" sz="1800" smtClean="0">
                <a:sym typeface="Symbol" pitchFamily="18" charset="2"/>
              </a:rPr>
              <a:t>scalars</a:t>
            </a:r>
            <a:endParaRPr lang="en-GB" sz="1800"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183" y="1414174"/>
            <a:ext cx="10945218" cy="4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marL="315039" indent="-315039" algn="l" defTabSz="938952">
              <a:buFont typeface="Arial" panose="020B0604020202020204" pitchFamily="34" charset="0"/>
              <a:buChar char="•"/>
            </a:pPr>
            <a:r>
              <a:rPr lang="el-GR" sz="2000" dirty="0">
                <a:sym typeface="Symbol" pitchFamily="18" charset="2"/>
              </a:rPr>
              <a:t>π</a:t>
            </a:r>
            <a:r>
              <a:rPr lang="es-ES" sz="2000" dirty="0">
                <a:sym typeface="Symbol" pitchFamily="18" charset="2"/>
              </a:rPr>
              <a:t>,K </a:t>
            </a:r>
            <a:r>
              <a:rPr lang="es-ES" sz="2000" dirty="0" err="1">
                <a:sym typeface="Symbol" pitchFamily="18" charset="2"/>
              </a:rPr>
              <a:t>appear</a:t>
            </a:r>
            <a:r>
              <a:rPr lang="es-ES" sz="2000" dirty="0">
                <a:sym typeface="Symbol" pitchFamily="18" charset="2"/>
              </a:rPr>
              <a:t> as final </a:t>
            </a:r>
            <a:r>
              <a:rPr lang="es-ES" sz="2000" dirty="0" err="1">
                <a:sym typeface="Symbol" pitchFamily="18" charset="2"/>
              </a:rPr>
              <a:t>products</a:t>
            </a:r>
            <a:r>
              <a:rPr lang="es-ES" sz="2000" dirty="0">
                <a:sym typeface="Symbol" pitchFamily="18" charset="2"/>
              </a:rPr>
              <a:t> of </a:t>
            </a:r>
            <a:r>
              <a:rPr lang="es-ES" sz="2000" dirty="0" err="1">
                <a:sym typeface="Symbol" pitchFamily="18" charset="2"/>
              </a:rPr>
              <a:t>almost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all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hadronic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 smtClean="0">
                <a:sym typeface="Symbol" pitchFamily="18" charset="2"/>
              </a:rPr>
              <a:t>processes</a:t>
            </a:r>
            <a:r>
              <a:rPr lang="es-ES" sz="2000" dirty="0" smtClean="0">
                <a:sym typeface="Symbol" pitchFamily="18" charset="2"/>
              </a:rPr>
              <a:t>: B,D</a:t>
            </a:r>
            <a:r>
              <a:rPr lang="es-ES" sz="2000" dirty="0">
                <a:sym typeface="Symbol" pitchFamily="18" charset="2"/>
              </a:rPr>
              <a:t>, </a:t>
            </a:r>
            <a:r>
              <a:rPr lang="es-ES" sz="2000" dirty="0" err="1">
                <a:sym typeface="Symbol" pitchFamily="18" charset="2"/>
              </a:rPr>
              <a:t>decays</a:t>
            </a:r>
            <a:r>
              <a:rPr lang="es-ES" sz="2000" dirty="0">
                <a:sym typeface="Symbol" pitchFamily="18" charset="2"/>
              </a:rPr>
              <a:t>, CP </a:t>
            </a:r>
            <a:r>
              <a:rPr lang="es-ES" sz="2000" dirty="0" err="1" smtClean="0">
                <a:sym typeface="Symbol" pitchFamily="18" charset="2"/>
              </a:rPr>
              <a:t>violation</a:t>
            </a:r>
            <a:r>
              <a:rPr lang="es-ES" sz="2000" dirty="0" smtClean="0">
                <a:sym typeface="Symbol" pitchFamily="18" charset="2"/>
              </a:rPr>
              <a:t>…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183" y="2293310"/>
            <a:ext cx="10153128" cy="3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algn="l" defTabSz="851657">
              <a:buFont typeface="Arial" panose="020B0604020202020204" pitchFamily="34" charset="0"/>
              <a:buChar char="•"/>
            </a:pPr>
            <a:r>
              <a:rPr lang="es-ES" sz="2000" b="1" dirty="0" smtClean="0">
                <a:sym typeface="Symbol" pitchFamily="18" charset="2"/>
              </a:rPr>
              <a:t>SPECTROSCOPY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main or relevant source</a:t>
            </a: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PDG parameters of </a:t>
            </a:r>
            <a:r>
              <a:rPr lang="es-ES" sz="20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many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r>
              <a:rPr lang="es-ES" sz="2000" dirty="0">
                <a:sym typeface="Symbol" pitchFamily="18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30276" y="2844661"/>
            <a:ext cx="5040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ym typeface="Symbol" pitchFamily="18" charset="2"/>
              </a:rPr>
              <a:t>- Relevant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identification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84938" y="5095868"/>
                <a:ext cx="10323523" cy="71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3856" tIns="46930" rIns="93856" bIns="46930">
                <a:spAutoFit/>
              </a:bodyPr>
              <a:lstStyle/>
              <a:p>
                <a:pPr marL="315039" indent="-315039" algn="l" defTabSz="938952">
                  <a:buFont typeface="Arial" panose="020B0604020202020204" pitchFamily="34" charset="0"/>
                  <a:buChar char="•"/>
                </a:pPr>
                <a:r>
                  <a:rPr lang="es-ES" sz="2000" b="1" dirty="0" smtClean="0">
                    <a:sym typeface="Symbol" pitchFamily="18" charset="2"/>
                  </a:rPr>
                  <a:t>EXOTICS</a:t>
                </a:r>
                <a:r>
                  <a:rPr lang="es-ES" sz="2000" dirty="0" smtClean="0">
                    <a:sym typeface="Symbol" pitchFamily="18" charset="2"/>
                  </a:rPr>
                  <a:t>:  </a:t>
                </a:r>
                <a:r>
                  <a:rPr lang="es-ES" sz="20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1400</m:t>
                        </m:r>
                      </m:e>
                    </m:d>
                  </m:oMath>
                </a14:m>
                <a:r>
                  <a:rPr lang="es-ES" sz="20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6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00</m:t>
                        </m:r>
                      </m:e>
                    </m:d>
                  </m:oMath>
                </a14:m>
                <a:r>
                  <a:rPr lang="es-ES" sz="2000" dirty="0" smtClean="0">
                    <a:sym typeface="Symbol" pitchFamily="18" charset="2"/>
                  </a:rPr>
                  <a:t> controversy in </a:t>
                </a:r>
                <a:r>
                  <a:rPr lang="el-GR" sz="2000" dirty="0" smtClean="0">
                    <a:sym typeface="Symbol" pitchFamily="18" charset="2"/>
                  </a:rPr>
                  <a:t>πη</a:t>
                </a:r>
                <a:r>
                  <a:rPr lang="es-ES" sz="2000" dirty="0" smtClean="0">
                    <a:sym typeface="Symbol" pitchFamily="18" charset="2"/>
                  </a:rPr>
                  <a:t> and </a:t>
                </a:r>
                <a:r>
                  <a:rPr lang="el-GR" sz="2000" dirty="0" smtClean="0">
                    <a:sym typeface="Symbol" pitchFamily="18" charset="2"/>
                  </a:rPr>
                  <a:t>πη</a:t>
                </a:r>
                <a:r>
                  <a:rPr lang="es-ES" sz="2000" dirty="0" smtClean="0">
                    <a:sym typeface="Symbol" pitchFamily="18" charset="2"/>
                  </a:rPr>
                  <a:t>’ </a:t>
                </a:r>
                <a:r>
                  <a:rPr lang="es-ES" sz="2000" dirty="0" err="1" smtClean="0">
                    <a:sym typeface="Symbol" pitchFamily="18" charset="2"/>
                  </a:rPr>
                  <a:t>scattering</a:t>
                </a:r>
                <a:r>
                  <a:rPr lang="es-ES" sz="2000" dirty="0" smtClean="0">
                    <a:sym typeface="Symbol" pitchFamily="18" charset="2"/>
                  </a:rPr>
                  <a:t> </a:t>
                </a:r>
                <a:endParaRPr lang="en-GB" sz="2000" dirty="0">
                  <a:sym typeface="Symbol" pitchFamily="18" charset="2"/>
                </a:endParaRPr>
              </a:p>
              <a:p>
                <a:pPr marL="315039" indent="-315039" algn="l" defTabSz="938952">
                  <a:buFont typeface="Arial" panose="020B0604020202020204" pitchFamily="34" charset="0"/>
                  <a:buChar char="•"/>
                </a:pPr>
                <a:endParaRPr lang="en-GB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38" y="5095868"/>
                <a:ext cx="10323523" cy="710330"/>
              </a:xfrm>
              <a:prstGeom prst="rect">
                <a:avLst/>
              </a:prstGeom>
              <a:blipFill rotWithShape="0">
                <a:blip r:embed="rId3"/>
                <a:stretch>
                  <a:fillRect l="-472" t="-34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4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088"/>
    </mc:Choice>
    <mc:Fallback xmlns="">
      <p:transition advTm="8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08" y="862503"/>
            <a:ext cx="9843873" cy="6662357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08" y="862504"/>
            <a:ext cx="9842779" cy="6662543"/>
          </a:xfrm>
          <a:prstGeom prst="rect">
            <a:avLst/>
          </a:prstGeom>
          <a:noFill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-11748" y="-35907"/>
            <a:ext cx="3134296" cy="3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73" tIns="46936" rIns="93873" bIns="46936" anchor="ctr">
            <a:spAutoFit/>
          </a:bodyPr>
          <a:lstStyle/>
          <a:p>
            <a:pPr algn="l" defTabSz="9383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 wave: </a:t>
            </a:r>
            <a:r>
              <a:rPr lang="es-ES_tradnl" sz="18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UFD </a:t>
            </a:r>
            <a:r>
              <a:rPr lang="es-ES_tradnl" sz="18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24702" y="2695502"/>
            <a:ext cx="1968775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</a:t>
            </a:r>
            <a:r>
              <a:rPr lang="es-ES_tradnl" sz="2262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6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7966641" y="3391851"/>
            <a:ext cx="1968775" cy="78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solution preferred</a:t>
            </a:r>
            <a:endParaRPr lang="es-ES" sz="16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247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09871"/>
            <a:ext cx="10790238" cy="3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73" tIns="46936" rIns="93873" bIns="46936" anchor="ctr">
            <a:spAutoFit/>
          </a:bodyPr>
          <a:lstStyle/>
          <a:p>
            <a:pPr algn="l" defTabSz="9383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85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from Unconstrained to Constrained fits are not too large, but relevant in some regions</a:t>
            </a:r>
            <a:endParaRPr lang="es-ES_tradnl" sz="18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9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929"/>
    </mc:Choice>
    <mc:Fallback xmlns="">
      <p:transition advTm="17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65626" y="921152"/>
                <a:ext cx="10166802" cy="418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4748" tIns="47423" rIns="94748" bIns="47423">
                <a:spAutoFit/>
              </a:bodyPr>
              <a:lstStyle/>
              <a:p>
                <a:pPr defTabSz="947787">
                  <a:spcBef>
                    <a:spcPct val="50000"/>
                  </a:spcBef>
                </a:pPr>
                <a:r>
                  <a:rPr lang="es-ES_tradnl" sz="2095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S-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waves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. 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The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most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interesting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for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 </a:t>
                </a:r>
                <a:r>
                  <a:rPr lang="es-ES" sz="2095" err="1">
                    <a:solidFill>
                      <a:srgbClr val="FFFFFF"/>
                    </a:solidFill>
                    <a:sym typeface="Symbol" pitchFamily="18" charset="2"/>
                  </a:rPr>
                  <a:t>the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 K</a:t>
                </a:r>
                <a:r>
                  <a:rPr lang="es-ES" sz="2095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" sz="2095">
                    <a:solidFill>
                      <a:srgbClr val="FFFFFF"/>
                    </a:solidFill>
                    <a:sym typeface="Symbol" pitchFamily="18" charset="2"/>
                  </a:rPr>
                  <a:t>* </a:t>
                </a:r>
                <a:r>
                  <a:rPr lang="es-ES" sz="2095" smtClean="0">
                    <a:solidFill>
                      <a:srgbClr val="FFFFFF"/>
                    </a:solidFill>
                    <a:sym typeface="Symbol" pitchFamily="18" charset="2"/>
                  </a:rPr>
                  <a:t>resonances and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095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2095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95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95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s-ES" sz="2095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2095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700</m:t>
                        </m:r>
                      </m:e>
                    </m:d>
                  </m:oMath>
                </a14:m>
                <a:r>
                  <a:rPr lang="es-ES" sz="2095" smtClean="0">
                    <a:solidFill>
                      <a:srgbClr val="FFFFFF"/>
                    </a:solidFill>
                    <a:sym typeface="Symbol" pitchFamily="18" charset="2"/>
                  </a:rPr>
                  <a:t> in particular </a:t>
                </a:r>
                <a:endParaRPr lang="es-ES_tradnl" sz="2426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26" y="921152"/>
                <a:ext cx="10166802" cy="418168"/>
              </a:xfrm>
              <a:prstGeom prst="rect">
                <a:avLst/>
              </a:prstGeom>
              <a:blipFill rotWithShape="0">
                <a:blip r:embed="rId2"/>
                <a:stretch>
                  <a:fillRect t="-10145" r="-600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6597" y="1764454"/>
            <a:ext cx="4209107" cy="140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defTabSz="947787">
              <a:spcBef>
                <a:spcPct val="50000"/>
              </a:spcBef>
            </a:pP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Largest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changes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UFD to CFD</a:t>
            </a:r>
          </a:p>
          <a:p>
            <a:pPr defTabSz="947787">
              <a:spcBef>
                <a:spcPct val="50000"/>
              </a:spcBef>
            </a:pP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at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higher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energies</a:t>
            </a:r>
            <a:endParaRPr lang="es-ES_tradnl" sz="2426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72538" y="49065"/>
            <a:ext cx="861993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defTabSz="947787"/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Unconstrained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(UFD) to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Constrained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to data (CFD)</a:t>
            </a:r>
            <a:endParaRPr lang="en-GB" sz="2426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5859" y="540271"/>
            <a:ext cx="10081683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05" y="1767755"/>
            <a:ext cx="5495835" cy="5829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" y="4140671"/>
            <a:ext cx="3949438" cy="32370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322373" y="510074"/>
            <a:ext cx="3136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JRP, A.Rodas-PhysRevLett.124.172001-2020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881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456"/>
    </mc:Choice>
    <mc:Fallback xmlns="">
      <p:transition advTm="945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6814" y="11758"/>
            <a:ext cx="6473888" cy="32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544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1544">
                <a:solidFill>
                  <a:srgbClr val="00FFFF"/>
                </a:solidFill>
                <a:sym typeface="Symbol" pitchFamily="18" charset="2"/>
              </a:rPr>
              <a:t>K </a:t>
            </a:r>
            <a:r>
              <a:rPr lang="es-ES" sz="1544" smtClean="0">
                <a:solidFill>
                  <a:srgbClr val="00FFFF"/>
                </a:solidFill>
                <a:sym typeface="Symbol" pitchFamily="18" charset="2"/>
              </a:rPr>
              <a:t>Partial Wave Hiperbolic </a:t>
            </a:r>
            <a:r>
              <a:rPr lang="es-ES" sz="1544">
                <a:solidFill>
                  <a:srgbClr val="00FFFF"/>
                </a:solidFill>
                <a:sym typeface="Symbol" pitchFamily="18" charset="2"/>
              </a:rPr>
              <a:t>Dispersion </a:t>
            </a:r>
            <a:r>
              <a:rPr lang="es-ES" sz="1544" smtClean="0">
                <a:solidFill>
                  <a:srgbClr val="00FFFF"/>
                </a:solidFill>
                <a:sym typeface="Symbol" pitchFamily="18" charset="2"/>
              </a:rPr>
              <a:t>Relations. Roy-Steiner Equarions</a:t>
            </a:r>
            <a:endParaRPr lang="en-US" sz="1544">
              <a:solidFill>
                <a:srgbClr val="00FFFF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" y="324246"/>
            <a:ext cx="10693400" cy="37794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r="49847"/>
          <a:stretch/>
        </p:blipFill>
        <p:spPr>
          <a:xfrm>
            <a:off x="6965672" y="4700909"/>
            <a:ext cx="3636000" cy="20427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-2" r="50236" b="-906"/>
          <a:stretch/>
        </p:blipFill>
        <p:spPr>
          <a:xfrm>
            <a:off x="6967284" y="2700511"/>
            <a:ext cx="3636000" cy="18828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458"/>
          <a:stretch/>
        </p:blipFill>
        <p:spPr>
          <a:xfrm>
            <a:off x="6967284" y="675569"/>
            <a:ext cx="3636000" cy="188301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1" t="-1" r="61" b="11"/>
          <a:stretch/>
        </p:blipFill>
        <p:spPr>
          <a:xfrm>
            <a:off x="7255284" y="675569"/>
            <a:ext cx="3348000" cy="18828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3" r="185"/>
          <a:stretch/>
        </p:blipFill>
        <p:spPr>
          <a:xfrm>
            <a:off x="7220232" y="2700511"/>
            <a:ext cx="3348000" cy="18659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6" r="261"/>
          <a:stretch/>
        </p:blipFill>
        <p:spPr>
          <a:xfrm>
            <a:off x="7190060" y="4708335"/>
            <a:ext cx="3348000" cy="2042789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338112" y="1836415"/>
            <a:ext cx="5856864" cy="4350309"/>
            <a:chOff x="395536" y="56891"/>
            <a:chExt cx="2670617" cy="178993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7"/>
            <a:stretch/>
          </p:blipFill>
          <p:spPr>
            <a:xfrm>
              <a:off x="395536" y="56891"/>
              <a:ext cx="2670616" cy="1513332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458" b="5469"/>
            <a:stretch/>
          </p:blipFill>
          <p:spPr>
            <a:xfrm>
              <a:off x="395536" y="1570223"/>
              <a:ext cx="2670617" cy="276603"/>
            </a:xfrm>
            <a:prstGeom prst="rect">
              <a:avLst/>
            </a:prstGeom>
          </p:spPr>
        </p:pic>
      </p:grpSp>
      <p:pic>
        <p:nvPicPr>
          <p:cNvPr id="46" name="Imagen 45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9" r="185"/>
          <a:stretch/>
        </p:blipFill>
        <p:spPr>
          <a:xfrm>
            <a:off x="826780" y="1836415"/>
            <a:ext cx="5364000" cy="3672000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190721" y="464515"/>
            <a:ext cx="548098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1800" b="1">
                <a:sym typeface="Symbol" pitchFamily="18" charset="2"/>
              </a:rPr>
              <a:t>U</a:t>
            </a:r>
            <a:r>
              <a:rPr lang="es-ES" sz="1800" b="1" smtClean="0">
                <a:sym typeface="Symbol" pitchFamily="18" charset="2"/>
              </a:rPr>
              <a:t>nconstrained </a:t>
            </a:r>
            <a:r>
              <a:rPr lang="es-ES" sz="1800" b="1">
                <a:sym typeface="Symbol" pitchFamily="18" charset="2"/>
              </a:rPr>
              <a:t>fits (UFD</a:t>
            </a:r>
            <a:r>
              <a:rPr lang="es-ES" sz="1800" b="1" smtClean="0">
                <a:sym typeface="Symbol" pitchFamily="18" charset="2"/>
              </a:rPr>
              <a:t>):</a:t>
            </a:r>
            <a:endParaRPr lang="es-ES" sz="1800" b="1">
              <a:sym typeface="Symbol" pitchFamily="18" charset="2"/>
            </a:endParaRPr>
          </a:p>
          <a:p>
            <a:pPr algn="l"/>
            <a:r>
              <a:rPr lang="es-ES" sz="1800" b="1" smtClean="0">
                <a:sym typeface="Symbol" pitchFamily="18" charset="2"/>
              </a:rPr>
              <a:t>LARGE </a:t>
            </a:r>
            <a:r>
              <a:rPr lang="es-ES" sz="1800" b="1">
                <a:sym typeface="Symbol" pitchFamily="18" charset="2"/>
              </a:rPr>
              <a:t>inconsistencies with </a:t>
            </a:r>
            <a:r>
              <a:rPr lang="es-ES" sz="1800" b="1" smtClean="0">
                <a:sym typeface="Symbol" pitchFamily="18" charset="2"/>
              </a:rPr>
              <a:t>3 Roy-Steiner Eqs. </a:t>
            </a:r>
          </a:p>
          <a:p>
            <a:pPr algn="l"/>
            <a:r>
              <a:rPr lang="es-ES" sz="800" smtClean="0">
                <a:sym typeface="Symbol" pitchFamily="18" charset="2"/>
              </a:rPr>
              <a:t>One </a:t>
            </a:r>
            <a:r>
              <a:rPr lang="es-ES" sz="800">
                <a:sym typeface="Symbol" pitchFamily="18" charset="2"/>
              </a:rPr>
              <a:t>or no subtraction for F</a:t>
            </a:r>
            <a:r>
              <a:rPr lang="es-ES" sz="800" baseline="30000">
                <a:sym typeface="Symbol" pitchFamily="18" charset="2"/>
              </a:rPr>
              <a:t>-</a:t>
            </a:r>
            <a:r>
              <a:rPr lang="es-ES" sz="800">
                <a:sym typeface="Symbol" pitchFamily="18" charset="2"/>
              </a:rPr>
              <a:t> lie on opposite sides of input</a:t>
            </a:r>
          </a:p>
          <a:p>
            <a:pPr algn="l"/>
            <a:endParaRPr lang="es-ES" sz="1800" b="1">
              <a:sym typeface="Symbol" pitchFamily="18" charset="2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185765" y="1401945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00FFFF"/>
                </a:solidFill>
                <a:sym typeface="Symbol" pitchFamily="18" charset="2"/>
              </a:rPr>
              <a:t>The most relevant wave for the kappa resonance.</a:t>
            </a:r>
          </a:p>
          <a:p>
            <a:endParaRPr lang="es-ES" sz="18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2466380" y="6663375"/>
            <a:ext cx="3608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1800" b="1">
                <a:sym typeface="Symbol" pitchFamily="18" charset="2"/>
              </a:rPr>
              <a:t>C</a:t>
            </a:r>
            <a:r>
              <a:rPr lang="es-ES" sz="1800" b="1" smtClean="0">
                <a:sym typeface="Symbol" pitchFamily="18" charset="2"/>
              </a:rPr>
              <a:t>onstrained </a:t>
            </a:r>
            <a:r>
              <a:rPr lang="es-ES" sz="1800" b="1">
                <a:sym typeface="Symbol" pitchFamily="18" charset="2"/>
              </a:rPr>
              <a:t>fits (UFD</a:t>
            </a:r>
            <a:r>
              <a:rPr lang="es-ES" sz="1800" b="1" smtClean="0">
                <a:sym typeface="Symbol" pitchFamily="18" charset="2"/>
              </a:rPr>
              <a:t>):</a:t>
            </a:r>
            <a:endParaRPr lang="es-ES" sz="1800" b="1">
              <a:sym typeface="Symbol" pitchFamily="18" charset="2"/>
            </a:endParaRPr>
          </a:p>
          <a:p>
            <a:pPr algn="l"/>
            <a:r>
              <a:rPr lang="es-ES" sz="1800" b="1" smtClean="0">
                <a:sym typeface="Symbol" pitchFamily="18" charset="2"/>
              </a:rPr>
              <a:t>Consistent within uncertainties</a:t>
            </a:r>
            <a:endParaRPr lang="es-ES" sz="800">
              <a:sym typeface="Symbol" pitchFamily="18" charset="2"/>
            </a:endParaRPr>
          </a:p>
          <a:p>
            <a:pPr algn="l"/>
            <a:endParaRPr lang="es-ES" sz="1800" b="1">
              <a:sym typeface="Symbol" pitchFamily="18" charset="2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7722964" y="114371"/>
            <a:ext cx="3136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JRP, A.Rodas-PhysRevLett.124.172001-2020</a:t>
            </a:r>
            <a:endParaRPr 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8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480"/>
    </mc:Choice>
    <mc:Fallback xmlns="">
      <p:transition advTm="1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89" y="40835"/>
            <a:ext cx="3365568" cy="5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smtClean="0">
                <a:solidFill>
                  <a:srgbClr val="66FFFF"/>
                </a:solidFill>
                <a:sym typeface="Symbol" pitchFamily="18" charset="2"/>
              </a:rPr>
              <a:t>Let os move to the complex plane!!</a:t>
            </a:r>
            <a:endParaRPr lang="es-ES_tradnl" sz="105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893524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48" y="609806"/>
            <a:ext cx="1039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err="1">
                <a:solidFill>
                  <a:srgbClr val="00FFFF"/>
                </a:solidFill>
                <a:sym typeface="Symbol" pitchFamily="18" charset="2"/>
              </a:rPr>
              <a:t>relations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provide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model-independent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800" b="1" u="sng" dirty="0" err="1">
                <a:sym typeface="Symbol" pitchFamily="18" charset="2"/>
              </a:rPr>
              <a:t>first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Riemann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sheet,</a:t>
            </a:r>
          </a:p>
          <a:p>
            <a:pPr algn="l" defTabSz="893524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ut the most relevant </a:t>
            </a:r>
            <a:r>
              <a:rPr lang="es-ES_tradnl" sz="1800" smtClean="0">
                <a:sym typeface="Symbol" pitchFamily="18" charset="2"/>
              </a:rPr>
              <a:t>resonance poles live in the CONTIGUOUS sheet</a:t>
            </a:r>
            <a:endParaRPr lang="es-ES_tradnl" sz="900" dirty="0">
              <a:sym typeface="Symbol" pitchFamily="18" charset="2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66180" y="1600871"/>
            <a:ext cx="8807626" cy="1133133"/>
            <a:chOff x="666180" y="1600871"/>
            <a:chExt cx="8807626" cy="1133133"/>
          </a:xfrm>
        </p:grpSpPr>
        <p:sp>
          <p:nvSpPr>
            <p:cNvPr id="8" name="Rectángulo 7"/>
            <p:cNvSpPr/>
            <p:nvPr/>
          </p:nvSpPr>
          <p:spPr>
            <a:xfrm>
              <a:off x="666180" y="1600871"/>
              <a:ext cx="88076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defTabSz="893524">
                <a:buFont typeface="Arial" panose="020B0604020202020204" pitchFamily="34" charset="0"/>
                <a:buChar char="•"/>
              </a:pP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elastic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err="1">
                  <a:sym typeface="Symbol" pitchFamily="18" charset="2"/>
                </a:rPr>
                <a:t>resonances</a:t>
              </a:r>
              <a:r>
                <a:rPr lang="es-ES_tradnl" sz="1800" smtClean="0">
                  <a:sym typeface="Symbol" pitchFamily="18" charset="2"/>
                </a:rPr>
                <a:t>, only second sheet, S</a:t>
              </a:r>
              <a:r>
                <a:rPr lang="es-ES_tradnl" sz="1800" baseline="30000" smtClean="0">
                  <a:sym typeface="Symbol" pitchFamily="18" charset="2"/>
                </a:rPr>
                <a:t>II</a:t>
              </a:r>
              <a:r>
                <a:rPr lang="es-ES_tradnl" sz="1800" smtClean="0">
                  <a:sym typeface="Symbol" pitchFamily="18" charset="2"/>
                </a:rPr>
                <a:t>=1/S</a:t>
              </a:r>
              <a:r>
                <a:rPr lang="es-ES_tradnl" sz="1800" baseline="30000" smtClean="0">
                  <a:sym typeface="Symbol" pitchFamily="18" charset="2"/>
                </a:rPr>
                <a:t>I </a:t>
              </a:r>
              <a:r>
                <a:rPr lang="es-ES_tradnl" sz="1800" smtClean="0">
                  <a:sym typeface="Symbol" pitchFamily="18" charset="2"/>
                </a:rPr>
                <a:t> 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2396643" y="2026118"/>
              <a:ext cx="5346700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defTabSz="893524"/>
              <a:r>
                <a:rPr lang="el-GR" sz="2000">
                  <a:sym typeface="Symbol" pitchFamily="18" charset="2"/>
                </a:rPr>
                <a:t>σ/</a:t>
              </a:r>
              <a:r>
                <a:rPr lang="es-ES_tradnl" sz="2000">
                  <a:sym typeface="Symbol" pitchFamily="18" charset="2"/>
                </a:rPr>
                <a:t>f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(500), </a:t>
              </a:r>
              <a:r>
                <a:rPr lang="el-GR" sz="2000">
                  <a:sym typeface="Symbol" pitchFamily="18" charset="2"/>
                </a:rPr>
                <a:t>κ/</a:t>
              </a:r>
              <a:r>
                <a:rPr lang="es-ES_tradnl" sz="2000">
                  <a:sym typeface="Symbol" pitchFamily="18" charset="2"/>
                </a:rPr>
                <a:t>K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*(700). </a:t>
              </a:r>
              <a:endParaRPr lang="es-ES_tradnl" sz="2000" smtClean="0">
                <a:sym typeface="Symbol" pitchFamily="18" charset="2"/>
              </a:endParaRPr>
            </a:p>
            <a:p>
              <a:pPr defTabSz="893524"/>
              <a:r>
                <a:rPr lang="es-ES_tradnl" sz="2000" smtClean="0">
                  <a:sym typeface="Symbol" pitchFamily="18" charset="2"/>
                </a:rPr>
                <a:t>Purely </a:t>
              </a:r>
              <a:r>
                <a:rPr lang="es-ES_tradnl" sz="2000">
                  <a:sym typeface="Symbol" pitchFamily="18" charset="2"/>
                </a:rPr>
                <a:t>Dispersive </a:t>
              </a:r>
              <a:r>
                <a:rPr lang="es-ES_tradnl" sz="2000" smtClean="0">
                  <a:sym typeface="Symbol" pitchFamily="18" charset="2"/>
                </a:rPr>
                <a:t>Determination</a:t>
              </a:r>
              <a:endParaRPr lang="es-ES" sz="1000" dirty="0"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70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20"/>
    </mc:Choice>
    <mc:Fallback xmlns="">
      <p:transition advTm="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r="11829" b="22865"/>
          <a:stretch/>
        </p:blipFill>
        <p:spPr>
          <a:xfrm>
            <a:off x="188255" y="2103017"/>
            <a:ext cx="4381820" cy="381642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5994" y="6092419"/>
            <a:ext cx="4238204" cy="1130131"/>
            <a:chOff x="5521540" y="5239530"/>
            <a:chExt cx="3840919" cy="947188"/>
          </a:xfrm>
        </p:grpSpPr>
        <p:sp>
          <p:nvSpPr>
            <p:cNvPr id="6" name="Rectángulo 5"/>
            <p:cNvSpPr/>
            <p:nvPr/>
          </p:nvSpPr>
          <p:spPr>
            <a:xfrm>
              <a:off x="5831057" y="5877173"/>
              <a:ext cx="2230245" cy="309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JRP, Physics Reports </a:t>
              </a:r>
              <a:r>
                <a:rPr lang="en-US" sz="9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658-2016-1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*Typo fixed in uncertainty from 12 to 15 MeV</a:t>
              </a:r>
              <a:endParaRPr lang="en-US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6157159" y="5523447"/>
                  <a:ext cx="2662356" cy="3443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39692" tIns="39692" rIns="39692" bIns="39692" rtlCol="0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E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𝟒𝟒𝟗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p>
                      </m:sSubSup>
                    </m:oMath>
                  </a14:m>
                  <a:r>
                    <a:rPr lang="en-US" sz="20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)-</a:t>
                  </a:r>
                  <a:r>
                    <a:rPr lang="en-US" sz="2000" b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i(275±15) </a:t>
                  </a:r>
                  <a:r>
                    <a:rPr lang="en-US" sz="20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MeV</a:t>
                  </a:r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159" y="5523447"/>
                  <a:ext cx="2662356" cy="3443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20" t="-4348" r="-2893" b="-2463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ángulo 7"/>
            <p:cNvSpPr/>
            <p:nvPr/>
          </p:nvSpPr>
          <p:spPr>
            <a:xfrm>
              <a:off x="5521540" y="5239530"/>
              <a:ext cx="3840919" cy="2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2048"/>
              <a:r>
                <a:rPr lang="es-ES" sz="1600" smtClean="0">
                  <a:solidFill>
                    <a:srgbClr val="FFFFFF"/>
                  </a:solidFill>
                </a:rPr>
                <a:t>(My) Conservative Dispersive Estimate:</a:t>
              </a:r>
              <a:endParaRPr lang="es-E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705945" y="1630586"/>
            <a:ext cx="3440053" cy="449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39692" tIns="39692" rIns="39692" bIns="39692" rtlCol="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(400-550)-i(200-350) </a:t>
            </a:r>
            <a:r>
              <a:rPr lang="en-US" sz="240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MeV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2785" y="5567444"/>
            <a:ext cx="114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>
                <a:solidFill>
                  <a:schemeClr val="tx1"/>
                </a:solidFill>
                <a:sym typeface="Symbol" pitchFamily="18" charset="2"/>
              </a:rPr>
              <a:t>σ/</a:t>
            </a:r>
            <a:r>
              <a:rPr lang="es-ES_tradnl" sz="180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s-ES_tradnl" sz="1800" baseline="-2500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es-ES_tradnl" sz="1800">
                <a:solidFill>
                  <a:schemeClr val="tx1"/>
                </a:solidFill>
                <a:sym typeface="Symbol" pitchFamily="18" charset="2"/>
              </a:rPr>
              <a:t>(500</a:t>
            </a:r>
            <a:r>
              <a:rPr lang="es-ES_tradnl" sz="1800" smtClean="0">
                <a:solidFill>
                  <a:schemeClr val="tx1"/>
                </a:solidFill>
                <a:sym typeface="Symbol" pitchFamily="18" charset="2"/>
              </a:rPr>
              <a:t>) 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197916" y="-19881"/>
            <a:ext cx="1101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2048"/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WHERE DO WE STAND?  Light Scalars at </a:t>
            </a:r>
            <a:r>
              <a:rPr lang="es-ES" sz="1600" smtClean="0">
                <a:solidFill>
                  <a:srgbClr val="00FFFF"/>
                </a:solidFill>
              </a:rPr>
              <a:t>RPP 2021 (on-line update). “Note on Light Scalar Mesons below 1 GeV”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84687" y="1260351"/>
            <a:ext cx="2286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048"/>
            <a:r>
              <a:rPr lang="el-GR" sz="2000">
                <a:sym typeface="Symbol" pitchFamily="18" charset="2"/>
              </a:rPr>
              <a:t>σ/</a:t>
            </a:r>
            <a:r>
              <a:rPr lang="es-ES_tradnl" sz="2000">
                <a:sym typeface="Symbol" pitchFamily="18" charset="2"/>
              </a:rPr>
              <a:t>f</a:t>
            </a:r>
            <a:r>
              <a:rPr lang="es-ES_tradnl" sz="2000" baseline="-25000">
                <a:sym typeface="Symbol" pitchFamily="18" charset="2"/>
              </a:rPr>
              <a:t>0</a:t>
            </a:r>
            <a:r>
              <a:rPr lang="es-ES_tradnl" sz="2000">
                <a:sym typeface="Symbol" pitchFamily="18" charset="2"/>
              </a:rPr>
              <a:t>(500)</a:t>
            </a:r>
            <a:r>
              <a:rPr lang="es-ES" sz="2000" smtClean="0">
                <a:solidFill>
                  <a:srgbClr val="FFFFFF"/>
                </a:solidFill>
              </a:rPr>
              <a:t> estimate</a:t>
            </a:r>
            <a:endParaRPr lang="es-ES" sz="2000" dirty="0">
              <a:solidFill>
                <a:srgbClr val="FFFFFF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675143" y="3903217"/>
            <a:ext cx="1118208" cy="1411860"/>
            <a:chOff x="1675143" y="3903217"/>
            <a:chExt cx="1118208" cy="1411860"/>
          </a:xfrm>
        </p:grpSpPr>
        <p:sp>
          <p:nvSpPr>
            <p:cNvPr id="14" name="Elipse 13"/>
            <p:cNvSpPr/>
            <p:nvPr/>
          </p:nvSpPr>
          <p:spPr bwMode="auto">
            <a:xfrm>
              <a:off x="1719101" y="3903217"/>
              <a:ext cx="1074250" cy="72008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 bwMode="auto">
            <a:xfrm>
              <a:off x="2150873" y="4580251"/>
              <a:ext cx="3996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Rectángulo 36"/>
            <p:cNvSpPr/>
            <p:nvPr/>
          </p:nvSpPr>
          <p:spPr>
            <a:xfrm>
              <a:off x="1675143" y="5007300"/>
              <a:ext cx="1059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“Roy-like”</a:t>
              </a:r>
              <a:endPara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06140" y="414598"/>
            <a:ext cx="9140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“Roy-like” and “Breit-Wigner” poles identified separately from the rest</a:t>
            </a:r>
          </a:p>
          <a:p>
            <a:pPr algn="l"/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Not all from meson-meson scattering</a:t>
            </a:r>
            <a:endParaRPr lang="en-US" sz="1800"/>
          </a:p>
        </p:txBody>
      </p:sp>
      <p:grpSp>
        <p:nvGrpSpPr>
          <p:cNvPr id="51" name="Grupo 50"/>
          <p:cNvGrpSpPr/>
          <p:nvPr/>
        </p:nvGrpSpPr>
        <p:grpSpPr>
          <a:xfrm>
            <a:off x="5568167" y="946273"/>
            <a:ext cx="4922310" cy="4994598"/>
            <a:chOff x="5568167" y="946273"/>
            <a:chExt cx="4922310" cy="4994598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3" r="10400" b="25506"/>
            <a:stretch/>
          </p:blipFill>
          <p:spPr>
            <a:xfrm>
              <a:off x="5594477" y="2087807"/>
              <a:ext cx="4896000" cy="3831634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6282804" y="1620391"/>
              <a:ext cx="3440053" cy="449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39692" tIns="39692" rIns="39692" bIns="39692" rtlCol="0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smtClean="0">
                  <a:solidFill>
                    <a:srgbClr val="FFFFFF"/>
                  </a:solidFill>
                  <a:latin typeface="Times New Roman"/>
                  <a:cs typeface="Arial" panose="020B0604020202020204" pitchFamily="34" charset="0"/>
                </a:rPr>
                <a:t>(400-550)-i(200-350) MeV</a:t>
              </a:r>
              <a:endParaRPr lang="en-US" sz="240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5728732" y="946273"/>
              <a:ext cx="44454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2048"/>
              <a:r>
                <a:rPr lang="el-GR" sz="2000">
                  <a:sym typeface="Symbol" pitchFamily="18" charset="2"/>
                </a:rPr>
                <a:t>κ/</a:t>
              </a:r>
              <a:r>
                <a:rPr lang="es-ES_tradnl" sz="2000">
                  <a:sym typeface="Symbol" pitchFamily="18" charset="2"/>
                </a:rPr>
                <a:t>K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*(700</a:t>
              </a:r>
              <a:r>
                <a:rPr lang="es-ES_tradnl" sz="2000" smtClean="0">
                  <a:sym typeface="Symbol" pitchFamily="18" charset="2"/>
                </a:rPr>
                <a:t>) </a:t>
              </a:r>
              <a:r>
                <a:rPr lang="es-ES" sz="2000" smtClean="0">
                  <a:solidFill>
                    <a:srgbClr val="FFFFFF"/>
                  </a:solidFill>
                </a:rPr>
                <a:t>estimate</a:t>
              </a:r>
            </a:p>
            <a:p>
              <a:pPr defTabSz="862048"/>
              <a:r>
                <a:rPr lang="es-ES" sz="2000" smtClean="0">
                  <a:solidFill>
                    <a:srgbClr val="FFFFFF"/>
                  </a:solidFill>
                </a:rPr>
                <a:t>2021 No longer “Needs Confirmation”</a:t>
              </a:r>
              <a:endParaRPr lang="es-E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5568167" y="5571539"/>
              <a:ext cx="12314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chemeClr val="tx1"/>
                  </a:solidFill>
                  <a:sym typeface="Symbol" pitchFamily="18" charset="2"/>
                </a:rPr>
                <a:t>κ/</a:t>
              </a:r>
              <a:r>
                <a:rPr lang="es-ES_tradnl" sz="1800">
                  <a:solidFill>
                    <a:schemeClr val="tx1"/>
                  </a:solidFill>
                  <a:sym typeface="Symbol" pitchFamily="18" charset="2"/>
                </a:rPr>
                <a:t>K</a:t>
              </a:r>
              <a:r>
                <a:rPr lang="es-ES_tradnl" sz="1800" baseline="-25000">
                  <a:solidFill>
                    <a:schemeClr val="tx1"/>
                  </a:solidFill>
                  <a:sym typeface="Symbol" pitchFamily="18" charset="2"/>
                </a:rPr>
                <a:t>0</a:t>
              </a:r>
              <a:r>
                <a:rPr lang="es-ES_tradnl" sz="1800">
                  <a:solidFill>
                    <a:schemeClr val="tx1"/>
                  </a:solidFill>
                  <a:sym typeface="Symbol" pitchFamily="18" charset="2"/>
                </a:rPr>
                <a:t>*(700)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Elipse 37"/>
            <p:cNvSpPr/>
            <p:nvPr/>
          </p:nvSpPr>
          <p:spPr bwMode="auto">
            <a:xfrm>
              <a:off x="6843552" y="3365325"/>
              <a:ext cx="1074250" cy="72008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cto de flecha 38"/>
            <p:cNvCxnSpPr/>
            <p:nvPr/>
          </p:nvCxnSpPr>
          <p:spPr bwMode="auto">
            <a:xfrm>
              <a:off x="7298803" y="4085405"/>
              <a:ext cx="8031" cy="96994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ángulo 39"/>
            <p:cNvSpPr/>
            <p:nvPr/>
          </p:nvSpPr>
          <p:spPr>
            <a:xfrm>
              <a:off x="6891548" y="4993380"/>
              <a:ext cx="1059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“Roy-like”</a:t>
              </a:r>
              <a:endPara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908064" y="3204567"/>
            <a:ext cx="8839236" cy="4328629"/>
            <a:chOff x="1908064" y="3183297"/>
            <a:chExt cx="8839236" cy="4328629"/>
          </a:xfrm>
        </p:grpSpPr>
        <p:sp>
          <p:nvSpPr>
            <p:cNvPr id="17" name="Elipse 16"/>
            <p:cNvSpPr/>
            <p:nvPr/>
          </p:nvSpPr>
          <p:spPr bwMode="auto">
            <a:xfrm>
              <a:off x="1908064" y="3410255"/>
              <a:ext cx="2416134" cy="792088"/>
            </a:xfrm>
            <a:prstGeom prst="ellipse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ector recto de flecha 18"/>
            <p:cNvCxnSpPr/>
            <p:nvPr/>
          </p:nvCxnSpPr>
          <p:spPr bwMode="auto">
            <a:xfrm>
              <a:off x="3771711" y="4064135"/>
              <a:ext cx="1499728" cy="2999655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Rectángulo 19"/>
            <p:cNvSpPr/>
            <p:nvPr/>
          </p:nvSpPr>
          <p:spPr>
            <a:xfrm>
              <a:off x="3553244" y="6988706"/>
              <a:ext cx="40824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2048"/>
              <a:r>
                <a:rPr lang="es-ES" sz="2800" b="1">
                  <a:sym typeface="Wingdings" panose="05000000000000000000" pitchFamily="2" charset="2"/>
                </a:rPr>
                <a:t> </a:t>
              </a:r>
              <a:r>
                <a:rPr lang="es-ES" sz="2000" b="1" smtClean="0">
                  <a:sym typeface="Symbol" pitchFamily="18" charset="2"/>
                </a:rPr>
                <a:t>But still Breit-Wigners!! </a:t>
              </a:r>
              <a:endParaRPr lang="es-E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Elipse 43"/>
            <p:cNvSpPr/>
            <p:nvPr/>
          </p:nvSpPr>
          <p:spPr bwMode="auto">
            <a:xfrm>
              <a:off x="8714920" y="3183297"/>
              <a:ext cx="2032380" cy="1440000"/>
            </a:xfrm>
            <a:prstGeom prst="ellipse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cto de flecha 44"/>
            <p:cNvCxnSpPr/>
            <p:nvPr/>
          </p:nvCxnSpPr>
          <p:spPr bwMode="auto">
            <a:xfrm flipH="1">
              <a:off x="5354119" y="4263257"/>
              <a:ext cx="3467740" cy="2800533"/>
            </a:xfrm>
            <a:prstGeom prst="straightConnector1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2" name="Grupo 51"/>
          <p:cNvGrpSpPr/>
          <p:nvPr/>
        </p:nvGrpSpPr>
        <p:grpSpPr>
          <a:xfrm>
            <a:off x="6108257" y="5923144"/>
            <a:ext cx="4351011" cy="1240607"/>
            <a:chOff x="6108257" y="5923144"/>
            <a:chExt cx="4351011" cy="1240607"/>
          </a:xfrm>
        </p:grpSpPr>
        <p:sp>
          <p:nvSpPr>
            <p:cNvPr id="34" name="Rectángulo 33"/>
            <p:cNvSpPr/>
            <p:nvPr/>
          </p:nvSpPr>
          <p:spPr>
            <a:xfrm>
              <a:off x="6218831" y="6209644"/>
              <a:ext cx="4141487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alpha val="97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47787"/>
              <a:r>
                <a:rPr lang="es-ES_tradnl" sz="2000" b="1" dirty="0">
                  <a:solidFill>
                    <a:srgbClr val="002060"/>
                  </a:solidFill>
                  <a:sym typeface="Symbol" pitchFamily="18" charset="2"/>
                </a:rPr>
                <a:t>No </a:t>
              </a:r>
              <a:r>
                <a:rPr lang="es-ES_tradnl" sz="2000" b="1">
                  <a:solidFill>
                    <a:srgbClr val="002060"/>
                  </a:solidFill>
                  <a:sym typeface="Symbol" pitchFamily="18" charset="2"/>
                </a:rPr>
                <a:t>sub:  (648±6)-i(283±26) MeV</a:t>
              </a:r>
              <a:endParaRPr lang="es-ES_tradnl" sz="2000" b="1">
                <a:solidFill>
                  <a:srgbClr val="FF0000"/>
                </a:solidFill>
                <a:sym typeface="Symbol" pitchFamily="18" charset="2"/>
              </a:endParaRPr>
            </a:p>
            <a:p>
              <a:pPr defTabSz="947787"/>
              <a:r>
                <a:rPr lang="es-ES_tradnl" sz="2000" b="1">
                  <a:solidFill>
                    <a:srgbClr val="FF0000"/>
                  </a:solidFill>
                  <a:sym typeface="Symbol" pitchFamily="18" charset="2"/>
                </a:rPr>
                <a:t>1 sub:	   (648±7)-i(280±16) MeV</a:t>
              </a:r>
              <a:r>
                <a:rPr lang="es-ES_tradnl" sz="2000" b="1">
                  <a:sym typeface="Symbol" pitchFamily="18" charset="2"/>
                </a:rPr>
                <a:t>  </a:t>
              </a:r>
              <a:endParaRPr lang="en-GB" sz="2000" b="1" dirty="0">
                <a:sym typeface="Symbol" pitchFamily="18" charset="2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108257" y="5923144"/>
              <a:ext cx="4238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2048"/>
              <a:r>
                <a:rPr lang="es-ES" sz="1600">
                  <a:solidFill>
                    <a:srgbClr val="FFFFFF"/>
                  </a:solidFill>
                </a:rPr>
                <a:t>From our data driven Roy-Steiner </a:t>
              </a:r>
              <a:r>
                <a:rPr lang="es-ES" sz="1600" smtClean="0">
                  <a:solidFill>
                    <a:srgbClr val="FFFFFF"/>
                  </a:solidFill>
                </a:rPr>
                <a:t>analysis:</a:t>
              </a:r>
              <a:endParaRPr lang="es-ES" sz="1600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7322373" y="6917530"/>
              <a:ext cx="313689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smtClean="0"/>
                <a:t>JRP, A.Rodas-PhysRevLett.124.172001-2020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0201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9881"/>
            <a:ext cx="1069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2048"/>
            <a:r>
              <a:rPr lang="es-ES" sz="1600" smtClean="0">
                <a:solidFill>
                  <a:srgbClr val="00FFFF"/>
                </a:solidFill>
                <a:sym typeface="Symbol" pitchFamily="18" charset="2"/>
              </a:rPr>
              <a:t>WHERE DO WE STAND? Light Scalars at </a:t>
            </a:r>
            <a:r>
              <a:rPr lang="es-ES" sz="1600" smtClean="0">
                <a:solidFill>
                  <a:srgbClr val="00FFFF"/>
                </a:solidFill>
              </a:rPr>
              <a:t>RPP 2021 (on-line update). “Note on Light Scalar Mesons below 1 GeV”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6140" y="481238"/>
            <a:ext cx="9140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_tradnl" sz="1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(980) and a</a:t>
            </a:r>
            <a:r>
              <a:rPr lang="es-ES_tradnl" sz="1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(980) poles also provided. Less controversial, smaller uncertainties</a:t>
            </a:r>
          </a:p>
          <a:p>
            <a:pPr algn="l"/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Not all from meson-meson scattering</a:t>
            </a:r>
            <a:endParaRPr lang="en-US" sz="18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-1" r="10210" b="20035"/>
          <a:stretch/>
        </p:blipFill>
        <p:spPr>
          <a:xfrm>
            <a:off x="306140" y="2105283"/>
            <a:ext cx="4932000" cy="3564000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 bwMode="auto">
          <a:xfrm flipH="1">
            <a:off x="2682404" y="3833475"/>
            <a:ext cx="288032" cy="23042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ángulo 10"/>
          <p:cNvSpPr/>
          <p:nvPr/>
        </p:nvSpPr>
        <p:spPr>
          <a:xfrm>
            <a:off x="1458268" y="6137731"/>
            <a:ext cx="3249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scattering “Roy-like”</a:t>
            </a:r>
            <a:endParaRPr lang="en-US" sz="1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14559" y="1630586"/>
            <a:ext cx="3286165" cy="449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39692" tIns="39692" rIns="39692" bIns="39692" rtlCol="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(980-1010)-i(20-35) </a:t>
            </a:r>
            <a:r>
              <a:rPr lang="en-US" sz="240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MeV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43180" y="1260351"/>
            <a:ext cx="1986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048"/>
            <a:r>
              <a:rPr lang="es-ES_tradnl" sz="2000" smtClean="0">
                <a:sym typeface="Symbol" pitchFamily="18" charset="2"/>
              </a:rPr>
              <a:t>f</a:t>
            </a:r>
            <a:r>
              <a:rPr lang="es-ES_tradnl" sz="2000" baseline="-25000" smtClean="0">
                <a:sym typeface="Symbol" pitchFamily="18" charset="2"/>
              </a:rPr>
              <a:t>0</a:t>
            </a:r>
            <a:r>
              <a:rPr lang="es-ES_tradnl" sz="2000" smtClean="0">
                <a:sym typeface="Symbol" pitchFamily="18" charset="2"/>
              </a:rPr>
              <a:t>(980</a:t>
            </a:r>
            <a:r>
              <a:rPr lang="es-ES_tradnl" sz="2000">
                <a:sym typeface="Symbol" pitchFamily="18" charset="2"/>
              </a:rPr>
              <a:t>)</a:t>
            </a:r>
            <a:r>
              <a:rPr lang="es-ES" sz="2000" smtClean="0">
                <a:solidFill>
                  <a:srgbClr val="FFFFFF"/>
                </a:solidFill>
              </a:rPr>
              <a:t> estimate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453023" y="1630586"/>
            <a:ext cx="3286165" cy="449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39692" tIns="39692" rIns="39692" bIns="39692" rtlCol="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(980-1030)-i(20-70) </a:t>
            </a:r>
            <a:r>
              <a:rPr lang="en-US" sz="240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MeV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045577" y="1260351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048"/>
            <a:r>
              <a:rPr lang="es-ES_tradnl" sz="2000" smtClean="0">
                <a:sym typeface="Symbol" pitchFamily="18" charset="2"/>
              </a:rPr>
              <a:t>a</a:t>
            </a:r>
            <a:r>
              <a:rPr lang="es-ES_tradnl" sz="2000" baseline="-25000" smtClean="0">
                <a:sym typeface="Symbol" pitchFamily="18" charset="2"/>
              </a:rPr>
              <a:t>0</a:t>
            </a:r>
            <a:r>
              <a:rPr lang="es-ES_tradnl" sz="2000" smtClean="0">
                <a:sym typeface="Symbol" pitchFamily="18" charset="2"/>
              </a:rPr>
              <a:t>(980</a:t>
            </a:r>
            <a:r>
              <a:rPr lang="es-ES_tradnl" sz="2000">
                <a:sym typeface="Symbol" pitchFamily="18" charset="2"/>
              </a:rPr>
              <a:t>)</a:t>
            </a:r>
            <a:r>
              <a:rPr lang="es-ES" sz="2000" smtClean="0">
                <a:solidFill>
                  <a:srgbClr val="FFFFFF"/>
                </a:solidFill>
              </a:rPr>
              <a:t> estimate</a:t>
            </a:r>
            <a:endParaRPr lang="es-ES" sz="2000" dirty="0">
              <a:solidFill>
                <a:srgbClr val="FFFF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r="3422"/>
          <a:stretch/>
        </p:blipFill>
        <p:spPr>
          <a:xfrm>
            <a:off x="5508000" y="2124447"/>
            <a:ext cx="4932000" cy="35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89" y="40835"/>
            <a:ext cx="5673892" cy="5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600" err="1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60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66FFFF"/>
                </a:solidFill>
                <a:sym typeface="Symbol" pitchFamily="18" charset="2"/>
              </a:rPr>
              <a:t>(second) Riemann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5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893524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48" y="609806"/>
            <a:ext cx="1039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err="1">
                <a:solidFill>
                  <a:srgbClr val="00FFFF"/>
                </a:solidFill>
                <a:sym typeface="Symbol" pitchFamily="18" charset="2"/>
              </a:rPr>
              <a:t>relations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provide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model-independent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800" b="1" u="sng" dirty="0" err="1">
                <a:sym typeface="Symbol" pitchFamily="18" charset="2"/>
              </a:rPr>
              <a:t>first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Riemann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sheet,</a:t>
            </a:r>
          </a:p>
          <a:p>
            <a:pPr algn="l" defTabSz="893524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ut the most relevant </a:t>
            </a:r>
            <a:r>
              <a:rPr lang="es-ES_tradnl" sz="1800" smtClean="0">
                <a:sym typeface="Symbol" pitchFamily="18" charset="2"/>
              </a:rPr>
              <a:t>resonance poles live in the CONTIGUOUS sheet</a:t>
            </a:r>
            <a:endParaRPr lang="es-ES_tradnl" sz="900" dirty="0">
              <a:sym typeface="Symbol" pitchFamily="18" charset="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6140" y="3708623"/>
            <a:ext cx="10161756" cy="3552231"/>
            <a:chOff x="666180" y="3708623"/>
            <a:chExt cx="10161756" cy="3552231"/>
          </a:xfrm>
        </p:grpSpPr>
        <p:grpSp>
          <p:nvGrpSpPr>
            <p:cNvPr id="9" name="Grupo 8"/>
            <p:cNvGrpSpPr/>
            <p:nvPr/>
          </p:nvGrpSpPr>
          <p:grpSpPr>
            <a:xfrm>
              <a:off x="666180" y="3708623"/>
              <a:ext cx="9865096" cy="2528205"/>
              <a:chOff x="594172" y="3252276"/>
              <a:chExt cx="9865096" cy="2528205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94172" y="3252276"/>
                <a:ext cx="98650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defTabSz="893524">
                  <a:buFont typeface="Arial" panose="020B0604020202020204" pitchFamily="34" charset="0"/>
                  <a:buChar char="•"/>
                </a:pP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To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reach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the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contiguous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sheet</a:t>
                </a:r>
                <a:r>
                  <a:rPr lang="es-ES_tradnl" sz="1800" dirty="0">
                    <a:sym typeface="Symbol" pitchFamily="18" charset="2"/>
                  </a:rPr>
                  <a:t> in </a:t>
                </a:r>
                <a:r>
                  <a:rPr lang="es-ES_tradnl" sz="1800" dirty="0" err="1">
                    <a:sym typeface="Symbol" pitchFamily="18" charset="2"/>
                  </a:rPr>
                  <a:t>the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inelastic</a:t>
                </a:r>
                <a:r>
                  <a:rPr lang="es-ES_tradnl" sz="1800" dirty="0">
                    <a:sym typeface="Symbol" pitchFamily="18" charset="2"/>
                  </a:rPr>
                  <a:t> case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,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we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need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an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err="1">
                    <a:sym typeface="Symbol" pitchFamily="18" charset="2"/>
                  </a:rPr>
                  <a:t>analytic</a:t>
                </a:r>
                <a:r>
                  <a:rPr lang="es-ES_tradnl" sz="1800">
                    <a:sym typeface="Symbol" pitchFamily="18" charset="2"/>
                  </a:rPr>
                  <a:t> </a:t>
                </a:r>
                <a:r>
                  <a:rPr lang="es-ES_tradnl" sz="1800" smtClean="0">
                    <a:sym typeface="Symbol" pitchFamily="18" charset="2"/>
                  </a:rPr>
                  <a:t>continuation</a:t>
                </a:r>
                <a:r>
                  <a:rPr lang="es-ES_tradnl" sz="180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to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second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sheet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by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means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of general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analytic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functions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reproducing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Dispersion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err="1">
                    <a:solidFill>
                      <a:srgbClr val="00FFFF"/>
                    </a:solidFill>
                    <a:sym typeface="Symbol" pitchFamily="18" charset="2"/>
                  </a:rPr>
                  <a:t>Relation</a:t>
                </a:r>
                <a:r>
                  <a:rPr lang="es-ES_tradnl" sz="180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i</a:t>
                </a:r>
                <a:r>
                  <a:rPr lang="es-ES_tradnl" sz="1800" smtClean="0">
                    <a:solidFill>
                      <a:srgbClr val="00FFFF"/>
                    </a:solidFill>
                    <a:sym typeface="Symbol" pitchFamily="18" charset="2"/>
                  </a:rPr>
                  <a:t>n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real axis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or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upper-half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complex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plane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.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630493" y="4303153"/>
                <a:ext cx="5040842" cy="14773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l" defTabSz="893524"/>
                <a:r>
                  <a:rPr lang="es-ES_tradnl" sz="1800" smtClean="0">
                    <a:sym typeface="Symbol" pitchFamily="18" charset="2"/>
                  </a:rPr>
                  <a:t>Several </a:t>
                </a:r>
                <a:r>
                  <a:rPr lang="es-ES_tradnl" sz="1800" dirty="0" err="1">
                    <a:sym typeface="Symbol" pitchFamily="18" charset="2"/>
                  </a:rPr>
                  <a:t>methods</a:t>
                </a:r>
                <a:r>
                  <a:rPr lang="es-ES_tradnl" sz="1800" dirty="0">
                    <a:sym typeface="Symbol" pitchFamily="18" charset="2"/>
                  </a:rPr>
                  <a:t> in </a:t>
                </a:r>
                <a:r>
                  <a:rPr lang="es-ES_tradnl" sz="1800" err="1">
                    <a:sym typeface="Symbol" pitchFamily="18" charset="2"/>
                  </a:rPr>
                  <a:t>the</a:t>
                </a:r>
                <a:r>
                  <a:rPr lang="es-ES_tradnl" sz="1800">
                    <a:sym typeface="Symbol" pitchFamily="18" charset="2"/>
                  </a:rPr>
                  <a:t> </a:t>
                </a:r>
                <a:r>
                  <a:rPr lang="es-ES_tradnl" sz="1800" smtClean="0">
                    <a:sym typeface="Symbol" pitchFamily="18" charset="2"/>
                  </a:rPr>
                  <a:t>literature</a:t>
                </a:r>
                <a:endParaRPr lang="es-ES_tradnl" sz="1800" dirty="0">
                  <a:sym typeface="Symbol" pitchFamily="18" charset="2"/>
                </a:endParaRPr>
              </a:p>
              <a:p>
                <a:pPr marL="315039" indent="-315039" algn="l" defTabSz="893524">
                  <a:buFontTx/>
                  <a:buChar char="-"/>
                </a:pPr>
                <a:r>
                  <a:rPr lang="es-ES_tradnl" sz="1800" b="1" dirty="0" err="1">
                    <a:sym typeface="Symbol" pitchFamily="18" charset="2"/>
                  </a:rPr>
                  <a:t>Sequences</a:t>
                </a:r>
                <a:r>
                  <a:rPr lang="es-ES_tradnl" sz="1800" b="1" dirty="0">
                    <a:sym typeface="Symbol" pitchFamily="18" charset="2"/>
                  </a:rPr>
                  <a:t> of </a:t>
                </a:r>
                <a:r>
                  <a:rPr lang="es-ES_tradnl" sz="1800" b="1" dirty="0" err="1">
                    <a:sym typeface="Symbol" pitchFamily="18" charset="2"/>
                  </a:rPr>
                  <a:t>Padés</a:t>
                </a:r>
                <a:endParaRPr lang="es-ES_tradnl" sz="1800" b="1" dirty="0">
                  <a:sym typeface="Symbol" pitchFamily="18" charset="2"/>
                </a:endParaRPr>
              </a:p>
              <a:p>
                <a:pPr marL="315039" indent="-315039" algn="l" defTabSz="893524">
                  <a:buFontTx/>
                  <a:buChar char="-"/>
                </a:pPr>
                <a:r>
                  <a:rPr lang="es-ES_tradnl" sz="1800" b="1" err="1">
                    <a:sym typeface="Symbol" pitchFamily="18" charset="2"/>
                  </a:rPr>
                  <a:t>Continued</a:t>
                </a:r>
                <a:r>
                  <a:rPr lang="es-ES_tradnl" sz="1800" b="1">
                    <a:sym typeface="Symbol" pitchFamily="18" charset="2"/>
                  </a:rPr>
                  <a:t> </a:t>
                </a:r>
                <a:r>
                  <a:rPr lang="es-ES_tradnl" sz="1800" b="1" smtClean="0">
                    <a:sym typeface="Symbol" pitchFamily="18" charset="2"/>
                  </a:rPr>
                  <a:t>Fractions</a:t>
                </a:r>
              </a:p>
              <a:p>
                <a:pPr marL="285750" indent="-285750" algn="l" defTabSz="893524">
                  <a:buFontTx/>
                  <a:buChar char="-"/>
                </a:pPr>
                <a:r>
                  <a:rPr lang="es-ES_tradnl" sz="1800" smtClean="0">
                    <a:sym typeface="Symbol" pitchFamily="18" charset="2"/>
                  </a:rPr>
                  <a:t>Laurent-Pietarinen functions</a:t>
                </a:r>
              </a:p>
              <a:p>
                <a:pPr marL="285750" indent="-285750" algn="l" defTabSz="893524">
                  <a:buFontTx/>
                  <a:buChar char="-"/>
                </a:pPr>
                <a:r>
                  <a:rPr lang="es-ES_tradnl" sz="1800" smtClean="0">
                    <a:sym typeface="Symbol" pitchFamily="18" charset="2"/>
                  </a:rPr>
                  <a:t>Conformal expansions…</a:t>
                </a:r>
                <a:endParaRPr lang="es-ES_tradnl" sz="1800" dirty="0">
                  <a:sym typeface="Symbol" pitchFamily="18" charset="2"/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666180" y="6614523"/>
              <a:ext cx="101617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893524"/>
              <a:r>
                <a:rPr lang="es-ES_tradnl" sz="1800" b="1" smtClean="0">
                  <a:sym typeface="Symbol" pitchFamily="18" charset="2"/>
                </a:rPr>
                <a:t>These  </a:t>
              </a:r>
              <a:r>
                <a:rPr lang="es-ES_tradnl" sz="1800" b="1" dirty="0" err="1">
                  <a:sym typeface="Symbol" pitchFamily="18" charset="2"/>
                </a:rPr>
                <a:t>methods</a:t>
              </a:r>
              <a:r>
                <a:rPr lang="es-ES_tradnl" sz="1800" b="1" dirty="0">
                  <a:sym typeface="Symbol" pitchFamily="18" charset="2"/>
                </a:rPr>
                <a:t> </a:t>
              </a:r>
              <a:r>
                <a:rPr lang="es-ES_tradnl" sz="1800" b="1" u="sng" dirty="0" err="1">
                  <a:sym typeface="Symbol" pitchFamily="18" charset="2"/>
                </a:rPr>
                <a:t>avoid</a:t>
              </a:r>
              <a:r>
                <a:rPr lang="es-ES_tradnl" sz="1800" b="1" u="sng" dirty="0">
                  <a:sym typeface="Symbol" pitchFamily="18" charset="2"/>
                </a:rPr>
                <a:t> </a:t>
              </a:r>
              <a:r>
                <a:rPr lang="es-ES_tradnl" sz="1800" b="1" u="sng" err="1">
                  <a:sym typeface="Symbol" pitchFamily="18" charset="2"/>
                </a:rPr>
                <a:t>specific</a:t>
              </a:r>
              <a:r>
                <a:rPr lang="es-ES_tradnl" sz="1800" b="1" u="sng">
                  <a:sym typeface="Symbol" pitchFamily="18" charset="2"/>
                </a:rPr>
                <a:t> </a:t>
              </a:r>
              <a:r>
                <a:rPr lang="es-ES_tradnl" sz="1800" b="1" u="sng" smtClean="0">
                  <a:sym typeface="Symbol" pitchFamily="18" charset="2"/>
                </a:rPr>
                <a:t>parameterizations</a:t>
              </a:r>
              <a:r>
                <a:rPr lang="es-ES_tradnl" sz="1800" b="1" smtClean="0">
                  <a:sym typeface="Symbol" pitchFamily="18" charset="2"/>
                </a:rPr>
                <a:t>, </a:t>
              </a:r>
              <a:r>
                <a:rPr lang="es-ES_tradnl" sz="1800" smtClean="0">
                  <a:sym typeface="Symbol" pitchFamily="18" charset="2"/>
                </a:rPr>
                <a:t>reducing drastically the model-dependence </a:t>
              </a:r>
            </a:p>
            <a:p>
              <a:pPr algn="l" defTabSz="893524"/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T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ested then with the </a:t>
              </a:r>
              <a:r>
                <a:rPr lang="el-GR" sz="1800">
                  <a:solidFill>
                    <a:srgbClr val="00FFFF"/>
                  </a:solidFill>
                  <a:sym typeface="Symbol" pitchFamily="18" charset="2"/>
                </a:rPr>
                <a:t>σ/</a:t>
              </a:r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f</a:t>
              </a:r>
              <a:r>
                <a:rPr lang="es-ES_tradnl" sz="1800" baseline="-2500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(500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) and </a:t>
              </a:r>
              <a:r>
                <a:rPr lang="el-GR" sz="1800">
                  <a:solidFill>
                    <a:srgbClr val="00FFFF"/>
                  </a:solidFill>
                  <a:sym typeface="Symbol" pitchFamily="18" charset="2"/>
                </a:rPr>
                <a:t>κ/</a:t>
              </a:r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K</a:t>
              </a:r>
              <a:r>
                <a:rPr lang="es-ES_tradnl" sz="1800" baseline="-2500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*(700). 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Compatible results.</a:t>
              </a:r>
              <a:endParaRPr lang="es-ES_tradnl" sz="18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06140" y="1600871"/>
            <a:ext cx="8807626" cy="1440910"/>
            <a:chOff x="666180" y="1600871"/>
            <a:chExt cx="8807626" cy="1440910"/>
          </a:xfrm>
        </p:grpSpPr>
        <p:sp>
          <p:nvSpPr>
            <p:cNvPr id="8" name="Rectángulo 7"/>
            <p:cNvSpPr/>
            <p:nvPr/>
          </p:nvSpPr>
          <p:spPr>
            <a:xfrm>
              <a:off x="666180" y="1600871"/>
              <a:ext cx="88076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defTabSz="893524">
                <a:buFont typeface="Arial" panose="020B0604020202020204" pitchFamily="34" charset="0"/>
                <a:buChar char="•"/>
              </a:pP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err="1">
                  <a:sym typeface="Symbol" pitchFamily="18" charset="2"/>
                </a:rPr>
                <a:t>elastic</a:t>
              </a:r>
              <a:r>
                <a:rPr lang="es-ES_tradnl" sz="1800">
                  <a:sym typeface="Symbol" pitchFamily="18" charset="2"/>
                </a:rPr>
                <a:t> </a:t>
              </a:r>
              <a:r>
                <a:rPr lang="es-ES_tradnl" sz="1800" smtClean="0">
                  <a:sym typeface="Symbol" pitchFamily="18" charset="2"/>
                </a:rPr>
                <a:t>resonances (only second sheet), S</a:t>
              </a:r>
              <a:r>
                <a:rPr lang="es-ES_tradnl" sz="1800" baseline="30000" smtClean="0">
                  <a:sym typeface="Symbol" pitchFamily="18" charset="2"/>
                </a:rPr>
                <a:t>II</a:t>
              </a:r>
              <a:r>
                <a:rPr lang="es-ES_tradnl" sz="1800" smtClean="0">
                  <a:sym typeface="Symbol" pitchFamily="18" charset="2"/>
                </a:rPr>
                <a:t>=1/S</a:t>
              </a:r>
              <a:r>
                <a:rPr lang="es-ES_tradnl" sz="1800" baseline="30000" smtClean="0">
                  <a:sym typeface="Symbol" pitchFamily="18" charset="2"/>
                </a:rPr>
                <a:t>I </a:t>
              </a:r>
              <a:r>
                <a:rPr lang="es-ES_tradnl" sz="1800" smtClean="0">
                  <a:sym typeface="Symbol" pitchFamily="18" charset="2"/>
                </a:rPr>
                <a:t> 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2396643" y="2026118"/>
              <a:ext cx="5346700" cy="10156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defTabSz="893524"/>
              <a:r>
                <a:rPr lang="el-GR" sz="2000">
                  <a:sym typeface="Symbol" pitchFamily="18" charset="2"/>
                </a:rPr>
                <a:t>σ/</a:t>
              </a:r>
              <a:r>
                <a:rPr lang="es-ES_tradnl" sz="2000">
                  <a:sym typeface="Symbol" pitchFamily="18" charset="2"/>
                </a:rPr>
                <a:t>f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(500), </a:t>
              </a:r>
              <a:r>
                <a:rPr lang="el-GR" sz="2000">
                  <a:sym typeface="Symbol" pitchFamily="18" charset="2"/>
                </a:rPr>
                <a:t>κ/</a:t>
              </a:r>
              <a:r>
                <a:rPr lang="es-ES_tradnl" sz="2000">
                  <a:sym typeface="Symbol" pitchFamily="18" charset="2"/>
                </a:rPr>
                <a:t>K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*(700</a:t>
              </a:r>
              <a:r>
                <a:rPr lang="es-ES_tradnl" sz="2000" smtClean="0">
                  <a:sym typeface="Symbol" pitchFamily="18" charset="2"/>
                </a:rPr>
                <a:t>), f</a:t>
              </a:r>
              <a:r>
                <a:rPr lang="es-ES_tradnl" sz="2000" baseline="-25000" smtClean="0">
                  <a:sym typeface="Symbol" pitchFamily="18" charset="2"/>
                </a:rPr>
                <a:t>0</a:t>
              </a:r>
              <a:r>
                <a:rPr lang="es-ES_tradnl" sz="2000" smtClean="0">
                  <a:sym typeface="Symbol" pitchFamily="18" charset="2"/>
                </a:rPr>
                <a:t>(980),</a:t>
              </a:r>
            </a:p>
            <a:p>
              <a:pPr defTabSz="893524"/>
              <a:r>
                <a:rPr lang="es-ES_tradnl" sz="2000" smtClean="0">
                  <a:sym typeface="Symbol" pitchFamily="18" charset="2"/>
                </a:rPr>
                <a:t>Purely </a:t>
              </a:r>
              <a:r>
                <a:rPr lang="es-ES_tradnl" sz="2000">
                  <a:sym typeface="Symbol" pitchFamily="18" charset="2"/>
                </a:rPr>
                <a:t>Dispersive </a:t>
              </a:r>
              <a:r>
                <a:rPr lang="es-ES_tradnl" sz="2000" smtClean="0">
                  <a:sym typeface="Symbol" pitchFamily="18" charset="2"/>
                </a:rPr>
                <a:t>Determination</a:t>
              </a:r>
            </a:p>
            <a:p>
              <a:pPr defTabSz="893524"/>
              <a:r>
                <a:rPr lang="es-ES_tradnl" sz="2000">
                  <a:sym typeface="Symbol" pitchFamily="18" charset="2"/>
                </a:rPr>
                <a:t>f</a:t>
              </a:r>
              <a:r>
                <a:rPr lang="es-ES_tradnl" sz="2000" smtClean="0">
                  <a:sym typeface="Symbol" pitchFamily="18" charset="2"/>
                </a:rPr>
                <a:t>rom meson-meson scattering</a:t>
              </a:r>
              <a:endParaRPr lang="es-ES" sz="1000" dirty="0"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72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521"/>
    </mc:Choice>
    <mc:Fallback xmlns="">
      <p:transition advTm="3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169611"/>
            <a:ext cx="3746510" cy="2683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27" y="1169611"/>
            <a:ext cx="3700699" cy="2683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1" y="3965447"/>
            <a:ext cx="3749463" cy="2690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1" y="3965447"/>
            <a:ext cx="3744416" cy="2722594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40640"/>
            <a:ext cx="8039649" cy="5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algn="l" defTabSz="947787"/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7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7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700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700" dirty="0" err="1">
                <a:solidFill>
                  <a:srgbClr val="00FFFF"/>
                </a:solidFill>
              </a:rPr>
              <a:t>Eur</a:t>
            </a:r>
            <a:r>
              <a:rPr lang="fr-FR" sz="700" dirty="0">
                <a:solidFill>
                  <a:srgbClr val="00FFFF"/>
                </a:solidFill>
              </a:rPr>
              <a:t>. Phys. J. C (2017)</a:t>
            </a:r>
            <a:endParaRPr lang="es-ES_tradnl" sz="12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47787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7019" y="466342"/>
            <a:ext cx="9851994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The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method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can be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used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for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inelastic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resonances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too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.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Provides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resonance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parameters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WITHOUT ASSUMING SPECIFIC FUNCTIONAL FORM</a:t>
            </a:r>
            <a:endParaRPr lang="en-US" sz="198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7673" y="258617"/>
            <a:ext cx="10693400" cy="144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s-ES" sz="2074">
              <a:solidFill>
                <a:srgbClr val="FFFFFF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04775" y="6776401"/>
            <a:ext cx="9711693" cy="794705"/>
            <a:chOff x="413279" y="3051366"/>
            <a:chExt cx="8808423" cy="720790"/>
          </a:xfrm>
        </p:grpSpPr>
        <p:sp>
          <p:nvSpPr>
            <p:cNvPr id="19" name="Rectángulo 18"/>
            <p:cNvSpPr/>
            <p:nvPr/>
          </p:nvSpPr>
          <p:spPr>
            <a:xfrm>
              <a:off x="413279" y="3051366"/>
              <a:ext cx="8337021" cy="72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47787"/>
              <a:r>
                <a:rPr lang="es-ES_tradnl" sz="1800" smtClean="0">
                  <a:solidFill>
                    <a:prstClr val="white"/>
                  </a:solidFill>
                  <a:sym typeface="Symbol" pitchFamily="18" charset="2"/>
                </a:rPr>
                <a:t>Using </a:t>
              </a:r>
              <a:r>
                <a:rPr lang="es-ES_tradnl" sz="1800" err="1">
                  <a:solidFill>
                    <a:prstClr val="white"/>
                  </a:solidFill>
                  <a:sym typeface="Symbol" pitchFamily="18" charset="2"/>
                </a:rPr>
                <a:t>Padé</a:t>
              </a:r>
              <a:r>
                <a:rPr lang="es-ES_tradnl" sz="180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800" smtClean="0">
                  <a:solidFill>
                    <a:prstClr val="white"/>
                  </a:solidFill>
                  <a:sym typeface="Symbol" pitchFamily="18" charset="2"/>
                </a:rPr>
                <a:t>Sequences, the kappa:  </a:t>
              </a:r>
              <a:endParaRPr lang="es-ES_tradnl" sz="1800" dirty="0">
                <a:solidFill>
                  <a:prstClr val="white"/>
                </a:solidFill>
                <a:sym typeface="Symbol" pitchFamily="18" charset="2"/>
              </a:endParaRPr>
            </a:p>
            <a:p>
              <a:pPr algn="l" defTabSz="947787"/>
              <a:r>
                <a:rPr lang="es-ES" sz="1000" dirty="0">
                  <a:solidFill>
                    <a:srgbClr val="00FFFF"/>
                  </a:solidFill>
                  <a:sym typeface="Symbol" pitchFamily="18" charset="2"/>
                </a:rPr>
                <a:t>JRP, </a:t>
              </a:r>
              <a:r>
                <a:rPr lang="es-ES" sz="1000" dirty="0" err="1">
                  <a:solidFill>
                    <a:srgbClr val="00FFFF"/>
                  </a:solidFill>
                  <a:sym typeface="Symbol" pitchFamily="18" charset="2"/>
                </a:rPr>
                <a:t>A.Rodas</a:t>
              </a:r>
              <a:r>
                <a:rPr lang="es-ES" sz="1000" dirty="0">
                  <a:solidFill>
                    <a:srgbClr val="00FFFF"/>
                  </a:solidFill>
                  <a:sym typeface="Symbol" pitchFamily="18" charset="2"/>
                </a:rPr>
                <a:t> &amp; J. Ruiz de Elvira. </a:t>
              </a:r>
              <a:r>
                <a:rPr lang="fr-FR" sz="1000" dirty="0" err="1">
                  <a:solidFill>
                    <a:srgbClr val="00FFFF"/>
                  </a:solidFill>
                </a:rPr>
                <a:t>Eur</a:t>
              </a:r>
              <a:r>
                <a:rPr lang="fr-FR" sz="1000" dirty="0">
                  <a:solidFill>
                    <a:srgbClr val="00FFFF"/>
                  </a:solidFill>
                </a:rPr>
                <a:t>. Phys. J. C (2017) 77:91</a:t>
              </a:r>
              <a:r>
                <a:rPr lang="es-ES_tradnl" sz="10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s-ES_tradnl" sz="1000" dirty="0">
                <a:solidFill>
                  <a:prstClr val="white"/>
                </a:solidFill>
                <a:sym typeface="Symbol" pitchFamily="18" charset="2"/>
              </a:endParaRPr>
            </a:p>
            <a:p>
              <a:pPr algn="l" defTabSz="947787"/>
              <a:r>
                <a:rPr lang="es-ES_tradnl" sz="1764" dirty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59893" y="3052910"/>
              <a:ext cx="5461809" cy="358851"/>
            </a:xfrm>
            <a:prstGeom prst="rect">
              <a:avLst/>
            </a:prstGeom>
          </p:spPr>
          <p:txBody>
            <a:bodyPr wrap="none" lIns="87022" tIns="43512" rIns="87022" bIns="43512">
              <a:spAutoFit/>
            </a:bodyPr>
            <a:lstStyle/>
            <a:p>
              <a:pPr algn="l" defTabSz="947787"/>
              <a:r>
                <a:rPr lang="es-ES_tradnl" sz="2000">
                  <a:solidFill>
                    <a:prstClr val="white"/>
                  </a:solidFill>
                  <a:sym typeface="Symbol" pitchFamily="18" charset="2"/>
                </a:rPr>
                <a:t>(670±18)-i(295± 28) </a:t>
              </a:r>
              <a:r>
                <a:rPr lang="es-ES_tradnl" sz="2000" err="1">
                  <a:solidFill>
                    <a:prstClr val="white"/>
                  </a:solidFill>
                  <a:sym typeface="Symbol" pitchFamily="18" charset="2"/>
                </a:rPr>
                <a:t>MeV</a:t>
              </a:r>
              <a:r>
                <a:rPr lang="es-ES_tradnl" sz="200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prstClr val="white"/>
                  </a:solidFill>
                  <a:sym typeface="Symbol" pitchFamily="18" charset="2"/>
                </a:rPr>
                <a:t>Consistent with dispersive value</a:t>
              </a:r>
              <a:endParaRPr lang="en-GB" sz="1600">
                <a:solidFill>
                  <a:prstClr val="white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4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48"/>
    </mc:Choice>
    <mc:Fallback xmlns="">
      <p:transition advTm="6364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869078"/>
            <a:ext cx="4393980" cy="366065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4040" y="-2248"/>
            <a:ext cx="8539092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328" tIns="44710" rIns="89328" bIns="44710">
            <a:spAutoFit/>
          </a:bodyPr>
          <a:lstStyle/>
          <a:p>
            <a:pPr algn="l" defTabSz="893524"/>
            <a:r>
              <a:rPr lang="es-ES" sz="1800" smtClean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" sz="1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" sz="1800" smtClean="0">
                <a:solidFill>
                  <a:srgbClr val="00FFFF"/>
                </a:solidFill>
                <a:sym typeface="Symbol" pitchFamily="18" charset="2"/>
              </a:rPr>
              <a:t>(1370) </a:t>
            </a:r>
            <a:r>
              <a:rPr lang="es-ES_tradnl" sz="1885" smtClean="0">
                <a:solidFill>
                  <a:srgbClr val="00FFFF"/>
                </a:solidFill>
                <a:sym typeface="Symbol" pitchFamily="18" charset="2"/>
              </a:rPr>
              <a:t>and </a:t>
            </a:r>
            <a:r>
              <a:rPr lang="es-ES" sz="1800" smtClean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" sz="1800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" sz="1800" smtClean="0">
                <a:solidFill>
                  <a:srgbClr val="00FFFF"/>
                </a:solidFill>
                <a:sym typeface="Symbol" pitchFamily="18" charset="2"/>
              </a:rPr>
              <a:t>(1500) </a:t>
            </a:r>
            <a:r>
              <a:rPr lang="es-ES_tradnl" sz="1885">
                <a:solidFill>
                  <a:srgbClr val="66FFFF"/>
                </a:solidFill>
                <a:sym typeface="Symbol" pitchFamily="18" charset="2"/>
              </a:rPr>
              <a:t>p</a:t>
            </a:r>
            <a:r>
              <a:rPr lang="es-ES_tradnl" sz="1885" smtClean="0">
                <a:solidFill>
                  <a:srgbClr val="66FFFF"/>
                </a:solidFill>
                <a:sym typeface="Symbol" pitchFamily="18" charset="2"/>
              </a:rPr>
              <a:t>oles </a:t>
            </a:r>
            <a:r>
              <a:rPr lang="es-ES_tradnl" sz="1885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885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smtClean="0">
                <a:solidFill>
                  <a:srgbClr val="66FFFF"/>
                </a:solidFill>
                <a:sym typeface="Symbol" pitchFamily="18" charset="2"/>
              </a:rPr>
              <a:t>dispersive </a:t>
            </a:r>
            <a:r>
              <a:rPr lang="es-ES" sz="1764" smtClean="0">
                <a:solidFill>
                  <a:srgbClr val="00FFFF"/>
                </a:solidFill>
                <a:sym typeface="Symbol" pitchFamily="18" charset="2"/>
              </a:rPr>
              <a:t>meson-meson + analytic continuation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41" y="336933"/>
            <a:ext cx="10599343" cy="27869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97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5549" y="509451"/>
            <a:ext cx="6913269" cy="3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885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l-GR" sz="2000">
                <a:solidFill>
                  <a:srgbClr val="00FFFF"/>
                </a:solidFill>
                <a:sym typeface="Symbol" pitchFamily="18" charset="2"/>
              </a:rPr>
              <a:t>ππ→ππ</a:t>
            </a:r>
            <a:r>
              <a:rPr lang="es-ES" sz="20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85" smtClean="0">
                <a:solidFill>
                  <a:srgbClr val="66FFFF"/>
                </a:solidFill>
                <a:sym typeface="Symbol" pitchFamily="18" charset="2"/>
              </a:rPr>
              <a:t>equations strict applicability only 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up to 1.1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885">
                <a:solidFill>
                  <a:srgbClr val="66FFFF"/>
                </a:solidFill>
                <a:sym typeface="Symbol" pitchFamily="18" charset="2"/>
              </a:rPr>
              <a:t>. 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549" y="963852"/>
            <a:ext cx="8563593" cy="6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885" smtClean="0">
                <a:solidFill>
                  <a:srgbClr val="66FFFF"/>
                </a:solidFill>
                <a:sym typeface="Symbol" pitchFamily="18" charset="2"/>
              </a:rPr>
              <a:t>However, </a:t>
            </a:r>
            <a:r>
              <a:rPr lang="es-ES" sz="1885" smtClean="0">
                <a:sym typeface="Symbol" pitchFamily="18" charset="2"/>
              </a:rPr>
              <a:t>Forward </a:t>
            </a:r>
            <a:r>
              <a:rPr lang="es-ES" sz="1885" dirty="0" err="1">
                <a:sym typeface="Symbol" pitchFamily="18" charset="2"/>
              </a:rPr>
              <a:t>Dispersion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Relations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applicability</a:t>
            </a:r>
            <a:r>
              <a:rPr lang="es-ES" sz="1885" dirty="0">
                <a:sym typeface="Symbol" pitchFamily="18" charset="2"/>
              </a:rPr>
              <a:t> up to 1.42 </a:t>
            </a:r>
            <a:r>
              <a:rPr lang="es-ES" sz="1885" dirty="0" err="1">
                <a:sym typeface="Symbol" pitchFamily="18" charset="2"/>
              </a:rPr>
              <a:t>GeV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in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algn="l" defTabSz="893524"/>
            <a:r>
              <a:rPr lang="es-ES" sz="1885" smtClean="0">
                <a:solidFill>
                  <a:srgbClr val="66FFFF"/>
                </a:solidFill>
                <a:sym typeface="Symbol" pitchFamily="18" charset="2"/>
              </a:rPr>
              <a:t>Complication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885" dirty="0" err="1">
                <a:sym typeface="Symbol" pitchFamily="18" charset="2"/>
              </a:rPr>
              <a:t>we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see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the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isoscalar</a:t>
            </a:r>
            <a:r>
              <a:rPr lang="es-ES" sz="1885" dirty="0">
                <a:sym typeface="Symbol" pitchFamily="18" charset="2"/>
              </a:rPr>
              <a:t>-wave </a:t>
            </a:r>
            <a:r>
              <a:rPr lang="es-ES" sz="1885" dirty="0" err="1">
                <a:sym typeface="Symbol" pitchFamily="18" charset="2"/>
              </a:rPr>
              <a:t>with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all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spins</a:t>
            </a:r>
            <a:endParaRPr lang="en-GB" sz="1885" dirty="0">
              <a:sym typeface="Symbol" pitchFamily="18" charset="2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20288" y="5652839"/>
            <a:ext cx="44807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93524"/>
            <a:r>
              <a:rPr lang="es-ES" sz="1800">
                <a:sym typeface="Symbol" pitchFamily="18" charset="2"/>
              </a:rPr>
              <a:t>C</a:t>
            </a:r>
            <a:r>
              <a:rPr lang="es-ES" sz="1800" smtClean="0">
                <a:sym typeface="Symbol" pitchFamily="18" charset="2"/>
              </a:rPr>
              <a:t>ontinued </a:t>
            </a:r>
            <a:r>
              <a:rPr lang="es-ES" sz="1800" err="1">
                <a:sym typeface="Symbol" pitchFamily="18" charset="2"/>
              </a:rPr>
              <a:t>fractions</a:t>
            </a:r>
            <a:r>
              <a:rPr lang="es-ES" sz="1800">
                <a:sym typeface="Symbol" pitchFamily="18" charset="2"/>
              </a:rPr>
              <a:t> </a:t>
            </a:r>
            <a:r>
              <a:rPr lang="es-ES" sz="1800" smtClean="0">
                <a:sym typeface="Symbol" pitchFamily="18" charset="2"/>
              </a:rPr>
              <a:t>provide stable </a:t>
            </a:r>
            <a:r>
              <a:rPr lang="es-ES" sz="1800">
                <a:sym typeface="Symbol" pitchFamily="18" charset="2"/>
              </a:rPr>
              <a:t>pole </a:t>
            </a:r>
            <a:endParaRPr lang="es-ES" sz="1800" smtClean="0">
              <a:sym typeface="Symbol" pitchFamily="18" charset="2"/>
            </a:endParaRPr>
          </a:p>
          <a:p>
            <a:pPr algn="l" defTabSz="893524"/>
            <a:r>
              <a:rPr lang="es-ES" sz="1800" smtClean="0">
                <a:sym typeface="Symbol" pitchFamily="18" charset="2"/>
              </a:rPr>
              <a:t>description absent in original 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experimental </a:t>
            </a:r>
            <a:r>
              <a:rPr lang="el-GR" sz="1800" smtClean="0">
                <a:sym typeface="Symbol" pitchFamily="18" charset="2"/>
              </a:rPr>
              <a:t>ππ→ππ</a:t>
            </a:r>
            <a:r>
              <a:rPr lang="es-ES" sz="1800" smtClean="0">
                <a:sym typeface="Symbol" pitchFamily="18" charset="2"/>
              </a:rPr>
              <a:t> data analyses.</a:t>
            </a:r>
          </a:p>
          <a:p>
            <a:pPr algn="l" defTabSz="893524"/>
            <a:endParaRPr lang="es-ES" sz="1800" smtClean="0">
              <a:sym typeface="Symbol" pitchFamily="18" charset="2"/>
            </a:endParaRPr>
          </a:p>
          <a:p>
            <a:pPr algn="l" defTabSz="893524"/>
            <a:r>
              <a:rPr lang="es-ES" sz="1800" smtClean="0">
                <a:sym typeface="Symbol" pitchFamily="18" charset="2"/>
              </a:rPr>
              <a:t>Also in </a:t>
            </a:r>
            <a:r>
              <a:rPr lang="es-ES" sz="1800" u="sng" smtClean="0">
                <a:sym typeface="Symbol" pitchFamily="18" charset="2"/>
              </a:rPr>
              <a:t>extrapolation</a:t>
            </a:r>
            <a:r>
              <a:rPr lang="es-ES" sz="1800" smtClean="0">
                <a:sym typeface="Symbol" pitchFamily="18" charset="2"/>
              </a:rPr>
              <a:t> of Roy-like equations</a:t>
            </a:r>
            <a:endParaRPr lang="en-US" sz="1800" dirty="0"/>
          </a:p>
          <a:p>
            <a:pPr algn="l" defTabSz="893524"/>
            <a:r>
              <a:rPr lang="es-ES" sz="1800" dirty="0">
                <a:sym typeface="Symbol" pitchFamily="18" charset="2"/>
              </a:rPr>
              <a:t> 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23" name="Explosión 1 22"/>
          <p:cNvSpPr/>
          <p:nvPr/>
        </p:nvSpPr>
        <p:spPr>
          <a:xfrm>
            <a:off x="8515052" y="593696"/>
            <a:ext cx="881451" cy="779381"/>
          </a:xfrm>
          <a:prstGeom prst="irregularSeal1">
            <a:avLst/>
          </a:prstGeom>
          <a:solidFill>
            <a:srgbClr val="FF0000">
              <a:alpha val="8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24" name="Rectángulo 23"/>
          <p:cNvSpPr/>
          <p:nvPr/>
        </p:nvSpPr>
        <p:spPr>
          <a:xfrm rot="20969499">
            <a:off x="8590131" y="804749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1600" b="1" dirty="0">
                <a:sym typeface="Symbol" pitchFamily="18" charset="2"/>
              </a:rPr>
              <a:t>NEW!</a:t>
            </a:r>
            <a:endParaRPr lang="en-US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4243661"/>
            <a:ext cx="4830499" cy="313696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5106414" y="2776073"/>
            <a:ext cx="5311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93524"/>
            <a:r>
              <a:rPr lang="es-ES" sz="1800" smtClean="0">
                <a:sym typeface="Symbol" pitchFamily="18" charset="2"/>
              </a:rPr>
              <a:t>Roy-Steiner eqs. for </a:t>
            </a:r>
            <a:r>
              <a:rPr lang="el-GR" sz="1800" smtClean="0">
                <a:sym typeface="Symbol" pitchFamily="18" charset="2"/>
              </a:rPr>
              <a:t>ππ→</a:t>
            </a:r>
            <a:r>
              <a:rPr lang="es-ES" sz="1800" smtClean="0">
                <a:sym typeface="Symbol" pitchFamily="18" charset="2"/>
              </a:rPr>
              <a:t>KK are applicable there.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Analytically continued </a:t>
            </a:r>
            <a:r>
              <a:rPr lang="es-ES" sz="1800" b="1" smtClean="0">
                <a:sym typeface="Symbol" pitchFamily="18" charset="2"/>
              </a:rPr>
              <a:t>also find </a:t>
            </a:r>
            <a:r>
              <a:rPr lang="es-ES" sz="1800" b="1">
                <a:sym typeface="Symbol" pitchFamily="18" charset="2"/>
              </a:rPr>
              <a:t>f</a:t>
            </a:r>
            <a:r>
              <a:rPr lang="es-ES" sz="1800" b="1" baseline="-25000">
                <a:sym typeface="Symbol" pitchFamily="18" charset="2"/>
              </a:rPr>
              <a:t>0</a:t>
            </a:r>
            <a:r>
              <a:rPr lang="es-ES" sz="1800" b="1">
                <a:sym typeface="Symbol" pitchFamily="18" charset="2"/>
              </a:rPr>
              <a:t>(1370) </a:t>
            </a:r>
            <a:endParaRPr lang="es-ES" sz="1800" b="1" smtClean="0">
              <a:sym typeface="Symbol" pitchFamily="18" charset="2"/>
            </a:endParaRPr>
          </a:p>
          <a:p>
            <a:pPr algn="l" defTabSz="893524"/>
            <a:r>
              <a:rPr lang="es-ES" sz="1800" smtClean="0">
                <a:sym typeface="Symbol" pitchFamily="18" charset="2"/>
              </a:rPr>
              <a:t>Larger uncertainty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But  </a:t>
            </a:r>
            <a:r>
              <a:rPr lang="el-GR" sz="1800" smtClean="0">
                <a:sym typeface="Symbol" pitchFamily="18" charset="2"/>
              </a:rPr>
              <a:t>~</a:t>
            </a:r>
            <a:r>
              <a:rPr lang="es-ES" sz="1800" smtClean="0">
                <a:sym typeface="Symbol" pitchFamily="18" charset="2"/>
              </a:rPr>
              <a:t>2</a:t>
            </a:r>
            <a:r>
              <a:rPr lang="el-GR" sz="1800" smtClean="0">
                <a:sym typeface="Symbol" pitchFamily="18" charset="2"/>
              </a:rPr>
              <a:t>σ</a:t>
            </a:r>
            <a:r>
              <a:rPr lang="es-ES" sz="1800" smtClean="0">
                <a:sym typeface="Symbol" pitchFamily="18" charset="2"/>
              </a:rPr>
              <a:t> tension on mass due to DATA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928260" y="357994"/>
            <a:ext cx="3789771" cy="2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algn="l"/>
            <a:r>
              <a:rPr lang="es-ES" sz="1000">
                <a:solidFill>
                  <a:srgbClr val="00FFFF"/>
                </a:solidFill>
                <a:sym typeface="Symbol" pitchFamily="18" charset="2"/>
              </a:rPr>
              <a:t>JRP</a:t>
            </a:r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10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  &amp; J. Ruiz de Elvira</a:t>
            </a:r>
            <a:r>
              <a:rPr lang="es-ES" sz="100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n-US" sz="1000">
                <a:solidFill>
                  <a:srgbClr val="00FFFF"/>
                </a:solidFill>
              </a:rPr>
              <a:t>e-Print: 2206.14822 [hep-ph</a:t>
            </a:r>
            <a:r>
              <a:rPr lang="en-US" sz="1000" smtClean="0">
                <a:solidFill>
                  <a:srgbClr val="00FFFF"/>
                </a:solidFill>
              </a:rPr>
              <a:t>]</a:t>
            </a:r>
            <a:endParaRPr lang="en-GB" sz="1000" dirty="0">
              <a:solidFill>
                <a:srgbClr val="00FFFF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846686"/>
      </p:ext>
    </p:extLst>
  </p:cSld>
  <p:clrMapOvr>
    <a:masterClrMapping/>
  </p:clrMapOvr>
  <p:transition advTm="72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1777" y="-28450"/>
            <a:ext cx="9542243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n-US" sz="1800" smtClean="0">
                <a:solidFill>
                  <a:srgbClr val="66FFFF"/>
                </a:solidFill>
              </a:rPr>
              <a:t>WHERE DO WE STAND? Recent developments on Exotics from meson-meson scattering </a:t>
            </a:r>
            <a:endParaRPr lang="en-US" sz="1800">
              <a:solidFill>
                <a:srgbClr val="66FFFF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24247"/>
            <a:ext cx="10693400" cy="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4779" y="445882"/>
            <a:ext cx="9561479" cy="6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n-US" sz="1800" smtClean="0"/>
              <a:t>Candidates: </a:t>
            </a:r>
            <a:r>
              <a:rPr lang="el-GR" sz="1800" smtClean="0"/>
              <a:t>π</a:t>
            </a:r>
            <a:r>
              <a:rPr lang="en-US" sz="1800" baseline="-25000" smtClean="0"/>
              <a:t>1</a:t>
            </a:r>
            <a:r>
              <a:rPr lang="en-US" sz="1800" smtClean="0"/>
              <a:t>(1400) and </a:t>
            </a:r>
            <a:r>
              <a:rPr lang="el-GR" sz="1800"/>
              <a:t>π</a:t>
            </a:r>
            <a:r>
              <a:rPr lang="en-US" sz="1800" baseline="-25000"/>
              <a:t>1 </a:t>
            </a:r>
            <a:r>
              <a:rPr lang="en-US" sz="1800" smtClean="0"/>
              <a:t>(1600) with J=1</a:t>
            </a:r>
            <a:r>
              <a:rPr lang="en-US" sz="1800" baseline="30000" smtClean="0"/>
              <a:t>-+ </a:t>
            </a:r>
            <a:r>
              <a:rPr lang="en-US" sz="1800" smtClean="0"/>
              <a:t>@Crystal Barrel, Brookhaven and COMPASS</a:t>
            </a:r>
            <a:endParaRPr lang="en-US" sz="1800" baseline="30000" smtClean="0"/>
          </a:p>
          <a:p>
            <a:pPr algn="l"/>
            <a:r>
              <a:rPr lang="en-US" sz="1800" smtClean="0"/>
              <a:t>Exotic P-wave in </a:t>
            </a:r>
            <a:r>
              <a:rPr lang="el-GR" sz="1800" smtClean="0"/>
              <a:t>πη</a:t>
            </a:r>
            <a:r>
              <a:rPr lang="es-ES" sz="1800"/>
              <a:t>→</a:t>
            </a:r>
            <a:r>
              <a:rPr lang="el-GR" sz="1800" smtClean="0"/>
              <a:t>πη</a:t>
            </a:r>
            <a:r>
              <a:rPr lang="es-ES" sz="1800" smtClean="0"/>
              <a:t> and </a:t>
            </a:r>
            <a:r>
              <a:rPr lang="el-GR" sz="1800" smtClean="0"/>
              <a:t>πη</a:t>
            </a:r>
            <a:r>
              <a:rPr lang="es-ES" sz="1800" smtClean="0"/>
              <a:t>’→</a:t>
            </a:r>
            <a:r>
              <a:rPr lang="el-GR" sz="1800" smtClean="0"/>
              <a:t>πη</a:t>
            </a:r>
            <a:r>
              <a:rPr lang="es-ES" sz="1800" smtClean="0"/>
              <a:t>’ scattering coupled to other channels as well.</a:t>
            </a:r>
            <a:endParaRPr lang="en-US" sz="18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4473" y="1057504"/>
            <a:ext cx="7664613" cy="6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algn="l"/>
            <a:r>
              <a:rPr lang="en-US" sz="1800" smtClean="0"/>
              <a:t>But not real data on scattering of </a:t>
            </a:r>
            <a:r>
              <a:rPr lang="el-GR" sz="1800"/>
              <a:t>πη</a:t>
            </a:r>
            <a:r>
              <a:rPr lang="es-ES" sz="1800"/>
              <a:t> and </a:t>
            </a:r>
            <a:r>
              <a:rPr lang="el-GR" sz="1800"/>
              <a:t>πη</a:t>
            </a:r>
            <a:r>
              <a:rPr lang="en-US" sz="1800" smtClean="0"/>
              <a:t>’. Just </a:t>
            </a:r>
            <a:r>
              <a:rPr lang="el-GR" sz="1800">
                <a:latin typeface="AdvOTdd3b7348.I+03"/>
              </a:rPr>
              <a:t>π</a:t>
            </a:r>
            <a:r>
              <a:rPr lang="en-US" sz="1800">
                <a:latin typeface="AdvTTd0b5fdba.I"/>
              </a:rPr>
              <a:t>p </a:t>
            </a:r>
            <a:r>
              <a:rPr lang="en-US" sz="1800">
                <a:latin typeface="AdvOTd877c31c+21"/>
              </a:rPr>
              <a:t>→ </a:t>
            </a:r>
            <a:r>
              <a:rPr lang="el-GR" sz="1800">
                <a:latin typeface="AdvOTdd3b7348.I+03"/>
              </a:rPr>
              <a:t>ηπ</a:t>
            </a:r>
            <a:r>
              <a:rPr lang="en-US" sz="1800">
                <a:latin typeface="AdvTTd0b5fdba.I"/>
              </a:rPr>
              <a:t>p, </a:t>
            </a:r>
            <a:r>
              <a:rPr lang="el-GR" sz="1800">
                <a:latin typeface="AdvOTdd3b7348.I+03"/>
              </a:rPr>
              <a:t>π</a:t>
            </a:r>
            <a:r>
              <a:rPr lang="en-US" sz="1800">
                <a:latin typeface="AdvTTd0b5fdba.I"/>
              </a:rPr>
              <a:t>p </a:t>
            </a:r>
            <a:r>
              <a:rPr lang="en-US" sz="1800">
                <a:latin typeface="AdvOTd877c31c+21"/>
              </a:rPr>
              <a:t>→ </a:t>
            </a:r>
            <a:r>
              <a:rPr lang="el-GR" sz="1800">
                <a:latin typeface="AdvOTdd3b7348.I+03"/>
              </a:rPr>
              <a:t>η</a:t>
            </a:r>
            <a:r>
              <a:rPr lang="es-ES" sz="1800">
                <a:latin typeface="AdvOTdd3b7348.I+03"/>
              </a:rPr>
              <a:t>’</a:t>
            </a:r>
            <a:r>
              <a:rPr lang="el-GR" sz="1800">
                <a:latin typeface="AdvOTdd3b7348.I+03"/>
              </a:rPr>
              <a:t>π</a:t>
            </a:r>
            <a:r>
              <a:rPr lang="en-US" sz="1800" smtClean="0">
                <a:latin typeface="AdvTTd0b5fdba.I"/>
              </a:rPr>
              <a:t>p</a:t>
            </a:r>
          </a:p>
          <a:p>
            <a:pPr algn="l"/>
            <a:r>
              <a:rPr lang="en-US" sz="1800" smtClean="0">
                <a:latin typeface="AdvTTd0b5fdba.I"/>
              </a:rPr>
              <a:t>Various analyses used BW.</a:t>
            </a:r>
            <a:endParaRPr lang="en-US" sz="1800" smtClean="0"/>
          </a:p>
        </p:txBody>
      </p:sp>
      <p:grpSp>
        <p:nvGrpSpPr>
          <p:cNvPr id="20" name="Grupo 19"/>
          <p:cNvGrpSpPr/>
          <p:nvPr/>
        </p:nvGrpSpPr>
        <p:grpSpPr>
          <a:xfrm>
            <a:off x="6202902" y="2761746"/>
            <a:ext cx="4831033" cy="1579771"/>
            <a:chOff x="6202902" y="2761746"/>
            <a:chExt cx="4831033" cy="1579771"/>
          </a:xfrm>
        </p:grpSpPr>
        <p:sp>
          <p:nvSpPr>
            <p:cNvPr id="17" name="Rectángulo redondeado 16"/>
            <p:cNvSpPr/>
            <p:nvPr/>
          </p:nvSpPr>
          <p:spPr>
            <a:xfrm>
              <a:off x="6202902" y="2761746"/>
              <a:ext cx="4467993" cy="15797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205252" y="2874524"/>
              <a:ext cx="4828683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000" smtClean="0">
                  <a:solidFill>
                    <a:schemeClr val="tx1"/>
                  </a:solidFill>
                  <a:latin typeface="Times-Roman"/>
                </a:rPr>
                <a:t>                       Kopf </a:t>
              </a:r>
              <a:r>
                <a:rPr lang="fr-FR" sz="1000">
                  <a:solidFill>
                    <a:schemeClr val="tx1"/>
                  </a:solidFill>
                  <a:latin typeface="Times-Roman"/>
                </a:rPr>
                <a:t>et al. Eur. Phys. J. C (2021) 81:1056</a:t>
              </a:r>
              <a:endParaRPr lang="en-US" sz="1000">
                <a:solidFill>
                  <a:schemeClr val="tx1"/>
                </a:solidFill>
              </a:endParaRPr>
            </a:p>
            <a:p>
              <a:pPr algn="l"/>
              <a:r>
                <a:rPr lang="fr-FR" sz="1800" smtClean="0">
                  <a:solidFill>
                    <a:schemeClr val="tx1"/>
                  </a:solidFill>
                  <a:latin typeface="Times-Roman"/>
                </a:rPr>
                <a:t>K-matrix/Chew-Mandelstam </a:t>
              </a:r>
            </a:p>
            <a:p>
              <a:pPr algn="l"/>
              <a:r>
                <a:rPr lang="fr-FR" sz="1800" smtClean="0">
                  <a:solidFill>
                    <a:schemeClr val="tx1"/>
                  </a:solidFill>
                  <a:latin typeface="Times-Roman"/>
                </a:rPr>
                <a:t>analytic parameterization</a:t>
              </a:r>
            </a:p>
            <a:p>
              <a:pPr algn="l"/>
              <a:r>
                <a:rPr lang="fr-FR" sz="1800" smtClean="0">
                  <a:solidFill>
                    <a:schemeClr val="tx1"/>
                  </a:solidFill>
                  <a:latin typeface="Times-Roman"/>
                </a:rPr>
                <a:t>Input:Crystal Ball+COMPASS</a:t>
              </a:r>
            </a:p>
            <a:p>
              <a:pPr algn="l"/>
              <a:r>
                <a:rPr lang="fr-FR" sz="1800" smtClean="0">
                  <a:solidFill>
                    <a:schemeClr val="tx1"/>
                  </a:solidFill>
                  <a:latin typeface="Times-Roman"/>
                </a:rPr>
                <a:t>Consistent with JPAC but slightly narrower</a:t>
              </a: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3158435" y="1908423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u="sng" smtClean="0"/>
              <a:t>Recent “Analytic” methods:</a:t>
            </a:r>
            <a:endParaRPr lang="en-US" sz="2400" u="sng"/>
          </a:p>
        </p:txBody>
      </p:sp>
      <p:grpSp>
        <p:nvGrpSpPr>
          <p:cNvPr id="21" name="Grupo 20"/>
          <p:cNvGrpSpPr/>
          <p:nvPr/>
        </p:nvGrpSpPr>
        <p:grpSpPr>
          <a:xfrm>
            <a:off x="6248133" y="4940051"/>
            <a:ext cx="4469127" cy="2584996"/>
            <a:chOff x="6248133" y="4940051"/>
            <a:chExt cx="4469127" cy="2584996"/>
          </a:xfrm>
        </p:grpSpPr>
        <p:sp>
          <p:nvSpPr>
            <p:cNvPr id="18" name="Rectángulo redondeado 17"/>
            <p:cNvSpPr/>
            <p:nvPr/>
          </p:nvSpPr>
          <p:spPr>
            <a:xfrm>
              <a:off x="6248133" y="4940051"/>
              <a:ext cx="4355151" cy="25849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279492" y="5039740"/>
              <a:ext cx="4437768" cy="87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sz="1800" smtClean="0">
                  <a:solidFill>
                    <a:schemeClr val="tx1"/>
                  </a:solidFill>
                </a:rPr>
                <a:t>Lattice: </a:t>
              </a:r>
              <a:r>
                <a:rPr lang="en-US" sz="1000" smtClean="0">
                  <a:solidFill>
                    <a:schemeClr val="tx1"/>
                  </a:solidFill>
                </a:rPr>
                <a:t>HadSpec Collab.PRD103</a:t>
              </a:r>
              <a:r>
                <a:rPr lang="en-US" sz="1000">
                  <a:solidFill>
                    <a:schemeClr val="tx1"/>
                  </a:solidFill>
                </a:rPr>
                <a:t>, 054502 (2021)</a:t>
              </a:r>
              <a:endParaRPr lang="en-US" sz="100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smtClean="0">
                  <a:solidFill>
                    <a:schemeClr val="tx1"/>
                  </a:solidFill>
                </a:rPr>
                <a:t>Actual scattering </a:t>
              </a:r>
              <a:r>
                <a:rPr lang="en-US" sz="1400" smtClean="0">
                  <a:solidFill>
                    <a:schemeClr val="tx1"/>
                  </a:solidFill>
                </a:rPr>
                <a:t>(caveats: </a:t>
              </a:r>
            </a:p>
            <a:p>
              <a:pPr algn="l"/>
              <a:r>
                <a:rPr lang="en-US" sz="1400" smtClean="0">
                  <a:solidFill>
                    <a:schemeClr val="tx1"/>
                  </a:solidFill>
                </a:rPr>
                <a:t>in a box, dicretization, large pion mass, extrapolation)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012" y="5879002"/>
              <a:ext cx="3846237" cy="1441867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7074892" y="6757003"/>
              <a:ext cx="29361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s-ES" sz="1600" smtClean="0">
                  <a:solidFill>
                    <a:srgbClr val="FF0000"/>
                  </a:solidFill>
                </a:rPr>
                <a:t>Consistent with JPAC analysis</a:t>
              </a:r>
            </a:p>
            <a:p>
              <a:pPr algn="l"/>
              <a:r>
                <a:rPr lang="es-ES" sz="1600" smtClean="0">
                  <a:solidFill>
                    <a:srgbClr val="FF0000"/>
                  </a:solidFill>
                </a:rPr>
                <a:t>Largest BR to b</a:t>
              </a:r>
              <a:r>
                <a:rPr lang="es-ES" sz="1600" baseline="-25000" smtClean="0">
                  <a:solidFill>
                    <a:srgbClr val="FF0000"/>
                  </a:solidFill>
                </a:rPr>
                <a:t>1</a:t>
              </a:r>
              <a:r>
                <a:rPr lang="el-GR" sz="1600" smtClean="0">
                  <a:solidFill>
                    <a:srgbClr val="FF0000"/>
                  </a:solidFill>
                </a:rPr>
                <a:t>π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4779" y="3366261"/>
            <a:ext cx="6010819" cy="3233673"/>
            <a:chOff x="94779" y="3366261"/>
            <a:chExt cx="6010819" cy="3233673"/>
          </a:xfrm>
        </p:grpSpPr>
        <p:sp>
          <p:nvSpPr>
            <p:cNvPr id="16" name="Rectángulo redondeado 15"/>
            <p:cNvSpPr/>
            <p:nvPr/>
          </p:nvSpPr>
          <p:spPr>
            <a:xfrm>
              <a:off x="94779" y="3366261"/>
              <a:ext cx="6010819" cy="32336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24473" y="3366262"/>
              <a:ext cx="598112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endParaRPr lang="es-ES" sz="1000" smtClean="0">
                <a:solidFill>
                  <a:schemeClr val="tx1"/>
                </a:solidFill>
                <a:latin typeface="AdvOTdd3b7348.I+03"/>
              </a:endParaRPr>
            </a:p>
            <a:p>
              <a:pPr algn="l"/>
              <a:r>
                <a:rPr lang="es-ES" sz="1000" smtClean="0">
                  <a:solidFill>
                    <a:schemeClr val="tx1"/>
                  </a:solidFill>
                  <a:latin typeface="AdvOTdd3b7348.I+03"/>
                </a:rPr>
                <a:t>                                       Rodas </a:t>
              </a:r>
              <a:r>
                <a:rPr lang="es-ES" sz="1000">
                  <a:solidFill>
                    <a:schemeClr val="tx1"/>
                  </a:solidFill>
                  <a:latin typeface="AdvOTdd3b7348.I+03"/>
                </a:rPr>
                <a:t>et al. (JPAC Collab) </a:t>
              </a:r>
              <a:r>
                <a:rPr lang="es-ES" sz="1000" smtClean="0">
                  <a:solidFill>
                    <a:schemeClr val="tx1"/>
                  </a:solidFill>
                  <a:latin typeface="AdvOTdd3b7348.I+03"/>
                </a:rPr>
                <a:t>PRL122.042002 (2019)</a:t>
              </a:r>
            </a:p>
            <a:p>
              <a:pPr algn="l"/>
              <a:r>
                <a:rPr lang="en-US" sz="1800" smtClean="0">
                  <a:solidFill>
                    <a:schemeClr val="tx1"/>
                  </a:solidFill>
                  <a:latin typeface="AdvTTd0b5fdba.I"/>
                </a:rPr>
                <a:t>N/D method for final state. Sampling of large # of models</a:t>
              </a:r>
              <a:endParaRPr lang="es-ES" sz="1800">
                <a:solidFill>
                  <a:schemeClr val="tx1"/>
                </a:solidFill>
                <a:latin typeface="AdvOTdd3b7348.I+03"/>
              </a:endParaRPr>
            </a:p>
            <a:p>
              <a:pPr algn="l"/>
              <a:r>
                <a:rPr lang="es-ES" sz="1800" smtClean="0">
                  <a:solidFill>
                    <a:schemeClr val="tx1"/>
                  </a:solidFill>
                  <a:latin typeface="AdvOTdd3b7348.I+03"/>
                </a:rPr>
                <a:t>Input: COMPASS data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7" y="4300217"/>
              <a:ext cx="5688632" cy="1856678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3935177" y="5327796"/>
              <a:ext cx="1279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600" smtClean="0">
                  <a:solidFill>
                    <a:srgbClr val="FF0000"/>
                  </a:solidFill>
                </a:rPr>
                <a:t>Only one </a:t>
              </a:r>
              <a:r>
                <a:rPr lang="el-GR" sz="1600" smtClean="0">
                  <a:solidFill>
                    <a:srgbClr val="FF0000"/>
                  </a:solidFill>
                </a:rPr>
                <a:t>π</a:t>
              </a:r>
              <a:r>
                <a:rPr lang="en-US" sz="1600" baseline="-25000" smtClean="0">
                  <a:solidFill>
                    <a:srgbClr val="FF0000"/>
                  </a:solidFill>
                </a:rPr>
                <a:t>1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066093" y="5590891"/>
              <a:ext cx="28216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rgbClr val="FF0000"/>
                  </a:solidFill>
                  <a:latin typeface="AdvTTbdb21c9e"/>
                </a:rPr>
                <a:t>(1564±24±86)-i(246±27±51) </a:t>
              </a:r>
              <a:r>
                <a:rPr lang="en-US" sz="1400">
                  <a:solidFill>
                    <a:srgbClr val="FF0000"/>
                  </a:solidFill>
                  <a:latin typeface="AdvOT483a8203"/>
                </a:rPr>
                <a:t>MeV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1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333275" y="-47180"/>
            <a:ext cx="5833140" cy="4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951" tIns="47986" rIns="95951" bIns="47986">
            <a:spAutoFit/>
          </a:bodyPr>
          <a:lstStyle/>
          <a:p>
            <a:pPr defTabSz="959906"/>
            <a:r>
              <a:rPr lang="es-ES_tradnl" sz="2426" dirty="0">
                <a:solidFill>
                  <a:srgbClr val="66FFFF"/>
                </a:solidFill>
                <a:sym typeface="Symbol" pitchFamily="18" charset="2"/>
              </a:rPr>
              <a:t>Non-</a:t>
            </a:r>
            <a:r>
              <a:rPr lang="es-ES_tradnl" sz="2426" dirty="0" err="1">
                <a:solidFill>
                  <a:srgbClr val="66FFFF"/>
                </a:solidFill>
                <a:sym typeface="Symbol" pitchFamily="18" charset="2"/>
              </a:rPr>
              <a:t>ordinary</a:t>
            </a:r>
            <a:r>
              <a:rPr lang="es-ES_tradnl" sz="2426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dirty="0" err="1">
                <a:solidFill>
                  <a:srgbClr val="66FFFF"/>
                </a:solidFill>
                <a:sym typeface="Symbol" pitchFamily="18" charset="2"/>
              </a:rPr>
              <a:t>spectroscopic</a:t>
            </a:r>
            <a:r>
              <a:rPr lang="es-ES_tradnl" sz="2426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dirty="0" err="1">
                <a:solidFill>
                  <a:srgbClr val="66FFFF"/>
                </a:solidFill>
                <a:sym typeface="Symbol" pitchFamily="18" charset="2"/>
              </a:rPr>
              <a:t>classification</a:t>
            </a:r>
            <a:endParaRPr lang="en-GB" sz="2426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-125908" y="396255"/>
            <a:ext cx="10751507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0535" tIns="50267" rIns="100535" bIns="50267"/>
          <a:lstStyle/>
          <a:p>
            <a:pPr defTabSz="881433"/>
            <a:endParaRPr lang="es-ES" sz="2095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4456" y="521930"/>
            <a:ext cx="7738043" cy="374940"/>
            <a:chOff x="238" y="1111"/>
            <a:chExt cx="5171" cy="236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221" tIns="48112" rIns="96221" bIns="48112">
              <a:spAutoFit/>
            </a:bodyPr>
            <a:lstStyle/>
            <a:p>
              <a:pPr algn="l" defTabSz="959906">
                <a:spcBef>
                  <a:spcPct val="50000"/>
                </a:spcBef>
              </a:pP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Lightest scalar SU(3</a:t>
              </a:r>
              <a:r>
                <a:rPr lang="es-ES_tradnl" sz="1800">
                  <a:solidFill>
                    <a:srgbClr val="FFFFFF"/>
                  </a:solidFill>
                  <a:sym typeface="Symbol" pitchFamily="18" charset="2"/>
                </a:rPr>
                <a:t>) </a:t>
              </a: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multiplets &lt;2 GeV. </a:t>
              </a:r>
              <a:r>
                <a:rPr lang="es-ES_tradnl" sz="1800">
                  <a:solidFill>
                    <a:srgbClr val="FFFFFF"/>
                  </a:solidFill>
                </a:rPr>
                <a:t>Accepted picture at RPP</a:t>
              </a:r>
              <a:endParaRPr lang="es-ES_tradnl" sz="200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48211" y="458523"/>
            <a:ext cx="1780047" cy="1697784"/>
            <a:chOff x="2172" y="1199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990753"/>
                </p:ext>
              </p:extLst>
            </p:nvPr>
          </p:nvGraphicFramePr>
          <p:xfrm>
            <a:off x="2172" y="1199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88" name="Imagen" r:id="rId4" imgW="10660680" imgH="13015800" progId="">
                    <p:embed/>
                  </p:oleObj>
                </mc:Choice>
                <mc:Fallback>
                  <p:oleObj name="Imagen" r:id="rId4" imgW="10660680" imgH="1301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" y="1199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7" y="1813"/>
              <a:ext cx="14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8366" tIns="44183" rIns="88366" bIns="44183" anchor="ctr">
              <a:spAutoFit/>
            </a:bodyPr>
            <a:lstStyle/>
            <a:p>
              <a:pPr algn="l" defTabSz="881363"/>
              <a:r>
                <a:rPr lang="es-ES_tradnl" sz="1100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81" y="1988"/>
              <a:ext cx="15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8366" tIns="44183" rIns="88366" bIns="44183" anchor="ctr">
              <a:spAutoFit/>
            </a:bodyPr>
            <a:lstStyle/>
            <a:p>
              <a:pPr algn="l" defTabSz="881363"/>
              <a:r>
                <a:rPr lang="es-ES_tradnl" sz="1100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1100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72" y="1859"/>
              <a:ext cx="17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8366" tIns="44183" rIns="88366" bIns="44183" anchor="ctr">
              <a:spAutoFit/>
            </a:bodyPr>
            <a:lstStyle/>
            <a:p>
              <a:pPr algn="l" defTabSz="881363"/>
              <a:r>
                <a:rPr lang="es-ES_tradnl" sz="1100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1100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1100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80208" y="1578247"/>
            <a:ext cx="4303971" cy="1941074"/>
            <a:chOff x="1208" y="1460"/>
            <a:chExt cx="2459" cy="110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881433"/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531" y="1842"/>
              <a:ext cx="20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81433"/>
              <a:r>
                <a:rPr lang="es-ES_tradnl" sz="200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200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endParaRPr lang="en-US" sz="200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08" y="1460"/>
              <a:ext cx="2459" cy="1109"/>
              <a:chOff x="1208" y="1460"/>
              <a:chExt cx="2459" cy="110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735" y="1460"/>
                <a:ext cx="71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881433"/>
                <a:r>
                  <a:rPr lang="es-ES_tradnl" sz="1800" dirty="0">
                    <a:solidFill>
                      <a:srgbClr val="FFFFFF"/>
                    </a:solidFill>
                    <a:sym typeface="Symbol" pitchFamily="18" charset="2"/>
                  </a:rPr>
                  <a:t></a:t>
                </a:r>
                <a:r>
                  <a:rPr lang="es-ES_tradnl" sz="1800">
                    <a:solidFill>
                      <a:srgbClr val="FFFFFF"/>
                    </a:solidFill>
                    <a:sym typeface="Symbol" pitchFamily="18" charset="2"/>
                  </a:rPr>
                  <a:t>/</a:t>
                </a:r>
                <a:r>
                  <a:rPr lang="es-ES_tradnl" sz="1800" smtClean="0">
                    <a:solidFill>
                      <a:srgbClr val="FFFFFF"/>
                    </a:solidFill>
                    <a:sym typeface="Symbol" pitchFamily="18" charset="2"/>
                  </a:rPr>
                  <a:t>K*</a:t>
                </a:r>
                <a:r>
                  <a:rPr lang="es-ES_tradnl" sz="1800" baseline="-25000" smtClean="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800" smtClean="0">
                    <a:solidFill>
                      <a:srgbClr val="FFFFFF"/>
                    </a:solidFill>
                    <a:sym typeface="Symbol" pitchFamily="18" charset="2"/>
                  </a:rPr>
                  <a:t>(700</a:t>
                </a:r>
                <a:r>
                  <a:rPr lang="es-ES_tradnl" sz="1800" dirty="0">
                    <a:solidFill>
                      <a:srgbClr val="FFFFFF"/>
                    </a:solidFill>
                    <a:sym typeface="Symbol" pitchFamily="18" charset="2"/>
                  </a:rPr>
                  <a:t>)</a:t>
                </a:r>
                <a:endParaRPr lang="en-US" sz="1800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32" y="1976"/>
                <a:ext cx="53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881433"/>
                <a:r>
                  <a:rPr lang="es-ES_tradnl" sz="1800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800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800">
                    <a:solidFill>
                      <a:srgbClr val="FFFFFF"/>
                    </a:solidFill>
                    <a:sym typeface="Symbol" pitchFamily="18" charset="2"/>
                  </a:rPr>
                  <a:t>(980)</a:t>
                </a:r>
                <a:endParaRPr lang="en-US" sz="180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208" y="1661"/>
                <a:ext cx="1943" cy="908"/>
                <a:chOff x="1208" y="1661"/>
                <a:chExt cx="1943" cy="908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881433"/>
                  <a:endParaRPr lang="es-E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881433"/>
                  <a:endParaRPr lang="es-E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08" y="1888"/>
                  <a:ext cx="618" cy="369"/>
                  <a:chOff x="3572" y="1903"/>
                  <a:chExt cx="618" cy="369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881433"/>
                    <a:endParaRPr lang="es-E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1903"/>
                    <a:ext cx="618" cy="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defTabSz="881433"/>
                    <a:r>
                      <a:rPr lang="es-ES" sz="18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800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 </a:t>
                    </a:r>
                    <a:r>
                      <a:rPr lang="es-ES" sz="1800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800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  <a:p>
                    <a:pPr algn="l" defTabSz="881433"/>
                    <a:endParaRPr lang="es-ES" sz="1800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728983" y="1776207"/>
            <a:ext cx="4935825" cy="1815053"/>
            <a:chOff x="3697" y="1616"/>
            <a:chExt cx="2820" cy="1037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defTabSz="881433"/>
              <a:endParaRPr lang="es-ES" sz="1800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7" name="Rectangle 64"/>
                <p:cNvSpPr>
                  <a:spLocks noChangeArrowheads="1"/>
                </p:cNvSpPr>
                <p:nvPr/>
              </p:nvSpPr>
              <p:spPr bwMode="auto">
                <a:xfrm>
                  <a:off x="3829" y="1616"/>
                  <a:ext cx="2688" cy="1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881433"/>
                  <a:r>
                    <a:rPr lang="es-ES_tradnl" sz="1600" dirty="0" smtClean="0">
                      <a:solidFill>
                        <a:srgbClr val="FFFFFF"/>
                      </a:solidFill>
                      <a:sym typeface="Symbol" pitchFamily="18" charset="2"/>
                    </a:rPr>
                    <a:t>Non-</a:t>
                  </a:r>
                  <a:r>
                    <a:rPr lang="es-ES_tradnl" sz="1600" dirty="0" err="1">
                      <a:solidFill>
                        <a:srgbClr val="FFFFFF"/>
                      </a:solidFill>
                      <a:sym typeface="Symbol" pitchFamily="18" charset="2"/>
                    </a:rPr>
                    <a:t>strange</a:t>
                  </a:r>
                  <a:r>
                    <a:rPr lang="es-ES_tradnl" sz="1600" dirty="0">
                      <a:solidFill>
                        <a:srgbClr val="FFFFFF"/>
                      </a:solidFill>
                      <a:sym typeface="Symbol" pitchFamily="18" charset="2"/>
                    </a:rPr>
                    <a:t> </a:t>
                  </a:r>
                  <a:r>
                    <a:rPr lang="es-ES_tradnl" sz="1600" dirty="0" err="1">
                      <a:solidFill>
                        <a:srgbClr val="FFFFFF"/>
                      </a:solidFill>
                      <a:sym typeface="Symbol" pitchFamily="18" charset="2"/>
                    </a:rPr>
                    <a:t>heavier</a:t>
                  </a:r>
                  <a:r>
                    <a:rPr lang="es-ES_tradnl" sz="1600" dirty="0">
                      <a:solidFill>
                        <a:srgbClr val="FFFFFF"/>
                      </a:solidFill>
                      <a:sym typeface="Symbol" pitchFamily="18" charset="2"/>
                    </a:rPr>
                    <a:t>!!</a:t>
                  </a:r>
                </a:p>
                <a:p>
                  <a:pPr algn="l" defTabSz="881433"/>
                  <a:r>
                    <a:rPr lang="es-ES_tradnl" sz="1600" b="1" smtClean="0">
                      <a:solidFill>
                        <a:srgbClr val="FFFFFF"/>
                      </a:solidFill>
                      <a:sym typeface="Symbol" pitchFamily="18" charset="2"/>
                    </a:rPr>
                    <a:t>Hugely Inverted </a:t>
                  </a:r>
                  <a14:m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6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600" b="1" smtClean="0">
                      <a:solidFill>
                        <a:srgbClr val="FFFFFF"/>
                      </a:solidFill>
                      <a:sym typeface="Symbol" pitchFamily="18" charset="2"/>
                    </a:rPr>
                    <a:t>  hierarchy. </a:t>
                  </a:r>
                </a:p>
                <a:p>
                  <a:pPr algn="l" defTabSz="881433"/>
                  <a:r>
                    <a:rPr lang="es-ES_tradnl" sz="1600" b="1" smtClean="0">
                      <a:solidFill>
                        <a:srgbClr val="FFFFFF"/>
                      </a:solidFill>
                      <a:sym typeface="Symbol" pitchFamily="18" charset="2"/>
                    </a:rPr>
                    <a:t>Cryptoexotics? (R.Jaffe 1976)</a:t>
                  </a:r>
                  <a:endParaRPr lang="es-ES_tradnl" sz="1600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algn="l" defTabSz="881433"/>
                  <a:endParaRPr lang="es-ES_tradnl" sz="1600" b="1" smtClean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algn="l" defTabSz="881433"/>
                  <a:r>
                    <a:rPr lang="es-ES_tradnl" sz="1600" b="1" smtClean="0">
                      <a:solidFill>
                        <a:srgbClr val="00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600" baseline="-25000" smtClean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600" smtClean="0">
                      <a:solidFill>
                        <a:srgbClr val="00FFFF"/>
                      </a:solidFill>
                      <a:sym typeface="Symbol" pitchFamily="18" charset="2"/>
                    </a:rPr>
                    <a:t>(500</a:t>
                  </a:r>
                  <a:r>
                    <a:rPr lang="es-ES_tradnl" sz="1600" dirty="0">
                      <a:solidFill>
                        <a:srgbClr val="00FFFF"/>
                      </a:solidFill>
                      <a:sym typeface="Symbol" pitchFamily="18" charset="2"/>
                    </a:rPr>
                    <a:t>) and f</a:t>
                  </a:r>
                  <a:r>
                    <a:rPr lang="es-ES_tradnl" sz="1600" baseline="-25000" dirty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600" dirty="0">
                      <a:solidFill>
                        <a:srgbClr val="00FFFF"/>
                      </a:solidFill>
                      <a:sym typeface="Symbol" pitchFamily="18" charset="2"/>
                    </a:rPr>
                    <a:t>(980</a:t>
                  </a:r>
                  <a:r>
                    <a:rPr lang="es-ES_tradnl" sz="1600">
                      <a:solidFill>
                        <a:srgbClr val="00FFFF"/>
                      </a:solidFill>
                      <a:sym typeface="Symbol" pitchFamily="18" charset="2"/>
                    </a:rPr>
                    <a:t>) </a:t>
                  </a:r>
                  <a:r>
                    <a:rPr lang="en-US" sz="1600" smtClean="0">
                      <a:solidFill>
                        <a:srgbClr val="00FFFF"/>
                      </a:solidFill>
                      <a:sym typeface="Symbol" pitchFamily="18" charset="2"/>
                    </a:rPr>
                    <a:t>octet/singlet mixtures</a:t>
                  </a:r>
                </a:p>
                <a:p>
                  <a:pPr algn="l" defTabSz="881433"/>
                  <a:r>
                    <a:rPr lang="es-ES_tradnl" sz="1600">
                      <a:solidFill>
                        <a:srgbClr val="FFFFFF"/>
                      </a:solidFill>
                      <a:sym typeface="Symbol" pitchFamily="18" charset="2"/>
                    </a:rPr>
                    <a:t>/</a:t>
                  </a:r>
                  <a:r>
                    <a:rPr lang="es-ES_tradnl" sz="1600" smtClean="0">
                      <a:solidFill>
                        <a:srgbClr val="FFFFFF"/>
                      </a:solidFill>
                      <a:sym typeface="Symbol" pitchFamily="18" charset="2"/>
                    </a:rPr>
                    <a:t>K*</a:t>
                  </a:r>
                  <a:r>
                    <a:rPr lang="es-ES_tradnl" sz="1600" baseline="-25000" smtClean="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600" smtClean="0">
                      <a:solidFill>
                        <a:srgbClr val="FFFFFF"/>
                      </a:solidFill>
                      <a:sym typeface="Symbol" pitchFamily="18" charset="2"/>
                    </a:rPr>
                    <a:t>(700) only recently “well established at PDG”</a:t>
                  </a:r>
                </a:p>
                <a:p>
                  <a:pPr algn="l" defTabSz="881433"/>
                  <a:r>
                    <a:rPr lang="es-ES_tradnl" sz="1600" smtClean="0">
                      <a:solidFill>
                        <a:srgbClr val="FFFFFF"/>
                      </a:solidFill>
                      <a:sym typeface="Symbol" pitchFamily="18" charset="2"/>
                    </a:rPr>
                    <a:t>Only in 2021 on-line update “Needs Confirmation”</a:t>
                  </a:r>
                  <a:endParaRPr lang="en-US" sz="1600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77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9" y="1616"/>
                  <a:ext cx="2688" cy="10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t="-1007" b="-33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412590" y="4271765"/>
            <a:ext cx="4594516" cy="2436406"/>
            <a:chOff x="1156" y="1174"/>
            <a:chExt cx="2625" cy="1392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881433"/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69" y="1843"/>
              <a:ext cx="24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81433"/>
              <a:r>
                <a:rPr lang="es-ES_tradnl" sz="200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200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r>
                <a:rPr lang="es-ES_tradnl" sz="200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endParaRPr lang="en-US" sz="200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1156" y="1174"/>
              <a:ext cx="2625" cy="1392"/>
              <a:chOff x="1156" y="1174"/>
              <a:chExt cx="2625" cy="1392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58" y="1454"/>
                <a:ext cx="69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881433"/>
                <a:r>
                  <a:rPr lang="es-ES_tradnl" sz="1800" dirty="0">
                    <a:solidFill>
                      <a:srgbClr val="FFFFFF"/>
                    </a:solidFill>
                    <a:sym typeface="Symbol" pitchFamily="18" charset="2"/>
                  </a:rPr>
                  <a:t>K*</a:t>
                </a:r>
                <a:r>
                  <a:rPr lang="es-ES_tradnl" sz="1800" baseline="-25000" dirty="0">
                    <a:solidFill>
                      <a:srgbClr val="FFFFFF"/>
                    </a:solidFill>
                    <a:sym typeface="Symbol" pitchFamily="18" charset="2"/>
                  </a:rPr>
                  <a:t>0 </a:t>
                </a:r>
                <a:r>
                  <a:rPr lang="es-ES_tradnl" sz="1800" dirty="0">
                    <a:solidFill>
                      <a:srgbClr val="FFFFFF"/>
                    </a:solidFill>
                    <a:sym typeface="Symbol" pitchFamily="18" charset="2"/>
                  </a:rPr>
                  <a:t>(1430)</a:t>
                </a:r>
                <a:endParaRPr lang="en-US" sz="1800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44" y="1976"/>
                <a:ext cx="60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881433"/>
                <a:r>
                  <a:rPr lang="es-ES_tradnl" sz="1800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800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800">
                    <a:solidFill>
                      <a:srgbClr val="FFFFFF"/>
                    </a:solidFill>
                    <a:sym typeface="Symbol" pitchFamily="18" charset="2"/>
                  </a:rPr>
                  <a:t>(1450)</a:t>
                </a:r>
                <a:endParaRPr lang="en-US" sz="180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156" y="1174"/>
                <a:ext cx="2625" cy="1392"/>
                <a:chOff x="1156" y="1174"/>
                <a:chExt cx="2625" cy="1392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48" y="1658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881433"/>
                  <a:endParaRPr lang="es-E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881433"/>
                  <a:endParaRPr lang="es-E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1156" y="1174"/>
                  <a:ext cx="2625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881433"/>
                  <a:r>
                    <a:rPr lang="es-ES_tradnl" sz="1800" smtClean="0">
                      <a:solidFill>
                        <a:srgbClr val="FFFFFF"/>
                      </a:solidFill>
                    </a:rPr>
                    <a:t>One extra state </a:t>
                  </a:r>
                  <a:r>
                    <a:rPr lang="es-ES_tradnl" sz="1800" smtClean="0">
                      <a:solidFill>
                        <a:srgbClr val="FF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800" baseline="-25000" smtClean="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800" smtClean="0">
                      <a:solidFill>
                        <a:srgbClr val="FFFFFF"/>
                      </a:solidFill>
                      <a:sym typeface="Symbol" pitchFamily="18" charset="2"/>
                    </a:rPr>
                    <a:t>(1370</a:t>
                  </a:r>
                  <a:r>
                    <a:rPr lang="es-ES_tradnl" sz="1800">
                      <a:solidFill>
                        <a:srgbClr val="FFFFFF"/>
                      </a:solidFill>
                      <a:sym typeface="Symbol" pitchFamily="18" charset="2"/>
                    </a:rPr>
                    <a:t>), f</a:t>
                  </a:r>
                  <a:r>
                    <a:rPr lang="es-ES_tradnl" sz="1800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800">
                      <a:solidFill>
                        <a:srgbClr val="FFFFFF"/>
                      </a:solidFill>
                      <a:sym typeface="Symbol" pitchFamily="18" charset="2"/>
                    </a:rPr>
                    <a:t>(1500), </a:t>
                  </a:r>
                  <a:r>
                    <a:rPr lang="es-ES_tradnl" sz="1800" smtClean="0">
                      <a:solidFill>
                        <a:srgbClr val="FF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800" baseline="-25000" smtClean="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800" smtClean="0">
                      <a:solidFill>
                        <a:srgbClr val="FFFFFF"/>
                      </a:solidFill>
                      <a:sym typeface="Symbol" pitchFamily="18" charset="2"/>
                    </a:rPr>
                    <a:t>(1710</a:t>
                  </a:r>
                  <a:r>
                    <a:rPr lang="es-ES" sz="1800" smtClean="0">
                      <a:solidFill>
                        <a:srgbClr val="FFFFFF"/>
                      </a:solidFill>
                      <a:sym typeface="Symbol" pitchFamily="18" charset="2"/>
                    </a:rPr>
                    <a:t>) </a:t>
                  </a: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277" y="1888"/>
                  <a:ext cx="608" cy="257"/>
                  <a:chOff x="3641" y="1903"/>
                  <a:chExt cx="608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881433"/>
                    <a:endParaRPr lang="es-ES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41" y="1903"/>
                    <a:ext cx="608" cy="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defTabSz="881433"/>
                    <a:r>
                      <a:rPr lang="es-ES" sz="18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800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8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800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800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4944537" y="5481159"/>
            <a:ext cx="1306768" cy="819252"/>
            <a:chOff x="6118759" y="5013176"/>
            <a:chExt cx="1185273" cy="742897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881433"/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1042" y="5013176"/>
              <a:ext cx="317256" cy="36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81433"/>
              <a:r>
                <a:rPr lang="es-ES" sz="200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f</a:t>
              </a:r>
              <a:r>
                <a:rPr lang="es-ES" sz="2000" baseline="-2500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0</a:t>
              </a:r>
              <a:endParaRPr lang="el-GR" sz="2000" baseline="-25000">
                <a:solidFill>
                  <a:srgbClr val="FFFF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118759" y="5421163"/>
              <a:ext cx="1185273" cy="33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881433"/>
              <a:r>
                <a:rPr lang="es-ES_tradnl" sz="1800">
                  <a:solidFill>
                    <a:srgbClr val="FFFFFF"/>
                  </a:solidFill>
                </a:rPr>
                <a:t>+ </a:t>
              </a:r>
              <a:r>
                <a:rPr lang="es-ES_tradnl" sz="1800" smtClean="0">
                  <a:solidFill>
                    <a:srgbClr val="FFFFFF"/>
                  </a:solidFill>
                </a:rPr>
                <a:t>glueball?</a:t>
              </a: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6309072" y="5724406"/>
            <a:ext cx="4332928" cy="1323221"/>
            <a:chOff x="3697" y="1889"/>
            <a:chExt cx="1585" cy="756"/>
          </a:xfrm>
        </p:grpSpPr>
        <p:sp>
          <p:nvSpPr>
            <p:cNvPr id="50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defTabSz="881433"/>
              <a:endParaRPr lang="es-ES" sz="1800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4"/>
                <p:cNvSpPr>
                  <a:spLocks noChangeArrowheads="1"/>
                </p:cNvSpPr>
                <p:nvPr/>
              </p:nvSpPr>
              <p:spPr bwMode="auto">
                <a:xfrm>
                  <a:off x="3730" y="1889"/>
                  <a:ext cx="1552" cy="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881433"/>
                  <a:r>
                    <a:rPr lang="es-ES_tradnl" sz="1600" dirty="0" smtClean="0">
                      <a:solidFill>
                        <a:srgbClr val="FFFFFF"/>
                      </a:solidFill>
                      <a:sym typeface="Symbol" pitchFamily="18" charset="2"/>
                    </a:rPr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lso</m:t>
                      </m:r>
                      <m: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not</m:t>
                      </m:r>
                      <m: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quite</m:t>
                      </m:r>
                      <m:r>
                        <a:rPr lang="es-ES" sz="16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s-ES" sz="16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6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600" b="1" smtClean="0">
                      <a:solidFill>
                        <a:srgbClr val="FFFFFF"/>
                      </a:solidFill>
                      <a:sym typeface="Symbol" pitchFamily="18" charset="2"/>
                    </a:rPr>
                    <a:t>  </a:t>
                  </a:r>
                  <a:r>
                    <a:rPr lang="es-ES_tradnl" sz="1600" smtClean="0">
                      <a:solidFill>
                        <a:srgbClr val="FFFFFF"/>
                      </a:solidFill>
                      <a:sym typeface="Symbol" pitchFamily="18" charset="2"/>
                    </a:rPr>
                    <a:t>hierarchy</a:t>
                  </a:r>
                </a:p>
                <a:p>
                  <a:pPr algn="l" defTabSz="881433"/>
                  <a:endParaRPr lang="es-ES_tradnl" sz="1600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algn="l" defTabSz="881433"/>
                  <a:r>
                    <a:rPr lang="es-ES" sz="1600" b="1" smtClean="0">
                      <a:solidFill>
                        <a:srgbClr val="00FFFF"/>
                      </a:solidFill>
                      <a:sym typeface="Symbol" pitchFamily="18" charset="2"/>
                    </a:rPr>
                    <a:t>complicated </a:t>
                  </a:r>
                  <a:r>
                    <a:rPr lang="en-US" sz="1600" smtClean="0">
                      <a:solidFill>
                        <a:srgbClr val="00FFFF"/>
                      </a:solidFill>
                      <a:sym typeface="Symbol" pitchFamily="18" charset="2"/>
                    </a:rPr>
                    <a:t>mixtures</a:t>
                  </a:r>
                </a:p>
                <a:p>
                  <a:pPr algn="l" defTabSz="881433"/>
                  <a:r>
                    <a:rPr lang="en-US" sz="1600">
                      <a:solidFill>
                        <a:srgbClr val="00FFFF"/>
                      </a:solidFill>
                      <a:sym typeface="Symbol" pitchFamily="18" charset="2"/>
                    </a:rPr>
                    <a:t>f</a:t>
                  </a:r>
                  <a:r>
                    <a:rPr lang="en-US" sz="1600" baseline="-25000" smtClean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n-US" sz="1600" smtClean="0">
                      <a:solidFill>
                        <a:srgbClr val="00FFFF"/>
                      </a:solidFill>
                      <a:sym typeface="Symbol" pitchFamily="18" charset="2"/>
                    </a:rPr>
                    <a:t>(1370) worst determined and still contested</a:t>
                  </a:r>
                </a:p>
                <a:p>
                  <a:pPr algn="l" defTabSz="881433"/>
                  <a:r>
                    <a:rPr lang="en-US" sz="1600">
                      <a:solidFill>
                        <a:srgbClr val="00FFFF"/>
                      </a:solidFill>
                      <a:sym typeface="Symbol" pitchFamily="18" charset="2"/>
                    </a:rPr>
                    <a:t>b</a:t>
                  </a:r>
                  <a:r>
                    <a:rPr lang="en-US" sz="1600" smtClean="0">
                      <a:solidFill>
                        <a:srgbClr val="00FFFF"/>
                      </a:solidFill>
                      <a:sym typeface="Symbol" pitchFamily="18" charset="2"/>
                    </a:rPr>
                    <a:t>ecause hard to see</a:t>
                  </a:r>
                  <a:endParaRPr lang="en-US" sz="1600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1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" y="1889"/>
                  <a:ext cx="1552" cy="7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62" t="-1382" b="-50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493581" y="1063748"/>
            <a:ext cx="2914238" cy="369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881433"/>
            <a:r>
              <a:rPr lang="es-ES_tradnl" sz="1800" smtClean="0">
                <a:solidFill>
                  <a:srgbClr val="FFFFFF"/>
                </a:solidFill>
              </a:rPr>
              <a:t>Light </a:t>
            </a:r>
            <a:r>
              <a:rPr lang="es-ES_tradnl" sz="1800">
                <a:solidFill>
                  <a:srgbClr val="FFFFFF"/>
                </a:solidFill>
              </a:rPr>
              <a:t>scalar </a:t>
            </a:r>
            <a:r>
              <a:rPr lang="es-ES_tradnl" sz="1800" smtClean="0">
                <a:solidFill>
                  <a:srgbClr val="FFFFFF"/>
                </a:solidFill>
              </a:rPr>
              <a:t>nonet &lt;1 GeV: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3581" y="3836124"/>
            <a:ext cx="2452338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 defTabSz="881433"/>
            <a:r>
              <a:rPr lang="es-ES_tradnl" sz="1800">
                <a:solidFill>
                  <a:srgbClr val="FFFFFF"/>
                </a:solidFill>
              </a:rPr>
              <a:t>Scalar nonet &gt;1 GeV: </a:t>
            </a:r>
          </a:p>
        </p:txBody>
      </p:sp>
    </p:spTree>
    <p:extLst>
      <p:ext uri="{BB962C8B-B14F-4D97-AF65-F5344CB8AC3E}">
        <p14:creationId xmlns:p14="http://schemas.microsoft.com/office/powerpoint/2010/main" val="293265003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90616" y="0"/>
            <a:ext cx="1512168" cy="3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328" tIns="44710" rIns="89328" bIns="44710">
            <a:spAutoFit/>
          </a:bodyPr>
          <a:lstStyle/>
          <a:p>
            <a:pPr algn="l" defTabSz="893524"/>
            <a:r>
              <a:rPr lang="es-ES" sz="2000" smtClean="0">
                <a:solidFill>
                  <a:srgbClr val="66FFFF"/>
                </a:solidFill>
                <a:sym typeface="Symbol" pitchFamily="18" charset="2"/>
              </a:rPr>
              <a:t>SUMMARY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9129" y="556250"/>
            <a:ext cx="972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smtClean="0">
                <a:sym typeface="Symbol" pitchFamily="18" charset="2"/>
              </a:rPr>
              <a:t>- Over the last years, and as late as 2021, the use of techniques based on analyticity and dispersion relations applied to meson-meson scattering has finally settled the longstanding controversy about the existence of two light scalar nonets below 2 GeV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2575" y="4337369"/>
            <a:ext cx="96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smtClean="0">
                <a:sym typeface="Symbol" pitchFamily="18" charset="2"/>
              </a:rPr>
              <a:t>- The present picture is that of a light scalar nonet below 1 GeV of a non-ordinary quark-antiquark nature (Criptoexotic). All its members are now identified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9129" y="1879148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smtClean="0">
                <a:sym typeface="Symbol" pitchFamily="18" charset="2"/>
              </a:rPr>
              <a:t>- It is of the uttermost importance to characterize resonances by their poles.</a:t>
            </a:r>
          </a:p>
          <a:p>
            <a:pPr algn="l" defTabSz="893524"/>
            <a:r>
              <a:rPr lang="es-ES_tradnl" sz="1800" smtClean="0">
                <a:sym typeface="Symbol" pitchFamily="18" charset="2"/>
              </a:rPr>
              <a:t>Some simple parameterizations may be useful to describe data, but using them to characterize resonant states only creates confusion.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89129" y="3211996"/>
            <a:ext cx="977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smtClean="0">
                <a:sym typeface="Symbol" pitchFamily="18" charset="2"/>
              </a:rPr>
              <a:t>- Models should be consistent with the dispersive data analyses and with the poles found there.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00110" y="5393218"/>
            <a:ext cx="96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smtClean="0">
                <a:sym typeface="Symbol" pitchFamily="18" charset="2"/>
              </a:rPr>
              <a:t>- Another nonet exists around 1.5 GeV, with one f</a:t>
            </a:r>
            <a:r>
              <a:rPr lang="es-ES_tradnl" sz="1800" baseline="-25000" smtClean="0">
                <a:sym typeface="Symbol" pitchFamily="18" charset="2"/>
              </a:rPr>
              <a:t>0</a:t>
            </a:r>
            <a:r>
              <a:rPr lang="es-ES_tradnl" sz="1800" smtClean="0">
                <a:sym typeface="Symbol" pitchFamily="18" charset="2"/>
              </a:rPr>
              <a:t> state too many. The f0(1370) is found in meson-meson scattering from dispersively constrained  meson-meson scattering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1091" y="6449067"/>
            <a:ext cx="96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893524">
              <a:buFontTx/>
              <a:buChar char="-"/>
            </a:pPr>
            <a:r>
              <a:rPr lang="es-ES_tradnl" sz="1800" smtClean="0">
                <a:sym typeface="Symbol" pitchFamily="18" charset="2"/>
              </a:rPr>
              <a:t>Methods based on analyticity show that it is posible to describe the two exotic </a:t>
            </a:r>
            <a:r>
              <a:rPr lang="el-GR" sz="1800" smtClean="0">
                <a:sym typeface="Symbol" pitchFamily="18" charset="2"/>
              </a:rPr>
              <a:t>π</a:t>
            </a:r>
            <a:r>
              <a:rPr lang="es-ES" sz="1800" baseline="-25000" smtClean="0">
                <a:sym typeface="Symbol" pitchFamily="18" charset="2"/>
              </a:rPr>
              <a:t>1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     with just asingle pole/resonance</a:t>
            </a:r>
            <a:endParaRPr lang="es-ES_tradnl" sz="1800" baseline="-25000" smtClean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3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20"/>
    </mc:Choice>
    <mc:Fallback xmlns="">
      <p:transition advTm="35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804029" y="-47180"/>
            <a:ext cx="2891630" cy="4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951" tIns="47986" rIns="95951" bIns="47986">
            <a:spAutoFit/>
          </a:bodyPr>
          <a:lstStyle/>
          <a:p>
            <a:pPr defTabSz="959906"/>
            <a:r>
              <a:rPr lang="es-ES_tradnl" sz="2426" smtClean="0">
                <a:solidFill>
                  <a:srgbClr val="66FFFF"/>
                </a:solidFill>
                <a:sym typeface="Symbol" pitchFamily="18" charset="2"/>
              </a:rPr>
              <a:t>Why cryptoexotics?</a:t>
            </a:r>
            <a:endParaRPr lang="en-GB" sz="2426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-125908" y="396255"/>
            <a:ext cx="10751507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0535" tIns="50267" rIns="100535" bIns="50267"/>
          <a:lstStyle/>
          <a:p>
            <a:pPr defTabSz="881433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522164" y="476785"/>
            <a:ext cx="7465693" cy="3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21" tIns="48112" rIns="96221" bIns="48112">
            <a:spAutoFit/>
          </a:bodyPr>
          <a:lstStyle/>
          <a:p>
            <a:pPr algn="l" defTabSz="959906">
              <a:spcBef>
                <a:spcPct val="50000"/>
              </a:spcBef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-  Inverted hierarchy (tetraquarks, molecules) </a:t>
            </a:r>
            <a:r>
              <a:rPr lang="es-ES_tradnl" sz="1100" smtClean="0">
                <a:solidFill>
                  <a:srgbClr val="00FFFF"/>
                </a:solidFill>
                <a:sym typeface="Symbol" pitchFamily="18" charset="2"/>
              </a:rPr>
              <a:t>(Jaffe 76)</a:t>
            </a:r>
            <a:endParaRPr lang="es-ES_tradnl" sz="12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564467" y="4177583"/>
            <a:ext cx="7465693" cy="3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21" tIns="48112" rIns="96221" bIns="48112">
            <a:spAutoFit/>
          </a:bodyPr>
          <a:lstStyle/>
          <a:p>
            <a:pPr algn="l" defTabSz="959906">
              <a:spcBef>
                <a:spcPct val="50000"/>
              </a:spcBef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-   Do not fit in linear Regge trajectories (J,M</a:t>
            </a:r>
            <a:r>
              <a:rPr lang="es-ES_tradnl" sz="1800" baseline="30000" smtClean="0">
                <a:solidFill>
                  <a:srgbClr val="FFFFFF"/>
                </a:solidFill>
                <a:sym typeface="Symbol" pitchFamily="18" charset="2"/>
              </a:rPr>
              <a:t>2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)  </a:t>
            </a:r>
            <a:r>
              <a:rPr lang="es-ES_tradnl" sz="1000" smtClean="0">
                <a:solidFill>
                  <a:srgbClr val="00FFFF"/>
                </a:solidFill>
                <a:sym typeface="Symbol" pitchFamily="18" charset="2"/>
              </a:rPr>
              <a:t>(Anisovich, Sarantsev, Anisovich)</a:t>
            </a:r>
            <a:endParaRPr lang="es-ES_tradnl" sz="105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550212" y="1171735"/>
            <a:ext cx="9188976" cy="9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21" tIns="48112" rIns="96221" bIns="48112">
            <a:spAutoFit/>
          </a:bodyPr>
          <a:lstStyle/>
          <a:p>
            <a:pPr marL="285750" indent="-285750" algn="l" defTabSz="959906">
              <a:spcBef>
                <a:spcPts val="0"/>
              </a:spcBef>
              <a:buFontTx/>
              <a:buChar char="-"/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Scalar quark antiquark, expected above 1 GeV in QM but once </a:t>
            </a:r>
          </a:p>
          <a:p>
            <a:pPr algn="l" defTabSz="959906">
              <a:spcBef>
                <a:spcPts val="0"/>
              </a:spcBef>
            </a:pPr>
            <a:r>
              <a:rPr lang="es-ES_tradnl" sz="180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    meson-meson interactions included, and additional companion pole appears </a:t>
            </a:r>
          </a:p>
          <a:p>
            <a:pPr algn="l" defTabSz="959906">
              <a:spcBef>
                <a:spcPts val="0"/>
              </a:spcBef>
            </a:pPr>
            <a:r>
              <a:rPr lang="es-ES_tradnl" sz="180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    at low energies 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( Van Beveren, 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Ribeiro, Rupp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, Close, Tornqvist, Oller, Oset…. )</a:t>
            </a:r>
            <a:endParaRPr lang="es-ES_tradnl" sz="14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564467" y="3298744"/>
            <a:ext cx="8474980" cy="55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21" tIns="48112" rIns="96221" bIns="48112">
            <a:spAutoFit/>
          </a:bodyPr>
          <a:lstStyle/>
          <a:p>
            <a:pPr marL="285750" indent="-285750" algn="l" defTabSz="959906">
              <a:spcBef>
                <a:spcPct val="50000"/>
              </a:spcBef>
              <a:buFontTx/>
              <a:buChar char="-"/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Dynamically generated from LO Unitarized ChPT whereas vectors need NLO 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(Oller, Oset, 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Pelaez,Nieves</a:t>
            </a:r>
            <a:r>
              <a:rPr lang="es-ES_tradnl" sz="1200" smtClean="0">
                <a:solidFill>
                  <a:srgbClr val="00FFFF"/>
                </a:solidFill>
                <a:sym typeface="Symbol" pitchFamily="18" charset="2"/>
              </a:rPr>
              <a:t>, Arriola…)</a:t>
            </a:r>
            <a:endParaRPr lang="es-ES_tradnl" sz="14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542503" y="2419905"/>
            <a:ext cx="8496944" cy="55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21" tIns="48112" rIns="96221" bIns="48112">
            <a:spAutoFit/>
          </a:bodyPr>
          <a:lstStyle/>
          <a:p>
            <a:pPr marL="285750" indent="-285750" algn="l" defTabSz="959906">
              <a:spcBef>
                <a:spcPct val="50000"/>
              </a:spcBef>
              <a:buFontTx/>
              <a:buChar char="-"/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Contrary to vectors, do not saturate ChPT parameters, although being lighter </a:t>
            </a:r>
            <a:r>
              <a:rPr lang="es-ES_tradnl" sz="1100" smtClean="0">
                <a:solidFill>
                  <a:srgbClr val="00FFFF"/>
                </a:solidFill>
                <a:sym typeface="Symbol" pitchFamily="18" charset="2"/>
              </a:rPr>
              <a:t>(Gasser, Leutwyler, Ecker, De Rafael, Pich, Donoghue….)</a:t>
            </a:r>
            <a:endParaRPr lang="es-ES_tradnl" sz="12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554731" y="4872533"/>
            <a:ext cx="9822793" cy="3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21" tIns="48112" rIns="96221" bIns="48112">
            <a:spAutoFit/>
          </a:bodyPr>
          <a:lstStyle/>
          <a:p>
            <a:pPr algn="l" defTabSz="959906">
              <a:spcBef>
                <a:spcPct val="50000"/>
              </a:spcBef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-   Dispersively calculated Regge trajectories turn non-ordinary </a:t>
            </a:r>
            <a:r>
              <a:rPr lang="es-ES_tradnl" sz="1000" smtClean="0">
                <a:solidFill>
                  <a:srgbClr val="00FFFF"/>
                </a:solidFill>
                <a:sym typeface="Symbol" pitchFamily="18" charset="2"/>
              </a:rPr>
              <a:t>(Londergan, Nebreda, Peláez, Szczepaniak, Rodas)</a:t>
            </a:r>
            <a:endParaRPr lang="es-ES_tradnl" sz="105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564467" y="5566708"/>
            <a:ext cx="7731665" cy="3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21" tIns="48112" rIns="96221" bIns="48112">
            <a:spAutoFit/>
          </a:bodyPr>
          <a:lstStyle/>
          <a:p>
            <a:pPr algn="l" defTabSz="959906">
              <a:spcBef>
                <a:spcPct val="50000"/>
              </a:spcBef>
            </a:pP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-   Non-ordinary 1/Nc leading behavior </a:t>
            </a:r>
            <a:r>
              <a:rPr lang="es-ES_tradnl" sz="1000" smtClean="0">
                <a:solidFill>
                  <a:srgbClr val="00FFFF"/>
                </a:solidFill>
                <a:sym typeface="Symbol" pitchFamily="18" charset="2"/>
              </a:rPr>
              <a:t>(Pelaez, Nebreda, Rios, Nieves, Pich, Oller, Ruiz de Elvira</a:t>
            </a:r>
            <a:endParaRPr lang="es-ES_tradnl" sz="500">
              <a:solidFill>
                <a:srgbClr val="00FFFF"/>
              </a:solidFill>
              <a:sym typeface="Symbol" pitchFamily="18" charset="2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90116" y="6268271"/>
            <a:ext cx="10463475" cy="1112760"/>
            <a:chOff x="90116" y="6268271"/>
            <a:chExt cx="10463475" cy="1112760"/>
          </a:xfrm>
        </p:grpSpPr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90116" y="6591370"/>
              <a:ext cx="10463475" cy="7896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96221" tIns="48112" rIns="96221" bIns="48112">
              <a:spAutoFit/>
            </a:bodyPr>
            <a:lstStyle/>
            <a:p>
              <a:pPr defTabSz="959906">
                <a:spcBef>
                  <a:spcPct val="50000"/>
                </a:spcBef>
              </a:pP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Relatively old stuff, although now present in PDG review on “Spectroscopy of light mesons”</a:t>
              </a:r>
            </a:p>
            <a:p>
              <a:pPr defTabSz="959906">
                <a:spcBef>
                  <a:spcPct val="50000"/>
                </a:spcBef>
              </a:pP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Here I </a:t>
              </a: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concentrate </a:t>
              </a:r>
              <a:r>
                <a:rPr lang="es-ES_tradnl" sz="1800" smtClean="0">
                  <a:solidFill>
                    <a:srgbClr val="FFFFFF"/>
                  </a:solidFill>
                  <a:sym typeface="Symbol" pitchFamily="18" charset="2"/>
                </a:rPr>
                <a:t>on the existence and determination of parameters from </a:t>
              </a:r>
              <a:r>
                <a:rPr lang="es-ES_tradnl" sz="1800" b="1" smtClean="0">
                  <a:solidFill>
                    <a:srgbClr val="FFFFFF"/>
                  </a:solidFill>
                  <a:sym typeface="Symbol" pitchFamily="18" charset="2"/>
                </a:rPr>
                <a:t>meson-meson scattering</a:t>
              </a:r>
              <a:endParaRPr lang="es-ES_tradnl" sz="500" b="1">
                <a:solidFill>
                  <a:srgbClr val="00FFFF"/>
                </a:solidFill>
                <a:sym typeface="Symbol" pitchFamily="18" charset="2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618508" y="6268271"/>
              <a:ext cx="27943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600" smtClean="0">
                  <a:solidFill>
                    <a:srgbClr val="FFFFFF"/>
                  </a:solidFill>
                  <a:sym typeface="Symbol" pitchFamily="18" charset="2"/>
                </a:rPr>
                <a:t>DISCLAIMER: time is limited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5568611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34332" y="612279"/>
            <a:ext cx="6624736" cy="3046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ym typeface="Symbol" pitchFamily="18" charset="2"/>
              </a:rPr>
              <a:t>Two longstanding sources </a:t>
            </a:r>
            <a:r>
              <a:rPr lang="en-US" sz="2400" smtClean="0">
                <a:sym typeface="Symbol" pitchFamily="18" charset="2"/>
              </a:rPr>
              <a:t>of trouble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ym typeface="Symbol" pitchFamily="18" charset="2"/>
              </a:rPr>
              <a:t>In meson-meson scattering</a:t>
            </a:r>
            <a:endParaRPr lang="en-US" sz="2400" dirty="0" smtClean="0"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DATA PROBLEM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ym typeface="Symbol" pitchFamily="18" charset="2"/>
              </a:rPr>
              <a:t>MODEL-DEPENDENCE PROBLEM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8148" y="4860751"/>
            <a:ext cx="9721080" cy="12926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smtClean="0">
                <a:sym typeface="Symbol" pitchFamily="18" charset="2"/>
              </a:rPr>
              <a:t>THIS TALK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mtClean="0">
                <a:sym typeface="Symbol" pitchFamily="18" charset="2"/>
              </a:rPr>
              <a:t>Overview of effort to discard inconsistent data and </a:t>
            </a:r>
            <a:r>
              <a:rPr lang="en-US" sz="1800" b="1" kern="0" smtClean="0">
                <a:sym typeface="Symbol" pitchFamily="18" charset="2"/>
              </a:rPr>
              <a:t>eliminate or reduce model dependence: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>
                <a:sym typeface="Symbol" pitchFamily="18" charset="2"/>
              </a:rPr>
              <a:t>by using 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mtClean="0">
                <a:sym typeface="Symbol" pitchFamily="18" charset="2"/>
              </a:rPr>
              <a:t>DISPERSIVE/ANALYTICITY APPROACHES</a:t>
            </a:r>
            <a:endParaRPr lang="en-US" sz="1800" b="1" kern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21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2600" y="28387"/>
            <a:ext cx="2206251" cy="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s-ES_tradnl" sz="1985" dirty="0" smtClean="0">
                <a:solidFill>
                  <a:prstClr val="white"/>
                </a:solidFill>
                <a:sym typeface="Symbol" pitchFamily="18" charset="2"/>
              </a:rPr>
              <a:t>DATA PROBLEM:</a:t>
            </a:r>
            <a:endParaRPr lang="en-GB" sz="1985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396255"/>
            <a:ext cx="1069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87238" tIns="43620" rIns="87238" bIns="43620"/>
          <a:lstStyle/>
          <a:p>
            <a:pPr defTabSz="995397"/>
            <a:endParaRPr lang="es-ES" sz="2095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66529" y="4680"/>
            <a:ext cx="4630740" cy="409399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kern="0" dirty="0" err="1" smtClean="0">
                <a:solidFill>
                  <a:prstClr val="white"/>
                </a:solidFill>
                <a:latin typeface="Calibri"/>
              </a:rPr>
              <a:t>Meson-meson</a:t>
            </a:r>
            <a:r>
              <a:rPr lang="es-ES" sz="2000" b="1" kern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kern="0" dirty="0" smtClean="0">
                <a:solidFill>
                  <a:prstClr val="white"/>
                </a:solidFill>
                <a:latin typeface="Calibri"/>
              </a:rPr>
              <a:t>SCATTERING </a:t>
            </a:r>
            <a:r>
              <a:rPr lang="en-US" sz="2000" b="1" kern="0" dirty="0">
                <a:solidFill>
                  <a:prstClr val="white"/>
                </a:solidFill>
                <a:latin typeface="Calibri"/>
              </a:rPr>
              <a:t>data are poor</a:t>
            </a:r>
            <a:endParaRPr lang="en-US" sz="2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31014" y="489006"/>
            <a:ext cx="8812529" cy="7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99" tIns="47541" rIns="94999" bIns="47541">
            <a:spAutoFit/>
          </a:bodyPr>
          <a:lstStyle/>
          <a:p>
            <a:pPr defTabSz="949548">
              <a:spcBef>
                <a:spcPct val="50000"/>
              </a:spcBef>
            </a:pPr>
            <a:r>
              <a:rPr lang="el-GR" sz="2205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s-ES" sz="2205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and </a:t>
            </a:r>
            <a:r>
              <a:rPr lang="en-US" sz="2205" kern="0">
                <a:solidFill>
                  <a:prstClr val="white"/>
                </a:solidFill>
                <a:latin typeface="Calibri"/>
              </a:rPr>
              <a:t>K </a:t>
            </a:r>
            <a:r>
              <a:rPr lang="en-US" sz="2205" kern="0" smtClean="0">
                <a:solidFill>
                  <a:prstClr val="white"/>
                </a:solidFill>
                <a:latin typeface="Calibri"/>
              </a:rPr>
              <a:t>unstable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5" kern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205" kern="0" smtClean="0">
                <a:solidFill>
                  <a:prstClr val="white"/>
                </a:solidFill>
                <a:latin typeface="Calibri"/>
              </a:rPr>
              <a:t>eams NOT 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luminous enough for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K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 collisions: </a:t>
            </a:r>
            <a:r>
              <a:rPr lang="en-US" sz="2205" b="1" u="sng" kern="0" dirty="0">
                <a:solidFill>
                  <a:prstClr val="white"/>
                </a:solidFill>
                <a:latin typeface="Calibri"/>
              </a:rPr>
              <a:t>Indirect measurements</a:t>
            </a:r>
            <a:endParaRPr lang="en-US" sz="2205" b="1" u="sng" dirty="0">
              <a:solidFill>
                <a:prstClr val="white"/>
              </a:solidFill>
              <a:sym typeface="Symbol" pitchFamily="18" charset="2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47036" y="2329198"/>
            <a:ext cx="9976959" cy="4979825"/>
            <a:chOff x="447036" y="2094859"/>
            <a:chExt cx="9976959" cy="4979825"/>
          </a:xfrm>
        </p:grpSpPr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467270" y="2094859"/>
              <a:ext cx="9340019" cy="497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 smtClean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CAVEATS: One-Pion-Exchange (OPE) Approximation</a:t>
              </a: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In initial </a:t>
              </a:r>
              <a:r>
                <a:rPr lang="es-ES_tradnl" sz="1985" err="1">
                  <a:solidFill>
                    <a:srgbClr val="00FFFF"/>
                  </a:solidFill>
                  <a:latin typeface="Calibri"/>
                </a:rPr>
                <a:t>state</a:t>
              </a:r>
              <a:r>
                <a:rPr lang="es-ES_tradnl" sz="1985">
                  <a:solidFill>
                    <a:srgbClr val="00FFFF"/>
                  </a:solidFill>
                  <a:latin typeface="Calibri"/>
                </a:rPr>
                <a:t> virtual </a:t>
              </a: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pion not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well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defined</a:t>
              </a:r>
              <a:r>
                <a:rPr lang="es-ES_tradnl" sz="1985">
                  <a:solidFill>
                    <a:srgbClr val="00FFFF"/>
                  </a:solidFill>
                  <a:latin typeface="Calibri"/>
                </a:rPr>
                <a:t>, Chew-Low </a:t>
              </a:r>
              <a:r>
                <a:rPr lang="es-ES_tradnl" sz="1985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_tradnl" sz="1985">
                  <a:solidFill>
                    <a:prstClr val="white"/>
                  </a:solidFill>
                  <a:latin typeface="Calibri"/>
                </a:rPr>
                <a:t>off-</a:t>
              </a:r>
              <a:r>
                <a:rPr lang="es-ES_tradnl" sz="1985" err="1">
                  <a:solidFill>
                    <a:prstClr val="white"/>
                  </a:solidFill>
                  <a:latin typeface="Calibri"/>
                </a:rPr>
                <a:t>shell</a:t>
              </a:r>
              <a:r>
                <a:rPr lang="es-ES_tradnl" sz="1985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extrapolation </a:t>
              </a: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More contributions: absorption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, A</a:t>
              </a:r>
              <a:r>
                <a:rPr lang="es-ES_tradnl" sz="1985" baseline="-25000" dirty="0">
                  <a:solidFill>
                    <a:srgbClr val="00FFFF"/>
                  </a:solidFill>
                  <a:latin typeface="Calibri"/>
                </a:rPr>
                <a:t>2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err="1">
                  <a:solidFill>
                    <a:srgbClr val="00FFFF"/>
                  </a:solidFill>
                  <a:latin typeface="Calibri"/>
                </a:rPr>
                <a:t>exchange</a:t>
              </a: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...</a:t>
              </a: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err="1">
                  <a:solidFill>
                    <a:srgbClr val="00FFFF"/>
                  </a:solidFill>
                  <a:latin typeface="Calibri"/>
                </a:rPr>
                <a:t>Needs</a:t>
              </a:r>
              <a:r>
                <a:rPr lang="es-ES_tradnl" sz="1985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smtClean="0">
                  <a:solidFill>
                    <a:srgbClr val="00FFFF"/>
                  </a:solidFill>
                  <a:latin typeface="Calibri"/>
                </a:rPr>
                <a:t>Meson-N partial-wave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extraction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. 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Problems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with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phase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shift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ambiguities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, etc...</a:t>
              </a: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985" dirty="0">
                <a:solidFill>
                  <a:srgbClr val="00FFFF"/>
                </a:solidFill>
                <a:latin typeface="Calibri"/>
              </a:endParaRPr>
            </a:p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As a </a:t>
              </a:r>
              <a:r>
                <a:rPr lang="es-ES_tradnl" sz="1985" dirty="0" err="1">
                  <a:solidFill>
                    <a:srgbClr val="00FFFF"/>
                  </a:solidFill>
                  <a:latin typeface="Calibri"/>
                </a:rPr>
                <a:t>consequence</a:t>
              </a:r>
              <a:r>
                <a:rPr lang="es-ES_tradnl" sz="1985" dirty="0">
                  <a:solidFill>
                    <a:srgbClr val="00FFFF"/>
                  </a:solidFill>
                  <a:latin typeface="Calibri"/>
                </a:rPr>
                <a:t>… </a:t>
              </a:r>
              <a:r>
                <a:rPr lang="es-ES_tradnl" sz="1985" dirty="0">
                  <a:latin typeface="Calibri"/>
                </a:rPr>
                <a:t>VERY LARGE SYSTEMATIC UNCERTAINTIES</a:t>
              </a: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447036" y="2094859"/>
              <a:ext cx="7995634" cy="43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2205" u="sng" dirty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2</a:t>
              </a:r>
              <a:r>
                <a:rPr lang="es-ES_tradnl" sz="2205" u="sng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) ALMOST ALL DATA from </a:t>
              </a:r>
              <a:r>
                <a:rPr lang="es-ES_tradnl" sz="2205" u="sng" dirty="0" err="1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M</a:t>
              </a:r>
              <a:r>
                <a:rPr lang="es-ES_tradnl" sz="2205" u="sng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eson-Nucleon </a:t>
              </a:r>
              <a:r>
                <a:rPr lang="es-ES_tradnl" sz="2205" u="sng" dirty="0" err="1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scattering</a:t>
              </a:r>
              <a:r>
                <a:rPr lang="es-ES_tradnl" sz="2205" u="sng" dirty="0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 </a:t>
              </a:r>
              <a:r>
                <a:rPr lang="es-ES_tradnl" sz="1600" dirty="0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(In </a:t>
              </a:r>
              <a:r>
                <a:rPr lang="es-ES_tradnl" sz="1600" dirty="0" err="1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the</a:t>
              </a:r>
              <a:r>
                <a:rPr lang="es-ES_tradnl" sz="1600" dirty="0" smtClean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 70’s and 80’s)</a:t>
              </a:r>
              <a:endParaRPr lang="es-ES_tradnl" sz="1200" dirty="0">
                <a:solidFill>
                  <a:prstClr val="white"/>
                </a:solidFill>
                <a:latin typeface="Calibri"/>
                <a:sym typeface="Symbol" pitchFamily="18" charset="2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1" y="2671392"/>
              <a:ext cx="9885854" cy="2310869"/>
            </a:xfrm>
            <a:prstGeom prst="rect">
              <a:avLst/>
            </a:prstGeom>
          </p:spPr>
        </p:pic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7036" y="1586980"/>
            <a:ext cx="9596140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1006349"/>
            <a:r>
              <a:rPr lang="es-ES_tradnl" sz="2205" u="sng" dirty="0">
                <a:solidFill>
                  <a:srgbClr val="FFFFFF"/>
                </a:solidFill>
                <a:sym typeface="Symbol" pitchFamily="18" charset="2"/>
              </a:rPr>
              <a:t>1</a:t>
            </a:r>
            <a:r>
              <a:rPr lang="es-ES_tradnl" sz="2205" u="sng" smtClean="0">
                <a:solidFill>
                  <a:srgbClr val="FFFFFF"/>
                </a:solidFill>
                <a:sym typeface="Symbol" pitchFamily="18" charset="2"/>
              </a:rPr>
              <a:t>) Very few good data from </a:t>
            </a:r>
            <a:r>
              <a:rPr lang="es-ES_tradnl" sz="2205" u="sng" dirty="0">
                <a:solidFill>
                  <a:srgbClr val="FFFFFF"/>
                </a:solidFill>
                <a:sym typeface="Symbol" pitchFamily="18" charset="2"/>
              </a:rPr>
              <a:t>K</a:t>
            </a:r>
            <a:r>
              <a:rPr lang="es-ES_tradnl" sz="2205" u="sng">
                <a:solidFill>
                  <a:srgbClr val="FFFFFF"/>
                </a:solidFill>
                <a:sym typeface="Symbol" pitchFamily="18" charset="2"/>
              </a:rPr>
              <a:t>e</a:t>
            </a:r>
            <a:r>
              <a:rPr lang="es-ES_tradnl" sz="2205" u="sng" smtClean="0">
                <a:solidFill>
                  <a:srgbClr val="FFFFFF"/>
                </a:solidFill>
                <a:sym typeface="Symbol" pitchFamily="18" charset="2"/>
              </a:rPr>
              <a:t></a:t>
            </a:r>
            <a:r>
              <a:rPr lang="es-ES_tradnl" sz="2205" smtClean="0">
                <a:solidFill>
                  <a:srgbClr val="FFFFFF"/>
                </a:solidFill>
                <a:sym typeface="Symbol" pitchFamily="18" charset="2"/>
              </a:rPr>
              <a:t>. But E&lt;M</a:t>
            </a:r>
            <a:r>
              <a:rPr lang="es-ES_tradnl" sz="2205" baseline="-25000" smtClean="0">
                <a:solidFill>
                  <a:srgbClr val="FFFFFF"/>
                </a:solidFill>
                <a:sym typeface="Symbol" pitchFamily="18" charset="2"/>
              </a:rPr>
              <a:t>K</a:t>
            </a:r>
            <a:r>
              <a:rPr lang="es-ES_tradnl" sz="2205" smtClean="0">
                <a:solidFill>
                  <a:srgbClr val="FFFFFF"/>
                </a:solidFill>
                <a:sym typeface="Symbol" pitchFamily="18" charset="2"/>
              </a:rPr>
              <a:t>. </a:t>
            </a:r>
            <a:r>
              <a:rPr lang="es-ES_tradnl" sz="1050">
                <a:solidFill>
                  <a:srgbClr val="FFFFFF"/>
                </a:solidFill>
                <a:sym typeface="Symbol" pitchFamily="18" charset="2"/>
              </a:rPr>
              <a:t>Geneva-Saclay </a:t>
            </a:r>
            <a:r>
              <a:rPr lang="es-ES_tradnl" sz="1050">
                <a:solidFill>
                  <a:srgbClr val="00FFFF"/>
                </a:solidFill>
                <a:sym typeface="Symbol" pitchFamily="18" charset="2"/>
              </a:rPr>
              <a:t>(77),  </a:t>
            </a:r>
            <a:r>
              <a:rPr lang="es-ES_tradnl" sz="1050">
                <a:solidFill>
                  <a:srgbClr val="FFFFFF"/>
                </a:solidFill>
                <a:sym typeface="Symbol" pitchFamily="18" charset="2"/>
              </a:rPr>
              <a:t>E865</a:t>
            </a:r>
            <a:r>
              <a:rPr lang="es-ES_tradnl" sz="1050">
                <a:solidFill>
                  <a:srgbClr val="00FFFF"/>
                </a:solidFill>
                <a:sym typeface="Symbol" pitchFamily="18" charset="2"/>
              </a:rPr>
              <a:t> (01), </a:t>
            </a:r>
            <a:r>
              <a:rPr lang="es-ES_tradnl" sz="1050" b="1">
                <a:solidFill>
                  <a:prstClr val="white"/>
                </a:solidFill>
                <a:sym typeface="Symbol" pitchFamily="18" charset="2"/>
              </a:rPr>
              <a:t>NA48/2 </a:t>
            </a:r>
            <a:r>
              <a:rPr lang="es-ES_tradnl" sz="1050" b="1">
                <a:solidFill>
                  <a:srgbClr val="00FFFF"/>
                </a:solidFill>
                <a:sym typeface="Symbol" pitchFamily="18" charset="2"/>
              </a:rPr>
              <a:t>(2010) </a:t>
            </a:r>
            <a:endParaRPr lang="es-ES_tradnl" sz="1050" dirty="0">
              <a:solidFill>
                <a:srgbClr val="FF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3783" y="66841"/>
            <a:ext cx="1953041" cy="3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n-US" sz="1800" dirty="0" smtClean="0">
                <a:solidFill>
                  <a:prstClr val="white"/>
                </a:solidFill>
                <a:sym typeface="Symbol" pitchFamily="18" charset="2"/>
              </a:rPr>
              <a:t>DATA PROBLEM</a:t>
            </a:r>
            <a:endParaRPr lang="en-US" sz="1800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" y="396255"/>
            <a:ext cx="1069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87238" tIns="43620" rIns="87238" bIns="43620"/>
          <a:lstStyle/>
          <a:p>
            <a:pPr defTabSz="995397"/>
            <a:endParaRPr lang="en-US" sz="2095" dirty="0">
              <a:solidFill>
                <a:prstClr val="white"/>
              </a:solidFill>
            </a:endParaRPr>
          </a:p>
        </p:txBody>
      </p:sp>
      <p:pic>
        <p:nvPicPr>
          <p:cNvPr id="36866" name="Picture 2" descr="C:\Users\Profesor\Dropbox\Jose\papers\PR\scattering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011489"/>
            <a:ext cx="5891074" cy="55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60788" y="520970"/>
            <a:ext cx="3631107" cy="409399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n-US" sz="2000" dirty="0" smtClean="0">
                <a:solidFill>
                  <a:prstClr val="white"/>
                </a:solidFill>
                <a:sym typeface="Symbol" pitchFamily="18" charset="2"/>
              </a:rPr>
              <a:t>CONFLICTING </a:t>
            </a:r>
            <a:r>
              <a:rPr lang="en-US" sz="2000" dirty="0">
                <a:solidFill>
                  <a:prstClr val="white"/>
                </a:solidFill>
                <a:sym typeface="Symbol" pitchFamily="18" charset="2"/>
              </a:rPr>
              <a:t>DATA </a:t>
            </a:r>
            <a:r>
              <a:rPr lang="en-US" sz="2000" dirty="0" smtClean="0">
                <a:solidFill>
                  <a:prstClr val="white"/>
                </a:solidFill>
                <a:sym typeface="Symbol" pitchFamily="18" charset="2"/>
              </a:rPr>
              <a:t>SETS &amp;</a:t>
            </a:r>
            <a:endParaRPr lang="en-US" sz="2000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8188" y="1064735"/>
            <a:ext cx="4943326" cy="347844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sym typeface="Symbol" pitchFamily="18" charset="2"/>
              </a:rPr>
              <a:t>π π → </a:t>
            </a:r>
            <a:r>
              <a:rPr lang="en-US" sz="1600">
                <a:solidFill>
                  <a:prstClr val="black"/>
                </a:solidFill>
                <a:sym typeface="Symbol" pitchFamily="18" charset="2"/>
              </a:rPr>
              <a:t>π </a:t>
            </a:r>
            <a:r>
              <a:rPr lang="en-US" sz="1600" smtClean="0">
                <a:solidFill>
                  <a:prstClr val="black"/>
                </a:solidFill>
                <a:sym typeface="Symbol" pitchFamily="18" charset="2"/>
              </a:rPr>
              <a:t>π, scalar-isoscalar partial-wave phase shift</a:t>
            </a:r>
            <a:endParaRPr lang="en-US" sz="1600" dirty="0">
              <a:solidFill>
                <a:prstClr val="black"/>
              </a:solidFill>
              <a:sym typeface="Symbol" pitchFamily="18" charset="2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56199" y="-6961"/>
            <a:ext cx="5380945" cy="409399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000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000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000" b="1" kern="0" dirty="0">
                <a:solidFill>
                  <a:prstClr val="white"/>
                </a:solidFill>
                <a:latin typeface="Calibri"/>
              </a:rPr>
              <a:t>K SCATTERING data are often in conflict</a:t>
            </a:r>
            <a:endParaRPr lang="en-US" sz="2000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5" y="3060551"/>
            <a:ext cx="5440284" cy="4418763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06540" y="531558"/>
            <a:ext cx="6343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s-ES_tradnl" altLang="en-US" sz="2000" dirty="0">
                <a:solidFill>
                  <a:srgbClr val="FFFFFF"/>
                </a:solidFill>
                <a:latin typeface="Arial Unicode MS" panose="020B0604020202020204" pitchFamily="34" charset="-128"/>
              </a:rPr>
              <a:t>SYSTEMATIC </a:t>
            </a:r>
            <a:r>
              <a:rPr lang="es-ES_tradnl" altLang="en-US" sz="2000" dirty="0" err="1">
                <a:solidFill>
                  <a:srgbClr val="FFFFFF"/>
                </a:solidFill>
                <a:latin typeface="Arial Unicode MS" panose="020B0604020202020204" pitchFamily="34" charset="-128"/>
              </a:rPr>
              <a:t>uncertainties</a:t>
            </a:r>
            <a:r>
              <a:rPr lang="es-ES_tradnl" altLang="en-US" sz="2000" dirty="0">
                <a:solidFill>
                  <a:srgbClr val="00FFFF"/>
                </a:solidFill>
                <a:latin typeface="Arial Unicode MS" panose="020B0604020202020204" pitchFamily="34" charset="-128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 Unicode MS" panose="020B0604020202020204" pitchFamily="34" charset="-128"/>
              </a:rPr>
              <a:t>larger</a:t>
            </a:r>
            <a:r>
              <a:rPr lang="es-ES_tradnl" altLang="en-US" sz="2000" dirty="0">
                <a:solidFill>
                  <a:srgbClr val="00FFFF"/>
                </a:solidFill>
                <a:latin typeface="Arial Unicode MS" panose="020B0604020202020204" pitchFamily="34" charset="-128"/>
              </a:rPr>
              <a:t> </a:t>
            </a:r>
            <a:r>
              <a:rPr lang="es-ES_tradnl" altLang="en-US" sz="2000" dirty="0" err="1">
                <a:solidFill>
                  <a:srgbClr val="00FFFF"/>
                </a:solidFill>
                <a:latin typeface="Arial Unicode MS" panose="020B0604020202020204" pitchFamily="34" charset="-128"/>
              </a:rPr>
              <a:t>than</a:t>
            </a:r>
            <a:r>
              <a:rPr lang="es-ES_tradnl" altLang="en-US" sz="2000" dirty="0">
                <a:solidFill>
                  <a:srgbClr val="00FFFF"/>
                </a:solidFill>
                <a:latin typeface="Arial Unicode MS" panose="020B0604020202020204" pitchFamily="34" charset="-128"/>
              </a:rPr>
              <a:t> STATISTICAL</a:t>
            </a:r>
            <a:endParaRPr lang="es-ES" alt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5824116" y="3636615"/>
            <a:ext cx="3909388" cy="655621"/>
          </a:xfrm>
          <a:prstGeom prst="rect">
            <a:avLst/>
          </a:prstGeom>
          <a:solidFill>
            <a:schemeClr val="bg1"/>
          </a:solidFill>
        </p:spPr>
        <p:txBody>
          <a:bodyPr wrap="none" lIns="100640" tIns="50320" rIns="100640" bIns="50320">
            <a:spAutoFit/>
          </a:bodyPr>
          <a:lstStyle/>
          <a:p>
            <a:pPr algn="l" defTabSz="949548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  <a:sym typeface="Symbol" pitchFamily="18" charset="2"/>
              </a:rPr>
              <a:t>K π </a:t>
            </a:r>
            <a:r>
              <a:rPr lang="en-US" sz="1800" dirty="0">
                <a:solidFill>
                  <a:prstClr val="black"/>
                </a:solidFill>
                <a:sym typeface="Symbol" pitchFamily="18" charset="2"/>
              </a:rPr>
              <a:t>→ </a:t>
            </a:r>
            <a:r>
              <a:rPr lang="en-US" sz="1800" smtClean="0">
                <a:solidFill>
                  <a:prstClr val="black"/>
                </a:solidFill>
                <a:sym typeface="Symbol" pitchFamily="18" charset="2"/>
              </a:rPr>
              <a:t>K </a:t>
            </a:r>
            <a:r>
              <a:rPr lang="en-US" sz="1800">
                <a:solidFill>
                  <a:prstClr val="black"/>
                </a:solidFill>
                <a:sym typeface="Symbol" pitchFamily="18" charset="2"/>
              </a:rPr>
              <a:t>π, </a:t>
            </a:r>
            <a:r>
              <a:rPr lang="en-US" sz="1800" smtClean="0">
                <a:solidFill>
                  <a:prstClr val="black"/>
                </a:solidFill>
                <a:sym typeface="Symbol" pitchFamily="18" charset="2"/>
              </a:rPr>
              <a:t>scalar-isospin ½</a:t>
            </a:r>
          </a:p>
          <a:p>
            <a:pPr algn="l" defTabSz="949548">
              <a:spcBef>
                <a:spcPts val="0"/>
              </a:spcBef>
            </a:pPr>
            <a:r>
              <a:rPr lang="en-US" sz="180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1800" smtClean="0">
                <a:solidFill>
                  <a:prstClr val="black"/>
                </a:solidFill>
                <a:sym typeface="Symbol" pitchFamily="18" charset="2"/>
              </a:rPr>
              <a:t>                   </a:t>
            </a:r>
            <a:r>
              <a:rPr lang="en-US" sz="1800">
                <a:solidFill>
                  <a:prstClr val="black"/>
                </a:solidFill>
                <a:sym typeface="Symbol" pitchFamily="18" charset="2"/>
              </a:rPr>
              <a:t>partial-wave phase </a:t>
            </a:r>
            <a:r>
              <a:rPr lang="en-US" sz="1800" smtClean="0">
                <a:solidFill>
                  <a:prstClr val="black"/>
                </a:solidFill>
                <a:sym typeface="Symbol" pitchFamily="18" charset="2"/>
              </a:rPr>
              <a:t>shift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1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6980"/>
    </mc:Choice>
    <mc:Fallback xmlns="">
      <p:transition advTm="369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7254" y="11666"/>
            <a:ext cx="8672759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MODEL PROBLEM: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data and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_tradnl" sz="19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0" y="324247"/>
            <a:ext cx="10693399" cy="2565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692" y="469030"/>
            <a:ext cx="998863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Narrow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singularities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cuts</a:t>
            </a: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etc…)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2_fit_P_pi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07" y="1816142"/>
            <a:ext cx="3345148" cy="3188625"/>
          </a:xfrm>
          <a:prstGeom prst="rect">
            <a:avLst/>
          </a:prstGeom>
          <a:noFill/>
        </p:spPr>
      </p:pic>
      <p:pic>
        <p:nvPicPr>
          <p:cNvPr id="12" name="Picture 9" descr="figD0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857" y="1339788"/>
            <a:ext cx="3303451" cy="29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51" y="1974926"/>
            <a:ext cx="3556739" cy="27697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3942" y="1812905"/>
            <a:ext cx="922047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(770)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31082" y="2808544"/>
            <a:ext cx="1083951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985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985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(1270)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820135" y="2876945"/>
            <a:ext cx="104708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K*(892)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50156" y="5558889"/>
            <a:ext cx="9222968" cy="1821204"/>
            <a:chOff x="369204" y="926670"/>
            <a:chExt cx="9222968" cy="1821204"/>
          </a:xfrm>
        </p:grpSpPr>
        <p:sp>
          <p:nvSpPr>
            <p:cNvPr id="10" name="Rectángulo 9"/>
            <p:cNvSpPr/>
            <p:nvPr/>
          </p:nvSpPr>
          <p:spPr>
            <a:xfrm>
              <a:off x="369204" y="926670"/>
              <a:ext cx="6530955" cy="10087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>
                  <a:latin typeface="Arial" panose="020B0604020202020204" pitchFamily="34" charset="0"/>
                  <a:cs typeface="Arial" panose="020B0604020202020204" pitchFamily="34" charset="0"/>
                </a:rPr>
                <a:t>These were the “easy </a:t>
              </a:r>
              <a:r>
                <a:rPr lang="es-ES_tradnl" sz="1985" smtClean="0">
                  <a:latin typeface="Arial" panose="020B0604020202020204" pitchFamily="34" charset="0"/>
                  <a:cs typeface="Arial" panose="020B0604020202020204" pitchFamily="34" charset="0"/>
                </a:rPr>
                <a:t>ones” and models </a:t>
              </a:r>
              <a:r>
                <a:rPr lang="es-ES_tradnl" sz="198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</a:t>
              </a:r>
              <a:r>
                <a:rPr lang="es-ES_tradnl" sz="1985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usually</a:t>
              </a:r>
              <a:r>
                <a:rPr lang="es-ES_tradnl" sz="198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fine.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instance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985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</a:t>
              </a:r>
              <a:r>
                <a:rPr lang="es-ES_tradnl" sz="1985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</a:t>
              </a: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reasonably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approximated</a:t>
              </a:r>
              <a:endPara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es-ES_tradnl" sz="1985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Breit-Wigner</a:t>
              </a:r>
              <a:r>
                <a:rPr lang="es-ES_tradnl" sz="1985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985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shapes</a:t>
              </a:r>
              <a:endPara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900" y="1007686"/>
              <a:ext cx="2448272" cy="17401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/>
                <p:cNvSpPr txBox="1"/>
                <p:nvPr/>
              </p:nvSpPr>
              <p:spPr>
                <a:xfrm>
                  <a:off x="2707639" y="1727049"/>
                  <a:ext cx="2180789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85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ctrlPr>
                              <a:rPr lang="en-U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s-E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𝑖𝑀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85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" name="Cuadro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394" y="1566419"/>
                  <a:ext cx="1985993" cy="57676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ángulo 5"/>
          <p:cNvSpPr/>
          <p:nvPr/>
        </p:nvSpPr>
        <p:spPr>
          <a:xfrm>
            <a:off x="4701331" y="3549006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s-ES" sz="2400" b="1" baseline="-25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(500) </a:t>
            </a:r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66692" y="864219"/>
            <a:ext cx="6143028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180º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42"/>
    </mc:Choice>
    <mc:Fallback xmlns="">
      <p:transition advTm="513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24386" y="15787"/>
            <a:ext cx="7064947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smtClean="0">
                <a:latin typeface="Arial" panose="020B0604020202020204" pitchFamily="34" charset="0"/>
                <a:cs typeface="Arial" panose="020B0604020202020204" pitchFamily="34" charset="0"/>
              </a:rPr>
              <a:t>MODEL PROBLEM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  <a:r>
              <a: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meson-meson</a:t>
            </a:r>
            <a:r>
              <a: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es-ES_tradnl" sz="19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26829"/>
            <a:ext cx="10693399" cy="951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3171" y="525553"/>
            <a:ext cx="8167621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Breit-Wigner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recognizable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_tradnl" sz="1985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985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s-ES_tradnl" sz="19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8536" y="1330233"/>
            <a:ext cx="9830478" cy="5693398"/>
            <a:chOff x="438536" y="1330233"/>
            <a:chExt cx="9830478" cy="5693398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504" y="1330233"/>
              <a:ext cx="4073326" cy="4320480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831618" y="6315745"/>
              <a:ext cx="94373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Nevertheless</a:t>
              </a:r>
              <a:r>
                <a:rPr lang="es-ES_tradnl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</a:t>
              </a:r>
              <a:r>
                <a:rPr lang="es-ES_tradnl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</a:t>
              </a:r>
              <a:r>
                <a:rPr lang="es-ES_tradnl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resonances</a:t>
              </a:r>
              <a:r>
                <a:rPr lang="es-ES_tradnl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ES_tradnl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poles</a:t>
              </a:r>
              <a:r>
                <a:rPr lang="es-ES_tradnl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in </a:t>
              </a:r>
              <a:r>
                <a:rPr lang="es-ES_tradnl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</a:t>
              </a:r>
              <a:r>
                <a:rPr lang="es-ES_tradnl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regions</a:t>
              </a:r>
              <a:r>
                <a:rPr lang="es-ES_tradnl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s-ES_tradnl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ES_tradnl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s-E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</a:t>
              </a:r>
              <a:r>
                <a:rPr lang="es-ES" sz="2000" baseline="-25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(500), </a:t>
              </a:r>
              <a:r>
                <a:rPr lang="es-E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s-ES" sz="2000" baseline="-25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(1370) </a:t>
              </a:r>
              <a:r>
                <a:rPr lang="es-E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l-GR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</a:t>
              </a:r>
              <a:r>
                <a:rPr lang="es-E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</a:t>
              </a:r>
              <a:r>
                <a:rPr lang="es-ES" sz="2000" baseline="-25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*(700</a:t>
              </a:r>
              <a:r>
                <a:rPr lang="es-E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light </a:t>
              </a:r>
              <a:r>
                <a:rPr lang="es-E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scalars</a:t>
              </a:r>
              <a:r>
                <a:rPr lang="es-ES_tradnl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438536" y="1346884"/>
              <a:ext cx="6626008" cy="4946109"/>
              <a:chOff x="438536" y="1346884"/>
              <a:chExt cx="6626008" cy="4946109"/>
            </a:xfrm>
          </p:grpSpPr>
          <p:grpSp>
            <p:nvGrpSpPr>
              <p:cNvPr id="32" name="Grupo 31"/>
              <p:cNvGrpSpPr/>
              <p:nvPr/>
            </p:nvGrpSpPr>
            <p:grpSpPr>
              <a:xfrm>
                <a:off x="438536" y="1346884"/>
                <a:ext cx="6626008" cy="4946109"/>
                <a:chOff x="120337" y="1844823"/>
                <a:chExt cx="6009732" cy="4486078"/>
              </a:xfrm>
            </p:grpSpPr>
            <p:pic>
              <p:nvPicPr>
                <p:cNvPr id="18" name="Picture 2" descr="C:\Users\jrpelaez\Desktop\S0CDF.jp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0337" y="1844823"/>
                  <a:ext cx="4595679" cy="2761835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Rectángulo 6"/>
                <p:cNvSpPr/>
                <p:nvPr/>
              </p:nvSpPr>
              <p:spPr>
                <a:xfrm>
                  <a:off x="1763688" y="5877862"/>
                  <a:ext cx="4366381" cy="453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646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r>
                    <a:rPr lang="es-ES_tradnl" sz="2646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 </a:t>
                  </a:r>
                  <a:r>
                    <a:rPr lang="es-ES_tradnl" sz="2646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you see resonances there?</a:t>
                  </a:r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 flipV="1">
                  <a:off x="4960014" y="3333793"/>
                  <a:ext cx="526335" cy="2677737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de flecha 18"/>
                <p:cNvCxnSpPr/>
                <p:nvPr/>
              </p:nvCxnSpPr>
              <p:spPr>
                <a:xfrm flipH="1" flipV="1">
                  <a:off x="1763688" y="4005064"/>
                  <a:ext cx="1272824" cy="2041752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cto de flecha 32"/>
              <p:cNvCxnSpPr/>
              <p:nvPr/>
            </p:nvCxnSpPr>
            <p:spPr>
              <a:xfrm flipH="1" flipV="1">
                <a:off x="2269225" y="3741891"/>
                <a:ext cx="1277275" cy="205160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de flecha 15"/>
              <p:cNvCxnSpPr/>
              <p:nvPr/>
            </p:nvCxnSpPr>
            <p:spPr>
              <a:xfrm flipH="1" flipV="1">
                <a:off x="4657884" y="1745848"/>
                <a:ext cx="155336" cy="4047647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ector recto de flecha 20"/>
            <p:cNvCxnSpPr/>
            <p:nvPr/>
          </p:nvCxnSpPr>
          <p:spPr>
            <a:xfrm flipV="1">
              <a:off x="6354813" y="4932760"/>
              <a:ext cx="77949" cy="86073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6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312"/>
    </mc:Choice>
    <mc:Fallback xmlns="">
      <p:transition advTm="28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9.5|12.1|15.6|1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4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1.4|11.2|2.2|1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3.8|17.9|1.5|8.7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7|13.3|0.6|3.1|2.7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4.1|1.1|3.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000">
            <a:solidFill>
              <a:srgbClr val="00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34608</TotalTime>
  <Words>2722</Words>
  <Application>Microsoft Office PowerPoint</Application>
  <PresentationFormat>Personalizado</PresentationFormat>
  <Paragraphs>354</Paragraphs>
  <Slides>30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10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55" baseType="lpstr">
      <vt:lpstr>Arial Unicode MS</vt:lpstr>
      <vt:lpstr>AdvOT483a8203</vt:lpstr>
      <vt:lpstr>AdvOTd877c31c+21</vt:lpstr>
      <vt:lpstr>AdvOTdd3b7348.I+03</vt:lpstr>
      <vt:lpstr>AdvTTbdb21c9e</vt:lpstr>
      <vt:lpstr>AdvTTd0b5fdba.I</vt:lpstr>
      <vt:lpstr>Arial</vt:lpstr>
      <vt:lpstr>Calibri</vt:lpstr>
      <vt:lpstr>Cambria Math</vt:lpstr>
      <vt:lpstr>Symbol</vt:lpstr>
      <vt:lpstr>Times New Roman</vt:lpstr>
      <vt:lpstr>Times-Roman</vt:lpstr>
      <vt:lpstr>Wingdings</vt:lpstr>
      <vt:lpstr>Default Design</vt:lpstr>
      <vt:lpstr>Tema de Office</vt:lpstr>
      <vt:lpstr>1_Tema de Office</vt:lpstr>
      <vt:lpstr>2_Tema de Office</vt:lpstr>
      <vt:lpstr>1_Default Design</vt:lpstr>
      <vt:lpstr>4_Default Design</vt:lpstr>
      <vt:lpstr>5_Default Design</vt:lpstr>
      <vt:lpstr>16_Default Design</vt:lpstr>
      <vt:lpstr>4_Tema de Office</vt:lpstr>
      <vt:lpstr>5_Tema de Office</vt:lpstr>
      <vt:lpstr>Imagen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jrps</dc:creator>
  <cp:lastModifiedBy>Jrpelaez</cp:lastModifiedBy>
  <cp:revision>1254</cp:revision>
  <dcterms:created xsi:type="dcterms:W3CDTF">2006-09-20T14:18:46Z</dcterms:created>
  <dcterms:modified xsi:type="dcterms:W3CDTF">2022-08-04T07:51:23Z</dcterms:modified>
</cp:coreProperties>
</file>