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24_A3B048E1.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comments/modernComment_118_8B4114FD.xml" ContentType="application/vnd.ms-powerpoint.comments+xml"/>
  <Override PartName="/ppt/notesSlides/notesSlide6.xml" ContentType="application/vnd.openxmlformats-officedocument.presentationml.notesSlide+xml"/>
  <Override PartName="/ppt/comments/modernComment_117_1DBF553E.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25_614E6699.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comments/modernComment_11A_48B72AD.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21_A815791D.xml" ContentType="application/vnd.ms-powerpoint.comments+xml"/>
  <Override PartName="/ppt/diagrams/data6.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comments/modernComment_126_3E0FE8E0.xml" ContentType="application/vnd.ms-powerpoint.comments+xml"/>
  <Override PartName="/ppt/notesSlides/notesSlide15.xml" ContentType="application/vnd.openxmlformats-officedocument.presentationml.notesSlide+xml"/>
  <Override PartName="/ppt/comments/modernComment_113_35E26C8F.xml" ContentType="application/vnd.ms-powerpoint.comments+xml"/>
  <Override PartName="/ppt/diagrams/data7.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E_33A57143.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diagrams/data5.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274" r:id="rId5"/>
    <p:sldId id="276" r:id="rId6"/>
    <p:sldId id="292" r:id="rId7"/>
    <p:sldId id="277" r:id="rId8"/>
    <p:sldId id="280" r:id="rId9"/>
    <p:sldId id="279" r:id="rId10"/>
    <p:sldId id="284" r:id="rId11"/>
    <p:sldId id="285" r:id="rId12"/>
    <p:sldId id="283" r:id="rId13"/>
    <p:sldId id="293" r:id="rId14"/>
    <p:sldId id="282" r:id="rId15"/>
    <p:sldId id="295" r:id="rId16"/>
    <p:sldId id="289" r:id="rId17"/>
    <p:sldId id="294" r:id="rId18"/>
    <p:sldId id="275" r:id="rId19"/>
    <p:sldId id="287" r:id="rId20"/>
    <p:sldId id="296" r:id="rId21"/>
    <p:sldId id="286" r:id="rId2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586" userDrawn="1">
          <p15:clr>
            <a:srgbClr val="A4A3A4"/>
          </p15:clr>
        </p15:guide>
        <p15:guide id="3" pos="5065" userDrawn="1">
          <p15:clr>
            <a:srgbClr val="A4A3A4"/>
          </p15:clr>
        </p15:guide>
        <p15:guide id="4" pos="4520" userDrawn="1">
          <p15:clr>
            <a:srgbClr val="A4A3A4"/>
          </p15:clr>
        </p15:guide>
        <p15:guide id="5" pos="399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482B45-42D8-C4D1-5BEF-0E73009B259D}" name="Usman Shaukat" initials="US" userId="S::2925313@uis.no::ec738b41-806c-4c54-a17d-296771ad92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194"/>
    <a:srgbClr val="14963F"/>
    <a:srgbClr val="050F41"/>
    <a:srgbClr val="020E50"/>
    <a:srgbClr val="EBE4D9"/>
    <a:srgbClr val="F7931D"/>
    <a:srgbClr val="9BBFE5"/>
    <a:srgbClr val="6567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9" autoAdjust="0"/>
    <p:restoredTop sz="93148"/>
  </p:normalViewPr>
  <p:slideViewPr>
    <p:cSldViewPr snapToGrid="0" snapToObjects="1" showGuides="1">
      <p:cViewPr varScale="1">
        <p:scale>
          <a:sx n="76" d="100"/>
          <a:sy n="76" d="100"/>
        </p:scale>
        <p:origin x="53" y="341"/>
      </p:cViewPr>
      <p:guideLst>
        <p:guide orient="horz" pos="2160"/>
        <p:guide pos="5586"/>
        <p:guide pos="5065"/>
        <p:guide pos="4520"/>
        <p:guide pos="3999"/>
      </p:guideLst>
    </p:cSldViewPr>
  </p:slideViewPr>
  <p:notesTextViewPr>
    <p:cViewPr>
      <p:scale>
        <a:sx n="1" d="1"/>
        <a:sy n="1" d="1"/>
      </p:scale>
      <p:origin x="0" y="-106"/>
    </p:cViewPr>
  </p:notesTextViewPr>
  <p:notesViewPr>
    <p:cSldViewPr snapToGrid="0" snapToObjects="1">
      <p:cViewPr varScale="1">
        <p:scale>
          <a:sx n="96" d="100"/>
          <a:sy n="96" d="100"/>
        </p:scale>
        <p:origin x="364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omments/modernComment_113_35E26C8F.xml><?xml version="1.0" encoding="utf-8"?>
<p188:cmLst xmlns:a="http://schemas.openxmlformats.org/drawingml/2006/main" xmlns:r="http://schemas.openxmlformats.org/officeDocument/2006/relationships" xmlns:p188="http://schemas.microsoft.com/office/powerpoint/2018/8/main">
  <p188:cm id="{765D0ABB-7165-4AFA-B357-A93DC7B4337F}" authorId="{1F482B45-42D8-C4D1-5BEF-0E73009B259D}" created="2023-11-27T17:08:17.609">
    <ac:deMkLst xmlns:ac="http://schemas.microsoft.com/office/drawing/2013/main/command">
      <pc:docMk xmlns:pc="http://schemas.microsoft.com/office/powerpoint/2013/main/command"/>
      <pc:sldMk xmlns:pc="http://schemas.microsoft.com/office/powerpoint/2013/main/command" cId="904031375" sldId="275"/>
      <ac:spMk id="13" creationId="{68A95F1C-A950-4E8D-F85A-FCD4C3BCD3FC}"/>
    </ac:deMkLst>
    <p188:txBody>
      <a:bodyPr/>
      <a:lstStyle/>
      <a:p>
        <a:r>
          <a:rPr lang="en-US"/>
          <a:t>ADD linkedinn profile . Make it nices.</a:t>
        </a:r>
      </a:p>
    </p188:txBody>
  </p188:cm>
  <p188:cm id="{CCD3C5C3-B968-4444-B50A-C72B7DFFCB1E}" authorId="{1F482B45-42D8-C4D1-5BEF-0E73009B259D}" created="2023-11-27T17:12:11.081">
    <ac:txMkLst xmlns:ac="http://schemas.microsoft.com/office/drawing/2013/main/command">
      <pc:docMk xmlns:pc="http://schemas.microsoft.com/office/powerpoint/2013/main/command"/>
      <pc:sldMk xmlns:pc="http://schemas.microsoft.com/office/powerpoint/2013/main/command" cId="904031375" sldId="275"/>
      <ac:spMk id="7" creationId="{0EBA89C4-9EB9-5E5C-180F-AAF84C21B396}"/>
      <ac:txMk cp="1022" len="8">
        <ac:context len="1196" hash="14044824"/>
      </ac:txMk>
    </ac:txMkLst>
    <p188:pos x="8720585" y="2251617"/>
    <p188:txBody>
      <a:bodyPr/>
      <a:lstStyle/>
      <a:p>
        <a:r>
          <a:rPr lang="en-US"/>
          <a:t>Link is missing</a:t>
        </a:r>
      </a:p>
    </p188:txBody>
  </p188:cm>
</p188:cmLst>
</file>

<file path=ppt/comments/modernComment_117_1DBF553E.xml><?xml version="1.0" encoding="utf-8"?>
<p188:cmLst xmlns:a="http://schemas.openxmlformats.org/drawingml/2006/main" xmlns:r="http://schemas.openxmlformats.org/officeDocument/2006/relationships" xmlns:p188="http://schemas.microsoft.com/office/powerpoint/2018/8/main">
  <p188:cm id="{05BB5561-A529-4F41-B4BE-DC880E62D938}" authorId="{1F482B45-42D8-C4D1-5BEF-0E73009B259D}" created="2023-11-27T17:10:21.133">
    <ac:deMkLst xmlns:ac="http://schemas.microsoft.com/office/drawing/2013/main/command">
      <pc:docMk xmlns:pc="http://schemas.microsoft.com/office/powerpoint/2013/main/command"/>
      <pc:sldMk xmlns:pc="http://schemas.microsoft.com/office/powerpoint/2013/main/command" cId="499078462" sldId="279"/>
      <ac:picMk id="47" creationId="{B8467F20-EDCD-9CB0-CF41-9CBF2859C6A4}"/>
    </ac:deMkLst>
    <p188:replyLst>
      <p188:reply id="{EF99CC80-79A0-401D-B18D-609C5BBAF4F7}" authorId="{1F482B45-42D8-C4D1-5BEF-0E73009B259D}" created="2023-11-27T17:32:33.649">
        <p188:txBody>
          <a:bodyPr/>
          <a:lstStyle/>
          <a:p>
            <a:r>
              <a:rPr lang="en-US"/>
              <a:t>Talk only about the dyanamics model. I can take the question.</a:t>
            </a:r>
          </a:p>
        </p188:txBody>
      </p188:reply>
    </p188:replyLst>
    <p188:txBody>
      <a:bodyPr/>
      <a:lstStyle/>
      <a:p>
        <a:r>
          <a:rPr lang="en-US"/>
          <a:t>Delete (A)</a:t>
        </a:r>
      </a:p>
    </p188:txBody>
  </p188:cm>
</p188:cmLst>
</file>

<file path=ppt/comments/modernComment_118_8B4114FD.xml><?xml version="1.0" encoding="utf-8"?>
<p188:cmLst xmlns:a="http://schemas.openxmlformats.org/drawingml/2006/main" xmlns:r="http://schemas.openxmlformats.org/officeDocument/2006/relationships" xmlns:p188="http://schemas.microsoft.com/office/powerpoint/2018/8/main">
  <p188:cm id="{5369F903-A265-481B-8120-4ABC7CD3ACD8}" authorId="{1F482B45-42D8-C4D1-5BEF-0E73009B259D}" created="2023-11-27T17:27:53.523">
    <ac:deMkLst xmlns:ac="http://schemas.microsoft.com/office/drawing/2013/main/command">
      <pc:docMk xmlns:pc="http://schemas.microsoft.com/office/powerpoint/2013/main/command"/>
      <pc:sldMk xmlns:pc="http://schemas.microsoft.com/office/powerpoint/2013/main/command" cId="2336298237" sldId="280"/>
      <ac:spMk id="8" creationId="{62538A82-9D9D-96F8-3158-DE37329D2434}"/>
    </ac:deMkLst>
    <p188:replyLst>
      <p188:reply id="{9029D3D6-9D4D-4872-95FB-C77882244668}" authorId="{1F482B45-42D8-C4D1-5BEF-0E73009B259D}" created="2023-11-27T17:28:50.129">
        <p188:txBody>
          <a:bodyPr/>
          <a:lstStyle/>
          <a:p>
            <a:r>
              <a:rPr lang="en-US"/>
              <a:t>Equal sign on top of each other</a:t>
            </a:r>
          </a:p>
        </p188:txBody>
      </p188:reply>
    </p188:replyLst>
    <p188:txBody>
      <a:bodyPr/>
      <a:lstStyle/>
      <a:p>
        <a:r>
          <a:rPr lang="en-US"/>
          <a:t>Explain this PANS and this factor,. 
Talk about RANS
Then incorproate in rans to derive PANS</a:t>
        </a:r>
      </a:p>
    </p188:txBody>
  </p188:cm>
</p188:cmLst>
</file>

<file path=ppt/comments/modernComment_11A_48B72AD.xml><?xml version="1.0" encoding="utf-8"?>
<p188:cmLst xmlns:a="http://schemas.openxmlformats.org/drawingml/2006/main" xmlns:r="http://schemas.openxmlformats.org/officeDocument/2006/relationships" xmlns:p188="http://schemas.microsoft.com/office/powerpoint/2018/8/main">
  <p188:cm id="{C8C9C416-4E30-406E-BBA5-DB164A46BFFB}" authorId="{1F482B45-42D8-C4D1-5BEF-0E73009B259D}" created="2023-11-27T16:48:50.500">
    <pc:sldMkLst xmlns:pc="http://schemas.microsoft.com/office/powerpoint/2013/main/command">
      <pc:docMk/>
      <pc:sldMk cId="76247725" sldId="282"/>
    </pc:sldMkLst>
    <p188:replyLst>
      <p188:reply id="{47A4B890-DEAF-4C0D-BC32-B9F45509A61C}" authorId="{1F482B45-42D8-C4D1-5BEF-0E73009B259D}" created="2023-11-27T16:51:28.918">
        <p188:txBody>
          <a:bodyPr/>
          <a:lstStyle/>
          <a:p>
            <a:r>
              <a:rPr lang="en-US"/>
              <a:t>Put them together
</a:t>
            </a:r>
          </a:p>
        </p188:txBody>
      </p188:reply>
      <p188:reply id="{EB9D68E7-3D69-4279-9809-25820ADADDD3}" authorId="{1F482B45-42D8-C4D1-5BEF-0E73009B259D}" created="2023-11-27T16:51:50.402">
        <p188:txBody>
          <a:bodyPr/>
          <a:lstStyle/>
          <a:p>
            <a:r>
              <a:rPr lang="en-US"/>
              <a:t>Up fig , down table
</a:t>
            </a:r>
          </a:p>
        </p188:txBody>
      </p188:reply>
      <p188:reply id="{D06649EC-E55C-4592-9066-EE83AA48EF86}" authorId="{1F482B45-42D8-C4D1-5BEF-0E73009B259D}" created="2023-11-27T16:52:07.227">
        <p188:txBody>
          <a:bodyPr/>
          <a:lstStyle/>
          <a:p>
            <a:r>
              <a:rPr lang="en-US"/>
              <a:t>Spend more time.</a:t>
            </a:r>
          </a:p>
        </p188:txBody>
      </p188:reply>
    </p188:replyLst>
    <p188:txBody>
      <a:bodyPr/>
      <a:lstStyle/>
      <a:p>
        <a:r>
          <a:rPr lang="en-US"/>
          <a:t>Streched. I need to fix it.</a:t>
        </a:r>
      </a:p>
    </p188:txBody>
  </p188:cm>
</p188:cmLst>
</file>

<file path=ppt/comments/modernComment_11E_33A57143.xml><?xml version="1.0" encoding="utf-8"?>
<p188:cmLst xmlns:a="http://schemas.openxmlformats.org/drawingml/2006/main" xmlns:r="http://schemas.openxmlformats.org/officeDocument/2006/relationships" xmlns:p188="http://schemas.microsoft.com/office/powerpoint/2018/8/main">
  <p188:cm id="{87E1ACF0-FC64-4C60-88C9-C4F1BDED90E5}" authorId="{1F482B45-42D8-C4D1-5BEF-0E73009B259D}" created="2023-11-27T16:56:52.733">
    <ac:deMkLst xmlns:ac="http://schemas.microsoft.com/office/drawing/2013/main/command">
      <pc:docMk xmlns:pc="http://schemas.microsoft.com/office/powerpoint/2013/main/command"/>
      <pc:sldMk xmlns:pc="http://schemas.microsoft.com/office/powerpoint/2013/main/command" cId="866480451" sldId="286"/>
      <ac:spMk id="12" creationId="{DFA17861-B82C-D587-1CF7-3AB59D10A84C}"/>
    </ac:deMkLst>
    <p188:replyLst>
      <p188:reply id="{140CAD95-8CD7-4B99-ABBF-4DA8DF4679BC}" authorId="{1F482B45-42D8-C4D1-5BEF-0E73009B259D}" created="2023-11-27T16:59:20.576">
        <p188:txBody>
          <a:bodyPr/>
          <a:lstStyle/>
          <a:p>
            <a:r>
              <a:rPr lang="en-US"/>
              <a:t>Delete this. One less slides 😃</a:t>
            </a:r>
          </a:p>
        </p188:txBody>
      </p188:reply>
    </p188:replyLst>
    <p188:txBody>
      <a:bodyPr/>
      <a:lstStyle/>
      <a:p>
        <a:r>
          <a:rPr lang="en-US"/>
          <a:t>Add this it all of the comments
</a:t>
        </a:r>
      </a:p>
    </p188:txBody>
  </p188:cm>
</p188:cmLst>
</file>

<file path=ppt/comments/modernComment_121_A815791D.xml><?xml version="1.0" encoding="utf-8"?>
<p188:cmLst xmlns:a="http://schemas.openxmlformats.org/drawingml/2006/main" xmlns:r="http://schemas.openxmlformats.org/officeDocument/2006/relationships" xmlns:p188="http://schemas.microsoft.com/office/powerpoint/2018/8/main">
  <p188:cm id="{A14F3BE6-2B03-47F5-BE4D-CB94304E28DC}" authorId="{1F482B45-42D8-C4D1-5BEF-0E73009B259D}" created="2023-11-27T17:00:17.125">
    <ac:deMkLst xmlns:ac="http://schemas.microsoft.com/office/drawing/2013/main/command">
      <pc:docMk xmlns:pc="http://schemas.microsoft.com/office/powerpoint/2013/main/command"/>
      <pc:sldMk xmlns:pc="http://schemas.microsoft.com/office/powerpoint/2013/main/command" cId="2819979549" sldId="289"/>
      <ac:graphicFrameMk id="17" creationId="{00720598-15BF-37A1-17A3-CC5CBE06315C}"/>
    </ac:deMkLst>
    <p188:txBody>
      <a:bodyPr/>
      <a:lstStyle/>
      <a:p>
        <a:r>
          <a:rPr lang="en-US"/>
          <a:t>Add question mark here </a:t>
        </a:r>
      </a:p>
    </p188:txBody>
  </p188:cm>
</p188:cmLst>
</file>

<file path=ppt/comments/modernComment_124_A3B048E1.xml><?xml version="1.0" encoding="utf-8"?>
<p188:cmLst xmlns:a="http://schemas.openxmlformats.org/drawingml/2006/main" xmlns:r="http://schemas.openxmlformats.org/officeDocument/2006/relationships" xmlns:p188="http://schemas.microsoft.com/office/powerpoint/2018/8/main">
  <p188:cm id="{ACD832E2-A236-474C-A3F2-8771E3C52093}" authorId="{1F482B45-42D8-C4D1-5BEF-0E73009B259D}" created="2023-11-27T16:42:47.227">
    <pc:sldMkLst xmlns:pc="http://schemas.microsoft.com/office/powerpoint/2013/main/command">
      <pc:docMk/>
      <pc:sldMk cId="2746239201" sldId="292"/>
    </pc:sldMkLst>
    <p188:txBody>
      <a:bodyPr/>
      <a:lstStyle/>
      <a:p>
        <a:r>
          <a:rPr lang="en-US"/>
          <a:t>Hybrid Des link,
Alg
</a:t>
        </a:r>
      </a:p>
    </p188:txBody>
  </p188:cm>
  <p188:cm id="{047175F1-846E-4906-AF25-0C1C815085F1}" authorId="{1F482B45-42D8-C4D1-5BEF-0E73009B259D}" created="2023-11-27T17:19:53.125">
    <ac:deMkLst xmlns:ac="http://schemas.microsoft.com/office/drawing/2013/main/command">
      <pc:docMk xmlns:pc="http://schemas.microsoft.com/office/powerpoint/2013/main/command"/>
      <pc:sldMk xmlns:pc="http://schemas.microsoft.com/office/powerpoint/2013/main/command" cId="2746239201" sldId="292"/>
      <ac:graphicFrameMk id="20" creationId="{2C16EE88-84D9-C3ED-A948-94D660D995F9}"/>
    </ac:deMkLst>
    <p188:txBody>
      <a:bodyPr/>
      <a:lstStyle/>
      <a:p>
        <a:r>
          <a:rPr lang="en-US"/>
          <a:t>Fix the animation</a:t>
        </a:r>
      </a:p>
    </p188:txBody>
  </p188:cm>
</p188:cmLst>
</file>

<file path=ppt/comments/modernComment_125_614E6699.xml><?xml version="1.0" encoding="utf-8"?>
<p188:cmLst xmlns:a="http://schemas.openxmlformats.org/drawingml/2006/main" xmlns:r="http://schemas.openxmlformats.org/officeDocument/2006/relationships" xmlns:p188="http://schemas.microsoft.com/office/powerpoint/2018/8/main">
  <p188:cm id="{767F4D0E-97BA-49C8-ADFF-D5201358BB19}" authorId="{1F482B45-42D8-C4D1-5BEF-0E73009B259D}" created="2023-11-27T16:47:58.444">
    <pc:sldMkLst xmlns:pc="http://schemas.microsoft.com/office/powerpoint/2013/main/command">
      <pc:docMk/>
      <pc:sldMk cId="1632528025" sldId="293"/>
    </pc:sldMkLst>
    <p188:txBody>
      <a:bodyPr/>
      <a:lstStyle/>
      <a:p>
        <a:r>
          <a:rPr lang="en-US"/>
          <a:t>Align it, Remove super critical, 
Right part main part of the page. 
Left part just a line reynold number equals to.
Diameter ratio =5.</a:t>
        </a:r>
      </a:p>
    </p188:txBody>
  </p188:cm>
</p188:cmLst>
</file>

<file path=ppt/comments/modernComment_126_3E0FE8E0.xml><?xml version="1.0" encoding="utf-8"?>
<p188:cmLst xmlns:a="http://schemas.openxmlformats.org/drawingml/2006/main" xmlns:r="http://schemas.openxmlformats.org/officeDocument/2006/relationships" xmlns:p188="http://schemas.microsoft.com/office/powerpoint/2018/8/main">
  <p188:cm id="{46EB6CBD-B4EA-4140-8CA7-F1881D468F20}" authorId="{1F482B45-42D8-C4D1-5BEF-0E73009B259D}" created="2023-11-27T17:39:31.048">
    <pc:sldMkLst xmlns:pc="http://schemas.microsoft.com/office/powerpoint/2013/main/command">
      <pc:docMk/>
      <pc:sldMk cId="1041230048" sldId="294"/>
    </pc:sldMkLst>
    <p188:txBody>
      <a:bodyPr/>
      <a:lstStyle/>
      <a:p>
        <a:r>
          <a:rPr lang="en-US"/>
          <a:t>SET OUT THE FOOOTERS
</a:t>
        </a:r>
      </a:p>
    </p188:txBody>
  </p188:cm>
</p188:cmLst>
</file>

<file path=ppt/diagrams/_rels/data2.xml.rels><?xml version="1.0" encoding="UTF-8" standalone="yes"?>
<Relationships xmlns="http://schemas.openxmlformats.org/package/2006/relationships"><Relationship Id="rId1" Type="http://schemas.openxmlformats.org/officeDocument/2006/relationships/image" Target="../media/image8.png"/></Relationships>
</file>

<file path=ppt/diagrams/_rels/data3.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11.png"/></Relationships>
</file>

<file path=ppt/diagrams/_rels/data5.xml.rels><?xml version="1.0" encoding="UTF-8" standalone="yes"?>
<Relationships xmlns="http://schemas.openxmlformats.org/package/2006/relationships"><Relationship Id="rId1" Type="http://schemas.openxmlformats.org/officeDocument/2006/relationships/image" Target="../media/image460.png"/></Relationships>
</file>

<file path=ppt/diagrams/_rels/data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image" Target="../media/image53.jpg"/></Relationships>
</file>

<file path=ppt/diagrams/_rels/data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jpg"/></Relationships>
</file>

<file path=ppt/diagrams/_rels/drawing2.xml.rels><?xml version="1.0" encoding="UTF-8" standalone="yes"?>
<Relationships xmlns="http://schemas.openxmlformats.org/package/2006/relationships"><Relationship Id="rId1" Type="http://schemas.openxmlformats.org/officeDocument/2006/relationships/image" Target="../media/image8.png"/></Relationships>
</file>

<file path=ppt/diagrams/_rels/drawing3.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11.png"/></Relationships>
</file>

<file path=ppt/diagrams/_rels/drawing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54D568-EB0D-4B68-8C57-60854C1D0446}" type="doc">
      <dgm:prSet loTypeId="urn:microsoft.com/office/officeart/2005/8/layout/pyramid2" loCatId="pyramid" qsTypeId="urn:microsoft.com/office/officeart/2005/8/quickstyle/simple1" qsCatId="simple" csTypeId="urn:microsoft.com/office/officeart/2005/8/colors/colorful1" csCatId="colorful" phldr="1"/>
      <dgm:spPr/>
    </dgm:pt>
    <dgm:pt modelId="{E10578BF-1F42-4CD1-9BBD-6083AA3114B2}">
      <dgm:prSet phldrT="[Text]" custT="1"/>
      <dgm:spPr/>
      <dgm:t>
        <a:bodyPr/>
        <a:lstStyle/>
        <a:p>
          <a:r>
            <a:rPr lang="en-US" sz="1800" b="1" dirty="0"/>
            <a:t>Direct Numerical Simulation</a:t>
          </a:r>
          <a:br>
            <a:rPr lang="en-US" sz="1800" b="1" dirty="0"/>
          </a:br>
          <a:r>
            <a:rPr lang="en-US" sz="1800" b="1" dirty="0"/>
            <a:t>(DNS)</a:t>
          </a:r>
        </a:p>
      </dgm:t>
    </dgm:pt>
    <dgm:pt modelId="{CA8BC953-22DE-468C-8BAC-B947BFFA23E1}" type="parTrans" cxnId="{21FDB9CA-FCD5-4DD7-B258-3ED771117BC3}">
      <dgm:prSet/>
      <dgm:spPr/>
      <dgm:t>
        <a:bodyPr/>
        <a:lstStyle/>
        <a:p>
          <a:endParaRPr lang="en-US"/>
        </a:p>
      </dgm:t>
    </dgm:pt>
    <dgm:pt modelId="{DFBBB24D-6DD1-4916-A9A1-9ADBD5DCE3BD}" type="sibTrans" cxnId="{21FDB9CA-FCD5-4DD7-B258-3ED771117BC3}">
      <dgm:prSet/>
      <dgm:spPr/>
      <dgm:t>
        <a:bodyPr/>
        <a:lstStyle/>
        <a:p>
          <a:endParaRPr lang="en-US"/>
        </a:p>
      </dgm:t>
    </dgm:pt>
    <dgm:pt modelId="{10F13D72-8B17-4255-8A43-E42BF78D53B7}">
      <dgm:prSet phldrT="[Text]" custT="1"/>
      <dgm:spPr/>
      <dgm:t>
        <a:bodyPr/>
        <a:lstStyle/>
        <a:p>
          <a:pPr algn="ctr"/>
          <a:r>
            <a:rPr lang="en-US" sz="1800" b="1" dirty="0"/>
            <a:t>Large Eddy Simulation (LES</a:t>
          </a:r>
          <a:r>
            <a:rPr lang="en-US" sz="1800" dirty="0"/>
            <a:t>)</a:t>
          </a:r>
          <a:endParaRPr lang="en-US" sz="1800" b="1" dirty="0"/>
        </a:p>
      </dgm:t>
    </dgm:pt>
    <dgm:pt modelId="{4BB29CEA-4A4B-46B9-A8D1-77471A75CA72}" type="parTrans" cxnId="{26D3D89B-F2D1-45C7-ACED-501F946EE359}">
      <dgm:prSet/>
      <dgm:spPr/>
      <dgm:t>
        <a:bodyPr/>
        <a:lstStyle/>
        <a:p>
          <a:endParaRPr lang="en-US"/>
        </a:p>
      </dgm:t>
    </dgm:pt>
    <dgm:pt modelId="{683D4BE9-5ECA-4BF4-AFE9-A83923FBC254}" type="sibTrans" cxnId="{26D3D89B-F2D1-45C7-ACED-501F946EE359}">
      <dgm:prSet/>
      <dgm:spPr/>
      <dgm:t>
        <a:bodyPr/>
        <a:lstStyle/>
        <a:p>
          <a:endParaRPr lang="en-US"/>
        </a:p>
      </dgm:t>
    </dgm:pt>
    <dgm:pt modelId="{E13CE992-7A5C-49C9-B714-AE68A2605B6D}">
      <dgm:prSet phldrT="[Text]" custT="1"/>
      <dgm:spPr/>
      <dgm:t>
        <a:bodyPr/>
        <a:lstStyle/>
        <a:p>
          <a:r>
            <a:rPr lang="en-US" sz="1800" b="1" dirty="0"/>
            <a:t>Reynolds Averaged Navier-Stokes Equations (RANS</a:t>
          </a:r>
          <a:r>
            <a:rPr lang="en-US" sz="1800" dirty="0"/>
            <a:t>)</a:t>
          </a:r>
        </a:p>
      </dgm:t>
    </dgm:pt>
    <dgm:pt modelId="{72971BC3-E7E2-4E80-BFB4-48F77FAFE727}" type="parTrans" cxnId="{693807EC-49C7-44F2-82B6-3782530BB6AF}">
      <dgm:prSet/>
      <dgm:spPr/>
      <dgm:t>
        <a:bodyPr/>
        <a:lstStyle/>
        <a:p>
          <a:endParaRPr lang="en-US"/>
        </a:p>
      </dgm:t>
    </dgm:pt>
    <dgm:pt modelId="{1B9C4A54-E608-419F-BA54-44CD5C04552F}" type="sibTrans" cxnId="{693807EC-49C7-44F2-82B6-3782530BB6AF}">
      <dgm:prSet/>
      <dgm:spPr/>
      <dgm:t>
        <a:bodyPr/>
        <a:lstStyle/>
        <a:p>
          <a:endParaRPr lang="en-US"/>
        </a:p>
      </dgm:t>
    </dgm:pt>
    <dgm:pt modelId="{7844DDCF-003C-49AE-BE04-4674E1F961A1}">
      <dgm:prSet/>
      <dgm:spPr/>
      <dgm:t>
        <a:bodyPr/>
        <a:lstStyle/>
        <a:p>
          <a:r>
            <a:rPr lang="en-US" b="1" dirty="0"/>
            <a:t>Partially-Averaged Navier-Stokes Equation (PANS)</a:t>
          </a:r>
        </a:p>
      </dgm:t>
    </dgm:pt>
    <dgm:pt modelId="{9EF29311-B2DD-4DF0-A310-01CE16D8EB80}" type="parTrans" cxnId="{14D1D5A0-C9C3-4839-82FF-0F50396C56E4}">
      <dgm:prSet/>
      <dgm:spPr/>
      <dgm:t>
        <a:bodyPr/>
        <a:lstStyle/>
        <a:p>
          <a:endParaRPr lang="en-US"/>
        </a:p>
      </dgm:t>
    </dgm:pt>
    <dgm:pt modelId="{5EECFC5D-ACD2-40C2-B47F-F8EC339CFAF6}" type="sibTrans" cxnId="{14D1D5A0-C9C3-4839-82FF-0F50396C56E4}">
      <dgm:prSet/>
      <dgm:spPr/>
      <dgm:t>
        <a:bodyPr/>
        <a:lstStyle/>
        <a:p>
          <a:endParaRPr lang="en-US"/>
        </a:p>
      </dgm:t>
    </dgm:pt>
    <dgm:pt modelId="{F3628C10-0875-49C4-A47B-E49A5D215F56}">
      <dgm:prSet/>
      <dgm:spPr/>
      <dgm:t>
        <a:bodyPr/>
        <a:lstStyle/>
        <a:p>
          <a:r>
            <a:rPr lang="en-US" b="1" dirty="0"/>
            <a:t>Detached Eddy Simulation (DES)</a:t>
          </a:r>
        </a:p>
      </dgm:t>
    </dgm:pt>
    <dgm:pt modelId="{4F0E51B2-1594-43A3-B3C9-EDAA03BD8BD5}" type="parTrans" cxnId="{9E15BC21-68B0-493A-B839-68FB3F02B9D1}">
      <dgm:prSet/>
      <dgm:spPr/>
      <dgm:t>
        <a:bodyPr/>
        <a:lstStyle/>
        <a:p>
          <a:endParaRPr lang="en-US"/>
        </a:p>
      </dgm:t>
    </dgm:pt>
    <dgm:pt modelId="{B558BE82-3CA7-4EE7-989F-6900D0E8941A}" type="sibTrans" cxnId="{9E15BC21-68B0-493A-B839-68FB3F02B9D1}">
      <dgm:prSet/>
      <dgm:spPr/>
      <dgm:t>
        <a:bodyPr/>
        <a:lstStyle/>
        <a:p>
          <a:endParaRPr lang="en-US"/>
        </a:p>
      </dgm:t>
    </dgm:pt>
    <dgm:pt modelId="{C72D1FF5-3CEF-4DF3-A9DE-D99B212754E5}" type="pres">
      <dgm:prSet presAssocID="{7C54D568-EB0D-4B68-8C57-60854C1D0446}" presName="compositeShape" presStyleCnt="0">
        <dgm:presLayoutVars>
          <dgm:dir/>
          <dgm:resizeHandles/>
        </dgm:presLayoutVars>
      </dgm:prSet>
      <dgm:spPr/>
    </dgm:pt>
    <dgm:pt modelId="{DD31FE5F-5DDF-43F3-9F3D-FAE0755561B8}" type="pres">
      <dgm:prSet presAssocID="{7C54D568-EB0D-4B68-8C57-60854C1D0446}" presName="pyramid" presStyleLbl="node1" presStyleIdx="0" presStyleCnt="1"/>
      <dgm:spPr/>
    </dgm:pt>
    <dgm:pt modelId="{C6D7EA4F-9DE3-4759-BF9B-228CE4FFDB32}" type="pres">
      <dgm:prSet presAssocID="{7C54D568-EB0D-4B68-8C57-60854C1D0446}" presName="theList" presStyleCnt="0"/>
      <dgm:spPr/>
    </dgm:pt>
    <dgm:pt modelId="{472EA3F4-C021-45BB-870E-D9C5B0D321A3}" type="pres">
      <dgm:prSet presAssocID="{E10578BF-1F42-4CD1-9BBD-6083AA3114B2}" presName="aNode" presStyleLbl="fgAcc1" presStyleIdx="0" presStyleCnt="5">
        <dgm:presLayoutVars>
          <dgm:bulletEnabled val="1"/>
        </dgm:presLayoutVars>
      </dgm:prSet>
      <dgm:spPr/>
    </dgm:pt>
    <dgm:pt modelId="{420C8405-D373-43EA-A2F8-4A435F523688}" type="pres">
      <dgm:prSet presAssocID="{E10578BF-1F42-4CD1-9BBD-6083AA3114B2}" presName="aSpace" presStyleCnt="0"/>
      <dgm:spPr/>
    </dgm:pt>
    <dgm:pt modelId="{C311DF71-8B88-4C6A-8848-46858A5AD3F6}" type="pres">
      <dgm:prSet presAssocID="{10F13D72-8B17-4255-8A43-E42BF78D53B7}" presName="aNode" presStyleLbl="fgAcc1" presStyleIdx="1" presStyleCnt="5" custScaleX="97186">
        <dgm:presLayoutVars>
          <dgm:bulletEnabled val="1"/>
        </dgm:presLayoutVars>
      </dgm:prSet>
      <dgm:spPr/>
    </dgm:pt>
    <dgm:pt modelId="{92825C63-C6CE-4E13-A89C-7A2C4A1D1944}" type="pres">
      <dgm:prSet presAssocID="{10F13D72-8B17-4255-8A43-E42BF78D53B7}" presName="aSpace" presStyleCnt="0"/>
      <dgm:spPr/>
    </dgm:pt>
    <dgm:pt modelId="{B36B79A5-7E80-4915-8939-94AA70FB319B}" type="pres">
      <dgm:prSet presAssocID="{F3628C10-0875-49C4-A47B-E49A5D215F56}" presName="aNode" presStyleLbl="fgAcc1" presStyleIdx="2" presStyleCnt="5">
        <dgm:presLayoutVars>
          <dgm:bulletEnabled val="1"/>
        </dgm:presLayoutVars>
      </dgm:prSet>
      <dgm:spPr/>
    </dgm:pt>
    <dgm:pt modelId="{158F524B-F61E-4A5A-BDCE-923A603BBF95}" type="pres">
      <dgm:prSet presAssocID="{F3628C10-0875-49C4-A47B-E49A5D215F56}" presName="aSpace" presStyleCnt="0"/>
      <dgm:spPr/>
    </dgm:pt>
    <dgm:pt modelId="{5E09A957-A47B-4FD0-BD62-9FF249B57C54}" type="pres">
      <dgm:prSet presAssocID="{7844DDCF-003C-49AE-BE04-4674E1F961A1}" presName="aNode" presStyleLbl="fgAcc1" presStyleIdx="3" presStyleCnt="5">
        <dgm:presLayoutVars>
          <dgm:bulletEnabled val="1"/>
        </dgm:presLayoutVars>
      </dgm:prSet>
      <dgm:spPr/>
    </dgm:pt>
    <dgm:pt modelId="{1B7B9CA1-202B-4128-9B20-60B0134BA4A6}" type="pres">
      <dgm:prSet presAssocID="{7844DDCF-003C-49AE-BE04-4674E1F961A1}" presName="aSpace" presStyleCnt="0"/>
      <dgm:spPr/>
    </dgm:pt>
    <dgm:pt modelId="{40F7DAA1-FC74-41EF-AE78-7ED59EAEE7C7}" type="pres">
      <dgm:prSet presAssocID="{E13CE992-7A5C-49C9-B714-AE68A2605B6D}" presName="aNode" presStyleLbl="fgAcc1" presStyleIdx="4" presStyleCnt="5">
        <dgm:presLayoutVars>
          <dgm:bulletEnabled val="1"/>
        </dgm:presLayoutVars>
      </dgm:prSet>
      <dgm:spPr/>
    </dgm:pt>
    <dgm:pt modelId="{8F1BA934-FAC7-48F3-8F85-325264780A9D}" type="pres">
      <dgm:prSet presAssocID="{E13CE992-7A5C-49C9-B714-AE68A2605B6D}" presName="aSpace" presStyleCnt="0"/>
      <dgm:spPr/>
    </dgm:pt>
  </dgm:ptLst>
  <dgm:cxnLst>
    <dgm:cxn modelId="{EADC3B0C-B7D1-498D-830D-2E5CDB5BAD13}" type="presOf" srcId="{F3628C10-0875-49C4-A47B-E49A5D215F56}" destId="{B36B79A5-7E80-4915-8939-94AA70FB319B}" srcOrd="0" destOrd="0" presId="urn:microsoft.com/office/officeart/2005/8/layout/pyramid2"/>
    <dgm:cxn modelId="{FC554D0D-0147-46E0-86F5-751BCCF7C265}" type="presOf" srcId="{7844DDCF-003C-49AE-BE04-4674E1F961A1}" destId="{5E09A957-A47B-4FD0-BD62-9FF249B57C54}" srcOrd="0" destOrd="0" presId="urn:microsoft.com/office/officeart/2005/8/layout/pyramid2"/>
    <dgm:cxn modelId="{00032D11-00C3-4D0A-A412-07EA8B1D6DB6}" type="presOf" srcId="{E13CE992-7A5C-49C9-B714-AE68A2605B6D}" destId="{40F7DAA1-FC74-41EF-AE78-7ED59EAEE7C7}" srcOrd="0" destOrd="0" presId="urn:microsoft.com/office/officeart/2005/8/layout/pyramid2"/>
    <dgm:cxn modelId="{F3C72712-E361-4263-A8BF-4AE193773CCE}" type="presOf" srcId="{10F13D72-8B17-4255-8A43-E42BF78D53B7}" destId="{C311DF71-8B88-4C6A-8848-46858A5AD3F6}" srcOrd="0" destOrd="0" presId="urn:microsoft.com/office/officeart/2005/8/layout/pyramid2"/>
    <dgm:cxn modelId="{9E15BC21-68B0-493A-B839-68FB3F02B9D1}" srcId="{7C54D568-EB0D-4B68-8C57-60854C1D0446}" destId="{F3628C10-0875-49C4-A47B-E49A5D215F56}" srcOrd="2" destOrd="0" parTransId="{4F0E51B2-1594-43A3-B3C9-EDAA03BD8BD5}" sibTransId="{B558BE82-3CA7-4EE7-989F-6900D0E8941A}"/>
    <dgm:cxn modelId="{EEBE7B80-81AC-4A5F-BAAA-14C5AC083689}" type="presOf" srcId="{7C54D568-EB0D-4B68-8C57-60854C1D0446}" destId="{C72D1FF5-3CEF-4DF3-A9DE-D99B212754E5}" srcOrd="0" destOrd="0" presId="urn:microsoft.com/office/officeart/2005/8/layout/pyramid2"/>
    <dgm:cxn modelId="{26D3D89B-F2D1-45C7-ACED-501F946EE359}" srcId="{7C54D568-EB0D-4B68-8C57-60854C1D0446}" destId="{10F13D72-8B17-4255-8A43-E42BF78D53B7}" srcOrd="1" destOrd="0" parTransId="{4BB29CEA-4A4B-46B9-A8D1-77471A75CA72}" sibTransId="{683D4BE9-5ECA-4BF4-AFE9-A83923FBC254}"/>
    <dgm:cxn modelId="{14D1D5A0-C9C3-4839-82FF-0F50396C56E4}" srcId="{7C54D568-EB0D-4B68-8C57-60854C1D0446}" destId="{7844DDCF-003C-49AE-BE04-4674E1F961A1}" srcOrd="3" destOrd="0" parTransId="{9EF29311-B2DD-4DF0-A310-01CE16D8EB80}" sibTransId="{5EECFC5D-ACD2-40C2-B47F-F8EC339CFAF6}"/>
    <dgm:cxn modelId="{21FDB9CA-FCD5-4DD7-B258-3ED771117BC3}" srcId="{7C54D568-EB0D-4B68-8C57-60854C1D0446}" destId="{E10578BF-1F42-4CD1-9BBD-6083AA3114B2}" srcOrd="0" destOrd="0" parTransId="{CA8BC953-22DE-468C-8BAC-B947BFFA23E1}" sibTransId="{DFBBB24D-6DD1-4916-A9A1-9ADBD5DCE3BD}"/>
    <dgm:cxn modelId="{FD037CDE-1BDA-409D-9C21-EE27657CF4A7}" type="presOf" srcId="{E10578BF-1F42-4CD1-9BBD-6083AA3114B2}" destId="{472EA3F4-C021-45BB-870E-D9C5B0D321A3}" srcOrd="0" destOrd="0" presId="urn:microsoft.com/office/officeart/2005/8/layout/pyramid2"/>
    <dgm:cxn modelId="{693807EC-49C7-44F2-82B6-3782530BB6AF}" srcId="{7C54D568-EB0D-4B68-8C57-60854C1D0446}" destId="{E13CE992-7A5C-49C9-B714-AE68A2605B6D}" srcOrd="4" destOrd="0" parTransId="{72971BC3-E7E2-4E80-BFB4-48F77FAFE727}" sibTransId="{1B9C4A54-E608-419F-BA54-44CD5C04552F}"/>
    <dgm:cxn modelId="{77E62F5B-DF7B-44F7-A1DC-0DA100AC1C21}" type="presParOf" srcId="{C72D1FF5-3CEF-4DF3-A9DE-D99B212754E5}" destId="{DD31FE5F-5DDF-43F3-9F3D-FAE0755561B8}" srcOrd="0" destOrd="0" presId="urn:microsoft.com/office/officeart/2005/8/layout/pyramid2"/>
    <dgm:cxn modelId="{D188AEFE-492C-42FB-BB26-FA5B8F84D0F9}" type="presParOf" srcId="{C72D1FF5-3CEF-4DF3-A9DE-D99B212754E5}" destId="{C6D7EA4F-9DE3-4759-BF9B-228CE4FFDB32}" srcOrd="1" destOrd="0" presId="urn:microsoft.com/office/officeart/2005/8/layout/pyramid2"/>
    <dgm:cxn modelId="{8BA4D8CD-F69F-41CF-9162-054B37F6F70A}" type="presParOf" srcId="{C6D7EA4F-9DE3-4759-BF9B-228CE4FFDB32}" destId="{472EA3F4-C021-45BB-870E-D9C5B0D321A3}" srcOrd="0" destOrd="0" presId="urn:microsoft.com/office/officeart/2005/8/layout/pyramid2"/>
    <dgm:cxn modelId="{DD90B478-BB43-41A0-A6F3-21EC9E3FF736}" type="presParOf" srcId="{C6D7EA4F-9DE3-4759-BF9B-228CE4FFDB32}" destId="{420C8405-D373-43EA-A2F8-4A435F523688}" srcOrd="1" destOrd="0" presId="urn:microsoft.com/office/officeart/2005/8/layout/pyramid2"/>
    <dgm:cxn modelId="{9F18CA8E-D533-42BD-BF96-001375A0CABC}" type="presParOf" srcId="{C6D7EA4F-9DE3-4759-BF9B-228CE4FFDB32}" destId="{C311DF71-8B88-4C6A-8848-46858A5AD3F6}" srcOrd="2" destOrd="0" presId="urn:microsoft.com/office/officeart/2005/8/layout/pyramid2"/>
    <dgm:cxn modelId="{603370A0-C093-40B1-B0F7-E21382D1E1BC}" type="presParOf" srcId="{C6D7EA4F-9DE3-4759-BF9B-228CE4FFDB32}" destId="{92825C63-C6CE-4E13-A89C-7A2C4A1D1944}" srcOrd="3" destOrd="0" presId="urn:microsoft.com/office/officeart/2005/8/layout/pyramid2"/>
    <dgm:cxn modelId="{CA031996-AEDE-46D0-BAB8-C45A91F6680D}" type="presParOf" srcId="{C6D7EA4F-9DE3-4759-BF9B-228CE4FFDB32}" destId="{B36B79A5-7E80-4915-8939-94AA70FB319B}" srcOrd="4" destOrd="0" presId="urn:microsoft.com/office/officeart/2005/8/layout/pyramid2"/>
    <dgm:cxn modelId="{562D81FA-E670-4C1D-8D77-5A370F19912E}" type="presParOf" srcId="{C6D7EA4F-9DE3-4759-BF9B-228CE4FFDB32}" destId="{158F524B-F61E-4A5A-BDCE-923A603BBF95}" srcOrd="5" destOrd="0" presId="urn:microsoft.com/office/officeart/2005/8/layout/pyramid2"/>
    <dgm:cxn modelId="{1B812E47-585A-4F06-B6F2-7D6F281F21ED}" type="presParOf" srcId="{C6D7EA4F-9DE3-4759-BF9B-228CE4FFDB32}" destId="{5E09A957-A47B-4FD0-BD62-9FF249B57C54}" srcOrd="6" destOrd="0" presId="urn:microsoft.com/office/officeart/2005/8/layout/pyramid2"/>
    <dgm:cxn modelId="{521067A7-DB21-46A6-A75A-07CB88E63926}" type="presParOf" srcId="{C6D7EA4F-9DE3-4759-BF9B-228CE4FFDB32}" destId="{1B7B9CA1-202B-4128-9B20-60B0134BA4A6}" srcOrd="7" destOrd="0" presId="urn:microsoft.com/office/officeart/2005/8/layout/pyramid2"/>
    <dgm:cxn modelId="{38FC3FD5-9911-408F-9EB1-0A6462AFC7E3}" type="presParOf" srcId="{C6D7EA4F-9DE3-4759-BF9B-228CE4FFDB32}" destId="{40F7DAA1-FC74-41EF-AE78-7ED59EAEE7C7}" srcOrd="8" destOrd="0" presId="urn:microsoft.com/office/officeart/2005/8/layout/pyramid2"/>
    <dgm:cxn modelId="{406CD5C8-4A3B-4E2E-A256-3A1A1EC3AB8E}" type="presParOf" srcId="{C6D7EA4F-9DE3-4759-BF9B-228CE4FFDB32}" destId="{8F1BA934-FAC7-48F3-8F85-325264780A9D}" srcOrd="9"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F3145A-8674-4EDB-B010-507A0F807436}" type="doc">
      <dgm:prSet loTypeId="urn:microsoft.com/office/officeart/2005/8/layout/vList3" loCatId="picture" qsTypeId="urn:microsoft.com/office/officeart/2005/8/quickstyle/3d2" qsCatId="3D" csTypeId="urn:microsoft.com/office/officeart/2005/8/colors/colorful5" csCatId="colorful" phldr="1"/>
      <dgm:spPr/>
    </dgm:pt>
    <dgm:pt modelId="{513F3FDA-AADB-4AC6-A909-60A14DA95376}">
      <dgm:prSet phldrT="[Text]" custT="1"/>
      <dgm:spPr/>
      <dgm:t>
        <a:bodyPr/>
        <a:lstStyle/>
        <a:p>
          <a:r>
            <a:rPr lang="en-US" sz="1800" b="0" cap="none" spc="0" dirty="0">
              <a:ln w="0"/>
              <a:solidFill>
                <a:schemeClr val="tx1"/>
              </a:solidFill>
              <a:effectLst>
                <a:outerShdw blurRad="38100" dist="19050" dir="2700000" algn="tl" rotWithShape="0">
                  <a:schemeClr val="dk1">
                    <a:alpha val="40000"/>
                  </a:schemeClr>
                </a:outerShdw>
              </a:effectLst>
            </a:rPr>
            <a:t>Flow structure</a:t>
          </a:r>
        </a:p>
      </dgm:t>
    </dgm:pt>
    <dgm:pt modelId="{577DDDFC-F59F-4531-9140-5DB8DF4F8A2D}" type="parTrans" cxnId="{321DC6F9-DD71-4DF2-9530-265FDBAC236E}">
      <dgm:prSet/>
      <dgm:spPr/>
      <dgm:t>
        <a:bodyPr/>
        <a:lstStyle/>
        <a:p>
          <a:endParaRPr lang="en-US"/>
        </a:p>
      </dgm:t>
    </dgm:pt>
    <dgm:pt modelId="{045BA3AD-385E-4884-9310-096544EEAA19}" type="sibTrans" cxnId="{321DC6F9-DD71-4DF2-9530-265FDBAC236E}">
      <dgm:prSet/>
      <dgm:spPr/>
      <dgm:t>
        <a:bodyPr/>
        <a:lstStyle/>
        <a:p>
          <a:endParaRPr lang="en-US"/>
        </a:p>
      </dgm:t>
    </dgm:pt>
    <dgm:pt modelId="{831C7723-E1CB-4C10-AB35-9D7D477E180A}" type="pres">
      <dgm:prSet presAssocID="{C3F3145A-8674-4EDB-B010-507A0F807436}" presName="linearFlow" presStyleCnt="0">
        <dgm:presLayoutVars>
          <dgm:dir/>
          <dgm:resizeHandles val="exact"/>
        </dgm:presLayoutVars>
      </dgm:prSet>
      <dgm:spPr/>
    </dgm:pt>
    <dgm:pt modelId="{2DEC5890-0303-4AA4-9484-2F431F03FA31}" type="pres">
      <dgm:prSet presAssocID="{513F3FDA-AADB-4AC6-A909-60A14DA95376}" presName="composite" presStyleCnt="0"/>
      <dgm:spPr/>
    </dgm:pt>
    <dgm:pt modelId="{F7BC2B73-33AB-4766-81F4-DFBEADC12C90}" type="pres">
      <dgm:prSet presAssocID="{513F3FDA-AADB-4AC6-A909-60A14DA95376}"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solidFill>
            <a:schemeClr val="accent6">
              <a:lumMod val="50000"/>
            </a:schemeClr>
          </a:solidFill>
        </a:ln>
      </dgm:spPr>
      <dgm:extLst>
        <a:ext uri="{E40237B7-FDA0-4F09-8148-C483321AD2D9}">
          <dgm14:cNvPr xmlns:dgm14="http://schemas.microsoft.com/office/drawing/2010/diagram" id="0" name="" descr="Abstract twist of multi-colored cords"/>
        </a:ext>
      </dgm:extLst>
    </dgm:pt>
    <dgm:pt modelId="{330D3AC3-077F-4B26-B2CF-5C70F329A42D}" type="pres">
      <dgm:prSet presAssocID="{513F3FDA-AADB-4AC6-A909-60A14DA95376}" presName="txShp" presStyleLbl="node1" presStyleIdx="0" presStyleCnt="1">
        <dgm:presLayoutVars>
          <dgm:bulletEnabled val="1"/>
        </dgm:presLayoutVars>
      </dgm:prSet>
      <dgm:spPr/>
    </dgm:pt>
  </dgm:ptLst>
  <dgm:cxnLst>
    <dgm:cxn modelId="{50C5785C-DF7B-455D-97D7-28CE7B9E7379}" type="presOf" srcId="{C3F3145A-8674-4EDB-B010-507A0F807436}" destId="{831C7723-E1CB-4C10-AB35-9D7D477E180A}" srcOrd="0" destOrd="0" presId="urn:microsoft.com/office/officeart/2005/8/layout/vList3"/>
    <dgm:cxn modelId="{D7BB83DA-D6A5-4272-BB86-6526C5E4839C}" type="presOf" srcId="{513F3FDA-AADB-4AC6-A909-60A14DA95376}" destId="{330D3AC3-077F-4B26-B2CF-5C70F329A42D}" srcOrd="0" destOrd="0" presId="urn:microsoft.com/office/officeart/2005/8/layout/vList3"/>
    <dgm:cxn modelId="{321DC6F9-DD71-4DF2-9530-265FDBAC236E}" srcId="{C3F3145A-8674-4EDB-B010-507A0F807436}" destId="{513F3FDA-AADB-4AC6-A909-60A14DA95376}" srcOrd="0" destOrd="0" parTransId="{577DDDFC-F59F-4531-9140-5DB8DF4F8A2D}" sibTransId="{045BA3AD-385E-4884-9310-096544EEAA19}"/>
    <dgm:cxn modelId="{7B2A88A4-9B72-4987-A34B-4B6E83AB12BC}" type="presParOf" srcId="{831C7723-E1CB-4C10-AB35-9D7D477E180A}" destId="{2DEC5890-0303-4AA4-9484-2F431F03FA31}" srcOrd="0" destOrd="0" presId="urn:microsoft.com/office/officeart/2005/8/layout/vList3"/>
    <dgm:cxn modelId="{D29D1F99-E104-448D-8DA1-6F52ACB53AB2}" type="presParOf" srcId="{2DEC5890-0303-4AA4-9484-2F431F03FA31}" destId="{F7BC2B73-33AB-4766-81F4-DFBEADC12C90}" srcOrd="0" destOrd="0" presId="urn:microsoft.com/office/officeart/2005/8/layout/vList3"/>
    <dgm:cxn modelId="{8A9D6CB3-1438-4134-833A-E5C28FBF6BB2}" type="presParOf" srcId="{2DEC5890-0303-4AA4-9484-2F431F03FA31}" destId="{330D3AC3-077F-4B26-B2CF-5C70F329A42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F3145A-8674-4EDB-B010-507A0F807436}" type="doc">
      <dgm:prSet loTypeId="urn:microsoft.com/office/officeart/2005/8/layout/vList3" loCatId="picture" qsTypeId="urn:microsoft.com/office/officeart/2005/8/quickstyle/3d2" qsCatId="3D" csTypeId="urn:microsoft.com/office/officeart/2005/8/colors/colorful5" csCatId="colorful" phldr="1"/>
      <dgm:spPr/>
    </dgm:pt>
    <dgm:pt modelId="{513F3FDA-AADB-4AC6-A909-60A14DA95376}">
      <dgm:prSet phldrT="[Text]" custT="1"/>
      <dgm:spPr/>
      <dgm:t>
        <a:bodyPr/>
        <a:lstStyle/>
        <a:p>
          <a:r>
            <a:rPr lang="en-US" sz="1800" b="0" cap="none" spc="0" dirty="0">
              <a:ln w="0"/>
              <a:solidFill>
                <a:schemeClr val="tx1"/>
              </a:solidFill>
              <a:effectLst>
                <a:outerShdw blurRad="38100" dist="19050" dir="2700000" algn="tl" rotWithShape="0">
                  <a:schemeClr val="dk1">
                    <a:alpha val="40000"/>
                  </a:schemeClr>
                </a:outerShdw>
              </a:effectLst>
            </a:rPr>
            <a:t>Transverse drag force</a:t>
          </a:r>
        </a:p>
      </dgm:t>
    </dgm:pt>
    <dgm:pt modelId="{577DDDFC-F59F-4531-9140-5DB8DF4F8A2D}" type="parTrans" cxnId="{321DC6F9-DD71-4DF2-9530-265FDBAC236E}">
      <dgm:prSet/>
      <dgm:spPr/>
      <dgm:t>
        <a:bodyPr/>
        <a:lstStyle/>
        <a:p>
          <a:endParaRPr lang="en-US"/>
        </a:p>
      </dgm:t>
    </dgm:pt>
    <dgm:pt modelId="{045BA3AD-385E-4884-9310-096544EEAA19}" type="sibTrans" cxnId="{321DC6F9-DD71-4DF2-9530-265FDBAC236E}">
      <dgm:prSet/>
      <dgm:spPr/>
      <dgm:t>
        <a:bodyPr/>
        <a:lstStyle/>
        <a:p>
          <a:endParaRPr lang="en-US"/>
        </a:p>
      </dgm:t>
    </dgm:pt>
    <dgm:pt modelId="{831C7723-E1CB-4C10-AB35-9D7D477E180A}" type="pres">
      <dgm:prSet presAssocID="{C3F3145A-8674-4EDB-B010-507A0F807436}" presName="linearFlow" presStyleCnt="0">
        <dgm:presLayoutVars>
          <dgm:dir/>
          <dgm:resizeHandles val="exact"/>
        </dgm:presLayoutVars>
      </dgm:prSet>
      <dgm:spPr/>
    </dgm:pt>
    <dgm:pt modelId="{2DEC5890-0303-4AA4-9484-2F431F03FA31}" type="pres">
      <dgm:prSet presAssocID="{513F3FDA-AADB-4AC6-A909-60A14DA95376}" presName="composite" presStyleCnt="0"/>
      <dgm:spPr/>
    </dgm:pt>
    <dgm:pt modelId="{F7BC2B73-33AB-4766-81F4-DFBEADC12C90}" type="pres">
      <dgm:prSet presAssocID="{513F3FDA-AADB-4AC6-A909-60A14DA95376}" presName="imgShp" presStyleLbl="fgImgPlace1" presStyleIdx="0" presStyleCnt="1"/>
      <dgm:spPr>
        <a:blipFill>
          <a:blip xmlns:r="http://schemas.openxmlformats.org/officeDocument/2006/relationships" r:embed="rId1">
            <a:extLst>
              <a:ext uri="{BEBA8EAE-BF5A-486C-A8C5-ECC9F3942E4B}">
                <a14:imgProps xmlns:a14="http://schemas.microsoft.com/office/drawing/2010/main">
                  <a14:imgLayer r:embed="rId2">
                    <a14:imgEffect>
                      <a14:artisticChalkSketch/>
                    </a14:imgEffect>
                  </a14:imgLayer>
                </a14:imgProps>
              </a:ext>
            </a:extLst>
          </a:blip>
          <a:srcRect/>
          <a:stretch>
            <a:fillRect t="-80000" b="-80000"/>
          </a:stretch>
        </a:blipFill>
        <a:ln>
          <a:solidFill>
            <a:schemeClr val="accent6">
              <a:lumMod val="50000"/>
            </a:schemeClr>
          </a:solidFill>
        </a:ln>
      </dgm:spPr>
    </dgm:pt>
    <dgm:pt modelId="{330D3AC3-077F-4B26-B2CF-5C70F329A42D}" type="pres">
      <dgm:prSet presAssocID="{513F3FDA-AADB-4AC6-A909-60A14DA95376}" presName="txShp" presStyleLbl="node1" presStyleIdx="0" presStyleCnt="1">
        <dgm:presLayoutVars>
          <dgm:bulletEnabled val="1"/>
        </dgm:presLayoutVars>
      </dgm:prSet>
      <dgm:spPr/>
    </dgm:pt>
  </dgm:ptLst>
  <dgm:cxnLst>
    <dgm:cxn modelId="{50C5785C-DF7B-455D-97D7-28CE7B9E7379}" type="presOf" srcId="{C3F3145A-8674-4EDB-B010-507A0F807436}" destId="{831C7723-E1CB-4C10-AB35-9D7D477E180A}" srcOrd="0" destOrd="0" presId="urn:microsoft.com/office/officeart/2005/8/layout/vList3"/>
    <dgm:cxn modelId="{D7BB83DA-D6A5-4272-BB86-6526C5E4839C}" type="presOf" srcId="{513F3FDA-AADB-4AC6-A909-60A14DA95376}" destId="{330D3AC3-077F-4B26-B2CF-5C70F329A42D}" srcOrd="0" destOrd="0" presId="urn:microsoft.com/office/officeart/2005/8/layout/vList3"/>
    <dgm:cxn modelId="{321DC6F9-DD71-4DF2-9530-265FDBAC236E}" srcId="{C3F3145A-8674-4EDB-B010-507A0F807436}" destId="{513F3FDA-AADB-4AC6-A909-60A14DA95376}" srcOrd="0" destOrd="0" parTransId="{577DDDFC-F59F-4531-9140-5DB8DF4F8A2D}" sibTransId="{045BA3AD-385E-4884-9310-096544EEAA19}"/>
    <dgm:cxn modelId="{7B2A88A4-9B72-4987-A34B-4B6E83AB12BC}" type="presParOf" srcId="{831C7723-E1CB-4C10-AB35-9D7D477E180A}" destId="{2DEC5890-0303-4AA4-9484-2F431F03FA31}" srcOrd="0" destOrd="0" presId="urn:microsoft.com/office/officeart/2005/8/layout/vList3"/>
    <dgm:cxn modelId="{D29D1F99-E104-448D-8DA1-6F52ACB53AB2}" type="presParOf" srcId="{2DEC5890-0303-4AA4-9484-2F431F03FA31}" destId="{F7BC2B73-33AB-4766-81F4-DFBEADC12C90}" srcOrd="0" destOrd="0" presId="urn:microsoft.com/office/officeart/2005/8/layout/vList3"/>
    <dgm:cxn modelId="{8A9D6CB3-1438-4134-833A-E5C28FBF6BB2}" type="presParOf" srcId="{2DEC5890-0303-4AA4-9484-2F431F03FA31}" destId="{330D3AC3-077F-4B26-B2CF-5C70F329A42D}" srcOrd="1" destOrd="0" presId="urn:microsoft.com/office/officeart/2005/8/layout/vList3"/>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A7A948-7FA1-4501-ABC3-13B356E07000}" type="doc">
      <dgm:prSet loTypeId="urn:microsoft.com/office/officeart/2005/8/layout/target3" loCatId="relationship" qsTypeId="urn:microsoft.com/office/officeart/2005/8/quickstyle/simple1" qsCatId="simple" csTypeId="urn:microsoft.com/office/officeart/2005/8/colors/accent2_4" csCatId="accent2" phldr="1"/>
      <dgm:spPr/>
      <dgm:t>
        <a:bodyPr/>
        <a:lstStyle/>
        <a:p>
          <a:endParaRPr lang="en-US"/>
        </a:p>
      </dgm:t>
    </dgm:pt>
    <mc:AlternateContent xmlns:mc="http://schemas.openxmlformats.org/markup-compatibility/2006" xmlns:a14="http://schemas.microsoft.com/office/drawing/2010/main">
      <mc:Choice Requires="a14">
        <dgm:pt modelId="{94E49D61-9177-43D5-9A16-40748F7FF232}">
          <dgm:prSet/>
          <dgm:spPr/>
          <dgm:t>
            <a:bodyPr/>
            <a:lstStyle/>
            <a:p>
              <a:r>
                <a:rPr lang="en-US" dirty="0"/>
                <a:t>Reynolds number </a:t>
              </a:r>
              <a14:m>
                <m:oMath xmlns:m="http://schemas.openxmlformats.org/officeDocument/2006/math">
                  <m:r>
                    <a:rPr lang="en-US" i="1">
                      <a:latin typeface="Cambria Math" panose="02040503050406030204" pitchFamily="18" charset="0"/>
                    </a:rPr>
                    <m:t>2</m:t>
                  </m:r>
                  <m:r>
                    <a:rPr lang="en-US" b="0" i="1" smtClean="0">
                      <a:latin typeface="Cambria Math" panose="02040503050406030204" pitchFamily="18" charset="0"/>
                    </a:rPr>
                    <m:t>.5</m:t>
                  </m:r>
                  <m:r>
                    <a:rPr lang="en-US" i="1" smtClean="0">
                      <a:latin typeface="Cambria Math" panose="02040503050406030204" pitchFamily="18" charset="0"/>
                    </a:rPr>
                    <m:t> </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4</m:t>
                      </m:r>
                    </m:sup>
                  </m:sSup>
                </m:oMath>
              </a14:m>
              <a:r>
                <a:rPr lang="en-US" dirty="0"/>
                <a:t> </a:t>
              </a:r>
            </a:p>
          </dgm:t>
        </dgm:pt>
      </mc:Choice>
      <mc:Fallback xmlns="">
        <dgm:pt modelId="{94E49D61-9177-43D5-9A16-40748F7FF232}">
          <dgm:prSet/>
          <dgm:spPr/>
          <dgm:t>
            <a:bodyPr/>
            <a:lstStyle/>
            <a:p>
              <a:r>
                <a:rPr lang="en-US" dirty="0"/>
                <a:t>Reynolds number </a:t>
              </a:r>
              <a:r>
                <a:rPr lang="en-US" i="0"/>
                <a:t>2</a:t>
              </a:r>
              <a:r>
                <a:rPr lang="en-US" b="0" i="0">
                  <a:latin typeface="Cambria Math" panose="02040503050406030204" pitchFamily="18" charset="0"/>
                </a:rPr>
                <a:t>.5</a:t>
              </a:r>
              <a:r>
                <a:rPr lang="en-US" i="0"/>
                <a:t> ×10^4</a:t>
              </a:r>
              <a:r>
                <a:rPr lang="en-US" dirty="0"/>
                <a:t> </a:t>
              </a:r>
            </a:p>
          </dgm:t>
        </dgm:pt>
      </mc:Fallback>
    </mc:AlternateContent>
    <dgm:pt modelId="{6A500575-F5C9-4393-8B42-156288D1ACF1}" type="parTrans" cxnId="{8861945E-54D8-48C5-B071-B0B1257C5028}">
      <dgm:prSet/>
      <dgm:spPr/>
      <dgm:t>
        <a:bodyPr/>
        <a:lstStyle/>
        <a:p>
          <a:endParaRPr lang="en-US"/>
        </a:p>
      </dgm:t>
    </dgm:pt>
    <dgm:pt modelId="{671C4B64-64E9-442F-A35B-BD710C4C3C24}" type="sibTrans" cxnId="{8861945E-54D8-48C5-B071-B0B1257C5028}">
      <dgm:prSet/>
      <dgm:spPr/>
      <dgm:t>
        <a:bodyPr/>
        <a:lstStyle/>
        <a:p>
          <a:endParaRPr lang="en-US"/>
        </a:p>
      </dgm:t>
    </dgm:pt>
    <dgm:pt modelId="{D3BCD56F-31B2-444E-86DB-44EA154E728C}">
      <dgm:prSet/>
      <dgm:spPr/>
      <dgm:t>
        <a:bodyPr/>
        <a:lstStyle/>
        <a:p>
          <a:r>
            <a:rPr lang="en-US" dirty="0"/>
            <a:t>Diameter Ratio = 5</a:t>
          </a:r>
        </a:p>
      </dgm:t>
    </dgm:pt>
    <dgm:pt modelId="{F8BAC366-4C47-4FEE-8CEE-6FB098B5D797}" type="parTrans" cxnId="{77989FD6-0E0A-4437-9F99-FB490DAE8C9B}">
      <dgm:prSet/>
      <dgm:spPr/>
      <dgm:t>
        <a:bodyPr/>
        <a:lstStyle/>
        <a:p>
          <a:endParaRPr lang="en-US"/>
        </a:p>
      </dgm:t>
    </dgm:pt>
    <dgm:pt modelId="{FD50EE1F-6FD0-4CAB-BE1F-8C68D69576AB}" type="sibTrans" cxnId="{77989FD6-0E0A-4437-9F99-FB490DAE8C9B}">
      <dgm:prSet/>
      <dgm:spPr/>
      <dgm:t>
        <a:bodyPr/>
        <a:lstStyle/>
        <a:p>
          <a:endParaRPr lang="en-US"/>
        </a:p>
      </dgm:t>
    </dgm:pt>
    <dgm:pt modelId="{5C09A465-8459-440E-9BA1-1EFF3463403C}" type="pres">
      <dgm:prSet presAssocID="{EDA7A948-7FA1-4501-ABC3-13B356E07000}" presName="Name0" presStyleCnt="0">
        <dgm:presLayoutVars>
          <dgm:chMax val="7"/>
          <dgm:dir/>
          <dgm:animLvl val="lvl"/>
          <dgm:resizeHandles val="exact"/>
        </dgm:presLayoutVars>
      </dgm:prSet>
      <dgm:spPr/>
    </dgm:pt>
    <dgm:pt modelId="{01EB16AC-5801-4E27-9010-96CEC9BC0D09}" type="pres">
      <dgm:prSet presAssocID="{94E49D61-9177-43D5-9A16-40748F7FF232}" presName="circle1" presStyleLbl="node1" presStyleIdx="0" presStyleCnt="2"/>
      <dgm:spPr/>
    </dgm:pt>
    <dgm:pt modelId="{B6FD6340-D21F-43E4-B982-1FABEE42E4A3}" type="pres">
      <dgm:prSet presAssocID="{94E49D61-9177-43D5-9A16-40748F7FF232}" presName="space" presStyleCnt="0"/>
      <dgm:spPr/>
    </dgm:pt>
    <dgm:pt modelId="{8DF5FF5D-8963-4F8C-AB9E-247154BFC9D1}" type="pres">
      <dgm:prSet presAssocID="{94E49D61-9177-43D5-9A16-40748F7FF232}" presName="rect1" presStyleLbl="alignAcc1" presStyleIdx="0" presStyleCnt="2"/>
      <dgm:spPr/>
    </dgm:pt>
    <dgm:pt modelId="{EE5664F1-9C82-4025-BD28-3004E3DEC59F}" type="pres">
      <dgm:prSet presAssocID="{D3BCD56F-31B2-444E-86DB-44EA154E728C}" presName="vertSpace2" presStyleLbl="node1" presStyleIdx="0" presStyleCnt="2"/>
      <dgm:spPr/>
    </dgm:pt>
    <dgm:pt modelId="{E2ED96D9-B5E0-4D2F-863F-84810ACD2F26}" type="pres">
      <dgm:prSet presAssocID="{D3BCD56F-31B2-444E-86DB-44EA154E728C}" presName="circle2" presStyleLbl="node1" presStyleIdx="1" presStyleCnt="2"/>
      <dgm:spPr/>
    </dgm:pt>
    <dgm:pt modelId="{AE74100D-15AB-46C1-A80B-00D431CE3759}" type="pres">
      <dgm:prSet presAssocID="{D3BCD56F-31B2-444E-86DB-44EA154E728C}" presName="rect2" presStyleLbl="alignAcc1" presStyleIdx="1" presStyleCnt="2"/>
      <dgm:spPr/>
    </dgm:pt>
    <dgm:pt modelId="{1800BD5C-9FE7-4C57-81AF-676E2514B751}" type="pres">
      <dgm:prSet presAssocID="{94E49D61-9177-43D5-9A16-40748F7FF232}" presName="rect1ParTxNoCh" presStyleLbl="alignAcc1" presStyleIdx="1" presStyleCnt="2">
        <dgm:presLayoutVars>
          <dgm:chMax val="1"/>
          <dgm:bulletEnabled val="1"/>
        </dgm:presLayoutVars>
      </dgm:prSet>
      <dgm:spPr/>
    </dgm:pt>
    <dgm:pt modelId="{5310629B-4483-430A-AC25-F35B47E4AF99}" type="pres">
      <dgm:prSet presAssocID="{D3BCD56F-31B2-444E-86DB-44EA154E728C}" presName="rect2ParTxNoCh" presStyleLbl="alignAcc1" presStyleIdx="1" presStyleCnt="2">
        <dgm:presLayoutVars>
          <dgm:chMax val="1"/>
          <dgm:bulletEnabled val="1"/>
        </dgm:presLayoutVars>
      </dgm:prSet>
      <dgm:spPr/>
    </dgm:pt>
  </dgm:ptLst>
  <dgm:cxnLst>
    <dgm:cxn modelId="{AA7C9C38-2C7F-48F4-82D5-FB2D63FFBE5A}" type="presOf" srcId="{94E49D61-9177-43D5-9A16-40748F7FF232}" destId="{8DF5FF5D-8963-4F8C-AB9E-247154BFC9D1}" srcOrd="0" destOrd="0" presId="urn:microsoft.com/office/officeart/2005/8/layout/target3"/>
    <dgm:cxn modelId="{8861945E-54D8-48C5-B071-B0B1257C5028}" srcId="{EDA7A948-7FA1-4501-ABC3-13B356E07000}" destId="{94E49D61-9177-43D5-9A16-40748F7FF232}" srcOrd="0" destOrd="0" parTransId="{6A500575-F5C9-4393-8B42-156288D1ACF1}" sibTransId="{671C4B64-64E9-442F-A35B-BD710C4C3C24}"/>
    <dgm:cxn modelId="{9AB3746D-9FB8-4A45-8281-0DABE6653B4B}" type="presOf" srcId="{EDA7A948-7FA1-4501-ABC3-13B356E07000}" destId="{5C09A465-8459-440E-9BA1-1EFF3463403C}" srcOrd="0" destOrd="0" presId="urn:microsoft.com/office/officeart/2005/8/layout/target3"/>
    <dgm:cxn modelId="{0CD0BE6E-45A4-4FA1-AC9A-7055A295B88C}" type="presOf" srcId="{94E49D61-9177-43D5-9A16-40748F7FF232}" destId="{1800BD5C-9FE7-4C57-81AF-676E2514B751}" srcOrd="1" destOrd="0" presId="urn:microsoft.com/office/officeart/2005/8/layout/target3"/>
    <dgm:cxn modelId="{77989FD6-0E0A-4437-9F99-FB490DAE8C9B}" srcId="{EDA7A948-7FA1-4501-ABC3-13B356E07000}" destId="{D3BCD56F-31B2-444E-86DB-44EA154E728C}" srcOrd="1" destOrd="0" parTransId="{F8BAC366-4C47-4FEE-8CEE-6FB098B5D797}" sibTransId="{FD50EE1F-6FD0-4CAB-BE1F-8C68D69576AB}"/>
    <dgm:cxn modelId="{61E5FCE2-800E-40BD-9D35-DAFB810A50E9}" type="presOf" srcId="{D3BCD56F-31B2-444E-86DB-44EA154E728C}" destId="{AE74100D-15AB-46C1-A80B-00D431CE3759}" srcOrd="0" destOrd="0" presId="urn:microsoft.com/office/officeart/2005/8/layout/target3"/>
    <dgm:cxn modelId="{502416F3-8322-4AC8-B7FC-BC93FA8E3E6A}" type="presOf" srcId="{D3BCD56F-31B2-444E-86DB-44EA154E728C}" destId="{5310629B-4483-430A-AC25-F35B47E4AF99}" srcOrd="1" destOrd="0" presId="urn:microsoft.com/office/officeart/2005/8/layout/target3"/>
    <dgm:cxn modelId="{EDE91056-BAAE-4E81-87A5-6D4983030369}" type="presParOf" srcId="{5C09A465-8459-440E-9BA1-1EFF3463403C}" destId="{01EB16AC-5801-4E27-9010-96CEC9BC0D09}" srcOrd="0" destOrd="0" presId="urn:microsoft.com/office/officeart/2005/8/layout/target3"/>
    <dgm:cxn modelId="{6E6DE23F-7452-4C0A-B825-88FC79B591AD}" type="presParOf" srcId="{5C09A465-8459-440E-9BA1-1EFF3463403C}" destId="{B6FD6340-D21F-43E4-B982-1FABEE42E4A3}" srcOrd="1" destOrd="0" presId="urn:microsoft.com/office/officeart/2005/8/layout/target3"/>
    <dgm:cxn modelId="{5DF5663A-B639-4B18-B852-09C482A29BF5}" type="presParOf" srcId="{5C09A465-8459-440E-9BA1-1EFF3463403C}" destId="{8DF5FF5D-8963-4F8C-AB9E-247154BFC9D1}" srcOrd="2" destOrd="0" presId="urn:microsoft.com/office/officeart/2005/8/layout/target3"/>
    <dgm:cxn modelId="{E1359074-099E-4853-9FAF-8210DA3A377F}" type="presParOf" srcId="{5C09A465-8459-440E-9BA1-1EFF3463403C}" destId="{EE5664F1-9C82-4025-BD28-3004E3DEC59F}" srcOrd="3" destOrd="0" presId="urn:microsoft.com/office/officeart/2005/8/layout/target3"/>
    <dgm:cxn modelId="{DF991DE5-2F9D-45FD-B530-C098ABB63F33}" type="presParOf" srcId="{5C09A465-8459-440E-9BA1-1EFF3463403C}" destId="{E2ED96D9-B5E0-4D2F-863F-84810ACD2F26}" srcOrd="4" destOrd="0" presId="urn:microsoft.com/office/officeart/2005/8/layout/target3"/>
    <dgm:cxn modelId="{25E031C3-3408-4613-89AC-0B34E8AF9FD6}" type="presParOf" srcId="{5C09A465-8459-440E-9BA1-1EFF3463403C}" destId="{AE74100D-15AB-46C1-A80B-00D431CE3759}" srcOrd="5" destOrd="0" presId="urn:microsoft.com/office/officeart/2005/8/layout/target3"/>
    <dgm:cxn modelId="{F204469E-B48B-423A-8045-F0E42D35C1BA}" type="presParOf" srcId="{5C09A465-8459-440E-9BA1-1EFF3463403C}" destId="{1800BD5C-9FE7-4C57-81AF-676E2514B751}" srcOrd="6" destOrd="0" presId="urn:microsoft.com/office/officeart/2005/8/layout/target3"/>
    <dgm:cxn modelId="{BB3EAA9C-4F78-4F83-91B2-6C99242B4A56}" type="presParOf" srcId="{5C09A465-8459-440E-9BA1-1EFF3463403C}" destId="{5310629B-4483-430A-AC25-F35B47E4AF99}" srcOrd="7" destOrd="0" presId="urn:microsoft.com/office/officeart/2005/8/layout/targe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A7A948-7FA1-4501-ABC3-13B356E07000}" type="doc">
      <dgm:prSet loTypeId="urn:microsoft.com/office/officeart/2005/8/layout/target3" loCatId="relationship" qsTypeId="urn:microsoft.com/office/officeart/2005/8/quickstyle/simple1" qsCatId="simple" csTypeId="urn:microsoft.com/office/officeart/2005/8/colors/accent2_4" csCatId="accent2" phldr="1"/>
      <dgm:spPr/>
      <dgm:t>
        <a:bodyPr/>
        <a:lstStyle/>
        <a:p>
          <a:endParaRPr lang="en-US"/>
        </a:p>
      </dgm:t>
    </dgm:pt>
    <dgm:pt modelId="{94E49D61-9177-43D5-9A16-40748F7FF232}">
      <dgm:prSet/>
      <dgm:spPr>
        <a:blipFill>
          <a:blip xmlns:r="http://schemas.openxmlformats.org/officeDocument/2006/relationships" r:embed="rId1"/>
          <a:stretch>
            <a:fillRect t="-1917" r="-219"/>
          </a:stretch>
        </a:blipFill>
      </dgm:spPr>
      <dgm:t>
        <a:bodyPr/>
        <a:lstStyle/>
        <a:p>
          <a:r>
            <a:rPr lang="en-US">
              <a:noFill/>
            </a:rPr>
            <a:t> </a:t>
          </a:r>
        </a:p>
      </dgm:t>
    </dgm:pt>
    <dgm:pt modelId="{6A500575-F5C9-4393-8B42-156288D1ACF1}" type="parTrans" cxnId="{8861945E-54D8-48C5-B071-B0B1257C5028}">
      <dgm:prSet/>
      <dgm:spPr/>
      <dgm:t>
        <a:bodyPr/>
        <a:lstStyle/>
        <a:p>
          <a:endParaRPr lang="en-US"/>
        </a:p>
      </dgm:t>
    </dgm:pt>
    <dgm:pt modelId="{671C4B64-64E9-442F-A35B-BD710C4C3C24}" type="sibTrans" cxnId="{8861945E-54D8-48C5-B071-B0B1257C5028}">
      <dgm:prSet/>
      <dgm:spPr/>
      <dgm:t>
        <a:bodyPr/>
        <a:lstStyle/>
        <a:p>
          <a:endParaRPr lang="en-US"/>
        </a:p>
      </dgm:t>
    </dgm:pt>
    <dgm:pt modelId="{D3BCD56F-31B2-444E-86DB-44EA154E728C}">
      <dgm:prSet/>
      <dgm:spPr/>
      <dgm:t>
        <a:bodyPr/>
        <a:lstStyle/>
        <a:p>
          <a:r>
            <a:rPr lang="en-US" dirty="0"/>
            <a:t>Diameter Ratio = 5</a:t>
          </a:r>
        </a:p>
      </dgm:t>
    </dgm:pt>
    <dgm:pt modelId="{F8BAC366-4C47-4FEE-8CEE-6FB098B5D797}" type="parTrans" cxnId="{77989FD6-0E0A-4437-9F99-FB490DAE8C9B}">
      <dgm:prSet/>
      <dgm:spPr/>
      <dgm:t>
        <a:bodyPr/>
        <a:lstStyle/>
        <a:p>
          <a:endParaRPr lang="en-US"/>
        </a:p>
      </dgm:t>
    </dgm:pt>
    <dgm:pt modelId="{FD50EE1F-6FD0-4CAB-BE1F-8C68D69576AB}" type="sibTrans" cxnId="{77989FD6-0E0A-4437-9F99-FB490DAE8C9B}">
      <dgm:prSet/>
      <dgm:spPr/>
      <dgm:t>
        <a:bodyPr/>
        <a:lstStyle/>
        <a:p>
          <a:endParaRPr lang="en-US"/>
        </a:p>
      </dgm:t>
    </dgm:pt>
    <dgm:pt modelId="{5C09A465-8459-440E-9BA1-1EFF3463403C}" type="pres">
      <dgm:prSet presAssocID="{EDA7A948-7FA1-4501-ABC3-13B356E07000}" presName="Name0" presStyleCnt="0">
        <dgm:presLayoutVars>
          <dgm:chMax val="7"/>
          <dgm:dir/>
          <dgm:animLvl val="lvl"/>
          <dgm:resizeHandles val="exact"/>
        </dgm:presLayoutVars>
      </dgm:prSet>
      <dgm:spPr/>
    </dgm:pt>
    <dgm:pt modelId="{01EB16AC-5801-4E27-9010-96CEC9BC0D09}" type="pres">
      <dgm:prSet presAssocID="{94E49D61-9177-43D5-9A16-40748F7FF232}" presName="circle1" presStyleLbl="node1" presStyleIdx="0" presStyleCnt="2"/>
      <dgm:spPr/>
    </dgm:pt>
    <dgm:pt modelId="{B6FD6340-D21F-43E4-B982-1FABEE42E4A3}" type="pres">
      <dgm:prSet presAssocID="{94E49D61-9177-43D5-9A16-40748F7FF232}" presName="space" presStyleCnt="0"/>
      <dgm:spPr/>
    </dgm:pt>
    <dgm:pt modelId="{8DF5FF5D-8963-4F8C-AB9E-247154BFC9D1}" type="pres">
      <dgm:prSet presAssocID="{94E49D61-9177-43D5-9A16-40748F7FF232}" presName="rect1" presStyleLbl="alignAcc1" presStyleIdx="0" presStyleCnt="2"/>
      <dgm:spPr/>
    </dgm:pt>
    <dgm:pt modelId="{EE5664F1-9C82-4025-BD28-3004E3DEC59F}" type="pres">
      <dgm:prSet presAssocID="{D3BCD56F-31B2-444E-86DB-44EA154E728C}" presName="vertSpace2" presStyleLbl="node1" presStyleIdx="0" presStyleCnt="2"/>
      <dgm:spPr/>
    </dgm:pt>
    <dgm:pt modelId="{E2ED96D9-B5E0-4D2F-863F-84810ACD2F26}" type="pres">
      <dgm:prSet presAssocID="{D3BCD56F-31B2-444E-86DB-44EA154E728C}" presName="circle2" presStyleLbl="node1" presStyleIdx="1" presStyleCnt="2"/>
      <dgm:spPr/>
    </dgm:pt>
    <dgm:pt modelId="{AE74100D-15AB-46C1-A80B-00D431CE3759}" type="pres">
      <dgm:prSet presAssocID="{D3BCD56F-31B2-444E-86DB-44EA154E728C}" presName="rect2" presStyleLbl="alignAcc1" presStyleIdx="1" presStyleCnt="2"/>
      <dgm:spPr/>
    </dgm:pt>
    <dgm:pt modelId="{1800BD5C-9FE7-4C57-81AF-676E2514B751}" type="pres">
      <dgm:prSet presAssocID="{94E49D61-9177-43D5-9A16-40748F7FF232}" presName="rect1ParTxNoCh" presStyleLbl="alignAcc1" presStyleIdx="1" presStyleCnt="2">
        <dgm:presLayoutVars>
          <dgm:chMax val="1"/>
          <dgm:bulletEnabled val="1"/>
        </dgm:presLayoutVars>
      </dgm:prSet>
      <dgm:spPr/>
    </dgm:pt>
    <dgm:pt modelId="{5310629B-4483-430A-AC25-F35B47E4AF99}" type="pres">
      <dgm:prSet presAssocID="{D3BCD56F-31B2-444E-86DB-44EA154E728C}" presName="rect2ParTxNoCh" presStyleLbl="alignAcc1" presStyleIdx="1" presStyleCnt="2">
        <dgm:presLayoutVars>
          <dgm:chMax val="1"/>
          <dgm:bulletEnabled val="1"/>
        </dgm:presLayoutVars>
      </dgm:prSet>
      <dgm:spPr/>
    </dgm:pt>
  </dgm:ptLst>
  <dgm:cxnLst>
    <dgm:cxn modelId="{AA7C9C38-2C7F-48F4-82D5-FB2D63FFBE5A}" type="presOf" srcId="{94E49D61-9177-43D5-9A16-40748F7FF232}" destId="{8DF5FF5D-8963-4F8C-AB9E-247154BFC9D1}" srcOrd="0" destOrd="0" presId="urn:microsoft.com/office/officeart/2005/8/layout/target3"/>
    <dgm:cxn modelId="{8861945E-54D8-48C5-B071-B0B1257C5028}" srcId="{EDA7A948-7FA1-4501-ABC3-13B356E07000}" destId="{94E49D61-9177-43D5-9A16-40748F7FF232}" srcOrd="0" destOrd="0" parTransId="{6A500575-F5C9-4393-8B42-156288D1ACF1}" sibTransId="{671C4B64-64E9-442F-A35B-BD710C4C3C24}"/>
    <dgm:cxn modelId="{9AB3746D-9FB8-4A45-8281-0DABE6653B4B}" type="presOf" srcId="{EDA7A948-7FA1-4501-ABC3-13B356E07000}" destId="{5C09A465-8459-440E-9BA1-1EFF3463403C}" srcOrd="0" destOrd="0" presId="urn:microsoft.com/office/officeart/2005/8/layout/target3"/>
    <dgm:cxn modelId="{0CD0BE6E-45A4-4FA1-AC9A-7055A295B88C}" type="presOf" srcId="{94E49D61-9177-43D5-9A16-40748F7FF232}" destId="{1800BD5C-9FE7-4C57-81AF-676E2514B751}" srcOrd="1" destOrd="0" presId="urn:microsoft.com/office/officeart/2005/8/layout/target3"/>
    <dgm:cxn modelId="{77989FD6-0E0A-4437-9F99-FB490DAE8C9B}" srcId="{EDA7A948-7FA1-4501-ABC3-13B356E07000}" destId="{D3BCD56F-31B2-444E-86DB-44EA154E728C}" srcOrd="1" destOrd="0" parTransId="{F8BAC366-4C47-4FEE-8CEE-6FB098B5D797}" sibTransId="{FD50EE1F-6FD0-4CAB-BE1F-8C68D69576AB}"/>
    <dgm:cxn modelId="{61E5FCE2-800E-40BD-9D35-DAFB810A50E9}" type="presOf" srcId="{D3BCD56F-31B2-444E-86DB-44EA154E728C}" destId="{AE74100D-15AB-46C1-A80B-00D431CE3759}" srcOrd="0" destOrd="0" presId="urn:microsoft.com/office/officeart/2005/8/layout/target3"/>
    <dgm:cxn modelId="{502416F3-8322-4AC8-B7FC-BC93FA8E3E6A}" type="presOf" srcId="{D3BCD56F-31B2-444E-86DB-44EA154E728C}" destId="{5310629B-4483-430A-AC25-F35B47E4AF99}" srcOrd="1" destOrd="0" presId="urn:microsoft.com/office/officeart/2005/8/layout/target3"/>
    <dgm:cxn modelId="{EDE91056-BAAE-4E81-87A5-6D4983030369}" type="presParOf" srcId="{5C09A465-8459-440E-9BA1-1EFF3463403C}" destId="{01EB16AC-5801-4E27-9010-96CEC9BC0D09}" srcOrd="0" destOrd="0" presId="urn:microsoft.com/office/officeart/2005/8/layout/target3"/>
    <dgm:cxn modelId="{6E6DE23F-7452-4C0A-B825-88FC79B591AD}" type="presParOf" srcId="{5C09A465-8459-440E-9BA1-1EFF3463403C}" destId="{B6FD6340-D21F-43E4-B982-1FABEE42E4A3}" srcOrd="1" destOrd="0" presId="urn:microsoft.com/office/officeart/2005/8/layout/target3"/>
    <dgm:cxn modelId="{5DF5663A-B639-4B18-B852-09C482A29BF5}" type="presParOf" srcId="{5C09A465-8459-440E-9BA1-1EFF3463403C}" destId="{8DF5FF5D-8963-4F8C-AB9E-247154BFC9D1}" srcOrd="2" destOrd="0" presId="urn:microsoft.com/office/officeart/2005/8/layout/target3"/>
    <dgm:cxn modelId="{E1359074-099E-4853-9FAF-8210DA3A377F}" type="presParOf" srcId="{5C09A465-8459-440E-9BA1-1EFF3463403C}" destId="{EE5664F1-9C82-4025-BD28-3004E3DEC59F}" srcOrd="3" destOrd="0" presId="urn:microsoft.com/office/officeart/2005/8/layout/target3"/>
    <dgm:cxn modelId="{DF991DE5-2F9D-45FD-B530-C098ABB63F33}" type="presParOf" srcId="{5C09A465-8459-440E-9BA1-1EFF3463403C}" destId="{E2ED96D9-B5E0-4D2F-863F-84810ACD2F26}" srcOrd="4" destOrd="0" presId="urn:microsoft.com/office/officeart/2005/8/layout/target3"/>
    <dgm:cxn modelId="{25E031C3-3408-4613-89AC-0B34E8AF9FD6}" type="presParOf" srcId="{5C09A465-8459-440E-9BA1-1EFF3463403C}" destId="{AE74100D-15AB-46C1-A80B-00D431CE3759}" srcOrd="5" destOrd="0" presId="urn:microsoft.com/office/officeart/2005/8/layout/target3"/>
    <dgm:cxn modelId="{F204469E-B48B-423A-8045-F0E42D35C1BA}" type="presParOf" srcId="{5C09A465-8459-440E-9BA1-1EFF3463403C}" destId="{1800BD5C-9FE7-4C57-81AF-676E2514B751}" srcOrd="6" destOrd="0" presId="urn:microsoft.com/office/officeart/2005/8/layout/target3"/>
    <dgm:cxn modelId="{BB3EAA9C-4F78-4F83-91B2-6C99242B4A56}" type="presParOf" srcId="{5C09A465-8459-440E-9BA1-1EFF3463403C}" destId="{5310629B-4483-430A-AC25-F35B47E4AF99}" srcOrd="7" destOrd="0" presId="urn:microsoft.com/office/officeart/2005/8/layout/targe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B2BC21-F44C-478A-B4DC-2E173C5555E7}"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n-US"/>
        </a:p>
      </dgm:t>
    </dgm:pt>
    <dgm:pt modelId="{B99B439D-035D-47D9-88E8-FB6CDC01E930}">
      <dgm:prSet phldrT="[Text]"/>
      <dgm:spPr/>
      <dgm:t>
        <a:bodyPr/>
        <a:lstStyle/>
        <a:p>
          <a:r>
            <a:rPr lang="en-US" dirty="0"/>
            <a:t>Buoyancy Module</a:t>
          </a:r>
        </a:p>
      </dgm:t>
    </dgm:pt>
    <dgm:pt modelId="{475A8061-C3CD-4553-9E03-F45E1FA4FB40}" type="parTrans" cxnId="{6AC3BE36-3652-42DB-8B21-345DB959A81B}">
      <dgm:prSet/>
      <dgm:spPr/>
      <dgm:t>
        <a:bodyPr/>
        <a:lstStyle/>
        <a:p>
          <a:endParaRPr lang="en-US"/>
        </a:p>
      </dgm:t>
    </dgm:pt>
    <dgm:pt modelId="{6750C02A-C191-4B2A-BDB0-15C87820F841}" type="sibTrans" cxnId="{6AC3BE36-3652-42DB-8B21-345DB959A81B}">
      <dgm:prSet/>
      <dgm:spPr/>
      <dgm:t>
        <a:bodyPr/>
        <a:lstStyle/>
        <a:p>
          <a:endParaRPr lang="en-US"/>
        </a:p>
      </dgm:t>
    </dgm:pt>
    <dgm:pt modelId="{1CF5B9C7-E75D-4049-8536-BE4BDE7A5FA0}">
      <dgm:prSet phldrT="[Text]"/>
      <dgm:spPr/>
      <dgm:t>
        <a:bodyPr/>
        <a:lstStyle/>
        <a:p>
          <a:r>
            <a:rPr lang="en-US" dirty="0"/>
            <a:t>CFD results align with the buoyancy module drag prediction</a:t>
          </a:r>
        </a:p>
      </dgm:t>
    </dgm:pt>
    <dgm:pt modelId="{49A01188-5EA2-425D-A84B-6888F2E2ABC4}" type="parTrans" cxnId="{2A5BD9D7-5885-4AA0-B96A-0C8F2476AFDE}">
      <dgm:prSet/>
      <dgm:spPr/>
      <dgm:t>
        <a:bodyPr/>
        <a:lstStyle/>
        <a:p>
          <a:endParaRPr lang="en-US"/>
        </a:p>
      </dgm:t>
    </dgm:pt>
    <dgm:pt modelId="{ABA7052C-6569-47B5-A42A-6540F28B33D2}" type="sibTrans" cxnId="{2A5BD9D7-5885-4AA0-B96A-0C8F2476AFDE}">
      <dgm:prSet/>
      <dgm:spPr/>
      <dgm:t>
        <a:bodyPr/>
        <a:lstStyle/>
        <a:p>
          <a:endParaRPr lang="en-US"/>
        </a:p>
      </dgm:t>
    </dgm:pt>
    <dgm:pt modelId="{07B35A0B-C0E5-45DE-BD92-D794E6DFD202}">
      <dgm:prSet phldrT="[Text]"/>
      <dgm:spPr/>
      <dgm:t>
        <a:bodyPr/>
        <a:lstStyle/>
        <a:p>
          <a:endParaRPr lang="en-US" dirty="0"/>
        </a:p>
      </dgm:t>
    </dgm:pt>
    <dgm:pt modelId="{2EF10E50-D320-4707-BD48-89F8E761594D}" type="parTrans" cxnId="{FE30461C-FAE4-4A30-B870-06A2A3BFE470}">
      <dgm:prSet/>
      <dgm:spPr/>
      <dgm:t>
        <a:bodyPr/>
        <a:lstStyle/>
        <a:p>
          <a:endParaRPr lang="en-US"/>
        </a:p>
      </dgm:t>
    </dgm:pt>
    <dgm:pt modelId="{B029A10C-5316-492A-9643-B929A704C0B1}" type="sibTrans" cxnId="{FE30461C-FAE4-4A30-B870-06A2A3BFE470}">
      <dgm:prSet/>
      <dgm:spPr/>
      <dgm:t>
        <a:bodyPr/>
        <a:lstStyle/>
        <a:p>
          <a:endParaRPr lang="en-US"/>
        </a:p>
      </dgm:t>
    </dgm:pt>
    <dgm:pt modelId="{FECD33CA-7E7F-427B-91C4-21DABA0895DF}">
      <dgm:prSet phldrT="[Text]"/>
      <dgm:spPr/>
      <dgm:t>
        <a:bodyPr/>
        <a:lstStyle/>
        <a:p>
          <a:r>
            <a:rPr lang="en-US" dirty="0"/>
            <a:t>Power Cable</a:t>
          </a:r>
        </a:p>
      </dgm:t>
    </dgm:pt>
    <dgm:pt modelId="{CA72108A-63DD-47D6-B2B5-25516A0B681C}" type="parTrans" cxnId="{A06B5F3B-361A-4FF3-91C7-7B132923D307}">
      <dgm:prSet/>
      <dgm:spPr/>
      <dgm:t>
        <a:bodyPr/>
        <a:lstStyle/>
        <a:p>
          <a:endParaRPr lang="en-US"/>
        </a:p>
      </dgm:t>
    </dgm:pt>
    <dgm:pt modelId="{57E678F3-1A11-453B-B52C-29792A881BB5}" type="sibTrans" cxnId="{A06B5F3B-361A-4FF3-91C7-7B132923D307}">
      <dgm:prSet/>
      <dgm:spPr/>
      <dgm:t>
        <a:bodyPr/>
        <a:lstStyle/>
        <a:p>
          <a:endParaRPr lang="en-US"/>
        </a:p>
      </dgm:t>
    </dgm:pt>
    <dgm:pt modelId="{ED9FA68A-09BD-468C-85F3-472D7D161340}">
      <dgm:prSet phldrT="[Text]"/>
      <dgm:spPr/>
      <dgm:t>
        <a:bodyPr/>
        <a:lstStyle/>
        <a:p>
          <a:r>
            <a:rPr lang="en-US" dirty="0"/>
            <a:t>It does not account for the drag reduction observed in the simulation in the 2 x Diameter distance from the interface</a:t>
          </a:r>
        </a:p>
      </dgm:t>
    </dgm:pt>
    <dgm:pt modelId="{6880DE0C-91AF-4D70-A8AB-1184AC57807D}" type="parTrans" cxnId="{536ED2A7-FBEE-4252-A807-47FBB737803E}">
      <dgm:prSet/>
      <dgm:spPr/>
      <dgm:t>
        <a:bodyPr/>
        <a:lstStyle/>
        <a:p>
          <a:endParaRPr lang="en-US"/>
        </a:p>
      </dgm:t>
    </dgm:pt>
    <dgm:pt modelId="{D0EC0C1D-264B-4734-9962-03E52CA40F73}" type="sibTrans" cxnId="{536ED2A7-FBEE-4252-A807-47FBB737803E}">
      <dgm:prSet/>
      <dgm:spPr/>
      <dgm:t>
        <a:bodyPr/>
        <a:lstStyle/>
        <a:p>
          <a:endParaRPr lang="en-US"/>
        </a:p>
      </dgm:t>
    </dgm:pt>
    <dgm:pt modelId="{B98C0094-A59F-45D1-B0E7-B4723F05FE8E}">
      <dgm:prSet phldrT="[Text]"/>
      <dgm:spPr/>
      <dgm:t>
        <a:bodyPr/>
        <a:lstStyle/>
        <a:p>
          <a:r>
            <a:rPr lang="en-US" dirty="0"/>
            <a:t>Estimated as an infinite cylinder</a:t>
          </a:r>
        </a:p>
      </dgm:t>
    </dgm:pt>
    <dgm:pt modelId="{080E900C-EF7D-4E62-A9F3-20BB70955291}" type="parTrans" cxnId="{8DFBC7D9-AC9A-4145-8604-7E88D7E8DAB5}">
      <dgm:prSet/>
      <dgm:spPr/>
      <dgm:t>
        <a:bodyPr/>
        <a:lstStyle/>
        <a:p>
          <a:endParaRPr lang="en-US"/>
        </a:p>
      </dgm:t>
    </dgm:pt>
    <dgm:pt modelId="{58F5014B-787B-4CD2-94BD-9C581FFD5542}" type="sibTrans" cxnId="{8DFBC7D9-AC9A-4145-8604-7E88D7E8DAB5}">
      <dgm:prSet/>
      <dgm:spPr/>
      <dgm:t>
        <a:bodyPr/>
        <a:lstStyle/>
        <a:p>
          <a:endParaRPr lang="en-US"/>
        </a:p>
      </dgm:t>
    </dgm:pt>
    <dgm:pt modelId="{5EB5B2CC-80C7-4F78-A508-79C628EAD8E1}">
      <dgm:prSet phldrT="[Text]"/>
      <dgm:spPr/>
      <dgm:t>
        <a:bodyPr/>
        <a:lstStyle/>
        <a:p>
          <a:r>
            <a:rPr lang="en-US" dirty="0"/>
            <a:t>Estimated as a finite cylinder with a reduction factor</a:t>
          </a:r>
        </a:p>
      </dgm:t>
    </dgm:pt>
    <dgm:pt modelId="{D8AD9330-013C-418A-AC99-B7B540A54617}" type="parTrans" cxnId="{648A903A-CD24-4582-93A7-C935E28F465D}">
      <dgm:prSet/>
      <dgm:spPr/>
      <dgm:t>
        <a:bodyPr/>
        <a:lstStyle/>
        <a:p>
          <a:endParaRPr lang="en-US"/>
        </a:p>
      </dgm:t>
    </dgm:pt>
    <dgm:pt modelId="{843843D1-257C-4D76-AEB1-4BFC01D8AACB}" type="sibTrans" cxnId="{648A903A-CD24-4582-93A7-C935E28F465D}">
      <dgm:prSet/>
      <dgm:spPr/>
      <dgm:t>
        <a:bodyPr/>
        <a:lstStyle/>
        <a:p>
          <a:endParaRPr lang="en-US"/>
        </a:p>
      </dgm:t>
    </dgm:pt>
    <dgm:pt modelId="{77591BFD-1E83-4A09-863E-836F9E674FB5}" type="pres">
      <dgm:prSet presAssocID="{96B2BC21-F44C-478A-B4DC-2E173C5555E7}" presName="linear" presStyleCnt="0">
        <dgm:presLayoutVars>
          <dgm:dir/>
          <dgm:resizeHandles val="exact"/>
        </dgm:presLayoutVars>
      </dgm:prSet>
      <dgm:spPr/>
    </dgm:pt>
    <dgm:pt modelId="{06E85EEA-32A7-480C-9C83-872967A0ED31}" type="pres">
      <dgm:prSet presAssocID="{B99B439D-035D-47D9-88E8-FB6CDC01E930}" presName="comp" presStyleCnt="0"/>
      <dgm:spPr/>
    </dgm:pt>
    <dgm:pt modelId="{66C21256-391F-403E-8ADB-D286B6D892EB}" type="pres">
      <dgm:prSet presAssocID="{B99B439D-035D-47D9-88E8-FB6CDC01E930}" presName="box" presStyleLbl="node1" presStyleIdx="0" presStyleCnt="2" custLinFactNeighborY="-2444"/>
      <dgm:spPr/>
    </dgm:pt>
    <dgm:pt modelId="{255FD175-64EA-4474-AEFA-DD3E54BF4C7F}" type="pres">
      <dgm:prSet presAssocID="{B99B439D-035D-47D9-88E8-FB6CDC01E930}" presName="img" presStyleLbl="fgImgPlace1" presStyleIdx="0" presStyleCnt="2"/>
      <dgm:spPr>
        <a:blipFill>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l="-33000" r="-33000"/>
          </a:stretch>
        </a:blipFill>
      </dgm:spPr>
    </dgm:pt>
    <dgm:pt modelId="{66C83628-0112-4E91-8F6B-23A2ECBBADFE}" type="pres">
      <dgm:prSet presAssocID="{B99B439D-035D-47D9-88E8-FB6CDC01E930}" presName="text" presStyleLbl="node1" presStyleIdx="0" presStyleCnt="2">
        <dgm:presLayoutVars>
          <dgm:bulletEnabled val="1"/>
        </dgm:presLayoutVars>
      </dgm:prSet>
      <dgm:spPr/>
    </dgm:pt>
    <dgm:pt modelId="{A78EF1CB-90B1-48DA-AA8F-483DDBB5B7A4}" type="pres">
      <dgm:prSet presAssocID="{6750C02A-C191-4B2A-BDB0-15C87820F841}" presName="spacer" presStyleCnt="0"/>
      <dgm:spPr/>
    </dgm:pt>
    <dgm:pt modelId="{ABFC8889-FB4E-48D7-9662-F4CBD07147A9}" type="pres">
      <dgm:prSet presAssocID="{FECD33CA-7E7F-427B-91C4-21DABA0895DF}" presName="comp" presStyleCnt="0"/>
      <dgm:spPr/>
    </dgm:pt>
    <dgm:pt modelId="{90F5E05E-998A-4BA6-AB15-98FC4DBF5034}" type="pres">
      <dgm:prSet presAssocID="{FECD33CA-7E7F-427B-91C4-21DABA0895DF}" presName="box" presStyleLbl="node1" presStyleIdx="1" presStyleCnt="2" custLinFactNeighborX="-946" custLinFactNeighborY="12179"/>
      <dgm:spPr/>
    </dgm:pt>
    <dgm:pt modelId="{E553FD20-5774-4C2A-BAD3-673B82A235DF}" type="pres">
      <dgm:prSet presAssocID="{FECD33CA-7E7F-427B-91C4-21DABA0895DF}" presName="img" presStyleLbl="fgImgPlace1" presStyleIdx="1" presStyleCnt="2" custLinFactNeighborX="-6432" custLinFactNeighborY="2059"/>
      <dgm:spPr>
        <a:blipFill>
          <a:blip xmlns:r="http://schemas.openxmlformats.org/officeDocument/2006/relationships" r:embed="rId2">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l="-33000" r="-33000"/>
          </a:stretch>
        </a:blipFill>
      </dgm:spPr>
    </dgm:pt>
    <dgm:pt modelId="{2F2F41D2-A6A5-4510-A0CE-AA9DA7BC4455}" type="pres">
      <dgm:prSet presAssocID="{FECD33CA-7E7F-427B-91C4-21DABA0895DF}" presName="text" presStyleLbl="node1" presStyleIdx="1" presStyleCnt="2">
        <dgm:presLayoutVars>
          <dgm:bulletEnabled val="1"/>
        </dgm:presLayoutVars>
      </dgm:prSet>
      <dgm:spPr/>
    </dgm:pt>
  </dgm:ptLst>
  <dgm:cxnLst>
    <dgm:cxn modelId="{38D8140B-A15D-4B93-A2AB-A6B37C45A673}" type="presOf" srcId="{FECD33CA-7E7F-427B-91C4-21DABA0895DF}" destId="{2F2F41D2-A6A5-4510-A0CE-AA9DA7BC4455}" srcOrd="1" destOrd="0" presId="urn:microsoft.com/office/officeart/2005/8/layout/vList4"/>
    <dgm:cxn modelId="{9AE1DF13-8A10-48FA-8D97-2FEBBE6B1AD8}" type="presOf" srcId="{B98C0094-A59F-45D1-B0E7-B4723F05FE8E}" destId="{2F2F41D2-A6A5-4510-A0CE-AA9DA7BC4455}" srcOrd="1" destOrd="1" presId="urn:microsoft.com/office/officeart/2005/8/layout/vList4"/>
    <dgm:cxn modelId="{F2A61817-1FD7-4A6B-B27C-EAD76BE839C8}" type="presOf" srcId="{1CF5B9C7-E75D-4049-8536-BE4BDE7A5FA0}" destId="{66C83628-0112-4E91-8F6B-23A2ECBBADFE}" srcOrd="1" destOrd="2" presId="urn:microsoft.com/office/officeart/2005/8/layout/vList4"/>
    <dgm:cxn modelId="{FE30461C-FAE4-4A30-B870-06A2A3BFE470}" srcId="{1CF5B9C7-E75D-4049-8536-BE4BDE7A5FA0}" destId="{07B35A0B-C0E5-45DE-BD92-D794E6DFD202}" srcOrd="0" destOrd="0" parTransId="{2EF10E50-D320-4707-BD48-89F8E761594D}" sibTransId="{B029A10C-5316-492A-9643-B929A704C0B1}"/>
    <dgm:cxn modelId="{6AC3BE36-3652-42DB-8B21-345DB959A81B}" srcId="{96B2BC21-F44C-478A-B4DC-2E173C5555E7}" destId="{B99B439D-035D-47D9-88E8-FB6CDC01E930}" srcOrd="0" destOrd="0" parTransId="{475A8061-C3CD-4553-9E03-F45E1FA4FB40}" sibTransId="{6750C02A-C191-4B2A-BDB0-15C87820F841}"/>
    <dgm:cxn modelId="{648A903A-CD24-4582-93A7-C935E28F465D}" srcId="{B99B439D-035D-47D9-88E8-FB6CDC01E930}" destId="{5EB5B2CC-80C7-4F78-A508-79C628EAD8E1}" srcOrd="0" destOrd="0" parTransId="{D8AD9330-013C-418A-AC99-B7B540A54617}" sibTransId="{843843D1-257C-4D76-AEB1-4BFC01D8AACB}"/>
    <dgm:cxn modelId="{A06B5F3B-361A-4FF3-91C7-7B132923D307}" srcId="{96B2BC21-F44C-478A-B4DC-2E173C5555E7}" destId="{FECD33CA-7E7F-427B-91C4-21DABA0895DF}" srcOrd="1" destOrd="0" parTransId="{CA72108A-63DD-47D6-B2B5-25516A0B681C}" sibTransId="{57E678F3-1A11-453B-B52C-29792A881BB5}"/>
    <dgm:cxn modelId="{7D77C04C-5700-4D13-8DF2-E3CF469A648F}" type="presOf" srcId="{B99B439D-035D-47D9-88E8-FB6CDC01E930}" destId="{66C83628-0112-4E91-8F6B-23A2ECBBADFE}" srcOrd="1" destOrd="0" presId="urn:microsoft.com/office/officeart/2005/8/layout/vList4"/>
    <dgm:cxn modelId="{DCD7F171-21B3-49BB-8B17-284B0054FE71}" type="presOf" srcId="{B99B439D-035D-47D9-88E8-FB6CDC01E930}" destId="{66C21256-391F-403E-8ADB-D286B6D892EB}" srcOrd="0" destOrd="0" presId="urn:microsoft.com/office/officeart/2005/8/layout/vList4"/>
    <dgm:cxn modelId="{96C1067B-764D-42C1-8075-DEE623625FF5}" type="presOf" srcId="{5EB5B2CC-80C7-4F78-A508-79C628EAD8E1}" destId="{66C83628-0112-4E91-8F6B-23A2ECBBADFE}" srcOrd="1" destOrd="1" presId="urn:microsoft.com/office/officeart/2005/8/layout/vList4"/>
    <dgm:cxn modelId="{7263568A-D907-43B0-BA95-6DB044EC1E0C}" type="presOf" srcId="{5EB5B2CC-80C7-4F78-A508-79C628EAD8E1}" destId="{66C21256-391F-403E-8ADB-D286B6D892EB}" srcOrd="0" destOrd="1" presId="urn:microsoft.com/office/officeart/2005/8/layout/vList4"/>
    <dgm:cxn modelId="{94247D97-34A6-450A-B0BC-A31B89472D4A}" type="presOf" srcId="{B98C0094-A59F-45D1-B0E7-B4723F05FE8E}" destId="{90F5E05E-998A-4BA6-AB15-98FC4DBF5034}" srcOrd="0" destOrd="1" presId="urn:microsoft.com/office/officeart/2005/8/layout/vList4"/>
    <dgm:cxn modelId="{95C98D98-D228-4757-B07B-E092F20B300C}" type="presOf" srcId="{07B35A0B-C0E5-45DE-BD92-D794E6DFD202}" destId="{66C83628-0112-4E91-8F6B-23A2ECBBADFE}" srcOrd="1" destOrd="3" presId="urn:microsoft.com/office/officeart/2005/8/layout/vList4"/>
    <dgm:cxn modelId="{ADD89DA3-AE66-4238-A36A-C92EC423A9BD}" type="presOf" srcId="{ED9FA68A-09BD-468C-85F3-472D7D161340}" destId="{2F2F41D2-A6A5-4510-A0CE-AA9DA7BC4455}" srcOrd="1" destOrd="2" presId="urn:microsoft.com/office/officeart/2005/8/layout/vList4"/>
    <dgm:cxn modelId="{536ED2A7-FBEE-4252-A807-47FBB737803E}" srcId="{FECD33CA-7E7F-427B-91C4-21DABA0895DF}" destId="{ED9FA68A-09BD-468C-85F3-472D7D161340}" srcOrd="1" destOrd="0" parTransId="{6880DE0C-91AF-4D70-A8AB-1184AC57807D}" sibTransId="{D0EC0C1D-264B-4734-9962-03E52CA40F73}"/>
    <dgm:cxn modelId="{5B52D3A7-0254-4D1C-90EC-0681597334B0}" type="presOf" srcId="{07B35A0B-C0E5-45DE-BD92-D794E6DFD202}" destId="{66C21256-391F-403E-8ADB-D286B6D892EB}" srcOrd="0" destOrd="3" presId="urn:microsoft.com/office/officeart/2005/8/layout/vList4"/>
    <dgm:cxn modelId="{987F8BC9-3B66-403D-A992-C8EC37894497}" type="presOf" srcId="{ED9FA68A-09BD-468C-85F3-472D7D161340}" destId="{90F5E05E-998A-4BA6-AB15-98FC4DBF5034}" srcOrd="0" destOrd="2" presId="urn:microsoft.com/office/officeart/2005/8/layout/vList4"/>
    <dgm:cxn modelId="{2A5BD9D7-5885-4AA0-B96A-0C8F2476AFDE}" srcId="{B99B439D-035D-47D9-88E8-FB6CDC01E930}" destId="{1CF5B9C7-E75D-4049-8536-BE4BDE7A5FA0}" srcOrd="1" destOrd="0" parTransId="{49A01188-5EA2-425D-A84B-6888F2E2ABC4}" sibTransId="{ABA7052C-6569-47B5-A42A-6540F28B33D2}"/>
    <dgm:cxn modelId="{8DFBC7D9-AC9A-4145-8604-7E88D7E8DAB5}" srcId="{FECD33CA-7E7F-427B-91C4-21DABA0895DF}" destId="{B98C0094-A59F-45D1-B0E7-B4723F05FE8E}" srcOrd="0" destOrd="0" parTransId="{080E900C-EF7D-4E62-A9F3-20BB70955291}" sibTransId="{58F5014B-787B-4CD2-94BD-9C581FFD5542}"/>
    <dgm:cxn modelId="{B44264E2-D8C9-4957-8C67-90D571AF44D0}" type="presOf" srcId="{96B2BC21-F44C-478A-B4DC-2E173C5555E7}" destId="{77591BFD-1E83-4A09-863E-836F9E674FB5}" srcOrd="0" destOrd="0" presId="urn:microsoft.com/office/officeart/2005/8/layout/vList4"/>
    <dgm:cxn modelId="{1A468AEC-A76D-4298-B1F5-3C4B481E03B5}" type="presOf" srcId="{1CF5B9C7-E75D-4049-8536-BE4BDE7A5FA0}" destId="{66C21256-391F-403E-8ADB-D286B6D892EB}" srcOrd="0" destOrd="2" presId="urn:microsoft.com/office/officeart/2005/8/layout/vList4"/>
    <dgm:cxn modelId="{038660F5-B307-4861-8A1C-BCB2E9A9B90E}" type="presOf" srcId="{FECD33CA-7E7F-427B-91C4-21DABA0895DF}" destId="{90F5E05E-998A-4BA6-AB15-98FC4DBF5034}" srcOrd="0" destOrd="0" presId="urn:microsoft.com/office/officeart/2005/8/layout/vList4"/>
    <dgm:cxn modelId="{ACCDD9ED-5076-4D8E-98B0-F5052F33D945}" type="presParOf" srcId="{77591BFD-1E83-4A09-863E-836F9E674FB5}" destId="{06E85EEA-32A7-480C-9C83-872967A0ED31}" srcOrd="0" destOrd="0" presId="urn:microsoft.com/office/officeart/2005/8/layout/vList4"/>
    <dgm:cxn modelId="{1C9F6BDF-11EA-4334-833A-310577910CDF}" type="presParOf" srcId="{06E85EEA-32A7-480C-9C83-872967A0ED31}" destId="{66C21256-391F-403E-8ADB-D286B6D892EB}" srcOrd="0" destOrd="0" presId="urn:microsoft.com/office/officeart/2005/8/layout/vList4"/>
    <dgm:cxn modelId="{68FDD1DE-249F-47E5-B2FD-9CD8D0E658B7}" type="presParOf" srcId="{06E85EEA-32A7-480C-9C83-872967A0ED31}" destId="{255FD175-64EA-4474-AEFA-DD3E54BF4C7F}" srcOrd="1" destOrd="0" presId="urn:microsoft.com/office/officeart/2005/8/layout/vList4"/>
    <dgm:cxn modelId="{7ADE8F11-C4E3-4A8B-8877-FE2370E64396}" type="presParOf" srcId="{06E85EEA-32A7-480C-9C83-872967A0ED31}" destId="{66C83628-0112-4E91-8F6B-23A2ECBBADFE}" srcOrd="2" destOrd="0" presId="urn:microsoft.com/office/officeart/2005/8/layout/vList4"/>
    <dgm:cxn modelId="{FD78D9B0-9177-4A69-A24B-06A96AF042CB}" type="presParOf" srcId="{77591BFD-1E83-4A09-863E-836F9E674FB5}" destId="{A78EF1CB-90B1-48DA-AA8F-483DDBB5B7A4}" srcOrd="1" destOrd="0" presId="urn:microsoft.com/office/officeart/2005/8/layout/vList4"/>
    <dgm:cxn modelId="{24FCACBE-7B76-49EE-ACFD-EC7C293EDDD0}" type="presParOf" srcId="{77591BFD-1E83-4A09-863E-836F9E674FB5}" destId="{ABFC8889-FB4E-48D7-9662-F4CBD07147A9}" srcOrd="2" destOrd="0" presId="urn:microsoft.com/office/officeart/2005/8/layout/vList4"/>
    <dgm:cxn modelId="{F2A50FFD-9A26-438E-802F-5E81FEC90A27}" type="presParOf" srcId="{ABFC8889-FB4E-48D7-9662-F4CBD07147A9}" destId="{90F5E05E-998A-4BA6-AB15-98FC4DBF5034}" srcOrd="0" destOrd="0" presId="urn:microsoft.com/office/officeart/2005/8/layout/vList4"/>
    <dgm:cxn modelId="{55F51AE1-3A23-484C-8A44-1D5B4D098B11}" type="presParOf" srcId="{ABFC8889-FB4E-48D7-9662-F4CBD07147A9}" destId="{E553FD20-5774-4C2A-BAD3-673B82A235DF}" srcOrd="1" destOrd="0" presId="urn:microsoft.com/office/officeart/2005/8/layout/vList4"/>
    <dgm:cxn modelId="{91B9B90F-FF8B-445C-BA4C-CD22F4EBCBED}" type="presParOf" srcId="{ABFC8889-FB4E-48D7-9662-F4CBD07147A9}" destId="{2F2F41D2-A6A5-4510-A0CE-AA9DA7BC4455}"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1E8D8AD0-9F06-45F8-8207-3B2E2FC704A8}" type="doc">
      <dgm:prSet loTypeId="urn:microsoft.com/office/officeart/2005/8/layout/vList3" loCatId="list" qsTypeId="urn:microsoft.com/office/officeart/2005/8/quickstyle/3d2" qsCatId="3D" csTypeId="urn:microsoft.com/office/officeart/2005/8/colors/accent2_1" csCatId="accent2" phldr="1"/>
      <dgm:spPr/>
      <dgm:t>
        <a:bodyPr/>
        <a:lstStyle/>
        <a:p>
          <a:endParaRPr lang="en-US"/>
        </a:p>
      </dgm:t>
    </dgm:pt>
    <dgm:pt modelId="{A7EDD028-1854-43E2-8877-F18C523F273B}">
      <dgm:prSet custT="1"/>
      <dgm:spPr/>
      <dgm:t>
        <a:bodyPr/>
        <a:lstStyle/>
        <a:p>
          <a:r>
            <a:rPr lang="en-US" sz="2000" b="0" cap="none" spc="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usman.shaukat@uis.no</a:t>
          </a:r>
        </a:p>
      </dgm:t>
    </dgm:pt>
    <dgm:pt modelId="{58D06D23-878B-48CD-8D2B-C55069DA2629}" type="parTrans" cxnId="{0A5E3A76-12CA-4B01-B411-EEC2EB3C73BA}">
      <dgm:prSet/>
      <dgm:spPr/>
      <dgm:t>
        <a:bodyPr/>
        <a:lstStyle/>
        <a:p>
          <a:endParaRPr lang="en-US"/>
        </a:p>
      </dgm:t>
    </dgm:pt>
    <dgm:pt modelId="{54A98ECA-B028-469B-ABF9-9EA3B630C5A6}" type="sibTrans" cxnId="{0A5E3A76-12CA-4B01-B411-EEC2EB3C73BA}">
      <dgm:prSet/>
      <dgm:spPr/>
      <dgm:t>
        <a:bodyPr/>
        <a:lstStyle/>
        <a:p>
          <a:endParaRPr lang="en-US"/>
        </a:p>
      </dgm:t>
    </dgm:pt>
    <dgm:pt modelId="{D9235ABD-FAF7-4BB5-80EC-69F66CEC30D4}">
      <dgm:prSet custT="1"/>
      <dgm:spPr/>
      <dgm:t>
        <a:bodyPr/>
        <a:lstStyle/>
        <a:p>
          <a:r>
            <a:rPr lang="en-US" sz="2000" b="0" cap="none" spc="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www.linkedin.com/in/usmanshaukat110 </a:t>
          </a:r>
        </a:p>
      </dgm:t>
    </dgm:pt>
    <dgm:pt modelId="{6047BA4E-A5F5-405F-8F97-B2E7BA759F7D}" type="parTrans" cxnId="{DBD9EF1D-B8AC-4344-A76B-09F3C7E7FC79}">
      <dgm:prSet/>
      <dgm:spPr/>
      <dgm:t>
        <a:bodyPr/>
        <a:lstStyle/>
        <a:p>
          <a:endParaRPr lang="en-US"/>
        </a:p>
      </dgm:t>
    </dgm:pt>
    <dgm:pt modelId="{B1A3D0FF-3E3C-436B-BB98-8997C2DED1FF}" type="sibTrans" cxnId="{DBD9EF1D-B8AC-4344-A76B-09F3C7E7FC79}">
      <dgm:prSet/>
      <dgm:spPr/>
      <dgm:t>
        <a:bodyPr/>
        <a:lstStyle/>
        <a:p>
          <a:endParaRPr lang="en-US"/>
        </a:p>
      </dgm:t>
    </dgm:pt>
    <dgm:pt modelId="{C1D4F49F-5042-459D-90EE-ECF17436D209}" type="pres">
      <dgm:prSet presAssocID="{1E8D8AD0-9F06-45F8-8207-3B2E2FC704A8}" presName="linearFlow" presStyleCnt="0">
        <dgm:presLayoutVars>
          <dgm:dir/>
          <dgm:resizeHandles val="exact"/>
        </dgm:presLayoutVars>
      </dgm:prSet>
      <dgm:spPr/>
    </dgm:pt>
    <dgm:pt modelId="{A47C48CE-22E1-4141-9236-BCB0128A90FF}" type="pres">
      <dgm:prSet presAssocID="{A7EDD028-1854-43E2-8877-F18C523F273B}" presName="composite" presStyleCnt="0"/>
      <dgm:spPr/>
    </dgm:pt>
    <dgm:pt modelId="{68F52354-18B5-4F99-8078-26126EF25FA5}" type="pres">
      <dgm:prSet presAssocID="{A7EDD028-1854-43E2-8877-F18C523F273B}"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4A45404-10E0-4061-99B4-53AA2132E367}" type="pres">
      <dgm:prSet presAssocID="{A7EDD028-1854-43E2-8877-F18C523F273B}" presName="txShp" presStyleLbl="node1" presStyleIdx="0" presStyleCnt="2">
        <dgm:presLayoutVars>
          <dgm:bulletEnabled val="1"/>
        </dgm:presLayoutVars>
      </dgm:prSet>
      <dgm:spPr/>
    </dgm:pt>
    <dgm:pt modelId="{546364C8-FA10-47B5-81AC-AA2BA8DDF485}" type="pres">
      <dgm:prSet presAssocID="{54A98ECA-B028-469B-ABF9-9EA3B630C5A6}" presName="spacing" presStyleCnt="0"/>
      <dgm:spPr/>
    </dgm:pt>
    <dgm:pt modelId="{0A1AE191-B5FD-4455-A7C5-F739F58B3FB5}" type="pres">
      <dgm:prSet presAssocID="{D9235ABD-FAF7-4BB5-80EC-69F66CEC30D4}" presName="composite" presStyleCnt="0"/>
      <dgm:spPr/>
    </dgm:pt>
    <dgm:pt modelId="{EB1C9A26-1E66-4D4F-BDF1-5D3F75203810}" type="pres">
      <dgm:prSet presAssocID="{D9235ABD-FAF7-4BB5-80EC-69F66CEC30D4}" presName="imgShp"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38245A9E-B8C4-43A4-9D09-2CBFDE0051C7}" type="pres">
      <dgm:prSet presAssocID="{D9235ABD-FAF7-4BB5-80EC-69F66CEC30D4}" presName="txShp" presStyleLbl="node1" presStyleIdx="1" presStyleCnt="2">
        <dgm:presLayoutVars>
          <dgm:bulletEnabled val="1"/>
        </dgm:presLayoutVars>
      </dgm:prSet>
      <dgm:spPr/>
    </dgm:pt>
  </dgm:ptLst>
  <dgm:cxnLst>
    <dgm:cxn modelId="{03D68B03-3FA1-4FF6-8A2E-D67C5850AB40}" type="presOf" srcId="{D9235ABD-FAF7-4BB5-80EC-69F66CEC30D4}" destId="{38245A9E-B8C4-43A4-9D09-2CBFDE0051C7}" srcOrd="0" destOrd="0" presId="urn:microsoft.com/office/officeart/2005/8/layout/vList3"/>
    <dgm:cxn modelId="{DBD9EF1D-B8AC-4344-A76B-09F3C7E7FC79}" srcId="{1E8D8AD0-9F06-45F8-8207-3B2E2FC704A8}" destId="{D9235ABD-FAF7-4BB5-80EC-69F66CEC30D4}" srcOrd="1" destOrd="0" parTransId="{6047BA4E-A5F5-405F-8F97-B2E7BA759F7D}" sibTransId="{B1A3D0FF-3E3C-436B-BB98-8997C2DED1FF}"/>
    <dgm:cxn modelId="{E0D52B68-6066-4F54-A93B-A92C39BED969}" type="presOf" srcId="{A7EDD028-1854-43E2-8877-F18C523F273B}" destId="{04A45404-10E0-4061-99B4-53AA2132E367}" srcOrd="0" destOrd="0" presId="urn:microsoft.com/office/officeart/2005/8/layout/vList3"/>
    <dgm:cxn modelId="{0A5E3A76-12CA-4B01-B411-EEC2EB3C73BA}" srcId="{1E8D8AD0-9F06-45F8-8207-3B2E2FC704A8}" destId="{A7EDD028-1854-43E2-8877-F18C523F273B}" srcOrd="0" destOrd="0" parTransId="{58D06D23-878B-48CD-8D2B-C55069DA2629}" sibTransId="{54A98ECA-B028-469B-ABF9-9EA3B630C5A6}"/>
    <dgm:cxn modelId="{8E9209C4-D248-4E16-AEA1-23E2E66C8C1C}" type="presOf" srcId="{1E8D8AD0-9F06-45F8-8207-3B2E2FC704A8}" destId="{C1D4F49F-5042-459D-90EE-ECF17436D209}" srcOrd="0" destOrd="0" presId="urn:microsoft.com/office/officeart/2005/8/layout/vList3"/>
    <dgm:cxn modelId="{7BECD0BF-0A4F-4742-824E-97B95E6C9BD9}" type="presParOf" srcId="{C1D4F49F-5042-459D-90EE-ECF17436D209}" destId="{A47C48CE-22E1-4141-9236-BCB0128A90FF}" srcOrd="0" destOrd="0" presId="urn:microsoft.com/office/officeart/2005/8/layout/vList3"/>
    <dgm:cxn modelId="{358FACED-7FF5-4758-A208-C0BAE4A8309E}" type="presParOf" srcId="{A47C48CE-22E1-4141-9236-BCB0128A90FF}" destId="{68F52354-18B5-4F99-8078-26126EF25FA5}" srcOrd="0" destOrd="0" presId="urn:microsoft.com/office/officeart/2005/8/layout/vList3"/>
    <dgm:cxn modelId="{08F2E34A-AB23-4CD6-801B-2DE91CAD4AC2}" type="presParOf" srcId="{A47C48CE-22E1-4141-9236-BCB0128A90FF}" destId="{04A45404-10E0-4061-99B4-53AA2132E367}" srcOrd="1" destOrd="0" presId="urn:microsoft.com/office/officeart/2005/8/layout/vList3"/>
    <dgm:cxn modelId="{D811244A-344B-4DA1-B710-9C51904E2CA1}" type="presParOf" srcId="{C1D4F49F-5042-459D-90EE-ECF17436D209}" destId="{546364C8-FA10-47B5-81AC-AA2BA8DDF485}" srcOrd="1" destOrd="0" presId="urn:microsoft.com/office/officeart/2005/8/layout/vList3"/>
    <dgm:cxn modelId="{58E72F5B-381D-4CB8-834F-D633E676B2C1}" type="presParOf" srcId="{C1D4F49F-5042-459D-90EE-ECF17436D209}" destId="{0A1AE191-B5FD-4455-A7C5-F739F58B3FB5}" srcOrd="2" destOrd="0" presId="urn:microsoft.com/office/officeart/2005/8/layout/vList3"/>
    <dgm:cxn modelId="{BFE43828-78AD-46A6-BADF-940AF0C7DE0A}" type="presParOf" srcId="{0A1AE191-B5FD-4455-A7C5-F739F58B3FB5}" destId="{EB1C9A26-1E66-4D4F-BDF1-5D3F75203810}" srcOrd="0" destOrd="0" presId="urn:microsoft.com/office/officeart/2005/8/layout/vList3"/>
    <dgm:cxn modelId="{DA7FF705-74A7-4658-BF2A-B547547577D8}" type="presParOf" srcId="{0A1AE191-B5FD-4455-A7C5-F739F58B3FB5}" destId="{38245A9E-B8C4-43A4-9D09-2CBFDE0051C7}"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1FE5F-5DDF-43F3-9F3D-FAE0755561B8}">
      <dsp:nvSpPr>
        <dsp:cNvPr id="0" name=""/>
        <dsp:cNvSpPr/>
      </dsp:nvSpPr>
      <dsp:spPr>
        <a:xfrm>
          <a:off x="213748" y="0"/>
          <a:ext cx="4988321" cy="4988321"/>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2EA3F4-C021-45BB-870E-D9C5B0D321A3}">
      <dsp:nvSpPr>
        <dsp:cNvPr id="0" name=""/>
        <dsp:cNvSpPr/>
      </dsp:nvSpPr>
      <dsp:spPr>
        <a:xfrm>
          <a:off x="2707908" y="499319"/>
          <a:ext cx="3242408" cy="709276"/>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Direct Numerical Simulation</a:t>
          </a:r>
          <a:br>
            <a:rPr lang="en-US" sz="1800" b="1" kern="1200" dirty="0"/>
          </a:br>
          <a:r>
            <a:rPr lang="en-US" sz="1800" b="1" kern="1200" dirty="0"/>
            <a:t>(DNS)</a:t>
          </a:r>
        </a:p>
      </dsp:txBody>
      <dsp:txXfrm>
        <a:off x="2742532" y="533943"/>
        <a:ext cx="3173160" cy="640028"/>
      </dsp:txXfrm>
    </dsp:sp>
    <dsp:sp modelId="{C311DF71-8B88-4C6A-8848-46858A5AD3F6}">
      <dsp:nvSpPr>
        <dsp:cNvPr id="0" name=""/>
        <dsp:cNvSpPr/>
      </dsp:nvSpPr>
      <dsp:spPr>
        <a:xfrm>
          <a:off x="2753529" y="1297255"/>
          <a:ext cx="3151167" cy="709276"/>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Large Eddy Simulation (LES</a:t>
          </a:r>
          <a:r>
            <a:rPr lang="en-US" sz="1800" kern="1200" dirty="0"/>
            <a:t>)</a:t>
          </a:r>
          <a:endParaRPr lang="en-US" sz="1800" b="1" kern="1200" dirty="0"/>
        </a:p>
      </dsp:txBody>
      <dsp:txXfrm>
        <a:off x="2788153" y="1331879"/>
        <a:ext cx="3081919" cy="640028"/>
      </dsp:txXfrm>
    </dsp:sp>
    <dsp:sp modelId="{B36B79A5-7E80-4915-8939-94AA70FB319B}">
      <dsp:nvSpPr>
        <dsp:cNvPr id="0" name=""/>
        <dsp:cNvSpPr/>
      </dsp:nvSpPr>
      <dsp:spPr>
        <a:xfrm>
          <a:off x="2707908" y="2095192"/>
          <a:ext cx="3242408" cy="709276"/>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Detached Eddy Simulation (DES)</a:t>
          </a:r>
        </a:p>
      </dsp:txBody>
      <dsp:txXfrm>
        <a:off x="2742532" y="2129816"/>
        <a:ext cx="3173160" cy="640028"/>
      </dsp:txXfrm>
    </dsp:sp>
    <dsp:sp modelId="{5E09A957-A47B-4FD0-BD62-9FF249B57C54}">
      <dsp:nvSpPr>
        <dsp:cNvPr id="0" name=""/>
        <dsp:cNvSpPr/>
      </dsp:nvSpPr>
      <dsp:spPr>
        <a:xfrm>
          <a:off x="2707908" y="2893128"/>
          <a:ext cx="3242408" cy="709276"/>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Partially-Averaged Navier-Stokes Equation (PANS)</a:t>
          </a:r>
        </a:p>
      </dsp:txBody>
      <dsp:txXfrm>
        <a:off x="2742532" y="2927752"/>
        <a:ext cx="3173160" cy="640028"/>
      </dsp:txXfrm>
    </dsp:sp>
    <dsp:sp modelId="{40F7DAA1-FC74-41EF-AE78-7ED59EAEE7C7}">
      <dsp:nvSpPr>
        <dsp:cNvPr id="0" name=""/>
        <dsp:cNvSpPr/>
      </dsp:nvSpPr>
      <dsp:spPr>
        <a:xfrm>
          <a:off x="2707908" y="3691065"/>
          <a:ext cx="3242408" cy="709276"/>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Reynolds Averaged Navier-Stokes Equations (RANS</a:t>
          </a:r>
          <a:r>
            <a:rPr lang="en-US" sz="1800" kern="1200" dirty="0"/>
            <a:t>)</a:t>
          </a:r>
        </a:p>
      </dsp:txBody>
      <dsp:txXfrm>
        <a:off x="2742532" y="3725689"/>
        <a:ext cx="3173160" cy="640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D3AC3-077F-4B26-B2CF-5C70F329A42D}">
      <dsp:nvSpPr>
        <dsp:cNvPr id="0" name=""/>
        <dsp:cNvSpPr/>
      </dsp:nvSpPr>
      <dsp:spPr>
        <a:xfrm rot="10800000">
          <a:off x="700363" y="127030"/>
          <a:ext cx="1853698" cy="933817"/>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178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0" kern="1200" cap="none" spc="0" dirty="0">
              <a:ln w="0"/>
              <a:solidFill>
                <a:schemeClr val="tx1"/>
              </a:solidFill>
              <a:effectLst>
                <a:outerShdw blurRad="38100" dist="19050" dir="2700000" algn="tl" rotWithShape="0">
                  <a:schemeClr val="dk1">
                    <a:alpha val="40000"/>
                  </a:schemeClr>
                </a:outerShdw>
              </a:effectLst>
            </a:rPr>
            <a:t>Flow structure</a:t>
          </a:r>
        </a:p>
      </dsp:txBody>
      <dsp:txXfrm rot="10800000">
        <a:off x="933817" y="127030"/>
        <a:ext cx="1620244" cy="933817"/>
      </dsp:txXfrm>
    </dsp:sp>
    <dsp:sp modelId="{F7BC2B73-33AB-4766-81F4-DFBEADC12C90}">
      <dsp:nvSpPr>
        <dsp:cNvPr id="0" name=""/>
        <dsp:cNvSpPr/>
      </dsp:nvSpPr>
      <dsp:spPr>
        <a:xfrm>
          <a:off x="233454" y="127030"/>
          <a:ext cx="933817" cy="93381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solidFill>
            <a:schemeClr val="accent6">
              <a:lumMod val="50000"/>
            </a:schemeClr>
          </a:solid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D3AC3-077F-4B26-B2CF-5C70F329A42D}">
      <dsp:nvSpPr>
        <dsp:cNvPr id="0" name=""/>
        <dsp:cNvSpPr/>
      </dsp:nvSpPr>
      <dsp:spPr>
        <a:xfrm rot="10800000">
          <a:off x="700363" y="141499"/>
          <a:ext cx="1853698" cy="933817"/>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178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0" kern="1200" cap="none" spc="0" dirty="0">
              <a:ln w="0"/>
              <a:solidFill>
                <a:schemeClr val="tx1"/>
              </a:solidFill>
              <a:effectLst>
                <a:outerShdw blurRad="38100" dist="19050" dir="2700000" algn="tl" rotWithShape="0">
                  <a:schemeClr val="dk1">
                    <a:alpha val="40000"/>
                  </a:schemeClr>
                </a:outerShdw>
              </a:effectLst>
            </a:rPr>
            <a:t>Transverse drag force</a:t>
          </a:r>
        </a:p>
      </dsp:txBody>
      <dsp:txXfrm rot="10800000">
        <a:off x="933817" y="141499"/>
        <a:ext cx="1620244" cy="933817"/>
      </dsp:txXfrm>
    </dsp:sp>
    <dsp:sp modelId="{F7BC2B73-33AB-4766-81F4-DFBEADC12C90}">
      <dsp:nvSpPr>
        <dsp:cNvPr id="0" name=""/>
        <dsp:cNvSpPr/>
      </dsp:nvSpPr>
      <dsp:spPr>
        <a:xfrm>
          <a:off x="233454" y="141499"/>
          <a:ext cx="933817" cy="933817"/>
        </a:xfrm>
        <a:prstGeom prst="ellipse">
          <a:avLst/>
        </a:prstGeom>
        <a:blipFill>
          <a:blip xmlns:r="http://schemas.openxmlformats.org/officeDocument/2006/relationships" r:embed="rId1">
            <a:extLst>
              <a:ext uri="{BEBA8EAE-BF5A-486C-A8C5-ECC9F3942E4B}">
                <a14:imgProps xmlns:a14="http://schemas.microsoft.com/office/drawing/2010/main">
                  <a14:imgLayer r:embed="rId2">
                    <a14:imgEffect>
                      <a14:artisticChalkSketch/>
                    </a14:imgEffect>
                  </a14:imgLayer>
                </a14:imgProps>
              </a:ext>
            </a:extLst>
          </a:blip>
          <a:srcRect/>
          <a:stretch>
            <a:fillRect t="-80000" b="-80000"/>
          </a:stretch>
        </a:blipFill>
        <a:ln>
          <a:solidFill>
            <a:schemeClr val="accent6">
              <a:lumMod val="50000"/>
            </a:schemeClr>
          </a:solid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B16AC-5801-4E27-9010-96CEC9BC0D09}">
      <dsp:nvSpPr>
        <dsp:cNvPr id="0" name=""/>
        <dsp:cNvSpPr/>
      </dsp:nvSpPr>
      <dsp:spPr>
        <a:xfrm>
          <a:off x="0" y="0"/>
          <a:ext cx="1900031" cy="1900031"/>
        </a:xfrm>
        <a:prstGeom prst="pie">
          <a:avLst>
            <a:gd name="adj1" fmla="val 5400000"/>
            <a:gd name="adj2" fmla="val 16200000"/>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F5FF5D-8963-4F8C-AB9E-247154BFC9D1}">
      <dsp:nvSpPr>
        <dsp:cNvPr id="0" name=""/>
        <dsp:cNvSpPr/>
      </dsp:nvSpPr>
      <dsp:spPr>
        <a:xfrm>
          <a:off x="950015" y="0"/>
          <a:ext cx="2772894" cy="1900031"/>
        </a:xfrm>
        <a:prstGeom prst="rect">
          <a:avLst/>
        </a:prstGeom>
        <a:solidFill>
          <a:schemeClr val="lt1">
            <a:alpha val="9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Reynolds number </a:t>
          </a:r>
          <a14:m xmlns:a14="http://schemas.microsoft.com/office/drawing/2010/main">
            <m:oMath xmlns:m="http://schemas.openxmlformats.org/officeDocument/2006/math">
              <m:r>
                <a:rPr lang="en-US" sz="2500" i="1" kern="1200">
                  <a:latin typeface="Cambria Math" panose="02040503050406030204" pitchFamily="18" charset="0"/>
                </a:rPr>
                <m:t>2</m:t>
              </m:r>
              <m:r>
                <a:rPr lang="en-US" sz="2500" b="0" i="1" kern="1200" smtClean="0">
                  <a:latin typeface="Cambria Math" panose="02040503050406030204" pitchFamily="18" charset="0"/>
                </a:rPr>
                <m:t>.5</m:t>
              </m:r>
              <m:r>
                <a:rPr lang="en-US" sz="2500" i="1" kern="1200" smtClean="0">
                  <a:latin typeface="Cambria Math" panose="02040503050406030204" pitchFamily="18" charset="0"/>
                </a:rPr>
                <m:t> </m:t>
              </m:r>
              <m:r>
                <a:rPr lang="en-US" sz="2500" i="1" kern="1200">
                  <a:latin typeface="Cambria Math" panose="02040503050406030204" pitchFamily="18" charset="0"/>
                </a:rPr>
                <m:t>×</m:t>
              </m:r>
              <m:sSup>
                <m:sSupPr>
                  <m:ctrlPr>
                    <a:rPr lang="en-US" sz="2500" i="1" kern="1200">
                      <a:latin typeface="Cambria Math" panose="02040503050406030204" pitchFamily="18" charset="0"/>
                    </a:rPr>
                  </m:ctrlPr>
                </m:sSupPr>
                <m:e>
                  <m:r>
                    <a:rPr lang="en-US" sz="2500" i="1" kern="1200">
                      <a:latin typeface="Cambria Math" panose="02040503050406030204" pitchFamily="18" charset="0"/>
                    </a:rPr>
                    <m:t>10</m:t>
                  </m:r>
                </m:e>
                <m:sup>
                  <m:r>
                    <a:rPr lang="en-US" sz="2500" i="1" kern="1200">
                      <a:latin typeface="Cambria Math" panose="02040503050406030204" pitchFamily="18" charset="0"/>
                    </a:rPr>
                    <m:t>4</m:t>
                  </m:r>
                </m:sup>
              </m:sSup>
            </m:oMath>
          </a14:m>
          <a:r>
            <a:rPr lang="en-US" sz="2500" kern="1200" dirty="0"/>
            <a:t> </a:t>
          </a:r>
        </a:p>
      </dsp:txBody>
      <dsp:txXfrm>
        <a:off x="950015" y="0"/>
        <a:ext cx="2772894" cy="902514"/>
      </dsp:txXfrm>
    </dsp:sp>
    <dsp:sp modelId="{E2ED96D9-B5E0-4D2F-863F-84810ACD2F26}">
      <dsp:nvSpPr>
        <dsp:cNvPr id="0" name=""/>
        <dsp:cNvSpPr/>
      </dsp:nvSpPr>
      <dsp:spPr>
        <a:xfrm>
          <a:off x="498758" y="902514"/>
          <a:ext cx="902514" cy="902514"/>
        </a:xfrm>
        <a:prstGeom prst="pie">
          <a:avLst>
            <a:gd name="adj1" fmla="val 5400000"/>
            <a:gd name="adj2" fmla="val 16200000"/>
          </a:avLst>
        </a:prstGeom>
        <a:solidFill>
          <a:schemeClr val="accent2">
            <a:shade val="50000"/>
            <a:hueOff val="712778"/>
            <a:satOff val="-67489"/>
            <a:lumOff val="575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74100D-15AB-46C1-A80B-00D431CE3759}">
      <dsp:nvSpPr>
        <dsp:cNvPr id="0" name=""/>
        <dsp:cNvSpPr/>
      </dsp:nvSpPr>
      <dsp:spPr>
        <a:xfrm>
          <a:off x="950015" y="902514"/>
          <a:ext cx="2772894" cy="902514"/>
        </a:xfrm>
        <a:prstGeom prst="rect">
          <a:avLst/>
        </a:prstGeom>
        <a:solidFill>
          <a:schemeClr val="lt1">
            <a:alpha val="90000"/>
            <a:hueOff val="0"/>
            <a:satOff val="0"/>
            <a:lumOff val="0"/>
            <a:alphaOff val="0"/>
          </a:schemeClr>
        </a:solidFill>
        <a:ln w="12700" cap="flat" cmpd="sng" algn="ctr">
          <a:solidFill>
            <a:schemeClr val="accent2">
              <a:shade val="50000"/>
              <a:hueOff val="699918"/>
              <a:satOff val="-66396"/>
              <a:lumOff val="5247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Diameter Ratio = 5</a:t>
          </a:r>
        </a:p>
      </dsp:txBody>
      <dsp:txXfrm>
        <a:off x="950015" y="902514"/>
        <a:ext cx="2772894" cy="9025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21256-391F-403E-8ADB-D286B6D892EB}">
      <dsp:nvSpPr>
        <dsp:cNvPr id="0" name=""/>
        <dsp:cNvSpPr/>
      </dsp:nvSpPr>
      <dsp:spPr>
        <a:xfrm>
          <a:off x="0" y="0"/>
          <a:ext cx="4671672" cy="194159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Buoyancy Module</a:t>
          </a:r>
        </a:p>
        <a:p>
          <a:pPr marL="171450" lvl="1" indent="-171450" algn="l" defTabSz="755650">
            <a:lnSpc>
              <a:spcPct val="90000"/>
            </a:lnSpc>
            <a:spcBef>
              <a:spcPct val="0"/>
            </a:spcBef>
            <a:spcAft>
              <a:spcPct val="15000"/>
            </a:spcAft>
            <a:buChar char="•"/>
          </a:pPr>
          <a:r>
            <a:rPr lang="en-US" sz="1700" kern="1200" dirty="0"/>
            <a:t>Estimated as a finite cylinder with a reduction factor</a:t>
          </a:r>
        </a:p>
        <a:p>
          <a:pPr marL="171450" lvl="1" indent="-171450" algn="l" defTabSz="755650">
            <a:lnSpc>
              <a:spcPct val="90000"/>
            </a:lnSpc>
            <a:spcBef>
              <a:spcPct val="0"/>
            </a:spcBef>
            <a:spcAft>
              <a:spcPct val="15000"/>
            </a:spcAft>
            <a:buChar char="•"/>
          </a:pPr>
          <a:r>
            <a:rPr lang="en-US" sz="1700" kern="1200" dirty="0"/>
            <a:t>CFD results align with the buoyancy module drag prediction</a:t>
          </a:r>
        </a:p>
        <a:p>
          <a:pPr marL="342900" lvl="2" indent="-171450" algn="l" defTabSz="755650">
            <a:lnSpc>
              <a:spcPct val="90000"/>
            </a:lnSpc>
            <a:spcBef>
              <a:spcPct val="0"/>
            </a:spcBef>
            <a:spcAft>
              <a:spcPct val="15000"/>
            </a:spcAft>
            <a:buChar char="•"/>
          </a:pPr>
          <a:endParaRPr lang="en-US" sz="1700" kern="1200" dirty="0"/>
        </a:p>
      </dsp:txBody>
      <dsp:txXfrm>
        <a:off x="1128493" y="0"/>
        <a:ext cx="3543178" cy="1941595"/>
      </dsp:txXfrm>
    </dsp:sp>
    <dsp:sp modelId="{255FD175-64EA-4474-AEFA-DD3E54BF4C7F}">
      <dsp:nvSpPr>
        <dsp:cNvPr id="0" name=""/>
        <dsp:cNvSpPr/>
      </dsp:nvSpPr>
      <dsp:spPr>
        <a:xfrm>
          <a:off x="194159" y="194159"/>
          <a:ext cx="934334" cy="1553276"/>
        </a:xfrm>
        <a:prstGeom prst="roundRect">
          <a:avLst>
            <a:gd name="adj" fmla="val 10000"/>
          </a:avLst>
        </a:prstGeom>
        <a:blipFill>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l="-33000" r="-3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F5E05E-998A-4BA6-AB15-98FC4DBF5034}">
      <dsp:nvSpPr>
        <dsp:cNvPr id="0" name=""/>
        <dsp:cNvSpPr/>
      </dsp:nvSpPr>
      <dsp:spPr>
        <a:xfrm>
          <a:off x="0" y="2136750"/>
          <a:ext cx="4671672" cy="194159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Power Cable</a:t>
          </a:r>
        </a:p>
        <a:p>
          <a:pPr marL="171450" lvl="1" indent="-171450" algn="l" defTabSz="755650">
            <a:lnSpc>
              <a:spcPct val="90000"/>
            </a:lnSpc>
            <a:spcBef>
              <a:spcPct val="0"/>
            </a:spcBef>
            <a:spcAft>
              <a:spcPct val="15000"/>
            </a:spcAft>
            <a:buChar char="•"/>
          </a:pPr>
          <a:r>
            <a:rPr lang="en-US" sz="1700" kern="1200" dirty="0"/>
            <a:t>Estimated as an infinite cylinder</a:t>
          </a:r>
        </a:p>
        <a:p>
          <a:pPr marL="171450" lvl="1" indent="-171450" algn="l" defTabSz="755650">
            <a:lnSpc>
              <a:spcPct val="90000"/>
            </a:lnSpc>
            <a:spcBef>
              <a:spcPct val="0"/>
            </a:spcBef>
            <a:spcAft>
              <a:spcPct val="15000"/>
            </a:spcAft>
            <a:buChar char="•"/>
          </a:pPr>
          <a:r>
            <a:rPr lang="en-US" sz="1700" kern="1200" dirty="0"/>
            <a:t>It does not account for the drag reduction observed in the simulation in the 2 x Diameter distance from the interface</a:t>
          </a:r>
        </a:p>
      </dsp:txBody>
      <dsp:txXfrm>
        <a:off x="1128493" y="2136750"/>
        <a:ext cx="3543178" cy="1941595"/>
      </dsp:txXfrm>
    </dsp:sp>
    <dsp:sp modelId="{E553FD20-5774-4C2A-BAD3-673B82A235DF}">
      <dsp:nvSpPr>
        <dsp:cNvPr id="0" name=""/>
        <dsp:cNvSpPr/>
      </dsp:nvSpPr>
      <dsp:spPr>
        <a:xfrm>
          <a:off x="134063" y="2361896"/>
          <a:ext cx="934334" cy="1553276"/>
        </a:xfrm>
        <a:prstGeom prst="roundRect">
          <a:avLst>
            <a:gd name="adj" fmla="val 10000"/>
          </a:avLst>
        </a:prstGeom>
        <a:blipFill>
          <a:blip xmlns:r="http://schemas.openxmlformats.org/officeDocument/2006/relationships" r:embed="rId2">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l="-33000" r="-3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45404-10E0-4061-99B4-53AA2132E367}">
      <dsp:nvSpPr>
        <dsp:cNvPr id="0" name=""/>
        <dsp:cNvSpPr/>
      </dsp:nvSpPr>
      <dsp:spPr>
        <a:xfrm rot="10800000">
          <a:off x="1484571" y="202"/>
          <a:ext cx="5162144" cy="737330"/>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514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kern="1200" cap="none" spc="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usman.shaukat@uis.no</a:t>
          </a:r>
        </a:p>
      </dsp:txBody>
      <dsp:txXfrm rot="10800000">
        <a:off x="1668903" y="202"/>
        <a:ext cx="4977812" cy="737330"/>
      </dsp:txXfrm>
    </dsp:sp>
    <dsp:sp modelId="{68F52354-18B5-4F99-8078-26126EF25FA5}">
      <dsp:nvSpPr>
        <dsp:cNvPr id="0" name=""/>
        <dsp:cNvSpPr/>
      </dsp:nvSpPr>
      <dsp:spPr>
        <a:xfrm>
          <a:off x="1115906" y="202"/>
          <a:ext cx="737330" cy="73733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8245A9E-B8C4-43A4-9D09-2CBFDE0051C7}">
      <dsp:nvSpPr>
        <dsp:cNvPr id="0" name=""/>
        <dsp:cNvSpPr/>
      </dsp:nvSpPr>
      <dsp:spPr>
        <a:xfrm rot="10800000">
          <a:off x="1484571" y="921865"/>
          <a:ext cx="5162144" cy="737330"/>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514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kern="1200" cap="none" spc="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www.linkedin.com/in/usmanshaukat110 </a:t>
          </a:r>
        </a:p>
      </dsp:txBody>
      <dsp:txXfrm rot="10800000">
        <a:off x="1668903" y="921865"/>
        <a:ext cx="4977812" cy="737330"/>
      </dsp:txXfrm>
    </dsp:sp>
    <dsp:sp modelId="{EB1C9A26-1E66-4D4F-BDF1-5D3F75203810}">
      <dsp:nvSpPr>
        <dsp:cNvPr id="0" name=""/>
        <dsp:cNvSpPr/>
      </dsp:nvSpPr>
      <dsp:spPr>
        <a:xfrm>
          <a:off x="1115906" y="921865"/>
          <a:ext cx="737330" cy="73733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1D8D63-EE08-7E66-1F37-E8992FFA75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9DACAFF-0029-2790-D7F1-35B95CD31E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EFCD63-F667-450A-B8DD-632C4ACE43FA}" type="datetimeFigureOut">
              <a:rPr lang="en-US" smtClean="0"/>
              <a:t>11/30/2023</a:t>
            </a:fld>
            <a:endParaRPr lang="en-US"/>
          </a:p>
        </p:txBody>
      </p:sp>
      <p:sp>
        <p:nvSpPr>
          <p:cNvPr id="4" name="Footer Placeholder 3">
            <a:extLst>
              <a:ext uri="{FF2B5EF4-FFF2-40B4-BE49-F238E27FC236}">
                <a16:creationId xmlns:a16="http://schemas.microsoft.com/office/drawing/2014/main" id="{F7EEED88-49E1-184D-4268-CE7D7053C7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D5FD1C-02CD-7AD1-B993-FE95E9FF40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22F454-218F-4A62-A134-73F8AB552C3D}" type="slidenum">
              <a:rPr lang="en-US" smtClean="0"/>
              <a:t>‹#›</a:t>
            </a:fld>
            <a:endParaRPr lang="en-US"/>
          </a:p>
        </p:txBody>
      </p:sp>
    </p:spTree>
    <p:extLst>
      <p:ext uri="{BB962C8B-B14F-4D97-AF65-F5344CB8AC3E}">
        <p14:creationId xmlns:p14="http://schemas.microsoft.com/office/powerpoint/2010/main" val="3716656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FF280-7BD2-804A-BEF4-10417E4D2AB3}" type="datetimeFigureOut">
              <a:rPr lang="nb-NO" smtClean="0"/>
              <a:t>30.11.2023</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843BE-DE61-AF40-9A94-F414206FFBAE}" type="slidenum">
              <a:rPr lang="nb-NO" smtClean="0"/>
              <a:t>‹#›</a:t>
            </a:fld>
            <a:endParaRPr lang="nb-NO" dirty="0"/>
          </a:p>
        </p:txBody>
      </p:sp>
    </p:spTree>
    <p:extLst>
      <p:ext uri="{BB962C8B-B14F-4D97-AF65-F5344CB8AC3E}">
        <p14:creationId xmlns:p14="http://schemas.microsoft.com/office/powerpoint/2010/main" val="120757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ciencedirect.com/topics/engineering/hybrid-method"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sciencedirect.com/topics/engineering/discretization-error"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ciencedirect.com/topics/engineering/hybrid-method"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sciencedirect.com/topics/engineering/discretization-error"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I will </a:t>
            </a:r>
            <a:r>
              <a:rPr lang="en-US" dirty="0" err="1"/>
              <a:t>wpresent</a:t>
            </a:r>
            <a:r>
              <a:rPr lang="en-US" dirty="0"/>
              <a:t> the study on flow over step cylinder using Partially Averaged Navier stokes equation with Application towards </a:t>
            </a:r>
            <a:r>
              <a:rPr lang="en-US" dirty="0" err="1"/>
              <a:t>Dyanmics</a:t>
            </a:r>
            <a:r>
              <a:rPr lang="en-US" dirty="0"/>
              <a:t> Subsea power cable. The co authors of the paper are </a:t>
            </a:r>
          </a:p>
          <a:p>
            <a:r>
              <a:rPr lang="en-US" dirty="0"/>
              <a:t>Anja Schnepf in floating offshore wind turbine power cables. </a:t>
            </a:r>
          </a:p>
          <a:p>
            <a:r>
              <a:rPr lang="en-US" dirty="0"/>
              <a:t>Knut Erik Giljarhus, associate professor in fluid dynamics.</a:t>
            </a:r>
          </a:p>
        </p:txBody>
      </p:sp>
      <p:sp>
        <p:nvSpPr>
          <p:cNvPr id="4" name="Slide Number Placeholder 3"/>
          <p:cNvSpPr>
            <a:spLocks noGrp="1"/>
          </p:cNvSpPr>
          <p:nvPr>
            <p:ph type="sldNum" sz="quarter" idx="5"/>
          </p:nvPr>
        </p:nvSpPr>
        <p:spPr/>
        <p:txBody>
          <a:bodyPr/>
          <a:lstStyle/>
          <a:p>
            <a:fld id="{08A843BE-DE61-AF40-9A94-F414206FFBAE}" type="slidenum">
              <a:rPr lang="nb-NO" smtClean="0"/>
              <a:t>1</a:t>
            </a:fld>
            <a:endParaRPr lang="nb-NO" dirty="0"/>
          </a:p>
        </p:txBody>
      </p:sp>
    </p:spTree>
    <p:extLst>
      <p:ext uri="{BB962C8B-B14F-4D97-AF65-F5344CB8AC3E}">
        <p14:creationId xmlns:p14="http://schemas.microsoft.com/office/powerpoint/2010/main" val="2862731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picture of different buoyancy module.</a:t>
            </a:r>
          </a:p>
        </p:txBody>
      </p:sp>
      <p:sp>
        <p:nvSpPr>
          <p:cNvPr id="4" name="Slide Number Placeholder 3"/>
          <p:cNvSpPr>
            <a:spLocks noGrp="1"/>
          </p:cNvSpPr>
          <p:nvPr>
            <p:ph type="sldNum" sz="quarter" idx="5"/>
          </p:nvPr>
        </p:nvSpPr>
        <p:spPr/>
        <p:txBody>
          <a:bodyPr/>
          <a:lstStyle/>
          <a:p>
            <a:fld id="{08A843BE-DE61-AF40-9A94-F414206FFBAE}" type="slidenum">
              <a:rPr lang="nb-NO" smtClean="0"/>
              <a:t>10</a:t>
            </a:fld>
            <a:endParaRPr lang="nb-NO" dirty="0"/>
          </a:p>
        </p:txBody>
      </p:sp>
    </p:spTree>
    <p:extLst>
      <p:ext uri="{BB962C8B-B14F-4D97-AF65-F5344CB8AC3E}">
        <p14:creationId xmlns:p14="http://schemas.microsoft.com/office/powerpoint/2010/main" val="2235313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each abbreviation in the figure. Start with the buoyancy isolated. Then with the smaller cylinder. Explain the color scheme. </a:t>
            </a:r>
          </a:p>
          <a:p>
            <a:r>
              <a:rPr lang="en-US" dirty="0"/>
              <a:t>Finally explain which shows the most decrease in drag coefficient</a:t>
            </a:r>
            <a:br>
              <a:rPr lang="en-US" dirty="0"/>
            </a:br>
            <a:r>
              <a:rPr lang="en-US" dirty="0"/>
              <a:t>Addition of a step cylinder result in the reduction of drag across the smaller diameter cylinder.</a:t>
            </a:r>
          </a:p>
        </p:txBody>
      </p:sp>
      <p:sp>
        <p:nvSpPr>
          <p:cNvPr id="4" name="Slide Number Placeholder 3"/>
          <p:cNvSpPr>
            <a:spLocks noGrp="1"/>
          </p:cNvSpPr>
          <p:nvPr>
            <p:ph type="sldNum" sz="quarter" idx="5"/>
          </p:nvPr>
        </p:nvSpPr>
        <p:spPr/>
        <p:txBody>
          <a:bodyPr/>
          <a:lstStyle/>
          <a:p>
            <a:fld id="{08A843BE-DE61-AF40-9A94-F414206FFBAE}" type="slidenum">
              <a:rPr lang="nb-NO" smtClean="0"/>
              <a:t>11</a:t>
            </a:fld>
            <a:endParaRPr lang="nb-NO" dirty="0"/>
          </a:p>
        </p:txBody>
      </p:sp>
    </p:spTree>
    <p:extLst>
      <p:ext uri="{BB962C8B-B14F-4D97-AF65-F5344CB8AC3E}">
        <p14:creationId xmlns:p14="http://schemas.microsoft.com/office/powerpoint/2010/main" val="2899802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vortex shedding from the Top cylinder.</a:t>
            </a:r>
          </a:p>
          <a:p>
            <a:r>
              <a:rPr lang="en-US" dirty="0"/>
              <a:t>Vortex shedding from the LDC</a:t>
            </a:r>
          </a:p>
          <a:p>
            <a:r>
              <a:rPr lang="en-US" dirty="0"/>
              <a:t>Vortex shedding from edges at the junction propagating between the two cylinders vortices.</a:t>
            </a:r>
            <a:br>
              <a:rPr lang="en-US" dirty="0"/>
            </a:br>
            <a:br>
              <a:rPr lang="en-US" dirty="0"/>
            </a:br>
            <a:br>
              <a:rPr lang="en-US" dirty="0"/>
            </a:br>
            <a:r>
              <a:rPr lang="en-US" b="0" i="0" dirty="0">
                <a:solidFill>
                  <a:srgbClr val="333333"/>
                </a:solidFill>
                <a:effectLst/>
                <a:latin typeface="Open Sans" panose="020B0606030504020204" pitchFamily="34" charset="0"/>
              </a:rPr>
              <a:t>One advantage is that PANS has a much stronger theoretical foundation than DES. PANS is rigorously derived</a:t>
            </a:r>
            <a:br>
              <a:rPr lang="en-US" b="0" i="0" dirty="0">
                <a:solidFill>
                  <a:srgbClr val="333333"/>
                </a:solidFill>
                <a:effectLst/>
                <a:latin typeface="Open Sans" panose="020B0606030504020204" pitchFamily="34" charset="0"/>
              </a:rPr>
            </a:br>
            <a:br>
              <a:rPr lang="en-US" b="0" i="0" dirty="0">
                <a:solidFill>
                  <a:srgbClr val="333333"/>
                </a:solidFill>
                <a:effectLst/>
                <a:latin typeface="Open Sans" panose="020B0606030504020204" pitchFamily="34" charset="0"/>
              </a:rPr>
            </a:br>
            <a:r>
              <a:rPr lang="en-US" b="0" i="0" dirty="0">
                <a:solidFill>
                  <a:srgbClr val="1F1F1F"/>
                </a:solidFill>
                <a:effectLst/>
                <a:latin typeface="ElsevierGulliver"/>
              </a:rPr>
              <a:t>yet in contrast to </a:t>
            </a:r>
            <a:r>
              <a:rPr lang="en-US" b="0" i="0" dirty="0">
                <a:solidFill>
                  <a:srgbClr val="1F1F1F"/>
                </a:solidFill>
                <a:effectLst/>
                <a:latin typeface="ElsevierGulliver"/>
                <a:hlinkClick r:id="rId3" tooltip="Learn more about Hybrid methods from ScienceDirect's AI-generated Topic Pages"/>
              </a:rPr>
              <a:t>Hybrid methods</a:t>
            </a:r>
            <a:r>
              <a:rPr lang="en-US" b="0" i="0" dirty="0">
                <a:solidFill>
                  <a:srgbClr val="1F1F1F"/>
                </a:solidFill>
                <a:effectLst/>
                <a:latin typeface="ElsevierGulliver"/>
              </a:rPr>
              <a:t> the blending is not location-dependent</a:t>
            </a:r>
            <a:br>
              <a:rPr lang="en-US" b="0" i="0" dirty="0">
                <a:solidFill>
                  <a:srgbClr val="1F1F1F"/>
                </a:solidFill>
                <a:effectLst/>
                <a:latin typeface="ElsevierGulliver"/>
              </a:rPr>
            </a:br>
            <a:br>
              <a:rPr lang="en-US" b="0" i="0" dirty="0">
                <a:solidFill>
                  <a:srgbClr val="1F1F1F"/>
                </a:solidFill>
                <a:effectLst/>
                <a:latin typeface="ElsevierGulliver"/>
              </a:rPr>
            </a:br>
            <a:r>
              <a:rPr lang="en-US" b="0" i="0" dirty="0">
                <a:solidFill>
                  <a:srgbClr val="1F1F1F"/>
                </a:solidFill>
                <a:effectLst/>
                <a:latin typeface="ElsevierGulliver"/>
              </a:rPr>
              <a:t>An advantage of PANS over LES is that the model offers a separation between modelling and </a:t>
            </a:r>
            <a:r>
              <a:rPr lang="en-US" b="0" i="0" dirty="0" err="1">
                <a:solidFill>
                  <a:srgbClr val="1F1F1F"/>
                </a:solidFill>
                <a:effectLst/>
                <a:latin typeface="ElsevierGulliver"/>
                <a:hlinkClick r:id="rId4" tooltip="Learn more about discretisation error from ScienceDirect's AI-generated Topic Pages"/>
              </a:rPr>
              <a:t>discretisation</a:t>
            </a:r>
            <a:r>
              <a:rPr lang="en-US" b="0" i="0" dirty="0">
                <a:solidFill>
                  <a:srgbClr val="1F1F1F"/>
                </a:solidFill>
                <a:effectLst/>
                <a:latin typeface="ElsevierGulliver"/>
                <a:hlinkClick r:id="rId4" tooltip="Learn more about discretisation error from ScienceDirect's AI-generated Topic Pages"/>
              </a:rPr>
              <a:t> error</a:t>
            </a:r>
            <a:r>
              <a:rPr lang="en-US" b="0" i="0" dirty="0">
                <a:solidFill>
                  <a:srgbClr val="1F1F1F"/>
                </a:solidFill>
                <a:effectLst/>
                <a:latin typeface="ElsevierGulliver"/>
              </a:rPr>
              <a:t>. </a:t>
            </a:r>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12</a:t>
            </a:fld>
            <a:endParaRPr lang="nb-NO" dirty="0"/>
          </a:p>
        </p:txBody>
      </p:sp>
    </p:spTree>
    <p:extLst>
      <p:ext uri="{BB962C8B-B14F-4D97-AF65-F5344CB8AC3E}">
        <p14:creationId xmlns:p14="http://schemas.microsoft.com/office/powerpoint/2010/main" val="443486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compare our step cylinder study with the industrial standard. For example, in DNV standards the drag estimated is based on a 2 dimensional drag coefficient of a circular cylinder and is multiplied by the reduction factor which then gives the drag estimate. What we found in our study is that the drag estimated on the buoyancy module aligns with the DNV standard using a reduction factor.</a:t>
            </a:r>
          </a:p>
        </p:txBody>
      </p:sp>
      <p:sp>
        <p:nvSpPr>
          <p:cNvPr id="4" name="Slide Number Placeholder 3"/>
          <p:cNvSpPr>
            <a:spLocks noGrp="1"/>
          </p:cNvSpPr>
          <p:nvPr>
            <p:ph type="sldNum" sz="quarter" idx="5"/>
          </p:nvPr>
        </p:nvSpPr>
        <p:spPr/>
        <p:txBody>
          <a:bodyPr/>
          <a:lstStyle/>
          <a:p>
            <a:fld id="{08A843BE-DE61-AF40-9A94-F414206FFBAE}" type="slidenum">
              <a:rPr lang="nb-NO" smtClean="0"/>
              <a:t>13</a:t>
            </a:fld>
            <a:endParaRPr lang="nb-NO" dirty="0"/>
          </a:p>
        </p:txBody>
      </p:sp>
    </p:spTree>
    <p:extLst>
      <p:ext uri="{BB962C8B-B14F-4D97-AF65-F5344CB8AC3E}">
        <p14:creationId xmlns:p14="http://schemas.microsoft.com/office/powerpoint/2010/main" val="2268315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PANS as a validated tool for accurate simulations.</a:t>
            </a:r>
          </a:p>
        </p:txBody>
      </p:sp>
      <p:sp>
        <p:nvSpPr>
          <p:cNvPr id="4" name="Slide Number Placeholder 3"/>
          <p:cNvSpPr>
            <a:spLocks noGrp="1"/>
          </p:cNvSpPr>
          <p:nvPr>
            <p:ph type="sldNum" sz="quarter" idx="5"/>
          </p:nvPr>
        </p:nvSpPr>
        <p:spPr/>
        <p:txBody>
          <a:bodyPr/>
          <a:lstStyle/>
          <a:p>
            <a:fld id="{08A843BE-DE61-AF40-9A94-F414206FFBAE}" type="slidenum">
              <a:rPr lang="nb-NO" smtClean="0"/>
              <a:t>14</a:t>
            </a:fld>
            <a:endParaRPr lang="nb-NO" dirty="0"/>
          </a:p>
        </p:txBody>
      </p:sp>
    </p:spTree>
    <p:extLst>
      <p:ext uri="{BB962C8B-B14F-4D97-AF65-F5344CB8AC3E}">
        <p14:creationId xmlns:p14="http://schemas.microsoft.com/office/powerpoint/2010/main" val="922443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15</a:t>
            </a:fld>
            <a:endParaRPr lang="nb-NO" dirty="0"/>
          </a:p>
        </p:txBody>
      </p:sp>
    </p:spTree>
    <p:extLst>
      <p:ext uri="{BB962C8B-B14F-4D97-AF65-F5344CB8AC3E}">
        <p14:creationId xmlns:p14="http://schemas.microsoft.com/office/powerpoint/2010/main" val="2461176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effectLst/>
                <a:latin typeface="Söhne"/>
              </a:rPr>
              <a:t>Wider wake region characterized by extended flow disturbance.</a:t>
            </a:r>
          </a:p>
          <a:p>
            <a:pPr algn="l">
              <a:buFont typeface="Arial" panose="020B0604020202020204" pitchFamily="34" charset="0"/>
              <a:buChar char="•"/>
            </a:pPr>
            <a:r>
              <a:rPr lang="en-US" b="0" i="0" dirty="0">
                <a:effectLst/>
                <a:latin typeface="Söhne"/>
              </a:rPr>
              <a:t>Thinner wakes. Because the reduction of diameter near the end and guided flow introduce less turbulence.</a:t>
            </a:r>
          </a:p>
          <a:p>
            <a:br>
              <a:rPr lang="en-US" dirty="0"/>
            </a:br>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16</a:t>
            </a:fld>
            <a:endParaRPr lang="nb-NO" dirty="0"/>
          </a:p>
        </p:txBody>
      </p:sp>
    </p:spTree>
    <p:extLst>
      <p:ext uri="{BB962C8B-B14F-4D97-AF65-F5344CB8AC3E}">
        <p14:creationId xmlns:p14="http://schemas.microsoft.com/office/powerpoint/2010/main" val="500144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17</a:t>
            </a:fld>
            <a:endParaRPr lang="nb-NO" dirty="0"/>
          </a:p>
        </p:txBody>
      </p:sp>
    </p:spTree>
    <p:extLst>
      <p:ext uri="{BB962C8B-B14F-4D97-AF65-F5344CB8AC3E}">
        <p14:creationId xmlns:p14="http://schemas.microsoft.com/office/powerpoint/2010/main" val="2036170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vortex shedding from the Top cylinder.</a:t>
            </a:r>
          </a:p>
          <a:p>
            <a:r>
              <a:rPr lang="en-US" dirty="0"/>
              <a:t>Vortex shedding from the LDC</a:t>
            </a:r>
          </a:p>
          <a:p>
            <a:r>
              <a:rPr lang="en-US" dirty="0"/>
              <a:t>Vortex shedding from edges at the junction propagating between the two cylinders vortices.</a:t>
            </a:r>
            <a:br>
              <a:rPr lang="en-US" dirty="0"/>
            </a:br>
            <a:br>
              <a:rPr lang="en-US" dirty="0"/>
            </a:br>
            <a:br>
              <a:rPr lang="en-US" dirty="0"/>
            </a:br>
            <a:r>
              <a:rPr lang="en-US" b="0" i="0" dirty="0">
                <a:solidFill>
                  <a:srgbClr val="333333"/>
                </a:solidFill>
                <a:effectLst/>
                <a:latin typeface="Open Sans" panose="020B0606030504020204" pitchFamily="34" charset="0"/>
              </a:rPr>
              <a:t>One advantage is that PANS has a much stronger theoretical foundation than DES. PANS is rigorously derived</a:t>
            </a:r>
            <a:br>
              <a:rPr lang="en-US" b="0" i="0" dirty="0">
                <a:solidFill>
                  <a:srgbClr val="333333"/>
                </a:solidFill>
                <a:effectLst/>
                <a:latin typeface="Open Sans" panose="020B0606030504020204" pitchFamily="34" charset="0"/>
              </a:rPr>
            </a:br>
            <a:br>
              <a:rPr lang="en-US" b="0" i="0" dirty="0">
                <a:solidFill>
                  <a:srgbClr val="333333"/>
                </a:solidFill>
                <a:effectLst/>
                <a:latin typeface="Open Sans" panose="020B0606030504020204" pitchFamily="34" charset="0"/>
              </a:rPr>
            </a:br>
            <a:r>
              <a:rPr lang="en-US" b="0" i="0" dirty="0">
                <a:solidFill>
                  <a:srgbClr val="1F1F1F"/>
                </a:solidFill>
                <a:effectLst/>
                <a:latin typeface="ElsevierGulliver"/>
              </a:rPr>
              <a:t>yet in contrast to </a:t>
            </a:r>
            <a:r>
              <a:rPr lang="en-US" b="0" i="0" dirty="0">
                <a:solidFill>
                  <a:srgbClr val="1F1F1F"/>
                </a:solidFill>
                <a:effectLst/>
                <a:latin typeface="ElsevierGulliver"/>
                <a:hlinkClick r:id="rId3" tooltip="Learn more about Hybrid methods from ScienceDirect's AI-generated Topic Pages"/>
              </a:rPr>
              <a:t>Hybrid methods</a:t>
            </a:r>
            <a:r>
              <a:rPr lang="en-US" b="0" i="0" dirty="0">
                <a:solidFill>
                  <a:srgbClr val="1F1F1F"/>
                </a:solidFill>
                <a:effectLst/>
                <a:latin typeface="ElsevierGulliver"/>
              </a:rPr>
              <a:t> the blending is not location-dependent</a:t>
            </a:r>
            <a:br>
              <a:rPr lang="en-US" b="0" i="0" dirty="0">
                <a:solidFill>
                  <a:srgbClr val="1F1F1F"/>
                </a:solidFill>
                <a:effectLst/>
                <a:latin typeface="ElsevierGulliver"/>
              </a:rPr>
            </a:br>
            <a:br>
              <a:rPr lang="en-US" b="0" i="0" dirty="0">
                <a:solidFill>
                  <a:srgbClr val="1F1F1F"/>
                </a:solidFill>
                <a:effectLst/>
                <a:latin typeface="ElsevierGulliver"/>
              </a:rPr>
            </a:br>
            <a:r>
              <a:rPr lang="en-US" b="0" i="0" dirty="0">
                <a:solidFill>
                  <a:srgbClr val="1F1F1F"/>
                </a:solidFill>
                <a:effectLst/>
                <a:latin typeface="ElsevierGulliver"/>
              </a:rPr>
              <a:t>An advantage of PANS over LES is that the model offers a separation between modelling and </a:t>
            </a:r>
            <a:r>
              <a:rPr lang="en-US" b="0" i="0" dirty="0" err="1">
                <a:solidFill>
                  <a:srgbClr val="1F1F1F"/>
                </a:solidFill>
                <a:effectLst/>
                <a:latin typeface="ElsevierGulliver"/>
                <a:hlinkClick r:id="rId4" tooltip="Learn more about discretisation error from ScienceDirect's AI-generated Topic Pages"/>
              </a:rPr>
              <a:t>discretisation</a:t>
            </a:r>
            <a:r>
              <a:rPr lang="en-US" b="0" i="0" dirty="0">
                <a:solidFill>
                  <a:srgbClr val="1F1F1F"/>
                </a:solidFill>
                <a:effectLst/>
                <a:latin typeface="ElsevierGulliver"/>
                <a:hlinkClick r:id="rId4" tooltip="Learn more about discretisation error from ScienceDirect's AI-generated Topic Pages"/>
              </a:rPr>
              <a:t> error</a:t>
            </a:r>
            <a:r>
              <a:rPr lang="en-US" b="0" i="0" dirty="0">
                <a:solidFill>
                  <a:srgbClr val="1F1F1F"/>
                </a:solidFill>
                <a:effectLst/>
                <a:latin typeface="ElsevierGulliver"/>
              </a:rPr>
              <a:t>. </a:t>
            </a:r>
            <a:endParaRPr lang="en-US" dirty="0"/>
          </a:p>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18</a:t>
            </a:fld>
            <a:endParaRPr lang="nb-NO" dirty="0"/>
          </a:p>
        </p:txBody>
      </p:sp>
    </p:spTree>
    <p:extLst>
      <p:ext uri="{BB962C8B-B14F-4D97-AF65-F5344CB8AC3E}">
        <p14:creationId xmlns:p14="http://schemas.microsoft.com/office/powerpoint/2010/main" val="197875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short agenda will be presented. </a:t>
            </a:r>
          </a:p>
          <a:p>
            <a:r>
              <a:rPr lang="en-US" dirty="0"/>
              <a:t>I will cover the introduction phase in which I will talk about bluff bodies and how we can simulate them using a computational fluid dynamics models.</a:t>
            </a:r>
          </a:p>
          <a:p>
            <a:r>
              <a:rPr lang="en-US" dirty="0"/>
              <a:t>I will talk about the motivation behind simulating step cylinders and why we are simulating them.</a:t>
            </a:r>
          </a:p>
          <a:p>
            <a:r>
              <a:rPr lang="en-US" dirty="0"/>
              <a:t> Methodology I will discuss the Partially Averaged Navier Stokes equations, and how are they different from the RANS equation. Discuss the validation study that is done on a cantilever wall-mounted cylinder using the PANS equation. </a:t>
            </a:r>
          </a:p>
        </p:txBody>
      </p:sp>
      <p:sp>
        <p:nvSpPr>
          <p:cNvPr id="4" name="Slide Number Placeholder 3"/>
          <p:cNvSpPr>
            <a:spLocks noGrp="1"/>
          </p:cNvSpPr>
          <p:nvPr>
            <p:ph type="sldNum" sz="quarter" idx="5"/>
          </p:nvPr>
        </p:nvSpPr>
        <p:spPr/>
        <p:txBody>
          <a:bodyPr/>
          <a:lstStyle/>
          <a:p>
            <a:fld id="{08A843BE-DE61-AF40-9A94-F414206FFBAE}" type="slidenum">
              <a:rPr lang="nb-NO" smtClean="0"/>
              <a:t>2</a:t>
            </a:fld>
            <a:endParaRPr lang="nb-NO" dirty="0"/>
          </a:p>
        </p:txBody>
      </p:sp>
    </p:spTree>
    <p:extLst>
      <p:ext uri="{BB962C8B-B14F-4D97-AF65-F5344CB8AC3E}">
        <p14:creationId xmlns:p14="http://schemas.microsoft.com/office/powerpoint/2010/main" val="4075198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 around bluff bodies, such as circular cylinders and rectangular cylinders, is characterized by the phenomena of flow separation, vortex shedding, and boundary layer transition. </a:t>
            </a:r>
          </a:p>
          <a:p>
            <a:r>
              <a:rPr lang="en-US" dirty="0"/>
              <a:t>These are simulated using a computational fluid dynamics model. This pyramid shows the different techniques by which we can predict the fluid flow using CFD. With DNS we have high computational resource, we resolve all of the turbulence in the </a:t>
            </a:r>
            <a:r>
              <a:rPr lang="en-US" dirty="0" err="1"/>
              <a:t>flud</a:t>
            </a:r>
            <a:r>
              <a:rPr lang="en-US" dirty="0"/>
              <a:t>, With LES we only resolved the higher scale of turbulence while with RANS we model the turbulence equation.</a:t>
            </a:r>
          </a:p>
        </p:txBody>
      </p:sp>
      <p:sp>
        <p:nvSpPr>
          <p:cNvPr id="4" name="Slide Number Placeholder 3"/>
          <p:cNvSpPr>
            <a:spLocks noGrp="1"/>
          </p:cNvSpPr>
          <p:nvPr>
            <p:ph type="sldNum" sz="quarter" idx="5"/>
          </p:nvPr>
        </p:nvSpPr>
        <p:spPr/>
        <p:txBody>
          <a:bodyPr/>
          <a:lstStyle/>
          <a:p>
            <a:fld id="{08A843BE-DE61-AF40-9A94-F414206FFBAE}" type="slidenum">
              <a:rPr lang="nb-NO" smtClean="0"/>
              <a:t>3</a:t>
            </a:fld>
            <a:endParaRPr lang="nb-NO" dirty="0"/>
          </a:p>
        </p:txBody>
      </p:sp>
    </p:spTree>
    <p:extLst>
      <p:ext uri="{BB962C8B-B14F-4D97-AF65-F5344CB8AC3E}">
        <p14:creationId xmlns:p14="http://schemas.microsoft.com/office/powerpoint/2010/main" val="2421495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step cylinder is a form of the bluff body that has not been studied extensively. It has one such application in the floating offshore wind turbine power cable. These cables stay afloat with the help of a buoyancy module. This configuration can be simplified as a stepped cylinder. As they are inside the water they are under the influence of fluid flow. Therefore, we want to know how the transverse forces are acting on this cylinder and what kind of flow structure this configuration produces. There is not enough literature on step cylinders particularly related to the drag forces acting on them.</a:t>
            </a:r>
          </a:p>
        </p:txBody>
      </p:sp>
      <p:sp>
        <p:nvSpPr>
          <p:cNvPr id="4" name="Slide Number Placeholder 3"/>
          <p:cNvSpPr>
            <a:spLocks noGrp="1"/>
          </p:cNvSpPr>
          <p:nvPr>
            <p:ph type="sldNum" sz="quarter" idx="5"/>
          </p:nvPr>
        </p:nvSpPr>
        <p:spPr/>
        <p:txBody>
          <a:bodyPr/>
          <a:lstStyle/>
          <a:p>
            <a:fld id="{08A843BE-DE61-AF40-9A94-F414206FFBAE}" type="slidenum">
              <a:rPr lang="nb-NO" smtClean="0"/>
              <a:t>4</a:t>
            </a:fld>
            <a:endParaRPr lang="nb-NO" dirty="0"/>
          </a:p>
        </p:txBody>
      </p:sp>
    </p:spTree>
    <p:extLst>
      <p:ext uri="{BB962C8B-B14F-4D97-AF65-F5344CB8AC3E}">
        <p14:creationId xmlns:p14="http://schemas.microsoft.com/office/powerpoint/2010/main" val="1845441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 brief understanding of the PANS equation. In PANS instead of averaging the whole </a:t>
            </a:r>
            <a:r>
              <a:rPr lang="en-US" dirty="0" err="1"/>
              <a:t>navier</a:t>
            </a:r>
            <a:r>
              <a:rPr lang="en-US" dirty="0"/>
              <a:t> stoke equations. We partially average the </a:t>
            </a:r>
            <a:r>
              <a:rPr lang="en-US" dirty="0" err="1"/>
              <a:t>Naveir</a:t>
            </a:r>
            <a:r>
              <a:rPr lang="en-US" dirty="0"/>
              <a:t> stokes equation. How we do that with the help of the filter </a:t>
            </a:r>
            <a:r>
              <a:rPr lang="en-US" dirty="0" err="1"/>
              <a:t>fk</a:t>
            </a:r>
            <a:r>
              <a:rPr lang="en-US" dirty="0"/>
              <a:t>. Which is basically </a:t>
            </a:r>
            <a:r>
              <a:rPr lang="en-US" dirty="0" err="1"/>
              <a:t>unsresolved</a:t>
            </a:r>
            <a:r>
              <a:rPr lang="en-US" dirty="0"/>
              <a:t> to total turbulence ratio.  After averaging the Navier-Stokes equation,, we get the additional modeling equations of RANS  to model turbulence. The PANS equations are derived from the RANS equation. Any rans model can be converted into a PANS model if we multiply the parameter to the equations. It is important to note here, Now that the modeling equations only include the unresolved parts.</a:t>
            </a:r>
          </a:p>
        </p:txBody>
      </p:sp>
      <p:sp>
        <p:nvSpPr>
          <p:cNvPr id="4" name="Slide Number Placeholder 3"/>
          <p:cNvSpPr>
            <a:spLocks noGrp="1"/>
          </p:cNvSpPr>
          <p:nvPr>
            <p:ph type="sldNum" sz="quarter" idx="5"/>
          </p:nvPr>
        </p:nvSpPr>
        <p:spPr/>
        <p:txBody>
          <a:bodyPr/>
          <a:lstStyle/>
          <a:p>
            <a:fld id="{08A843BE-DE61-AF40-9A94-F414206FFBAE}" type="slidenum">
              <a:rPr lang="nb-NO" smtClean="0"/>
              <a:t>5</a:t>
            </a:fld>
            <a:endParaRPr lang="nb-NO" dirty="0"/>
          </a:p>
        </p:txBody>
      </p:sp>
    </p:spTree>
    <p:extLst>
      <p:ext uri="{BB962C8B-B14F-4D97-AF65-F5344CB8AC3E}">
        <p14:creationId xmlns:p14="http://schemas.microsoft.com/office/powerpoint/2010/main" val="3634512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While f epsilon is fixed to 1. The important parameter that resolves the turbulence is </a:t>
                </a:r>
                <a:r>
                  <a:rPr lang="en-US" dirty="0" err="1"/>
                  <a:t>f_k</a:t>
                </a:r>
                <a:r>
                  <a:rPr lang="en-US" dirty="0"/>
                  <a:t> which is a unresolved to total turbulent kinetic energy. </a:t>
                </a:r>
                <a:r>
                  <a:rPr lang="en-US" dirty="0" err="1"/>
                  <a:t>Fk</a:t>
                </a:r>
                <a:r>
                  <a:rPr lang="en-US" dirty="0"/>
                  <a:t> is also known as blending factor it act as a bridge between DNS and RANS simulation.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𝑘</m:t>
                        </m:r>
                      </m:sub>
                    </m:sSub>
                    <m:r>
                      <a:rPr lang="en-US" b="0" i="1" smtClean="0">
                        <a:latin typeface="Cambria Math" panose="02040503050406030204" pitchFamily="18" charset="0"/>
                      </a:rPr>
                      <m:t>=1</m:t>
                    </m:r>
                  </m:oMath>
                </a14:m>
                <a:r>
                  <a:rPr lang="en-US" dirty="0"/>
                  <a:t> means RANS</a:t>
                </a:r>
                <a:r>
                  <a:rPr lang="en-US" baseline="0" dirty="0"/>
                  <a:t> simulation where all of the turbulence is modelled while </a:t>
                </a:r>
                <a14:m>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𝐹</m:t>
                        </m:r>
                      </m:e>
                      <m:sub>
                        <m:r>
                          <a:rPr lang="en-US" b="0" i="1" baseline="0" smtClean="0">
                            <a:latin typeface="Cambria Math" panose="02040503050406030204" pitchFamily="18" charset="0"/>
                          </a:rPr>
                          <m:t>𝑘</m:t>
                        </m:r>
                      </m:sub>
                    </m:sSub>
                    <m:r>
                      <a:rPr lang="en-US" b="0" i="1" baseline="0" smtClean="0">
                        <a:latin typeface="Cambria Math" panose="02040503050406030204" pitchFamily="18" charset="0"/>
                      </a:rPr>
                      <m:t>=0</m:t>
                    </m:r>
                  </m:oMath>
                </a14:m>
                <a:r>
                  <a:rPr lang="en-US" dirty="0"/>
                  <a:t> means DNS where all of the turbulence is resolved. This</a:t>
                </a:r>
                <a:r>
                  <a:rPr lang="en-US" baseline="0" dirty="0"/>
                  <a:t> </a:t>
                </a:r>
                <a:r>
                  <a:rPr lang="en-US" baseline="0" dirty="0" err="1"/>
                  <a:t>fk</a:t>
                </a:r>
                <a:r>
                  <a:rPr lang="en-US" baseline="0" dirty="0"/>
                  <a:t> value can either be dynamic or constant.  In Dynamic the </a:t>
                </a:r>
                <a:r>
                  <a:rPr lang="en-US" baseline="0" dirty="0" err="1"/>
                  <a:t>fk</a:t>
                </a:r>
                <a:r>
                  <a:rPr lang="en-US" baseline="0" dirty="0"/>
                  <a:t> varies as shown in the figure. It has value of 1 near field and far field. Therefore it acts as a detached eddy simulation like model, that can introduce modelling and discretization error.</a:t>
                </a:r>
                <a:r>
                  <a:rPr lang="en-US" dirty="0"/>
                  <a:t>. Therefore, in the present, case a constant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𝑓</m:t>
                        </m:r>
                      </m:e>
                      <m:sub>
                        <m:r>
                          <a:rPr lang="en-US" i="1" dirty="0" smtClean="0">
                            <a:latin typeface="Cambria Math" panose="02040503050406030204" pitchFamily="18" charset="0"/>
                          </a:rPr>
                          <m:t>𝑘</m:t>
                        </m:r>
                      </m:sub>
                    </m:sSub>
                  </m:oMath>
                </a14:m>
                <a:r>
                  <a:rPr lang="en-US" dirty="0"/>
                  <a:t> value is chosen in the present study.</a:t>
                </a:r>
                <a:r>
                  <a:rPr lang="en-US" baseline="0" dirty="0"/>
                  <a:t> We validated which value to choose based on our validation study. </a:t>
                </a:r>
                <a:endParaRPr lang="en-US" dirty="0"/>
              </a:p>
            </p:txBody>
          </p:sp>
        </mc:Choice>
        <mc:Fallback xmlns="">
          <p:sp>
            <p:nvSpPr>
              <p:cNvPr id="3" name="Notes Placeholder 2"/>
              <p:cNvSpPr>
                <a:spLocks noGrp="1"/>
              </p:cNvSpPr>
              <p:nvPr>
                <p:ph type="body" idx="1"/>
              </p:nvPr>
            </p:nvSpPr>
            <p:spPr/>
            <p:txBody>
              <a:bodyPr/>
              <a:lstStyle/>
              <a:p>
                <a:r>
                  <a:rPr lang="en-US" dirty="0"/>
                  <a:t>While f epsilon is fixed to 1. The important parameter that resolves the turbulence is </a:t>
                </a:r>
                <a:r>
                  <a:rPr lang="en-US" dirty="0" err="1"/>
                  <a:t>f_k</a:t>
                </a:r>
                <a:r>
                  <a:rPr lang="en-US" dirty="0"/>
                  <a:t> which is a unresolved to total turbulent kinetic energy. </a:t>
                </a:r>
                <a:r>
                  <a:rPr lang="en-US" dirty="0" err="1"/>
                  <a:t>Fk</a:t>
                </a:r>
                <a:r>
                  <a:rPr lang="en-US" dirty="0"/>
                  <a:t> is also known as blending factor it act as a bridge between DNS and RANS simulation. </a:t>
                </a:r>
                <a:r>
                  <a:rPr lang="en-US" b="0" i="0">
                    <a:latin typeface="Cambria Math" panose="02040503050406030204" pitchFamily="18" charset="0"/>
                  </a:rPr>
                  <a:t>𝐹_𝑘=1</a:t>
                </a:r>
                <a:r>
                  <a:rPr lang="en-US" dirty="0"/>
                  <a:t> means RANS</a:t>
                </a:r>
                <a:r>
                  <a:rPr lang="en-US" baseline="0" dirty="0"/>
                  <a:t> simulation where all of the turbulence is modelled while </a:t>
                </a:r>
                <a:r>
                  <a:rPr lang="en-US" b="0" i="0" baseline="0">
                    <a:latin typeface="Cambria Math" panose="02040503050406030204" pitchFamily="18" charset="0"/>
                  </a:rPr>
                  <a:t>𝐹_𝑘=0</a:t>
                </a:r>
                <a:r>
                  <a:rPr lang="en-US" dirty="0"/>
                  <a:t> means DNS where all of the turbulence is resolved. This</a:t>
                </a:r>
                <a:r>
                  <a:rPr lang="en-US" baseline="0" dirty="0"/>
                  <a:t> </a:t>
                </a:r>
                <a:r>
                  <a:rPr lang="en-US" baseline="0" dirty="0" err="1"/>
                  <a:t>fk</a:t>
                </a:r>
                <a:r>
                  <a:rPr lang="en-US" baseline="0" dirty="0"/>
                  <a:t> value can either be dynamic or constant.  In Dynamic the </a:t>
                </a:r>
                <a:r>
                  <a:rPr lang="en-US" baseline="0" dirty="0" err="1"/>
                  <a:t>fk</a:t>
                </a:r>
                <a:r>
                  <a:rPr lang="en-US" baseline="0" dirty="0"/>
                  <a:t> varies as shown in the figure. It has value of 1 near field and far field. Therefore it acts as a detached eddy simulation like model, that can introduce modelling and discretization error.</a:t>
                </a:r>
                <a:r>
                  <a:rPr lang="en-US" dirty="0"/>
                  <a:t>. Therefore, in the present, case a constant </a:t>
                </a:r>
                <a:r>
                  <a:rPr lang="en-US" i="0" dirty="0">
                    <a:latin typeface="Cambria Math" panose="02040503050406030204" pitchFamily="18" charset="0"/>
                  </a:rPr>
                  <a:t>𝑓_𝑘</a:t>
                </a:r>
                <a:r>
                  <a:rPr lang="en-US" dirty="0"/>
                  <a:t> value is chosen in the present study.</a:t>
                </a:r>
                <a:r>
                  <a:rPr lang="en-US" baseline="0" dirty="0"/>
                  <a:t> We validated which value to choose based on our validation study. </a:t>
                </a:r>
                <a:endParaRPr lang="en-US" dirty="0"/>
              </a:p>
            </p:txBody>
          </p:sp>
        </mc:Fallback>
      </mc:AlternateContent>
      <p:sp>
        <p:nvSpPr>
          <p:cNvPr id="4" name="Slide Number Placeholder 3"/>
          <p:cNvSpPr>
            <a:spLocks noGrp="1"/>
          </p:cNvSpPr>
          <p:nvPr>
            <p:ph type="sldNum" sz="quarter" idx="5"/>
          </p:nvPr>
        </p:nvSpPr>
        <p:spPr/>
        <p:txBody>
          <a:bodyPr/>
          <a:lstStyle/>
          <a:p>
            <a:fld id="{08A843BE-DE61-AF40-9A94-F414206FFBAE}" type="slidenum">
              <a:rPr lang="nb-NO" smtClean="0"/>
              <a:t>6</a:t>
            </a:fld>
            <a:endParaRPr lang="nb-NO" dirty="0"/>
          </a:p>
        </p:txBody>
      </p:sp>
    </p:spTree>
    <p:extLst>
      <p:ext uri="{BB962C8B-B14F-4D97-AF65-F5344CB8AC3E}">
        <p14:creationId xmlns:p14="http://schemas.microsoft.com/office/powerpoint/2010/main" val="2621643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buClr>
                    <a:schemeClr val="accent4">
                      <a:lumMod val="75000"/>
                    </a:schemeClr>
                  </a:buClr>
                  <a:buFont typeface="Wingdings" panose="05000000000000000000" pitchFamily="2" charset="2"/>
                  <a:buChar char="q"/>
                </a:pPr>
                <a:r>
                  <a:rPr lang="en-US" sz="2000" dirty="0"/>
                  <a:t>Simulation Setup:</a:t>
                </a:r>
              </a:p>
              <a:p>
                <a:pPr lvl="1">
                  <a:buClr>
                    <a:schemeClr val="accent4">
                      <a:lumMod val="75000"/>
                    </a:schemeClr>
                  </a:buClr>
                  <a:buFont typeface="Wingdings" panose="05000000000000000000" pitchFamily="2" charset="2"/>
                  <a:buChar char="q"/>
                </a:pPr>
                <a:endParaRPr lang="en-US" sz="2000" dirty="0"/>
              </a:p>
              <a:p>
                <a:pPr lvl="1">
                  <a:buClr>
                    <a:schemeClr val="accent4">
                      <a:lumMod val="75000"/>
                    </a:schemeClr>
                  </a:buClr>
                  <a:buFont typeface="Wingdings" panose="05000000000000000000" pitchFamily="2" charset="2"/>
                  <a:buChar char="q"/>
                </a:pPr>
                <a:r>
                  <a:rPr lang="en-US" sz="2000" dirty="0"/>
                  <a:t>This case has extensively been validated with LES studies and K-epsilon PANS studies.</a:t>
                </a:r>
              </a:p>
              <a:p>
                <a:pPr lvl="1">
                  <a:buClr>
                    <a:schemeClr val="accent4">
                      <a:lumMod val="75000"/>
                    </a:schemeClr>
                  </a:buClr>
                  <a:buFont typeface="Wingdings" panose="05000000000000000000" pitchFamily="2" charset="2"/>
                  <a:buChar char="§"/>
                </a:pPr>
                <a:r>
                  <a:rPr lang="en-US" sz="1800" dirty="0"/>
                  <a:t>Grid size chosen similar to previous studies for this specific case [ref].</a:t>
                </a:r>
              </a:p>
              <a:p>
                <a:pPr lvl="2">
                  <a:buClr>
                    <a:schemeClr val="accent4">
                      <a:lumMod val="75000"/>
                    </a:schemeClr>
                  </a:buClr>
                  <a:buFont typeface="Wingdings" panose="05000000000000000000" pitchFamily="2" charset="2"/>
                  <a:buChar char="§"/>
                </a:pPr>
                <a:r>
                  <a:rPr lang="en-US" sz="1500" b="0" dirty="0"/>
                  <a:t>average </a:t>
                </a:r>
                <a14:m>
                  <m:oMath xmlns:m="http://schemas.openxmlformats.org/officeDocument/2006/math">
                    <m:sSup>
                      <m:sSupPr>
                        <m:ctrlPr>
                          <a:rPr lang="en-US" sz="1500" b="0" i="1" smtClean="0">
                            <a:latin typeface="Cambria Math" panose="02040503050406030204" pitchFamily="18" charset="0"/>
                          </a:rPr>
                        </m:ctrlPr>
                      </m:sSupPr>
                      <m:e>
                        <m:r>
                          <a:rPr lang="en-US" sz="1500" b="0" i="1" smtClean="0">
                            <a:latin typeface="Cambria Math" panose="02040503050406030204" pitchFamily="18" charset="0"/>
                          </a:rPr>
                          <m:t>𝑌</m:t>
                        </m:r>
                      </m:e>
                      <m:sup>
                        <m:r>
                          <a:rPr lang="en-US" sz="1500" b="0" i="1" smtClean="0">
                            <a:latin typeface="Cambria Math" panose="02040503050406030204" pitchFamily="18" charset="0"/>
                          </a:rPr>
                          <m:t>+</m:t>
                        </m:r>
                      </m:sup>
                    </m:sSup>
                    <m:r>
                      <a:rPr lang="en-US" sz="1500" i="1">
                        <a:latin typeface="Cambria Math" panose="02040503050406030204" pitchFamily="18" charset="0"/>
                        <a:ea typeface="Cambria Math" panose="02040503050406030204" pitchFamily="18" charset="0"/>
                      </a:rPr>
                      <m:t>~</m:t>
                    </m:r>
                    <m:r>
                      <a:rPr lang="en-US" sz="1500" b="0" i="1" smtClean="0">
                        <a:latin typeface="Cambria Math" panose="02040503050406030204" pitchFamily="18" charset="0"/>
                        <a:ea typeface="Cambria Math" panose="02040503050406030204" pitchFamily="18" charset="0"/>
                      </a:rPr>
                      <m:t>1</m:t>
                    </m:r>
                  </m:oMath>
                </a14:m>
                <a:endParaRPr lang="en-US" sz="1500" dirty="0"/>
              </a:p>
              <a:p>
                <a:pPr lvl="1">
                  <a:buClr>
                    <a:schemeClr val="accent4">
                      <a:lumMod val="75000"/>
                    </a:schemeClr>
                  </a:buClr>
                  <a:buFont typeface="Wingdings" panose="05000000000000000000" pitchFamily="2" charset="2"/>
                  <a:buChar char="§"/>
                </a:pPr>
                <a:r>
                  <a:rPr lang="en-US" sz="1800" dirty="0"/>
                  <a:t>Numerical Schemes:</a:t>
                </a:r>
              </a:p>
              <a:p>
                <a:pPr lvl="2">
                  <a:buClr>
                    <a:schemeClr val="accent4">
                      <a:lumMod val="75000"/>
                    </a:schemeClr>
                  </a:buClr>
                  <a:buFont typeface="Wingdings" panose="05000000000000000000" pitchFamily="2" charset="2"/>
                  <a:buChar char="§"/>
                </a:pPr>
                <a:r>
                  <a:rPr lang="en-US" sz="1500" dirty="0"/>
                  <a:t>2</a:t>
                </a:r>
                <a:r>
                  <a:rPr lang="en-US" sz="1500" baseline="30000" dirty="0"/>
                  <a:t>nd</a:t>
                </a:r>
                <a:r>
                  <a:rPr lang="en-US" sz="1500" dirty="0"/>
                  <a:t> order Schemes (for time and spatial discretization)</a:t>
                </a:r>
              </a:p>
              <a:p>
                <a:pPr lvl="2">
                  <a:buClr>
                    <a:schemeClr val="accent4">
                      <a:lumMod val="75000"/>
                    </a:schemeClr>
                  </a:buClr>
                  <a:buFont typeface="Wingdings" panose="05000000000000000000" pitchFamily="2" charset="2"/>
                  <a:buChar char="§"/>
                </a:pPr>
                <a:r>
                  <a:rPr lang="en-US" sz="1500" dirty="0"/>
                  <a:t>Max Courant No &lt; 1	</a:t>
                </a:r>
                <a:endParaRPr lang="en-US" sz="600" dirty="0"/>
              </a:p>
              <a:p>
                <a:pPr lvl="1">
                  <a:buClr>
                    <a:schemeClr val="accent4">
                      <a:lumMod val="75000"/>
                    </a:schemeClr>
                  </a:buClr>
                  <a:buFont typeface="Wingdings" panose="05000000000000000000" pitchFamily="2" charset="2"/>
                  <a:buChar char="§"/>
                </a:pPr>
                <a:r>
                  <a:rPr lang="en-US" sz="1800" dirty="0"/>
                  <a:t>1.2 % blockage ratio.</a:t>
                </a:r>
              </a:p>
              <a:p>
                <a:pPr lvl="1">
                  <a:buClr>
                    <a:schemeClr val="accent4">
                      <a:lumMod val="75000"/>
                    </a:schemeClr>
                  </a:buClr>
                  <a:buFont typeface="Wingdings" panose="05000000000000000000" pitchFamily="2" charset="2"/>
                  <a:buChar char="§"/>
                </a:pPr>
                <a:r>
                  <a:rPr lang="en-US" sz="1800" dirty="0"/>
                  <a:t>Simulation time:</a:t>
                </a:r>
              </a:p>
              <a:p>
                <a:pPr lvl="2">
                  <a:buClr>
                    <a:schemeClr val="accent4">
                      <a:lumMod val="75000"/>
                    </a:schemeClr>
                  </a:buClr>
                  <a:buFont typeface="Wingdings" panose="05000000000000000000" pitchFamily="2" charset="2"/>
                  <a:buChar char="§"/>
                </a:pPr>
                <a:r>
                  <a:rPr lang="en-US" sz="1500" dirty="0"/>
                  <a:t> </a:t>
                </a:r>
                <a:r>
                  <a:rPr lang="en-US" sz="1500" dirty="0" err="1"/>
                  <a:t>upto</a:t>
                </a:r>
                <a:r>
                  <a:rPr lang="en-US" sz="1500" dirty="0"/>
                  <a:t> 445 vertex shedding cycles. </a:t>
                </a:r>
              </a:p>
              <a:p>
                <a:pPr lvl="1">
                  <a:buClr>
                    <a:schemeClr val="accent4">
                      <a:lumMod val="75000"/>
                    </a:schemeClr>
                  </a:buClr>
                  <a:buFont typeface="Wingdings" panose="05000000000000000000" pitchFamily="2" charset="2"/>
                  <a:buChar char="§"/>
                </a:pPr>
                <a:r>
                  <a:rPr lang="en-US" sz="1800" dirty="0"/>
                  <a:t>Field averaged:</a:t>
                </a:r>
              </a:p>
              <a:p>
                <a:pPr lvl="2">
                  <a:buClr>
                    <a:schemeClr val="accent4">
                      <a:lumMod val="75000"/>
                    </a:schemeClr>
                  </a:buClr>
                  <a:buFont typeface="Wingdings" panose="05000000000000000000" pitchFamily="2" charset="2"/>
                  <a:buChar char="§"/>
                </a:pPr>
                <a:r>
                  <a:rPr lang="en-US" sz="1500" dirty="0"/>
                  <a:t>112 vortex-shedding cycles.</a:t>
                </a:r>
                <a:endParaRPr lang="en-US" sz="2000" dirty="0"/>
              </a:p>
              <a:p>
                <a:pPr>
                  <a:buClr>
                    <a:schemeClr val="accent4">
                      <a:lumMod val="75000"/>
                    </a:schemeClr>
                  </a:buClr>
                  <a:buFont typeface="Wingdings" panose="05000000000000000000" pitchFamily="2" charset="2"/>
                  <a:buChar char="q"/>
                </a:pPr>
                <a:r>
                  <a:rPr lang="en-US" sz="2000" dirty="0"/>
                  <a:t>Similar settings are applied to the step cylinder case:</a:t>
                </a:r>
              </a:p>
              <a:p>
                <a:pPr lvl="1">
                  <a:buClr>
                    <a:schemeClr val="accent4">
                      <a:lumMod val="75000"/>
                    </a:schemeClr>
                  </a:buClr>
                  <a:buFont typeface="Wingdings" panose="05000000000000000000" pitchFamily="2" charset="2"/>
                  <a:buChar char="§"/>
                </a:pPr>
                <a:r>
                  <a:rPr lang="en-US" sz="1800" dirty="0"/>
                  <a:t>Symmetry boundary condition at two ends of cylinder.</a:t>
                </a:r>
              </a:p>
              <a:p>
                <a:endParaRPr lang="en-US" dirty="0"/>
              </a:p>
            </p:txBody>
          </p:sp>
        </mc:Choice>
        <mc:Fallback xmlns="">
          <p:sp>
            <p:nvSpPr>
              <p:cNvPr id="3" name="Notes Placeholder 2"/>
              <p:cNvSpPr>
                <a:spLocks noGrp="1"/>
              </p:cNvSpPr>
              <p:nvPr>
                <p:ph type="body" idx="1"/>
              </p:nvPr>
            </p:nvSpPr>
            <p:spPr/>
            <p:txBody>
              <a:bodyPr/>
              <a:lstStyle/>
              <a:p>
                <a:pPr>
                  <a:buClr>
                    <a:schemeClr val="accent4">
                      <a:lumMod val="75000"/>
                    </a:schemeClr>
                  </a:buClr>
                  <a:buFont typeface="Wingdings" panose="05000000000000000000" pitchFamily="2" charset="2"/>
                  <a:buChar char="q"/>
                </a:pPr>
                <a:r>
                  <a:rPr lang="en-US" sz="2000" dirty="0"/>
                  <a:t>Simulation Setup:</a:t>
                </a:r>
              </a:p>
              <a:p>
                <a:pPr lvl="1">
                  <a:buClr>
                    <a:schemeClr val="accent4">
                      <a:lumMod val="75000"/>
                    </a:schemeClr>
                  </a:buClr>
                  <a:buFont typeface="Wingdings" panose="05000000000000000000" pitchFamily="2" charset="2"/>
                  <a:buChar char="§"/>
                </a:pPr>
                <a:r>
                  <a:rPr lang="en-US" sz="1800" dirty="0"/>
                  <a:t>Grid size chosen similar to previous studies for this specific case [ref].</a:t>
                </a:r>
              </a:p>
              <a:p>
                <a:pPr lvl="2">
                  <a:buClr>
                    <a:schemeClr val="accent4">
                      <a:lumMod val="75000"/>
                    </a:schemeClr>
                  </a:buClr>
                  <a:buFont typeface="Wingdings" panose="05000000000000000000" pitchFamily="2" charset="2"/>
                  <a:buChar char="§"/>
                </a:pPr>
                <a:r>
                  <a:rPr lang="en-US" sz="1500" b="0" dirty="0"/>
                  <a:t>average </a:t>
                </a:r>
                <a:r>
                  <a:rPr lang="en-US" sz="1500" b="0" i="0">
                    <a:latin typeface="Cambria Math" panose="02040503050406030204" pitchFamily="18" charset="0"/>
                  </a:rPr>
                  <a:t>𝑌^+</a:t>
                </a:r>
                <a:r>
                  <a:rPr lang="en-US" sz="1500" i="0">
                    <a:latin typeface="Cambria Math" panose="02040503050406030204" pitchFamily="18" charset="0"/>
                    <a:ea typeface="Cambria Math" panose="02040503050406030204" pitchFamily="18" charset="0"/>
                  </a:rPr>
                  <a:t>~</a:t>
                </a:r>
                <a:r>
                  <a:rPr lang="en-US" sz="1500" b="0" i="0">
                    <a:latin typeface="Cambria Math" panose="02040503050406030204" pitchFamily="18" charset="0"/>
                    <a:ea typeface="Cambria Math" panose="02040503050406030204" pitchFamily="18" charset="0"/>
                  </a:rPr>
                  <a:t>1</a:t>
                </a:r>
                <a:endParaRPr lang="en-US" sz="1500" dirty="0"/>
              </a:p>
              <a:p>
                <a:pPr lvl="1">
                  <a:buClr>
                    <a:schemeClr val="accent4">
                      <a:lumMod val="75000"/>
                    </a:schemeClr>
                  </a:buClr>
                  <a:buFont typeface="Wingdings" panose="05000000000000000000" pitchFamily="2" charset="2"/>
                  <a:buChar char="§"/>
                </a:pPr>
                <a:r>
                  <a:rPr lang="en-US" sz="1800" dirty="0"/>
                  <a:t>Numerical Schemes:</a:t>
                </a:r>
              </a:p>
              <a:p>
                <a:pPr lvl="2">
                  <a:buClr>
                    <a:schemeClr val="accent4">
                      <a:lumMod val="75000"/>
                    </a:schemeClr>
                  </a:buClr>
                  <a:buFont typeface="Wingdings" panose="05000000000000000000" pitchFamily="2" charset="2"/>
                  <a:buChar char="§"/>
                </a:pPr>
                <a:r>
                  <a:rPr lang="en-US" sz="1500" dirty="0"/>
                  <a:t>2</a:t>
                </a:r>
                <a:r>
                  <a:rPr lang="en-US" sz="1500" baseline="30000" dirty="0"/>
                  <a:t>nd</a:t>
                </a:r>
                <a:r>
                  <a:rPr lang="en-US" sz="1500" dirty="0"/>
                  <a:t> order Schemes (for time and spatial discretization)</a:t>
                </a:r>
              </a:p>
              <a:p>
                <a:pPr lvl="2">
                  <a:buClr>
                    <a:schemeClr val="accent4">
                      <a:lumMod val="75000"/>
                    </a:schemeClr>
                  </a:buClr>
                  <a:buFont typeface="Wingdings" panose="05000000000000000000" pitchFamily="2" charset="2"/>
                  <a:buChar char="§"/>
                </a:pPr>
                <a:r>
                  <a:rPr lang="en-US" sz="1500" dirty="0"/>
                  <a:t>Max Courant No &lt; 1	</a:t>
                </a:r>
                <a:endParaRPr lang="en-US" sz="600" dirty="0"/>
              </a:p>
              <a:p>
                <a:pPr lvl="1">
                  <a:buClr>
                    <a:schemeClr val="accent4">
                      <a:lumMod val="75000"/>
                    </a:schemeClr>
                  </a:buClr>
                  <a:buFont typeface="Wingdings" panose="05000000000000000000" pitchFamily="2" charset="2"/>
                  <a:buChar char="§"/>
                </a:pPr>
                <a:r>
                  <a:rPr lang="en-US" sz="1800" dirty="0"/>
                  <a:t>1.2 % blockage ratio.</a:t>
                </a:r>
              </a:p>
              <a:p>
                <a:pPr lvl="1">
                  <a:buClr>
                    <a:schemeClr val="accent4">
                      <a:lumMod val="75000"/>
                    </a:schemeClr>
                  </a:buClr>
                  <a:buFont typeface="Wingdings" panose="05000000000000000000" pitchFamily="2" charset="2"/>
                  <a:buChar char="§"/>
                </a:pPr>
                <a:r>
                  <a:rPr lang="en-US" sz="1800" dirty="0"/>
                  <a:t>Simulation time:</a:t>
                </a:r>
              </a:p>
              <a:p>
                <a:pPr lvl="2">
                  <a:buClr>
                    <a:schemeClr val="accent4">
                      <a:lumMod val="75000"/>
                    </a:schemeClr>
                  </a:buClr>
                  <a:buFont typeface="Wingdings" panose="05000000000000000000" pitchFamily="2" charset="2"/>
                  <a:buChar char="§"/>
                </a:pPr>
                <a:r>
                  <a:rPr lang="en-US" sz="1500" dirty="0"/>
                  <a:t> </a:t>
                </a:r>
                <a:r>
                  <a:rPr lang="en-US" sz="1500" dirty="0" err="1"/>
                  <a:t>upto</a:t>
                </a:r>
                <a:r>
                  <a:rPr lang="en-US" sz="1500" dirty="0"/>
                  <a:t> 445 vertex shedding cycles. </a:t>
                </a:r>
              </a:p>
              <a:p>
                <a:pPr lvl="1">
                  <a:buClr>
                    <a:schemeClr val="accent4">
                      <a:lumMod val="75000"/>
                    </a:schemeClr>
                  </a:buClr>
                  <a:buFont typeface="Wingdings" panose="05000000000000000000" pitchFamily="2" charset="2"/>
                  <a:buChar char="§"/>
                </a:pPr>
                <a:r>
                  <a:rPr lang="en-US" sz="1800" dirty="0"/>
                  <a:t>Field averaged:</a:t>
                </a:r>
              </a:p>
              <a:p>
                <a:pPr lvl="2">
                  <a:buClr>
                    <a:schemeClr val="accent4">
                      <a:lumMod val="75000"/>
                    </a:schemeClr>
                  </a:buClr>
                  <a:buFont typeface="Wingdings" panose="05000000000000000000" pitchFamily="2" charset="2"/>
                  <a:buChar char="§"/>
                </a:pPr>
                <a:r>
                  <a:rPr lang="en-US" sz="1500" dirty="0"/>
                  <a:t>112 vortex-shedding cycles.</a:t>
                </a:r>
                <a:endParaRPr lang="en-US" sz="2000" dirty="0"/>
              </a:p>
              <a:p>
                <a:pPr>
                  <a:buClr>
                    <a:schemeClr val="accent4">
                      <a:lumMod val="75000"/>
                    </a:schemeClr>
                  </a:buClr>
                  <a:buFont typeface="Wingdings" panose="05000000000000000000" pitchFamily="2" charset="2"/>
                  <a:buChar char="q"/>
                </a:pPr>
                <a:r>
                  <a:rPr lang="en-US" sz="2000" dirty="0"/>
                  <a:t>Similar settings are applied to the step cylinder case:</a:t>
                </a:r>
              </a:p>
              <a:p>
                <a:pPr lvl="1">
                  <a:buClr>
                    <a:schemeClr val="accent4">
                      <a:lumMod val="75000"/>
                    </a:schemeClr>
                  </a:buClr>
                  <a:buFont typeface="Wingdings" panose="05000000000000000000" pitchFamily="2" charset="2"/>
                  <a:buChar char="§"/>
                </a:pPr>
                <a:r>
                  <a:rPr lang="en-US" sz="1800" dirty="0"/>
                  <a:t>Symmetry boundary condition at two ends of cylinder.</a:t>
                </a:r>
              </a:p>
              <a:p>
                <a:endParaRPr lang="en-US" dirty="0"/>
              </a:p>
            </p:txBody>
          </p:sp>
        </mc:Fallback>
      </mc:AlternateContent>
      <p:sp>
        <p:nvSpPr>
          <p:cNvPr id="4" name="Slide Number Placeholder 3"/>
          <p:cNvSpPr>
            <a:spLocks noGrp="1"/>
          </p:cNvSpPr>
          <p:nvPr>
            <p:ph type="sldNum" sz="quarter" idx="5"/>
          </p:nvPr>
        </p:nvSpPr>
        <p:spPr/>
        <p:txBody>
          <a:bodyPr/>
          <a:lstStyle/>
          <a:p>
            <a:fld id="{08A843BE-DE61-AF40-9A94-F414206FFBAE}" type="slidenum">
              <a:rPr lang="nb-NO" smtClean="0"/>
              <a:t>7</a:t>
            </a:fld>
            <a:endParaRPr lang="nb-NO" dirty="0"/>
          </a:p>
        </p:txBody>
      </p:sp>
    </p:spTree>
    <p:extLst>
      <p:ext uri="{BB962C8B-B14F-4D97-AF65-F5344CB8AC3E}">
        <p14:creationId xmlns:p14="http://schemas.microsoft.com/office/powerpoint/2010/main" val="509065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Coefficient of Pressure at different position along the cylinder </a:t>
            </a:r>
          </a:p>
          <a:p>
            <a:r>
              <a:rPr lang="en-US" dirty="0"/>
              <a:t>Capturing of separation include that.</a:t>
            </a:r>
          </a:p>
          <a:p>
            <a:pPr lvl="1"/>
            <a:r>
              <a:rPr lang="en-US" dirty="0"/>
              <a:t>Pressure coefficient decrease near the free end due to the movement of fluid towards the separation point at top.</a:t>
            </a:r>
          </a:p>
          <a:p>
            <a:pPr lvl="1"/>
            <a:r>
              <a:rPr lang="en-US" dirty="0"/>
              <a:t>Overall good comparison with experimental findings.</a:t>
            </a:r>
          </a:p>
          <a:p>
            <a:pPr lvl="1"/>
            <a:r>
              <a:rPr lang="en-US" dirty="0"/>
              <a:t>At z/d = 0.917 results in over prediction of Cp while 0.1 results in under prediction.</a:t>
            </a:r>
          </a:p>
          <a:p>
            <a:pPr lvl="1"/>
            <a:r>
              <a:rPr lang="en-US" dirty="0"/>
              <a:t>Better prediction with </a:t>
            </a:r>
            <a:r>
              <a:rPr lang="en-US" dirty="0" err="1"/>
              <a:t>f_k</a:t>
            </a:r>
            <a:r>
              <a:rPr lang="en-US" dirty="0"/>
              <a:t> = 0.1.</a:t>
            </a:r>
          </a:p>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8</a:t>
            </a:fld>
            <a:endParaRPr lang="nb-NO" dirty="0"/>
          </a:p>
        </p:txBody>
      </p:sp>
    </p:spTree>
    <p:extLst>
      <p:ext uri="{BB962C8B-B14F-4D97-AF65-F5344CB8AC3E}">
        <p14:creationId xmlns:p14="http://schemas.microsoft.com/office/powerpoint/2010/main" val="2654264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other experimental finding.</a:t>
            </a:r>
          </a:p>
        </p:txBody>
      </p:sp>
      <p:sp>
        <p:nvSpPr>
          <p:cNvPr id="4" name="Slide Number Placeholder 3"/>
          <p:cNvSpPr>
            <a:spLocks noGrp="1"/>
          </p:cNvSpPr>
          <p:nvPr>
            <p:ph type="sldNum" sz="quarter" idx="5"/>
          </p:nvPr>
        </p:nvSpPr>
        <p:spPr/>
        <p:txBody>
          <a:bodyPr/>
          <a:lstStyle/>
          <a:p>
            <a:fld id="{08A843BE-DE61-AF40-9A94-F414206FFBAE}" type="slidenum">
              <a:rPr lang="nb-NO" smtClean="0"/>
              <a:t>9</a:t>
            </a:fld>
            <a:endParaRPr lang="nb-NO" dirty="0"/>
          </a:p>
        </p:txBody>
      </p:sp>
    </p:spTree>
    <p:extLst>
      <p:ext uri="{BB962C8B-B14F-4D97-AF65-F5344CB8AC3E}">
        <p14:creationId xmlns:p14="http://schemas.microsoft.com/office/powerpoint/2010/main" val="199291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3"/>
        </a:solidFill>
        <a:effectLst/>
      </p:bgPr>
    </p:bg>
    <p:spTree>
      <p:nvGrpSpPr>
        <p:cNvPr id="1" name=""/>
        <p:cNvGrpSpPr/>
        <p:nvPr/>
      </p:nvGrpSpPr>
      <p:grpSpPr>
        <a:xfrm>
          <a:off x="0" y="0"/>
          <a:ext cx="0" cy="0"/>
          <a:chOff x="0" y="0"/>
          <a:chExt cx="0" cy="0"/>
        </a:xfrm>
      </p:grpSpPr>
      <p:pic>
        <p:nvPicPr>
          <p:cNvPr id="9" name="Bil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2932"/>
            <a:ext cx="1895707" cy="1895707"/>
          </a:xfrm>
          <a:prstGeom prst="rect">
            <a:avLst/>
          </a:prstGeom>
        </p:spPr>
      </p:pic>
      <p:sp>
        <p:nvSpPr>
          <p:cNvPr id="2" name="Tittel 1"/>
          <p:cNvSpPr>
            <a:spLocks noGrp="1"/>
          </p:cNvSpPr>
          <p:nvPr>
            <p:ph type="ctrTitle" hasCustomPrompt="1"/>
          </p:nvPr>
        </p:nvSpPr>
        <p:spPr>
          <a:xfrm>
            <a:off x="2597203" y="2136160"/>
            <a:ext cx="7937608" cy="2497311"/>
          </a:xfrm>
        </p:spPr>
        <p:txBody>
          <a:bodyPr lIns="0" tIns="0" rIns="0" bIns="0" anchor="t" anchorCtr="0">
            <a:normAutofit/>
          </a:bodyPr>
          <a:lstStyle>
            <a:lvl1pPr algn="l">
              <a:lnSpc>
                <a:spcPct val="93000"/>
              </a:lnSpc>
              <a:defRPr sz="4600" baseline="0">
                <a:solidFill>
                  <a:schemeClr val="tx1"/>
                </a:solidFill>
              </a:defRPr>
            </a:lvl1pPr>
          </a:lstStyle>
          <a:p>
            <a:r>
              <a:rPr lang="en-US" noProof="0" dirty="0"/>
              <a:t>Click to add a title</a:t>
            </a:r>
          </a:p>
        </p:txBody>
      </p:sp>
      <p:sp>
        <p:nvSpPr>
          <p:cNvPr id="3" name="Undertittel 2"/>
          <p:cNvSpPr>
            <a:spLocks noGrp="1"/>
          </p:cNvSpPr>
          <p:nvPr>
            <p:ph type="subTitle" idx="1" hasCustomPrompt="1"/>
          </p:nvPr>
        </p:nvSpPr>
        <p:spPr>
          <a:xfrm>
            <a:off x="2597203" y="1414764"/>
            <a:ext cx="7937608" cy="293215"/>
          </a:xfrm>
        </p:spPr>
        <p:txBody>
          <a:bodyPr lIns="0" tIns="0" rIns="0" bIns="0">
            <a:normAutofit/>
          </a:bodyPr>
          <a:lstStyle>
            <a:lvl1pPr marL="0" indent="0" algn="l">
              <a:buNone/>
              <a:defRPr sz="1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NAME, job title</a:t>
            </a:r>
          </a:p>
        </p:txBody>
      </p:sp>
      <p:sp>
        <p:nvSpPr>
          <p:cNvPr id="4" name="Plassholder for dato 3"/>
          <p:cNvSpPr>
            <a:spLocks noGrp="1"/>
          </p:cNvSpPr>
          <p:nvPr>
            <p:ph type="dt" sz="half" idx="10"/>
          </p:nvPr>
        </p:nvSpPr>
        <p:spPr/>
        <p:txBody>
          <a:bodyPr/>
          <a:lstStyle>
            <a:lvl1pPr>
              <a:defRPr>
                <a:solidFill>
                  <a:srgbClr val="154194"/>
                </a:solidFill>
              </a:defRPr>
            </a:lvl1pPr>
          </a:lstStyle>
          <a:p>
            <a:r>
              <a:rPr lang="en-US" noProof="0"/>
              <a:t>11/20/2023</a:t>
            </a:r>
            <a:endParaRPr lang="en-US" noProof="0" dirty="0"/>
          </a:p>
        </p:txBody>
      </p:sp>
      <p:sp>
        <p:nvSpPr>
          <p:cNvPr id="5" name="Plassholder for bunntekst 4"/>
          <p:cNvSpPr>
            <a:spLocks noGrp="1"/>
          </p:cNvSpPr>
          <p:nvPr>
            <p:ph type="ftr" sz="quarter" idx="11"/>
          </p:nvPr>
        </p:nvSpPr>
        <p:spPr/>
        <p:txBody>
          <a:bodyPr/>
          <a:lstStyle/>
          <a:p>
            <a:r>
              <a:rPr lang="en-US" noProof="0"/>
              <a:t>Flow Over a Step Cylinder using Partially-Averaged Navier-Stokes Equations</a:t>
            </a:r>
            <a:endParaRPr lang="en-US" noProof="0" dirty="0"/>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sp>
        <p:nvSpPr>
          <p:cNvPr id="10" name="Rektangel 9"/>
          <p:cNvSpPr/>
          <p:nvPr userDrawn="1"/>
        </p:nvSpPr>
        <p:spPr>
          <a:xfrm>
            <a:off x="2597203" y="1828800"/>
            <a:ext cx="7937608"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11" name="Plassholder for bilde 10"/>
          <p:cNvSpPr>
            <a:spLocks noGrp="1"/>
          </p:cNvSpPr>
          <p:nvPr>
            <p:ph type="pic" sz="quarter" idx="13" hasCustomPrompt="1"/>
          </p:nvPr>
        </p:nvSpPr>
        <p:spPr>
          <a:xfrm>
            <a:off x="409322" y="428263"/>
            <a:ext cx="11373104" cy="6001474"/>
          </a:xfrm>
          <a:solidFill>
            <a:schemeClr val="bg1"/>
          </a:solidFill>
        </p:spPr>
        <p:txBody>
          <a:bodyPr/>
          <a:lstStyle/>
          <a:p>
            <a:r>
              <a:rPr lang="en-US" noProof="0" dirty="0"/>
              <a:t>Picture</a:t>
            </a:r>
          </a:p>
        </p:txBody>
      </p:sp>
      <p:sp>
        <p:nvSpPr>
          <p:cNvPr id="4" name="Plassholder for dato 3"/>
          <p:cNvSpPr>
            <a:spLocks noGrp="1"/>
          </p:cNvSpPr>
          <p:nvPr>
            <p:ph type="dt" sz="half" idx="10"/>
          </p:nvPr>
        </p:nvSpPr>
        <p:spPr/>
        <p:txBody>
          <a:bodyPr/>
          <a:lstStyle/>
          <a:p>
            <a:r>
              <a:rPr lang="en-US" noProof="0"/>
              <a:t>11/20/2023</a:t>
            </a:r>
            <a:endParaRPr lang="en-US" noProof="0" dirty="0"/>
          </a:p>
        </p:txBody>
      </p:sp>
      <p:sp>
        <p:nvSpPr>
          <p:cNvPr id="5" name="Plassholder for bunntekst 4"/>
          <p:cNvSpPr>
            <a:spLocks noGrp="1"/>
          </p:cNvSpPr>
          <p:nvPr>
            <p:ph type="ftr" sz="quarter" idx="11"/>
          </p:nvPr>
        </p:nvSpPr>
        <p:spPr/>
        <p:txBody>
          <a:bodyPr/>
          <a:lstStyle/>
          <a:p>
            <a:r>
              <a:rPr lang="en-US" noProof="0"/>
              <a:t>Flow Over a Step Cylinder using Partially-Averaged Navier-Stokes Equations</a:t>
            </a:r>
            <a:endParaRPr lang="en-US" noProof="0" dirty="0"/>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3"/>
        </a:solidFill>
        <a:effectLst/>
      </p:bgPr>
    </p:bg>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2932"/>
            <a:ext cx="1895707" cy="1895707"/>
          </a:xfrm>
          <a:prstGeom prst="rect">
            <a:avLst/>
          </a:prstGeom>
        </p:spPr>
      </p:pic>
      <p:sp>
        <p:nvSpPr>
          <p:cNvPr id="2" name="Tittel 1"/>
          <p:cNvSpPr>
            <a:spLocks noGrp="1"/>
          </p:cNvSpPr>
          <p:nvPr>
            <p:ph type="ctrTitle" hasCustomPrompt="1"/>
          </p:nvPr>
        </p:nvSpPr>
        <p:spPr>
          <a:xfrm>
            <a:off x="2597203" y="2136160"/>
            <a:ext cx="7937608" cy="1475141"/>
          </a:xfrm>
        </p:spPr>
        <p:txBody>
          <a:bodyPr lIns="0" tIns="0" rIns="0" bIns="0" anchor="t" anchorCtr="0">
            <a:normAutofit/>
          </a:bodyPr>
          <a:lstStyle>
            <a:lvl1pPr algn="l">
              <a:lnSpc>
                <a:spcPct val="93000"/>
              </a:lnSpc>
              <a:defRPr sz="4600" baseline="0">
                <a:solidFill>
                  <a:schemeClr val="tx1"/>
                </a:solidFill>
              </a:defRPr>
            </a:lvl1pPr>
          </a:lstStyle>
          <a:p>
            <a:r>
              <a:rPr lang="en-US" noProof="0" dirty="0"/>
              <a:t>Click to add a title</a:t>
            </a:r>
          </a:p>
        </p:txBody>
      </p:sp>
      <p:sp>
        <p:nvSpPr>
          <p:cNvPr id="3" name="Undertittel 2"/>
          <p:cNvSpPr>
            <a:spLocks noGrp="1"/>
          </p:cNvSpPr>
          <p:nvPr>
            <p:ph type="subTitle" idx="1" hasCustomPrompt="1"/>
          </p:nvPr>
        </p:nvSpPr>
        <p:spPr>
          <a:xfrm>
            <a:off x="2597203" y="1414764"/>
            <a:ext cx="7937608" cy="293215"/>
          </a:xfrm>
        </p:spPr>
        <p:txBody>
          <a:bodyPr lIns="0" tIns="0" rIns="0" bIns="0">
            <a:normAutofit/>
          </a:bodyPr>
          <a:lstStyle>
            <a:lvl1pPr marL="0" indent="0" algn="l">
              <a:buNone/>
              <a:defRPr sz="12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NAME, job title</a:t>
            </a:r>
          </a:p>
        </p:txBody>
      </p:sp>
      <p:sp>
        <p:nvSpPr>
          <p:cNvPr id="4" name="Plassholder for dato 3"/>
          <p:cNvSpPr>
            <a:spLocks noGrp="1"/>
          </p:cNvSpPr>
          <p:nvPr>
            <p:ph type="dt" sz="half" idx="10"/>
          </p:nvPr>
        </p:nvSpPr>
        <p:spPr/>
        <p:txBody>
          <a:bodyPr/>
          <a:lstStyle>
            <a:lvl1pPr>
              <a:defRPr>
                <a:solidFill>
                  <a:srgbClr val="154194"/>
                </a:solidFill>
              </a:defRPr>
            </a:lvl1pPr>
          </a:lstStyle>
          <a:p>
            <a:r>
              <a:rPr lang="en-US" noProof="0"/>
              <a:t>11/20/2023</a:t>
            </a:r>
            <a:endParaRPr lang="en-US" noProof="0" dirty="0"/>
          </a:p>
        </p:txBody>
      </p:sp>
      <p:sp>
        <p:nvSpPr>
          <p:cNvPr id="5" name="Plassholder for bunntekst 4"/>
          <p:cNvSpPr>
            <a:spLocks noGrp="1"/>
          </p:cNvSpPr>
          <p:nvPr>
            <p:ph type="ftr" sz="quarter" idx="11"/>
          </p:nvPr>
        </p:nvSpPr>
        <p:spPr/>
        <p:txBody>
          <a:bodyPr/>
          <a:lstStyle/>
          <a:p>
            <a:r>
              <a:rPr lang="en-US" noProof="0"/>
              <a:t>Flow Over a Step Cylinder using Partially-Averaged Navier-Stokes Equations</a:t>
            </a:r>
            <a:endParaRPr lang="en-US" noProof="0" dirty="0"/>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sp>
        <p:nvSpPr>
          <p:cNvPr id="8" name="Plassholder for tekst 7"/>
          <p:cNvSpPr>
            <a:spLocks noGrp="1"/>
          </p:cNvSpPr>
          <p:nvPr>
            <p:ph type="body" sz="quarter" idx="13" hasCustomPrompt="1"/>
          </p:nvPr>
        </p:nvSpPr>
        <p:spPr>
          <a:xfrm>
            <a:off x="2597150" y="3982113"/>
            <a:ext cx="7937500" cy="485715"/>
          </a:xfrm>
        </p:spPr>
        <p:txBody>
          <a:bodyPr lIns="0" tIns="0" rIns="0" bIns="0">
            <a:normAutofit/>
          </a:bodyPr>
          <a:lstStyle>
            <a:lvl1pPr marL="0" indent="0">
              <a:buNone/>
              <a:defRPr sz="1900" baseline="0">
                <a:solidFill>
                  <a:schemeClr val="tx1"/>
                </a:solidFill>
              </a:defRPr>
            </a:lvl1pPr>
          </a:lstStyle>
          <a:p>
            <a:pPr lvl="0"/>
            <a:r>
              <a:rPr lang="en-US" noProof="0" dirty="0"/>
              <a:t>Click to add a subtitle</a:t>
            </a:r>
          </a:p>
        </p:txBody>
      </p:sp>
      <p:sp>
        <p:nvSpPr>
          <p:cNvPr id="12" name="Rektangel 11"/>
          <p:cNvSpPr/>
          <p:nvPr userDrawn="1"/>
        </p:nvSpPr>
        <p:spPr>
          <a:xfrm>
            <a:off x="2597203" y="1828800"/>
            <a:ext cx="7937608"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3" name="Rett linje 12"/>
          <p:cNvCxnSpPr/>
          <p:nvPr userDrawn="1"/>
        </p:nvCxnSpPr>
        <p:spPr>
          <a:xfrm flipH="1">
            <a:off x="2619377" y="3738301"/>
            <a:ext cx="79152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eme pag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663700" y="2136160"/>
            <a:ext cx="8871111" cy="2296140"/>
          </a:xfrm>
        </p:spPr>
        <p:txBody>
          <a:bodyPr lIns="0" tIns="0" rIns="0" bIns="0" anchor="t" anchorCtr="0">
            <a:normAutofit/>
          </a:bodyPr>
          <a:lstStyle>
            <a:lvl1pPr algn="l">
              <a:lnSpc>
                <a:spcPct val="93000"/>
              </a:lnSpc>
              <a:defRPr sz="4600" baseline="0">
                <a:solidFill>
                  <a:schemeClr val="tx1"/>
                </a:solidFill>
              </a:defRPr>
            </a:lvl1pPr>
          </a:lstStyle>
          <a:p>
            <a:r>
              <a:rPr lang="en-US" noProof="0" dirty="0"/>
              <a:t>Click to add a title</a:t>
            </a:r>
          </a:p>
        </p:txBody>
      </p:sp>
      <p:sp>
        <p:nvSpPr>
          <p:cNvPr id="4" name="Plassholder for dato 3"/>
          <p:cNvSpPr>
            <a:spLocks noGrp="1"/>
          </p:cNvSpPr>
          <p:nvPr>
            <p:ph type="dt" sz="half" idx="10"/>
          </p:nvPr>
        </p:nvSpPr>
        <p:spPr/>
        <p:txBody>
          <a:bodyPr/>
          <a:lstStyle>
            <a:lvl1pPr>
              <a:defRPr>
                <a:solidFill>
                  <a:srgbClr val="154194"/>
                </a:solidFill>
              </a:defRPr>
            </a:lvl1pPr>
          </a:lstStyle>
          <a:p>
            <a:r>
              <a:rPr lang="en-US" noProof="0"/>
              <a:t>11/20/2023</a:t>
            </a:r>
            <a:endParaRPr lang="en-US" noProof="0" dirty="0"/>
          </a:p>
        </p:txBody>
      </p:sp>
      <p:sp>
        <p:nvSpPr>
          <p:cNvPr id="5" name="Plassholder for bunntekst 4"/>
          <p:cNvSpPr>
            <a:spLocks noGrp="1"/>
          </p:cNvSpPr>
          <p:nvPr>
            <p:ph type="ftr" sz="quarter" idx="11"/>
          </p:nvPr>
        </p:nvSpPr>
        <p:spPr/>
        <p:txBody>
          <a:bodyPr/>
          <a:lstStyle/>
          <a:p>
            <a:r>
              <a:rPr lang="en-US" noProof="0"/>
              <a:t>Flow Over a Step Cylinder using Partially-Averaged Navier-Stokes Equations</a:t>
            </a:r>
            <a:endParaRPr lang="en-US" noProof="0" dirty="0"/>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sp>
        <p:nvSpPr>
          <p:cNvPr id="12" name="Rektangel 11"/>
          <p:cNvSpPr/>
          <p:nvPr userDrawn="1"/>
        </p:nvSpPr>
        <p:spPr>
          <a:xfrm>
            <a:off x="1663700" y="1828800"/>
            <a:ext cx="8871111"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Bilde 6"/>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eme pag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663700" y="2136160"/>
            <a:ext cx="8871111" cy="2296140"/>
          </a:xfrm>
        </p:spPr>
        <p:txBody>
          <a:bodyPr lIns="0" tIns="0" rIns="0" bIns="0" anchor="t" anchorCtr="0">
            <a:normAutofit/>
          </a:bodyPr>
          <a:lstStyle>
            <a:lvl1pPr algn="l">
              <a:lnSpc>
                <a:spcPct val="93000"/>
              </a:lnSpc>
              <a:defRPr sz="4600" baseline="0">
                <a:solidFill>
                  <a:schemeClr val="bg2"/>
                </a:solidFill>
              </a:defRPr>
            </a:lvl1pPr>
          </a:lstStyle>
          <a:p>
            <a:r>
              <a:rPr lang="en-US" noProof="0" dirty="0"/>
              <a:t>Click to add a title</a:t>
            </a:r>
          </a:p>
        </p:txBody>
      </p:sp>
      <p:sp>
        <p:nvSpPr>
          <p:cNvPr id="4" name="Plassholder for dato 3"/>
          <p:cNvSpPr>
            <a:spLocks noGrp="1"/>
          </p:cNvSpPr>
          <p:nvPr>
            <p:ph type="dt" sz="half" idx="10"/>
          </p:nvPr>
        </p:nvSpPr>
        <p:spPr/>
        <p:txBody>
          <a:bodyPr/>
          <a:lstStyle>
            <a:lvl1pPr>
              <a:defRPr>
                <a:solidFill>
                  <a:srgbClr val="154194"/>
                </a:solidFill>
              </a:defRPr>
            </a:lvl1pPr>
          </a:lstStyle>
          <a:p>
            <a:r>
              <a:rPr lang="en-US" noProof="0"/>
              <a:t>11/20/2023</a:t>
            </a:r>
            <a:endParaRPr lang="en-US" noProof="0" dirty="0"/>
          </a:p>
        </p:txBody>
      </p:sp>
      <p:sp>
        <p:nvSpPr>
          <p:cNvPr id="5" name="Plassholder for bunntekst 4"/>
          <p:cNvSpPr>
            <a:spLocks noGrp="1"/>
          </p:cNvSpPr>
          <p:nvPr>
            <p:ph type="ftr" sz="quarter" idx="11"/>
          </p:nvPr>
        </p:nvSpPr>
        <p:spPr/>
        <p:txBody>
          <a:bodyPr/>
          <a:lstStyle/>
          <a:p>
            <a:r>
              <a:rPr lang="en-US" noProof="0"/>
              <a:t>Flow Over a Step Cylinder using Partially-Averaged Navier-Stokes Equations</a:t>
            </a:r>
            <a:endParaRPr lang="en-US" noProof="0" dirty="0"/>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sp>
        <p:nvSpPr>
          <p:cNvPr id="12" name="Rektangel 11"/>
          <p:cNvSpPr/>
          <p:nvPr userDrawn="1"/>
        </p:nvSpPr>
        <p:spPr>
          <a:xfrm>
            <a:off x="1663700" y="1828800"/>
            <a:ext cx="8871111" cy="7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Bilde 6"/>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1">
    <p:bg>
      <p:bgPr>
        <a:solidFill>
          <a:schemeClr val="bg1"/>
        </a:solidFill>
        <a:effectLst/>
      </p:bgPr>
    </p:bg>
    <p:spTree>
      <p:nvGrpSpPr>
        <p:cNvPr id="1" name=""/>
        <p:cNvGrpSpPr/>
        <p:nvPr/>
      </p:nvGrpSpPr>
      <p:grpSpPr>
        <a:xfrm>
          <a:off x="0" y="0"/>
          <a:ext cx="0" cy="0"/>
          <a:chOff x="0" y="0"/>
          <a:chExt cx="0" cy="0"/>
        </a:xfrm>
      </p:grpSpPr>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
        <p:nvSpPr>
          <p:cNvPr id="2" name="Tittel 1"/>
          <p:cNvSpPr>
            <a:spLocks noGrp="1"/>
          </p:cNvSpPr>
          <p:nvPr>
            <p:ph type="title" hasCustomPrompt="1"/>
          </p:nvPr>
        </p:nvSpPr>
        <p:spPr>
          <a:xfrm>
            <a:off x="1670472" y="879894"/>
            <a:ext cx="8025619" cy="692957"/>
          </a:xfrm>
        </p:spPr>
        <p:txBody>
          <a:bodyPr lIns="0" tIns="0" rIns="0" bIns="0" anchor="t" anchorCtr="0">
            <a:normAutofit/>
          </a:bodyPr>
          <a:lstStyle>
            <a:lvl1pPr>
              <a:defRPr sz="3500" baseline="0">
                <a:solidFill>
                  <a:schemeClr val="tx1"/>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r>
              <a:rPr lang="en-US" noProof="0"/>
              <a:t>11/20/2023</a:t>
            </a:r>
            <a:endParaRPr lang="en-US" noProof="0" dirty="0"/>
          </a:p>
        </p:txBody>
      </p:sp>
      <p:sp>
        <p:nvSpPr>
          <p:cNvPr id="5" name="Plassholder for bunntekst 4"/>
          <p:cNvSpPr>
            <a:spLocks noGrp="1"/>
          </p:cNvSpPr>
          <p:nvPr>
            <p:ph type="ftr" sz="quarter" idx="11"/>
          </p:nvPr>
        </p:nvSpPr>
        <p:spPr/>
        <p:txBody>
          <a:bodyPr/>
          <a:lstStyle/>
          <a:p>
            <a:r>
              <a:rPr lang="en-US" noProof="0"/>
              <a:t>Flow Over a Step Cylinder using Partially-Averaged Navier-Stokes Equations</a:t>
            </a:r>
            <a:endParaRPr lang="en-US" noProof="0" dirty="0"/>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Plassholder for tekst 11"/>
          <p:cNvSpPr>
            <a:spLocks noGrp="1"/>
          </p:cNvSpPr>
          <p:nvPr>
            <p:ph type="body" sz="quarter" idx="13" hasCustomPrompt="1"/>
          </p:nvPr>
        </p:nvSpPr>
        <p:spPr>
          <a:xfrm>
            <a:off x="1670049" y="1938337"/>
            <a:ext cx="8026041" cy="3953503"/>
          </a:xfrm>
        </p:spPr>
        <p:txBody>
          <a:body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54893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1"/>
        </a:solidFill>
        <a:effectLst/>
      </p:bgPr>
    </p:bg>
    <p:spTree>
      <p:nvGrpSpPr>
        <p:cNvPr id="1" name=""/>
        <p:cNvGrpSpPr/>
        <p:nvPr/>
      </p:nvGrpSpPr>
      <p:grpSpPr>
        <a:xfrm>
          <a:off x="0" y="0"/>
          <a:ext cx="0" cy="0"/>
          <a:chOff x="0" y="0"/>
          <a:chExt cx="0" cy="0"/>
        </a:xfrm>
      </p:grpSpPr>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
        <p:nvSpPr>
          <p:cNvPr id="2" name="Tittel 1"/>
          <p:cNvSpPr>
            <a:spLocks noGrp="1"/>
          </p:cNvSpPr>
          <p:nvPr>
            <p:ph type="title" hasCustomPrompt="1"/>
          </p:nvPr>
        </p:nvSpPr>
        <p:spPr>
          <a:xfrm>
            <a:off x="1670472" y="879894"/>
            <a:ext cx="8025619" cy="692957"/>
          </a:xfrm>
        </p:spPr>
        <p:txBody>
          <a:bodyPr lIns="0" tIns="0" rIns="0" bIns="0" anchor="t" anchorCtr="0">
            <a:normAutofit/>
          </a:bodyPr>
          <a:lstStyle>
            <a:lvl1pPr>
              <a:defRPr sz="3500" baseline="0">
                <a:solidFill>
                  <a:schemeClr val="bg2"/>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r>
              <a:rPr lang="en-US" noProof="0"/>
              <a:t>11/20/2023</a:t>
            </a:r>
            <a:endParaRPr lang="en-US" noProof="0" dirty="0"/>
          </a:p>
        </p:txBody>
      </p:sp>
      <p:sp>
        <p:nvSpPr>
          <p:cNvPr id="5" name="Plassholder for bunntekst 4"/>
          <p:cNvSpPr>
            <a:spLocks noGrp="1"/>
          </p:cNvSpPr>
          <p:nvPr>
            <p:ph type="ftr" sz="quarter" idx="11"/>
          </p:nvPr>
        </p:nvSpPr>
        <p:spPr/>
        <p:txBody>
          <a:bodyPr/>
          <a:lstStyle/>
          <a:p>
            <a:r>
              <a:rPr lang="en-US" noProof="0"/>
              <a:t>Flow Over a Step Cylinder using Partially-Averaged Navier-Stokes Equations</a:t>
            </a:r>
            <a:endParaRPr lang="en-US" noProof="0" dirty="0"/>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cxnSp>
        <p:nvCxnSpPr>
          <p:cNvPr id="9" name="Rett linje 8"/>
          <p:cNvCxnSpPr/>
          <p:nvPr userDrawn="1"/>
        </p:nvCxnSpPr>
        <p:spPr>
          <a:xfrm flipH="1">
            <a:off x="1670472" y="1624829"/>
            <a:ext cx="8025619"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lassholder for tekst 11"/>
          <p:cNvSpPr>
            <a:spLocks noGrp="1"/>
          </p:cNvSpPr>
          <p:nvPr>
            <p:ph type="body" sz="quarter" idx="13" hasCustomPrompt="1"/>
          </p:nvPr>
        </p:nvSpPr>
        <p:spPr>
          <a:xfrm>
            <a:off x="1670049" y="1938337"/>
            <a:ext cx="8026041"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Image Slide ">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1" y="1009620"/>
            <a:ext cx="3887212" cy="692957"/>
          </a:xfrm>
        </p:spPr>
        <p:txBody>
          <a:bodyPr lIns="0" tIns="0" rIns="0" bIns="0" anchor="t" anchorCtr="0">
            <a:normAutofit/>
          </a:bodyPr>
          <a:lstStyle>
            <a:lvl1pPr>
              <a:lnSpc>
                <a:spcPct val="100000"/>
              </a:lnSpc>
              <a:defRPr sz="3500">
                <a:solidFill>
                  <a:schemeClr val="tx1"/>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r>
              <a:rPr lang="en-US" noProof="0"/>
              <a:t>11/20/2023</a:t>
            </a:r>
            <a:endParaRPr lang="en-US" noProof="0" dirty="0"/>
          </a:p>
        </p:txBody>
      </p:sp>
      <p:sp>
        <p:nvSpPr>
          <p:cNvPr id="5" name="Plassholder for bunntekst 4"/>
          <p:cNvSpPr>
            <a:spLocks noGrp="1"/>
          </p:cNvSpPr>
          <p:nvPr>
            <p:ph type="ftr" sz="quarter" idx="11"/>
          </p:nvPr>
        </p:nvSpPr>
        <p:spPr/>
        <p:txBody>
          <a:bodyPr/>
          <a:lstStyle/>
          <a:p>
            <a:r>
              <a:rPr lang="en-US" noProof="0"/>
              <a:t>Flow Over a Step Cylinder using Partially-Averaged Navier-Stokes Equations</a:t>
            </a:r>
            <a:endParaRPr lang="en-US" noProof="0" dirty="0"/>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cxnSp>
        <p:nvCxnSpPr>
          <p:cNvPr id="9" name="Rett linje 8"/>
          <p:cNvCxnSpPr>
            <a:cxnSpLocks/>
          </p:cNvCxnSpPr>
          <p:nvPr userDrawn="1"/>
        </p:nvCxnSpPr>
        <p:spPr>
          <a:xfrm flipH="1">
            <a:off x="1130061" y="1823236"/>
            <a:ext cx="38872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hasCustomPrompt="1"/>
          </p:nvPr>
        </p:nvSpPr>
        <p:spPr>
          <a:xfrm>
            <a:off x="5581816" y="428263"/>
            <a:ext cx="6200610" cy="6001473"/>
          </a:xfrm>
          <a:solidFill>
            <a:schemeClr val="bg1"/>
          </a:solidFill>
        </p:spPr>
        <p:txBody>
          <a:bodyPr/>
          <a:lstStyle/>
          <a:p>
            <a:r>
              <a:rPr lang="en-US" noProof="0" dirty="0"/>
              <a:t>Picture</a:t>
            </a:r>
          </a:p>
        </p:txBody>
      </p:sp>
      <p:sp>
        <p:nvSpPr>
          <p:cNvPr id="10" name="Plassholder for tekst 11"/>
          <p:cNvSpPr>
            <a:spLocks noGrp="1"/>
          </p:cNvSpPr>
          <p:nvPr>
            <p:ph type="body" sz="quarter" idx="14" hasCustomPrompt="1"/>
          </p:nvPr>
        </p:nvSpPr>
        <p:spPr>
          <a:xfrm>
            <a:off x="1130060" y="2175898"/>
            <a:ext cx="3887213" cy="3953503"/>
          </a:xfrm>
        </p:spPr>
        <p:txBody>
          <a:body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Slid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bg2"/>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r>
              <a:rPr lang="en-US" noProof="0"/>
              <a:t>11/20/2023</a:t>
            </a:r>
            <a:endParaRPr lang="en-US" noProof="0" dirty="0"/>
          </a:p>
        </p:txBody>
      </p:sp>
      <p:sp>
        <p:nvSpPr>
          <p:cNvPr id="5" name="Plassholder for bunntekst 4"/>
          <p:cNvSpPr>
            <a:spLocks noGrp="1"/>
          </p:cNvSpPr>
          <p:nvPr>
            <p:ph type="ftr" sz="quarter" idx="11"/>
          </p:nvPr>
        </p:nvSpPr>
        <p:spPr/>
        <p:txBody>
          <a:bodyPr/>
          <a:lstStyle/>
          <a:p>
            <a:r>
              <a:rPr lang="en-US" noProof="0"/>
              <a:t>Flow Over a Step Cylinder using Partially-Averaged Navier-Stokes Equations</a:t>
            </a:r>
            <a:endParaRPr lang="en-US" noProof="0" dirty="0"/>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cxnSp>
        <p:nvCxnSpPr>
          <p:cNvPr id="9" name="Rett linje 8"/>
          <p:cNvCxnSpPr/>
          <p:nvPr userDrawn="1"/>
        </p:nvCxnSpPr>
        <p:spPr>
          <a:xfrm flipH="1">
            <a:off x="1130061" y="1823236"/>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hasCustomPrompt="1"/>
          </p:nvPr>
        </p:nvSpPr>
        <p:spPr>
          <a:xfrm>
            <a:off x="6918386" y="428263"/>
            <a:ext cx="4864040" cy="6001474"/>
          </a:xfrm>
          <a:solidFill>
            <a:schemeClr val="bg1"/>
          </a:solidFill>
        </p:spPr>
        <p:txBody>
          <a:bodyPr/>
          <a:lstStyle/>
          <a:p>
            <a:r>
              <a:rPr lang="en-US" noProof="0" dirty="0"/>
              <a:t>Picture</a:t>
            </a:r>
          </a:p>
        </p:txBody>
      </p:sp>
      <p:sp>
        <p:nvSpPr>
          <p:cNvPr id="10" name="Plassholder for tekst 11"/>
          <p:cNvSpPr>
            <a:spLocks noGrp="1"/>
          </p:cNvSpPr>
          <p:nvPr>
            <p:ph type="body" sz="quarter" idx="14" hasCustomPrompt="1"/>
          </p:nvPr>
        </p:nvSpPr>
        <p:spPr>
          <a:xfrm>
            <a:off x="1130060" y="2175898"/>
            <a:ext cx="5132717" cy="3953503"/>
          </a:xfrm>
        </p:spPr>
        <p:txBody>
          <a:bodyPr/>
          <a:lstStyle>
            <a:lvl1pPr marL="324000" indent="-324000">
              <a:buFontTx/>
              <a:buBlip>
                <a:blip r:embed="rId2"/>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Bilde 12"/>
          <p:cNvPicPr>
            <a:picLocks noChangeAspect="1"/>
          </p:cNvPicPr>
          <p:nvPr userDrawn="1"/>
        </p:nvPicPr>
        <p:blipFill rotWithShape="1">
          <a:blip r:embed="rId3">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Image Slide 3">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1201755"/>
          </a:xfrm>
        </p:spPr>
        <p:txBody>
          <a:bodyPr lIns="0" tIns="0" rIns="0" bIns="0" anchor="t" anchorCtr="0">
            <a:normAutofit/>
          </a:bodyPr>
          <a:lstStyle>
            <a:lvl1pPr>
              <a:lnSpc>
                <a:spcPct val="100000"/>
              </a:lnSpc>
              <a:defRPr sz="3500" baseline="0">
                <a:solidFill>
                  <a:schemeClr val="bg2"/>
                </a:solidFill>
              </a:defRPr>
            </a:lvl1pPr>
          </a:lstStyle>
          <a:p>
            <a:r>
              <a:rPr lang="en-US" noProof="0" dirty="0"/>
              <a:t>Click to add a multi-line title </a:t>
            </a:r>
          </a:p>
        </p:txBody>
      </p:sp>
      <p:sp>
        <p:nvSpPr>
          <p:cNvPr id="4" name="Plassholder for dato 3"/>
          <p:cNvSpPr>
            <a:spLocks noGrp="1"/>
          </p:cNvSpPr>
          <p:nvPr>
            <p:ph type="dt" sz="half" idx="10"/>
          </p:nvPr>
        </p:nvSpPr>
        <p:spPr/>
        <p:txBody>
          <a:bodyPr/>
          <a:lstStyle/>
          <a:p>
            <a:r>
              <a:rPr lang="en-US" noProof="0"/>
              <a:t>11/20/2023</a:t>
            </a:r>
            <a:endParaRPr lang="en-US" noProof="0" dirty="0"/>
          </a:p>
        </p:txBody>
      </p:sp>
      <p:sp>
        <p:nvSpPr>
          <p:cNvPr id="5" name="Plassholder for bunntekst 4"/>
          <p:cNvSpPr>
            <a:spLocks noGrp="1"/>
          </p:cNvSpPr>
          <p:nvPr>
            <p:ph type="ftr" sz="quarter" idx="11"/>
          </p:nvPr>
        </p:nvSpPr>
        <p:spPr/>
        <p:txBody>
          <a:bodyPr/>
          <a:lstStyle/>
          <a:p>
            <a:r>
              <a:rPr lang="en-US" noProof="0"/>
              <a:t>Flow Over a Step Cylinder using Partially-Averaged Navier-Stokes Equations</a:t>
            </a:r>
            <a:endParaRPr lang="en-US" noProof="0" dirty="0"/>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cxnSp>
        <p:nvCxnSpPr>
          <p:cNvPr id="9" name="Rett linje 8"/>
          <p:cNvCxnSpPr/>
          <p:nvPr userDrawn="1"/>
        </p:nvCxnSpPr>
        <p:spPr>
          <a:xfrm flipH="1">
            <a:off x="1130061" y="2375327"/>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r>
              <a:rPr lang="en-US" noProof="0"/>
              <a:t>Click icon to add picture</a:t>
            </a:r>
            <a:endParaRPr lang="en-US" noProof="0" dirty="0"/>
          </a:p>
        </p:txBody>
      </p:sp>
      <p:sp>
        <p:nvSpPr>
          <p:cNvPr id="10" name="Plassholder for tekst 11"/>
          <p:cNvSpPr>
            <a:spLocks noGrp="1"/>
          </p:cNvSpPr>
          <p:nvPr>
            <p:ph type="body" sz="quarter" idx="14" hasCustomPrompt="1"/>
          </p:nvPr>
        </p:nvSpPr>
        <p:spPr>
          <a:xfrm>
            <a:off x="1130061" y="2743200"/>
            <a:ext cx="5132716" cy="3386201"/>
          </a:xfrm>
        </p:spPr>
        <p:txBody>
          <a:bodyPr/>
          <a:lstStyle>
            <a:lvl1pPr marL="324000" indent="-324000">
              <a:buFontTx/>
              <a:buBlip>
                <a:blip r:embed="rId2"/>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Bilde 12"/>
          <p:cNvPicPr>
            <a:picLocks noChangeAspect="1"/>
          </p:cNvPicPr>
          <p:nvPr userDrawn="1"/>
        </p:nvPicPr>
        <p:blipFill rotWithShape="1">
          <a:blip r:embed="rId3">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p:cNvSpPr/>
          <p:nvPr userDrawn="1"/>
        </p:nvSpPr>
        <p:spPr>
          <a:xfrm>
            <a:off x="208722" y="208722"/>
            <a:ext cx="11767929" cy="6430617"/>
          </a:xfrm>
          <a:prstGeom prst="rect">
            <a:avLst/>
          </a:prstGeom>
          <a:noFill/>
          <a:ln w="431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add a title</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r>
              <a:rPr lang="en-US" noProof="0"/>
              <a:t>11/20/2023</a:t>
            </a:r>
            <a:endParaRPr lang="en-US" noProof="0" dirty="0"/>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r>
              <a:rPr lang="en-US" noProof="0"/>
              <a:t>Flow Over a Step Cylinder using Partially-Averaged Navier-Stokes Equations</a:t>
            </a:r>
            <a:endParaRPr lang="en-US" noProof="0" dirty="0"/>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en-US" noProof="0" smtClean="0"/>
              <a:pPr/>
              <a:t>‹#›</a:t>
            </a:fld>
            <a:endParaRPr lang="en-US" noProof="0" dirty="0"/>
          </a:p>
        </p:txBody>
      </p:sp>
    </p:spTree>
    <p:extLst>
      <p:ext uri="{BB962C8B-B14F-4D97-AF65-F5344CB8AC3E}">
        <p14:creationId xmlns:p14="http://schemas.microsoft.com/office/powerpoint/2010/main" val="237036833"/>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3" r:id="rId3"/>
    <p:sldLayoutId id="2147483669" r:id="rId4"/>
    <p:sldLayoutId id="2147483650" r:id="rId5"/>
    <p:sldLayoutId id="2147483670" r:id="rId6"/>
    <p:sldLayoutId id="2147483664" r:id="rId7"/>
    <p:sldLayoutId id="2147483665" r:id="rId8"/>
    <p:sldLayoutId id="2147483666" r:id="rId9"/>
    <p:sldLayoutId id="2147483668" r:id="rId10"/>
  </p:sldLayoutIdLst>
  <p:hf hdr="0"/>
  <p:txStyles>
    <p:titleStyle>
      <a:lvl1pPr algn="l" defTabSz="914400" rtl="0" eaLnBrk="1" latinLnBrk="0" hangingPunct="1">
        <a:lnSpc>
          <a:spcPct val="90000"/>
        </a:lnSpc>
        <a:spcBef>
          <a:spcPct val="0"/>
        </a:spcBef>
        <a:buNone/>
        <a:defRPr sz="4400" kern="1200" baseline="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12"/>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diagramLayout" Target="../diagrams/layout4.xml"/><Relationship Id="rId18" Type="http://schemas.openxmlformats.org/officeDocument/2006/relationships/diagramLayout" Target="../diagrams/layout4.xml"/><Relationship Id="rId3" Type="http://schemas.microsoft.com/office/2018/10/relationships/comments" Target="../comments/modernComment_125_614E6699.xml"/><Relationship Id="rId7" Type="http://schemas.openxmlformats.org/officeDocument/2006/relationships/image" Target="../media/image43.png"/><Relationship Id="rId12" Type="http://schemas.openxmlformats.org/officeDocument/2006/relationships/diagramData" Target="../diagrams/data4.xml"/><Relationship Id="rId17" Type="http://schemas.openxmlformats.org/officeDocument/2006/relationships/diagramData" Target="../diagrams/data5.xml"/><Relationship Id="rId2" Type="http://schemas.openxmlformats.org/officeDocument/2006/relationships/notesSlide" Target="../notesSlides/notesSlide10.xml"/><Relationship Id="rId16" Type="http://schemas.microsoft.com/office/2007/relationships/diagramDrawing" Target="../diagrams/drawing4.xml"/><Relationship Id="rId20" Type="http://schemas.openxmlformats.org/officeDocument/2006/relationships/diagramColors" Target="../diagrams/colors4.xml"/><Relationship Id="rId1" Type="http://schemas.openxmlformats.org/officeDocument/2006/relationships/slideLayout" Target="../slideLayouts/slideLayout7.xml"/><Relationship Id="rId6" Type="http://schemas.openxmlformats.org/officeDocument/2006/relationships/image" Target="../media/image42.png"/><Relationship Id="rId11" Type="http://schemas.microsoft.com/office/2007/relationships/hdphoto" Target="../media/hdphoto3.wdp"/><Relationship Id="rId5" Type="http://schemas.openxmlformats.org/officeDocument/2006/relationships/image" Target="../media/image40.png"/><Relationship Id="rId15" Type="http://schemas.openxmlformats.org/officeDocument/2006/relationships/diagramColors" Target="../diagrams/colors4.xml"/><Relationship Id="rId10" Type="http://schemas.openxmlformats.org/officeDocument/2006/relationships/image" Target="../media/image45.png"/><Relationship Id="rId19" Type="http://schemas.openxmlformats.org/officeDocument/2006/relationships/diagramQuickStyle" Target="../diagrams/quickStyle4.xml"/><Relationship Id="rId4" Type="http://schemas.openxmlformats.org/officeDocument/2006/relationships/image" Target="../media/image39.png"/><Relationship Id="rId9" Type="http://schemas.microsoft.com/office/2007/relationships/hdphoto" Target="../media/hdphoto2.wdp"/><Relationship Id="rId1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8" Type="http://schemas.openxmlformats.org/officeDocument/2006/relationships/image" Target="../media/image48.svg"/><Relationship Id="rId3" Type="http://schemas.microsoft.com/office/2018/10/relationships/comments" Target="../comments/modernComment_11A_48B72AD.xml"/><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80.png"/><Relationship Id="rId5" Type="http://schemas.openxmlformats.org/officeDocument/2006/relationships/image" Target="../media/image46.png"/><Relationship Id="rId4" Type="http://schemas.openxmlformats.org/officeDocument/2006/relationships/image" Target="../media/image461.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mp4"/><Relationship Id="rId7" Type="http://schemas.openxmlformats.org/officeDocument/2006/relationships/slideLayout" Target="../slideLayouts/slideLayout10.xml"/><Relationship Id="rId12" Type="http://schemas.openxmlformats.org/officeDocument/2006/relationships/image" Target="../media/image5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51.png"/><Relationship Id="rId5" Type="http://schemas.microsoft.com/office/2007/relationships/media" Target="../media/media3.mp4"/><Relationship Id="rId10" Type="http://schemas.openxmlformats.org/officeDocument/2006/relationships/image" Target="../media/image50.png"/><Relationship Id="rId4" Type="http://schemas.openxmlformats.org/officeDocument/2006/relationships/video" Target="../media/media2.mp4"/><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18/10/relationships/comments" Target="../comments/modernComment_121_A815791D.xml"/><Relationship Id="rId7"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26_3E0FE8E0.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18/10/relationships/comments" Target="../comments/modernComment_113_35E26C8F.xml"/><Relationship Id="rId7" Type="http://schemas.openxmlformats.org/officeDocument/2006/relationships/diagramColors" Target="../diagrams/colors6.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7.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50.png"/><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1E_33A57143.xm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18/10/relationships/comments" Target="../comments/modernComment_124_A3B048E1.xml"/><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diagramQuickStyle" Target="../diagrams/quickStyle3.xml"/><Relationship Id="rId3" Type="http://schemas.openxmlformats.org/officeDocument/2006/relationships/image" Target="../media/image7.jpg"/><Relationship Id="rId7" Type="http://schemas.openxmlformats.org/officeDocument/2006/relationships/diagramColors" Target="../diagrams/colors2.xml"/><Relationship Id="rId12" Type="http://schemas.openxmlformats.org/officeDocument/2006/relationships/diagramLayout" Target="../diagrams/layout3.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QuickStyle" Target="../diagrams/quickStyle2.xml"/><Relationship Id="rId11" Type="http://schemas.openxmlformats.org/officeDocument/2006/relationships/diagramData" Target="../diagrams/data3.xml"/><Relationship Id="rId5" Type="http://schemas.openxmlformats.org/officeDocument/2006/relationships/diagramLayout" Target="../diagrams/layout2.xml"/><Relationship Id="rId15" Type="http://schemas.microsoft.com/office/2007/relationships/diagramDrawing" Target="../diagrams/drawing3.xml"/><Relationship Id="rId10" Type="http://schemas.openxmlformats.org/officeDocument/2006/relationships/image" Target="../media/image10.svg"/><Relationship Id="rId4" Type="http://schemas.openxmlformats.org/officeDocument/2006/relationships/diagramData" Target="../diagrams/data2.xml"/><Relationship Id="rId9" Type="http://schemas.openxmlformats.org/officeDocument/2006/relationships/image" Target="../media/image9.png"/><Relationship Id="rId14" Type="http://schemas.openxmlformats.org/officeDocument/2006/relationships/diagramColors" Target="../diagrams/colors3.xml"/></Relationships>
</file>

<file path=ppt/slides/_rels/slide5.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18/10/relationships/comments" Target="../comments/modernComment_118_8B4114FD.xml"/><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31.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18/10/relationships/comments" Target="../comments/modernComment_117_1DBF553E.xml"/><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0.png"/><Relationship Id="rId4" Type="http://schemas.openxmlformats.org/officeDocument/2006/relationships/image" Target="../media/image16.png"/><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8.xml"/><Relationship Id="rId16" Type="http://schemas.openxmlformats.org/officeDocument/2006/relationships/image" Target="../media/image30.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0.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28.svg"/><Relationship Id="rId19" Type="http://schemas.openxmlformats.org/officeDocument/2006/relationships/image" Target="../media/image37.pn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597041" y="2008645"/>
            <a:ext cx="7937609" cy="1475141"/>
          </a:xfrm>
        </p:spPr>
        <p:txBody>
          <a:bodyPr>
            <a:noAutofit/>
          </a:bodyPr>
          <a:lstStyle/>
          <a:p>
            <a:r>
              <a:rPr lang="en-US" sz="3000" dirty="0"/>
              <a:t>Flow Over a Step Cylinder using Partially-Averaged Navier-Stokes Equations with Application Towards Dynamic Subsea Power Cables</a:t>
            </a:r>
          </a:p>
        </p:txBody>
      </p:sp>
      <p:sp>
        <p:nvSpPr>
          <p:cNvPr id="4" name="Undertittel 3"/>
          <p:cNvSpPr>
            <a:spLocks noGrp="1"/>
          </p:cNvSpPr>
          <p:nvPr>
            <p:ph type="subTitle" idx="1"/>
          </p:nvPr>
        </p:nvSpPr>
        <p:spPr/>
        <p:txBody>
          <a:bodyPr/>
          <a:lstStyle/>
          <a:p>
            <a:r>
              <a:rPr lang="en-US" b="1" dirty="0"/>
              <a:t>Usman Shaukat</a:t>
            </a:r>
            <a:r>
              <a:rPr lang="en-US" dirty="0"/>
              <a:t>, Presenter</a:t>
            </a:r>
          </a:p>
        </p:txBody>
      </p:sp>
      <p:sp>
        <p:nvSpPr>
          <p:cNvPr id="18" name="Plassholder for dato 17"/>
          <p:cNvSpPr>
            <a:spLocks noGrp="1"/>
          </p:cNvSpPr>
          <p:nvPr>
            <p:ph type="dt" sz="half" idx="10"/>
          </p:nvPr>
        </p:nvSpPr>
        <p:spPr/>
        <p:txBody>
          <a:bodyPr/>
          <a:lstStyle/>
          <a:p>
            <a:r>
              <a:rPr lang="en-US"/>
              <a:t>11/20/2023</a:t>
            </a:r>
            <a:endParaRPr lang="en-US" dirty="0"/>
          </a:p>
        </p:txBody>
      </p:sp>
      <p:sp>
        <p:nvSpPr>
          <p:cNvPr id="9" name="Plassholder for tekst 8"/>
          <p:cNvSpPr>
            <a:spLocks noGrp="1"/>
          </p:cNvSpPr>
          <p:nvPr>
            <p:ph type="body" sz="quarter" idx="13"/>
          </p:nvPr>
        </p:nvSpPr>
        <p:spPr>
          <a:xfrm>
            <a:off x="2597311" y="3982113"/>
            <a:ext cx="7937500" cy="485715"/>
          </a:xfrm>
        </p:spPr>
        <p:txBody>
          <a:bodyPr>
            <a:normAutofit/>
          </a:bodyPr>
          <a:lstStyle/>
          <a:p>
            <a:r>
              <a:rPr lang="en-US" sz="1800" dirty="0"/>
              <a:t>U Shaukat, A Schnepf, KET Giljarhus</a:t>
            </a:r>
          </a:p>
        </p:txBody>
      </p:sp>
      <p:sp>
        <p:nvSpPr>
          <p:cNvPr id="7" name="Rektangel 6"/>
          <p:cNvSpPr/>
          <p:nvPr/>
        </p:nvSpPr>
        <p:spPr>
          <a:xfrm>
            <a:off x="2597203" y="1828800"/>
            <a:ext cx="7937608" cy="76840"/>
          </a:xfrm>
          <a:prstGeom prst="rect">
            <a:avLst/>
          </a:prstGeom>
          <a:solidFill>
            <a:srgbClr val="020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2932"/>
            <a:ext cx="1895707" cy="1895707"/>
          </a:xfrm>
          <a:prstGeom prst="rect">
            <a:avLst/>
          </a:prstGeom>
        </p:spPr>
      </p:pic>
      <p:cxnSp>
        <p:nvCxnSpPr>
          <p:cNvPr id="12" name="Rett linje 11"/>
          <p:cNvCxnSpPr/>
          <p:nvPr/>
        </p:nvCxnSpPr>
        <p:spPr>
          <a:xfrm flipH="1">
            <a:off x="2619377" y="3738301"/>
            <a:ext cx="7915273" cy="0"/>
          </a:xfrm>
          <a:prstGeom prst="line">
            <a:avLst/>
          </a:prstGeom>
          <a:ln w="19050">
            <a:solidFill>
              <a:srgbClr val="020E50"/>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733A9FE-BC2F-5845-4AB0-B00A74EFD82D}"/>
              </a:ext>
            </a:extLst>
          </p:cNvPr>
          <p:cNvSpPr>
            <a:spLocks noGrp="1"/>
          </p:cNvSpPr>
          <p:nvPr>
            <p:ph type="sldNum" sz="quarter" idx="12"/>
          </p:nvPr>
        </p:nvSpPr>
        <p:spPr/>
        <p:txBody>
          <a:bodyPr/>
          <a:lstStyle/>
          <a:p>
            <a:fld id="{1CAACE74-9F97-CC48-B4CB-2460102901BA}" type="slidenum">
              <a:rPr lang="en-US" noProof="0" smtClean="0"/>
              <a:t>1</a:t>
            </a:fld>
            <a:endParaRPr lang="en-US" noProof="0" dirty="0"/>
          </a:p>
        </p:txBody>
      </p:sp>
      <p:pic>
        <p:nvPicPr>
          <p:cNvPr id="6" name="Picture 5" descr="A logo with a rainbow and a wave&#10;&#10;Description automatically generated">
            <a:extLst>
              <a:ext uri="{FF2B5EF4-FFF2-40B4-BE49-F238E27FC236}">
                <a16:creationId xmlns:a16="http://schemas.microsoft.com/office/drawing/2014/main" id="{68ECFC63-6E85-BA91-8EE5-BAC08F22CBCC}"/>
              </a:ext>
            </a:extLst>
          </p:cNvPr>
          <p:cNvPicPr>
            <a:picLocks noChangeAspect="1"/>
          </p:cNvPicPr>
          <p:nvPr/>
        </p:nvPicPr>
        <p:blipFill>
          <a:blip r:embed="rId4"/>
          <a:stretch>
            <a:fillRect/>
          </a:stretch>
        </p:blipFill>
        <p:spPr>
          <a:xfrm>
            <a:off x="9724085" y="4996738"/>
            <a:ext cx="1895707" cy="1299305"/>
          </a:xfrm>
          <a:prstGeom prst="rect">
            <a:avLst/>
          </a:prstGeom>
        </p:spPr>
      </p:pic>
    </p:spTree>
    <p:extLst>
      <p:ext uri="{BB962C8B-B14F-4D97-AF65-F5344CB8AC3E}">
        <p14:creationId xmlns:p14="http://schemas.microsoft.com/office/powerpoint/2010/main" val="310266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03755-3FCA-4849-8278-054B74F3896E}"/>
              </a:ext>
            </a:extLst>
          </p:cNvPr>
          <p:cNvSpPr>
            <a:spLocks noGrp="1"/>
          </p:cNvSpPr>
          <p:nvPr>
            <p:ph type="title"/>
          </p:nvPr>
        </p:nvSpPr>
        <p:spPr/>
        <p:txBody>
          <a:bodyPr/>
          <a:lstStyle/>
          <a:p>
            <a:r>
              <a:rPr lang="en-US" dirty="0"/>
              <a:t>Step Cylinder Study</a:t>
            </a:r>
          </a:p>
        </p:txBody>
      </p:sp>
      <p:sp>
        <p:nvSpPr>
          <p:cNvPr id="3" name="Date Placeholder 2">
            <a:extLst>
              <a:ext uri="{FF2B5EF4-FFF2-40B4-BE49-F238E27FC236}">
                <a16:creationId xmlns:a16="http://schemas.microsoft.com/office/drawing/2014/main" id="{11E985BD-F239-6B10-DC10-F98899041C17}"/>
              </a:ext>
            </a:extLst>
          </p:cNvPr>
          <p:cNvSpPr>
            <a:spLocks noGrp="1"/>
          </p:cNvSpPr>
          <p:nvPr>
            <p:ph type="dt" sz="half" idx="10"/>
          </p:nvPr>
        </p:nvSpPr>
        <p:spPr/>
        <p:txBody>
          <a:bodyPr/>
          <a:lstStyle/>
          <a:p>
            <a:r>
              <a:rPr lang="en-US" noProof="0"/>
              <a:t>11/20/2023</a:t>
            </a:r>
            <a:endParaRPr lang="en-US" noProof="0" dirty="0"/>
          </a:p>
        </p:txBody>
      </p:sp>
      <p:sp>
        <p:nvSpPr>
          <p:cNvPr id="5" name="Slide Number Placeholder 4">
            <a:extLst>
              <a:ext uri="{FF2B5EF4-FFF2-40B4-BE49-F238E27FC236}">
                <a16:creationId xmlns:a16="http://schemas.microsoft.com/office/drawing/2014/main" id="{8024FB28-4C47-40DA-E7B0-53C5C6C58507}"/>
              </a:ext>
            </a:extLst>
          </p:cNvPr>
          <p:cNvSpPr>
            <a:spLocks noGrp="1"/>
          </p:cNvSpPr>
          <p:nvPr>
            <p:ph type="sldNum" sz="quarter" idx="12"/>
          </p:nvPr>
        </p:nvSpPr>
        <p:spPr/>
        <p:txBody>
          <a:bodyPr/>
          <a:lstStyle/>
          <a:p>
            <a:fld id="{1CAACE74-9F97-CC48-B4CB-2460102901BA}" type="slidenum">
              <a:rPr lang="en-US" noProof="0" smtClean="0"/>
              <a:t>10</a:t>
            </a:fld>
            <a:endParaRPr lang="en-US" noProof="0" dirty="0"/>
          </a:p>
        </p:txBody>
      </p:sp>
      <p:grpSp>
        <p:nvGrpSpPr>
          <p:cNvPr id="11" name="Group 10">
            <a:extLst>
              <a:ext uri="{FF2B5EF4-FFF2-40B4-BE49-F238E27FC236}">
                <a16:creationId xmlns:a16="http://schemas.microsoft.com/office/drawing/2014/main" id="{201A87E6-6B09-2477-D5B2-7FC3FD3E3644}"/>
              </a:ext>
            </a:extLst>
          </p:cNvPr>
          <p:cNvGrpSpPr/>
          <p:nvPr/>
        </p:nvGrpSpPr>
        <p:grpSpPr>
          <a:xfrm>
            <a:off x="5502778" y="614850"/>
            <a:ext cx="6037953" cy="5623768"/>
            <a:chOff x="6489640" y="613374"/>
            <a:chExt cx="5066257" cy="4761866"/>
          </a:xfrm>
        </p:grpSpPr>
        <p:pic>
          <p:nvPicPr>
            <p:cNvPr id="19" name="Picture 18" descr="A yellow object with a long handle&#10;&#10;Description automatically generated">
              <a:extLst>
                <a:ext uri="{FF2B5EF4-FFF2-40B4-BE49-F238E27FC236}">
                  <a16:creationId xmlns:a16="http://schemas.microsoft.com/office/drawing/2014/main" id="{F24B2BA2-0D48-C5BC-AA4F-8BCA55185168}"/>
                </a:ext>
              </a:extLst>
            </p:cNvPr>
            <p:cNvPicPr>
              <a:picLocks noChangeAspect="1"/>
            </p:cNvPicPr>
            <p:nvPr/>
          </p:nvPicPr>
          <p:blipFill rotWithShape="1">
            <a:blip r:embed="rId4"/>
            <a:srcRect l="36692" t="7377" r="43385"/>
            <a:stretch/>
          </p:blipFill>
          <p:spPr>
            <a:xfrm>
              <a:off x="8575424" y="2324872"/>
              <a:ext cx="1189446" cy="30503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19" descr="A yellow object with a long handle&#10;&#10;Description automatically generated">
              <a:extLst>
                <a:ext uri="{FF2B5EF4-FFF2-40B4-BE49-F238E27FC236}">
                  <a16:creationId xmlns:a16="http://schemas.microsoft.com/office/drawing/2014/main" id="{139A09AB-C682-D4BB-734B-67CA029C1731}"/>
                </a:ext>
              </a:extLst>
            </p:cNvPr>
            <p:cNvPicPr>
              <a:picLocks noChangeAspect="1"/>
            </p:cNvPicPr>
            <p:nvPr/>
          </p:nvPicPr>
          <p:blipFill rotWithShape="1">
            <a:blip r:embed="rId5"/>
            <a:srcRect l="36691" t="2124" r="39735"/>
            <a:stretch/>
          </p:blipFill>
          <p:spPr>
            <a:xfrm>
              <a:off x="10320960" y="2324873"/>
              <a:ext cx="1170329" cy="30503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Picture 20" descr="A yellow object with a long handle&#10;&#10;Description automatically generated">
              <a:extLst>
                <a:ext uri="{FF2B5EF4-FFF2-40B4-BE49-F238E27FC236}">
                  <a16:creationId xmlns:a16="http://schemas.microsoft.com/office/drawing/2014/main" id="{C4AF85B4-2D6D-E7FC-1DB6-1C169646B75E}"/>
                </a:ext>
              </a:extLst>
            </p:cNvPr>
            <p:cNvPicPr>
              <a:picLocks noChangeAspect="1"/>
            </p:cNvPicPr>
            <p:nvPr/>
          </p:nvPicPr>
          <p:blipFill rotWithShape="1">
            <a:blip r:embed="rId6"/>
            <a:srcRect l="36466" r="42941"/>
            <a:stretch/>
          </p:blipFill>
          <p:spPr>
            <a:xfrm>
              <a:off x="6882240" y="2324873"/>
              <a:ext cx="1116781" cy="30503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7" name="Rectangle: Rounded Corners 26">
              <a:extLst>
                <a:ext uri="{FF2B5EF4-FFF2-40B4-BE49-F238E27FC236}">
                  <a16:creationId xmlns:a16="http://schemas.microsoft.com/office/drawing/2014/main" id="{B627B5FA-CFB7-732B-91A8-F414C0377FA1}"/>
                </a:ext>
              </a:extLst>
            </p:cNvPr>
            <p:cNvSpPr/>
            <p:nvPr/>
          </p:nvSpPr>
          <p:spPr>
            <a:xfrm>
              <a:off x="6768533" y="613374"/>
              <a:ext cx="1344195" cy="25085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Sharp Edge</a:t>
              </a:r>
            </a:p>
          </p:txBody>
        </p:sp>
        <p:sp>
          <p:nvSpPr>
            <p:cNvPr id="28" name="Rectangle: Rounded Corners 27">
              <a:extLst>
                <a:ext uri="{FF2B5EF4-FFF2-40B4-BE49-F238E27FC236}">
                  <a16:creationId xmlns:a16="http://schemas.microsoft.com/office/drawing/2014/main" id="{A6694725-7FB9-DD93-CC6B-27EB83BEAF11}"/>
                </a:ext>
              </a:extLst>
            </p:cNvPr>
            <p:cNvSpPr/>
            <p:nvPr/>
          </p:nvSpPr>
          <p:spPr>
            <a:xfrm>
              <a:off x="8392646" y="616992"/>
              <a:ext cx="1502086" cy="25085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Chamfered Edge</a:t>
              </a:r>
            </a:p>
          </p:txBody>
        </p:sp>
        <p:sp>
          <p:nvSpPr>
            <p:cNvPr id="29" name="Rectangle: Rounded Corners 28">
              <a:extLst>
                <a:ext uri="{FF2B5EF4-FFF2-40B4-BE49-F238E27FC236}">
                  <a16:creationId xmlns:a16="http://schemas.microsoft.com/office/drawing/2014/main" id="{8D8F00D0-CEB5-EB92-9DF6-1E861F13DF68}"/>
                </a:ext>
              </a:extLst>
            </p:cNvPr>
            <p:cNvSpPr/>
            <p:nvPr/>
          </p:nvSpPr>
          <p:spPr>
            <a:xfrm>
              <a:off x="10174651" y="613374"/>
              <a:ext cx="1344195" cy="25085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Filleted Edge</a:t>
              </a:r>
            </a:p>
          </p:txBody>
        </p:sp>
        <p:pic>
          <p:nvPicPr>
            <p:cNvPr id="23" name="Picture 22" descr="A yellow round object with black straps&#10;&#10;Description automatically generated">
              <a:extLst>
                <a:ext uri="{FF2B5EF4-FFF2-40B4-BE49-F238E27FC236}">
                  <a16:creationId xmlns:a16="http://schemas.microsoft.com/office/drawing/2014/main" id="{5A31CCA3-0008-56BF-5E48-6C6220DA39E9}"/>
                </a:ext>
              </a:extLst>
            </p:cNvPr>
            <p:cNvPicPr>
              <a:picLocks noChangeAspect="1"/>
            </p:cNvPicPr>
            <p:nvPr/>
          </p:nvPicPr>
          <p:blipFill>
            <a:blip r:embed="rId7"/>
            <a:stretch>
              <a:fillRect/>
            </a:stretch>
          </p:blipFill>
          <p:spPr>
            <a:xfrm>
              <a:off x="10398066" y="1025848"/>
              <a:ext cx="1157831" cy="1051695"/>
            </a:xfrm>
            <a:prstGeom prst="rect">
              <a:avLst/>
            </a:prstGeom>
          </p:spPr>
        </p:pic>
        <p:pic>
          <p:nvPicPr>
            <p:cNvPr id="25" name="Picture 24" descr="A yellow cylinder with black straps&#10;&#10;Description automatically generated">
              <a:extLst>
                <a:ext uri="{FF2B5EF4-FFF2-40B4-BE49-F238E27FC236}">
                  <a16:creationId xmlns:a16="http://schemas.microsoft.com/office/drawing/2014/main" id="{081FA110-D01B-DC8D-70F3-51762FCCEE1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784" b="96128" l="4792" r="93125">
                          <a14:foregroundMark x1="93214" y1="40839" x2="89850" y2="29806"/>
                          <a14:foregroundMark x1="13333" y1="30296" x2="16597" y2="28512"/>
                          <a14:foregroundMark x1="11458" y1="30524" x2="11458" y2="30524"/>
                          <a14:foregroundMark x1="27292" y1="23007" x2="27292" y2="23007"/>
                          <a14:foregroundMark x1="26458" y1="22779" x2="26458" y2="22779"/>
                          <a14:foregroundMark x1="49792" y1="11617" x2="49792" y2="11617"/>
                          <a14:foregroundMark x1="55833" y1="9795" x2="55833" y2="9795"/>
                          <a14:foregroundMark x1="53750" y1="9567" x2="53750" y2="9567"/>
                          <a14:foregroundMark x1="54375" y1="9567" x2="54375" y2="9567"/>
                          <a14:foregroundMark x1="76458" y1="12756" x2="76458" y2="12756"/>
                          <a14:foregroundMark x1="76667" y1="12073" x2="76667" y2="12073"/>
                          <a14:foregroundMark x1="75290" y1="12147" x2="81042" y2="16401"/>
                          <a14:foregroundMark x1="71666" y1="9100" x2="70182" y2="8346"/>
                          <a14:foregroundMark x1="20625" y1="87244" x2="20625" y2="87244"/>
                          <a14:foregroundMark x1="22083" y1="88610" x2="22083" y2="88610"/>
                          <a14:foregroundMark x1="20625" y1="87016" x2="30313" y2="93128"/>
                          <a14:foregroundMark x1="32704" y1="93907" x2="40625" y2="95672"/>
                          <a14:foregroundMark x1="29375" y1="93166" x2="30155" y2="93340"/>
                          <a14:foregroundMark x1="40625" y1="95672" x2="46042" y2="91572"/>
                          <a14:foregroundMark x1="45833" y1="93622" x2="45833" y2="93622"/>
                          <a14:foregroundMark x1="24375" y1="23462" x2="24375" y2="23462"/>
                          <a14:foregroundMark x1="23125" y1="23462" x2="23125" y2="23462"/>
                          <a14:foregroundMark x1="23750" y1="23918" x2="19375" y2="26424"/>
                          <a14:backgroundMark x1="8125" y1="69932" x2="12500" y2="80410"/>
                          <a14:backgroundMark x1="18750" y1="87244" x2="19607" y2="88182"/>
                          <a14:backgroundMark x1="12500" y1="80410" x2="18750" y2="87244"/>
                          <a14:backgroundMark x1="46286" y1="93622" x2="78750" y2="74260"/>
                          <a14:backgroundMark x1="44810" y1="94502" x2="46286" y2="93622"/>
                          <a14:backgroundMark x1="75417" y1="76993" x2="91667" y2="62870"/>
                          <a14:backgroundMark x1="92083" y1="61048" x2="95208" y2="46697"/>
                          <a14:backgroundMark x1="95208" y1="46697" x2="94167" y2="40319"/>
                          <a14:backgroundMark x1="90625" y1="63098" x2="95208" y2="48747"/>
                          <a14:backgroundMark x1="95208" y1="48747" x2="93750" y2="42141"/>
                          <a14:backgroundMark x1="93958" y1="40774" x2="94792" y2="52164"/>
                          <a14:backgroundMark x1="94792" y1="52164" x2="91250" y2="63554"/>
                          <a14:backgroundMark x1="91875" y1="62415" x2="94583" y2="56720"/>
                          <a14:backgroundMark x1="90417" y1="29613" x2="84375" y2="17312"/>
                          <a14:backgroundMark x1="75968" y1="9017" x2="75833" y2="8884"/>
                          <a14:backgroundMark x1="84375" y1="17312" x2="82199" y2="15165"/>
                          <a14:backgroundMark x1="75833" y1="8884" x2="73034" y2="7537"/>
                          <a14:backgroundMark x1="81274" y1="16153" x2="85417" y2="19362"/>
                          <a14:backgroundMark x1="85417" y1="19362" x2="90208" y2="28702"/>
                          <a14:backgroundMark x1="14749" y1="27147" x2="12292" y2="28246"/>
                          <a14:backgroundMark x1="18552" y1="25445" x2="18289" y2="25563"/>
                          <a14:backgroundMark x1="24003" y1="23007" x2="23263" y2="23338"/>
                          <a14:backgroundMark x1="24513" y1="22779" x2="24003" y2="23007"/>
                          <a14:backgroundMark x1="49468" y1="11617" x2="24513" y2="22779"/>
                          <a14:backgroundMark x1="53542" y1="9795" x2="49468" y2="11617"/>
                          <a14:backgroundMark x1="54052" y1="9567" x2="53542" y2="9795"/>
                          <a14:backgroundMark x1="62708" y1="5695" x2="54052" y2="9567"/>
                          <a14:backgroundMark x1="10716" y1="30524" x2="5833" y2="37585"/>
                          <a14:backgroundMark x1="12292" y1="28246" x2="10716" y2="30524"/>
                          <a14:backgroundMark x1="5833" y1="37585" x2="4375" y2="49886"/>
                          <a14:backgroundMark x1="4375" y1="49886" x2="7917" y2="71298"/>
                          <a14:backgroundMark x1="17500" y1="25968" x2="18958" y2="23462"/>
                          <a14:backgroundMark x1="28750" y1="95216" x2="31042" y2="96128"/>
                          <a14:backgroundMark x1="71042" y1="5467" x2="71458" y2="4784"/>
                          <a14:backgroundMark x1="72292" y1="8200" x2="77083" y2="9567"/>
                          <a14:backgroundMark x1="77500" y1="10023" x2="76458" y2="10706"/>
                          <a14:backgroundMark x1="61458" y1="5239" x2="68125" y2="5923"/>
                          <a14:backgroundMark x1="67083" y1="5695" x2="70625" y2="7745"/>
                        </a14:backgroundRemoval>
                      </a14:imgEffect>
                    </a14:imgLayer>
                  </a14:imgProps>
                </a:ext>
              </a:extLst>
            </a:blip>
            <a:stretch>
              <a:fillRect/>
            </a:stretch>
          </p:blipFill>
          <p:spPr>
            <a:xfrm>
              <a:off x="8622583" y="1026072"/>
              <a:ext cx="1196957" cy="1094716"/>
            </a:xfrm>
            <a:prstGeom prst="rect">
              <a:avLst/>
            </a:prstGeom>
          </p:spPr>
        </p:pic>
        <p:pic>
          <p:nvPicPr>
            <p:cNvPr id="30" name="Picture 29" descr="A yellow cylinder with black stripes&#10;&#10;Description automatically generated">
              <a:extLst>
                <a:ext uri="{FF2B5EF4-FFF2-40B4-BE49-F238E27FC236}">
                  <a16:creationId xmlns:a16="http://schemas.microsoft.com/office/drawing/2014/main" id="{F6C54875-F8FA-2A03-F9FB-062404423FB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1778" l="10000" r="90000">
                          <a14:foregroundMark x1="60882" y1="91778" x2="60882" y2="91778"/>
                        </a14:backgroundRemoval>
                      </a14:imgEffect>
                    </a14:imgLayer>
                  </a14:imgProps>
                </a:ext>
              </a:extLst>
            </a:blip>
            <a:stretch>
              <a:fillRect/>
            </a:stretch>
          </p:blipFill>
          <p:spPr>
            <a:xfrm>
              <a:off x="6489640" y="951726"/>
              <a:ext cx="1791470" cy="1185532"/>
            </a:xfrm>
            <a:prstGeom prst="rect">
              <a:avLst/>
            </a:prstGeom>
          </p:spPr>
        </p:pic>
      </p:grpSp>
      <mc:AlternateContent xmlns:mc="http://schemas.openxmlformats.org/markup-compatibility/2006" xmlns:a14="http://schemas.microsoft.com/office/drawing/2010/main">
        <mc:Choice Requires="a14">
          <p:graphicFrame>
            <p:nvGraphicFramePr>
              <p:cNvPr id="26" name="Diagram 25">
                <a:extLst>
                  <a:ext uri="{FF2B5EF4-FFF2-40B4-BE49-F238E27FC236}">
                    <a16:creationId xmlns:a16="http://schemas.microsoft.com/office/drawing/2014/main" id="{C051FE49-05FD-DA5D-FE0E-368FEF83B261}"/>
                  </a:ext>
                </a:extLst>
              </p:cNvPr>
              <p:cNvGraphicFramePr/>
              <p:nvPr>
                <p:extLst>
                  <p:ext uri="{D42A27DB-BD31-4B8C-83A1-F6EECF244321}">
                    <p14:modId xmlns:p14="http://schemas.microsoft.com/office/powerpoint/2010/main" val="4261262477"/>
                  </p:ext>
                </p:extLst>
              </p:nvPr>
            </p:nvGraphicFramePr>
            <p:xfrm>
              <a:off x="1130061" y="2881222"/>
              <a:ext cx="3722910" cy="190003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mc:Choice>
        <mc:Fallback xmlns="">
          <p:graphicFrame>
            <p:nvGraphicFramePr>
              <p:cNvPr id="26" name="Diagram 25">
                <a:extLst>
                  <a:ext uri="{FF2B5EF4-FFF2-40B4-BE49-F238E27FC236}">
                    <a16:creationId xmlns:a16="http://schemas.microsoft.com/office/drawing/2014/main" id="{C051FE49-05FD-DA5D-FE0E-368FEF83B261}"/>
                  </a:ext>
                </a:extLst>
              </p:cNvPr>
              <p:cNvGraphicFramePr/>
              <p:nvPr>
                <p:extLst>
                  <p:ext uri="{D42A27DB-BD31-4B8C-83A1-F6EECF244321}">
                    <p14:modId xmlns:p14="http://schemas.microsoft.com/office/powerpoint/2010/main" val="4261262477"/>
                  </p:ext>
                </p:extLst>
              </p:nvPr>
            </p:nvGraphicFramePr>
            <p:xfrm>
              <a:off x="1130061" y="2881222"/>
              <a:ext cx="3722910" cy="1900031"/>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mc:Fallback>
      </mc:AlternateContent>
      <p:sp>
        <p:nvSpPr>
          <p:cNvPr id="34" name="Footer Placeholder 33">
            <a:extLst>
              <a:ext uri="{FF2B5EF4-FFF2-40B4-BE49-F238E27FC236}">
                <a16:creationId xmlns:a16="http://schemas.microsoft.com/office/drawing/2014/main" id="{C00F4F5F-65A9-A5A3-6916-F0917612346C}"/>
              </a:ext>
            </a:extLst>
          </p:cNvPr>
          <p:cNvSpPr>
            <a:spLocks noGrp="1"/>
          </p:cNvSpPr>
          <p:nvPr>
            <p:ph type="ftr" sz="quarter" idx="11"/>
          </p:nvPr>
        </p:nvSpPr>
        <p:spPr>
          <a:xfrm>
            <a:off x="4038600" y="6550559"/>
            <a:ext cx="4485290" cy="307442"/>
          </a:xfrm>
        </p:spPr>
        <p:txBody>
          <a:bodyPr/>
          <a:lstStyle/>
          <a:p>
            <a:r>
              <a:rPr lang="en-US" noProof="0" dirty="0"/>
              <a:t>Flow Over a Step Cylinder using Partially-Averaged Navier-Stokes Equations</a:t>
            </a:r>
          </a:p>
        </p:txBody>
      </p:sp>
      <p:sp>
        <p:nvSpPr>
          <p:cNvPr id="35" name="Footer Placeholder 10">
            <a:extLst>
              <a:ext uri="{FF2B5EF4-FFF2-40B4-BE49-F238E27FC236}">
                <a16:creationId xmlns:a16="http://schemas.microsoft.com/office/drawing/2014/main" id="{95661EF9-367D-C36D-8C2E-F459C160624F}"/>
              </a:ext>
            </a:extLst>
          </p:cNvPr>
          <p:cNvSpPr txBox="1">
            <a:spLocks/>
          </p:cNvSpPr>
          <p:nvPr/>
        </p:nvSpPr>
        <p:spPr>
          <a:xfrm>
            <a:off x="1406655" y="6550559"/>
            <a:ext cx="923590" cy="306120"/>
          </a:xfrm>
          <a:prstGeom prst="rect">
            <a:avLst/>
          </a:prstGeom>
        </p:spPr>
        <p:txBody>
          <a:bodyPr vert="horz" lIns="0" tIns="0" rIns="0" bIns="0" rtlCol="0" anchor="t" anchorCtr="0"/>
          <a:lstStyle>
            <a:defPPr>
              <a:defRPr lang="nb-NO"/>
            </a:defPPr>
            <a:lvl1pPr marL="0" algn="ctr" defTabSz="914400" rtl="0" eaLnBrk="1" latinLnBrk="0" hangingPunct="1">
              <a:defRPr sz="1000" kern="1200">
                <a:solidFill>
                  <a:schemeClr val="accent2"/>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Usman Shaukat</a:t>
            </a:r>
          </a:p>
        </p:txBody>
      </p:sp>
    </p:spTree>
    <p:extLst>
      <p:ext uri="{BB962C8B-B14F-4D97-AF65-F5344CB8AC3E}">
        <p14:creationId xmlns:p14="http://schemas.microsoft.com/office/powerpoint/2010/main" val="1632528025"/>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55D6531-9FA8-8875-0FAA-A0FACF83309E}"/>
              </a:ext>
            </a:extLst>
          </p:cNvPr>
          <p:cNvSpPr>
            <a:spLocks noGrp="1"/>
          </p:cNvSpPr>
          <p:nvPr>
            <p:ph type="dt" sz="half" idx="10"/>
          </p:nvPr>
        </p:nvSpPr>
        <p:spPr/>
        <p:txBody>
          <a:bodyPr/>
          <a:lstStyle/>
          <a:p>
            <a:r>
              <a:rPr lang="en-US" noProof="0"/>
              <a:t>11/20/2023</a:t>
            </a:r>
            <a:endParaRPr lang="en-US" noProof="0" dirty="0"/>
          </a:p>
        </p:txBody>
      </p:sp>
      <p:sp>
        <p:nvSpPr>
          <p:cNvPr id="5" name="Slide Number Placeholder 4">
            <a:extLst>
              <a:ext uri="{FF2B5EF4-FFF2-40B4-BE49-F238E27FC236}">
                <a16:creationId xmlns:a16="http://schemas.microsoft.com/office/drawing/2014/main" id="{343FA5E4-ED59-37D9-672E-73236F350846}"/>
              </a:ext>
            </a:extLst>
          </p:cNvPr>
          <p:cNvSpPr>
            <a:spLocks noGrp="1"/>
          </p:cNvSpPr>
          <p:nvPr>
            <p:ph type="sldNum" sz="quarter" idx="12"/>
          </p:nvPr>
        </p:nvSpPr>
        <p:spPr/>
        <p:txBody>
          <a:bodyPr/>
          <a:lstStyle/>
          <a:p>
            <a:fld id="{1CAACE74-9F97-CC48-B4CB-2460102901BA}" type="slidenum">
              <a:rPr lang="en-US" noProof="0" smtClean="0"/>
              <a:t>11</a:t>
            </a:fld>
            <a:endParaRPr lang="en-US" noProof="0" dirty="0"/>
          </a:p>
        </p:txBody>
      </p:sp>
      <mc:AlternateContent xmlns:mc="http://schemas.openxmlformats.org/markup-compatibility/2006" xmlns:a14="http://schemas.microsoft.com/office/drawing/2010/main">
        <mc:Choice Requires="a14">
          <p:graphicFrame>
            <p:nvGraphicFramePr>
              <p:cNvPr id="24" name="Table 23">
                <a:extLst>
                  <a:ext uri="{FF2B5EF4-FFF2-40B4-BE49-F238E27FC236}">
                    <a16:creationId xmlns:a16="http://schemas.microsoft.com/office/drawing/2014/main" id="{BB70EC86-1305-3EEC-8E9D-B8D138EF60C2}"/>
                  </a:ext>
                </a:extLst>
              </p:cNvPr>
              <p:cNvGraphicFramePr>
                <a:graphicFrameLocks noGrp="1"/>
              </p:cNvGraphicFramePr>
              <p:nvPr>
                <p:extLst>
                  <p:ext uri="{D42A27DB-BD31-4B8C-83A1-F6EECF244321}">
                    <p14:modId xmlns:p14="http://schemas.microsoft.com/office/powerpoint/2010/main" val="2224950708"/>
                  </p:ext>
                </p:extLst>
              </p:nvPr>
            </p:nvGraphicFramePr>
            <p:xfrm>
              <a:off x="1512480" y="4450964"/>
              <a:ext cx="9191864" cy="1929228"/>
            </p:xfrm>
            <a:graphic>
              <a:graphicData uri="http://schemas.openxmlformats.org/drawingml/2006/table">
                <a:tbl>
                  <a:tblPr firstRow="1" bandRow="1">
                    <a:tableStyleId>{7DF18680-E054-41AD-8BC1-D1AEF772440D}</a:tableStyleId>
                  </a:tblPr>
                  <a:tblGrid>
                    <a:gridCol w="2297966">
                      <a:extLst>
                        <a:ext uri="{9D8B030D-6E8A-4147-A177-3AD203B41FA5}">
                          <a16:colId xmlns:a16="http://schemas.microsoft.com/office/drawing/2014/main" val="3968801188"/>
                        </a:ext>
                      </a:extLst>
                    </a:gridCol>
                    <a:gridCol w="2297966">
                      <a:extLst>
                        <a:ext uri="{9D8B030D-6E8A-4147-A177-3AD203B41FA5}">
                          <a16:colId xmlns:a16="http://schemas.microsoft.com/office/drawing/2014/main" val="1993991251"/>
                        </a:ext>
                      </a:extLst>
                    </a:gridCol>
                    <a:gridCol w="2297966">
                      <a:extLst>
                        <a:ext uri="{9D8B030D-6E8A-4147-A177-3AD203B41FA5}">
                          <a16:colId xmlns:a16="http://schemas.microsoft.com/office/drawing/2014/main" val="2322196174"/>
                        </a:ext>
                      </a:extLst>
                    </a:gridCol>
                    <a:gridCol w="2297966">
                      <a:extLst>
                        <a:ext uri="{9D8B030D-6E8A-4147-A177-3AD203B41FA5}">
                          <a16:colId xmlns:a16="http://schemas.microsoft.com/office/drawing/2014/main" val="1217002235"/>
                        </a:ext>
                      </a:extLst>
                    </a:gridCol>
                  </a:tblGrid>
                  <a:tr h="620109">
                    <a:tc gridSpan="2">
                      <a:txBody>
                        <a:bodyPr/>
                        <a:lstStyle/>
                        <a:p>
                          <a:r>
                            <a:rPr lang="en-US" sz="1600" dirty="0">
                              <a:latin typeface="Tahoma" panose="020B0604030504040204" pitchFamily="34" charset="0"/>
                              <a:ea typeface="Tahoma" panose="020B0604030504040204" pitchFamily="34" charset="0"/>
                              <a:cs typeface="Tahoma" panose="020B0604030504040204" pitchFamily="34" charset="0"/>
                            </a:rPr>
                            <a:t>% Decrease of Drag at SDC  after </a:t>
                          </a:r>
                          <a14:m>
                            <m:oMath xmlns:m="http://schemas.openxmlformats.org/officeDocument/2006/math">
                              <m:r>
                                <a:rPr lang="en-US" sz="1600" i="1" dirty="0" smtClean="0">
                                  <a:latin typeface="Cambria Math" panose="02040503050406030204" pitchFamily="18" charset="0"/>
                                  <a:ea typeface="Tahoma" panose="020B0604030504040204" pitchFamily="34" charset="0"/>
                                  <a:cs typeface="Tahoma" panose="020B0604030504040204" pitchFamily="34" charset="0"/>
                                </a:rPr>
                                <m:t>2</m:t>
                              </m:r>
                              <m:r>
                                <a:rPr lang="en-US" sz="1600" i="1" dirty="0" smtClean="0">
                                  <a:latin typeface="Cambria Math" panose="02040503050406030204" pitchFamily="18" charset="0"/>
                                  <a:ea typeface="Tahoma" panose="020B0604030504040204" pitchFamily="34" charset="0"/>
                                  <a:cs typeface="Tahoma" panose="020B0604030504040204" pitchFamily="34" charset="0"/>
                                </a:rPr>
                                <m:t>𝐷</m:t>
                              </m:r>
                            </m:oMath>
                          </a14:m>
                          <a:endParaRPr lang="en-US" sz="1600" dirty="0">
                            <a:latin typeface="Tahoma" panose="020B0604030504040204" pitchFamily="34" charset="0"/>
                            <a:ea typeface="Tahoma" panose="020B0604030504040204" pitchFamily="34" charset="0"/>
                            <a:cs typeface="Tahoma" panose="020B0604030504040204" pitchFamily="34" charset="0"/>
                          </a:endParaRPr>
                        </a:p>
                      </a:txBody>
                      <a:tcPr/>
                    </a:tc>
                    <a:tc hMerge="1">
                      <a:txBody>
                        <a:bodyPr/>
                        <a:lstStyle/>
                        <a:p>
                          <a:endParaRPr lang="en-US" dirty="0"/>
                        </a:p>
                      </a:txBody>
                      <a:tcPr/>
                    </a:tc>
                    <a:tc gridSpan="2">
                      <a:txBody>
                        <a:bodyPr/>
                        <a:lstStyle/>
                        <a:p>
                          <a:r>
                            <a:rPr lang="en-US" sz="1600" dirty="0">
                              <a:latin typeface="Tahoma" panose="020B0604030504040204" pitchFamily="34" charset="0"/>
                              <a:ea typeface="Tahoma" panose="020B0604030504040204" pitchFamily="34" charset="0"/>
                              <a:cs typeface="Tahoma" panose="020B0604030504040204" pitchFamily="34" charset="0"/>
                            </a:rPr>
                            <a:t>% Decrease of Drag at LDC after </a:t>
                          </a:r>
                          <a14:m>
                            <m:oMath xmlns:m="http://schemas.openxmlformats.org/officeDocument/2006/math">
                              <m:r>
                                <a:rPr lang="en-US" sz="1600" i="1" dirty="0" smtClean="0">
                                  <a:latin typeface="Cambria Math" panose="02040503050406030204" pitchFamily="18" charset="0"/>
                                  <a:ea typeface="Tahoma" panose="020B0604030504040204" pitchFamily="34" charset="0"/>
                                  <a:cs typeface="Tahoma" panose="020B0604030504040204" pitchFamily="34" charset="0"/>
                                </a:rPr>
                                <m:t>3</m:t>
                              </m:r>
                              <m:r>
                                <a:rPr lang="en-US" sz="1600" i="1" dirty="0" smtClean="0">
                                  <a:latin typeface="Cambria Math" panose="02040503050406030204" pitchFamily="18" charset="0"/>
                                  <a:ea typeface="Tahoma" panose="020B0604030504040204" pitchFamily="34" charset="0"/>
                                  <a:cs typeface="Tahoma" panose="020B0604030504040204" pitchFamily="34" charset="0"/>
                                </a:rPr>
                                <m:t>𝐷</m:t>
                              </m:r>
                            </m:oMath>
                          </a14:m>
                          <a:endParaRPr lang="en-US" sz="1600" dirty="0">
                            <a:latin typeface="Tahoma" panose="020B0604030504040204" pitchFamily="34" charset="0"/>
                            <a:ea typeface="Tahoma" panose="020B0604030504040204" pitchFamily="34" charset="0"/>
                            <a:cs typeface="Tahoma" panose="020B0604030504040204" pitchFamily="34" charset="0"/>
                          </a:endParaRPr>
                        </a:p>
                      </a:txBody>
                      <a:tcPr/>
                    </a:tc>
                    <a:tc hMerge="1">
                      <a:txBody>
                        <a:bodyPr/>
                        <a:lstStyle/>
                        <a:p>
                          <a:endParaRPr lang="en-US" dirty="0"/>
                        </a:p>
                      </a:txBody>
                      <a:tcPr/>
                    </a:tc>
                    <a:extLst>
                      <a:ext uri="{0D108BD9-81ED-4DB2-BD59-A6C34878D82A}">
                        <a16:rowId xmlns:a16="http://schemas.microsoft.com/office/drawing/2014/main" val="4021116814"/>
                      </a:ext>
                    </a:extLst>
                  </a:tr>
                  <a:tr h="436373">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Sharp Edge</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~2%</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Sharp Edge</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~1%</a:t>
                          </a:r>
                        </a:p>
                      </a:txBody>
                      <a:tcPr/>
                    </a:tc>
                    <a:extLst>
                      <a:ext uri="{0D108BD9-81ED-4DB2-BD59-A6C34878D82A}">
                        <a16:rowId xmlns:a16="http://schemas.microsoft.com/office/drawing/2014/main" val="1110498069"/>
                      </a:ext>
                    </a:extLst>
                  </a:tr>
                  <a:tr h="436373">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Chamfer Edge</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~4%</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Chamfer Edge</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~1%</a:t>
                          </a:r>
                        </a:p>
                      </a:txBody>
                      <a:tcPr/>
                    </a:tc>
                    <a:extLst>
                      <a:ext uri="{0D108BD9-81ED-4DB2-BD59-A6C34878D82A}">
                        <a16:rowId xmlns:a16="http://schemas.microsoft.com/office/drawing/2014/main" val="1012806920"/>
                      </a:ext>
                    </a:extLst>
                  </a:tr>
                  <a:tr h="436373">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Fillet Edge</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~8%</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Fillet Edge</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~3%</a:t>
                          </a:r>
                        </a:p>
                      </a:txBody>
                      <a:tcPr/>
                    </a:tc>
                    <a:extLst>
                      <a:ext uri="{0D108BD9-81ED-4DB2-BD59-A6C34878D82A}">
                        <a16:rowId xmlns:a16="http://schemas.microsoft.com/office/drawing/2014/main" val="3360148815"/>
                      </a:ext>
                    </a:extLst>
                  </a:tr>
                </a:tbl>
              </a:graphicData>
            </a:graphic>
          </p:graphicFrame>
        </mc:Choice>
        <mc:Fallback xmlns="">
          <p:graphicFrame>
            <p:nvGraphicFramePr>
              <p:cNvPr id="24" name="Table 23">
                <a:extLst>
                  <a:ext uri="{FF2B5EF4-FFF2-40B4-BE49-F238E27FC236}">
                    <a16:creationId xmlns:a16="http://schemas.microsoft.com/office/drawing/2014/main" id="{BB70EC86-1305-3EEC-8E9D-B8D138EF60C2}"/>
                  </a:ext>
                </a:extLst>
              </p:cNvPr>
              <p:cNvGraphicFramePr>
                <a:graphicFrameLocks noGrp="1"/>
              </p:cNvGraphicFramePr>
              <p:nvPr>
                <p:extLst>
                  <p:ext uri="{D42A27DB-BD31-4B8C-83A1-F6EECF244321}">
                    <p14:modId xmlns:p14="http://schemas.microsoft.com/office/powerpoint/2010/main" val="2224950708"/>
                  </p:ext>
                </p:extLst>
              </p:nvPr>
            </p:nvGraphicFramePr>
            <p:xfrm>
              <a:off x="1512480" y="4450964"/>
              <a:ext cx="9191864" cy="1929228"/>
            </p:xfrm>
            <a:graphic>
              <a:graphicData uri="http://schemas.openxmlformats.org/drawingml/2006/table">
                <a:tbl>
                  <a:tblPr firstRow="1" bandRow="1">
                    <a:tableStyleId>{7DF18680-E054-41AD-8BC1-D1AEF772440D}</a:tableStyleId>
                  </a:tblPr>
                  <a:tblGrid>
                    <a:gridCol w="2297966">
                      <a:extLst>
                        <a:ext uri="{9D8B030D-6E8A-4147-A177-3AD203B41FA5}">
                          <a16:colId xmlns:a16="http://schemas.microsoft.com/office/drawing/2014/main" val="3968801188"/>
                        </a:ext>
                      </a:extLst>
                    </a:gridCol>
                    <a:gridCol w="2297966">
                      <a:extLst>
                        <a:ext uri="{9D8B030D-6E8A-4147-A177-3AD203B41FA5}">
                          <a16:colId xmlns:a16="http://schemas.microsoft.com/office/drawing/2014/main" val="1993991251"/>
                        </a:ext>
                      </a:extLst>
                    </a:gridCol>
                    <a:gridCol w="2297966">
                      <a:extLst>
                        <a:ext uri="{9D8B030D-6E8A-4147-A177-3AD203B41FA5}">
                          <a16:colId xmlns:a16="http://schemas.microsoft.com/office/drawing/2014/main" val="2322196174"/>
                        </a:ext>
                      </a:extLst>
                    </a:gridCol>
                    <a:gridCol w="2297966">
                      <a:extLst>
                        <a:ext uri="{9D8B030D-6E8A-4147-A177-3AD203B41FA5}">
                          <a16:colId xmlns:a16="http://schemas.microsoft.com/office/drawing/2014/main" val="1217002235"/>
                        </a:ext>
                      </a:extLst>
                    </a:gridCol>
                  </a:tblGrid>
                  <a:tr h="620109">
                    <a:tc gridSpan="2">
                      <a:txBody>
                        <a:bodyPr/>
                        <a:lstStyle/>
                        <a:p>
                          <a:endParaRPr lang="en-US"/>
                        </a:p>
                      </a:txBody>
                      <a:tcPr>
                        <a:blipFill>
                          <a:blip r:embed="rId4"/>
                          <a:stretch>
                            <a:fillRect l="-133" t="-2941" r="-100663" b="-212745"/>
                          </a:stretch>
                        </a:blipFill>
                      </a:tcPr>
                    </a:tc>
                    <a:tc hMerge="1">
                      <a:txBody>
                        <a:bodyPr/>
                        <a:lstStyle/>
                        <a:p>
                          <a:endParaRPr lang="en-US" dirty="0"/>
                        </a:p>
                      </a:txBody>
                      <a:tcPr/>
                    </a:tc>
                    <a:tc gridSpan="2">
                      <a:txBody>
                        <a:bodyPr/>
                        <a:lstStyle/>
                        <a:p>
                          <a:endParaRPr lang="en-US"/>
                        </a:p>
                      </a:txBody>
                      <a:tcPr>
                        <a:blipFill>
                          <a:blip r:embed="rId4"/>
                          <a:stretch>
                            <a:fillRect l="-100133" t="-2941" r="-663" b="-212745"/>
                          </a:stretch>
                        </a:blipFill>
                      </a:tcPr>
                    </a:tc>
                    <a:tc hMerge="1">
                      <a:txBody>
                        <a:bodyPr/>
                        <a:lstStyle/>
                        <a:p>
                          <a:endParaRPr lang="en-US" dirty="0"/>
                        </a:p>
                      </a:txBody>
                      <a:tcPr/>
                    </a:tc>
                    <a:extLst>
                      <a:ext uri="{0D108BD9-81ED-4DB2-BD59-A6C34878D82A}">
                        <a16:rowId xmlns:a16="http://schemas.microsoft.com/office/drawing/2014/main" val="4021116814"/>
                      </a:ext>
                    </a:extLst>
                  </a:tr>
                  <a:tr h="436373">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Sharp Edge</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~2%</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Sharp Edge</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~1%</a:t>
                          </a:r>
                        </a:p>
                      </a:txBody>
                      <a:tcPr/>
                    </a:tc>
                    <a:extLst>
                      <a:ext uri="{0D108BD9-81ED-4DB2-BD59-A6C34878D82A}">
                        <a16:rowId xmlns:a16="http://schemas.microsoft.com/office/drawing/2014/main" val="1110498069"/>
                      </a:ext>
                    </a:extLst>
                  </a:tr>
                  <a:tr h="436373">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Chamfer Edge</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~4%</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Chamfer Edge</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~1%</a:t>
                          </a:r>
                        </a:p>
                      </a:txBody>
                      <a:tcPr/>
                    </a:tc>
                    <a:extLst>
                      <a:ext uri="{0D108BD9-81ED-4DB2-BD59-A6C34878D82A}">
                        <a16:rowId xmlns:a16="http://schemas.microsoft.com/office/drawing/2014/main" val="1012806920"/>
                      </a:ext>
                    </a:extLst>
                  </a:tr>
                  <a:tr h="436373">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Fillet Edge</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~8%</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Fillet Edge</a:t>
                          </a:r>
                        </a:p>
                      </a:txBody>
                      <a:tcPr/>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~3%</a:t>
                          </a:r>
                        </a:p>
                      </a:txBody>
                      <a:tcPr/>
                    </a:tc>
                    <a:extLst>
                      <a:ext uri="{0D108BD9-81ED-4DB2-BD59-A6C34878D82A}">
                        <a16:rowId xmlns:a16="http://schemas.microsoft.com/office/drawing/2014/main" val="3360148815"/>
                      </a:ext>
                    </a:extLst>
                  </a:tr>
                </a:tbl>
              </a:graphicData>
            </a:graphic>
          </p:graphicFrame>
        </mc:Fallback>
      </mc:AlternateContent>
      <p:sp>
        <p:nvSpPr>
          <p:cNvPr id="7" name="Title 6">
            <a:extLst>
              <a:ext uri="{FF2B5EF4-FFF2-40B4-BE49-F238E27FC236}">
                <a16:creationId xmlns:a16="http://schemas.microsoft.com/office/drawing/2014/main" id="{AE7EE2FC-EBAB-F1C2-6541-375141223107}"/>
              </a:ext>
            </a:extLst>
          </p:cNvPr>
          <p:cNvSpPr>
            <a:spLocks noGrp="1"/>
          </p:cNvSpPr>
          <p:nvPr>
            <p:ph type="title"/>
          </p:nvPr>
        </p:nvSpPr>
        <p:spPr>
          <a:xfrm>
            <a:off x="1780922" y="771453"/>
            <a:ext cx="8111883" cy="692957"/>
          </a:xfrm>
        </p:spPr>
        <p:txBody>
          <a:bodyPr>
            <a:normAutofit fontScale="90000"/>
          </a:bodyPr>
          <a:lstStyle/>
          <a:p>
            <a:r>
              <a:rPr lang="en-US" dirty="0"/>
              <a:t>Step Cylinder-Drag Force Distribution Results</a:t>
            </a:r>
          </a:p>
        </p:txBody>
      </p:sp>
      <p:sp>
        <p:nvSpPr>
          <p:cNvPr id="12" name="Footer Placeholder 11">
            <a:extLst>
              <a:ext uri="{FF2B5EF4-FFF2-40B4-BE49-F238E27FC236}">
                <a16:creationId xmlns:a16="http://schemas.microsoft.com/office/drawing/2014/main" id="{246D7128-DB9F-D1C8-61DB-84377BD260B2}"/>
              </a:ext>
            </a:extLst>
          </p:cNvPr>
          <p:cNvSpPr>
            <a:spLocks noGrp="1"/>
          </p:cNvSpPr>
          <p:nvPr>
            <p:ph type="ftr" sz="quarter" idx="11"/>
          </p:nvPr>
        </p:nvSpPr>
        <p:spPr>
          <a:xfrm>
            <a:off x="4038600" y="6550559"/>
            <a:ext cx="4369676" cy="307442"/>
          </a:xfrm>
        </p:spPr>
        <p:txBody>
          <a:bodyPr/>
          <a:lstStyle/>
          <a:p>
            <a:r>
              <a:rPr lang="en-US" noProof="0" dirty="0"/>
              <a:t>Flow Over a Step Cylinder using Partially-Averaged Navier-Stokes Equations</a:t>
            </a:r>
          </a:p>
        </p:txBody>
      </p:sp>
      <p:sp>
        <p:nvSpPr>
          <p:cNvPr id="13" name="Footer Placeholder 10">
            <a:extLst>
              <a:ext uri="{FF2B5EF4-FFF2-40B4-BE49-F238E27FC236}">
                <a16:creationId xmlns:a16="http://schemas.microsoft.com/office/drawing/2014/main" id="{EB77DD77-379C-D3BF-A16B-9CD1473A3AB6}"/>
              </a:ext>
            </a:extLst>
          </p:cNvPr>
          <p:cNvSpPr txBox="1">
            <a:spLocks/>
          </p:cNvSpPr>
          <p:nvPr/>
        </p:nvSpPr>
        <p:spPr>
          <a:xfrm>
            <a:off x="1406655" y="6550559"/>
            <a:ext cx="923590" cy="306120"/>
          </a:xfrm>
          <a:prstGeom prst="rect">
            <a:avLst/>
          </a:prstGeom>
        </p:spPr>
        <p:txBody>
          <a:bodyPr vert="horz" lIns="0" tIns="0" rIns="0" bIns="0" rtlCol="0" anchor="t" anchorCtr="0"/>
          <a:lstStyle>
            <a:defPPr>
              <a:defRPr lang="nb-NO"/>
            </a:defPPr>
            <a:lvl1pPr marL="0" algn="ctr" defTabSz="914400" rtl="0" eaLnBrk="1" latinLnBrk="0" hangingPunct="1">
              <a:defRPr sz="1000" kern="1200">
                <a:solidFill>
                  <a:schemeClr val="accent2"/>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Usman Shaukat</a:t>
            </a:r>
          </a:p>
        </p:txBody>
      </p:sp>
      <p:grpSp>
        <p:nvGrpSpPr>
          <p:cNvPr id="32" name="Group 31">
            <a:extLst>
              <a:ext uri="{FF2B5EF4-FFF2-40B4-BE49-F238E27FC236}">
                <a16:creationId xmlns:a16="http://schemas.microsoft.com/office/drawing/2014/main" id="{CA3A5EF9-E609-D19B-04DF-39B87E19482B}"/>
              </a:ext>
            </a:extLst>
          </p:cNvPr>
          <p:cNvGrpSpPr/>
          <p:nvPr/>
        </p:nvGrpSpPr>
        <p:grpSpPr>
          <a:xfrm>
            <a:off x="418223" y="1663625"/>
            <a:ext cx="11691697" cy="2616973"/>
            <a:chOff x="418223" y="1663625"/>
            <a:chExt cx="11691697" cy="2616973"/>
          </a:xfrm>
        </p:grpSpPr>
        <p:grpSp>
          <p:nvGrpSpPr>
            <p:cNvPr id="31" name="Group 30">
              <a:extLst>
                <a:ext uri="{FF2B5EF4-FFF2-40B4-BE49-F238E27FC236}">
                  <a16:creationId xmlns:a16="http://schemas.microsoft.com/office/drawing/2014/main" id="{5E042A7D-87C6-8BF7-CA7B-D2E01B5A0A0C}"/>
                </a:ext>
              </a:extLst>
            </p:cNvPr>
            <p:cNvGrpSpPr/>
            <p:nvPr/>
          </p:nvGrpSpPr>
          <p:grpSpPr>
            <a:xfrm>
              <a:off x="418223" y="1663625"/>
              <a:ext cx="11691697" cy="2616973"/>
              <a:chOff x="418223" y="1663625"/>
              <a:chExt cx="11691697" cy="2616973"/>
            </a:xfrm>
          </p:grpSpPr>
          <p:grpSp>
            <p:nvGrpSpPr>
              <p:cNvPr id="20" name="Group 19">
                <a:extLst>
                  <a:ext uri="{FF2B5EF4-FFF2-40B4-BE49-F238E27FC236}">
                    <a16:creationId xmlns:a16="http://schemas.microsoft.com/office/drawing/2014/main" id="{26958B38-EF5D-8481-D233-173EC1FB0E09}"/>
                  </a:ext>
                </a:extLst>
              </p:cNvPr>
              <p:cNvGrpSpPr/>
              <p:nvPr/>
            </p:nvGrpSpPr>
            <p:grpSpPr>
              <a:xfrm>
                <a:off x="418223" y="1663625"/>
                <a:ext cx="11691697" cy="2616973"/>
                <a:chOff x="418223" y="1663625"/>
                <a:chExt cx="11691697" cy="2616973"/>
              </a:xfrm>
            </p:grpSpPr>
            <p:pic>
              <p:nvPicPr>
                <p:cNvPr id="18" name="Picture 17" descr="A graph showing a line of different colored dots&#10;&#10;Description automatically generated with medium confidence">
                  <a:extLst>
                    <a:ext uri="{FF2B5EF4-FFF2-40B4-BE49-F238E27FC236}">
                      <a16:creationId xmlns:a16="http://schemas.microsoft.com/office/drawing/2014/main" id="{5BEA7A43-290D-181D-05EB-166023CE84C6}"/>
                    </a:ext>
                  </a:extLst>
                </p:cNvPr>
                <p:cNvPicPr>
                  <a:picLocks noChangeAspect="1"/>
                </p:cNvPicPr>
                <p:nvPr/>
              </p:nvPicPr>
              <p:blipFill>
                <a:blip r:embed="rId5"/>
                <a:stretch>
                  <a:fillRect/>
                </a:stretch>
              </p:blipFill>
              <p:spPr>
                <a:xfrm>
                  <a:off x="418223" y="1663625"/>
                  <a:ext cx="11324024" cy="2616973"/>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1D87D6C-1967-F0F5-580E-6CCA1E59980C}"/>
                        </a:ext>
                      </a:extLst>
                    </p:cNvPr>
                    <p:cNvSpPr txBox="1"/>
                    <p:nvPr/>
                  </p:nvSpPr>
                  <p:spPr>
                    <a:xfrm flipH="1">
                      <a:off x="8820715" y="2972111"/>
                      <a:ext cx="3289205" cy="102893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Tahoma" charset="0"/>
                                    <a:cs typeface="Tahoma" charset="0"/>
                                  </a:rPr>
                                </m:ctrlPr>
                              </m:sSubPr>
                              <m:e>
                                <m:r>
                                  <a:rPr lang="en-US" b="0" i="1" smtClean="0">
                                    <a:latin typeface="Cambria Math" panose="02040503050406030204" pitchFamily="18" charset="0"/>
                                    <a:ea typeface="Tahoma" charset="0"/>
                                    <a:cs typeface="Tahoma" charset="0"/>
                                  </a:rPr>
                                  <m:t>𝐶</m:t>
                                </m:r>
                              </m:e>
                              <m:sub>
                                <m:r>
                                  <a:rPr lang="en-US" b="0" i="1" smtClean="0">
                                    <a:latin typeface="Cambria Math" panose="02040503050406030204" pitchFamily="18" charset="0"/>
                                    <a:ea typeface="Tahoma" charset="0"/>
                                    <a:cs typeface="Tahoma" charset="0"/>
                                  </a:rPr>
                                  <m:t>𝑑</m:t>
                                </m:r>
                                <m:r>
                                  <a:rPr lang="en-US" b="0" i="1" smtClean="0">
                                    <a:latin typeface="Cambria Math" panose="02040503050406030204" pitchFamily="18" charset="0"/>
                                    <a:ea typeface="Tahoma" charset="0"/>
                                    <a:cs typeface="Tahoma" charset="0"/>
                                  </a:rPr>
                                  <m:t>_</m:t>
                                </m:r>
                                <m:r>
                                  <a:rPr lang="en-US" b="0" i="1" smtClean="0">
                                    <a:latin typeface="Cambria Math" panose="02040503050406030204" pitchFamily="18" charset="0"/>
                                    <a:ea typeface="Tahoma" charset="0"/>
                                    <a:cs typeface="Tahoma" charset="0"/>
                                  </a:rPr>
                                  <m:t>𝑙</m:t>
                                </m:r>
                              </m:sub>
                            </m:sSub>
                            <m:r>
                              <a:rPr lang="en-US" b="0" i="1" smtClean="0">
                                <a:latin typeface="Cambria Math" panose="02040503050406030204" pitchFamily="18" charset="0"/>
                                <a:ea typeface="Tahoma" charset="0"/>
                                <a:cs typeface="Tahoma" charset="0"/>
                              </a:rPr>
                              <m:t>=</m:t>
                            </m:r>
                            <m:f>
                              <m:fPr>
                                <m:ctrlPr>
                                  <a:rPr lang="en-US" b="0" i="1" smtClean="0">
                                    <a:latin typeface="Cambria Math" panose="02040503050406030204" pitchFamily="18" charset="0"/>
                                    <a:ea typeface="Tahoma" charset="0"/>
                                    <a:cs typeface="Tahoma" charset="0"/>
                                  </a:rPr>
                                </m:ctrlPr>
                              </m:fPr>
                              <m:num>
                                <m:r>
                                  <a:rPr lang="en-US" b="0" i="1" smtClean="0">
                                    <a:latin typeface="Cambria Math" panose="02040503050406030204" pitchFamily="18" charset="0"/>
                                    <a:ea typeface="Tahoma" charset="0"/>
                                    <a:cs typeface="Tahoma" charset="0"/>
                                  </a:rPr>
                                  <m:t>2</m:t>
                                </m:r>
                                <m:sSub>
                                  <m:sSubPr>
                                    <m:ctrlPr>
                                      <a:rPr lang="en-US" b="0" i="1" smtClean="0">
                                        <a:latin typeface="Cambria Math" panose="02040503050406030204" pitchFamily="18" charset="0"/>
                                        <a:ea typeface="Tahoma" charset="0"/>
                                        <a:cs typeface="Tahoma" charset="0"/>
                                      </a:rPr>
                                    </m:ctrlPr>
                                  </m:sSubPr>
                                  <m:e>
                                    <m:r>
                                      <a:rPr lang="en-US" b="0" i="1" smtClean="0">
                                        <a:latin typeface="Cambria Math" panose="02040503050406030204" pitchFamily="18" charset="0"/>
                                        <a:ea typeface="Tahoma" charset="0"/>
                                        <a:cs typeface="Tahoma" charset="0"/>
                                      </a:rPr>
                                      <m:t>𝐹</m:t>
                                    </m:r>
                                  </m:e>
                                  <m:sub>
                                    <m:r>
                                      <a:rPr lang="en-US" b="0" i="1" smtClean="0">
                                        <a:latin typeface="Cambria Math" panose="02040503050406030204" pitchFamily="18" charset="0"/>
                                        <a:ea typeface="Tahoma" charset="0"/>
                                        <a:cs typeface="Tahoma" charset="0"/>
                                      </a:rPr>
                                      <m:t>𝑁</m:t>
                                    </m:r>
                                  </m:sub>
                                </m:sSub>
                              </m:num>
                              <m:den>
                                <m:r>
                                  <a:rPr lang="en-US" b="0" i="1" smtClean="0">
                                    <a:latin typeface="Cambria Math" panose="02040503050406030204" pitchFamily="18" charset="0"/>
                                    <a:ea typeface="Cambria Math" panose="02040503050406030204" pitchFamily="18" charset="0"/>
                                    <a:cs typeface="Tahoma" charset="0"/>
                                  </a:rPr>
                                  <m:t>𝜌</m:t>
                                </m:r>
                                <m:sSup>
                                  <m:sSupPr>
                                    <m:ctrlPr>
                                      <a:rPr lang="en-US" b="0" i="1" smtClean="0">
                                        <a:latin typeface="Cambria Math" panose="02040503050406030204" pitchFamily="18" charset="0"/>
                                        <a:ea typeface="Cambria Math" panose="02040503050406030204" pitchFamily="18" charset="0"/>
                                        <a:cs typeface="Tahoma" charset="0"/>
                                      </a:rPr>
                                    </m:ctrlPr>
                                  </m:sSupPr>
                                  <m:e>
                                    <m:r>
                                      <a:rPr lang="en-US" b="0" i="1" smtClean="0">
                                        <a:latin typeface="Cambria Math" panose="02040503050406030204" pitchFamily="18" charset="0"/>
                                        <a:ea typeface="Cambria Math" panose="02040503050406030204" pitchFamily="18" charset="0"/>
                                        <a:cs typeface="Tahoma" charset="0"/>
                                      </a:rPr>
                                      <m:t>𝑈</m:t>
                                    </m:r>
                                  </m:e>
                                  <m:sup>
                                    <m:r>
                                      <a:rPr lang="en-US" b="0" i="1" smtClean="0">
                                        <a:latin typeface="Cambria Math" panose="02040503050406030204" pitchFamily="18" charset="0"/>
                                        <a:ea typeface="Cambria Math" panose="02040503050406030204" pitchFamily="18" charset="0"/>
                                        <a:cs typeface="Tahoma" charset="0"/>
                                      </a:rPr>
                                      <m:t>2</m:t>
                                    </m:r>
                                  </m:sup>
                                </m:sSup>
                                <m:r>
                                  <a:rPr lang="en-US" b="0" i="1" smtClean="0">
                                    <a:latin typeface="Cambria Math" panose="02040503050406030204" pitchFamily="18" charset="0"/>
                                    <a:ea typeface="Tahoma" charset="0"/>
                                    <a:cs typeface="Tahoma" charset="0"/>
                                  </a:rPr>
                                  <m:t>𝐷</m:t>
                                </m:r>
                              </m:den>
                            </m:f>
                          </m:oMath>
                        </m:oMathPara>
                      </a14:m>
                      <a:endParaRPr lang="en-US" dirty="0">
                        <a:latin typeface="Tahoma" charset="0"/>
                        <a:ea typeface="Tahoma" charset="0"/>
                        <a:cs typeface="Tahoma" charset="0"/>
                      </a:endParaRPr>
                    </a:p>
                    <a:p>
                      <a:endParaRPr lang="en-US" sz="1200" b="0" i="1" dirty="0">
                        <a:latin typeface="Cambria Math" panose="02040503050406030204" pitchFamily="18" charset="0"/>
                        <a:ea typeface="Tahoma" charset="0"/>
                        <a:cs typeface="Tahoma" charset="0"/>
                      </a:endParaRPr>
                    </a:p>
                    <a:p>
                      <a:endParaRPr lang="en-US" dirty="0">
                        <a:latin typeface="Tahoma" charset="0"/>
                        <a:ea typeface="Tahoma" charset="0"/>
                        <a:cs typeface="Tahoma" charset="0"/>
                      </a:endParaRPr>
                    </a:p>
                  </p:txBody>
                </p:sp>
              </mc:Choice>
              <mc:Fallback xmlns="">
                <p:sp>
                  <p:nvSpPr>
                    <p:cNvPr id="25" name="TextBox 24">
                      <a:extLst>
                        <a:ext uri="{FF2B5EF4-FFF2-40B4-BE49-F238E27FC236}">
                          <a16:creationId xmlns:a16="http://schemas.microsoft.com/office/drawing/2014/main" id="{D1D87D6C-1967-F0F5-580E-6CCA1E59980C}"/>
                        </a:ext>
                      </a:extLst>
                    </p:cNvPr>
                    <p:cNvSpPr txBox="1">
                      <a:spLocks noRot="1" noChangeAspect="1" noMove="1" noResize="1" noEditPoints="1" noAdjustHandles="1" noChangeArrowheads="1" noChangeShapeType="1" noTextEdit="1"/>
                    </p:cNvSpPr>
                    <p:nvPr/>
                  </p:nvSpPr>
                  <p:spPr>
                    <a:xfrm flipH="1">
                      <a:off x="8820715" y="2972111"/>
                      <a:ext cx="3289205" cy="1028936"/>
                    </a:xfrm>
                    <a:prstGeom prst="rect">
                      <a:avLst/>
                    </a:prstGeom>
                    <a:blipFill>
                      <a:blip r:embed="rId6"/>
                      <a:stretch>
                        <a:fillRect/>
                      </a:stretch>
                    </a:blipFill>
                  </p:spPr>
                  <p:txBody>
                    <a:bodyPr/>
                    <a:lstStyle/>
                    <a:p>
                      <a:r>
                        <a:rPr lang="en-US">
                          <a:noFill/>
                        </a:rPr>
                        <a:t> </a:t>
                      </a:r>
                    </a:p>
                  </p:txBody>
                </p:sp>
              </mc:Fallback>
            </mc:AlternateContent>
          </p:grpSp>
          <p:sp>
            <p:nvSpPr>
              <p:cNvPr id="30" name="Rectangle 29">
                <a:extLst>
                  <a:ext uri="{FF2B5EF4-FFF2-40B4-BE49-F238E27FC236}">
                    <a16:creationId xmlns:a16="http://schemas.microsoft.com/office/drawing/2014/main" id="{9CC84C19-2A9B-9631-3FB0-FA9B1BA26D11}"/>
                  </a:ext>
                </a:extLst>
              </p:cNvPr>
              <p:cNvSpPr/>
              <p:nvPr/>
            </p:nvSpPr>
            <p:spPr>
              <a:xfrm>
                <a:off x="6293777" y="3205424"/>
                <a:ext cx="3081336" cy="4722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Graphic 28">
              <a:extLst>
                <a:ext uri="{FF2B5EF4-FFF2-40B4-BE49-F238E27FC236}">
                  <a16:creationId xmlns:a16="http://schemas.microsoft.com/office/drawing/2014/main" id="{937DF4DD-BB1D-E10F-7DFD-B88A47ACAA32}"/>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53647" t="58456" r="5419" b="26934"/>
            <a:stretch/>
          </p:blipFill>
          <p:spPr>
            <a:xfrm>
              <a:off x="6293777" y="3135281"/>
              <a:ext cx="2880368" cy="587438"/>
            </a:xfrm>
            <a:prstGeom prst="rect">
              <a:avLst/>
            </a:prstGeom>
          </p:spPr>
        </p:pic>
      </p:grpSp>
    </p:spTree>
    <p:extLst>
      <p:ext uri="{BB962C8B-B14F-4D97-AF65-F5344CB8AC3E}">
        <p14:creationId xmlns:p14="http://schemas.microsoft.com/office/powerpoint/2010/main" val="7624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D40FB7-A817-AD0A-9D79-E055E84BDF57}"/>
              </a:ext>
            </a:extLst>
          </p:cNvPr>
          <p:cNvSpPr>
            <a:spLocks noGrp="1"/>
          </p:cNvSpPr>
          <p:nvPr>
            <p:ph type="dt" sz="half" idx="10"/>
          </p:nvPr>
        </p:nvSpPr>
        <p:spPr>
          <a:xfrm>
            <a:off x="409322" y="6550559"/>
            <a:ext cx="2743200" cy="307442"/>
          </a:xfrm>
        </p:spPr>
        <p:txBody>
          <a:bodyPr anchor="t">
            <a:normAutofit/>
          </a:bodyPr>
          <a:lstStyle/>
          <a:p>
            <a:pPr>
              <a:spcAft>
                <a:spcPts val="600"/>
              </a:spcAft>
            </a:pPr>
            <a:r>
              <a:rPr lang="en-US" noProof="0"/>
              <a:t>11/20/2023</a:t>
            </a:r>
          </a:p>
        </p:txBody>
      </p:sp>
      <p:sp>
        <p:nvSpPr>
          <p:cNvPr id="5" name="Slide Number Placeholder 4">
            <a:extLst>
              <a:ext uri="{FF2B5EF4-FFF2-40B4-BE49-F238E27FC236}">
                <a16:creationId xmlns:a16="http://schemas.microsoft.com/office/drawing/2014/main" id="{3BC710D2-D37A-9F87-8D91-63CAE92CA0AA}"/>
              </a:ext>
            </a:extLst>
          </p:cNvPr>
          <p:cNvSpPr>
            <a:spLocks noGrp="1"/>
          </p:cNvSpPr>
          <p:nvPr>
            <p:ph type="sldNum" sz="quarter" idx="12"/>
          </p:nvPr>
        </p:nvSpPr>
        <p:spPr>
          <a:xfrm>
            <a:off x="9039478" y="6550559"/>
            <a:ext cx="1866647" cy="307442"/>
          </a:xfrm>
        </p:spPr>
        <p:txBody>
          <a:bodyPr anchor="t">
            <a:normAutofit/>
          </a:bodyPr>
          <a:lstStyle/>
          <a:p>
            <a:pPr>
              <a:spcAft>
                <a:spcPts val="600"/>
              </a:spcAft>
            </a:pPr>
            <a:fld id="{1CAACE74-9F97-CC48-B4CB-2460102901BA}" type="slidenum">
              <a:rPr lang="en-US" noProof="0" smtClean="0"/>
              <a:pPr>
                <a:spcAft>
                  <a:spcPts val="600"/>
                </a:spcAft>
              </a:pPr>
              <a:t>12</a:t>
            </a:fld>
            <a:endParaRPr lang="en-US" noProof="0"/>
          </a:p>
        </p:txBody>
      </p:sp>
      <p:pic>
        <p:nvPicPr>
          <p:cNvPr id="7" name="New video">
            <a:hlinkClick r:id="" action="ppaction://media"/>
            <a:extLst>
              <a:ext uri="{FF2B5EF4-FFF2-40B4-BE49-F238E27FC236}">
                <a16:creationId xmlns:a16="http://schemas.microsoft.com/office/drawing/2014/main" id="{14FD0614-BF9B-018A-E0AB-3D3CA11EDFA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30484" t="8507" r="41002" b="15185"/>
          <a:stretch/>
        </p:blipFill>
        <p:spPr>
          <a:xfrm>
            <a:off x="200297" y="407382"/>
            <a:ext cx="3711101" cy="6043236"/>
          </a:xfrm>
          <a:prstGeom prst="rect">
            <a:avLst/>
          </a:prstGeom>
          <a:noFill/>
        </p:spPr>
      </p:pic>
      <p:pic>
        <p:nvPicPr>
          <p:cNvPr id="4" name="chamfer_New">
            <a:hlinkClick r:id="" action="ppaction://media"/>
            <a:extLst>
              <a:ext uri="{FF2B5EF4-FFF2-40B4-BE49-F238E27FC236}">
                <a16:creationId xmlns:a16="http://schemas.microsoft.com/office/drawing/2014/main" id="{EAC3827E-8AAC-477D-83C0-9C0F2C8EF3F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34245" t="16953" r="39706" b="20504"/>
          <a:stretch/>
        </p:blipFill>
        <p:spPr>
          <a:xfrm>
            <a:off x="3911398" y="407382"/>
            <a:ext cx="4136431" cy="6043236"/>
          </a:xfrm>
          <a:prstGeom prst="rect">
            <a:avLst/>
          </a:prstGeom>
        </p:spPr>
      </p:pic>
      <p:pic>
        <p:nvPicPr>
          <p:cNvPr id="9" name="Fillet">
            <a:hlinkClick r:id="" action="ppaction://media"/>
            <a:extLst>
              <a:ext uri="{FF2B5EF4-FFF2-40B4-BE49-F238E27FC236}">
                <a16:creationId xmlns:a16="http://schemas.microsoft.com/office/drawing/2014/main" id="{F7436815-FDEB-CC72-67C1-E53391532959}"/>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34043" t="16186" r="41574" b="21389"/>
          <a:stretch/>
        </p:blipFill>
        <p:spPr>
          <a:xfrm>
            <a:off x="8066380" y="407382"/>
            <a:ext cx="3812842" cy="5998659"/>
          </a:xfrm>
          <a:prstGeom prst="rect">
            <a:avLst/>
          </a:prstGeom>
        </p:spPr>
      </p:pic>
      <p:sp>
        <p:nvSpPr>
          <p:cNvPr id="10" name="Rectangle 9">
            <a:extLst>
              <a:ext uri="{FF2B5EF4-FFF2-40B4-BE49-F238E27FC236}">
                <a16:creationId xmlns:a16="http://schemas.microsoft.com/office/drawing/2014/main" id="{62783813-1A65-6473-B46B-B27B7B6B41AA}"/>
              </a:ext>
            </a:extLst>
          </p:cNvPr>
          <p:cNvSpPr/>
          <p:nvPr/>
        </p:nvSpPr>
        <p:spPr>
          <a:xfrm>
            <a:off x="853440" y="0"/>
            <a:ext cx="2692400" cy="407382"/>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Sharp Edge</a:t>
            </a:r>
          </a:p>
        </p:txBody>
      </p:sp>
      <p:sp>
        <p:nvSpPr>
          <p:cNvPr id="11" name="Rectangle 10">
            <a:extLst>
              <a:ext uri="{FF2B5EF4-FFF2-40B4-BE49-F238E27FC236}">
                <a16:creationId xmlns:a16="http://schemas.microsoft.com/office/drawing/2014/main" id="{61622032-1EAD-F87A-747A-CD51EEA00DBF}"/>
              </a:ext>
            </a:extLst>
          </p:cNvPr>
          <p:cNvSpPr/>
          <p:nvPr/>
        </p:nvSpPr>
        <p:spPr>
          <a:xfrm>
            <a:off x="5056586" y="-9383"/>
            <a:ext cx="2692400" cy="4073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Chamfered Edge</a:t>
            </a:r>
          </a:p>
        </p:txBody>
      </p:sp>
      <p:sp>
        <p:nvSpPr>
          <p:cNvPr id="12" name="Rectangle 11">
            <a:extLst>
              <a:ext uri="{FF2B5EF4-FFF2-40B4-BE49-F238E27FC236}">
                <a16:creationId xmlns:a16="http://schemas.microsoft.com/office/drawing/2014/main" id="{F081685B-CFBF-F376-EE4F-7DFC7C0E1D65}"/>
              </a:ext>
            </a:extLst>
          </p:cNvPr>
          <p:cNvSpPr/>
          <p:nvPr/>
        </p:nvSpPr>
        <p:spPr>
          <a:xfrm>
            <a:off x="8775026" y="0"/>
            <a:ext cx="2692400" cy="4073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Filleted Edge</a:t>
            </a:r>
          </a:p>
        </p:txBody>
      </p:sp>
      <p:pic>
        <p:nvPicPr>
          <p:cNvPr id="2" name="Picture 1" descr="A close-up of several layers of a structure&#10;&#10;Description automatically generated">
            <a:extLst>
              <a:ext uri="{FF2B5EF4-FFF2-40B4-BE49-F238E27FC236}">
                <a16:creationId xmlns:a16="http://schemas.microsoft.com/office/drawing/2014/main" id="{D1CEE4B3-0FFE-68DA-09DF-CBF23703E7F4}"/>
              </a:ext>
            </a:extLst>
          </p:cNvPr>
          <p:cNvPicPr>
            <a:picLocks noChangeAspect="1"/>
          </p:cNvPicPr>
          <p:nvPr/>
        </p:nvPicPr>
        <p:blipFill rotWithShape="1">
          <a:blip r:embed="rId12"/>
          <a:srcRect l="44319" t="84102" r="12791"/>
          <a:stretch/>
        </p:blipFill>
        <p:spPr>
          <a:xfrm>
            <a:off x="3435221" y="-18766"/>
            <a:ext cx="2166163" cy="426148"/>
          </a:xfrm>
          <a:prstGeom prst="rect">
            <a:avLst/>
          </a:prstGeom>
          <a:ln>
            <a:solidFill>
              <a:schemeClr val="bg2"/>
            </a:solidFill>
          </a:ln>
        </p:spPr>
      </p:pic>
      <p:sp>
        <p:nvSpPr>
          <p:cNvPr id="13" name="Rectangle 12">
            <a:extLst>
              <a:ext uri="{FF2B5EF4-FFF2-40B4-BE49-F238E27FC236}">
                <a16:creationId xmlns:a16="http://schemas.microsoft.com/office/drawing/2014/main" id="{81FFBF50-7042-406A-B3F5-C1917C8B0F6A}"/>
              </a:ext>
            </a:extLst>
          </p:cNvPr>
          <p:cNvSpPr/>
          <p:nvPr/>
        </p:nvSpPr>
        <p:spPr>
          <a:xfrm flipV="1">
            <a:off x="4698367" y="-17400"/>
            <a:ext cx="358219" cy="78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78EF4BC-6BA0-9AC4-E573-7FD19BD38355}"/>
              </a:ext>
            </a:extLst>
          </p:cNvPr>
          <p:cNvSpPr/>
          <p:nvPr/>
        </p:nvSpPr>
        <p:spPr>
          <a:xfrm rot="19423886" flipV="1">
            <a:off x="3303579" y="31073"/>
            <a:ext cx="343576" cy="786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17">
            <a:extLst>
              <a:ext uri="{FF2B5EF4-FFF2-40B4-BE49-F238E27FC236}">
                <a16:creationId xmlns:a16="http://schemas.microsoft.com/office/drawing/2014/main" id="{13F28420-E9EF-1C18-B76D-2DD8EA2D810C}"/>
              </a:ext>
            </a:extLst>
          </p:cNvPr>
          <p:cNvSpPr>
            <a:spLocks noGrp="1"/>
          </p:cNvSpPr>
          <p:nvPr>
            <p:ph type="ftr" sz="quarter" idx="11"/>
          </p:nvPr>
        </p:nvSpPr>
        <p:spPr>
          <a:xfrm>
            <a:off x="4038599" y="6550559"/>
            <a:ext cx="4289323" cy="351635"/>
          </a:xfrm>
        </p:spPr>
        <p:txBody>
          <a:bodyPr/>
          <a:lstStyle/>
          <a:p>
            <a:r>
              <a:rPr lang="en-US" noProof="0" dirty="0"/>
              <a:t>Flow Over a Step Cylinder using Partially-Averaged Navier-Stokes Equations</a:t>
            </a:r>
          </a:p>
        </p:txBody>
      </p:sp>
      <p:sp>
        <p:nvSpPr>
          <p:cNvPr id="19" name="Footer Placeholder 10">
            <a:extLst>
              <a:ext uri="{FF2B5EF4-FFF2-40B4-BE49-F238E27FC236}">
                <a16:creationId xmlns:a16="http://schemas.microsoft.com/office/drawing/2014/main" id="{D0731D76-E308-A6DA-04DA-FCC120E8D328}"/>
              </a:ext>
            </a:extLst>
          </p:cNvPr>
          <p:cNvSpPr txBox="1">
            <a:spLocks/>
          </p:cNvSpPr>
          <p:nvPr/>
        </p:nvSpPr>
        <p:spPr>
          <a:xfrm>
            <a:off x="1406655" y="6550559"/>
            <a:ext cx="923590" cy="306120"/>
          </a:xfrm>
          <a:prstGeom prst="rect">
            <a:avLst/>
          </a:prstGeom>
        </p:spPr>
        <p:txBody>
          <a:bodyPr vert="horz" lIns="0" tIns="0" rIns="0" bIns="0" rtlCol="0" anchor="t" anchorCtr="0"/>
          <a:lstStyle>
            <a:defPPr>
              <a:defRPr lang="nb-NO"/>
            </a:defPPr>
            <a:lvl1pPr marL="0" algn="ctr" defTabSz="914400" rtl="0" eaLnBrk="1" latinLnBrk="0" hangingPunct="1">
              <a:defRPr sz="1000" kern="1200">
                <a:solidFill>
                  <a:schemeClr val="accent2"/>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Usman Shaukat</a:t>
            </a:r>
          </a:p>
        </p:txBody>
      </p:sp>
    </p:spTree>
    <p:extLst>
      <p:ext uri="{BB962C8B-B14F-4D97-AF65-F5344CB8AC3E}">
        <p14:creationId xmlns:p14="http://schemas.microsoft.com/office/powerpoint/2010/main" val="249106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90" fill="hold"/>
                                        <p:tgtEl>
                                          <p:spTgt spid="7"/>
                                        </p:tgtEl>
                                      </p:cBhvr>
                                    </p:cmd>
                                  </p:childTnLst>
                                </p:cTn>
                              </p:par>
                              <p:par>
                                <p:cTn id="7" presetID="1" presetClass="mediacall" presetSubtype="0" fill="hold" nodeType="withEffect">
                                  <p:stCondLst>
                                    <p:cond delay="0"/>
                                  </p:stCondLst>
                                  <p:childTnLst>
                                    <p:cmd type="call" cmd="playFrom(0.0)">
                                      <p:cBhvr>
                                        <p:cTn id="8" dur="6890" fill="hold"/>
                                        <p:tgtEl>
                                          <p:spTgt spid="4"/>
                                        </p:tgtEl>
                                      </p:cBhvr>
                                    </p:cmd>
                                  </p:childTnLst>
                                </p:cTn>
                              </p:par>
                              <p:par>
                                <p:cTn id="9" presetID="1" presetClass="mediacall" presetSubtype="0" fill="hold" nodeType="withEffect">
                                  <p:stCondLst>
                                    <p:cond delay="0"/>
                                  </p:stCondLst>
                                  <p:childTnLst>
                                    <p:cmd type="call" cmd="playFrom(0.0)">
                                      <p:cBhvr>
                                        <p:cTn id="10" dur="68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remove"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repeatCount="indefinite" fill="remove"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video>
              <p:cMediaNode vol="80000">
                <p:cTn id="23" repeatCount="indefinite" fill="remove" display="0">
                  <p:stCondLst>
                    <p:cond delay="indefinite"/>
                  </p:stCondLst>
                </p:cTn>
                <p:tgtEl>
                  <p:spTgt spid="9"/>
                </p:tgtEl>
              </p:cMediaNode>
            </p:video>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FBF82-270E-5419-244C-20C42528D770}"/>
              </a:ext>
            </a:extLst>
          </p:cNvPr>
          <p:cNvSpPr>
            <a:spLocks noGrp="1"/>
          </p:cNvSpPr>
          <p:nvPr>
            <p:ph type="title"/>
          </p:nvPr>
        </p:nvSpPr>
        <p:spPr>
          <a:xfrm>
            <a:off x="1670472" y="724619"/>
            <a:ext cx="8025619" cy="692957"/>
          </a:xfrm>
        </p:spPr>
        <p:txBody>
          <a:bodyPr>
            <a:normAutofit fontScale="90000"/>
          </a:bodyPr>
          <a:lstStyle/>
          <a:p>
            <a:r>
              <a:rPr lang="en-US" dirty="0"/>
              <a:t>Comparison with Transverse Drag Coefficient in DNV-RP-C02 Standards</a:t>
            </a:r>
          </a:p>
        </p:txBody>
      </p:sp>
      <p:sp>
        <p:nvSpPr>
          <p:cNvPr id="3" name="Date Placeholder 2">
            <a:extLst>
              <a:ext uri="{FF2B5EF4-FFF2-40B4-BE49-F238E27FC236}">
                <a16:creationId xmlns:a16="http://schemas.microsoft.com/office/drawing/2014/main" id="{2C72D67F-35A1-9D39-C495-8FA9230CAEB7}"/>
              </a:ext>
            </a:extLst>
          </p:cNvPr>
          <p:cNvSpPr>
            <a:spLocks noGrp="1"/>
          </p:cNvSpPr>
          <p:nvPr>
            <p:ph type="dt" sz="half" idx="10"/>
          </p:nvPr>
        </p:nvSpPr>
        <p:spPr/>
        <p:txBody>
          <a:bodyPr/>
          <a:lstStyle/>
          <a:p>
            <a:r>
              <a:rPr lang="en-US" noProof="0"/>
              <a:t>11/20/2023</a:t>
            </a:r>
            <a:endParaRPr lang="en-US" noProof="0" dirty="0"/>
          </a:p>
        </p:txBody>
      </p:sp>
      <p:sp>
        <p:nvSpPr>
          <p:cNvPr id="5" name="Slide Number Placeholder 4">
            <a:extLst>
              <a:ext uri="{FF2B5EF4-FFF2-40B4-BE49-F238E27FC236}">
                <a16:creationId xmlns:a16="http://schemas.microsoft.com/office/drawing/2014/main" id="{E7881B25-FD59-0E70-E9F7-20A9839D56A1}"/>
              </a:ext>
            </a:extLst>
          </p:cNvPr>
          <p:cNvSpPr>
            <a:spLocks noGrp="1"/>
          </p:cNvSpPr>
          <p:nvPr>
            <p:ph type="sldNum" sz="quarter" idx="12"/>
          </p:nvPr>
        </p:nvSpPr>
        <p:spPr/>
        <p:txBody>
          <a:bodyPr/>
          <a:lstStyle/>
          <a:p>
            <a:fld id="{1CAACE74-9F97-CC48-B4CB-2460102901BA}" type="slidenum">
              <a:rPr lang="en-US" noProof="0" smtClean="0"/>
              <a:t>13</a:t>
            </a:fld>
            <a:endParaRPr lang="en-US" noProof="0" dirty="0"/>
          </a:p>
        </p:txBody>
      </p:sp>
      <p:grpSp>
        <p:nvGrpSpPr>
          <p:cNvPr id="27" name="Group 26">
            <a:extLst>
              <a:ext uri="{FF2B5EF4-FFF2-40B4-BE49-F238E27FC236}">
                <a16:creationId xmlns:a16="http://schemas.microsoft.com/office/drawing/2014/main" id="{CB55B656-9D7A-F234-E734-1A2BCCDD638C}"/>
              </a:ext>
            </a:extLst>
          </p:cNvPr>
          <p:cNvGrpSpPr/>
          <p:nvPr/>
        </p:nvGrpSpPr>
        <p:grpSpPr>
          <a:xfrm>
            <a:off x="1458292" y="1737767"/>
            <a:ext cx="4077724" cy="4492601"/>
            <a:chOff x="1417357" y="1738363"/>
            <a:chExt cx="4077724" cy="4492601"/>
          </a:xfrm>
        </p:grpSpPr>
        <p:sp>
          <p:nvSpPr>
            <p:cNvPr id="28" name="Freeform: Shape 27">
              <a:extLst>
                <a:ext uri="{FF2B5EF4-FFF2-40B4-BE49-F238E27FC236}">
                  <a16:creationId xmlns:a16="http://schemas.microsoft.com/office/drawing/2014/main" id="{3DFF28BC-CE1A-2921-8B49-902E0A588F87}"/>
                </a:ext>
              </a:extLst>
            </p:cNvPr>
            <p:cNvSpPr/>
            <p:nvPr/>
          </p:nvSpPr>
          <p:spPr>
            <a:xfrm>
              <a:off x="2569757" y="1738363"/>
              <a:ext cx="1772923" cy="1181949"/>
            </a:xfrm>
            <a:custGeom>
              <a:avLst/>
              <a:gdLst>
                <a:gd name="connsiteX0" fmla="*/ 0 w 1772923"/>
                <a:gd name="connsiteY0" fmla="*/ 118195 h 1181949"/>
                <a:gd name="connsiteX1" fmla="*/ 118195 w 1772923"/>
                <a:gd name="connsiteY1" fmla="*/ 0 h 1181949"/>
                <a:gd name="connsiteX2" fmla="*/ 1654728 w 1772923"/>
                <a:gd name="connsiteY2" fmla="*/ 0 h 1181949"/>
                <a:gd name="connsiteX3" fmla="*/ 1772923 w 1772923"/>
                <a:gd name="connsiteY3" fmla="*/ 118195 h 1181949"/>
                <a:gd name="connsiteX4" fmla="*/ 1772923 w 1772923"/>
                <a:gd name="connsiteY4" fmla="*/ 1063754 h 1181949"/>
                <a:gd name="connsiteX5" fmla="*/ 1654728 w 1772923"/>
                <a:gd name="connsiteY5" fmla="*/ 1181949 h 1181949"/>
                <a:gd name="connsiteX6" fmla="*/ 118195 w 1772923"/>
                <a:gd name="connsiteY6" fmla="*/ 1181949 h 1181949"/>
                <a:gd name="connsiteX7" fmla="*/ 0 w 1772923"/>
                <a:gd name="connsiteY7" fmla="*/ 1063754 h 1181949"/>
                <a:gd name="connsiteX8" fmla="*/ 0 w 1772923"/>
                <a:gd name="connsiteY8" fmla="*/ 118195 h 118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923" h="1181949">
                  <a:moveTo>
                    <a:pt x="0" y="118195"/>
                  </a:moveTo>
                  <a:cubicBezTo>
                    <a:pt x="0" y="52918"/>
                    <a:pt x="52918" y="0"/>
                    <a:pt x="118195" y="0"/>
                  </a:cubicBezTo>
                  <a:lnTo>
                    <a:pt x="1654728" y="0"/>
                  </a:lnTo>
                  <a:cubicBezTo>
                    <a:pt x="1720005" y="0"/>
                    <a:pt x="1772923" y="52918"/>
                    <a:pt x="1772923" y="118195"/>
                  </a:cubicBezTo>
                  <a:lnTo>
                    <a:pt x="1772923" y="1063754"/>
                  </a:lnTo>
                  <a:cubicBezTo>
                    <a:pt x="1772923" y="1129031"/>
                    <a:pt x="1720005" y="1181949"/>
                    <a:pt x="1654728" y="1181949"/>
                  </a:cubicBezTo>
                  <a:lnTo>
                    <a:pt x="118195" y="1181949"/>
                  </a:lnTo>
                  <a:cubicBezTo>
                    <a:pt x="52918" y="1181949"/>
                    <a:pt x="0" y="1129031"/>
                    <a:pt x="0" y="1063754"/>
                  </a:cubicBezTo>
                  <a:lnTo>
                    <a:pt x="0" y="118195"/>
                  </a:lnTo>
                  <a:close/>
                </a:path>
              </a:pathLst>
            </a:custGeom>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103198" tIns="103198" rIns="103198" bIns="103198" numCol="1" spcCol="1270" anchor="ctr" anchorCtr="0">
              <a:noAutofit/>
            </a:bodyPr>
            <a:lstStyle/>
            <a:p>
              <a:pPr marL="0" lvl="0" indent="0" algn="ctr" defTabSz="800100">
                <a:lnSpc>
                  <a:spcPct val="90000"/>
                </a:lnSpc>
                <a:spcBef>
                  <a:spcPct val="0"/>
                </a:spcBef>
                <a:spcAft>
                  <a:spcPct val="35000"/>
                </a:spcAft>
                <a:buNone/>
              </a:pPr>
              <a:r>
                <a:rPr lang="en-US" sz="1800" kern="1200" dirty="0"/>
                <a:t>DNV-RP-C02</a:t>
              </a:r>
            </a:p>
          </p:txBody>
        </p:sp>
        <p:sp>
          <p:nvSpPr>
            <p:cNvPr id="29" name="Freeform: Shape 28">
              <a:extLst>
                <a:ext uri="{FF2B5EF4-FFF2-40B4-BE49-F238E27FC236}">
                  <a16:creationId xmlns:a16="http://schemas.microsoft.com/office/drawing/2014/main" id="{94D88936-666F-769A-4B62-AC4A07843800}"/>
                </a:ext>
              </a:extLst>
            </p:cNvPr>
            <p:cNvSpPr/>
            <p:nvPr/>
          </p:nvSpPr>
          <p:spPr>
            <a:xfrm>
              <a:off x="2303818" y="2920313"/>
              <a:ext cx="1152400" cy="472779"/>
            </a:xfrm>
            <a:custGeom>
              <a:avLst/>
              <a:gdLst/>
              <a:ahLst/>
              <a:cxnLst/>
              <a:rect l="0" t="0" r="0" b="0"/>
              <a:pathLst>
                <a:path>
                  <a:moveTo>
                    <a:pt x="1152400" y="0"/>
                  </a:moveTo>
                  <a:lnTo>
                    <a:pt x="1152400" y="236389"/>
                  </a:lnTo>
                  <a:lnTo>
                    <a:pt x="0" y="236389"/>
                  </a:lnTo>
                  <a:lnTo>
                    <a:pt x="0" y="472779"/>
                  </a:lnTo>
                </a:path>
              </a:pathLst>
            </a:custGeom>
            <a:noFill/>
            <a:scene3d>
              <a:camera prst="orthographicFront"/>
              <a:lightRig rig="flat" dir="t"/>
            </a:scene3d>
            <a:sp3d prstMaterial="matte"/>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30" name="Freeform: Shape 29">
              <a:extLst>
                <a:ext uri="{FF2B5EF4-FFF2-40B4-BE49-F238E27FC236}">
                  <a16:creationId xmlns:a16="http://schemas.microsoft.com/office/drawing/2014/main" id="{D0A43311-8E6F-31C2-A822-1A023E4704DD}"/>
                </a:ext>
              </a:extLst>
            </p:cNvPr>
            <p:cNvSpPr/>
            <p:nvPr/>
          </p:nvSpPr>
          <p:spPr>
            <a:xfrm>
              <a:off x="1417357" y="3393092"/>
              <a:ext cx="1772923" cy="1181949"/>
            </a:xfrm>
            <a:custGeom>
              <a:avLst/>
              <a:gdLst>
                <a:gd name="connsiteX0" fmla="*/ 0 w 1772923"/>
                <a:gd name="connsiteY0" fmla="*/ 118195 h 1181949"/>
                <a:gd name="connsiteX1" fmla="*/ 118195 w 1772923"/>
                <a:gd name="connsiteY1" fmla="*/ 0 h 1181949"/>
                <a:gd name="connsiteX2" fmla="*/ 1654728 w 1772923"/>
                <a:gd name="connsiteY2" fmla="*/ 0 h 1181949"/>
                <a:gd name="connsiteX3" fmla="*/ 1772923 w 1772923"/>
                <a:gd name="connsiteY3" fmla="*/ 118195 h 1181949"/>
                <a:gd name="connsiteX4" fmla="*/ 1772923 w 1772923"/>
                <a:gd name="connsiteY4" fmla="*/ 1063754 h 1181949"/>
                <a:gd name="connsiteX5" fmla="*/ 1654728 w 1772923"/>
                <a:gd name="connsiteY5" fmla="*/ 1181949 h 1181949"/>
                <a:gd name="connsiteX6" fmla="*/ 118195 w 1772923"/>
                <a:gd name="connsiteY6" fmla="*/ 1181949 h 1181949"/>
                <a:gd name="connsiteX7" fmla="*/ 0 w 1772923"/>
                <a:gd name="connsiteY7" fmla="*/ 1063754 h 1181949"/>
                <a:gd name="connsiteX8" fmla="*/ 0 w 1772923"/>
                <a:gd name="connsiteY8" fmla="*/ 118195 h 118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923" h="1181949">
                  <a:moveTo>
                    <a:pt x="0" y="118195"/>
                  </a:moveTo>
                  <a:cubicBezTo>
                    <a:pt x="0" y="52918"/>
                    <a:pt x="52918" y="0"/>
                    <a:pt x="118195" y="0"/>
                  </a:cubicBezTo>
                  <a:lnTo>
                    <a:pt x="1654728" y="0"/>
                  </a:lnTo>
                  <a:cubicBezTo>
                    <a:pt x="1720005" y="0"/>
                    <a:pt x="1772923" y="52918"/>
                    <a:pt x="1772923" y="118195"/>
                  </a:cubicBezTo>
                  <a:lnTo>
                    <a:pt x="1772923" y="1063754"/>
                  </a:lnTo>
                  <a:cubicBezTo>
                    <a:pt x="1772923" y="1129031"/>
                    <a:pt x="1720005" y="1181949"/>
                    <a:pt x="1654728" y="1181949"/>
                  </a:cubicBezTo>
                  <a:lnTo>
                    <a:pt x="118195" y="1181949"/>
                  </a:lnTo>
                  <a:cubicBezTo>
                    <a:pt x="52918" y="1181949"/>
                    <a:pt x="0" y="1129031"/>
                    <a:pt x="0" y="1063754"/>
                  </a:cubicBezTo>
                  <a:lnTo>
                    <a:pt x="0" y="118195"/>
                  </a:lnTo>
                  <a:close/>
                </a:path>
              </a:pathLst>
            </a:custGeom>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03198" tIns="103198" rIns="103198" bIns="103198" numCol="1" spcCol="1270" anchor="ctr" anchorCtr="0">
              <a:noAutofit/>
            </a:bodyPr>
            <a:lstStyle/>
            <a:p>
              <a:pPr marL="0" lvl="0" indent="0" algn="ctr" defTabSz="800100">
                <a:lnSpc>
                  <a:spcPct val="90000"/>
                </a:lnSpc>
                <a:spcBef>
                  <a:spcPct val="0"/>
                </a:spcBef>
                <a:spcAft>
                  <a:spcPct val="35000"/>
                </a:spcAft>
                <a:buNone/>
              </a:pPr>
              <a:r>
                <a:rPr lang="en-US" sz="1800" kern="1200" dirty="0"/>
                <a:t>Two- dimensional drag</a:t>
              </a:r>
            </a:p>
          </p:txBody>
        </p:sp>
        <p:sp>
          <p:nvSpPr>
            <p:cNvPr id="32" name="Freeform: Shape 31">
              <a:extLst>
                <a:ext uri="{FF2B5EF4-FFF2-40B4-BE49-F238E27FC236}">
                  <a16:creationId xmlns:a16="http://schemas.microsoft.com/office/drawing/2014/main" id="{92DB23BD-32B9-B9DC-9194-0885356328EA}"/>
                </a:ext>
              </a:extLst>
            </p:cNvPr>
            <p:cNvSpPr/>
            <p:nvPr/>
          </p:nvSpPr>
          <p:spPr>
            <a:xfrm>
              <a:off x="2568378" y="5049015"/>
              <a:ext cx="1772923" cy="1181949"/>
            </a:xfrm>
            <a:custGeom>
              <a:avLst/>
              <a:gdLst>
                <a:gd name="connsiteX0" fmla="*/ 0 w 1772923"/>
                <a:gd name="connsiteY0" fmla="*/ 118195 h 1181949"/>
                <a:gd name="connsiteX1" fmla="*/ 118195 w 1772923"/>
                <a:gd name="connsiteY1" fmla="*/ 0 h 1181949"/>
                <a:gd name="connsiteX2" fmla="*/ 1654728 w 1772923"/>
                <a:gd name="connsiteY2" fmla="*/ 0 h 1181949"/>
                <a:gd name="connsiteX3" fmla="*/ 1772923 w 1772923"/>
                <a:gd name="connsiteY3" fmla="*/ 118195 h 1181949"/>
                <a:gd name="connsiteX4" fmla="*/ 1772923 w 1772923"/>
                <a:gd name="connsiteY4" fmla="*/ 1063754 h 1181949"/>
                <a:gd name="connsiteX5" fmla="*/ 1654728 w 1772923"/>
                <a:gd name="connsiteY5" fmla="*/ 1181949 h 1181949"/>
                <a:gd name="connsiteX6" fmla="*/ 118195 w 1772923"/>
                <a:gd name="connsiteY6" fmla="*/ 1181949 h 1181949"/>
                <a:gd name="connsiteX7" fmla="*/ 0 w 1772923"/>
                <a:gd name="connsiteY7" fmla="*/ 1063754 h 1181949"/>
                <a:gd name="connsiteX8" fmla="*/ 0 w 1772923"/>
                <a:gd name="connsiteY8" fmla="*/ 118195 h 118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923" h="1181949">
                  <a:moveTo>
                    <a:pt x="0" y="118195"/>
                  </a:moveTo>
                  <a:cubicBezTo>
                    <a:pt x="0" y="52918"/>
                    <a:pt x="52918" y="0"/>
                    <a:pt x="118195" y="0"/>
                  </a:cubicBezTo>
                  <a:lnTo>
                    <a:pt x="1654728" y="0"/>
                  </a:lnTo>
                  <a:cubicBezTo>
                    <a:pt x="1720005" y="0"/>
                    <a:pt x="1772923" y="52918"/>
                    <a:pt x="1772923" y="118195"/>
                  </a:cubicBezTo>
                  <a:lnTo>
                    <a:pt x="1772923" y="1063754"/>
                  </a:lnTo>
                  <a:cubicBezTo>
                    <a:pt x="1772923" y="1129031"/>
                    <a:pt x="1720005" y="1181949"/>
                    <a:pt x="1654728" y="1181949"/>
                  </a:cubicBezTo>
                  <a:lnTo>
                    <a:pt x="118195" y="1181949"/>
                  </a:lnTo>
                  <a:cubicBezTo>
                    <a:pt x="52918" y="1181949"/>
                    <a:pt x="0" y="1129031"/>
                    <a:pt x="0" y="1063754"/>
                  </a:cubicBezTo>
                  <a:lnTo>
                    <a:pt x="0" y="118195"/>
                  </a:lnTo>
                  <a:close/>
                </a:path>
              </a:pathLst>
            </a:custGeom>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03198" tIns="103198" rIns="103198" bIns="103198" numCol="1" spcCol="1270" anchor="ctr" anchorCtr="0">
              <a:noAutofit/>
            </a:bodyPr>
            <a:lstStyle/>
            <a:p>
              <a:pPr marL="0" lvl="0" indent="0" algn="ctr" defTabSz="800100">
                <a:lnSpc>
                  <a:spcPct val="90000"/>
                </a:lnSpc>
                <a:spcBef>
                  <a:spcPct val="0"/>
                </a:spcBef>
                <a:spcAft>
                  <a:spcPct val="35000"/>
                </a:spcAft>
                <a:buNone/>
              </a:pPr>
              <a:r>
                <a:rPr lang="en-US" sz="1800" kern="1200" dirty="0"/>
                <a:t>Drag estimation</a:t>
              </a:r>
            </a:p>
          </p:txBody>
        </p:sp>
        <p:sp>
          <p:nvSpPr>
            <p:cNvPr id="33" name="Freeform: Shape 32">
              <a:extLst>
                <a:ext uri="{FF2B5EF4-FFF2-40B4-BE49-F238E27FC236}">
                  <a16:creationId xmlns:a16="http://schemas.microsoft.com/office/drawing/2014/main" id="{BEE1B204-A9B6-0FEB-0D09-44D0683EA0E6}"/>
                </a:ext>
              </a:extLst>
            </p:cNvPr>
            <p:cNvSpPr/>
            <p:nvPr/>
          </p:nvSpPr>
          <p:spPr>
            <a:xfrm>
              <a:off x="3476308" y="2920313"/>
              <a:ext cx="1152400" cy="472779"/>
            </a:xfrm>
            <a:custGeom>
              <a:avLst/>
              <a:gdLst/>
              <a:ahLst/>
              <a:cxnLst/>
              <a:rect l="0" t="0" r="0" b="0"/>
              <a:pathLst>
                <a:path>
                  <a:moveTo>
                    <a:pt x="0" y="0"/>
                  </a:moveTo>
                  <a:lnTo>
                    <a:pt x="0" y="236389"/>
                  </a:lnTo>
                  <a:lnTo>
                    <a:pt x="1152400" y="236389"/>
                  </a:lnTo>
                  <a:lnTo>
                    <a:pt x="1152400" y="472779"/>
                  </a:lnTo>
                </a:path>
              </a:pathLst>
            </a:custGeom>
            <a:noFill/>
            <a:scene3d>
              <a:camera prst="orthographicFront"/>
              <a:lightRig rig="flat" dir="t"/>
            </a:scene3d>
            <a:sp3d prstMaterial="matte"/>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4" name="Freeform: Shape 33">
              <a:extLst>
                <a:ext uri="{FF2B5EF4-FFF2-40B4-BE49-F238E27FC236}">
                  <a16:creationId xmlns:a16="http://schemas.microsoft.com/office/drawing/2014/main" id="{05671CA4-6256-1D8A-5632-295407BCD716}"/>
                </a:ext>
              </a:extLst>
            </p:cNvPr>
            <p:cNvSpPr/>
            <p:nvPr/>
          </p:nvSpPr>
          <p:spPr>
            <a:xfrm>
              <a:off x="3722158" y="3393092"/>
              <a:ext cx="1772923" cy="1181949"/>
            </a:xfrm>
            <a:custGeom>
              <a:avLst/>
              <a:gdLst>
                <a:gd name="connsiteX0" fmla="*/ 0 w 1772923"/>
                <a:gd name="connsiteY0" fmla="*/ 118195 h 1181949"/>
                <a:gd name="connsiteX1" fmla="*/ 118195 w 1772923"/>
                <a:gd name="connsiteY1" fmla="*/ 0 h 1181949"/>
                <a:gd name="connsiteX2" fmla="*/ 1654728 w 1772923"/>
                <a:gd name="connsiteY2" fmla="*/ 0 h 1181949"/>
                <a:gd name="connsiteX3" fmla="*/ 1772923 w 1772923"/>
                <a:gd name="connsiteY3" fmla="*/ 118195 h 1181949"/>
                <a:gd name="connsiteX4" fmla="*/ 1772923 w 1772923"/>
                <a:gd name="connsiteY4" fmla="*/ 1063754 h 1181949"/>
                <a:gd name="connsiteX5" fmla="*/ 1654728 w 1772923"/>
                <a:gd name="connsiteY5" fmla="*/ 1181949 h 1181949"/>
                <a:gd name="connsiteX6" fmla="*/ 118195 w 1772923"/>
                <a:gd name="connsiteY6" fmla="*/ 1181949 h 1181949"/>
                <a:gd name="connsiteX7" fmla="*/ 0 w 1772923"/>
                <a:gd name="connsiteY7" fmla="*/ 1063754 h 1181949"/>
                <a:gd name="connsiteX8" fmla="*/ 0 w 1772923"/>
                <a:gd name="connsiteY8" fmla="*/ 118195 h 118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923" h="1181949">
                  <a:moveTo>
                    <a:pt x="0" y="118195"/>
                  </a:moveTo>
                  <a:cubicBezTo>
                    <a:pt x="0" y="52918"/>
                    <a:pt x="52918" y="0"/>
                    <a:pt x="118195" y="0"/>
                  </a:cubicBezTo>
                  <a:lnTo>
                    <a:pt x="1654728" y="0"/>
                  </a:lnTo>
                  <a:cubicBezTo>
                    <a:pt x="1720005" y="0"/>
                    <a:pt x="1772923" y="52918"/>
                    <a:pt x="1772923" y="118195"/>
                  </a:cubicBezTo>
                  <a:lnTo>
                    <a:pt x="1772923" y="1063754"/>
                  </a:lnTo>
                  <a:cubicBezTo>
                    <a:pt x="1772923" y="1129031"/>
                    <a:pt x="1720005" y="1181949"/>
                    <a:pt x="1654728" y="1181949"/>
                  </a:cubicBezTo>
                  <a:lnTo>
                    <a:pt x="118195" y="1181949"/>
                  </a:lnTo>
                  <a:cubicBezTo>
                    <a:pt x="52918" y="1181949"/>
                    <a:pt x="0" y="1129031"/>
                    <a:pt x="0" y="1063754"/>
                  </a:cubicBezTo>
                  <a:lnTo>
                    <a:pt x="0" y="118195"/>
                  </a:lnTo>
                  <a:close/>
                </a:path>
              </a:pathLst>
            </a:custGeom>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03198" tIns="103198" rIns="103198" bIns="103198" numCol="1" spcCol="1270" anchor="ctr" anchorCtr="0">
              <a:noAutofit/>
            </a:bodyPr>
            <a:lstStyle/>
            <a:p>
              <a:pPr marL="0" lvl="0" indent="0" algn="ctr" defTabSz="800100">
                <a:lnSpc>
                  <a:spcPct val="90000"/>
                </a:lnSpc>
                <a:spcBef>
                  <a:spcPct val="0"/>
                </a:spcBef>
                <a:spcAft>
                  <a:spcPct val="35000"/>
                </a:spcAft>
                <a:buNone/>
              </a:pPr>
              <a:r>
                <a:rPr lang="en-US" sz="1800" kern="1200" dirty="0"/>
                <a:t>Reduction</a:t>
              </a:r>
              <a:br>
                <a:rPr lang="en-US" sz="1800" kern="1200" dirty="0"/>
              </a:br>
              <a:r>
                <a:rPr lang="en-US" sz="1800" kern="1200" dirty="0"/>
                <a:t> factor </a:t>
              </a:r>
            </a:p>
          </p:txBody>
        </p:sp>
      </p:grpSp>
      <p:cxnSp>
        <p:nvCxnSpPr>
          <p:cNvPr id="15" name="Straight Connector 14">
            <a:extLst>
              <a:ext uri="{FF2B5EF4-FFF2-40B4-BE49-F238E27FC236}">
                <a16:creationId xmlns:a16="http://schemas.microsoft.com/office/drawing/2014/main" id="{0CBEF452-0898-8E3B-8951-7C76FEF56D45}"/>
              </a:ext>
            </a:extLst>
          </p:cNvPr>
          <p:cNvCxnSpPr>
            <a:cxnSpLocks/>
          </p:cNvCxnSpPr>
          <p:nvPr/>
        </p:nvCxnSpPr>
        <p:spPr>
          <a:xfrm>
            <a:off x="5683281" y="1643974"/>
            <a:ext cx="0" cy="4774079"/>
          </a:xfrm>
          <a:prstGeom prst="line">
            <a:avLst/>
          </a:prstGeom>
          <a:ln w="12700">
            <a:prstDash val="lgDashDot"/>
          </a:ln>
        </p:spPr>
        <p:style>
          <a:lnRef idx="1">
            <a:schemeClr val="accent6"/>
          </a:lnRef>
          <a:fillRef idx="0">
            <a:schemeClr val="accent6"/>
          </a:fillRef>
          <a:effectRef idx="0">
            <a:schemeClr val="accent6"/>
          </a:effectRef>
          <a:fontRef idx="minor">
            <a:schemeClr val="tx1"/>
          </a:fontRef>
        </p:style>
      </p:cxnSp>
      <p:graphicFrame>
        <p:nvGraphicFramePr>
          <p:cNvPr id="17" name="Diagram 16">
            <a:extLst>
              <a:ext uri="{FF2B5EF4-FFF2-40B4-BE49-F238E27FC236}">
                <a16:creationId xmlns:a16="http://schemas.microsoft.com/office/drawing/2014/main" id="{00720598-15BF-37A1-17A3-CC5CBE06315C}"/>
              </a:ext>
            </a:extLst>
          </p:cNvPr>
          <p:cNvGraphicFramePr/>
          <p:nvPr>
            <p:extLst>
              <p:ext uri="{D42A27DB-BD31-4B8C-83A1-F6EECF244321}">
                <p14:modId xmlns:p14="http://schemas.microsoft.com/office/powerpoint/2010/main" val="3093887287"/>
              </p:ext>
            </p:extLst>
          </p:nvPr>
        </p:nvGraphicFramePr>
        <p:xfrm>
          <a:off x="6234453" y="1835478"/>
          <a:ext cx="4671672" cy="4078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Freeform: Shape 6">
            <a:extLst>
              <a:ext uri="{FF2B5EF4-FFF2-40B4-BE49-F238E27FC236}">
                <a16:creationId xmlns:a16="http://schemas.microsoft.com/office/drawing/2014/main" id="{FE5D3C57-A38A-65DF-1660-39F24B9A3598}"/>
              </a:ext>
            </a:extLst>
          </p:cNvPr>
          <p:cNvSpPr/>
          <p:nvPr/>
        </p:nvSpPr>
        <p:spPr>
          <a:xfrm>
            <a:off x="3528294" y="4574445"/>
            <a:ext cx="241026" cy="472779"/>
          </a:xfrm>
          <a:custGeom>
            <a:avLst/>
            <a:gdLst/>
            <a:ahLst/>
            <a:cxnLst/>
            <a:rect l="0" t="0" r="0" b="0"/>
            <a:pathLst>
              <a:path>
                <a:moveTo>
                  <a:pt x="1152400" y="0"/>
                </a:moveTo>
                <a:lnTo>
                  <a:pt x="1152400" y="236389"/>
                </a:lnTo>
                <a:lnTo>
                  <a:pt x="0" y="236389"/>
                </a:lnTo>
                <a:lnTo>
                  <a:pt x="0" y="472779"/>
                </a:lnTo>
              </a:path>
            </a:pathLst>
          </a:custGeom>
          <a:noFill/>
          <a:scene3d>
            <a:camera prst="orthographicFront"/>
            <a:lightRig rig="flat" dir="t"/>
          </a:scene3d>
          <a:sp3d prstMaterial="matte"/>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4" name="Freeform: Shape 3">
            <a:extLst>
              <a:ext uri="{FF2B5EF4-FFF2-40B4-BE49-F238E27FC236}">
                <a16:creationId xmlns:a16="http://schemas.microsoft.com/office/drawing/2014/main" id="{BD5DC445-0B13-6358-7948-FF94BCD560FE}"/>
              </a:ext>
            </a:extLst>
          </p:cNvPr>
          <p:cNvSpPr/>
          <p:nvPr/>
        </p:nvSpPr>
        <p:spPr>
          <a:xfrm>
            <a:off x="2356107" y="4575640"/>
            <a:ext cx="1152400" cy="472779"/>
          </a:xfrm>
          <a:custGeom>
            <a:avLst/>
            <a:gdLst/>
            <a:ahLst/>
            <a:cxnLst/>
            <a:rect l="0" t="0" r="0" b="0"/>
            <a:pathLst>
              <a:path>
                <a:moveTo>
                  <a:pt x="0" y="0"/>
                </a:moveTo>
                <a:lnTo>
                  <a:pt x="0" y="236389"/>
                </a:lnTo>
                <a:lnTo>
                  <a:pt x="1152400" y="236389"/>
                </a:lnTo>
                <a:lnTo>
                  <a:pt x="1152400" y="472779"/>
                </a:lnTo>
              </a:path>
            </a:pathLst>
          </a:custGeom>
          <a:noFill/>
          <a:scene3d>
            <a:camera prst="orthographicFront"/>
            <a:lightRig rig="flat" dir="t"/>
          </a:scene3d>
          <a:sp3d prstMaterial="matte"/>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Footer Placeholder 11">
            <a:extLst>
              <a:ext uri="{FF2B5EF4-FFF2-40B4-BE49-F238E27FC236}">
                <a16:creationId xmlns:a16="http://schemas.microsoft.com/office/drawing/2014/main" id="{C13724BF-2AF7-8740-B12B-8FAF5738B68D}"/>
              </a:ext>
            </a:extLst>
          </p:cNvPr>
          <p:cNvSpPr>
            <a:spLocks noGrp="1"/>
          </p:cNvSpPr>
          <p:nvPr>
            <p:ph type="ftr" sz="quarter" idx="11"/>
          </p:nvPr>
        </p:nvSpPr>
        <p:spPr>
          <a:xfrm>
            <a:off x="4038599" y="6550559"/>
            <a:ext cx="4401207" cy="307442"/>
          </a:xfrm>
        </p:spPr>
        <p:txBody>
          <a:bodyPr/>
          <a:lstStyle/>
          <a:p>
            <a:r>
              <a:rPr lang="en-US" noProof="0"/>
              <a:t>Flow Over a Step Cylinder using Partially-Averaged Navier-Stokes Equations</a:t>
            </a:r>
            <a:endParaRPr lang="en-US" noProof="0" dirty="0"/>
          </a:p>
        </p:txBody>
      </p:sp>
      <p:sp>
        <p:nvSpPr>
          <p:cNvPr id="13" name="Footer Placeholder 10">
            <a:extLst>
              <a:ext uri="{FF2B5EF4-FFF2-40B4-BE49-F238E27FC236}">
                <a16:creationId xmlns:a16="http://schemas.microsoft.com/office/drawing/2014/main" id="{170BED10-126E-CE55-7D36-51D91A80D98E}"/>
              </a:ext>
            </a:extLst>
          </p:cNvPr>
          <p:cNvSpPr txBox="1">
            <a:spLocks/>
          </p:cNvSpPr>
          <p:nvPr/>
        </p:nvSpPr>
        <p:spPr>
          <a:xfrm>
            <a:off x="1406655" y="6550559"/>
            <a:ext cx="923590" cy="306120"/>
          </a:xfrm>
          <a:prstGeom prst="rect">
            <a:avLst/>
          </a:prstGeom>
        </p:spPr>
        <p:txBody>
          <a:bodyPr vert="horz" lIns="0" tIns="0" rIns="0" bIns="0" rtlCol="0" anchor="t" anchorCtr="0"/>
          <a:lstStyle>
            <a:defPPr>
              <a:defRPr lang="nb-NO"/>
            </a:defPPr>
            <a:lvl1pPr marL="0" algn="ctr" defTabSz="914400" rtl="0" eaLnBrk="1" latinLnBrk="0" hangingPunct="1">
              <a:defRPr sz="1000" kern="1200">
                <a:solidFill>
                  <a:schemeClr val="accent2"/>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Usman Shaukat</a:t>
            </a:r>
          </a:p>
        </p:txBody>
      </p:sp>
    </p:spTree>
    <p:extLst>
      <p:ext uri="{BB962C8B-B14F-4D97-AF65-F5344CB8AC3E}">
        <p14:creationId xmlns:p14="http://schemas.microsoft.com/office/powerpoint/2010/main" val="2819979549"/>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F230D-B8AA-B4AC-72FF-68A0423F15A9}"/>
              </a:ext>
            </a:extLst>
          </p:cNvPr>
          <p:cNvSpPr>
            <a:spLocks noGrp="1"/>
          </p:cNvSpPr>
          <p:nvPr>
            <p:ph type="title"/>
          </p:nvPr>
        </p:nvSpPr>
        <p:spPr/>
        <p:txBody>
          <a:bodyPr/>
          <a:lstStyle/>
          <a:p>
            <a:r>
              <a:rPr lang="en-US" dirty="0"/>
              <a:t>Conclusion</a:t>
            </a:r>
          </a:p>
        </p:txBody>
      </p:sp>
      <p:sp>
        <p:nvSpPr>
          <p:cNvPr id="3" name="Date Placeholder 2">
            <a:extLst>
              <a:ext uri="{FF2B5EF4-FFF2-40B4-BE49-F238E27FC236}">
                <a16:creationId xmlns:a16="http://schemas.microsoft.com/office/drawing/2014/main" id="{9A6B5F5C-7A57-5595-C0B7-1107284E64D5}"/>
              </a:ext>
            </a:extLst>
          </p:cNvPr>
          <p:cNvSpPr>
            <a:spLocks noGrp="1"/>
          </p:cNvSpPr>
          <p:nvPr>
            <p:ph type="dt" sz="half" idx="10"/>
          </p:nvPr>
        </p:nvSpPr>
        <p:spPr/>
        <p:txBody>
          <a:bodyPr/>
          <a:lstStyle/>
          <a:p>
            <a:r>
              <a:rPr lang="en-US" noProof="0"/>
              <a:t>11/20/2023</a:t>
            </a:r>
            <a:endParaRPr lang="en-US" noProof="0" dirty="0"/>
          </a:p>
        </p:txBody>
      </p:sp>
      <p:sp>
        <p:nvSpPr>
          <p:cNvPr id="5" name="Slide Number Placeholder 4">
            <a:extLst>
              <a:ext uri="{FF2B5EF4-FFF2-40B4-BE49-F238E27FC236}">
                <a16:creationId xmlns:a16="http://schemas.microsoft.com/office/drawing/2014/main" id="{EEF79E3E-366E-7AAC-0ABD-DD5812565495}"/>
              </a:ext>
            </a:extLst>
          </p:cNvPr>
          <p:cNvSpPr>
            <a:spLocks noGrp="1"/>
          </p:cNvSpPr>
          <p:nvPr>
            <p:ph type="sldNum" sz="quarter" idx="12"/>
          </p:nvPr>
        </p:nvSpPr>
        <p:spPr/>
        <p:txBody>
          <a:bodyPr/>
          <a:lstStyle/>
          <a:p>
            <a:fld id="{1CAACE74-9F97-CC48-B4CB-2460102901BA}" type="slidenum">
              <a:rPr lang="en-US" noProof="0" smtClean="0"/>
              <a:t>14</a:t>
            </a:fld>
            <a:endParaRPr lang="en-US" noProof="0" dirty="0"/>
          </a:p>
        </p:txBody>
      </p:sp>
      <p:sp>
        <p:nvSpPr>
          <p:cNvPr id="6" name="Text Placeholder 5">
            <a:extLst>
              <a:ext uri="{FF2B5EF4-FFF2-40B4-BE49-F238E27FC236}">
                <a16:creationId xmlns:a16="http://schemas.microsoft.com/office/drawing/2014/main" id="{E003D1DB-2239-7639-6391-0B1886B8A8AE}"/>
              </a:ext>
            </a:extLst>
          </p:cNvPr>
          <p:cNvSpPr>
            <a:spLocks noGrp="1"/>
          </p:cNvSpPr>
          <p:nvPr>
            <p:ph type="body" sz="quarter" idx="13"/>
          </p:nvPr>
        </p:nvSpPr>
        <p:spPr>
          <a:xfrm>
            <a:off x="1670049" y="1706727"/>
            <a:ext cx="8026042" cy="4358945"/>
          </a:xfrm>
        </p:spPr>
        <p:txBody>
          <a:bodyPr>
            <a:normAutofit/>
          </a:bodyPr>
          <a:lstStyle/>
          <a:p>
            <a:r>
              <a:rPr lang="en-US" dirty="0"/>
              <a:t>Validated PANS on wall-mounted cylinder</a:t>
            </a:r>
          </a:p>
          <a:p>
            <a:r>
              <a:rPr lang="en-US" dirty="0"/>
              <a:t>Simulated flow over step cylinders using PANS</a:t>
            </a:r>
          </a:p>
          <a:p>
            <a:pPr lvl="1"/>
            <a:r>
              <a:rPr lang="en-US" dirty="0"/>
              <a:t>Sharp, chamfered, and filleted edge</a:t>
            </a:r>
          </a:p>
          <a:p>
            <a:r>
              <a:rPr lang="en-US" dirty="0"/>
              <a:t>Drag reduction near the junction of the step cylinders</a:t>
            </a:r>
          </a:p>
          <a:p>
            <a:r>
              <a:rPr lang="en-US" dirty="0"/>
              <a:t>Dominance of filleted edge designs in reducing drag</a:t>
            </a:r>
          </a:p>
          <a:p>
            <a:r>
              <a:rPr lang="en-US" dirty="0"/>
              <a:t>Flow features like recirculation and vortices are identified</a:t>
            </a:r>
          </a:p>
          <a:p>
            <a:r>
              <a:rPr lang="en-US" dirty="0"/>
              <a:t>Recommended to include flow impact on smaller diameter cylinders in standards and guidelines for a more accurate assessment</a:t>
            </a:r>
          </a:p>
          <a:p>
            <a:endParaRPr lang="en-US" dirty="0"/>
          </a:p>
          <a:p>
            <a:pPr marL="457200" lvl="1" indent="0">
              <a:buNone/>
            </a:pPr>
            <a:endParaRPr lang="en-US" dirty="0"/>
          </a:p>
          <a:p>
            <a:endParaRPr lang="en-US" dirty="0"/>
          </a:p>
        </p:txBody>
      </p:sp>
      <p:sp>
        <p:nvSpPr>
          <p:cNvPr id="11" name="Footer Placeholder 10">
            <a:extLst>
              <a:ext uri="{FF2B5EF4-FFF2-40B4-BE49-F238E27FC236}">
                <a16:creationId xmlns:a16="http://schemas.microsoft.com/office/drawing/2014/main" id="{24653AF7-A308-223A-4E11-27964C66B847}"/>
              </a:ext>
            </a:extLst>
          </p:cNvPr>
          <p:cNvSpPr>
            <a:spLocks noGrp="1"/>
          </p:cNvSpPr>
          <p:nvPr>
            <p:ph type="ftr" sz="quarter" idx="11"/>
          </p:nvPr>
        </p:nvSpPr>
        <p:spPr>
          <a:xfrm>
            <a:off x="4038599" y="6550559"/>
            <a:ext cx="4285593" cy="307442"/>
          </a:xfrm>
        </p:spPr>
        <p:txBody>
          <a:bodyPr/>
          <a:lstStyle/>
          <a:p>
            <a:r>
              <a:rPr lang="en-US" noProof="0" dirty="0"/>
              <a:t>Flow Over a Step Cylinder using Partially-Averaged Navier-Stokes Equations</a:t>
            </a:r>
          </a:p>
        </p:txBody>
      </p:sp>
      <p:sp>
        <p:nvSpPr>
          <p:cNvPr id="12" name="Footer Placeholder 10">
            <a:extLst>
              <a:ext uri="{FF2B5EF4-FFF2-40B4-BE49-F238E27FC236}">
                <a16:creationId xmlns:a16="http://schemas.microsoft.com/office/drawing/2014/main" id="{F941CCDB-75CC-D173-04F8-94D07FE3643C}"/>
              </a:ext>
            </a:extLst>
          </p:cNvPr>
          <p:cNvSpPr txBox="1">
            <a:spLocks/>
          </p:cNvSpPr>
          <p:nvPr/>
        </p:nvSpPr>
        <p:spPr>
          <a:xfrm>
            <a:off x="1406655" y="6561069"/>
            <a:ext cx="923590" cy="306120"/>
          </a:xfrm>
          <a:prstGeom prst="rect">
            <a:avLst/>
          </a:prstGeom>
        </p:spPr>
        <p:txBody>
          <a:bodyPr vert="horz" lIns="0" tIns="0" rIns="0" bIns="0" rtlCol="0" anchor="t" anchorCtr="0"/>
          <a:lstStyle>
            <a:defPPr>
              <a:defRPr lang="nb-NO"/>
            </a:defPPr>
            <a:lvl1pPr marL="0" algn="ctr" defTabSz="914400" rtl="0" eaLnBrk="1" latinLnBrk="0" hangingPunct="1">
              <a:defRPr sz="1000" kern="1200">
                <a:solidFill>
                  <a:schemeClr val="accent2"/>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Usman Shaukat</a:t>
            </a:r>
          </a:p>
        </p:txBody>
      </p:sp>
    </p:spTree>
    <p:extLst>
      <p:ext uri="{BB962C8B-B14F-4D97-AF65-F5344CB8AC3E}">
        <p14:creationId xmlns:p14="http://schemas.microsoft.com/office/powerpoint/2010/main" val="1041230048"/>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US" noProof="0"/>
              <a:t>11/20/2023</a:t>
            </a:r>
            <a:endParaRPr lang="en-US" noProof="0" dirty="0"/>
          </a:p>
        </p:txBody>
      </p:sp>
      <p:sp>
        <p:nvSpPr>
          <p:cNvPr id="8" name="TekstSylinder 7"/>
          <p:cNvSpPr txBox="1"/>
          <p:nvPr/>
        </p:nvSpPr>
        <p:spPr>
          <a:xfrm>
            <a:off x="1276853" y="2868884"/>
            <a:ext cx="7762623" cy="430887"/>
          </a:xfrm>
          <a:prstGeom prst="rect">
            <a:avLst/>
          </a:prstGeom>
          <a:noFill/>
        </p:spPr>
        <p:txBody>
          <a:bodyPr wrap="square" lIns="0" tIns="0" rIns="0" bIns="0" rtlCol="0">
            <a:spAutoFit/>
          </a:bodyPr>
          <a:lstStyle/>
          <a:p>
            <a:r>
              <a:rPr lang="en-US" sz="2800" dirty="0">
                <a:latin typeface="Tahoma" charset="0"/>
                <a:ea typeface="Tahoma" charset="0"/>
                <a:cs typeface="Tahoma" charset="0"/>
              </a:rPr>
              <a:t>References</a:t>
            </a:r>
          </a:p>
        </p:txBody>
      </p:sp>
      <p:sp>
        <p:nvSpPr>
          <p:cNvPr id="6" name="Slide Number Placeholder 5">
            <a:extLst>
              <a:ext uri="{FF2B5EF4-FFF2-40B4-BE49-F238E27FC236}">
                <a16:creationId xmlns:a16="http://schemas.microsoft.com/office/drawing/2014/main" id="{4B3756B8-C1FD-5660-EE8A-31FF9868B64A}"/>
              </a:ext>
            </a:extLst>
          </p:cNvPr>
          <p:cNvSpPr>
            <a:spLocks noGrp="1"/>
          </p:cNvSpPr>
          <p:nvPr>
            <p:ph type="sldNum" sz="quarter" idx="12"/>
          </p:nvPr>
        </p:nvSpPr>
        <p:spPr/>
        <p:txBody>
          <a:bodyPr/>
          <a:lstStyle/>
          <a:p>
            <a:fld id="{1CAACE74-9F97-CC48-B4CB-2460102901BA}" type="slidenum">
              <a:rPr lang="en-US" noProof="0" smtClean="0"/>
              <a:t>15</a:t>
            </a:fld>
            <a:endParaRPr lang="en-US" noProof="0" dirty="0"/>
          </a:p>
        </p:txBody>
      </p:sp>
      <p:sp>
        <p:nvSpPr>
          <p:cNvPr id="7" name="TextBox 6">
            <a:extLst>
              <a:ext uri="{FF2B5EF4-FFF2-40B4-BE49-F238E27FC236}">
                <a16:creationId xmlns:a16="http://schemas.microsoft.com/office/drawing/2014/main" id="{0EBA89C4-9EB9-5E5C-180F-AAF84C21B396}"/>
              </a:ext>
            </a:extLst>
          </p:cNvPr>
          <p:cNvSpPr txBox="1"/>
          <p:nvPr/>
        </p:nvSpPr>
        <p:spPr>
          <a:xfrm>
            <a:off x="1276855" y="3559903"/>
            <a:ext cx="9433141" cy="2954655"/>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200" i="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DNV AS 2021 Environmental conditions and environmental loads Recommended Practice DNV-RP-C205 Det Norske Veritas</a:t>
            </a:r>
          </a:p>
          <a:p>
            <a:pPr marL="171450" indent="-171450">
              <a:buFont typeface="Arial" panose="020B0604020202020204" pitchFamily="34" charset="0"/>
              <a:buChar char="•"/>
            </a:pPr>
            <a:r>
              <a:rPr lang="en-US" sz="1200" i="0" dirty="0" err="1">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Huse</a:t>
            </a:r>
            <a:r>
              <a:rPr lang="en-US" sz="1200" i="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E and </a:t>
            </a:r>
            <a:r>
              <a:rPr lang="en-US" sz="1200" i="0" dirty="0" err="1">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Reitan</a:t>
            </a:r>
            <a:r>
              <a:rPr lang="en-US" sz="1200" i="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O E 1989 Drag of Buoyancy Elements on Flexible Risers in Axial Flow Tech. Rep. 511171.00-1 MT51 89-0198 MARINTEK Trondheim, Norway</a:t>
            </a:r>
          </a:p>
          <a:p>
            <a:pPr marL="171450" indent="-171450">
              <a:buFont typeface="Arial" panose="020B0604020202020204" pitchFamily="34" charset="0"/>
              <a:buChar char="•"/>
            </a:pPr>
            <a:r>
              <a:rPr lang="en-US" sz="1200" i="0" dirty="0" err="1">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Girimaji</a:t>
            </a:r>
            <a:r>
              <a:rPr lang="en-US" sz="1200" i="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S </a:t>
            </a:r>
            <a:r>
              <a:rPr lang="en-US" sz="1200" i="0" dirty="0" err="1">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S</a:t>
            </a:r>
            <a:r>
              <a:rPr lang="en-US" sz="1200" i="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2005 Partially-Averaged Navier-Stokes Model for Turbulence: A Reynolds-Averaged Navier-Stokes to Direct Numerical Simulation Bridging Method J. Appl. Mech. 73 413–21 ISSN 0021-8936</a:t>
            </a:r>
          </a:p>
          <a:p>
            <a:pPr marL="171450" indent="-171450">
              <a:buFont typeface="Arial" panose="020B0604020202020204" pitchFamily="34" charset="0"/>
              <a:buChar char="•"/>
            </a:pPr>
            <a:r>
              <a:rPr lang="en-US" sz="1200" i="0" dirty="0" err="1">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Klapwijk</a:t>
            </a:r>
            <a:r>
              <a:rPr lang="en-US" sz="1200" i="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M, Lloyd T and Vaz G 2019 On the accuracy of partially-averaged </a:t>
            </a:r>
            <a:r>
              <a:rPr lang="en-US" sz="1200" i="0" dirty="0" err="1">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navier</a:t>
            </a:r>
            <a:r>
              <a:rPr lang="en-US" sz="1200" i="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–stokes resolution estimates Int. J. Heat Fluid Flow 80 108484</a:t>
            </a:r>
          </a:p>
          <a:p>
            <a:pPr marL="171450" indent="-171450">
              <a:buFont typeface="Arial" panose="020B0604020202020204" pitchFamily="34" charset="0"/>
              <a:buChar char="•"/>
            </a:pPr>
            <a:r>
              <a:rPr lang="en-US" sz="1200" i="0" dirty="0" err="1">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Menter</a:t>
            </a:r>
            <a:r>
              <a:rPr lang="en-US" sz="1200" i="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F R 1992 Improved two-equation k-omega turbulence models for aerodynamic flows Tech. rep. National Aeronautics and Space Administration Ames Research Center</a:t>
            </a:r>
          </a:p>
          <a:p>
            <a:pPr marL="171450" indent="-171450">
              <a:buFont typeface="Arial" panose="020B0604020202020204" pitchFamily="34" charset="0"/>
              <a:buChar char="•"/>
            </a:pPr>
            <a:r>
              <a:rPr lang="en-US" sz="1200" i="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Park C W and Lee S J 2002 Flow structure around a finite circular cylinder embedded in various atmospheric</a:t>
            </a:r>
            <a:br>
              <a:rPr lang="en-US" sz="120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1200" i="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boundary layers Fluid Dyn Res 30 197</a:t>
            </a:r>
          </a:p>
          <a:p>
            <a:pPr marL="171450" indent="-171450">
              <a:buFont typeface="Arial" panose="020B0604020202020204" pitchFamily="34" charset="0"/>
              <a:buChar char="•"/>
            </a:pPr>
            <a:r>
              <a:rPr lang="en-US" sz="1200" noProof="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Floating wind turbine with Trelleborg’s </a:t>
            </a:r>
            <a:r>
              <a:rPr lang="en-US" sz="1200" noProof="0" dirty="0" err="1">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Njord</a:t>
            </a:r>
            <a:r>
              <a:rPr lang="en-US" sz="1200" noProof="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BS (Bend Stiffeners) and Trelleborg’s </a:t>
            </a:r>
            <a:r>
              <a:rPr lang="en-US" sz="1200" noProof="0" dirty="0" err="1">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Njord</a:t>
            </a:r>
            <a:r>
              <a:rPr lang="en-US" sz="1200" noProof="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DBM (Distributed Buoyancy Modules)</a:t>
            </a:r>
          </a:p>
          <a:p>
            <a:pPr marL="171450" indent="-171450">
              <a:buFont typeface="Arial" panose="020B0604020202020204" pitchFamily="34" charset="0"/>
              <a:buChar char="•"/>
            </a:pPr>
            <a:r>
              <a:rPr lang="en-US" sz="1200" dirty="0" err="1">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Krajnović</a:t>
            </a:r>
            <a:r>
              <a:rPr lang="en-US" sz="120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S. 2011. Flow around a tall finite cylinder explored by large eddy simulation. Journal of Fluid Mechanics, 676, 294–317. doi:10.1017/s0022112011000450 </a:t>
            </a:r>
            <a:endParaRPr lang="en-US" sz="1200" noProof="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endParaRPr lang="en-US" sz="1200" i="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endParaRPr lang="en-US" sz="1200" dirty="0" err="1">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17AC7AA6-A63B-A6A0-C31B-09339DFC38B0}"/>
              </a:ext>
            </a:extLst>
          </p:cNvPr>
          <p:cNvCxnSpPr>
            <a:cxnSpLocks/>
          </p:cNvCxnSpPr>
          <p:nvPr/>
        </p:nvCxnSpPr>
        <p:spPr>
          <a:xfrm>
            <a:off x="1276853" y="3391721"/>
            <a:ext cx="9273251" cy="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68A95F1C-A950-4E8D-F85A-FCD4C3BCD3FC}"/>
              </a:ext>
            </a:extLst>
          </p:cNvPr>
          <p:cNvSpPr/>
          <p:nvPr/>
        </p:nvSpPr>
        <p:spPr>
          <a:xfrm>
            <a:off x="871895" y="1326137"/>
            <a:ext cx="4561254" cy="11295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Thank you </a:t>
            </a:r>
          </a:p>
        </p:txBody>
      </p:sp>
      <p:sp>
        <p:nvSpPr>
          <p:cNvPr id="14" name="Rectangle 13">
            <a:extLst>
              <a:ext uri="{FF2B5EF4-FFF2-40B4-BE49-F238E27FC236}">
                <a16:creationId xmlns:a16="http://schemas.microsoft.com/office/drawing/2014/main" id="{127349A4-F412-2E8E-44D4-98E5943BF149}"/>
              </a:ext>
            </a:extLst>
          </p:cNvPr>
          <p:cNvSpPr/>
          <p:nvPr/>
        </p:nvSpPr>
        <p:spPr>
          <a:xfrm>
            <a:off x="1136386" y="1399572"/>
            <a:ext cx="9554187" cy="1973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graphicFrame>
        <p:nvGraphicFramePr>
          <p:cNvPr id="16" name="Diagram 15">
            <a:extLst>
              <a:ext uri="{FF2B5EF4-FFF2-40B4-BE49-F238E27FC236}">
                <a16:creationId xmlns:a16="http://schemas.microsoft.com/office/drawing/2014/main" id="{32C8BF3E-B4C2-7AE2-C4A7-CA092BACBC07}"/>
              </a:ext>
            </a:extLst>
          </p:cNvPr>
          <p:cNvGraphicFramePr/>
          <p:nvPr>
            <p:extLst>
              <p:ext uri="{D42A27DB-BD31-4B8C-83A1-F6EECF244321}">
                <p14:modId xmlns:p14="http://schemas.microsoft.com/office/powerpoint/2010/main" val="1828595855"/>
              </p:ext>
            </p:extLst>
          </p:nvPr>
        </p:nvGraphicFramePr>
        <p:xfrm>
          <a:off x="4038600" y="1061224"/>
          <a:ext cx="7762623" cy="16593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Footer Placeholder 9">
            <a:extLst>
              <a:ext uri="{FF2B5EF4-FFF2-40B4-BE49-F238E27FC236}">
                <a16:creationId xmlns:a16="http://schemas.microsoft.com/office/drawing/2014/main" id="{7EC17683-0CD8-0CFB-F5A1-AB4D09B1BFCC}"/>
              </a:ext>
            </a:extLst>
          </p:cNvPr>
          <p:cNvSpPr>
            <a:spLocks noGrp="1"/>
          </p:cNvSpPr>
          <p:nvPr>
            <p:ph type="ftr" sz="quarter" idx="11"/>
          </p:nvPr>
        </p:nvSpPr>
        <p:spPr>
          <a:xfrm>
            <a:off x="4038600" y="6514558"/>
            <a:ext cx="4327634" cy="343443"/>
          </a:xfrm>
        </p:spPr>
        <p:txBody>
          <a:bodyPr/>
          <a:lstStyle/>
          <a:p>
            <a:r>
              <a:rPr lang="en-US" noProof="0" dirty="0"/>
              <a:t>Flow Over a Step Cylinder using Partially-Averaged Navier-Stokes Equations</a:t>
            </a:r>
          </a:p>
        </p:txBody>
      </p:sp>
      <p:sp>
        <p:nvSpPr>
          <p:cNvPr id="15" name="Footer Placeholder 10">
            <a:extLst>
              <a:ext uri="{FF2B5EF4-FFF2-40B4-BE49-F238E27FC236}">
                <a16:creationId xmlns:a16="http://schemas.microsoft.com/office/drawing/2014/main" id="{7D710D27-C7C2-50A2-51AF-B41CA8DA9F5E}"/>
              </a:ext>
            </a:extLst>
          </p:cNvPr>
          <p:cNvSpPr txBox="1">
            <a:spLocks/>
          </p:cNvSpPr>
          <p:nvPr/>
        </p:nvSpPr>
        <p:spPr>
          <a:xfrm>
            <a:off x="1406655" y="6550559"/>
            <a:ext cx="923590" cy="306120"/>
          </a:xfrm>
          <a:prstGeom prst="rect">
            <a:avLst/>
          </a:prstGeom>
        </p:spPr>
        <p:txBody>
          <a:bodyPr vert="horz" lIns="0" tIns="0" rIns="0" bIns="0" rtlCol="0" anchor="t" anchorCtr="0"/>
          <a:lstStyle>
            <a:defPPr>
              <a:defRPr lang="nb-NO"/>
            </a:defPPr>
            <a:lvl1pPr marL="0" algn="ctr" defTabSz="914400" rtl="0" eaLnBrk="1" latinLnBrk="0" hangingPunct="1">
              <a:defRPr sz="1000" kern="1200">
                <a:solidFill>
                  <a:schemeClr val="accent2"/>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Usman Shaukat</a:t>
            </a:r>
          </a:p>
        </p:txBody>
      </p:sp>
    </p:spTree>
    <p:extLst>
      <p:ext uri="{BB962C8B-B14F-4D97-AF65-F5344CB8AC3E}">
        <p14:creationId xmlns:p14="http://schemas.microsoft.com/office/powerpoint/2010/main" val="904031375"/>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C536-3AA9-A1ED-EF12-EBC6B225BCC1}"/>
              </a:ext>
            </a:extLst>
          </p:cNvPr>
          <p:cNvSpPr>
            <a:spLocks noGrp="1"/>
          </p:cNvSpPr>
          <p:nvPr>
            <p:ph type="title"/>
          </p:nvPr>
        </p:nvSpPr>
        <p:spPr>
          <a:xfrm>
            <a:off x="1155506" y="806690"/>
            <a:ext cx="4330893" cy="692957"/>
          </a:xfrm>
        </p:spPr>
        <p:txBody>
          <a:bodyPr>
            <a:normAutofit fontScale="90000"/>
          </a:bodyPr>
          <a:lstStyle/>
          <a:p>
            <a:r>
              <a:rPr lang="en-US" sz="3600" kern="1200" baseline="0" dirty="0">
                <a:latin typeface="Tahoma" charset="0"/>
                <a:ea typeface="Tahoma" charset="0"/>
                <a:cs typeface="Tahoma" charset="0"/>
              </a:rPr>
              <a:t>Step Cylinder - Velocity contours Results</a:t>
            </a:r>
            <a:endParaRPr lang="en-US" dirty="0"/>
          </a:p>
        </p:txBody>
      </p:sp>
      <p:sp>
        <p:nvSpPr>
          <p:cNvPr id="3" name="Date Placeholder 2">
            <a:extLst>
              <a:ext uri="{FF2B5EF4-FFF2-40B4-BE49-F238E27FC236}">
                <a16:creationId xmlns:a16="http://schemas.microsoft.com/office/drawing/2014/main" id="{FF4280BC-2BEC-F5C3-B262-5B088DBEC4FF}"/>
              </a:ext>
            </a:extLst>
          </p:cNvPr>
          <p:cNvSpPr>
            <a:spLocks noGrp="1"/>
          </p:cNvSpPr>
          <p:nvPr>
            <p:ph type="dt" sz="half" idx="10"/>
          </p:nvPr>
        </p:nvSpPr>
        <p:spPr/>
        <p:txBody>
          <a:bodyPr/>
          <a:lstStyle/>
          <a:p>
            <a:r>
              <a:rPr lang="en-US" noProof="0"/>
              <a:t>11/20/2023</a:t>
            </a:r>
            <a:endParaRPr lang="en-US" noProof="0" dirty="0"/>
          </a:p>
        </p:txBody>
      </p:sp>
      <p:sp>
        <p:nvSpPr>
          <p:cNvPr id="5" name="Slide Number Placeholder 4">
            <a:extLst>
              <a:ext uri="{FF2B5EF4-FFF2-40B4-BE49-F238E27FC236}">
                <a16:creationId xmlns:a16="http://schemas.microsoft.com/office/drawing/2014/main" id="{5C9132D8-8C14-920E-2C91-4E7ADB1D7B85}"/>
              </a:ext>
            </a:extLst>
          </p:cNvPr>
          <p:cNvSpPr>
            <a:spLocks noGrp="1"/>
          </p:cNvSpPr>
          <p:nvPr>
            <p:ph type="sldNum" sz="quarter" idx="12"/>
          </p:nvPr>
        </p:nvSpPr>
        <p:spPr/>
        <p:txBody>
          <a:bodyPr/>
          <a:lstStyle/>
          <a:p>
            <a:fld id="{1CAACE74-9F97-CC48-B4CB-2460102901BA}" type="slidenum">
              <a:rPr lang="en-US" noProof="0" smtClean="0"/>
              <a:t>16</a:t>
            </a:fld>
            <a:endParaRPr lang="en-US" noProof="0" dirty="0"/>
          </a:p>
        </p:txBody>
      </p:sp>
      <p:pic>
        <p:nvPicPr>
          <p:cNvPr id="8" name="Picture 7" descr="A diagram of a diagram of a certain area&#10;&#10;Description automatically generated with low confidence">
            <a:extLst>
              <a:ext uri="{FF2B5EF4-FFF2-40B4-BE49-F238E27FC236}">
                <a16:creationId xmlns:a16="http://schemas.microsoft.com/office/drawing/2014/main" id="{CB093C35-5AD4-A616-42EE-C1C9FA5FC419}"/>
              </a:ext>
            </a:extLst>
          </p:cNvPr>
          <p:cNvPicPr>
            <a:picLocks noChangeAspect="1"/>
          </p:cNvPicPr>
          <p:nvPr/>
        </p:nvPicPr>
        <p:blipFill>
          <a:blip r:embed="rId3"/>
          <a:stretch>
            <a:fillRect/>
          </a:stretch>
        </p:blipFill>
        <p:spPr>
          <a:xfrm>
            <a:off x="5860934" y="557779"/>
            <a:ext cx="5949073" cy="2825807"/>
          </a:xfrm>
          <a:prstGeom prst="rect">
            <a:avLst/>
          </a:prstGeom>
          <a:noFill/>
        </p:spPr>
      </p:pic>
      <p:pic>
        <p:nvPicPr>
          <p:cNvPr id="9" name="Picture 8" descr="A diagram of a diagram of a layer of light&#10;&#10;Description automatically generated with medium confidence">
            <a:extLst>
              <a:ext uri="{FF2B5EF4-FFF2-40B4-BE49-F238E27FC236}">
                <a16:creationId xmlns:a16="http://schemas.microsoft.com/office/drawing/2014/main" id="{76C93A6A-E224-218C-7E2C-12ED36C73821}"/>
              </a:ext>
            </a:extLst>
          </p:cNvPr>
          <p:cNvPicPr>
            <a:picLocks noChangeAspect="1"/>
          </p:cNvPicPr>
          <p:nvPr/>
        </p:nvPicPr>
        <p:blipFill>
          <a:blip r:embed="rId4"/>
          <a:stretch>
            <a:fillRect/>
          </a:stretch>
        </p:blipFill>
        <p:spPr>
          <a:xfrm>
            <a:off x="5847416" y="3474414"/>
            <a:ext cx="5920945" cy="2825807"/>
          </a:xfrm>
          <a:prstGeom prst="rect">
            <a:avLst/>
          </a:prstGeom>
        </p:spPr>
      </p:pic>
      <p:sp>
        <p:nvSpPr>
          <p:cNvPr id="10" name="TextBox 9">
            <a:extLst>
              <a:ext uri="{FF2B5EF4-FFF2-40B4-BE49-F238E27FC236}">
                <a16:creationId xmlns:a16="http://schemas.microsoft.com/office/drawing/2014/main" id="{5AC5412E-A980-3EEF-168E-59EC26D6B144}"/>
              </a:ext>
            </a:extLst>
          </p:cNvPr>
          <p:cNvSpPr txBox="1"/>
          <p:nvPr/>
        </p:nvSpPr>
        <p:spPr>
          <a:xfrm>
            <a:off x="1083141" y="2527117"/>
            <a:ext cx="4496633" cy="2793960"/>
          </a:xfrm>
          <a:prstGeom prst="rect">
            <a:avLst/>
          </a:prstGeom>
        </p:spPr>
        <p:txBody>
          <a:bodyPr vert="horz" lIns="0" tIns="0" rIns="0" bIns="0" rtlCol="0">
            <a:normAutofit/>
          </a:bodyPr>
          <a:lstStyle/>
          <a:p>
            <a:pPr>
              <a:lnSpc>
                <a:spcPct val="90000"/>
              </a:lnSpc>
              <a:spcAft>
                <a:spcPts val="600"/>
              </a:spcAft>
            </a:pPr>
            <a:endParaRPr lang="en-US" sz="800" dirty="0">
              <a:latin typeface="Tahoma" charset="0"/>
              <a:ea typeface="Tahoma" charset="0"/>
              <a:cs typeface="Tahoma" charset="0"/>
            </a:endParaRPr>
          </a:p>
          <a:p>
            <a:pPr marL="800100" lvl="1" indent="-342900">
              <a:lnSpc>
                <a:spcPct val="90000"/>
              </a:lnSpc>
              <a:spcAft>
                <a:spcPts val="600"/>
              </a:spcAft>
              <a:buFont typeface="Wingdings" panose="05000000000000000000" pitchFamily="2" charset="2"/>
              <a:buChar char="§"/>
            </a:pPr>
            <a:r>
              <a:rPr lang="en-US" sz="2000" dirty="0">
                <a:latin typeface="Tahoma" charset="0"/>
                <a:ea typeface="Tahoma" charset="0"/>
                <a:cs typeface="Tahoma" charset="0"/>
              </a:rPr>
              <a:t>Sharp edges</a:t>
            </a:r>
          </a:p>
          <a:p>
            <a:pPr lvl="1">
              <a:lnSpc>
                <a:spcPct val="90000"/>
              </a:lnSpc>
              <a:spcAft>
                <a:spcPts val="600"/>
              </a:spcAft>
            </a:pPr>
            <a:endParaRPr lang="en-US" sz="100" dirty="0">
              <a:latin typeface="Tahoma" charset="0"/>
              <a:ea typeface="Tahoma" charset="0"/>
              <a:cs typeface="Tahoma" charset="0"/>
            </a:endParaRPr>
          </a:p>
          <a:p>
            <a:pPr marL="1257300" lvl="2" indent="-342900">
              <a:lnSpc>
                <a:spcPct val="90000"/>
              </a:lnSpc>
              <a:spcAft>
                <a:spcPts val="600"/>
              </a:spcAft>
              <a:buFont typeface="Courier New" panose="02070309020205020404" pitchFamily="49" charset="0"/>
              <a:buChar char="o"/>
            </a:pPr>
            <a:r>
              <a:rPr lang="en-US" dirty="0">
                <a:latin typeface="Tahoma" charset="0"/>
                <a:ea typeface="Tahoma" charset="0"/>
                <a:cs typeface="Tahoma" charset="0"/>
              </a:rPr>
              <a:t>Reverse flow upstream</a:t>
            </a:r>
          </a:p>
          <a:p>
            <a:pPr marL="1257300" lvl="2" indent="-342900">
              <a:lnSpc>
                <a:spcPct val="90000"/>
              </a:lnSpc>
              <a:spcAft>
                <a:spcPts val="600"/>
              </a:spcAft>
              <a:buFont typeface="Courier New" panose="02070309020205020404" pitchFamily="49" charset="0"/>
              <a:buChar char="o"/>
            </a:pPr>
            <a:r>
              <a:rPr lang="en-US" dirty="0">
                <a:latin typeface="Tahoma" charset="0"/>
                <a:ea typeface="Tahoma" charset="0"/>
                <a:cs typeface="Tahoma" charset="0"/>
              </a:rPr>
              <a:t>Wider wake region</a:t>
            </a:r>
          </a:p>
          <a:p>
            <a:pPr lvl="2">
              <a:lnSpc>
                <a:spcPct val="90000"/>
              </a:lnSpc>
              <a:spcAft>
                <a:spcPts val="600"/>
              </a:spcAft>
            </a:pPr>
            <a:endParaRPr lang="en-US" sz="100" dirty="0">
              <a:latin typeface="Tahoma" charset="0"/>
              <a:ea typeface="Tahoma" charset="0"/>
              <a:cs typeface="Tahoma" charset="0"/>
            </a:endParaRPr>
          </a:p>
          <a:p>
            <a:pPr marL="800100" lvl="1" indent="-342900">
              <a:lnSpc>
                <a:spcPct val="90000"/>
              </a:lnSpc>
              <a:spcAft>
                <a:spcPts val="600"/>
              </a:spcAft>
              <a:buFont typeface="Wingdings" panose="05000000000000000000" pitchFamily="2" charset="2"/>
              <a:buChar char="§"/>
            </a:pPr>
            <a:r>
              <a:rPr lang="en-US" sz="2000" dirty="0">
                <a:latin typeface="Tahoma" charset="0"/>
                <a:ea typeface="Tahoma" charset="0"/>
                <a:cs typeface="Tahoma" charset="0"/>
              </a:rPr>
              <a:t>Chamfering and Filleting</a:t>
            </a:r>
          </a:p>
          <a:p>
            <a:pPr marL="1257300" lvl="2" indent="-342900">
              <a:lnSpc>
                <a:spcPct val="90000"/>
              </a:lnSpc>
              <a:spcAft>
                <a:spcPts val="600"/>
              </a:spcAft>
              <a:buFont typeface="Courier New" panose="02070309020205020404" pitchFamily="49" charset="0"/>
              <a:buChar char="o"/>
            </a:pPr>
            <a:r>
              <a:rPr lang="en-US" dirty="0">
                <a:latin typeface="Tahoma" charset="0"/>
                <a:ea typeface="Tahoma" charset="0"/>
                <a:cs typeface="Tahoma" charset="0"/>
              </a:rPr>
              <a:t>Reduction in reverse flow</a:t>
            </a:r>
          </a:p>
          <a:p>
            <a:pPr marL="1257300" lvl="2" indent="-342900">
              <a:lnSpc>
                <a:spcPct val="90000"/>
              </a:lnSpc>
              <a:spcAft>
                <a:spcPts val="600"/>
              </a:spcAft>
              <a:buFont typeface="Courier New" panose="02070309020205020404" pitchFamily="49" charset="0"/>
              <a:buChar char="o"/>
            </a:pPr>
            <a:r>
              <a:rPr lang="en-US" dirty="0">
                <a:latin typeface="Tahoma" charset="0"/>
                <a:ea typeface="Tahoma" charset="0"/>
                <a:cs typeface="Tahoma" charset="0"/>
              </a:rPr>
              <a:t>Thinner wake </a:t>
            </a:r>
          </a:p>
          <a:p>
            <a:pPr marL="1257300" lvl="2" indent="-342900">
              <a:lnSpc>
                <a:spcPct val="90000"/>
              </a:lnSpc>
              <a:spcAft>
                <a:spcPts val="600"/>
              </a:spcAft>
              <a:buFont typeface="Wingdings" panose="05000000000000000000" pitchFamily="2" charset="2"/>
              <a:buChar char="§"/>
            </a:pPr>
            <a:endParaRPr lang="en-US" sz="2000" dirty="0">
              <a:latin typeface="Tahoma" charset="0"/>
              <a:ea typeface="Tahoma" charset="0"/>
              <a:cs typeface="Tahoma" charset="0"/>
            </a:endParaRPr>
          </a:p>
          <a:p>
            <a:pPr marL="800100" lvl="1" indent="-342900">
              <a:lnSpc>
                <a:spcPct val="90000"/>
              </a:lnSpc>
              <a:spcAft>
                <a:spcPts val="600"/>
              </a:spcAft>
              <a:buFont typeface="Wingdings" panose="05000000000000000000" pitchFamily="2" charset="2"/>
              <a:buChar char="§"/>
            </a:pPr>
            <a:endParaRPr lang="en-US" sz="2000" dirty="0">
              <a:latin typeface="Tahoma" charset="0"/>
              <a:ea typeface="Tahoma" charset="0"/>
              <a:cs typeface="Tahoma" charset="0"/>
            </a:endParaRPr>
          </a:p>
          <a:p>
            <a:pPr lvl="2">
              <a:lnSpc>
                <a:spcPct val="90000"/>
              </a:lnSpc>
              <a:spcAft>
                <a:spcPts val="600"/>
              </a:spcAft>
            </a:pPr>
            <a:endParaRPr lang="en-US" sz="2300" dirty="0">
              <a:latin typeface="Tahoma" charset="0"/>
              <a:ea typeface="Tahoma" charset="0"/>
              <a:cs typeface="Tahoma" charset="0"/>
            </a:endParaRPr>
          </a:p>
        </p:txBody>
      </p:sp>
      <p:sp>
        <p:nvSpPr>
          <p:cNvPr id="11" name="TextBox 10">
            <a:extLst>
              <a:ext uri="{FF2B5EF4-FFF2-40B4-BE49-F238E27FC236}">
                <a16:creationId xmlns:a16="http://schemas.microsoft.com/office/drawing/2014/main" id="{ED158DAB-9311-53BD-1D69-3D840A1FFF41}"/>
              </a:ext>
            </a:extLst>
          </p:cNvPr>
          <p:cNvSpPr txBox="1"/>
          <p:nvPr/>
        </p:nvSpPr>
        <p:spPr>
          <a:xfrm>
            <a:off x="1049266" y="2097548"/>
            <a:ext cx="4696079" cy="369332"/>
          </a:xfrm>
          <a:prstGeom prst="rect">
            <a:avLst/>
          </a:prstGeom>
          <a:noFill/>
        </p:spPr>
        <p:txBody>
          <a:bodyPr wrap="square">
            <a:spAutoFit/>
          </a:bodyPr>
          <a:lstStyle/>
          <a:p>
            <a:pPr marL="285750" indent="-285750">
              <a:lnSpc>
                <a:spcPct val="90000"/>
              </a:lnSpc>
              <a:spcAft>
                <a:spcPts val="600"/>
              </a:spcAft>
              <a:buClr>
                <a:schemeClr val="accent4">
                  <a:lumMod val="75000"/>
                </a:schemeClr>
              </a:buClr>
              <a:buFont typeface="Wingdings" panose="05000000000000000000" pitchFamily="2" charset="2"/>
              <a:buChar char="q"/>
            </a:pPr>
            <a:r>
              <a:rPr lang="en-US" sz="2000" dirty="0">
                <a:latin typeface="Tahoma" charset="0"/>
                <a:ea typeface="Tahoma" charset="0"/>
                <a:cs typeface="Tahoma" charset="0"/>
              </a:rPr>
              <a:t>Flow Patterns- Velocity contour plots</a:t>
            </a:r>
          </a:p>
        </p:txBody>
      </p:sp>
      <p:cxnSp>
        <p:nvCxnSpPr>
          <p:cNvPr id="12" name="Straight Arrow Connector 11">
            <a:extLst>
              <a:ext uri="{FF2B5EF4-FFF2-40B4-BE49-F238E27FC236}">
                <a16:creationId xmlns:a16="http://schemas.microsoft.com/office/drawing/2014/main" id="{86AF04FF-6454-25ED-9BD2-0FB93494C3A4}"/>
              </a:ext>
            </a:extLst>
          </p:cNvPr>
          <p:cNvCxnSpPr>
            <a:cxnSpLocks/>
          </p:cNvCxnSpPr>
          <p:nvPr/>
        </p:nvCxnSpPr>
        <p:spPr>
          <a:xfrm flipH="1">
            <a:off x="4304963" y="1741251"/>
            <a:ext cx="2204345" cy="1463195"/>
          </a:xfrm>
          <a:prstGeom prst="straightConnector1">
            <a:avLst/>
          </a:prstGeom>
          <a:ln w="28575">
            <a:prstDash val="lgDashDotDot"/>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198D051B-DE08-A6DB-2E89-E90D26ECF319}"/>
              </a:ext>
            </a:extLst>
          </p:cNvPr>
          <p:cNvCxnSpPr>
            <a:cxnSpLocks/>
          </p:cNvCxnSpPr>
          <p:nvPr/>
        </p:nvCxnSpPr>
        <p:spPr>
          <a:xfrm flipH="1">
            <a:off x="4260847" y="2527117"/>
            <a:ext cx="2649751" cy="1069763"/>
          </a:xfrm>
          <a:prstGeom prst="straightConnector1">
            <a:avLst/>
          </a:prstGeom>
          <a:ln w="28575">
            <a:solidFill>
              <a:schemeClr val="accent3">
                <a:lumMod val="10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6022031-EFC9-4038-F3A7-245AA9A71BC5}"/>
              </a:ext>
            </a:extLst>
          </p:cNvPr>
          <p:cNvCxnSpPr>
            <a:cxnSpLocks/>
          </p:cNvCxnSpPr>
          <p:nvPr/>
        </p:nvCxnSpPr>
        <p:spPr>
          <a:xfrm flipH="1" flipV="1">
            <a:off x="4298323" y="3622290"/>
            <a:ext cx="2725564" cy="617308"/>
          </a:xfrm>
          <a:prstGeom prst="straightConnector1">
            <a:avLst/>
          </a:prstGeom>
          <a:ln w="28575">
            <a:solidFill>
              <a:schemeClr val="accent3">
                <a:lumMod val="10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0B2ED9F-1784-FF7F-0B2B-33924DF76EEB}"/>
              </a:ext>
            </a:extLst>
          </p:cNvPr>
          <p:cNvCxnSpPr>
            <a:cxnSpLocks/>
          </p:cNvCxnSpPr>
          <p:nvPr/>
        </p:nvCxnSpPr>
        <p:spPr>
          <a:xfrm flipH="1" flipV="1">
            <a:off x="4260847" y="3634543"/>
            <a:ext cx="2847317" cy="1686534"/>
          </a:xfrm>
          <a:prstGeom prst="straightConnector1">
            <a:avLst/>
          </a:prstGeom>
          <a:ln w="28575">
            <a:solidFill>
              <a:schemeClr val="accent3">
                <a:lumMod val="10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B247DD-9AF0-7093-B70F-E939DD39E101}"/>
              </a:ext>
            </a:extLst>
          </p:cNvPr>
          <p:cNvSpPr txBox="1"/>
          <p:nvPr/>
        </p:nvSpPr>
        <p:spPr>
          <a:xfrm>
            <a:off x="8775026" y="6486587"/>
            <a:ext cx="1659324" cy="153888"/>
          </a:xfrm>
          <a:prstGeom prst="rect">
            <a:avLst/>
          </a:prstGeom>
          <a:noFill/>
        </p:spPr>
        <p:txBody>
          <a:bodyPr wrap="square" lIns="0" tIns="0" rIns="0" bIns="0" rtlCol="0">
            <a:spAutoFit/>
          </a:bodyPr>
          <a:lstStyle/>
          <a:p>
            <a:r>
              <a:rPr lang="en-US" sz="1000" dirty="0">
                <a:solidFill>
                  <a:schemeClr val="tx1">
                    <a:lumMod val="75000"/>
                    <a:lumOff val="25000"/>
                  </a:schemeClr>
                </a:solidFill>
                <a:latin typeface="Arial" panose="020B0604020202020204" pitchFamily="34" charset="0"/>
                <a:ea typeface="Tahoma" charset="0"/>
                <a:cs typeface="Arial" panose="020B0604020202020204" pitchFamily="34" charset="0"/>
              </a:rPr>
              <a:t>Usman Shaukat</a:t>
            </a:r>
          </a:p>
        </p:txBody>
      </p:sp>
      <p:sp>
        <p:nvSpPr>
          <p:cNvPr id="7" name="Footer Placeholder 5">
            <a:extLst>
              <a:ext uri="{FF2B5EF4-FFF2-40B4-BE49-F238E27FC236}">
                <a16:creationId xmlns:a16="http://schemas.microsoft.com/office/drawing/2014/main" id="{E0F121BF-F945-F216-6DD8-9C77E2A699D4}"/>
              </a:ext>
            </a:extLst>
          </p:cNvPr>
          <p:cNvSpPr txBox="1">
            <a:spLocks/>
          </p:cNvSpPr>
          <p:nvPr/>
        </p:nvSpPr>
        <p:spPr>
          <a:xfrm>
            <a:off x="4150743" y="6456144"/>
            <a:ext cx="4114800" cy="307442"/>
          </a:xfrm>
          <a:prstGeom prst="rect">
            <a:avLst/>
          </a:prstGeom>
        </p:spPr>
        <p:txBody>
          <a:bodyPr vert="horz" lIns="0" tIns="0" rIns="0" bIns="0" rtlCol="0" anchor="t" anchorCtr="0"/>
          <a:lstStyle>
            <a:defPPr>
              <a:defRPr lang="nb-NO"/>
            </a:defPPr>
            <a:lvl1pPr marL="0" algn="ctr" defTabSz="914400" rtl="0" eaLnBrk="1" latinLnBrk="0" hangingPunct="1">
              <a:defRPr sz="1000" kern="1200">
                <a:solidFill>
                  <a:schemeClr val="accent2"/>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Flow Over a Step Cylinder using Partially-Averaged Navier-Stokes Equations with Application Towards Dynamic Subsea Power Cables</a:t>
            </a:r>
          </a:p>
        </p:txBody>
      </p:sp>
      <p:sp>
        <p:nvSpPr>
          <p:cNvPr id="4" name="Footer Placeholder 3">
            <a:extLst>
              <a:ext uri="{FF2B5EF4-FFF2-40B4-BE49-F238E27FC236}">
                <a16:creationId xmlns:a16="http://schemas.microsoft.com/office/drawing/2014/main" id="{D5E50C6B-1289-92ED-6AC7-0B551BF0F3EC}"/>
              </a:ext>
            </a:extLst>
          </p:cNvPr>
          <p:cNvSpPr>
            <a:spLocks noGrp="1"/>
          </p:cNvSpPr>
          <p:nvPr>
            <p:ph type="ftr" sz="quarter" idx="11"/>
          </p:nvPr>
        </p:nvSpPr>
        <p:spPr/>
        <p:txBody>
          <a:bodyPr/>
          <a:lstStyle/>
          <a:p>
            <a:r>
              <a:rPr lang="en-US" noProof="0"/>
              <a:t>Flow Over a Step Cylinder using Partially-Averaged Navier-Stokes Equations</a:t>
            </a:r>
            <a:endParaRPr lang="en-US" noProof="0" dirty="0"/>
          </a:p>
        </p:txBody>
      </p:sp>
    </p:spTree>
    <p:extLst>
      <p:ext uri="{BB962C8B-B14F-4D97-AF65-F5344CB8AC3E}">
        <p14:creationId xmlns:p14="http://schemas.microsoft.com/office/powerpoint/2010/main" val="2264310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C42D6-E385-069F-E1FC-13EB00996584}"/>
              </a:ext>
            </a:extLst>
          </p:cNvPr>
          <p:cNvSpPr>
            <a:spLocks noGrp="1"/>
          </p:cNvSpPr>
          <p:nvPr>
            <p:ph type="title"/>
          </p:nvPr>
        </p:nvSpPr>
        <p:spPr>
          <a:xfrm>
            <a:off x="1670472" y="879894"/>
            <a:ext cx="8205048" cy="692957"/>
          </a:xfrm>
        </p:spPr>
        <p:txBody>
          <a:bodyPr>
            <a:normAutofit/>
          </a:bodyPr>
          <a:lstStyle/>
          <a:p>
            <a:r>
              <a:rPr lang="en-US" dirty="0"/>
              <a:t>Results Validation against LES Findings</a:t>
            </a:r>
          </a:p>
        </p:txBody>
      </p:sp>
      <p:sp>
        <p:nvSpPr>
          <p:cNvPr id="3" name="Date Placeholder 2">
            <a:extLst>
              <a:ext uri="{FF2B5EF4-FFF2-40B4-BE49-F238E27FC236}">
                <a16:creationId xmlns:a16="http://schemas.microsoft.com/office/drawing/2014/main" id="{DD871EB7-0E63-00A0-7B28-18ED967FFA01}"/>
              </a:ext>
            </a:extLst>
          </p:cNvPr>
          <p:cNvSpPr>
            <a:spLocks noGrp="1"/>
          </p:cNvSpPr>
          <p:nvPr>
            <p:ph type="dt" sz="half" idx="10"/>
          </p:nvPr>
        </p:nvSpPr>
        <p:spPr/>
        <p:txBody>
          <a:bodyPr/>
          <a:lstStyle/>
          <a:p>
            <a:r>
              <a:rPr lang="en-US" noProof="0"/>
              <a:t>11/20/2023</a:t>
            </a:r>
            <a:endParaRPr lang="en-US" noProof="0" dirty="0"/>
          </a:p>
        </p:txBody>
      </p:sp>
      <p:sp>
        <p:nvSpPr>
          <p:cNvPr id="5" name="Slide Number Placeholder 4">
            <a:extLst>
              <a:ext uri="{FF2B5EF4-FFF2-40B4-BE49-F238E27FC236}">
                <a16:creationId xmlns:a16="http://schemas.microsoft.com/office/drawing/2014/main" id="{3E3D4F28-5456-9923-110C-A9CF53D54AAE}"/>
              </a:ext>
            </a:extLst>
          </p:cNvPr>
          <p:cNvSpPr>
            <a:spLocks noGrp="1"/>
          </p:cNvSpPr>
          <p:nvPr>
            <p:ph type="sldNum" sz="quarter" idx="12"/>
          </p:nvPr>
        </p:nvSpPr>
        <p:spPr/>
        <p:txBody>
          <a:bodyPr/>
          <a:lstStyle/>
          <a:p>
            <a:fld id="{1CAACE74-9F97-CC48-B4CB-2460102901BA}" type="slidenum">
              <a:rPr lang="en-US" noProof="0" smtClean="0"/>
              <a:t>17</a:t>
            </a:fld>
            <a:endParaRPr lang="en-US" noProof="0" dirty="0"/>
          </a:p>
        </p:txBody>
      </p:sp>
      <p:pic>
        <p:nvPicPr>
          <p:cNvPr id="7" name="Picture 6">
            <a:extLst>
              <a:ext uri="{FF2B5EF4-FFF2-40B4-BE49-F238E27FC236}">
                <a16:creationId xmlns:a16="http://schemas.microsoft.com/office/drawing/2014/main" id="{593EA9CD-6DDF-9793-46EA-8940D31493A6}"/>
              </a:ext>
            </a:extLst>
          </p:cNvPr>
          <p:cNvPicPr>
            <a:picLocks noChangeAspect="1"/>
          </p:cNvPicPr>
          <p:nvPr/>
        </p:nvPicPr>
        <p:blipFill>
          <a:blip r:embed="rId3"/>
          <a:stretch>
            <a:fillRect/>
          </a:stretch>
        </p:blipFill>
        <p:spPr>
          <a:xfrm>
            <a:off x="789424" y="2389946"/>
            <a:ext cx="4713371" cy="3224510"/>
          </a:xfrm>
          <a:prstGeom prst="rect">
            <a:avLst/>
          </a:prstGeom>
          <a:ln>
            <a:noFill/>
          </a:ln>
          <a:effectLst>
            <a:outerShdw blurRad="292100" dist="139700" dir="2700000" algn="tl" rotWithShape="0">
              <a:srgbClr val="333333">
                <a:alpha val="65000"/>
              </a:srgbClr>
            </a:outerShdw>
          </a:effectLst>
        </p:spPr>
      </p:pic>
      <p:sp>
        <p:nvSpPr>
          <p:cNvPr id="9" name="Rectangle: Rounded Corners 8">
            <a:extLst>
              <a:ext uri="{FF2B5EF4-FFF2-40B4-BE49-F238E27FC236}">
                <a16:creationId xmlns:a16="http://schemas.microsoft.com/office/drawing/2014/main" id="{8974F6AC-5D5D-CDB5-ED32-E9F9F4B9EB93}"/>
              </a:ext>
            </a:extLst>
          </p:cNvPr>
          <p:cNvSpPr/>
          <p:nvPr/>
        </p:nvSpPr>
        <p:spPr>
          <a:xfrm>
            <a:off x="141694" y="1823098"/>
            <a:ext cx="7793811" cy="4574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4">
                  <a:lumMod val="75000"/>
                </a:schemeClr>
              </a:buClr>
              <a:buFont typeface="Wingdings" panose="05000000000000000000" pitchFamily="2" charset="2"/>
              <a:buChar char="q"/>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Q criterion and pressure coefficient similar to previous findings. </a:t>
            </a:r>
          </a:p>
        </p:txBody>
      </p:sp>
      <p:pic>
        <p:nvPicPr>
          <p:cNvPr id="14" name="Picture 13">
            <a:extLst>
              <a:ext uri="{FF2B5EF4-FFF2-40B4-BE49-F238E27FC236}">
                <a16:creationId xmlns:a16="http://schemas.microsoft.com/office/drawing/2014/main" id="{31467FC6-F998-0E71-246F-60319ABA24AA}"/>
              </a:ext>
            </a:extLst>
          </p:cNvPr>
          <p:cNvPicPr>
            <a:picLocks noChangeAspect="1"/>
          </p:cNvPicPr>
          <p:nvPr/>
        </p:nvPicPr>
        <p:blipFill>
          <a:blip r:embed="rId4"/>
          <a:stretch>
            <a:fillRect/>
          </a:stretch>
        </p:blipFill>
        <p:spPr>
          <a:xfrm>
            <a:off x="8572897" y="2945173"/>
            <a:ext cx="3049191" cy="2147449"/>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C3307F9D-B244-EE4C-63C4-27AC2E4D427A}"/>
              </a:ext>
            </a:extLst>
          </p:cNvPr>
          <p:cNvPicPr>
            <a:picLocks noChangeAspect="1"/>
          </p:cNvPicPr>
          <p:nvPr/>
        </p:nvPicPr>
        <p:blipFill rotWithShape="1">
          <a:blip r:embed="rId5"/>
          <a:srcRect l="4814" r="20698"/>
          <a:stretch/>
        </p:blipFill>
        <p:spPr>
          <a:xfrm>
            <a:off x="5878286" y="2389946"/>
            <a:ext cx="2560320" cy="3257904"/>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9414FCA7-3B69-5A31-415F-FA0EE4B685F7}"/>
              </a:ext>
            </a:extLst>
          </p:cNvPr>
          <p:cNvSpPr txBox="1"/>
          <p:nvPr/>
        </p:nvSpPr>
        <p:spPr>
          <a:xfrm>
            <a:off x="7834846" y="5750615"/>
            <a:ext cx="3049191" cy="369332"/>
          </a:xfrm>
          <a:prstGeom prst="rect">
            <a:avLst/>
          </a:prstGeom>
          <a:noFill/>
        </p:spPr>
        <p:txBody>
          <a:bodyPr wrap="square">
            <a:spAutoFit/>
          </a:bodyPr>
          <a:lstStyle/>
          <a:p>
            <a:r>
              <a:rPr lang="en-US" sz="180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LES model (Krajnović,2011)</a:t>
            </a:r>
            <a:endParaRPr lang="en-US" dirty="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5BFAA2E-5406-869C-9232-71DC7ADF77E5}"/>
                  </a:ext>
                </a:extLst>
              </p:cNvPr>
              <p:cNvSpPr txBox="1"/>
              <p:nvPr/>
            </p:nvSpPr>
            <p:spPr>
              <a:xfrm>
                <a:off x="1969623" y="5713175"/>
                <a:ext cx="2306286" cy="369332"/>
              </a:xfrm>
              <a:prstGeom prst="rect">
                <a:avLst/>
              </a:prstGeom>
              <a:noFill/>
            </p:spPr>
            <p:txBody>
              <a:bodyPr wrap="square">
                <a:spAutoFit/>
              </a:bodyPr>
              <a:lstStyle/>
              <a:p>
                <a14:m>
                  <m:oMath xmlns:m="http://schemas.openxmlformats.org/officeDocument/2006/math">
                    <m:r>
                      <a:rPr lang="en-US" sz="1800" b="0" i="1" smtClean="0">
                        <a:solidFill>
                          <a:schemeClr val="tx2">
                            <a:lumMod val="85000"/>
                            <a:lumOff val="15000"/>
                          </a:schemeClr>
                        </a:solidFill>
                        <a:latin typeface="Cambria Math" panose="02040503050406030204" pitchFamily="18" charset="0"/>
                        <a:ea typeface="Tahoma" panose="020B0604030504040204" pitchFamily="34" charset="0"/>
                        <a:cs typeface="Tahoma" panose="020B0604030504040204" pitchFamily="34" charset="0"/>
                      </a:rPr>
                      <m:t>𝐾</m:t>
                    </m:r>
                    <m:r>
                      <a:rPr lang="en-US" sz="1800" b="0" i="1" smtClean="0">
                        <a:solidFill>
                          <a:schemeClr val="tx2">
                            <a:lumMod val="85000"/>
                            <a:lumOff val="15000"/>
                          </a:schemeClr>
                        </a:solidFill>
                        <a:latin typeface="Cambria Math" panose="02040503050406030204" pitchFamily="18" charset="0"/>
                        <a:ea typeface="Tahoma" panose="020B0604030504040204" pitchFamily="34" charset="0"/>
                        <a:cs typeface="Tahoma" panose="020B0604030504040204" pitchFamily="34" charset="0"/>
                      </a:rPr>
                      <m:t> </m:t>
                    </m:r>
                    <m:r>
                      <a:rPr lang="en-US" sz="1800" b="0" i="1" smtClean="0">
                        <a:solidFill>
                          <a:schemeClr val="tx2">
                            <a:lumMod val="85000"/>
                            <a:lumOff val="15000"/>
                          </a:schemeClr>
                        </a:solidFill>
                        <a:latin typeface="Cambria Math" panose="02040503050406030204" pitchFamily="18" charset="0"/>
                        <a:ea typeface="Tahoma" panose="020B0604030504040204" pitchFamily="34" charset="0"/>
                        <a:cs typeface="Tahoma" panose="020B0604030504040204" pitchFamily="34" charset="0"/>
                      </a:rPr>
                      <m:t>𝜔</m:t>
                    </m:r>
                    <m:r>
                      <a:rPr lang="en-US" sz="1800" b="0" i="1" smtClean="0">
                        <a:solidFill>
                          <a:schemeClr val="tx2">
                            <a:lumMod val="85000"/>
                            <a:lumOff val="15000"/>
                          </a:schemeClr>
                        </a:solidFill>
                        <a:latin typeface="Cambria Math" panose="02040503050406030204" pitchFamily="18" charset="0"/>
                        <a:ea typeface="Tahoma" panose="020B0604030504040204" pitchFamily="34" charset="0"/>
                        <a:cs typeface="Tahoma" panose="020B0604030504040204" pitchFamily="34" charset="0"/>
                      </a:rPr>
                      <m:t> </m:t>
                    </m:r>
                    <m:r>
                      <a:rPr lang="en-US" sz="1800" b="0" i="1" smtClean="0">
                        <a:solidFill>
                          <a:schemeClr val="tx2">
                            <a:lumMod val="85000"/>
                            <a:lumOff val="15000"/>
                          </a:schemeClr>
                        </a:solidFill>
                        <a:latin typeface="Cambria Math" panose="02040503050406030204" pitchFamily="18" charset="0"/>
                        <a:ea typeface="Tahoma" panose="020B0604030504040204" pitchFamily="34" charset="0"/>
                        <a:cs typeface="Tahoma" panose="020B0604030504040204" pitchFamily="34" charset="0"/>
                      </a:rPr>
                      <m:t>𝑆𝑆𝑇</m:t>
                    </m:r>
                  </m:oMath>
                </a14:m>
                <a:r>
                  <a:rPr lang="en-US" sz="180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PANS model</a:t>
                </a:r>
                <a:endParaRPr lang="en-US" dirty="0"/>
              </a:p>
            </p:txBody>
          </p:sp>
        </mc:Choice>
        <mc:Fallback xmlns="">
          <p:sp>
            <p:nvSpPr>
              <p:cNvPr id="20" name="TextBox 19">
                <a:extLst>
                  <a:ext uri="{FF2B5EF4-FFF2-40B4-BE49-F238E27FC236}">
                    <a16:creationId xmlns:a16="http://schemas.microsoft.com/office/drawing/2014/main" id="{35BFAA2E-5406-869C-9232-71DC7ADF77E5}"/>
                  </a:ext>
                </a:extLst>
              </p:cNvPr>
              <p:cNvSpPr txBox="1">
                <a:spLocks noRot="1" noChangeAspect="1" noMove="1" noResize="1" noEditPoints="1" noAdjustHandles="1" noChangeArrowheads="1" noChangeShapeType="1" noTextEdit="1"/>
              </p:cNvSpPr>
              <p:nvPr/>
            </p:nvSpPr>
            <p:spPr>
              <a:xfrm>
                <a:off x="1969623" y="5713175"/>
                <a:ext cx="2306286" cy="369332"/>
              </a:xfrm>
              <a:prstGeom prst="rect">
                <a:avLst/>
              </a:prstGeom>
              <a:blipFill>
                <a:blip r:embed="rId6"/>
                <a:stretch>
                  <a:fillRect t="-9836" r="-2381" b="-22951"/>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7B240BC5-43B3-AFE9-C2D6-A69A070DAE11}"/>
              </a:ext>
            </a:extLst>
          </p:cNvPr>
          <p:cNvSpPr txBox="1"/>
          <p:nvPr/>
        </p:nvSpPr>
        <p:spPr>
          <a:xfrm>
            <a:off x="8775026" y="6486587"/>
            <a:ext cx="1659324" cy="153888"/>
          </a:xfrm>
          <a:prstGeom prst="rect">
            <a:avLst/>
          </a:prstGeom>
          <a:noFill/>
        </p:spPr>
        <p:txBody>
          <a:bodyPr wrap="square" lIns="0" tIns="0" rIns="0" bIns="0" rtlCol="0">
            <a:spAutoFit/>
          </a:bodyPr>
          <a:lstStyle/>
          <a:p>
            <a:r>
              <a:rPr lang="en-US" sz="1000" dirty="0">
                <a:solidFill>
                  <a:schemeClr val="tx1">
                    <a:lumMod val="75000"/>
                    <a:lumOff val="25000"/>
                  </a:schemeClr>
                </a:solidFill>
                <a:latin typeface="Arial" panose="020B0604020202020204" pitchFamily="34" charset="0"/>
                <a:ea typeface="Tahoma" charset="0"/>
                <a:cs typeface="Arial" panose="020B0604020202020204" pitchFamily="34" charset="0"/>
              </a:rPr>
              <a:t>Usman Shaukat</a:t>
            </a:r>
          </a:p>
        </p:txBody>
      </p:sp>
      <p:cxnSp>
        <p:nvCxnSpPr>
          <p:cNvPr id="24" name="Straight Connector 23">
            <a:extLst>
              <a:ext uri="{FF2B5EF4-FFF2-40B4-BE49-F238E27FC236}">
                <a16:creationId xmlns:a16="http://schemas.microsoft.com/office/drawing/2014/main" id="{BDE54C28-DBB0-FC9C-C817-3E150B7303A0}"/>
              </a:ext>
            </a:extLst>
          </p:cNvPr>
          <p:cNvCxnSpPr>
            <a:cxnSpLocks/>
          </p:cNvCxnSpPr>
          <p:nvPr/>
        </p:nvCxnSpPr>
        <p:spPr>
          <a:xfrm>
            <a:off x="5731791" y="2193501"/>
            <a:ext cx="0" cy="4092469"/>
          </a:xfrm>
          <a:prstGeom prst="line">
            <a:avLst/>
          </a:prstGeom>
          <a:ln w="12700">
            <a:prstDash val="lgDashDot"/>
          </a:ln>
        </p:spPr>
        <p:style>
          <a:lnRef idx="1">
            <a:schemeClr val="accent6"/>
          </a:lnRef>
          <a:fillRef idx="0">
            <a:schemeClr val="accent6"/>
          </a:fillRef>
          <a:effectRef idx="0">
            <a:schemeClr val="accent6"/>
          </a:effectRef>
          <a:fontRef idx="minor">
            <a:schemeClr val="tx1"/>
          </a:fontRef>
        </p:style>
      </p:cxnSp>
      <p:sp>
        <p:nvSpPr>
          <p:cNvPr id="4" name="Footer Placeholder 3">
            <a:extLst>
              <a:ext uri="{FF2B5EF4-FFF2-40B4-BE49-F238E27FC236}">
                <a16:creationId xmlns:a16="http://schemas.microsoft.com/office/drawing/2014/main" id="{87E1DFDE-1A3A-75C4-0090-791577677093}"/>
              </a:ext>
            </a:extLst>
          </p:cNvPr>
          <p:cNvSpPr>
            <a:spLocks noGrp="1"/>
          </p:cNvSpPr>
          <p:nvPr>
            <p:ph type="ftr" sz="quarter" idx="11"/>
          </p:nvPr>
        </p:nvSpPr>
        <p:spPr/>
        <p:txBody>
          <a:bodyPr/>
          <a:lstStyle/>
          <a:p>
            <a:r>
              <a:rPr lang="en-US" noProof="0"/>
              <a:t>Flow Over a Step Cylinder using Partially-Averaged Navier-Stokes Equations</a:t>
            </a:r>
            <a:endParaRPr lang="en-US" noProof="0" dirty="0"/>
          </a:p>
        </p:txBody>
      </p:sp>
    </p:spTree>
    <p:extLst>
      <p:ext uri="{BB962C8B-B14F-4D97-AF65-F5344CB8AC3E}">
        <p14:creationId xmlns:p14="http://schemas.microsoft.com/office/powerpoint/2010/main" val="1733817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89B4F-E949-F507-F84F-0D32FE3A3781}"/>
              </a:ext>
            </a:extLst>
          </p:cNvPr>
          <p:cNvSpPr>
            <a:spLocks noGrp="1"/>
          </p:cNvSpPr>
          <p:nvPr>
            <p:ph type="title"/>
          </p:nvPr>
        </p:nvSpPr>
        <p:spPr/>
        <p:txBody>
          <a:bodyPr/>
          <a:lstStyle/>
          <a:p>
            <a:r>
              <a:rPr lang="en-US" dirty="0"/>
              <a:t>Step Cylinders - Flow Structures Results</a:t>
            </a:r>
          </a:p>
        </p:txBody>
      </p:sp>
      <p:sp>
        <p:nvSpPr>
          <p:cNvPr id="3" name="Date Placeholder 2">
            <a:extLst>
              <a:ext uri="{FF2B5EF4-FFF2-40B4-BE49-F238E27FC236}">
                <a16:creationId xmlns:a16="http://schemas.microsoft.com/office/drawing/2014/main" id="{A5E2B40B-D15C-D3AC-825F-76249F86D55D}"/>
              </a:ext>
            </a:extLst>
          </p:cNvPr>
          <p:cNvSpPr>
            <a:spLocks noGrp="1"/>
          </p:cNvSpPr>
          <p:nvPr>
            <p:ph type="dt" sz="half" idx="10"/>
          </p:nvPr>
        </p:nvSpPr>
        <p:spPr/>
        <p:txBody>
          <a:bodyPr/>
          <a:lstStyle/>
          <a:p>
            <a:r>
              <a:rPr lang="en-US" noProof="0"/>
              <a:t>11/20/2023</a:t>
            </a:r>
            <a:endParaRPr lang="en-US" noProof="0" dirty="0"/>
          </a:p>
        </p:txBody>
      </p:sp>
      <p:sp>
        <p:nvSpPr>
          <p:cNvPr id="5" name="Slide Number Placeholder 4">
            <a:extLst>
              <a:ext uri="{FF2B5EF4-FFF2-40B4-BE49-F238E27FC236}">
                <a16:creationId xmlns:a16="http://schemas.microsoft.com/office/drawing/2014/main" id="{B064EE53-C66B-E222-81B8-8B80B8C5488A}"/>
              </a:ext>
            </a:extLst>
          </p:cNvPr>
          <p:cNvSpPr>
            <a:spLocks noGrp="1"/>
          </p:cNvSpPr>
          <p:nvPr>
            <p:ph type="sldNum" sz="quarter" idx="12"/>
          </p:nvPr>
        </p:nvSpPr>
        <p:spPr/>
        <p:txBody>
          <a:bodyPr/>
          <a:lstStyle/>
          <a:p>
            <a:fld id="{1CAACE74-9F97-CC48-B4CB-2460102901BA}" type="slidenum">
              <a:rPr lang="en-US" noProof="0" smtClean="0"/>
              <a:t>18</a:t>
            </a:fld>
            <a:endParaRPr lang="en-US" noProof="0" dirty="0"/>
          </a:p>
        </p:txBody>
      </p:sp>
      <p:pic>
        <p:nvPicPr>
          <p:cNvPr id="7" name="Picture 6" descr="A close-up of several layers of a structure&#10;&#10;Description automatically generated">
            <a:extLst>
              <a:ext uri="{FF2B5EF4-FFF2-40B4-BE49-F238E27FC236}">
                <a16:creationId xmlns:a16="http://schemas.microsoft.com/office/drawing/2014/main" id="{8046F0EB-61AE-7D83-D9FC-F27A7B5ECE26}"/>
              </a:ext>
            </a:extLst>
          </p:cNvPr>
          <p:cNvPicPr>
            <a:picLocks noChangeAspect="1"/>
          </p:cNvPicPr>
          <p:nvPr/>
        </p:nvPicPr>
        <p:blipFill>
          <a:blip r:embed="rId4"/>
          <a:stretch>
            <a:fillRect/>
          </a:stretch>
        </p:blipFill>
        <p:spPr>
          <a:xfrm>
            <a:off x="1755905" y="1740752"/>
            <a:ext cx="7874000" cy="4178968"/>
          </a:xfrm>
          <a:prstGeom prst="rect">
            <a:avLst/>
          </a:prstGeom>
          <a:ln>
            <a:solidFill>
              <a:schemeClr val="tx1"/>
            </a:solidFill>
          </a:ln>
        </p:spPr>
      </p:pic>
      <p:sp>
        <p:nvSpPr>
          <p:cNvPr id="11" name="TextBox 10">
            <a:extLst>
              <a:ext uri="{FF2B5EF4-FFF2-40B4-BE49-F238E27FC236}">
                <a16:creationId xmlns:a16="http://schemas.microsoft.com/office/drawing/2014/main" id="{E84E93C9-8F3C-BB24-8236-297D0A008375}"/>
              </a:ext>
            </a:extLst>
          </p:cNvPr>
          <p:cNvSpPr txBox="1"/>
          <p:nvPr/>
        </p:nvSpPr>
        <p:spPr>
          <a:xfrm flipH="1">
            <a:off x="4904334" y="5971955"/>
            <a:ext cx="1831745" cy="276999"/>
          </a:xfrm>
          <a:prstGeom prst="rect">
            <a:avLst/>
          </a:prstGeom>
          <a:noFill/>
          <a:ln>
            <a:solidFill>
              <a:schemeClr val="tx2">
                <a:lumMod val="50000"/>
                <a:lumOff val="50000"/>
              </a:schemeClr>
            </a:solidFill>
          </a:ln>
        </p:spPr>
        <p:txBody>
          <a:bodyPr wrap="square" lIns="0" tIns="0" rIns="0" bIns="0" rtlCol="0">
            <a:spAutoFit/>
          </a:bodyPr>
          <a:lstStyle/>
          <a:p>
            <a:r>
              <a:rPr lang="en-US" dirty="0">
                <a:ln w="0"/>
                <a:effectLst>
                  <a:outerShdw blurRad="38100" dist="19050" dir="2700000" algn="tl" rotWithShape="0">
                    <a:schemeClr val="dk1">
                      <a:alpha val="40000"/>
                    </a:schemeClr>
                  </a:outerShdw>
                </a:effectLst>
                <a:latin typeface="Tahoma" charset="0"/>
                <a:ea typeface="Tahoma" charset="0"/>
                <a:cs typeface="Tahoma" charset="0"/>
              </a:rPr>
              <a:t>Chamfered Edge</a:t>
            </a:r>
          </a:p>
        </p:txBody>
      </p:sp>
      <p:sp>
        <p:nvSpPr>
          <p:cNvPr id="12" name="TextBox 11">
            <a:extLst>
              <a:ext uri="{FF2B5EF4-FFF2-40B4-BE49-F238E27FC236}">
                <a16:creationId xmlns:a16="http://schemas.microsoft.com/office/drawing/2014/main" id="{DFA17861-B82C-D587-1CF7-3AB59D10A84C}"/>
              </a:ext>
            </a:extLst>
          </p:cNvPr>
          <p:cNvSpPr txBox="1"/>
          <p:nvPr/>
        </p:nvSpPr>
        <p:spPr>
          <a:xfrm flipH="1">
            <a:off x="7828300" y="5969576"/>
            <a:ext cx="1583466" cy="276999"/>
          </a:xfrm>
          <a:prstGeom prst="rect">
            <a:avLst/>
          </a:prstGeom>
          <a:noFill/>
          <a:ln>
            <a:solidFill>
              <a:schemeClr val="tx2">
                <a:lumMod val="50000"/>
                <a:lumOff val="50000"/>
              </a:schemeClr>
            </a:solidFill>
          </a:ln>
        </p:spPr>
        <p:txBody>
          <a:bodyPr wrap="square" lIns="0" tIns="0" rIns="0" bIns="0" rtlCol="0">
            <a:spAutoFit/>
          </a:bodyPr>
          <a:lstStyle/>
          <a:p>
            <a:r>
              <a:rPr lang="en-US" dirty="0">
                <a:ln w="0"/>
                <a:effectLst>
                  <a:outerShdw blurRad="38100" dist="19050" dir="2700000" algn="tl" rotWithShape="0">
                    <a:schemeClr val="dk1">
                      <a:alpha val="40000"/>
                    </a:schemeClr>
                  </a:outerShdw>
                </a:effectLst>
                <a:latin typeface="Tahoma" charset="0"/>
                <a:ea typeface="Tahoma" charset="0"/>
                <a:cs typeface="Tahoma" charset="0"/>
              </a:rPr>
              <a:t>Filleted Edge</a:t>
            </a:r>
          </a:p>
        </p:txBody>
      </p:sp>
      <p:sp>
        <p:nvSpPr>
          <p:cNvPr id="14" name="TextBox 13">
            <a:extLst>
              <a:ext uri="{FF2B5EF4-FFF2-40B4-BE49-F238E27FC236}">
                <a16:creationId xmlns:a16="http://schemas.microsoft.com/office/drawing/2014/main" id="{3530C2F0-0ED8-FE2D-9BBB-B528E7EDC081}"/>
              </a:ext>
            </a:extLst>
          </p:cNvPr>
          <p:cNvSpPr txBox="1"/>
          <p:nvPr/>
        </p:nvSpPr>
        <p:spPr>
          <a:xfrm flipH="1">
            <a:off x="2546933" y="5951706"/>
            <a:ext cx="1211178" cy="276999"/>
          </a:xfrm>
          <a:prstGeom prst="rect">
            <a:avLst/>
          </a:prstGeom>
          <a:noFill/>
          <a:ln>
            <a:solidFill>
              <a:schemeClr val="tx2">
                <a:lumMod val="50000"/>
                <a:lumOff val="50000"/>
              </a:schemeClr>
            </a:solidFill>
          </a:ln>
        </p:spPr>
        <p:txBody>
          <a:bodyPr wrap="square" lIns="0" tIns="0" rIns="0" bIns="0" rtlCol="0">
            <a:spAutoFit/>
          </a:bodyPr>
          <a:lstStyle/>
          <a:p>
            <a:r>
              <a:rPr lang="en-US" dirty="0">
                <a:ln w="0"/>
                <a:effectLst>
                  <a:outerShdw blurRad="38100" dist="19050" dir="2700000" algn="tl" rotWithShape="0">
                    <a:schemeClr val="dk1">
                      <a:alpha val="40000"/>
                    </a:schemeClr>
                  </a:outerShdw>
                </a:effectLst>
                <a:latin typeface="Tahoma" charset="0"/>
                <a:ea typeface="Tahoma" charset="0"/>
                <a:cs typeface="Tahoma" charset="0"/>
              </a:rPr>
              <a:t>Sharp Edge</a:t>
            </a:r>
          </a:p>
        </p:txBody>
      </p:sp>
      <p:sp>
        <p:nvSpPr>
          <p:cNvPr id="15" name="Footer Placeholder 14">
            <a:extLst>
              <a:ext uri="{FF2B5EF4-FFF2-40B4-BE49-F238E27FC236}">
                <a16:creationId xmlns:a16="http://schemas.microsoft.com/office/drawing/2014/main" id="{E23C9EE1-6FF0-8FDC-FA66-5C7C3D7D40AB}"/>
              </a:ext>
            </a:extLst>
          </p:cNvPr>
          <p:cNvSpPr>
            <a:spLocks noGrp="1"/>
          </p:cNvSpPr>
          <p:nvPr>
            <p:ph type="ftr" sz="quarter" idx="11"/>
          </p:nvPr>
        </p:nvSpPr>
        <p:spPr/>
        <p:txBody>
          <a:bodyPr/>
          <a:lstStyle/>
          <a:p>
            <a:r>
              <a:rPr lang="en-US" noProof="0"/>
              <a:t>Flow Over a Step Cylinder using Partially-Averaged Navier-Stokes Equations</a:t>
            </a:r>
            <a:endParaRPr lang="en-US" noProof="0" dirty="0"/>
          </a:p>
        </p:txBody>
      </p:sp>
    </p:spTree>
    <p:extLst>
      <p:ext uri="{BB962C8B-B14F-4D97-AF65-F5344CB8AC3E}">
        <p14:creationId xmlns:p14="http://schemas.microsoft.com/office/powerpoint/2010/main" val="866480451"/>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FDC991-594F-48E2-9EDE-9A8F8E511ED9}"/>
              </a:ext>
            </a:extLst>
          </p:cNvPr>
          <p:cNvSpPr>
            <a:spLocks noGrp="1"/>
          </p:cNvSpPr>
          <p:nvPr>
            <p:ph type="title"/>
          </p:nvPr>
        </p:nvSpPr>
        <p:spPr/>
        <p:txBody>
          <a:bodyPr/>
          <a:lstStyle/>
          <a:p>
            <a:r>
              <a:rPr lang="en-US" dirty="0"/>
              <a:t>Agenda</a:t>
            </a:r>
            <a:endParaRPr lang="nb-NO" dirty="0"/>
          </a:p>
        </p:txBody>
      </p:sp>
      <p:sp>
        <p:nvSpPr>
          <p:cNvPr id="3" name="Plassholder for dato 2">
            <a:extLst>
              <a:ext uri="{FF2B5EF4-FFF2-40B4-BE49-F238E27FC236}">
                <a16:creationId xmlns:a16="http://schemas.microsoft.com/office/drawing/2014/main" id="{A59D8D78-55B1-468A-9F18-B6FA4BE9B133}"/>
              </a:ext>
            </a:extLst>
          </p:cNvPr>
          <p:cNvSpPr>
            <a:spLocks noGrp="1"/>
          </p:cNvSpPr>
          <p:nvPr>
            <p:ph type="dt" sz="half" idx="10"/>
          </p:nvPr>
        </p:nvSpPr>
        <p:spPr/>
        <p:txBody>
          <a:bodyPr/>
          <a:lstStyle/>
          <a:p>
            <a:r>
              <a:rPr lang="en-US" noProof="0"/>
              <a:t>11/20/2023</a:t>
            </a:r>
            <a:endParaRPr lang="en-US" noProof="0" dirty="0"/>
          </a:p>
        </p:txBody>
      </p:sp>
      <p:sp>
        <p:nvSpPr>
          <p:cNvPr id="4" name="Plassholder for tekst 3">
            <a:extLst>
              <a:ext uri="{FF2B5EF4-FFF2-40B4-BE49-F238E27FC236}">
                <a16:creationId xmlns:a16="http://schemas.microsoft.com/office/drawing/2014/main" id="{5F5EC524-4647-47E8-BFE2-1CE5291ADF91}"/>
              </a:ext>
            </a:extLst>
          </p:cNvPr>
          <p:cNvSpPr>
            <a:spLocks noGrp="1"/>
          </p:cNvSpPr>
          <p:nvPr>
            <p:ph type="body" sz="quarter" idx="13"/>
          </p:nvPr>
        </p:nvSpPr>
        <p:spPr>
          <a:xfrm>
            <a:off x="1670050" y="1938337"/>
            <a:ext cx="8025618" cy="3953503"/>
          </a:xfrm>
        </p:spPr>
        <p:txBody>
          <a:bodyPr>
            <a:normAutofit/>
          </a:bodyPr>
          <a:lstStyle/>
          <a:p>
            <a:r>
              <a:rPr lang="en-US" sz="2400" dirty="0"/>
              <a:t>Introduction</a:t>
            </a:r>
          </a:p>
          <a:p>
            <a:r>
              <a:rPr lang="en-US" sz="2400" dirty="0"/>
              <a:t>PANS methodology </a:t>
            </a:r>
          </a:p>
          <a:p>
            <a:r>
              <a:rPr lang="en-US" sz="2400" dirty="0"/>
              <a:t>PANS validation on wall-mounted cylinder </a:t>
            </a:r>
          </a:p>
          <a:p>
            <a:r>
              <a:rPr lang="en-US" sz="2400" dirty="0"/>
              <a:t>Results and discussion of step cylinder study </a:t>
            </a:r>
          </a:p>
          <a:p>
            <a:r>
              <a:rPr lang="en-US" sz="2400" dirty="0"/>
              <a:t>Conclusions</a:t>
            </a:r>
          </a:p>
        </p:txBody>
      </p:sp>
      <p:sp>
        <p:nvSpPr>
          <p:cNvPr id="9" name="Slide Number Placeholder 8">
            <a:extLst>
              <a:ext uri="{FF2B5EF4-FFF2-40B4-BE49-F238E27FC236}">
                <a16:creationId xmlns:a16="http://schemas.microsoft.com/office/drawing/2014/main" id="{6804DE0A-491C-7160-6E32-FA5D594AA18A}"/>
              </a:ext>
            </a:extLst>
          </p:cNvPr>
          <p:cNvSpPr>
            <a:spLocks noGrp="1"/>
          </p:cNvSpPr>
          <p:nvPr>
            <p:ph type="sldNum" sz="quarter" idx="12"/>
          </p:nvPr>
        </p:nvSpPr>
        <p:spPr/>
        <p:txBody>
          <a:bodyPr/>
          <a:lstStyle/>
          <a:p>
            <a:fld id="{1CAACE74-9F97-CC48-B4CB-2460102901BA}" type="slidenum">
              <a:rPr lang="en-US" noProof="0" smtClean="0"/>
              <a:t>2</a:t>
            </a:fld>
            <a:endParaRPr lang="en-US" noProof="0" dirty="0"/>
          </a:p>
        </p:txBody>
      </p:sp>
      <p:sp>
        <p:nvSpPr>
          <p:cNvPr id="11" name="Footer Placeholder 10">
            <a:extLst>
              <a:ext uri="{FF2B5EF4-FFF2-40B4-BE49-F238E27FC236}">
                <a16:creationId xmlns:a16="http://schemas.microsoft.com/office/drawing/2014/main" id="{D3851CE4-A132-7ACF-7B6E-7CC0765D54C5}"/>
              </a:ext>
            </a:extLst>
          </p:cNvPr>
          <p:cNvSpPr>
            <a:spLocks noGrp="1"/>
          </p:cNvSpPr>
          <p:nvPr>
            <p:ph type="ftr" sz="quarter" idx="11"/>
          </p:nvPr>
        </p:nvSpPr>
        <p:spPr>
          <a:xfrm>
            <a:off x="4038600" y="6550559"/>
            <a:ext cx="4299156" cy="307442"/>
          </a:xfrm>
        </p:spPr>
        <p:txBody>
          <a:bodyPr/>
          <a:lstStyle/>
          <a:p>
            <a:r>
              <a:rPr lang="en-US" noProof="0" dirty="0"/>
              <a:t>Flow Over a Step Cylinder using Partially-Averaged Navier-Stokes Equations</a:t>
            </a:r>
          </a:p>
        </p:txBody>
      </p:sp>
      <p:sp>
        <p:nvSpPr>
          <p:cNvPr id="12" name="Footer Placeholder 10">
            <a:extLst>
              <a:ext uri="{FF2B5EF4-FFF2-40B4-BE49-F238E27FC236}">
                <a16:creationId xmlns:a16="http://schemas.microsoft.com/office/drawing/2014/main" id="{AFC4C5A6-60F3-5A2A-19CD-1248567050BD}"/>
              </a:ext>
            </a:extLst>
          </p:cNvPr>
          <p:cNvSpPr txBox="1">
            <a:spLocks/>
          </p:cNvSpPr>
          <p:nvPr/>
        </p:nvSpPr>
        <p:spPr>
          <a:xfrm>
            <a:off x="1406655" y="6550559"/>
            <a:ext cx="923590" cy="306120"/>
          </a:xfrm>
          <a:prstGeom prst="rect">
            <a:avLst/>
          </a:prstGeom>
        </p:spPr>
        <p:txBody>
          <a:bodyPr vert="horz" lIns="0" tIns="0" rIns="0" bIns="0" rtlCol="0" anchor="t" anchorCtr="0"/>
          <a:lstStyle>
            <a:defPPr>
              <a:defRPr lang="nb-NO"/>
            </a:defPPr>
            <a:lvl1pPr marL="0" algn="ctr" defTabSz="914400" rtl="0" eaLnBrk="1" latinLnBrk="0" hangingPunct="1">
              <a:defRPr sz="1000" kern="1200">
                <a:solidFill>
                  <a:schemeClr val="accent2"/>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Usman Shaukat</a:t>
            </a:r>
          </a:p>
        </p:txBody>
      </p:sp>
    </p:spTree>
    <p:extLst>
      <p:ext uri="{BB962C8B-B14F-4D97-AF65-F5344CB8AC3E}">
        <p14:creationId xmlns:p14="http://schemas.microsoft.com/office/powerpoint/2010/main" val="1228384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D085D-4AE0-1C0C-C96F-A77768631204}"/>
              </a:ext>
            </a:extLst>
          </p:cNvPr>
          <p:cNvSpPr>
            <a:spLocks noGrp="1"/>
          </p:cNvSpPr>
          <p:nvPr>
            <p:ph type="title"/>
          </p:nvPr>
        </p:nvSpPr>
        <p:spPr/>
        <p:txBody>
          <a:bodyPr/>
          <a:lstStyle/>
          <a:p>
            <a:r>
              <a:rPr lang="en-US" dirty="0"/>
              <a:t>Introduction	</a:t>
            </a:r>
          </a:p>
        </p:txBody>
      </p:sp>
      <p:sp>
        <p:nvSpPr>
          <p:cNvPr id="3" name="Date Placeholder 2">
            <a:extLst>
              <a:ext uri="{FF2B5EF4-FFF2-40B4-BE49-F238E27FC236}">
                <a16:creationId xmlns:a16="http://schemas.microsoft.com/office/drawing/2014/main" id="{CB545B59-CCED-DD15-56E3-76DA345C7F13}"/>
              </a:ext>
            </a:extLst>
          </p:cNvPr>
          <p:cNvSpPr>
            <a:spLocks noGrp="1"/>
          </p:cNvSpPr>
          <p:nvPr>
            <p:ph type="dt" sz="half" idx="10"/>
          </p:nvPr>
        </p:nvSpPr>
        <p:spPr/>
        <p:txBody>
          <a:bodyPr/>
          <a:lstStyle/>
          <a:p>
            <a:r>
              <a:rPr lang="en-US" noProof="0"/>
              <a:t>11/20/2023</a:t>
            </a:r>
            <a:endParaRPr lang="en-US" noProof="0" dirty="0"/>
          </a:p>
        </p:txBody>
      </p:sp>
      <p:sp>
        <p:nvSpPr>
          <p:cNvPr id="5" name="Slide Number Placeholder 4">
            <a:extLst>
              <a:ext uri="{FF2B5EF4-FFF2-40B4-BE49-F238E27FC236}">
                <a16:creationId xmlns:a16="http://schemas.microsoft.com/office/drawing/2014/main" id="{97094EA7-FCFA-2B2C-794A-61DD71E8CBA8}"/>
              </a:ext>
            </a:extLst>
          </p:cNvPr>
          <p:cNvSpPr>
            <a:spLocks noGrp="1"/>
          </p:cNvSpPr>
          <p:nvPr>
            <p:ph type="sldNum" sz="quarter" idx="12"/>
          </p:nvPr>
        </p:nvSpPr>
        <p:spPr/>
        <p:txBody>
          <a:bodyPr/>
          <a:lstStyle/>
          <a:p>
            <a:fld id="{1CAACE74-9F97-CC48-B4CB-2460102901BA}" type="slidenum">
              <a:rPr lang="en-US" noProof="0" smtClean="0"/>
              <a:t>3</a:t>
            </a:fld>
            <a:endParaRPr lang="en-US" noProof="0" dirty="0"/>
          </a:p>
        </p:txBody>
      </p:sp>
      <p:sp>
        <p:nvSpPr>
          <p:cNvPr id="7" name="Text Placeholder 6">
            <a:extLst>
              <a:ext uri="{FF2B5EF4-FFF2-40B4-BE49-F238E27FC236}">
                <a16:creationId xmlns:a16="http://schemas.microsoft.com/office/drawing/2014/main" id="{7A6F7983-AEB4-51BA-EEC0-9CCE79602F64}"/>
              </a:ext>
            </a:extLst>
          </p:cNvPr>
          <p:cNvSpPr>
            <a:spLocks noGrp="1"/>
          </p:cNvSpPr>
          <p:nvPr>
            <p:ph type="body" sz="quarter" idx="14"/>
          </p:nvPr>
        </p:nvSpPr>
        <p:spPr>
          <a:xfrm>
            <a:off x="1130061" y="2175899"/>
            <a:ext cx="3887212" cy="1921648"/>
          </a:xfrm>
        </p:spPr>
        <p:txBody>
          <a:bodyPr/>
          <a:lstStyle/>
          <a:p>
            <a:pPr>
              <a:buClr>
                <a:schemeClr val="accent4">
                  <a:lumMod val="75000"/>
                </a:schemeClr>
              </a:buClr>
              <a:buFont typeface="Wingdings" panose="05000000000000000000" pitchFamily="2" charset="2"/>
              <a:buChar char="q"/>
            </a:pPr>
            <a:r>
              <a:rPr lang="en-US" dirty="0"/>
              <a:t>Flow over bluff bodies:</a:t>
            </a:r>
          </a:p>
          <a:p>
            <a:pPr lvl="1"/>
            <a:r>
              <a:rPr lang="en-US" dirty="0"/>
              <a:t>Flow separation</a:t>
            </a:r>
          </a:p>
          <a:p>
            <a:pPr lvl="1"/>
            <a:r>
              <a:rPr lang="en-US" dirty="0"/>
              <a:t>Vortex shedding</a:t>
            </a:r>
          </a:p>
          <a:p>
            <a:pPr lvl="1"/>
            <a:r>
              <a:rPr lang="en-US" dirty="0"/>
              <a:t>Boundary layer transition</a:t>
            </a:r>
          </a:p>
        </p:txBody>
      </p:sp>
      <p:cxnSp>
        <p:nvCxnSpPr>
          <p:cNvPr id="10" name="Straight Connector 9">
            <a:extLst>
              <a:ext uri="{FF2B5EF4-FFF2-40B4-BE49-F238E27FC236}">
                <a16:creationId xmlns:a16="http://schemas.microsoft.com/office/drawing/2014/main" id="{5402D586-CDC7-6113-D38F-F1CA2CBCEA76}"/>
              </a:ext>
            </a:extLst>
          </p:cNvPr>
          <p:cNvCxnSpPr>
            <a:cxnSpLocks/>
          </p:cNvCxnSpPr>
          <p:nvPr/>
        </p:nvCxnSpPr>
        <p:spPr>
          <a:xfrm>
            <a:off x="5109707" y="465952"/>
            <a:ext cx="0" cy="5926095"/>
          </a:xfrm>
          <a:prstGeom prst="line">
            <a:avLst/>
          </a:prstGeom>
          <a:ln w="28575">
            <a:prstDash val="lgDashDot"/>
          </a:ln>
        </p:spPr>
        <p:style>
          <a:lnRef idx="1">
            <a:schemeClr val="accent6"/>
          </a:lnRef>
          <a:fillRef idx="0">
            <a:schemeClr val="accent6"/>
          </a:fillRef>
          <a:effectRef idx="0">
            <a:schemeClr val="accent6"/>
          </a:effectRef>
          <a:fontRef idx="minor">
            <a:schemeClr val="tx1"/>
          </a:fontRef>
        </p:style>
      </p:cxnSp>
      <p:sp>
        <p:nvSpPr>
          <p:cNvPr id="17" name="Text Placeholder 6">
            <a:extLst>
              <a:ext uri="{FF2B5EF4-FFF2-40B4-BE49-F238E27FC236}">
                <a16:creationId xmlns:a16="http://schemas.microsoft.com/office/drawing/2014/main" id="{0C389B1A-AB48-27D4-954B-0E9E112FE977}"/>
              </a:ext>
            </a:extLst>
          </p:cNvPr>
          <p:cNvSpPr txBox="1">
            <a:spLocks/>
          </p:cNvSpPr>
          <p:nvPr/>
        </p:nvSpPr>
        <p:spPr>
          <a:xfrm>
            <a:off x="1061824" y="4567645"/>
            <a:ext cx="3313603" cy="817113"/>
          </a:xfrm>
          <a:prstGeom prst="rect">
            <a:avLst/>
          </a:prstGeom>
        </p:spPr>
        <p:txBody>
          <a:bodyPr vert="horz" lIns="0" tIns="0" rIns="0" bIns="0" rtlCol="0">
            <a:normAutofit/>
          </a:bodyPr>
          <a:lstStyle>
            <a:lvl1pPr marL="324000" indent="-324000" algn="l" defTabSz="914400" rtl="0" eaLnBrk="1" latinLnBrk="0" hangingPunct="1">
              <a:lnSpc>
                <a:spcPct val="90000"/>
              </a:lnSpc>
              <a:spcBef>
                <a:spcPts val="1000"/>
              </a:spcBef>
              <a:buSzPct val="90000"/>
              <a:buFontTx/>
              <a:buBlip>
                <a:blip r:embed="rId4"/>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Courier New" panose="02070309020205020404" pitchFamily="49" charset="0"/>
              <a:buChar char="o"/>
            </a:pPr>
            <a:endParaRPr lang="en-US" sz="2400" dirty="0"/>
          </a:p>
        </p:txBody>
      </p:sp>
      <p:sp>
        <p:nvSpPr>
          <p:cNvPr id="18" name="Text Placeholder 6">
            <a:extLst>
              <a:ext uri="{FF2B5EF4-FFF2-40B4-BE49-F238E27FC236}">
                <a16:creationId xmlns:a16="http://schemas.microsoft.com/office/drawing/2014/main" id="{9AB07C96-5759-63E8-9C8C-9128705C33B1}"/>
              </a:ext>
            </a:extLst>
          </p:cNvPr>
          <p:cNvSpPr txBox="1">
            <a:spLocks/>
          </p:cNvSpPr>
          <p:nvPr/>
        </p:nvSpPr>
        <p:spPr>
          <a:xfrm>
            <a:off x="1069091" y="3671136"/>
            <a:ext cx="3887212" cy="1921648"/>
          </a:xfrm>
          <a:prstGeom prst="rect">
            <a:avLst/>
          </a:prstGeom>
        </p:spPr>
        <p:txBody>
          <a:bodyPr vert="horz" lIns="0" tIns="0" rIns="0" bIns="0" rtlCol="0">
            <a:normAutofit/>
          </a:bodyPr>
          <a:lstStyle>
            <a:lvl1pPr marL="324000" indent="-324000" algn="l" defTabSz="914400" rtl="0" eaLnBrk="1" latinLnBrk="0" hangingPunct="1">
              <a:lnSpc>
                <a:spcPct val="90000"/>
              </a:lnSpc>
              <a:spcBef>
                <a:spcPts val="1000"/>
              </a:spcBef>
              <a:buSzPct val="90000"/>
              <a:buFontTx/>
              <a:buBlip>
                <a:blip r:embed="rId4"/>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Courier New" panose="02070309020205020404" pitchFamily="49" charset="0"/>
              <a:buChar char="o"/>
            </a:pPr>
            <a:endParaRPr lang="en-US" dirty="0"/>
          </a:p>
        </p:txBody>
      </p:sp>
      <p:sp>
        <p:nvSpPr>
          <p:cNvPr id="4" name="Text Placeholder 6">
            <a:extLst>
              <a:ext uri="{FF2B5EF4-FFF2-40B4-BE49-F238E27FC236}">
                <a16:creationId xmlns:a16="http://schemas.microsoft.com/office/drawing/2014/main" id="{066C7A8B-34E2-F12C-61DA-BBCBB83E322C}"/>
              </a:ext>
            </a:extLst>
          </p:cNvPr>
          <p:cNvSpPr txBox="1">
            <a:spLocks/>
          </p:cNvSpPr>
          <p:nvPr/>
        </p:nvSpPr>
        <p:spPr>
          <a:xfrm>
            <a:off x="1208916" y="3884342"/>
            <a:ext cx="3542376" cy="1921648"/>
          </a:xfrm>
          <a:prstGeom prst="rect">
            <a:avLst/>
          </a:prstGeom>
        </p:spPr>
        <p:txBody>
          <a:bodyPr vert="horz" lIns="0" tIns="0" rIns="0" bIns="0" rtlCol="0">
            <a:normAutofit/>
          </a:bodyPr>
          <a:lstStyle>
            <a:lvl1pPr marL="324000" indent="-324000" algn="l" defTabSz="914400" rtl="0" eaLnBrk="1" latinLnBrk="0" hangingPunct="1">
              <a:lnSpc>
                <a:spcPct val="90000"/>
              </a:lnSpc>
              <a:spcBef>
                <a:spcPts val="1000"/>
              </a:spcBef>
              <a:buSzPct val="90000"/>
              <a:buFontTx/>
              <a:buBlip>
                <a:blip r:embed="rId4"/>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chemeClr val="accent4">
                  <a:lumMod val="75000"/>
                </a:schemeClr>
              </a:buClr>
              <a:buFont typeface="Wingdings" panose="05000000000000000000" pitchFamily="2" charset="2"/>
              <a:buChar char="q"/>
            </a:pPr>
            <a:r>
              <a:rPr lang="en-US" dirty="0"/>
              <a:t>Common example: </a:t>
            </a:r>
          </a:p>
          <a:p>
            <a:pPr lvl="1"/>
            <a:r>
              <a:rPr lang="en-US" dirty="0"/>
              <a:t>Flow over cylinders</a:t>
            </a:r>
          </a:p>
        </p:txBody>
      </p:sp>
      <p:grpSp>
        <p:nvGrpSpPr>
          <p:cNvPr id="14" name="Group 13">
            <a:extLst>
              <a:ext uri="{FF2B5EF4-FFF2-40B4-BE49-F238E27FC236}">
                <a16:creationId xmlns:a16="http://schemas.microsoft.com/office/drawing/2014/main" id="{3D61019E-A83E-374B-64A9-A710D319D484}"/>
              </a:ext>
            </a:extLst>
          </p:cNvPr>
          <p:cNvGrpSpPr/>
          <p:nvPr/>
        </p:nvGrpSpPr>
        <p:grpSpPr>
          <a:xfrm>
            <a:off x="5035156" y="500423"/>
            <a:ext cx="6582645" cy="5689681"/>
            <a:chOff x="5035156" y="500423"/>
            <a:chExt cx="6582645" cy="5689681"/>
          </a:xfrm>
        </p:grpSpPr>
        <p:grpSp>
          <p:nvGrpSpPr>
            <p:cNvPr id="13" name="Group 12">
              <a:extLst>
                <a:ext uri="{FF2B5EF4-FFF2-40B4-BE49-F238E27FC236}">
                  <a16:creationId xmlns:a16="http://schemas.microsoft.com/office/drawing/2014/main" id="{2C1A3D72-64E6-4CEA-4AA0-56223ACEBEF2}"/>
                </a:ext>
              </a:extLst>
            </p:cNvPr>
            <p:cNvGrpSpPr/>
            <p:nvPr/>
          </p:nvGrpSpPr>
          <p:grpSpPr>
            <a:xfrm>
              <a:off x="5035156" y="500423"/>
              <a:ext cx="6164066" cy="5689681"/>
              <a:chOff x="5035156" y="500423"/>
              <a:chExt cx="6164066" cy="5689681"/>
            </a:xfrm>
          </p:grpSpPr>
          <p:grpSp>
            <p:nvGrpSpPr>
              <p:cNvPr id="11" name="Group 10">
                <a:extLst>
                  <a:ext uri="{FF2B5EF4-FFF2-40B4-BE49-F238E27FC236}">
                    <a16:creationId xmlns:a16="http://schemas.microsoft.com/office/drawing/2014/main" id="{89CFDCD3-4299-6E83-A2AB-7819EFABB418}"/>
                  </a:ext>
                </a:extLst>
              </p:cNvPr>
              <p:cNvGrpSpPr/>
              <p:nvPr/>
            </p:nvGrpSpPr>
            <p:grpSpPr>
              <a:xfrm>
                <a:off x="5035156" y="1201783"/>
                <a:ext cx="6164066" cy="4988321"/>
                <a:chOff x="5035156" y="1201783"/>
                <a:chExt cx="6164066" cy="4988321"/>
              </a:xfrm>
            </p:grpSpPr>
            <p:graphicFrame>
              <p:nvGraphicFramePr>
                <p:cNvPr id="20" name="Diagram 19">
                  <a:extLst>
                    <a:ext uri="{FF2B5EF4-FFF2-40B4-BE49-F238E27FC236}">
                      <a16:creationId xmlns:a16="http://schemas.microsoft.com/office/drawing/2014/main" id="{2C16EE88-84D9-C3ED-A948-94D660D995F9}"/>
                    </a:ext>
                  </a:extLst>
                </p:cNvPr>
                <p:cNvGraphicFramePr/>
                <p:nvPr>
                  <p:extLst>
                    <p:ext uri="{D42A27DB-BD31-4B8C-83A1-F6EECF244321}">
                      <p14:modId xmlns:p14="http://schemas.microsoft.com/office/powerpoint/2010/main" val="2210483550"/>
                    </p:ext>
                  </p:extLst>
                </p:nvPr>
              </p:nvGraphicFramePr>
              <p:xfrm>
                <a:off x="5035156" y="1201783"/>
                <a:ext cx="6164066" cy="49883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Arrow: Right 20">
                  <a:extLst>
                    <a:ext uri="{FF2B5EF4-FFF2-40B4-BE49-F238E27FC236}">
                      <a16:creationId xmlns:a16="http://schemas.microsoft.com/office/drawing/2014/main" id="{8A0B99AE-5F8F-EACC-63F3-3E122F717426}"/>
                    </a:ext>
                  </a:extLst>
                </p:cNvPr>
                <p:cNvSpPr/>
                <p:nvPr/>
              </p:nvSpPr>
              <p:spPr>
                <a:xfrm rot="5400000">
                  <a:off x="4540439" y="3120256"/>
                  <a:ext cx="3588154" cy="954168"/>
                </a:xfrm>
                <a:prstGeom prst="rightArrow">
                  <a:avLst/>
                </a:prstGeom>
                <a:solidFill>
                  <a:srgbClr val="149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bg2"/>
                        </a:solidFill>
                        <a:prstDash val="solid"/>
                      </a:ln>
                      <a:solidFill>
                        <a:srgbClr val="FFFFFF"/>
                      </a:solidFill>
                      <a:effectLst>
                        <a:outerShdw blurRad="38100" dist="22860" dir="5400000" algn="tl" rotWithShape="0">
                          <a:srgbClr val="000000">
                            <a:alpha val="30000"/>
                          </a:srgbClr>
                        </a:outerShdw>
                      </a:effectLst>
                    </a:rPr>
                    <a:t>Modelling Complexity</a:t>
                  </a:r>
                </a:p>
              </p:txBody>
            </p:sp>
            <p:sp>
              <p:nvSpPr>
                <p:cNvPr id="22" name="Arrow: Right 21">
                  <a:extLst>
                    <a:ext uri="{FF2B5EF4-FFF2-40B4-BE49-F238E27FC236}">
                      <a16:creationId xmlns:a16="http://schemas.microsoft.com/office/drawing/2014/main" id="{66AD1F02-27FA-E86A-AF7A-BF8D250FCF7C}"/>
                    </a:ext>
                  </a:extLst>
                </p:cNvPr>
                <p:cNvSpPr/>
                <p:nvPr/>
              </p:nvSpPr>
              <p:spPr>
                <a:xfrm rot="16200000">
                  <a:off x="5295172" y="3121852"/>
                  <a:ext cx="3588154" cy="950976"/>
                </a:xfrm>
                <a:prstGeom prst="rightArrow">
                  <a:avLst/>
                </a:prstGeom>
                <a:solidFill>
                  <a:srgbClr val="14963F"/>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ln w="10160">
                        <a:solidFill>
                          <a:schemeClr val="bg2"/>
                        </a:solidFill>
                        <a:prstDash val="solid"/>
                      </a:ln>
                      <a:solidFill>
                        <a:srgbClr val="FFFFFF"/>
                      </a:solidFill>
                      <a:effectLst>
                        <a:outerShdw blurRad="38100" dist="22860" dir="5400000" algn="tl" rotWithShape="0">
                          <a:srgbClr val="000000">
                            <a:alpha val="30000"/>
                          </a:srgbClr>
                        </a:outerShdw>
                      </a:effectLst>
                    </a:rPr>
                    <a:t>Higher Computational Resource</a:t>
                  </a:r>
                </a:p>
              </p:txBody>
            </p:sp>
          </p:grpSp>
          <p:sp>
            <p:nvSpPr>
              <p:cNvPr id="23" name="Rectangle 22">
                <a:extLst>
                  <a:ext uri="{FF2B5EF4-FFF2-40B4-BE49-F238E27FC236}">
                    <a16:creationId xmlns:a16="http://schemas.microsoft.com/office/drawing/2014/main" id="{CBC3F45D-266F-B3F4-4FA7-17EF124BBB73}"/>
                  </a:ext>
                </a:extLst>
              </p:cNvPr>
              <p:cNvSpPr/>
              <p:nvPr/>
            </p:nvSpPr>
            <p:spPr>
              <a:xfrm>
                <a:off x="5538319" y="500423"/>
                <a:ext cx="5461472" cy="457529"/>
              </a:xfrm>
              <a:prstGeom prst="rect">
                <a:avLst/>
              </a:prstGeom>
              <a:ln/>
              <a:scene3d>
                <a:camera prst="orthographicFront"/>
                <a:lightRig rig="threePt" dir="t"/>
              </a:scene3d>
              <a:sp3d>
                <a:bevelT prst="convex"/>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Computational Fluid Dynamics</a:t>
                </a:r>
              </a:p>
            </p:txBody>
          </p:sp>
        </p:grpSp>
        <p:sp>
          <p:nvSpPr>
            <p:cNvPr id="12" name="Oval 11">
              <a:extLst>
                <a:ext uri="{FF2B5EF4-FFF2-40B4-BE49-F238E27FC236}">
                  <a16:creationId xmlns:a16="http://schemas.microsoft.com/office/drawing/2014/main" id="{A83137FD-BFEE-CD7C-4DC0-9F48DCE6DB9F}"/>
                </a:ext>
              </a:extLst>
            </p:cNvPr>
            <p:cNvSpPr/>
            <p:nvPr/>
          </p:nvSpPr>
          <p:spPr>
            <a:xfrm>
              <a:off x="10381781" y="3140056"/>
              <a:ext cx="1236020" cy="1705110"/>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Hybrid Model</a:t>
              </a:r>
            </a:p>
          </p:txBody>
        </p:sp>
      </p:grpSp>
      <p:sp>
        <p:nvSpPr>
          <p:cNvPr id="6" name="Oval 5">
            <a:extLst>
              <a:ext uri="{FF2B5EF4-FFF2-40B4-BE49-F238E27FC236}">
                <a16:creationId xmlns:a16="http://schemas.microsoft.com/office/drawing/2014/main" id="{1B01FACF-CDF5-8BEC-9F15-228DBD604A22}"/>
              </a:ext>
            </a:extLst>
          </p:cNvPr>
          <p:cNvSpPr/>
          <p:nvPr/>
        </p:nvSpPr>
        <p:spPr>
          <a:xfrm>
            <a:off x="7513747" y="4051967"/>
            <a:ext cx="3654958" cy="766354"/>
          </a:xfrm>
          <a:prstGeom prst="ellipse">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oter Placeholder 18">
            <a:extLst>
              <a:ext uri="{FF2B5EF4-FFF2-40B4-BE49-F238E27FC236}">
                <a16:creationId xmlns:a16="http://schemas.microsoft.com/office/drawing/2014/main" id="{8674DA37-FE87-471D-AE08-C7BB080E6B35}"/>
              </a:ext>
            </a:extLst>
          </p:cNvPr>
          <p:cNvSpPr>
            <a:spLocks noGrp="1"/>
          </p:cNvSpPr>
          <p:nvPr>
            <p:ph type="ftr" sz="quarter" idx="11"/>
          </p:nvPr>
        </p:nvSpPr>
        <p:spPr>
          <a:xfrm>
            <a:off x="4038599" y="6550559"/>
            <a:ext cx="4296101" cy="307442"/>
          </a:xfrm>
        </p:spPr>
        <p:txBody>
          <a:bodyPr/>
          <a:lstStyle/>
          <a:p>
            <a:r>
              <a:rPr lang="en-US" noProof="0" dirty="0"/>
              <a:t>Flow Over a Step Cylinder using Partially-Averaged Navier-Stokes Equations</a:t>
            </a:r>
          </a:p>
        </p:txBody>
      </p:sp>
      <p:sp>
        <p:nvSpPr>
          <p:cNvPr id="24" name="Footer Placeholder 10">
            <a:extLst>
              <a:ext uri="{FF2B5EF4-FFF2-40B4-BE49-F238E27FC236}">
                <a16:creationId xmlns:a16="http://schemas.microsoft.com/office/drawing/2014/main" id="{D817541F-DE7B-8521-F64B-ECD9ABFF3EF1}"/>
              </a:ext>
            </a:extLst>
          </p:cNvPr>
          <p:cNvSpPr txBox="1">
            <a:spLocks/>
          </p:cNvSpPr>
          <p:nvPr/>
        </p:nvSpPr>
        <p:spPr>
          <a:xfrm>
            <a:off x="1406655" y="6550559"/>
            <a:ext cx="923590" cy="306120"/>
          </a:xfrm>
          <a:prstGeom prst="rect">
            <a:avLst/>
          </a:prstGeom>
        </p:spPr>
        <p:txBody>
          <a:bodyPr vert="horz" lIns="0" tIns="0" rIns="0" bIns="0" rtlCol="0" anchor="t" anchorCtr="0"/>
          <a:lstStyle>
            <a:defPPr>
              <a:defRPr lang="nb-NO"/>
            </a:defPPr>
            <a:lvl1pPr marL="0" algn="ctr" defTabSz="914400" rtl="0" eaLnBrk="1" latinLnBrk="0" hangingPunct="1">
              <a:defRPr sz="1000" kern="1200">
                <a:solidFill>
                  <a:schemeClr val="accent2"/>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Usman Shaukat</a:t>
            </a:r>
          </a:p>
        </p:txBody>
      </p:sp>
    </p:spTree>
    <p:extLst>
      <p:ext uri="{BB962C8B-B14F-4D97-AF65-F5344CB8AC3E}">
        <p14:creationId xmlns:p14="http://schemas.microsoft.com/office/powerpoint/2010/main" val="274623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ipe(down)">
                                      <p:cBhvr>
                                        <p:cTn id="10" dur="500"/>
                                        <p:tgtEl>
                                          <p:spTgt spid="7">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wipe(down)">
                                      <p:cBhvr>
                                        <p:cTn id="13" dur="500"/>
                                        <p:tgtEl>
                                          <p:spTgt spid="7">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wipe(down)">
                                      <p:cBhvr>
                                        <p:cTn id="16" dur="500"/>
                                        <p:tgtEl>
                                          <p:spTgt spid="7">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p:bldP spid="6" grpId="0" animBg="1"/>
    </p:bld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FDC991-594F-48E2-9EDE-9A8F8E511ED9}"/>
              </a:ext>
            </a:extLst>
          </p:cNvPr>
          <p:cNvSpPr>
            <a:spLocks noGrp="1"/>
          </p:cNvSpPr>
          <p:nvPr>
            <p:ph type="title"/>
          </p:nvPr>
        </p:nvSpPr>
        <p:spPr>
          <a:xfrm>
            <a:off x="1670472" y="896828"/>
            <a:ext cx="8025619" cy="692957"/>
          </a:xfrm>
        </p:spPr>
        <p:txBody>
          <a:bodyPr>
            <a:normAutofit/>
          </a:bodyPr>
          <a:lstStyle/>
          <a:p>
            <a:r>
              <a:rPr lang="en-US" dirty="0"/>
              <a:t>Introduction - Step Cylinder</a:t>
            </a:r>
            <a:endParaRPr lang="nb-NO" dirty="0"/>
          </a:p>
        </p:txBody>
      </p:sp>
      <p:sp>
        <p:nvSpPr>
          <p:cNvPr id="3" name="Plassholder for dato 2">
            <a:extLst>
              <a:ext uri="{FF2B5EF4-FFF2-40B4-BE49-F238E27FC236}">
                <a16:creationId xmlns:a16="http://schemas.microsoft.com/office/drawing/2014/main" id="{A59D8D78-55B1-468A-9F18-B6FA4BE9B133}"/>
              </a:ext>
            </a:extLst>
          </p:cNvPr>
          <p:cNvSpPr>
            <a:spLocks noGrp="1"/>
          </p:cNvSpPr>
          <p:nvPr>
            <p:ph type="dt" sz="half" idx="10"/>
          </p:nvPr>
        </p:nvSpPr>
        <p:spPr/>
        <p:txBody>
          <a:bodyPr/>
          <a:lstStyle/>
          <a:p>
            <a:r>
              <a:rPr lang="en-US" noProof="0"/>
              <a:t>11/20/2023</a:t>
            </a:r>
            <a:endParaRPr lang="en-US" noProof="0" dirty="0"/>
          </a:p>
        </p:txBody>
      </p:sp>
      <p:sp>
        <p:nvSpPr>
          <p:cNvPr id="6" name="Slide Number Placeholder 5">
            <a:extLst>
              <a:ext uri="{FF2B5EF4-FFF2-40B4-BE49-F238E27FC236}">
                <a16:creationId xmlns:a16="http://schemas.microsoft.com/office/drawing/2014/main" id="{1E0F71FD-185B-F43F-8DBA-0287C08CBC1C}"/>
              </a:ext>
            </a:extLst>
          </p:cNvPr>
          <p:cNvSpPr>
            <a:spLocks noGrp="1"/>
          </p:cNvSpPr>
          <p:nvPr>
            <p:ph type="sldNum" sz="quarter" idx="12"/>
          </p:nvPr>
        </p:nvSpPr>
        <p:spPr/>
        <p:txBody>
          <a:bodyPr/>
          <a:lstStyle/>
          <a:p>
            <a:fld id="{1CAACE74-9F97-CC48-B4CB-2460102901BA}" type="slidenum">
              <a:rPr lang="en-US" noProof="0" smtClean="0"/>
              <a:t>4</a:t>
            </a:fld>
            <a:endParaRPr lang="en-US" noProof="0" dirty="0"/>
          </a:p>
        </p:txBody>
      </p:sp>
      <p:grpSp>
        <p:nvGrpSpPr>
          <p:cNvPr id="45" name="Group 44">
            <a:extLst>
              <a:ext uri="{FF2B5EF4-FFF2-40B4-BE49-F238E27FC236}">
                <a16:creationId xmlns:a16="http://schemas.microsoft.com/office/drawing/2014/main" id="{7D722B58-4ECE-8955-8506-B75A4E94615D}"/>
              </a:ext>
            </a:extLst>
          </p:cNvPr>
          <p:cNvGrpSpPr/>
          <p:nvPr/>
        </p:nvGrpSpPr>
        <p:grpSpPr>
          <a:xfrm>
            <a:off x="2464932" y="2245453"/>
            <a:ext cx="4018989" cy="3074223"/>
            <a:chOff x="4893939" y="1642147"/>
            <a:chExt cx="4348521" cy="3320843"/>
          </a:xfrm>
        </p:grpSpPr>
        <p:pic>
          <p:nvPicPr>
            <p:cNvPr id="46" name="Picture 45" descr="A wind turbine with a long yellow line&#10;&#10;Description automatically generated with medium confidence">
              <a:extLst>
                <a:ext uri="{FF2B5EF4-FFF2-40B4-BE49-F238E27FC236}">
                  <a16:creationId xmlns:a16="http://schemas.microsoft.com/office/drawing/2014/main" id="{CCEDD241-27C1-62CF-5B42-99A67EB53082}"/>
                </a:ext>
              </a:extLst>
            </p:cNvPr>
            <p:cNvPicPr>
              <a:picLocks noChangeAspect="1"/>
            </p:cNvPicPr>
            <p:nvPr/>
          </p:nvPicPr>
          <p:blipFill rotWithShape="1">
            <a:blip r:embed="rId3"/>
            <a:srcRect l="49050" t="1" b="64667"/>
            <a:stretch/>
          </p:blipFill>
          <p:spPr>
            <a:xfrm>
              <a:off x="5713370" y="2375857"/>
              <a:ext cx="2307369" cy="2264259"/>
            </a:xfrm>
            <a:prstGeom prst="rect">
              <a:avLst/>
            </a:prstGeom>
          </p:spPr>
        </p:pic>
        <p:sp>
          <p:nvSpPr>
            <p:cNvPr id="47" name="TextBox 46">
              <a:extLst>
                <a:ext uri="{FF2B5EF4-FFF2-40B4-BE49-F238E27FC236}">
                  <a16:creationId xmlns:a16="http://schemas.microsoft.com/office/drawing/2014/main" id="{673F3534-7388-F830-B632-51B93A3711AF}"/>
                </a:ext>
              </a:extLst>
            </p:cNvPr>
            <p:cNvSpPr txBox="1"/>
            <p:nvPr/>
          </p:nvSpPr>
          <p:spPr>
            <a:xfrm flipH="1">
              <a:off x="6019669" y="4763510"/>
              <a:ext cx="1971676" cy="199480"/>
            </a:xfrm>
            <a:prstGeom prst="rect">
              <a:avLst/>
            </a:prstGeom>
            <a:noFill/>
          </p:spPr>
          <p:txBody>
            <a:bodyPr wrap="square" lIns="0" tIns="0" rIns="0" bIns="0" rtlCol="0">
              <a:spAutoFit/>
            </a:bodyPr>
            <a:lstStyle/>
            <a:p>
              <a:pPr algn="ctr"/>
              <a:r>
                <a:rPr lang="en-US" sz="1200" noProof="0" dirty="0">
                  <a:latin typeface="Tahoma" panose="020B0604030504040204" pitchFamily="34" charset="0"/>
                  <a:ea typeface="Tahoma" panose="020B0604030504040204" pitchFamily="34" charset="0"/>
                  <a:cs typeface="Tahoma" panose="020B0604030504040204" pitchFamily="34" charset="0"/>
                </a:rPr>
                <a:t>(Trelleborg’s </a:t>
              </a:r>
              <a:r>
                <a:rPr lang="en-US" sz="1200" noProof="0" dirty="0" err="1">
                  <a:latin typeface="Tahoma" panose="020B0604030504040204" pitchFamily="34" charset="0"/>
                  <a:ea typeface="Tahoma" panose="020B0604030504040204" pitchFamily="34" charset="0"/>
                  <a:cs typeface="Tahoma" panose="020B0604030504040204" pitchFamily="34" charset="0"/>
                </a:rPr>
                <a:t>Njord</a:t>
              </a:r>
              <a:r>
                <a:rPr lang="en-US" sz="1200" noProof="0" dirty="0">
                  <a:latin typeface="Tahoma" panose="020B0604030504040204" pitchFamily="34" charset="0"/>
                  <a:ea typeface="Tahoma" panose="020B0604030504040204" pitchFamily="34" charset="0"/>
                  <a:cs typeface="Tahoma" panose="020B0604030504040204" pitchFamily="34" charset="0"/>
                </a:rPr>
                <a:t> BS)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cxnSp>
          <p:nvCxnSpPr>
            <p:cNvPr id="48" name="Straight Arrow Connector 47">
              <a:extLst>
                <a:ext uri="{FF2B5EF4-FFF2-40B4-BE49-F238E27FC236}">
                  <a16:creationId xmlns:a16="http://schemas.microsoft.com/office/drawing/2014/main" id="{F945A912-A1D5-AD06-E9D5-9B5728BD7921}"/>
                </a:ext>
              </a:extLst>
            </p:cNvPr>
            <p:cNvCxnSpPr>
              <a:cxnSpLocks/>
            </p:cNvCxnSpPr>
            <p:nvPr/>
          </p:nvCxnSpPr>
          <p:spPr>
            <a:xfrm flipV="1">
              <a:off x="6866556" y="1997735"/>
              <a:ext cx="979197" cy="127695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9" name="Rectangle 48">
              <a:extLst>
                <a:ext uri="{FF2B5EF4-FFF2-40B4-BE49-F238E27FC236}">
                  <a16:creationId xmlns:a16="http://schemas.microsoft.com/office/drawing/2014/main" id="{F6E79E0C-94F6-B468-F6A9-02CDF85CD970}"/>
                </a:ext>
              </a:extLst>
            </p:cNvPr>
            <p:cNvSpPr/>
            <p:nvPr/>
          </p:nvSpPr>
          <p:spPr>
            <a:xfrm>
              <a:off x="7062698" y="1642147"/>
              <a:ext cx="2179762" cy="2924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Buoyancy module</a:t>
              </a:r>
            </a:p>
          </p:txBody>
        </p:sp>
        <p:sp>
          <p:nvSpPr>
            <p:cNvPr id="50" name="Rectangle 49">
              <a:extLst>
                <a:ext uri="{FF2B5EF4-FFF2-40B4-BE49-F238E27FC236}">
                  <a16:creationId xmlns:a16="http://schemas.microsoft.com/office/drawing/2014/main" id="{9BA5C467-88CD-FE09-B5DB-416D2516D9BA}"/>
                </a:ext>
              </a:extLst>
            </p:cNvPr>
            <p:cNvSpPr/>
            <p:nvPr/>
          </p:nvSpPr>
          <p:spPr>
            <a:xfrm>
              <a:off x="5138609" y="1642147"/>
              <a:ext cx="1866898" cy="29247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Power cable</a:t>
              </a:r>
            </a:p>
          </p:txBody>
        </p:sp>
        <p:cxnSp>
          <p:nvCxnSpPr>
            <p:cNvPr id="51" name="Straight Arrow Connector 50">
              <a:extLst>
                <a:ext uri="{FF2B5EF4-FFF2-40B4-BE49-F238E27FC236}">
                  <a16:creationId xmlns:a16="http://schemas.microsoft.com/office/drawing/2014/main" id="{9F4738A0-2613-1007-D009-DFB21EAA6A4D}"/>
                </a:ext>
              </a:extLst>
            </p:cNvPr>
            <p:cNvCxnSpPr>
              <a:cxnSpLocks/>
            </p:cNvCxnSpPr>
            <p:nvPr/>
          </p:nvCxnSpPr>
          <p:spPr>
            <a:xfrm flipH="1" flipV="1">
              <a:off x="6232590" y="2033778"/>
              <a:ext cx="337389" cy="145637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2" name="Arrow: Right 51">
              <a:extLst>
                <a:ext uri="{FF2B5EF4-FFF2-40B4-BE49-F238E27FC236}">
                  <a16:creationId xmlns:a16="http://schemas.microsoft.com/office/drawing/2014/main" id="{66B85861-05A5-1F37-DAF0-E373BD655215}"/>
                </a:ext>
              </a:extLst>
            </p:cNvPr>
            <p:cNvSpPr/>
            <p:nvPr/>
          </p:nvSpPr>
          <p:spPr>
            <a:xfrm>
              <a:off x="4893939" y="3467263"/>
              <a:ext cx="574802" cy="195768"/>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grpSp>
      <p:sp>
        <p:nvSpPr>
          <p:cNvPr id="9" name="TextBox 8">
            <a:extLst>
              <a:ext uri="{FF2B5EF4-FFF2-40B4-BE49-F238E27FC236}">
                <a16:creationId xmlns:a16="http://schemas.microsoft.com/office/drawing/2014/main" id="{CF3C1618-F285-E6E1-43AF-B1E5B5161F58}"/>
              </a:ext>
            </a:extLst>
          </p:cNvPr>
          <p:cNvSpPr txBox="1"/>
          <p:nvPr/>
        </p:nvSpPr>
        <p:spPr>
          <a:xfrm flipH="1">
            <a:off x="1065813" y="5134587"/>
            <a:ext cx="1971676" cy="246221"/>
          </a:xfrm>
          <a:prstGeom prst="rect">
            <a:avLst/>
          </a:prstGeom>
          <a:noFill/>
        </p:spPr>
        <p:txBody>
          <a:bodyPr wrap="square" lIns="0" tIns="0" rIns="0" bIns="0"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Step cylinder</a:t>
            </a:r>
          </a:p>
        </p:txBody>
      </p:sp>
      <p:grpSp>
        <p:nvGrpSpPr>
          <p:cNvPr id="75" name="Group 74">
            <a:extLst>
              <a:ext uri="{FF2B5EF4-FFF2-40B4-BE49-F238E27FC236}">
                <a16:creationId xmlns:a16="http://schemas.microsoft.com/office/drawing/2014/main" id="{AE9F4AF6-4EFE-2237-5983-8D3D1357CE02}"/>
              </a:ext>
            </a:extLst>
          </p:cNvPr>
          <p:cNvGrpSpPr/>
          <p:nvPr/>
        </p:nvGrpSpPr>
        <p:grpSpPr>
          <a:xfrm>
            <a:off x="1712816" y="2199037"/>
            <a:ext cx="565579" cy="2670145"/>
            <a:chOff x="6962853" y="2686257"/>
            <a:chExt cx="914400" cy="2381048"/>
          </a:xfrm>
        </p:grpSpPr>
        <p:sp>
          <p:nvSpPr>
            <p:cNvPr id="74" name="Cylinder 73">
              <a:extLst>
                <a:ext uri="{FF2B5EF4-FFF2-40B4-BE49-F238E27FC236}">
                  <a16:creationId xmlns:a16="http://schemas.microsoft.com/office/drawing/2014/main" id="{60883FA0-3D3E-5BB3-8903-3E325E625A01}"/>
                </a:ext>
              </a:extLst>
            </p:cNvPr>
            <p:cNvSpPr/>
            <p:nvPr/>
          </p:nvSpPr>
          <p:spPr>
            <a:xfrm>
              <a:off x="6962853" y="3851153"/>
              <a:ext cx="914400" cy="1216152"/>
            </a:xfrm>
            <a:prstGeom prst="can">
              <a:avLst/>
            </a:prstGeom>
            <a:ln/>
            <a:scene3d>
              <a:camera prst="orthographicFront"/>
              <a:lightRig rig="threePt" dir="t"/>
            </a:scene3d>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3" name="Cylinder 72">
              <a:extLst>
                <a:ext uri="{FF2B5EF4-FFF2-40B4-BE49-F238E27FC236}">
                  <a16:creationId xmlns:a16="http://schemas.microsoft.com/office/drawing/2014/main" id="{2ECB56F1-E4F5-CF53-1AB6-DE571686DA2E}"/>
                </a:ext>
              </a:extLst>
            </p:cNvPr>
            <p:cNvSpPr/>
            <p:nvPr/>
          </p:nvSpPr>
          <p:spPr>
            <a:xfrm>
              <a:off x="7264437" y="2686257"/>
              <a:ext cx="311231" cy="1228165"/>
            </a:xfrm>
            <a:prstGeom prst="can">
              <a:avLst/>
            </a:prstGeom>
            <a:ln/>
            <a:scene3d>
              <a:camera prst="orthographicFront"/>
              <a:lightRig rig="threePt" dir="t"/>
            </a:scene3d>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graphicFrame>
        <p:nvGraphicFramePr>
          <p:cNvPr id="167" name="Diagram 166">
            <a:extLst>
              <a:ext uri="{FF2B5EF4-FFF2-40B4-BE49-F238E27FC236}">
                <a16:creationId xmlns:a16="http://schemas.microsoft.com/office/drawing/2014/main" id="{6C4E70EC-5790-515D-E0CE-FCD113574B65}"/>
              </a:ext>
            </a:extLst>
          </p:cNvPr>
          <p:cNvGraphicFramePr/>
          <p:nvPr>
            <p:extLst>
              <p:ext uri="{D42A27DB-BD31-4B8C-83A1-F6EECF244321}">
                <p14:modId xmlns:p14="http://schemas.microsoft.com/office/powerpoint/2010/main" val="104424768"/>
              </p:ext>
            </p:extLst>
          </p:nvPr>
        </p:nvGraphicFramePr>
        <p:xfrm>
          <a:off x="7038776" y="4124670"/>
          <a:ext cx="2787516" cy="11878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8" name="Graphic 187" descr="Question Mark with solid fill">
            <a:extLst>
              <a:ext uri="{FF2B5EF4-FFF2-40B4-BE49-F238E27FC236}">
                <a16:creationId xmlns:a16="http://schemas.microsoft.com/office/drawing/2014/main" id="{1822E4C5-6E91-E7D5-A5C9-E8885C7B4B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31871" y="3480628"/>
            <a:ext cx="914400" cy="914400"/>
          </a:xfrm>
          <a:prstGeom prst="rect">
            <a:avLst/>
          </a:prstGeom>
        </p:spPr>
      </p:pic>
      <p:graphicFrame>
        <p:nvGraphicFramePr>
          <p:cNvPr id="204" name="Diagram 203">
            <a:extLst>
              <a:ext uri="{FF2B5EF4-FFF2-40B4-BE49-F238E27FC236}">
                <a16:creationId xmlns:a16="http://schemas.microsoft.com/office/drawing/2014/main" id="{298F031C-68EE-6121-BCB2-B7A8C89B3CD5}"/>
              </a:ext>
            </a:extLst>
          </p:cNvPr>
          <p:cNvGraphicFramePr/>
          <p:nvPr>
            <p:extLst>
              <p:ext uri="{D42A27DB-BD31-4B8C-83A1-F6EECF244321}">
                <p14:modId xmlns:p14="http://schemas.microsoft.com/office/powerpoint/2010/main" val="2903042463"/>
              </p:ext>
            </p:extLst>
          </p:nvPr>
        </p:nvGraphicFramePr>
        <p:xfrm>
          <a:off x="7072936" y="2452094"/>
          <a:ext cx="2787516" cy="121681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09" name="Right Brace 208">
            <a:extLst>
              <a:ext uri="{FF2B5EF4-FFF2-40B4-BE49-F238E27FC236}">
                <a16:creationId xmlns:a16="http://schemas.microsoft.com/office/drawing/2014/main" id="{3253BE49-57B1-3986-117C-5C8B35D4B98B}"/>
              </a:ext>
            </a:extLst>
          </p:cNvPr>
          <p:cNvSpPr/>
          <p:nvPr/>
        </p:nvSpPr>
        <p:spPr>
          <a:xfrm>
            <a:off x="9644074" y="3027911"/>
            <a:ext cx="626877" cy="1819835"/>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cxnSp>
        <p:nvCxnSpPr>
          <p:cNvPr id="210" name="Straight Connector 209">
            <a:extLst>
              <a:ext uri="{FF2B5EF4-FFF2-40B4-BE49-F238E27FC236}">
                <a16:creationId xmlns:a16="http://schemas.microsoft.com/office/drawing/2014/main" id="{85B69C6E-988F-6721-1069-CFA4DD6BD26C}"/>
              </a:ext>
            </a:extLst>
          </p:cNvPr>
          <p:cNvCxnSpPr>
            <a:cxnSpLocks/>
          </p:cNvCxnSpPr>
          <p:nvPr/>
        </p:nvCxnSpPr>
        <p:spPr>
          <a:xfrm>
            <a:off x="6605357" y="1624511"/>
            <a:ext cx="0" cy="4802262"/>
          </a:xfrm>
          <a:prstGeom prst="line">
            <a:avLst/>
          </a:prstGeom>
          <a:ln w="28575">
            <a:prstDash val="lgDashDot"/>
          </a:ln>
        </p:spPr>
        <p:style>
          <a:lnRef idx="1">
            <a:schemeClr val="accent6"/>
          </a:lnRef>
          <a:fillRef idx="0">
            <a:schemeClr val="accent6"/>
          </a:fillRef>
          <a:effectRef idx="0">
            <a:schemeClr val="accent6"/>
          </a:effectRef>
          <a:fontRef idx="minor">
            <a:schemeClr val="tx1"/>
          </a:fontRef>
        </p:style>
      </p:cxnSp>
      <p:sp>
        <p:nvSpPr>
          <p:cNvPr id="7" name="Footer Placeholder 6">
            <a:extLst>
              <a:ext uri="{FF2B5EF4-FFF2-40B4-BE49-F238E27FC236}">
                <a16:creationId xmlns:a16="http://schemas.microsoft.com/office/drawing/2014/main" id="{26AD0B12-B436-947B-DB7A-DE582C789B79}"/>
              </a:ext>
            </a:extLst>
          </p:cNvPr>
          <p:cNvSpPr>
            <a:spLocks noGrp="1"/>
          </p:cNvSpPr>
          <p:nvPr>
            <p:ph type="ftr" sz="quarter" idx="11"/>
          </p:nvPr>
        </p:nvSpPr>
        <p:spPr>
          <a:xfrm>
            <a:off x="4038599" y="6550559"/>
            <a:ext cx="4338481" cy="307442"/>
          </a:xfrm>
        </p:spPr>
        <p:txBody>
          <a:bodyPr/>
          <a:lstStyle/>
          <a:p>
            <a:r>
              <a:rPr lang="en-US" noProof="0" dirty="0"/>
              <a:t>Flow Over a Step Cylinder using Partially-Averaged Navier-Stokes Equations</a:t>
            </a:r>
          </a:p>
        </p:txBody>
      </p:sp>
      <p:sp>
        <p:nvSpPr>
          <p:cNvPr id="11" name="Footer Placeholder 10">
            <a:extLst>
              <a:ext uri="{FF2B5EF4-FFF2-40B4-BE49-F238E27FC236}">
                <a16:creationId xmlns:a16="http://schemas.microsoft.com/office/drawing/2014/main" id="{14F53E23-E578-5799-0E75-2E5779E14804}"/>
              </a:ext>
            </a:extLst>
          </p:cNvPr>
          <p:cNvSpPr txBox="1">
            <a:spLocks/>
          </p:cNvSpPr>
          <p:nvPr/>
        </p:nvSpPr>
        <p:spPr>
          <a:xfrm>
            <a:off x="1406655" y="6550559"/>
            <a:ext cx="923590" cy="306120"/>
          </a:xfrm>
          <a:prstGeom prst="rect">
            <a:avLst/>
          </a:prstGeom>
        </p:spPr>
        <p:txBody>
          <a:bodyPr vert="horz" lIns="0" tIns="0" rIns="0" bIns="0" rtlCol="0" anchor="t" anchorCtr="0"/>
          <a:lstStyle>
            <a:defPPr>
              <a:defRPr lang="nb-NO"/>
            </a:defPPr>
            <a:lvl1pPr marL="0" algn="ctr" defTabSz="914400" rtl="0" eaLnBrk="1" latinLnBrk="0" hangingPunct="1">
              <a:defRPr sz="1000" kern="1200">
                <a:solidFill>
                  <a:schemeClr val="accent2"/>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Usman Shaukat</a:t>
            </a:r>
          </a:p>
        </p:txBody>
      </p:sp>
    </p:spTree>
    <p:extLst>
      <p:ext uri="{BB962C8B-B14F-4D97-AF65-F5344CB8AC3E}">
        <p14:creationId xmlns:p14="http://schemas.microsoft.com/office/powerpoint/2010/main" val="274332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4"/>
                                        </p:tgtEl>
                                        <p:attrNameLst>
                                          <p:attrName>style.visibility</p:attrName>
                                        </p:attrNameLst>
                                      </p:cBhvr>
                                      <p:to>
                                        <p:strVal val="visible"/>
                                      </p:to>
                                    </p:set>
                                    <p:animEffect transition="in" filter="wipe(down)">
                                      <p:cBhvr>
                                        <p:cTn id="12" dur="500"/>
                                        <p:tgtEl>
                                          <p:spTgt spid="20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7"/>
                                        </p:tgtEl>
                                        <p:attrNameLst>
                                          <p:attrName>style.visibility</p:attrName>
                                        </p:attrNameLst>
                                      </p:cBhvr>
                                      <p:to>
                                        <p:strVal val="visible"/>
                                      </p:to>
                                    </p:set>
                                    <p:animEffect transition="in" filter="wipe(down)">
                                      <p:cBhvr>
                                        <p:cTn id="15" dur="500"/>
                                        <p:tgtEl>
                                          <p:spTgt spid="167"/>
                                        </p:tgtEl>
                                      </p:cBhvr>
                                    </p:animEffect>
                                  </p:childTnLst>
                                </p:cTn>
                              </p:par>
                              <p:par>
                                <p:cTn id="16" presetID="22" presetClass="entr" presetSubtype="4" fill="hold" nodeType="withEffect">
                                  <p:stCondLst>
                                    <p:cond delay="0"/>
                                  </p:stCondLst>
                                  <p:childTnLst>
                                    <p:set>
                                      <p:cBhvr>
                                        <p:cTn id="17" dur="1" fill="hold">
                                          <p:stCondLst>
                                            <p:cond delay="0"/>
                                          </p:stCondLst>
                                        </p:cTn>
                                        <p:tgtEl>
                                          <p:spTgt spid="188"/>
                                        </p:tgtEl>
                                        <p:attrNameLst>
                                          <p:attrName>style.visibility</p:attrName>
                                        </p:attrNameLst>
                                      </p:cBhvr>
                                      <p:to>
                                        <p:strVal val="visible"/>
                                      </p:to>
                                    </p:set>
                                    <p:animEffect transition="in" filter="wipe(down)">
                                      <p:cBhvr>
                                        <p:cTn id="18" dur="500"/>
                                        <p:tgtEl>
                                          <p:spTgt spid="18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9"/>
                                        </p:tgtEl>
                                        <p:attrNameLst>
                                          <p:attrName>style.visibility</p:attrName>
                                        </p:attrNameLst>
                                      </p:cBhvr>
                                      <p:to>
                                        <p:strVal val="visible"/>
                                      </p:to>
                                    </p:set>
                                    <p:animEffect transition="in" filter="wipe(down)">
                                      <p:cBhvr>
                                        <p:cTn id="21" dur="500"/>
                                        <p:tgtEl>
                                          <p:spTgt spid="209"/>
                                        </p:tgtEl>
                                      </p:cBhvr>
                                    </p:animEffect>
                                  </p:childTnLst>
                                </p:cTn>
                              </p:par>
                              <p:par>
                                <p:cTn id="22" presetID="22" presetClass="entr" presetSubtype="4" fill="hold" nodeType="withEffect">
                                  <p:stCondLst>
                                    <p:cond delay="0"/>
                                  </p:stCondLst>
                                  <p:childTnLst>
                                    <p:set>
                                      <p:cBhvr>
                                        <p:cTn id="23" dur="1" fill="hold">
                                          <p:stCondLst>
                                            <p:cond delay="0"/>
                                          </p:stCondLst>
                                        </p:cTn>
                                        <p:tgtEl>
                                          <p:spTgt spid="210"/>
                                        </p:tgtEl>
                                        <p:attrNameLst>
                                          <p:attrName>style.visibility</p:attrName>
                                        </p:attrNameLst>
                                      </p:cBhvr>
                                      <p:to>
                                        <p:strVal val="visible"/>
                                      </p:to>
                                    </p:set>
                                    <p:animEffect transition="in" filter="wipe(down)">
                                      <p:cBhvr>
                                        <p:cTn id="24"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7" grpId="0">
        <p:bldAsOne/>
      </p:bldGraphic>
      <p:bldGraphic spid="204" grpId="0">
        <p:bldAsOne/>
      </p:bldGraphic>
      <p:bldP spid="20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Rectangle: Rounded Corners 11">
                <a:extLst>
                  <a:ext uri="{FF2B5EF4-FFF2-40B4-BE49-F238E27FC236}">
                    <a16:creationId xmlns:a16="http://schemas.microsoft.com/office/drawing/2014/main" id="{97EDFBD3-39A8-5E48-0BEF-625B2DDB95F6}"/>
                  </a:ext>
                </a:extLst>
              </p:cNvPr>
              <p:cNvSpPr/>
              <p:nvPr/>
            </p:nvSpPr>
            <p:spPr>
              <a:xfrm>
                <a:off x="1780922" y="4665304"/>
                <a:ext cx="9944105" cy="1449506"/>
              </a:xfrm>
              <a:prstGeom prst="roundRect">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457200" lvl="1" indent="0">
                  <a:buNone/>
                </a:pPr>
                <a14:m>
                  <m:oMathPara xmlns:m="http://schemas.openxmlformats.org/officeDocument/2006/math">
                    <m:oMathParaPr>
                      <m:jc m:val="centerGroup"/>
                    </m:oMathParaPr>
                    <m:oMath xmlns:m="http://schemas.openxmlformats.org/officeDocument/2006/math">
                      <m:r>
                        <a:rPr lang="en-US" sz="1600" b="0" i="1" smtClean="0">
                          <a:solidFill>
                            <a:sysClr val="windowText" lastClr="000000"/>
                          </a:solidFill>
                          <a:latin typeface="Cambria Math" panose="02040503050406030204" pitchFamily="18" charset="0"/>
                        </a:rPr>
                        <m:t> </m:t>
                      </m:r>
                      <m:f>
                        <m:fPr>
                          <m:ctrlPr>
                            <a:rPr lang="en-US" sz="1600" b="0" i="1" smtClean="0">
                              <a:solidFill>
                                <a:sysClr val="windowText" lastClr="000000"/>
                              </a:solidFill>
                              <a:latin typeface="Cambria Math" panose="02040503050406030204" pitchFamily="18" charset="0"/>
                            </a:rPr>
                          </m:ctrlPr>
                        </m:fPr>
                        <m:num>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𝐷𝑘</m:t>
                              </m:r>
                            </m:e>
                            <m:sub>
                              <m:r>
                                <a:rPr lang="en-US" sz="1600" b="0" i="1" smtClean="0">
                                  <a:solidFill>
                                    <a:sysClr val="windowText" lastClr="000000"/>
                                  </a:solidFill>
                                  <a:latin typeface="Cambria Math" panose="02040503050406030204" pitchFamily="18" charset="0"/>
                                </a:rPr>
                                <m:t>𝑢</m:t>
                              </m:r>
                            </m:sub>
                          </m:sSub>
                        </m:num>
                        <m:den>
                          <m:r>
                            <a:rPr lang="en-US" sz="1600" b="0" i="1" smtClean="0">
                              <a:solidFill>
                                <a:sysClr val="windowText" lastClr="000000"/>
                              </a:solidFill>
                              <a:latin typeface="Cambria Math" panose="02040503050406030204" pitchFamily="18" charset="0"/>
                            </a:rPr>
                            <m:t>𝐷𝑡</m:t>
                          </m:r>
                        </m:den>
                      </m:f>
                      <m:r>
                        <a:rPr lang="en-US" sz="1600" b="0" i="1" smtClean="0">
                          <a:solidFill>
                            <a:sysClr val="windowText" lastClr="000000"/>
                          </a:solidFill>
                          <a:latin typeface="Cambria Math" panose="02040503050406030204" pitchFamily="18" charset="0"/>
                        </a:rPr>
                        <m:t>=</m:t>
                      </m:r>
                      <m:acc>
                        <m:accPr>
                          <m:chr m:val="̃"/>
                          <m:ctrlPr>
                            <a:rPr lang="en-US" sz="1600" i="1">
                              <a:solidFill>
                                <a:sysClr val="windowText" lastClr="000000"/>
                              </a:solidFill>
                              <a:latin typeface="Cambria Math" panose="02040503050406030204" pitchFamily="18" charset="0"/>
                            </a:rPr>
                          </m:ctrlPr>
                        </m:accPr>
                        <m:e>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𝑃</m:t>
                              </m:r>
                            </m:e>
                            <m:sub>
                              <m:sSub>
                                <m:sSubPr>
                                  <m:ctrlPr>
                                    <a:rPr lang="en-US" sz="1600" b="0" i="1" smtClean="0">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𝑘</m:t>
                                  </m:r>
                                </m:e>
                                <m:sub>
                                  <m:r>
                                    <a:rPr lang="en-US" sz="1600" b="0" i="1" smtClean="0">
                                      <a:solidFill>
                                        <a:sysClr val="windowText" lastClr="000000"/>
                                      </a:solidFill>
                                      <a:latin typeface="Cambria Math" panose="02040503050406030204" pitchFamily="18" charset="0"/>
                                    </a:rPr>
                                    <m:t>𝑢</m:t>
                                  </m:r>
                                </m:sub>
                              </m:sSub>
                            </m:sub>
                          </m:sSub>
                        </m:e>
                      </m:acc>
                      <m:r>
                        <a:rPr lang="en-US" sz="1600" i="1">
                          <a:solidFill>
                            <a:sysClr val="windowText" lastClr="000000"/>
                          </a:solidFill>
                          <a:latin typeface="Cambria Math" panose="02040503050406030204" pitchFamily="18" charset="0"/>
                        </a:rPr>
                        <m:t>−</m:t>
                      </m:r>
                      <m:sSup>
                        <m:sSupPr>
                          <m:ctrlPr>
                            <a:rPr lang="en-US" sz="1600" i="1">
                              <a:solidFill>
                                <a:sysClr val="windowText" lastClr="000000"/>
                              </a:solidFill>
                              <a:latin typeface="Cambria Math" panose="02040503050406030204" pitchFamily="18" charset="0"/>
                            </a:rPr>
                          </m:ctrlPr>
                        </m:sSupPr>
                        <m:e>
                          <m:r>
                            <a:rPr lang="en-US" sz="1600" i="1">
                              <a:solidFill>
                                <a:sysClr val="windowText" lastClr="000000"/>
                              </a:solidFill>
                              <a:latin typeface="Cambria Math" panose="02040503050406030204" pitchFamily="18" charset="0"/>
                            </a:rPr>
                            <m:t>𝛽</m:t>
                          </m:r>
                        </m:e>
                        <m:sup>
                          <m:r>
                            <a:rPr lang="en-US" sz="1600" i="1">
                              <a:solidFill>
                                <a:sysClr val="windowText" lastClr="000000"/>
                              </a:solidFill>
                              <a:latin typeface="Cambria Math" panose="02040503050406030204" pitchFamily="18" charset="0"/>
                            </a:rPr>
                            <m:t>∗</m:t>
                          </m:r>
                        </m:sup>
                      </m:sSup>
                      <m:sSub>
                        <m:sSubPr>
                          <m:ctrlPr>
                            <a:rPr lang="en-US" sz="1600" b="0" i="1" smtClean="0">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𝑘</m:t>
                          </m:r>
                        </m:e>
                        <m:sub>
                          <m:r>
                            <a:rPr lang="en-US" sz="1600" b="0" i="1" smtClean="0">
                              <a:solidFill>
                                <a:sysClr val="windowText" lastClr="000000"/>
                              </a:solidFill>
                              <a:latin typeface="Cambria Math" panose="02040503050406030204" pitchFamily="18" charset="0"/>
                            </a:rPr>
                            <m:t>𝑢</m:t>
                          </m:r>
                        </m:sub>
                      </m:sSub>
                      <m:sSub>
                        <m:sSubPr>
                          <m:ctrlPr>
                            <a:rPr lang="en-US" sz="1600" b="0" i="1" smtClean="0">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𝜔</m:t>
                          </m:r>
                        </m:e>
                        <m:sub>
                          <m:r>
                            <a:rPr lang="en-US" sz="1600" b="0" i="1" smtClean="0">
                              <a:solidFill>
                                <a:sysClr val="windowText" lastClr="000000"/>
                              </a:solidFill>
                              <a:latin typeface="Cambria Math" panose="02040503050406030204" pitchFamily="18" charset="0"/>
                            </a:rPr>
                            <m:t>𝑢</m:t>
                          </m:r>
                        </m:sub>
                      </m:sSub>
                      <m:r>
                        <a:rPr lang="en-US" sz="1600" i="1">
                          <a:solidFill>
                            <a:sysClr val="windowText" lastClr="000000"/>
                          </a:solidFill>
                          <a:latin typeface="Cambria Math" panose="02040503050406030204" pitchFamily="18" charset="0"/>
                        </a:rPr>
                        <m:t>+</m:t>
                      </m:r>
                      <m:f>
                        <m:fPr>
                          <m:ctrlPr>
                            <a:rPr lang="en-US" sz="1600" i="1">
                              <a:solidFill>
                                <a:sysClr val="windowText" lastClr="000000"/>
                              </a:solidFill>
                              <a:latin typeface="Cambria Math" panose="02040503050406030204" pitchFamily="18" charset="0"/>
                            </a:rPr>
                          </m:ctrlPr>
                        </m:fPr>
                        <m:num>
                          <m:r>
                            <a:rPr lang="en-US" sz="1600" i="1">
                              <a:solidFill>
                                <a:sysClr val="windowText" lastClr="000000"/>
                              </a:solidFill>
                              <a:latin typeface="Cambria Math" panose="02040503050406030204" pitchFamily="18" charset="0"/>
                            </a:rPr>
                            <m:t>𝜕</m:t>
                          </m:r>
                        </m:num>
                        <m:den>
                          <m:r>
                            <a:rPr lang="en-US" sz="1600" i="1">
                              <a:solidFill>
                                <a:sysClr val="windowText" lastClr="000000"/>
                              </a:solidFill>
                              <a:latin typeface="Cambria Math" panose="02040503050406030204" pitchFamily="18" charset="0"/>
                            </a:rPr>
                            <m:t>𝜕</m:t>
                          </m:r>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𝑥</m:t>
                              </m:r>
                            </m:e>
                            <m:sub>
                              <m:r>
                                <a:rPr lang="en-US" sz="1600" i="1">
                                  <a:solidFill>
                                    <a:sysClr val="windowText" lastClr="000000"/>
                                  </a:solidFill>
                                  <a:latin typeface="Cambria Math" panose="02040503050406030204" pitchFamily="18" charset="0"/>
                                </a:rPr>
                                <m:t>𝑗</m:t>
                              </m:r>
                            </m:sub>
                          </m:sSub>
                        </m:den>
                      </m:f>
                      <m:d>
                        <m:dPr>
                          <m:begChr m:val="["/>
                          <m:endChr m:val="]"/>
                          <m:ctrlPr>
                            <a:rPr lang="en-US" sz="1600" i="1">
                              <a:solidFill>
                                <a:sysClr val="windowText" lastClr="000000"/>
                              </a:solidFill>
                              <a:latin typeface="Cambria Math" panose="02040503050406030204" pitchFamily="18" charset="0"/>
                            </a:rPr>
                          </m:ctrlPr>
                        </m:dPr>
                        <m:e>
                          <m:d>
                            <m:dPr>
                              <m:ctrlPr>
                                <a:rPr lang="en-US" sz="1600" i="1">
                                  <a:solidFill>
                                    <a:sysClr val="windowText" lastClr="000000"/>
                                  </a:solidFill>
                                  <a:latin typeface="Cambria Math" panose="02040503050406030204" pitchFamily="18" charset="0"/>
                                </a:rPr>
                              </m:ctrlPr>
                            </m:dPr>
                            <m:e>
                              <m:r>
                                <a:rPr lang="en-US" sz="1600" i="1">
                                  <a:solidFill>
                                    <a:sysClr val="windowText" lastClr="000000"/>
                                  </a:solidFill>
                                  <a:latin typeface="Cambria Math" panose="02040503050406030204" pitchFamily="18" charset="0"/>
                                </a:rPr>
                                <m:t>𝜈</m:t>
                              </m:r>
                              <m:r>
                                <a:rPr lang="en-US" sz="1600" i="1">
                                  <a:solidFill>
                                    <a:sysClr val="windowText" lastClr="000000"/>
                                  </a:solidFill>
                                  <a:latin typeface="Cambria Math" panose="02040503050406030204" pitchFamily="18" charset="0"/>
                                </a:rPr>
                                <m:t>+</m:t>
                              </m:r>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𝜈</m:t>
                                  </m:r>
                                </m:e>
                                <m:sub>
                                  <m:r>
                                    <a:rPr lang="en-US" sz="1600" i="1">
                                      <a:solidFill>
                                        <a:sysClr val="windowText" lastClr="000000"/>
                                      </a:solidFill>
                                      <a:latin typeface="Cambria Math" panose="02040503050406030204" pitchFamily="18" charset="0"/>
                                    </a:rPr>
                                    <m:t>𝑡</m:t>
                                  </m:r>
                                </m:sub>
                              </m:sSub>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𝜎</m:t>
                                  </m:r>
                                </m:e>
                                <m:sub>
                                  <m:r>
                                    <a:rPr lang="en-US" sz="1600" i="1">
                                      <a:solidFill>
                                        <a:sysClr val="windowText" lastClr="000000"/>
                                      </a:solidFill>
                                      <a:latin typeface="Cambria Math" panose="02040503050406030204" pitchFamily="18" charset="0"/>
                                    </a:rPr>
                                    <m:t>𝑘</m:t>
                                  </m:r>
                                </m:sub>
                              </m:sSub>
                              <m:f>
                                <m:fPr>
                                  <m:ctrlPr>
                                    <a:rPr lang="en-US" sz="1600" b="0" i="1" smtClean="0">
                                      <a:solidFill>
                                        <a:sysClr val="windowText" lastClr="000000"/>
                                      </a:solidFill>
                                      <a:latin typeface="Cambria Math" panose="02040503050406030204" pitchFamily="18" charset="0"/>
                                    </a:rPr>
                                  </m:ctrlPr>
                                </m:fPr>
                                <m:num>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𝑓</m:t>
                                      </m:r>
                                    </m:e>
                                    <m:sub>
                                      <m:r>
                                        <a:rPr lang="en-US" sz="1600" b="0" i="1" smtClean="0">
                                          <a:solidFill>
                                            <a:sysClr val="windowText" lastClr="000000"/>
                                          </a:solidFill>
                                          <a:latin typeface="Cambria Math" panose="02040503050406030204" pitchFamily="18" charset="0"/>
                                        </a:rPr>
                                        <m:t>𝜔</m:t>
                                      </m:r>
                                    </m:sub>
                                  </m:sSub>
                                </m:num>
                                <m:den>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𝑓</m:t>
                                      </m:r>
                                    </m:e>
                                    <m:sub>
                                      <m:r>
                                        <a:rPr lang="en-US" sz="1600" b="0" i="1" smtClean="0">
                                          <a:solidFill>
                                            <a:sysClr val="windowText" lastClr="000000"/>
                                          </a:solidFill>
                                          <a:latin typeface="Cambria Math" panose="02040503050406030204" pitchFamily="18" charset="0"/>
                                        </a:rPr>
                                        <m:t>𝑘</m:t>
                                      </m:r>
                                    </m:sub>
                                  </m:sSub>
                                </m:den>
                              </m:f>
                              <m:r>
                                <m:rPr>
                                  <m:lit/>
                                </m:rPr>
                                <a:rPr lang="en-US" sz="1600" b="0" i="1" smtClean="0">
                                  <a:solidFill>
                                    <a:sysClr val="windowText" lastClr="000000"/>
                                  </a:solidFill>
                                  <a:latin typeface="Cambria Math" panose="02040503050406030204" pitchFamily="18" charset="0"/>
                                </a:rPr>
                                <m:t> </m:t>
                              </m:r>
                            </m:e>
                          </m:d>
                          <m:f>
                            <m:fPr>
                              <m:ctrlPr>
                                <a:rPr lang="en-US" sz="1600" i="1">
                                  <a:solidFill>
                                    <a:sysClr val="windowText" lastClr="000000"/>
                                  </a:solidFill>
                                  <a:latin typeface="Cambria Math" panose="02040503050406030204" pitchFamily="18" charset="0"/>
                                </a:rPr>
                              </m:ctrlPr>
                            </m:fPr>
                            <m:num>
                              <m:r>
                                <a:rPr lang="en-US" sz="1600" i="1">
                                  <a:solidFill>
                                    <a:sysClr val="windowText" lastClr="000000"/>
                                  </a:solidFill>
                                  <a:latin typeface="Cambria Math" panose="02040503050406030204" pitchFamily="18" charset="0"/>
                                </a:rPr>
                                <m:t>𝜕</m:t>
                              </m:r>
                              <m:r>
                                <a:rPr lang="en-US" sz="1600" i="1">
                                  <a:solidFill>
                                    <a:sysClr val="windowText" lastClr="000000"/>
                                  </a:solidFill>
                                  <a:latin typeface="Cambria Math" panose="02040503050406030204" pitchFamily="18" charset="0"/>
                                </a:rPr>
                                <m:t>𝑘</m:t>
                              </m:r>
                            </m:num>
                            <m:den>
                              <m:r>
                                <a:rPr lang="en-US" sz="1600" i="1">
                                  <a:solidFill>
                                    <a:sysClr val="windowText" lastClr="000000"/>
                                  </a:solidFill>
                                  <a:latin typeface="Cambria Math" panose="02040503050406030204" pitchFamily="18" charset="0"/>
                                </a:rPr>
                                <m:t>𝜕</m:t>
                              </m:r>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𝑥</m:t>
                                  </m:r>
                                </m:e>
                                <m:sub>
                                  <m:r>
                                    <a:rPr lang="en-US" sz="1600" i="1">
                                      <a:solidFill>
                                        <a:sysClr val="windowText" lastClr="000000"/>
                                      </a:solidFill>
                                      <a:latin typeface="Cambria Math" panose="02040503050406030204" pitchFamily="18" charset="0"/>
                                    </a:rPr>
                                    <m:t>𝑗</m:t>
                                  </m:r>
                                </m:sub>
                              </m:sSub>
                            </m:den>
                          </m:f>
                        </m:e>
                      </m:d>
                    </m:oMath>
                    <m:oMath xmlns:m="http://schemas.openxmlformats.org/officeDocument/2006/math">
                      <m:f>
                        <m:fPr>
                          <m:ctrlPr>
                            <a:rPr lang="en-US" sz="1600" b="0" i="1" smtClean="0">
                              <a:solidFill>
                                <a:sysClr val="windowText" lastClr="000000"/>
                              </a:solidFill>
                              <a:latin typeface="Cambria Math" panose="02040503050406030204" pitchFamily="18" charset="0"/>
                            </a:rPr>
                          </m:ctrlPr>
                        </m:fPr>
                        <m:num>
                          <m:r>
                            <a:rPr lang="en-US" sz="1600" b="0" i="1" smtClean="0">
                              <a:solidFill>
                                <a:sysClr val="windowText" lastClr="000000"/>
                              </a:solidFill>
                              <a:latin typeface="Cambria Math" panose="02040503050406030204" pitchFamily="18" charset="0"/>
                            </a:rPr>
                            <m:t>𝐷</m:t>
                          </m:r>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𝜔</m:t>
                              </m:r>
                            </m:e>
                            <m:sub>
                              <m:r>
                                <a:rPr lang="en-US" sz="1600" b="0" i="1" smtClean="0">
                                  <a:solidFill>
                                    <a:sysClr val="windowText" lastClr="000000"/>
                                  </a:solidFill>
                                  <a:latin typeface="Cambria Math" panose="02040503050406030204" pitchFamily="18" charset="0"/>
                                </a:rPr>
                                <m:t>𝑢</m:t>
                              </m:r>
                            </m:sub>
                          </m:sSub>
                        </m:num>
                        <m:den>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𝐷</m:t>
                              </m:r>
                            </m:e>
                            <m:sub>
                              <m:r>
                                <a:rPr lang="en-US" sz="1600" b="0" i="1" smtClean="0">
                                  <a:solidFill>
                                    <a:sysClr val="windowText" lastClr="000000"/>
                                  </a:solidFill>
                                  <a:latin typeface="Cambria Math" panose="02040503050406030204" pitchFamily="18" charset="0"/>
                                </a:rPr>
                                <m:t>𝑡</m:t>
                              </m:r>
                            </m:sub>
                          </m:sSub>
                        </m:den>
                      </m:f>
                      <m:r>
                        <a:rPr lang="en-US" sz="1600" b="0" i="1" smtClean="0">
                          <a:solidFill>
                            <a:sysClr val="windowText" lastClr="000000"/>
                          </a:solidFill>
                          <a:latin typeface="Cambria Math" panose="02040503050406030204" pitchFamily="18" charset="0"/>
                        </a:rPr>
                        <m:t>=</m:t>
                      </m:r>
                      <m:f>
                        <m:fPr>
                          <m:ctrlPr>
                            <a:rPr lang="en-US" sz="1600" i="1">
                              <a:solidFill>
                                <a:sysClr val="windowText" lastClr="000000"/>
                              </a:solidFill>
                              <a:latin typeface="Cambria Math" panose="02040503050406030204" pitchFamily="18" charset="0"/>
                            </a:rPr>
                          </m:ctrlPr>
                        </m:fPr>
                        <m:num>
                          <m:r>
                            <a:rPr lang="en-US" sz="1600" i="1">
                              <a:solidFill>
                                <a:sysClr val="windowText" lastClr="000000"/>
                              </a:solidFill>
                              <a:latin typeface="Cambria Math" panose="02040503050406030204" pitchFamily="18" charset="0"/>
                            </a:rPr>
                            <m:t>𝛾</m:t>
                          </m:r>
                        </m:num>
                        <m:den>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𝜈</m:t>
                              </m:r>
                            </m:e>
                            <m:sub>
                              <m:r>
                                <a:rPr lang="en-US" sz="1600" i="1">
                                  <a:solidFill>
                                    <a:sysClr val="windowText" lastClr="000000"/>
                                  </a:solidFill>
                                  <a:latin typeface="Cambria Math" panose="02040503050406030204" pitchFamily="18" charset="0"/>
                                </a:rPr>
                                <m:t>𝑡</m:t>
                              </m:r>
                            </m:sub>
                          </m:sSub>
                        </m:den>
                      </m:f>
                      <m:acc>
                        <m:accPr>
                          <m:chr m:val="̃"/>
                          <m:ctrlPr>
                            <a:rPr lang="en-US" sz="1600" i="1">
                              <a:solidFill>
                                <a:sysClr val="windowText" lastClr="000000"/>
                              </a:solidFill>
                              <a:latin typeface="Cambria Math" panose="02040503050406030204" pitchFamily="18" charset="0"/>
                            </a:rPr>
                          </m:ctrlPr>
                        </m:accPr>
                        <m:e>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𝑃</m:t>
                              </m:r>
                            </m:e>
                            <m:sub>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𝑘</m:t>
                                  </m:r>
                                </m:e>
                                <m:sub>
                                  <m:r>
                                    <a:rPr lang="en-US" sz="1600" i="1">
                                      <a:solidFill>
                                        <a:sysClr val="windowText" lastClr="000000"/>
                                      </a:solidFill>
                                      <a:latin typeface="Cambria Math" panose="02040503050406030204" pitchFamily="18" charset="0"/>
                                    </a:rPr>
                                    <m:t>𝑢</m:t>
                                  </m:r>
                                </m:sub>
                              </m:sSub>
                            </m:sub>
                          </m:sSub>
                        </m:e>
                      </m:acc>
                      <m:r>
                        <a:rPr lang="en-US" sz="1600" i="1">
                          <a:solidFill>
                            <a:sysClr val="windowText" lastClr="000000"/>
                          </a:solidFill>
                          <a:latin typeface="Cambria Math" panose="02040503050406030204" pitchFamily="18" charset="0"/>
                        </a:rPr>
                        <m:t>+</m:t>
                      </m:r>
                      <m:d>
                        <m:dPr>
                          <m:ctrlPr>
                            <a:rPr lang="en-US" sz="1600" i="1">
                              <a:solidFill>
                                <a:sysClr val="windowText" lastClr="000000"/>
                              </a:solidFill>
                              <a:latin typeface="Cambria Math" panose="02040503050406030204" pitchFamily="18" charset="0"/>
                            </a:rPr>
                          </m:ctrlPr>
                        </m:dPr>
                        <m:e>
                          <m:r>
                            <a:rPr lang="en-US" sz="1600" i="1">
                              <a:solidFill>
                                <a:sysClr val="windowText" lastClr="000000"/>
                              </a:solidFill>
                              <a:latin typeface="Cambria Math" panose="02040503050406030204" pitchFamily="18" charset="0"/>
                            </a:rPr>
                            <m:t>1−</m:t>
                          </m:r>
                          <m:f>
                            <m:fPr>
                              <m:ctrlPr>
                                <a:rPr lang="en-US" sz="1600" i="1">
                                  <a:solidFill>
                                    <a:sysClr val="windowText" lastClr="000000"/>
                                  </a:solidFill>
                                  <a:latin typeface="Cambria Math" panose="02040503050406030204" pitchFamily="18" charset="0"/>
                                </a:rPr>
                              </m:ctrlPr>
                            </m:fPr>
                            <m:num>
                              <m:r>
                                <a:rPr lang="en-US" sz="1600" i="1">
                                  <a:solidFill>
                                    <a:sysClr val="windowText" lastClr="000000"/>
                                  </a:solidFill>
                                  <a:latin typeface="Cambria Math" panose="02040503050406030204" pitchFamily="18" charset="0"/>
                                </a:rPr>
                                <m:t>1</m:t>
                              </m:r>
                            </m:num>
                            <m:den>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𝑓</m:t>
                                  </m:r>
                                </m:e>
                                <m:sub>
                                  <m:r>
                                    <a:rPr lang="en-US" sz="1600" i="1">
                                      <a:solidFill>
                                        <a:sysClr val="windowText" lastClr="000000"/>
                                      </a:solidFill>
                                      <a:latin typeface="Cambria Math" panose="02040503050406030204" pitchFamily="18" charset="0"/>
                                    </a:rPr>
                                    <m:t>𝜔</m:t>
                                  </m:r>
                                </m:sub>
                              </m:sSub>
                            </m:den>
                          </m:f>
                        </m:e>
                      </m:d>
                      <m:f>
                        <m:fPr>
                          <m:ctrlPr>
                            <a:rPr lang="en-US" sz="1600" i="1">
                              <a:solidFill>
                                <a:sysClr val="windowText" lastClr="000000"/>
                              </a:solidFill>
                              <a:latin typeface="Cambria Math" panose="02040503050406030204" pitchFamily="18" charset="0"/>
                            </a:rPr>
                          </m:ctrlPr>
                        </m:fPr>
                        <m:num>
                          <m:r>
                            <a:rPr lang="en-US" sz="1600" i="1">
                              <a:solidFill>
                                <a:sysClr val="windowText" lastClr="000000"/>
                              </a:solidFill>
                              <a:latin typeface="Cambria Math" panose="02040503050406030204" pitchFamily="18" charset="0"/>
                            </a:rPr>
                            <m:t>𝛾</m:t>
                          </m:r>
                        </m:num>
                        <m:den>
                          <m:r>
                            <a:rPr lang="en-US" sz="1600" i="1">
                              <a:solidFill>
                                <a:sysClr val="windowText" lastClr="000000"/>
                              </a:solidFill>
                              <a:latin typeface="Cambria Math" panose="02040503050406030204" pitchFamily="18" charset="0"/>
                            </a:rPr>
                            <m:t>𝜈</m:t>
                          </m:r>
                        </m:den>
                      </m:f>
                      <m:sSup>
                        <m:sSupPr>
                          <m:ctrlPr>
                            <a:rPr lang="en-US" sz="1600" i="1">
                              <a:solidFill>
                                <a:sysClr val="windowText" lastClr="000000"/>
                              </a:solidFill>
                              <a:latin typeface="Cambria Math" panose="02040503050406030204" pitchFamily="18" charset="0"/>
                            </a:rPr>
                          </m:ctrlPr>
                        </m:sSupPr>
                        <m:e>
                          <m:r>
                            <a:rPr lang="en-US" sz="1600" i="1">
                              <a:solidFill>
                                <a:sysClr val="windowText" lastClr="000000"/>
                              </a:solidFill>
                              <a:latin typeface="Cambria Math" panose="02040503050406030204" pitchFamily="18" charset="0"/>
                            </a:rPr>
                            <m:t>𝛽</m:t>
                          </m:r>
                        </m:e>
                        <m:sup>
                          <m:r>
                            <a:rPr lang="en-US" sz="1600" i="1">
                              <a:solidFill>
                                <a:sysClr val="windowText" lastClr="000000"/>
                              </a:solidFill>
                              <a:latin typeface="Cambria Math" panose="02040503050406030204" pitchFamily="18" charset="0"/>
                            </a:rPr>
                            <m:t>∗</m:t>
                          </m:r>
                        </m:sup>
                      </m:sSup>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𝑘</m:t>
                          </m:r>
                        </m:e>
                        <m:sub>
                          <m:r>
                            <a:rPr lang="en-US" sz="1600" i="1">
                              <a:solidFill>
                                <a:sysClr val="windowText" lastClr="000000"/>
                              </a:solidFill>
                              <a:latin typeface="Cambria Math" panose="02040503050406030204" pitchFamily="18" charset="0"/>
                            </a:rPr>
                            <m:t>𝑢</m:t>
                          </m:r>
                        </m:sub>
                      </m:sSub>
                      <m:sSubSup>
                        <m:sSubSupPr>
                          <m:ctrlPr>
                            <a:rPr lang="en-US" sz="1600" i="1">
                              <a:solidFill>
                                <a:sysClr val="windowText" lastClr="000000"/>
                              </a:solidFill>
                              <a:latin typeface="Cambria Math" panose="02040503050406030204" pitchFamily="18" charset="0"/>
                            </a:rPr>
                          </m:ctrlPr>
                        </m:sSubSupPr>
                        <m:e>
                          <m:r>
                            <a:rPr lang="en-US" sz="1600" i="1">
                              <a:solidFill>
                                <a:sysClr val="windowText" lastClr="000000"/>
                              </a:solidFill>
                              <a:latin typeface="Cambria Math" panose="02040503050406030204" pitchFamily="18" charset="0"/>
                            </a:rPr>
                            <m:t>𝜔</m:t>
                          </m:r>
                        </m:e>
                        <m:sub>
                          <m:r>
                            <a:rPr lang="en-US" sz="1600" i="1">
                              <a:solidFill>
                                <a:sysClr val="windowText" lastClr="000000"/>
                              </a:solidFill>
                              <a:latin typeface="Cambria Math" panose="02040503050406030204" pitchFamily="18" charset="0"/>
                            </a:rPr>
                            <m:t>𝑢</m:t>
                          </m:r>
                        </m:sub>
                        <m:sup>
                          <m:r>
                            <a:rPr lang="en-US" sz="1600" i="1">
                              <a:solidFill>
                                <a:sysClr val="windowText" lastClr="000000"/>
                              </a:solidFill>
                              <a:latin typeface="Cambria Math" panose="02040503050406030204" pitchFamily="18" charset="0"/>
                            </a:rPr>
                            <m:t>2</m:t>
                          </m:r>
                        </m:sup>
                      </m:sSubSup>
                      <m:r>
                        <a:rPr lang="en-US" sz="1600" i="1">
                          <a:solidFill>
                            <a:sysClr val="windowText" lastClr="000000"/>
                          </a:solidFill>
                          <a:latin typeface="Cambria Math" panose="02040503050406030204" pitchFamily="18" charset="0"/>
                        </a:rPr>
                        <m:t>−</m:t>
                      </m:r>
                      <m:r>
                        <a:rPr lang="en-US" sz="1600" i="1">
                          <a:solidFill>
                            <a:sysClr val="windowText" lastClr="000000"/>
                          </a:solidFill>
                          <a:latin typeface="Cambria Math" panose="02040503050406030204" pitchFamily="18" charset="0"/>
                        </a:rPr>
                        <m:t>𝛽</m:t>
                      </m:r>
                      <m:f>
                        <m:fPr>
                          <m:ctrlPr>
                            <a:rPr lang="en-US" sz="1600" b="0" i="1" smtClean="0">
                              <a:solidFill>
                                <a:sysClr val="windowText" lastClr="000000"/>
                              </a:solidFill>
                              <a:latin typeface="Cambria Math" panose="02040503050406030204" pitchFamily="18" charset="0"/>
                            </a:rPr>
                          </m:ctrlPr>
                        </m:fPr>
                        <m:num>
                          <m:sSubSup>
                            <m:sSubSupPr>
                              <m:ctrlPr>
                                <a:rPr lang="en-US" sz="1600" b="0" i="1" smtClean="0">
                                  <a:solidFill>
                                    <a:sysClr val="windowText" lastClr="000000"/>
                                  </a:solidFill>
                                  <a:latin typeface="Cambria Math" panose="02040503050406030204" pitchFamily="18" charset="0"/>
                                </a:rPr>
                              </m:ctrlPr>
                            </m:sSubSupPr>
                            <m:e>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𝑘</m:t>
                                  </m:r>
                                </m:e>
                                <m:sub>
                                  <m:r>
                                    <a:rPr lang="en-US" sz="1600" b="0" i="1" smtClean="0">
                                      <a:solidFill>
                                        <a:sysClr val="windowText" lastClr="000000"/>
                                      </a:solidFill>
                                      <a:latin typeface="Cambria Math" panose="02040503050406030204" pitchFamily="18" charset="0"/>
                                    </a:rPr>
                                    <m:t>𝑢</m:t>
                                  </m:r>
                                </m:sub>
                              </m:sSub>
                              <m:r>
                                <a:rPr lang="en-US" sz="1600" i="1">
                                  <a:solidFill>
                                    <a:sysClr val="windowText" lastClr="000000"/>
                                  </a:solidFill>
                                  <a:latin typeface="Cambria Math" panose="02040503050406030204" pitchFamily="18" charset="0"/>
                                </a:rPr>
                                <m:t>𝜔</m:t>
                              </m:r>
                            </m:e>
                            <m:sub>
                              <m:r>
                                <a:rPr lang="en-US" sz="1600" b="0" i="1" smtClean="0">
                                  <a:solidFill>
                                    <a:sysClr val="windowText" lastClr="000000"/>
                                  </a:solidFill>
                                  <a:latin typeface="Cambria Math" panose="02040503050406030204" pitchFamily="18" charset="0"/>
                                </a:rPr>
                                <m:t>𝑢</m:t>
                              </m:r>
                            </m:sub>
                            <m:sup>
                              <m:r>
                                <a:rPr lang="en-US" sz="1600" i="1">
                                  <a:solidFill>
                                    <a:sysClr val="windowText" lastClr="000000"/>
                                  </a:solidFill>
                                  <a:latin typeface="Cambria Math" panose="02040503050406030204" pitchFamily="18" charset="0"/>
                                </a:rPr>
                                <m:t>2</m:t>
                              </m:r>
                            </m:sup>
                          </m:sSubSup>
                        </m:num>
                        <m:den>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𝑓</m:t>
                              </m:r>
                            </m:e>
                            <m:sub>
                              <m:r>
                                <a:rPr lang="en-US" sz="1600" b="0" i="1" smtClean="0">
                                  <a:solidFill>
                                    <a:sysClr val="windowText" lastClr="000000"/>
                                  </a:solidFill>
                                  <a:latin typeface="Cambria Math" panose="02040503050406030204" pitchFamily="18" charset="0"/>
                                </a:rPr>
                                <m:t>𝜔</m:t>
                              </m:r>
                            </m:sub>
                          </m:sSub>
                        </m:den>
                      </m:f>
                      <m:r>
                        <a:rPr lang="en-US" sz="1600" i="1">
                          <a:solidFill>
                            <a:sysClr val="windowText" lastClr="000000"/>
                          </a:solidFill>
                          <a:latin typeface="Cambria Math" panose="02040503050406030204" pitchFamily="18" charset="0"/>
                        </a:rPr>
                        <m:t>+</m:t>
                      </m:r>
                      <m:f>
                        <m:fPr>
                          <m:ctrlPr>
                            <a:rPr lang="en-US" sz="1600" i="1">
                              <a:solidFill>
                                <a:sysClr val="windowText" lastClr="000000"/>
                              </a:solidFill>
                              <a:latin typeface="Cambria Math" panose="02040503050406030204" pitchFamily="18" charset="0"/>
                            </a:rPr>
                          </m:ctrlPr>
                        </m:fPr>
                        <m:num>
                          <m:r>
                            <a:rPr lang="en-US" sz="1600" i="1">
                              <a:solidFill>
                                <a:sysClr val="windowText" lastClr="000000"/>
                              </a:solidFill>
                              <a:latin typeface="Cambria Math" panose="02040503050406030204" pitchFamily="18" charset="0"/>
                            </a:rPr>
                            <m:t>𝜕</m:t>
                          </m:r>
                        </m:num>
                        <m:den>
                          <m:r>
                            <a:rPr lang="en-US" sz="1600" i="1">
                              <a:solidFill>
                                <a:sysClr val="windowText" lastClr="000000"/>
                              </a:solidFill>
                              <a:latin typeface="Cambria Math" panose="02040503050406030204" pitchFamily="18" charset="0"/>
                            </a:rPr>
                            <m:t>𝜕</m:t>
                          </m:r>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𝑥</m:t>
                              </m:r>
                            </m:e>
                            <m:sub>
                              <m:r>
                                <a:rPr lang="en-US" sz="1600" i="1">
                                  <a:solidFill>
                                    <a:sysClr val="windowText" lastClr="000000"/>
                                  </a:solidFill>
                                  <a:latin typeface="Cambria Math" panose="02040503050406030204" pitchFamily="18" charset="0"/>
                                </a:rPr>
                                <m:t>𝑗</m:t>
                              </m:r>
                            </m:sub>
                          </m:sSub>
                        </m:den>
                      </m:f>
                      <m:d>
                        <m:dPr>
                          <m:begChr m:val="["/>
                          <m:endChr m:val="]"/>
                          <m:ctrlPr>
                            <a:rPr lang="en-US" sz="1600" i="1">
                              <a:solidFill>
                                <a:sysClr val="windowText" lastClr="000000"/>
                              </a:solidFill>
                              <a:latin typeface="Cambria Math" panose="02040503050406030204" pitchFamily="18" charset="0"/>
                            </a:rPr>
                          </m:ctrlPr>
                        </m:dPr>
                        <m:e>
                          <m:r>
                            <a:rPr lang="en-US" sz="1600" i="1">
                              <a:solidFill>
                                <a:sysClr val="windowText" lastClr="000000"/>
                              </a:solidFill>
                              <a:latin typeface="Cambria Math" panose="02040503050406030204" pitchFamily="18" charset="0"/>
                            </a:rPr>
                            <m:t>𝜈</m:t>
                          </m:r>
                          <m:r>
                            <a:rPr lang="en-US" sz="1600" i="1">
                              <a:solidFill>
                                <a:sysClr val="windowText" lastClr="000000"/>
                              </a:solidFill>
                              <a:latin typeface="Cambria Math" panose="02040503050406030204" pitchFamily="18" charset="0"/>
                            </a:rPr>
                            <m:t>+</m:t>
                          </m:r>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𝜈</m:t>
                              </m:r>
                            </m:e>
                            <m:sub>
                              <m:r>
                                <a:rPr lang="en-US" sz="1600" i="1">
                                  <a:solidFill>
                                    <a:sysClr val="windowText" lastClr="000000"/>
                                  </a:solidFill>
                                  <a:latin typeface="Cambria Math" panose="02040503050406030204" pitchFamily="18" charset="0"/>
                                </a:rPr>
                                <m:t>𝑡</m:t>
                              </m:r>
                            </m:sub>
                          </m:sSub>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𝜎</m:t>
                              </m:r>
                            </m:e>
                            <m:sub>
                              <m:r>
                                <a:rPr lang="en-US" sz="1600" i="1">
                                  <a:solidFill>
                                    <a:sysClr val="windowText" lastClr="000000"/>
                                  </a:solidFill>
                                  <a:latin typeface="Cambria Math" panose="02040503050406030204" pitchFamily="18" charset="0"/>
                                </a:rPr>
                                <m:t>𝑘</m:t>
                              </m:r>
                            </m:sub>
                          </m:sSub>
                          <m:f>
                            <m:fPr>
                              <m:ctrlPr>
                                <a:rPr lang="en-US" sz="1600" i="1">
                                  <a:solidFill>
                                    <a:sysClr val="windowText" lastClr="000000"/>
                                  </a:solidFill>
                                  <a:latin typeface="Cambria Math" panose="02040503050406030204" pitchFamily="18" charset="0"/>
                                </a:rPr>
                              </m:ctrlPr>
                            </m:fPr>
                            <m:num>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𝑓</m:t>
                                  </m:r>
                                </m:e>
                                <m:sub>
                                  <m:r>
                                    <a:rPr lang="en-US" sz="1600" i="1">
                                      <a:solidFill>
                                        <a:sysClr val="windowText" lastClr="000000"/>
                                      </a:solidFill>
                                      <a:latin typeface="Cambria Math" panose="02040503050406030204" pitchFamily="18" charset="0"/>
                                    </a:rPr>
                                    <m:t>𝜔</m:t>
                                  </m:r>
                                </m:sub>
                              </m:sSub>
                            </m:num>
                            <m:den>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𝑓</m:t>
                                  </m:r>
                                </m:e>
                                <m:sub>
                                  <m:r>
                                    <a:rPr lang="en-US" sz="1600" i="1">
                                      <a:solidFill>
                                        <a:sysClr val="windowText" lastClr="000000"/>
                                      </a:solidFill>
                                      <a:latin typeface="Cambria Math" panose="02040503050406030204" pitchFamily="18" charset="0"/>
                                    </a:rPr>
                                    <m:t>𝑘</m:t>
                                  </m:r>
                                </m:sub>
                              </m:sSub>
                            </m:den>
                          </m:f>
                        </m:e>
                      </m:d>
                      <m:r>
                        <a:rPr lang="en-US" sz="1600" i="1">
                          <a:solidFill>
                            <a:sysClr val="windowText" lastClr="000000"/>
                          </a:solidFill>
                          <a:latin typeface="Cambria Math" panose="02040503050406030204" pitchFamily="18" charset="0"/>
                        </a:rPr>
                        <m:t>+2</m:t>
                      </m:r>
                      <m:d>
                        <m:dPr>
                          <m:ctrlPr>
                            <a:rPr lang="en-US" sz="1600" i="1">
                              <a:solidFill>
                                <a:sysClr val="windowText" lastClr="000000"/>
                              </a:solidFill>
                              <a:latin typeface="Cambria Math" panose="02040503050406030204" pitchFamily="18" charset="0"/>
                            </a:rPr>
                          </m:ctrlPr>
                        </m:dPr>
                        <m:e>
                          <m:r>
                            <a:rPr lang="en-US" sz="1600" i="1">
                              <a:solidFill>
                                <a:sysClr val="windowText" lastClr="000000"/>
                              </a:solidFill>
                              <a:latin typeface="Cambria Math" panose="02040503050406030204" pitchFamily="18" charset="0"/>
                            </a:rPr>
                            <m:t>1−</m:t>
                          </m:r>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𝐹</m:t>
                              </m:r>
                            </m:e>
                            <m:sub>
                              <m:r>
                                <a:rPr lang="en-US" sz="1600" i="1">
                                  <a:solidFill>
                                    <a:sysClr val="windowText" lastClr="000000"/>
                                  </a:solidFill>
                                  <a:latin typeface="Cambria Math" panose="02040503050406030204" pitchFamily="18" charset="0"/>
                                </a:rPr>
                                <m:t>1</m:t>
                              </m:r>
                            </m:sub>
                          </m:sSub>
                        </m:e>
                      </m:d>
                      <m:f>
                        <m:fPr>
                          <m:ctrlPr>
                            <a:rPr lang="en-US" sz="1600" b="0" i="1" smtClean="0">
                              <a:solidFill>
                                <a:sysClr val="windowText" lastClr="000000"/>
                              </a:solidFill>
                              <a:latin typeface="Cambria Math" panose="02040503050406030204" pitchFamily="18" charset="0"/>
                            </a:rPr>
                          </m:ctrlPr>
                        </m:fPr>
                        <m:num>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𝑓</m:t>
                              </m:r>
                            </m:e>
                            <m:sub>
                              <m:r>
                                <a:rPr lang="en-US" sz="1600" b="0" i="1" smtClean="0">
                                  <a:solidFill>
                                    <a:sysClr val="windowText" lastClr="000000"/>
                                  </a:solidFill>
                                  <a:latin typeface="Cambria Math" panose="02040503050406030204" pitchFamily="18" charset="0"/>
                                </a:rPr>
                                <m:t>𝜔</m:t>
                              </m:r>
                            </m:sub>
                          </m:sSub>
                          <m:r>
                            <a:rPr lang="en-US" sz="1600" b="0" i="1" smtClean="0">
                              <a:solidFill>
                                <a:sysClr val="windowText" lastClr="000000"/>
                              </a:solidFill>
                              <a:latin typeface="Cambria Math" panose="02040503050406030204" pitchFamily="18" charset="0"/>
                            </a:rPr>
                            <m:t> </m:t>
                          </m:r>
                        </m:num>
                        <m:den>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𝑓</m:t>
                              </m:r>
                            </m:e>
                            <m:sub>
                              <m:r>
                                <a:rPr lang="en-US" sz="1600" b="0" i="1" smtClean="0">
                                  <a:solidFill>
                                    <a:sysClr val="windowText" lastClr="000000"/>
                                  </a:solidFill>
                                  <a:latin typeface="Cambria Math" panose="02040503050406030204" pitchFamily="18" charset="0"/>
                                </a:rPr>
                                <m:t>𝑘</m:t>
                              </m:r>
                            </m:sub>
                          </m:sSub>
                        </m:den>
                      </m:f>
                      <m:f>
                        <m:fPr>
                          <m:ctrlPr>
                            <a:rPr lang="en-US" sz="1600" i="1">
                              <a:solidFill>
                                <a:sysClr val="windowText" lastClr="000000"/>
                              </a:solidFill>
                              <a:latin typeface="Cambria Math" panose="02040503050406030204" pitchFamily="18" charset="0"/>
                            </a:rPr>
                          </m:ctrlPr>
                        </m:fPr>
                        <m:num>
                          <m:sSubSup>
                            <m:sSubSupPr>
                              <m:ctrlPr>
                                <a:rPr lang="en-US" sz="1600" i="1">
                                  <a:solidFill>
                                    <a:sysClr val="windowText" lastClr="000000"/>
                                  </a:solidFill>
                                  <a:latin typeface="Cambria Math" panose="02040503050406030204" pitchFamily="18" charset="0"/>
                                </a:rPr>
                              </m:ctrlPr>
                            </m:sSubSupPr>
                            <m:e>
                              <m:r>
                                <a:rPr lang="en-US" sz="1600" i="1">
                                  <a:solidFill>
                                    <a:sysClr val="windowText" lastClr="000000"/>
                                  </a:solidFill>
                                  <a:latin typeface="Cambria Math" panose="02040503050406030204" pitchFamily="18" charset="0"/>
                                </a:rPr>
                                <m:t>𝜎</m:t>
                              </m:r>
                            </m:e>
                            <m:sub>
                              <m:r>
                                <a:rPr lang="en-US" sz="1600" i="1">
                                  <a:solidFill>
                                    <a:sysClr val="windowText" lastClr="000000"/>
                                  </a:solidFill>
                                  <a:latin typeface="Cambria Math" panose="02040503050406030204" pitchFamily="18" charset="0"/>
                                </a:rPr>
                                <m:t>𝜔</m:t>
                              </m:r>
                            </m:sub>
                            <m:sup>
                              <m:r>
                                <a:rPr lang="en-US" sz="1600" i="1">
                                  <a:solidFill>
                                    <a:sysClr val="windowText" lastClr="000000"/>
                                  </a:solidFill>
                                  <a:latin typeface="Cambria Math" panose="02040503050406030204" pitchFamily="18" charset="0"/>
                                </a:rPr>
                                <m:t>2</m:t>
                              </m:r>
                            </m:sup>
                          </m:sSubSup>
                        </m:num>
                        <m:den>
                          <m:sSub>
                            <m:sSubPr>
                              <m:ctrlPr>
                                <a:rPr lang="en-US" sz="1600" b="0" i="1" smtClean="0">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𝜔</m:t>
                              </m:r>
                            </m:e>
                            <m:sub>
                              <m:r>
                                <a:rPr lang="en-US" sz="1600" b="0" i="1" smtClean="0">
                                  <a:solidFill>
                                    <a:sysClr val="windowText" lastClr="000000"/>
                                  </a:solidFill>
                                  <a:latin typeface="Cambria Math" panose="02040503050406030204" pitchFamily="18" charset="0"/>
                                </a:rPr>
                                <m:t>𝑢</m:t>
                              </m:r>
                            </m:sub>
                          </m:sSub>
                        </m:den>
                      </m:f>
                      <m:f>
                        <m:fPr>
                          <m:ctrlPr>
                            <a:rPr lang="en-US" sz="1600" i="1">
                              <a:solidFill>
                                <a:sysClr val="windowText" lastClr="000000"/>
                              </a:solidFill>
                              <a:latin typeface="Cambria Math" panose="02040503050406030204" pitchFamily="18" charset="0"/>
                            </a:rPr>
                          </m:ctrlPr>
                        </m:fPr>
                        <m:num>
                          <m:r>
                            <a:rPr lang="en-US" sz="1600" i="1">
                              <a:solidFill>
                                <a:sysClr val="windowText" lastClr="000000"/>
                              </a:solidFill>
                              <a:latin typeface="Cambria Math" panose="02040503050406030204" pitchFamily="18" charset="0"/>
                            </a:rPr>
                            <m:t>𝜕</m:t>
                          </m:r>
                          <m:sSub>
                            <m:sSubPr>
                              <m:ctrlPr>
                                <a:rPr lang="en-US" sz="1600" b="0" i="1" smtClean="0">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𝑘</m:t>
                              </m:r>
                            </m:e>
                            <m:sub>
                              <m:r>
                                <a:rPr lang="en-US" sz="1600" b="0" i="1" smtClean="0">
                                  <a:solidFill>
                                    <a:sysClr val="windowText" lastClr="000000"/>
                                  </a:solidFill>
                                  <a:latin typeface="Cambria Math" panose="02040503050406030204" pitchFamily="18" charset="0"/>
                                </a:rPr>
                                <m:t>𝑢</m:t>
                              </m:r>
                            </m:sub>
                          </m:sSub>
                        </m:num>
                        <m:den>
                          <m:r>
                            <a:rPr lang="en-US" sz="1600" i="1">
                              <a:solidFill>
                                <a:sysClr val="windowText" lastClr="000000"/>
                              </a:solidFill>
                              <a:latin typeface="Cambria Math" panose="02040503050406030204" pitchFamily="18" charset="0"/>
                            </a:rPr>
                            <m:t>𝜕</m:t>
                          </m:r>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𝑥</m:t>
                              </m:r>
                            </m:e>
                            <m:sub>
                              <m:r>
                                <a:rPr lang="en-US" sz="1600" i="1">
                                  <a:solidFill>
                                    <a:sysClr val="windowText" lastClr="000000"/>
                                  </a:solidFill>
                                  <a:latin typeface="Cambria Math" panose="02040503050406030204" pitchFamily="18" charset="0"/>
                                </a:rPr>
                                <m:t>𝑗</m:t>
                              </m:r>
                            </m:sub>
                          </m:sSub>
                        </m:den>
                      </m:f>
                      <m:f>
                        <m:fPr>
                          <m:ctrlPr>
                            <a:rPr lang="en-US" sz="1600" i="1">
                              <a:solidFill>
                                <a:sysClr val="windowText" lastClr="000000"/>
                              </a:solidFill>
                              <a:latin typeface="Cambria Math" panose="02040503050406030204" pitchFamily="18" charset="0"/>
                            </a:rPr>
                          </m:ctrlPr>
                        </m:fPr>
                        <m:num>
                          <m:r>
                            <a:rPr lang="en-US" sz="1600" i="1">
                              <a:solidFill>
                                <a:sysClr val="windowText" lastClr="000000"/>
                              </a:solidFill>
                              <a:latin typeface="Cambria Math" panose="02040503050406030204" pitchFamily="18" charset="0"/>
                            </a:rPr>
                            <m:t>𝜕</m:t>
                          </m:r>
                          <m:sSub>
                            <m:sSubPr>
                              <m:ctrlPr>
                                <a:rPr lang="en-US" sz="1600" b="0" i="1" smtClean="0">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𝜔</m:t>
                              </m:r>
                            </m:e>
                            <m:sub>
                              <m:r>
                                <a:rPr lang="en-US" sz="1600" b="0" i="1" smtClean="0">
                                  <a:solidFill>
                                    <a:sysClr val="windowText" lastClr="000000"/>
                                  </a:solidFill>
                                  <a:latin typeface="Cambria Math" panose="02040503050406030204" pitchFamily="18" charset="0"/>
                                </a:rPr>
                                <m:t>𝑢</m:t>
                              </m:r>
                            </m:sub>
                          </m:sSub>
                          <m:r>
                            <a:rPr lang="en-US" sz="1600" i="1">
                              <a:solidFill>
                                <a:sysClr val="windowText" lastClr="000000"/>
                              </a:solidFill>
                              <a:latin typeface="Cambria Math" panose="02040503050406030204" pitchFamily="18" charset="0"/>
                            </a:rPr>
                            <m:t> </m:t>
                          </m:r>
                        </m:num>
                        <m:den>
                          <m:r>
                            <a:rPr lang="en-US" sz="1600" i="1">
                              <a:solidFill>
                                <a:sysClr val="windowText" lastClr="000000"/>
                              </a:solidFill>
                              <a:latin typeface="Cambria Math" panose="02040503050406030204" pitchFamily="18" charset="0"/>
                            </a:rPr>
                            <m:t>𝜕</m:t>
                          </m:r>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𝑥</m:t>
                              </m:r>
                            </m:e>
                            <m:sub>
                              <m:r>
                                <a:rPr lang="en-US" sz="1600" i="1">
                                  <a:solidFill>
                                    <a:sysClr val="windowText" lastClr="000000"/>
                                  </a:solidFill>
                                  <a:latin typeface="Cambria Math" panose="02040503050406030204" pitchFamily="18" charset="0"/>
                                </a:rPr>
                                <m:t>𝑗</m:t>
                              </m:r>
                            </m:sub>
                          </m:sSub>
                        </m:den>
                      </m:f>
                    </m:oMath>
                  </m:oMathPara>
                </a14:m>
                <a:endParaRPr lang="en-US" sz="1600" dirty="0">
                  <a:solidFill>
                    <a:sysClr val="windowText" lastClr="000000"/>
                  </a:solidFill>
                </a:endParaRPr>
              </a:p>
            </p:txBody>
          </p:sp>
        </mc:Choice>
        <mc:Fallback xmlns="">
          <p:sp>
            <p:nvSpPr>
              <p:cNvPr id="12" name="Rectangle: Rounded Corners 11">
                <a:extLst>
                  <a:ext uri="{FF2B5EF4-FFF2-40B4-BE49-F238E27FC236}">
                    <a16:creationId xmlns:a16="http://schemas.microsoft.com/office/drawing/2014/main" id="{97EDFBD3-39A8-5E48-0BEF-625B2DDB95F6}"/>
                  </a:ext>
                </a:extLst>
              </p:cNvPr>
              <p:cNvSpPr>
                <a:spLocks noRot="1" noChangeAspect="1" noMove="1" noResize="1" noEditPoints="1" noAdjustHandles="1" noChangeArrowheads="1" noChangeShapeType="1" noTextEdit="1"/>
              </p:cNvSpPr>
              <p:nvPr/>
            </p:nvSpPr>
            <p:spPr>
              <a:xfrm>
                <a:off x="1780922" y="4665304"/>
                <a:ext cx="9944105" cy="1449506"/>
              </a:xfrm>
              <a:prstGeom prst="roundRect">
                <a:avLst/>
              </a:prstGeom>
              <a:blipFill>
                <a:blip r:embed="rId4"/>
                <a:stretch>
                  <a:fillRect/>
                </a:stretch>
              </a:blipFill>
              <a:ln>
                <a:noFill/>
              </a:ln>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F869E2CB-26C8-1A45-D783-4592EDF2C3EB}"/>
              </a:ext>
            </a:extLst>
          </p:cNvPr>
          <p:cNvSpPr>
            <a:spLocks noGrp="1"/>
          </p:cNvSpPr>
          <p:nvPr>
            <p:ph type="dt" sz="half" idx="10"/>
          </p:nvPr>
        </p:nvSpPr>
        <p:spPr/>
        <p:txBody>
          <a:bodyPr/>
          <a:lstStyle/>
          <a:p>
            <a:r>
              <a:rPr lang="en-US" noProof="0"/>
              <a:t>11/20/2023</a:t>
            </a:r>
            <a:endParaRPr lang="en-US" noProof="0" dirty="0"/>
          </a:p>
        </p:txBody>
      </p:sp>
      <p:sp>
        <p:nvSpPr>
          <p:cNvPr id="5" name="Slide Number Placeholder 4">
            <a:extLst>
              <a:ext uri="{FF2B5EF4-FFF2-40B4-BE49-F238E27FC236}">
                <a16:creationId xmlns:a16="http://schemas.microsoft.com/office/drawing/2014/main" id="{52DFC3B7-D6A0-F55C-B21C-83BF96A53A29}"/>
              </a:ext>
            </a:extLst>
          </p:cNvPr>
          <p:cNvSpPr>
            <a:spLocks noGrp="1"/>
          </p:cNvSpPr>
          <p:nvPr>
            <p:ph type="sldNum" sz="quarter" idx="12"/>
          </p:nvPr>
        </p:nvSpPr>
        <p:spPr/>
        <p:txBody>
          <a:bodyPr/>
          <a:lstStyle/>
          <a:p>
            <a:fld id="{1CAACE74-9F97-CC48-B4CB-2460102901BA}" type="slidenum">
              <a:rPr lang="en-US" noProof="0" smtClean="0"/>
              <a:t>5</a:t>
            </a:fld>
            <a:endParaRPr lang="en-US" noProof="0" dirty="0"/>
          </a:p>
        </p:txBody>
      </p:sp>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62538A82-9D9D-96F8-3158-DE37329D2434}"/>
                  </a:ext>
                </a:extLst>
              </p:cNvPr>
              <p:cNvSpPr/>
              <p:nvPr/>
            </p:nvSpPr>
            <p:spPr>
              <a:xfrm>
                <a:off x="1050121" y="1946177"/>
                <a:ext cx="2244661" cy="147451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14:m>
                  <m:oMathPara xmlns:m="http://schemas.openxmlformats.org/officeDocument/2006/math">
                    <m:oMathParaPr>
                      <m:jc m:val="centerGroup"/>
                    </m:oMathParaPr>
                    <m:oMath xmlns:m="http://schemas.openxmlformats.org/officeDocument/2006/math">
                      <m:sSub>
                        <m:sSubPr>
                          <m:ctrlPr>
                            <a:rPr lang="en-US" sz="1600" i="1" smtClean="0">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𝑓</m:t>
                          </m:r>
                        </m:e>
                        <m:sub>
                          <m:r>
                            <a:rPr lang="en-US" sz="1600" i="1">
                              <a:solidFill>
                                <a:sysClr val="windowText" lastClr="000000"/>
                              </a:solidFill>
                              <a:latin typeface="Cambria Math" panose="02040503050406030204" pitchFamily="18" charset="0"/>
                            </a:rPr>
                            <m:t>𝑘</m:t>
                          </m:r>
                        </m:sub>
                      </m:sSub>
                      <m:r>
                        <a:rPr lang="en-US" sz="1600" b="0" i="1" smtClean="0">
                          <a:solidFill>
                            <a:sysClr val="windowText" lastClr="000000"/>
                          </a:solidFill>
                          <a:latin typeface="Cambria Math" panose="02040503050406030204" pitchFamily="18" charset="0"/>
                        </a:rPr>
                        <m:t>=</m:t>
                      </m:r>
                      <m:f>
                        <m:fPr>
                          <m:ctrlPr>
                            <a:rPr lang="en-US" sz="1600" b="0" i="1" smtClean="0">
                              <a:solidFill>
                                <a:sysClr val="windowText" lastClr="000000"/>
                              </a:solidFill>
                              <a:latin typeface="Cambria Math" panose="02040503050406030204" pitchFamily="18" charset="0"/>
                            </a:rPr>
                          </m:ctrlPr>
                        </m:fPr>
                        <m:num>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𝑘</m:t>
                              </m:r>
                            </m:e>
                            <m:sub>
                              <m:r>
                                <a:rPr lang="en-US" sz="1600" b="0" i="1" smtClean="0">
                                  <a:solidFill>
                                    <a:sysClr val="windowText" lastClr="000000"/>
                                  </a:solidFill>
                                  <a:latin typeface="Cambria Math" panose="02040503050406030204" pitchFamily="18" charset="0"/>
                                </a:rPr>
                                <m:t>𝑢</m:t>
                              </m:r>
                            </m:sub>
                          </m:sSub>
                        </m:num>
                        <m:den>
                          <m:r>
                            <a:rPr lang="en-US" sz="1600" b="0" i="1" smtClean="0">
                              <a:solidFill>
                                <a:sysClr val="windowText" lastClr="000000"/>
                              </a:solidFill>
                              <a:latin typeface="Cambria Math" panose="02040503050406030204" pitchFamily="18" charset="0"/>
                            </a:rPr>
                            <m:t>𝑘</m:t>
                          </m:r>
                        </m:den>
                      </m:f>
                    </m:oMath>
                  </m:oMathPara>
                </a14:m>
                <a:endParaRPr lang="en-US" sz="1600" b="0" i="1" dirty="0">
                  <a:solidFill>
                    <a:sysClr val="windowText" lastClr="000000"/>
                  </a:solidFill>
                  <a:latin typeface="Cambria Math" panose="02040503050406030204" pitchFamily="18" charset="0"/>
                </a:endParaRPr>
              </a:p>
              <a:p>
                <a:pPr lvl="1"/>
                <a14:m>
                  <m:oMathPara xmlns:m="http://schemas.openxmlformats.org/officeDocument/2006/math">
                    <m:oMathParaPr>
                      <m:jc m:val="centerGroup"/>
                    </m:oMathParaPr>
                    <m:oMath xmlns:m="http://schemas.openxmlformats.org/officeDocument/2006/math">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𝑓</m:t>
                          </m:r>
                        </m:e>
                        <m:sub>
                          <m:r>
                            <a:rPr lang="en-US" sz="1600" i="1">
                              <a:solidFill>
                                <a:sysClr val="windowText" lastClr="000000"/>
                              </a:solidFill>
                              <a:latin typeface="Cambria Math" panose="02040503050406030204" pitchFamily="18" charset="0"/>
                            </a:rPr>
                            <m:t>𝜀</m:t>
                          </m:r>
                        </m:sub>
                      </m:sSub>
                      <m:r>
                        <a:rPr lang="en-US" sz="1600" i="1">
                          <a:solidFill>
                            <a:sysClr val="windowText" lastClr="000000"/>
                          </a:solidFill>
                          <a:latin typeface="Cambria Math" panose="02040503050406030204" pitchFamily="18" charset="0"/>
                        </a:rPr>
                        <m:t>=</m:t>
                      </m:r>
                      <m:f>
                        <m:fPr>
                          <m:ctrlPr>
                            <a:rPr lang="en-US" sz="1600" b="0" i="1" smtClean="0">
                              <a:solidFill>
                                <a:sysClr val="windowText" lastClr="000000"/>
                              </a:solidFill>
                              <a:latin typeface="Cambria Math" panose="02040503050406030204" pitchFamily="18" charset="0"/>
                            </a:rPr>
                          </m:ctrlPr>
                        </m:fPr>
                        <m:num>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𝜀</m:t>
                              </m:r>
                            </m:e>
                            <m:sub>
                              <m:r>
                                <a:rPr lang="en-US" sz="1600" b="0" i="1" smtClean="0">
                                  <a:solidFill>
                                    <a:sysClr val="windowText" lastClr="000000"/>
                                  </a:solidFill>
                                  <a:latin typeface="Cambria Math" panose="02040503050406030204" pitchFamily="18" charset="0"/>
                                </a:rPr>
                                <m:t>𝑢</m:t>
                              </m:r>
                            </m:sub>
                          </m:sSub>
                        </m:num>
                        <m:den>
                          <m:r>
                            <a:rPr lang="en-US" sz="1600" b="0" i="1" smtClean="0">
                              <a:solidFill>
                                <a:sysClr val="windowText" lastClr="000000"/>
                              </a:solidFill>
                              <a:latin typeface="Cambria Math" panose="02040503050406030204" pitchFamily="18" charset="0"/>
                            </a:rPr>
                            <m:t>𝜀</m:t>
                          </m:r>
                        </m:den>
                      </m:f>
                    </m:oMath>
                  </m:oMathPara>
                </a14:m>
                <a:endParaRPr lang="en-US" sz="1600" dirty="0">
                  <a:solidFill>
                    <a:sysClr val="windowText" lastClr="000000"/>
                  </a:solidFill>
                </a:endParaRPr>
              </a:p>
              <a:p>
                <a:pPr lvl="1"/>
                <a14:m>
                  <m:oMathPara xmlns:m="http://schemas.openxmlformats.org/officeDocument/2006/math">
                    <m:oMathParaPr>
                      <m:jc m:val="centerGroup"/>
                    </m:oMathParaPr>
                    <m:oMath xmlns:m="http://schemas.openxmlformats.org/officeDocument/2006/math">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𝑓</m:t>
                          </m:r>
                        </m:e>
                        <m:sub>
                          <m:r>
                            <a:rPr lang="en-US" sz="1600" b="0" i="1" smtClean="0">
                              <a:solidFill>
                                <a:sysClr val="windowText" lastClr="000000"/>
                              </a:solidFill>
                              <a:latin typeface="Cambria Math" panose="02040503050406030204" pitchFamily="18" charset="0"/>
                            </a:rPr>
                            <m:t>𝜔</m:t>
                          </m:r>
                        </m:sub>
                      </m:sSub>
                      <m:r>
                        <a:rPr lang="en-US" sz="1600" b="0" i="1" smtClean="0">
                          <a:solidFill>
                            <a:sysClr val="windowText" lastClr="000000"/>
                          </a:solidFill>
                          <a:latin typeface="Cambria Math" panose="02040503050406030204" pitchFamily="18" charset="0"/>
                        </a:rPr>
                        <m:t>=</m:t>
                      </m:r>
                      <m:f>
                        <m:fPr>
                          <m:ctrlPr>
                            <a:rPr lang="en-US" sz="1600" i="1">
                              <a:solidFill>
                                <a:sysClr val="windowText" lastClr="000000"/>
                              </a:solidFill>
                              <a:latin typeface="Cambria Math" panose="02040503050406030204" pitchFamily="18" charset="0"/>
                            </a:rPr>
                          </m:ctrlPr>
                        </m:fPr>
                        <m:num>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𝜔</m:t>
                              </m:r>
                            </m:e>
                            <m:sub>
                              <m:r>
                                <a:rPr lang="en-US" sz="1600" i="1">
                                  <a:solidFill>
                                    <a:sysClr val="windowText" lastClr="000000"/>
                                  </a:solidFill>
                                  <a:latin typeface="Cambria Math" panose="02040503050406030204" pitchFamily="18" charset="0"/>
                                </a:rPr>
                                <m:t>𝑢</m:t>
                              </m:r>
                            </m:sub>
                          </m:sSub>
                        </m:num>
                        <m:den>
                          <m:r>
                            <a:rPr lang="en-US" sz="1600" i="1">
                              <a:solidFill>
                                <a:sysClr val="windowText" lastClr="000000"/>
                              </a:solidFill>
                              <a:latin typeface="Cambria Math" panose="02040503050406030204" pitchFamily="18" charset="0"/>
                            </a:rPr>
                            <m:t>𝜔</m:t>
                          </m:r>
                        </m:den>
                      </m:f>
                    </m:oMath>
                  </m:oMathPara>
                </a14:m>
                <a:endParaRPr lang="en-US" sz="1600" b="0" dirty="0">
                  <a:solidFill>
                    <a:sysClr val="windowText" lastClr="000000"/>
                  </a:solidFill>
                </a:endParaRPr>
              </a:p>
            </p:txBody>
          </p:sp>
        </mc:Choice>
        <mc:Fallback xmlns="">
          <p:sp>
            <p:nvSpPr>
              <p:cNvPr id="8" name="Rectangle: Rounded Corners 7">
                <a:extLst>
                  <a:ext uri="{FF2B5EF4-FFF2-40B4-BE49-F238E27FC236}">
                    <a16:creationId xmlns:a16="http://schemas.microsoft.com/office/drawing/2014/main" id="{62538A82-9D9D-96F8-3158-DE37329D2434}"/>
                  </a:ext>
                </a:extLst>
              </p:cNvPr>
              <p:cNvSpPr>
                <a:spLocks noRot="1" noChangeAspect="1" noMove="1" noResize="1" noEditPoints="1" noAdjustHandles="1" noChangeArrowheads="1" noChangeShapeType="1" noTextEdit="1"/>
              </p:cNvSpPr>
              <p:nvPr/>
            </p:nvSpPr>
            <p:spPr>
              <a:xfrm>
                <a:off x="1050121" y="1946177"/>
                <a:ext cx="2244661" cy="1474517"/>
              </a:xfrm>
              <a:prstGeom prst="round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EE7BE784-6AFF-B158-38A9-2DABEDDCD340}"/>
                  </a:ext>
                </a:extLst>
              </p:cNvPr>
              <p:cNvSpPr/>
              <p:nvPr/>
            </p:nvSpPr>
            <p:spPr>
              <a:xfrm>
                <a:off x="3758987" y="1946176"/>
                <a:ext cx="7712016" cy="147451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14:m>
                  <m:oMathPara xmlns:m="http://schemas.openxmlformats.org/officeDocument/2006/math">
                    <m:oMathParaPr>
                      <m:jc m:val="left"/>
                    </m:oMathParaPr>
                    <m:oMath xmlns:m="http://schemas.openxmlformats.org/officeDocument/2006/math">
                      <m:r>
                        <a:rPr lang="en-US" sz="1600" b="0" i="1" smtClean="0">
                          <a:solidFill>
                            <a:sysClr val="windowText" lastClr="000000"/>
                          </a:solidFill>
                          <a:latin typeface="Cambria Math" panose="02040503050406030204" pitchFamily="18" charset="0"/>
                        </a:rPr>
                        <m:t>            </m:t>
                      </m:r>
                      <m:f>
                        <m:fPr>
                          <m:ctrlPr>
                            <a:rPr lang="en-US" sz="1600" b="0" i="1" smtClean="0">
                              <a:solidFill>
                                <a:sysClr val="windowText" lastClr="000000"/>
                              </a:solidFill>
                              <a:latin typeface="Cambria Math" panose="02040503050406030204" pitchFamily="18" charset="0"/>
                            </a:rPr>
                          </m:ctrlPr>
                        </m:fPr>
                        <m:num>
                          <m:r>
                            <a:rPr lang="en-US" sz="1600" b="0" i="1" smtClean="0">
                              <a:solidFill>
                                <a:sysClr val="windowText" lastClr="000000"/>
                              </a:solidFill>
                              <a:latin typeface="Cambria Math" panose="02040503050406030204" pitchFamily="18" charset="0"/>
                            </a:rPr>
                            <m:t>𝐷𝑘</m:t>
                          </m:r>
                        </m:num>
                        <m:den>
                          <m:r>
                            <a:rPr lang="en-US" sz="1600" b="0" i="1" smtClean="0">
                              <a:solidFill>
                                <a:sysClr val="windowText" lastClr="000000"/>
                              </a:solidFill>
                              <a:latin typeface="Cambria Math" panose="02040503050406030204" pitchFamily="18" charset="0"/>
                            </a:rPr>
                            <m:t>𝐷𝑡</m:t>
                          </m:r>
                        </m:den>
                      </m:f>
                      <m:r>
                        <a:rPr lang="en-US" sz="1600" b="0" i="1" smtClean="0">
                          <a:solidFill>
                            <a:sysClr val="windowText" lastClr="000000"/>
                          </a:solidFill>
                          <a:latin typeface="Cambria Math" panose="02040503050406030204" pitchFamily="18" charset="0"/>
                        </a:rPr>
                        <m:t>=</m:t>
                      </m:r>
                      <m:acc>
                        <m:accPr>
                          <m:chr m:val="̃"/>
                          <m:ctrlPr>
                            <a:rPr lang="en-US" sz="1600" b="0" i="1" smtClean="0">
                              <a:solidFill>
                                <a:sysClr val="windowText" lastClr="000000"/>
                              </a:solidFill>
                              <a:latin typeface="Cambria Math" panose="02040503050406030204" pitchFamily="18" charset="0"/>
                            </a:rPr>
                          </m:ctrlPr>
                        </m:accPr>
                        <m:e>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𝑃</m:t>
                              </m:r>
                            </m:e>
                            <m:sub>
                              <m:r>
                                <a:rPr lang="en-US" sz="1600" b="0" i="1" smtClean="0">
                                  <a:solidFill>
                                    <a:sysClr val="windowText" lastClr="000000"/>
                                  </a:solidFill>
                                  <a:latin typeface="Cambria Math" panose="02040503050406030204" pitchFamily="18" charset="0"/>
                                </a:rPr>
                                <m:t>𝑘</m:t>
                              </m:r>
                            </m:sub>
                          </m:sSub>
                        </m:e>
                      </m:acc>
                      <m:r>
                        <a:rPr lang="en-US" sz="1600" b="0" i="1" smtClean="0">
                          <a:solidFill>
                            <a:sysClr val="windowText" lastClr="000000"/>
                          </a:solidFill>
                          <a:latin typeface="Cambria Math" panose="02040503050406030204" pitchFamily="18" charset="0"/>
                        </a:rPr>
                        <m:t>−</m:t>
                      </m:r>
                      <m:sSup>
                        <m:sSupPr>
                          <m:ctrlPr>
                            <a:rPr lang="en-US" sz="1600" b="0" i="1" smtClean="0">
                              <a:solidFill>
                                <a:sysClr val="windowText" lastClr="000000"/>
                              </a:solidFill>
                              <a:latin typeface="Cambria Math" panose="02040503050406030204" pitchFamily="18" charset="0"/>
                            </a:rPr>
                          </m:ctrlPr>
                        </m:sSupPr>
                        <m:e>
                          <m:r>
                            <a:rPr lang="en-US" sz="1600" b="0" i="1" smtClean="0">
                              <a:solidFill>
                                <a:sysClr val="windowText" lastClr="000000"/>
                              </a:solidFill>
                              <a:latin typeface="Cambria Math" panose="02040503050406030204" pitchFamily="18" charset="0"/>
                            </a:rPr>
                            <m:t>𝛽</m:t>
                          </m:r>
                        </m:e>
                        <m:sup>
                          <m:r>
                            <a:rPr lang="en-US" sz="1600" b="0" i="1" smtClean="0">
                              <a:solidFill>
                                <a:sysClr val="windowText" lastClr="000000"/>
                              </a:solidFill>
                              <a:latin typeface="Cambria Math" panose="02040503050406030204" pitchFamily="18" charset="0"/>
                            </a:rPr>
                            <m:t>∗</m:t>
                          </m:r>
                        </m:sup>
                      </m:sSup>
                      <m:r>
                        <a:rPr lang="en-US" sz="1600" b="0" i="1" smtClean="0">
                          <a:solidFill>
                            <a:sysClr val="windowText" lastClr="000000"/>
                          </a:solidFill>
                          <a:latin typeface="Cambria Math" panose="02040503050406030204" pitchFamily="18" charset="0"/>
                        </a:rPr>
                        <m:t>𝑘</m:t>
                      </m:r>
                      <m:r>
                        <a:rPr lang="en-US" sz="1600" b="0" i="1" smtClean="0">
                          <a:solidFill>
                            <a:sysClr val="windowText" lastClr="000000"/>
                          </a:solidFill>
                          <a:latin typeface="Cambria Math" panose="02040503050406030204" pitchFamily="18" charset="0"/>
                        </a:rPr>
                        <m:t>𝜔</m:t>
                      </m:r>
                      <m:r>
                        <a:rPr lang="en-US" sz="1600" b="0" i="1" smtClean="0">
                          <a:solidFill>
                            <a:sysClr val="windowText" lastClr="000000"/>
                          </a:solidFill>
                          <a:latin typeface="Cambria Math" panose="02040503050406030204" pitchFamily="18" charset="0"/>
                        </a:rPr>
                        <m:t>+</m:t>
                      </m:r>
                      <m:f>
                        <m:fPr>
                          <m:ctrlPr>
                            <a:rPr lang="en-US" sz="1600" b="0" i="1" smtClean="0">
                              <a:solidFill>
                                <a:sysClr val="windowText" lastClr="000000"/>
                              </a:solidFill>
                              <a:latin typeface="Cambria Math" panose="02040503050406030204" pitchFamily="18" charset="0"/>
                            </a:rPr>
                          </m:ctrlPr>
                        </m:fPr>
                        <m:num>
                          <m:r>
                            <a:rPr lang="en-US" sz="1600" b="0" i="1" smtClean="0">
                              <a:solidFill>
                                <a:sysClr val="windowText" lastClr="000000"/>
                              </a:solidFill>
                              <a:latin typeface="Cambria Math" panose="02040503050406030204" pitchFamily="18" charset="0"/>
                            </a:rPr>
                            <m:t>𝜕</m:t>
                          </m:r>
                        </m:num>
                        <m:den>
                          <m:r>
                            <a:rPr lang="en-US" sz="1600" b="0" i="1" smtClean="0">
                              <a:solidFill>
                                <a:sysClr val="windowText" lastClr="000000"/>
                              </a:solidFill>
                              <a:latin typeface="Cambria Math" panose="02040503050406030204" pitchFamily="18" charset="0"/>
                            </a:rPr>
                            <m:t>𝜕</m:t>
                          </m:r>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𝑥</m:t>
                              </m:r>
                            </m:e>
                            <m:sub>
                              <m:r>
                                <a:rPr lang="en-US" sz="1600" b="0" i="1" smtClean="0">
                                  <a:solidFill>
                                    <a:sysClr val="windowText" lastClr="000000"/>
                                  </a:solidFill>
                                  <a:latin typeface="Cambria Math" panose="02040503050406030204" pitchFamily="18" charset="0"/>
                                </a:rPr>
                                <m:t>𝑗</m:t>
                              </m:r>
                            </m:sub>
                          </m:sSub>
                        </m:den>
                      </m:f>
                      <m:d>
                        <m:dPr>
                          <m:begChr m:val="["/>
                          <m:endChr m:val="]"/>
                          <m:ctrlPr>
                            <a:rPr lang="en-US" sz="1600" b="0" i="1" smtClean="0">
                              <a:solidFill>
                                <a:sysClr val="windowText" lastClr="000000"/>
                              </a:solidFill>
                              <a:latin typeface="Cambria Math" panose="02040503050406030204" pitchFamily="18" charset="0"/>
                            </a:rPr>
                          </m:ctrlPr>
                        </m:dPr>
                        <m:e>
                          <m:d>
                            <m:dPr>
                              <m:ctrlPr>
                                <a:rPr lang="en-US" sz="1600" b="0" i="1" smtClean="0">
                                  <a:solidFill>
                                    <a:sysClr val="windowText" lastClr="000000"/>
                                  </a:solidFill>
                                  <a:latin typeface="Cambria Math" panose="02040503050406030204" pitchFamily="18" charset="0"/>
                                </a:rPr>
                              </m:ctrlPr>
                            </m:dPr>
                            <m:e>
                              <m:r>
                                <a:rPr lang="en-US" sz="1600" b="0" i="1" smtClean="0">
                                  <a:solidFill>
                                    <a:sysClr val="windowText" lastClr="000000"/>
                                  </a:solidFill>
                                  <a:latin typeface="Cambria Math" panose="02040503050406030204" pitchFamily="18" charset="0"/>
                                </a:rPr>
                                <m:t>𝜈</m:t>
                              </m:r>
                              <m:r>
                                <a:rPr lang="en-US" sz="1600" b="0" i="1" smtClean="0">
                                  <a:solidFill>
                                    <a:sysClr val="windowText" lastClr="000000"/>
                                  </a:solidFill>
                                  <a:latin typeface="Cambria Math" panose="02040503050406030204" pitchFamily="18" charset="0"/>
                                </a:rPr>
                                <m:t>+</m:t>
                              </m:r>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𝜈</m:t>
                                  </m:r>
                                </m:e>
                                <m:sub>
                                  <m:r>
                                    <a:rPr lang="en-US" sz="1600" b="0" i="1" smtClean="0">
                                      <a:solidFill>
                                        <a:sysClr val="windowText" lastClr="000000"/>
                                      </a:solidFill>
                                      <a:latin typeface="Cambria Math" panose="02040503050406030204" pitchFamily="18" charset="0"/>
                                    </a:rPr>
                                    <m:t>𝑡</m:t>
                                  </m:r>
                                </m:sub>
                              </m:sSub>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𝜎</m:t>
                                  </m:r>
                                </m:e>
                                <m:sub>
                                  <m:r>
                                    <a:rPr lang="en-US" sz="1600" b="0" i="1" smtClean="0">
                                      <a:solidFill>
                                        <a:sysClr val="windowText" lastClr="000000"/>
                                      </a:solidFill>
                                      <a:latin typeface="Cambria Math" panose="02040503050406030204" pitchFamily="18" charset="0"/>
                                    </a:rPr>
                                    <m:t>𝑘</m:t>
                                  </m:r>
                                </m:sub>
                              </m:sSub>
                            </m:e>
                          </m:d>
                          <m:f>
                            <m:fPr>
                              <m:ctrlPr>
                                <a:rPr lang="en-US" sz="1600" b="0" i="1" smtClean="0">
                                  <a:solidFill>
                                    <a:sysClr val="windowText" lastClr="000000"/>
                                  </a:solidFill>
                                  <a:latin typeface="Cambria Math" panose="02040503050406030204" pitchFamily="18" charset="0"/>
                                </a:rPr>
                              </m:ctrlPr>
                            </m:fPr>
                            <m:num>
                              <m:r>
                                <a:rPr lang="en-US" sz="1600" b="0" i="1" smtClean="0">
                                  <a:solidFill>
                                    <a:sysClr val="windowText" lastClr="000000"/>
                                  </a:solidFill>
                                  <a:latin typeface="Cambria Math" panose="02040503050406030204" pitchFamily="18" charset="0"/>
                                </a:rPr>
                                <m:t>𝜕</m:t>
                              </m:r>
                              <m:r>
                                <a:rPr lang="en-US" sz="1600" b="0" i="1" smtClean="0">
                                  <a:solidFill>
                                    <a:sysClr val="windowText" lastClr="000000"/>
                                  </a:solidFill>
                                  <a:latin typeface="Cambria Math" panose="02040503050406030204" pitchFamily="18" charset="0"/>
                                </a:rPr>
                                <m:t>𝑘</m:t>
                              </m:r>
                            </m:num>
                            <m:den>
                              <m:r>
                                <a:rPr lang="en-US" sz="1600" b="0" i="1" smtClean="0">
                                  <a:solidFill>
                                    <a:sysClr val="windowText" lastClr="000000"/>
                                  </a:solidFill>
                                  <a:latin typeface="Cambria Math" panose="02040503050406030204" pitchFamily="18" charset="0"/>
                                </a:rPr>
                                <m:t>𝜕</m:t>
                              </m:r>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𝑥</m:t>
                                  </m:r>
                                </m:e>
                                <m:sub>
                                  <m:r>
                                    <a:rPr lang="en-US" sz="1600" b="0" i="1" smtClean="0">
                                      <a:solidFill>
                                        <a:sysClr val="windowText" lastClr="000000"/>
                                      </a:solidFill>
                                      <a:latin typeface="Cambria Math" panose="02040503050406030204" pitchFamily="18" charset="0"/>
                                    </a:rPr>
                                    <m:t>𝑗</m:t>
                                  </m:r>
                                </m:sub>
                              </m:sSub>
                            </m:den>
                          </m:f>
                        </m:e>
                      </m:d>
                    </m:oMath>
                    <m:oMath xmlns:m="http://schemas.openxmlformats.org/officeDocument/2006/math">
                      <m:r>
                        <a:rPr lang="en-US" sz="1600" b="0" i="1" smtClean="0">
                          <a:solidFill>
                            <a:sysClr val="windowText" lastClr="000000"/>
                          </a:solidFill>
                          <a:latin typeface="Cambria Math" panose="02040503050406030204" pitchFamily="18" charset="0"/>
                        </a:rPr>
                        <m:t>           </m:t>
                      </m:r>
                      <m:f>
                        <m:fPr>
                          <m:ctrlPr>
                            <a:rPr lang="en-US" sz="1600" b="0" i="1" smtClean="0">
                              <a:solidFill>
                                <a:sysClr val="windowText" lastClr="000000"/>
                              </a:solidFill>
                              <a:latin typeface="Cambria Math" panose="02040503050406030204" pitchFamily="18" charset="0"/>
                            </a:rPr>
                          </m:ctrlPr>
                        </m:fPr>
                        <m:num>
                          <m:r>
                            <a:rPr lang="en-US" sz="1600" b="0" i="1" smtClean="0">
                              <a:solidFill>
                                <a:sysClr val="windowText" lastClr="000000"/>
                              </a:solidFill>
                              <a:latin typeface="Cambria Math" panose="02040503050406030204" pitchFamily="18" charset="0"/>
                            </a:rPr>
                            <m:t>𝐷</m:t>
                          </m:r>
                          <m:r>
                            <a:rPr lang="en-US" sz="1600" b="0" i="1" smtClean="0">
                              <a:solidFill>
                                <a:sysClr val="windowText" lastClr="000000"/>
                              </a:solidFill>
                              <a:latin typeface="Cambria Math" panose="02040503050406030204" pitchFamily="18" charset="0"/>
                            </a:rPr>
                            <m:t>𝜔</m:t>
                          </m:r>
                        </m:num>
                        <m:den>
                          <m:r>
                            <a:rPr lang="en-US" sz="1600" b="0" i="1" smtClean="0">
                              <a:solidFill>
                                <a:sysClr val="windowText" lastClr="000000"/>
                              </a:solidFill>
                              <a:latin typeface="Cambria Math" panose="02040503050406030204" pitchFamily="18" charset="0"/>
                            </a:rPr>
                            <m:t>𝐷𝑡</m:t>
                          </m:r>
                        </m:den>
                      </m:f>
                      <m:r>
                        <a:rPr lang="en-US" sz="1600" b="0" i="1" smtClean="0">
                          <a:solidFill>
                            <a:sysClr val="windowText" lastClr="000000"/>
                          </a:solidFill>
                          <a:latin typeface="Cambria Math" panose="02040503050406030204" pitchFamily="18" charset="0"/>
                        </a:rPr>
                        <m:t>=</m:t>
                      </m:r>
                      <m:f>
                        <m:fPr>
                          <m:ctrlPr>
                            <a:rPr lang="en-US" sz="1600" b="0" i="1" smtClean="0">
                              <a:solidFill>
                                <a:sysClr val="windowText" lastClr="000000"/>
                              </a:solidFill>
                              <a:latin typeface="Cambria Math" panose="02040503050406030204" pitchFamily="18" charset="0"/>
                            </a:rPr>
                          </m:ctrlPr>
                        </m:fPr>
                        <m:num>
                          <m:r>
                            <a:rPr lang="en-US" sz="1600" b="0" i="1" smtClean="0">
                              <a:solidFill>
                                <a:sysClr val="windowText" lastClr="000000"/>
                              </a:solidFill>
                              <a:latin typeface="Cambria Math" panose="02040503050406030204" pitchFamily="18" charset="0"/>
                            </a:rPr>
                            <m:t>𝛾</m:t>
                          </m:r>
                        </m:num>
                        <m:den>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𝜈</m:t>
                              </m:r>
                            </m:e>
                            <m:sub>
                              <m:r>
                                <a:rPr lang="en-US" sz="1600" b="0" i="1" smtClean="0">
                                  <a:solidFill>
                                    <a:sysClr val="windowText" lastClr="000000"/>
                                  </a:solidFill>
                                  <a:latin typeface="Cambria Math" panose="02040503050406030204" pitchFamily="18" charset="0"/>
                                </a:rPr>
                                <m:t>𝑡</m:t>
                              </m:r>
                            </m:sub>
                          </m:sSub>
                        </m:den>
                      </m:f>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𝑃</m:t>
                          </m:r>
                        </m:e>
                        <m:sub>
                          <m:r>
                            <a:rPr lang="en-US" sz="1600" b="0" i="1" smtClean="0">
                              <a:solidFill>
                                <a:sysClr val="windowText" lastClr="000000"/>
                              </a:solidFill>
                              <a:latin typeface="Cambria Math" panose="02040503050406030204" pitchFamily="18" charset="0"/>
                            </a:rPr>
                            <m:t>𝑘</m:t>
                          </m:r>
                        </m:sub>
                      </m:sSub>
                      <m:r>
                        <a:rPr lang="en-US" sz="1600" b="0" i="1" smtClean="0">
                          <a:solidFill>
                            <a:sysClr val="windowText" lastClr="000000"/>
                          </a:solidFill>
                          <a:latin typeface="Cambria Math" panose="02040503050406030204" pitchFamily="18" charset="0"/>
                        </a:rPr>
                        <m:t>−</m:t>
                      </m:r>
                      <m:r>
                        <a:rPr lang="en-US" sz="1600" b="0" i="1" smtClean="0">
                          <a:solidFill>
                            <a:sysClr val="windowText" lastClr="000000"/>
                          </a:solidFill>
                          <a:latin typeface="Cambria Math" panose="02040503050406030204" pitchFamily="18" charset="0"/>
                        </a:rPr>
                        <m:t>𝛽</m:t>
                      </m:r>
                      <m:sSup>
                        <m:sSupPr>
                          <m:ctrlPr>
                            <a:rPr lang="en-US" sz="1600" b="0" i="1" smtClean="0">
                              <a:solidFill>
                                <a:sysClr val="windowText" lastClr="000000"/>
                              </a:solidFill>
                              <a:latin typeface="Cambria Math" panose="02040503050406030204" pitchFamily="18" charset="0"/>
                            </a:rPr>
                          </m:ctrlPr>
                        </m:sSupPr>
                        <m:e>
                          <m:r>
                            <a:rPr lang="en-US" sz="1600" b="0" i="1" smtClean="0">
                              <a:solidFill>
                                <a:sysClr val="windowText" lastClr="000000"/>
                              </a:solidFill>
                              <a:latin typeface="Cambria Math" panose="02040503050406030204" pitchFamily="18" charset="0"/>
                            </a:rPr>
                            <m:t>𝜔</m:t>
                          </m:r>
                        </m:e>
                        <m:sup>
                          <m:r>
                            <a:rPr lang="en-US" sz="1600" b="0" i="1" smtClean="0">
                              <a:solidFill>
                                <a:sysClr val="windowText" lastClr="000000"/>
                              </a:solidFill>
                              <a:latin typeface="Cambria Math" panose="02040503050406030204" pitchFamily="18" charset="0"/>
                            </a:rPr>
                            <m:t>2</m:t>
                          </m:r>
                        </m:sup>
                      </m:sSup>
                      <m:r>
                        <a:rPr lang="en-US" sz="1600" b="0" i="1" smtClean="0">
                          <a:solidFill>
                            <a:sysClr val="windowText" lastClr="000000"/>
                          </a:solidFill>
                          <a:latin typeface="Cambria Math" panose="02040503050406030204" pitchFamily="18" charset="0"/>
                        </a:rPr>
                        <m:t>+</m:t>
                      </m:r>
                      <m:f>
                        <m:fPr>
                          <m:ctrlPr>
                            <a:rPr lang="en-US" sz="1600" b="0" i="1" smtClean="0">
                              <a:solidFill>
                                <a:sysClr val="windowText" lastClr="000000"/>
                              </a:solidFill>
                              <a:latin typeface="Cambria Math" panose="02040503050406030204" pitchFamily="18" charset="0"/>
                            </a:rPr>
                          </m:ctrlPr>
                        </m:fPr>
                        <m:num>
                          <m:r>
                            <a:rPr lang="en-US" sz="1600" b="0" i="1" smtClean="0">
                              <a:solidFill>
                                <a:sysClr val="windowText" lastClr="000000"/>
                              </a:solidFill>
                              <a:latin typeface="Cambria Math" panose="02040503050406030204" pitchFamily="18" charset="0"/>
                            </a:rPr>
                            <m:t>𝜕</m:t>
                          </m:r>
                        </m:num>
                        <m:den>
                          <m:r>
                            <a:rPr lang="en-US" sz="1600" b="0" i="1" smtClean="0">
                              <a:solidFill>
                                <a:sysClr val="windowText" lastClr="000000"/>
                              </a:solidFill>
                              <a:latin typeface="Cambria Math" panose="02040503050406030204" pitchFamily="18" charset="0"/>
                            </a:rPr>
                            <m:t>𝜕</m:t>
                          </m:r>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𝑥</m:t>
                              </m:r>
                            </m:e>
                            <m:sub>
                              <m:r>
                                <a:rPr lang="en-US" sz="1600" b="0" i="1" smtClean="0">
                                  <a:solidFill>
                                    <a:sysClr val="windowText" lastClr="000000"/>
                                  </a:solidFill>
                                  <a:latin typeface="Cambria Math" panose="02040503050406030204" pitchFamily="18" charset="0"/>
                                </a:rPr>
                                <m:t>𝑗</m:t>
                              </m:r>
                            </m:sub>
                          </m:sSub>
                        </m:den>
                      </m:f>
                      <m:d>
                        <m:dPr>
                          <m:begChr m:val="["/>
                          <m:endChr m:val="]"/>
                          <m:ctrlPr>
                            <a:rPr lang="en-US" sz="1600" b="0" i="1" smtClean="0">
                              <a:solidFill>
                                <a:sysClr val="windowText" lastClr="000000"/>
                              </a:solidFill>
                              <a:latin typeface="Cambria Math" panose="02040503050406030204" pitchFamily="18" charset="0"/>
                            </a:rPr>
                          </m:ctrlPr>
                        </m:dPr>
                        <m:e>
                          <m:d>
                            <m:dPr>
                              <m:ctrlPr>
                                <a:rPr lang="en-US" sz="1600" b="0" i="1" smtClean="0">
                                  <a:solidFill>
                                    <a:sysClr val="windowText" lastClr="000000"/>
                                  </a:solidFill>
                                  <a:latin typeface="Cambria Math" panose="02040503050406030204" pitchFamily="18" charset="0"/>
                                </a:rPr>
                              </m:ctrlPr>
                            </m:dPr>
                            <m:e>
                              <m:r>
                                <a:rPr lang="en-US" sz="1600" i="1">
                                  <a:solidFill>
                                    <a:sysClr val="windowText" lastClr="000000"/>
                                  </a:solidFill>
                                  <a:latin typeface="Cambria Math" panose="02040503050406030204" pitchFamily="18" charset="0"/>
                                </a:rPr>
                                <m:t>𝜈</m:t>
                              </m:r>
                              <m:r>
                                <a:rPr lang="en-US" sz="1600" i="1">
                                  <a:solidFill>
                                    <a:sysClr val="windowText" lastClr="000000"/>
                                  </a:solidFill>
                                  <a:latin typeface="Cambria Math" panose="02040503050406030204" pitchFamily="18" charset="0"/>
                                </a:rPr>
                                <m:t>+</m:t>
                              </m:r>
                              <m:sSub>
                                <m:sSubPr>
                                  <m:ctrlPr>
                                    <a:rPr lang="en-US" sz="1600" i="1">
                                      <a:solidFill>
                                        <a:sysClr val="windowText" lastClr="000000"/>
                                      </a:solidFill>
                                      <a:latin typeface="Cambria Math" panose="02040503050406030204" pitchFamily="18" charset="0"/>
                                    </a:rPr>
                                  </m:ctrlPr>
                                </m:sSubPr>
                                <m:e>
                                  <m:r>
                                    <a:rPr lang="en-US" sz="1600" i="1">
                                      <a:solidFill>
                                        <a:sysClr val="windowText" lastClr="000000"/>
                                      </a:solidFill>
                                      <a:latin typeface="Cambria Math" panose="02040503050406030204" pitchFamily="18" charset="0"/>
                                    </a:rPr>
                                    <m:t>𝑣</m:t>
                                  </m:r>
                                </m:e>
                                <m:sub>
                                  <m:r>
                                    <a:rPr lang="en-US" sz="1600" i="1">
                                      <a:solidFill>
                                        <a:sysClr val="windowText" lastClr="000000"/>
                                      </a:solidFill>
                                      <a:latin typeface="Cambria Math" panose="02040503050406030204" pitchFamily="18" charset="0"/>
                                    </a:rPr>
                                    <m:t>𝑡</m:t>
                                  </m:r>
                                </m:sub>
                              </m:sSub>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𝜎</m:t>
                                  </m:r>
                                </m:e>
                                <m:sub>
                                  <m:r>
                                    <a:rPr lang="en-US" sz="1600" b="0" i="1" smtClean="0">
                                      <a:solidFill>
                                        <a:sysClr val="windowText" lastClr="000000"/>
                                      </a:solidFill>
                                      <a:latin typeface="Cambria Math" panose="02040503050406030204" pitchFamily="18" charset="0"/>
                                    </a:rPr>
                                    <m:t>𝜔</m:t>
                                  </m:r>
                                </m:sub>
                              </m:sSub>
                            </m:e>
                          </m:d>
                          <m:f>
                            <m:fPr>
                              <m:ctrlPr>
                                <a:rPr lang="en-US" sz="1600" b="0" i="1" smtClean="0">
                                  <a:solidFill>
                                    <a:sysClr val="windowText" lastClr="000000"/>
                                  </a:solidFill>
                                  <a:latin typeface="Cambria Math" panose="02040503050406030204" pitchFamily="18" charset="0"/>
                                </a:rPr>
                              </m:ctrlPr>
                            </m:fPr>
                            <m:num>
                              <m:r>
                                <a:rPr lang="en-US" sz="1600" b="0" i="1" smtClean="0">
                                  <a:solidFill>
                                    <a:sysClr val="windowText" lastClr="000000"/>
                                  </a:solidFill>
                                  <a:latin typeface="Cambria Math" panose="02040503050406030204" pitchFamily="18" charset="0"/>
                                </a:rPr>
                                <m:t>𝜕𝜔</m:t>
                              </m:r>
                            </m:num>
                            <m:den>
                              <m:r>
                                <a:rPr lang="en-US" sz="1600" b="0" i="1" smtClean="0">
                                  <a:solidFill>
                                    <a:sysClr val="windowText" lastClr="000000"/>
                                  </a:solidFill>
                                  <a:latin typeface="Cambria Math" panose="02040503050406030204" pitchFamily="18" charset="0"/>
                                </a:rPr>
                                <m:t>𝜕</m:t>
                              </m:r>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𝑥</m:t>
                                  </m:r>
                                </m:e>
                                <m:sub>
                                  <m:r>
                                    <a:rPr lang="en-US" sz="1600" b="0" i="1" smtClean="0">
                                      <a:solidFill>
                                        <a:sysClr val="windowText" lastClr="000000"/>
                                      </a:solidFill>
                                      <a:latin typeface="Cambria Math" panose="02040503050406030204" pitchFamily="18" charset="0"/>
                                    </a:rPr>
                                    <m:t>𝑗</m:t>
                                  </m:r>
                                </m:sub>
                              </m:sSub>
                              <m:r>
                                <a:rPr lang="en-US" sz="1600" b="0" i="1" smtClean="0">
                                  <a:solidFill>
                                    <a:sysClr val="windowText" lastClr="000000"/>
                                  </a:solidFill>
                                  <a:latin typeface="Cambria Math" panose="02040503050406030204" pitchFamily="18" charset="0"/>
                                </a:rPr>
                                <m:t> </m:t>
                              </m:r>
                            </m:den>
                          </m:f>
                        </m:e>
                      </m:d>
                      <m:r>
                        <a:rPr lang="en-US" sz="1600" b="0" i="1" smtClean="0">
                          <a:solidFill>
                            <a:sysClr val="windowText" lastClr="000000"/>
                          </a:solidFill>
                          <a:latin typeface="Cambria Math" panose="02040503050406030204" pitchFamily="18" charset="0"/>
                        </a:rPr>
                        <m:t>+2</m:t>
                      </m:r>
                      <m:d>
                        <m:dPr>
                          <m:ctrlPr>
                            <a:rPr lang="en-US" sz="1600" b="0" i="1" smtClean="0">
                              <a:solidFill>
                                <a:sysClr val="windowText" lastClr="000000"/>
                              </a:solidFill>
                              <a:latin typeface="Cambria Math" panose="02040503050406030204" pitchFamily="18" charset="0"/>
                            </a:rPr>
                          </m:ctrlPr>
                        </m:dPr>
                        <m:e>
                          <m:r>
                            <a:rPr lang="en-US" sz="1600" b="0" i="1" smtClean="0">
                              <a:solidFill>
                                <a:sysClr val="windowText" lastClr="000000"/>
                              </a:solidFill>
                              <a:latin typeface="Cambria Math" panose="02040503050406030204" pitchFamily="18" charset="0"/>
                            </a:rPr>
                            <m:t>1−</m:t>
                          </m:r>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𝐹</m:t>
                              </m:r>
                            </m:e>
                            <m:sub>
                              <m:r>
                                <a:rPr lang="en-US" sz="1600" b="0" i="1" smtClean="0">
                                  <a:solidFill>
                                    <a:sysClr val="windowText" lastClr="000000"/>
                                  </a:solidFill>
                                  <a:latin typeface="Cambria Math" panose="02040503050406030204" pitchFamily="18" charset="0"/>
                                </a:rPr>
                                <m:t>1</m:t>
                              </m:r>
                            </m:sub>
                          </m:sSub>
                        </m:e>
                      </m:d>
                      <m:f>
                        <m:fPr>
                          <m:ctrlPr>
                            <a:rPr lang="en-US" sz="1600" b="0" i="1" smtClean="0">
                              <a:solidFill>
                                <a:sysClr val="windowText" lastClr="000000"/>
                              </a:solidFill>
                              <a:latin typeface="Cambria Math" panose="02040503050406030204" pitchFamily="18" charset="0"/>
                            </a:rPr>
                          </m:ctrlPr>
                        </m:fPr>
                        <m:num>
                          <m:sSubSup>
                            <m:sSubSupPr>
                              <m:ctrlPr>
                                <a:rPr lang="en-US" sz="1600" b="0" i="1" smtClean="0">
                                  <a:solidFill>
                                    <a:sysClr val="windowText" lastClr="000000"/>
                                  </a:solidFill>
                                  <a:latin typeface="Cambria Math" panose="02040503050406030204" pitchFamily="18" charset="0"/>
                                </a:rPr>
                              </m:ctrlPr>
                            </m:sSubSupPr>
                            <m:e>
                              <m:r>
                                <a:rPr lang="en-US" sz="1600" b="0" i="1" smtClean="0">
                                  <a:solidFill>
                                    <a:sysClr val="windowText" lastClr="000000"/>
                                  </a:solidFill>
                                  <a:latin typeface="Cambria Math" panose="02040503050406030204" pitchFamily="18" charset="0"/>
                                </a:rPr>
                                <m:t>𝜎</m:t>
                              </m:r>
                            </m:e>
                            <m:sub>
                              <m:r>
                                <a:rPr lang="en-US" sz="1600" b="0" i="1" smtClean="0">
                                  <a:solidFill>
                                    <a:sysClr val="windowText" lastClr="000000"/>
                                  </a:solidFill>
                                  <a:latin typeface="Cambria Math" panose="02040503050406030204" pitchFamily="18" charset="0"/>
                                </a:rPr>
                                <m:t>𝜔</m:t>
                              </m:r>
                            </m:sub>
                            <m:sup>
                              <m:r>
                                <a:rPr lang="en-US" sz="1600" b="0" i="1" smtClean="0">
                                  <a:solidFill>
                                    <a:sysClr val="windowText" lastClr="000000"/>
                                  </a:solidFill>
                                  <a:latin typeface="Cambria Math" panose="02040503050406030204" pitchFamily="18" charset="0"/>
                                </a:rPr>
                                <m:t>2</m:t>
                              </m:r>
                            </m:sup>
                          </m:sSubSup>
                        </m:num>
                        <m:den>
                          <m:r>
                            <a:rPr lang="en-US" sz="1600" b="0" i="1" smtClean="0">
                              <a:solidFill>
                                <a:sysClr val="windowText" lastClr="000000"/>
                              </a:solidFill>
                              <a:latin typeface="Cambria Math" panose="02040503050406030204" pitchFamily="18" charset="0"/>
                            </a:rPr>
                            <m:t>𝜔</m:t>
                          </m:r>
                        </m:den>
                      </m:f>
                      <m:f>
                        <m:fPr>
                          <m:ctrlPr>
                            <a:rPr lang="en-US" sz="1600" b="0" i="1" smtClean="0">
                              <a:solidFill>
                                <a:sysClr val="windowText" lastClr="000000"/>
                              </a:solidFill>
                              <a:latin typeface="Cambria Math" panose="02040503050406030204" pitchFamily="18" charset="0"/>
                            </a:rPr>
                          </m:ctrlPr>
                        </m:fPr>
                        <m:num>
                          <m:r>
                            <a:rPr lang="en-US" sz="1600" b="0" i="1" smtClean="0">
                              <a:solidFill>
                                <a:sysClr val="windowText" lastClr="000000"/>
                              </a:solidFill>
                              <a:latin typeface="Cambria Math" panose="02040503050406030204" pitchFamily="18" charset="0"/>
                            </a:rPr>
                            <m:t>𝜕</m:t>
                          </m:r>
                          <m:r>
                            <a:rPr lang="en-US" sz="1600" b="0" i="1" smtClean="0">
                              <a:solidFill>
                                <a:sysClr val="windowText" lastClr="000000"/>
                              </a:solidFill>
                              <a:latin typeface="Cambria Math" panose="02040503050406030204" pitchFamily="18" charset="0"/>
                            </a:rPr>
                            <m:t>𝑘</m:t>
                          </m:r>
                        </m:num>
                        <m:den>
                          <m:r>
                            <a:rPr lang="en-US" sz="1600" b="0" i="1" smtClean="0">
                              <a:solidFill>
                                <a:sysClr val="windowText" lastClr="000000"/>
                              </a:solidFill>
                              <a:latin typeface="Cambria Math" panose="02040503050406030204" pitchFamily="18" charset="0"/>
                            </a:rPr>
                            <m:t>𝜕</m:t>
                          </m:r>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𝑥</m:t>
                              </m:r>
                            </m:e>
                            <m:sub>
                              <m:r>
                                <a:rPr lang="en-US" sz="1600" b="0" i="1" smtClean="0">
                                  <a:solidFill>
                                    <a:sysClr val="windowText" lastClr="000000"/>
                                  </a:solidFill>
                                  <a:latin typeface="Cambria Math" panose="02040503050406030204" pitchFamily="18" charset="0"/>
                                </a:rPr>
                                <m:t>𝑗</m:t>
                              </m:r>
                            </m:sub>
                          </m:sSub>
                        </m:den>
                      </m:f>
                      <m:f>
                        <m:fPr>
                          <m:ctrlPr>
                            <a:rPr lang="en-US" sz="1600" b="0" i="1" smtClean="0">
                              <a:solidFill>
                                <a:sysClr val="windowText" lastClr="000000"/>
                              </a:solidFill>
                              <a:latin typeface="Cambria Math" panose="02040503050406030204" pitchFamily="18" charset="0"/>
                            </a:rPr>
                          </m:ctrlPr>
                        </m:fPr>
                        <m:num>
                          <m:r>
                            <a:rPr lang="en-US" sz="1600" b="0" i="1" smtClean="0">
                              <a:solidFill>
                                <a:sysClr val="windowText" lastClr="000000"/>
                              </a:solidFill>
                              <a:latin typeface="Cambria Math" panose="02040503050406030204" pitchFamily="18" charset="0"/>
                            </a:rPr>
                            <m:t>𝜕𝜔</m:t>
                          </m:r>
                          <m:r>
                            <a:rPr lang="en-US" sz="1600" b="0" i="1" smtClean="0">
                              <a:solidFill>
                                <a:sysClr val="windowText" lastClr="000000"/>
                              </a:solidFill>
                              <a:latin typeface="Cambria Math" panose="02040503050406030204" pitchFamily="18" charset="0"/>
                            </a:rPr>
                            <m:t> </m:t>
                          </m:r>
                        </m:num>
                        <m:den>
                          <m:r>
                            <a:rPr lang="en-US" sz="1600" b="0" i="1" smtClean="0">
                              <a:solidFill>
                                <a:sysClr val="windowText" lastClr="000000"/>
                              </a:solidFill>
                              <a:latin typeface="Cambria Math" panose="02040503050406030204" pitchFamily="18" charset="0"/>
                            </a:rPr>
                            <m:t>𝜕</m:t>
                          </m:r>
                          <m:sSub>
                            <m:sSubPr>
                              <m:ctrlPr>
                                <a:rPr lang="en-US" sz="1600" b="0" i="1" smtClean="0">
                                  <a:solidFill>
                                    <a:sysClr val="windowText" lastClr="000000"/>
                                  </a:solidFill>
                                  <a:latin typeface="Cambria Math" panose="02040503050406030204" pitchFamily="18" charset="0"/>
                                </a:rPr>
                              </m:ctrlPr>
                            </m:sSubPr>
                            <m:e>
                              <m:r>
                                <a:rPr lang="en-US" sz="1600" b="0" i="1" smtClean="0">
                                  <a:solidFill>
                                    <a:sysClr val="windowText" lastClr="000000"/>
                                  </a:solidFill>
                                  <a:latin typeface="Cambria Math" panose="02040503050406030204" pitchFamily="18" charset="0"/>
                                </a:rPr>
                                <m:t>𝑥</m:t>
                              </m:r>
                            </m:e>
                            <m:sub>
                              <m:r>
                                <a:rPr lang="en-US" sz="1600" b="0" i="1" smtClean="0">
                                  <a:solidFill>
                                    <a:sysClr val="windowText" lastClr="000000"/>
                                  </a:solidFill>
                                  <a:latin typeface="Cambria Math" panose="02040503050406030204" pitchFamily="18" charset="0"/>
                                </a:rPr>
                                <m:t>𝑗</m:t>
                              </m:r>
                            </m:sub>
                          </m:sSub>
                        </m:den>
                      </m:f>
                    </m:oMath>
                  </m:oMathPara>
                </a14:m>
                <a:endParaRPr lang="en-US" sz="1600" b="0" dirty="0">
                  <a:solidFill>
                    <a:sysClr val="windowText" lastClr="000000"/>
                  </a:solidFill>
                </a:endParaRPr>
              </a:p>
              <a:p>
                <a:pPr marL="0" indent="0" algn="ctr">
                  <a:buNone/>
                </a:pPr>
                <a14:m>
                  <m:oMathPara xmlns:m="http://schemas.openxmlformats.org/officeDocument/2006/math">
                    <m:oMathParaPr>
                      <m:jc m:val="left"/>
                    </m:oMathParaPr>
                    <m:oMath xmlns:m="http://schemas.openxmlformats.org/officeDocument/2006/math">
                      <m:r>
                        <a:rPr lang="en-US" sz="1600" b="0" i="1" smtClean="0">
                          <a:solidFill>
                            <a:sysClr val="windowText" lastClr="000000"/>
                          </a:solidFill>
                          <a:latin typeface="Cambria Math" panose="02040503050406030204" pitchFamily="18" charset="0"/>
                        </a:rPr>
                        <m:t>               </m:t>
                      </m:r>
                      <m:r>
                        <a:rPr lang="en-US" sz="1600" b="0" i="1" smtClean="0">
                          <a:solidFill>
                            <a:sysClr val="windowText" lastClr="000000"/>
                          </a:solidFill>
                          <a:latin typeface="Cambria Math" panose="02040503050406030204" pitchFamily="18" charset="0"/>
                        </a:rPr>
                        <m:t>𝜀</m:t>
                      </m:r>
                      <m:r>
                        <a:rPr lang="en-US" sz="1600" b="0" i="1" smtClean="0">
                          <a:solidFill>
                            <a:sysClr val="windowText" lastClr="000000"/>
                          </a:solidFill>
                          <a:latin typeface="Cambria Math" panose="02040503050406030204" pitchFamily="18" charset="0"/>
                        </a:rPr>
                        <m:t>=</m:t>
                      </m:r>
                      <m:sSup>
                        <m:sSupPr>
                          <m:ctrlPr>
                            <a:rPr lang="en-US" sz="1600" b="0" i="1" smtClean="0">
                              <a:solidFill>
                                <a:sysClr val="windowText" lastClr="000000"/>
                              </a:solidFill>
                              <a:latin typeface="Cambria Math" panose="02040503050406030204" pitchFamily="18" charset="0"/>
                            </a:rPr>
                          </m:ctrlPr>
                        </m:sSupPr>
                        <m:e>
                          <m:r>
                            <a:rPr lang="en-US" sz="1600" b="0" i="1" smtClean="0">
                              <a:solidFill>
                                <a:sysClr val="windowText" lastClr="000000"/>
                              </a:solidFill>
                              <a:latin typeface="Cambria Math" panose="02040503050406030204" pitchFamily="18" charset="0"/>
                            </a:rPr>
                            <m:t>𝛽</m:t>
                          </m:r>
                        </m:e>
                        <m:sup>
                          <m:r>
                            <a:rPr lang="en-US" sz="1600" b="0" i="1" smtClean="0">
                              <a:solidFill>
                                <a:sysClr val="windowText" lastClr="000000"/>
                              </a:solidFill>
                              <a:latin typeface="Cambria Math" panose="02040503050406030204" pitchFamily="18" charset="0"/>
                            </a:rPr>
                            <m:t>∗</m:t>
                          </m:r>
                        </m:sup>
                      </m:sSup>
                      <m:r>
                        <a:rPr lang="en-US" sz="1600" b="0" i="1" smtClean="0">
                          <a:solidFill>
                            <a:sysClr val="windowText" lastClr="000000"/>
                          </a:solidFill>
                          <a:latin typeface="Cambria Math" panose="02040503050406030204" pitchFamily="18" charset="0"/>
                        </a:rPr>
                        <m:t>𝜔</m:t>
                      </m:r>
                      <m:r>
                        <a:rPr lang="en-US" sz="1600" b="0" i="1" smtClean="0">
                          <a:solidFill>
                            <a:sysClr val="windowText" lastClr="000000"/>
                          </a:solidFill>
                          <a:latin typeface="Cambria Math" panose="02040503050406030204" pitchFamily="18" charset="0"/>
                        </a:rPr>
                        <m:t>𝑘</m:t>
                      </m:r>
                    </m:oMath>
                  </m:oMathPara>
                </a14:m>
                <a:endParaRPr lang="en-US" sz="1600" b="0" dirty="0">
                  <a:solidFill>
                    <a:sysClr val="windowText" lastClr="000000"/>
                  </a:solidFill>
                </a:endParaRPr>
              </a:p>
            </p:txBody>
          </p:sp>
        </mc:Choice>
        <mc:Fallback xmlns="">
          <p:sp>
            <p:nvSpPr>
              <p:cNvPr id="9" name="Rectangle: Rounded Corners 8">
                <a:extLst>
                  <a:ext uri="{FF2B5EF4-FFF2-40B4-BE49-F238E27FC236}">
                    <a16:creationId xmlns:a16="http://schemas.microsoft.com/office/drawing/2014/main" id="{EE7BE784-6AFF-B158-38A9-2DABEDDCD340}"/>
                  </a:ext>
                </a:extLst>
              </p:cNvPr>
              <p:cNvSpPr>
                <a:spLocks noRot="1" noChangeAspect="1" noMove="1" noResize="1" noEditPoints="1" noAdjustHandles="1" noChangeArrowheads="1" noChangeShapeType="1" noTextEdit="1"/>
              </p:cNvSpPr>
              <p:nvPr/>
            </p:nvSpPr>
            <p:spPr>
              <a:xfrm>
                <a:off x="3758987" y="1946176"/>
                <a:ext cx="7712016" cy="1474517"/>
              </a:xfrm>
              <a:prstGeom prst="roundRect">
                <a:avLst/>
              </a:prstGeom>
              <a:blipFill>
                <a:blip r:embed="rId6"/>
                <a:stretch>
                  <a:fillRect b="-165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Placeholder 3">
                <a:extLst>
                  <a:ext uri="{FF2B5EF4-FFF2-40B4-BE49-F238E27FC236}">
                    <a16:creationId xmlns:a16="http://schemas.microsoft.com/office/drawing/2014/main" id="{795D9876-89BD-58D1-EF8D-C2EBFF92477E}"/>
                  </a:ext>
                </a:extLst>
              </p:cNvPr>
              <p:cNvSpPr txBox="1">
                <a:spLocks/>
              </p:cNvSpPr>
              <p:nvPr/>
            </p:nvSpPr>
            <p:spPr>
              <a:xfrm>
                <a:off x="9696091" y="1983864"/>
                <a:ext cx="2121541" cy="502028"/>
              </a:xfrm>
              <a:prstGeom prst="rect">
                <a:avLst/>
              </a:prstGeom>
            </p:spPr>
            <p:txBody>
              <a:bodyPr vert="horz" lIns="0" tIns="0" rIns="0" bIns="0" rtlCol="0">
                <a:normAutofit lnSpcReduction="10000"/>
              </a:bodyPr>
              <a:lstStyle>
                <a:lvl1pPr marL="324000" indent="-324000" algn="l" defTabSz="914400" rtl="0" eaLnBrk="1" latinLnBrk="0" hangingPunct="1">
                  <a:lnSpc>
                    <a:spcPct val="90000"/>
                  </a:lnSpc>
                  <a:spcBef>
                    <a:spcPts val="1000"/>
                  </a:spcBef>
                  <a:buSzPct val="90000"/>
                  <a:buFontTx/>
                  <a:buBlip>
                    <a:blip r:embed="rId7"/>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dirty="0" err="1"/>
                  <a:t>Menter</a:t>
                </a:r>
                <a:r>
                  <a:rPr lang="en-US" sz="2000" dirty="0"/>
                  <a:t> </a:t>
                </a:r>
                <a14:m>
                  <m:oMath xmlns:m="http://schemas.openxmlformats.org/officeDocument/2006/math">
                    <m:r>
                      <a:rPr lang="en-US" sz="2000" b="0" i="1" smtClean="0">
                        <a:latin typeface="Cambria Math" panose="02040503050406030204" pitchFamily="18" charset="0"/>
                      </a:rPr>
                      <m:t>𝑘</m:t>
                    </m:r>
                    <m:r>
                      <a:rPr lang="en-US" sz="2000" b="0" i="1" smtClean="0">
                        <a:latin typeface="Cambria Math" panose="02040503050406030204" pitchFamily="18" charset="0"/>
                      </a:rPr>
                      <m:t> </m:t>
                    </m:r>
                    <m:r>
                      <a:rPr lang="en-US" sz="2000" b="0" i="1" smtClean="0">
                        <a:latin typeface="Cambria Math" panose="02040503050406030204" pitchFamily="18" charset="0"/>
                      </a:rPr>
                      <m:t>𝜔</m:t>
                    </m:r>
                    <m:r>
                      <a:rPr lang="en-US" sz="2000" b="0" i="1" smtClean="0">
                        <a:latin typeface="Cambria Math" panose="02040503050406030204" pitchFamily="18" charset="0"/>
                      </a:rPr>
                      <m:t> </m:t>
                    </m:r>
                    <m:r>
                      <a:rPr lang="en-US" sz="2000" b="0" i="1" smtClean="0">
                        <a:latin typeface="Cambria Math" panose="02040503050406030204" pitchFamily="18" charset="0"/>
                      </a:rPr>
                      <m:t>𝑆𝑆𝑇</m:t>
                    </m:r>
                  </m:oMath>
                </a14:m>
                <a:r>
                  <a:rPr lang="en-US" sz="2000" dirty="0"/>
                  <a:t>  RANS model</a:t>
                </a:r>
              </a:p>
            </p:txBody>
          </p:sp>
        </mc:Choice>
        <mc:Fallback xmlns="">
          <p:sp>
            <p:nvSpPr>
              <p:cNvPr id="10" name="Text Placeholder 3">
                <a:extLst>
                  <a:ext uri="{FF2B5EF4-FFF2-40B4-BE49-F238E27FC236}">
                    <a16:creationId xmlns:a16="http://schemas.microsoft.com/office/drawing/2014/main" id="{795D9876-89BD-58D1-EF8D-C2EBFF92477E}"/>
                  </a:ext>
                </a:extLst>
              </p:cNvPr>
              <p:cNvSpPr txBox="1">
                <a:spLocks noRot="1" noChangeAspect="1" noMove="1" noResize="1" noEditPoints="1" noAdjustHandles="1" noChangeArrowheads="1" noChangeShapeType="1" noTextEdit="1"/>
              </p:cNvSpPr>
              <p:nvPr/>
            </p:nvSpPr>
            <p:spPr>
              <a:xfrm>
                <a:off x="9696091" y="1983864"/>
                <a:ext cx="2121541" cy="502028"/>
              </a:xfrm>
              <a:prstGeom prst="rect">
                <a:avLst/>
              </a:prstGeom>
              <a:blipFill>
                <a:blip r:embed="rId8"/>
                <a:stretch>
                  <a:fillRect l="-7471" t="-27711" b="-27711"/>
                </a:stretch>
              </a:blipFill>
            </p:spPr>
            <p:txBody>
              <a:bodyPr/>
              <a:lstStyle/>
              <a:p>
                <a:r>
                  <a:rPr lang="en-US">
                    <a:noFill/>
                  </a:rPr>
                  <a:t> </a:t>
                </a:r>
              </a:p>
            </p:txBody>
          </p:sp>
        </mc:Fallback>
      </mc:AlternateContent>
      <p:sp>
        <p:nvSpPr>
          <p:cNvPr id="11" name="Arrow: Right 10">
            <a:extLst>
              <a:ext uri="{FF2B5EF4-FFF2-40B4-BE49-F238E27FC236}">
                <a16:creationId xmlns:a16="http://schemas.microsoft.com/office/drawing/2014/main" id="{9C0E6B12-5FDD-714C-2853-C9ECCC410E14}"/>
              </a:ext>
            </a:extLst>
          </p:cNvPr>
          <p:cNvSpPr/>
          <p:nvPr/>
        </p:nvSpPr>
        <p:spPr>
          <a:xfrm rot="5400000">
            <a:off x="6012081" y="3949088"/>
            <a:ext cx="1569210" cy="439947"/>
          </a:xfrm>
          <a:prstGeom prst="right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365AD9D-098F-3A1F-D5D8-D94BAFA6C7E4}"/>
              </a:ext>
            </a:extLst>
          </p:cNvPr>
          <p:cNvSpPr txBox="1"/>
          <p:nvPr/>
        </p:nvSpPr>
        <p:spPr>
          <a:xfrm>
            <a:off x="10076243" y="3205250"/>
            <a:ext cx="2499295" cy="215444"/>
          </a:xfrm>
          <a:prstGeom prst="rect">
            <a:avLst/>
          </a:prstGeom>
          <a:noFill/>
        </p:spPr>
        <p:txBody>
          <a:bodyPr wrap="square" lIns="0" tIns="0" rIns="0" bIns="0" rtlCol="0">
            <a:spAutoFit/>
          </a:bodyPr>
          <a:lstStyle/>
          <a:p>
            <a:r>
              <a:rPr lang="en-US" sz="1400" dirty="0">
                <a:latin typeface="Tahoma" charset="0"/>
                <a:ea typeface="Tahoma" charset="0"/>
                <a:cs typeface="Tahoma" charset="0"/>
              </a:rPr>
              <a:t>(</a:t>
            </a:r>
            <a:r>
              <a:rPr lang="en-US" sz="1400" dirty="0" err="1">
                <a:latin typeface="Tahoma" charset="0"/>
                <a:ea typeface="Tahoma" charset="0"/>
                <a:cs typeface="Tahoma" charset="0"/>
              </a:rPr>
              <a:t>Menter</a:t>
            </a:r>
            <a:r>
              <a:rPr lang="en-US" sz="1400" dirty="0">
                <a:latin typeface="Tahoma" charset="0"/>
                <a:ea typeface="Tahoma" charset="0"/>
                <a:cs typeface="Tahoma" charset="0"/>
              </a:rPr>
              <a:t>, 1992)</a:t>
            </a:r>
          </a:p>
        </p:txBody>
      </p:sp>
      <p:sp>
        <p:nvSpPr>
          <p:cNvPr id="15" name="TextBox 14">
            <a:extLst>
              <a:ext uri="{FF2B5EF4-FFF2-40B4-BE49-F238E27FC236}">
                <a16:creationId xmlns:a16="http://schemas.microsoft.com/office/drawing/2014/main" id="{C84554CB-AE4F-E73B-0C24-8B933832CE4C}"/>
              </a:ext>
            </a:extLst>
          </p:cNvPr>
          <p:cNvSpPr txBox="1"/>
          <p:nvPr/>
        </p:nvSpPr>
        <p:spPr>
          <a:xfrm>
            <a:off x="1123271" y="3805141"/>
            <a:ext cx="1733909" cy="646331"/>
          </a:xfrm>
          <a:prstGeom prst="rect">
            <a:avLst/>
          </a:prstGeom>
          <a:noFill/>
        </p:spPr>
        <p:txBody>
          <a:bodyPr wrap="square" lIns="0" tIns="0" rIns="0" bIns="0" rtlCol="0">
            <a:spAutoFit/>
          </a:bodyPr>
          <a:lstStyle/>
          <a:p>
            <a:r>
              <a:rPr lang="en-US" sz="1400" dirty="0">
                <a:latin typeface="Tahoma" charset="0"/>
                <a:ea typeface="Tahoma" charset="0"/>
                <a:cs typeface="Tahoma" charset="0"/>
              </a:rPr>
              <a:t>Where subscript u represents the unresolved quantity</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039D6D9-97D4-CD26-A5B9-B68A81293D39}"/>
                  </a:ext>
                </a:extLst>
              </p:cNvPr>
              <p:cNvSpPr txBox="1"/>
              <p:nvPr/>
            </p:nvSpPr>
            <p:spPr>
              <a:xfrm>
                <a:off x="3361508" y="3612277"/>
                <a:ext cx="1900605" cy="954107"/>
              </a:xfrm>
              <a:prstGeom prst="rect">
                <a:avLst/>
              </a:prstGeom>
              <a:solidFill>
                <a:schemeClr val="accent5">
                  <a:lumMod val="60000"/>
                  <a:lumOff val="40000"/>
                </a:schemeClr>
              </a:solidFill>
            </p:spPr>
            <p:txBody>
              <a:bodyPr wrap="square">
                <a:spAutoFit/>
              </a:bodyPr>
              <a:lstStyle/>
              <a:p>
                <a:pPr/>
                <a14:m>
                  <m:oMathPara xmlns:m="http://schemas.openxmlformats.org/officeDocument/2006/math">
                    <m:oMathParaPr>
                      <m:jc m:val="left"/>
                    </m:oMathParaPr>
                    <m:oMath xmlns:m="http://schemas.openxmlformats.org/officeDocument/2006/math">
                      <m:r>
                        <a:rPr lang="en-US" sz="1400" i="1" dirty="0" smtClean="0">
                          <a:solidFill>
                            <a:sysClr val="windowText" lastClr="000000"/>
                          </a:solidFill>
                          <a:latin typeface="Cambria Math" panose="02040503050406030204" pitchFamily="18" charset="0"/>
                        </a:rPr>
                        <m:t>0</m:t>
                      </m:r>
                      <m:sSub>
                        <m:sSubPr>
                          <m:ctrlPr>
                            <a:rPr lang="en-US" sz="1400" b="0" i="1" dirty="0" smtClean="0">
                              <a:solidFill>
                                <a:sysClr val="windowText" lastClr="000000"/>
                              </a:solidFill>
                              <a:latin typeface="Cambria Math" panose="02040503050406030204" pitchFamily="18" charset="0"/>
                            </a:rPr>
                          </m:ctrlPr>
                        </m:sSubPr>
                        <m:e>
                          <m:r>
                            <a:rPr lang="en-US" sz="1400" b="0" i="1" dirty="0" smtClean="0">
                              <a:solidFill>
                                <a:sysClr val="windowText" lastClr="000000"/>
                              </a:solidFill>
                              <a:latin typeface="Cambria Math" panose="02040503050406030204" pitchFamily="18" charset="0"/>
                            </a:rPr>
                            <m:t>≤</m:t>
                          </m:r>
                          <m:r>
                            <a:rPr lang="en-US" sz="1400" b="0" i="1" dirty="0" smtClean="0">
                              <a:solidFill>
                                <a:sysClr val="windowText" lastClr="000000"/>
                              </a:solidFill>
                              <a:latin typeface="Cambria Math" panose="02040503050406030204" pitchFamily="18" charset="0"/>
                            </a:rPr>
                            <m:t>𝑓</m:t>
                          </m:r>
                        </m:e>
                        <m:sub>
                          <m:r>
                            <a:rPr lang="en-US" sz="1400" b="0" i="1" dirty="0" smtClean="0">
                              <a:solidFill>
                                <a:sysClr val="windowText" lastClr="000000"/>
                              </a:solidFill>
                              <a:latin typeface="Cambria Math" panose="02040503050406030204" pitchFamily="18" charset="0"/>
                            </a:rPr>
                            <m:t>𝑘</m:t>
                          </m:r>
                        </m:sub>
                      </m:sSub>
                      <m:r>
                        <a:rPr lang="en-US" sz="1400" b="0" i="0" dirty="0" smtClean="0">
                          <a:solidFill>
                            <a:sysClr val="windowText" lastClr="000000"/>
                          </a:solidFill>
                          <a:latin typeface="Cambria Math" panose="02040503050406030204" pitchFamily="18" charset="0"/>
                        </a:rPr>
                        <m:t>1</m:t>
                      </m:r>
                      <m:r>
                        <a:rPr lang="en-US" sz="1400" b="0" i="1" dirty="0" smtClean="0">
                          <a:solidFill>
                            <a:sysClr val="windowText" lastClr="000000"/>
                          </a:solidFill>
                          <a:latin typeface="Cambria Math" panose="02040503050406030204" pitchFamily="18" charset="0"/>
                        </a:rPr>
                        <m:t>  ,</m:t>
                      </m:r>
                      <m:sSub>
                        <m:sSubPr>
                          <m:ctrlPr>
                            <a:rPr lang="en-US" sz="1400" i="1" dirty="0" smtClean="0">
                              <a:solidFill>
                                <a:sysClr val="windowText" lastClr="000000"/>
                              </a:solidFill>
                              <a:latin typeface="Cambria Math" panose="02040503050406030204" pitchFamily="18" charset="0"/>
                            </a:rPr>
                          </m:ctrlPr>
                        </m:sSubPr>
                        <m:e>
                          <m:r>
                            <a:rPr lang="en-US" sz="1400" b="0" i="1" dirty="0" smtClean="0">
                              <a:solidFill>
                                <a:sysClr val="windowText" lastClr="000000"/>
                              </a:solidFill>
                              <a:latin typeface="Cambria Math" panose="02040503050406030204" pitchFamily="18" charset="0"/>
                            </a:rPr>
                            <m:t> 0</m:t>
                          </m:r>
                          <m:r>
                            <a:rPr lang="en-US" sz="1400" i="1" dirty="0">
                              <a:solidFill>
                                <a:sysClr val="windowText" lastClr="000000"/>
                              </a:solidFill>
                              <a:latin typeface="Cambria Math" panose="02040503050406030204" pitchFamily="18" charset="0"/>
                            </a:rPr>
                            <m:t>≤</m:t>
                          </m:r>
                          <m:r>
                            <a:rPr lang="en-US" sz="1400" i="1" dirty="0">
                              <a:solidFill>
                                <a:sysClr val="windowText" lastClr="000000"/>
                              </a:solidFill>
                              <a:latin typeface="Cambria Math" panose="02040503050406030204" pitchFamily="18" charset="0"/>
                            </a:rPr>
                            <m:t>𝑓</m:t>
                          </m:r>
                        </m:e>
                        <m:sub>
                          <m:r>
                            <a:rPr lang="en-US" sz="1400" b="0" i="1" dirty="0" smtClean="0">
                              <a:solidFill>
                                <a:sysClr val="windowText" lastClr="000000"/>
                              </a:solidFill>
                              <a:latin typeface="Cambria Math" panose="02040503050406030204" pitchFamily="18" charset="0"/>
                            </a:rPr>
                            <m:t>𝜀</m:t>
                          </m:r>
                        </m:sub>
                      </m:sSub>
                      <m:r>
                        <a:rPr lang="en-US" sz="1400" dirty="0">
                          <a:solidFill>
                            <a:sysClr val="windowText" lastClr="000000"/>
                          </a:solidFill>
                          <a:latin typeface="Cambria Math" panose="02040503050406030204" pitchFamily="18" charset="0"/>
                        </a:rPr>
                        <m:t>1</m:t>
                      </m:r>
                      <m:r>
                        <a:rPr lang="en-US" sz="1400" b="0" i="0" dirty="0" smtClean="0">
                          <a:solidFill>
                            <a:sysClr val="windowText" lastClr="000000"/>
                          </a:solidFill>
                          <a:latin typeface="Cambria Math" panose="02040503050406030204" pitchFamily="18" charset="0"/>
                        </a:rPr>
                        <m:t> </m:t>
                      </m:r>
                    </m:oMath>
                  </m:oMathPara>
                </a14:m>
                <a:br>
                  <a:rPr lang="en-US" sz="1400" b="0" dirty="0">
                    <a:solidFill>
                      <a:sysClr val="windowText" lastClr="000000"/>
                    </a:solidFill>
                    <a:latin typeface="Tahoma" panose="020B0604030504040204" pitchFamily="34" charset="0"/>
                  </a:rPr>
                </a:br>
                <a:r>
                  <a:rPr lang="en-US" sz="1400" b="0" dirty="0">
                    <a:solidFill>
                      <a:schemeClr val="tx2">
                        <a:lumMod val="85000"/>
                        <a:lumOff val="15000"/>
                      </a:schemeClr>
                    </a:solidFill>
                    <a:latin typeface="Tahoma" panose="020B0604030504040204" pitchFamily="34" charset="0"/>
                  </a:rPr>
                  <a:t>Usually --</a:t>
                </a:r>
                <a:r>
                  <a:rPr lang="en-US" sz="1400" dirty="0">
                    <a:solidFill>
                      <a:sysClr val="windowText" lastClr="000000"/>
                    </a:solidFill>
                    <a:latin typeface="Tahoma" panose="020B0604030504040204" pitchFamily="34" charset="0"/>
                  </a:rPr>
                  <a:t>&gt;</a:t>
                </a:r>
                <a14:m>
                  <m:oMath xmlns:m="http://schemas.openxmlformats.org/officeDocument/2006/math">
                    <m:r>
                      <a:rPr lang="en-US" sz="1400" b="0" i="1" dirty="0" smtClean="0">
                        <a:solidFill>
                          <a:sysClr val="windowText" lastClr="000000"/>
                        </a:solidFill>
                        <a:latin typeface="Cambria Math" panose="02040503050406030204" pitchFamily="18" charset="0"/>
                      </a:rPr>
                      <m:t> </m:t>
                    </m:r>
                    <m:sSub>
                      <m:sSubPr>
                        <m:ctrlPr>
                          <a:rPr lang="en-US" sz="1400" b="0" i="1" smtClean="0">
                            <a:solidFill>
                              <a:sysClr val="windowText" lastClr="000000"/>
                            </a:solidFill>
                            <a:latin typeface="Cambria Math" panose="02040503050406030204" pitchFamily="18" charset="0"/>
                          </a:rPr>
                        </m:ctrlPr>
                      </m:sSubPr>
                      <m:e>
                        <m:r>
                          <a:rPr lang="en-US" sz="1400" b="0" i="1" smtClean="0">
                            <a:solidFill>
                              <a:sysClr val="windowText" lastClr="000000"/>
                            </a:solidFill>
                            <a:latin typeface="Cambria Math" panose="02040503050406030204" pitchFamily="18" charset="0"/>
                          </a:rPr>
                          <m:t>𝑓</m:t>
                        </m:r>
                      </m:e>
                      <m:sub>
                        <m:r>
                          <a:rPr lang="en-US" sz="1400" b="0" i="1" smtClean="0">
                            <a:solidFill>
                              <a:sysClr val="windowText" lastClr="000000"/>
                            </a:solidFill>
                            <a:latin typeface="Cambria Math" panose="02040503050406030204" pitchFamily="18" charset="0"/>
                          </a:rPr>
                          <m:t>𝜀</m:t>
                        </m:r>
                      </m:sub>
                    </m:sSub>
                    <m:r>
                      <a:rPr lang="en-US" sz="1400" b="0" i="1" smtClean="0">
                        <a:solidFill>
                          <a:sysClr val="windowText" lastClr="000000"/>
                        </a:solidFill>
                        <a:latin typeface="Cambria Math" panose="02040503050406030204" pitchFamily="18" charset="0"/>
                      </a:rPr>
                      <m:t>=1</m:t>
                    </m:r>
                  </m:oMath>
                </a14:m>
                <a:endParaRPr lang="en-US" sz="1400" b="0" i="0" dirty="0">
                  <a:solidFill>
                    <a:sysClr val="windowText" lastClr="000000"/>
                  </a:solidFill>
                  <a:latin typeface="Cambria Math" panose="02040503050406030204" pitchFamily="18" charset="0"/>
                </a:endParaRPr>
              </a:p>
              <a:p>
                <a:r>
                  <a:rPr lang="en-US" sz="1400" dirty="0">
                    <a:latin typeface="Tahoma" panose="020B0604030504040204" pitchFamily="34" charset="0"/>
                    <a:ea typeface="Tahoma" panose="020B0604030504040204" pitchFamily="34" charset="0"/>
                    <a:cs typeface="Tahoma" panose="020B0604030504040204" pitchFamily="34" charset="0"/>
                  </a:rPr>
                  <a:t>Unresolved</a:t>
                </a:r>
                <a14:m>
                  <m:oMath xmlns:m="http://schemas.openxmlformats.org/officeDocument/2006/math">
                    <m:r>
                      <m:rPr>
                        <m:nor/>
                      </m:rPr>
                      <a:rPr lang="en-US" sz="1400" dirty="0">
                        <a:latin typeface="Tahoma" panose="020B0604030504040204" pitchFamily="34" charset="0"/>
                        <a:ea typeface="Tahoma" panose="020B0604030504040204" pitchFamily="34" charset="0"/>
                        <a:cs typeface="Tahoma" panose="020B0604030504040204" pitchFamily="34" charset="0"/>
                      </a:rPr>
                      <m:t>−</m:t>
                    </m:r>
                    <m:r>
                      <m:rPr>
                        <m:nor/>
                      </m:rPr>
                      <a:rPr lang="en-US" sz="1400" dirty="0">
                        <a:latin typeface="Tahoma" panose="020B0604030504040204" pitchFamily="34" charset="0"/>
                        <a:ea typeface="Tahoma" panose="020B0604030504040204" pitchFamily="34" charset="0"/>
                        <a:cs typeface="Tahoma" panose="020B0604030504040204" pitchFamily="34" charset="0"/>
                      </a:rPr>
                      <m:t>to</m:t>
                    </m:r>
                    <m:r>
                      <m:rPr>
                        <m:nor/>
                      </m:rPr>
                      <a:rPr lang="en-US" sz="1400" dirty="0">
                        <a:latin typeface="Tahoma" panose="020B0604030504040204" pitchFamily="34" charset="0"/>
                        <a:ea typeface="Tahoma" panose="020B0604030504040204" pitchFamily="34" charset="0"/>
                        <a:cs typeface="Tahoma" panose="020B0604030504040204" pitchFamily="34" charset="0"/>
                      </a:rPr>
                      <m:t>−</m:t>
                    </m:r>
                    <m:r>
                      <m:rPr>
                        <m:nor/>
                      </m:rPr>
                      <a:rPr lang="en-US" sz="1400" b="0" i="0" dirty="0" smtClean="0">
                        <a:latin typeface="Tahoma" panose="020B0604030504040204" pitchFamily="34" charset="0"/>
                        <a:ea typeface="Tahoma" panose="020B0604030504040204" pitchFamily="34" charset="0"/>
                        <a:cs typeface="Tahoma" panose="020B0604030504040204" pitchFamily="34" charset="0"/>
                      </a:rPr>
                      <m:t>total</m:t>
                    </m:r>
                    <m:r>
                      <m:rPr>
                        <m:nor/>
                      </m:rPr>
                      <a:rPr lang="en-US" sz="1400" b="0" i="0" dirty="0" smtClean="0">
                        <a:latin typeface="Tahoma" panose="020B0604030504040204" pitchFamily="34" charset="0"/>
                        <a:ea typeface="Tahoma" panose="020B0604030504040204" pitchFamily="34" charset="0"/>
                        <a:cs typeface="Tahoma" panose="020B0604030504040204" pitchFamily="34" charset="0"/>
                      </a:rPr>
                      <m:t> </m:t>
                    </m:r>
                  </m:oMath>
                </a14:m>
                <a:r>
                  <a:rPr lang="en-US" sz="1400" dirty="0">
                    <a:latin typeface="Tahoma" panose="020B0604030504040204" pitchFamily="34" charset="0"/>
                    <a:ea typeface="Tahoma" panose="020B0604030504040204" pitchFamily="34" charset="0"/>
                    <a:cs typeface="Tahoma" panose="020B0604030504040204" pitchFamily="34" charset="0"/>
                  </a:rPr>
                  <a:t>turbulence ratio</a:t>
                </a:r>
              </a:p>
            </p:txBody>
          </p:sp>
        </mc:Choice>
        <mc:Fallback xmlns="">
          <p:sp>
            <p:nvSpPr>
              <p:cNvPr id="16" name="TextBox 15">
                <a:extLst>
                  <a:ext uri="{FF2B5EF4-FFF2-40B4-BE49-F238E27FC236}">
                    <a16:creationId xmlns:a16="http://schemas.microsoft.com/office/drawing/2014/main" id="{5039D6D9-97D4-CD26-A5B9-B68A81293D39}"/>
                  </a:ext>
                </a:extLst>
              </p:cNvPr>
              <p:cNvSpPr txBox="1">
                <a:spLocks noRot="1" noChangeAspect="1" noMove="1" noResize="1" noEditPoints="1" noAdjustHandles="1" noChangeArrowheads="1" noChangeShapeType="1" noTextEdit="1"/>
              </p:cNvSpPr>
              <p:nvPr/>
            </p:nvSpPr>
            <p:spPr>
              <a:xfrm>
                <a:off x="3361508" y="3612277"/>
                <a:ext cx="1900605" cy="954107"/>
              </a:xfrm>
              <a:prstGeom prst="rect">
                <a:avLst/>
              </a:prstGeom>
              <a:blipFill>
                <a:blip r:embed="rId9"/>
                <a:stretch>
                  <a:fillRect l="-962" b="-5769"/>
                </a:stretch>
              </a:blipFill>
            </p:spPr>
            <p:txBody>
              <a:bodyPr/>
              <a:lstStyle/>
              <a:p>
                <a:r>
                  <a:rPr lang="en-US">
                    <a:noFill/>
                  </a:rPr>
                  <a:t> </a:t>
                </a:r>
              </a:p>
            </p:txBody>
          </p:sp>
        </mc:Fallback>
      </mc:AlternateContent>
      <p:sp>
        <p:nvSpPr>
          <p:cNvPr id="17" name="Arrow: Right 16">
            <a:extLst>
              <a:ext uri="{FF2B5EF4-FFF2-40B4-BE49-F238E27FC236}">
                <a16:creationId xmlns:a16="http://schemas.microsoft.com/office/drawing/2014/main" id="{31ED5998-D694-8220-E10D-6FC315B6FFE4}"/>
              </a:ext>
            </a:extLst>
          </p:cNvPr>
          <p:cNvSpPr/>
          <p:nvPr/>
        </p:nvSpPr>
        <p:spPr>
          <a:xfrm>
            <a:off x="2794172" y="2546257"/>
            <a:ext cx="1134672" cy="439947"/>
          </a:xfrm>
          <a:prstGeom prst="right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 Placeholder 3">
                <a:extLst>
                  <a:ext uri="{FF2B5EF4-FFF2-40B4-BE49-F238E27FC236}">
                    <a16:creationId xmlns:a16="http://schemas.microsoft.com/office/drawing/2014/main" id="{49FDE648-E7E1-A53F-57F5-D1ACDB3023EF}"/>
                  </a:ext>
                </a:extLst>
              </p:cNvPr>
              <p:cNvSpPr txBox="1">
                <a:spLocks/>
              </p:cNvSpPr>
              <p:nvPr/>
            </p:nvSpPr>
            <p:spPr>
              <a:xfrm>
                <a:off x="9310863" y="4848779"/>
                <a:ext cx="2414164" cy="502028"/>
              </a:xfrm>
              <a:prstGeom prst="rect">
                <a:avLst/>
              </a:prstGeom>
            </p:spPr>
            <p:txBody>
              <a:bodyPr vert="horz" lIns="0" tIns="0" rIns="0" bIns="0" rtlCol="0">
                <a:normAutofit fontScale="85000" lnSpcReduction="10000"/>
              </a:bodyPr>
              <a:lstStyle>
                <a:lvl1pPr marL="324000" indent="-324000" algn="l" defTabSz="914400" rtl="0" eaLnBrk="1" latinLnBrk="0" hangingPunct="1">
                  <a:lnSpc>
                    <a:spcPct val="90000"/>
                  </a:lnSpc>
                  <a:spcBef>
                    <a:spcPts val="1000"/>
                  </a:spcBef>
                  <a:buSzPct val="90000"/>
                  <a:buFontTx/>
                  <a:buBlip>
                    <a:blip r:embed="rId7"/>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PANS</a:t>
                </a:r>
                <a14:m>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𝑘</m:t>
                    </m:r>
                    <m:r>
                      <a:rPr lang="en-US" b="0" i="1" smtClean="0">
                        <a:latin typeface="Cambria Math" panose="02040503050406030204" pitchFamily="18" charset="0"/>
                      </a:rPr>
                      <m:t> </m:t>
                    </m:r>
                    <m:r>
                      <a:rPr lang="en-US" b="0" i="1" smtClean="0">
                        <a:latin typeface="Cambria Math" panose="02040503050406030204" pitchFamily="18" charset="0"/>
                      </a:rPr>
                      <m:t>𝜔</m:t>
                    </m:r>
                    <m:r>
                      <a:rPr lang="en-US" b="0" i="1" smtClean="0">
                        <a:latin typeface="Cambria Math" panose="02040503050406030204" pitchFamily="18" charset="0"/>
                      </a:rPr>
                      <m:t> </m:t>
                    </m:r>
                    <m:r>
                      <a:rPr lang="en-US" b="0" i="1" smtClean="0">
                        <a:latin typeface="Cambria Math" panose="02040503050406030204" pitchFamily="18" charset="0"/>
                      </a:rPr>
                      <m:t>𝑆𝑆𝑇</m:t>
                    </m:r>
                  </m:oMath>
                </a14:m>
                <a:r>
                  <a:rPr lang="en-US" dirty="0"/>
                  <a:t> model</a:t>
                </a:r>
              </a:p>
            </p:txBody>
          </p:sp>
        </mc:Choice>
        <mc:Fallback xmlns="">
          <p:sp>
            <p:nvSpPr>
              <p:cNvPr id="18" name="Text Placeholder 3">
                <a:extLst>
                  <a:ext uri="{FF2B5EF4-FFF2-40B4-BE49-F238E27FC236}">
                    <a16:creationId xmlns:a16="http://schemas.microsoft.com/office/drawing/2014/main" id="{49FDE648-E7E1-A53F-57F5-D1ACDB3023EF}"/>
                  </a:ext>
                </a:extLst>
              </p:cNvPr>
              <p:cNvSpPr txBox="1">
                <a:spLocks noRot="1" noChangeAspect="1" noMove="1" noResize="1" noEditPoints="1" noAdjustHandles="1" noChangeArrowheads="1" noChangeShapeType="1" noTextEdit="1"/>
              </p:cNvSpPr>
              <p:nvPr/>
            </p:nvSpPr>
            <p:spPr>
              <a:xfrm>
                <a:off x="9310863" y="4848779"/>
                <a:ext cx="2414164" cy="502028"/>
              </a:xfrm>
              <a:prstGeom prst="rect">
                <a:avLst/>
              </a:prstGeom>
              <a:blipFill>
                <a:blip r:embed="rId10"/>
                <a:stretch>
                  <a:fillRect l="-6313" t="-27711" r="-1768"/>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73CDAA8C-31D9-C24B-E924-426B9545A8E7}"/>
              </a:ext>
            </a:extLst>
          </p:cNvPr>
          <p:cNvSpPr>
            <a:spLocks noGrp="1"/>
          </p:cNvSpPr>
          <p:nvPr>
            <p:ph type="title"/>
          </p:nvPr>
        </p:nvSpPr>
        <p:spPr/>
        <p:txBody>
          <a:bodyPr/>
          <a:lstStyle/>
          <a:p>
            <a:r>
              <a:rPr lang="en-US" dirty="0"/>
              <a:t>PANS Methodology</a:t>
            </a:r>
          </a:p>
        </p:txBody>
      </p:sp>
      <p:sp>
        <p:nvSpPr>
          <p:cNvPr id="6" name="TextBox 5">
            <a:extLst>
              <a:ext uri="{FF2B5EF4-FFF2-40B4-BE49-F238E27FC236}">
                <a16:creationId xmlns:a16="http://schemas.microsoft.com/office/drawing/2014/main" id="{21BB50A3-1D9F-9C33-95BB-84F259BC9AB3}"/>
              </a:ext>
            </a:extLst>
          </p:cNvPr>
          <p:cNvSpPr txBox="1"/>
          <p:nvPr/>
        </p:nvSpPr>
        <p:spPr>
          <a:xfrm>
            <a:off x="10330267" y="5871005"/>
            <a:ext cx="1394760" cy="307777"/>
          </a:xfrm>
          <a:prstGeom prst="rect">
            <a:avLst/>
          </a:prstGeom>
          <a:noFill/>
        </p:spPr>
        <p:txBody>
          <a:bodyPr wrap="square">
            <a:spAutoFit/>
          </a:bodyPr>
          <a:lstStyle/>
          <a:p>
            <a:r>
              <a:rPr lang="en-US" sz="1400" i="0" dirty="0">
                <a:latin typeface="Arial" panose="020B0604020202020204" pitchFamily="34" charset="0"/>
              </a:rPr>
              <a:t>(</a:t>
            </a:r>
            <a:r>
              <a:rPr lang="en-US" sz="1400" i="0" dirty="0" err="1">
                <a:latin typeface="Arial" panose="020B0604020202020204" pitchFamily="34" charset="0"/>
              </a:rPr>
              <a:t>Girimaji</a:t>
            </a:r>
            <a:r>
              <a:rPr lang="en-US" sz="1400" dirty="0">
                <a:latin typeface="Arial" panose="020B0604020202020204" pitchFamily="34" charset="0"/>
              </a:rPr>
              <a:t>,</a:t>
            </a:r>
            <a:r>
              <a:rPr lang="en-US" sz="1400" i="0" dirty="0">
                <a:latin typeface="Arial" panose="020B0604020202020204" pitchFamily="34" charset="0"/>
              </a:rPr>
              <a:t> 2005) </a:t>
            </a:r>
            <a:endParaRPr lang="en-US" sz="1400" dirty="0"/>
          </a:p>
        </p:txBody>
      </p:sp>
      <p:sp>
        <p:nvSpPr>
          <p:cNvPr id="19" name="Footer Placeholder 18">
            <a:extLst>
              <a:ext uri="{FF2B5EF4-FFF2-40B4-BE49-F238E27FC236}">
                <a16:creationId xmlns:a16="http://schemas.microsoft.com/office/drawing/2014/main" id="{B56B5384-7EC0-4D2C-4FDB-BD80A48C9621}"/>
              </a:ext>
            </a:extLst>
          </p:cNvPr>
          <p:cNvSpPr>
            <a:spLocks noGrp="1"/>
          </p:cNvSpPr>
          <p:nvPr>
            <p:ph type="ftr" sz="quarter" idx="11"/>
          </p:nvPr>
        </p:nvSpPr>
        <p:spPr>
          <a:xfrm>
            <a:off x="4038600" y="6550559"/>
            <a:ext cx="4317124" cy="307442"/>
          </a:xfrm>
        </p:spPr>
        <p:txBody>
          <a:bodyPr/>
          <a:lstStyle/>
          <a:p>
            <a:r>
              <a:rPr lang="en-US" noProof="0" dirty="0"/>
              <a:t>Flow Over a Step Cylinder using Partially-Averaged Navier-Stokes Equations</a:t>
            </a:r>
          </a:p>
        </p:txBody>
      </p:sp>
      <p:sp>
        <p:nvSpPr>
          <p:cNvPr id="21" name="Footer Placeholder 10">
            <a:extLst>
              <a:ext uri="{FF2B5EF4-FFF2-40B4-BE49-F238E27FC236}">
                <a16:creationId xmlns:a16="http://schemas.microsoft.com/office/drawing/2014/main" id="{A8F35835-26E5-E83D-BF81-D5A60EC9E178}"/>
              </a:ext>
            </a:extLst>
          </p:cNvPr>
          <p:cNvSpPr txBox="1">
            <a:spLocks/>
          </p:cNvSpPr>
          <p:nvPr/>
        </p:nvSpPr>
        <p:spPr>
          <a:xfrm>
            <a:off x="1406655" y="6550559"/>
            <a:ext cx="923590" cy="306120"/>
          </a:xfrm>
          <a:prstGeom prst="rect">
            <a:avLst/>
          </a:prstGeom>
        </p:spPr>
        <p:txBody>
          <a:bodyPr vert="horz" lIns="0" tIns="0" rIns="0" bIns="0" rtlCol="0" anchor="t" anchorCtr="0"/>
          <a:lstStyle>
            <a:defPPr>
              <a:defRPr lang="nb-NO"/>
            </a:defPPr>
            <a:lvl1pPr marL="0" algn="ctr" defTabSz="914400" rtl="0" eaLnBrk="1" latinLnBrk="0" hangingPunct="1">
              <a:defRPr sz="1000" kern="1200">
                <a:solidFill>
                  <a:schemeClr val="accent2"/>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Usman Shaukat</a:t>
            </a:r>
          </a:p>
        </p:txBody>
      </p:sp>
    </p:spTree>
    <p:extLst>
      <p:ext uri="{BB962C8B-B14F-4D97-AF65-F5344CB8AC3E}">
        <p14:creationId xmlns:p14="http://schemas.microsoft.com/office/powerpoint/2010/main" val="233629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9" grpId="0" animBg="1"/>
      <p:bldP spid="10" grpId="0"/>
      <p:bldP spid="11" grpId="0" animBg="1"/>
      <p:bldP spid="14" grpId="0"/>
      <p:bldP spid="15" grpId="0"/>
      <p:bldP spid="16" grpId="0" animBg="1"/>
      <p:bldP spid="17" grpId="0" animBg="1"/>
      <p:bldP spid="18" grpId="0"/>
      <p:bldP spid="6" grpId="0"/>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57A1D7A-3D30-8AB7-6980-1300489C9189}"/>
              </a:ext>
            </a:extLst>
          </p:cNvPr>
          <p:cNvSpPr>
            <a:spLocks noGrp="1"/>
          </p:cNvSpPr>
          <p:nvPr>
            <p:ph type="dt" sz="half" idx="10"/>
          </p:nvPr>
        </p:nvSpPr>
        <p:spPr/>
        <p:txBody>
          <a:bodyPr/>
          <a:lstStyle/>
          <a:p>
            <a:r>
              <a:rPr lang="en-US" noProof="0"/>
              <a:t>11/20/2023</a:t>
            </a:r>
            <a:endParaRPr lang="en-US" noProof="0" dirty="0"/>
          </a:p>
        </p:txBody>
      </p:sp>
      <p:sp>
        <p:nvSpPr>
          <p:cNvPr id="5" name="Slide Number Placeholder 4">
            <a:extLst>
              <a:ext uri="{FF2B5EF4-FFF2-40B4-BE49-F238E27FC236}">
                <a16:creationId xmlns:a16="http://schemas.microsoft.com/office/drawing/2014/main" id="{0DACF83E-1D34-199F-6E67-B0EA4F3E11AA}"/>
              </a:ext>
            </a:extLst>
          </p:cNvPr>
          <p:cNvSpPr>
            <a:spLocks noGrp="1"/>
          </p:cNvSpPr>
          <p:nvPr>
            <p:ph type="sldNum" sz="quarter" idx="12"/>
          </p:nvPr>
        </p:nvSpPr>
        <p:spPr>
          <a:xfrm>
            <a:off x="9014723" y="6487756"/>
            <a:ext cx="1866647" cy="307442"/>
          </a:xfrm>
        </p:spPr>
        <p:txBody>
          <a:bodyPr/>
          <a:lstStyle/>
          <a:p>
            <a:fld id="{1CAACE74-9F97-CC48-B4CB-2460102901BA}" type="slidenum">
              <a:rPr lang="en-US" noProof="0" smtClean="0"/>
              <a:t>6</a:t>
            </a:fld>
            <a:endParaRPr lang="en-US" noProof="0" dirty="0"/>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2AC698B4-27BF-C384-152A-BFE47E9B4965}"/>
                  </a:ext>
                </a:extLst>
              </p:cNvPr>
              <p:cNvSpPr>
                <a:spLocks noGrp="1"/>
              </p:cNvSpPr>
              <p:nvPr>
                <p:ph type="body" sz="quarter" idx="13"/>
              </p:nvPr>
            </p:nvSpPr>
            <p:spPr>
              <a:xfrm>
                <a:off x="1209899" y="1743589"/>
                <a:ext cx="7369429" cy="2749926"/>
              </a:xfrm>
            </p:spPr>
            <p:txBody>
              <a:bodyPr>
                <a:normAutofit/>
              </a:bodyPr>
              <a:lstStyle/>
              <a:p>
                <a:pPr lvl="1">
                  <a:buClr>
                    <a:schemeClr val="accent4">
                      <a:lumMod val="75000"/>
                    </a:schemeClr>
                  </a:buClr>
                  <a:buFont typeface="Wingdings" panose="05000000000000000000" pitchFamily="2" charset="2"/>
                  <a:buChar char="q"/>
                </a:pPr>
                <a14:m>
                  <m:oMath xmlns:m="http://schemas.openxmlformats.org/officeDocument/2006/math">
                    <m:sSub>
                      <m:sSubPr>
                        <m:ctrlPr>
                          <a:rPr lang="en-US" sz="2000" i="1" dirty="0">
                            <a:latin typeface="Cambria Math" panose="02040503050406030204" pitchFamily="18" charset="0"/>
                          </a:rPr>
                        </m:ctrlPr>
                      </m:sSubPr>
                      <m:e>
                        <m:r>
                          <a:rPr lang="en-US" sz="2000" i="1" dirty="0">
                            <a:latin typeface="Cambria Math" panose="02040503050406030204" pitchFamily="18" charset="0"/>
                          </a:rPr>
                          <m:t>𝑓</m:t>
                        </m:r>
                      </m:e>
                      <m:sub>
                        <m:r>
                          <a:rPr lang="en-US" sz="2000" i="1" dirty="0">
                            <a:latin typeface="Cambria Math" panose="02040503050406030204" pitchFamily="18" charset="0"/>
                          </a:rPr>
                          <m:t>𝑘</m:t>
                        </m:r>
                      </m:sub>
                    </m:sSub>
                  </m:oMath>
                </a14:m>
                <a:r>
                  <a:rPr lang="en-US" sz="2000" dirty="0">
                    <a:latin typeface="Tahoma" panose="020B0604030504040204" pitchFamily="34" charset="0"/>
                    <a:ea typeface="Tahoma" panose="020B0604030504040204" pitchFamily="34" charset="0"/>
                    <a:cs typeface="Tahoma" panose="020B0604030504040204" pitchFamily="34" charset="0"/>
                  </a:rPr>
                  <a:t> is a ratio of unresolved to total turbulent kinetic energy.</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 name="Text Placeholder 5">
                <a:extLst>
                  <a:ext uri="{FF2B5EF4-FFF2-40B4-BE49-F238E27FC236}">
                    <a16:creationId xmlns:a16="http://schemas.microsoft.com/office/drawing/2014/main" id="{2AC698B4-27BF-C384-152A-BFE47E9B4965}"/>
                  </a:ext>
                </a:extLst>
              </p:cNvPr>
              <p:cNvSpPr>
                <a:spLocks noGrp="1" noRot="1" noChangeAspect="1" noMove="1" noResize="1" noEditPoints="1" noAdjustHandles="1" noChangeArrowheads="1" noChangeShapeType="1" noTextEdit="1"/>
              </p:cNvSpPr>
              <p:nvPr>
                <p:ph type="body" sz="quarter" idx="13"/>
              </p:nvPr>
            </p:nvSpPr>
            <p:spPr>
              <a:xfrm>
                <a:off x="1209899" y="1743589"/>
                <a:ext cx="7369429" cy="2749926"/>
              </a:xfrm>
              <a:blipFill>
                <a:blip r:embed="rId4"/>
                <a:stretch>
                  <a:fillRect t="-3991" r="-496"/>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BEEF8394-BEB4-AA45-653D-D41988631597}"/>
              </a:ext>
            </a:extLst>
          </p:cNvPr>
          <p:cNvGrpSpPr/>
          <p:nvPr/>
        </p:nvGrpSpPr>
        <p:grpSpPr>
          <a:xfrm>
            <a:off x="1670472" y="2453156"/>
            <a:ext cx="5425615" cy="1162286"/>
            <a:chOff x="2670902" y="2674271"/>
            <a:chExt cx="5425615" cy="1162286"/>
          </a:xfrm>
        </p:grpSpPr>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7DEA0897-2E9D-380E-145F-AEA3756AFB52}"/>
                    </a:ext>
                  </a:extLst>
                </p:cNvPr>
                <p:cNvSpPr/>
                <p:nvPr/>
              </p:nvSpPr>
              <p:spPr>
                <a:xfrm>
                  <a:off x="4966411" y="3109860"/>
                  <a:ext cx="762000" cy="4162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800" b="0" i="1" smtClean="0">
                                <a:solidFill>
                                  <a:schemeClr val="tx1"/>
                                </a:solidFill>
                                <a:latin typeface="Cambria Math" panose="02040503050406030204" pitchFamily="18" charset="0"/>
                              </a:rPr>
                            </m:ctrlPr>
                          </m:sSubPr>
                          <m:e>
                            <m:r>
                              <m:rPr>
                                <m:sty m:val="p"/>
                              </m:rPr>
                              <a:rPr lang="en-US" sz="2800" b="0" i="0" smtClean="0">
                                <a:solidFill>
                                  <a:schemeClr val="tx1"/>
                                </a:solidFill>
                                <a:latin typeface="Cambria Math" panose="02040503050406030204" pitchFamily="18" charset="0"/>
                              </a:rPr>
                              <m:t>f</m:t>
                            </m:r>
                          </m:e>
                          <m:sub>
                            <m:r>
                              <a:rPr lang="en-US" sz="2800" b="0" i="1" smtClean="0">
                                <a:solidFill>
                                  <a:schemeClr val="tx1"/>
                                </a:solidFill>
                                <a:latin typeface="Cambria Math" panose="02040503050406030204" pitchFamily="18" charset="0"/>
                              </a:rPr>
                              <m:t>𝑘</m:t>
                            </m:r>
                          </m:sub>
                        </m:sSub>
                      </m:oMath>
                    </m:oMathPara>
                  </a14:m>
                  <a:endParaRPr lang="en-US" sz="2800" dirty="0">
                    <a:solidFill>
                      <a:schemeClr val="tx1"/>
                    </a:solidFill>
                  </a:endParaRPr>
                </a:p>
              </p:txBody>
            </p:sp>
          </mc:Choice>
          <mc:Fallback xmlns="">
            <p:sp>
              <p:nvSpPr>
                <p:cNvPr id="8" name="Rectangle: Rounded Corners 7">
                  <a:extLst>
                    <a:ext uri="{FF2B5EF4-FFF2-40B4-BE49-F238E27FC236}">
                      <a16:creationId xmlns:a16="http://schemas.microsoft.com/office/drawing/2014/main" id="{7DEA0897-2E9D-380E-145F-AEA3756AFB52}"/>
                    </a:ext>
                  </a:extLst>
                </p:cNvPr>
                <p:cNvSpPr>
                  <a:spLocks noRot="1" noChangeAspect="1" noMove="1" noResize="1" noEditPoints="1" noAdjustHandles="1" noChangeArrowheads="1" noChangeShapeType="1" noTextEdit="1"/>
                </p:cNvSpPr>
                <p:nvPr/>
              </p:nvSpPr>
              <p:spPr>
                <a:xfrm>
                  <a:off x="4966411" y="3109860"/>
                  <a:ext cx="762000" cy="416249"/>
                </a:xfrm>
                <a:prstGeom prst="roundRect">
                  <a:avLst/>
                </a:prstGeom>
                <a:blipFill>
                  <a:blip r:embed="rId5"/>
                  <a:stretch>
                    <a:fillRect/>
                  </a:stretch>
                </a:blip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58D5A0AC-DAB6-810E-BD74-D4047ED2D623}"/>
                </a:ext>
              </a:extLst>
            </p:cNvPr>
            <p:cNvCxnSpPr/>
            <p:nvPr/>
          </p:nvCxnSpPr>
          <p:spPr>
            <a:xfrm flipH="1">
              <a:off x="3956761" y="3290888"/>
              <a:ext cx="92392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0610610-2E8C-EF2E-4117-E65C831E6787}"/>
                </a:ext>
              </a:extLst>
            </p:cNvPr>
            <p:cNvCxnSpPr>
              <a:cxnSpLocks/>
            </p:cNvCxnSpPr>
            <p:nvPr/>
          </p:nvCxnSpPr>
          <p:spPr>
            <a:xfrm>
              <a:off x="5834760" y="3290888"/>
              <a:ext cx="92551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051ACB-9502-64A1-5F57-1EFC79B3C323}"/>
                </a:ext>
              </a:extLst>
            </p:cNvPr>
            <p:cNvSpPr txBox="1"/>
            <p:nvPr/>
          </p:nvSpPr>
          <p:spPr>
            <a:xfrm>
              <a:off x="4726073" y="2674271"/>
              <a:ext cx="1800225" cy="276999"/>
            </a:xfrm>
            <a:prstGeom prst="rect">
              <a:avLst/>
            </a:prstGeom>
            <a:noFill/>
          </p:spPr>
          <p:txBody>
            <a:bodyPr wrap="square" lIns="0" tIns="0" rIns="0" bIns="0" rtlCol="0">
              <a:spAutoFit/>
            </a:bodyPr>
            <a:lstStyle/>
            <a:p>
              <a:r>
                <a:rPr lang="en-US" dirty="0">
                  <a:latin typeface="Tahoma" charset="0"/>
                  <a:ea typeface="Tahoma" charset="0"/>
                  <a:cs typeface="Tahoma" charset="0"/>
                </a:rPr>
                <a:t>Blending factor</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987A3D8-E0E4-7AD4-DC76-814C55B21F1A}"/>
                    </a:ext>
                  </a:extLst>
                </p:cNvPr>
                <p:cNvSpPr txBox="1"/>
                <p:nvPr/>
              </p:nvSpPr>
              <p:spPr>
                <a:xfrm>
                  <a:off x="3645778" y="3079539"/>
                  <a:ext cx="31098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ea typeface="Tahoma" charset="0"/>
                            <a:cs typeface="Tahoma" charset="0"/>
                          </a:rPr>
                          <m:t>0</m:t>
                        </m:r>
                      </m:oMath>
                    </m:oMathPara>
                  </a14:m>
                  <a:endParaRPr lang="en-US" dirty="0">
                    <a:latin typeface="Tahoma" charset="0"/>
                    <a:ea typeface="Tahoma" charset="0"/>
                    <a:cs typeface="Tahoma" charset="0"/>
                  </a:endParaRPr>
                </a:p>
              </p:txBody>
            </p:sp>
          </mc:Choice>
          <mc:Fallback xmlns="">
            <p:sp>
              <p:nvSpPr>
                <p:cNvPr id="12" name="TextBox 11">
                  <a:extLst>
                    <a:ext uri="{FF2B5EF4-FFF2-40B4-BE49-F238E27FC236}">
                      <a16:creationId xmlns:a16="http://schemas.microsoft.com/office/drawing/2014/main" id="{2987A3D8-E0E4-7AD4-DC76-814C55B21F1A}"/>
                    </a:ext>
                  </a:extLst>
                </p:cNvPr>
                <p:cNvSpPr txBox="1">
                  <a:spLocks noRot="1" noChangeAspect="1" noMove="1" noResize="1" noEditPoints="1" noAdjustHandles="1" noChangeArrowheads="1" noChangeShapeType="1" noTextEdit="1"/>
                </p:cNvSpPr>
                <p:nvPr/>
              </p:nvSpPr>
              <p:spPr>
                <a:xfrm>
                  <a:off x="3645778" y="3079539"/>
                  <a:ext cx="310983" cy="43088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6A6D05E-3F14-751B-A3A5-6B86FEDDE824}"/>
                    </a:ext>
                  </a:extLst>
                </p:cNvPr>
                <p:cNvSpPr txBox="1"/>
                <p:nvPr/>
              </p:nvSpPr>
              <p:spPr>
                <a:xfrm>
                  <a:off x="6799349" y="3059191"/>
                  <a:ext cx="31098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ea typeface="Tahoma" charset="0"/>
                            <a:cs typeface="Tahoma" charset="0"/>
                          </a:rPr>
                          <m:t>1</m:t>
                        </m:r>
                      </m:oMath>
                    </m:oMathPara>
                  </a14:m>
                  <a:endParaRPr lang="en-US" dirty="0">
                    <a:latin typeface="Tahoma" charset="0"/>
                    <a:ea typeface="Tahoma" charset="0"/>
                    <a:cs typeface="Tahoma" charset="0"/>
                  </a:endParaRPr>
                </a:p>
              </p:txBody>
            </p:sp>
          </mc:Choice>
          <mc:Fallback xmlns="">
            <p:sp>
              <p:nvSpPr>
                <p:cNvPr id="13" name="TextBox 12">
                  <a:extLst>
                    <a:ext uri="{FF2B5EF4-FFF2-40B4-BE49-F238E27FC236}">
                      <a16:creationId xmlns:a16="http://schemas.microsoft.com/office/drawing/2014/main" id="{06A6D05E-3F14-751B-A3A5-6B86FEDDE824}"/>
                    </a:ext>
                  </a:extLst>
                </p:cNvPr>
                <p:cNvSpPr txBox="1">
                  <a:spLocks noRot="1" noChangeAspect="1" noMove="1" noResize="1" noEditPoints="1" noAdjustHandles="1" noChangeArrowheads="1" noChangeShapeType="1" noTextEdit="1"/>
                </p:cNvSpPr>
                <p:nvPr/>
              </p:nvSpPr>
              <p:spPr>
                <a:xfrm>
                  <a:off x="6799349" y="3059191"/>
                  <a:ext cx="310983" cy="430887"/>
                </a:xfrm>
                <a:prstGeom prst="rect">
                  <a:avLst/>
                </a:prstGeom>
                <a:blipFill>
                  <a:blip r:embed="rId7"/>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0AE8D75-9FB6-86EE-AD22-12BF982BEA36}"/>
                </a:ext>
              </a:extLst>
            </p:cNvPr>
            <p:cNvSpPr txBox="1"/>
            <p:nvPr/>
          </p:nvSpPr>
          <p:spPr>
            <a:xfrm>
              <a:off x="2670902" y="3559558"/>
              <a:ext cx="2189160" cy="276999"/>
            </a:xfrm>
            <a:prstGeom prst="rect">
              <a:avLst/>
            </a:prstGeom>
            <a:noFill/>
          </p:spPr>
          <p:txBody>
            <a:bodyPr wrap="square" lIns="0" tIns="0" rIns="0" bIns="0" rtlCol="0">
              <a:spAutoFit/>
            </a:bodyPr>
            <a:lstStyle/>
            <a:p>
              <a:pPr algn="ctr"/>
              <a:r>
                <a:rPr lang="en-US" dirty="0">
                  <a:latin typeface="Tahoma" charset="0"/>
                  <a:ea typeface="Tahoma" charset="0"/>
                  <a:cs typeface="Tahoma" charset="0"/>
                </a:rPr>
                <a:t>DNS</a:t>
              </a:r>
            </a:p>
          </p:txBody>
        </p:sp>
        <p:sp>
          <p:nvSpPr>
            <p:cNvPr id="15" name="TextBox 14">
              <a:extLst>
                <a:ext uri="{FF2B5EF4-FFF2-40B4-BE49-F238E27FC236}">
                  <a16:creationId xmlns:a16="http://schemas.microsoft.com/office/drawing/2014/main" id="{6CEE50C7-918E-6E8A-B331-EE3A38AD7377}"/>
                </a:ext>
              </a:extLst>
            </p:cNvPr>
            <p:cNvSpPr txBox="1"/>
            <p:nvPr/>
          </p:nvSpPr>
          <p:spPr>
            <a:xfrm>
              <a:off x="5907357" y="3519520"/>
              <a:ext cx="2189160" cy="276999"/>
            </a:xfrm>
            <a:prstGeom prst="rect">
              <a:avLst/>
            </a:prstGeom>
            <a:noFill/>
          </p:spPr>
          <p:txBody>
            <a:bodyPr wrap="square" lIns="0" tIns="0" rIns="0" bIns="0" rtlCol="0">
              <a:spAutoFit/>
            </a:bodyPr>
            <a:lstStyle/>
            <a:p>
              <a:pPr algn="ctr"/>
              <a:r>
                <a:rPr lang="en-US" dirty="0">
                  <a:latin typeface="Tahoma" charset="0"/>
                  <a:ea typeface="Tahoma" charset="0"/>
                  <a:cs typeface="Tahoma" charset="0"/>
                </a:rPr>
                <a:t>RANS</a:t>
              </a:r>
            </a:p>
          </p:txBody>
        </p: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57AD05B-7918-F476-C69C-47AEB7875A9D}"/>
                  </a:ext>
                </a:extLst>
              </p:cNvPr>
              <p:cNvSpPr txBox="1"/>
              <p:nvPr/>
            </p:nvSpPr>
            <p:spPr>
              <a:xfrm>
                <a:off x="1670472" y="4188237"/>
                <a:ext cx="5522773" cy="1138773"/>
              </a:xfrm>
              <a:prstGeom prst="rect">
                <a:avLst/>
              </a:prstGeom>
              <a:noFill/>
            </p:spPr>
            <p:txBody>
              <a:bodyPr wrap="square" lIns="0" tIns="0" rIns="0" bIns="0" rtlCol="0">
                <a:spAutoFit/>
              </a:bodyPr>
              <a:lstStyle/>
              <a:p>
                <a:pPr>
                  <a:buClr>
                    <a:schemeClr val="accent4">
                      <a:lumMod val="75000"/>
                    </a:schemeClr>
                  </a:buClr>
                  <a:buFont typeface="Wingdings" panose="05000000000000000000" pitchFamily="2" charset="2"/>
                  <a:buChar char="q"/>
                </a:pPr>
                <a:r>
                  <a:rPr lang="en-US" sz="2000" dirty="0">
                    <a:latin typeface="Tahoma" panose="020B0604030504040204" pitchFamily="34" charset="0"/>
                    <a:ea typeface="Tahoma" panose="020B0604030504040204" pitchFamily="34" charset="0"/>
                    <a:cs typeface="Tahoma" panose="020B0604030504040204" pitchFamily="34" charset="0"/>
                  </a:rPr>
                  <a:t>Dynamic or constant?</a:t>
                </a:r>
              </a:p>
              <a:p>
                <a:pPr marL="800100" lvl="1" indent="-342900">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the present study constant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𝑓</m:t>
                        </m:r>
                      </m:e>
                      <m:sub>
                        <m:r>
                          <a:rPr lang="en-US" i="1" dirty="0" smtClean="0">
                            <a:latin typeface="Cambria Math" panose="02040503050406030204" pitchFamily="18" charset="0"/>
                          </a:rPr>
                          <m:t>𝑘</m:t>
                        </m:r>
                      </m:sub>
                    </m:sSub>
                  </m:oMath>
                </a14:m>
                <a:r>
                  <a:rPr lang="en-US" dirty="0">
                    <a:latin typeface="Tahoma" panose="020B0604030504040204" pitchFamily="34" charset="0"/>
                    <a:ea typeface="Tahoma" panose="020B0604030504040204" pitchFamily="34" charset="0"/>
                    <a:cs typeface="Tahoma" panose="020B0604030504040204" pitchFamily="34" charset="0"/>
                  </a:rPr>
                  <a:t>) is chosen. </a:t>
                </a:r>
              </a:p>
              <a:p>
                <a:pPr lvl="2"/>
                <a:r>
                  <a:rPr lang="en-US" dirty="0">
                    <a:latin typeface="Tahoma" panose="020B0604030504040204" pitchFamily="34" charset="0"/>
                    <a:ea typeface="Tahoma" panose="020B0604030504040204" pitchFamily="34" charset="0"/>
                    <a:cs typeface="Tahoma" panose="020B0604030504040204" pitchFamily="34" charset="0"/>
                  </a:rPr>
                  <a:t>Which value to use? </a:t>
                </a:r>
                <a:r>
                  <a:rPr lang="en-US"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dirty="0">
                    <a:latin typeface="Tahoma" panose="020B0604030504040204" pitchFamily="34" charset="0"/>
                    <a:ea typeface="Tahoma" panose="020B0604030504040204" pitchFamily="34" charset="0"/>
                    <a:cs typeface="Tahoma" panose="020B0604030504040204" pitchFamily="34" charset="0"/>
                  </a:rPr>
                  <a:t>Validation study</a:t>
                </a:r>
              </a:p>
              <a:p>
                <a:endParaRPr lang="en-US" dirty="0" err="1">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0" name="TextBox 29">
                <a:extLst>
                  <a:ext uri="{FF2B5EF4-FFF2-40B4-BE49-F238E27FC236}">
                    <a16:creationId xmlns:a16="http://schemas.microsoft.com/office/drawing/2014/main" id="{B57AD05B-7918-F476-C69C-47AEB7875A9D}"/>
                  </a:ext>
                </a:extLst>
              </p:cNvPr>
              <p:cNvSpPr txBox="1">
                <a:spLocks noRot="1" noChangeAspect="1" noMove="1" noResize="1" noEditPoints="1" noAdjustHandles="1" noChangeArrowheads="1" noChangeShapeType="1" noTextEdit="1"/>
              </p:cNvSpPr>
              <p:nvPr/>
            </p:nvSpPr>
            <p:spPr>
              <a:xfrm>
                <a:off x="1670472" y="4188237"/>
                <a:ext cx="5522773" cy="1138773"/>
              </a:xfrm>
              <a:prstGeom prst="rect">
                <a:avLst/>
              </a:prstGeom>
              <a:blipFill>
                <a:blip r:embed="rId8"/>
                <a:stretch>
                  <a:fillRect l="-2649" t="-6952"/>
                </a:stretch>
              </a:blipFill>
            </p:spPr>
            <p:txBody>
              <a:bodyPr/>
              <a:lstStyle/>
              <a:p>
                <a:r>
                  <a:rPr lang="en-US">
                    <a:noFill/>
                  </a:rPr>
                  <a:t> </a:t>
                </a:r>
              </a:p>
            </p:txBody>
          </p:sp>
        </mc:Fallback>
      </mc:AlternateContent>
      <p:sp>
        <p:nvSpPr>
          <p:cNvPr id="19" name="Title 18">
            <a:extLst>
              <a:ext uri="{FF2B5EF4-FFF2-40B4-BE49-F238E27FC236}">
                <a16:creationId xmlns:a16="http://schemas.microsoft.com/office/drawing/2014/main" id="{71A24C3B-8BC7-C113-A46E-1309553C5181}"/>
              </a:ext>
            </a:extLst>
          </p:cNvPr>
          <p:cNvSpPr>
            <a:spLocks noGrp="1"/>
          </p:cNvSpPr>
          <p:nvPr>
            <p:ph type="title"/>
          </p:nvPr>
        </p:nvSpPr>
        <p:spPr/>
        <p:txBody>
          <a:bodyPr/>
          <a:lstStyle/>
          <a:p>
            <a:r>
              <a:rPr lang="en-US" dirty="0"/>
              <a:t>PANS Methodology</a:t>
            </a:r>
          </a:p>
        </p:txBody>
      </p:sp>
      <p:pic>
        <p:nvPicPr>
          <p:cNvPr id="47" name="Picture 46" descr="A collage of images of different colors&#10;&#10;Description automatically generated">
            <a:extLst>
              <a:ext uri="{FF2B5EF4-FFF2-40B4-BE49-F238E27FC236}">
                <a16:creationId xmlns:a16="http://schemas.microsoft.com/office/drawing/2014/main" id="{B8467F20-EDCD-9CB0-CF41-9CBF2859C6A4}"/>
              </a:ext>
            </a:extLst>
          </p:cNvPr>
          <p:cNvPicPr>
            <a:picLocks noChangeAspect="1"/>
          </p:cNvPicPr>
          <p:nvPr/>
        </p:nvPicPr>
        <p:blipFill rotWithShape="1">
          <a:blip r:embed="rId9"/>
          <a:srcRect l="-120" t="-4016" r="66535" b="55421"/>
          <a:stretch/>
        </p:blipFill>
        <p:spPr>
          <a:xfrm>
            <a:off x="6991028" y="2160790"/>
            <a:ext cx="4641884" cy="3334268"/>
          </a:xfrm>
          <a:prstGeom prst="rect">
            <a:avLst/>
          </a:prstGeom>
        </p:spPr>
      </p:pic>
      <p:sp>
        <p:nvSpPr>
          <p:cNvPr id="23" name="Footer Placeholder 22">
            <a:extLst>
              <a:ext uri="{FF2B5EF4-FFF2-40B4-BE49-F238E27FC236}">
                <a16:creationId xmlns:a16="http://schemas.microsoft.com/office/drawing/2014/main" id="{A612CC0A-0696-3295-2DFB-A4F2CFDC68AA}"/>
              </a:ext>
            </a:extLst>
          </p:cNvPr>
          <p:cNvSpPr>
            <a:spLocks noGrp="1"/>
          </p:cNvSpPr>
          <p:nvPr>
            <p:ph type="ftr" sz="quarter" idx="11"/>
          </p:nvPr>
        </p:nvSpPr>
        <p:spPr>
          <a:xfrm>
            <a:off x="4038599" y="6550559"/>
            <a:ext cx="4348655" cy="307442"/>
          </a:xfrm>
        </p:spPr>
        <p:txBody>
          <a:bodyPr/>
          <a:lstStyle/>
          <a:p>
            <a:r>
              <a:rPr lang="en-US" noProof="0"/>
              <a:t>Flow Over a Step Cylinder using Partially-Averaged Navier-Stokes Equations</a:t>
            </a:r>
            <a:endParaRPr lang="en-US" noProof="0" dirty="0"/>
          </a:p>
        </p:txBody>
      </p:sp>
      <p:sp>
        <p:nvSpPr>
          <p:cNvPr id="24" name="Footer Placeholder 10">
            <a:extLst>
              <a:ext uri="{FF2B5EF4-FFF2-40B4-BE49-F238E27FC236}">
                <a16:creationId xmlns:a16="http://schemas.microsoft.com/office/drawing/2014/main" id="{B711EB05-7F23-6F05-A24D-8D8340683350}"/>
              </a:ext>
            </a:extLst>
          </p:cNvPr>
          <p:cNvSpPr txBox="1">
            <a:spLocks/>
          </p:cNvSpPr>
          <p:nvPr/>
        </p:nvSpPr>
        <p:spPr>
          <a:xfrm>
            <a:off x="1406655" y="6550559"/>
            <a:ext cx="923590" cy="306120"/>
          </a:xfrm>
          <a:prstGeom prst="rect">
            <a:avLst/>
          </a:prstGeom>
        </p:spPr>
        <p:txBody>
          <a:bodyPr vert="horz" lIns="0" tIns="0" rIns="0" bIns="0" rtlCol="0" anchor="t" anchorCtr="0"/>
          <a:lstStyle>
            <a:defPPr>
              <a:defRPr lang="nb-NO"/>
            </a:defPPr>
            <a:lvl1pPr marL="0" algn="ctr" defTabSz="914400" rtl="0" eaLnBrk="1" latinLnBrk="0" hangingPunct="1">
              <a:defRPr sz="1000" kern="1200">
                <a:solidFill>
                  <a:schemeClr val="accent2"/>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Usman Shaukat</a:t>
            </a:r>
          </a:p>
        </p:txBody>
      </p:sp>
      <p:sp>
        <p:nvSpPr>
          <p:cNvPr id="26" name="TextBox 25">
            <a:extLst>
              <a:ext uri="{FF2B5EF4-FFF2-40B4-BE49-F238E27FC236}">
                <a16:creationId xmlns:a16="http://schemas.microsoft.com/office/drawing/2014/main" id="{728145AA-ED5B-5AA4-EC29-80C8C98A8DAE}"/>
              </a:ext>
            </a:extLst>
          </p:cNvPr>
          <p:cNvSpPr txBox="1"/>
          <p:nvPr/>
        </p:nvSpPr>
        <p:spPr>
          <a:xfrm>
            <a:off x="8303245" y="5597846"/>
            <a:ext cx="2017449" cy="369332"/>
          </a:xfrm>
          <a:prstGeom prst="rect">
            <a:avLst/>
          </a:prstGeom>
          <a:noFill/>
        </p:spPr>
        <p:txBody>
          <a:bodyPr wrap="square">
            <a:spAutoFit/>
          </a:bodyPr>
          <a:lstStyle/>
          <a:p>
            <a:r>
              <a:rPr lang="en-US" sz="180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a:t>
            </a:r>
            <a:r>
              <a:rPr lang="en-US" sz="1800" dirty="0" err="1">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Krajnović</a:t>
            </a:r>
            <a:r>
              <a:rPr lang="en-US"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a:t>
            </a:r>
            <a:r>
              <a:rPr lang="en-US" sz="180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2011)</a:t>
            </a:r>
            <a:endParaRPr lang="en-US" dirty="0"/>
          </a:p>
        </p:txBody>
      </p:sp>
    </p:spTree>
    <p:extLst>
      <p:ext uri="{BB962C8B-B14F-4D97-AF65-F5344CB8AC3E}">
        <p14:creationId xmlns:p14="http://schemas.microsoft.com/office/powerpoint/2010/main" val="49907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1130060" y="728599"/>
            <a:ext cx="4399472" cy="1026141"/>
          </a:xfrm>
        </p:spPr>
        <p:txBody>
          <a:bodyPr>
            <a:normAutofit fontScale="90000"/>
          </a:bodyPr>
          <a:lstStyle/>
          <a:p>
            <a:r>
              <a:rPr lang="en-US" dirty="0"/>
              <a:t>Validation of Wall-Mounted Cylinder 	</a:t>
            </a:r>
          </a:p>
        </p:txBody>
      </p:sp>
      <p:sp>
        <p:nvSpPr>
          <p:cNvPr id="4" name="Plassholder for dato 3"/>
          <p:cNvSpPr>
            <a:spLocks noGrp="1"/>
          </p:cNvSpPr>
          <p:nvPr>
            <p:ph type="dt" sz="half" idx="10"/>
          </p:nvPr>
        </p:nvSpPr>
        <p:spPr/>
        <p:txBody>
          <a:bodyPr/>
          <a:lstStyle/>
          <a:p>
            <a:r>
              <a:rPr lang="en-US"/>
              <a:t>11/20/2023</a:t>
            </a:r>
            <a:endParaRPr lang="en-US" dirty="0"/>
          </a:p>
        </p:txBody>
      </p:sp>
      <p:sp>
        <p:nvSpPr>
          <p:cNvPr id="7" name="Plassholder for tekst 6"/>
          <p:cNvSpPr>
            <a:spLocks noGrp="1"/>
          </p:cNvSpPr>
          <p:nvPr>
            <p:ph type="body" sz="quarter" idx="14"/>
          </p:nvPr>
        </p:nvSpPr>
        <p:spPr>
          <a:xfrm>
            <a:off x="1129137" y="2015738"/>
            <a:ext cx="3887213" cy="2136841"/>
          </a:xfrm>
        </p:spPr>
        <p:txBody>
          <a:bodyPr>
            <a:normAutofit/>
          </a:bodyPr>
          <a:lstStyle/>
          <a:p>
            <a:pPr>
              <a:buClr>
                <a:schemeClr val="accent4">
                  <a:lumMod val="75000"/>
                </a:schemeClr>
              </a:buClr>
              <a:buFont typeface="Wingdings" panose="05000000000000000000" pitchFamily="2" charset="2"/>
              <a:buChar char="q"/>
            </a:pPr>
            <a:r>
              <a:rPr lang="en-US" sz="2400" dirty="0"/>
              <a:t>PANS implemented in OpenFOAM-v2206</a:t>
            </a:r>
          </a:p>
          <a:p>
            <a:pPr>
              <a:buClr>
                <a:schemeClr val="accent4">
                  <a:lumMod val="75000"/>
                </a:schemeClr>
              </a:buClr>
              <a:buFont typeface="Wingdings" panose="05000000000000000000" pitchFamily="2" charset="2"/>
              <a:buChar char="q"/>
            </a:pPr>
            <a:r>
              <a:rPr lang="en-US" sz="2400" dirty="0"/>
              <a:t>Validation against wind tunnel experiment (Park and Lee, 2002)</a:t>
            </a:r>
          </a:p>
        </p:txBody>
      </p:sp>
      <p:sp>
        <p:nvSpPr>
          <p:cNvPr id="3" name="Slide Number Placeholder 2">
            <a:extLst>
              <a:ext uri="{FF2B5EF4-FFF2-40B4-BE49-F238E27FC236}">
                <a16:creationId xmlns:a16="http://schemas.microsoft.com/office/drawing/2014/main" id="{F08FFAFD-C0A3-F680-A479-CD480EE2EEE4}"/>
              </a:ext>
            </a:extLst>
          </p:cNvPr>
          <p:cNvSpPr>
            <a:spLocks noGrp="1"/>
          </p:cNvSpPr>
          <p:nvPr>
            <p:ph type="sldNum" sz="quarter" idx="12"/>
          </p:nvPr>
        </p:nvSpPr>
        <p:spPr/>
        <p:txBody>
          <a:bodyPr/>
          <a:lstStyle/>
          <a:p>
            <a:fld id="{1CAACE74-9F97-CC48-B4CB-2460102901BA}" type="slidenum">
              <a:rPr lang="en-US" noProof="0" smtClean="0"/>
              <a:t>7</a:t>
            </a:fld>
            <a:endParaRPr lang="en-US" noProof="0" dirty="0"/>
          </a:p>
        </p:txBody>
      </p:sp>
      <p:grpSp>
        <p:nvGrpSpPr>
          <p:cNvPr id="10" name="Group 9">
            <a:extLst>
              <a:ext uri="{FF2B5EF4-FFF2-40B4-BE49-F238E27FC236}">
                <a16:creationId xmlns:a16="http://schemas.microsoft.com/office/drawing/2014/main" id="{9495DB60-3267-96CD-44F5-EAAEB7470AD9}"/>
              </a:ext>
            </a:extLst>
          </p:cNvPr>
          <p:cNvGrpSpPr/>
          <p:nvPr/>
        </p:nvGrpSpPr>
        <p:grpSpPr>
          <a:xfrm>
            <a:off x="5914846" y="1242801"/>
            <a:ext cx="5592791" cy="4857190"/>
            <a:chOff x="7179762" y="1677746"/>
            <a:chExt cx="4494272" cy="3574279"/>
          </a:xfrm>
        </p:grpSpPr>
        <p:pic>
          <p:nvPicPr>
            <p:cNvPr id="11" name="Picture 10">
              <a:extLst>
                <a:ext uri="{FF2B5EF4-FFF2-40B4-BE49-F238E27FC236}">
                  <a16:creationId xmlns:a16="http://schemas.microsoft.com/office/drawing/2014/main" id="{C4F82E60-F8D7-CD4B-E67B-CC9FE51A8B52}"/>
                </a:ext>
              </a:extLst>
            </p:cNvPr>
            <p:cNvPicPr>
              <a:picLocks noChangeAspect="1"/>
            </p:cNvPicPr>
            <p:nvPr/>
          </p:nvPicPr>
          <p:blipFill>
            <a:blip r:embed="rId3"/>
            <a:stretch>
              <a:fillRect/>
            </a:stretch>
          </p:blipFill>
          <p:spPr>
            <a:xfrm>
              <a:off x="7777803" y="1677746"/>
              <a:ext cx="3896231" cy="3190614"/>
            </a:xfrm>
            <a:prstGeom prst="rect">
              <a:avLst/>
            </a:prstGeom>
          </p:spPr>
        </p:pic>
        <p:cxnSp>
          <p:nvCxnSpPr>
            <p:cNvPr id="12" name="Straight Arrow Connector 11">
              <a:extLst>
                <a:ext uri="{FF2B5EF4-FFF2-40B4-BE49-F238E27FC236}">
                  <a16:creationId xmlns:a16="http://schemas.microsoft.com/office/drawing/2014/main" id="{571830EC-08F2-E07F-0F97-C1760200A8F9}"/>
                </a:ext>
              </a:extLst>
            </p:cNvPr>
            <p:cNvCxnSpPr>
              <a:cxnSpLocks/>
            </p:cNvCxnSpPr>
            <p:nvPr/>
          </p:nvCxnSpPr>
          <p:spPr>
            <a:xfrm>
              <a:off x="7179762" y="4287908"/>
              <a:ext cx="5904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4AEF186-B352-390F-5504-7EB1CB082C4E}"/>
                </a:ext>
              </a:extLst>
            </p:cNvPr>
            <p:cNvCxnSpPr>
              <a:cxnSpLocks/>
            </p:cNvCxnSpPr>
            <p:nvPr/>
          </p:nvCxnSpPr>
          <p:spPr>
            <a:xfrm>
              <a:off x="7187382" y="4127888"/>
              <a:ext cx="5904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5D97FD7-0433-4EB4-BF47-5C518B48832C}"/>
                </a:ext>
              </a:extLst>
            </p:cNvPr>
            <p:cNvCxnSpPr>
              <a:cxnSpLocks/>
            </p:cNvCxnSpPr>
            <p:nvPr/>
          </p:nvCxnSpPr>
          <p:spPr>
            <a:xfrm>
              <a:off x="7179762" y="3954518"/>
              <a:ext cx="5904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172C3C2-79B8-B9DE-55D7-ED2C2ADD0C47}"/>
                </a:ext>
              </a:extLst>
            </p:cNvPr>
            <p:cNvCxnSpPr>
              <a:cxnSpLocks/>
            </p:cNvCxnSpPr>
            <p:nvPr/>
          </p:nvCxnSpPr>
          <p:spPr>
            <a:xfrm>
              <a:off x="7187382" y="3758581"/>
              <a:ext cx="5904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D46ABBF-D8CA-1C7D-6D5B-02E204A1D122}"/>
                </a:ext>
              </a:extLst>
            </p:cNvPr>
            <p:cNvCxnSpPr>
              <a:cxnSpLocks/>
            </p:cNvCxnSpPr>
            <p:nvPr/>
          </p:nvCxnSpPr>
          <p:spPr>
            <a:xfrm>
              <a:off x="7195002" y="3598561"/>
              <a:ext cx="5904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F4D79F9-2648-3BF6-24AC-82091F5D995F}"/>
                </a:ext>
              </a:extLst>
            </p:cNvPr>
            <p:cNvCxnSpPr>
              <a:cxnSpLocks/>
            </p:cNvCxnSpPr>
            <p:nvPr/>
          </p:nvCxnSpPr>
          <p:spPr>
            <a:xfrm>
              <a:off x="7187382" y="3425191"/>
              <a:ext cx="5904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C2302DE-C00E-D85F-B0E3-6ED9EFBC793D}"/>
                </a:ext>
              </a:extLst>
            </p:cNvPr>
            <p:cNvCxnSpPr>
              <a:cxnSpLocks/>
            </p:cNvCxnSpPr>
            <p:nvPr/>
          </p:nvCxnSpPr>
          <p:spPr>
            <a:xfrm>
              <a:off x="7195002" y="3259208"/>
              <a:ext cx="5904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CD5E6B7-4A74-AD64-4021-2BE25C0CD60C}"/>
                </a:ext>
              </a:extLst>
            </p:cNvPr>
            <p:cNvCxnSpPr>
              <a:cxnSpLocks/>
            </p:cNvCxnSpPr>
            <p:nvPr/>
          </p:nvCxnSpPr>
          <p:spPr>
            <a:xfrm>
              <a:off x="7202622" y="3099188"/>
              <a:ext cx="5904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FB2E52-A8AD-0C18-C7B1-53CE8C0A3D36}"/>
                </a:ext>
              </a:extLst>
            </p:cNvPr>
            <p:cNvCxnSpPr>
              <a:cxnSpLocks/>
            </p:cNvCxnSpPr>
            <p:nvPr/>
          </p:nvCxnSpPr>
          <p:spPr>
            <a:xfrm>
              <a:off x="7195002" y="2925818"/>
              <a:ext cx="5904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BE7F6DF-AD30-5C36-4EF2-0558D3347672}"/>
                </a:ext>
              </a:extLst>
            </p:cNvPr>
            <p:cNvCxnSpPr>
              <a:cxnSpLocks/>
            </p:cNvCxnSpPr>
            <p:nvPr/>
          </p:nvCxnSpPr>
          <p:spPr>
            <a:xfrm>
              <a:off x="7179762" y="2741048"/>
              <a:ext cx="5904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671621C-B5DF-FBCE-96CC-0F51F87469F2}"/>
                </a:ext>
              </a:extLst>
            </p:cNvPr>
            <p:cNvCxnSpPr>
              <a:cxnSpLocks/>
            </p:cNvCxnSpPr>
            <p:nvPr/>
          </p:nvCxnSpPr>
          <p:spPr>
            <a:xfrm>
              <a:off x="7187382" y="2581028"/>
              <a:ext cx="5904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C19727-9013-CDDC-D487-30AAEAA7D4C3}"/>
                </a:ext>
              </a:extLst>
            </p:cNvPr>
            <p:cNvCxnSpPr>
              <a:cxnSpLocks/>
            </p:cNvCxnSpPr>
            <p:nvPr/>
          </p:nvCxnSpPr>
          <p:spPr>
            <a:xfrm>
              <a:off x="7179762" y="2407658"/>
              <a:ext cx="5904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9B7C344-8A6E-3DFE-15E9-C9B5F8D873ED}"/>
                </a:ext>
              </a:extLst>
            </p:cNvPr>
            <p:cNvSpPr/>
            <p:nvPr/>
          </p:nvSpPr>
          <p:spPr>
            <a:xfrm>
              <a:off x="8355365" y="4866830"/>
              <a:ext cx="2795838" cy="385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Computational domain</a:t>
              </a:r>
            </a:p>
          </p:txBody>
        </p:sp>
      </p:grpSp>
      <mc:AlternateContent xmlns:mc="http://schemas.openxmlformats.org/markup-compatibility/2006" xmlns:a14="http://schemas.microsoft.com/office/drawing/2010/main">
        <mc:Choice Requires="a14">
          <p:sp>
            <p:nvSpPr>
              <p:cNvPr id="5" name="Plassholder for tekst 6">
                <a:extLst>
                  <a:ext uri="{FF2B5EF4-FFF2-40B4-BE49-F238E27FC236}">
                    <a16:creationId xmlns:a16="http://schemas.microsoft.com/office/drawing/2014/main" id="{6A4D159B-0B7C-BF29-1533-E13CDC3D94BC}"/>
                  </a:ext>
                </a:extLst>
              </p:cNvPr>
              <p:cNvSpPr txBox="1">
                <a:spLocks/>
              </p:cNvSpPr>
              <p:nvPr/>
            </p:nvSpPr>
            <p:spPr>
              <a:xfrm>
                <a:off x="665451" y="4194212"/>
                <a:ext cx="4399472" cy="2136829"/>
              </a:xfrm>
              <a:prstGeom prst="rect">
                <a:avLst/>
              </a:prstGeom>
            </p:spPr>
            <p:txBody>
              <a:bodyPr vert="horz" lIns="0" tIns="0" rIns="0" bIns="0" rtlCol="0">
                <a:normAutofit/>
              </a:bodyPr>
              <a:lstStyle>
                <a:lvl1pPr marL="324000" indent="-324000" algn="l" defTabSz="914400" rtl="0" eaLnBrk="1" latinLnBrk="0" hangingPunct="1">
                  <a:lnSpc>
                    <a:spcPct val="90000"/>
                  </a:lnSpc>
                  <a:spcBef>
                    <a:spcPts val="1000"/>
                  </a:spcBef>
                  <a:buSzPct val="90000"/>
                  <a:buFontTx/>
                  <a:buBlip>
                    <a:blip r:embed="rId4"/>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buClr>
                    <a:schemeClr val="accent4">
                      <a:lumMod val="75000"/>
                    </a:schemeClr>
                  </a:buClr>
                  <a:buFont typeface="Wingdings" panose="05000000000000000000"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 Simulation parameters:</a:t>
                </a:r>
                <a:endParaRPr lang="en-US" sz="2000" dirty="0">
                  <a:latin typeface="Tahoma" panose="020B0604030504040204" pitchFamily="34" charset="0"/>
                  <a:ea typeface="Tahoma" panose="020B0604030504040204" pitchFamily="34" charset="0"/>
                  <a:cs typeface="Tahoma" panose="020B0604030504040204" pitchFamily="34" charset="0"/>
                </a:endParaRPr>
              </a:p>
              <a:p>
                <a:pPr lvl="2">
                  <a:buFont typeface="Wingdings" panose="05000000000000000000" pitchFamily="2" charset="2"/>
                  <a:buChar char="§"/>
                </a:pPr>
                <a:r>
                  <a:rPr lang="en-US" b="0" dirty="0">
                    <a:latin typeface="Tahoma" panose="020B0604030504040204" pitchFamily="34" charset="0"/>
                    <a:ea typeface="Tahoma" panose="020B0604030504040204" pitchFamily="34" charset="0"/>
                    <a:cs typeface="Tahoma" panose="020B0604030504040204" pitchFamily="34" charset="0"/>
                  </a:rPr>
                  <a:t>average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𝑌</m:t>
                        </m:r>
                      </m:e>
                      <m:sup>
                        <m:r>
                          <a:rPr lang="en-US" b="0" i="1" smtClean="0">
                            <a:latin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oMath>
                </a14:m>
                <a:endParaRPr lang="en-US" b="0" dirty="0">
                  <a:latin typeface="Tahoma" panose="020B0604030504040204" pitchFamily="34" charset="0"/>
                  <a:ea typeface="Cambria Math" panose="02040503050406030204" pitchFamily="18" charset="0"/>
                </a:endParaRPr>
              </a:p>
              <a:p>
                <a:pPr lvl="2">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Reynolds number </a:t>
                </a:r>
                <a14:m>
                  <m:oMath xmlns:m="http://schemas.openxmlformats.org/officeDocument/2006/math">
                    <m:r>
                      <a:rPr lang="nb-NO" b="0" i="1" smtClean="0">
                        <a:latin typeface="Cambria Math" panose="02040503050406030204" pitchFamily="18" charset="0"/>
                      </a:rPr>
                      <m:t>2</m:t>
                    </m:r>
                    <m:r>
                      <a:rPr lang="nb-NO" b="0" i="1" smtClean="0">
                        <a:latin typeface="Cambria Math" panose="02040503050406030204" pitchFamily="18" charset="0"/>
                        <a:ea typeface="Cambria Math" panose="02040503050406030204" pitchFamily="18" charset="0"/>
                      </a:rPr>
                      <m:t>×</m:t>
                    </m:r>
                    <m:sSup>
                      <m:sSupPr>
                        <m:ctrlPr>
                          <a:rPr lang="nb-NO" i="1" smtClean="0">
                            <a:latin typeface="Cambria Math" panose="02040503050406030204" pitchFamily="18" charset="0"/>
                            <a:ea typeface="Cambria Math" panose="02040503050406030204" pitchFamily="18" charset="0"/>
                          </a:rPr>
                        </m:ctrlPr>
                      </m:sSupPr>
                      <m:e>
                        <m:r>
                          <a:rPr lang="nb-NO" b="0" i="1" smtClean="0">
                            <a:latin typeface="Cambria Math" panose="02040503050406030204" pitchFamily="18" charset="0"/>
                            <a:ea typeface="Cambria Math" panose="02040503050406030204" pitchFamily="18" charset="0"/>
                          </a:rPr>
                          <m:t>10</m:t>
                        </m:r>
                      </m:e>
                      <m:sup>
                        <m:r>
                          <a:rPr lang="nb-NO" b="0" i="1" smtClean="0">
                            <a:latin typeface="Cambria Math" panose="02040503050406030204" pitchFamily="18" charset="0"/>
                            <a:ea typeface="Cambria Math" panose="02040503050406030204" pitchFamily="18" charset="0"/>
                          </a:rPr>
                          <m:t>4</m:t>
                        </m:r>
                      </m:sup>
                    </m:sSup>
                  </m:oMath>
                </a14:m>
                <a:endParaRPr lang="en-US" dirty="0">
                  <a:latin typeface="Tahoma" panose="020B0604030504040204" pitchFamily="34" charset="0"/>
                  <a:ea typeface="Tahoma" panose="020B0604030504040204" pitchFamily="34" charset="0"/>
                  <a:cs typeface="Tahoma" panose="020B0604030504040204" pitchFamily="34" charset="0"/>
                </a:endParaRPr>
              </a:p>
              <a:p>
                <a:pPr lvl="2"/>
                <a:r>
                  <a:rPr lang="en-US" dirty="0">
                    <a:latin typeface="Tahoma" panose="020B0604030504040204" pitchFamily="34" charset="0"/>
                    <a:ea typeface="Tahoma" panose="020B0604030504040204" pitchFamily="34" charset="0"/>
                    <a:cs typeface="Tahoma" panose="020B0604030504040204" pitchFamily="34" charset="0"/>
                  </a:rPr>
                  <a:t>2</a:t>
                </a:r>
                <a:r>
                  <a:rPr lang="en-US" baseline="30000" dirty="0">
                    <a:latin typeface="Tahoma" panose="020B0604030504040204" pitchFamily="34" charset="0"/>
                    <a:ea typeface="Tahoma" panose="020B0604030504040204" pitchFamily="34" charset="0"/>
                    <a:cs typeface="Tahoma" panose="020B0604030504040204" pitchFamily="34" charset="0"/>
                  </a:rPr>
                  <a:t>nd</a:t>
                </a:r>
                <a:r>
                  <a:rPr lang="en-US" dirty="0">
                    <a:latin typeface="Tahoma" panose="020B0604030504040204" pitchFamily="34" charset="0"/>
                    <a:ea typeface="Tahoma" panose="020B0604030504040204" pitchFamily="34" charset="0"/>
                    <a:cs typeface="Tahoma" panose="020B0604030504040204" pitchFamily="34" charset="0"/>
                  </a:rPr>
                  <a:t> order schemes</a:t>
                </a:r>
              </a:p>
              <a:p>
                <a:pPr lvl="2"/>
                <a:r>
                  <a:rPr lang="en-US" dirty="0">
                    <a:latin typeface="Tahoma" panose="020B0604030504040204" pitchFamily="34" charset="0"/>
                    <a:ea typeface="Tahoma" panose="020B0604030504040204" pitchFamily="34" charset="0"/>
                    <a:cs typeface="Tahoma" panose="020B0604030504040204" pitchFamily="34" charset="0"/>
                  </a:rPr>
                  <a:t>Max. Courant number &lt; 1</a:t>
                </a:r>
              </a:p>
            </p:txBody>
          </p:sp>
        </mc:Choice>
        <mc:Fallback xmlns="">
          <p:sp>
            <p:nvSpPr>
              <p:cNvPr id="5" name="Plassholder for tekst 6">
                <a:extLst>
                  <a:ext uri="{FF2B5EF4-FFF2-40B4-BE49-F238E27FC236}">
                    <a16:creationId xmlns:a16="http://schemas.microsoft.com/office/drawing/2014/main" id="{6A4D159B-0B7C-BF29-1533-E13CDC3D94BC}"/>
                  </a:ext>
                </a:extLst>
              </p:cNvPr>
              <p:cNvSpPr txBox="1">
                <a:spLocks noRot="1" noChangeAspect="1" noMove="1" noResize="1" noEditPoints="1" noAdjustHandles="1" noChangeArrowheads="1" noChangeShapeType="1" noTextEdit="1"/>
              </p:cNvSpPr>
              <p:nvPr/>
            </p:nvSpPr>
            <p:spPr>
              <a:xfrm>
                <a:off x="665451" y="4194212"/>
                <a:ext cx="4399472" cy="2136829"/>
              </a:xfrm>
              <a:prstGeom prst="rect">
                <a:avLst/>
              </a:prstGeom>
              <a:blipFill>
                <a:blip r:embed="rId5"/>
                <a:stretch>
                  <a:fillRect t="-5983"/>
                </a:stretch>
              </a:blipFill>
            </p:spPr>
            <p:txBody>
              <a:bodyPr/>
              <a:lstStyle/>
              <a:p>
                <a:r>
                  <a:rPr lang="en-US">
                    <a:noFill/>
                  </a:rPr>
                  <a:t> </a:t>
                </a:r>
              </a:p>
            </p:txBody>
          </p:sp>
        </mc:Fallback>
      </mc:AlternateContent>
      <p:sp>
        <p:nvSpPr>
          <p:cNvPr id="27" name="Footer Placeholder 26">
            <a:extLst>
              <a:ext uri="{FF2B5EF4-FFF2-40B4-BE49-F238E27FC236}">
                <a16:creationId xmlns:a16="http://schemas.microsoft.com/office/drawing/2014/main" id="{94D863DF-C026-FB45-425F-46D670CAA172}"/>
              </a:ext>
            </a:extLst>
          </p:cNvPr>
          <p:cNvSpPr>
            <a:spLocks noGrp="1"/>
          </p:cNvSpPr>
          <p:nvPr>
            <p:ph type="ftr" sz="quarter" idx="11"/>
          </p:nvPr>
        </p:nvSpPr>
        <p:spPr>
          <a:xfrm>
            <a:off x="4038600" y="6548496"/>
            <a:ext cx="4249994" cy="309505"/>
          </a:xfrm>
        </p:spPr>
        <p:txBody>
          <a:bodyPr/>
          <a:lstStyle/>
          <a:p>
            <a:r>
              <a:rPr lang="en-US" noProof="0" dirty="0"/>
              <a:t>Flow Over a Step Cylinder using Partially-Averaged Navier-Stokes Equations</a:t>
            </a:r>
          </a:p>
        </p:txBody>
      </p:sp>
      <p:sp>
        <p:nvSpPr>
          <p:cNvPr id="28" name="Footer Placeholder 10">
            <a:extLst>
              <a:ext uri="{FF2B5EF4-FFF2-40B4-BE49-F238E27FC236}">
                <a16:creationId xmlns:a16="http://schemas.microsoft.com/office/drawing/2014/main" id="{F318FB0E-F3E8-6915-3260-4B9CCFD694ED}"/>
              </a:ext>
            </a:extLst>
          </p:cNvPr>
          <p:cNvSpPr txBox="1">
            <a:spLocks/>
          </p:cNvSpPr>
          <p:nvPr/>
        </p:nvSpPr>
        <p:spPr>
          <a:xfrm>
            <a:off x="1406655" y="6550559"/>
            <a:ext cx="923590" cy="306120"/>
          </a:xfrm>
          <a:prstGeom prst="rect">
            <a:avLst/>
          </a:prstGeom>
        </p:spPr>
        <p:txBody>
          <a:bodyPr vert="horz" lIns="0" tIns="0" rIns="0" bIns="0" rtlCol="0" anchor="t" anchorCtr="0"/>
          <a:lstStyle>
            <a:defPPr>
              <a:defRPr lang="nb-NO"/>
            </a:defPPr>
            <a:lvl1pPr marL="0" algn="ctr" defTabSz="914400" rtl="0" eaLnBrk="1" latinLnBrk="0" hangingPunct="1">
              <a:defRPr sz="1000" kern="1200">
                <a:solidFill>
                  <a:schemeClr val="accent2"/>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Usman Shaukat</a:t>
            </a:r>
          </a:p>
        </p:txBody>
      </p:sp>
    </p:spTree>
    <p:extLst>
      <p:ext uri="{BB962C8B-B14F-4D97-AF65-F5344CB8AC3E}">
        <p14:creationId xmlns:p14="http://schemas.microsoft.com/office/powerpoint/2010/main" val="1549003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7104DE5A-B815-52A5-A571-D12301C31738}"/>
              </a:ext>
            </a:extLst>
          </p:cNvPr>
          <p:cNvCxnSpPr>
            <a:cxnSpLocks/>
          </p:cNvCxnSpPr>
          <p:nvPr/>
        </p:nvCxnSpPr>
        <p:spPr>
          <a:xfrm flipH="1">
            <a:off x="3039876" y="4715278"/>
            <a:ext cx="1135204" cy="0"/>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F3944D7-90EB-559C-A326-48D096CCEFB3}"/>
              </a:ext>
            </a:extLst>
          </p:cNvPr>
          <p:cNvSpPr>
            <a:spLocks noGrp="1"/>
          </p:cNvSpPr>
          <p:nvPr>
            <p:ph type="title"/>
          </p:nvPr>
        </p:nvSpPr>
        <p:spPr>
          <a:xfrm>
            <a:off x="1036632" y="692344"/>
            <a:ext cx="3750567" cy="692957"/>
          </a:xfrm>
        </p:spPr>
        <p:txBody>
          <a:bodyPr>
            <a:normAutofit fontScale="90000"/>
          </a:bodyPr>
          <a:lstStyle/>
          <a:p>
            <a:r>
              <a:rPr lang="en-US" dirty="0"/>
              <a:t>Validation Results -Pressure Coefficient </a:t>
            </a:r>
          </a:p>
        </p:txBody>
      </p:sp>
      <p:sp>
        <p:nvSpPr>
          <p:cNvPr id="3" name="Date Placeholder 2">
            <a:extLst>
              <a:ext uri="{FF2B5EF4-FFF2-40B4-BE49-F238E27FC236}">
                <a16:creationId xmlns:a16="http://schemas.microsoft.com/office/drawing/2014/main" id="{41B8A60F-6FAC-0DFB-CF95-41287478BF29}"/>
              </a:ext>
            </a:extLst>
          </p:cNvPr>
          <p:cNvSpPr>
            <a:spLocks noGrp="1"/>
          </p:cNvSpPr>
          <p:nvPr>
            <p:ph type="dt" sz="half" idx="10"/>
          </p:nvPr>
        </p:nvSpPr>
        <p:spPr/>
        <p:txBody>
          <a:bodyPr/>
          <a:lstStyle/>
          <a:p>
            <a:r>
              <a:rPr lang="en-US" noProof="0"/>
              <a:t>11/20/2023</a:t>
            </a:r>
            <a:endParaRPr lang="en-US" noProof="0" dirty="0"/>
          </a:p>
        </p:txBody>
      </p:sp>
      <p:sp>
        <p:nvSpPr>
          <p:cNvPr id="5" name="Slide Number Placeholder 4">
            <a:extLst>
              <a:ext uri="{FF2B5EF4-FFF2-40B4-BE49-F238E27FC236}">
                <a16:creationId xmlns:a16="http://schemas.microsoft.com/office/drawing/2014/main" id="{0EA171D6-D8F8-F077-A7B9-C3301399ABD9}"/>
              </a:ext>
            </a:extLst>
          </p:cNvPr>
          <p:cNvSpPr>
            <a:spLocks noGrp="1"/>
          </p:cNvSpPr>
          <p:nvPr>
            <p:ph type="sldNum" sz="quarter" idx="12"/>
          </p:nvPr>
        </p:nvSpPr>
        <p:spPr/>
        <p:txBody>
          <a:bodyPr/>
          <a:lstStyle/>
          <a:p>
            <a:fld id="{1CAACE74-9F97-CC48-B4CB-2460102901BA}" type="slidenum">
              <a:rPr lang="en-US" noProof="0" smtClean="0"/>
              <a:t>8</a:t>
            </a:fld>
            <a:endParaRPr lang="en-US" noProof="0" dirty="0"/>
          </a:p>
        </p:txBody>
      </p:sp>
      <p:pic>
        <p:nvPicPr>
          <p:cNvPr id="9" name="Graphic 8">
            <a:extLst>
              <a:ext uri="{FF2B5EF4-FFF2-40B4-BE49-F238E27FC236}">
                <a16:creationId xmlns:a16="http://schemas.microsoft.com/office/drawing/2014/main" id="{4F9A0AA4-FAF2-D81E-5785-7D309D2AD4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7176" y="539217"/>
            <a:ext cx="3386771" cy="2540078"/>
          </a:xfrm>
          <a:prstGeom prst="rect">
            <a:avLst/>
          </a:prstGeom>
        </p:spPr>
      </p:pic>
      <p:pic>
        <p:nvPicPr>
          <p:cNvPr id="10" name="Graphic 9">
            <a:extLst>
              <a:ext uri="{FF2B5EF4-FFF2-40B4-BE49-F238E27FC236}">
                <a16:creationId xmlns:a16="http://schemas.microsoft.com/office/drawing/2014/main" id="{49C5634B-7BCE-2D91-1DDF-744AEACB48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79416" y="539217"/>
            <a:ext cx="3386770" cy="2540078"/>
          </a:xfrm>
          <a:prstGeom prst="rect">
            <a:avLst/>
          </a:prstGeom>
        </p:spPr>
      </p:pic>
      <p:pic>
        <p:nvPicPr>
          <p:cNvPr id="11" name="Graphic 10">
            <a:extLst>
              <a:ext uri="{FF2B5EF4-FFF2-40B4-BE49-F238E27FC236}">
                <a16:creationId xmlns:a16="http://schemas.microsoft.com/office/drawing/2014/main" id="{2030C1C7-4A31-1010-29B5-9D09BE3C1E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79416" y="3504721"/>
            <a:ext cx="3386769" cy="2540077"/>
          </a:xfrm>
          <a:prstGeom prst="rect">
            <a:avLst/>
          </a:prstGeom>
        </p:spPr>
      </p:pic>
      <p:pic>
        <p:nvPicPr>
          <p:cNvPr id="12" name="Graphic 11">
            <a:extLst>
              <a:ext uri="{FF2B5EF4-FFF2-40B4-BE49-F238E27FC236}">
                <a16:creationId xmlns:a16="http://schemas.microsoft.com/office/drawing/2014/main" id="{5FB8F34B-B63A-145F-E4A6-F1351D5F0B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97018" y="3504721"/>
            <a:ext cx="3386769" cy="2540077"/>
          </a:xfrm>
          <a:prstGeom prst="rect">
            <a:avLst/>
          </a:prstGeom>
        </p:spPr>
      </p:pic>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5FE55E85-3AE8-B7E2-745C-82256DDD1863}"/>
                  </a:ext>
                </a:extLst>
              </p:cNvPr>
              <p:cNvSpPr/>
              <p:nvPr/>
            </p:nvSpPr>
            <p:spPr>
              <a:xfrm>
                <a:off x="5828287" y="3174116"/>
                <a:ext cx="1364548" cy="2774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z</m:t>
                      </m:r>
                      <m:r>
                        <a:rPr lang="en-US" b="0" i="0"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=0.3</m:t>
                      </m:r>
                    </m:oMath>
                  </m:oMathPara>
                </a14:m>
                <a:endParaRPr lang="en-US" dirty="0"/>
              </a:p>
            </p:txBody>
          </p:sp>
        </mc:Choice>
        <mc:Fallback xmlns="">
          <p:sp>
            <p:nvSpPr>
              <p:cNvPr id="13" name="Rectangle 12">
                <a:extLst>
                  <a:ext uri="{FF2B5EF4-FFF2-40B4-BE49-F238E27FC236}">
                    <a16:creationId xmlns:a16="http://schemas.microsoft.com/office/drawing/2014/main" id="{5FE55E85-3AE8-B7E2-745C-82256DDD1863}"/>
                  </a:ext>
                </a:extLst>
              </p:cNvPr>
              <p:cNvSpPr>
                <a:spLocks noRot="1" noChangeAspect="1" noMove="1" noResize="1" noEditPoints="1" noAdjustHandles="1" noChangeArrowheads="1" noChangeShapeType="1" noTextEdit="1"/>
              </p:cNvSpPr>
              <p:nvPr/>
            </p:nvSpPr>
            <p:spPr>
              <a:xfrm>
                <a:off x="5828287" y="3174116"/>
                <a:ext cx="1364548" cy="277492"/>
              </a:xfrm>
              <a:prstGeom prst="rect">
                <a:avLst/>
              </a:prstGeom>
              <a:blipFill>
                <a:blip r:embed="rId11"/>
                <a:stretch>
                  <a:fillRect t="-2222" b="-3555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E250B62-E8D7-F763-3F7E-8DFDB1721797}"/>
                  </a:ext>
                </a:extLst>
              </p:cNvPr>
              <p:cNvSpPr/>
              <p:nvPr/>
            </p:nvSpPr>
            <p:spPr>
              <a:xfrm>
                <a:off x="9571956" y="3133267"/>
                <a:ext cx="1364548" cy="2774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z</m:t>
                      </m:r>
                      <m:r>
                        <a:rPr lang="en-US" b="0" i="0"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=0.5</m:t>
                      </m:r>
                    </m:oMath>
                  </m:oMathPara>
                </a14:m>
                <a:endParaRPr lang="en-US" dirty="0"/>
              </a:p>
            </p:txBody>
          </p:sp>
        </mc:Choice>
        <mc:Fallback xmlns="">
          <p:sp>
            <p:nvSpPr>
              <p:cNvPr id="14" name="Rectangle 13">
                <a:extLst>
                  <a:ext uri="{FF2B5EF4-FFF2-40B4-BE49-F238E27FC236}">
                    <a16:creationId xmlns:a16="http://schemas.microsoft.com/office/drawing/2014/main" id="{8E250B62-E8D7-F763-3F7E-8DFDB1721797}"/>
                  </a:ext>
                </a:extLst>
              </p:cNvPr>
              <p:cNvSpPr>
                <a:spLocks noRot="1" noChangeAspect="1" noMove="1" noResize="1" noEditPoints="1" noAdjustHandles="1" noChangeArrowheads="1" noChangeShapeType="1" noTextEdit="1"/>
              </p:cNvSpPr>
              <p:nvPr/>
            </p:nvSpPr>
            <p:spPr>
              <a:xfrm>
                <a:off x="9571956" y="3133267"/>
                <a:ext cx="1364548" cy="277492"/>
              </a:xfrm>
              <a:prstGeom prst="rect">
                <a:avLst/>
              </a:prstGeom>
              <a:blipFill>
                <a:blip r:embed="rId12"/>
                <a:stretch>
                  <a:fillRect t="-2174" b="-3260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C4D0F782-024C-CEDA-2DBD-FB4E0D34BAFB}"/>
                  </a:ext>
                </a:extLst>
              </p:cNvPr>
              <p:cNvSpPr/>
              <p:nvPr/>
            </p:nvSpPr>
            <p:spPr>
              <a:xfrm>
                <a:off x="5798309" y="6044798"/>
                <a:ext cx="1364548" cy="2774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z</m:t>
                      </m:r>
                      <m:r>
                        <a:rPr lang="en-US" b="0" i="0"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=0.75</m:t>
                      </m:r>
                    </m:oMath>
                  </m:oMathPara>
                </a14:m>
                <a:endParaRPr lang="en-US" dirty="0"/>
              </a:p>
            </p:txBody>
          </p:sp>
        </mc:Choice>
        <mc:Fallback xmlns="">
          <p:sp>
            <p:nvSpPr>
              <p:cNvPr id="15" name="Rectangle 14">
                <a:extLst>
                  <a:ext uri="{FF2B5EF4-FFF2-40B4-BE49-F238E27FC236}">
                    <a16:creationId xmlns:a16="http://schemas.microsoft.com/office/drawing/2014/main" id="{C4D0F782-024C-CEDA-2DBD-FB4E0D34BAFB}"/>
                  </a:ext>
                </a:extLst>
              </p:cNvPr>
              <p:cNvSpPr>
                <a:spLocks noRot="1" noChangeAspect="1" noMove="1" noResize="1" noEditPoints="1" noAdjustHandles="1" noChangeArrowheads="1" noChangeShapeType="1" noTextEdit="1"/>
              </p:cNvSpPr>
              <p:nvPr/>
            </p:nvSpPr>
            <p:spPr>
              <a:xfrm>
                <a:off x="5798309" y="6044798"/>
                <a:ext cx="1364548" cy="277492"/>
              </a:xfrm>
              <a:prstGeom prst="rect">
                <a:avLst/>
              </a:prstGeom>
              <a:blipFill>
                <a:blip r:embed="rId13"/>
                <a:stretch>
                  <a:fillRect t="-2222" b="-3555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EFA43DA3-EDB0-7BD7-8232-C11A0EFD2DFE}"/>
                  </a:ext>
                </a:extLst>
              </p:cNvPr>
              <p:cNvSpPr/>
              <p:nvPr/>
            </p:nvSpPr>
            <p:spPr>
              <a:xfrm>
                <a:off x="9397326" y="6057349"/>
                <a:ext cx="1713808" cy="2774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z</m:t>
                      </m:r>
                      <m:r>
                        <a:rPr lang="en-US" b="0" i="0"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=0.917</m:t>
                      </m:r>
                    </m:oMath>
                  </m:oMathPara>
                </a14:m>
                <a:endParaRPr lang="en-US" dirty="0"/>
              </a:p>
            </p:txBody>
          </p:sp>
        </mc:Choice>
        <mc:Fallback xmlns="">
          <p:sp>
            <p:nvSpPr>
              <p:cNvPr id="16" name="Rectangle 15">
                <a:extLst>
                  <a:ext uri="{FF2B5EF4-FFF2-40B4-BE49-F238E27FC236}">
                    <a16:creationId xmlns:a16="http://schemas.microsoft.com/office/drawing/2014/main" id="{EFA43DA3-EDB0-7BD7-8232-C11A0EFD2DFE}"/>
                  </a:ext>
                </a:extLst>
              </p:cNvPr>
              <p:cNvSpPr>
                <a:spLocks noRot="1" noChangeAspect="1" noMove="1" noResize="1" noEditPoints="1" noAdjustHandles="1" noChangeArrowheads="1" noChangeShapeType="1" noTextEdit="1"/>
              </p:cNvSpPr>
              <p:nvPr/>
            </p:nvSpPr>
            <p:spPr>
              <a:xfrm>
                <a:off x="9397326" y="6057349"/>
                <a:ext cx="1713808" cy="277492"/>
              </a:xfrm>
              <a:prstGeom prst="rect">
                <a:avLst/>
              </a:prstGeom>
              <a:blipFill>
                <a:blip r:embed="rId14"/>
                <a:stretch>
                  <a:fillRect t="-2222" b="-35556"/>
                </a:stretch>
              </a:blipFill>
              <a:ln>
                <a:noFill/>
              </a:ln>
            </p:spPr>
            <p:txBody>
              <a:bodyPr/>
              <a:lstStyle/>
              <a:p>
                <a:r>
                  <a:rPr lang="en-US">
                    <a:noFill/>
                  </a:rPr>
                  <a:t> </a:t>
                </a:r>
              </a:p>
            </p:txBody>
          </p:sp>
        </mc:Fallback>
      </mc:AlternateContent>
      <p:grpSp>
        <p:nvGrpSpPr>
          <p:cNvPr id="53" name="Group 52">
            <a:extLst>
              <a:ext uri="{FF2B5EF4-FFF2-40B4-BE49-F238E27FC236}">
                <a16:creationId xmlns:a16="http://schemas.microsoft.com/office/drawing/2014/main" id="{76D93845-8AA7-A61B-1C42-E8649E9BB7DA}"/>
              </a:ext>
            </a:extLst>
          </p:cNvPr>
          <p:cNvGrpSpPr/>
          <p:nvPr/>
        </p:nvGrpSpPr>
        <p:grpSpPr>
          <a:xfrm>
            <a:off x="1561608" y="1989574"/>
            <a:ext cx="3346251" cy="4343469"/>
            <a:chOff x="4216560" y="2749488"/>
            <a:chExt cx="1727928" cy="1821652"/>
          </a:xfrm>
        </p:grpSpPr>
        <p:grpSp>
          <p:nvGrpSpPr>
            <p:cNvPr id="45" name="Group 44">
              <a:extLst>
                <a:ext uri="{FF2B5EF4-FFF2-40B4-BE49-F238E27FC236}">
                  <a16:creationId xmlns:a16="http://schemas.microsoft.com/office/drawing/2014/main" id="{E5430AE2-82F8-EFFD-DBD4-D2BE87A40929}"/>
                </a:ext>
              </a:extLst>
            </p:cNvPr>
            <p:cNvGrpSpPr/>
            <p:nvPr/>
          </p:nvGrpSpPr>
          <p:grpSpPr>
            <a:xfrm>
              <a:off x="4216560" y="2749488"/>
              <a:ext cx="959289" cy="1821652"/>
              <a:chOff x="3126076" y="2816375"/>
              <a:chExt cx="1164644" cy="2937582"/>
            </a:xfrm>
          </p:grpSpPr>
          <p:sp>
            <p:nvSpPr>
              <p:cNvPr id="41" name="Arc 40">
                <a:extLst>
                  <a:ext uri="{FF2B5EF4-FFF2-40B4-BE49-F238E27FC236}">
                    <a16:creationId xmlns:a16="http://schemas.microsoft.com/office/drawing/2014/main" id="{F986CE0F-FDA1-7FA4-6565-602C42495653}"/>
                  </a:ext>
                </a:extLst>
              </p:cNvPr>
              <p:cNvSpPr/>
              <p:nvPr/>
            </p:nvSpPr>
            <p:spPr>
              <a:xfrm rot="10800000">
                <a:off x="3383394" y="3448992"/>
                <a:ext cx="650006" cy="469448"/>
              </a:xfrm>
              <a:prstGeom prst="arc">
                <a:avLst>
                  <a:gd name="adj1" fmla="val 11082576"/>
                  <a:gd name="adj2" fmla="val 0"/>
                </a:avLst>
              </a:prstGeom>
              <a:ln w="381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28575">
                    <a:solidFill>
                      <a:schemeClr val="tx1"/>
                    </a:solidFill>
                  </a:ln>
                </a:endParaRPr>
              </a:p>
            </p:txBody>
          </p:sp>
          <p:pic>
            <p:nvPicPr>
              <p:cNvPr id="8" name="Graphic 7" descr="Cylinder outline">
                <a:extLst>
                  <a:ext uri="{FF2B5EF4-FFF2-40B4-BE49-F238E27FC236}">
                    <a16:creationId xmlns:a16="http://schemas.microsoft.com/office/drawing/2014/main" id="{2B136AF9-6EF4-EBAF-BFB7-CBE6229EAC5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26076" y="2816375"/>
                <a:ext cx="1164644" cy="2937582"/>
              </a:xfrm>
              <a:prstGeom prst="rect">
                <a:avLst/>
              </a:prstGeom>
            </p:spPr>
          </p:pic>
        </p:gr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A967C509-F892-2957-6A62-16523162083E}"/>
                    </a:ext>
                  </a:extLst>
                </p:cNvPr>
                <p:cNvSpPr/>
                <p:nvPr/>
              </p:nvSpPr>
              <p:spPr>
                <a:xfrm>
                  <a:off x="4542955" y="3815938"/>
                  <a:ext cx="1364548" cy="2774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1400" b="0" i="0" smtClean="0">
                            <a:latin typeface="Cambria Math" panose="02040503050406030204" pitchFamily="18" charset="0"/>
                          </a:rPr>
                          <m:t>z</m:t>
                        </m:r>
                        <m:r>
                          <a:rPr lang="en-US" sz="1400" b="0" i="0" smtClean="0">
                            <a:latin typeface="Cambria Math" panose="02040503050406030204" pitchFamily="18" charset="0"/>
                          </a:rPr>
                          <m:t>/</m:t>
                        </m:r>
                        <m:r>
                          <a:rPr lang="en-US" sz="1400" b="0" i="1" smtClean="0">
                            <a:latin typeface="Cambria Math" panose="02040503050406030204" pitchFamily="18" charset="0"/>
                          </a:rPr>
                          <m:t>𝐷</m:t>
                        </m:r>
                        <m:r>
                          <a:rPr lang="en-US" sz="1400" b="0" i="1" smtClean="0">
                            <a:latin typeface="Cambria Math" panose="02040503050406030204" pitchFamily="18" charset="0"/>
                          </a:rPr>
                          <m:t>=0.3</m:t>
                        </m:r>
                      </m:oMath>
                    </m:oMathPara>
                  </a14:m>
                  <a:endParaRPr lang="en-US" sz="1400" dirty="0"/>
                </a:p>
              </p:txBody>
            </p:sp>
          </mc:Choice>
          <mc:Fallback xmlns="">
            <p:sp>
              <p:nvSpPr>
                <p:cNvPr id="46" name="Rectangle 45">
                  <a:extLst>
                    <a:ext uri="{FF2B5EF4-FFF2-40B4-BE49-F238E27FC236}">
                      <a16:creationId xmlns:a16="http://schemas.microsoft.com/office/drawing/2014/main" id="{A967C509-F892-2957-6A62-16523162083E}"/>
                    </a:ext>
                  </a:extLst>
                </p:cNvPr>
                <p:cNvSpPr>
                  <a:spLocks noRot="1" noChangeAspect="1" noMove="1" noResize="1" noEditPoints="1" noAdjustHandles="1" noChangeArrowheads="1" noChangeShapeType="1" noTextEdit="1"/>
                </p:cNvSpPr>
                <p:nvPr/>
              </p:nvSpPr>
              <p:spPr>
                <a:xfrm>
                  <a:off x="4542955" y="3815938"/>
                  <a:ext cx="1364548" cy="277492"/>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1CC33467-C407-3FB2-0669-D84D0615D827}"/>
                    </a:ext>
                  </a:extLst>
                </p:cNvPr>
                <p:cNvSpPr/>
                <p:nvPr/>
              </p:nvSpPr>
              <p:spPr>
                <a:xfrm>
                  <a:off x="4533113" y="3584475"/>
                  <a:ext cx="1364548" cy="2774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1400" b="0" i="0" smtClean="0">
                            <a:latin typeface="Cambria Math" panose="02040503050406030204" pitchFamily="18" charset="0"/>
                          </a:rPr>
                          <m:t>z</m:t>
                        </m:r>
                        <m:r>
                          <a:rPr lang="en-US" sz="1400" b="0" i="0" smtClean="0">
                            <a:latin typeface="Cambria Math" panose="02040503050406030204" pitchFamily="18" charset="0"/>
                          </a:rPr>
                          <m:t>/</m:t>
                        </m:r>
                        <m:r>
                          <a:rPr lang="en-US" sz="1400" b="0" i="1" smtClean="0">
                            <a:latin typeface="Cambria Math" panose="02040503050406030204" pitchFamily="18" charset="0"/>
                          </a:rPr>
                          <m:t>𝐷</m:t>
                        </m:r>
                        <m:r>
                          <a:rPr lang="en-US" sz="1400" b="0" i="1" smtClean="0">
                            <a:latin typeface="Cambria Math" panose="02040503050406030204" pitchFamily="18" charset="0"/>
                          </a:rPr>
                          <m:t>=0.5</m:t>
                        </m:r>
                      </m:oMath>
                    </m:oMathPara>
                  </a14:m>
                  <a:endParaRPr lang="en-US" sz="1400" dirty="0"/>
                </a:p>
              </p:txBody>
            </p:sp>
          </mc:Choice>
          <mc:Fallback xmlns="">
            <p:sp>
              <p:nvSpPr>
                <p:cNvPr id="50" name="Rectangle 49">
                  <a:extLst>
                    <a:ext uri="{FF2B5EF4-FFF2-40B4-BE49-F238E27FC236}">
                      <a16:creationId xmlns:a16="http://schemas.microsoft.com/office/drawing/2014/main" id="{1CC33467-C407-3FB2-0669-D84D0615D827}"/>
                    </a:ext>
                  </a:extLst>
                </p:cNvPr>
                <p:cNvSpPr>
                  <a:spLocks noRot="1" noChangeAspect="1" noMove="1" noResize="1" noEditPoints="1" noAdjustHandles="1" noChangeArrowheads="1" noChangeShapeType="1" noTextEdit="1"/>
                </p:cNvSpPr>
                <p:nvPr/>
              </p:nvSpPr>
              <p:spPr>
                <a:xfrm>
                  <a:off x="4533113" y="3584475"/>
                  <a:ext cx="1364548" cy="277492"/>
                </a:xfrm>
                <a:prstGeom prst="rect">
                  <a:avLst/>
                </a:prstGeom>
                <a:blipFill>
                  <a:blip r:embed="rId1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A564A291-042C-A356-6874-727E8B45B75D}"/>
                    </a:ext>
                  </a:extLst>
                </p:cNvPr>
                <p:cNvSpPr/>
                <p:nvPr/>
              </p:nvSpPr>
              <p:spPr>
                <a:xfrm>
                  <a:off x="4542955" y="3418910"/>
                  <a:ext cx="1364548" cy="2774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14:m>
                    <m:oMath xmlns:m="http://schemas.openxmlformats.org/officeDocument/2006/math">
                      <m:r>
                        <m:rPr>
                          <m:sty m:val="p"/>
                        </m:rPr>
                        <a:rPr lang="en-US" sz="1400" b="0" i="0" smtClean="0">
                          <a:latin typeface="Cambria Math" panose="02040503050406030204" pitchFamily="18" charset="0"/>
                        </a:rPr>
                        <m:t>z</m:t>
                      </m:r>
                      <m:r>
                        <a:rPr lang="en-US" sz="1400" b="0" i="0" smtClean="0">
                          <a:latin typeface="Cambria Math" panose="02040503050406030204" pitchFamily="18" charset="0"/>
                        </a:rPr>
                        <m:t>/</m:t>
                      </m:r>
                      <m:r>
                        <a:rPr lang="en-US" sz="1400" b="0" i="1" smtClean="0">
                          <a:latin typeface="Cambria Math" panose="02040503050406030204" pitchFamily="18" charset="0"/>
                        </a:rPr>
                        <m:t>𝐷</m:t>
                      </m:r>
                      <m:r>
                        <a:rPr lang="en-US" sz="1400" b="0" i="1" smtClean="0">
                          <a:latin typeface="Cambria Math" panose="02040503050406030204" pitchFamily="18" charset="0"/>
                        </a:rPr>
                        <m:t>=0.</m:t>
                      </m:r>
                    </m:oMath>
                  </a14:m>
                  <a:r>
                    <a:rPr lang="en-US" sz="1400" dirty="0"/>
                    <a:t>75</a:t>
                  </a:r>
                </a:p>
                <a:p>
                  <a:pPr algn="ctr"/>
                  <a:endParaRPr lang="en-US" sz="1400" dirty="0"/>
                </a:p>
              </p:txBody>
            </p:sp>
          </mc:Choice>
          <mc:Fallback xmlns="">
            <p:sp>
              <p:nvSpPr>
                <p:cNvPr id="51" name="Rectangle 50">
                  <a:extLst>
                    <a:ext uri="{FF2B5EF4-FFF2-40B4-BE49-F238E27FC236}">
                      <a16:creationId xmlns:a16="http://schemas.microsoft.com/office/drawing/2014/main" id="{A564A291-042C-A356-6874-727E8B45B75D}"/>
                    </a:ext>
                  </a:extLst>
                </p:cNvPr>
                <p:cNvSpPr>
                  <a:spLocks noRot="1" noChangeAspect="1" noMove="1" noResize="1" noEditPoints="1" noAdjustHandles="1" noChangeArrowheads="1" noChangeShapeType="1" noTextEdit="1"/>
                </p:cNvSpPr>
                <p:nvPr/>
              </p:nvSpPr>
              <p:spPr>
                <a:xfrm>
                  <a:off x="4542955" y="3418910"/>
                  <a:ext cx="1364548" cy="277492"/>
                </a:xfrm>
                <a:prstGeom prst="rect">
                  <a:avLst/>
                </a:prstGeom>
                <a:blipFill>
                  <a:blip r:embed="rId1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A018D348-27AE-7978-0532-1BD479CFFF6F}"/>
                    </a:ext>
                  </a:extLst>
                </p:cNvPr>
                <p:cNvSpPr/>
                <p:nvPr/>
              </p:nvSpPr>
              <p:spPr>
                <a:xfrm>
                  <a:off x="4579940" y="3163345"/>
                  <a:ext cx="1364548" cy="2774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1400" b="0" i="0" smtClean="0">
                            <a:latin typeface="Cambria Math" panose="02040503050406030204" pitchFamily="18" charset="0"/>
                          </a:rPr>
                          <m:t>z</m:t>
                        </m:r>
                        <m:r>
                          <a:rPr lang="en-US" sz="1400" b="0" i="0" smtClean="0">
                            <a:latin typeface="Cambria Math" panose="02040503050406030204" pitchFamily="18" charset="0"/>
                          </a:rPr>
                          <m:t>/</m:t>
                        </m:r>
                        <m:r>
                          <a:rPr lang="en-US" sz="1400" b="0" i="1" smtClean="0">
                            <a:latin typeface="Cambria Math" panose="02040503050406030204" pitchFamily="18" charset="0"/>
                          </a:rPr>
                          <m:t>𝐷</m:t>
                        </m:r>
                        <m:r>
                          <a:rPr lang="en-US" sz="1400" b="0" i="1" smtClean="0">
                            <a:latin typeface="Cambria Math" panose="02040503050406030204" pitchFamily="18" charset="0"/>
                          </a:rPr>
                          <m:t>=0.917</m:t>
                        </m:r>
                      </m:oMath>
                    </m:oMathPara>
                  </a14:m>
                  <a:endParaRPr lang="en-US" sz="1400" dirty="0"/>
                </a:p>
              </p:txBody>
            </p:sp>
          </mc:Choice>
          <mc:Fallback xmlns="">
            <p:sp>
              <p:nvSpPr>
                <p:cNvPr id="52" name="Rectangle 51">
                  <a:extLst>
                    <a:ext uri="{FF2B5EF4-FFF2-40B4-BE49-F238E27FC236}">
                      <a16:creationId xmlns:a16="http://schemas.microsoft.com/office/drawing/2014/main" id="{A018D348-27AE-7978-0532-1BD479CFFF6F}"/>
                    </a:ext>
                  </a:extLst>
                </p:cNvPr>
                <p:cNvSpPr>
                  <a:spLocks noRot="1" noChangeAspect="1" noMove="1" noResize="1" noEditPoints="1" noAdjustHandles="1" noChangeArrowheads="1" noChangeShapeType="1" noTextEdit="1"/>
                </p:cNvSpPr>
                <p:nvPr/>
              </p:nvSpPr>
              <p:spPr>
                <a:xfrm>
                  <a:off x="4579940" y="3163345"/>
                  <a:ext cx="1364548" cy="277492"/>
                </a:xfrm>
                <a:prstGeom prst="rect">
                  <a:avLst/>
                </a:prstGeom>
                <a:blipFill>
                  <a:blip r:embed="rId20"/>
                  <a:stretch>
                    <a:fillRect/>
                  </a:stretch>
                </a:blipFill>
                <a:ln>
                  <a:noFill/>
                </a:ln>
              </p:spPr>
              <p:txBody>
                <a:bodyPr/>
                <a:lstStyle/>
                <a:p>
                  <a:r>
                    <a:rPr lang="en-US">
                      <a:noFill/>
                    </a:rPr>
                    <a:t> </a:t>
                  </a:r>
                </a:p>
              </p:txBody>
            </p:sp>
          </mc:Fallback>
        </mc:AlternateContent>
      </p:grpSp>
      <p:cxnSp>
        <p:nvCxnSpPr>
          <p:cNvPr id="22" name="Straight Connector 21">
            <a:extLst>
              <a:ext uri="{FF2B5EF4-FFF2-40B4-BE49-F238E27FC236}">
                <a16:creationId xmlns:a16="http://schemas.microsoft.com/office/drawing/2014/main" id="{AED50704-86CA-6A4A-4BC6-A0F7ECFB4B1F}"/>
              </a:ext>
            </a:extLst>
          </p:cNvPr>
          <p:cNvCxnSpPr>
            <a:cxnSpLocks/>
          </p:cNvCxnSpPr>
          <p:nvPr/>
        </p:nvCxnSpPr>
        <p:spPr>
          <a:xfrm flipH="1">
            <a:off x="955902" y="4715278"/>
            <a:ext cx="1001756" cy="0"/>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216DC2D-160D-717A-DC1F-A008EF32B872}"/>
              </a:ext>
            </a:extLst>
          </p:cNvPr>
          <p:cNvCxnSpPr/>
          <p:nvPr/>
        </p:nvCxnSpPr>
        <p:spPr>
          <a:xfrm>
            <a:off x="955902" y="4715278"/>
            <a:ext cx="0" cy="1400248"/>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9C6723-4B42-7935-4678-3D01962C15B4}"/>
              </a:ext>
            </a:extLst>
          </p:cNvPr>
          <p:cNvCxnSpPr>
            <a:cxnSpLocks/>
          </p:cNvCxnSpPr>
          <p:nvPr/>
        </p:nvCxnSpPr>
        <p:spPr>
          <a:xfrm>
            <a:off x="955902" y="6115526"/>
            <a:ext cx="3219178" cy="0"/>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33671B9-B3C0-9727-6B4B-5E53B6B15C9C}"/>
              </a:ext>
            </a:extLst>
          </p:cNvPr>
          <p:cNvCxnSpPr>
            <a:cxnSpLocks/>
          </p:cNvCxnSpPr>
          <p:nvPr/>
        </p:nvCxnSpPr>
        <p:spPr>
          <a:xfrm flipV="1">
            <a:off x="4175080" y="4715278"/>
            <a:ext cx="0" cy="1400248"/>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Arc 3">
            <a:extLst>
              <a:ext uri="{FF2B5EF4-FFF2-40B4-BE49-F238E27FC236}">
                <a16:creationId xmlns:a16="http://schemas.microsoft.com/office/drawing/2014/main" id="{40C354CB-FDAA-575A-5026-E8C7F9F5367C}"/>
              </a:ext>
            </a:extLst>
          </p:cNvPr>
          <p:cNvSpPr/>
          <p:nvPr/>
        </p:nvSpPr>
        <p:spPr>
          <a:xfrm rot="10800000">
            <a:off x="1980466" y="3327336"/>
            <a:ext cx="1036828" cy="694119"/>
          </a:xfrm>
          <a:prstGeom prst="arc">
            <a:avLst>
              <a:gd name="adj1" fmla="val 11082576"/>
              <a:gd name="adj2" fmla="val 0"/>
            </a:avLst>
          </a:prstGeom>
          <a:ln w="381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28575">
                <a:solidFill>
                  <a:schemeClr val="tx1"/>
                </a:solidFill>
              </a:ln>
            </a:endParaRPr>
          </a:p>
        </p:txBody>
      </p:sp>
      <p:sp>
        <p:nvSpPr>
          <p:cNvPr id="6" name="Arc 5">
            <a:extLst>
              <a:ext uri="{FF2B5EF4-FFF2-40B4-BE49-F238E27FC236}">
                <a16:creationId xmlns:a16="http://schemas.microsoft.com/office/drawing/2014/main" id="{8FFE0A33-BC0B-52FB-C783-2B7221B12388}"/>
              </a:ext>
            </a:extLst>
          </p:cNvPr>
          <p:cNvSpPr/>
          <p:nvPr/>
        </p:nvSpPr>
        <p:spPr>
          <a:xfrm rot="10800000">
            <a:off x="1987553" y="3825460"/>
            <a:ext cx="1036828" cy="694119"/>
          </a:xfrm>
          <a:prstGeom prst="arc">
            <a:avLst>
              <a:gd name="adj1" fmla="val 11082576"/>
              <a:gd name="adj2" fmla="val 0"/>
            </a:avLst>
          </a:prstGeom>
          <a:ln w="381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28575">
                <a:solidFill>
                  <a:schemeClr val="tx1"/>
                </a:solidFill>
              </a:ln>
            </a:endParaRPr>
          </a:p>
        </p:txBody>
      </p:sp>
      <p:sp>
        <p:nvSpPr>
          <p:cNvPr id="7" name="Arc 6">
            <a:extLst>
              <a:ext uri="{FF2B5EF4-FFF2-40B4-BE49-F238E27FC236}">
                <a16:creationId xmlns:a16="http://schemas.microsoft.com/office/drawing/2014/main" id="{E0370030-6708-11F9-5341-EFE036B31072}"/>
              </a:ext>
            </a:extLst>
          </p:cNvPr>
          <p:cNvSpPr/>
          <p:nvPr/>
        </p:nvSpPr>
        <p:spPr>
          <a:xfrm rot="10800000">
            <a:off x="1972058" y="4329584"/>
            <a:ext cx="1036828" cy="694119"/>
          </a:xfrm>
          <a:prstGeom prst="arc">
            <a:avLst>
              <a:gd name="adj1" fmla="val 11082576"/>
              <a:gd name="adj2" fmla="val 0"/>
            </a:avLst>
          </a:prstGeom>
          <a:ln w="381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28575">
                <a:solidFill>
                  <a:schemeClr val="tx1"/>
                </a:solidFill>
              </a:ln>
            </a:endParaRPr>
          </a:p>
        </p:txBody>
      </p:sp>
      <p:sp>
        <p:nvSpPr>
          <p:cNvPr id="20" name="Footer Placeholder 19">
            <a:extLst>
              <a:ext uri="{FF2B5EF4-FFF2-40B4-BE49-F238E27FC236}">
                <a16:creationId xmlns:a16="http://schemas.microsoft.com/office/drawing/2014/main" id="{745322D0-9E8D-61F0-00C9-CF028B0004B4}"/>
              </a:ext>
            </a:extLst>
          </p:cNvPr>
          <p:cNvSpPr>
            <a:spLocks noGrp="1"/>
          </p:cNvSpPr>
          <p:nvPr>
            <p:ph type="ftr" sz="quarter" idx="11"/>
          </p:nvPr>
        </p:nvSpPr>
        <p:spPr>
          <a:xfrm>
            <a:off x="4038600" y="6550559"/>
            <a:ext cx="4240816" cy="307442"/>
          </a:xfrm>
        </p:spPr>
        <p:txBody>
          <a:bodyPr/>
          <a:lstStyle/>
          <a:p>
            <a:r>
              <a:rPr lang="en-US" noProof="0" dirty="0"/>
              <a:t>Flow Over a Step Cylinder using Partially-Averaged Navier-Stokes Equations</a:t>
            </a:r>
          </a:p>
        </p:txBody>
      </p:sp>
      <p:sp>
        <p:nvSpPr>
          <p:cNvPr id="21" name="Footer Placeholder 10">
            <a:extLst>
              <a:ext uri="{FF2B5EF4-FFF2-40B4-BE49-F238E27FC236}">
                <a16:creationId xmlns:a16="http://schemas.microsoft.com/office/drawing/2014/main" id="{F9004A0A-5B4E-101D-68DB-F322070B53C0}"/>
              </a:ext>
            </a:extLst>
          </p:cNvPr>
          <p:cNvSpPr txBox="1">
            <a:spLocks/>
          </p:cNvSpPr>
          <p:nvPr/>
        </p:nvSpPr>
        <p:spPr>
          <a:xfrm>
            <a:off x="1406655" y="6550559"/>
            <a:ext cx="923590" cy="306120"/>
          </a:xfrm>
          <a:prstGeom prst="rect">
            <a:avLst/>
          </a:prstGeom>
        </p:spPr>
        <p:txBody>
          <a:bodyPr vert="horz" lIns="0" tIns="0" rIns="0" bIns="0" rtlCol="0" anchor="t" anchorCtr="0"/>
          <a:lstStyle>
            <a:defPPr>
              <a:defRPr lang="nb-NO"/>
            </a:defPPr>
            <a:lvl1pPr marL="0" algn="ctr" defTabSz="914400" rtl="0" eaLnBrk="1" latinLnBrk="0" hangingPunct="1">
              <a:defRPr sz="1000" kern="1200">
                <a:solidFill>
                  <a:schemeClr val="accent2"/>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Usman Shaukat</a:t>
            </a:r>
          </a:p>
        </p:txBody>
      </p:sp>
    </p:spTree>
    <p:extLst>
      <p:ext uri="{BB962C8B-B14F-4D97-AF65-F5344CB8AC3E}">
        <p14:creationId xmlns:p14="http://schemas.microsoft.com/office/powerpoint/2010/main" val="339725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B46E1-8BA7-0ACB-2EB3-EFA366510C5C}"/>
              </a:ext>
            </a:extLst>
          </p:cNvPr>
          <p:cNvSpPr>
            <a:spLocks noGrp="1"/>
          </p:cNvSpPr>
          <p:nvPr>
            <p:ph type="title"/>
          </p:nvPr>
        </p:nvSpPr>
        <p:spPr>
          <a:xfrm>
            <a:off x="1670472" y="879894"/>
            <a:ext cx="8266008" cy="692957"/>
          </a:xfrm>
        </p:spPr>
        <p:txBody>
          <a:bodyPr>
            <a:normAutofit/>
          </a:bodyPr>
          <a:lstStyle/>
          <a:p>
            <a:r>
              <a:rPr lang="en-US" dirty="0"/>
              <a:t>Results Validation Other LES Findings</a:t>
            </a:r>
          </a:p>
        </p:txBody>
      </p:sp>
      <p:sp>
        <p:nvSpPr>
          <p:cNvPr id="3" name="Date Placeholder 2">
            <a:extLst>
              <a:ext uri="{FF2B5EF4-FFF2-40B4-BE49-F238E27FC236}">
                <a16:creationId xmlns:a16="http://schemas.microsoft.com/office/drawing/2014/main" id="{9954035D-B33F-2B15-A99A-FB991BF311A9}"/>
              </a:ext>
            </a:extLst>
          </p:cNvPr>
          <p:cNvSpPr>
            <a:spLocks noGrp="1"/>
          </p:cNvSpPr>
          <p:nvPr>
            <p:ph type="dt" sz="half" idx="10"/>
          </p:nvPr>
        </p:nvSpPr>
        <p:spPr/>
        <p:txBody>
          <a:bodyPr/>
          <a:lstStyle/>
          <a:p>
            <a:r>
              <a:rPr lang="en-US" noProof="0"/>
              <a:t>11/20/2023</a:t>
            </a:r>
            <a:endParaRPr lang="en-US" noProof="0" dirty="0"/>
          </a:p>
        </p:txBody>
      </p:sp>
      <p:sp>
        <p:nvSpPr>
          <p:cNvPr id="5" name="Slide Number Placeholder 4">
            <a:extLst>
              <a:ext uri="{FF2B5EF4-FFF2-40B4-BE49-F238E27FC236}">
                <a16:creationId xmlns:a16="http://schemas.microsoft.com/office/drawing/2014/main" id="{B86CF4B1-45A4-7150-5C3D-71838C039C8F}"/>
              </a:ext>
            </a:extLst>
          </p:cNvPr>
          <p:cNvSpPr>
            <a:spLocks noGrp="1"/>
          </p:cNvSpPr>
          <p:nvPr>
            <p:ph type="sldNum" sz="quarter" idx="12"/>
          </p:nvPr>
        </p:nvSpPr>
        <p:spPr/>
        <p:txBody>
          <a:bodyPr/>
          <a:lstStyle/>
          <a:p>
            <a:fld id="{1CAACE74-9F97-CC48-B4CB-2460102901BA}" type="slidenum">
              <a:rPr lang="en-US" noProof="0" smtClean="0"/>
              <a:t>9</a:t>
            </a:fld>
            <a:endParaRPr lang="en-US" noProof="0" dirty="0"/>
          </a:p>
        </p:txBody>
      </p:sp>
      <p:pic>
        <p:nvPicPr>
          <p:cNvPr id="7" name="Picture 6" descr="A brown cylindrical object with blue swirls&#10;&#10;Description automatically generated">
            <a:extLst>
              <a:ext uri="{FF2B5EF4-FFF2-40B4-BE49-F238E27FC236}">
                <a16:creationId xmlns:a16="http://schemas.microsoft.com/office/drawing/2014/main" id="{62CC1159-256E-E3AF-73CB-382099509965}"/>
              </a:ext>
            </a:extLst>
          </p:cNvPr>
          <p:cNvPicPr>
            <a:picLocks noChangeAspect="1"/>
          </p:cNvPicPr>
          <p:nvPr/>
        </p:nvPicPr>
        <p:blipFill>
          <a:blip r:embed="rId3"/>
          <a:stretch>
            <a:fillRect/>
          </a:stretch>
        </p:blipFill>
        <p:spPr>
          <a:xfrm>
            <a:off x="1280330" y="2517468"/>
            <a:ext cx="4815670" cy="3359078"/>
          </a:xfrm>
          <a:prstGeom prst="rect">
            <a:avLst/>
          </a:prstGeom>
          <a:ln>
            <a:noFill/>
          </a:ln>
          <a:effectLst>
            <a:outerShdw blurRad="190500" algn="tl" rotWithShape="0">
              <a:srgbClr val="000000">
                <a:alpha val="70000"/>
              </a:srgbClr>
            </a:outerShdw>
          </a:effectLst>
        </p:spPr>
      </p:pic>
      <p:cxnSp>
        <p:nvCxnSpPr>
          <p:cNvPr id="9" name="Straight Arrow Connector 8">
            <a:extLst>
              <a:ext uri="{FF2B5EF4-FFF2-40B4-BE49-F238E27FC236}">
                <a16:creationId xmlns:a16="http://schemas.microsoft.com/office/drawing/2014/main" id="{3C03A7D4-F1DF-9E21-AE49-62726723DB9A}"/>
              </a:ext>
            </a:extLst>
          </p:cNvPr>
          <p:cNvCxnSpPr>
            <a:cxnSpLocks/>
          </p:cNvCxnSpPr>
          <p:nvPr/>
        </p:nvCxnSpPr>
        <p:spPr>
          <a:xfrm flipV="1">
            <a:off x="2934279" y="2309843"/>
            <a:ext cx="860973" cy="916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368C5FBB-C1FA-F70F-EA56-8544B8F9AB79}"/>
              </a:ext>
            </a:extLst>
          </p:cNvPr>
          <p:cNvSpPr/>
          <p:nvPr/>
        </p:nvSpPr>
        <p:spPr>
          <a:xfrm>
            <a:off x="913754" y="1896684"/>
            <a:ext cx="9240440" cy="4574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4">
                  <a:lumMod val="75000"/>
                </a:schemeClr>
              </a:buClr>
              <a:buFont typeface="Wingdings" panose="05000000000000000000" pitchFamily="2" charset="2"/>
              <a:buChar char="q"/>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Formation of separation bubble both at front and leeward side of cylinder</a:t>
            </a:r>
          </a:p>
        </p:txBody>
      </p:sp>
      <p:cxnSp>
        <p:nvCxnSpPr>
          <p:cNvPr id="11" name="Straight Arrow Connector 10">
            <a:extLst>
              <a:ext uri="{FF2B5EF4-FFF2-40B4-BE49-F238E27FC236}">
                <a16:creationId xmlns:a16="http://schemas.microsoft.com/office/drawing/2014/main" id="{03B8A493-5FB5-0DB4-353B-B3D9A92955DD}"/>
              </a:ext>
            </a:extLst>
          </p:cNvPr>
          <p:cNvCxnSpPr>
            <a:cxnSpLocks/>
          </p:cNvCxnSpPr>
          <p:nvPr/>
        </p:nvCxnSpPr>
        <p:spPr>
          <a:xfrm flipH="1" flipV="1">
            <a:off x="3795252" y="2309843"/>
            <a:ext cx="244895" cy="1335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C049F6A-5328-5B9E-ABA4-8C50194E6A2D}"/>
              </a:ext>
            </a:extLst>
          </p:cNvPr>
          <p:cNvPicPr>
            <a:picLocks noChangeAspect="1"/>
          </p:cNvPicPr>
          <p:nvPr/>
        </p:nvPicPr>
        <p:blipFill>
          <a:blip r:embed="rId4"/>
          <a:stretch>
            <a:fillRect/>
          </a:stretch>
        </p:blipFill>
        <p:spPr>
          <a:xfrm>
            <a:off x="7071644" y="2582917"/>
            <a:ext cx="3935667" cy="3070930"/>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9C25D470-80B3-4DE8-3CDF-4C4BA3293A10}"/>
              </a:ext>
            </a:extLst>
          </p:cNvPr>
          <p:cNvSpPr txBox="1"/>
          <p:nvPr/>
        </p:nvSpPr>
        <p:spPr>
          <a:xfrm>
            <a:off x="7287621" y="5771477"/>
            <a:ext cx="3503714" cy="369332"/>
          </a:xfrm>
          <a:prstGeom prst="rect">
            <a:avLst/>
          </a:prstGeom>
          <a:noFill/>
        </p:spPr>
        <p:txBody>
          <a:bodyPr wrap="square">
            <a:spAutoFit/>
          </a:bodyPr>
          <a:lstStyle/>
          <a:p>
            <a:r>
              <a:rPr lang="en-US"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LES model (</a:t>
            </a:r>
            <a:r>
              <a:rPr lang="en-US" sz="180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Afghan et al, 2007)</a:t>
            </a:r>
            <a:endParaRPr lang="en-US" dirty="0"/>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55DC424-13CD-B912-00DF-9A117DF5C32B}"/>
                  </a:ext>
                </a:extLst>
              </p:cNvPr>
              <p:cNvSpPr txBox="1"/>
              <p:nvPr/>
            </p:nvSpPr>
            <p:spPr>
              <a:xfrm>
                <a:off x="2166859" y="5973602"/>
                <a:ext cx="2306286" cy="369332"/>
              </a:xfrm>
              <a:prstGeom prst="rect">
                <a:avLst/>
              </a:prstGeom>
              <a:noFill/>
            </p:spPr>
            <p:txBody>
              <a:bodyPr wrap="square">
                <a:spAutoFit/>
              </a:bodyPr>
              <a:lstStyle/>
              <a:p>
                <a14:m>
                  <m:oMath xmlns:m="http://schemas.openxmlformats.org/officeDocument/2006/math">
                    <m:r>
                      <a:rPr lang="en-US" sz="1800" b="0" i="1" smtClean="0">
                        <a:solidFill>
                          <a:schemeClr val="tx2">
                            <a:lumMod val="85000"/>
                            <a:lumOff val="15000"/>
                          </a:schemeClr>
                        </a:solidFill>
                        <a:latin typeface="Cambria Math" panose="02040503050406030204" pitchFamily="18" charset="0"/>
                        <a:ea typeface="Tahoma" panose="020B0604030504040204" pitchFamily="34" charset="0"/>
                        <a:cs typeface="Tahoma" panose="020B0604030504040204" pitchFamily="34" charset="0"/>
                      </a:rPr>
                      <m:t>𝐾</m:t>
                    </m:r>
                    <m:r>
                      <a:rPr lang="en-US" sz="1800" b="0" i="1" smtClean="0">
                        <a:solidFill>
                          <a:schemeClr val="tx2">
                            <a:lumMod val="85000"/>
                            <a:lumOff val="15000"/>
                          </a:schemeClr>
                        </a:solidFill>
                        <a:latin typeface="Cambria Math" panose="02040503050406030204" pitchFamily="18" charset="0"/>
                        <a:ea typeface="Tahoma" panose="020B0604030504040204" pitchFamily="34" charset="0"/>
                        <a:cs typeface="Tahoma" panose="020B0604030504040204" pitchFamily="34" charset="0"/>
                      </a:rPr>
                      <m:t> </m:t>
                    </m:r>
                    <m:r>
                      <a:rPr lang="en-US" sz="1800" b="0" i="1" smtClean="0">
                        <a:solidFill>
                          <a:schemeClr val="tx2">
                            <a:lumMod val="85000"/>
                            <a:lumOff val="15000"/>
                          </a:schemeClr>
                        </a:solidFill>
                        <a:latin typeface="Cambria Math" panose="02040503050406030204" pitchFamily="18" charset="0"/>
                        <a:ea typeface="Tahoma" panose="020B0604030504040204" pitchFamily="34" charset="0"/>
                        <a:cs typeface="Tahoma" panose="020B0604030504040204" pitchFamily="34" charset="0"/>
                      </a:rPr>
                      <m:t>𝜔</m:t>
                    </m:r>
                    <m:r>
                      <a:rPr lang="en-US" sz="1800" b="0" i="1" smtClean="0">
                        <a:solidFill>
                          <a:schemeClr val="tx2">
                            <a:lumMod val="85000"/>
                            <a:lumOff val="15000"/>
                          </a:schemeClr>
                        </a:solidFill>
                        <a:latin typeface="Cambria Math" panose="02040503050406030204" pitchFamily="18" charset="0"/>
                        <a:ea typeface="Tahoma" panose="020B0604030504040204" pitchFamily="34" charset="0"/>
                        <a:cs typeface="Tahoma" panose="020B0604030504040204" pitchFamily="34" charset="0"/>
                      </a:rPr>
                      <m:t> </m:t>
                    </m:r>
                    <m:r>
                      <a:rPr lang="en-US" sz="1800" b="0" i="1" smtClean="0">
                        <a:solidFill>
                          <a:schemeClr val="tx2">
                            <a:lumMod val="85000"/>
                            <a:lumOff val="15000"/>
                          </a:schemeClr>
                        </a:solidFill>
                        <a:latin typeface="Cambria Math" panose="02040503050406030204" pitchFamily="18" charset="0"/>
                        <a:ea typeface="Tahoma" panose="020B0604030504040204" pitchFamily="34" charset="0"/>
                        <a:cs typeface="Tahoma" panose="020B0604030504040204" pitchFamily="34" charset="0"/>
                      </a:rPr>
                      <m:t>𝑆𝑆𝑇</m:t>
                    </m:r>
                  </m:oMath>
                </a14:m>
                <a:r>
                  <a:rPr lang="en-US" sz="180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PANS model</a:t>
                </a:r>
                <a:endParaRPr lang="en-US" dirty="0"/>
              </a:p>
            </p:txBody>
          </p:sp>
        </mc:Choice>
        <mc:Fallback xmlns="">
          <p:sp>
            <p:nvSpPr>
              <p:cNvPr id="26" name="TextBox 25">
                <a:extLst>
                  <a:ext uri="{FF2B5EF4-FFF2-40B4-BE49-F238E27FC236}">
                    <a16:creationId xmlns:a16="http://schemas.microsoft.com/office/drawing/2014/main" id="{555DC424-13CD-B912-00DF-9A117DF5C32B}"/>
                  </a:ext>
                </a:extLst>
              </p:cNvPr>
              <p:cNvSpPr txBox="1">
                <a:spLocks noRot="1" noChangeAspect="1" noMove="1" noResize="1" noEditPoints="1" noAdjustHandles="1" noChangeArrowheads="1" noChangeShapeType="1" noTextEdit="1"/>
              </p:cNvSpPr>
              <p:nvPr/>
            </p:nvSpPr>
            <p:spPr>
              <a:xfrm>
                <a:off x="2166859" y="5973602"/>
                <a:ext cx="2306286" cy="369332"/>
              </a:xfrm>
              <a:prstGeom prst="rect">
                <a:avLst/>
              </a:prstGeom>
              <a:blipFill>
                <a:blip r:embed="rId5"/>
                <a:stretch>
                  <a:fillRect t="-11475" r="-2111" b="-22951"/>
                </a:stretch>
              </a:blipFill>
            </p:spPr>
            <p:txBody>
              <a:bodyPr/>
              <a:lstStyle/>
              <a:p>
                <a:r>
                  <a:rPr lang="en-US">
                    <a:noFill/>
                  </a:rPr>
                  <a:t> </a:t>
                </a:r>
              </a:p>
            </p:txBody>
          </p:sp>
        </mc:Fallback>
      </mc:AlternateContent>
      <p:sp>
        <p:nvSpPr>
          <p:cNvPr id="13" name="Footer Placeholder 12">
            <a:extLst>
              <a:ext uri="{FF2B5EF4-FFF2-40B4-BE49-F238E27FC236}">
                <a16:creationId xmlns:a16="http://schemas.microsoft.com/office/drawing/2014/main" id="{2503A3B8-601A-565F-52F5-C588002BDA2B}"/>
              </a:ext>
            </a:extLst>
          </p:cNvPr>
          <p:cNvSpPr>
            <a:spLocks noGrp="1"/>
          </p:cNvSpPr>
          <p:nvPr>
            <p:ph type="ftr" sz="quarter" idx="11"/>
          </p:nvPr>
        </p:nvSpPr>
        <p:spPr>
          <a:xfrm>
            <a:off x="4038599" y="6550559"/>
            <a:ext cx="4318819" cy="307442"/>
          </a:xfrm>
        </p:spPr>
        <p:txBody>
          <a:bodyPr/>
          <a:lstStyle/>
          <a:p>
            <a:r>
              <a:rPr lang="en-US" noProof="0" dirty="0"/>
              <a:t>Flow Over a Step Cylinder using Partially-Averaged Navier-Stokes Equations</a:t>
            </a:r>
          </a:p>
        </p:txBody>
      </p:sp>
      <p:sp>
        <p:nvSpPr>
          <p:cNvPr id="15" name="Footer Placeholder 10">
            <a:extLst>
              <a:ext uri="{FF2B5EF4-FFF2-40B4-BE49-F238E27FC236}">
                <a16:creationId xmlns:a16="http://schemas.microsoft.com/office/drawing/2014/main" id="{24A46D1C-B8E6-5214-87C0-BB1CCE3CAA5E}"/>
              </a:ext>
            </a:extLst>
          </p:cNvPr>
          <p:cNvSpPr txBox="1">
            <a:spLocks/>
          </p:cNvSpPr>
          <p:nvPr/>
        </p:nvSpPr>
        <p:spPr>
          <a:xfrm>
            <a:off x="1406655" y="6550559"/>
            <a:ext cx="923590" cy="306120"/>
          </a:xfrm>
          <a:prstGeom prst="rect">
            <a:avLst/>
          </a:prstGeom>
        </p:spPr>
        <p:txBody>
          <a:bodyPr vert="horz" lIns="0" tIns="0" rIns="0" bIns="0" rtlCol="0" anchor="t" anchorCtr="0"/>
          <a:lstStyle>
            <a:defPPr>
              <a:defRPr lang="nb-NO"/>
            </a:defPPr>
            <a:lvl1pPr marL="0" algn="ctr" defTabSz="914400" rtl="0" eaLnBrk="1" latinLnBrk="0" hangingPunct="1">
              <a:defRPr sz="1000" kern="1200">
                <a:solidFill>
                  <a:schemeClr val="accent2"/>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Usman Shaukat</a:t>
            </a:r>
          </a:p>
        </p:txBody>
      </p:sp>
    </p:spTree>
    <p:extLst>
      <p:ext uri="{BB962C8B-B14F-4D97-AF65-F5344CB8AC3E}">
        <p14:creationId xmlns:p14="http://schemas.microsoft.com/office/powerpoint/2010/main" val="1081016862"/>
      </p:ext>
    </p:extLst>
  </p:cSld>
  <p:clrMapOvr>
    <a:masterClrMapping/>
  </p:clrMapOvr>
</p:sld>
</file>

<file path=ppt/theme/theme1.xml><?xml version="1.0" encoding="utf-8"?>
<a:theme xmlns:a="http://schemas.openxmlformats.org/drawingml/2006/main" name="UiS, english">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UiS PPT template English nov 21" id="{AFA5604C-68DA-4C66-991D-84C2D811F7BD}" vid="{73D81475-7981-42AA-B41B-96ED09C3935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3B50F9A7D4DB4FBFE55824A165D42F" ma:contentTypeVersion="16" ma:contentTypeDescription="Create a new document." ma:contentTypeScope="" ma:versionID="9ce0740f7f8bcf1be3108a4d4adf719d">
  <xsd:schema xmlns:xsd="http://www.w3.org/2001/XMLSchema" xmlns:xs="http://www.w3.org/2001/XMLSchema" xmlns:p="http://schemas.microsoft.com/office/2006/metadata/properties" xmlns:ns2="b6ec5232-d873-4890-969e-6ef2ac078be6" xmlns:ns3="2115689e-d094-4412-8b23-2f714fcf318a" targetNamespace="http://schemas.microsoft.com/office/2006/metadata/properties" ma:root="true" ma:fieldsID="13468b3848121c82aa91b9055c310b07" ns2:_="" ns3:_="">
    <xsd:import namespace="b6ec5232-d873-4890-969e-6ef2ac078be6"/>
    <xsd:import namespace="2115689e-d094-4412-8b23-2f714fcf318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TaxCatchAll" minOccurs="0"/>
                <xsd:element ref="ns2:lcf76f155ced4ddcb4097134ff3c332f"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ec5232-d873-4890-969e-6ef2ac078b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051377f-c3a4-486c-a87b-1b24b1195840"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15689e-d094-4412-8b23-2f714fcf318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483e3ad-840f-4bcd-9714-3c7e2ffaac22}" ma:internalName="TaxCatchAll" ma:showField="CatchAllData" ma:web="2115689e-d094-4412-8b23-2f714fcf31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6ec5232-d873-4890-969e-6ef2ac078be6">
      <Terms xmlns="http://schemas.microsoft.com/office/infopath/2007/PartnerControls"/>
    </lcf76f155ced4ddcb4097134ff3c332f>
    <TaxCatchAll xmlns="2115689e-d094-4412-8b23-2f714fcf318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C85DDD-AE12-4E60-A103-9D91B42F05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ec5232-d873-4890-969e-6ef2ac078be6"/>
    <ds:schemaRef ds:uri="2115689e-d094-4412-8b23-2f714fcf31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1A4051-136B-449C-9B52-58EB93CB9AB0}">
  <ds:schemaRefs>
    <ds:schemaRef ds:uri="http://schemas.microsoft.com/office/2006/metadata/properties"/>
    <ds:schemaRef ds:uri="http://schemas.microsoft.com/office/infopath/2007/PartnerControls"/>
    <ds:schemaRef ds:uri="b6ec5232-d873-4890-969e-6ef2ac078be6"/>
    <ds:schemaRef ds:uri="2115689e-d094-4412-8b23-2f714fcf318a"/>
  </ds:schemaRefs>
</ds:datastoreItem>
</file>

<file path=customXml/itemProps3.xml><?xml version="1.0" encoding="utf-8"?>
<ds:datastoreItem xmlns:ds="http://schemas.openxmlformats.org/officeDocument/2006/customXml" ds:itemID="{5B2E62A3-C478-4AEA-93CF-F6B53060E736}">
  <ds:schemaRefs>
    <ds:schemaRef ds:uri="http://schemas.microsoft.com/sharepoint/v3/contenttype/forms"/>
  </ds:schemaRefs>
</ds:datastoreItem>
</file>

<file path=docMetadata/LabelInfo.xml><?xml version="1.0" encoding="utf-8"?>
<clbl:labelList xmlns:clbl="http://schemas.microsoft.com/office/2020/mipLabelMetadata">
  <clbl:label id="{2b7fce66-bf2d-46b5-b59a-9f0018501bcd}" enabled="1" method="Standard" siteId="{f8a213d2-8f6c-400d-9e74-4e8b475316c6}" contentBits="0" removed="0"/>
</clbl:labelList>
</file>

<file path=docProps/app.xml><?xml version="1.0" encoding="utf-8"?>
<Properties xmlns="http://schemas.openxmlformats.org/officeDocument/2006/extended-properties" xmlns:vt="http://schemas.openxmlformats.org/officeDocument/2006/docPropsVTypes">
  <Template>Innovation and Project</Template>
  <TotalTime>2612</TotalTime>
  <Words>2298</Words>
  <Application>Microsoft Office PowerPoint</Application>
  <PresentationFormat>Widescreen</PresentationFormat>
  <Paragraphs>293</Paragraphs>
  <Slides>18</Slides>
  <Notes>18</Notes>
  <HiddenSlides>3</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Calibri</vt:lpstr>
      <vt:lpstr>Cambria Math</vt:lpstr>
      <vt:lpstr>Courier New</vt:lpstr>
      <vt:lpstr>ElsevierGulliver</vt:lpstr>
      <vt:lpstr>Open Sans</vt:lpstr>
      <vt:lpstr>Söhne</vt:lpstr>
      <vt:lpstr>Tahoma</vt:lpstr>
      <vt:lpstr>Wingdings</vt:lpstr>
      <vt:lpstr>UiS, english</vt:lpstr>
      <vt:lpstr>Flow Over a Step Cylinder using Partially-Averaged Navier-Stokes Equations with Application Towards Dynamic Subsea Power Cables</vt:lpstr>
      <vt:lpstr>Agenda</vt:lpstr>
      <vt:lpstr>Introduction </vt:lpstr>
      <vt:lpstr>Introduction - Step Cylinder</vt:lpstr>
      <vt:lpstr>PANS Methodology</vt:lpstr>
      <vt:lpstr>PANS Methodology</vt:lpstr>
      <vt:lpstr>Validation of Wall-Mounted Cylinder  </vt:lpstr>
      <vt:lpstr>Validation Results -Pressure Coefficient </vt:lpstr>
      <vt:lpstr>Results Validation Other LES Findings</vt:lpstr>
      <vt:lpstr>Step Cylinder Study</vt:lpstr>
      <vt:lpstr>Step Cylinder-Drag Force Distribution Results</vt:lpstr>
      <vt:lpstr>PowerPoint Presentation</vt:lpstr>
      <vt:lpstr>Comparison with Transverse Drag Coefficient in DNV-RP-C02 Standards</vt:lpstr>
      <vt:lpstr>Conclusion</vt:lpstr>
      <vt:lpstr>PowerPoint Presentation</vt:lpstr>
      <vt:lpstr>Step Cylinder - Velocity contours Results</vt:lpstr>
      <vt:lpstr>Results Validation against LES Findings</vt:lpstr>
      <vt:lpstr>Step Cylinders - Flow Structures Results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choose the slides you prefer to use and delete the rest.</dc:title>
  <dc:creator>Usman Shaukat</dc:creator>
  <cp:lastModifiedBy>Usman Shaukat</cp:lastModifiedBy>
  <cp:revision>41</cp:revision>
  <dcterms:created xsi:type="dcterms:W3CDTF">2023-11-20T12:20:08Z</dcterms:created>
  <dcterms:modified xsi:type="dcterms:W3CDTF">2023-11-30T04:29:54Z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0x010100273B50F9A7D4DB4FBFE55824A165D42F</vt:lpwstr>
  </property>
</Properties>
</file>