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1"/>
  </p:notesMasterIdLst>
  <p:handoutMasterIdLst>
    <p:handoutMasterId r:id="rId32"/>
  </p:handoutMasterIdLst>
  <p:sldIdLst>
    <p:sldId id="309" r:id="rId2"/>
    <p:sldId id="263" r:id="rId3"/>
    <p:sldId id="305" r:id="rId4"/>
    <p:sldId id="304" r:id="rId5"/>
    <p:sldId id="303" r:id="rId6"/>
    <p:sldId id="307" r:id="rId7"/>
    <p:sldId id="302" r:id="rId8"/>
    <p:sldId id="308" r:id="rId9"/>
    <p:sldId id="306" r:id="rId10"/>
    <p:sldId id="311" r:id="rId11"/>
    <p:sldId id="312" r:id="rId12"/>
    <p:sldId id="313" r:id="rId13"/>
    <p:sldId id="315" r:id="rId14"/>
    <p:sldId id="314" r:id="rId15"/>
    <p:sldId id="310" r:id="rId16"/>
    <p:sldId id="316" r:id="rId17"/>
    <p:sldId id="317" r:id="rId18"/>
    <p:sldId id="318" r:id="rId19"/>
    <p:sldId id="319" r:id="rId20"/>
    <p:sldId id="320" r:id="rId21"/>
    <p:sldId id="321" r:id="rId22"/>
    <p:sldId id="322" r:id="rId23"/>
    <p:sldId id="324" r:id="rId24"/>
    <p:sldId id="326" r:id="rId25"/>
    <p:sldId id="327" r:id="rId26"/>
    <p:sldId id="328" r:id="rId27"/>
    <p:sldId id="325" r:id="rId28"/>
    <p:sldId id="329" r:id="rId29"/>
    <p:sldId id="33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33CC"/>
    <a:srgbClr val="F5EED9"/>
    <a:srgbClr val="66FF66"/>
    <a:srgbClr val="3333FF"/>
    <a:srgbClr val="FF6699"/>
    <a:srgbClr val="993300"/>
    <a:srgbClr val="CC0099"/>
    <a:srgbClr val="FFFF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220" autoAdjust="0"/>
  </p:normalViewPr>
  <p:slideViewPr>
    <p:cSldViewPr>
      <p:cViewPr varScale="1">
        <p:scale>
          <a:sx n="74" d="100"/>
          <a:sy n="74" d="100"/>
        </p:scale>
        <p:origin x="576"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FE6E31-D961-42E4-9D02-A9BE0DF45EBB}" type="datetimeFigureOut">
              <a:rPr lang="en-US" smtClean="0"/>
              <a:t>9/8/2023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B0DA1-119A-4465-9330-C8F7E7B36103}" type="slidenum">
              <a:rPr lang="en-US" smtClean="0"/>
              <a:t>‹#›</a:t>
            </a:fld>
            <a:endParaRPr lang="en-US"/>
          </a:p>
        </p:txBody>
      </p:sp>
    </p:spTree>
    <p:extLst>
      <p:ext uri="{BB962C8B-B14F-4D97-AF65-F5344CB8AC3E}">
        <p14:creationId xmlns:p14="http://schemas.microsoft.com/office/powerpoint/2010/main" val="279565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D05CA-0EDE-47F1-98F4-64C1FC343CCC}" type="datetimeFigureOut">
              <a:rPr lang="en-US" smtClean="0"/>
              <a:pPr/>
              <a:t>9/8/2023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72B5E-5058-4B0F-862A-6DBABC8EAFCA}" type="slidenum">
              <a:rPr lang="en-US" smtClean="0"/>
              <a:pPr/>
              <a:t>‹#›</a:t>
            </a:fld>
            <a:endParaRPr lang="en-US"/>
          </a:p>
        </p:txBody>
      </p:sp>
    </p:spTree>
    <p:extLst>
      <p:ext uri="{BB962C8B-B14F-4D97-AF65-F5344CB8AC3E}">
        <p14:creationId xmlns:p14="http://schemas.microsoft.com/office/powerpoint/2010/main" val="1923858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CA35A02-4D01-4579-A62D-A8A287E544DB}" type="datetime1">
              <a:rPr lang="en-US" smtClean="0"/>
              <a:t>9/8/2023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47C724B-73C6-418A-BAD0-8D704EE15B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263558-DF60-486E-98BC-D73ABD836136}"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C724B-73C6-418A-BAD0-8D704EE15B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54B5A9-5ACA-4CDF-A09C-2067F62E8682}"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C724B-73C6-418A-BAD0-8D704EE15B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DADF2E-9483-4605-AE53-53D4D9D7A5DA}"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C724B-73C6-418A-BAD0-8D704EE15B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5CAD04-9D0D-432F-BBFE-8C9A2866F465}"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C724B-73C6-418A-BAD0-8D704EE15B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4DA45C-9D92-45CF-A3C0-80754F104D24}" type="datetime1">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C724B-73C6-418A-BAD0-8D704EE15B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50242DE-87B9-418E-9129-36D8D52568BB}" type="datetime1">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C724B-73C6-418A-BAD0-8D704EE15B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0183B0-1192-4BFE-9D3D-8627461C110E}" type="datetime1">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C724B-73C6-418A-BAD0-8D704EE15B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783A8-90CE-4EBF-86DB-A8D5111C69E5}" type="datetime1">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C724B-73C6-418A-BAD0-8D704EE15B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012232-A720-4217-98CB-87FA97AE51ED}" type="datetime1">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C724B-73C6-418A-BAD0-8D704EE15B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85CC48-69BC-404E-9A83-0D647853C20C}" type="datetime1">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747C724B-73C6-418A-BAD0-8D704EE15BBB}"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30237C2-0335-4AEE-BE51-4498BFD90AF4}" type="datetime1">
              <a:rPr lang="en-US" smtClean="0"/>
              <a:t>9/8/2023</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7C724B-73C6-418A-BAD0-8D704EE15BBB}"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12192000" cy="68580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474631" y="23655"/>
            <a:ext cx="9269569" cy="1837828"/>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bliqueTopRight"/>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smtClean="0">
                <a:latin typeface="Algerian" panose="04020705040A02060702" pitchFamily="82" charset="0"/>
              </a:rPr>
              <a:t> </a:t>
            </a:r>
            <a:r>
              <a:rPr lang="en-US" sz="3200" dirty="0" smtClean="0">
                <a:latin typeface="Algerian" panose="04020705040A02060702" pitchFamily="82" charset="0"/>
              </a:rPr>
              <a:t>Ministry of EDUCATION </a:t>
            </a:r>
            <a:endParaRPr lang="en-US" sz="2400" dirty="0" smtClean="0">
              <a:latin typeface="Algerian" panose="04020705040A02060702" pitchFamily="82" charset="0"/>
            </a:endParaRPr>
          </a:p>
          <a:p>
            <a:pPr algn="ctr"/>
            <a:r>
              <a:rPr lang="en-US" sz="2800" dirty="0" err="1" smtClean="0">
                <a:latin typeface="Algerian" panose="04020705040A02060702" pitchFamily="82" charset="0"/>
              </a:rPr>
              <a:t>Assosa</a:t>
            </a:r>
            <a:r>
              <a:rPr lang="en-US" sz="2800" dirty="0" smtClean="0">
                <a:latin typeface="Algerian" panose="04020705040A02060702" pitchFamily="82" charset="0"/>
              </a:rPr>
              <a:t> University</a:t>
            </a:r>
            <a:endParaRPr lang="en-US" sz="2800" dirty="0" smtClean="0">
              <a:latin typeface="Algerian" panose="04020705040A02060702" pitchFamily="82" charset="0"/>
            </a:endParaRPr>
          </a:p>
        </p:txBody>
      </p:sp>
      <p:sp>
        <p:nvSpPr>
          <p:cNvPr id="11" name="Rectangle 10"/>
          <p:cNvSpPr/>
          <p:nvPr/>
        </p:nvSpPr>
        <p:spPr>
          <a:xfrm>
            <a:off x="304800" y="2514600"/>
            <a:ext cx="11658600" cy="1569660"/>
          </a:xfrm>
          <a:prstGeom prst="rect">
            <a:avLst/>
          </a:prstGeom>
          <a:solidFill>
            <a:srgbClr val="66FF66"/>
          </a:solidFill>
          <a:scene3d>
            <a:camera prst="perspectiveRelaxedModerately"/>
            <a:lightRig rig="threePt" dir="t"/>
          </a:scene3d>
          <a:sp3d>
            <a:bevelT/>
          </a:sp3d>
        </p:spPr>
        <p:txBody>
          <a:bodyPr wrap="square">
            <a:spAutoFit/>
          </a:bodyPr>
          <a:lstStyle/>
          <a:p>
            <a:pPr algn="ctr"/>
            <a:r>
              <a:rPr lang="en-US" sz="4800" b="1" dirty="0" smtClean="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Production of Hybrid Composite Using Sisal and False Banana Fiber for Dashboard Application </a:t>
            </a:r>
            <a:endParaRPr lang="en-US" sz="48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endParaRPr>
          </a:p>
        </p:txBody>
      </p:sp>
      <p:sp>
        <p:nvSpPr>
          <p:cNvPr id="12" name="Rounded Rectangle 11"/>
          <p:cNvSpPr/>
          <p:nvPr/>
        </p:nvSpPr>
        <p:spPr>
          <a:xfrm>
            <a:off x="609600" y="5638800"/>
            <a:ext cx="5715000" cy="838737"/>
          </a:xfrm>
          <a:prstGeom prst="roundRect">
            <a:avLst/>
          </a:prstGeom>
          <a:solidFill>
            <a:schemeClr val="accent4">
              <a:lumMod val="20000"/>
              <a:lumOff val="80000"/>
            </a:schemeClr>
          </a:solidFill>
          <a:ln>
            <a:noFill/>
          </a:ln>
          <a:effectLst>
            <a:glow rad="228600">
              <a:schemeClr val="accent3">
                <a:satMod val="175000"/>
                <a:alpha val="40000"/>
              </a:schemeClr>
            </a:glow>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b="1" u="sng" dirty="0" smtClean="0">
                <a:solidFill>
                  <a:srgbClr val="7030A0"/>
                </a:solidFill>
              </a:rPr>
              <a:t>Investigator (s)</a:t>
            </a:r>
            <a:r>
              <a:rPr lang="en-US" sz="2400" b="1" dirty="0" smtClean="0">
                <a:solidFill>
                  <a:srgbClr val="7030A0"/>
                </a:solidFill>
              </a:rPr>
              <a:t>:</a:t>
            </a:r>
          </a:p>
          <a:p>
            <a:pPr marL="742950" lvl="1" indent="-285750" algn="ctr">
              <a:buSzPct val="125000"/>
              <a:buFont typeface="Symbol" panose="05050102010706020507" pitchFamily="18" charset="2"/>
              <a:buChar char=""/>
            </a:pPr>
            <a:r>
              <a:rPr lang="en-US" b="1" dirty="0" smtClean="0">
                <a:solidFill>
                  <a:srgbClr val="00CC00"/>
                </a:solidFill>
              </a:rPr>
              <a:t> </a:t>
            </a:r>
            <a:r>
              <a:rPr lang="en-US" b="1" dirty="0" smtClean="0">
                <a:solidFill>
                  <a:srgbClr val="7030A0"/>
                </a:solidFill>
              </a:rPr>
              <a:t>Principal Investigator: </a:t>
            </a:r>
            <a:r>
              <a:rPr lang="en-US" b="1" i="1" dirty="0" smtClean="0">
                <a:solidFill>
                  <a:srgbClr val="7030A0"/>
                </a:solidFill>
              </a:rPr>
              <a:t>Mr. </a:t>
            </a:r>
            <a:r>
              <a:rPr lang="en-US" b="1" i="1" dirty="0" err="1" smtClean="0">
                <a:solidFill>
                  <a:srgbClr val="7030A0"/>
                </a:solidFill>
              </a:rPr>
              <a:t>Dawit</a:t>
            </a:r>
            <a:r>
              <a:rPr lang="en-US" b="1" i="1" dirty="0" smtClean="0">
                <a:solidFill>
                  <a:srgbClr val="7030A0"/>
                </a:solidFill>
              </a:rPr>
              <a:t> W. (MSc.)</a:t>
            </a:r>
          </a:p>
          <a:p>
            <a:pPr lvl="1">
              <a:buSzPct val="125000"/>
            </a:pPr>
            <a:endParaRPr lang="en-US" dirty="0">
              <a:solidFill>
                <a:srgbClr val="7030A0"/>
              </a:solidFill>
            </a:endParaRPr>
          </a:p>
        </p:txBody>
      </p:sp>
      <p:sp>
        <p:nvSpPr>
          <p:cNvPr id="13" name="Rounded Rectangle 12"/>
          <p:cNvSpPr/>
          <p:nvPr/>
        </p:nvSpPr>
        <p:spPr>
          <a:xfrm>
            <a:off x="8357315" y="5921597"/>
            <a:ext cx="3606085" cy="860203"/>
          </a:xfrm>
          <a:custGeom>
            <a:avLst/>
            <a:gdLst>
              <a:gd name="connsiteX0" fmla="*/ 0 w 3301285"/>
              <a:gd name="connsiteY0" fmla="*/ 151956 h 911718"/>
              <a:gd name="connsiteX1" fmla="*/ 151956 w 3301285"/>
              <a:gd name="connsiteY1" fmla="*/ 0 h 911718"/>
              <a:gd name="connsiteX2" fmla="*/ 3149329 w 3301285"/>
              <a:gd name="connsiteY2" fmla="*/ 0 h 911718"/>
              <a:gd name="connsiteX3" fmla="*/ 3301285 w 3301285"/>
              <a:gd name="connsiteY3" fmla="*/ 151956 h 911718"/>
              <a:gd name="connsiteX4" fmla="*/ 3301285 w 3301285"/>
              <a:gd name="connsiteY4" fmla="*/ 759762 h 911718"/>
              <a:gd name="connsiteX5" fmla="*/ 3149329 w 3301285"/>
              <a:gd name="connsiteY5" fmla="*/ 911718 h 911718"/>
              <a:gd name="connsiteX6" fmla="*/ 151956 w 3301285"/>
              <a:gd name="connsiteY6" fmla="*/ 911718 h 911718"/>
              <a:gd name="connsiteX7" fmla="*/ 0 w 3301285"/>
              <a:gd name="connsiteY7" fmla="*/ 759762 h 911718"/>
              <a:gd name="connsiteX8" fmla="*/ 0 w 3301285"/>
              <a:gd name="connsiteY8" fmla="*/ 151956 h 911718"/>
              <a:gd name="connsiteX0" fmla="*/ 0 w 3301285"/>
              <a:gd name="connsiteY0" fmla="*/ 151956 h 911718"/>
              <a:gd name="connsiteX1" fmla="*/ 151956 w 3301285"/>
              <a:gd name="connsiteY1" fmla="*/ 0 h 911718"/>
              <a:gd name="connsiteX2" fmla="*/ 3149329 w 3301285"/>
              <a:gd name="connsiteY2" fmla="*/ 0 h 911718"/>
              <a:gd name="connsiteX3" fmla="*/ 3301285 w 3301285"/>
              <a:gd name="connsiteY3" fmla="*/ 151956 h 911718"/>
              <a:gd name="connsiteX4" fmla="*/ 3301285 w 3301285"/>
              <a:gd name="connsiteY4" fmla="*/ 759762 h 911718"/>
              <a:gd name="connsiteX5" fmla="*/ 2733693 w 3301285"/>
              <a:gd name="connsiteY5" fmla="*/ 911718 h 911718"/>
              <a:gd name="connsiteX6" fmla="*/ 151956 w 3301285"/>
              <a:gd name="connsiteY6" fmla="*/ 911718 h 911718"/>
              <a:gd name="connsiteX7" fmla="*/ 0 w 3301285"/>
              <a:gd name="connsiteY7" fmla="*/ 759762 h 911718"/>
              <a:gd name="connsiteX8" fmla="*/ 0 w 3301285"/>
              <a:gd name="connsiteY8" fmla="*/ 151956 h 911718"/>
              <a:gd name="connsiteX0" fmla="*/ 0 w 3647649"/>
              <a:gd name="connsiteY0" fmla="*/ 151956 h 911718"/>
              <a:gd name="connsiteX1" fmla="*/ 151956 w 3647649"/>
              <a:gd name="connsiteY1" fmla="*/ 0 h 911718"/>
              <a:gd name="connsiteX2" fmla="*/ 3149329 w 3647649"/>
              <a:gd name="connsiteY2" fmla="*/ 0 h 911718"/>
              <a:gd name="connsiteX3" fmla="*/ 3647649 w 3647649"/>
              <a:gd name="connsiteY3" fmla="*/ 304356 h 911718"/>
              <a:gd name="connsiteX4" fmla="*/ 3301285 w 3647649"/>
              <a:gd name="connsiteY4" fmla="*/ 759762 h 911718"/>
              <a:gd name="connsiteX5" fmla="*/ 2733693 w 3647649"/>
              <a:gd name="connsiteY5" fmla="*/ 911718 h 911718"/>
              <a:gd name="connsiteX6" fmla="*/ 151956 w 3647649"/>
              <a:gd name="connsiteY6" fmla="*/ 911718 h 911718"/>
              <a:gd name="connsiteX7" fmla="*/ 0 w 3647649"/>
              <a:gd name="connsiteY7" fmla="*/ 759762 h 911718"/>
              <a:gd name="connsiteX8" fmla="*/ 0 w 3647649"/>
              <a:gd name="connsiteY8" fmla="*/ 151956 h 911718"/>
              <a:gd name="connsiteX0" fmla="*/ 0 w 3742440"/>
              <a:gd name="connsiteY0" fmla="*/ 151956 h 911718"/>
              <a:gd name="connsiteX1" fmla="*/ 151956 w 3742440"/>
              <a:gd name="connsiteY1" fmla="*/ 0 h 911718"/>
              <a:gd name="connsiteX2" fmla="*/ 3717366 w 3742440"/>
              <a:gd name="connsiteY2" fmla="*/ 0 h 911718"/>
              <a:gd name="connsiteX3" fmla="*/ 3647649 w 3742440"/>
              <a:gd name="connsiteY3" fmla="*/ 304356 h 911718"/>
              <a:gd name="connsiteX4" fmla="*/ 3301285 w 3742440"/>
              <a:gd name="connsiteY4" fmla="*/ 759762 h 911718"/>
              <a:gd name="connsiteX5" fmla="*/ 2733693 w 3742440"/>
              <a:gd name="connsiteY5" fmla="*/ 911718 h 911718"/>
              <a:gd name="connsiteX6" fmla="*/ 151956 w 3742440"/>
              <a:gd name="connsiteY6" fmla="*/ 911718 h 911718"/>
              <a:gd name="connsiteX7" fmla="*/ 0 w 3742440"/>
              <a:gd name="connsiteY7" fmla="*/ 759762 h 911718"/>
              <a:gd name="connsiteX8" fmla="*/ 0 w 3742440"/>
              <a:gd name="connsiteY8" fmla="*/ 151956 h 91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2440" h="911718">
                <a:moveTo>
                  <a:pt x="0" y="151956"/>
                </a:moveTo>
                <a:cubicBezTo>
                  <a:pt x="0" y="68033"/>
                  <a:pt x="68033" y="0"/>
                  <a:pt x="151956" y="0"/>
                </a:cubicBezTo>
                <a:lnTo>
                  <a:pt x="3717366" y="0"/>
                </a:lnTo>
                <a:cubicBezTo>
                  <a:pt x="3801289" y="0"/>
                  <a:pt x="3647649" y="220433"/>
                  <a:pt x="3647649" y="304356"/>
                </a:cubicBezTo>
                <a:lnTo>
                  <a:pt x="3301285" y="759762"/>
                </a:lnTo>
                <a:cubicBezTo>
                  <a:pt x="3301285" y="843685"/>
                  <a:pt x="2817616" y="911718"/>
                  <a:pt x="2733693" y="911718"/>
                </a:cubicBezTo>
                <a:lnTo>
                  <a:pt x="151956" y="911718"/>
                </a:lnTo>
                <a:cubicBezTo>
                  <a:pt x="68033" y="911718"/>
                  <a:pt x="0" y="843685"/>
                  <a:pt x="0" y="759762"/>
                </a:cubicBezTo>
                <a:lnTo>
                  <a:pt x="0" y="151956"/>
                </a:lnTo>
                <a:close/>
              </a:path>
            </a:pathLst>
          </a:custGeom>
          <a:solidFill>
            <a:schemeClr val="bg2">
              <a:lumMod val="50000"/>
            </a:schemeClr>
          </a:solidFill>
          <a:ln>
            <a:solidFill>
              <a:srgbClr val="CEB5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accent2">
                    <a:lumMod val="75000"/>
                  </a:schemeClr>
                </a:solidFill>
                <a:latin typeface="Agency FB" panose="020B0503020202020204" pitchFamily="34" charset="0"/>
              </a:rPr>
              <a:t>May, 2023</a:t>
            </a:r>
          </a:p>
          <a:p>
            <a:pPr algn="ctr"/>
            <a:r>
              <a:rPr lang="en-US" sz="2400" b="1" i="1" dirty="0" err="1" smtClean="0">
                <a:solidFill>
                  <a:schemeClr val="accent2">
                    <a:lumMod val="75000"/>
                  </a:schemeClr>
                </a:solidFill>
                <a:latin typeface="Agency FB" panose="020B0503020202020204" pitchFamily="34" charset="0"/>
              </a:rPr>
              <a:t>Arba</a:t>
            </a:r>
            <a:r>
              <a:rPr lang="en-US" sz="2400" b="1" i="1" dirty="0" smtClean="0">
                <a:solidFill>
                  <a:schemeClr val="accent2">
                    <a:lumMod val="75000"/>
                  </a:schemeClr>
                </a:solidFill>
                <a:latin typeface="Agency FB" panose="020B0503020202020204" pitchFamily="34" charset="0"/>
              </a:rPr>
              <a:t> Minch Ethiopia</a:t>
            </a:r>
            <a:endParaRPr lang="en-US" sz="2400" b="1" i="1" dirty="0">
              <a:solidFill>
                <a:schemeClr val="accent2">
                  <a:lumMod val="75000"/>
                </a:schemeClr>
              </a:solidFill>
              <a:latin typeface="Agency FB" panose="020B0503020202020204" pitchFamily="34" charset="0"/>
            </a:endParaRPr>
          </a:p>
        </p:txBody>
      </p:sp>
    </p:spTree>
    <p:extLst>
      <p:ext uri="{BB962C8B-B14F-4D97-AF65-F5344CB8AC3E}">
        <p14:creationId xmlns:p14="http://schemas.microsoft.com/office/powerpoint/2010/main" val="1175792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10</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3" name="Rounded Rectangle 2"/>
          <p:cNvSpPr/>
          <p:nvPr/>
        </p:nvSpPr>
        <p:spPr>
          <a:xfrm>
            <a:off x="148797" y="492081"/>
            <a:ext cx="11875088" cy="5410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571500" indent="-571500" algn="just">
              <a:buSzPct val="150000"/>
              <a:buFont typeface="Times New Roman" panose="02020603050405020304" pitchFamily="18" charset="0"/>
              <a:buChar char="♣"/>
            </a:pPr>
            <a:r>
              <a:rPr lang="en-US" sz="4000" b="1" dirty="0" smtClean="0">
                <a:solidFill>
                  <a:srgbClr val="FF33CC"/>
                </a:solidFill>
                <a:latin typeface="Times New Roman" panose="02020603050405020304" pitchFamily="18" charset="0"/>
                <a:cs typeface="Times New Roman" panose="02020603050405020304" pitchFamily="18" charset="0"/>
              </a:rPr>
              <a:t> </a:t>
            </a:r>
            <a:r>
              <a:rPr lang="en-US" sz="4000" b="1" dirty="0" smtClean="0">
                <a:solidFill>
                  <a:srgbClr val="3333FF"/>
                </a:solidFill>
                <a:latin typeface="Times New Roman" panose="02020603050405020304" pitchFamily="18" charset="0"/>
                <a:cs typeface="Times New Roman" panose="02020603050405020304" pitchFamily="18" charset="0"/>
              </a:rPr>
              <a:t>[</a:t>
            </a:r>
            <a:r>
              <a:rPr lang="en-US" sz="4000" b="1" i="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Guru </a:t>
            </a:r>
            <a:r>
              <a:rPr lang="en-US" sz="40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4000" b="1" i="1" dirty="0" err="1">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Hari</a:t>
            </a:r>
            <a:r>
              <a:rPr lang="en-US" sz="40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2013</a:t>
            </a:r>
            <a:r>
              <a:rPr lang="en-US" sz="4000" b="1" dirty="0" smtClean="0">
                <a:solidFill>
                  <a:srgbClr val="3333FF"/>
                </a:solidFill>
                <a:latin typeface="Times New Roman" panose="02020603050405020304" pitchFamily="18" charset="0"/>
                <a:cs typeface="Times New Roman" panose="02020603050405020304" pitchFamily="18" charset="0"/>
              </a:rPr>
              <a:t>] </a:t>
            </a:r>
            <a:r>
              <a:rPr lang="en-US" sz="3600" b="1" dirty="0">
                <a:solidFill>
                  <a:srgbClr val="000000"/>
                </a:solidFill>
                <a:latin typeface="Times New Roman" panose="02020603050405020304" pitchFamily="18" charset="0"/>
                <a:cs typeface="Times New Roman" panose="02020603050405020304" pitchFamily="18" charset="0"/>
              </a:rPr>
              <a:t>reported the effect of an </a:t>
            </a:r>
            <a:r>
              <a:rPr lang="en-US" sz="3600" b="1" i="1" dirty="0">
                <a:solidFill>
                  <a:srgbClr val="FF33CC"/>
                </a:solidFill>
                <a:latin typeface="Times New Roman" panose="02020603050405020304" pitchFamily="18" charset="0"/>
                <a:cs typeface="Times New Roman" panose="02020603050405020304" pitchFamily="18" charset="0"/>
              </a:rPr>
              <a:t>angle - ply orientation </a:t>
            </a:r>
            <a:r>
              <a:rPr lang="en-US" sz="3600" b="1" dirty="0">
                <a:solidFill>
                  <a:srgbClr val="000000"/>
                </a:solidFill>
                <a:latin typeface="Times New Roman" panose="02020603050405020304" pitchFamily="18" charset="0"/>
                <a:cs typeface="Times New Roman" panose="02020603050405020304" pitchFamily="18" charset="0"/>
              </a:rPr>
              <a:t>on </a:t>
            </a:r>
            <a:r>
              <a:rPr lang="en-US" sz="3600" b="1" u="sng" dirty="0">
                <a:solidFill>
                  <a:srgbClr val="00CC00"/>
                </a:solidFill>
                <a:latin typeface="Times New Roman" panose="02020603050405020304" pitchFamily="18" charset="0"/>
                <a:cs typeface="Times New Roman" panose="02020603050405020304" pitchFamily="18" charset="0"/>
              </a:rPr>
              <a:t>tensile properties </a:t>
            </a:r>
            <a:r>
              <a:rPr lang="en-US" sz="3600" b="1" dirty="0">
                <a:solidFill>
                  <a:srgbClr val="000000"/>
                </a:solidFill>
                <a:latin typeface="Times New Roman" panose="02020603050405020304" pitchFamily="18" charset="0"/>
                <a:cs typeface="Times New Roman" panose="02020603050405020304" pitchFamily="18" charset="0"/>
              </a:rPr>
              <a:t>of </a:t>
            </a:r>
            <a:r>
              <a:rPr lang="en-US" sz="3600" b="1" i="1" dirty="0">
                <a:solidFill>
                  <a:srgbClr val="FF0000"/>
                </a:solidFill>
                <a:latin typeface="Times New Roman" panose="02020603050405020304" pitchFamily="18" charset="0"/>
                <a:cs typeface="Times New Roman" panose="02020603050405020304" pitchFamily="18" charset="0"/>
              </a:rPr>
              <a:t>Kevlar</a:t>
            </a:r>
            <a:r>
              <a:rPr lang="en-US" sz="3600" b="1" dirty="0">
                <a:solidFill>
                  <a:srgbClr val="000000"/>
                </a:solidFill>
                <a:latin typeface="Times New Roman" panose="02020603050405020304" pitchFamily="18" charset="0"/>
                <a:cs typeface="Times New Roman" panose="02020603050405020304" pitchFamily="18" charset="0"/>
              </a:rPr>
              <a:t> and </a:t>
            </a:r>
            <a:r>
              <a:rPr lang="en-US" sz="3600" b="1" i="1" dirty="0">
                <a:solidFill>
                  <a:srgbClr val="00B050"/>
                </a:solidFill>
                <a:latin typeface="Times New Roman" panose="02020603050405020304" pitchFamily="18" charset="0"/>
                <a:cs typeface="Times New Roman" panose="02020603050405020304" pitchFamily="18" charset="0"/>
              </a:rPr>
              <a:t>glass</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with </a:t>
            </a:r>
            <a:r>
              <a:rPr lang="en-US" sz="3600" b="1" dirty="0">
                <a:latin typeface="Times New Roman" panose="02020603050405020304" pitchFamily="18" charset="0"/>
                <a:cs typeface="Times New Roman" panose="02020603050405020304" pitchFamily="18" charset="0"/>
              </a:rPr>
              <a:t>epoxy resin as an adhesive</a:t>
            </a:r>
            <a:r>
              <a:rPr lang="en-US" sz="3600" b="1" dirty="0" smtClean="0">
                <a:solidFill>
                  <a:srgbClr val="000000"/>
                </a:solidFill>
                <a:latin typeface="Times New Roman" panose="02020603050405020304" pitchFamily="18" charset="0"/>
                <a:cs typeface="Times New Roman" panose="02020603050405020304" pitchFamily="18" charset="0"/>
              </a:rPr>
              <a:t> composite.</a:t>
            </a:r>
          </a:p>
          <a:p>
            <a:pPr marL="571500" indent="-571500" algn="just">
              <a:buSzPct val="150000"/>
              <a:buFont typeface="Times New Roman" panose="02020603050405020304" pitchFamily="18" charset="0"/>
              <a:buChar char="♣"/>
            </a:pPr>
            <a:r>
              <a:rPr lang="en-US" sz="3600" b="1" i="1" dirty="0" smtClean="0">
                <a:solidFill>
                  <a:srgbClr val="7030A0"/>
                </a:solidFill>
                <a:latin typeface="Times New Roman" panose="02020603050405020304" pitchFamily="18" charset="0"/>
                <a:cs typeface="Times New Roman" panose="02020603050405020304" pitchFamily="18" charset="0"/>
              </a:rPr>
              <a:t>Three</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orientations </a:t>
            </a:r>
            <a:r>
              <a:rPr lang="en-US" sz="3600" b="1" dirty="0" smtClean="0">
                <a:solidFill>
                  <a:schemeClr val="tx1"/>
                </a:solidFill>
                <a:latin typeface="Times New Roman" panose="02020603050405020304" pitchFamily="18" charset="0"/>
                <a:cs typeface="Times New Roman" panose="02020603050405020304" pitchFamily="18" charset="0"/>
              </a:rPr>
              <a:t>viz</a:t>
            </a:r>
            <a:r>
              <a:rPr lang="en-US" sz="3600" b="1" dirty="0">
                <a:solidFill>
                  <a:schemeClr val="tx1"/>
                </a:solidFill>
                <a:latin typeface="Times New Roman" panose="02020603050405020304" pitchFamily="18" charset="0"/>
                <a:cs typeface="Times New Roman" panose="02020603050405020304" pitchFamily="18" charset="0"/>
              </a:rPr>
              <a:t>.</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0˚/90</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i="1" dirty="0">
                <a:solidFill>
                  <a:srgbClr val="00CC00"/>
                </a:solidFill>
                <a:latin typeface="Times New Roman" panose="02020603050405020304" pitchFamily="18" charset="0"/>
                <a:cs typeface="Times New Roman" panose="02020603050405020304" pitchFamily="18" charset="0"/>
              </a:rPr>
              <a:t>45˚/45˚ </a:t>
            </a:r>
            <a:r>
              <a:rPr lang="en-US" sz="3600" b="1" dirty="0">
                <a:solidFill>
                  <a:schemeClr val="tx1"/>
                </a:solidFill>
                <a:latin typeface="Times New Roman" panose="02020603050405020304" pitchFamily="18" charset="0"/>
                <a:cs typeface="Times New Roman" panose="02020603050405020304" pitchFamily="18" charset="0"/>
              </a:rPr>
              <a:t>and </a:t>
            </a:r>
            <a:r>
              <a:rPr lang="en-US" sz="3600" b="1" i="1" dirty="0">
                <a:solidFill>
                  <a:srgbClr val="3333FF"/>
                </a:solidFill>
                <a:latin typeface="Times New Roman" panose="02020603050405020304" pitchFamily="18" charset="0"/>
                <a:cs typeface="Times New Roman" panose="02020603050405020304" pitchFamily="18" charset="0"/>
              </a:rPr>
              <a:t>30˚/60</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were considered for studies</a:t>
            </a:r>
            <a:r>
              <a:rPr lang="en-US" sz="3600" b="1" dirty="0">
                <a:latin typeface="Times New Roman" panose="02020603050405020304" pitchFamily="18" charset="0"/>
                <a:cs typeface="Times New Roman" panose="02020603050405020304" pitchFamily="18" charset="0"/>
              </a:rPr>
              <a:t>. </a:t>
            </a:r>
            <a:endParaRPr lang="en-US" sz="3600" b="1" dirty="0" smtClean="0">
              <a:latin typeface="Times New Roman" panose="02020603050405020304" pitchFamily="18" charset="0"/>
              <a:cs typeface="Times New Roman" panose="02020603050405020304" pitchFamily="18" charset="0"/>
            </a:endParaRPr>
          </a:p>
          <a:p>
            <a:pPr marL="571500" indent="-571500" algn="just">
              <a:buSzPct val="150000"/>
              <a:buFont typeface="Times New Roman" panose="02020603050405020304" pitchFamily="18" charset="0"/>
              <a:buChar char="♣"/>
            </a:pPr>
            <a:r>
              <a:rPr lang="en-US" sz="3600" b="1" dirty="0" smtClean="0">
                <a:latin typeface="Times New Roman" panose="02020603050405020304" pitchFamily="18" charset="0"/>
                <a:cs typeface="Times New Roman" panose="02020603050405020304" pitchFamily="18" charset="0"/>
              </a:rPr>
              <a:t>It </a:t>
            </a:r>
            <a:r>
              <a:rPr lang="en-US" sz="3600" b="1" dirty="0">
                <a:latin typeface="Times New Roman" panose="02020603050405020304" pitchFamily="18" charset="0"/>
                <a:cs typeface="Times New Roman" panose="02020603050405020304" pitchFamily="18" charset="0"/>
              </a:rPr>
              <a:t>was observed that angle ply orientation at </a:t>
            </a:r>
            <a:r>
              <a:rPr lang="en-US" sz="4000" b="1" i="1" u="sng" dirty="0" smtClean="0">
                <a:solidFill>
                  <a:srgbClr val="FF0000"/>
                </a:solidFill>
                <a:latin typeface="Times New Roman" panose="02020603050405020304" pitchFamily="18" charset="0"/>
                <a:cs typeface="Times New Roman" panose="02020603050405020304" pitchFamily="18" charset="0"/>
              </a:rPr>
              <a:t>0˚/90˚ </a:t>
            </a:r>
            <a:r>
              <a:rPr lang="en-US" sz="3600" b="1" dirty="0" smtClean="0">
                <a:latin typeface="Times New Roman" panose="02020603050405020304" pitchFamily="18" charset="0"/>
                <a:cs typeface="Times New Roman" panose="02020603050405020304" pitchFamily="18" charset="0"/>
              </a:rPr>
              <a:t>showed </a:t>
            </a:r>
            <a:r>
              <a:rPr lang="en-US" sz="3600" b="1" dirty="0">
                <a:latin typeface="Times New Roman" panose="02020603050405020304" pitchFamily="18" charset="0"/>
                <a:cs typeface="Times New Roman" panose="02020603050405020304" pitchFamily="18" charset="0"/>
              </a:rPr>
              <a:t>significant </a:t>
            </a:r>
            <a:r>
              <a:rPr lang="en-US" sz="3600" b="1" i="1" u="sng" dirty="0">
                <a:solidFill>
                  <a:schemeClr val="accent1"/>
                </a:solidFill>
                <a:latin typeface="Times New Roman" panose="02020603050405020304" pitchFamily="18" charset="0"/>
                <a:cs typeface="Times New Roman" panose="02020603050405020304" pitchFamily="18" charset="0"/>
              </a:rPr>
              <a:t>increase in tensile properties </a:t>
            </a:r>
            <a:r>
              <a:rPr lang="en-US" sz="3600" b="1" dirty="0">
                <a:latin typeface="Times New Roman" panose="02020603050405020304" pitchFamily="18" charset="0"/>
                <a:cs typeface="Times New Roman" panose="02020603050405020304" pitchFamily="18" charset="0"/>
              </a:rPr>
              <a:t>as compared to other orientation.</a:t>
            </a:r>
          </a:p>
        </p:txBody>
      </p:sp>
      <p:sp>
        <p:nvSpPr>
          <p:cNvPr id="5" name="Down Arrow Callout 4"/>
          <p:cNvSpPr/>
          <p:nvPr/>
        </p:nvSpPr>
        <p:spPr>
          <a:xfrm>
            <a:off x="762000" y="0"/>
            <a:ext cx="10287000" cy="838200"/>
          </a:xfrm>
          <a:prstGeom prst="downArrowCallout">
            <a:avLst/>
          </a:prstGeom>
          <a:solidFill>
            <a:schemeClr val="bg2"/>
          </a:solidFill>
        </p:spPr>
        <p:style>
          <a:lnRef idx="1">
            <a:schemeClr val="accent5"/>
          </a:lnRef>
          <a:fillRef idx="3">
            <a:schemeClr val="accent5"/>
          </a:fillRef>
          <a:effectRef idx="2">
            <a:schemeClr val="accent5"/>
          </a:effectRef>
          <a:fontRef idx="minor">
            <a:schemeClr val="lt1"/>
          </a:fontRef>
        </p:style>
        <p:txBody>
          <a:bodyPr rtlCol="0" anchor="ctr"/>
          <a:lstStyle/>
          <a:p>
            <a:r>
              <a:rPr lang="en-US" sz="4000" dirty="0" smtClean="0">
                <a:solidFill>
                  <a:srgbClr val="FF0000"/>
                </a:solidFill>
                <a:latin typeface="Bodoni MT Black" panose="02070A03080606020203" pitchFamily="18" charset="0"/>
              </a:rPr>
              <a:t>Cont’d</a:t>
            </a:r>
            <a:endParaRPr lang="en-US" sz="4000" dirty="0">
              <a:solidFill>
                <a:srgbClr val="FF0000"/>
              </a:solidFill>
              <a:latin typeface="Bodoni MT Black" panose="02070A03080606020203" pitchFamily="18" charset="0"/>
            </a:endParaRPr>
          </a:p>
        </p:txBody>
      </p:sp>
      <p:sp>
        <p:nvSpPr>
          <p:cNvPr id="6" name="32-Point Star 5"/>
          <p:cNvSpPr/>
          <p:nvPr/>
        </p:nvSpPr>
        <p:spPr>
          <a:xfrm>
            <a:off x="257041" y="6019800"/>
            <a:ext cx="11658600" cy="8542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2201902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11</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dirty="0"/>
              <a:t/>
            </a:r>
            <a:br>
              <a:rPr lang="en-US" dirty="0"/>
            </a:br>
            <a:endParaRPr lang="en-US" dirty="0"/>
          </a:p>
        </p:txBody>
      </p:sp>
      <p:sp>
        <p:nvSpPr>
          <p:cNvPr id="6" name="Flowchart: Alternate Process 5"/>
          <p:cNvSpPr/>
          <p:nvPr/>
        </p:nvSpPr>
        <p:spPr>
          <a:xfrm>
            <a:off x="914400" y="76200"/>
            <a:ext cx="10134600" cy="724228"/>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Black" panose="020B0A04020102020204" pitchFamily="34" charset="0"/>
                <a:cs typeface="Times New Roman" panose="02020603050405020304" pitchFamily="18" charset="0"/>
              </a:rPr>
              <a:t>MATERIALS AND METHOD</a:t>
            </a:r>
            <a:endParaRPr lang="en-US" sz="4800" dirty="0">
              <a:solidFill>
                <a:schemeClr val="bg1"/>
              </a:solidFill>
              <a:latin typeface="Arial Black" panose="020B0A04020102020204" pitchFamily="34" charset="0"/>
            </a:endParaRPr>
          </a:p>
        </p:txBody>
      </p:sp>
      <p:sp>
        <p:nvSpPr>
          <p:cNvPr id="7" name="Rounded Rectangle 6"/>
          <p:cNvSpPr/>
          <p:nvPr/>
        </p:nvSpPr>
        <p:spPr>
          <a:xfrm>
            <a:off x="1160409" y="948778"/>
            <a:ext cx="4330254" cy="410776"/>
          </a:xfrm>
          <a:prstGeom prst="roundRect">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b="1" dirty="0" smtClean="0">
                <a:latin typeface="Arial Black" panose="020B0A04020102020204" pitchFamily="34" charset="0"/>
              </a:rPr>
              <a:t>FBF &amp; SF Steam/Blast Collection</a:t>
            </a:r>
            <a:endParaRPr lang="en-US" b="1" dirty="0">
              <a:latin typeface="Arial Black" panose="020B0A04020102020204" pitchFamily="34" charset="0"/>
            </a:endParaRPr>
          </a:p>
        </p:txBody>
      </p:sp>
      <p:sp>
        <p:nvSpPr>
          <p:cNvPr id="8" name="Down Arrow 7"/>
          <p:cNvSpPr/>
          <p:nvPr/>
        </p:nvSpPr>
        <p:spPr>
          <a:xfrm>
            <a:off x="3279886" y="1378200"/>
            <a:ext cx="359735" cy="129704"/>
          </a:xfrm>
          <a:prstGeom prst="downArrow">
            <a:avLst/>
          </a:prstGeom>
          <a:solidFill>
            <a:srgbClr val="FF33CC"/>
          </a:solid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04726" y="1550939"/>
            <a:ext cx="2590801" cy="368808"/>
          </a:xfrm>
          <a:prstGeom prst="roundRect">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003">
            <a:schemeClr val="lt1"/>
          </a:fillRef>
          <a:effectRef idx="0">
            <a:schemeClr val="accent6"/>
          </a:effectRef>
          <a:fontRef idx="minor">
            <a:schemeClr val="dk1"/>
          </a:fontRef>
        </p:style>
        <p:txBody>
          <a:bodyPr rtlCol="0" anchor="ctr"/>
          <a:lstStyle/>
          <a:p>
            <a:pPr algn="ctr"/>
            <a:r>
              <a:rPr lang="en-US" dirty="0" smtClean="0">
                <a:latin typeface="Arial Black" panose="020B0A04020102020204" pitchFamily="34" charset="0"/>
              </a:rPr>
              <a:t>Fibers Extraction</a:t>
            </a:r>
            <a:endParaRPr lang="en-US" dirty="0">
              <a:latin typeface="Arial Black" panose="020B0A04020102020204" pitchFamily="34" charset="0"/>
            </a:endParaRPr>
          </a:p>
        </p:txBody>
      </p:sp>
      <p:sp>
        <p:nvSpPr>
          <p:cNvPr id="11" name="Rounded Rectangle 10"/>
          <p:cNvSpPr/>
          <p:nvPr/>
        </p:nvSpPr>
        <p:spPr>
          <a:xfrm>
            <a:off x="2330673" y="2155220"/>
            <a:ext cx="2286000" cy="368808"/>
          </a:xfrm>
          <a:prstGeom prst="roundRect">
            <a:avLst/>
          </a:prstGeom>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002">
            <a:schemeClr val="lt1"/>
          </a:fillRef>
          <a:effectRef idx="0">
            <a:schemeClr val="accent6"/>
          </a:effectRef>
          <a:fontRef idx="minor">
            <a:schemeClr val="dk1"/>
          </a:fontRef>
        </p:style>
        <p:txBody>
          <a:bodyPr rtlCol="0" anchor="ctr"/>
          <a:lstStyle/>
          <a:p>
            <a:pPr algn="ctr"/>
            <a:r>
              <a:rPr lang="en-US" dirty="0" smtClean="0">
                <a:latin typeface="Arial Black" panose="020B0A04020102020204" pitchFamily="34" charset="0"/>
              </a:rPr>
              <a:t>Fibers Drying</a:t>
            </a:r>
            <a:endParaRPr lang="en-US" dirty="0">
              <a:latin typeface="Arial Black" panose="020B0A04020102020204" pitchFamily="34" charset="0"/>
            </a:endParaRPr>
          </a:p>
        </p:txBody>
      </p:sp>
      <p:sp>
        <p:nvSpPr>
          <p:cNvPr id="13" name="Rounded Rectangle 12"/>
          <p:cNvSpPr/>
          <p:nvPr/>
        </p:nvSpPr>
        <p:spPr>
          <a:xfrm>
            <a:off x="1131432" y="2752044"/>
            <a:ext cx="4537390" cy="605825"/>
          </a:xfrm>
          <a:prstGeom prst="roundRect">
            <a:avLst/>
          </a:prstGeom>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001">
            <a:schemeClr val="lt1"/>
          </a:fillRef>
          <a:effectRef idx="0">
            <a:schemeClr val="accent6"/>
          </a:effectRef>
          <a:fontRef idx="minor">
            <a:schemeClr val="dk1"/>
          </a:fontRef>
        </p:style>
        <p:txBody>
          <a:bodyPr rtlCol="0" anchor="ctr"/>
          <a:lstStyle/>
          <a:p>
            <a:pPr algn="ctr"/>
            <a:r>
              <a:rPr lang="en-US" dirty="0" smtClean="0">
                <a:latin typeface="Arial Black" panose="020B0A04020102020204" pitchFamily="34" charset="0"/>
              </a:rPr>
              <a:t>Fibers treatment by 8 g of </a:t>
            </a:r>
            <a:r>
              <a:rPr lang="en-US" dirty="0" err="1" smtClean="0">
                <a:latin typeface="Arial Black" panose="020B0A04020102020204" pitchFamily="34" charset="0"/>
              </a:rPr>
              <a:t>NaOH</a:t>
            </a:r>
            <a:r>
              <a:rPr lang="en-US" dirty="0" smtClean="0">
                <a:latin typeface="Arial Black" panose="020B0A04020102020204" pitchFamily="34" charset="0"/>
              </a:rPr>
              <a:t> &amp; 10L distilled Water </a:t>
            </a:r>
            <a:endParaRPr lang="en-US" dirty="0">
              <a:latin typeface="Arial Black" panose="020B0A04020102020204" pitchFamily="34" charset="0"/>
            </a:endParaRPr>
          </a:p>
        </p:txBody>
      </p:sp>
      <p:sp>
        <p:nvSpPr>
          <p:cNvPr id="15" name="Rounded Rectangle 14"/>
          <p:cNvSpPr/>
          <p:nvPr/>
        </p:nvSpPr>
        <p:spPr>
          <a:xfrm>
            <a:off x="1063146" y="3619162"/>
            <a:ext cx="4509216" cy="596214"/>
          </a:xfrm>
          <a:prstGeom prst="roundRect">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003">
            <a:schemeClr val="lt1"/>
          </a:fillRef>
          <a:effectRef idx="0">
            <a:schemeClr val="accent6"/>
          </a:effectRef>
          <a:fontRef idx="minor">
            <a:schemeClr val="dk1"/>
          </a:fontRef>
        </p:style>
        <p:txBody>
          <a:bodyPr rtlCol="0" anchor="ctr"/>
          <a:lstStyle/>
          <a:p>
            <a:pPr algn="ctr"/>
            <a:r>
              <a:rPr lang="en-US" dirty="0" smtClean="0">
                <a:latin typeface="Arial Black" panose="020B0A04020102020204" pitchFamily="34" charset="0"/>
              </a:rPr>
              <a:t>Washing Fibers by Running Water Repeatedly and Dry in Air</a:t>
            </a:r>
            <a:endParaRPr lang="en-US" dirty="0">
              <a:latin typeface="Arial Black" panose="020B0A04020102020204" pitchFamily="34" charset="0"/>
            </a:endParaRPr>
          </a:p>
        </p:txBody>
      </p:sp>
      <p:sp>
        <p:nvSpPr>
          <p:cNvPr id="17" name="Rounded Rectangle 16"/>
          <p:cNvSpPr/>
          <p:nvPr/>
        </p:nvSpPr>
        <p:spPr>
          <a:xfrm>
            <a:off x="1160409" y="4420531"/>
            <a:ext cx="4314690" cy="690457"/>
          </a:xfrm>
          <a:prstGeom prst="roundRect">
            <a:avLst/>
          </a:prstGeom>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002">
            <a:schemeClr val="lt1"/>
          </a:fillRef>
          <a:effectRef idx="0">
            <a:schemeClr val="accent6"/>
          </a:effectRef>
          <a:fontRef idx="minor">
            <a:schemeClr val="dk1"/>
          </a:fontRef>
        </p:style>
        <p:txBody>
          <a:bodyPr rtlCol="0" anchor="ctr"/>
          <a:lstStyle/>
          <a:p>
            <a:pPr algn="ctr"/>
            <a:r>
              <a:rPr lang="en-US" dirty="0" smtClean="0">
                <a:latin typeface="Arial Black" panose="020B0A04020102020204" pitchFamily="34" charset="0"/>
              </a:rPr>
              <a:t>Hybrid Fibers &amp; Weaving  by Ply Orientation of (0,90) degree</a:t>
            </a:r>
            <a:endParaRPr lang="en-US" dirty="0">
              <a:latin typeface="Arial Black" panose="020B0A04020102020204" pitchFamily="34" charset="0"/>
            </a:endParaRPr>
          </a:p>
        </p:txBody>
      </p:sp>
      <p:sp>
        <p:nvSpPr>
          <p:cNvPr id="18" name="Down Arrow 17"/>
          <p:cNvSpPr/>
          <p:nvPr/>
        </p:nvSpPr>
        <p:spPr>
          <a:xfrm>
            <a:off x="3135090" y="1933614"/>
            <a:ext cx="504531" cy="221606"/>
          </a:xfrm>
          <a:prstGeom prst="downArrow">
            <a:avLst/>
          </a:prstGeom>
          <a:solidFill>
            <a:srgbClr val="FF33CC"/>
          </a:solidFill>
          <a:ln w="38100">
            <a:solidFill>
              <a:srgbClr val="3333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Down Arrow 18"/>
          <p:cNvSpPr/>
          <p:nvPr/>
        </p:nvSpPr>
        <p:spPr>
          <a:xfrm>
            <a:off x="3135090" y="2540665"/>
            <a:ext cx="449418" cy="200272"/>
          </a:xfrm>
          <a:prstGeom prst="downArrow">
            <a:avLst/>
          </a:prstGeom>
          <a:solidFill>
            <a:srgbClr val="FF33CC"/>
          </a:solidFill>
          <a:ln w="38100">
            <a:solidFill>
              <a:srgbClr val="3333FF"/>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Down Arrow 19"/>
          <p:cNvSpPr/>
          <p:nvPr/>
        </p:nvSpPr>
        <p:spPr>
          <a:xfrm>
            <a:off x="3081273" y="3380083"/>
            <a:ext cx="480810" cy="205762"/>
          </a:xfrm>
          <a:prstGeom prst="downArrow">
            <a:avLst/>
          </a:prstGeom>
          <a:solidFill>
            <a:srgbClr val="FF33CC"/>
          </a:solid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3065844" y="4235160"/>
            <a:ext cx="454651" cy="194503"/>
          </a:xfrm>
          <a:prstGeom prst="downArrow">
            <a:avLst/>
          </a:prstGeom>
          <a:solidFill>
            <a:srgbClr val="FF33CC"/>
          </a:solid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Up Arrow 24"/>
          <p:cNvSpPr/>
          <p:nvPr/>
        </p:nvSpPr>
        <p:spPr>
          <a:xfrm rot="5400000">
            <a:off x="3367802" y="4934348"/>
            <a:ext cx="634383" cy="1066802"/>
          </a:xfrm>
          <a:prstGeom prst="bentUpArrow">
            <a:avLst/>
          </a:prstGeom>
          <a:solidFill>
            <a:srgbClr val="FF33CC"/>
          </a:solidFill>
          <a:ln w="38100">
            <a:solidFill>
              <a:srgbClr val="3333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p:cNvSpPr/>
          <p:nvPr/>
        </p:nvSpPr>
        <p:spPr>
          <a:xfrm>
            <a:off x="4236445" y="5037513"/>
            <a:ext cx="4115336" cy="1143000"/>
          </a:xfrm>
          <a:prstGeom prst="flowChartDecision">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atin typeface="Arial Black" panose="020B0A04020102020204" pitchFamily="34" charset="0"/>
              </a:rPr>
              <a:t>Mould</a:t>
            </a:r>
            <a:r>
              <a:rPr lang="en-US" dirty="0" smtClean="0">
                <a:latin typeface="Arial Black" panose="020B0A04020102020204" pitchFamily="34" charset="0"/>
              </a:rPr>
              <a:t> Preparation</a:t>
            </a:r>
            <a:endParaRPr lang="en-US" dirty="0">
              <a:latin typeface="Arial Black" panose="020B0A04020102020204" pitchFamily="34" charset="0"/>
            </a:endParaRPr>
          </a:p>
        </p:txBody>
      </p:sp>
      <p:sp>
        <p:nvSpPr>
          <p:cNvPr id="30" name="Bent-Up Arrow 29"/>
          <p:cNvSpPr/>
          <p:nvPr/>
        </p:nvSpPr>
        <p:spPr>
          <a:xfrm rot="5400000" flipV="1">
            <a:off x="8563844" y="4766081"/>
            <a:ext cx="912824" cy="1124891"/>
          </a:xfrm>
          <a:prstGeom prst="bentUpArrow">
            <a:avLst>
              <a:gd name="adj1" fmla="val 15975"/>
              <a:gd name="adj2" fmla="val 25000"/>
              <a:gd name="adj3" fmla="val 25000"/>
            </a:avLst>
          </a:prstGeom>
          <a:solidFill>
            <a:srgbClr val="FF33CC"/>
          </a:solidFill>
          <a:ln w="38100">
            <a:solidFill>
              <a:srgbClr val="3333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604976" y="4289068"/>
            <a:ext cx="3810000" cy="563074"/>
          </a:xfrm>
          <a:prstGeom prst="roundRect">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001">
            <a:schemeClr val="lt1"/>
          </a:fillRef>
          <a:effectRef idx="0">
            <a:schemeClr val="accent6"/>
          </a:effectRef>
          <a:fontRef idx="minor">
            <a:schemeClr val="dk1"/>
          </a:fontRef>
        </p:style>
        <p:txBody>
          <a:bodyPr rtlCol="0" anchor="ctr"/>
          <a:lstStyle/>
          <a:p>
            <a:pPr algn="ctr"/>
            <a:r>
              <a:rPr lang="en-US" b="1" dirty="0" smtClean="0">
                <a:latin typeface="Arial Black" panose="020B0A04020102020204" pitchFamily="34" charset="0"/>
              </a:rPr>
              <a:t>Mixing Resin and Hardener in 10:1 Ratio</a:t>
            </a:r>
            <a:endParaRPr lang="en-US" b="1" dirty="0">
              <a:latin typeface="Arial Black" panose="020B0A04020102020204" pitchFamily="34" charset="0"/>
            </a:endParaRPr>
          </a:p>
        </p:txBody>
      </p:sp>
      <p:sp>
        <p:nvSpPr>
          <p:cNvPr id="32" name="Rounded Rectangle 31"/>
          <p:cNvSpPr/>
          <p:nvPr/>
        </p:nvSpPr>
        <p:spPr>
          <a:xfrm>
            <a:off x="7604976" y="3362724"/>
            <a:ext cx="3810000" cy="563074"/>
          </a:xfrm>
          <a:prstGeom prst="roundRect">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003">
            <a:schemeClr val="lt1"/>
          </a:fillRef>
          <a:effectRef idx="0">
            <a:schemeClr val="accent6"/>
          </a:effectRef>
          <a:fontRef idx="minor">
            <a:schemeClr val="dk1"/>
          </a:fontRef>
        </p:style>
        <p:txBody>
          <a:bodyPr rtlCol="0" anchor="ctr"/>
          <a:lstStyle/>
          <a:p>
            <a:pPr algn="ctr"/>
            <a:r>
              <a:rPr lang="en-US" dirty="0" smtClean="0">
                <a:latin typeface="Arial Black" panose="020B0A04020102020204" pitchFamily="34" charset="0"/>
              </a:rPr>
              <a:t>Purchase Resin &amp; Hardener</a:t>
            </a:r>
            <a:endParaRPr lang="en-US" dirty="0">
              <a:latin typeface="Arial Black" panose="020B0A04020102020204" pitchFamily="34" charset="0"/>
            </a:endParaRPr>
          </a:p>
        </p:txBody>
      </p:sp>
      <p:sp>
        <p:nvSpPr>
          <p:cNvPr id="33" name="Down Arrow 32"/>
          <p:cNvSpPr/>
          <p:nvPr/>
        </p:nvSpPr>
        <p:spPr>
          <a:xfrm>
            <a:off x="9272390" y="3945770"/>
            <a:ext cx="426469" cy="323326"/>
          </a:xfrm>
          <a:prstGeom prst="downArrow">
            <a:avLst/>
          </a:prstGeom>
          <a:solidFill>
            <a:srgbClr val="FF33CC"/>
          </a:solid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Notched Right Arrow 33"/>
          <p:cNvSpPr/>
          <p:nvPr/>
        </p:nvSpPr>
        <p:spPr>
          <a:xfrm rot="5400000">
            <a:off x="6115626" y="5926600"/>
            <a:ext cx="403591" cy="519056"/>
          </a:xfrm>
          <a:prstGeom prst="notchedRightArrow">
            <a:avLst/>
          </a:prstGeom>
          <a:solidFill>
            <a:srgbClr val="FF33CC"/>
          </a:solid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Punched Tape 39"/>
          <p:cNvSpPr/>
          <p:nvPr/>
        </p:nvSpPr>
        <p:spPr>
          <a:xfrm>
            <a:off x="6295080" y="930519"/>
            <a:ext cx="5744519" cy="1224702"/>
          </a:xfrm>
          <a:prstGeom prst="flowChartPunchedTape">
            <a:avLst/>
          </a:prstGeom>
          <a:ln w="57150">
            <a:solidFill>
              <a:srgbClr val="3333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001">
            <a:schemeClr val="lt2"/>
          </a:fillRef>
          <a:effectRef idx="0">
            <a:schemeClr val="accent6"/>
          </a:effectRef>
          <a:fontRef idx="minor">
            <a:schemeClr val="dk1"/>
          </a:fontRef>
        </p:style>
        <p:txBody>
          <a:bodyPr rtlCol="0" anchor="ctr"/>
          <a:lstStyle/>
          <a:p>
            <a:pPr algn="ctr">
              <a:lnSpc>
                <a:spcPct val="150000"/>
              </a:lnSpc>
            </a:pPr>
            <a:r>
              <a:rPr lang="en-US" sz="2000" b="1" dirty="0">
                <a:solidFill>
                  <a:srgbClr val="000000"/>
                </a:solidFill>
                <a:latin typeface="Times New Roman" panose="02020603050405020304" pitchFamily="18" charset="0"/>
                <a:cs typeface="Times New Roman" panose="02020603050405020304" pitchFamily="18" charset="0"/>
              </a:rPr>
              <a:t>Generally, </a:t>
            </a:r>
            <a:r>
              <a:rPr lang="en-US" sz="2000" b="1" i="1" dirty="0">
                <a:solidFill>
                  <a:srgbClr val="FF0000"/>
                </a:solidFill>
                <a:latin typeface="Times New Roman" panose="02020603050405020304" pitchFamily="18" charset="0"/>
                <a:cs typeface="Times New Roman" panose="02020603050405020304" pitchFamily="18" charset="0"/>
              </a:rPr>
              <a:t>methodology flow chart for preparation of hybrid composite </a:t>
            </a:r>
            <a:r>
              <a:rPr lang="en-US" sz="2000" b="1" dirty="0">
                <a:solidFill>
                  <a:srgbClr val="000000"/>
                </a:solidFill>
                <a:latin typeface="Times New Roman" panose="02020603050405020304" pitchFamily="18" charset="0"/>
                <a:cs typeface="Times New Roman" panose="02020603050405020304" pitchFamily="18" charset="0"/>
              </a:rPr>
              <a:t>shown in </a:t>
            </a:r>
            <a:r>
              <a:rPr lang="en-US" sz="2000" b="1" dirty="0" smtClean="0">
                <a:solidFill>
                  <a:srgbClr val="000000"/>
                </a:solidFill>
                <a:latin typeface="Times New Roman" panose="02020603050405020304" pitchFamily="18" charset="0"/>
                <a:cs typeface="Times New Roman" panose="02020603050405020304" pitchFamily="18" charset="0"/>
              </a:rPr>
              <a:t>Figure Below.</a:t>
            </a:r>
            <a:endParaRPr lang="en-US" sz="2000" b="1" dirty="0">
              <a:latin typeface="Times New Roman" panose="02020603050405020304" pitchFamily="18" charset="0"/>
              <a:cs typeface="Times New Roman" panose="02020603050405020304" pitchFamily="18" charset="0"/>
            </a:endParaRPr>
          </a:p>
        </p:txBody>
      </p:sp>
      <p:sp>
        <p:nvSpPr>
          <p:cNvPr id="24" name="32-Point Star 23"/>
          <p:cNvSpPr/>
          <p:nvPr/>
        </p:nvSpPr>
        <p:spPr>
          <a:xfrm>
            <a:off x="228593" y="6365884"/>
            <a:ext cx="11658600" cy="58598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3740190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12</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6" name="Rounded Rectangle 5"/>
          <p:cNvSpPr/>
          <p:nvPr/>
        </p:nvSpPr>
        <p:spPr>
          <a:xfrm>
            <a:off x="457200" y="1136229"/>
            <a:ext cx="2286000" cy="410776"/>
          </a:xfrm>
          <a:prstGeom prst="roundRect">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b="1" dirty="0" smtClean="0">
                <a:latin typeface="Arial Black" panose="020B0A04020102020204" pitchFamily="34" charset="0"/>
              </a:rPr>
              <a:t>Curing</a:t>
            </a:r>
            <a:endParaRPr lang="en-US" b="1" dirty="0">
              <a:latin typeface="Arial Black" panose="020B0A04020102020204" pitchFamily="34" charset="0"/>
            </a:endParaRPr>
          </a:p>
        </p:txBody>
      </p:sp>
      <p:sp>
        <p:nvSpPr>
          <p:cNvPr id="7" name="Down Arrow 6"/>
          <p:cNvSpPr/>
          <p:nvPr/>
        </p:nvSpPr>
        <p:spPr>
          <a:xfrm>
            <a:off x="1286169" y="1577148"/>
            <a:ext cx="504531" cy="221606"/>
          </a:xfrm>
          <a:prstGeom prst="downArrow">
            <a:avLst/>
          </a:prstGeom>
          <a:solidFill>
            <a:srgbClr val="FF33CC"/>
          </a:solidFill>
          <a:ln w="38100">
            <a:solidFill>
              <a:srgbClr val="3333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263799" y="1879005"/>
            <a:ext cx="3363990" cy="410776"/>
          </a:xfrm>
          <a:prstGeom prst="roundRect">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b="1" dirty="0" smtClean="0">
                <a:latin typeface="Arial Black" panose="020B0A04020102020204" pitchFamily="34" charset="0"/>
              </a:rPr>
              <a:t>Specimen Preparation</a:t>
            </a:r>
            <a:endParaRPr lang="en-US" b="1" dirty="0">
              <a:latin typeface="Arial Black" panose="020B0A04020102020204" pitchFamily="34" charset="0"/>
            </a:endParaRPr>
          </a:p>
        </p:txBody>
      </p:sp>
      <p:sp>
        <p:nvSpPr>
          <p:cNvPr id="9" name="Down Arrow 8"/>
          <p:cNvSpPr/>
          <p:nvPr/>
        </p:nvSpPr>
        <p:spPr>
          <a:xfrm>
            <a:off x="1347934" y="2316398"/>
            <a:ext cx="504531" cy="221606"/>
          </a:xfrm>
          <a:prstGeom prst="downArrow">
            <a:avLst/>
          </a:prstGeom>
          <a:solidFill>
            <a:srgbClr val="FF33CC"/>
          </a:solidFill>
          <a:ln w="38100">
            <a:solidFill>
              <a:srgbClr val="3333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ounded Rectangle 9"/>
          <p:cNvSpPr/>
          <p:nvPr/>
        </p:nvSpPr>
        <p:spPr>
          <a:xfrm>
            <a:off x="457200" y="2621781"/>
            <a:ext cx="2667000" cy="410776"/>
          </a:xfrm>
          <a:prstGeom prst="roundRect">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b="1" dirty="0" smtClean="0">
                <a:latin typeface="Arial Black" panose="020B0A04020102020204" pitchFamily="34" charset="0"/>
              </a:rPr>
              <a:t>Conducting Test</a:t>
            </a:r>
            <a:endParaRPr lang="en-US" b="1" dirty="0">
              <a:latin typeface="Arial Black" panose="020B0A04020102020204" pitchFamily="34" charset="0"/>
            </a:endParaRPr>
          </a:p>
        </p:txBody>
      </p:sp>
      <p:sp>
        <p:nvSpPr>
          <p:cNvPr id="11" name="Rounded Rectangle 10"/>
          <p:cNvSpPr/>
          <p:nvPr/>
        </p:nvSpPr>
        <p:spPr>
          <a:xfrm>
            <a:off x="457200" y="3367431"/>
            <a:ext cx="2286000" cy="410776"/>
          </a:xfrm>
          <a:prstGeom prst="roundRect">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r>
              <a:rPr lang="en-US" b="1" dirty="0" smtClean="0">
                <a:latin typeface="Arial Black" panose="020B0A04020102020204" pitchFamily="34" charset="0"/>
              </a:rPr>
              <a:t>Analysis Test</a:t>
            </a:r>
            <a:endParaRPr lang="en-US" b="1" dirty="0">
              <a:latin typeface="Arial Black" panose="020B0A04020102020204" pitchFamily="34" charset="0"/>
            </a:endParaRPr>
          </a:p>
        </p:txBody>
      </p:sp>
      <p:sp>
        <p:nvSpPr>
          <p:cNvPr id="12" name="Down Arrow 11"/>
          <p:cNvSpPr/>
          <p:nvPr/>
        </p:nvSpPr>
        <p:spPr>
          <a:xfrm>
            <a:off x="1347933" y="3059174"/>
            <a:ext cx="504531" cy="221606"/>
          </a:xfrm>
          <a:prstGeom prst="downArrow">
            <a:avLst/>
          </a:prstGeom>
          <a:solidFill>
            <a:srgbClr val="FF33CC"/>
          </a:solidFill>
          <a:ln w="38100">
            <a:solidFill>
              <a:srgbClr val="3333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Down Arrow 12"/>
          <p:cNvSpPr/>
          <p:nvPr/>
        </p:nvSpPr>
        <p:spPr>
          <a:xfrm>
            <a:off x="1347933" y="3800554"/>
            <a:ext cx="504531" cy="221606"/>
          </a:xfrm>
          <a:prstGeom prst="downArrow">
            <a:avLst/>
          </a:prstGeom>
          <a:solidFill>
            <a:srgbClr val="FF33CC"/>
          </a:solidFill>
          <a:ln w="38100">
            <a:solidFill>
              <a:srgbClr val="3333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ounded Rectangle 13"/>
          <p:cNvSpPr/>
          <p:nvPr/>
        </p:nvSpPr>
        <p:spPr>
          <a:xfrm>
            <a:off x="263799" y="4074732"/>
            <a:ext cx="3698601" cy="954468"/>
          </a:xfrm>
          <a:prstGeom prst="roundRect">
            <a:avLst/>
          </a:prstGeom>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r>
              <a:rPr lang="en-US" b="1" dirty="0" smtClean="0">
                <a:latin typeface="Arial Black" panose="020B0A04020102020204" pitchFamily="34" charset="0"/>
              </a:rPr>
              <a:t>Preparation Dashboard for PEUGEOT Model Vehicle as Demonstration Purpose </a:t>
            </a:r>
            <a:endParaRPr lang="en-US" b="1" dirty="0">
              <a:latin typeface="Arial Black" panose="020B0A04020102020204" pitchFamily="34" charset="0"/>
            </a:endParaRPr>
          </a:p>
        </p:txBody>
      </p:sp>
      <p:sp>
        <p:nvSpPr>
          <p:cNvPr id="15" name="Down Arrow 14"/>
          <p:cNvSpPr/>
          <p:nvPr/>
        </p:nvSpPr>
        <p:spPr>
          <a:xfrm>
            <a:off x="1286169" y="834372"/>
            <a:ext cx="504531" cy="221606"/>
          </a:xfrm>
          <a:prstGeom prst="downArrow">
            <a:avLst/>
          </a:prstGeom>
          <a:solidFill>
            <a:srgbClr val="FF33CC"/>
          </a:solidFill>
          <a:ln w="38100">
            <a:solidFill>
              <a:srgbClr val="3333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5867400" y="972569"/>
            <a:ext cx="5584382" cy="5074625"/>
          </a:xfrm>
          <a:prstGeom prst="rect">
            <a:avLst/>
          </a:prstGeom>
        </p:spPr>
      </p:pic>
      <p:sp>
        <p:nvSpPr>
          <p:cNvPr id="19" name="Rectangle 18"/>
          <p:cNvSpPr/>
          <p:nvPr/>
        </p:nvSpPr>
        <p:spPr>
          <a:xfrm>
            <a:off x="4343400" y="228600"/>
            <a:ext cx="304800" cy="64008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p:cNvSpPr/>
          <p:nvPr/>
        </p:nvSpPr>
        <p:spPr>
          <a:xfrm>
            <a:off x="4913474" y="126383"/>
            <a:ext cx="6815960" cy="751178"/>
          </a:xfrm>
          <a:prstGeom prst="rect">
            <a:avLst/>
          </a:prstGeom>
          <a:ln w="38100">
            <a:solidFill>
              <a:srgbClr val="3333FF"/>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sz="2000" b="1" dirty="0">
                <a:solidFill>
                  <a:srgbClr val="FF33CC"/>
                </a:solidFill>
                <a:latin typeface="TimesNewRomanPSMT"/>
              </a:rPr>
              <a:t>Table : Materials </a:t>
            </a:r>
            <a:r>
              <a:rPr lang="en-US" sz="2000" b="1" dirty="0" smtClean="0">
                <a:solidFill>
                  <a:srgbClr val="FF33CC"/>
                </a:solidFill>
                <a:latin typeface="TimesNewRomanPSMT"/>
              </a:rPr>
              <a:t>Used </a:t>
            </a:r>
            <a:r>
              <a:rPr lang="en-US" sz="2000" b="1" dirty="0">
                <a:solidFill>
                  <a:srgbClr val="FF33CC"/>
                </a:solidFill>
                <a:latin typeface="TimesNewRomanPSMT"/>
              </a:rPr>
              <a:t>for the </a:t>
            </a:r>
            <a:r>
              <a:rPr lang="en-US" sz="2000" b="1" dirty="0" smtClean="0">
                <a:solidFill>
                  <a:srgbClr val="FF33CC"/>
                </a:solidFill>
                <a:latin typeface="TimesNewRomanPSMT"/>
              </a:rPr>
              <a:t>Production </a:t>
            </a:r>
            <a:r>
              <a:rPr lang="en-US" sz="2000" b="1" dirty="0">
                <a:solidFill>
                  <a:srgbClr val="FF33CC"/>
                </a:solidFill>
                <a:latin typeface="TimesNewRomanPSMT"/>
              </a:rPr>
              <a:t>of </a:t>
            </a:r>
            <a:r>
              <a:rPr lang="en-US" sz="2000" b="1" dirty="0" smtClean="0">
                <a:solidFill>
                  <a:srgbClr val="FF33CC"/>
                </a:solidFill>
                <a:latin typeface="TimesNewRomanPSMT"/>
              </a:rPr>
              <a:t>Hybrid Composite </a:t>
            </a:r>
            <a:r>
              <a:rPr lang="en-US" sz="2000" b="1" dirty="0">
                <a:solidFill>
                  <a:srgbClr val="FF33CC"/>
                </a:solidFill>
                <a:latin typeface="TimesNewRomanPSMT"/>
              </a:rPr>
              <a:t>from FBF and SF</a:t>
            </a:r>
            <a:endParaRPr lang="en-US" b="1" dirty="0">
              <a:solidFill>
                <a:srgbClr val="FF33CC"/>
              </a:solidFill>
            </a:endParaRPr>
          </a:p>
        </p:txBody>
      </p:sp>
      <p:sp>
        <p:nvSpPr>
          <p:cNvPr id="18" name="Down Arrow Callout 17"/>
          <p:cNvSpPr/>
          <p:nvPr/>
        </p:nvSpPr>
        <p:spPr>
          <a:xfrm>
            <a:off x="838200" y="94054"/>
            <a:ext cx="3378039" cy="653667"/>
          </a:xfrm>
          <a:prstGeom prst="downArrowCallout">
            <a:avLst/>
          </a:prstGeom>
          <a:solidFill>
            <a:schemeClr val="bg2"/>
          </a:solidFill>
        </p:spPr>
        <p:style>
          <a:lnRef idx="1">
            <a:schemeClr val="accent5"/>
          </a:lnRef>
          <a:fillRef idx="3">
            <a:schemeClr val="accent5"/>
          </a:fillRef>
          <a:effectRef idx="2">
            <a:schemeClr val="accent5"/>
          </a:effectRef>
          <a:fontRef idx="minor">
            <a:schemeClr val="lt1"/>
          </a:fontRef>
        </p:style>
        <p:txBody>
          <a:bodyPr rtlCol="0" anchor="ctr"/>
          <a:lstStyle/>
          <a:p>
            <a:r>
              <a:rPr lang="en-US" sz="4000" dirty="0" smtClean="0">
                <a:solidFill>
                  <a:srgbClr val="FF0000"/>
                </a:solidFill>
                <a:latin typeface="Bodoni MT Black" panose="02070A03080606020203" pitchFamily="18" charset="0"/>
              </a:rPr>
              <a:t>Cont’d</a:t>
            </a:r>
            <a:endParaRPr lang="en-US" sz="4000" dirty="0">
              <a:solidFill>
                <a:srgbClr val="FF0000"/>
              </a:solidFill>
              <a:latin typeface="Bodoni MT Black" panose="02070A03080606020203" pitchFamily="18" charset="0"/>
            </a:endParaRPr>
          </a:p>
        </p:txBody>
      </p:sp>
      <p:sp>
        <p:nvSpPr>
          <p:cNvPr id="21" name="32-Point Star 20"/>
          <p:cNvSpPr/>
          <p:nvPr/>
        </p:nvSpPr>
        <p:spPr>
          <a:xfrm>
            <a:off x="257041" y="6272042"/>
            <a:ext cx="11658600" cy="602057"/>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3593339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13</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rgbClr val="3333FF"/>
                </a:solidFill>
              </a:ln>
            </a:endParaRPr>
          </a:p>
        </p:txBody>
      </p:sp>
      <p:sp>
        <p:nvSpPr>
          <p:cNvPr id="6" name="Flowchart: Alternate Process 5"/>
          <p:cNvSpPr/>
          <p:nvPr/>
        </p:nvSpPr>
        <p:spPr>
          <a:xfrm>
            <a:off x="704273" y="97590"/>
            <a:ext cx="10591800" cy="799317"/>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Extraction </a:t>
            </a:r>
            <a:r>
              <a:rPr lang="en-US" sz="4000" b="1" dirty="0" smtClean="0">
                <a:latin typeface="Times New Roman" panose="02020603050405020304" pitchFamily="18" charset="0"/>
                <a:cs typeface="Times New Roman" panose="02020603050405020304" pitchFamily="18" charset="0"/>
              </a:rPr>
              <a:t>Process </a:t>
            </a:r>
            <a:r>
              <a:rPr lang="en-US" sz="4000" b="1" dirty="0">
                <a:latin typeface="Times New Roman" panose="02020603050405020304" pitchFamily="18" charset="0"/>
                <a:cs typeface="Times New Roman" panose="02020603050405020304" pitchFamily="18" charset="0"/>
              </a:rPr>
              <a:t>of F.B /</a:t>
            </a:r>
            <a:r>
              <a:rPr lang="en-US" sz="4000" b="1" dirty="0" err="1">
                <a:latin typeface="Times New Roman" panose="02020603050405020304" pitchFamily="18" charset="0"/>
                <a:cs typeface="Times New Roman" panose="02020603050405020304" pitchFamily="18" charset="0"/>
              </a:rPr>
              <a:t>Ensete</a:t>
            </a:r>
            <a:r>
              <a:rPr lang="en-US" sz="4000" b="1" dirty="0">
                <a:latin typeface="Times New Roman" panose="02020603050405020304" pitchFamily="18" charset="0"/>
                <a:cs typeface="Times New Roman" panose="02020603050405020304" pitchFamily="18" charset="0"/>
              </a:rPr>
              <a:t> / </a:t>
            </a:r>
            <a:r>
              <a:rPr lang="en-US" sz="4000" b="1" dirty="0" smtClean="0">
                <a:latin typeface="Times New Roman" panose="02020603050405020304" pitchFamily="18" charset="0"/>
                <a:cs typeface="Times New Roman" panose="02020603050405020304" pitchFamily="18" charset="0"/>
              </a:rPr>
              <a:t>Fiber</a:t>
            </a:r>
            <a:endParaRPr lang="en-US" sz="4000" dirty="0"/>
          </a:p>
        </p:txBody>
      </p:sp>
      <p:sp>
        <p:nvSpPr>
          <p:cNvPr id="7" name="Rectangle 6"/>
          <p:cNvSpPr/>
          <p:nvPr/>
        </p:nvSpPr>
        <p:spPr>
          <a:xfrm>
            <a:off x="73028" y="1036428"/>
            <a:ext cx="12090148" cy="8168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marL="285750" indent="-285750">
              <a:spcBef>
                <a:spcPts val="0"/>
              </a:spcBef>
              <a:buSzPct val="150000"/>
              <a:buFontTx/>
              <a:buChar char="♣"/>
            </a:pPr>
            <a:r>
              <a:rPr lang="en-US" dirty="0" smtClean="0">
                <a:solidFill>
                  <a:srgbClr val="3333FF"/>
                </a:solidFill>
                <a:latin typeface="Arial Black" panose="020B0A04020102020204" pitchFamily="34" charset="0"/>
                <a:cs typeface="Times New Roman" panose="02020603050405020304" pitchFamily="18" charset="0"/>
              </a:rPr>
              <a:t> </a:t>
            </a:r>
            <a:r>
              <a:rPr lang="en-US" dirty="0">
                <a:solidFill>
                  <a:schemeClr val="tx1"/>
                </a:solidFill>
                <a:latin typeface="Arial Black" panose="020B0A04020102020204" pitchFamily="34" charset="0"/>
                <a:cs typeface="Times New Roman" panose="02020603050405020304" pitchFamily="18" charset="0"/>
              </a:rPr>
              <a:t>F</a:t>
            </a:r>
            <a:r>
              <a:rPr lang="en-US" dirty="0" smtClean="0">
                <a:latin typeface="Arial Black" panose="020B0A04020102020204" pitchFamily="34" charset="0"/>
                <a:cs typeface="Times New Roman" panose="02020603050405020304" pitchFamily="18" charset="0"/>
              </a:rPr>
              <a:t>ibers </a:t>
            </a:r>
            <a:r>
              <a:rPr lang="en-US" dirty="0">
                <a:latin typeface="Arial Black" panose="020B0A04020102020204" pitchFamily="34" charset="0"/>
                <a:cs typeface="Times New Roman" panose="02020603050405020304" pitchFamily="18" charset="0"/>
              </a:rPr>
              <a:t>which </a:t>
            </a:r>
            <a:r>
              <a:rPr lang="en-US" sz="2000" b="1" i="1" dirty="0">
                <a:solidFill>
                  <a:srgbClr val="00B0F0"/>
                </a:solidFill>
                <a:latin typeface="Arial Black" panose="020B0A04020102020204" pitchFamily="34" charset="0"/>
                <a:cs typeface="Times New Roman" panose="02020603050405020304" pitchFamily="18" charset="0"/>
              </a:rPr>
              <a:t>extracted manually </a:t>
            </a:r>
            <a:r>
              <a:rPr lang="en-US" dirty="0">
                <a:latin typeface="Arial Black" panose="020B0A04020102020204" pitchFamily="34" charset="0"/>
                <a:cs typeface="Times New Roman" panose="02020603050405020304" pitchFamily="18" charset="0"/>
              </a:rPr>
              <a:t>is </a:t>
            </a:r>
            <a:r>
              <a:rPr lang="en-US" sz="2000" i="1" dirty="0">
                <a:solidFill>
                  <a:srgbClr val="FF0000"/>
                </a:solidFill>
                <a:latin typeface="Arial Black" panose="020B0A04020102020204" pitchFamily="34" charset="0"/>
                <a:cs typeface="Times New Roman" panose="02020603050405020304" pitchFamily="18" charset="0"/>
              </a:rPr>
              <a:t>greater than</a:t>
            </a:r>
            <a:r>
              <a:rPr lang="en-US" sz="2000" i="1" dirty="0">
                <a:latin typeface="Arial Black" panose="020B0A04020102020204" pitchFamily="34" charset="0"/>
                <a:cs typeface="Times New Roman" panose="02020603050405020304" pitchFamily="18" charset="0"/>
              </a:rPr>
              <a:t> </a:t>
            </a:r>
            <a:r>
              <a:rPr lang="en-US" dirty="0">
                <a:latin typeface="Arial Black" panose="020B0A04020102020204" pitchFamily="34" charset="0"/>
                <a:cs typeface="Times New Roman" panose="02020603050405020304" pitchFamily="18" charset="0"/>
              </a:rPr>
              <a:t>a fiber which </a:t>
            </a:r>
            <a:r>
              <a:rPr lang="en-US" b="1" i="1" dirty="0">
                <a:solidFill>
                  <a:srgbClr val="FF00FF"/>
                </a:solidFill>
                <a:latin typeface="Arial Black" panose="020B0A04020102020204" pitchFamily="34" charset="0"/>
                <a:cs typeface="Times New Roman" panose="02020603050405020304" pitchFamily="18" charset="0"/>
              </a:rPr>
              <a:t>extracted mechanically </a:t>
            </a:r>
            <a:r>
              <a:rPr lang="en-US" dirty="0">
                <a:latin typeface="Arial Black" panose="020B0A04020102020204" pitchFamily="34" charset="0"/>
                <a:cs typeface="Times New Roman" panose="02020603050405020304" pitchFamily="18" charset="0"/>
              </a:rPr>
              <a:t>by </a:t>
            </a:r>
            <a:r>
              <a:rPr lang="en-US" sz="2400" b="1" i="1" dirty="0" smtClean="0">
                <a:solidFill>
                  <a:srgbClr val="FF0000"/>
                </a:solidFill>
                <a:latin typeface="Arial Black" panose="020B0A04020102020204" pitchFamily="34" charset="0"/>
                <a:cs typeface="Times New Roman" panose="02020603050405020304" pitchFamily="18" charset="0"/>
              </a:rPr>
              <a:t>20 % </a:t>
            </a:r>
            <a:r>
              <a:rPr lang="en-US" dirty="0">
                <a:latin typeface="Arial Black" panose="020B0A04020102020204" pitchFamily="34" charset="0"/>
                <a:cs typeface="Times New Roman" panose="02020603050405020304" pitchFamily="18" charset="0"/>
              </a:rPr>
              <a:t>strength</a:t>
            </a:r>
            <a:r>
              <a:rPr lang="en-US" dirty="0">
                <a:latin typeface="Arial Black" panose="020B0A04020102020204" pitchFamily="34" charset="0"/>
              </a:rPr>
              <a:t> </a:t>
            </a:r>
            <a:r>
              <a:rPr lang="en-US" sz="1200" dirty="0">
                <a:latin typeface="Arial Black" panose="020B0A04020102020204" pitchFamily="34" charset="0"/>
              </a:rPr>
              <a:t>(</a:t>
            </a:r>
            <a:r>
              <a:rPr lang="en-US" sz="1200" b="1" dirty="0" err="1">
                <a:latin typeface="Arial Black" panose="020B0A04020102020204" pitchFamily="34" charset="0"/>
              </a:rPr>
              <a:t>Bos</a:t>
            </a:r>
            <a:r>
              <a:rPr lang="en-US" sz="1200" b="1" dirty="0">
                <a:latin typeface="Arial Black" panose="020B0A04020102020204" pitchFamily="34" charset="0"/>
              </a:rPr>
              <a:t> et al., 2002</a:t>
            </a:r>
            <a:r>
              <a:rPr lang="en-US" sz="1200" dirty="0" smtClean="0">
                <a:latin typeface="Arial Black" panose="020B0A04020102020204" pitchFamily="34" charset="0"/>
              </a:rPr>
              <a:t>).</a:t>
            </a:r>
          </a:p>
        </p:txBody>
      </p:sp>
      <p:sp>
        <p:nvSpPr>
          <p:cNvPr id="8" name="Oval 7"/>
          <p:cNvSpPr/>
          <p:nvPr/>
        </p:nvSpPr>
        <p:spPr>
          <a:xfrm>
            <a:off x="73028" y="1926070"/>
            <a:ext cx="8080372" cy="545280"/>
          </a:xfrm>
          <a:prstGeom prst="ellipse">
            <a:avLst/>
          </a:prstGeom>
          <a:solidFill>
            <a:schemeClr val="bg2">
              <a:lumMod val="75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lvl="0"/>
            <a:r>
              <a:rPr lang="en-US" sz="2400" b="1" dirty="0">
                <a:solidFill>
                  <a:srgbClr val="FF0000"/>
                </a:solidFill>
                <a:latin typeface="Arial Black" panose="020B0A04020102020204" pitchFamily="34" charset="0"/>
                <a:cs typeface="Times New Roman" panose="02020603050405020304" pitchFamily="18" charset="0"/>
              </a:rPr>
              <a:t>Steps to extract FBF manually</a:t>
            </a:r>
            <a:r>
              <a:rPr lang="en-US" sz="2400" dirty="0">
                <a:solidFill>
                  <a:srgbClr val="FF0000"/>
                </a:solidFill>
                <a:latin typeface="Arial Black" panose="020B0A04020102020204" pitchFamily="34" charset="0"/>
                <a:cs typeface="Times New Roman" panose="02020603050405020304" pitchFamily="18" charset="0"/>
              </a:rPr>
              <a:t>:</a:t>
            </a:r>
          </a:p>
        </p:txBody>
      </p:sp>
      <p:sp>
        <p:nvSpPr>
          <p:cNvPr id="9" name="Rounded Rectangle 8"/>
          <p:cNvSpPr/>
          <p:nvPr/>
        </p:nvSpPr>
        <p:spPr>
          <a:xfrm>
            <a:off x="230747" y="2471350"/>
            <a:ext cx="7082602" cy="4234250"/>
          </a:xfrm>
          <a:prstGeom prst="roundRect">
            <a:avLst/>
          </a:prstGeom>
          <a:solidFill>
            <a:schemeClr val="bg2"/>
          </a:solidFill>
          <a:ln w="57150"/>
        </p:spPr>
        <p:style>
          <a:lnRef idx="2">
            <a:schemeClr val="accent6"/>
          </a:lnRef>
          <a:fillRef idx="1">
            <a:schemeClr val="lt1"/>
          </a:fillRef>
          <a:effectRef idx="0">
            <a:schemeClr val="accent6"/>
          </a:effectRef>
          <a:fontRef idx="minor">
            <a:schemeClr val="dk1"/>
          </a:fontRef>
        </p:style>
        <p:txBody>
          <a:bodyPr rtlCol="0" anchor="ctr"/>
          <a:lstStyle/>
          <a:p>
            <a:pPr marL="342900" indent="-342900">
              <a:spcBef>
                <a:spcPts val="0"/>
              </a:spcBef>
              <a:buSzPct val="125000"/>
              <a:buFont typeface="Times New Roman" panose="02020603050405020304" pitchFamily="18" charset="0"/>
              <a:buChar char="♣"/>
            </a:pPr>
            <a:r>
              <a:rPr lang="en-US" sz="2100" b="1" dirty="0" smtClean="0">
                <a:solidFill>
                  <a:srgbClr val="FF33CC"/>
                </a:solidFill>
                <a:latin typeface="Times New Roman" panose="02020603050405020304" pitchFamily="18" charset="0"/>
                <a:cs typeface="Times New Roman" panose="02020603050405020304" pitchFamily="18" charset="0"/>
              </a:rPr>
              <a:t> </a:t>
            </a:r>
            <a:r>
              <a:rPr lang="en-US" sz="2100" b="1" dirty="0" smtClean="0">
                <a:solidFill>
                  <a:schemeClr val="tx1"/>
                </a:solidFill>
                <a:latin typeface="Times New Roman" panose="02020603050405020304" pitchFamily="18" charset="0"/>
                <a:cs typeface="Times New Roman" panose="02020603050405020304" pitchFamily="18" charset="0"/>
              </a:rPr>
              <a:t>C</a:t>
            </a:r>
            <a:r>
              <a:rPr lang="en-US" sz="2100" b="1" dirty="0" smtClean="0">
                <a:latin typeface="Times New Roman" panose="02020603050405020304" pitchFamily="18" charset="0"/>
                <a:cs typeface="Times New Roman" panose="02020603050405020304" pitchFamily="18" charset="0"/>
              </a:rPr>
              <a:t>ut </a:t>
            </a:r>
            <a:r>
              <a:rPr lang="en-US" sz="2100" b="1" dirty="0">
                <a:latin typeface="Times New Roman" panose="02020603050405020304" pitchFamily="18" charset="0"/>
                <a:cs typeface="Times New Roman" panose="02020603050405020304" pitchFamily="18" charset="0"/>
              </a:rPr>
              <a:t>the </a:t>
            </a:r>
            <a:r>
              <a:rPr lang="en-US" sz="2100" b="1" i="1" dirty="0" err="1">
                <a:solidFill>
                  <a:srgbClr val="00B050"/>
                </a:solidFill>
                <a:latin typeface="Times New Roman" panose="02020603050405020304" pitchFamily="18" charset="0"/>
                <a:cs typeface="Times New Roman" panose="02020603050405020304" pitchFamily="18" charset="0"/>
              </a:rPr>
              <a:t>Enset</a:t>
            </a:r>
            <a:r>
              <a:rPr lang="en-US" sz="2100" b="1" i="1" dirty="0">
                <a:solidFill>
                  <a:srgbClr val="00B050"/>
                </a:solidFill>
                <a:latin typeface="Times New Roman" panose="02020603050405020304" pitchFamily="18" charset="0"/>
                <a:cs typeface="Times New Roman" panose="02020603050405020304" pitchFamily="18" charset="0"/>
              </a:rPr>
              <a:t> plant </a:t>
            </a:r>
            <a:r>
              <a:rPr lang="en-US" sz="2100" b="1" dirty="0">
                <a:latin typeface="Times New Roman" panose="02020603050405020304" pitchFamily="18" charset="0"/>
                <a:cs typeface="Times New Roman" panose="02020603050405020304" pitchFamily="18" charset="0"/>
              </a:rPr>
              <a:t>which is </a:t>
            </a:r>
            <a:r>
              <a:rPr lang="en-US" sz="2100" b="1" i="1" dirty="0">
                <a:solidFill>
                  <a:srgbClr val="CC0099"/>
                </a:solidFill>
                <a:latin typeface="Times New Roman" panose="02020603050405020304" pitchFamily="18" charset="0"/>
                <a:cs typeface="Times New Roman" panose="02020603050405020304" pitchFamily="18" charset="0"/>
              </a:rPr>
              <a:t>ripe</a:t>
            </a:r>
            <a:r>
              <a:rPr lang="en-US" sz="2100" b="1" dirty="0">
                <a:latin typeface="Times New Roman" panose="02020603050405020304" pitchFamily="18" charset="0"/>
                <a:cs typeface="Times New Roman" panose="02020603050405020304" pitchFamily="18" charset="0"/>
              </a:rPr>
              <a:t> and </a:t>
            </a:r>
            <a:r>
              <a:rPr lang="en-US" sz="2100" b="1" i="1" dirty="0">
                <a:solidFill>
                  <a:srgbClr val="FF0000"/>
                </a:solidFill>
                <a:latin typeface="Times New Roman" panose="02020603050405020304" pitchFamily="18" charset="0"/>
                <a:cs typeface="Times New Roman" panose="02020603050405020304" pitchFamily="18" charset="0"/>
              </a:rPr>
              <a:t>ready for the process</a:t>
            </a:r>
            <a:r>
              <a:rPr lang="en-US" sz="2100" b="1" dirty="0">
                <a:latin typeface="Times New Roman" panose="02020603050405020304" pitchFamily="18" charset="0"/>
                <a:cs typeface="Times New Roman" panose="02020603050405020304" pitchFamily="18" charset="0"/>
              </a:rPr>
              <a:t>, from the ground level.</a:t>
            </a:r>
          </a:p>
          <a:p>
            <a:pPr marL="342900" indent="-342900">
              <a:buSzPct val="125000"/>
              <a:buFont typeface="Times New Roman" panose="02020603050405020304" pitchFamily="18" charset="0"/>
              <a:buChar char="♣"/>
            </a:pPr>
            <a:r>
              <a:rPr lang="en-US" sz="2100" b="1" dirty="0" smtClean="0">
                <a:solidFill>
                  <a:srgbClr val="3333FF"/>
                </a:solidFill>
                <a:latin typeface="Times New Roman" panose="02020603050405020304" pitchFamily="18" charset="0"/>
                <a:cs typeface="Times New Roman" panose="02020603050405020304" pitchFamily="18" charset="0"/>
              </a:rPr>
              <a:t> </a:t>
            </a:r>
            <a:r>
              <a:rPr lang="en-US" sz="2100" b="1" dirty="0" smtClean="0">
                <a:solidFill>
                  <a:schemeClr val="tx1"/>
                </a:solidFill>
                <a:latin typeface="Times New Roman" panose="02020603050405020304" pitchFamily="18" charset="0"/>
                <a:cs typeface="Times New Roman" panose="02020603050405020304" pitchFamily="18" charset="0"/>
              </a:rPr>
              <a:t>C</a:t>
            </a:r>
            <a:r>
              <a:rPr lang="en-US" sz="2100" b="1" dirty="0" smtClean="0">
                <a:latin typeface="Times New Roman" panose="02020603050405020304" pitchFamily="18" charset="0"/>
                <a:cs typeface="Times New Roman" panose="02020603050405020304" pitchFamily="18" charset="0"/>
              </a:rPr>
              <a:t>ut </a:t>
            </a:r>
            <a:r>
              <a:rPr lang="en-US" sz="2100" b="1" dirty="0">
                <a:latin typeface="Times New Roman" panose="02020603050405020304" pitchFamily="18" charset="0"/>
                <a:cs typeface="Times New Roman" panose="02020603050405020304" pitchFamily="18" charset="0"/>
              </a:rPr>
              <a:t>the outer </a:t>
            </a:r>
            <a:r>
              <a:rPr lang="en-US" sz="2100" b="1" i="1" dirty="0">
                <a:solidFill>
                  <a:srgbClr val="00B0F0"/>
                </a:solidFill>
                <a:latin typeface="Times New Roman" panose="02020603050405020304" pitchFamily="18" charset="0"/>
                <a:cs typeface="Times New Roman" panose="02020603050405020304" pitchFamily="18" charset="0"/>
              </a:rPr>
              <a:t>two layers </a:t>
            </a:r>
            <a:r>
              <a:rPr lang="en-US" sz="2100" b="1" dirty="0">
                <a:latin typeface="Times New Roman" panose="02020603050405020304" pitchFamily="18" charset="0"/>
                <a:cs typeface="Times New Roman" panose="02020603050405020304" pitchFamily="18" charset="0"/>
              </a:rPr>
              <a:t>of the plant into </a:t>
            </a:r>
            <a:r>
              <a:rPr lang="en-US" sz="2100" b="1" i="1" dirty="0">
                <a:solidFill>
                  <a:srgbClr val="CC0099"/>
                </a:solidFill>
                <a:latin typeface="Times New Roman" panose="02020603050405020304" pitchFamily="18" charset="0"/>
                <a:cs typeface="Times New Roman" panose="02020603050405020304" pitchFamily="18" charset="0"/>
              </a:rPr>
              <a:t>smaller pieces</a:t>
            </a:r>
            <a:r>
              <a:rPr lang="en-US" sz="2100" b="1" dirty="0">
                <a:latin typeface="Times New Roman" panose="02020603050405020304" pitchFamily="18" charset="0"/>
                <a:cs typeface="Times New Roman" panose="02020603050405020304" pitchFamily="18" charset="0"/>
              </a:rPr>
              <a:t>.</a:t>
            </a:r>
          </a:p>
          <a:p>
            <a:pPr marL="342900" indent="-342900">
              <a:buSzPct val="125000"/>
              <a:buFont typeface="Times New Roman" panose="02020603050405020304" pitchFamily="18" charset="0"/>
              <a:buChar char="♣"/>
            </a:pPr>
            <a:r>
              <a:rPr lang="en-US" sz="2100" b="1" dirty="0" smtClean="0">
                <a:solidFill>
                  <a:srgbClr val="00B050"/>
                </a:solidFill>
                <a:latin typeface="Times New Roman" panose="02020603050405020304" pitchFamily="18" charset="0"/>
                <a:cs typeface="Times New Roman" panose="02020603050405020304" pitchFamily="18" charset="0"/>
              </a:rPr>
              <a:t> </a:t>
            </a:r>
            <a:r>
              <a:rPr lang="en-US" sz="2100" b="1" dirty="0" smtClean="0">
                <a:solidFill>
                  <a:schemeClr val="tx1"/>
                </a:solidFill>
                <a:latin typeface="Times New Roman" panose="02020603050405020304" pitchFamily="18" charset="0"/>
                <a:cs typeface="Times New Roman" panose="02020603050405020304" pitchFamily="18" charset="0"/>
              </a:rPr>
              <a:t>A</a:t>
            </a:r>
            <a:r>
              <a:rPr lang="en-US" sz="2100" b="1" dirty="0" smtClean="0">
                <a:latin typeface="Times New Roman" panose="02020603050405020304" pitchFamily="18" charset="0"/>
                <a:cs typeface="Times New Roman" panose="02020603050405020304" pitchFamily="18" charset="0"/>
              </a:rPr>
              <a:t>ttach </a:t>
            </a:r>
            <a:r>
              <a:rPr lang="en-US" sz="2100" b="1" dirty="0">
                <a:latin typeface="Times New Roman" panose="02020603050405020304" pitchFamily="18" charset="0"/>
                <a:cs typeface="Times New Roman" panose="02020603050405020304" pitchFamily="18" charset="0"/>
              </a:rPr>
              <a:t>the smaller piece on an </a:t>
            </a:r>
            <a:r>
              <a:rPr lang="en-US" sz="2100" b="1" dirty="0">
                <a:solidFill>
                  <a:srgbClr val="FF0000"/>
                </a:solidFill>
                <a:latin typeface="Times New Roman" panose="02020603050405020304" pitchFamily="18" charset="0"/>
                <a:cs typeface="Times New Roman" panose="02020603050405020304" pitchFamily="18" charset="0"/>
              </a:rPr>
              <a:t>inclined plane wood </a:t>
            </a:r>
            <a:r>
              <a:rPr lang="en-US" sz="2100" b="1" dirty="0">
                <a:latin typeface="Times New Roman" panose="02020603050405020304" pitchFamily="18" charset="0"/>
                <a:cs typeface="Times New Roman" panose="02020603050405020304" pitchFamily="18" charset="0"/>
              </a:rPr>
              <a:t>and hold it with </a:t>
            </a:r>
            <a:r>
              <a:rPr lang="en-US" sz="2100" b="1" dirty="0">
                <a:solidFill>
                  <a:srgbClr val="7030A0"/>
                </a:solidFill>
                <a:latin typeface="Times New Roman" panose="02020603050405020304" pitchFamily="18" charset="0"/>
                <a:cs typeface="Times New Roman" panose="02020603050405020304" pitchFamily="18" charset="0"/>
              </a:rPr>
              <a:t>right leg.</a:t>
            </a:r>
          </a:p>
          <a:p>
            <a:pPr marL="342900" indent="-342900">
              <a:buSzPct val="125000"/>
              <a:buFont typeface="Times New Roman" panose="02020603050405020304" pitchFamily="18" charset="0"/>
              <a:buChar char="♣"/>
            </a:pPr>
            <a:r>
              <a:rPr lang="en-US" sz="21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100" b="1" dirty="0" smtClean="0">
                <a:solidFill>
                  <a:schemeClr val="tx1"/>
                </a:solidFill>
                <a:latin typeface="Times New Roman" panose="02020603050405020304" pitchFamily="18" charset="0"/>
                <a:cs typeface="Times New Roman" panose="02020603050405020304" pitchFamily="18" charset="0"/>
              </a:rPr>
              <a:t>B</a:t>
            </a:r>
            <a:r>
              <a:rPr lang="en-US" sz="2100" b="1" dirty="0" smtClean="0">
                <a:latin typeface="Times New Roman" panose="02020603050405020304" pitchFamily="18" charset="0"/>
                <a:cs typeface="Times New Roman" panose="02020603050405020304" pitchFamily="18" charset="0"/>
              </a:rPr>
              <a:t>etween the </a:t>
            </a:r>
            <a:r>
              <a:rPr lang="en-US" sz="2100" b="1" i="1" dirty="0" smtClean="0">
                <a:solidFill>
                  <a:srgbClr val="FF0000"/>
                </a:solidFill>
                <a:latin typeface="Times New Roman" panose="02020603050405020304" pitchFamily="18" charset="0"/>
                <a:cs typeface="Times New Roman" panose="02020603050405020304" pitchFamily="18" charset="0"/>
              </a:rPr>
              <a:t>right leg </a:t>
            </a:r>
            <a:r>
              <a:rPr lang="en-US" sz="2100" b="1" dirty="0" smtClean="0">
                <a:latin typeface="Times New Roman" panose="02020603050405020304" pitchFamily="18" charset="0"/>
                <a:cs typeface="Times New Roman" panose="02020603050405020304" pitchFamily="18" charset="0"/>
              </a:rPr>
              <a:t>and </a:t>
            </a:r>
            <a:r>
              <a:rPr lang="en-US" sz="2100" b="1" dirty="0" smtClean="0">
                <a:solidFill>
                  <a:schemeClr val="tx1"/>
                </a:solidFill>
                <a:latin typeface="Times New Roman" panose="02020603050405020304" pitchFamily="18" charset="0"/>
                <a:cs typeface="Times New Roman" panose="02020603050405020304" pitchFamily="18" charset="0"/>
              </a:rPr>
              <a:t>the</a:t>
            </a:r>
            <a:r>
              <a:rPr lang="en-US" sz="2100" b="1" i="1" dirty="0" smtClean="0">
                <a:solidFill>
                  <a:srgbClr val="FF33CC"/>
                </a:solidFill>
                <a:latin typeface="Times New Roman" panose="02020603050405020304" pitchFamily="18" charset="0"/>
                <a:cs typeface="Times New Roman" panose="02020603050405020304" pitchFamily="18" charset="0"/>
              </a:rPr>
              <a:t> inclined plane wood scrap</a:t>
            </a:r>
            <a:r>
              <a:rPr lang="en-US" sz="2100" b="1" dirty="0" smtClean="0">
                <a:latin typeface="Times New Roman" panose="02020603050405020304" pitchFamily="18" charset="0"/>
                <a:cs typeface="Times New Roman" panose="02020603050405020304" pitchFamily="18" charset="0"/>
              </a:rPr>
              <a:t> it with a </a:t>
            </a:r>
            <a:r>
              <a:rPr lang="en-US" sz="2100" b="1" i="1" dirty="0" smtClean="0">
                <a:solidFill>
                  <a:srgbClr val="0070C0"/>
                </a:solidFill>
                <a:latin typeface="Times New Roman" panose="02020603050405020304" pitchFamily="18" charset="0"/>
                <a:cs typeface="Times New Roman" panose="02020603050405020304" pitchFamily="18" charset="0"/>
              </a:rPr>
              <a:t>tool made from wood to squeeze </a:t>
            </a:r>
            <a:r>
              <a:rPr lang="en-US" sz="2100" b="1" dirty="0" smtClean="0">
                <a:latin typeface="Times New Roman" panose="02020603050405020304" pitchFamily="18" charset="0"/>
                <a:cs typeface="Times New Roman" panose="02020603050405020304" pitchFamily="18" charset="0"/>
              </a:rPr>
              <a:t>the size.</a:t>
            </a:r>
          </a:p>
          <a:p>
            <a:pPr marL="342900" indent="-342900">
              <a:buSzPct val="125000"/>
              <a:buFont typeface="Times New Roman" panose="02020603050405020304" pitchFamily="18" charset="0"/>
              <a:buChar char="♣"/>
            </a:pPr>
            <a:r>
              <a:rPr lang="en-US" sz="21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100" b="1" dirty="0" smtClean="0">
                <a:solidFill>
                  <a:schemeClr val="tx1"/>
                </a:solidFill>
                <a:latin typeface="Times New Roman" panose="02020603050405020304" pitchFamily="18" charset="0"/>
                <a:cs typeface="Times New Roman" panose="02020603050405020304" pitchFamily="18" charset="0"/>
              </a:rPr>
              <a:t>T</a:t>
            </a:r>
            <a:r>
              <a:rPr lang="en-US" sz="2100" b="1" dirty="0" smtClean="0">
                <a:latin typeface="Times New Roman" panose="02020603050405020304" pitchFamily="18" charset="0"/>
                <a:cs typeface="Times New Roman" panose="02020603050405020304" pitchFamily="18" charset="0"/>
              </a:rPr>
              <a:t>he one which is </a:t>
            </a:r>
            <a:r>
              <a:rPr lang="en-US" sz="2100" b="1" i="1" dirty="0" smtClean="0">
                <a:solidFill>
                  <a:srgbClr val="7030A0"/>
                </a:solidFill>
                <a:latin typeface="Times New Roman" panose="02020603050405020304" pitchFamily="18" charset="0"/>
                <a:cs typeface="Times New Roman" panose="02020603050405020304" pitchFamily="18" charset="0"/>
              </a:rPr>
              <a:t>left on the inclined plane </a:t>
            </a:r>
            <a:r>
              <a:rPr lang="en-US" sz="2100" b="1" dirty="0" smtClean="0">
                <a:latin typeface="Times New Roman" panose="02020603050405020304" pitchFamily="18" charset="0"/>
                <a:cs typeface="Times New Roman" panose="02020603050405020304" pitchFamily="18" charset="0"/>
              </a:rPr>
              <a:t>will be the </a:t>
            </a:r>
            <a:r>
              <a:rPr lang="en-US" sz="2100" b="1" dirty="0" smtClean="0">
                <a:solidFill>
                  <a:srgbClr val="FF0000"/>
                </a:solidFill>
                <a:latin typeface="Times New Roman" panose="02020603050405020304" pitchFamily="18" charset="0"/>
                <a:cs typeface="Times New Roman" panose="02020603050405020304" pitchFamily="18" charset="0"/>
              </a:rPr>
              <a:t>fiber</a:t>
            </a:r>
            <a:r>
              <a:rPr lang="en-US" sz="2100" b="1" dirty="0" smtClean="0">
                <a:latin typeface="Times New Roman" panose="02020603050405020304" pitchFamily="18" charset="0"/>
                <a:cs typeface="Times New Roman" panose="02020603050405020304" pitchFamily="18" charset="0"/>
              </a:rPr>
              <a:t> and the one which is </a:t>
            </a:r>
            <a:r>
              <a:rPr lang="en-US" sz="2100" b="1" i="1" dirty="0" smtClean="0">
                <a:solidFill>
                  <a:srgbClr val="00B050"/>
                </a:solidFill>
                <a:latin typeface="Times New Roman" panose="02020603050405020304" pitchFamily="18" charset="0"/>
                <a:cs typeface="Times New Roman" panose="02020603050405020304" pitchFamily="18" charset="0"/>
              </a:rPr>
              <a:t>left on the ground </a:t>
            </a:r>
            <a:r>
              <a:rPr lang="en-US" sz="2100" b="1" dirty="0" smtClean="0">
                <a:latin typeface="Times New Roman" panose="02020603050405020304" pitchFamily="18" charset="0"/>
                <a:cs typeface="Times New Roman" panose="02020603050405020304" pitchFamily="18" charset="0"/>
              </a:rPr>
              <a:t>will be the </a:t>
            </a:r>
            <a:r>
              <a:rPr lang="en-US" sz="2100" b="1" i="1" dirty="0" smtClean="0">
                <a:solidFill>
                  <a:srgbClr val="FF0000"/>
                </a:solidFill>
                <a:latin typeface="Times New Roman" panose="02020603050405020304" pitchFamily="18" charset="0"/>
                <a:cs typeface="Times New Roman" panose="02020603050405020304" pitchFamily="18" charset="0"/>
              </a:rPr>
              <a:t>food</a:t>
            </a:r>
            <a:r>
              <a:rPr lang="en-US" sz="2100" b="1" dirty="0" smtClean="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endParaRPr lang="en-US" sz="2100" dirty="0"/>
          </a:p>
        </p:txBody>
      </p:sp>
      <p:pic>
        <p:nvPicPr>
          <p:cNvPr id="13" name="Content Placeholder 1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51750" y="2431794"/>
            <a:ext cx="4711426" cy="2789818"/>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7451749" y="5284245"/>
            <a:ext cx="4663079" cy="1041042"/>
          </a:xfrm>
          <a:prstGeom prst="rect">
            <a:avLst/>
          </a:prstGeom>
          <a:ln w="3175">
            <a:solidFill>
              <a:srgbClr val="3333FF"/>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solidFill>
                  <a:schemeClr val="tx1"/>
                </a:solidFill>
              </a:rPr>
              <a:t>Figure 1</a:t>
            </a:r>
            <a:r>
              <a:rPr lang="en-US" b="1" dirty="0" smtClean="0">
                <a:solidFill>
                  <a:srgbClr val="00B050"/>
                </a:solidFill>
              </a:rPr>
              <a:t>: Manual </a:t>
            </a:r>
            <a:r>
              <a:rPr lang="en-US" b="1" dirty="0">
                <a:solidFill>
                  <a:srgbClr val="00B050"/>
                </a:solidFill>
              </a:rPr>
              <a:t>extraction process of FBF</a:t>
            </a:r>
            <a:r>
              <a:rPr lang="en-US" b="1" dirty="0"/>
              <a:t>. </a:t>
            </a:r>
            <a:r>
              <a:rPr lang="en-US" b="1" dirty="0">
                <a:solidFill>
                  <a:srgbClr val="3333FF"/>
                </a:solidFill>
              </a:rPr>
              <a:t>A</a:t>
            </a:r>
            <a:r>
              <a:rPr lang="en-US" b="1" i="1" dirty="0">
                <a:solidFill>
                  <a:srgbClr val="3333FF"/>
                </a:solidFill>
              </a:rPr>
              <a:t>) </a:t>
            </a:r>
            <a:r>
              <a:rPr lang="en-US" b="1" i="1" dirty="0"/>
              <a:t>FB (</a:t>
            </a:r>
            <a:r>
              <a:rPr lang="en-US" b="1" i="1" dirty="0" err="1"/>
              <a:t>Ensate</a:t>
            </a:r>
            <a:r>
              <a:rPr lang="en-US" b="1" i="1" dirty="0"/>
              <a:t>) plant. </a:t>
            </a:r>
            <a:r>
              <a:rPr lang="en-US" b="1" dirty="0">
                <a:solidFill>
                  <a:srgbClr val="3333FF"/>
                </a:solidFill>
              </a:rPr>
              <a:t>B) </a:t>
            </a:r>
            <a:r>
              <a:rPr lang="en-US" b="1" i="1" dirty="0"/>
              <a:t>During extraction process. </a:t>
            </a:r>
            <a:r>
              <a:rPr lang="en-US" b="1" dirty="0">
                <a:solidFill>
                  <a:srgbClr val="3333FF"/>
                </a:solidFill>
              </a:rPr>
              <a:t>C) </a:t>
            </a:r>
            <a:r>
              <a:rPr lang="en-US" b="1" i="1" dirty="0"/>
              <a:t>Extracted FBF before washing</a:t>
            </a:r>
            <a:r>
              <a:rPr lang="en-US" dirty="0"/>
              <a:t>. </a:t>
            </a:r>
            <a:r>
              <a:rPr lang="en-US" b="1" dirty="0" smtClean="0">
                <a:solidFill>
                  <a:srgbClr val="3333FF"/>
                </a:solidFill>
              </a:rPr>
              <a:t>D</a:t>
            </a:r>
            <a:r>
              <a:rPr lang="en-US" b="1" dirty="0">
                <a:solidFill>
                  <a:srgbClr val="3333FF"/>
                </a:solidFill>
              </a:rPr>
              <a:t>) </a:t>
            </a:r>
            <a:r>
              <a:rPr lang="en-US" b="1" i="1" dirty="0"/>
              <a:t>Dried FBF</a:t>
            </a:r>
            <a:r>
              <a:rPr lang="en-US" dirty="0"/>
              <a:t>.</a:t>
            </a:r>
          </a:p>
        </p:txBody>
      </p:sp>
      <p:sp>
        <p:nvSpPr>
          <p:cNvPr id="10" name="32-Point Star 9"/>
          <p:cNvSpPr/>
          <p:nvPr/>
        </p:nvSpPr>
        <p:spPr>
          <a:xfrm>
            <a:off x="257041" y="6325287"/>
            <a:ext cx="11658600" cy="548812"/>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2345670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14</a:t>
            </a:fld>
            <a:endParaRPr lang="en-US" sz="3200" b="1" dirty="0">
              <a:latin typeface="Agency FB" panose="020B0503020202020204" pitchFamily="34" charset="0"/>
            </a:endParaRPr>
          </a:p>
        </p:txBody>
      </p:sp>
      <p:sp>
        <p:nvSpPr>
          <p:cNvPr id="2" name="Rounded Rectangle 1"/>
          <p:cNvSpPr/>
          <p:nvPr/>
        </p:nvSpPr>
        <p:spPr>
          <a:xfrm>
            <a:off x="19318" y="68467"/>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6" name="Flowchart: Alternate Process 5"/>
          <p:cNvSpPr/>
          <p:nvPr/>
        </p:nvSpPr>
        <p:spPr>
          <a:xfrm>
            <a:off x="914399" y="97590"/>
            <a:ext cx="10381673" cy="841248"/>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Extraction process of sisal fiber</a:t>
            </a:r>
            <a:r>
              <a:rPr lang="en-US" sz="4000" dirty="0">
                <a:latin typeface="Times New Roman" panose="02020603050405020304" pitchFamily="18" charset="0"/>
                <a:cs typeface="Times New Roman" panose="02020603050405020304" pitchFamily="18" charset="0"/>
              </a:rPr>
              <a:t> </a:t>
            </a:r>
            <a:endParaRPr lang="en-US" sz="4000" dirty="0"/>
          </a:p>
        </p:txBody>
      </p:sp>
      <p:sp>
        <p:nvSpPr>
          <p:cNvPr id="7" name="Oval 6"/>
          <p:cNvSpPr/>
          <p:nvPr/>
        </p:nvSpPr>
        <p:spPr>
          <a:xfrm>
            <a:off x="111714" y="989426"/>
            <a:ext cx="8080372" cy="545280"/>
          </a:xfrm>
          <a:prstGeom prst="ellipse">
            <a:avLst/>
          </a:prstGeom>
          <a:solidFill>
            <a:schemeClr val="bg2">
              <a:lumMod val="75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lvl="0"/>
            <a:r>
              <a:rPr lang="en-US" sz="2400" b="1" dirty="0">
                <a:solidFill>
                  <a:srgbClr val="FF0000"/>
                </a:solidFill>
                <a:latin typeface="Arial Black" panose="020B0A04020102020204" pitchFamily="34" charset="0"/>
                <a:cs typeface="Times New Roman" panose="02020603050405020304" pitchFamily="18" charset="0"/>
              </a:rPr>
              <a:t>Steps to extract </a:t>
            </a:r>
            <a:r>
              <a:rPr lang="en-US" sz="2400" b="1" dirty="0" smtClean="0">
                <a:solidFill>
                  <a:srgbClr val="FF0000"/>
                </a:solidFill>
                <a:latin typeface="Arial Black" panose="020B0A04020102020204" pitchFamily="34" charset="0"/>
                <a:cs typeface="Times New Roman" panose="02020603050405020304" pitchFamily="18" charset="0"/>
              </a:rPr>
              <a:t>SF </a:t>
            </a:r>
            <a:r>
              <a:rPr lang="en-US" sz="2400" b="1" dirty="0">
                <a:solidFill>
                  <a:srgbClr val="FF0000"/>
                </a:solidFill>
                <a:latin typeface="Arial Black" panose="020B0A04020102020204" pitchFamily="34" charset="0"/>
                <a:cs typeface="Times New Roman" panose="02020603050405020304" pitchFamily="18" charset="0"/>
              </a:rPr>
              <a:t>manually</a:t>
            </a:r>
            <a:r>
              <a:rPr lang="en-US" sz="2400" dirty="0">
                <a:solidFill>
                  <a:srgbClr val="FF0000"/>
                </a:solidFill>
                <a:latin typeface="Arial Black" panose="020B0A04020102020204" pitchFamily="34" charset="0"/>
                <a:cs typeface="Times New Roman" panose="02020603050405020304" pitchFamily="18" charset="0"/>
              </a:rPr>
              <a:t>:</a:t>
            </a:r>
          </a:p>
        </p:txBody>
      </p:sp>
      <p:sp>
        <p:nvSpPr>
          <p:cNvPr id="8" name="Rounded Rectangle 7"/>
          <p:cNvSpPr/>
          <p:nvPr/>
        </p:nvSpPr>
        <p:spPr>
          <a:xfrm>
            <a:off x="111714" y="1534707"/>
            <a:ext cx="7260368" cy="5310414"/>
          </a:xfrm>
          <a:prstGeom prst="roundRect">
            <a:avLst/>
          </a:prstGeom>
          <a:solidFill>
            <a:schemeClr val="bg2"/>
          </a:solidFill>
          <a:ln w="57150"/>
        </p:spPr>
        <p:style>
          <a:lnRef idx="2">
            <a:schemeClr val="accent6"/>
          </a:lnRef>
          <a:fillRef idx="1">
            <a:schemeClr val="lt1"/>
          </a:fillRef>
          <a:effectRef idx="0">
            <a:schemeClr val="accent6"/>
          </a:effectRef>
          <a:fontRef idx="minor">
            <a:schemeClr val="dk1"/>
          </a:fontRef>
        </p:style>
        <p:txBody>
          <a:bodyPr rtlCol="0" anchor="ctr"/>
          <a:lstStyle/>
          <a:p>
            <a:pPr marL="342900" indent="-342900">
              <a:spcBef>
                <a:spcPts val="0"/>
              </a:spcBef>
              <a:buSzPct val="125000"/>
              <a:buFont typeface="Times New Roman" panose="02020603050405020304" pitchFamily="18" charset="0"/>
              <a:buChar char="♣"/>
            </a:pP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Cut</a:t>
            </a:r>
            <a:r>
              <a:rPr lang="en-US" sz="2400" b="1" dirty="0" smtClean="0">
                <a:latin typeface="Times New Roman" panose="02020603050405020304" pitchFamily="18" charset="0"/>
                <a:cs typeface="Times New Roman" panose="02020603050405020304" pitchFamily="18" charset="0"/>
              </a:rPr>
              <a:t> the leaves away </a:t>
            </a:r>
            <a:r>
              <a:rPr lang="en-US" sz="2400" b="1" dirty="0">
                <a:latin typeface="Times New Roman" panose="02020603050405020304" pitchFamily="18" charset="0"/>
                <a:cs typeface="Times New Roman" panose="02020603050405020304" pitchFamily="18" charset="0"/>
              </a:rPr>
              <a:t>from the </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bole of the </a:t>
            </a:r>
            <a:r>
              <a:rPr lang="en-US" sz="2400" b="1" i="1" dirty="0" smtClean="0">
                <a:solidFill>
                  <a:schemeClr val="accent2">
                    <a:lumMod val="75000"/>
                  </a:schemeClr>
                </a:solidFill>
                <a:latin typeface="Times New Roman" panose="02020603050405020304" pitchFamily="18" charset="0"/>
                <a:cs typeface="Times New Roman" panose="02020603050405020304" pitchFamily="18" charset="0"/>
              </a:rPr>
              <a:t>plant</a:t>
            </a:r>
            <a:r>
              <a:rPr lang="en-US" sz="2400" b="1" dirty="0" smtClean="0">
                <a:latin typeface="Times New Roman" panose="02020603050405020304" pitchFamily="18" charset="0"/>
                <a:cs typeface="Times New Roman" panose="02020603050405020304" pitchFamily="18" charset="0"/>
              </a:rPr>
              <a:t>.</a:t>
            </a:r>
          </a:p>
          <a:p>
            <a:pPr marL="342900" indent="-342900">
              <a:spcBef>
                <a:spcPts val="0"/>
              </a:spcBef>
              <a:buSzPct val="125000"/>
              <a:buFont typeface="Times New Roman" panose="02020603050405020304" pitchFamily="18" charset="0"/>
              <a:buChar char="♣"/>
            </a:pPr>
            <a:r>
              <a:rPr lang="en-US" sz="2400" b="1" dirty="0" smtClean="0">
                <a:solidFill>
                  <a:srgbClr val="3333FF"/>
                </a:solidFill>
              </a:rPr>
              <a:t> </a:t>
            </a:r>
            <a:r>
              <a:rPr lang="en-US" sz="2400" b="1" dirty="0" smtClean="0">
                <a:solidFill>
                  <a:schemeClr val="tx1"/>
                </a:solidFill>
              </a:rPr>
              <a:t>A</a:t>
            </a:r>
            <a:r>
              <a:rPr lang="en-US" sz="2400" b="1" dirty="0" smtClean="0"/>
              <a:t>fter </a:t>
            </a:r>
            <a:r>
              <a:rPr lang="en-US" sz="2400" b="1" dirty="0"/>
              <a:t>that gently </a:t>
            </a:r>
            <a:r>
              <a:rPr lang="en-US" sz="2400" b="1" i="1" dirty="0" smtClean="0">
                <a:solidFill>
                  <a:srgbClr val="7030A0"/>
                </a:solidFill>
              </a:rPr>
              <a:t>remove </a:t>
            </a:r>
            <a:r>
              <a:rPr lang="en-US" sz="2400" b="1" i="1" dirty="0">
                <a:solidFill>
                  <a:srgbClr val="7030A0"/>
                </a:solidFill>
              </a:rPr>
              <a:t>the </a:t>
            </a:r>
            <a:r>
              <a:rPr lang="en-US" sz="2400" b="1" i="1" dirty="0" smtClean="0">
                <a:solidFill>
                  <a:srgbClr val="7030A0"/>
                </a:solidFill>
              </a:rPr>
              <a:t>thorn</a:t>
            </a:r>
            <a:r>
              <a:rPr lang="en-US" sz="2400" b="1" dirty="0" smtClean="0"/>
              <a:t>.</a:t>
            </a:r>
          </a:p>
          <a:p>
            <a:pPr marL="285750" indent="-285750">
              <a:spcBef>
                <a:spcPts val="0"/>
              </a:spcBef>
              <a:buSzPct val="125000"/>
              <a:buFont typeface="Times New Roman" panose="02020603050405020304" pitchFamily="18" charset="0"/>
              <a:buChar char="♣"/>
            </a:pPr>
            <a:r>
              <a:rPr lang="en-US" sz="2400" b="1" dirty="0" smtClean="0">
                <a:solidFill>
                  <a:srgbClr val="FF33CC"/>
                </a:solidFill>
              </a:rPr>
              <a:t> </a:t>
            </a:r>
            <a:r>
              <a:rPr lang="en-US" sz="2400" b="1" dirty="0" smtClean="0">
                <a:solidFill>
                  <a:schemeClr val="tx1"/>
                </a:solidFill>
              </a:rPr>
              <a:t>T</a:t>
            </a:r>
            <a:r>
              <a:rPr lang="en-US" sz="2400" b="1" dirty="0" smtClean="0"/>
              <a:t>hen, leaves </a:t>
            </a:r>
            <a:r>
              <a:rPr lang="en-US" sz="2400" b="1" dirty="0"/>
              <a:t>are </a:t>
            </a:r>
            <a:r>
              <a:rPr lang="en-US" sz="2400" b="1" i="1" dirty="0">
                <a:solidFill>
                  <a:srgbClr val="FF0000"/>
                </a:solidFill>
              </a:rPr>
              <a:t>trimmed in a longitudinal direction</a:t>
            </a:r>
            <a:r>
              <a:rPr lang="en-US" sz="2400" b="1" dirty="0"/>
              <a:t> into different strips for ease of fiber extraction</a:t>
            </a:r>
            <a:r>
              <a:rPr lang="en-US" sz="2400" b="1" dirty="0" smtClean="0"/>
              <a:t>.</a:t>
            </a:r>
          </a:p>
          <a:p>
            <a:pPr marL="285750" indent="-285750">
              <a:spcBef>
                <a:spcPts val="0"/>
              </a:spcBef>
              <a:buSzPct val="125000"/>
              <a:buFont typeface="Times New Roman" panose="02020603050405020304" pitchFamily="18" charset="0"/>
              <a:buChar char="♣"/>
            </a:pPr>
            <a:r>
              <a:rPr lang="en-US" sz="2400" b="1" dirty="0" smtClean="0"/>
              <a:t>The </a:t>
            </a:r>
            <a:r>
              <a:rPr lang="en-US" sz="2400" b="1" dirty="0"/>
              <a:t>peeling part is clamped between the </a:t>
            </a:r>
            <a:r>
              <a:rPr lang="en-US" sz="2400" b="1" i="1" dirty="0">
                <a:solidFill>
                  <a:schemeClr val="accent1">
                    <a:lumMod val="75000"/>
                  </a:schemeClr>
                </a:solidFill>
              </a:rPr>
              <a:t>wood table </a:t>
            </a:r>
            <a:r>
              <a:rPr lang="en-US" sz="2400" b="1" dirty="0"/>
              <a:t>and </a:t>
            </a:r>
            <a:r>
              <a:rPr lang="en-US" sz="2400" b="1" i="1" dirty="0">
                <a:solidFill>
                  <a:schemeClr val="accent1">
                    <a:lumMod val="75000"/>
                  </a:schemeClr>
                </a:solidFill>
              </a:rPr>
              <a:t>knife</a:t>
            </a:r>
            <a:r>
              <a:rPr lang="en-US" sz="2400" b="1" dirty="0"/>
              <a:t>.</a:t>
            </a:r>
          </a:p>
          <a:p>
            <a:pPr marL="285750" indent="-285750">
              <a:spcBef>
                <a:spcPts val="0"/>
              </a:spcBef>
              <a:buSzPct val="125000"/>
              <a:buFont typeface="Times New Roman" panose="02020603050405020304" pitchFamily="18" charset="0"/>
              <a:buChar char="♣"/>
            </a:pPr>
            <a:r>
              <a:rPr lang="en-US" sz="2400" b="1" dirty="0" smtClean="0">
                <a:solidFill>
                  <a:srgbClr val="7030A0"/>
                </a:solidFill>
              </a:rPr>
              <a:t> </a:t>
            </a:r>
            <a:r>
              <a:rPr lang="en-US" sz="2400" b="1" dirty="0" smtClean="0">
                <a:solidFill>
                  <a:schemeClr val="tx1"/>
                </a:solidFill>
              </a:rPr>
              <a:t>T</a:t>
            </a:r>
            <a:r>
              <a:rPr lang="en-US" sz="2400" b="1" dirty="0" smtClean="0"/>
              <a:t>hen, </a:t>
            </a:r>
            <a:r>
              <a:rPr lang="en-US" sz="2400" b="1" dirty="0"/>
              <a:t>the extracted fiber washed </a:t>
            </a:r>
            <a:r>
              <a:rPr lang="en-US" sz="2400" b="1" dirty="0" smtClean="0"/>
              <a:t>with  </a:t>
            </a:r>
            <a:r>
              <a:rPr lang="en-US" sz="2400" b="1" i="1" dirty="0">
                <a:solidFill>
                  <a:srgbClr val="3333FF"/>
                </a:solidFill>
              </a:rPr>
              <a:t>water</a:t>
            </a:r>
            <a:r>
              <a:rPr lang="en-US" sz="2400" b="1" dirty="0"/>
              <a:t> in order to </a:t>
            </a:r>
            <a:r>
              <a:rPr lang="en-US" sz="2400" b="1" i="1" dirty="0" smtClean="0">
                <a:solidFill>
                  <a:srgbClr val="00B050"/>
                </a:solidFill>
              </a:rPr>
              <a:t>loosen</a:t>
            </a:r>
            <a:r>
              <a:rPr lang="en-US" sz="2400" b="1" dirty="0" smtClean="0"/>
              <a:t> &amp; </a:t>
            </a:r>
            <a:r>
              <a:rPr lang="en-US" sz="2400" b="1" i="1" dirty="0">
                <a:solidFill>
                  <a:srgbClr val="00B050"/>
                </a:solidFill>
              </a:rPr>
              <a:t>separate the fiber </a:t>
            </a:r>
            <a:r>
              <a:rPr lang="en-US" sz="2400" b="1" dirty="0"/>
              <a:t>until individual fibers are obtained.</a:t>
            </a:r>
          </a:p>
          <a:p>
            <a:pPr marL="285750" indent="-285750">
              <a:spcBef>
                <a:spcPts val="0"/>
              </a:spcBef>
              <a:buSzPct val="125000"/>
              <a:buFont typeface="Times New Roman" panose="02020603050405020304" pitchFamily="18" charset="0"/>
              <a:buChar char="♣"/>
            </a:pPr>
            <a:r>
              <a:rPr lang="en-US" sz="2400" b="1" dirty="0" smtClean="0">
                <a:solidFill>
                  <a:srgbClr val="C00000"/>
                </a:solidFill>
              </a:rPr>
              <a:t> </a:t>
            </a:r>
            <a:r>
              <a:rPr lang="en-US" sz="2400" b="1" dirty="0" smtClean="0">
                <a:solidFill>
                  <a:schemeClr val="tx1"/>
                </a:solidFill>
              </a:rPr>
              <a:t>F</a:t>
            </a:r>
            <a:r>
              <a:rPr lang="en-US" sz="2400" b="1" dirty="0" smtClean="0"/>
              <a:t>inally, the </a:t>
            </a:r>
            <a:r>
              <a:rPr lang="en-US" sz="2400" b="1" dirty="0"/>
              <a:t>extracted fibers are then dried over the sun for three days.</a:t>
            </a:r>
            <a:r>
              <a:rPr lang="en-US" sz="2000" b="1" dirty="0"/>
              <a:t/>
            </a:r>
            <a:br>
              <a:rPr lang="en-US" sz="2000" b="1" dirty="0"/>
            </a:br>
            <a:endParaRPr lang="en-US" sz="2000" b="1"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7483796" y="1779814"/>
            <a:ext cx="4688886" cy="1780227"/>
          </a:xfrm>
          <a:prstGeom prst="rect">
            <a:avLst/>
          </a:prstGeom>
          <a:noFill/>
          <a:ln>
            <a:noFill/>
          </a:ln>
        </p:spPr>
      </p:pic>
      <p:sp>
        <p:nvSpPr>
          <p:cNvPr id="10" name="Rectangle 9"/>
          <p:cNvSpPr/>
          <p:nvPr/>
        </p:nvSpPr>
        <p:spPr>
          <a:xfrm>
            <a:off x="7391400" y="3587839"/>
            <a:ext cx="4781282" cy="266056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Figure 2: </a:t>
            </a:r>
            <a:r>
              <a:rPr lang="en-US" b="1"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Manual extraction process of sisal fiber.</a:t>
            </a:r>
          </a:p>
          <a:p>
            <a:pPr marL="342900" lvl="0" indent="-342900">
              <a:buFont typeface="+mj-lt"/>
              <a:buAutoNum type="alphaUcPeriod"/>
              <a:tabLst>
                <a:tab pos="1171575" algn="l"/>
              </a:tabLs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Sisal plants.</a:t>
            </a:r>
          </a:p>
          <a:p>
            <a:pPr marL="342900" lvl="0" indent="-342900">
              <a:buFont typeface="+mj-lt"/>
              <a:buAutoNum type="alphaUcPeriod"/>
              <a:tabLst>
                <a:tab pos="1171575" algn="l"/>
              </a:tabLs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Longitudinally trimmed sisal plant.</a:t>
            </a:r>
          </a:p>
          <a:p>
            <a:pPr marL="342900" lvl="0" indent="-342900">
              <a:buFont typeface="+mj-lt"/>
              <a:buAutoNum type="alphaUcPeriod"/>
              <a:tabLst>
                <a:tab pos="1171575" algn="l"/>
              </a:tabLst>
            </a:pP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peeling of sisal plant for sisal fiber extraction.</a:t>
            </a:r>
          </a:p>
          <a:p>
            <a:pPr marL="342900" lvl="0" indent="-342900">
              <a:buFont typeface="+mj-lt"/>
              <a:buAutoNum type="alphaUcPeriod"/>
              <a:tabLst>
                <a:tab pos="1171575" algn="l"/>
              </a:tabLs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Extracted sisal fiber before washing with water and drying.</a:t>
            </a:r>
          </a:p>
          <a:p>
            <a:pPr marL="342900" lvl="0" indent="-342900">
              <a:buFont typeface="+mj-lt"/>
              <a:buAutoNum type="alphaUcPeriod"/>
              <a:tabLst>
                <a:tab pos="1171575" algn="l"/>
              </a:tabLs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Extracted sisal fiber in drying process after washing.</a:t>
            </a:r>
            <a:endPar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32-Point Star 10"/>
          <p:cNvSpPr/>
          <p:nvPr/>
        </p:nvSpPr>
        <p:spPr>
          <a:xfrm>
            <a:off x="257041" y="6276199"/>
            <a:ext cx="11658600" cy="5979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808921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15</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5" name="Flowchart: Alternate Process 4"/>
          <p:cNvSpPr/>
          <p:nvPr/>
        </p:nvSpPr>
        <p:spPr>
          <a:xfrm>
            <a:off x="895504" y="0"/>
            <a:ext cx="10381673" cy="841248"/>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Alkali treatment of FBF and SF</a:t>
            </a:r>
            <a:endParaRPr lang="en-US" sz="4000" dirty="0"/>
          </a:p>
        </p:txBody>
      </p:sp>
      <p:sp>
        <p:nvSpPr>
          <p:cNvPr id="3" name="Rounded Rectangle 2"/>
          <p:cNvSpPr/>
          <p:nvPr/>
        </p:nvSpPr>
        <p:spPr>
          <a:xfrm>
            <a:off x="152400" y="841248"/>
            <a:ext cx="11887200" cy="5864352"/>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marL="457200" lvl="0" indent="-457200">
              <a:spcBef>
                <a:spcPct val="20000"/>
              </a:spcBef>
              <a:buSzPct val="125000"/>
              <a:buFont typeface="Times New Roman" panose="02020603050405020304" pitchFamily="18" charset="0"/>
              <a:buChar char="♣"/>
            </a:pPr>
            <a:r>
              <a:rPr lang="en-US" sz="2800" b="1" dirty="0" smtClean="0">
                <a:solidFill>
                  <a:srgbClr val="FF0000"/>
                </a:solidFill>
                <a:cs typeface="Times New Roman" panose="02020603050405020304" pitchFamily="18" charset="0"/>
              </a:rPr>
              <a:t> </a:t>
            </a:r>
            <a:r>
              <a:rPr lang="en-US" sz="2800" b="1" dirty="0" smtClean="0">
                <a:solidFill>
                  <a:schemeClr val="tx1"/>
                </a:solidFill>
                <a:cs typeface="Times New Roman" panose="02020603050405020304" pitchFamily="18" charset="0"/>
              </a:rPr>
              <a:t>A</a:t>
            </a:r>
            <a:r>
              <a:rPr lang="en-US" sz="2800" b="1" dirty="0" smtClean="0">
                <a:solidFill>
                  <a:prstClr val="black"/>
                </a:solidFill>
                <a:cs typeface="Times New Roman" panose="02020603050405020304" pitchFamily="18" charset="0"/>
              </a:rPr>
              <a:t>lkali treatment used to removal </a:t>
            </a:r>
            <a:r>
              <a:rPr lang="en-US" sz="2800" b="1" dirty="0">
                <a:solidFill>
                  <a:prstClr val="black"/>
                </a:solidFill>
                <a:cs typeface="Times New Roman" panose="02020603050405020304" pitchFamily="18" charset="0"/>
              </a:rPr>
              <a:t>of </a:t>
            </a:r>
            <a:r>
              <a:rPr lang="en-US" sz="2800" b="1" i="1" dirty="0">
                <a:solidFill>
                  <a:srgbClr val="FF0000"/>
                </a:solidFill>
                <a:cs typeface="Times New Roman" panose="02020603050405020304" pitchFamily="18" charset="0"/>
              </a:rPr>
              <a:t>waxes</a:t>
            </a:r>
            <a:r>
              <a:rPr lang="en-US" sz="2800" b="1" dirty="0">
                <a:solidFill>
                  <a:prstClr val="black"/>
                </a:solidFill>
                <a:cs typeface="Times New Roman" panose="02020603050405020304" pitchFamily="18" charset="0"/>
              </a:rPr>
              <a:t>, </a:t>
            </a:r>
            <a:r>
              <a:rPr lang="en-US" sz="2800" b="1" i="1" dirty="0">
                <a:solidFill>
                  <a:srgbClr val="00B050"/>
                </a:solidFill>
                <a:cs typeface="Times New Roman" panose="02020603050405020304" pitchFamily="18" charset="0"/>
              </a:rPr>
              <a:t>hemicellulose</a:t>
            </a:r>
            <a:r>
              <a:rPr lang="en-US" sz="2800" b="1" dirty="0">
                <a:solidFill>
                  <a:prstClr val="black"/>
                </a:solidFill>
                <a:cs typeface="Times New Roman" panose="02020603050405020304" pitchFamily="18" charset="0"/>
              </a:rPr>
              <a:t>, </a:t>
            </a:r>
            <a:r>
              <a:rPr lang="en-US" sz="2800" b="1" i="1" dirty="0">
                <a:solidFill>
                  <a:schemeClr val="accent1">
                    <a:lumMod val="75000"/>
                  </a:schemeClr>
                </a:solidFill>
                <a:cs typeface="Times New Roman" panose="02020603050405020304" pitchFamily="18" charset="0"/>
              </a:rPr>
              <a:t>pectin</a:t>
            </a:r>
            <a:r>
              <a:rPr lang="en-US" sz="2800" b="1" dirty="0">
                <a:solidFill>
                  <a:prstClr val="black"/>
                </a:solidFill>
                <a:cs typeface="Times New Roman" panose="02020603050405020304" pitchFamily="18" charset="0"/>
              </a:rPr>
              <a:t> and </a:t>
            </a:r>
            <a:r>
              <a:rPr lang="en-US" sz="2800" b="1" i="1" dirty="0">
                <a:solidFill>
                  <a:srgbClr val="3333FF"/>
                </a:solidFill>
                <a:cs typeface="Times New Roman" panose="02020603050405020304" pitchFamily="18" charset="0"/>
              </a:rPr>
              <a:t>parts of lignin</a:t>
            </a:r>
            <a:r>
              <a:rPr lang="en-US" sz="2800" b="1" dirty="0">
                <a:solidFill>
                  <a:prstClr val="black"/>
                </a:solidFill>
                <a:cs typeface="Times New Roman" panose="02020603050405020304" pitchFamily="18" charset="0"/>
              </a:rPr>
              <a:t>.</a:t>
            </a:r>
          </a:p>
          <a:p>
            <a:pPr marL="457200" lvl="0" indent="-457200">
              <a:spcBef>
                <a:spcPct val="20000"/>
              </a:spcBef>
              <a:buSzPct val="125000"/>
              <a:buFont typeface="Times New Roman" panose="02020603050405020304" pitchFamily="18" charset="0"/>
              <a:buChar char="♣"/>
            </a:pPr>
            <a:r>
              <a:rPr lang="en-US" sz="2800" b="1" dirty="0">
                <a:solidFill>
                  <a:srgbClr val="00B050"/>
                </a:solidFill>
                <a:cs typeface="Times New Roman" panose="02020603050405020304" pitchFamily="18" charset="0"/>
              </a:rPr>
              <a:t> </a:t>
            </a:r>
            <a:r>
              <a:rPr lang="en-US" sz="2800" b="1" dirty="0" smtClean="0">
                <a:solidFill>
                  <a:schemeClr val="tx1"/>
                </a:solidFill>
                <a:cs typeface="Times New Roman" panose="02020603050405020304" pitchFamily="18" charset="0"/>
              </a:rPr>
              <a:t>W</a:t>
            </a:r>
            <a:r>
              <a:rPr lang="en-US" sz="2800" b="1" dirty="0" smtClean="0">
                <a:solidFill>
                  <a:prstClr val="black"/>
                </a:solidFill>
                <a:cs typeface="Times New Roman" panose="02020603050405020304" pitchFamily="18" charset="0"/>
              </a:rPr>
              <a:t>hen, </a:t>
            </a:r>
            <a:r>
              <a:rPr lang="en-US" sz="2800" b="1" dirty="0" smtClean="0">
                <a:solidFill>
                  <a:schemeClr val="tx1"/>
                </a:solidFill>
                <a:cs typeface="Times New Roman" panose="02020603050405020304" pitchFamily="18" charset="0"/>
              </a:rPr>
              <a:t>percentage </a:t>
            </a:r>
            <a:r>
              <a:rPr lang="en-US" sz="2800" b="1" dirty="0">
                <a:solidFill>
                  <a:schemeClr val="tx1"/>
                </a:solidFill>
                <a:cs typeface="Times New Roman" panose="02020603050405020304" pitchFamily="18" charset="0"/>
              </a:rPr>
              <a:t>of </a:t>
            </a:r>
            <a:r>
              <a:rPr lang="en-US" sz="2800" b="1" i="1" dirty="0" err="1">
                <a:solidFill>
                  <a:srgbClr val="00B050"/>
                </a:solidFill>
                <a:cs typeface="Times New Roman" panose="02020603050405020304" pitchFamily="18" charset="0"/>
              </a:rPr>
              <a:t>NaOH</a:t>
            </a:r>
            <a:r>
              <a:rPr lang="en-US" sz="2800" b="1" i="1" dirty="0">
                <a:solidFill>
                  <a:srgbClr val="00B050"/>
                </a:solidFill>
                <a:cs typeface="Times New Roman" panose="02020603050405020304" pitchFamily="18" charset="0"/>
              </a:rPr>
              <a:t> </a:t>
            </a:r>
            <a:r>
              <a:rPr lang="en-US" sz="2800" b="1" dirty="0">
                <a:solidFill>
                  <a:schemeClr val="tx1"/>
                </a:solidFill>
                <a:cs typeface="Times New Roman" panose="02020603050405020304" pitchFamily="18" charset="0"/>
              </a:rPr>
              <a:t>is</a:t>
            </a:r>
            <a:r>
              <a:rPr lang="en-US" sz="2800" b="1" dirty="0">
                <a:solidFill>
                  <a:srgbClr val="FF0000"/>
                </a:solidFill>
                <a:cs typeface="Times New Roman" panose="02020603050405020304" pitchFamily="18" charset="0"/>
              </a:rPr>
              <a:t> </a:t>
            </a:r>
            <a:r>
              <a:rPr lang="en-US" sz="2800" b="1" i="1" dirty="0" smtClean="0">
                <a:solidFill>
                  <a:srgbClr val="FF0000"/>
                </a:solidFill>
                <a:cs typeface="Times New Roman" panose="02020603050405020304" pitchFamily="18" charset="0"/>
              </a:rPr>
              <a:t>increased</a:t>
            </a:r>
            <a:r>
              <a:rPr lang="en-US" sz="2800" b="1" dirty="0" smtClean="0">
                <a:solidFill>
                  <a:schemeClr val="tx1"/>
                </a:solidFill>
                <a:cs typeface="Times New Roman" panose="02020603050405020304" pitchFamily="18" charset="0"/>
              </a:rPr>
              <a:t>, </a:t>
            </a:r>
            <a:r>
              <a:rPr lang="en-US" sz="2800" b="1" dirty="0">
                <a:solidFill>
                  <a:schemeClr val="tx1"/>
                </a:solidFill>
                <a:cs typeface="Times New Roman" panose="02020603050405020304" pitchFamily="18" charset="0"/>
              </a:rPr>
              <a:t>it </a:t>
            </a:r>
            <a:r>
              <a:rPr lang="en-US" sz="2800" b="1" dirty="0">
                <a:solidFill>
                  <a:srgbClr val="FF0000"/>
                </a:solidFill>
                <a:cs typeface="Times New Roman" panose="02020603050405020304" pitchFamily="18" charset="0"/>
              </a:rPr>
              <a:t>affect </a:t>
            </a:r>
            <a:r>
              <a:rPr lang="en-US" sz="2800" b="1" dirty="0">
                <a:solidFill>
                  <a:schemeClr val="tx1"/>
                </a:solidFill>
                <a:cs typeface="Times New Roman" panose="02020603050405020304" pitchFamily="18" charset="0"/>
              </a:rPr>
              <a:t>the fibers properties by</a:t>
            </a:r>
            <a:r>
              <a:rPr lang="en-US" sz="2800" b="1" dirty="0">
                <a:solidFill>
                  <a:srgbClr val="FF0000"/>
                </a:solidFill>
                <a:cs typeface="Times New Roman" panose="02020603050405020304" pitchFamily="18" charset="0"/>
              </a:rPr>
              <a:t> </a:t>
            </a:r>
            <a:r>
              <a:rPr lang="en-US" sz="2800" b="1" i="1" dirty="0">
                <a:solidFill>
                  <a:srgbClr val="FF33CC"/>
                </a:solidFill>
                <a:cs typeface="Times New Roman" panose="02020603050405020304" pitchFamily="18" charset="0"/>
              </a:rPr>
              <a:t>reduce the bonding </a:t>
            </a:r>
            <a:r>
              <a:rPr lang="en-US" sz="2800" b="1" dirty="0" smtClean="0">
                <a:solidFill>
                  <a:prstClr val="black"/>
                </a:solidFill>
                <a:cs typeface="Times New Roman" panose="02020603050405020304" pitchFamily="18" charset="0"/>
              </a:rPr>
              <a:t>capacity. </a:t>
            </a:r>
          </a:p>
          <a:p>
            <a:pPr marL="457200" lvl="0" indent="-457200">
              <a:spcBef>
                <a:spcPct val="20000"/>
              </a:spcBef>
              <a:buSzPct val="125000"/>
              <a:buFont typeface="Times New Roman" panose="02020603050405020304" pitchFamily="18" charset="0"/>
              <a:buChar char="♣"/>
            </a:pPr>
            <a:r>
              <a:rPr lang="en-US" sz="2800" b="1" dirty="0">
                <a:solidFill>
                  <a:srgbClr val="FF33CC"/>
                </a:solidFill>
                <a:cs typeface="Times New Roman" panose="02020603050405020304" pitchFamily="18" charset="0"/>
              </a:rPr>
              <a:t> </a:t>
            </a:r>
            <a:r>
              <a:rPr lang="en-US" sz="2800" b="1" dirty="0" smtClean="0">
                <a:solidFill>
                  <a:schemeClr val="tx1"/>
                </a:solidFill>
                <a:effectLst>
                  <a:outerShdw blurRad="38100" dist="38100" dir="2700000" algn="tl">
                    <a:srgbClr val="000000">
                      <a:alpha val="43137"/>
                    </a:srgbClr>
                  </a:outerShdw>
                </a:effectLst>
                <a:cs typeface="Times New Roman" panose="02020603050405020304" pitchFamily="18" charset="0"/>
              </a:rPr>
              <a:t>F</a:t>
            </a:r>
            <a:r>
              <a:rPr lang="en-US" sz="2800" b="1" dirty="0" smtClean="0">
                <a:solidFill>
                  <a:prstClr val="black"/>
                </a:solidFill>
                <a:effectLst>
                  <a:outerShdw blurRad="38100" dist="38100" dir="2700000" algn="tl">
                    <a:srgbClr val="000000">
                      <a:alpha val="43137"/>
                    </a:srgbClr>
                  </a:outerShdw>
                </a:effectLst>
                <a:cs typeface="Times New Roman" panose="02020603050405020304" pitchFamily="18" charset="0"/>
              </a:rPr>
              <a:t>or </a:t>
            </a:r>
            <a:r>
              <a:rPr lang="en-US" sz="2800" b="1" dirty="0">
                <a:solidFill>
                  <a:prstClr val="black"/>
                </a:solidFill>
                <a:effectLst>
                  <a:outerShdw blurRad="38100" dist="38100" dir="2700000" algn="tl">
                    <a:srgbClr val="000000">
                      <a:alpha val="43137"/>
                    </a:srgbClr>
                  </a:outerShdw>
                </a:effectLst>
                <a:cs typeface="Times New Roman" panose="02020603050405020304" pitchFamily="18" charset="0"/>
              </a:rPr>
              <a:t>this </a:t>
            </a:r>
            <a:r>
              <a:rPr lang="en-US" sz="2800" b="1" dirty="0" smtClean="0">
                <a:solidFill>
                  <a:prstClr val="black"/>
                </a:solidFill>
                <a:effectLst>
                  <a:outerShdw blurRad="38100" dist="38100" dir="2700000" algn="tl">
                    <a:srgbClr val="000000">
                      <a:alpha val="43137"/>
                    </a:srgbClr>
                  </a:outerShdw>
                </a:effectLst>
                <a:cs typeface="Times New Roman" panose="02020603050405020304" pitchFamily="18" charset="0"/>
              </a:rPr>
              <a:t>study, </a:t>
            </a:r>
            <a:r>
              <a:rPr lang="en-US" sz="2800" b="1" i="1" dirty="0">
                <a:solidFill>
                  <a:srgbClr val="FF0000"/>
                </a:solidFill>
                <a:effectLst>
                  <a:outerShdw blurRad="38100" dist="38100" dir="2700000" algn="tl">
                    <a:srgbClr val="000000">
                      <a:alpha val="43137"/>
                    </a:srgbClr>
                  </a:outerShdw>
                </a:effectLst>
                <a:cs typeface="Times New Roman" panose="02020603050405020304" pitchFamily="18" charset="0"/>
              </a:rPr>
              <a:t>8 </a:t>
            </a:r>
            <a:r>
              <a:rPr lang="en-US" sz="2800" b="1" i="1" dirty="0" err="1">
                <a:solidFill>
                  <a:srgbClr val="FF0000"/>
                </a:solidFill>
                <a:effectLst>
                  <a:outerShdw blurRad="38100" dist="38100" dir="2700000" algn="tl">
                    <a:srgbClr val="000000">
                      <a:alpha val="43137"/>
                    </a:srgbClr>
                  </a:outerShdw>
                </a:effectLst>
                <a:cs typeface="Times New Roman" panose="02020603050405020304" pitchFamily="18" charset="0"/>
              </a:rPr>
              <a:t>gm</a:t>
            </a:r>
            <a:r>
              <a:rPr lang="en-US" sz="2800" b="1" i="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2800" b="1" dirty="0">
                <a:solidFill>
                  <a:schemeClr val="tx1"/>
                </a:solidFill>
                <a:effectLst>
                  <a:outerShdw blurRad="38100" dist="38100" dir="2700000" algn="tl">
                    <a:srgbClr val="000000">
                      <a:alpha val="43137"/>
                    </a:srgbClr>
                  </a:outerShdw>
                </a:effectLst>
                <a:cs typeface="Times New Roman" panose="02020603050405020304" pitchFamily="18" charset="0"/>
              </a:rPr>
              <a:t>of </a:t>
            </a:r>
            <a:r>
              <a:rPr lang="en-US" sz="2800" b="1" i="1" dirty="0" err="1">
                <a:solidFill>
                  <a:srgbClr val="00B050"/>
                </a:solidFill>
                <a:effectLst>
                  <a:outerShdw blurRad="38100" dist="38100" dir="2700000" algn="tl">
                    <a:srgbClr val="000000">
                      <a:alpha val="43137"/>
                    </a:srgbClr>
                  </a:outerShdw>
                </a:effectLst>
                <a:cs typeface="Times New Roman" panose="02020603050405020304" pitchFamily="18" charset="0"/>
              </a:rPr>
              <a:t>NaOH</a:t>
            </a:r>
            <a:r>
              <a:rPr lang="en-US" sz="2800" b="1" i="1" dirty="0">
                <a:solidFill>
                  <a:srgbClr val="00B050"/>
                </a:solidFill>
                <a:effectLst>
                  <a:outerShdw blurRad="38100" dist="38100" dir="2700000" algn="tl">
                    <a:srgbClr val="000000">
                      <a:alpha val="43137"/>
                    </a:srgbClr>
                  </a:outerShdw>
                </a:effectLst>
                <a:cs typeface="Times New Roman" panose="02020603050405020304" pitchFamily="18" charset="0"/>
              </a:rPr>
              <a:t> </a:t>
            </a:r>
            <a:r>
              <a:rPr lang="en-US" sz="2800" b="1" dirty="0" smtClean="0">
                <a:solidFill>
                  <a:prstClr val="black"/>
                </a:solidFill>
                <a:effectLst>
                  <a:outerShdw blurRad="38100" dist="38100" dir="2700000" algn="tl">
                    <a:srgbClr val="000000">
                      <a:alpha val="43137"/>
                    </a:srgbClr>
                  </a:outerShdw>
                </a:effectLst>
                <a:cs typeface="Times New Roman" panose="02020603050405020304" pitchFamily="18" charset="0"/>
              </a:rPr>
              <a:t>mixed </a:t>
            </a:r>
            <a:r>
              <a:rPr lang="en-US" sz="2800" b="1" dirty="0">
                <a:solidFill>
                  <a:prstClr val="black"/>
                </a:solidFill>
                <a:effectLst>
                  <a:outerShdw blurRad="38100" dist="38100" dir="2700000" algn="tl">
                    <a:srgbClr val="000000">
                      <a:alpha val="43137"/>
                    </a:srgbClr>
                  </a:outerShdw>
                </a:effectLst>
                <a:cs typeface="Times New Roman" panose="02020603050405020304" pitchFamily="18" charset="0"/>
              </a:rPr>
              <a:t>with </a:t>
            </a:r>
            <a:r>
              <a:rPr lang="en-US" sz="3200" b="1" i="1" dirty="0">
                <a:solidFill>
                  <a:srgbClr val="FF0000"/>
                </a:solidFill>
                <a:effectLst>
                  <a:outerShdw blurRad="38100" dist="38100" dir="2700000" algn="tl">
                    <a:srgbClr val="000000">
                      <a:alpha val="43137"/>
                    </a:srgbClr>
                  </a:outerShdw>
                </a:effectLst>
                <a:cs typeface="Times New Roman" panose="02020603050405020304" pitchFamily="18" charset="0"/>
              </a:rPr>
              <a:t>10</a:t>
            </a:r>
            <a:r>
              <a:rPr lang="en-US" sz="2800" b="1" i="1" dirty="0">
                <a:solidFill>
                  <a:srgbClr val="FF0000"/>
                </a:solidFill>
                <a:effectLst>
                  <a:outerShdw blurRad="38100" dist="38100" dir="2700000" algn="tl">
                    <a:srgbClr val="000000">
                      <a:alpha val="43137"/>
                    </a:srgbClr>
                  </a:outerShdw>
                </a:effectLst>
                <a:cs typeface="Times New Roman" panose="02020603050405020304" pitchFamily="18" charset="0"/>
              </a:rPr>
              <a:t> liters </a:t>
            </a:r>
            <a:r>
              <a:rPr lang="en-US" sz="2800" b="1" dirty="0">
                <a:solidFill>
                  <a:schemeClr val="tx1"/>
                </a:solidFill>
                <a:effectLst>
                  <a:outerShdw blurRad="38100" dist="38100" dir="2700000" algn="tl">
                    <a:srgbClr val="000000">
                      <a:alpha val="43137"/>
                    </a:srgbClr>
                  </a:outerShdw>
                </a:effectLst>
                <a:cs typeface="Times New Roman" panose="02020603050405020304" pitchFamily="18" charset="0"/>
              </a:rPr>
              <a:t>of</a:t>
            </a:r>
            <a:r>
              <a:rPr lang="en-US" sz="2800" b="1" dirty="0">
                <a:solidFill>
                  <a:srgbClr val="FF00FF"/>
                </a:solidFill>
                <a:effectLst>
                  <a:outerShdw blurRad="38100" dist="38100" dir="2700000" algn="tl">
                    <a:srgbClr val="000000">
                      <a:alpha val="43137"/>
                    </a:srgbClr>
                  </a:outerShdw>
                </a:effectLst>
                <a:cs typeface="Times New Roman" panose="02020603050405020304" pitchFamily="18" charset="0"/>
              </a:rPr>
              <a:t> </a:t>
            </a:r>
            <a:r>
              <a:rPr lang="en-US" sz="2800" b="1" i="1" dirty="0">
                <a:solidFill>
                  <a:srgbClr val="3333FF"/>
                </a:solidFill>
                <a:effectLst>
                  <a:outerShdw blurRad="38100" dist="38100" dir="2700000" algn="tl">
                    <a:srgbClr val="000000">
                      <a:alpha val="43137"/>
                    </a:srgbClr>
                  </a:outerShdw>
                </a:effectLst>
                <a:cs typeface="Times New Roman" panose="02020603050405020304" pitchFamily="18" charset="0"/>
              </a:rPr>
              <a:t>distilled water </a:t>
            </a:r>
            <a:r>
              <a:rPr lang="en-US" sz="2800" b="1" dirty="0">
                <a:solidFill>
                  <a:prstClr val="black"/>
                </a:solidFill>
                <a:effectLst>
                  <a:outerShdw blurRad="38100" dist="38100" dir="2700000" algn="tl">
                    <a:srgbClr val="000000">
                      <a:alpha val="43137"/>
                    </a:srgbClr>
                  </a:outerShdw>
                </a:effectLst>
                <a:cs typeface="Times New Roman" panose="02020603050405020304" pitchFamily="18" charset="0"/>
              </a:rPr>
              <a:t>at </a:t>
            </a:r>
            <a:r>
              <a:rPr lang="en-US" sz="2800" b="1" i="1" dirty="0">
                <a:solidFill>
                  <a:srgbClr val="00CC00"/>
                </a:solidFill>
                <a:effectLst>
                  <a:outerShdw blurRad="38100" dist="38100" dir="2700000" algn="tl">
                    <a:srgbClr val="000000">
                      <a:alpha val="43137"/>
                    </a:srgbClr>
                  </a:outerShdw>
                </a:effectLst>
                <a:cs typeface="Times New Roman" panose="02020603050405020304" pitchFamily="18" charset="0"/>
              </a:rPr>
              <a:t>ambient temperature </a:t>
            </a:r>
            <a:r>
              <a:rPr lang="en-US" sz="2800" b="1" dirty="0">
                <a:solidFill>
                  <a:prstClr val="black"/>
                </a:solidFill>
                <a:effectLst>
                  <a:outerShdw blurRad="38100" dist="38100" dir="2700000" algn="tl">
                    <a:srgbClr val="000000">
                      <a:alpha val="43137"/>
                    </a:srgbClr>
                  </a:outerShdw>
                </a:effectLst>
                <a:cs typeface="Times New Roman" panose="02020603050405020304" pitchFamily="18" charset="0"/>
              </a:rPr>
              <a:t>to attain </a:t>
            </a:r>
            <a:r>
              <a:rPr lang="en-US" sz="2800" b="1" dirty="0">
                <a:solidFill>
                  <a:srgbClr val="7030A0"/>
                </a:solidFill>
                <a:effectLst>
                  <a:outerShdw blurRad="38100" dist="38100" dir="2700000" algn="tl">
                    <a:srgbClr val="000000">
                      <a:alpha val="43137"/>
                    </a:srgbClr>
                  </a:outerShdw>
                </a:effectLst>
                <a:cs typeface="Times New Roman" panose="02020603050405020304" pitchFamily="18" charset="0"/>
              </a:rPr>
              <a:t>POH</a:t>
            </a:r>
            <a:r>
              <a:rPr lang="en-US" sz="2800" b="1" dirty="0">
                <a:solidFill>
                  <a:srgbClr val="4F81BD"/>
                </a:solidFill>
                <a:effectLst>
                  <a:outerShdw blurRad="38100" dist="38100" dir="2700000" algn="tl">
                    <a:srgbClr val="000000">
                      <a:alpha val="43137"/>
                    </a:srgbClr>
                  </a:outerShdw>
                </a:effectLst>
                <a:cs typeface="Times New Roman" panose="02020603050405020304" pitchFamily="18" charset="0"/>
              </a:rPr>
              <a:t> </a:t>
            </a:r>
            <a:r>
              <a:rPr lang="en-US" sz="2800" b="1" dirty="0">
                <a:solidFill>
                  <a:schemeClr val="tx1"/>
                </a:solidFill>
                <a:effectLst>
                  <a:outerShdw blurRad="38100" dist="38100" dir="2700000" algn="tl">
                    <a:srgbClr val="000000">
                      <a:alpha val="43137"/>
                    </a:srgbClr>
                  </a:outerShdw>
                </a:effectLst>
                <a:cs typeface="Times New Roman" panose="02020603050405020304" pitchFamily="18" charset="0"/>
              </a:rPr>
              <a:t>value of </a:t>
            </a:r>
            <a:r>
              <a:rPr lang="en-US" sz="3200" b="1" dirty="0">
                <a:solidFill>
                  <a:srgbClr val="7030A0"/>
                </a:solidFill>
                <a:effectLst>
                  <a:outerShdw blurRad="38100" dist="38100" dir="2700000" algn="tl">
                    <a:srgbClr val="000000">
                      <a:alpha val="43137"/>
                    </a:srgbClr>
                  </a:outerShdw>
                </a:effectLst>
                <a:cs typeface="Times New Roman" panose="02020603050405020304" pitchFamily="18" charset="0"/>
              </a:rPr>
              <a:t>12</a:t>
            </a:r>
            <a:r>
              <a:rPr lang="en-US" sz="2800" b="1" dirty="0">
                <a:solidFill>
                  <a:prstClr val="black"/>
                </a:solidFill>
                <a:effectLst>
                  <a:outerShdw blurRad="38100" dist="38100" dir="2700000" algn="tl">
                    <a:srgbClr val="000000">
                      <a:alpha val="43137"/>
                    </a:srgbClr>
                  </a:outerShdw>
                </a:effectLst>
                <a:cs typeface="Times New Roman" panose="02020603050405020304" pitchFamily="18" charset="0"/>
              </a:rPr>
              <a:t>. </a:t>
            </a:r>
          </a:p>
          <a:p>
            <a:pPr marL="457200" lvl="0" indent="-457200">
              <a:spcBef>
                <a:spcPct val="20000"/>
              </a:spcBef>
              <a:buSzPct val="125000"/>
              <a:buFont typeface="Times New Roman" panose="02020603050405020304" pitchFamily="18" charset="0"/>
              <a:buChar char="♣"/>
            </a:pPr>
            <a:r>
              <a:rPr lang="en-US" sz="2800" b="1" dirty="0" smtClean="0">
                <a:solidFill>
                  <a:srgbClr val="3333FF"/>
                </a:solidFill>
                <a:cs typeface="Times New Roman" panose="02020603050405020304" pitchFamily="18" charset="0"/>
              </a:rPr>
              <a:t> </a:t>
            </a:r>
            <a:r>
              <a:rPr lang="en-US" sz="2800" b="1" dirty="0" smtClean="0">
                <a:solidFill>
                  <a:schemeClr val="tx1"/>
                </a:solidFill>
                <a:cs typeface="Times New Roman" panose="02020603050405020304" pitchFamily="18" charset="0"/>
              </a:rPr>
              <a:t>T</a:t>
            </a:r>
            <a:r>
              <a:rPr lang="en-US" sz="2800" b="1" dirty="0" smtClean="0">
                <a:solidFill>
                  <a:prstClr val="black"/>
                </a:solidFill>
                <a:cs typeface="Times New Roman" panose="02020603050405020304" pitchFamily="18" charset="0"/>
              </a:rPr>
              <a:t>he </a:t>
            </a:r>
            <a:r>
              <a:rPr lang="en-US" sz="2800" b="1" i="1" dirty="0">
                <a:solidFill>
                  <a:srgbClr val="FF0000"/>
                </a:solidFill>
                <a:cs typeface="Times New Roman" panose="02020603050405020304" pitchFamily="18" charset="0"/>
              </a:rPr>
              <a:t>FBF</a:t>
            </a:r>
            <a:r>
              <a:rPr lang="en-US" sz="2800" b="1" dirty="0">
                <a:solidFill>
                  <a:prstClr val="black"/>
                </a:solidFill>
                <a:cs typeface="Times New Roman" panose="02020603050405020304" pitchFamily="18" charset="0"/>
              </a:rPr>
              <a:t> and </a:t>
            </a:r>
            <a:r>
              <a:rPr lang="en-US" sz="2800" b="1" i="1" dirty="0">
                <a:solidFill>
                  <a:srgbClr val="FF0000"/>
                </a:solidFill>
                <a:cs typeface="Times New Roman" panose="02020603050405020304" pitchFamily="18" charset="0"/>
              </a:rPr>
              <a:t>SF</a:t>
            </a:r>
            <a:r>
              <a:rPr lang="en-US" sz="2800" b="1" dirty="0">
                <a:solidFill>
                  <a:prstClr val="black"/>
                </a:solidFill>
                <a:cs typeface="Times New Roman" panose="02020603050405020304" pitchFamily="18" charset="0"/>
              </a:rPr>
              <a:t> then socked in the solution for </a:t>
            </a:r>
            <a:r>
              <a:rPr lang="en-US" sz="2800" b="1" dirty="0">
                <a:solidFill>
                  <a:srgbClr val="FF0000"/>
                </a:solidFill>
                <a:cs typeface="Times New Roman" panose="02020603050405020304" pitchFamily="18" charset="0"/>
              </a:rPr>
              <a:t>24 hours</a:t>
            </a:r>
            <a:r>
              <a:rPr lang="en-US" sz="2800" b="1" dirty="0" smtClean="0">
                <a:solidFill>
                  <a:prstClr val="black"/>
                </a:solidFill>
                <a:cs typeface="Times New Roman" panose="02020603050405020304" pitchFamily="18" charset="0"/>
              </a:rPr>
              <a:t>.</a:t>
            </a:r>
          </a:p>
          <a:p>
            <a:pPr marL="457200" lvl="0" indent="-457200">
              <a:spcBef>
                <a:spcPct val="20000"/>
              </a:spcBef>
              <a:buSzPct val="125000"/>
              <a:buFont typeface="Times New Roman" panose="02020603050405020304" pitchFamily="18" charset="0"/>
              <a:buChar char="♣"/>
            </a:pPr>
            <a:r>
              <a:rPr lang="en-US" sz="2800" b="1" dirty="0">
                <a:solidFill>
                  <a:prstClr val="black"/>
                </a:solidFill>
                <a:cs typeface="Times New Roman" panose="02020603050405020304" pitchFamily="18" charset="0"/>
              </a:rPr>
              <a:t> Then it washed repeatedly with </a:t>
            </a:r>
            <a:r>
              <a:rPr lang="en-US" sz="2800" b="1" dirty="0">
                <a:solidFill>
                  <a:srgbClr val="7030A0"/>
                </a:solidFill>
                <a:cs typeface="Times New Roman" panose="02020603050405020304" pitchFamily="18" charset="0"/>
              </a:rPr>
              <a:t>runner water </a:t>
            </a:r>
            <a:r>
              <a:rPr lang="en-US" sz="2800" b="1" dirty="0">
                <a:solidFill>
                  <a:prstClr val="black"/>
                </a:solidFill>
                <a:cs typeface="Times New Roman" panose="02020603050405020304" pitchFamily="18" charset="0"/>
              </a:rPr>
              <a:t>in order to </a:t>
            </a:r>
            <a:r>
              <a:rPr lang="en-US" sz="2800" b="1" dirty="0">
                <a:solidFill>
                  <a:srgbClr val="FF0000"/>
                </a:solidFill>
                <a:cs typeface="Times New Roman" panose="02020603050405020304" pitchFamily="18" charset="0"/>
              </a:rPr>
              <a:t>neutralize fibers</a:t>
            </a:r>
            <a:r>
              <a:rPr lang="en-US" sz="2800" b="1" dirty="0" smtClean="0">
                <a:solidFill>
                  <a:prstClr val="black"/>
                </a:solidFill>
                <a:cs typeface="Times New Roman" panose="02020603050405020304" pitchFamily="18" charset="0"/>
              </a:rPr>
              <a:t>.</a:t>
            </a:r>
          </a:p>
          <a:p>
            <a:pPr marL="457200" lvl="0" indent="-457200">
              <a:spcBef>
                <a:spcPct val="20000"/>
              </a:spcBef>
              <a:buSzPct val="125000"/>
              <a:buFont typeface="Times New Roman" panose="02020603050405020304" pitchFamily="18" charset="0"/>
              <a:buChar char="♣"/>
            </a:pPr>
            <a:r>
              <a:rPr lang="en-US" sz="2800" b="1" dirty="0">
                <a:solidFill>
                  <a:prstClr val="black"/>
                </a:solidFill>
                <a:cs typeface="Times New Roman" panose="02020603050405020304" pitchFamily="18" charset="0"/>
              </a:rPr>
              <a:t>Lastly, the fibers were </a:t>
            </a:r>
            <a:r>
              <a:rPr lang="en-US" sz="2800" b="1" i="1" dirty="0">
                <a:solidFill>
                  <a:srgbClr val="FF0000"/>
                </a:solidFill>
                <a:cs typeface="Times New Roman" panose="02020603050405020304" pitchFamily="18" charset="0"/>
              </a:rPr>
              <a:t>allowed to dry </a:t>
            </a:r>
            <a:r>
              <a:rPr lang="en-US" sz="2800" b="1" dirty="0">
                <a:solidFill>
                  <a:prstClr val="black"/>
                </a:solidFill>
                <a:cs typeface="Times New Roman" panose="02020603050405020304" pitchFamily="18" charset="0"/>
              </a:rPr>
              <a:t>in </a:t>
            </a:r>
            <a:r>
              <a:rPr lang="en-US" sz="2800" b="1" i="1" dirty="0">
                <a:solidFill>
                  <a:srgbClr val="3333FF"/>
                </a:solidFill>
                <a:cs typeface="Times New Roman" panose="02020603050405020304" pitchFamily="18" charset="0"/>
              </a:rPr>
              <a:t>sun light </a:t>
            </a:r>
            <a:r>
              <a:rPr lang="en-US" sz="2800" b="1" dirty="0">
                <a:solidFill>
                  <a:prstClr val="black"/>
                </a:solidFill>
                <a:cs typeface="Times New Roman" panose="02020603050405020304" pitchFamily="18" charset="0"/>
              </a:rPr>
              <a:t>for </a:t>
            </a:r>
            <a:r>
              <a:rPr lang="en-US" sz="2800" b="1" i="1" dirty="0">
                <a:solidFill>
                  <a:srgbClr val="7030A0"/>
                </a:solidFill>
                <a:cs typeface="Times New Roman" panose="02020603050405020304" pitchFamily="18" charset="0"/>
              </a:rPr>
              <a:t>at least </a:t>
            </a:r>
            <a:r>
              <a:rPr lang="en-US" sz="2800" b="1" i="1" dirty="0">
                <a:solidFill>
                  <a:srgbClr val="FF0000"/>
                </a:solidFill>
                <a:cs typeface="Times New Roman" panose="02020603050405020304" pitchFamily="18" charset="0"/>
              </a:rPr>
              <a:t>24 </a:t>
            </a:r>
            <a:r>
              <a:rPr lang="en-US" sz="2800" b="1" i="1" dirty="0">
                <a:solidFill>
                  <a:srgbClr val="7030A0"/>
                </a:solidFill>
                <a:cs typeface="Times New Roman" panose="02020603050405020304" pitchFamily="18" charset="0"/>
              </a:rPr>
              <a:t>hours</a:t>
            </a:r>
            <a:r>
              <a:rPr lang="en-US" sz="2800" b="1" dirty="0">
                <a:solidFill>
                  <a:prstClr val="black"/>
                </a:solidFill>
                <a:cs typeface="Times New Roman" panose="02020603050405020304" pitchFamily="18" charset="0"/>
              </a:rPr>
              <a:t>.</a:t>
            </a:r>
            <a:br>
              <a:rPr lang="en-US" sz="2800" b="1" dirty="0">
                <a:solidFill>
                  <a:prstClr val="black"/>
                </a:solidFill>
                <a:cs typeface="Times New Roman" panose="02020603050405020304" pitchFamily="18" charset="0"/>
              </a:rPr>
            </a:br>
            <a:endParaRPr lang="en-US" dirty="0"/>
          </a:p>
        </p:txBody>
      </p:sp>
      <p:sp>
        <p:nvSpPr>
          <p:cNvPr id="6" name="32-Point Star 5"/>
          <p:cNvSpPr/>
          <p:nvPr/>
        </p:nvSpPr>
        <p:spPr>
          <a:xfrm>
            <a:off x="257041" y="6096000"/>
            <a:ext cx="11658600" cy="7780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3667449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16</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5" name="Flowchart: Alternate Process 4"/>
          <p:cNvSpPr/>
          <p:nvPr/>
        </p:nvSpPr>
        <p:spPr>
          <a:xfrm>
            <a:off x="714452" y="26126"/>
            <a:ext cx="10743777" cy="1219200"/>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solidFill>
                  <a:schemeClr val="bg1"/>
                </a:solidFill>
                <a:latin typeface="Arial Black" panose="020B0A04020102020204" pitchFamily="34" charset="0"/>
                <a:cs typeface="Times New Roman" panose="02020603050405020304" pitchFamily="18" charset="0"/>
              </a:rPr>
              <a:t>Determination of </a:t>
            </a:r>
            <a:r>
              <a:rPr lang="en-US" sz="4000" b="1" dirty="0" smtClean="0">
                <a:solidFill>
                  <a:schemeClr val="bg1"/>
                </a:solidFill>
                <a:latin typeface="Arial Black" panose="020B0A04020102020204" pitchFamily="34" charset="0"/>
                <a:cs typeface="Times New Roman" panose="02020603050405020304" pitchFamily="18" charset="0"/>
              </a:rPr>
              <a:t>Fibers </a:t>
            </a:r>
            <a:r>
              <a:rPr lang="en-US" sz="4000" b="1" dirty="0">
                <a:solidFill>
                  <a:schemeClr val="bg1"/>
                </a:solidFill>
                <a:latin typeface="Arial Black" panose="020B0A04020102020204" pitchFamily="34" charset="0"/>
                <a:cs typeface="Times New Roman" panose="02020603050405020304" pitchFamily="18" charset="0"/>
              </a:rPr>
              <a:t>and </a:t>
            </a:r>
            <a:r>
              <a:rPr lang="en-US" sz="4000" b="1" dirty="0" smtClean="0">
                <a:solidFill>
                  <a:schemeClr val="bg1"/>
                </a:solidFill>
                <a:latin typeface="Arial Black" panose="020B0A04020102020204" pitchFamily="34" charset="0"/>
                <a:cs typeface="Times New Roman" panose="02020603050405020304" pitchFamily="18" charset="0"/>
              </a:rPr>
              <a:t>Epoxy Resin Weight </a:t>
            </a:r>
            <a:r>
              <a:rPr lang="en-US" sz="4000" b="1" dirty="0">
                <a:solidFill>
                  <a:schemeClr val="bg1"/>
                </a:solidFill>
                <a:latin typeface="Arial Black" panose="020B0A04020102020204" pitchFamily="34" charset="0"/>
                <a:cs typeface="Times New Roman" panose="02020603050405020304" pitchFamily="18" charset="0"/>
              </a:rPr>
              <a:t>F</a:t>
            </a:r>
            <a:r>
              <a:rPr lang="en-US" sz="4000" b="1" dirty="0" smtClean="0">
                <a:solidFill>
                  <a:schemeClr val="bg1"/>
                </a:solidFill>
                <a:latin typeface="Arial Black" panose="020B0A04020102020204" pitchFamily="34" charset="0"/>
                <a:cs typeface="Times New Roman" panose="02020603050405020304" pitchFamily="18" charset="0"/>
              </a:rPr>
              <a:t>ractions</a:t>
            </a:r>
            <a:endParaRPr lang="en-US" sz="4000" dirty="0">
              <a:solidFill>
                <a:schemeClr val="bg1"/>
              </a:solidFill>
              <a:latin typeface="Arial Black" panose="020B0A04020102020204" pitchFamily="34" charset="0"/>
            </a:endParaRPr>
          </a:p>
        </p:txBody>
      </p:sp>
      <mc:AlternateContent xmlns:mc="http://schemas.openxmlformats.org/markup-compatibility/2006" xmlns:a14="http://schemas.microsoft.com/office/drawing/2010/main">
        <mc:Choice Requires="a14">
          <p:sp>
            <p:nvSpPr>
              <p:cNvPr id="3" name="Rounded Rectangle 2"/>
              <p:cNvSpPr/>
              <p:nvPr/>
            </p:nvSpPr>
            <p:spPr>
              <a:xfrm>
                <a:off x="0" y="1447800"/>
                <a:ext cx="6400800" cy="464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spcBef>
                    <a:spcPct val="20000"/>
                  </a:spcBef>
                  <a:buSzPct val="150000"/>
                  <a:buFont typeface="Times New Roman" panose="02020603050405020304" pitchFamily="18" charset="0"/>
                  <a:buChar char="♣"/>
                </a:pPr>
                <a:r>
                  <a:rPr lang="en-US" sz="2400" dirty="0" smtClean="0">
                    <a:solidFill>
                      <a:srgbClr val="FF33CC"/>
                    </a:solidFill>
                    <a:latin typeface="Arial Black" panose="020B0A04020102020204" pitchFamily="34" charset="0"/>
                    <a:cs typeface="Times New Roman" panose="02020603050405020304" pitchFamily="18" charset="0"/>
                  </a:rPr>
                  <a:t> </a:t>
                </a:r>
                <a:r>
                  <a:rPr lang="en-US" sz="2400" dirty="0" smtClean="0">
                    <a:solidFill>
                      <a:schemeClr val="tx1"/>
                    </a:solidFill>
                    <a:latin typeface="Arial Black" panose="020B0A04020102020204" pitchFamily="34" charset="0"/>
                    <a:cs typeface="Times New Roman" panose="02020603050405020304" pitchFamily="18" charset="0"/>
                  </a:rPr>
                  <a:t>A</a:t>
                </a:r>
                <a:r>
                  <a:rPr lang="en-US" sz="2400" dirty="0" smtClean="0">
                    <a:solidFill>
                      <a:prstClr val="black"/>
                    </a:solidFill>
                    <a:latin typeface="Arial Black" panose="020B0A04020102020204" pitchFamily="34" charset="0"/>
                    <a:cs typeface="Times New Roman" panose="02020603050405020304" pitchFamily="18" charset="0"/>
                  </a:rPr>
                  <a:t>ccording </a:t>
                </a:r>
                <a:r>
                  <a:rPr lang="en-US" sz="2400" dirty="0">
                    <a:solidFill>
                      <a:prstClr val="black"/>
                    </a:solidFill>
                    <a:latin typeface="Arial Black" panose="020B0A04020102020204" pitchFamily="34" charset="0"/>
                    <a:cs typeface="Times New Roman" panose="02020603050405020304" pitchFamily="18" charset="0"/>
                  </a:rPr>
                  <a:t>to (Ban, 2013)</a:t>
                </a:r>
                <a:r>
                  <a:rPr lang="en-US" sz="2400" b="1" dirty="0">
                    <a:solidFill>
                      <a:prstClr val="black"/>
                    </a:solidFill>
                    <a:latin typeface="Arial Black" panose="020B0A04020102020204" pitchFamily="34" charset="0"/>
                    <a:cs typeface="Times New Roman" panose="02020603050405020304" pitchFamily="18" charset="0"/>
                  </a:rPr>
                  <a:t> </a:t>
                </a:r>
                <a:r>
                  <a:rPr lang="en-US" sz="2400" dirty="0">
                    <a:solidFill>
                      <a:prstClr val="black"/>
                    </a:solidFill>
                    <a:latin typeface="Arial Black" panose="020B0A04020102020204" pitchFamily="34" charset="0"/>
                    <a:cs typeface="Times New Roman" panose="02020603050405020304" pitchFamily="18" charset="0"/>
                  </a:rPr>
                  <a:t>Fiber, </a:t>
                </a:r>
                <a:r>
                  <a:rPr lang="en-US" sz="2400" i="1" dirty="0">
                    <a:solidFill>
                      <a:srgbClr val="FF0000"/>
                    </a:solidFill>
                    <a:latin typeface="Arial Black" panose="020B0A04020102020204" pitchFamily="34" charset="0"/>
                    <a:cs typeface="Times New Roman" panose="02020603050405020304" pitchFamily="18" charset="0"/>
                  </a:rPr>
                  <a:t>weight fraction content of the composite material </a:t>
                </a:r>
                <a:r>
                  <a:rPr lang="en-US" sz="2400" dirty="0">
                    <a:solidFill>
                      <a:prstClr val="black"/>
                    </a:solidFill>
                    <a:latin typeface="Arial Black" panose="020B0A04020102020204" pitchFamily="34" charset="0"/>
                    <a:cs typeface="Times New Roman" panose="02020603050405020304" pitchFamily="18" charset="0"/>
                  </a:rPr>
                  <a:t>were calculated by the equation: </a:t>
                </a:r>
              </a:p>
              <a:p>
                <a:pPr lvl="0">
                  <a:spcBef>
                    <a:spcPct val="20000"/>
                  </a:spcBef>
                </a:pPr>
                <a14:m>
                  <m:oMathPara xmlns:m="http://schemas.openxmlformats.org/officeDocument/2006/math">
                    <m:oMathParaPr>
                      <m:jc m:val="centerGroup"/>
                    </m:oMathParaPr>
                    <m:oMath xmlns:m="http://schemas.openxmlformats.org/officeDocument/2006/math">
                      <m:f>
                        <m:fPr>
                          <m:ctrlPr>
                            <a:rPr lang="en-US" sz="3200" b="1" i="1" smtClean="0">
                              <a:solidFill>
                                <a:srgbClr val="3333FF"/>
                              </a:solidFill>
                              <a:latin typeface="Cambria Math" panose="02040503050406030204" pitchFamily="18" charset="0"/>
                            </a:rPr>
                          </m:ctrlPr>
                        </m:fPr>
                        <m:num>
                          <m:sSub>
                            <m:sSubPr>
                              <m:ctrlPr>
                                <a:rPr lang="en-US" sz="3200" b="1" i="1">
                                  <a:solidFill>
                                    <a:srgbClr val="3333FF"/>
                                  </a:solidFill>
                                  <a:latin typeface="Cambria Math" panose="02040503050406030204" pitchFamily="18" charset="0"/>
                                </a:rPr>
                              </m:ctrlPr>
                            </m:sSubPr>
                            <m:e>
                              <m:r>
                                <a:rPr lang="en-US" sz="3200" b="1" i="1">
                                  <a:solidFill>
                                    <a:srgbClr val="3333FF"/>
                                  </a:solidFill>
                                  <a:latin typeface="Cambria Math" panose="02040503050406030204" pitchFamily="18" charset="0"/>
                                </a:rPr>
                                <m:t>𝑴</m:t>
                              </m:r>
                            </m:e>
                            <m:sub>
                              <m:r>
                                <a:rPr lang="en-US" sz="3200" b="1" i="1">
                                  <a:solidFill>
                                    <a:srgbClr val="3333FF"/>
                                  </a:solidFill>
                                  <a:latin typeface="Cambria Math" panose="02040503050406030204" pitchFamily="18" charset="0"/>
                                </a:rPr>
                                <m:t>𝒇𝒊𝒃𝒆𝒓</m:t>
                              </m:r>
                            </m:sub>
                          </m:sSub>
                        </m:num>
                        <m:den>
                          <m:sSub>
                            <m:sSubPr>
                              <m:ctrlPr>
                                <a:rPr lang="en-US" sz="3200" b="1" i="1">
                                  <a:solidFill>
                                    <a:srgbClr val="3333FF"/>
                                  </a:solidFill>
                                  <a:latin typeface="Cambria Math" panose="02040503050406030204" pitchFamily="18" charset="0"/>
                                </a:rPr>
                              </m:ctrlPr>
                            </m:sSubPr>
                            <m:e>
                              <m:r>
                                <a:rPr lang="en-US" sz="3200" b="1" i="1">
                                  <a:solidFill>
                                    <a:srgbClr val="3333FF"/>
                                  </a:solidFill>
                                  <a:latin typeface="Cambria Math" panose="02040503050406030204" pitchFamily="18" charset="0"/>
                                </a:rPr>
                                <m:t>𝑴</m:t>
                              </m:r>
                            </m:e>
                            <m:sub>
                              <m:r>
                                <a:rPr lang="en-US" sz="3200" b="1" i="1">
                                  <a:solidFill>
                                    <a:srgbClr val="3333FF"/>
                                  </a:solidFill>
                                  <a:latin typeface="Cambria Math" panose="02040503050406030204" pitchFamily="18" charset="0"/>
                                </a:rPr>
                                <m:t>𝒎𝒂𝒕𝒓𝒊𝒙</m:t>
                              </m:r>
                            </m:sub>
                          </m:sSub>
                        </m:den>
                      </m:f>
                      <m:r>
                        <a:rPr lang="en-US" sz="3200" b="1" i="1">
                          <a:solidFill>
                            <a:srgbClr val="3333FF"/>
                          </a:solidFill>
                          <a:latin typeface="Cambria Math" panose="02040503050406030204" pitchFamily="18" charset="0"/>
                        </a:rPr>
                        <m:t>=</m:t>
                      </m:r>
                      <m:f>
                        <m:fPr>
                          <m:ctrlPr>
                            <a:rPr lang="en-US" sz="3200" b="1" i="1">
                              <a:solidFill>
                                <a:srgbClr val="3333FF"/>
                              </a:solidFill>
                              <a:latin typeface="Cambria Math" panose="02040503050406030204" pitchFamily="18" charset="0"/>
                            </a:rPr>
                          </m:ctrlPr>
                        </m:fPr>
                        <m:num>
                          <m:sSub>
                            <m:sSubPr>
                              <m:ctrlPr>
                                <a:rPr lang="en-US" sz="3200" b="1" i="1">
                                  <a:solidFill>
                                    <a:srgbClr val="3333FF"/>
                                  </a:solidFill>
                                  <a:latin typeface="Cambria Math" panose="02040503050406030204" pitchFamily="18" charset="0"/>
                                </a:rPr>
                              </m:ctrlPr>
                            </m:sSubPr>
                            <m:e>
                              <m:r>
                                <a:rPr lang="en-US" sz="3200" b="1" i="1">
                                  <a:solidFill>
                                    <a:srgbClr val="3333FF"/>
                                  </a:solidFill>
                                  <a:latin typeface="Cambria Math" panose="02040503050406030204" pitchFamily="18" charset="0"/>
                                </a:rPr>
                                <m:t>𝝆</m:t>
                              </m:r>
                            </m:e>
                            <m:sub>
                              <m:r>
                                <a:rPr lang="en-US" sz="3200" b="1" i="1">
                                  <a:solidFill>
                                    <a:srgbClr val="3333FF"/>
                                  </a:solidFill>
                                  <a:latin typeface="Cambria Math" panose="02040503050406030204" pitchFamily="18" charset="0"/>
                                </a:rPr>
                                <m:t>𝒇𝒊𝒃𝒆𝒓</m:t>
                              </m:r>
                              <m:r>
                                <a:rPr lang="en-US" sz="3200" b="1" i="1">
                                  <a:solidFill>
                                    <a:srgbClr val="3333FF"/>
                                  </a:solidFill>
                                  <a:latin typeface="Cambria Math" panose="02040503050406030204" pitchFamily="18" charset="0"/>
                                </a:rPr>
                                <m:t> </m:t>
                              </m:r>
                            </m:sub>
                          </m:sSub>
                          <m:r>
                            <a:rPr lang="en-US" sz="3200" b="1" i="1">
                              <a:solidFill>
                                <a:srgbClr val="3333FF"/>
                              </a:solidFill>
                              <a:latin typeface="Cambria Math" panose="02040503050406030204" pitchFamily="18" charset="0"/>
                            </a:rPr>
                            <m:t>× </m:t>
                          </m:r>
                          <m:sSub>
                            <m:sSubPr>
                              <m:ctrlPr>
                                <a:rPr lang="en-US" sz="3200" b="1" i="1">
                                  <a:solidFill>
                                    <a:srgbClr val="3333FF"/>
                                  </a:solidFill>
                                  <a:latin typeface="Cambria Math" panose="02040503050406030204" pitchFamily="18" charset="0"/>
                                </a:rPr>
                              </m:ctrlPr>
                            </m:sSubPr>
                            <m:e>
                              <m:r>
                                <a:rPr lang="en-US" sz="3200" b="1" i="1">
                                  <a:solidFill>
                                    <a:srgbClr val="3333FF"/>
                                  </a:solidFill>
                                  <a:latin typeface="Cambria Math" panose="02040503050406030204" pitchFamily="18" charset="0"/>
                                </a:rPr>
                                <m:t>𝑽</m:t>
                              </m:r>
                            </m:e>
                            <m:sub>
                              <m:r>
                                <a:rPr lang="en-US" sz="3200" b="1" i="1">
                                  <a:solidFill>
                                    <a:srgbClr val="3333FF"/>
                                  </a:solidFill>
                                  <a:latin typeface="Cambria Math" panose="02040503050406030204" pitchFamily="18" charset="0"/>
                                </a:rPr>
                                <m:t>𝒇𝒊𝒃𝒆𝒓</m:t>
                              </m:r>
                            </m:sub>
                          </m:sSub>
                        </m:num>
                        <m:den>
                          <m:sSub>
                            <m:sSubPr>
                              <m:ctrlPr>
                                <a:rPr lang="en-US" sz="3200" b="1" i="1">
                                  <a:solidFill>
                                    <a:srgbClr val="3333FF"/>
                                  </a:solidFill>
                                  <a:latin typeface="Cambria Math" panose="02040503050406030204" pitchFamily="18" charset="0"/>
                                </a:rPr>
                              </m:ctrlPr>
                            </m:sSubPr>
                            <m:e>
                              <m:r>
                                <a:rPr lang="en-US" sz="3200" b="1" i="1">
                                  <a:solidFill>
                                    <a:srgbClr val="3333FF"/>
                                  </a:solidFill>
                                  <a:latin typeface="Cambria Math" panose="02040503050406030204" pitchFamily="18" charset="0"/>
                                </a:rPr>
                                <m:t>𝝆</m:t>
                              </m:r>
                            </m:e>
                            <m:sub>
                              <m:r>
                                <a:rPr lang="en-US" sz="3200" b="1" i="1">
                                  <a:solidFill>
                                    <a:srgbClr val="3333FF"/>
                                  </a:solidFill>
                                  <a:latin typeface="Cambria Math" panose="02040503050406030204" pitchFamily="18" charset="0"/>
                                </a:rPr>
                                <m:t>𝒎𝒂𝒕𝒓𝒊𝒙</m:t>
                              </m:r>
                            </m:sub>
                          </m:sSub>
                          <m:r>
                            <a:rPr lang="en-US" sz="3200" b="1" i="1">
                              <a:solidFill>
                                <a:srgbClr val="3333FF"/>
                              </a:solidFill>
                              <a:latin typeface="Cambria Math" panose="02040503050406030204" pitchFamily="18" charset="0"/>
                            </a:rPr>
                            <m:t>× </m:t>
                          </m:r>
                          <m:sSub>
                            <m:sSubPr>
                              <m:ctrlPr>
                                <a:rPr lang="en-US" sz="3200" b="1" i="1">
                                  <a:solidFill>
                                    <a:srgbClr val="3333FF"/>
                                  </a:solidFill>
                                  <a:latin typeface="Cambria Math" panose="02040503050406030204" pitchFamily="18" charset="0"/>
                                </a:rPr>
                              </m:ctrlPr>
                            </m:sSubPr>
                            <m:e>
                              <m:r>
                                <a:rPr lang="en-US" sz="3200" b="1" i="1">
                                  <a:solidFill>
                                    <a:srgbClr val="3333FF"/>
                                  </a:solidFill>
                                  <a:latin typeface="Cambria Math" panose="02040503050406030204" pitchFamily="18" charset="0"/>
                                </a:rPr>
                                <m:t>𝑽</m:t>
                              </m:r>
                            </m:e>
                            <m:sub>
                              <m:r>
                                <a:rPr lang="en-US" sz="3200" b="1" i="1">
                                  <a:solidFill>
                                    <a:srgbClr val="3333FF"/>
                                  </a:solidFill>
                                  <a:latin typeface="Cambria Math" panose="02040503050406030204" pitchFamily="18" charset="0"/>
                                </a:rPr>
                                <m:t>𝒎𝒂𝒕𝒓𝒊𝒙</m:t>
                              </m:r>
                            </m:sub>
                          </m:sSub>
                        </m:den>
                      </m:f>
                    </m:oMath>
                  </m:oMathPara>
                </a14:m>
                <a:endParaRPr lang="en-US" sz="3200" b="1" i="1" dirty="0">
                  <a:solidFill>
                    <a:prstClr val="black"/>
                  </a:solidFill>
                  <a:latin typeface="Cooper Black" panose="0208090404030B020404" pitchFamily="18" charset="0"/>
                </a:endParaRPr>
              </a:p>
              <a:p>
                <a:pPr marL="457200" lvl="0" indent="-457200">
                  <a:spcBef>
                    <a:spcPct val="20000"/>
                  </a:spcBef>
                  <a:buFont typeface="Times New Roman" panose="02020603050405020304" pitchFamily="18" charset="0"/>
                  <a:buChar char="♣"/>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Mass </a:t>
                </a:r>
                <a:r>
                  <a:rPr lang="en-US" sz="3200" b="1" dirty="0">
                    <a:solidFill>
                      <a:srgbClr val="00B050"/>
                    </a:solidFill>
                    <a:latin typeface="Times New Roman" panose="02020603050405020304" pitchFamily="18" charset="0"/>
                    <a:cs typeface="Times New Roman" panose="02020603050405020304" pitchFamily="18" charset="0"/>
                  </a:rPr>
                  <a:t>of fiber</a:t>
                </a:r>
              </a:p>
              <a:p>
                <a:pPr lvl="0">
                  <a:spcBef>
                    <a:spcPct val="20000"/>
                  </a:spcBef>
                </a:pPr>
                <a14:m>
                  <m:oMathPara xmlns:m="http://schemas.openxmlformats.org/officeDocument/2006/math">
                    <m:oMathParaPr>
                      <m:jc m:val="center"/>
                    </m:oMathParaPr>
                    <m:oMath xmlns:m="http://schemas.openxmlformats.org/officeDocument/2006/math">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panose="02040503050406030204" pitchFamily="18" charset="0"/>
                            </a:rPr>
                            <m:t>𝝆</m:t>
                          </m:r>
                        </m:e>
                        <m:sub>
                          <m:r>
                            <a:rPr lang="en-US" sz="2400" b="1" i="1">
                              <a:solidFill>
                                <a:prstClr val="black"/>
                              </a:solidFill>
                              <a:latin typeface="Cambria Math" panose="02040503050406030204" pitchFamily="18" charset="0"/>
                            </a:rPr>
                            <m:t>𝒇</m:t>
                          </m:r>
                        </m:sub>
                      </m:sSub>
                      <m:r>
                        <a:rPr lang="en-US" sz="2400" b="1">
                          <a:solidFill>
                            <a:prstClr val="black"/>
                          </a:solidFill>
                          <a:latin typeface="Cambria Math" panose="02040503050406030204" pitchFamily="18" charset="0"/>
                        </a:rPr>
                        <m:t>×</m:t>
                      </m:r>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panose="02040503050406030204" pitchFamily="18" charset="0"/>
                            </a:rPr>
                            <m:t>𝑽</m:t>
                          </m:r>
                        </m:e>
                        <m:sub>
                          <m:r>
                            <a:rPr lang="en-US" sz="2400" b="1" i="1">
                              <a:solidFill>
                                <a:prstClr val="black"/>
                              </a:solidFill>
                              <a:latin typeface="Cambria Math" panose="02040503050406030204" pitchFamily="18" charset="0"/>
                            </a:rPr>
                            <m:t>𝒇</m:t>
                          </m:r>
                        </m:sub>
                      </m:sSub>
                    </m:oMath>
                  </m:oMathPara>
                </a14:m>
                <a:endParaRPr lang="en-US" sz="2400" b="1" dirty="0">
                  <a:solidFill>
                    <a:prstClr val="black"/>
                  </a:solidFill>
                  <a:latin typeface="Bodoni MT Black" panose="02070A03080606020203" pitchFamily="18" charset="0"/>
                  <a:cs typeface="Times New Roman" panose="02020603050405020304" pitchFamily="18" charset="0"/>
                </a:endParaRPr>
              </a:p>
              <a:p>
                <a:pPr lvl="0">
                  <a:spcBef>
                    <a:spcPct val="20000"/>
                  </a:spcBef>
                </a:pPr>
                <a14:m>
                  <m:oMathPara xmlns:m="http://schemas.openxmlformats.org/officeDocument/2006/math">
                    <m:oMathParaPr>
                      <m:jc m:val="centerGroup"/>
                    </m:oMathParaPr>
                    <m:oMath xmlns:m="http://schemas.openxmlformats.org/officeDocument/2006/math">
                      <m:r>
                        <a:rPr lang="en-US" sz="2000">
                          <a:solidFill>
                            <a:prstClr val="black"/>
                          </a:solidFill>
                          <a:latin typeface="Cambria Math" panose="02040503050406030204" pitchFamily="18" charset="0"/>
                        </a:rPr>
                        <m:t>                                              </m:t>
                      </m:r>
                      <m:r>
                        <a:rPr lang="en-US" sz="2000" b="1" i="1" smtClean="0">
                          <a:solidFill>
                            <a:srgbClr val="CC0099"/>
                          </a:solidFill>
                          <a:latin typeface="Cambria Math" panose="02040503050406030204" pitchFamily="18" charset="0"/>
                        </a:rPr>
                        <m:t>𝟏𝟔𝟑</m:t>
                      </m:r>
                      <m:r>
                        <a:rPr lang="en-US" sz="2000" b="1">
                          <a:solidFill>
                            <a:srgbClr val="CC0099"/>
                          </a:solidFill>
                          <a:latin typeface="Cambria Math" panose="02040503050406030204" pitchFamily="18" charset="0"/>
                        </a:rPr>
                        <m:t>.</m:t>
                      </m:r>
                      <m:r>
                        <a:rPr lang="en-US" sz="2000" b="1" i="1">
                          <a:solidFill>
                            <a:srgbClr val="CC0099"/>
                          </a:solidFill>
                          <a:latin typeface="Cambria Math" panose="02040503050406030204" pitchFamily="18" charset="0"/>
                        </a:rPr>
                        <m:t>𝟐𝟎</m:t>
                      </m:r>
                      <m:r>
                        <a:rPr lang="en-US" sz="2000" b="1">
                          <a:solidFill>
                            <a:srgbClr val="CC0099"/>
                          </a:solidFill>
                          <a:latin typeface="Cambria Math" panose="02040503050406030204" pitchFamily="18" charset="0"/>
                        </a:rPr>
                        <m:t> </m:t>
                      </m:r>
                      <m:r>
                        <a:rPr lang="en-US" sz="2000" b="1" i="1">
                          <a:solidFill>
                            <a:srgbClr val="CC0099"/>
                          </a:solidFill>
                          <a:latin typeface="Cambria Math" panose="02040503050406030204" pitchFamily="18" charset="0"/>
                        </a:rPr>
                        <m:t>𝐠</m:t>
                      </m:r>
                      <m:r>
                        <a:rPr lang="en-US" sz="2000" b="1">
                          <a:solidFill>
                            <a:srgbClr val="CC0099"/>
                          </a:solidFill>
                          <a:latin typeface="Cambria Math" panose="02040503050406030204" pitchFamily="18" charset="0"/>
                        </a:rPr>
                        <m:t>      </m:t>
                      </m:r>
                      <m:r>
                        <m:rPr>
                          <m:sty m:val="p"/>
                        </m:rPr>
                        <a:rPr lang="en-US" sz="2000">
                          <a:solidFill>
                            <a:srgbClr val="CC0099"/>
                          </a:solidFill>
                          <a:latin typeface="Cambria Math" panose="02040503050406030204" pitchFamily="18" charset="0"/>
                        </a:rPr>
                        <m:t>let</m:t>
                      </m:r>
                      <m:r>
                        <a:rPr lang="en-US" sz="2000">
                          <a:solidFill>
                            <a:srgbClr val="CC0099"/>
                          </a:solidFill>
                          <a:latin typeface="Cambria Math" panose="02040503050406030204" pitchFamily="18" charset="0"/>
                        </a:rPr>
                        <m:t> </m:t>
                      </m:r>
                      <m:r>
                        <m:rPr>
                          <m:sty m:val="p"/>
                        </m:rPr>
                        <a:rPr lang="en-US" sz="2000">
                          <a:solidFill>
                            <a:srgbClr val="CC0099"/>
                          </a:solidFill>
                          <a:latin typeface="Cambria Math" panose="02040503050406030204" pitchFamily="18" charset="0"/>
                        </a:rPr>
                        <m:t>take</m:t>
                      </m:r>
                      <m:r>
                        <a:rPr lang="en-US" sz="2000">
                          <a:solidFill>
                            <a:srgbClr val="CC0099"/>
                          </a:solidFill>
                          <a:latin typeface="Cambria Math" panose="02040503050406030204" pitchFamily="18" charset="0"/>
                        </a:rPr>
                        <m:t> 163</m:t>
                      </m:r>
                      <m:r>
                        <m:rPr>
                          <m:sty m:val="p"/>
                        </m:rPr>
                        <a:rPr lang="en-US" sz="2000">
                          <a:solidFill>
                            <a:srgbClr val="CC0099"/>
                          </a:solidFill>
                          <a:latin typeface="Cambria Math" panose="02040503050406030204" pitchFamily="18" charset="0"/>
                        </a:rPr>
                        <m:t>g</m:t>
                      </m:r>
                      <m:r>
                        <a:rPr lang="en-US" sz="2000">
                          <a:solidFill>
                            <a:srgbClr val="CC0099"/>
                          </a:solidFill>
                          <a:latin typeface="Cambria Math" panose="02040503050406030204" pitchFamily="18" charset="0"/>
                        </a:rPr>
                        <m:t> </m:t>
                      </m:r>
                    </m:oMath>
                  </m:oMathPara>
                </a14:m>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 name="Rounded Rectangle 2"/>
              <p:cNvSpPr>
                <a:spLocks noRot="1" noChangeAspect="1" noMove="1" noResize="1" noEditPoints="1" noAdjustHandles="1" noChangeArrowheads="1" noChangeShapeType="1" noTextEdit="1"/>
              </p:cNvSpPr>
              <p:nvPr/>
            </p:nvSpPr>
            <p:spPr>
              <a:xfrm>
                <a:off x="0" y="1447800"/>
                <a:ext cx="6400800" cy="4648200"/>
              </a:xfrm>
              <a:prstGeom prst="roundRect">
                <a:avLst/>
              </a:prstGeom>
              <a:blipFill rotWithShape="0">
                <a:blip r:embed="rId2"/>
                <a:stretch>
                  <a:fillRect/>
                </a:stretch>
              </a:blipFill>
            </p:spPr>
            <p:txBody>
              <a:bodyPr/>
              <a:lstStyle/>
              <a:p>
                <a:r>
                  <a:rPr lang="en-US">
                    <a:noFill/>
                  </a:rPr>
                  <a:t> </a:t>
                </a:r>
              </a:p>
            </p:txBody>
          </p:sp>
        </mc:Fallback>
      </mc:AlternateContent>
      <p:pic>
        <p:nvPicPr>
          <p:cNvPr id="7" name="Content Placeholder 3">
            <a:extLst>
              <a:ext uri="{FF2B5EF4-FFF2-40B4-BE49-F238E27FC236}">
                <a16:creationId xmlns="" xmlns:a16="http://schemas.microsoft.com/office/drawing/2014/main" id="{0CADD312-F38C-4A67-8BDB-8371F2ED02BD}"/>
              </a:ext>
            </a:extLst>
          </p:cNvPr>
          <p:cNvPicPr>
            <a:picLocks/>
          </p:cNvPicPr>
          <p:nvPr/>
        </p:nvPicPr>
        <p:blipFill>
          <a:blip r:embed="rId3"/>
          <a:stretch>
            <a:fillRect/>
          </a:stretch>
        </p:blipFill>
        <p:spPr>
          <a:xfrm>
            <a:off x="6545922" y="1752600"/>
            <a:ext cx="5481637" cy="2438400"/>
          </a:xfrm>
          <a:prstGeom prst="rect">
            <a:avLst/>
          </a:prstGeom>
        </p:spPr>
      </p:pic>
      <p:sp>
        <p:nvSpPr>
          <p:cNvPr id="8" name="Rounded Rectangle 7"/>
          <p:cNvSpPr/>
          <p:nvPr/>
        </p:nvSpPr>
        <p:spPr>
          <a:xfrm>
            <a:off x="6705600" y="4211559"/>
            <a:ext cx="4676429" cy="5017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i="1" dirty="0" smtClean="0">
                <a:latin typeface="Times New Roman" panose="02020603050405020304" pitchFamily="18" charset="0"/>
                <a:ea typeface="Calibri" panose="020F0502020204030204" pitchFamily="34" charset="0"/>
                <a:cs typeface="Times New Roman" panose="02020603050405020304" pitchFamily="18" charset="0"/>
              </a:rPr>
              <a:t>Figure 3: </a:t>
            </a:r>
            <a:r>
              <a:rPr lang="en-US" b="1" i="1" dirty="0"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Digital </a:t>
            </a:r>
            <a:r>
              <a:rPr lang="en-US" b="1"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weight measurement </a:t>
            </a:r>
            <a:r>
              <a:rPr lang="en-US" b="1" i="1" dirty="0"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device.</a:t>
            </a:r>
            <a:endParaRPr lang="en-US" b="1" i="1" dirty="0">
              <a:solidFill>
                <a:srgbClr val="3333FF"/>
              </a:solidFill>
            </a:endParaRPr>
          </a:p>
        </p:txBody>
      </p:sp>
      <p:sp>
        <p:nvSpPr>
          <p:cNvPr id="9" name="32-Point Star 8"/>
          <p:cNvSpPr/>
          <p:nvPr/>
        </p:nvSpPr>
        <p:spPr>
          <a:xfrm>
            <a:off x="257041" y="6116559"/>
            <a:ext cx="11658600" cy="75754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2844155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17</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5" name="Flowchart: Alternate Process 4"/>
          <p:cNvSpPr/>
          <p:nvPr/>
        </p:nvSpPr>
        <p:spPr>
          <a:xfrm>
            <a:off x="523741" y="152400"/>
            <a:ext cx="11125200" cy="914400"/>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Arial Black" panose="020B0A04020102020204" pitchFamily="34" charset="0"/>
                <a:cs typeface="Times New Roman" panose="02020603050405020304" pitchFamily="18" charset="0"/>
              </a:rPr>
              <a:t>Hybridization Mechanism of FBF &amp;</a:t>
            </a:r>
            <a:r>
              <a:rPr lang="en-US" sz="4000" b="1" dirty="0" smtClean="0">
                <a:latin typeface="Arial Black" panose="020B0A04020102020204" pitchFamily="34" charset="0"/>
                <a:cs typeface="Times New Roman" panose="02020603050405020304" pitchFamily="18" charset="0"/>
              </a:rPr>
              <a:t> </a:t>
            </a:r>
            <a:r>
              <a:rPr lang="en-US" sz="4000" b="1" dirty="0">
                <a:latin typeface="Arial Black" panose="020B0A04020102020204" pitchFamily="34" charset="0"/>
                <a:cs typeface="Times New Roman" panose="02020603050405020304" pitchFamily="18" charset="0"/>
              </a:rPr>
              <a:t>SF</a:t>
            </a:r>
            <a:endParaRPr lang="en-US" sz="4000" dirty="0">
              <a:solidFill>
                <a:schemeClr val="bg1"/>
              </a:solidFill>
              <a:latin typeface="Arial Black" panose="020B0A04020102020204" pitchFamily="34" charset="0"/>
            </a:endParaRPr>
          </a:p>
        </p:txBody>
      </p:sp>
      <p:sp>
        <p:nvSpPr>
          <p:cNvPr id="3" name="Rounded Rectangle 2"/>
          <p:cNvSpPr/>
          <p:nvPr/>
        </p:nvSpPr>
        <p:spPr>
          <a:xfrm>
            <a:off x="152400" y="1219201"/>
            <a:ext cx="6801394" cy="5486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SzPct val="150000"/>
              <a:buFont typeface="Arial Black" panose="020B0A04020102020204" pitchFamily="34" charset="0"/>
              <a:buChar char="♣"/>
            </a:pPr>
            <a:r>
              <a:rPr lang="en-US" sz="2400" b="1" dirty="0" smtClean="0">
                <a:solidFill>
                  <a:srgbClr val="3333FF"/>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T</a:t>
            </a:r>
            <a:r>
              <a:rPr lang="en-US" sz="2800" b="1" dirty="0" smtClean="0">
                <a:latin typeface="Times New Roman" panose="02020603050405020304" pitchFamily="18" charset="0"/>
                <a:cs typeface="Times New Roman" panose="02020603050405020304" pitchFamily="18" charset="0"/>
              </a:rPr>
              <a:t>he </a:t>
            </a:r>
            <a:r>
              <a:rPr lang="en-US" sz="2800" b="1" dirty="0">
                <a:latin typeface="Times New Roman" panose="02020603050405020304" pitchFamily="18" charset="0"/>
                <a:cs typeface="Times New Roman" panose="02020603050405020304" pitchFamily="18" charset="0"/>
              </a:rPr>
              <a:t>term ‘</a:t>
            </a:r>
            <a:r>
              <a:rPr lang="en-US" sz="2800" b="1" i="1" dirty="0">
                <a:solidFill>
                  <a:srgbClr val="FF33CC"/>
                </a:solidFill>
                <a:latin typeface="Times New Roman" panose="02020603050405020304" pitchFamily="18" charset="0"/>
                <a:cs typeface="Times New Roman" panose="02020603050405020304" pitchFamily="18" charset="0"/>
              </a:rPr>
              <a:t>hybrid composite</a:t>
            </a:r>
            <a:r>
              <a:rPr lang="en-US" sz="2800" b="1" dirty="0">
                <a:latin typeface="Times New Roman" panose="02020603050405020304" pitchFamily="18" charset="0"/>
                <a:cs typeface="Times New Roman" panose="02020603050405020304" pitchFamily="18" charset="0"/>
              </a:rPr>
              <a:t>’ is generally used to describe a </a:t>
            </a:r>
            <a:r>
              <a:rPr lang="en-US" sz="2800" b="1" i="1" dirty="0">
                <a:solidFill>
                  <a:srgbClr val="FF0000"/>
                </a:solidFill>
                <a:latin typeface="Times New Roman" panose="02020603050405020304" pitchFamily="18" charset="0"/>
                <a:cs typeface="Times New Roman" panose="02020603050405020304" pitchFamily="18" charset="0"/>
              </a:rPr>
              <a:t>matrix containing at least two types of reinforcements</a:t>
            </a:r>
            <a:r>
              <a:rPr lang="en-US" sz="2800" b="1" dirty="0">
                <a:latin typeface="Times New Roman" panose="02020603050405020304" pitchFamily="18" charset="0"/>
                <a:cs typeface="Times New Roman" panose="02020603050405020304" pitchFamily="18" charset="0"/>
              </a:rPr>
              <a:t>, but this paper is restricted to hybrid composites containing two types of reinforcing fibers (</a:t>
            </a:r>
            <a:r>
              <a:rPr lang="en-US" sz="2800" b="1" i="1" dirty="0">
                <a:solidFill>
                  <a:srgbClr val="CC0099"/>
                </a:solidFill>
                <a:latin typeface="Times New Roman" panose="02020603050405020304" pitchFamily="18" charset="0"/>
                <a:cs typeface="Times New Roman" panose="02020603050405020304" pitchFamily="18" charset="0"/>
              </a:rPr>
              <a:t>FBF&amp; SF</a:t>
            </a:r>
            <a:r>
              <a:rPr lang="en-US" sz="2800" b="1" dirty="0">
                <a:latin typeface="Times New Roman" panose="02020603050405020304" pitchFamily="18" charset="0"/>
                <a:cs typeface="Times New Roman" panose="02020603050405020304" pitchFamily="18" charset="0"/>
              </a:rPr>
              <a:t>).</a:t>
            </a:r>
          </a:p>
          <a:p>
            <a:pPr marL="342900" indent="-342900">
              <a:buSzPct val="150000"/>
              <a:buFont typeface="Arial Black" panose="020B0A04020102020204" pitchFamily="34" charset="0"/>
              <a:buChar char="♣"/>
            </a:pP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T</a:t>
            </a:r>
            <a:r>
              <a:rPr lang="en-US" sz="2800" b="1" dirty="0" smtClean="0">
                <a:latin typeface="Times New Roman" panose="02020603050405020304" pitchFamily="18" charset="0"/>
                <a:cs typeface="Times New Roman" panose="02020603050405020304" pitchFamily="18" charset="0"/>
              </a:rPr>
              <a:t>hose </a:t>
            </a:r>
            <a:r>
              <a:rPr lang="en-US" sz="2800" b="1" dirty="0">
                <a:latin typeface="Times New Roman" panose="02020603050405020304" pitchFamily="18" charset="0"/>
                <a:cs typeface="Times New Roman" panose="02020603050405020304" pitchFamily="18" charset="0"/>
              </a:rPr>
              <a:t>two fibers can be </a:t>
            </a:r>
            <a:r>
              <a:rPr lang="en-US" sz="2800" b="1" i="1" dirty="0">
                <a:solidFill>
                  <a:srgbClr val="3333FF"/>
                </a:solidFill>
                <a:latin typeface="Times New Roman" panose="02020603050405020304" pitchFamily="18" charset="0"/>
                <a:cs typeface="Times New Roman" panose="02020603050405020304" pitchFamily="18" charset="0"/>
              </a:rPr>
              <a:t>combined in many different configurations’</a:t>
            </a:r>
            <a:r>
              <a:rPr lang="en-US" sz="2800" b="1" dirty="0">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three</a:t>
            </a:r>
            <a:r>
              <a:rPr lang="en-US" sz="2800" b="1" dirty="0">
                <a:latin typeface="Times New Roman" panose="02020603050405020304" pitchFamily="18" charset="0"/>
                <a:cs typeface="Times New Roman" panose="02020603050405020304" pitchFamily="18" charset="0"/>
              </a:rPr>
              <a:t> most important configurations are visualized in </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Figure 4</a:t>
            </a:r>
            <a:r>
              <a:rPr lang="en-US" sz="2800" b="1" dirty="0" smtClean="0">
                <a:latin typeface="Times New Roman" panose="02020603050405020304" pitchFamily="18" charset="0"/>
                <a:cs typeface="Times New Roman" panose="02020603050405020304" pitchFamily="18" charset="0"/>
              </a:rPr>
              <a:t>.</a:t>
            </a:r>
            <a:r>
              <a:rPr lang="en-US" sz="2800" dirty="0">
                <a:latin typeface="Arial Black" panose="020B0A04020102020204" pitchFamily="34" charset="0"/>
                <a:cs typeface="Times New Roman" panose="02020603050405020304" pitchFamily="18" charset="0"/>
              </a:rPr>
              <a:t/>
            </a:r>
            <a:br>
              <a:rPr lang="en-US" sz="2800" dirty="0">
                <a:latin typeface="Arial Black" panose="020B0A04020102020204" pitchFamily="34" charset="0"/>
                <a:cs typeface="Times New Roman" panose="02020603050405020304" pitchFamily="18" charset="0"/>
              </a:rPr>
            </a:br>
            <a:endParaRPr lang="en-US" sz="2400" dirty="0">
              <a:latin typeface="Arial Black" panose="020B0A04020102020204" pitchFamily="34" charset="0"/>
            </a:endParaRPr>
          </a:p>
        </p:txBody>
      </p:sp>
      <p:pic>
        <p:nvPicPr>
          <p:cNvPr id="6" name="Content Placeholder 3">
            <a:extLst>
              <a:ext uri="{FF2B5EF4-FFF2-40B4-BE49-F238E27FC236}">
                <a16:creationId xmlns="" xmlns:a16="http://schemas.microsoft.com/office/drawing/2014/main" id="{7E929012-8F66-4786-A934-A985E6D5107F}"/>
              </a:ext>
            </a:extLst>
          </p:cNvPr>
          <p:cNvPicPr>
            <a:picLocks/>
          </p:cNvPicPr>
          <p:nvPr/>
        </p:nvPicPr>
        <p:blipFill>
          <a:blip r:embed="rId2"/>
          <a:stretch>
            <a:fillRect/>
          </a:stretch>
        </p:blipFill>
        <p:spPr>
          <a:xfrm>
            <a:off x="7010400" y="1279072"/>
            <a:ext cx="5131803" cy="2176145"/>
          </a:xfrm>
          <a:prstGeom prst="rect">
            <a:avLst/>
          </a:prstGeom>
        </p:spPr>
      </p:pic>
      <p:sp>
        <p:nvSpPr>
          <p:cNvPr id="9" name="Rounded Rectangle 8"/>
          <p:cNvSpPr/>
          <p:nvPr/>
        </p:nvSpPr>
        <p:spPr>
          <a:xfrm>
            <a:off x="7010400" y="3479167"/>
            <a:ext cx="5105676" cy="18548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mj-lt"/>
              <a:buAutoNum type="alphaLcParenBoth"/>
            </a:pPr>
            <a:endPar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lphaLcParenBoth"/>
            </a:pPr>
            <a:endPar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b="1" dirty="0" smtClean="0">
                <a:latin typeface="Times New Roman" panose="02020603050405020304" pitchFamily="18" charset="0"/>
                <a:ea typeface="Calibri" panose="020F0502020204030204" pitchFamily="34" charset="0"/>
                <a:cs typeface="Times New Roman" panose="02020603050405020304" pitchFamily="18" charset="0"/>
              </a:rPr>
              <a:t>Figure 4: </a:t>
            </a:r>
            <a:r>
              <a:rPr lang="en-US" b="1"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The three main hybrid configurations (</a:t>
            </a:r>
            <a:r>
              <a:rPr lang="en-US" b="1" i="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Yentl</a:t>
            </a:r>
            <a:r>
              <a:rPr lang="en-US" b="1"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et al., 2014</a:t>
            </a:r>
            <a:r>
              <a:rPr lang="en-US" b="1" i="1" dirty="0"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buFont typeface="+mj-lt"/>
              <a:buAutoNum type="alphaLcParenBoth"/>
            </a:pP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Interlayer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 layer-by-layer  </a:t>
            </a:r>
            <a:endPar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lphaLcParenBoth"/>
            </a:pP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Intralayer</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yarn </a:t>
            </a: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by-yarn</a:t>
            </a:r>
            <a:endParaRPr lang="en-US" dirty="0" smtClean="0">
              <a:solidFill>
                <a:srgbClr val="000000"/>
              </a:solidFill>
              <a:latin typeface="TimesNewRomanPS-BoldMT"/>
              <a:ea typeface="Calibri" panose="020F0502020204030204" pitchFamily="34" charset="0"/>
              <a:cs typeface="Times New Roman" panose="02020603050405020304" pitchFamily="18" charset="0"/>
            </a:endParaRPr>
          </a:p>
          <a:p>
            <a:pPr marL="342900" indent="-342900" algn="just">
              <a:buFont typeface="+mj-lt"/>
              <a:buAutoNum type="alphaLcParenBoth"/>
            </a:pPr>
            <a:r>
              <a:rPr lang="en-US" b="1" dirty="0" smtClean="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Intra </a:t>
            </a:r>
            <a:r>
              <a:rPr lang="en-US"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yarn or </a:t>
            </a:r>
            <a:r>
              <a:rPr lang="en-US" b="1" dirty="0" smtClean="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fiber-by-fiber</a:t>
            </a:r>
          </a:p>
          <a:p>
            <a:pPr marL="342900" indent="-342900" algn="just">
              <a:lnSpc>
                <a:spcPct val="150000"/>
              </a:lnSpc>
              <a:buFont typeface="+mj-lt"/>
              <a:buAutoNum type="alphaLcParenBoth"/>
            </a:pPr>
            <a:endParaRPr lang="en-US" sz="1600" dirty="0" smtClean="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lphaLcParenBoth"/>
            </a:pPr>
            <a:endPar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32-Point Star 7"/>
          <p:cNvSpPr/>
          <p:nvPr/>
        </p:nvSpPr>
        <p:spPr>
          <a:xfrm>
            <a:off x="257041" y="6096000"/>
            <a:ext cx="11658600" cy="7780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2200524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18</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mtClean="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ounded Rectangle 2"/>
          <p:cNvSpPr/>
          <p:nvPr/>
        </p:nvSpPr>
        <p:spPr>
          <a:xfrm>
            <a:off x="247382" y="488490"/>
            <a:ext cx="11792218" cy="28194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SzPct val="125000"/>
              <a:buFont typeface="Times New Roman" panose="02020603050405020304" pitchFamily="18" charset="0"/>
              <a:buChar char="♣"/>
            </a:pPr>
            <a:r>
              <a:rPr lang="en-US" sz="2400" b="1" dirty="0" smtClean="0">
                <a:solidFill>
                  <a:srgbClr val="3333FF"/>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F</a:t>
            </a:r>
            <a:r>
              <a:rPr lang="en-US" sz="2400" b="1" dirty="0" smtClean="0">
                <a:latin typeface="Times New Roman" panose="02020603050405020304" pitchFamily="18" charset="0"/>
                <a:cs typeface="Times New Roman" panose="02020603050405020304" pitchFamily="18" charset="0"/>
              </a:rPr>
              <a:t>or </a:t>
            </a:r>
            <a:r>
              <a:rPr lang="en-US" sz="2400" b="1" dirty="0">
                <a:latin typeface="Times New Roman" panose="02020603050405020304" pitchFamily="18" charset="0"/>
                <a:cs typeface="Times New Roman" panose="02020603050405020304" pitchFamily="18" charset="0"/>
              </a:rPr>
              <a:t>this </a:t>
            </a:r>
            <a:r>
              <a:rPr lang="en-US" sz="2400" b="1" dirty="0" smtClean="0">
                <a:latin typeface="Times New Roman" panose="02020603050405020304" pitchFamily="18" charset="0"/>
                <a:cs typeface="Times New Roman" panose="02020603050405020304" pitchFamily="18" charset="0"/>
              </a:rPr>
              <a:t>study, </a:t>
            </a:r>
            <a:r>
              <a:rPr lang="en-US" sz="2400" b="1" i="1" dirty="0" err="1" smtClean="0">
                <a:solidFill>
                  <a:srgbClr val="3333FF"/>
                </a:solidFill>
                <a:latin typeface="Times New Roman" panose="02020603050405020304" pitchFamily="18" charset="0"/>
                <a:cs typeface="Times New Roman" panose="02020603050405020304" pitchFamily="18" charset="0"/>
              </a:rPr>
              <a:t>intrayarn</a:t>
            </a:r>
            <a:r>
              <a:rPr lang="en-US" sz="2400" b="1" dirty="0" smtClean="0">
                <a:solidFill>
                  <a:srgbClr val="3333FF"/>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or </a:t>
            </a:r>
            <a:r>
              <a:rPr lang="en-US" sz="2400" b="1" i="1" dirty="0">
                <a:solidFill>
                  <a:srgbClr val="3333FF"/>
                </a:solidFill>
                <a:latin typeface="Times New Roman" panose="02020603050405020304" pitchFamily="18" charset="0"/>
                <a:cs typeface="Times New Roman" panose="02020603050405020304" pitchFamily="18" charset="0"/>
              </a:rPr>
              <a:t>fiber- by - fiber</a:t>
            </a:r>
            <a:r>
              <a:rPr lang="en-US" sz="2400" b="1" dirty="0">
                <a:latin typeface="Times New Roman" panose="02020603050405020304" pitchFamily="18" charset="0"/>
                <a:cs typeface="Times New Roman" panose="02020603050405020304" pitchFamily="18" charset="0"/>
              </a:rPr>
              <a:t> hybridization mechanism of FBF and SF are used. </a:t>
            </a:r>
          </a:p>
          <a:p>
            <a:pPr marL="342900" indent="-342900">
              <a:buSzPct val="125000"/>
              <a:buFont typeface="Times New Roman" panose="02020603050405020304" pitchFamily="18" charset="0"/>
              <a:buChar char="♣"/>
            </a:pP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By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weighting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each fiber by desired ratios and </a:t>
            </a:r>
            <a:r>
              <a:rPr lang="en-US" sz="2400" b="1" i="1" dirty="0">
                <a:solidFill>
                  <a:srgbClr val="FF0000"/>
                </a:solidFill>
                <a:latin typeface="Times New Roman" panose="02020603050405020304" pitchFamily="18" charset="0"/>
                <a:cs typeface="Times New Roman" panose="02020603050405020304" pitchFamily="18" charset="0"/>
              </a:rPr>
              <a:t>co-mingled together</a:t>
            </a:r>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 best dispersion is achieved if the two fibers types are completely randomly distributed, as </a:t>
            </a:r>
            <a:r>
              <a:rPr lang="en-US" sz="2400" b="1" i="1" dirty="0">
                <a:solidFill>
                  <a:srgbClr val="3333FF"/>
                </a:solidFill>
                <a:latin typeface="Times New Roman" panose="02020603050405020304" pitchFamily="18" charset="0"/>
                <a:cs typeface="Times New Roman" panose="02020603050405020304" pitchFamily="18" charset="0"/>
              </a:rPr>
              <a:t>illustrated in Figure </a:t>
            </a:r>
            <a:r>
              <a:rPr lang="en-US" sz="2400" b="1" dirty="0">
                <a:latin typeface="Times New Roman" panose="02020603050405020304" pitchFamily="18" charset="0"/>
                <a:cs typeface="Times New Roman" panose="02020603050405020304" pitchFamily="18" charset="0"/>
              </a:rPr>
              <a:t>(c). </a:t>
            </a:r>
          </a:p>
          <a:p>
            <a:pPr marL="342900" indent="-342900">
              <a:buSzPct val="125000"/>
              <a:buFont typeface="Times New Roman" panose="02020603050405020304" pitchFamily="18" charset="0"/>
              <a:buChar char="♣"/>
            </a:pPr>
            <a:r>
              <a:rPr lang="en-US" sz="2400" b="1" dirty="0" smtClean="0">
                <a:latin typeface="Times New Roman" panose="02020603050405020304" pitchFamily="18" charset="0"/>
                <a:cs typeface="Times New Roman" panose="02020603050405020304" pitchFamily="18" charset="0"/>
              </a:rPr>
              <a:t>So, </a:t>
            </a:r>
            <a:r>
              <a:rPr lang="en-US" sz="2400" b="1" i="1" dirty="0" smtClean="0">
                <a:latin typeface="Times New Roman" panose="02020603050405020304" pitchFamily="18" charset="0"/>
                <a:cs typeface="Times New Roman" panose="02020603050405020304" pitchFamily="18" charset="0"/>
              </a:rPr>
              <a:t>this type of hybridization mechanism</a:t>
            </a:r>
            <a:r>
              <a:rPr lang="en-US" sz="2400" b="1" dirty="0" smtClean="0">
                <a:latin typeface="Times New Roman" panose="02020603050405020304" pitchFamily="18" charset="0"/>
                <a:cs typeface="Times New Roman" panose="02020603050405020304" pitchFamily="18" charset="0"/>
              </a:rPr>
              <a:t>, have </a:t>
            </a:r>
            <a:r>
              <a:rPr lang="en-US" sz="2400" b="1" i="1" dirty="0">
                <a:solidFill>
                  <a:srgbClr val="FF0000"/>
                </a:solidFill>
                <a:latin typeface="Times New Roman" panose="02020603050405020304" pitchFamily="18" charset="0"/>
                <a:cs typeface="Times New Roman" panose="02020603050405020304" pitchFamily="18" charset="0"/>
              </a:rPr>
              <a:t>advantage</a:t>
            </a:r>
            <a:r>
              <a:rPr lang="en-US" sz="2400" b="1" dirty="0">
                <a:solidFill>
                  <a:srgbClr val="FF00FF"/>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to get the </a:t>
            </a:r>
            <a:r>
              <a:rPr lang="en-US" sz="2400" b="1" i="1" dirty="0">
                <a:solidFill>
                  <a:srgbClr val="FF00FF"/>
                </a:solidFill>
                <a:latin typeface="Times New Roman" panose="02020603050405020304" pitchFamily="18" charset="0"/>
                <a:cs typeface="Times New Roman" panose="02020603050405020304" pitchFamily="18" charset="0"/>
              </a:rPr>
              <a:t>desired </a:t>
            </a:r>
            <a:r>
              <a:rPr lang="en-US" sz="2400" b="1" i="1" dirty="0" smtClean="0">
                <a:solidFill>
                  <a:srgbClr val="FF00FF"/>
                </a:solidFill>
                <a:latin typeface="Times New Roman" panose="02020603050405020304" pitchFamily="18" charset="0"/>
                <a:cs typeface="Times New Roman" panose="02020603050405020304" pitchFamily="18" charset="0"/>
              </a:rPr>
              <a:t>thickness</a:t>
            </a:r>
            <a:r>
              <a:rPr lang="en-US" sz="2400" b="1" dirty="0" smtClean="0">
                <a:solidFill>
                  <a:schemeClr val="tx1"/>
                </a:solidFill>
                <a:latin typeface="Times New Roman" panose="02020603050405020304" pitchFamily="18" charset="0"/>
                <a:cs typeface="Times New Roman" panose="02020603050405020304" pitchFamily="18" charset="0"/>
              </a:rPr>
              <a:t>.</a:t>
            </a:r>
            <a:r>
              <a:rPr lang="en-US" sz="2400" b="1" dirty="0" smtClean="0">
                <a:solidFill>
                  <a:srgbClr val="FF00FF"/>
                </a:solidFill>
                <a:latin typeface="Times New Roman" panose="02020603050405020304" pitchFamily="18" charset="0"/>
                <a:cs typeface="Times New Roman" panose="02020603050405020304" pitchFamily="18" charset="0"/>
              </a:rPr>
              <a:t> </a:t>
            </a:r>
            <a:endParaRPr lang="en-US" sz="2400" b="1" dirty="0">
              <a:solidFill>
                <a:srgbClr val="FF00FF"/>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Content Placeholder 3">
            <a:extLst>
              <a:ext uri="{FF2B5EF4-FFF2-40B4-BE49-F238E27FC236}">
                <a16:creationId xmlns="" xmlns:a16="http://schemas.microsoft.com/office/drawing/2014/main" id="{3D4BE57B-3D58-49C4-837F-BF88E30A160A}"/>
              </a:ext>
            </a:extLst>
          </p:cNvPr>
          <p:cNvPicPr>
            <a:picLocks noGrp="1"/>
          </p:cNvPicPr>
          <p:nvPr>
            <p:ph idx="1"/>
          </p:nvPr>
        </p:nvPicPr>
        <p:blipFill>
          <a:blip r:embed="rId2"/>
          <a:stretch>
            <a:fillRect/>
          </a:stretch>
        </p:blipFill>
        <p:spPr>
          <a:xfrm>
            <a:off x="100333" y="3422560"/>
            <a:ext cx="3048000" cy="1682840"/>
          </a:xfrm>
          <a:prstGeom prst="rect">
            <a:avLst/>
          </a:prstGeom>
        </p:spPr>
      </p:pic>
      <p:sp>
        <p:nvSpPr>
          <p:cNvPr id="6" name="Rectangle 5"/>
          <p:cNvSpPr/>
          <p:nvPr/>
        </p:nvSpPr>
        <p:spPr>
          <a:xfrm>
            <a:off x="140610" y="5220069"/>
            <a:ext cx="2967446" cy="771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en-US" b="1" dirty="0" smtClean="0">
                <a:latin typeface="Times New Roman" panose="02020603050405020304" pitchFamily="18" charset="0"/>
                <a:ea typeface="Calibri" panose="020F0502020204030204" pitchFamily="34" charset="0"/>
                <a:cs typeface="Times New Roman" panose="02020603050405020304" pitchFamily="18" charset="0"/>
              </a:rPr>
              <a:t>F</a:t>
            </a:r>
            <a:r>
              <a:rPr lang="en-US" altLang="en-US" b="1" dirty="0" smtClean="0" bmk="">
                <a:latin typeface="Times New Roman" panose="02020603050405020304" pitchFamily="18" charset="0"/>
                <a:ea typeface="Calibri" panose="020F0502020204030204" pitchFamily="34" charset="0"/>
                <a:cs typeface="Times New Roman" panose="02020603050405020304" pitchFamily="18" charset="0"/>
              </a:rPr>
              <a:t>igure 5:</a:t>
            </a:r>
            <a:r>
              <a:rPr lang="en-US" altLang="en-US" dirty="0" smtClean="0" bmk="">
                <a:latin typeface="Times New Roman" panose="02020603050405020304" pitchFamily="18" charset="0"/>
                <a:ea typeface="Calibri" panose="020F0502020204030204" pitchFamily="34" charset="0"/>
                <a:cs typeface="Times New Roman" panose="02020603050405020304" pitchFamily="18" charset="0"/>
              </a:rPr>
              <a:t> </a:t>
            </a:r>
            <a:r>
              <a:rPr lang="en-US" altLang="en-US" i="1" dirty="0" bmk="_Toc12041288">
                <a:solidFill>
                  <a:srgbClr val="3333FF"/>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i="1" dirty="0" smtClean="0" bmk="_Toc12041288">
                <a:solidFill>
                  <a:srgbClr val="3333FF"/>
                </a:solidFill>
                <a:latin typeface="Times New Roman" panose="02020603050405020304" pitchFamily="18" charset="0"/>
                <a:ea typeface="Calibri" panose="020F0502020204030204" pitchFamily="34" charset="0"/>
                <a:cs typeface="Times New Roman" panose="02020603050405020304" pitchFamily="18" charset="0"/>
              </a:rPr>
              <a:t>ompletely </a:t>
            </a:r>
            <a:r>
              <a:rPr lang="en-US" altLang="en-US" i="1" dirty="0" bmk="_Toc12041288">
                <a:solidFill>
                  <a:srgbClr val="3333FF"/>
                </a:solidFill>
                <a:latin typeface="Times New Roman" panose="02020603050405020304" pitchFamily="18" charset="0"/>
                <a:ea typeface="Calibri" panose="020F0502020204030204" pitchFamily="34" charset="0"/>
                <a:cs typeface="Times New Roman" panose="02020603050405020304" pitchFamily="18" charset="0"/>
              </a:rPr>
              <a:t>random dispersion (</a:t>
            </a:r>
            <a:r>
              <a:rPr lang="en-US" altLang="en-US" i="1" dirty="0" err="1" bmk="_Toc12041288">
                <a:solidFill>
                  <a:srgbClr val="3333FF"/>
                </a:solidFill>
                <a:latin typeface="Times New Roman" panose="02020603050405020304" pitchFamily="18" charset="0"/>
                <a:ea typeface="Calibri" panose="020F0502020204030204" pitchFamily="34" charset="0"/>
                <a:cs typeface="Times New Roman" panose="02020603050405020304" pitchFamily="18" charset="0"/>
              </a:rPr>
              <a:t>Yentl</a:t>
            </a:r>
            <a:r>
              <a:rPr lang="en-US" altLang="en-US" i="1" dirty="0" bmk="_Toc12041288">
                <a:solidFill>
                  <a:srgbClr val="3333FF"/>
                </a:solidFill>
                <a:latin typeface="Times New Roman" panose="02020603050405020304" pitchFamily="18" charset="0"/>
                <a:ea typeface="Calibri" panose="020F0502020204030204" pitchFamily="34" charset="0"/>
                <a:cs typeface="Times New Roman" panose="02020603050405020304" pitchFamily="18" charset="0"/>
              </a:rPr>
              <a:t> et al., 2014).</a:t>
            </a:r>
            <a:endParaRPr lang="en-US" altLang="en-US" i="1" dirty="0">
              <a:solidFill>
                <a:srgbClr val="3333FF"/>
              </a:solidFill>
            </a:endParaRPr>
          </a:p>
        </p:txBody>
      </p:sp>
      <p:sp>
        <p:nvSpPr>
          <p:cNvPr id="7" name="Rounded Rectangle 6"/>
          <p:cNvSpPr/>
          <p:nvPr/>
        </p:nvSpPr>
        <p:spPr>
          <a:xfrm>
            <a:off x="3108056" y="3363699"/>
            <a:ext cx="8850990" cy="11938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SzPct val="126000"/>
              <a:buFont typeface="Times New Roman" panose="02020603050405020304" pitchFamily="18" charset="0"/>
              <a:buChar char="♣"/>
            </a:pPr>
            <a:r>
              <a:rPr lang="en-US" alt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After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that, by preparing </a:t>
            </a:r>
            <a:r>
              <a:rPr lang="en-US" altLang="en-US" b="1" i="1" dirty="0">
                <a:solidFill>
                  <a:srgbClr val="FF33CC"/>
                </a:solidFill>
                <a:latin typeface="Times New Roman" panose="02020603050405020304" pitchFamily="18" charset="0"/>
                <a:ea typeface="Calibri" panose="020F0502020204030204" pitchFamily="34" charset="0"/>
                <a:cs typeface="Times New Roman" panose="02020603050405020304" pitchFamily="18" charset="0"/>
              </a:rPr>
              <a:t>local weaving (loom) equipment using 1m</a:t>
            </a:r>
            <a:r>
              <a:rPr lang="en-US" altLang="en-US" b="1" i="1" baseline="30000" dirty="0">
                <a:solidFill>
                  <a:srgbClr val="FF33CC"/>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b="1" i="1" dirty="0">
                <a:solidFill>
                  <a:srgbClr val="FF33CC"/>
                </a:solidFill>
                <a:latin typeface="Times New Roman" panose="02020603050405020304" pitchFamily="18" charset="0"/>
                <a:ea typeface="Calibri" panose="020F0502020204030204" pitchFamily="34" charset="0"/>
                <a:cs typeface="Times New Roman" panose="02020603050405020304" pitchFamily="18" charset="0"/>
              </a:rPr>
              <a:t> wood plate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and </a:t>
            </a:r>
            <a:r>
              <a:rPr lang="en-US" altLang="en-US" b="1"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nail to produce different hybrid composition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of FBF and SF ratios. </a:t>
            </a:r>
            <a:endParaRPr lang="en-US" alt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SzPct val="126000"/>
              <a:buFont typeface="Times New Roman" panose="02020603050405020304" pitchFamily="18" charset="0"/>
              <a:buChar char="♣"/>
            </a:pPr>
            <a:r>
              <a:rPr lang="en-US" altLang="en-US" b="1" dirty="0" smtClean="0">
                <a:latin typeface="Times New Roman" panose="02020603050405020304" pitchFamily="18" charset="0"/>
                <a:ea typeface="Calibri" panose="020F0502020204030204" pitchFamily="34" charset="0"/>
                <a:cs typeface="Times New Roman" panose="02020603050405020304" pitchFamily="18" charset="0"/>
              </a:rPr>
              <a:t>For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fiber orientation of (0,90)</a:t>
            </a:r>
            <a:r>
              <a:rPr lang="en-US" altLang="en-US" b="1" baseline="30000" dirty="0">
                <a:latin typeface="Times New Roman" panose="02020603050405020304" pitchFamily="18" charset="0"/>
                <a:ea typeface="Calibri" panose="020F0502020204030204" pitchFamily="34" charset="0"/>
                <a:cs typeface="Times New Roman" panose="02020603050405020304" pitchFamily="18" charset="0"/>
              </a:rPr>
              <a:t>0</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b="1" dirty="0"/>
          </a:p>
        </p:txBody>
      </p:sp>
      <p:pic>
        <p:nvPicPr>
          <p:cNvPr id="8" name="Picture 14">
            <a:extLst>
              <a:ext uri="{FF2B5EF4-FFF2-40B4-BE49-F238E27FC236}">
                <a16:creationId xmlns="" xmlns:a16="http://schemas.microsoft.com/office/drawing/2014/main" id="{E71A46CA-9E6E-47DA-AAA8-5B6BF1B199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671" y="4672171"/>
            <a:ext cx="2627313" cy="1500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a:extLst>
              <a:ext uri="{FF2B5EF4-FFF2-40B4-BE49-F238E27FC236}">
                <a16:creationId xmlns="" xmlns:a16="http://schemas.microsoft.com/office/drawing/2014/main" id="{EA698AFA-7648-4C37-A124-23D7E46C5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672170"/>
            <a:ext cx="2591655" cy="13193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76600" y="6235520"/>
            <a:ext cx="3827417" cy="4191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F</a:t>
            </a:r>
            <a:r>
              <a:rPr lang="en-US" altLang="en-US" b="1" dirty="0" smtClean="0" bmk="">
                <a:solidFill>
                  <a:schemeClr val="tx1"/>
                </a:solidFill>
                <a:latin typeface="Times New Roman" panose="02020603050405020304" pitchFamily="18" charset="0"/>
                <a:ea typeface="Calibri" panose="020F0502020204030204" pitchFamily="34" charset="0"/>
                <a:cs typeface="Times New Roman" panose="02020603050405020304" pitchFamily="18" charset="0"/>
              </a:rPr>
              <a:t>igure 6:</a:t>
            </a:r>
            <a:r>
              <a:rPr lang="en-US" altLang="en-US" b="1" dirty="0" smtClean="0" bmk="_Toc12041289">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i="1" dirty="0" bmk="_Toc12041289">
                <a:solidFill>
                  <a:srgbClr val="3333FF"/>
                </a:solidFill>
                <a:latin typeface="Times New Roman" panose="02020603050405020304" pitchFamily="18" charset="0"/>
                <a:ea typeface="Calibri" panose="020F0502020204030204" pitchFamily="34" charset="0"/>
                <a:cs typeface="Times New Roman" panose="02020603050405020304" pitchFamily="18" charset="0"/>
              </a:rPr>
              <a:t>W</a:t>
            </a:r>
            <a:r>
              <a:rPr lang="en-US" altLang="en-US" i="1" dirty="0" smtClean="0" bmk="_Toc12041289">
                <a:solidFill>
                  <a:srgbClr val="3333FF"/>
                </a:solidFill>
                <a:latin typeface="Times New Roman" panose="02020603050405020304" pitchFamily="18" charset="0"/>
                <a:ea typeface="Calibri" panose="020F0502020204030204" pitchFamily="34" charset="0"/>
                <a:cs typeface="Times New Roman" panose="02020603050405020304" pitchFamily="18" charset="0"/>
              </a:rPr>
              <a:t>eaving </a:t>
            </a:r>
            <a:r>
              <a:rPr lang="en-US" altLang="en-US" i="1" dirty="0" bmk="_Toc12041289">
                <a:solidFill>
                  <a:srgbClr val="3333FF"/>
                </a:solidFill>
                <a:latin typeface="Times New Roman" panose="02020603050405020304" pitchFamily="18" charset="0"/>
                <a:ea typeface="Calibri" panose="020F0502020204030204" pitchFamily="34" charset="0"/>
                <a:cs typeface="Times New Roman" panose="02020603050405020304" pitchFamily="18" charset="0"/>
              </a:rPr>
              <a:t>(loom) </a:t>
            </a:r>
            <a:r>
              <a:rPr lang="en-US" altLang="en-US" i="1" dirty="0" smtClean="0" bmk="_Toc12041289">
                <a:solidFill>
                  <a:srgbClr val="3333FF"/>
                </a:solidFill>
                <a:latin typeface="Times New Roman" panose="02020603050405020304" pitchFamily="18" charset="0"/>
                <a:ea typeface="Calibri" panose="020F0502020204030204" pitchFamily="34" charset="0"/>
                <a:cs typeface="Times New Roman" panose="02020603050405020304" pitchFamily="18" charset="0"/>
              </a:rPr>
              <a:t>equipment</a:t>
            </a:r>
            <a:r>
              <a:rPr lang="en-US" altLang="en-US" dirty="0" smtClean="0" bmk="_Toc12041289">
                <a:solidFill>
                  <a:srgbClr val="3333FF"/>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3333FF"/>
              </a:solidFill>
            </a:endParaRPr>
          </a:p>
        </p:txBody>
      </p:sp>
      <p:sp>
        <p:nvSpPr>
          <p:cNvPr id="11" name="Rectangle 10"/>
          <p:cNvSpPr/>
          <p:nvPr/>
        </p:nvSpPr>
        <p:spPr>
          <a:xfrm>
            <a:off x="7239000" y="6106197"/>
            <a:ext cx="4267200" cy="5484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b="1" dirty="0" smtClean="0">
                <a:latin typeface="Times New Roman" panose="02020603050405020304" pitchFamily="18" charset="0"/>
                <a:ea typeface="Calibri" panose="020F0502020204030204" pitchFamily="34" charset="0"/>
                <a:cs typeface="Times New Roman" panose="02020603050405020304" pitchFamily="18" charset="0"/>
              </a:rPr>
              <a:t>F</a:t>
            </a:r>
            <a:r>
              <a:rPr lang="en-US" altLang="en-US" b="1" dirty="0" smtClean="0" bmk="">
                <a:latin typeface="Times New Roman" panose="02020603050405020304" pitchFamily="18" charset="0"/>
                <a:ea typeface="Calibri" panose="020F0502020204030204" pitchFamily="34" charset="0"/>
                <a:cs typeface="Times New Roman" panose="02020603050405020304" pitchFamily="18" charset="0"/>
              </a:rPr>
              <a:t>igure 7:</a:t>
            </a:r>
            <a:r>
              <a:rPr lang="en-US" altLang="en-US" i="1" dirty="0" smtClean="0" bmk="_Toc12041290">
                <a:solidFill>
                  <a:srgbClr val="3333FF"/>
                </a:solidFill>
                <a:latin typeface="Times New Roman" panose="02020603050405020304" pitchFamily="18" charset="0"/>
                <a:ea typeface="Calibri" panose="020F0502020204030204" pitchFamily="34" charset="0"/>
                <a:cs typeface="Times New Roman" panose="02020603050405020304" pitchFamily="18" charset="0"/>
              </a:rPr>
              <a:t>Weaving </a:t>
            </a:r>
            <a:r>
              <a:rPr lang="en-US" altLang="en-US" i="1" dirty="0" bmk="_Toc12041290">
                <a:solidFill>
                  <a:srgbClr val="3333FF"/>
                </a:solidFill>
                <a:latin typeface="Times New Roman" panose="02020603050405020304" pitchFamily="18" charset="0"/>
                <a:ea typeface="Calibri" panose="020F0502020204030204" pitchFamily="34" charset="0"/>
                <a:cs typeface="Times New Roman" panose="02020603050405020304" pitchFamily="18" charset="0"/>
              </a:rPr>
              <a:t>(loom) orientation of (</a:t>
            </a:r>
            <a:r>
              <a:rPr lang="en-US" altLang="en-US" i="1" dirty="0" smtClean="0" bmk="_Toc12041290">
                <a:solidFill>
                  <a:srgbClr val="3333FF"/>
                </a:solidFill>
                <a:latin typeface="Times New Roman" panose="02020603050405020304" pitchFamily="18" charset="0"/>
                <a:ea typeface="Calibri" panose="020F0502020204030204" pitchFamily="34" charset="0"/>
                <a:cs typeface="Times New Roman" panose="02020603050405020304" pitchFamily="18" charset="0"/>
              </a:rPr>
              <a:t>0,90)</a:t>
            </a:r>
            <a:r>
              <a:rPr lang="en-US" altLang="en-US" i="1" baseline="30000" dirty="0" smtClean="0" bmk="_Toc12041290">
                <a:solidFill>
                  <a:srgbClr val="3333FF"/>
                </a:solidFill>
                <a:latin typeface="Times New Roman" panose="02020603050405020304" pitchFamily="18" charset="0"/>
                <a:ea typeface="Calibri" panose="020F0502020204030204" pitchFamily="34" charset="0"/>
                <a:cs typeface="Times New Roman" panose="02020603050405020304" pitchFamily="18" charset="0"/>
              </a:rPr>
              <a:t>0.</a:t>
            </a:r>
            <a:endParaRPr lang="en-US" i="1" dirty="0">
              <a:solidFill>
                <a:srgbClr val="3333FF"/>
              </a:solidFill>
            </a:endParaRPr>
          </a:p>
        </p:txBody>
      </p:sp>
      <p:sp>
        <p:nvSpPr>
          <p:cNvPr id="12" name="Down Arrow Callout 11"/>
          <p:cNvSpPr/>
          <p:nvPr/>
        </p:nvSpPr>
        <p:spPr>
          <a:xfrm>
            <a:off x="875718" y="46378"/>
            <a:ext cx="10401882" cy="654881"/>
          </a:xfrm>
          <a:prstGeom prst="downArrowCallout">
            <a:avLst/>
          </a:prstGeom>
          <a:solidFill>
            <a:schemeClr val="bg2"/>
          </a:solidFill>
        </p:spPr>
        <p:style>
          <a:lnRef idx="1">
            <a:schemeClr val="accent5"/>
          </a:lnRef>
          <a:fillRef idx="3">
            <a:schemeClr val="accent5"/>
          </a:fillRef>
          <a:effectRef idx="2">
            <a:schemeClr val="accent5"/>
          </a:effectRef>
          <a:fontRef idx="minor">
            <a:schemeClr val="lt1"/>
          </a:fontRef>
        </p:style>
        <p:txBody>
          <a:bodyPr rtlCol="0" anchor="ctr"/>
          <a:lstStyle/>
          <a:p>
            <a:r>
              <a:rPr lang="en-US" sz="4000" dirty="0" smtClean="0">
                <a:solidFill>
                  <a:srgbClr val="FF0000"/>
                </a:solidFill>
                <a:latin typeface="Bodoni MT Black" panose="02070A03080606020203" pitchFamily="18" charset="0"/>
              </a:rPr>
              <a:t>Cont’d</a:t>
            </a:r>
            <a:endParaRPr lang="en-US" sz="4000"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266721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19</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5" name="Flowchart: Alternate Process 4"/>
          <p:cNvSpPr/>
          <p:nvPr/>
        </p:nvSpPr>
        <p:spPr>
          <a:xfrm>
            <a:off x="752340" y="34834"/>
            <a:ext cx="10668001" cy="838200"/>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Arial Black" panose="020B0A04020102020204" pitchFamily="34" charset="0"/>
                <a:cs typeface="Times New Roman" panose="02020603050405020304" pitchFamily="18" charset="0"/>
              </a:rPr>
              <a:t>Epoxy </a:t>
            </a:r>
            <a:r>
              <a:rPr lang="en-US" sz="4000" b="1" dirty="0" smtClean="0">
                <a:latin typeface="Arial Black" panose="020B0A04020102020204" pitchFamily="34" charset="0"/>
                <a:cs typeface="Times New Roman" panose="02020603050405020304" pitchFamily="18" charset="0"/>
              </a:rPr>
              <a:t>Resin With Hardener</a:t>
            </a:r>
            <a:endParaRPr lang="en-US" sz="4000" dirty="0">
              <a:solidFill>
                <a:schemeClr val="bg1"/>
              </a:solidFill>
              <a:latin typeface="Arial Black" panose="020B0A04020102020204" pitchFamily="34" charset="0"/>
            </a:endParaRPr>
          </a:p>
        </p:txBody>
      </p:sp>
      <p:sp>
        <p:nvSpPr>
          <p:cNvPr id="3" name="Rounded Rectangle 2"/>
          <p:cNvSpPr/>
          <p:nvPr/>
        </p:nvSpPr>
        <p:spPr>
          <a:xfrm>
            <a:off x="76198" y="1066800"/>
            <a:ext cx="12020283" cy="563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ct val="150000"/>
              </a:lnSpc>
              <a:buSzPct val="125000"/>
              <a:buFont typeface="Times New Roman" panose="02020603050405020304" pitchFamily="18" charset="0"/>
              <a:buChar char="♣"/>
            </a:pPr>
            <a:r>
              <a:rPr lang="en-US" sz="2400" b="1" dirty="0" smtClean="0">
                <a:solidFill>
                  <a:srgbClr val="FF0000"/>
                </a:solidFill>
              </a:rPr>
              <a:t> </a:t>
            </a:r>
            <a:r>
              <a:rPr lang="en-US" sz="2400" b="1" dirty="0" smtClean="0">
                <a:solidFill>
                  <a:schemeClr val="tx1"/>
                </a:solidFill>
              </a:rPr>
              <a:t>T</a:t>
            </a:r>
            <a:r>
              <a:rPr lang="en-US" sz="2400" b="1" dirty="0" smtClean="0"/>
              <a:t>he </a:t>
            </a:r>
            <a:r>
              <a:rPr lang="en-US" sz="2400" b="1" dirty="0"/>
              <a:t>most commonly used </a:t>
            </a:r>
            <a:r>
              <a:rPr lang="en-US" sz="2400" b="1" i="1" dirty="0">
                <a:solidFill>
                  <a:srgbClr val="7030A0"/>
                </a:solidFill>
              </a:rPr>
              <a:t>thermoset resins </a:t>
            </a:r>
            <a:r>
              <a:rPr lang="en-US" sz="2400" b="1" dirty="0"/>
              <a:t>are </a:t>
            </a:r>
            <a:r>
              <a:rPr lang="en-US" sz="2400" b="1" dirty="0" smtClean="0"/>
              <a:t> </a:t>
            </a:r>
            <a:r>
              <a:rPr lang="en-US" sz="2400" b="1" i="1" dirty="0" smtClean="0">
                <a:solidFill>
                  <a:srgbClr val="FF0000"/>
                </a:solidFill>
              </a:rPr>
              <a:t>GP</a:t>
            </a:r>
            <a:r>
              <a:rPr lang="en-US" sz="2400" b="1" dirty="0" smtClean="0"/>
              <a:t>, </a:t>
            </a:r>
            <a:r>
              <a:rPr lang="en-US" sz="2400" b="1" i="1" dirty="0">
                <a:solidFill>
                  <a:srgbClr val="00CC00"/>
                </a:solidFill>
              </a:rPr>
              <a:t>vinyl </a:t>
            </a:r>
            <a:r>
              <a:rPr lang="en-US" sz="2400" b="1" i="1" dirty="0" smtClean="0">
                <a:solidFill>
                  <a:srgbClr val="00CC00"/>
                </a:solidFill>
              </a:rPr>
              <a:t>ester </a:t>
            </a:r>
            <a:r>
              <a:rPr lang="en-US" sz="2400" b="1" dirty="0" smtClean="0"/>
              <a:t>&amp; </a:t>
            </a:r>
            <a:r>
              <a:rPr lang="en-US" sz="2400" b="1" i="1" dirty="0" smtClean="0">
                <a:solidFill>
                  <a:srgbClr val="3333FF"/>
                </a:solidFill>
              </a:rPr>
              <a:t>polyester</a:t>
            </a:r>
            <a:r>
              <a:rPr lang="en-US" sz="2400" b="1" dirty="0" smtClean="0"/>
              <a:t>.</a:t>
            </a:r>
          </a:p>
          <a:p>
            <a:pPr marL="342900" indent="-342900">
              <a:lnSpc>
                <a:spcPct val="150000"/>
              </a:lnSpc>
              <a:buSzPct val="125000"/>
              <a:buFont typeface="Times New Roman" panose="02020603050405020304" pitchFamily="18" charset="0"/>
              <a:buChar char="♣"/>
            </a:pPr>
            <a:r>
              <a:rPr lang="en-US" sz="2400" b="1" i="1" dirty="0" smtClean="0">
                <a:solidFill>
                  <a:srgbClr val="00B050"/>
                </a:solidFill>
              </a:rPr>
              <a:t> </a:t>
            </a:r>
            <a:r>
              <a:rPr lang="en-US" sz="2400" b="1" i="1" dirty="0" smtClean="0">
                <a:solidFill>
                  <a:srgbClr val="FF0000"/>
                </a:solidFill>
              </a:rPr>
              <a:t>GP </a:t>
            </a:r>
            <a:r>
              <a:rPr lang="en-US" sz="2400" b="1" i="1" dirty="0">
                <a:solidFill>
                  <a:srgbClr val="FF0000"/>
                </a:solidFill>
              </a:rPr>
              <a:t>resins </a:t>
            </a:r>
            <a:r>
              <a:rPr lang="en-US" sz="2400" b="1" dirty="0"/>
              <a:t>has a </a:t>
            </a:r>
            <a:r>
              <a:rPr lang="en-US" sz="2400" b="1" i="1" dirty="0">
                <a:solidFill>
                  <a:srgbClr val="FF33CC"/>
                </a:solidFill>
              </a:rPr>
              <a:t>superior advantage </a:t>
            </a:r>
            <a:r>
              <a:rPr lang="en-US" sz="2400" b="1" dirty="0"/>
              <a:t>over the other resin types; such as:</a:t>
            </a:r>
            <a:br>
              <a:rPr lang="en-US" sz="2400" b="1" dirty="0"/>
            </a:br>
            <a:r>
              <a:rPr lang="en-US" sz="2400" b="1" dirty="0"/>
              <a:t>• Curing convenience (0 - 180℃) temperature range curing</a:t>
            </a:r>
            <a:br>
              <a:rPr lang="en-US" sz="2400" b="1" dirty="0"/>
            </a:br>
            <a:r>
              <a:rPr lang="en-US" sz="2400" b="1" dirty="0"/>
              <a:t>• Low </a:t>
            </a:r>
            <a:r>
              <a:rPr lang="en-US" sz="2400" b="1" dirty="0" smtClean="0"/>
              <a:t>shrinkage </a:t>
            </a:r>
            <a:r>
              <a:rPr lang="en-US" sz="2400" b="1" dirty="0"/>
              <a:t>during cure.</a:t>
            </a:r>
            <a:br>
              <a:rPr lang="en-US" sz="2400" b="1" dirty="0"/>
            </a:br>
            <a:r>
              <a:rPr lang="en-US" sz="2400" b="1" dirty="0"/>
              <a:t>• Strong adhesive properties </a:t>
            </a:r>
            <a:endParaRPr lang="en-US" sz="2400" b="1" dirty="0" smtClean="0"/>
          </a:p>
          <a:p>
            <a:pPr>
              <a:lnSpc>
                <a:spcPct val="150000"/>
              </a:lnSpc>
              <a:buSzPct val="125000"/>
            </a:pPr>
            <a:r>
              <a:rPr lang="en-US" sz="2400" b="1" dirty="0" smtClean="0"/>
              <a:t>     • </a:t>
            </a:r>
            <a:r>
              <a:rPr lang="en-US" sz="2400" b="1" dirty="0"/>
              <a:t>Good mechanical properties (particularly strength and stiffness).</a:t>
            </a:r>
            <a:br>
              <a:rPr lang="en-US" sz="2400" b="1" dirty="0"/>
            </a:br>
            <a:r>
              <a:rPr lang="en-US" sz="2400" b="1" dirty="0" smtClean="0"/>
              <a:t>     • </a:t>
            </a:r>
            <a:r>
              <a:rPr lang="en-US" sz="2400" b="1" dirty="0"/>
              <a:t>Improved resistance to fatigue and micro cracking.</a:t>
            </a:r>
            <a:br>
              <a:rPr lang="en-US" sz="2400" b="1" dirty="0"/>
            </a:br>
            <a:r>
              <a:rPr lang="en-US" sz="2400" b="1" dirty="0" smtClean="0"/>
              <a:t>     • </a:t>
            </a:r>
            <a:r>
              <a:rPr lang="en-US" sz="2400" b="1" dirty="0"/>
              <a:t>Reduced </a:t>
            </a:r>
            <a:r>
              <a:rPr lang="en-US" sz="2400" b="1" dirty="0" smtClean="0"/>
              <a:t>diminution </a:t>
            </a:r>
            <a:r>
              <a:rPr lang="en-US" sz="2400" b="1" dirty="0"/>
              <a:t>of properties due to water </a:t>
            </a:r>
            <a:r>
              <a:rPr lang="en-US" sz="2400" b="1" dirty="0" smtClean="0"/>
              <a:t>penetration.</a:t>
            </a:r>
          </a:p>
          <a:p>
            <a:pPr marL="342900" indent="-342900">
              <a:lnSpc>
                <a:spcPct val="150000"/>
              </a:lnSpc>
              <a:buSzPct val="125000"/>
              <a:buFont typeface="Times New Roman" panose="02020603050405020304" pitchFamily="18" charset="0"/>
              <a:buChar char="♣"/>
            </a:pPr>
            <a:r>
              <a:rPr lang="en-US" sz="2400" b="1" dirty="0" smtClean="0">
                <a:solidFill>
                  <a:srgbClr val="FF0000"/>
                </a:solidFill>
              </a:rPr>
              <a:t> </a:t>
            </a:r>
            <a:r>
              <a:rPr lang="en-US" sz="2400" b="1" dirty="0" smtClean="0">
                <a:solidFill>
                  <a:schemeClr val="tx1"/>
                </a:solidFill>
              </a:rPr>
              <a:t>F</a:t>
            </a:r>
            <a:r>
              <a:rPr lang="en-US" sz="2400" b="1" dirty="0" smtClean="0"/>
              <a:t>or </a:t>
            </a:r>
            <a:r>
              <a:rPr lang="en-US" sz="2400" b="1" dirty="0"/>
              <a:t>this </a:t>
            </a:r>
            <a:r>
              <a:rPr lang="en-US" sz="2400" b="1" dirty="0" smtClean="0"/>
              <a:t>study, </a:t>
            </a:r>
            <a:r>
              <a:rPr lang="en-US" sz="2400" b="1" i="1" dirty="0">
                <a:solidFill>
                  <a:srgbClr val="FF0000"/>
                </a:solidFill>
                <a:effectLst>
                  <a:outerShdw blurRad="38100" dist="38100" dir="2700000" algn="tl">
                    <a:srgbClr val="000000">
                      <a:alpha val="43137"/>
                    </a:srgbClr>
                  </a:outerShdw>
                </a:effectLst>
              </a:rPr>
              <a:t>10 : 1 </a:t>
            </a:r>
            <a:r>
              <a:rPr lang="en-US" sz="2400" b="1" i="1" dirty="0" smtClean="0">
                <a:solidFill>
                  <a:srgbClr val="FF0000"/>
                </a:solidFill>
                <a:effectLst>
                  <a:outerShdw blurRad="38100" dist="38100" dir="2700000" algn="tl">
                    <a:srgbClr val="000000">
                      <a:alpha val="43137"/>
                    </a:srgbClr>
                  </a:outerShdw>
                </a:effectLst>
              </a:rPr>
              <a:t> </a:t>
            </a:r>
            <a:r>
              <a:rPr lang="en-US" sz="2400" b="1" i="1" dirty="0" smtClean="0">
                <a:solidFill>
                  <a:srgbClr val="3333FF"/>
                </a:solidFill>
                <a:effectLst>
                  <a:outerShdw blurRad="38100" dist="38100" dir="2700000" algn="tl">
                    <a:srgbClr val="000000">
                      <a:alpha val="43137"/>
                    </a:srgbClr>
                  </a:outerShdw>
                </a:effectLst>
              </a:rPr>
              <a:t>GP resin </a:t>
            </a:r>
            <a:r>
              <a:rPr lang="en-US" sz="2400" b="1" dirty="0" smtClean="0">
                <a:effectLst>
                  <a:outerShdw blurRad="38100" dist="38100" dir="2700000" algn="tl">
                    <a:srgbClr val="000000">
                      <a:alpha val="43137"/>
                    </a:srgbClr>
                  </a:outerShdw>
                </a:effectLst>
              </a:rPr>
              <a:t>to </a:t>
            </a:r>
            <a:r>
              <a:rPr lang="en-US" sz="2400" b="1" i="1" dirty="0" smtClean="0">
                <a:solidFill>
                  <a:srgbClr val="3333FF"/>
                </a:solidFill>
                <a:effectLst>
                  <a:outerShdw blurRad="38100" dist="38100" dir="2700000" algn="tl">
                    <a:srgbClr val="000000">
                      <a:alpha val="43137"/>
                    </a:srgbClr>
                  </a:outerShdw>
                </a:effectLst>
              </a:rPr>
              <a:t>hardener</a:t>
            </a:r>
            <a:r>
              <a:rPr lang="en-US" sz="2400" b="1" dirty="0" smtClean="0">
                <a:effectLst>
                  <a:outerShdw blurRad="38100" dist="38100" dir="2700000" algn="tl">
                    <a:srgbClr val="000000">
                      <a:alpha val="43137"/>
                    </a:srgbClr>
                  </a:outerShdw>
                </a:effectLst>
              </a:rPr>
              <a:t> ratio are used</a:t>
            </a:r>
            <a:r>
              <a:rPr lang="en-US" sz="2400" b="1" dirty="0" smtClean="0"/>
              <a:t>. </a:t>
            </a:r>
            <a:r>
              <a:rPr lang="en-US" sz="2400" b="1" dirty="0"/>
              <a:t/>
            </a:r>
            <a:br>
              <a:rPr lang="en-US" sz="2400" b="1" dirty="0"/>
            </a:br>
            <a:endParaRPr lang="en-US" sz="2400" b="1" dirty="0"/>
          </a:p>
        </p:txBody>
      </p:sp>
      <p:sp>
        <p:nvSpPr>
          <p:cNvPr id="6" name="32-Point Star 5"/>
          <p:cNvSpPr/>
          <p:nvPr/>
        </p:nvSpPr>
        <p:spPr>
          <a:xfrm>
            <a:off x="257041" y="6096000"/>
            <a:ext cx="11658600" cy="7780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322898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2800" b="1" smtClean="0">
                <a:latin typeface="Agency FB" panose="020B0503020202020204" pitchFamily="34" charset="0"/>
              </a:rPr>
              <a:pPr/>
              <a:t>2</a:t>
            </a:fld>
            <a:endParaRPr lang="en-US" sz="3200" b="1" dirty="0">
              <a:latin typeface="Agency FB" panose="020B0503020202020204" pitchFamily="34" charset="0"/>
            </a:endParaRPr>
          </a:p>
        </p:txBody>
      </p:sp>
      <p:sp>
        <p:nvSpPr>
          <p:cNvPr id="2" name="Rounded Rectangle 1"/>
          <p:cNvSpPr/>
          <p:nvPr/>
        </p:nvSpPr>
        <p:spPr>
          <a:xfrm>
            <a:off x="0" y="12879"/>
            <a:ext cx="12268200" cy="6845121"/>
          </a:xfrm>
          <a:prstGeom prst="roundRect">
            <a:avLst/>
          </a:prstGeom>
          <a:ln w="76200"/>
        </p:spPr>
        <p:style>
          <a:lnRef idx="2">
            <a:schemeClr val="dk1"/>
          </a:lnRef>
          <a:fillRef idx="1">
            <a:schemeClr val="lt1"/>
          </a:fillRef>
          <a:effectRef idx="0">
            <a:schemeClr val="dk1"/>
          </a:effectRef>
          <a:fontRef idx="minor">
            <a:schemeClr val="dk1"/>
          </a:fontRef>
        </p:style>
        <p:txBody>
          <a:bodyPr numCol="1" rtlCol="0" anchor="ctr"/>
          <a:lstStyle/>
          <a:p>
            <a:pPr marL="457200" lvl="0" indent="-457200">
              <a:lnSpc>
                <a:spcPct val="150000"/>
              </a:lnSpc>
              <a:spcBef>
                <a:spcPct val="20000"/>
              </a:spcBef>
              <a:buSzPct val="125000"/>
              <a:buFontTx/>
              <a:buChar char="♣"/>
            </a:pP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The</a:t>
            </a:r>
            <a:r>
              <a:rPr lang="en-US" sz="2800" b="1" dirty="0" smtClean="0">
                <a:solidFill>
                  <a:prstClr val="black"/>
                </a:solidFill>
                <a:latin typeface="Times New Roman" panose="02020603050405020304" pitchFamily="18" charset="0"/>
                <a:cs typeface="Times New Roman" panose="02020603050405020304" pitchFamily="18" charset="0"/>
              </a:rPr>
              <a:t> growing environmental concerns, </a:t>
            </a:r>
            <a:r>
              <a:rPr lang="en-US" sz="3200" b="1" i="1" dirty="0" smtClean="0">
                <a:solidFill>
                  <a:srgbClr val="00B0F0"/>
                </a:solidFill>
                <a:latin typeface="Agency FB" panose="020B0503020202020204" pitchFamily="34" charset="0"/>
                <a:cs typeface="Times New Roman" panose="02020603050405020304" pitchFamily="18" charset="0"/>
              </a:rPr>
              <a:t>global warming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3200" b="1" i="1" dirty="0" smtClean="0">
                <a:solidFill>
                  <a:srgbClr val="FF33CC"/>
                </a:solidFill>
                <a:latin typeface="Times New Roman" panose="02020603050405020304" pitchFamily="18" charset="0"/>
                <a:cs typeface="Times New Roman" panose="02020603050405020304" pitchFamily="18" charset="0"/>
              </a:rPr>
              <a:t>waste </a:t>
            </a:r>
            <a:r>
              <a:rPr lang="en-US" sz="3200" b="1" i="1" dirty="0" smtClean="0">
                <a:solidFill>
                  <a:srgbClr val="FF33CC"/>
                </a:solidFill>
                <a:latin typeface="Times New Roman" panose="02020603050405020304" pitchFamily="18" charset="0"/>
                <a:cs typeface="Times New Roman" panose="02020603050405020304" pitchFamily="18" charset="0"/>
                <a:sym typeface="+mn-ea"/>
              </a:rPr>
              <a:t>management issues</a:t>
            </a:r>
            <a:r>
              <a:rPr lang="en-US" sz="2800" b="1" dirty="0" smtClean="0">
                <a:solidFill>
                  <a:prstClr val="black"/>
                </a:solidFill>
                <a:latin typeface="Times New Roman" panose="02020603050405020304" pitchFamily="18" charset="0"/>
                <a:cs typeface="Times New Roman" panose="02020603050405020304" pitchFamily="18" charset="0"/>
                <a:sym typeface="+mn-ea"/>
              </a:rPr>
              <a:t>, </a:t>
            </a:r>
            <a:r>
              <a:rPr lang="en-US" sz="3200" b="1" i="1" dirty="0" smtClean="0">
                <a:solidFill>
                  <a:srgbClr val="7030A0"/>
                </a:solidFill>
                <a:latin typeface="Agency FB" panose="020B0503020202020204" pitchFamily="34" charset="0"/>
                <a:cs typeface="Times New Roman" panose="02020603050405020304" pitchFamily="18" charset="0"/>
                <a:sym typeface="+mn-ea"/>
              </a:rPr>
              <a:t>dwindling fossil resources</a:t>
            </a:r>
            <a:r>
              <a:rPr lang="en-US" sz="2800" b="1" dirty="0" smtClean="0">
                <a:solidFill>
                  <a:prstClr val="black"/>
                </a:solidFill>
                <a:latin typeface="Times New Roman" panose="02020603050405020304" pitchFamily="18" charset="0"/>
                <a:cs typeface="Times New Roman" panose="02020603050405020304" pitchFamily="18" charset="0"/>
                <a:sym typeface="+mn-ea"/>
              </a:rPr>
              <a:t>, and </a:t>
            </a:r>
            <a:r>
              <a:rPr lang="en-US" sz="3200" b="1" i="1" dirty="0" smtClean="0">
                <a:solidFill>
                  <a:srgbClr val="3333FF"/>
                </a:solidFill>
                <a:latin typeface="Times New Roman" panose="02020603050405020304" pitchFamily="18" charset="0"/>
                <a:cs typeface="Times New Roman" panose="02020603050405020304" pitchFamily="18" charset="0"/>
                <a:sym typeface="+mn-ea"/>
              </a:rPr>
              <a:t>rising oil prices</a:t>
            </a:r>
            <a:r>
              <a:rPr lang="en-US" sz="2800" b="1" i="1" dirty="0" smtClean="0">
                <a:solidFill>
                  <a:schemeClr val="tx1"/>
                </a:solidFill>
                <a:latin typeface="Times New Roman" panose="02020603050405020304" pitchFamily="18" charset="0"/>
                <a:cs typeface="Times New Roman" panose="02020603050405020304" pitchFamily="18" charset="0"/>
                <a:sym typeface="+mn-ea"/>
              </a:rPr>
              <a:t>.</a:t>
            </a:r>
          </a:p>
          <a:p>
            <a:pPr marL="457200" lvl="0" indent="-457200">
              <a:lnSpc>
                <a:spcPct val="150000"/>
              </a:lnSpc>
              <a:spcBef>
                <a:spcPct val="20000"/>
              </a:spcBef>
              <a:buSzPct val="150000"/>
              <a:buFont typeface="Times New Roman" panose="02020603050405020304" pitchFamily="18" charset="0"/>
              <a:buChar char="♣"/>
            </a:pPr>
            <a:r>
              <a:rPr lang="en-US" sz="2800" b="1" dirty="0" smtClean="0">
                <a:solidFill>
                  <a:schemeClr val="bg2">
                    <a:lumMod val="75000"/>
                  </a:schemeClr>
                </a:solidFill>
                <a:latin typeface="Times New Roman" panose="02020603050405020304" pitchFamily="18" charset="0"/>
                <a:cs typeface="Times New Roman" panose="02020603050405020304" pitchFamily="18" charset="0"/>
                <a:sym typeface="+mn-ea"/>
              </a:rPr>
              <a:t> </a:t>
            </a:r>
            <a:r>
              <a:rPr lang="en-US" sz="2800" b="1" dirty="0" smtClean="0">
                <a:solidFill>
                  <a:schemeClr val="tx1"/>
                </a:solidFill>
                <a:latin typeface="Times New Roman" panose="02020603050405020304" pitchFamily="18" charset="0"/>
                <a:cs typeface="Times New Roman" panose="02020603050405020304" pitchFamily="18" charset="0"/>
                <a:sym typeface="+mn-ea"/>
              </a:rPr>
              <a:t>To</a:t>
            </a:r>
            <a:r>
              <a:rPr lang="en-US" sz="2800" b="1" dirty="0" smtClean="0">
                <a:solidFill>
                  <a:schemeClr val="bg2">
                    <a:lumMod val="75000"/>
                  </a:schemeClr>
                </a:solidFill>
                <a:latin typeface="Times New Roman" panose="02020603050405020304" pitchFamily="18" charset="0"/>
                <a:cs typeface="Times New Roman" panose="02020603050405020304" pitchFamily="18" charset="0"/>
                <a:sym typeface="+mn-ea"/>
              </a:rPr>
              <a:t> </a:t>
            </a:r>
            <a:r>
              <a:rPr lang="en-US" sz="2800" b="1" dirty="0" smtClean="0">
                <a:solidFill>
                  <a:schemeClr val="tx1"/>
                </a:solidFill>
                <a:latin typeface="Times New Roman" panose="02020603050405020304" pitchFamily="18" charset="0"/>
                <a:cs typeface="Times New Roman" panose="02020603050405020304" pitchFamily="18" charset="0"/>
                <a:sym typeface="+mn-ea"/>
              </a:rPr>
              <a:t>overcome those</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3200" b="1" i="1" dirty="0" smtClean="0">
                <a:solidFill>
                  <a:srgbClr val="FF0000"/>
                </a:solidFill>
                <a:latin typeface="Times New Roman" panose="02020603050405020304" pitchFamily="18" charset="0"/>
                <a:cs typeface="Times New Roman" panose="02020603050405020304" pitchFamily="18" charset="0"/>
                <a:sym typeface="+mn-ea"/>
              </a:rPr>
              <a:t>problems</a:t>
            </a:r>
            <a:r>
              <a:rPr lang="en-US" sz="2800" b="1" dirty="0" smtClean="0">
                <a:solidFill>
                  <a:schemeClr val="tx1"/>
                </a:solidFill>
                <a:latin typeface="Times New Roman" panose="02020603050405020304" pitchFamily="18" charset="0"/>
                <a:cs typeface="Times New Roman" panose="02020603050405020304" pitchFamily="18" charset="0"/>
                <a:sym typeface="+mn-ea"/>
              </a:rPr>
              <a:t>, </a:t>
            </a:r>
            <a:r>
              <a:rPr lang="en-US" sz="2800" b="1" dirty="0" smtClean="0">
                <a:solidFill>
                  <a:prstClr val="black"/>
                </a:solidFill>
                <a:latin typeface="Times New Roman" panose="02020603050405020304" pitchFamily="18" charset="0"/>
                <a:cs typeface="Times New Roman" panose="02020603050405020304" pitchFamily="18" charset="0"/>
                <a:sym typeface="+mn-ea"/>
              </a:rPr>
              <a:t>newer materials from </a:t>
            </a:r>
            <a:r>
              <a:rPr lang="en-US" sz="2800" b="1" dirty="0">
                <a:latin typeface="Times New Roman" panose="02020603050405020304" pitchFamily="18" charset="0"/>
                <a:cs typeface="Times New Roman" panose="02020603050405020304" pitchFamily="18" charset="0"/>
                <a:sym typeface="+mn-ea"/>
              </a:rPr>
              <a:t>different </a:t>
            </a:r>
            <a:r>
              <a:rPr lang="en-US" sz="2800" b="1" i="1" dirty="0">
                <a:solidFill>
                  <a:srgbClr val="00B050"/>
                </a:solidFill>
                <a:latin typeface="Times New Roman" panose="02020603050405020304" pitchFamily="18" charset="0"/>
                <a:cs typeface="Times New Roman" panose="02020603050405020304" pitchFamily="18" charset="0"/>
                <a:sym typeface="+mn-ea"/>
              </a:rPr>
              <a:t>plants</a:t>
            </a:r>
            <a:r>
              <a:rPr lang="en-US" sz="2800" b="1" dirty="0">
                <a:latin typeface="Times New Roman" panose="02020603050405020304" pitchFamily="18" charset="0"/>
                <a:cs typeface="Times New Roman" panose="02020603050405020304" pitchFamily="18" charset="0"/>
                <a:sym typeface="+mn-ea"/>
              </a:rPr>
              <a:t>, </a:t>
            </a:r>
            <a:r>
              <a:rPr lang="en-US" sz="2800" b="1" i="1" dirty="0">
                <a:solidFill>
                  <a:srgbClr val="0070C0"/>
                </a:solidFill>
                <a:latin typeface="Times New Roman" panose="02020603050405020304" pitchFamily="18" charset="0"/>
                <a:cs typeface="Times New Roman" panose="02020603050405020304" pitchFamily="18" charset="0"/>
                <a:sym typeface="+mn-ea"/>
              </a:rPr>
              <a:t>animal</a:t>
            </a:r>
            <a:r>
              <a:rPr lang="en-US" sz="2800" b="1" dirty="0">
                <a:latin typeface="Times New Roman" panose="02020603050405020304" pitchFamily="18" charset="0"/>
                <a:cs typeface="Times New Roman" panose="02020603050405020304" pitchFamily="18" charset="0"/>
                <a:sym typeface="+mn-ea"/>
              </a:rPr>
              <a:t> and </a:t>
            </a:r>
            <a:r>
              <a:rPr lang="en-US" sz="2800" b="1" i="1" dirty="0">
                <a:solidFill>
                  <a:srgbClr val="00B050"/>
                </a:solidFill>
                <a:latin typeface="Times New Roman" panose="02020603050405020304" pitchFamily="18" charset="0"/>
                <a:cs typeface="Times New Roman" panose="02020603050405020304" pitchFamily="18" charset="0"/>
                <a:sym typeface="+mn-ea"/>
              </a:rPr>
              <a:t>wood fibers</a:t>
            </a:r>
            <a:r>
              <a:rPr lang="en-US" sz="2800" b="1" i="1" dirty="0" smtClean="0">
                <a:solidFill>
                  <a:srgbClr val="00B050"/>
                </a:solidFill>
                <a:latin typeface="Times New Roman" panose="02020603050405020304" pitchFamily="18" charset="0"/>
                <a:cs typeface="Times New Roman" panose="02020603050405020304" pitchFamily="18" charset="0"/>
                <a:sym typeface="+mn-ea"/>
              </a:rPr>
              <a:t>  </a:t>
            </a:r>
            <a:r>
              <a:rPr lang="en-US" sz="2800" b="1" dirty="0">
                <a:solidFill>
                  <a:prstClr val="black"/>
                </a:solidFill>
                <a:latin typeface="Times New Roman" panose="02020603050405020304" pitchFamily="18" charset="0"/>
                <a:cs typeface="Times New Roman" panose="02020603050405020304" pitchFamily="18" charset="0"/>
                <a:sym typeface="+mn-ea"/>
              </a:rPr>
              <a:t>that are friendly to </a:t>
            </a:r>
            <a:r>
              <a:rPr lang="en-US" sz="2800" b="1" i="1" dirty="0">
                <a:solidFill>
                  <a:prstClr val="black"/>
                </a:solidFill>
                <a:latin typeface="Times New Roman" panose="02020603050405020304" pitchFamily="18" charset="0"/>
                <a:cs typeface="Times New Roman" panose="02020603050405020304" pitchFamily="18" charset="0"/>
                <a:sym typeface="+mn-ea"/>
              </a:rPr>
              <a:t>our health </a:t>
            </a:r>
            <a:r>
              <a:rPr lang="en-US" sz="2800" b="1" dirty="0">
                <a:solidFill>
                  <a:prstClr val="black"/>
                </a:solidFill>
                <a:latin typeface="Times New Roman" panose="02020603050405020304" pitchFamily="18" charset="0"/>
                <a:cs typeface="Times New Roman" panose="02020603050405020304" pitchFamily="18" charset="0"/>
                <a:sym typeface="+mn-ea"/>
              </a:rPr>
              <a:t>and </a:t>
            </a:r>
            <a:r>
              <a:rPr lang="en-US" sz="2800" b="1" dirty="0" smtClean="0">
                <a:solidFill>
                  <a:prstClr val="black"/>
                </a:solidFill>
                <a:latin typeface="Times New Roman" panose="02020603050405020304" pitchFamily="18" charset="0"/>
                <a:cs typeface="Times New Roman" panose="02020603050405020304" pitchFamily="18" charset="0"/>
                <a:sym typeface="+mn-ea"/>
              </a:rPr>
              <a:t> </a:t>
            </a:r>
            <a:r>
              <a:rPr lang="en-US" sz="2800" b="1" i="1" dirty="0" smtClean="0">
                <a:solidFill>
                  <a:prstClr val="black"/>
                </a:solidFill>
                <a:latin typeface="Times New Roman" panose="02020603050405020304" pitchFamily="18" charset="0"/>
                <a:cs typeface="Times New Roman" panose="02020603050405020304" pitchFamily="18" charset="0"/>
                <a:sym typeface="+mn-ea"/>
              </a:rPr>
              <a:t>environment</a:t>
            </a:r>
            <a:r>
              <a:rPr lang="en-US" sz="2800" b="1" dirty="0" smtClean="0">
                <a:solidFill>
                  <a:prstClr val="black"/>
                </a:solidFill>
                <a:latin typeface="Times New Roman" panose="02020603050405020304" pitchFamily="18" charset="0"/>
                <a:cs typeface="Times New Roman" panose="02020603050405020304" pitchFamily="18" charset="0"/>
                <a:sym typeface="+mn-ea"/>
              </a:rPr>
              <a:t>.</a:t>
            </a:r>
          </a:p>
          <a:p>
            <a:pPr marL="457200" indent="-457200">
              <a:lnSpc>
                <a:spcPct val="150000"/>
              </a:lnSpc>
              <a:spcBef>
                <a:spcPct val="20000"/>
              </a:spcBef>
              <a:buSzPct val="150000"/>
              <a:buFont typeface="Times New Roman" panose="02020603050405020304" pitchFamily="18" charset="0"/>
              <a:buChar char="♣"/>
            </a:pPr>
            <a:r>
              <a:rPr lang="en-US" sz="3200" b="1" dirty="0" smtClean="0">
                <a:solidFill>
                  <a:srgbClr val="FF0000"/>
                </a:solidFill>
                <a:latin typeface="Times New Roman" panose="02020603050405020304" pitchFamily="18" charset="0"/>
                <a:cs typeface="Times New Roman" panose="02020603050405020304" pitchFamily="18" charset="0"/>
                <a:sym typeface="+mn-ea"/>
              </a:rPr>
              <a:t>  </a:t>
            </a:r>
            <a:r>
              <a:rPr lang="en-US" sz="3200" b="1" i="1" dirty="0" smtClean="0">
                <a:solidFill>
                  <a:srgbClr val="7030A0"/>
                </a:solidFill>
                <a:latin typeface="Times New Roman" panose="02020603050405020304" pitchFamily="18" charset="0"/>
                <a:cs typeface="Times New Roman" panose="02020603050405020304" pitchFamily="18" charset="0"/>
                <a:sym typeface="+mn-ea"/>
              </a:rPr>
              <a:t>Hand Lay-up:</a:t>
            </a:r>
            <a:r>
              <a:rPr lang="en-US" sz="3200" b="1" i="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smtClean="0">
                <a:solidFill>
                  <a:schemeClr val="tx1"/>
                </a:solidFill>
                <a:latin typeface="Times New Roman" panose="02020603050405020304" pitchFamily="18" charset="0"/>
                <a:cs typeface="Times New Roman" panose="02020603050405020304" pitchFamily="18" charset="0"/>
                <a:sym typeface="+mn-ea"/>
              </a:rPr>
              <a:t>manual laying of </a:t>
            </a:r>
            <a:r>
              <a:rPr lang="en-US" sz="2800" b="1" i="1" dirty="0" smtClean="0">
                <a:solidFill>
                  <a:srgbClr val="C00000"/>
                </a:solidFill>
                <a:latin typeface="Times New Roman" panose="02020603050405020304" pitchFamily="18" charset="0"/>
                <a:cs typeface="Times New Roman" panose="02020603050405020304" pitchFamily="18" charset="0"/>
                <a:sym typeface="+mn-ea"/>
              </a:rPr>
              <a:t>fiber reinforced material </a:t>
            </a:r>
            <a:r>
              <a:rPr lang="en-US" sz="2800" b="1" dirty="0" smtClean="0">
                <a:solidFill>
                  <a:schemeClr val="tx1"/>
                </a:solidFill>
                <a:latin typeface="Times New Roman" panose="02020603050405020304" pitchFamily="18" charset="0"/>
                <a:cs typeface="Times New Roman" panose="02020603050405020304" pitchFamily="18" charset="0"/>
                <a:sym typeface="+mn-ea"/>
              </a:rPr>
              <a:t>and application of </a:t>
            </a:r>
            <a:r>
              <a:rPr lang="en-US" sz="2800" b="1" i="1" dirty="0" smtClean="0">
                <a:solidFill>
                  <a:srgbClr val="00CC00"/>
                </a:solidFill>
                <a:latin typeface="Times New Roman" panose="02020603050405020304" pitchFamily="18" charset="0"/>
                <a:cs typeface="Times New Roman" panose="02020603050405020304" pitchFamily="18" charset="0"/>
                <a:sym typeface="+mn-ea"/>
              </a:rPr>
              <a:t>resin to mold </a:t>
            </a:r>
            <a:r>
              <a:rPr lang="en-US" sz="2800" b="1" dirty="0" smtClean="0">
                <a:solidFill>
                  <a:schemeClr val="tx1"/>
                </a:solidFill>
                <a:latin typeface="Times New Roman" panose="02020603050405020304" pitchFamily="18" charset="0"/>
                <a:cs typeface="Times New Roman" panose="02020603050405020304" pitchFamily="18" charset="0"/>
                <a:sym typeface="+mn-ea"/>
              </a:rPr>
              <a:t>to build up the </a:t>
            </a:r>
            <a:r>
              <a:rPr lang="en-US" sz="2800" b="1" i="1" dirty="0" smtClean="0">
                <a:solidFill>
                  <a:srgbClr val="00CC00"/>
                </a:solidFill>
                <a:latin typeface="Times New Roman" panose="02020603050405020304" pitchFamily="18" charset="0"/>
                <a:cs typeface="Times New Roman" panose="02020603050405020304" pitchFamily="18" charset="0"/>
                <a:sym typeface="+mn-ea"/>
              </a:rPr>
              <a:t>thickness</a:t>
            </a:r>
            <a:r>
              <a:rPr lang="en-US" sz="2800" b="1" dirty="0" smtClean="0">
                <a:solidFill>
                  <a:schemeClr val="tx1"/>
                </a:solidFill>
                <a:latin typeface="Times New Roman" panose="02020603050405020304" pitchFamily="18" charset="0"/>
                <a:cs typeface="Times New Roman" panose="02020603050405020304" pitchFamily="18" charset="0"/>
                <a:sym typeface="+mn-ea"/>
              </a:rPr>
              <a:t>.</a:t>
            </a:r>
          </a:p>
        </p:txBody>
      </p:sp>
      <p:sp>
        <p:nvSpPr>
          <p:cNvPr id="3" name="Flowchart: Alternate Process 2"/>
          <p:cNvSpPr/>
          <p:nvPr/>
        </p:nvSpPr>
        <p:spPr>
          <a:xfrm>
            <a:off x="914400" y="152400"/>
            <a:ext cx="10134600" cy="838200"/>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Black" panose="020B0A04020102020204" pitchFamily="34" charset="0"/>
              </a:rPr>
              <a:t>INTRODUCTION</a:t>
            </a:r>
            <a:endParaRPr lang="en-US" sz="4800" dirty="0">
              <a:latin typeface="Arial Black" panose="020B0A04020102020204" pitchFamily="34" charset="0"/>
            </a:endParaRPr>
          </a:p>
        </p:txBody>
      </p:sp>
      <p:sp>
        <p:nvSpPr>
          <p:cNvPr id="6" name="32-Point Star 5"/>
          <p:cNvSpPr/>
          <p:nvPr/>
        </p:nvSpPr>
        <p:spPr>
          <a:xfrm>
            <a:off x="228600" y="5943600"/>
            <a:ext cx="11658600" cy="872738"/>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20</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5" name="Flowchart: Alternate Process 4"/>
          <p:cNvSpPr/>
          <p:nvPr/>
        </p:nvSpPr>
        <p:spPr>
          <a:xfrm>
            <a:off x="352222" y="228600"/>
            <a:ext cx="4972801" cy="1447800"/>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Arial Black" panose="020B0A04020102020204" pitchFamily="34" charset="0"/>
                <a:cs typeface="Times New Roman" panose="02020603050405020304" pitchFamily="18" charset="0"/>
              </a:rPr>
              <a:t>Hand </a:t>
            </a:r>
            <a:r>
              <a:rPr lang="en-US" sz="4000" b="1" dirty="0" smtClean="0">
                <a:latin typeface="Arial Black" panose="020B0A04020102020204" pitchFamily="34" charset="0"/>
                <a:cs typeface="Times New Roman" panose="02020603050405020304" pitchFamily="18" charset="0"/>
              </a:rPr>
              <a:t>Lay-up Method</a:t>
            </a:r>
            <a:endParaRPr lang="en-US" sz="4000" dirty="0">
              <a:solidFill>
                <a:schemeClr val="bg1"/>
              </a:solidFill>
              <a:latin typeface="Arial Black" panose="020B0A04020102020204" pitchFamily="34" charset="0"/>
            </a:endParaRPr>
          </a:p>
        </p:txBody>
      </p:sp>
      <p:pic>
        <p:nvPicPr>
          <p:cNvPr id="6" name="Content Placeholder 3">
            <a:extLst>
              <a:ext uri="{FF2B5EF4-FFF2-40B4-BE49-F238E27FC236}">
                <a16:creationId xmlns="" xmlns:a16="http://schemas.microsoft.com/office/drawing/2014/main" id="{68409509-D2EB-4E70-B198-6B48D0429EA1}"/>
              </a:ext>
            </a:extLst>
          </p:cNvPr>
          <p:cNvPicPr>
            <a:picLocks noGrp="1"/>
          </p:cNvPicPr>
          <p:nvPr>
            <p:ph idx="1"/>
          </p:nvPr>
        </p:nvPicPr>
        <p:blipFill>
          <a:blip r:embed="rId2"/>
          <a:stretch>
            <a:fillRect/>
          </a:stretch>
        </p:blipFill>
        <p:spPr>
          <a:xfrm>
            <a:off x="155704" y="1905000"/>
            <a:ext cx="5126410" cy="2667000"/>
          </a:xfrm>
          <a:prstGeom prst="rect">
            <a:avLst/>
          </a:prstGeom>
        </p:spPr>
      </p:pic>
      <p:sp>
        <p:nvSpPr>
          <p:cNvPr id="7" name="Rectangle 6">
            <a:extLst>
              <a:ext uri="{FF2B5EF4-FFF2-40B4-BE49-F238E27FC236}">
                <a16:creationId xmlns="" xmlns:a16="http://schemas.microsoft.com/office/drawing/2014/main" id="{4A633123-B816-42F7-8182-E07DCE0C85B3}"/>
              </a:ext>
            </a:extLst>
          </p:cNvPr>
          <p:cNvSpPr/>
          <p:nvPr/>
        </p:nvSpPr>
        <p:spPr>
          <a:xfrm>
            <a:off x="115596" y="4615934"/>
            <a:ext cx="5486638" cy="369332"/>
          </a:xfrm>
          <a:prstGeom prst="rect">
            <a:avLst/>
          </a:prstGeom>
        </p:spPr>
        <p:txBody>
          <a:bodyPr wrap="square">
            <a:spAutoFit/>
          </a:bodyPr>
          <a:lstStyle/>
          <a:p>
            <a:pPr algn="ctr">
              <a:spcAft>
                <a:spcPts val="10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Figure 8: </a:t>
            </a:r>
            <a:r>
              <a:rPr lang="en-US"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Hand lay-up techniques (</a:t>
            </a:r>
            <a:r>
              <a:rPr lang="en-US" i="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Esmael</a:t>
            </a:r>
            <a:r>
              <a:rPr lang="en-US"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 2013).</a:t>
            </a:r>
            <a:endParaRPr lang="en-US" sz="1100" i="1" dirty="0">
              <a:solidFill>
                <a:srgbClr val="3333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437818" y="136148"/>
            <a:ext cx="304800" cy="64008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Flowchart: Alternate Process 8"/>
          <p:cNvSpPr/>
          <p:nvPr/>
        </p:nvSpPr>
        <p:spPr>
          <a:xfrm>
            <a:off x="5898322" y="59878"/>
            <a:ext cx="5607878" cy="1083122"/>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Arial Black" panose="020B0A04020102020204" pitchFamily="34" charset="0"/>
                <a:cs typeface="Times New Roman" panose="02020603050405020304" pitchFamily="18" charset="0"/>
              </a:rPr>
              <a:t>Compression &amp;</a:t>
            </a:r>
            <a:r>
              <a:rPr lang="en-US" sz="4000" b="1" dirty="0" smtClean="0">
                <a:latin typeface="Arial Black" panose="020B0A04020102020204" pitchFamily="34" charset="0"/>
                <a:cs typeface="Times New Roman" panose="02020603050405020304" pitchFamily="18" charset="0"/>
              </a:rPr>
              <a:t> </a:t>
            </a:r>
            <a:r>
              <a:rPr lang="en-US" sz="4000" b="1" dirty="0">
                <a:latin typeface="Arial Black" panose="020B0A04020102020204" pitchFamily="34" charset="0"/>
                <a:cs typeface="Times New Roman" panose="02020603050405020304" pitchFamily="18" charset="0"/>
              </a:rPr>
              <a:t>Curing</a:t>
            </a:r>
            <a:endParaRPr lang="en-US" sz="4000" dirty="0">
              <a:solidFill>
                <a:schemeClr val="bg1"/>
              </a:solidFill>
              <a:latin typeface="Arial Black" panose="020B0A04020102020204" pitchFamily="34" charset="0"/>
            </a:endParaRPr>
          </a:p>
        </p:txBody>
      </p:sp>
      <p:sp>
        <p:nvSpPr>
          <p:cNvPr id="3" name="Rounded Rectangle 2"/>
          <p:cNvSpPr/>
          <p:nvPr/>
        </p:nvSpPr>
        <p:spPr>
          <a:xfrm>
            <a:off x="5855413" y="1246071"/>
            <a:ext cx="6274360" cy="22832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SzPct val="150000"/>
              <a:buFont typeface="Times New Roman" panose="02020603050405020304" pitchFamily="18" charset="0"/>
              <a:buChar char="♣"/>
            </a:pPr>
            <a:r>
              <a:rPr lang="en-US" b="1" dirty="0" smtClean="0">
                <a:solidFill>
                  <a:srgbClr val="FF0000"/>
                </a:solidFill>
                <a:latin typeface="Times New Roman" panose="02020603050405020304" pitchFamily="18" charset="0"/>
                <a:cs typeface="Times New Roman" panose="02020603050405020304" pitchFamily="18" charset="0"/>
              </a:rPr>
              <a:t> </a:t>
            </a:r>
            <a:r>
              <a:rPr lang="en-US" sz="2400" b="1" i="1" dirty="0" smtClean="0">
                <a:solidFill>
                  <a:srgbClr val="FF33CC"/>
                </a:solidFill>
                <a:latin typeface="Times New Roman" panose="02020603050405020304" pitchFamily="18" charset="0"/>
                <a:cs typeface="Times New Roman" panose="02020603050405020304" pitchFamily="18" charset="0"/>
              </a:rPr>
              <a:t>High </a:t>
            </a:r>
            <a:r>
              <a:rPr lang="en-US" sz="2400" b="1" i="1" dirty="0">
                <a:solidFill>
                  <a:srgbClr val="FF33CC"/>
                </a:solidFill>
                <a:latin typeface="Times New Roman" panose="02020603050405020304" pitchFamily="18" charset="0"/>
                <a:cs typeface="Times New Roman" panose="02020603050405020304" pitchFamily="18" charset="0"/>
              </a:rPr>
              <a:t>load materials </a:t>
            </a:r>
            <a:r>
              <a:rPr lang="en-US" sz="2400" b="1" dirty="0">
                <a:latin typeface="Times New Roman" panose="02020603050405020304" pitchFamily="18" charset="0"/>
                <a:cs typeface="Times New Roman" panose="02020603050405020304" pitchFamily="18" charset="0"/>
              </a:rPr>
              <a:t>are loaded on the mold to </a:t>
            </a:r>
            <a:r>
              <a:rPr lang="en-US" sz="2400" b="1" i="1" dirty="0">
                <a:solidFill>
                  <a:srgbClr val="00B050"/>
                </a:solidFill>
                <a:latin typeface="Times New Roman" panose="02020603050405020304" pitchFamily="18" charset="0"/>
                <a:cs typeface="Times New Roman" panose="02020603050405020304" pitchFamily="18" charset="0"/>
              </a:rPr>
              <a:t>remove excess </a:t>
            </a:r>
            <a:r>
              <a:rPr lang="en-US" sz="2400" b="1" i="1" dirty="0" smtClean="0">
                <a:solidFill>
                  <a:srgbClr val="00B050"/>
                </a:solidFill>
                <a:latin typeface="Times New Roman" panose="02020603050405020304" pitchFamily="18" charset="0"/>
                <a:cs typeface="Times New Roman" panose="02020603050405020304" pitchFamily="18" charset="0"/>
              </a:rPr>
              <a:t>GP </a:t>
            </a:r>
            <a:r>
              <a:rPr lang="en-US" sz="2400" b="1" i="1" dirty="0">
                <a:solidFill>
                  <a:srgbClr val="00B050"/>
                </a:solidFill>
                <a:latin typeface="Times New Roman" panose="02020603050405020304" pitchFamily="18" charset="0"/>
                <a:cs typeface="Times New Roman" panose="02020603050405020304" pitchFamily="18" charset="0"/>
              </a:rPr>
              <a:t>resin </a:t>
            </a:r>
            <a:r>
              <a:rPr lang="en-US" sz="2400" b="1" dirty="0">
                <a:latin typeface="Times New Roman" panose="02020603050405020304" pitchFamily="18" charset="0"/>
                <a:cs typeface="Times New Roman" panose="02020603050405020304" pitchFamily="18" charset="0"/>
              </a:rPr>
              <a:t>and </a:t>
            </a:r>
            <a:r>
              <a:rPr lang="en-US" sz="2400" b="1" i="1" dirty="0">
                <a:solidFill>
                  <a:srgbClr val="7030A0"/>
                </a:solidFill>
                <a:latin typeface="Times New Roman" panose="02020603050405020304" pitchFamily="18" charset="0"/>
                <a:cs typeface="Times New Roman" panose="02020603050405020304" pitchFamily="18" charset="0"/>
              </a:rPr>
              <a:t>curing for 24 hours</a:t>
            </a:r>
            <a:r>
              <a:rPr lang="en-US" sz="2400" b="1" dirty="0">
                <a:latin typeface="Times New Roman" panose="02020603050405020304" pitchFamily="18" charset="0"/>
                <a:cs typeface="Times New Roman" panose="02020603050405020304" pitchFamily="18" charset="0"/>
              </a:rPr>
              <a:t> at room temperature. </a:t>
            </a:r>
          </a:p>
          <a:p>
            <a:pPr marL="285750" indent="-285750">
              <a:buSzPct val="125000"/>
              <a:buFont typeface="Times New Roman" panose="02020603050405020304" pitchFamily="18" charset="0"/>
              <a:buChar char="♣"/>
            </a:pP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fter </a:t>
            </a:r>
            <a:r>
              <a:rPr lang="en-US" sz="2400" b="1" dirty="0">
                <a:latin typeface="Times New Roman" panose="02020603050405020304" pitchFamily="18" charset="0"/>
                <a:cs typeface="Times New Roman" panose="02020603050405020304" pitchFamily="18" charset="0"/>
              </a:rPr>
              <a:t>curing period, the </a:t>
            </a:r>
            <a:r>
              <a:rPr lang="en-US" sz="2400" b="1" i="1" dirty="0" smtClean="0">
                <a:solidFill>
                  <a:srgbClr val="3333FF"/>
                </a:solidFill>
                <a:latin typeface="Times New Roman" panose="02020603050405020304" pitchFamily="18" charset="0"/>
                <a:cs typeface="Times New Roman" panose="02020603050405020304" pitchFamily="18" charset="0"/>
              </a:rPr>
              <a:t>hybrid composite of </a:t>
            </a:r>
            <a:r>
              <a:rPr lang="en-US" sz="2400" b="1" i="1" dirty="0">
                <a:solidFill>
                  <a:srgbClr val="3333FF"/>
                </a:solidFill>
                <a:latin typeface="Times New Roman" panose="02020603050405020304" pitchFamily="18" charset="0"/>
                <a:cs typeface="Times New Roman" panose="02020603050405020304" pitchFamily="18" charset="0"/>
              </a:rPr>
              <a:t>FBF and SF </a:t>
            </a:r>
            <a:r>
              <a:rPr lang="en-US" sz="2400" b="1" i="1" dirty="0" smtClean="0">
                <a:solidFill>
                  <a:srgbClr val="3333FF"/>
                </a:solidFill>
                <a:latin typeface="Times New Roman" panose="02020603050405020304" pitchFamily="18" charset="0"/>
                <a:cs typeface="Times New Roman" panose="02020603050405020304" pitchFamily="18" charset="0"/>
              </a:rPr>
              <a:t>GP </a:t>
            </a:r>
            <a:r>
              <a:rPr lang="en-US" sz="2400" b="1" i="1" dirty="0">
                <a:solidFill>
                  <a:srgbClr val="3333FF"/>
                </a:solidFill>
                <a:latin typeface="Times New Roman" panose="02020603050405020304" pitchFamily="18" charset="0"/>
                <a:cs typeface="Times New Roman" panose="02020603050405020304" pitchFamily="18" charset="0"/>
              </a:rPr>
              <a:t>matrix</a:t>
            </a:r>
            <a:r>
              <a:rPr lang="en-US" sz="2400" b="1" dirty="0">
                <a:latin typeface="Times New Roman" panose="02020603050405020304" pitchFamily="18" charset="0"/>
                <a:cs typeface="Times New Roman" panose="02020603050405020304" pitchFamily="18" charset="0"/>
              </a:rPr>
              <a:t> were </a:t>
            </a:r>
            <a:r>
              <a:rPr lang="en-US" sz="2400" b="1" i="1" dirty="0">
                <a:solidFill>
                  <a:srgbClr val="FF0000"/>
                </a:solidFill>
                <a:latin typeface="Times New Roman" panose="02020603050405020304" pitchFamily="18" charset="0"/>
                <a:cs typeface="Times New Roman" panose="02020603050405020304" pitchFamily="18" charset="0"/>
              </a:rPr>
              <a:t>removed from the mold</a:t>
            </a:r>
            <a:r>
              <a:rPr lang="en-US" b="1"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 xmlns:a16="http://schemas.microsoft.com/office/drawing/2014/main" id="{AC348917-5962-45D2-BFBB-F31AAA062053}"/>
              </a:ext>
            </a:extLst>
          </p:cNvPr>
          <p:cNvPicPr/>
          <p:nvPr/>
        </p:nvPicPr>
        <p:blipFill>
          <a:blip r:embed="rId3"/>
          <a:stretch>
            <a:fillRect/>
          </a:stretch>
        </p:blipFill>
        <p:spPr>
          <a:xfrm>
            <a:off x="7651594" y="3610604"/>
            <a:ext cx="3088640" cy="2164328"/>
          </a:xfrm>
          <a:prstGeom prst="rect">
            <a:avLst/>
          </a:prstGeom>
        </p:spPr>
      </p:pic>
      <p:sp>
        <p:nvSpPr>
          <p:cNvPr id="11" name="Rectangle 10">
            <a:extLst>
              <a:ext uri="{FF2B5EF4-FFF2-40B4-BE49-F238E27FC236}">
                <a16:creationId xmlns="" xmlns:a16="http://schemas.microsoft.com/office/drawing/2014/main" id="{9EDF08BE-F2C6-4A85-BDB6-DBB3E9A3C659}"/>
              </a:ext>
            </a:extLst>
          </p:cNvPr>
          <p:cNvSpPr/>
          <p:nvPr/>
        </p:nvSpPr>
        <p:spPr>
          <a:xfrm>
            <a:off x="7017290" y="5786607"/>
            <a:ext cx="4188904" cy="369332"/>
          </a:xfrm>
          <a:prstGeom prst="rect">
            <a:avLst/>
          </a:prstGeom>
        </p:spPr>
        <p:txBody>
          <a:bodyPr wrap="none">
            <a:spAutoFit/>
          </a:bodyPr>
          <a:lstStyle/>
          <a:p>
            <a:pPr algn="ctr">
              <a:spcAft>
                <a:spcPts val="1000"/>
              </a:spcAft>
            </a:pP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Figure 9 </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Compression and curing </a:t>
            </a:r>
            <a:r>
              <a:rPr lang="en-US" i="1" dirty="0"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process.</a:t>
            </a:r>
            <a:endParaRPr lang="en-US" sz="1100" i="1" dirty="0">
              <a:solidFill>
                <a:srgbClr val="3333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32-Point Star 11"/>
          <p:cNvSpPr/>
          <p:nvPr/>
        </p:nvSpPr>
        <p:spPr>
          <a:xfrm>
            <a:off x="155704" y="6155939"/>
            <a:ext cx="11658600" cy="702061"/>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440400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21</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5" name="Flowchart: Alternate Process 4"/>
          <p:cNvSpPr/>
          <p:nvPr/>
        </p:nvSpPr>
        <p:spPr>
          <a:xfrm>
            <a:off x="752340" y="34834"/>
            <a:ext cx="10668001" cy="838200"/>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Arial Black" panose="020B0A04020102020204" pitchFamily="34" charset="0"/>
                <a:cs typeface="Times New Roman" panose="02020603050405020304" pitchFamily="18" charset="0"/>
              </a:rPr>
              <a:t>Fabrication of composite specimens</a:t>
            </a:r>
            <a:endParaRPr lang="en-US" sz="4000" dirty="0">
              <a:solidFill>
                <a:schemeClr val="bg1"/>
              </a:solidFill>
              <a:latin typeface="Arial Black" panose="020B0A04020102020204" pitchFamily="34" charset="0"/>
            </a:endParaRPr>
          </a:p>
        </p:txBody>
      </p:sp>
      <p:pic>
        <p:nvPicPr>
          <p:cNvPr id="6" name="Content Placeholder 3">
            <a:extLst>
              <a:ext uri="{FF2B5EF4-FFF2-40B4-BE49-F238E27FC236}">
                <a16:creationId xmlns="" xmlns:a16="http://schemas.microsoft.com/office/drawing/2014/main" id="{B21E9E3A-2132-4090-89CA-60FF27908E89}"/>
              </a:ext>
            </a:extLst>
          </p:cNvPr>
          <p:cNvPicPr>
            <a:picLocks noGrp="1"/>
          </p:cNvPicPr>
          <p:nvPr>
            <p:ph idx="1"/>
          </p:nvPr>
        </p:nvPicPr>
        <p:blipFill>
          <a:blip r:embed="rId2"/>
          <a:stretch>
            <a:fillRect/>
          </a:stretch>
        </p:blipFill>
        <p:spPr>
          <a:xfrm>
            <a:off x="150223" y="984252"/>
            <a:ext cx="5410200" cy="3663948"/>
          </a:xfrm>
          <a:prstGeom prst="rect">
            <a:avLst/>
          </a:prstGeom>
        </p:spPr>
      </p:pic>
      <p:sp>
        <p:nvSpPr>
          <p:cNvPr id="3" name="Oval 2"/>
          <p:cNvSpPr/>
          <p:nvPr/>
        </p:nvSpPr>
        <p:spPr>
          <a:xfrm>
            <a:off x="5560423" y="984252"/>
            <a:ext cx="6096000"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solidFill>
                  <a:srgbClr val="3333FF"/>
                </a:solidFill>
                <a:latin typeface="Arial Black" panose="020B0A04020102020204" pitchFamily="34" charset="0"/>
                <a:cs typeface="Times New Roman" panose="02020603050405020304" pitchFamily="18" charset="0"/>
              </a:rPr>
              <a:t>Dimension of Test specimens (ASTM </a:t>
            </a:r>
            <a:r>
              <a:rPr lang="en-US" sz="2000" b="1" dirty="0" err="1">
                <a:solidFill>
                  <a:srgbClr val="3333FF"/>
                </a:solidFill>
                <a:latin typeface="Arial Black" panose="020B0A04020102020204" pitchFamily="34" charset="0"/>
                <a:cs typeface="Times New Roman" panose="02020603050405020304" pitchFamily="18" charset="0"/>
              </a:rPr>
              <a:t>Std</a:t>
            </a:r>
            <a:r>
              <a:rPr lang="en-US" b="1" dirty="0">
                <a:solidFill>
                  <a:srgbClr val="00B0F0"/>
                </a:solidFill>
                <a:latin typeface="Times New Roman" panose="02020603050405020304" pitchFamily="18" charset="0"/>
                <a:cs typeface="Times New Roman" panose="02020603050405020304" pitchFamily="18" charset="0"/>
              </a:rPr>
              <a:t>)</a:t>
            </a:r>
            <a:endParaRPr lang="en-US" dirty="0"/>
          </a:p>
        </p:txBody>
      </p:sp>
      <p:pic>
        <p:nvPicPr>
          <p:cNvPr id="7" name="Content Placeholder 3">
            <a:extLst>
              <a:ext uri="{FF2B5EF4-FFF2-40B4-BE49-F238E27FC236}">
                <a16:creationId xmlns="" xmlns:a16="http://schemas.microsoft.com/office/drawing/2014/main" id="{AE1E1EAB-5BD9-4885-9251-2E21D0CCFD70}"/>
              </a:ext>
            </a:extLst>
          </p:cNvPr>
          <p:cNvPicPr>
            <a:picLocks noChangeAspect="1"/>
          </p:cNvPicPr>
          <p:nvPr/>
        </p:nvPicPr>
        <p:blipFill>
          <a:blip r:embed="rId3"/>
          <a:stretch>
            <a:fillRect/>
          </a:stretch>
        </p:blipFill>
        <p:spPr>
          <a:xfrm>
            <a:off x="6961552" y="1801464"/>
            <a:ext cx="3630248" cy="4294535"/>
          </a:xfrm>
          <a:prstGeom prst="rect">
            <a:avLst/>
          </a:prstGeom>
        </p:spPr>
      </p:pic>
      <p:sp>
        <p:nvSpPr>
          <p:cNvPr id="8" name="Rectangle 7">
            <a:extLst>
              <a:ext uri="{FF2B5EF4-FFF2-40B4-BE49-F238E27FC236}">
                <a16:creationId xmlns="" xmlns:a16="http://schemas.microsoft.com/office/drawing/2014/main" id="{C4CED1D9-1D17-414E-9526-BB536603DDEF}"/>
              </a:ext>
            </a:extLst>
          </p:cNvPr>
          <p:cNvSpPr/>
          <p:nvPr/>
        </p:nvSpPr>
        <p:spPr>
          <a:xfrm>
            <a:off x="114806" y="4771798"/>
            <a:ext cx="5423262" cy="646331"/>
          </a:xfrm>
          <a:prstGeom prst="rect">
            <a:avLst/>
          </a:prstGeom>
        </p:spPr>
        <p:txBody>
          <a:bodyPr wrap="square">
            <a:spAutoFit/>
          </a:bodyPr>
          <a:lstStyle/>
          <a:p>
            <a:pPr algn="ctr">
              <a:spcAft>
                <a:spcPts val="10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Figure 10: </a:t>
            </a:r>
            <a:r>
              <a:rPr lang="en-US" i="1" dirty="0" smtClean="0">
                <a:solidFill>
                  <a:srgbClr val="3333FF"/>
                </a:solidFill>
                <a:latin typeface="Times New Roman" panose="02020603050405020304" pitchFamily="18" charset="0"/>
                <a:ea typeface="Calibri" panose="020F0502020204030204" pitchFamily="34" charset="0"/>
                <a:cs typeface="Times New Roman" panose="02020603050405020304" pitchFamily="18" charset="0"/>
              </a:rPr>
              <a:t>Hybrid </a:t>
            </a:r>
            <a:r>
              <a:rPr lang="en-US"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composite of FBF and SF fabrication procedures.</a:t>
            </a:r>
            <a:endParaRPr lang="en-US" sz="1100" i="1" dirty="0">
              <a:solidFill>
                <a:srgbClr val="3333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32-Point Star 8"/>
          <p:cNvSpPr/>
          <p:nvPr/>
        </p:nvSpPr>
        <p:spPr>
          <a:xfrm>
            <a:off x="257041" y="6095999"/>
            <a:ext cx="11658600" cy="7781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3491950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22</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5" name="Flowchart: Alternate Process 4"/>
          <p:cNvSpPr/>
          <p:nvPr/>
        </p:nvSpPr>
        <p:spPr>
          <a:xfrm>
            <a:off x="752340" y="34834"/>
            <a:ext cx="10668001" cy="1870166"/>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Arial Black" panose="020B0A04020102020204" pitchFamily="34" charset="0"/>
                <a:cs typeface="Times New Roman" panose="02020603050405020304" pitchFamily="18" charset="0"/>
              </a:rPr>
              <a:t>Fabrication of PEUGEOT </a:t>
            </a:r>
            <a:r>
              <a:rPr lang="en-US" sz="4000" b="1" dirty="0" smtClean="0">
                <a:latin typeface="Arial Black" panose="020B0A04020102020204" pitchFamily="34" charset="0"/>
                <a:cs typeface="Times New Roman" panose="02020603050405020304" pitchFamily="18" charset="0"/>
              </a:rPr>
              <a:t>Model Vehicle Dashboard From </a:t>
            </a:r>
            <a:r>
              <a:rPr lang="en-US" sz="4000" b="1" dirty="0">
                <a:latin typeface="Arial Black" panose="020B0A04020102020204" pitchFamily="34" charset="0"/>
                <a:cs typeface="Times New Roman" panose="02020603050405020304" pitchFamily="18" charset="0"/>
              </a:rPr>
              <a:t>Hybrid </a:t>
            </a:r>
            <a:r>
              <a:rPr lang="en-US" sz="4000" b="1" dirty="0" smtClean="0">
                <a:latin typeface="Arial Black" panose="020B0A04020102020204" pitchFamily="34" charset="0"/>
                <a:cs typeface="Times New Roman" panose="02020603050405020304" pitchFamily="18" charset="0"/>
              </a:rPr>
              <a:t>Composite </a:t>
            </a:r>
            <a:r>
              <a:rPr lang="en-US" sz="4000" b="1" dirty="0">
                <a:latin typeface="Arial Black" panose="020B0A04020102020204" pitchFamily="34" charset="0"/>
                <a:cs typeface="Times New Roman" panose="02020603050405020304" pitchFamily="18" charset="0"/>
              </a:rPr>
              <a:t>of </a:t>
            </a:r>
            <a:r>
              <a:rPr lang="en-US" sz="4000" b="1" dirty="0" smtClean="0">
                <a:latin typeface="Arial Black" panose="020B0A04020102020204" pitchFamily="34" charset="0"/>
                <a:cs typeface="Times New Roman" panose="02020603050405020304" pitchFamily="18" charset="0"/>
              </a:rPr>
              <a:t>FBF &amp; </a:t>
            </a:r>
            <a:r>
              <a:rPr lang="en-US" sz="4000" b="1" dirty="0">
                <a:latin typeface="Arial Black" panose="020B0A04020102020204" pitchFamily="34" charset="0"/>
                <a:cs typeface="Times New Roman" panose="02020603050405020304" pitchFamily="18" charset="0"/>
              </a:rPr>
              <a:t>SF</a:t>
            </a:r>
            <a:endParaRPr lang="en-US" sz="4000" dirty="0">
              <a:solidFill>
                <a:schemeClr val="bg1"/>
              </a:solidFill>
              <a:latin typeface="Arial Black" panose="020B0A04020102020204" pitchFamily="34" charset="0"/>
            </a:endParaRPr>
          </a:p>
        </p:txBody>
      </p:sp>
      <p:sp>
        <p:nvSpPr>
          <p:cNvPr id="3" name="Rounded Rectangle 2"/>
          <p:cNvSpPr/>
          <p:nvPr/>
        </p:nvSpPr>
        <p:spPr>
          <a:xfrm>
            <a:off x="76200" y="1939834"/>
            <a:ext cx="11963400" cy="46133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buSzPct val="150000"/>
              <a:buFont typeface="Times New Roman" panose="02020603050405020304" pitchFamily="18" charset="0"/>
              <a:buChar char="♣"/>
            </a:pPr>
            <a:r>
              <a:rPr lang="en-US" sz="2800" b="1" dirty="0" smtClean="0">
                <a:solidFill>
                  <a:srgbClr val="00CC0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ased </a:t>
            </a:r>
            <a:r>
              <a:rPr lang="en-US" sz="2800" b="1" dirty="0">
                <a:latin typeface="Times New Roman" panose="02020603050405020304" pitchFamily="18" charset="0"/>
                <a:cs typeface="Times New Roman" panose="02020603050405020304" pitchFamily="18" charset="0"/>
              </a:rPr>
              <a:t>on the </a:t>
            </a:r>
            <a:r>
              <a:rPr lang="en-US" sz="2800" b="1" i="1" dirty="0">
                <a:solidFill>
                  <a:srgbClr val="CC0099"/>
                </a:solidFill>
                <a:latin typeface="Times New Roman" panose="02020603050405020304" pitchFamily="18" charset="0"/>
                <a:cs typeface="Times New Roman" panose="02020603050405020304" pitchFamily="18" charset="0"/>
              </a:rPr>
              <a:t>results obtained </a:t>
            </a:r>
            <a:r>
              <a:rPr lang="en-US" sz="2800" b="1" dirty="0">
                <a:latin typeface="Times New Roman" panose="02020603050405020304" pitchFamily="18" charset="0"/>
                <a:cs typeface="Times New Roman" panose="02020603050405020304" pitchFamily="18" charset="0"/>
              </a:rPr>
              <a:t>from the </a:t>
            </a:r>
            <a:r>
              <a:rPr lang="en-US" sz="2800" b="1" i="1" dirty="0">
                <a:solidFill>
                  <a:srgbClr val="0070C0"/>
                </a:solidFill>
                <a:latin typeface="Times New Roman" panose="02020603050405020304" pitchFamily="18" charset="0"/>
                <a:cs typeface="Times New Roman" panose="02020603050405020304" pitchFamily="18" charset="0"/>
              </a:rPr>
              <a:t>mechanical </a:t>
            </a:r>
            <a:r>
              <a:rPr lang="en-US" sz="2800" b="1" dirty="0">
                <a:latin typeface="Times New Roman" panose="02020603050405020304" pitchFamily="18" charset="0"/>
                <a:cs typeface="Times New Roman" panose="02020603050405020304" pitchFamily="18" charset="0"/>
              </a:rPr>
              <a:t>and </a:t>
            </a:r>
            <a:r>
              <a:rPr lang="en-US" sz="2800" b="1" i="1" dirty="0">
                <a:solidFill>
                  <a:srgbClr val="0070C0"/>
                </a:solidFill>
                <a:latin typeface="Times New Roman" panose="02020603050405020304" pitchFamily="18" charset="0"/>
                <a:cs typeface="Times New Roman" panose="02020603050405020304" pitchFamily="18" charset="0"/>
              </a:rPr>
              <a:t>physical properties </a:t>
            </a:r>
            <a:r>
              <a:rPr lang="en-US" sz="2800" b="1" dirty="0">
                <a:latin typeface="Times New Roman" panose="02020603050405020304" pitchFamily="18" charset="0"/>
                <a:cs typeface="Times New Roman" panose="02020603050405020304" pitchFamily="18" charset="0"/>
              </a:rPr>
              <a:t>laboratory tests of </a:t>
            </a:r>
            <a:r>
              <a:rPr lang="en-US" sz="2800" b="1" i="1" dirty="0">
                <a:solidFill>
                  <a:srgbClr val="FF0000"/>
                </a:solidFill>
                <a:latin typeface="Times New Roman" panose="02020603050405020304" pitchFamily="18" charset="0"/>
                <a:cs typeface="Times New Roman" panose="02020603050405020304" pitchFamily="18" charset="0"/>
              </a:rPr>
              <a:t>tensile</a:t>
            </a:r>
            <a:r>
              <a:rPr lang="en-US" sz="2800" b="1" dirty="0">
                <a:latin typeface="Times New Roman" panose="02020603050405020304" pitchFamily="18" charset="0"/>
                <a:cs typeface="Times New Roman" panose="02020603050405020304" pitchFamily="18" charset="0"/>
              </a:rPr>
              <a:t>, </a:t>
            </a:r>
            <a:r>
              <a:rPr lang="en-US" sz="2800" b="1" i="1" dirty="0">
                <a:solidFill>
                  <a:srgbClr val="00B050"/>
                </a:solidFill>
                <a:latin typeface="Times New Roman" panose="02020603050405020304" pitchFamily="18" charset="0"/>
                <a:cs typeface="Times New Roman" panose="02020603050405020304" pitchFamily="18" charset="0"/>
              </a:rPr>
              <a:t>compression</a:t>
            </a:r>
            <a:r>
              <a:rPr lang="en-US" sz="2800" b="1" dirty="0">
                <a:latin typeface="Times New Roman" panose="02020603050405020304" pitchFamily="18" charset="0"/>
                <a:cs typeface="Times New Roman" panose="02020603050405020304" pitchFamily="18" charset="0"/>
              </a:rPr>
              <a:t>, </a:t>
            </a:r>
            <a:r>
              <a:rPr lang="en-US" sz="2800" b="1" i="1" dirty="0">
                <a:solidFill>
                  <a:srgbClr val="7030A0"/>
                </a:solidFill>
                <a:latin typeface="Times New Roman" panose="02020603050405020304" pitchFamily="18" charset="0"/>
                <a:cs typeface="Times New Roman" panose="02020603050405020304" pitchFamily="18" charset="0"/>
              </a:rPr>
              <a:t>bending</a:t>
            </a:r>
            <a:r>
              <a:rPr lang="en-US" sz="2800" b="1" dirty="0">
                <a:latin typeface="Times New Roman" panose="02020603050405020304" pitchFamily="18" charset="0"/>
                <a:cs typeface="Times New Roman" panose="02020603050405020304" pitchFamily="18" charset="0"/>
              </a:rPr>
              <a:t>, </a:t>
            </a:r>
            <a:r>
              <a:rPr lang="en-US" sz="2800" b="1" i="1" dirty="0">
                <a:solidFill>
                  <a:srgbClr val="FF33CC"/>
                </a:solidFill>
                <a:latin typeface="Times New Roman" panose="02020603050405020304" pitchFamily="18" charset="0"/>
                <a:cs typeface="Times New Roman" panose="02020603050405020304" pitchFamily="18" charset="0"/>
              </a:rPr>
              <a:t>water absorption</a:t>
            </a:r>
            <a:r>
              <a:rPr lang="en-US" sz="2800" b="1" dirty="0">
                <a:latin typeface="Times New Roman" panose="02020603050405020304" pitchFamily="18" charset="0"/>
                <a:cs typeface="Times New Roman" panose="02020603050405020304" pitchFamily="18" charset="0"/>
              </a:rPr>
              <a:t> and </a:t>
            </a:r>
            <a:r>
              <a:rPr lang="en-US" sz="2800" b="1" i="1" dirty="0">
                <a:solidFill>
                  <a:srgbClr val="C00000"/>
                </a:solidFill>
                <a:latin typeface="Times New Roman" panose="02020603050405020304" pitchFamily="18" charset="0"/>
                <a:cs typeface="Times New Roman" panose="02020603050405020304" pitchFamily="18" charset="0"/>
              </a:rPr>
              <a:t>density</a:t>
            </a:r>
            <a:r>
              <a:rPr lang="en-US" sz="2800" b="1" dirty="0">
                <a:latin typeface="Times New Roman" panose="02020603050405020304" pitchFamily="18" charset="0"/>
                <a:cs typeface="Times New Roman" panose="02020603050405020304" pitchFamily="18" charset="0"/>
              </a:rPr>
              <a:t> concluding that the best to manufacture vehicle dashboard using </a:t>
            </a:r>
            <a:r>
              <a:rPr lang="en-US" sz="2800" b="1" i="1" dirty="0">
                <a:solidFill>
                  <a:srgbClr val="3333FF"/>
                </a:solidFill>
                <a:latin typeface="Times New Roman" panose="02020603050405020304" pitchFamily="18" charset="0"/>
                <a:cs typeface="Times New Roman" panose="02020603050405020304" pitchFamily="18" charset="0"/>
              </a:rPr>
              <a:t>(0,90</a:t>
            </a:r>
            <a:r>
              <a:rPr lang="en-US" sz="2800" b="1" i="1" baseline="30000" dirty="0">
                <a:solidFill>
                  <a:srgbClr val="3333FF"/>
                </a:solidFill>
                <a:latin typeface="Times New Roman" panose="02020603050405020304" pitchFamily="18" charset="0"/>
                <a:cs typeface="Times New Roman" panose="02020603050405020304" pitchFamily="18" charset="0"/>
              </a:rPr>
              <a:t>0</a:t>
            </a:r>
            <a:r>
              <a:rPr lang="en-US" sz="2800" b="1" i="1" dirty="0">
                <a:solidFill>
                  <a:srgbClr val="3333FF"/>
                </a:solidFill>
                <a:latin typeface="Times New Roman" panose="02020603050405020304" pitchFamily="18" charset="0"/>
                <a:cs typeface="Times New Roman" panose="02020603050405020304" pitchFamily="18" charset="0"/>
              </a:rPr>
              <a:t>) ply orientation  </a:t>
            </a:r>
            <a:r>
              <a:rPr lang="en-US" sz="2800" b="1" dirty="0">
                <a:latin typeface="Times New Roman" panose="02020603050405020304" pitchFamily="18" charset="0"/>
                <a:cs typeface="Times New Roman" panose="02020603050405020304" pitchFamily="18" charset="0"/>
              </a:rPr>
              <a:t>with Hybrid composite of </a:t>
            </a:r>
            <a:r>
              <a:rPr lang="en-US" sz="2800" b="1" i="1" dirty="0">
                <a:solidFill>
                  <a:srgbClr val="FF0000"/>
                </a:solidFill>
                <a:latin typeface="Times New Roman" panose="02020603050405020304" pitchFamily="18" charset="0"/>
                <a:cs typeface="Times New Roman" panose="02020603050405020304" pitchFamily="18" charset="0"/>
              </a:rPr>
              <a:t>FBF</a:t>
            </a:r>
            <a:r>
              <a:rPr lang="en-US" sz="2800" b="1" dirty="0">
                <a:latin typeface="Times New Roman" panose="02020603050405020304" pitchFamily="18" charset="0"/>
                <a:cs typeface="Times New Roman" panose="02020603050405020304" pitchFamily="18" charset="0"/>
              </a:rPr>
              <a:t> and </a:t>
            </a:r>
            <a:r>
              <a:rPr lang="en-US" sz="2800" b="1" i="1" dirty="0">
                <a:solidFill>
                  <a:srgbClr val="FF0000"/>
                </a:solidFill>
                <a:latin typeface="Times New Roman" panose="02020603050405020304" pitchFamily="18" charset="0"/>
                <a:cs typeface="Times New Roman" panose="02020603050405020304" pitchFamily="18" charset="0"/>
              </a:rPr>
              <a:t>SF</a:t>
            </a:r>
            <a:r>
              <a:rPr lang="en-US" sz="2800" b="1" dirty="0">
                <a:latin typeface="Times New Roman" panose="02020603050405020304" pitchFamily="18" charset="0"/>
                <a:cs typeface="Times New Roman" panose="02020603050405020304" pitchFamily="18" charset="0"/>
              </a:rPr>
              <a:t> with </a:t>
            </a:r>
            <a:r>
              <a:rPr lang="en-US" sz="2800" b="1" i="1" dirty="0">
                <a:solidFill>
                  <a:srgbClr val="FF0000"/>
                </a:solidFill>
                <a:latin typeface="Times New Roman" panose="02020603050405020304" pitchFamily="18" charset="0"/>
                <a:cs typeface="Times New Roman" panose="02020603050405020304" pitchFamily="18" charset="0"/>
              </a:rPr>
              <a:t>1:3 ratio </a:t>
            </a:r>
            <a:r>
              <a:rPr lang="en-US" sz="2800" b="1" dirty="0" smtClean="0">
                <a:latin typeface="Times New Roman" panose="02020603050405020304" pitchFamily="18" charset="0"/>
                <a:cs typeface="Times New Roman" panose="02020603050405020304" pitchFamily="18" charset="0"/>
              </a:rPr>
              <a:t>is </a:t>
            </a:r>
            <a:r>
              <a:rPr lang="en-US" sz="2800" b="1" dirty="0">
                <a:latin typeface="Times New Roman" panose="02020603050405020304" pitchFamily="18" charset="0"/>
                <a:cs typeface="Times New Roman" panose="02020603050405020304" pitchFamily="18" charset="0"/>
              </a:rPr>
              <a:t>selected. </a:t>
            </a:r>
          </a:p>
          <a:p>
            <a:pPr marL="457200" indent="-457200">
              <a:buSzPct val="150000"/>
              <a:buFont typeface="Times New Roman" panose="02020603050405020304" pitchFamily="18" charset="0"/>
              <a:buChar char="♣"/>
            </a:pP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G</a:t>
            </a:r>
            <a:r>
              <a:rPr lang="en-US" sz="2800" b="1" dirty="0" smtClean="0">
                <a:latin typeface="Times New Roman" panose="02020603050405020304" pitchFamily="18" charset="0"/>
                <a:cs typeface="Times New Roman" panose="02020603050405020304" pitchFamily="18" charset="0"/>
              </a:rPr>
              <a:t>enerally</a:t>
            </a:r>
            <a:r>
              <a:rPr lang="en-US" sz="2800" b="1" dirty="0">
                <a:latin typeface="Times New Roman" panose="02020603050405020304" pitchFamily="18" charset="0"/>
                <a:cs typeface="Times New Roman" panose="02020603050405020304" pitchFamily="18" charset="0"/>
              </a:rPr>
              <a:t>, to manufacture the PEUGEOT model vehicle dashboard in this </a:t>
            </a:r>
            <a:r>
              <a:rPr lang="en-US" sz="2800" b="1" dirty="0" smtClean="0">
                <a:latin typeface="Times New Roman" panose="02020603050405020304" pitchFamily="18" charset="0"/>
                <a:cs typeface="Times New Roman" panose="02020603050405020304" pitchFamily="18" charset="0"/>
              </a:rPr>
              <a:t>study follow </a:t>
            </a:r>
            <a:r>
              <a:rPr lang="en-US" sz="2800" b="1" dirty="0">
                <a:latin typeface="Times New Roman" panose="02020603050405020304" pitchFamily="18" charset="0"/>
                <a:cs typeface="Times New Roman" panose="02020603050405020304" pitchFamily="18" charset="0"/>
              </a:rPr>
              <a:t>manufacturing procedure listed below:</a:t>
            </a:r>
          </a:p>
          <a:p>
            <a:pPr marL="457200" indent="-457200">
              <a:buSzPct val="125000"/>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Prepare, </a:t>
            </a:r>
            <a:r>
              <a:rPr lang="en-US" sz="2800" b="1" i="1" dirty="0" smtClean="0">
                <a:solidFill>
                  <a:srgbClr val="7030A0"/>
                </a:solidFill>
                <a:latin typeface="Times New Roman" panose="02020603050405020304" pitchFamily="18" charset="0"/>
                <a:cs typeface="Times New Roman" panose="02020603050405020304" pitchFamily="18" charset="0"/>
              </a:rPr>
              <a:t>cop </a:t>
            </a:r>
            <a:r>
              <a:rPr lang="en-US" sz="2800" b="1" dirty="0">
                <a:latin typeface="Times New Roman" panose="02020603050405020304" pitchFamily="18" charset="0"/>
                <a:cs typeface="Times New Roman" panose="02020603050405020304" pitchFamily="18" charset="0"/>
              </a:rPr>
              <a:t>and </a:t>
            </a:r>
            <a:r>
              <a:rPr lang="en-US" sz="2800" b="1" i="1" dirty="0">
                <a:solidFill>
                  <a:srgbClr val="7030A0"/>
                </a:solidFill>
                <a:latin typeface="Times New Roman" panose="02020603050405020304" pitchFamily="18" charset="0"/>
                <a:cs typeface="Times New Roman" panose="02020603050405020304" pitchFamily="18" charset="0"/>
              </a:rPr>
              <a:t>drag</a:t>
            </a:r>
            <a:r>
              <a:rPr lang="en-US" sz="2800" b="1" dirty="0">
                <a:latin typeface="Times New Roman" panose="02020603050405020304" pitchFamily="18" charset="0"/>
                <a:cs typeface="Times New Roman" panose="02020603050405020304" pitchFamily="18" charset="0"/>
              </a:rPr>
              <a:t> parts from the original dashboard by using </a:t>
            </a:r>
            <a:r>
              <a:rPr lang="en-US" sz="2800" b="1" i="1" dirty="0">
                <a:solidFill>
                  <a:srgbClr val="0070C0"/>
                </a:solidFill>
                <a:latin typeface="Times New Roman" panose="02020603050405020304" pitchFamily="18" charset="0"/>
                <a:cs typeface="Times New Roman" panose="02020603050405020304" pitchFamily="18" charset="0"/>
              </a:rPr>
              <a:t>E-glass fiber</a:t>
            </a:r>
            <a:r>
              <a:rPr lang="en-US" sz="2800" b="1" dirty="0">
                <a:latin typeface="Times New Roman" panose="02020603050405020304" pitchFamily="18" charset="0"/>
                <a:cs typeface="Times New Roman" panose="02020603050405020304" pitchFamily="18" charset="0"/>
              </a:rPr>
              <a:t>. </a:t>
            </a:r>
          </a:p>
        </p:txBody>
      </p:sp>
      <p:sp>
        <p:nvSpPr>
          <p:cNvPr id="6" name="32-Point Star 5"/>
          <p:cNvSpPr/>
          <p:nvPr/>
        </p:nvSpPr>
        <p:spPr>
          <a:xfrm>
            <a:off x="257041" y="6019800"/>
            <a:ext cx="11658600" cy="8542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3620508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23</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3" name="Rounded Rectangle 2"/>
          <p:cNvSpPr/>
          <p:nvPr/>
        </p:nvSpPr>
        <p:spPr>
          <a:xfrm>
            <a:off x="150790" y="228600"/>
            <a:ext cx="11888810" cy="6019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SzPct val="125000"/>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 By </a:t>
            </a:r>
            <a:r>
              <a:rPr lang="en-US" sz="2400" b="1" dirty="0">
                <a:latin typeface="Times New Roman" panose="02020603050405020304" pitchFamily="18" charset="0"/>
                <a:cs typeface="Times New Roman" panose="02020603050405020304" pitchFamily="18" charset="0"/>
              </a:rPr>
              <a:t>arranging the FBF and SF according to the desired weight ratio then co-mingle together randomly by fiber - fiber   and woven by </a:t>
            </a:r>
            <a:r>
              <a:rPr lang="en-US" sz="2400" b="1" dirty="0">
                <a:solidFill>
                  <a:srgbClr val="FF0000"/>
                </a:solidFill>
                <a:latin typeface="Times New Roman" panose="02020603050405020304" pitchFamily="18" charset="0"/>
                <a:cs typeface="Times New Roman" panose="02020603050405020304" pitchFamily="18" charset="0"/>
              </a:rPr>
              <a:t>(0,90)</a:t>
            </a:r>
            <a:r>
              <a:rPr lang="en-US" sz="2400" b="1" baseline="30000" dirty="0">
                <a:solidFill>
                  <a:srgbClr val="FF0000"/>
                </a:solidFill>
                <a:latin typeface="Times New Roman" panose="02020603050405020304" pitchFamily="18" charset="0"/>
                <a:cs typeface="Times New Roman" panose="02020603050405020304" pitchFamily="18" charset="0"/>
              </a:rPr>
              <a:t>0 </a:t>
            </a:r>
            <a:r>
              <a:rPr lang="en-US" sz="2400" b="1" dirty="0">
                <a:latin typeface="Times New Roman" panose="02020603050405020304" pitchFamily="18" charset="0"/>
                <a:cs typeface="Times New Roman" panose="02020603050405020304" pitchFamily="18" charset="0"/>
              </a:rPr>
              <a:t>relative to the area dashboard.</a:t>
            </a:r>
          </a:p>
          <a:p>
            <a:pPr marL="342900" indent="-342900">
              <a:buSzPct val="1250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Mix the </a:t>
            </a:r>
            <a:r>
              <a:rPr lang="en-US" sz="2400" b="1" dirty="0" smtClean="0">
                <a:latin typeface="Times New Roman" panose="02020603050405020304" pitchFamily="18" charset="0"/>
                <a:cs typeface="Times New Roman" panose="02020603050405020304" pitchFamily="18" charset="0"/>
              </a:rPr>
              <a:t>GP </a:t>
            </a:r>
            <a:r>
              <a:rPr lang="en-US" sz="2400" b="1" dirty="0">
                <a:latin typeface="Times New Roman" panose="02020603050405020304" pitchFamily="18" charset="0"/>
                <a:cs typeface="Times New Roman" panose="02020603050405020304" pitchFamily="18" charset="0"/>
              </a:rPr>
              <a:t>resin with hardener with </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10:1</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ratio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respectively and stir to gather for </a:t>
            </a:r>
            <a:r>
              <a:rPr lang="en-US" sz="2400" b="1" dirty="0">
                <a:solidFill>
                  <a:srgbClr val="FF0000"/>
                </a:solidFill>
                <a:latin typeface="Times New Roman" panose="02020603050405020304" pitchFamily="18" charset="0"/>
                <a:cs typeface="Times New Roman" panose="02020603050405020304" pitchFamily="18" charset="0"/>
              </a:rPr>
              <a:t>15 minutes</a:t>
            </a:r>
            <a:r>
              <a:rPr lang="en-US" sz="2400" b="1" dirty="0">
                <a:latin typeface="Times New Roman" panose="02020603050405020304" pitchFamily="18" charset="0"/>
                <a:cs typeface="Times New Roman" panose="02020603050405020304" pitchFamily="18" charset="0"/>
              </a:rPr>
              <a:t>.</a:t>
            </a:r>
          </a:p>
          <a:p>
            <a:pPr marL="342900" indent="-342900">
              <a:buSzPct val="1250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Clean and add mold releaser on the internal surface of cope and drug parts then  accession (add) the mixed epoxy resin with hardener slightly on the mold then macadamize the plane woven on the mixed epoxy resin after that again  accession (add) the mixed epoxy raisin at the top surface of the woven and then place cope on  and up load a heavy materials for compression and wait for </a:t>
            </a:r>
            <a:r>
              <a:rPr lang="en-US" sz="2400" b="1" dirty="0">
                <a:solidFill>
                  <a:srgbClr val="FF0000"/>
                </a:solidFill>
                <a:latin typeface="Times New Roman" panose="02020603050405020304" pitchFamily="18" charset="0"/>
                <a:cs typeface="Times New Roman" panose="02020603050405020304" pitchFamily="18" charset="0"/>
              </a:rPr>
              <a:t>24 hours</a:t>
            </a:r>
            <a:r>
              <a:rPr lang="en-US" sz="2400" b="1" dirty="0">
                <a:latin typeface="Times New Roman" panose="02020603050405020304" pitchFamily="18" charset="0"/>
                <a:cs typeface="Times New Roman" panose="02020603050405020304" pitchFamily="18" charset="0"/>
              </a:rPr>
              <a:t>, for curing time.</a:t>
            </a:r>
          </a:p>
          <a:p>
            <a:pPr marL="342900" indent="-342900">
              <a:buSzPct val="1250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Finally composite was detached from the mold meticulously.</a:t>
            </a:r>
          </a:p>
          <a:p>
            <a:pPr marL="342900" indent="-342900">
              <a:buSzPct val="1250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To get good surface finish rubbing the surfaces by </a:t>
            </a:r>
            <a:r>
              <a:rPr lang="en-US" sz="2400" b="1" dirty="0">
                <a:solidFill>
                  <a:srgbClr val="FF0000"/>
                </a:solidFill>
                <a:latin typeface="Times New Roman" panose="02020603050405020304" pitchFamily="18" charset="0"/>
                <a:cs typeface="Times New Roman" panose="02020603050405020304" pitchFamily="18" charset="0"/>
              </a:rPr>
              <a:t>sand paper </a:t>
            </a:r>
            <a:r>
              <a:rPr lang="en-US" sz="2400" b="1" dirty="0">
                <a:latin typeface="Times New Roman" panose="02020603050405020304" pitchFamily="18" charset="0"/>
                <a:cs typeface="Times New Roman" panose="02020603050405020304" pitchFamily="18" charset="0"/>
              </a:rPr>
              <a:t>after that clean and paint by Spray paint of </a:t>
            </a:r>
            <a:r>
              <a:rPr lang="en-US" sz="2400" b="1" dirty="0">
                <a:solidFill>
                  <a:srgbClr val="FF0000"/>
                </a:solidFill>
                <a:latin typeface="Times New Roman" panose="02020603050405020304" pitchFamily="18" charset="0"/>
                <a:cs typeface="Times New Roman" panose="02020603050405020304" pitchFamily="18" charset="0"/>
              </a:rPr>
              <a:t>black color</a:t>
            </a:r>
            <a:r>
              <a:rPr lang="en-US" sz="2400" b="1" dirty="0">
                <a:latin typeface="Times New Roman" panose="02020603050405020304" pitchFamily="18" charset="0"/>
                <a:cs typeface="Times New Roman" panose="02020603050405020304" pitchFamily="18" charset="0"/>
              </a:rPr>
              <a:t>. </a:t>
            </a:r>
            <a:endParaRPr lang="en-US" sz="2400" b="1" dirty="0"/>
          </a:p>
        </p:txBody>
      </p:sp>
      <p:sp>
        <p:nvSpPr>
          <p:cNvPr id="5" name="Down Arrow Callout 4"/>
          <p:cNvSpPr/>
          <p:nvPr/>
        </p:nvSpPr>
        <p:spPr>
          <a:xfrm>
            <a:off x="762000" y="61175"/>
            <a:ext cx="10363200" cy="624625"/>
          </a:xfrm>
          <a:prstGeom prst="downArrowCallout">
            <a:avLst/>
          </a:prstGeom>
          <a:solidFill>
            <a:schemeClr val="bg2"/>
          </a:solidFill>
        </p:spPr>
        <p:style>
          <a:lnRef idx="1">
            <a:schemeClr val="accent5"/>
          </a:lnRef>
          <a:fillRef idx="3">
            <a:schemeClr val="accent5"/>
          </a:fillRef>
          <a:effectRef idx="2">
            <a:schemeClr val="accent5"/>
          </a:effectRef>
          <a:fontRef idx="minor">
            <a:schemeClr val="lt1"/>
          </a:fontRef>
        </p:style>
        <p:txBody>
          <a:bodyPr rtlCol="0" anchor="ctr"/>
          <a:lstStyle/>
          <a:p>
            <a:r>
              <a:rPr lang="en-US" sz="4000" dirty="0" smtClean="0">
                <a:solidFill>
                  <a:srgbClr val="FF0000"/>
                </a:solidFill>
                <a:latin typeface="Bodoni MT Black" panose="02070A03080606020203" pitchFamily="18" charset="0"/>
              </a:rPr>
              <a:t>Cont’d</a:t>
            </a:r>
            <a:endParaRPr lang="en-US" sz="4000" dirty="0">
              <a:solidFill>
                <a:srgbClr val="FF0000"/>
              </a:solidFill>
              <a:latin typeface="Bodoni MT Black" panose="02070A03080606020203" pitchFamily="18" charset="0"/>
            </a:endParaRPr>
          </a:p>
        </p:txBody>
      </p:sp>
      <p:sp>
        <p:nvSpPr>
          <p:cNvPr id="6" name="32-Point Star 5"/>
          <p:cNvSpPr/>
          <p:nvPr/>
        </p:nvSpPr>
        <p:spPr>
          <a:xfrm>
            <a:off x="257041" y="6096000"/>
            <a:ext cx="11658600" cy="7780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813620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24</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pic>
        <p:nvPicPr>
          <p:cNvPr id="5" name="Content Placeholder 3">
            <a:extLst>
              <a:ext uri="{FF2B5EF4-FFF2-40B4-BE49-F238E27FC236}">
                <a16:creationId xmlns="" xmlns:a16="http://schemas.microsoft.com/office/drawing/2014/main" id="{16292707-E3F7-4484-82FF-2160E1FFEB1A}"/>
              </a:ext>
            </a:extLst>
          </p:cNvPr>
          <p:cNvPicPr>
            <a:picLocks/>
          </p:cNvPicPr>
          <p:nvPr/>
        </p:nvPicPr>
        <p:blipFill>
          <a:blip r:embed="rId2"/>
          <a:stretch>
            <a:fillRect/>
          </a:stretch>
        </p:blipFill>
        <p:spPr>
          <a:xfrm>
            <a:off x="302504" y="583699"/>
            <a:ext cx="3678653" cy="2018566"/>
          </a:xfrm>
          <a:prstGeom prst="rect">
            <a:avLst/>
          </a:prstGeom>
        </p:spPr>
      </p:pic>
      <p:pic>
        <p:nvPicPr>
          <p:cNvPr id="6" name="Picture 5">
            <a:extLst>
              <a:ext uri="{FF2B5EF4-FFF2-40B4-BE49-F238E27FC236}">
                <a16:creationId xmlns="" xmlns:a16="http://schemas.microsoft.com/office/drawing/2014/main" id="{6137F436-F827-49F7-8119-4CEAD5BD03C2}"/>
              </a:ext>
            </a:extLst>
          </p:cNvPr>
          <p:cNvPicPr/>
          <p:nvPr/>
        </p:nvPicPr>
        <p:blipFill>
          <a:blip r:embed="rId3">
            <a:extLst>
              <a:ext uri="{28A0092B-C50C-407E-A947-70E740481C1C}">
                <a14:useLocalDpi xmlns:a14="http://schemas.microsoft.com/office/drawing/2010/main" val="0"/>
              </a:ext>
            </a:extLst>
          </a:blip>
          <a:stretch>
            <a:fillRect/>
          </a:stretch>
        </p:blipFill>
        <p:spPr>
          <a:xfrm>
            <a:off x="4283661" y="553657"/>
            <a:ext cx="3810000" cy="2048607"/>
          </a:xfrm>
          <a:prstGeom prst="rect">
            <a:avLst/>
          </a:prstGeom>
        </p:spPr>
      </p:pic>
      <p:pic>
        <p:nvPicPr>
          <p:cNvPr id="7" name="Picture 6">
            <a:extLst>
              <a:ext uri="{FF2B5EF4-FFF2-40B4-BE49-F238E27FC236}">
                <a16:creationId xmlns="" xmlns:a16="http://schemas.microsoft.com/office/drawing/2014/main" id="{FD18A62E-4A57-4E95-A700-BF5E6DD35FC6}"/>
              </a:ext>
            </a:extLst>
          </p:cNvPr>
          <p:cNvPicPr/>
          <p:nvPr/>
        </p:nvPicPr>
        <p:blipFill>
          <a:blip r:embed="rId4"/>
          <a:stretch>
            <a:fillRect/>
          </a:stretch>
        </p:blipFill>
        <p:spPr>
          <a:xfrm>
            <a:off x="8351288" y="549584"/>
            <a:ext cx="3563766" cy="2158870"/>
          </a:xfrm>
          <a:prstGeom prst="rect">
            <a:avLst/>
          </a:prstGeom>
        </p:spPr>
      </p:pic>
      <p:pic>
        <p:nvPicPr>
          <p:cNvPr id="8" name="Picture 7">
            <a:extLst>
              <a:ext uri="{FF2B5EF4-FFF2-40B4-BE49-F238E27FC236}">
                <a16:creationId xmlns="" xmlns:a16="http://schemas.microsoft.com/office/drawing/2014/main" id="{97185298-2508-4F27-88EE-4F720DE04FDB}"/>
              </a:ext>
            </a:extLst>
          </p:cNvPr>
          <p:cNvPicPr/>
          <p:nvPr/>
        </p:nvPicPr>
        <p:blipFill>
          <a:blip r:embed="rId5">
            <a:extLst>
              <a:ext uri="{28A0092B-C50C-407E-A947-70E740481C1C}">
                <a14:useLocalDpi xmlns:a14="http://schemas.microsoft.com/office/drawing/2010/main" val="0"/>
              </a:ext>
            </a:extLst>
          </a:blip>
          <a:stretch>
            <a:fillRect/>
          </a:stretch>
        </p:blipFill>
        <p:spPr>
          <a:xfrm>
            <a:off x="8216827" y="3308302"/>
            <a:ext cx="3574855" cy="2162696"/>
          </a:xfrm>
          <a:prstGeom prst="rect">
            <a:avLst/>
          </a:prstGeom>
        </p:spPr>
      </p:pic>
      <p:pic>
        <p:nvPicPr>
          <p:cNvPr id="9" name="Content Placeholder 3">
            <a:extLst>
              <a:ext uri="{FF2B5EF4-FFF2-40B4-BE49-F238E27FC236}">
                <a16:creationId xmlns="" xmlns:a16="http://schemas.microsoft.com/office/drawing/2014/main" id="{F764865A-4AA5-4877-B6A6-7EC1D60864EA}"/>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960912" y="3422560"/>
            <a:ext cx="5058888" cy="2189788"/>
          </a:xfrm>
          <a:prstGeom prst="rect">
            <a:avLst/>
          </a:prstGeom>
        </p:spPr>
      </p:pic>
      <p:sp>
        <p:nvSpPr>
          <p:cNvPr id="10" name="Rectangle 9">
            <a:extLst>
              <a:ext uri="{FF2B5EF4-FFF2-40B4-BE49-F238E27FC236}">
                <a16:creationId xmlns="" xmlns:a16="http://schemas.microsoft.com/office/drawing/2014/main" id="{9508DBCA-C804-4787-82B4-24BF80448F6C}"/>
              </a:ext>
            </a:extLst>
          </p:cNvPr>
          <p:cNvSpPr/>
          <p:nvPr/>
        </p:nvSpPr>
        <p:spPr>
          <a:xfrm>
            <a:off x="131821" y="2633849"/>
            <a:ext cx="4151840" cy="646331"/>
          </a:xfrm>
          <a:prstGeom prst="rect">
            <a:avLst/>
          </a:prstGeom>
        </p:spPr>
        <p:txBody>
          <a:bodyPr wrap="square">
            <a:spAutoFit/>
          </a:bodyPr>
          <a:lstStyle/>
          <a:p>
            <a:pPr algn="ctr">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Figure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12: </a:t>
            </a:r>
            <a:r>
              <a:rPr lang="en-US"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Cop molds for manufacturing of </a:t>
            </a:r>
            <a:r>
              <a:rPr lang="en-US"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PEUGEOT</a:t>
            </a:r>
            <a:r>
              <a:rPr lang="en-US" i="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model vehicle dashboard</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1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6D9DF79A-4CD9-4447-82BA-41078442C0ED}"/>
              </a:ext>
            </a:extLst>
          </p:cNvPr>
          <p:cNvSpPr/>
          <p:nvPr/>
        </p:nvSpPr>
        <p:spPr>
          <a:xfrm>
            <a:off x="4363108" y="2708454"/>
            <a:ext cx="3651105" cy="369332"/>
          </a:xfrm>
          <a:prstGeom prst="rect">
            <a:avLst/>
          </a:prstGeom>
        </p:spPr>
        <p:txBody>
          <a:bodyPr wrap="square">
            <a:spAutoFit/>
          </a:bodyPr>
          <a:lstStyle/>
          <a:p>
            <a:r>
              <a:rPr lang="en-US" b="1" dirty="0" smtClean="0">
                <a:latin typeface="Times New Roman" panose="02020603050405020304" pitchFamily="18" charset="0"/>
                <a:ea typeface="Calibri" panose="020F0502020204030204" pitchFamily="34" charset="0"/>
              </a:rPr>
              <a:t>Figure 13 </a:t>
            </a:r>
            <a:r>
              <a:rPr lang="en-US" b="1" dirty="0">
                <a:latin typeface="Times New Roman" panose="02020603050405020304" pitchFamily="18" charset="0"/>
                <a:ea typeface="Calibri" panose="020F0502020204030204" pitchFamily="34" charset="0"/>
              </a:rPr>
              <a:t>: </a:t>
            </a:r>
            <a:r>
              <a:rPr lang="en-US" i="1" dirty="0">
                <a:solidFill>
                  <a:srgbClr val="3333FF"/>
                </a:solidFill>
                <a:latin typeface="Times New Roman" panose="02020603050405020304" pitchFamily="18" charset="0"/>
                <a:ea typeface="Calibri" panose="020F0502020204030204" pitchFamily="34" charset="0"/>
              </a:rPr>
              <a:t>Dashboard before </a:t>
            </a:r>
            <a:r>
              <a:rPr lang="en-US" i="1" dirty="0" smtClean="0">
                <a:solidFill>
                  <a:srgbClr val="3333FF"/>
                </a:solidFill>
                <a:latin typeface="Times New Roman" panose="02020603050405020304" pitchFamily="18" charset="0"/>
                <a:ea typeface="Calibri" panose="020F0502020204030204" pitchFamily="34" charset="0"/>
              </a:rPr>
              <a:t>paint.</a:t>
            </a:r>
            <a:r>
              <a:rPr lang="en-US" sz="1600" i="1" dirty="0" smtClean="0">
                <a:solidFill>
                  <a:srgbClr val="3333FF"/>
                </a:solidFill>
                <a:latin typeface="Times New Roman" panose="02020603050405020304" pitchFamily="18" charset="0"/>
                <a:ea typeface="Calibri" panose="020F0502020204030204" pitchFamily="34" charset="0"/>
              </a:rPr>
              <a:t> </a:t>
            </a:r>
            <a:endParaRPr lang="en-US" i="1" dirty="0">
              <a:solidFill>
                <a:srgbClr val="3333FF"/>
              </a:solidFill>
            </a:endParaRPr>
          </a:p>
        </p:txBody>
      </p:sp>
      <p:sp>
        <p:nvSpPr>
          <p:cNvPr id="12" name="Rectangle 11">
            <a:extLst>
              <a:ext uri="{FF2B5EF4-FFF2-40B4-BE49-F238E27FC236}">
                <a16:creationId xmlns="" xmlns:a16="http://schemas.microsoft.com/office/drawing/2014/main" id="{DFD1238F-D828-47DF-8415-FE376B827374}"/>
              </a:ext>
            </a:extLst>
          </p:cNvPr>
          <p:cNvSpPr/>
          <p:nvPr/>
        </p:nvSpPr>
        <p:spPr>
          <a:xfrm>
            <a:off x="8216828" y="2762543"/>
            <a:ext cx="3832685" cy="369332"/>
          </a:xfrm>
          <a:prstGeom prst="rect">
            <a:avLst/>
          </a:prstGeom>
        </p:spPr>
        <p:txBody>
          <a:bodyPr wrap="square">
            <a:spAutoFit/>
          </a:bodyPr>
          <a:lstStyle/>
          <a:p>
            <a:r>
              <a:rPr lang="en-US" b="1" dirty="0" smtClean="0">
                <a:latin typeface="Times New Roman" panose="02020603050405020304" pitchFamily="18" charset="0"/>
                <a:ea typeface="Calibri" panose="020F0502020204030204" pitchFamily="34" charset="0"/>
              </a:rPr>
              <a:t>Figure 14: </a:t>
            </a:r>
            <a:r>
              <a:rPr lang="en-US" i="1" dirty="0">
                <a:solidFill>
                  <a:srgbClr val="3333FF"/>
                </a:solidFill>
                <a:latin typeface="Times New Roman" panose="02020603050405020304" pitchFamily="18" charset="0"/>
                <a:ea typeface="Calibri" panose="020F0502020204030204" pitchFamily="34" charset="0"/>
              </a:rPr>
              <a:t>Dashboard during </a:t>
            </a:r>
            <a:r>
              <a:rPr lang="en-US" i="1" dirty="0" smtClean="0">
                <a:solidFill>
                  <a:srgbClr val="3333FF"/>
                </a:solidFill>
                <a:latin typeface="Times New Roman" panose="02020603050405020304" pitchFamily="18" charset="0"/>
                <a:ea typeface="Calibri" panose="020F0502020204030204" pitchFamily="34" charset="0"/>
              </a:rPr>
              <a:t>painting.</a:t>
            </a:r>
            <a:endParaRPr lang="en-US" i="1" dirty="0">
              <a:solidFill>
                <a:srgbClr val="3333FF"/>
              </a:solidFill>
            </a:endParaRPr>
          </a:p>
        </p:txBody>
      </p:sp>
      <p:sp>
        <p:nvSpPr>
          <p:cNvPr id="13" name="Rectangle 12">
            <a:extLst>
              <a:ext uri="{FF2B5EF4-FFF2-40B4-BE49-F238E27FC236}">
                <a16:creationId xmlns="" xmlns:a16="http://schemas.microsoft.com/office/drawing/2014/main" id="{997622BF-49F6-4319-A923-32771560AE9E}"/>
              </a:ext>
            </a:extLst>
          </p:cNvPr>
          <p:cNvSpPr/>
          <p:nvPr/>
        </p:nvSpPr>
        <p:spPr>
          <a:xfrm>
            <a:off x="728921" y="5442717"/>
            <a:ext cx="5357420" cy="369332"/>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Figure </a:t>
            </a:r>
            <a:r>
              <a:rPr lang="en-US" b="1" dirty="0" smtClean="0">
                <a:latin typeface="Times New Roman" panose="02020603050405020304" pitchFamily="18" charset="0"/>
                <a:ea typeface="Calibri" panose="020F0502020204030204" pitchFamily="34" charset="0"/>
              </a:rPr>
              <a:t>15: </a:t>
            </a:r>
            <a:r>
              <a:rPr lang="en-US" i="1" dirty="0">
                <a:solidFill>
                  <a:srgbClr val="3333FF"/>
                </a:solidFill>
                <a:latin typeface="Times New Roman" panose="02020603050405020304" pitchFamily="18" charset="0"/>
                <a:ea typeface="Calibri" panose="020F0502020204030204" pitchFamily="34" charset="0"/>
              </a:rPr>
              <a:t>Dashboard modeled by Solid Work 2017</a:t>
            </a:r>
            <a:r>
              <a:rPr lang="en-US" dirty="0">
                <a:latin typeface="Times New Roman" panose="02020603050405020304" pitchFamily="18" charset="0"/>
                <a:ea typeface="Calibri" panose="020F0502020204030204" pitchFamily="34" charset="0"/>
              </a:rPr>
              <a:t>.</a:t>
            </a:r>
            <a:endParaRPr lang="en-US" dirty="0"/>
          </a:p>
        </p:txBody>
      </p:sp>
      <p:sp>
        <p:nvSpPr>
          <p:cNvPr id="14" name="Rectangle 13">
            <a:extLst>
              <a:ext uri="{FF2B5EF4-FFF2-40B4-BE49-F238E27FC236}">
                <a16:creationId xmlns="" xmlns:a16="http://schemas.microsoft.com/office/drawing/2014/main" id="{E0FF479E-9FB1-416E-9BCA-DF7EE40C0C51}"/>
              </a:ext>
            </a:extLst>
          </p:cNvPr>
          <p:cNvSpPr/>
          <p:nvPr/>
        </p:nvSpPr>
        <p:spPr>
          <a:xfrm>
            <a:off x="8216826" y="5560127"/>
            <a:ext cx="3698228" cy="369332"/>
          </a:xfrm>
          <a:prstGeom prst="rect">
            <a:avLst/>
          </a:prstGeom>
        </p:spPr>
        <p:txBody>
          <a:bodyPr wrap="square">
            <a:spAutoFit/>
          </a:bodyPr>
          <a:lstStyle/>
          <a:p>
            <a:r>
              <a:rPr lang="en-US" b="1" dirty="0" smtClean="0">
                <a:latin typeface="Times New Roman" panose="02020603050405020304" pitchFamily="18" charset="0"/>
                <a:ea typeface="Calibri" panose="020F0502020204030204" pitchFamily="34" charset="0"/>
              </a:rPr>
              <a:t>Figure 16: </a:t>
            </a:r>
            <a:r>
              <a:rPr lang="en-US" i="1" dirty="0">
                <a:solidFill>
                  <a:srgbClr val="3333FF"/>
                </a:solidFill>
                <a:latin typeface="Times New Roman" panose="02020603050405020304" pitchFamily="18" charset="0"/>
                <a:ea typeface="Calibri" panose="020F0502020204030204" pitchFamily="34" charset="0"/>
              </a:rPr>
              <a:t>Dashboard after painting</a:t>
            </a:r>
            <a:r>
              <a:rPr lang="en-US" sz="1600" i="1" dirty="0">
                <a:solidFill>
                  <a:srgbClr val="3333FF"/>
                </a:solidFill>
                <a:latin typeface="Times New Roman" panose="02020603050405020304" pitchFamily="18" charset="0"/>
                <a:ea typeface="Calibri" panose="020F0502020204030204" pitchFamily="34" charset="0"/>
              </a:rPr>
              <a:t>. </a:t>
            </a:r>
            <a:endParaRPr lang="en-US" i="1" dirty="0">
              <a:solidFill>
                <a:srgbClr val="3333FF"/>
              </a:solidFill>
            </a:endParaRPr>
          </a:p>
        </p:txBody>
      </p:sp>
      <p:sp>
        <p:nvSpPr>
          <p:cNvPr id="15" name="Down Arrow Callout 14"/>
          <p:cNvSpPr/>
          <p:nvPr/>
        </p:nvSpPr>
        <p:spPr>
          <a:xfrm>
            <a:off x="914400" y="19089"/>
            <a:ext cx="9982200" cy="666711"/>
          </a:xfrm>
          <a:prstGeom prst="downArrowCallout">
            <a:avLst/>
          </a:prstGeom>
          <a:solidFill>
            <a:schemeClr val="bg2"/>
          </a:solidFill>
        </p:spPr>
        <p:style>
          <a:lnRef idx="1">
            <a:schemeClr val="accent5"/>
          </a:lnRef>
          <a:fillRef idx="3">
            <a:schemeClr val="accent5"/>
          </a:fillRef>
          <a:effectRef idx="2">
            <a:schemeClr val="accent5"/>
          </a:effectRef>
          <a:fontRef idx="minor">
            <a:schemeClr val="lt1"/>
          </a:fontRef>
        </p:style>
        <p:txBody>
          <a:bodyPr rtlCol="0" anchor="ctr"/>
          <a:lstStyle/>
          <a:p>
            <a:r>
              <a:rPr lang="en-US" sz="4000" dirty="0" smtClean="0">
                <a:solidFill>
                  <a:srgbClr val="FF0000"/>
                </a:solidFill>
                <a:latin typeface="Bodoni MT Black" panose="02070A03080606020203" pitchFamily="18" charset="0"/>
              </a:rPr>
              <a:t>Cont’d</a:t>
            </a:r>
            <a:endParaRPr lang="en-US" sz="4000" dirty="0">
              <a:solidFill>
                <a:srgbClr val="FF0000"/>
              </a:solidFill>
              <a:latin typeface="Bodoni MT Black" panose="02070A03080606020203" pitchFamily="18" charset="0"/>
            </a:endParaRPr>
          </a:p>
        </p:txBody>
      </p:sp>
      <p:sp>
        <p:nvSpPr>
          <p:cNvPr id="16" name="32-Point Star 15"/>
          <p:cNvSpPr/>
          <p:nvPr/>
        </p:nvSpPr>
        <p:spPr>
          <a:xfrm>
            <a:off x="256454" y="6070810"/>
            <a:ext cx="11658600" cy="76515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3416415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25</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solidFill>
            <a:schemeClr val="bg1"/>
          </a:solidFill>
          <a:ln w="76200"/>
        </p:spPr>
        <p:style>
          <a:lnRef idx="2">
            <a:schemeClr val="dk1"/>
          </a:lnRef>
          <a:fillRef idx="1">
            <a:schemeClr val="lt1"/>
          </a:fillRef>
          <a:effectRef idx="0">
            <a:schemeClr val="dk1"/>
          </a:effectRef>
          <a:fontRef idx="minor">
            <a:schemeClr val="dk1"/>
          </a:fontRef>
        </p:style>
        <p:txBody>
          <a:bodyPr rtlCol="0" anchor="ctr"/>
          <a:lstStyle/>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752340" y="152400"/>
            <a:ext cx="10668001" cy="838200"/>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07000"/>
              </a:lnSpc>
              <a:spcBef>
                <a:spcPts val="1200"/>
              </a:spcBef>
            </a:pPr>
            <a:r>
              <a:rPr lang="en-US" sz="4000" b="1" kern="0" dirty="0" smtClean="0">
                <a:latin typeface="Arial Black" panose="020B0A04020102020204" pitchFamily="34" charset="0"/>
                <a:ea typeface="DengXian Light" panose="02010600030101010101" pitchFamily="2" charset="-122"/>
                <a:cs typeface="Times New Roman" panose="02020603050405020304" pitchFamily="18" charset="0"/>
              </a:rPr>
              <a:t>CONCLUSION &amp; RECOMMENDATION</a:t>
            </a:r>
            <a:endParaRPr lang="en-US" sz="4400" b="1" kern="0" dirty="0">
              <a:latin typeface="Arial Black" panose="020B0A04020102020204" pitchFamily="34" charset="0"/>
              <a:ea typeface="DengXian Light" panose="02010600030101010101" pitchFamily="2" charset="-122"/>
              <a:cs typeface="Times New Roman" panose="02020603050405020304" pitchFamily="18" charset="0"/>
            </a:endParaRPr>
          </a:p>
        </p:txBody>
      </p:sp>
      <p:sp>
        <p:nvSpPr>
          <p:cNvPr id="3" name="Rounded Rectangle 2"/>
          <p:cNvSpPr/>
          <p:nvPr/>
        </p:nvSpPr>
        <p:spPr>
          <a:xfrm>
            <a:off x="104640" y="1680387"/>
            <a:ext cx="11963400" cy="4733292"/>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SzPct val="150000"/>
              <a:buFont typeface="Times New Roman" panose="02020603050405020304" pitchFamily="18" charset="0"/>
              <a:buChar char="♣"/>
            </a:pP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H</a:t>
            </a:r>
            <a:r>
              <a:rPr lang="en-US" sz="2800" b="1" dirty="0" smtClean="0">
                <a:latin typeface="Times New Roman" panose="02020603050405020304" pitchFamily="18" charset="0"/>
                <a:cs typeface="Times New Roman" panose="02020603050405020304" pitchFamily="18" charset="0"/>
              </a:rPr>
              <a:t>ybrid </a:t>
            </a:r>
            <a:r>
              <a:rPr lang="en-US" sz="2800" b="1" dirty="0">
                <a:latin typeface="Times New Roman" panose="02020603050405020304" pitchFamily="18" charset="0"/>
                <a:cs typeface="Times New Roman" panose="02020603050405020304" pitchFamily="18" charset="0"/>
              </a:rPr>
              <a:t>composite of FBF and SF </a:t>
            </a:r>
            <a:r>
              <a:rPr lang="en-US" sz="2800" b="1" i="1" dirty="0">
                <a:solidFill>
                  <a:srgbClr val="3333FF"/>
                </a:solidFill>
                <a:latin typeface="Times New Roman" panose="02020603050405020304" pitchFamily="18" charset="0"/>
                <a:cs typeface="Times New Roman" panose="02020603050405020304" pitchFamily="18" charset="0"/>
              </a:rPr>
              <a:t>with 1:3 ratio </a:t>
            </a:r>
            <a:r>
              <a:rPr lang="en-US" sz="2800" b="1" dirty="0">
                <a:latin typeface="Times New Roman" panose="02020603050405020304" pitchFamily="18" charset="0"/>
                <a:cs typeface="Times New Roman" panose="02020603050405020304" pitchFamily="18" charset="0"/>
              </a:rPr>
              <a:t>exhibits </a:t>
            </a:r>
            <a:r>
              <a:rPr lang="en-US" sz="2800" b="1" i="1" dirty="0">
                <a:solidFill>
                  <a:srgbClr val="FF0000"/>
                </a:solidFill>
                <a:latin typeface="Times New Roman" panose="02020603050405020304" pitchFamily="18" charset="0"/>
                <a:cs typeface="Times New Roman" panose="02020603050405020304" pitchFamily="18" charset="0"/>
              </a:rPr>
              <a:t>excellent</a:t>
            </a:r>
            <a:r>
              <a:rPr lang="en-US" sz="2800" b="1" i="1" dirty="0">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tensile strength</a:t>
            </a:r>
            <a:r>
              <a:rPr lang="en-US" sz="2800" b="1" dirty="0">
                <a:latin typeface="Times New Roman" panose="02020603050405020304" pitchFamily="18" charset="0"/>
                <a:cs typeface="Times New Roman" panose="02020603050405020304" pitchFamily="18" charset="0"/>
              </a:rPr>
              <a:t>. </a:t>
            </a:r>
          </a:p>
          <a:p>
            <a:pPr marL="342900" indent="-342900" algn="just">
              <a:buSzPct val="150000"/>
              <a:buFont typeface="Times New Roman" panose="02020603050405020304" pitchFamily="18" charset="0"/>
              <a:buChar char="♣"/>
            </a:pPr>
            <a:r>
              <a:rPr lang="en-US" sz="2800" b="1"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T</a:t>
            </a:r>
            <a:r>
              <a:rPr lang="en-US" sz="2800" b="1" dirty="0" smtClean="0">
                <a:latin typeface="Times New Roman" panose="02020603050405020304" pitchFamily="18" charset="0"/>
                <a:cs typeface="Times New Roman" panose="02020603050405020304" pitchFamily="18" charset="0"/>
              </a:rPr>
              <a:t>he </a:t>
            </a:r>
            <a:r>
              <a:rPr lang="en-US" sz="2800" b="1" i="1" dirty="0" smtClean="0">
                <a:solidFill>
                  <a:srgbClr val="FF0000"/>
                </a:solidFill>
                <a:latin typeface="Times New Roman" panose="02020603050405020304" pitchFamily="18" charset="0"/>
                <a:cs typeface="Times New Roman" panose="02020603050405020304" pitchFamily="18" charset="0"/>
              </a:rPr>
              <a:t>compression strength </a:t>
            </a:r>
            <a:r>
              <a:rPr lang="en-US" sz="2800" b="1" dirty="0" smtClean="0">
                <a:latin typeface="Times New Roman" panose="02020603050405020304" pitchFamily="18" charset="0"/>
                <a:cs typeface="Times New Roman" panose="02020603050405020304" pitchFamily="18" charset="0"/>
              </a:rPr>
              <a:t>result indicates that hybrid composite of FBF and SF </a:t>
            </a:r>
            <a:r>
              <a:rPr lang="en-US" sz="2800" b="1" i="1" dirty="0" smtClean="0">
                <a:solidFill>
                  <a:srgbClr val="3333FF"/>
                </a:solidFill>
                <a:latin typeface="Times New Roman" panose="02020603050405020304" pitchFamily="18" charset="0"/>
                <a:cs typeface="Times New Roman" panose="02020603050405020304" pitchFamily="18" charset="0"/>
              </a:rPr>
              <a:t>3:1 ratio </a:t>
            </a:r>
            <a:r>
              <a:rPr lang="en-US" sz="2800" b="1" dirty="0" smtClean="0">
                <a:latin typeface="Times New Roman" panose="02020603050405020304" pitchFamily="18" charset="0"/>
                <a:cs typeface="Times New Roman" panose="02020603050405020304" pitchFamily="18" charset="0"/>
              </a:rPr>
              <a:t>has the </a:t>
            </a:r>
            <a:r>
              <a:rPr lang="en-US" sz="2800" b="1" i="1" dirty="0" smtClean="0">
                <a:solidFill>
                  <a:srgbClr val="FF33CC"/>
                </a:solidFill>
                <a:latin typeface="Times New Roman" panose="02020603050405020304" pitchFamily="18" charset="0"/>
                <a:cs typeface="Times New Roman" panose="02020603050405020304" pitchFamily="18" charset="0"/>
              </a:rPr>
              <a:t>highest with average harness </a:t>
            </a:r>
            <a:r>
              <a:rPr lang="en-US" sz="2800" b="1" dirty="0" smtClean="0">
                <a:latin typeface="Times New Roman" panose="02020603050405020304" pitchFamily="18" charset="0"/>
                <a:cs typeface="Times New Roman" panose="02020603050405020304" pitchFamily="18" charset="0"/>
              </a:rPr>
              <a:t>value of </a:t>
            </a:r>
            <a:r>
              <a:rPr lang="en-US" sz="2800" b="1" i="1" dirty="0" smtClean="0">
                <a:solidFill>
                  <a:srgbClr val="00CC00"/>
                </a:solidFill>
                <a:latin typeface="Times New Roman" panose="02020603050405020304" pitchFamily="18" charset="0"/>
                <a:cs typeface="Times New Roman" panose="02020603050405020304" pitchFamily="18" charset="0"/>
              </a:rPr>
              <a:t>12.30 </a:t>
            </a:r>
            <a:r>
              <a:rPr lang="en-US" sz="2800" b="1" i="1" dirty="0" err="1" smtClean="0">
                <a:solidFill>
                  <a:srgbClr val="00CC00"/>
                </a:solidFill>
                <a:latin typeface="Times New Roman" panose="02020603050405020304" pitchFamily="18" charset="0"/>
                <a:cs typeface="Times New Roman" panose="02020603050405020304" pitchFamily="18" charset="0"/>
              </a:rPr>
              <a:t>MPa</a:t>
            </a:r>
            <a:r>
              <a:rPr lang="en-US" sz="2800" b="1" dirty="0" smtClean="0">
                <a:latin typeface="Times New Roman" panose="02020603050405020304" pitchFamily="18" charset="0"/>
                <a:cs typeface="Times New Roman" panose="02020603050405020304" pitchFamily="18" charset="0"/>
              </a:rPr>
              <a:t>. </a:t>
            </a:r>
          </a:p>
          <a:p>
            <a:pPr marL="342900" indent="-342900" algn="just">
              <a:buSzPct val="150000"/>
              <a:buFont typeface="Times New Roman" panose="02020603050405020304" pitchFamily="18" charset="0"/>
              <a:buChar cha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R</a:t>
            </a:r>
            <a:r>
              <a:rPr lang="en-US" sz="2800" b="1" dirty="0" smtClean="0">
                <a:latin typeface="Times New Roman" panose="02020603050405020304" pitchFamily="18" charset="0"/>
                <a:cs typeface="Times New Roman" panose="02020603050405020304" pitchFamily="18" charset="0"/>
              </a:rPr>
              <a:t>esults shows that the </a:t>
            </a:r>
            <a:r>
              <a:rPr lang="en-US" sz="2800" b="1" i="1" dirty="0" smtClean="0">
                <a:solidFill>
                  <a:srgbClr val="FF0000"/>
                </a:solidFill>
                <a:latin typeface="Times New Roman" panose="02020603050405020304" pitchFamily="18" charset="0"/>
                <a:cs typeface="Times New Roman" panose="02020603050405020304" pitchFamily="18" charset="0"/>
              </a:rPr>
              <a:t>flexural strength </a:t>
            </a:r>
            <a:r>
              <a:rPr lang="en-US" sz="2800" b="1" dirty="0" smtClean="0">
                <a:latin typeface="Times New Roman" panose="02020603050405020304" pitchFamily="18" charset="0"/>
                <a:cs typeface="Times New Roman" panose="02020603050405020304" pitchFamily="18" charset="0"/>
              </a:rPr>
              <a:t>of hybrid composite with </a:t>
            </a:r>
            <a:r>
              <a:rPr lang="en-US" sz="2800" b="1" i="1" dirty="0" smtClean="0">
                <a:solidFill>
                  <a:srgbClr val="3333FF"/>
                </a:solidFill>
                <a:latin typeface="Times New Roman" panose="02020603050405020304" pitchFamily="18" charset="0"/>
                <a:cs typeface="Times New Roman" panose="02020603050405020304" pitchFamily="18" charset="0"/>
              </a:rPr>
              <a:t>1:3 ratio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has </a:t>
            </a:r>
            <a:r>
              <a:rPr lang="en-US" sz="2800" b="1" i="1" dirty="0" smtClean="0">
                <a:solidFill>
                  <a:srgbClr val="FF33CC"/>
                </a:solidFill>
                <a:latin typeface="Times New Roman" panose="02020603050405020304" pitchFamily="18" charset="0"/>
                <a:cs typeface="Times New Roman" panose="02020603050405020304" pitchFamily="18" charset="0"/>
              </a:rPr>
              <a:t>highest with average value </a:t>
            </a:r>
            <a:r>
              <a:rPr lang="en-US" sz="2800" b="1" dirty="0" smtClean="0">
                <a:latin typeface="Times New Roman" panose="02020603050405020304" pitchFamily="18" charset="0"/>
                <a:cs typeface="Times New Roman" panose="02020603050405020304" pitchFamily="18" charset="0"/>
              </a:rPr>
              <a:t>of </a:t>
            </a:r>
            <a:r>
              <a:rPr lang="en-US" sz="2800" b="1" i="1" dirty="0" smtClean="0">
                <a:solidFill>
                  <a:srgbClr val="00B050"/>
                </a:solidFill>
                <a:latin typeface="Times New Roman" panose="02020603050405020304" pitchFamily="18" charset="0"/>
                <a:cs typeface="Times New Roman" panose="02020603050405020304" pitchFamily="18" charset="0"/>
              </a:rPr>
              <a:t>380.9 </a:t>
            </a:r>
            <a:r>
              <a:rPr lang="en-US" sz="2800" b="1" i="1" dirty="0" err="1" smtClean="0">
                <a:solidFill>
                  <a:srgbClr val="00B050"/>
                </a:solidFill>
                <a:latin typeface="Times New Roman" panose="02020603050405020304" pitchFamily="18" charset="0"/>
                <a:cs typeface="Times New Roman" panose="02020603050405020304" pitchFamily="18" charset="0"/>
              </a:rPr>
              <a:t>Mpa</a:t>
            </a: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p>
          <a:p>
            <a:pPr marL="342900" indent="-342900" algn="just">
              <a:buSzPct val="150000"/>
              <a:buFont typeface="Times New Roman" panose="02020603050405020304" pitchFamily="18" charset="0"/>
              <a:buChar char="♣"/>
            </a:pPr>
            <a:r>
              <a:rPr lang="en-US" sz="2800" b="1" dirty="0" smtClean="0">
                <a:latin typeface="Times New Roman" panose="02020603050405020304" pitchFamily="18" charset="0"/>
                <a:cs typeface="Times New Roman" panose="02020603050405020304" pitchFamily="18" charset="0"/>
              </a:rPr>
              <a:t> Which </a:t>
            </a:r>
            <a:r>
              <a:rPr lang="en-US" sz="2800" b="1" dirty="0">
                <a:latin typeface="Times New Roman" panose="02020603050405020304" pitchFamily="18" charset="0"/>
                <a:cs typeface="Times New Roman" panose="02020603050405020304" pitchFamily="18" charset="0"/>
              </a:rPr>
              <a:t>is two times greater than </a:t>
            </a:r>
            <a:r>
              <a:rPr lang="en-US" sz="2800" b="1" dirty="0" smtClean="0">
                <a:solidFill>
                  <a:srgbClr val="FF0000"/>
                </a:solidFill>
                <a:latin typeface="Times New Roman" panose="02020603050405020304" pitchFamily="18" charset="0"/>
                <a:cs typeface="Times New Roman" panose="02020603050405020304" pitchFamily="18" charset="0"/>
              </a:rPr>
              <a:t>3:1 </a:t>
            </a:r>
            <a:r>
              <a:rPr lang="en-US" sz="2800" b="1" dirty="0">
                <a:solidFill>
                  <a:srgbClr val="FF0000"/>
                </a:solidFill>
                <a:latin typeface="Times New Roman" panose="02020603050405020304" pitchFamily="18" charset="0"/>
                <a:cs typeface="Times New Roman" panose="02020603050405020304" pitchFamily="18" charset="0"/>
              </a:rPr>
              <a:t>ratio </a:t>
            </a:r>
            <a:r>
              <a:rPr lang="en-US" sz="2800" b="1" dirty="0">
                <a:latin typeface="Times New Roman" panose="02020603050405020304" pitchFamily="18" charset="0"/>
                <a:cs typeface="Times New Roman" panose="02020603050405020304" pitchFamily="18" charset="0"/>
              </a:rPr>
              <a:t>and three times greater than </a:t>
            </a:r>
            <a:r>
              <a:rPr lang="en-US" sz="2800" b="1" dirty="0" smtClean="0">
                <a:solidFill>
                  <a:srgbClr val="FF0000"/>
                </a:solidFill>
                <a:latin typeface="Times New Roman" panose="02020603050405020304" pitchFamily="18" charset="0"/>
                <a:cs typeface="Times New Roman" panose="02020603050405020304" pitchFamily="18" charset="0"/>
              </a:rPr>
              <a:t>1:1 </a:t>
            </a:r>
            <a:r>
              <a:rPr lang="en-US" sz="2800" b="1" dirty="0">
                <a:solidFill>
                  <a:srgbClr val="FF0000"/>
                </a:solidFill>
                <a:latin typeface="Times New Roman" panose="02020603050405020304" pitchFamily="18" charset="0"/>
                <a:cs typeface="Times New Roman" panose="02020603050405020304" pitchFamily="18" charset="0"/>
              </a:rPr>
              <a:t>ratio</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marL="342900" indent="-342900" algn="just">
              <a:buSzPct val="150000"/>
              <a:buFont typeface="Times New Roman" panose="02020603050405020304" pitchFamily="18" charset="0"/>
              <a:buChar char="♣"/>
            </a:pP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T</a:t>
            </a:r>
            <a:r>
              <a:rPr lang="en-US" sz="2800" b="1" dirty="0" smtClean="0">
                <a:latin typeface="Times New Roman" panose="02020603050405020304" pitchFamily="18" charset="0"/>
                <a:cs typeface="Times New Roman" panose="02020603050405020304" pitchFamily="18" charset="0"/>
              </a:rPr>
              <a:t>his indicates that, </a:t>
            </a:r>
            <a:r>
              <a:rPr lang="en-US" sz="2800" b="1" dirty="0">
                <a:latin typeface="Times New Roman" panose="02020603050405020304" pitchFamily="18" charset="0"/>
                <a:cs typeface="Times New Roman" panose="02020603050405020304" pitchFamily="18" charset="0"/>
              </a:rPr>
              <a:t>more </a:t>
            </a:r>
            <a:r>
              <a:rPr lang="en-US" sz="2800" b="1" dirty="0" smtClean="0">
                <a:latin typeface="Times New Roman" panose="02020603050405020304" pitchFamily="18" charset="0"/>
                <a:cs typeface="Times New Roman" panose="02020603050405020304" pitchFamily="18" charset="0"/>
              </a:rPr>
              <a:t>SF </a:t>
            </a:r>
            <a:r>
              <a:rPr lang="en-US" sz="2800" b="1" dirty="0">
                <a:latin typeface="Times New Roman" panose="02020603050405020304" pitchFamily="18" charset="0"/>
                <a:cs typeface="Times New Roman" panose="02020603050405020304" pitchFamily="18" charset="0"/>
              </a:rPr>
              <a:t>in hybrid composite </a:t>
            </a:r>
            <a:r>
              <a:rPr lang="en-US" sz="2800" b="1" dirty="0" smtClean="0">
                <a:latin typeface="Times New Roman" panose="02020603050405020304" pitchFamily="18" charset="0"/>
                <a:cs typeface="Times New Roman" panose="02020603050405020304" pitchFamily="18" charset="0"/>
              </a:rPr>
              <a:t>to </a:t>
            </a:r>
            <a:r>
              <a:rPr lang="en-US" sz="2800" b="1" dirty="0">
                <a:latin typeface="Times New Roman" panose="02020603050405020304" pitchFamily="18" charset="0"/>
                <a:cs typeface="Times New Roman" panose="02020603050405020304" pitchFamily="18" charset="0"/>
              </a:rPr>
              <a:t>get a material which </a:t>
            </a:r>
            <a:r>
              <a:rPr lang="en-US" sz="2800" b="1" i="1" dirty="0">
                <a:solidFill>
                  <a:srgbClr val="00B0F0"/>
                </a:solidFill>
                <a:latin typeface="Times New Roman" panose="02020603050405020304" pitchFamily="18" charset="0"/>
                <a:cs typeface="Times New Roman" panose="02020603050405020304" pitchFamily="18" charset="0"/>
              </a:rPr>
              <a:t>cannot be simply flexure</a:t>
            </a:r>
            <a:r>
              <a:rPr lang="en-US" sz="2800" b="1" dirty="0">
                <a:latin typeface="Times New Roman" panose="02020603050405020304" pitchFamily="18" charset="0"/>
                <a:cs typeface="Times New Roman" panose="02020603050405020304" pitchFamily="18" charset="0"/>
              </a:rPr>
              <a:t>.</a:t>
            </a:r>
          </a:p>
        </p:txBody>
      </p:sp>
      <p:sp>
        <p:nvSpPr>
          <p:cNvPr id="6" name="Oval 5"/>
          <p:cNvSpPr/>
          <p:nvPr/>
        </p:nvSpPr>
        <p:spPr>
          <a:xfrm>
            <a:off x="152400" y="987381"/>
            <a:ext cx="6447609" cy="68902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sz="3600" b="1" kern="0" dirty="0">
                <a:solidFill>
                  <a:srgbClr val="3333FF"/>
                </a:solidFill>
                <a:latin typeface="Times New Roman" panose="02020603050405020304" pitchFamily="18" charset="0"/>
                <a:ea typeface="DengXian Light" panose="02010600030101010101" pitchFamily="2" charset="-122"/>
                <a:cs typeface="Times New Roman" panose="02020603050405020304" pitchFamily="18" charset="0"/>
              </a:rPr>
              <a:t>CONCLUSION</a:t>
            </a:r>
            <a:endParaRPr lang="en-US" sz="1400" dirty="0">
              <a:solidFill>
                <a:srgbClr val="3333FF"/>
              </a:solidFill>
              <a:latin typeface="Times New Roman" panose="02020603050405020304" pitchFamily="18" charset="0"/>
              <a:cs typeface="Times New Roman" panose="02020603050405020304" pitchFamily="18" charset="0"/>
            </a:endParaRPr>
          </a:p>
        </p:txBody>
      </p:sp>
      <p:sp>
        <p:nvSpPr>
          <p:cNvPr id="7" name="32-Point Star 6"/>
          <p:cNvSpPr/>
          <p:nvPr/>
        </p:nvSpPr>
        <p:spPr>
          <a:xfrm>
            <a:off x="257040" y="6383934"/>
            <a:ext cx="11658600" cy="461187"/>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1169101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26</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3" name="Rounded Rectangle 2"/>
          <p:cNvSpPr/>
          <p:nvPr/>
        </p:nvSpPr>
        <p:spPr>
          <a:xfrm>
            <a:off x="171182" y="710255"/>
            <a:ext cx="11811000" cy="51687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buSzPct val="150000"/>
              <a:buFont typeface="Times New Roman" panose="02020603050405020304" pitchFamily="18" charset="0"/>
              <a:buChar char="♣"/>
            </a:pPr>
            <a:r>
              <a:rPr lang="en-US" sz="2800" b="1" dirty="0" smtClean="0">
                <a:solidFill>
                  <a:srgbClr val="3333FF"/>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W</a:t>
            </a:r>
            <a:r>
              <a:rPr lang="en-US" sz="3600" b="1" i="1" dirty="0" smtClean="0">
                <a:solidFill>
                  <a:srgbClr val="FF0000"/>
                </a:solidFill>
                <a:latin typeface="Times New Roman" panose="02020603050405020304" pitchFamily="18" charset="0"/>
                <a:cs typeface="Times New Roman" panose="02020603050405020304" pitchFamily="18" charset="0"/>
              </a:rPr>
              <a:t>ater </a:t>
            </a:r>
            <a:r>
              <a:rPr lang="en-US" sz="3600" b="1" i="1" dirty="0">
                <a:solidFill>
                  <a:srgbClr val="FF0000"/>
                </a:solidFill>
                <a:latin typeface="Times New Roman" panose="02020603050405020304" pitchFamily="18" charset="0"/>
                <a:cs typeface="Times New Roman" panose="02020603050405020304" pitchFamily="18" charset="0"/>
              </a:rPr>
              <a:t>absorption percentage </a:t>
            </a:r>
            <a:r>
              <a:rPr lang="en-US" sz="3200" b="1" dirty="0">
                <a:latin typeface="Times New Roman" panose="02020603050405020304" pitchFamily="18" charset="0"/>
                <a:cs typeface="Times New Roman" panose="02020603050405020304" pitchFamily="18" charset="0"/>
              </a:rPr>
              <a:t>also takes place in </a:t>
            </a:r>
            <a:r>
              <a:rPr lang="en-US" sz="3200" b="1" i="1" dirty="0">
                <a:solidFill>
                  <a:srgbClr val="00B050"/>
                </a:solidFill>
                <a:latin typeface="Times New Roman" panose="02020603050405020304" pitchFamily="18" charset="0"/>
                <a:cs typeface="Times New Roman" panose="02020603050405020304" pitchFamily="18" charset="0"/>
              </a:rPr>
              <a:t>two types </a:t>
            </a:r>
            <a:r>
              <a:rPr lang="en-US" sz="3200" b="1" dirty="0">
                <a:latin typeface="Times New Roman" panose="02020603050405020304" pitchFamily="18" charset="0"/>
                <a:cs typeface="Times New Roman" panose="02020603050405020304" pitchFamily="18" charset="0"/>
              </a:rPr>
              <a:t>of water. </a:t>
            </a:r>
          </a:p>
          <a:p>
            <a:pPr marL="457200" indent="-457200">
              <a:buSzPct val="150000"/>
              <a:buFont typeface="Arial" panose="020B0604020202020204" pitchFamily="34" charset="0"/>
              <a:buChar char="•"/>
            </a:pPr>
            <a:r>
              <a:rPr lang="en-US" sz="3200" b="1" i="1" dirty="0" smtClean="0">
                <a:solidFill>
                  <a:srgbClr val="00B050"/>
                </a:solidFill>
                <a:latin typeface="Times New Roman" panose="02020603050405020304" pitchFamily="18" charset="0"/>
                <a:cs typeface="Times New Roman" panose="02020603050405020304" pitchFamily="18" charset="0"/>
              </a:rPr>
              <a:t>Ordinary </a:t>
            </a:r>
            <a:r>
              <a:rPr lang="en-US" sz="3200" b="1" i="1" dirty="0">
                <a:solidFill>
                  <a:srgbClr val="00B050"/>
                </a:solidFill>
                <a:latin typeface="Times New Roman" panose="02020603050405020304" pitchFamily="18" charset="0"/>
                <a:cs typeface="Times New Roman" panose="02020603050405020304" pitchFamily="18" charset="0"/>
              </a:rPr>
              <a:t>tap water</a:t>
            </a:r>
            <a:r>
              <a:rPr lang="en-US" sz="3200" b="1" dirty="0">
                <a:latin typeface="Times New Roman" panose="02020603050405020304" pitchFamily="18" charset="0"/>
                <a:cs typeface="Times New Roman" panose="02020603050405020304" pitchFamily="18" charset="0"/>
              </a:rPr>
              <a:t>, in this type of water hybrid composite of FBF and SF with </a:t>
            </a:r>
            <a:r>
              <a:rPr lang="en-US" sz="3200" b="1" i="1" dirty="0">
                <a:solidFill>
                  <a:srgbClr val="3333FF"/>
                </a:solidFill>
                <a:latin typeface="Times New Roman" panose="02020603050405020304" pitchFamily="18" charset="0"/>
                <a:cs typeface="Times New Roman" panose="02020603050405020304" pitchFamily="18" charset="0"/>
              </a:rPr>
              <a:t>3:1 ratio </a:t>
            </a:r>
            <a:r>
              <a:rPr lang="en-US" sz="3200" b="1" i="1" dirty="0">
                <a:solidFill>
                  <a:srgbClr val="FF33CC"/>
                </a:solidFill>
                <a:latin typeface="Times New Roman" panose="02020603050405020304" pitchFamily="18" charset="0"/>
                <a:cs typeface="Times New Roman" panose="02020603050405020304" pitchFamily="18" charset="0"/>
              </a:rPr>
              <a:t>absorb more water </a:t>
            </a:r>
            <a:r>
              <a:rPr lang="en-US" sz="3200" b="1" dirty="0">
                <a:latin typeface="Times New Roman" panose="02020603050405020304" pitchFamily="18" charset="0"/>
                <a:cs typeface="Times New Roman" panose="02020603050405020304" pitchFamily="18" charset="0"/>
              </a:rPr>
              <a:t>relative to other ratios, this hybrid composite absorbs </a:t>
            </a:r>
            <a:r>
              <a:rPr lang="en-US" sz="3200" b="1" i="1" dirty="0">
                <a:solidFill>
                  <a:srgbClr val="FF0000"/>
                </a:solidFill>
                <a:latin typeface="Times New Roman" panose="02020603050405020304" pitchFamily="18" charset="0"/>
                <a:cs typeface="Times New Roman" panose="02020603050405020304" pitchFamily="18" charset="0"/>
              </a:rPr>
              <a:t>4.21%. </a:t>
            </a:r>
            <a:endParaRPr lang="en-US" sz="3200" b="1" i="1" dirty="0" smtClean="0">
              <a:solidFill>
                <a:srgbClr val="FF0000"/>
              </a:solidFill>
              <a:latin typeface="Times New Roman" panose="02020603050405020304" pitchFamily="18" charset="0"/>
              <a:cs typeface="Times New Roman" panose="02020603050405020304" pitchFamily="18" charset="0"/>
            </a:endParaRPr>
          </a:p>
          <a:p>
            <a:pPr marL="457200" indent="-457200">
              <a:buSzPct val="150000"/>
              <a:buFont typeface="Arial" panose="020B0604020202020204" pitchFamily="34" charset="0"/>
              <a:buChar char="•"/>
            </a:pPr>
            <a:r>
              <a:rPr lang="en-US" sz="3200" b="1" i="1" dirty="0" smtClean="0">
                <a:solidFill>
                  <a:srgbClr val="00B050"/>
                </a:solidFill>
                <a:latin typeface="Times New Roman" panose="02020603050405020304" pitchFamily="18" charset="0"/>
                <a:cs typeface="Times New Roman" panose="02020603050405020304" pitchFamily="18" charset="0"/>
              </a:rPr>
              <a:t>Rain </a:t>
            </a:r>
            <a:r>
              <a:rPr lang="en-US" sz="3200" b="1" i="1" dirty="0">
                <a:solidFill>
                  <a:srgbClr val="00B050"/>
                </a:solidFill>
                <a:latin typeface="Times New Roman" panose="02020603050405020304" pitchFamily="18" charset="0"/>
                <a:cs typeface="Times New Roman" panose="02020603050405020304" pitchFamily="18" charset="0"/>
              </a:rPr>
              <a:t>water </a:t>
            </a:r>
            <a:r>
              <a:rPr lang="en-US" sz="3200" b="1" dirty="0">
                <a:latin typeface="Times New Roman" panose="02020603050405020304" pitchFamily="18" charset="0"/>
                <a:cs typeface="Times New Roman" panose="02020603050405020304" pitchFamily="18" charset="0"/>
              </a:rPr>
              <a:t>again hybrid composite of FBF and SF with </a:t>
            </a:r>
            <a:r>
              <a:rPr lang="en-US" sz="3200" b="1" i="1" dirty="0">
                <a:solidFill>
                  <a:srgbClr val="3333FF"/>
                </a:solidFill>
                <a:latin typeface="Times New Roman" panose="02020603050405020304" pitchFamily="18" charset="0"/>
                <a:cs typeface="Times New Roman" panose="02020603050405020304" pitchFamily="18" charset="0"/>
              </a:rPr>
              <a:t>3:1 ratio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recorded </a:t>
            </a:r>
            <a:r>
              <a:rPr lang="en-US" sz="3200" b="1" i="1" dirty="0">
                <a:solidFill>
                  <a:srgbClr val="FF33CC"/>
                </a:solidFill>
                <a:latin typeface="Times New Roman" panose="02020603050405020304" pitchFamily="18" charset="0"/>
                <a:cs typeface="Times New Roman" panose="02020603050405020304" pitchFamily="18" charset="0"/>
              </a:rPr>
              <a:t>more water absorption </a:t>
            </a:r>
            <a:r>
              <a:rPr lang="en-US" sz="3200" b="1" dirty="0">
                <a:latin typeface="Times New Roman" panose="02020603050405020304" pitchFamily="18" charset="0"/>
                <a:cs typeface="Times New Roman" panose="02020603050405020304" pitchFamily="18" charset="0"/>
              </a:rPr>
              <a:t>up to </a:t>
            </a:r>
            <a:r>
              <a:rPr lang="en-US" sz="3200" b="1" dirty="0">
                <a:solidFill>
                  <a:srgbClr val="7030A0"/>
                </a:solidFill>
                <a:latin typeface="Times New Roman" panose="02020603050405020304" pitchFamily="18" charset="0"/>
                <a:cs typeface="Times New Roman" panose="02020603050405020304" pitchFamily="18" charset="0"/>
              </a:rPr>
              <a:t>3.80% </a:t>
            </a:r>
            <a:r>
              <a:rPr lang="en-US" sz="3200" b="1" dirty="0">
                <a:latin typeface="Times New Roman" panose="02020603050405020304" pitchFamily="18" charset="0"/>
                <a:cs typeface="Times New Roman" panose="02020603050405020304" pitchFamily="18" charset="0"/>
              </a:rPr>
              <a:t>&amp;</a:t>
            </a:r>
            <a:r>
              <a:rPr lang="en-US" sz="3200" b="1" dirty="0" smtClean="0">
                <a:latin typeface="Times New Roman" panose="02020603050405020304" pitchFamily="18" charset="0"/>
                <a:cs typeface="Times New Roman" panose="02020603050405020304" pitchFamily="18" charset="0"/>
              </a:rPr>
              <a:t> </a:t>
            </a:r>
            <a:r>
              <a:rPr lang="en-US" sz="3200" b="1" i="1" dirty="0" smtClean="0">
                <a:solidFill>
                  <a:srgbClr val="3333FF"/>
                </a:solidFill>
                <a:latin typeface="Times New Roman" panose="02020603050405020304" pitchFamily="18" charset="0"/>
                <a:cs typeface="Times New Roman" panose="02020603050405020304" pitchFamily="18" charset="0"/>
              </a:rPr>
              <a:t>1:1 </a:t>
            </a:r>
            <a:r>
              <a:rPr lang="en-US" sz="3200" b="1" i="1" dirty="0">
                <a:solidFill>
                  <a:srgbClr val="3333FF"/>
                </a:solidFill>
                <a:latin typeface="Times New Roman" panose="02020603050405020304" pitchFamily="18" charset="0"/>
                <a:cs typeface="Times New Roman" panose="02020603050405020304" pitchFamily="18" charset="0"/>
              </a:rPr>
              <a:t>ratio </a:t>
            </a:r>
            <a:r>
              <a:rPr lang="en-US" sz="3200" b="1" dirty="0">
                <a:latin typeface="Times New Roman" panose="02020603050405020304" pitchFamily="18" charset="0"/>
                <a:cs typeface="Times New Roman" panose="02020603050405020304" pitchFamily="18" charset="0"/>
              </a:rPr>
              <a:t>follow the </a:t>
            </a:r>
            <a:r>
              <a:rPr lang="en-US" sz="3200" b="1" i="1" dirty="0">
                <a:solidFill>
                  <a:srgbClr val="3333FF"/>
                </a:solidFill>
                <a:latin typeface="Times New Roman" panose="02020603050405020304" pitchFamily="18" charset="0"/>
                <a:cs typeface="Times New Roman" panose="02020603050405020304" pitchFamily="18" charset="0"/>
              </a:rPr>
              <a:t>3:1 ratio </a:t>
            </a:r>
            <a:r>
              <a:rPr lang="en-US" sz="3200" b="1" dirty="0">
                <a:latin typeface="Times New Roman" panose="02020603050405020304" pitchFamily="18" charset="0"/>
                <a:cs typeface="Times New Roman" panose="02020603050405020304" pitchFamily="18" charset="0"/>
              </a:rPr>
              <a:t>by </a:t>
            </a:r>
            <a:r>
              <a:rPr lang="en-US" sz="3200" b="1" i="1" dirty="0">
                <a:solidFill>
                  <a:srgbClr val="FF0000"/>
                </a:solidFill>
                <a:latin typeface="Times New Roman" panose="02020603050405020304" pitchFamily="18" charset="0"/>
                <a:cs typeface="Times New Roman" panose="02020603050405020304" pitchFamily="18" charset="0"/>
              </a:rPr>
              <a:t>3.21% </a:t>
            </a:r>
            <a:r>
              <a:rPr lang="en-US" sz="3200" b="1" dirty="0">
                <a:latin typeface="Times New Roman" panose="02020603050405020304" pitchFamily="18" charset="0"/>
                <a:cs typeface="Times New Roman" panose="02020603050405020304" pitchFamily="18" charset="0"/>
              </a:rPr>
              <a:t>result. </a:t>
            </a:r>
            <a:endParaRPr lang="en-US" sz="3200" b="1" dirty="0" smtClean="0">
              <a:latin typeface="Times New Roman" panose="02020603050405020304" pitchFamily="18" charset="0"/>
              <a:cs typeface="Times New Roman" panose="02020603050405020304" pitchFamily="18" charset="0"/>
            </a:endParaRPr>
          </a:p>
          <a:p>
            <a:pPr marL="457200" indent="-457200">
              <a:buSzPct val="100000"/>
              <a:buFont typeface="Wingdings" panose="05000000000000000000" pitchFamily="2" charset="2"/>
              <a:buChar char="ü"/>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chemeClr val="tx1"/>
                </a:solidFill>
                <a:latin typeface="Times New Roman" panose="02020603050405020304" pitchFamily="18" charset="0"/>
                <a:cs typeface="Times New Roman" panose="02020603050405020304" pitchFamily="18" charset="0"/>
              </a:rPr>
              <a:t>T</a:t>
            </a:r>
            <a:r>
              <a:rPr lang="en-US" sz="3200" b="1" dirty="0" smtClean="0">
                <a:latin typeface="Times New Roman" panose="02020603050405020304" pitchFamily="18" charset="0"/>
                <a:cs typeface="Times New Roman" panose="02020603050405020304" pitchFamily="18" charset="0"/>
              </a:rPr>
              <a:t>he </a:t>
            </a:r>
            <a:r>
              <a:rPr lang="en-US" sz="3200" b="1" i="1" dirty="0">
                <a:solidFill>
                  <a:srgbClr val="FF33CC"/>
                </a:solidFill>
                <a:latin typeface="Times New Roman" panose="02020603050405020304" pitchFamily="18" charset="0"/>
                <a:cs typeface="Times New Roman" panose="02020603050405020304" pitchFamily="18" charset="0"/>
              </a:rPr>
              <a:t>least rain water absorption </a:t>
            </a:r>
            <a:r>
              <a:rPr lang="en-US" sz="3200" b="1" dirty="0">
                <a:latin typeface="Times New Roman" panose="02020603050405020304" pitchFamily="18" charset="0"/>
                <a:cs typeface="Times New Roman" panose="02020603050405020304" pitchFamily="18" charset="0"/>
              </a:rPr>
              <a:t>seen for hybrid composite of </a:t>
            </a:r>
            <a:r>
              <a:rPr lang="en-US" sz="3200" b="1" i="1" dirty="0">
                <a:solidFill>
                  <a:srgbClr val="3333FF"/>
                </a:solidFill>
                <a:latin typeface="Times New Roman" panose="02020603050405020304" pitchFamily="18" charset="0"/>
                <a:cs typeface="Times New Roman" panose="02020603050405020304" pitchFamily="18" charset="0"/>
              </a:rPr>
              <a:t>1:3 ratio</a:t>
            </a:r>
            <a:r>
              <a:rPr lang="en-US" sz="3200" b="1" dirty="0">
                <a:latin typeface="Times New Roman" panose="02020603050405020304" pitchFamily="18" charset="0"/>
                <a:cs typeface="Times New Roman" panose="02020603050405020304" pitchFamily="18" charset="0"/>
              </a:rPr>
              <a:t>. </a:t>
            </a:r>
          </a:p>
        </p:txBody>
      </p:sp>
      <p:sp>
        <p:nvSpPr>
          <p:cNvPr id="5" name="Down Arrow Callout 4"/>
          <p:cNvSpPr/>
          <p:nvPr/>
        </p:nvSpPr>
        <p:spPr>
          <a:xfrm>
            <a:off x="914400" y="19089"/>
            <a:ext cx="9982200" cy="666711"/>
          </a:xfrm>
          <a:prstGeom prst="downArrowCallout">
            <a:avLst/>
          </a:prstGeom>
          <a:solidFill>
            <a:schemeClr val="bg2"/>
          </a:solidFill>
        </p:spPr>
        <p:style>
          <a:lnRef idx="1">
            <a:schemeClr val="accent5"/>
          </a:lnRef>
          <a:fillRef idx="3">
            <a:schemeClr val="accent5"/>
          </a:fillRef>
          <a:effectRef idx="2">
            <a:schemeClr val="accent5"/>
          </a:effectRef>
          <a:fontRef idx="minor">
            <a:schemeClr val="lt1"/>
          </a:fontRef>
        </p:style>
        <p:txBody>
          <a:bodyPr rtlCol="0" anchor="ctr"/>
          <a:lstStyle/>
          <a:p>
            <a:r>
              <a:rPr lang="en-US" sz="4000" dirty="0" smtClean="0">
                <a:solidFill>
                  <a:srgbClr val="FF0000"/>
                </a:solidFill>
                <a:latin typeface="Bodoni MT Black" panose="02070A03080606020203" pitchFamily="18" charset="0"/>
              </a:rPr>
              <a:t>Cont’d</a:t>
            </a:r>
            <a:endParaRPr lang="en-US" sz="4000" dirty="0">
              <a:solidFill>
                <a:srgbClr val="FF0000"/>
              </a:solidFill>
              <a:latin typeface="Bodoni MT Black" panose="02070A03080606020203" pitchFamily="18" charset="0"/>
            </a:endParaRPr>
          </a:p>
        </p:txBody>
      </p:sp>
      <p:sp>
        <p:nvSpPr>
          <p:cNvPr id="6" name="32-Point Star 5"/>
          <p:cNvSpPr/>
          <p:nvPr/>
        </p:nvSpPr>
        <p:spPr>
          <a:xfrm>
            <a:off x="257041" y="6019800"/>
            <a:ext cx="11658600" cy="8542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1149230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27</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3" name="Rounded Rectangle 2"/>
          <p:cNvSpPr/>
          <p:nvPr/>
        </p:nvSpPr>
        <p:spPr>
          <a:xfrm>
            <a:off x="76200" y="625698"/>
            <a:ext cx="11963400" cy="58298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571500" lvl="0" indent="-571500">
              <a:spcBef>
                <a:spcPct val="20000"/>
              </a:spcBef>
              <a:buSzPct val="150000"/>
              <a:buFont typeface="Times New Roman" panose="02020603050405020304" pitchFamily="18" charset="0"/>
              <a:buChar char="♣"/>
            </a:pPr>
            <a:r>
              <a:rPr lang="en-US" sz="3600" b="1" dirty="0">
                <a:solidFill>
                  <a:prstClr val="black"/>
                </a:solidFill>
                <a:latin typeface="Times New Roman" panose="02020603050405020304" pitchFamily="18" charset="0"/>
                <a:cs typeface="Times New Roman" panose="02020603050405020304" pitchFamily="18" charset="0"/>
              </a:rPr>
              <a:t>For both types of water, more water absorption is seen on hybrid composite of FBF and SF with </a:t>
            </a:r>
            <a:r>
              <a:rPr lang="en-US" sz="3600" b="1" i="1" dirty="0">
                <a:solidFill>
                  <a:srgbClr val="3333FF"/>
                </a:solidFill>
                <a:latin typeface="Times New Roman" panose="02020603050405020304" pitchFamily="18" charset="0"/>
                <a:cs typeface="Times New Roman" panose="02020603050405020304" pitchFamily="18" charset="0"/>
              </a:rPr>
              <a:t>3:1 ratio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a:solidFill>
                  <a:prstClr val="black"/>
                </a:solidFill>
                <a:latin typeface="Times New Roman" panose="02020603050405020304" pitchFamily="18" charset="0"/>
                <a:cs typeface="Times New Roman" panose="02020603050405020304" pitchFamily="18" charset="0"/>
              </a:rPr>
              <a:t>and followed by </a:t>
            </a:r>
            <a:r>
              <a:rPr lang="en-US" sz="3600" b="1" i="1" dirty="0">
                <a:solidFill>
                  <a:srgbClr val="3333FF"/>
                </a:solidFill>
                <a:latin typeface="Times New Roman" panose="02020603050405020304" pitchFamily="18" charset="0"/>
                <a:cs typeface="Times New Roman" panose="02020603050405020304" pitchFamily="18" charset="0"/>
              </a:rPr>
              <a:t>1:1 ratio </a:t>
            </a:r>
            <a:r>
              <a:rPr lang="en-US" sz="3600" b="1" dirty="0">
                <a:solidFill>
                  <a:prstClr val="black"/>
                </a:solidFill>
                <a:latin typeface="Times New Roman" panose="02020603050405020304" pitchFamily="18" charset="0"/>
                <a:cs typeface="Times New Roman" panose="02020603050405020304" pitchFamily="18" charset="0"/>
              </a:rPr>
              <a:t>&amp;</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a:solidFill>
                  <a:prstClr val="black"/>
                </a:solidFill>
                <a:latin typeface="Times New Roman" panose="02020603050405020304" pitchFamily="18" charset="0"/>
                <a:cs typeface="Times New Roman" panose="02020603050405020304" pitchFamily="18" charset="0"/>
              </a:rPr>
              <a:t>the list </a:t>
            </a:r>
            <a:r>
              <a:rPr lang="en-US" sz="3600" b="1" i="1" dirty="0">
                <a:solidFill>
                  <a:srgbClr val="FF33CC"/>
                </a:solidFill>
                <a:latin typeface="Times New Roman" panose="02020603050405020304" pitchFamily="18" charset="0"/>
                <a:cs typeface="Times New Roman" panose="02020603050405020304" pitchFamily="18" charset="0"/>
              </a:rPr>
              <a:t>water absorption seen </a:t>
            </a:r>
            <a:r>
              <a:rPr lang="en-US" sz="3600" b="1" dirty="0">
                <a:solidFill>
                  <a:prstClr val="black"/>
                </a:solidFill>
                <a:latin typeface="Times New Roman" panose="02020603050405020304" pitchFamily="18" charset="0"/>
                <a:cs typeface="Times New Roman" panose="02020603050405020304" pitchFamily="18" charset="0"/>
              </a:rPr>
              <a:t>on </a:t>
            </a:r>
            <a:r>
              <a:rPr lang="en-US" sz="3600" b="1" i="1" dirty="0">
                <a:solidFill>
                  <a:srgbClr val="3333FF"/>
                </a:solidFill>
                <a:latin typeface="Times New Roman" panose="02020603050405020304" pitchFamily="18" charset="0"/>
                <a:cs typeface="Times New Roman" panose="02020603050405020304" pitchFamily="18" charset="0"/>
              </a:rPr>
              <a:t>1:3 ratio</a:t>
            </a:r>
            <a:r>
              <a:rPr lang="en-US" sz="3600" b="1" dirty="0">
                <a:solidFill>
                  <a:prstClr val="black"/>
                </a:solidFill>
                <a:latin typeface="Times New Roman" panose="02020603050405020304" pitchFamily="18" charset="0"/>
                <a:cs typeface="Times New Roman" panose="02020603050405020304" pitchFamily="18" charset="0"/>
              </a:rPr>
              <a:t>.</a:t>
            </a:r>
          </a:p>
          <a:p>
            <a:pPr marL="571500" lvl="0" indent="-571500">
              <a:spcBef>
                <a:spcPct val="20000"/>
              </a:spcBef>
              <a:buSzPct val="150000"/>
              <a:buFont typeface="Times New Roman" panose="02020603050405020304" pitchFamily="18" charset="0"/>
              <a:buChar char="♣"/>
            </a:pPr>
            <a:r>
              <a:rPr lang="en-US" sz="3600" b="1" dirty="0">
                <a:solidFill>
                  <a:prstClr val="black"/>
                </a:solidFill>
                <a:latin typeface="Times New Roman" panose="02020603050405020304" pitchFamily="18" charset="0"/>
                <a:cs typeface="Times New Roman" panose="02020603050405020304" pitchFamily="18" charset="0"/>
              </a:rPr>
              <a:t>In this case, for </a:t>
            </a:r>
            <a:r>
              <a:rPr lang="en-US" sz="3600" b="1" i="1" dirty="0">
                <a:solidFill>
                  <a:srgbClr val="00CC00"/>
                </a:solidFill>
                <a:latin typeface="Times New Roman" panose="02020603050405020304" pitchFamily="18" charset="0"/>
                <a:cs typeface="Times New Roman" panose="02020603050405020304" pitchFamily="18" charset="0"/>
              </a:rPr>
              <a:t>water absorption percentage </a:t>
            </a:r>
            <a:r>
              <a:rPr lang="en-US" sz="3600" b="1" dirty="0">
                <a:solidFill>
                  <a:prstClr val="black"/>
                </a:solidFill>
                <a:latin typeface="Times New Roman" panose="02020603050405020304" pitchFamily="18" charset="0"/>
                <a:cs typeface="Times New Roman" panose="02020603050405020304" pitchFamily="18" charset="0"/>
              </a:rPr>
              <a:t>as the </a:t>
            </a:r>
            <a:r>
              <a:rPr lang="en-US" sz="3600" b="1" i="1" dirty="0">
                <a:solidFill>
                  <a:srgbClr val="FF33CC"/>
                </a:solidFill>
                <a:latin typeface="Times New Roman" panose="02020603050405020304" pitchFamily="18" charset="0"/>
                <a:cs typeface="Times New Roman" panose="02020603050405020304" pitchFamily="18" charset="0"/>
              </a:rPr>
              <a:t>list number is more preferable</a:t>
            </a:r>
            <a:r>
              <a:rPr lang="en-US" sz="3600" b="1" dirty="0">
                <a:solidFill>
                  <a:prstClr val="black"/>
                </a:solidFill>
                <a:latin typeface="Times New Roman" panose="02020603050405020304" pitchFamily="18" charset="0"/>
                <a:cs typeface="Times New Roman" panose="02020603050405020304" pitchFamily="18" charset="0"/>
              </a:rPr>
              <a:t>. So, </a:t>
            </a:r>
            <a:r>
              <a:rPr lang="en-US" sz="3600" b="1" i="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1:3 ratio </a:t>
            </a:r>
            <a:r>
              <a:rPr lang="en-US" sz="3600" b="1" i="1" dirty="0">
                <a:solidFill>
                  <a:prstClr val="black"/>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has least value and </a:t>
            </a:r>
            <a:r>
              <a:rPr lang="en-US" sz="3600" b="1" i="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preferable</a:t>
            </a:r>
            <a:r>
              <a:rPr lang="en-US" sz="3600" b="1" dirty="0">
                <a:solidFill>
                  <a:prstClr val="black"/>
                </a:solidFill>
                <a:highlight>
                  <a:srgbClr val="FFFF00"/>
                </a:highlight>
                <a:latin typeface="Times New Roman" panose="02020603050405020304" pitchFamily="18" charset="0"/>
                <a:cs typeface="Times New Roman" panose="02020603050405020304" pitchFamily="18" charset="0"/>
              </a:rPr>
              <a:t>.</a:t>
            </a:r>
          </a:p>
          <a:p>
            <a:pPr marL="571500" lvl="0" indent="-571500">
              <a:spcBef>
                <a:spcPct val="20000"/>
              </a:spcBef>
              <a:buSzPct val="150000"/>
              <a:buFont typeface="Times New Roman" panose="02020603050405020304" pitchFamily="18" charset="0"/>
              <a:buChar char="♣"/>
            </a:pPr>
            <a:r>
              <a:rPr lang="en-US" sz="3600" b="1" dirty="0">
                <a:solidFill>
                  <a:prstClr val="black"/>
                </a:solidFill>
                <a:latin typeface="Times New Roman" panose="02020603050405020304" pitchFamily="18" charset="0"/>
                <a:cs typeface="Times New Roman" panose="02020603050405020304" pitchFamily="18" charset="0"/>
              </a:rPr>
              <a:t>Shortly, </a:t>
            </a:r>
            <a:r>
              <a:rPr lang="en-US" sz="3600" b="1" dirty="0" smtClean="0">
                <a:solidFill>
                  <a:prstClr val="black"/>
                </a:solidFill>
                <a:latin typeface="Times New Roman" panose="02020603050405020304" pitchFamily="18" charset="0"/>
                <a:cs typeface="Times New Roman" panose="02020603050405020304" pitchFamily="18" charset="0"/>
              </a:rPr>
              <a:t>for </a:t>
            </a:r>
            <a:r>
              <a:rPr lang="en-US" sz="3600" b="1" i="1" dirty="0">
                <a:solidFill>
                  <a:srgbClr val="FF33CC"/>
                </a:solidFill>
                <a:latin typeface="Times New Roman" panose="02020603050405020304" pitchFamily="18" charset="0"/>
                <a:cs typeface="Times New Roman" panose="02020603050405020304" pitchFamily="18" charset="0"/>
              </a:rPr>
              <a:t>automotive dashboard application </a:t>
            </a:r>
            <a:r>
              <a:rPr lang="en-US" sz="3600" b="1" dirty="0">
                <a:solidFill>
                  <a:prstClr val="black"/>
                </a:solidFill>
                <a:latin typeface="Times New Roman" panose="02020603050405020304" pitchFamily="18" charset="0"/>
                <a:cs typeface="Times New Roman" panose="02020603050405020304" pitchFamily="18" charset="0"/>
              </a:rPr>
              <a:t>point of view hybrid composite of FBF and SF with </a:t>
            </a:r>
            <a:r>
              <a:rPr lang="en-US" sz="3600" b="1" i="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ratio </a:t>
            </a:r>
            <a:r>
              <a:rPr lang="en-US" sz="3600" b="1" i="1" dirty="0" smtClean="0">
                <a:solidFill>
                  <a:srgbClr val="FF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 better mechanical and physical properties</a:t>
            </a:r>
            <a:r>
              <a:rPr lang="en-US" sz="3600" b="1" dirty="0" smtClean="0">
                <a:solidFill>
                  <a:prstClr val="black"/>
                </a:solidFill>
                <a:latin typeface="Times New Roman" panose="02020603050405020304" pitchFamily="18" charset="0"/>
                <a:cs typeface="Times New Roman" panose="02020603050405020304" pitchFamily="18" charset="0"/>
              </a:rPr>
              <a:t>.</a:t>
            </a:r>
            <a:endParaRPr lang="en-US" b="1" dirty="0"/>
          </a:p>
        </p:txBody>
      </p:sp>
      <p:sp>
        <p:nvSpPr>
          <p:cNvPr id="5" name="Down Arrow Callout 4"/>
          <p:cNvSpPr/>
          <p:nvPr/>
        </p:nvSpPr>
        <p:spPr>
          <a:xfrm>
            <a:off x="914400" y="19089"/>
            <a:ext cx="9982200" cy="666711"/>
          </a:xfrm>
          <a:prstGeom prst="downArrowCallout">
            <a:avLst/>
          </a:prstGeom>
          <a:solidFill>
            <a:schemeClr val="bg2"/>
          </a:solidFill>
        </p:spPr>
        <p:style>
          <a:lnRef idx="1">
            <a:schemeClr val="accent5"/>
          </a:lnRef>
          <a:fillRef idx="3">
            <a:schemeClr val="accent5"/>
          </a:fillRef>
          <a:effectRef idx="2">
            <a:schemeClr val="accent5"/>
          </a:effectRef>
          <a:fontRef idx="minor">
            <a:schemeClr val="lt1"/>
          </a:fontRef>
        </p:style>
        <p:txBody>
          <a:bodyPr rtlCol="0" anchor="ctr"/>
          <a:lstStyle/>
          <a:p>
            <a:r>
              <a:rPr lang="en-US" sz="4000" dirty="0" smtClean="0">
                <a:solidFill>
                  <a:srgbClr val="FF0000"/>
                </a:solidFill>
                <a:latin typeface="Bodoni MT Black" panose="02070A03080606020203" pitchFamily="18" charset="0"/>
              </a:rPr>
              <a:t>Cont’d</a:t>
            </a:r>
            <a:endParaRPr lang="en-US" sz="4000" dirty="0">
              <a:solidFill>
                <a:srgbClr val="FF0000"/>
              </a:solidFill>
              <a:latin typeface="Bodoni MT Black" panose="02070A03080606020203" pitchFamily="18" charset="0"/>
            </a:endParaRPr>
          </a:p>
        </p:txBody>
      </p:sp>
      <p:sp>
        <p:nvSpPr>
          <p:cNvPr id="6" name="32-Point Star 5"/>
          <p:cNvSpPr/>
          <p:nvPr/>
        </p:nvSpPr>
        <p:spPr>
          <a:xfrm>
            <a:off x="257041" y="6387921"/>
            <a:ext cx="11658600" cy="486178"/>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289823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Content Placeholder 1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 </a:t>
            </a:r>
            <a:fld id="{747C724B-73C6-418A-BAD0-8D704EE15BBB}" type="slidenum">
              <a:rPr lang="en-US" smtClean="0"/>
              <a:pPr/>
              <a:t>28</a:t>
            </a:fld>
            <a:endParaRPr lang="en-US" dirty="0"/>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5" name="Rounded Rectangle 4"/>
          <p:cNvSpPr/>
          <p:nvPr/>
        </p:nvSpPr>
        <p:spPr>
          <a:xfrm>
            <a:off x="101689" y="580445"/>
            <a:ext cx="11988621" cy="5652262"/>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buSzPct val="150000"/>
              <a:buFont typeface="Times New Roman" panose="02020603050405020304" pitchFamily="18" charset="0"/>
              <a:buChar char="♣"/>
            </a:pP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chemeClr val="tx1"/>
                </a:solidFill>
                <a:latin typeface="Times New Roman" panose="02020603050405020304" pitchFamily="18" charset="0"/>
                <a:cs typeface="Times New Roman" panose="02020603050405020304" pitchFamily="18" charset="0"/>
              </a:rPr>
              <a:t>F</a:t>
            </a:r>
            <a:r>
              <a:rPr lang="en-US" sz="3600" b="1" dirty="0" smtClean="0">
                <a:latin typeface="Times New Roman" panose="02020603050405020304" pitchFamily="18" charset="0"/>
                <a:cs typeface="Times New Roman" panose="02020603050405020304" pitchFamily="18" charset="0"/>
              </a:rPr>
              <a:t>.B &amp; </a:t>
            </a:r>
            <a:r>
              <a:rPr lang="en-US" sz="3600" b="1" dirty="0">
                <a:latin typeface="Times New Roman" panose="02020603050405020304" pitchFamily="18" charset="0"/>
                <a:cs typeface="Times New Roman" panose="02020603050405020304" pitchFamily="18" charset="0"/>
              </a:rPr>
              <a:t>sisal </a:t>
            </a:r>
            <a:r>
              <a:rPr lang="en-US" sz="3600" b="1" dirty="0" smtClean="0">
                <a:latin typeface="Times New Roman" panose="02020603050405020304" pitchFamily="18" charset="0"/>
                <a:cs typeface="Times New Roman" panose="02020603050405020304" pitchFamily="18" charset="0"/>
              </a:rPr>
              <a:t>plants </a:t>
            </a:r>
            <a:r>
              <a:rPr lang="en-US" sz="3600" b="1" dirty="0">
                <a:latin typeface="Times New Roman" panose="02020603050405020304" pitchFamily="18" charset="0"/>
                <a:cs typeface="Times New Roman" panose="02020603050405020304" pitchFamily="18" charset="0"/>
              </a:rPr>
              <a:t>of </a:t>
            </a:r>
            <a:r>
              <a:rPr lang="en-US" sz="3600" b="1" i="1" dirty="0">
                <a:solidFill>
                  <a:srgbClr val="7030A0"/>
                </a:solidFill>
                <a:latin typeface="Times New Roman" panose="02020603050405020304" pitchFamily="18" charset="0"/>
                <a:cs typeface="Times New Roman" panose="02020603050405020304" pitchFamily="18" charset="0"/>
              </a:rPr>
              <a:t>different aging</a:t>
            </a:r>
            <a:r>
              <a:rPr lang="en-US" sz="3600" b="1" dirty="0">
                <a:latin typeface="Times New Roman" panose="02020603050405020304" pitchFamily="18" charset="0"/>
                <a:cs typeface="Times New Roman" panose="02020603050405020304" pitchFamily="18" charset="0"/>
              </a:rPr>
              <a:t>, </a:t>
            </a:r>
            <a:r>
              <a:rPr lang="en-US" sz="3600" b="1" i="1" dirty="0">
                <a:solidFill>
                  <a:srgbClr val="C00000"/>
                </a:solidFill>
                <a:latin typeface="Times New Roman" panose="02020603050405020304" pitchFamily="18" charset="0"/>
                <a:cs typeface="Times New Roman" panose="02020603050405020304" pitchFamily="18" charset="0"/>
              </a:rPr>
              <a:t>climatic condition </a:t>
            </a:r>
            <a:r>
              <a:rPr lang="en-US" sz="3600" b="1" dirty="0">
                <a:latin typeface="Times New Roman" panose="02020603050405020304" pitchFamily="18" charset="0"/>
                <a:cs typeface="Times New Roman" panose="02020603050405020304" pitchFamily="18" charset="0"/>
              </a:rPr>
              <a:t>&amp;</a:t>
            </a:r>
            <a:r>
              <a:rPr lang="en-US" sz="3600" b="1" dirty="0" smtClean="0">
                <a:latin typeface="Times New Roman" panose="02020603050405020304" pitchFamily="18" charset="0"/>
                <a:cs typeface="Times New Roman" panose="02020603050405020304" pitchFamily="18" charset="0"/>
              </a:rPr>
              <a:t> </a:t>
            </a:r>
            <a:r>
              <a:rPr lang="en-US" sz="3600" b="1" i="1" dirty="0">
                <a:solidFill>
                  <a:srgbClr val="00B0F0"/>
                </a:solidFill>
                <a:latin typeface="Times New Roman" panose="02020603050405020304" pitchFamily="18" charset="0"/>
                <a:cs typeface="Times New Roman" panose="02020603050405020304" pitchFamily="18" charset="0"/>
              </a:rPr>
              <a:t>soil type </a:t>
            </a:r>
            <a:r>
              <a:rPr lang="en-US" sz="3600" b="1" dirty="0">
                <a:latin typeface="Times New Roman" panose="02020603050405020304" pitchFamily="18" charset="0"/>
                <a:cs typeface="Times New Roman" panose="02020603050405020304" pitchFamily="18" charset="0"/>
              </a:rPr>
              <a:t>those disposed throughout </a:t>
            </a:r>
            <a:r>
              <a:rPr lang="en-US" sz="3600" b="1" dirty="0" smtClean="0">
                <a:latin typeface="Times New Roman" panose="02020603050405020304" pitchFamily="18" charset="0"/>
                <a:cs typeface="Times New Roman" panose="02020603050405020304" pitchFamily="18" charset="0"/>
              </a:rPr>
              <a:t>country, conducting </a:t>
            </a:r>
            <a:r>
              <a:rPr lang="en-US" sz="3600" b="1" dirty="0">
                <a:latin typeface="Times New Roman" panose="02020603050405020304" pitchFamily="18" charset="0"/>
                <a:cs typeface="Times New Roman" panose="02020603050405020304" pitchFamily="18" charset="0"/>
              </a:rPr>
              <a:t>further researcher on their </a:t>
            </a:r>
            <a:r>
              <a:rPr lang="en-US" sz="3600" b="1" dirty="0">
                <a:solidFill>
                  <a:srgbClr val="FF0000"/>
                </a:solidFill>
                <a:latin typeface="Times New Roman" panose="02020603050405020304" pitchFamily="18" charset="0"/>
                <a:cs typeface="Times New Roman" panose="02020603050405020304" pitchFamily="18" charset="0"/>
              </a:rPr>
              <a:t>mechanical</a:t>
            </a:r>
            <a:r>
              <a:rPr lang="en-US" sz="3600" b="1" dirty="0">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i="1" dirty="0">
                <a:solidFill>
                  <a:srgbClr val="00B050"/>
                </a:solidFill>
                <a:latin typeface="Times New Roman" panose="02020603050405020304" pitchFamily="18" charset="0"/>
                <a:cs typeface="Times New Roman" panose="02020603050405020304" pitchFamily="18" charset="0"/>
              </a:rPr>
              <a:t>chemical</a:t>
            </a:r>
            <a:r>
              <a:rPr lang="en-US" sz="3600" b="1" dirty="0">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thermal</a:t>
            </a:r>
            <a:r>
              <a:rPr lang="en-US" sz="3600" b="1" dirty="0">
                <a:latin typeface="Times New Roman" panose="02020603050405020304" pitchFamily="18" charset="0"/>
                <a:cs typeface="Times New Roman" panose="02020603050405020304" pitchFamily="18" charset="0"/>
              </a:rPr>
              <a:t> &amp;</a:t>
            </a:r>
            <a:r>
              <a:rPr lang="en-US" sz="3600" b="1" dirty="0" smtClean="0">
                <a:latin typeface="Times New Roman" panose="02020603050405020304" pitchFamily="18" charset="0"/>
                <a:cs typeface="Times New Roman" panose="02020603050405020304" pitchFamily="18" charset="0"/>
              </a:rPr>
              <a:t> </a:t>
            </a:r>
            <a:r>
              <a:rPr lang="en-US" sz="3600" b="1" i="1" dirty="0" smtClean="0">
                <a:solidFill>
                  <a:srgbClr val="FF33CC"/>
                </a:solidFill>
                <a:latin typeface="Times New Roman" panose="02020603050405020304" pitchFamily="18" charset="0"/>
                <a:cs typeface="Times New Roman" panose="02020603050405020304" pitchFamily="18" charset="0"/>
              </a:rPr>
              <a:t>physical properties</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a:p>
            <a:pPr marL="457200" indent="-457200">
              <a:buSzPct val="150000"/>
              <a:buFont typeface="Times New Roman" panose="02020603050405020304" pitchFamily="18" charset="0"/>
              <a:buChar char="♣"/>
            </a:pP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smtClean="0">
                <a:solidFill>
                  <a:schemeClr val="tx1"/>
                </a:solidFill>
                <a:latin typeface="Times New Roman" panose="02020603050405020304" pitchFamily="18" charset="0"/>
                <a:cs typeface="Times New Roman" panose="02020603050405020304" pitchFamily="18" charset="0"/>
              </a:rPr>
              <a:t>B</a:t>
            </a:r>
            <a:r>
              <a:rPr lang="en-US" sz="3600" b="1" dirty="0" smtClean="0">
                <a:latin typeface="Times New Roman" panose="02020603050405020304" pitchFamily="18" charset="0"/>
                <a:cs typeface="Times New Roman" panose="02020603050405020304" pitchFamily="18" charset="0"/>
              </a:rPr>
              <a:t>y changing </a:t>
            </a:r>
            <a:r>
              <a:rPr lang="en-US" sz="3600" b="1" i="1" dirty="0">
                <a:solidFill>
                  <a:srgbClr val="00B050"/>
                </a:solidFill>
                <a:latin typeface="Times New Roman" panose="02020603050405020304" pitchFamily="18" charset="0"/>
                <a:cs typeface="Times New Roman" panose="02020603050405020304" pitchFamily="18" charset="0"/>
              </a:rPr>
              <a:t>fibers</a:t>
            </a:r>
            <a:r>
              <a:rPr lang="en-US" sz="3600" b="1" dirty="0">
                <a:latin typeface="Times New Roman" panose="02020603050405020304" pitchFamily="18" charset="0"/>
                <a:cs typeface="Times New Roman" panose="02020603050405020304" pitchFamily="18" charset="0"/>
              </a:rPr>
              <a:t>, </a:t>
            </a:r>
            <a:r>
              <a:rPr lang="en-US" sz="3600" b="1" i="1" dirty="0">
                <a:solidFill>
                  <a:srgbClr val="3333FF"/>
                </a:solidFill>
                <a:latin typeface="Times New Roman" panose="02020603050405020304" pitchFamily="18" charset="0"/>
                <a:cs typeface="Times New Roman" panose="02020603050405020304" pitchFamily="18" charset="0"/>
              </a:rPr>
              <a:t>fiber orientation</a:t>
            </a:r>
            <a:r>
              <a:rPr lang="en-US" sz="3600" b="1" dirty="0">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filler material</a:t>
            </a:r>
            <a:r>
              <a:rPr lang="en-US" sz="3600" b="1" dirty="0">
                <a:latin typeface="Times New Roman" panose="02020603050405020304" pitchFamily="18" charset="0"/>
                <a:cs typeface="Times New Roman" panose="02020603050405020304" pitchFamily="18" charset="0"/>
              </a:rPr>
              <a:t>, </a:t>
            </a:r>
            <a:r>
              <a:rPr lang="en-US" sz="3600" b="1" i="1" dirty="0">
                <a:solidFill>
                  <a:schemeClr val="accent1"/>
                </a:solidFill>
                <a:latin typeface="Times New Roman" panose="02020603050405020304" pitchFamily="18" charset="0"/>
                <a:cs typeface="Times New Roman" panose="02020603050405020304" pitchFamily="18" charset="0"/>
              </a:rPr>
              <a:t>treatment medium </a:t>
            </a:r>
            <a:r>
              <a:rPr lang="en-US" sz="3600" b="1" dirty="0">
                <a:latin typeface="Times New Roman" panose="02020603050405020304" pitchFamily="18" charset="0"/>
                <a:cs typeface="Times New Roman" panose="02020603050405020304" pitchFamily="18" charset="0"/>
              </a:rPr>
              <a:t>&amp;</a:t>
            </a: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other </a:t>
            </a:r>
            <a:r>
              <a:rPr lang="en-US" sz="3600" b="1" dirty="0" smtClean="0">
                <a:latin typeface="Times New Roman" panose="02020603050405020304" pitchFamily="18" charset="0"/>
                <a:cs typeface="Times New Roman" panose="02020603050405020304" pitchFamily="18" charset="0"/>
              </a:rPr>
              <a:t>parameters </a:t>
            </a:r>
            <a:r>
              <a:rPr lang="en-US" sz="3600" b="1" dirty="0">
                <a:latin typeface="Times New Roman" panose="02020603050405020304" pitchFamily="18" charset="0"/>
                <a:cs typeface="Times New Roman" panose="02020603050405020304" pitchFamily="18" charset="0"/>
              </a:rPr>
              <a:t>for </a:t>
            </a:r>
            <a:r>
              <a:rPr lang="en-US" sz="3600" b="1" i="1" dirty="0">
                <a:solidFill>
                  <a:srgbClr val="FFC000"/>
                </a:solidFill>
                <a:latin typeface="Times New Roman" panose="02020603050405020304" pitchFamily="18" charset="0"/>
                <a:cs typeface="Times New Roman" panose="02020603050405020304" pitchFamily="18" charset="0"/>
              </a:rPr>
              <a:t>output composite properties</a:t>
            </a:r>
            <a:r>
              <a:rPr lang="en-US" sz="3600" b="1" dirty="0">
                <a:latin typeface="Times New Roman" panose="02020603050405020304" pitchFamily="18" charset="0"/>
                <a:cs typeface="Times New Roman" panose="02020603050405020304" pitchFamily="18" charset="0"/>
              </a:rPr>
              <a:t>; </a:t>
            </a:r>
          </a:p>
          <a:p>
            <a:pPr marL="457200" indent="-457200">
              <a:buSzPct val="150000"/>
              <a:buFont typeface="Times New Roman" panose="02020603050405020304" pitchFamily="18" charset="0"/>
              <a:buChar char="♣"/>
            </a:pPr>
            <a:r>
              <a:rPr lang="en-US" sz="3200" b="1" dirty="0" smtClean="0">
                <a:solidFill>
                  <a:srgbClr val="CC0099"/>
                </a:solidFill>
                <a:latin typeface="Times New Roman" panose="02020603050405020304" pitchFamily="18" charset="0"/>
                <a:cs typeface="Times New Roman" panose="02020603050405020304" pitchFamily="18" charset="0"/>
              </a:rPr>
              <a:t> </a:t>
            </a:r>
            <a:r>
              <a:rPr lang="en-US" sz="3200" b="1" dirty="0" smtClean="0">
                <a:solidFill>
                  <a:schemeClr val="tx1"/>
                </a:solidFill>
                <a:latin typeface="Times New Roman" panose="02020603050405020304" pitchFamily="18" charset="0"/>
                <a:cs typeface="Times New Roman" panose="02020603050405020304" pitchFamily="18" charset="0"/>
              </a:rPr>
              <a:t>T</a:t>
            </a:r>
            <a:r>
              <a:rPr lang="en-US" sz="3200" b="1" dirty="0" smtClean="0">
                <a:latin typeface="Times New Roman" panose="02020603050405020304" pitchFamily="18" charset="0"/>
                <a:cs typeface="Times New Roman" panose="02020603050405020304" pitchFamily="18" charset="0"/>
              </a:rPr>
              <a:t>he </a:t>
            </a:r>
            <a:r>
              <a:rPr lang="en-US" sz="3200" b="1" dirty="0">
                <a:latin typeface="Times New Roman" panose="02020603050405020304" pitchFamily="18" charset="0"/>
                <a:cs typeface="Times New Roman" panose="02020603050405020304" pitchFamily="18" charset="0"/>
              </a:rPr>
              <a:t>trends of replacing </a:t>
            </a:r>
            <a:r>
              <a:rPr lang="en-US" sz="3200" b="1" i="1" dirty="0">
                <a:solidFill>
                  <a:srgbClr val="00B050"/>
                </a:solidFill>
                <a:latin typeface="Times New Roman" panose="02020603050405020304" pitchFamily="18" charset="0"/>
                <a:cs typeface="Times New Roman" panose="02020603050405020304" pitchFamily="18" charset="0"/>
              </a:rPr>
              <a:t>heavy metals </a:t>
            </a:r>
            <a:r>
              <a:rPr lang="en-US" sz="3200" b="1" dirty="0">
                <a:latin typeface="Times New Roman" panose="02020603050405020304" pitchFamily="18" charset="0"/>
                <a:cs typeface="Times New Roman" panose="02020603050405020304" pitchFamily="18" charset="0"/>
              </a:rPr>
              <a:t>with </a:t>
            </a:r>
            <a:r>
              <a:rPr lang="en-US" sz="3200" b="1" i="1" dirty="0">
                <a:solidFill>
                  <a:srgbClr val="FF0000"/>
                </a:solidFill>
                <a:latin typeface="Times New Roman" panose="02020603050405020304" pitchFamily="18" charset="0"/>
                <a:cs typeface="Times New Roman" panose="02020603050405020304" pitchFamily="18" charset="0"/>
              </a:rPr>
              <a:t>low density</a:t>
            </a:r>
            <a:r>
              <a:rPr lang="en-US" sz="3200" b="1" dirty="0">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biodegradable</a:t>
            </a:r>
            <a:r>
              <a:rPr lang="en-US" sz="3200" b="1" dirty="0">
                <a:latin typeface="Times New Roman" panose="02020603050405020304" pitchFamily="18" charset="0"/>
                <a:cs typeface="Times New Roman" panose="02020603050405020304" pitchFamily="18" charset="0"/>
              </a:rPr>
              <a:t>, </a:t>
            </a:r>
            <a:r>
              <a:rPr lang="en-US" sz="3200" b="1" i="1" dirty="0" smtClean="0">
                <a:solidFill>
                  <a:srgbClr val="3333FF"/>
                </a:solidFill>
                <a:latin typeface="Times New Roman" panose="02020603050405020304" pitchFamily="18" charset="0"/>
                <a:cs typeface="Times New Roman" panose="02020603050405020304" pitchFamily="18" charset="0"/>
              </a:rPr>
              <a:t>renewable </a:t>
            </a:r>
            <a:r>
              <a:rPr lang="en-US" sz="3200" b="1" i="1" dirty="0" smtClean="0">
                <a:solidFill>
                  <a:schemeClr val="tx1"/>
                </a:solidFill>
                <a:latin typeface="Times New Roman" panose="02020603050405020304" pitchFamily="18" charset="0"/>
                <a:cs typeface="Times New Roman" panose="02020603050405020304" pitchFamily="18" charset="0"/>
              </a:rPr>
              <a:t>&amp;</a:t>
            </a:r>
            <a:r>
              <a:rPr lang="en-US" sz="3200" b="1" i="1" dirty="0" smtClean="0">
                <a:solidFill>
                  <a:srgbClr val="3333FF"/>
                </a:solidFill>
                <a:latin typeface="Times New Roman" panose="02020603050405020304" pitchFamily="18" charset="0"/>
                <a:cs typeface="Times New Roman" panose="02020603050405020304" pitchFamily="18" charset="0"/>
              </a:rPr>
              <a:t> </a:t>
            </a:r>
            <a:r>
              <a:rPr lang="en-US" sz="3200" b="1" i="1" dirty="0" smtClean="0">
                <a:solidFill>
                  <a:srgbClr val="FF33CC"/>
                </a:solidFill>
                <a:latin typeface="Times New Roman" panose="02020603050405020304" pitchFamily="18" charset="0"/>
                <a:cs typeface="Times New Roman" panose="02020603050405020304" pitchFamily="18" charset="0"/>
              </a:rPr>
              <a:t>environmentally </a:t>
            </a:r>
            <a:r>
              <a:rPr lang="en-US" sz="3200" b="1" i="1" dirty="0">
                <a:solidFill>
                  <a:srgbClr val="FF33CC"/>
                </a:solidFill>
                <a:latin typeface="Times New Roman" panose="02020603050405020304" pitchFamily="18" charset="0"/>
                <a:cs typeface="Times New Roman" panose="02020603050405020304" pitchFamily="18" charset="0"/>
              </a:rPr>
              <a:t>friendly </a:t>
            </a:r>
            <a:r>
              <a:rPr lang="en-US" sz="3200" b="1" dirty="0" smtClean="0">
                <a:latin typeface="Times New Roman" panose="02020603050405020304" pitchFamily="18" charset="0"/>
                <a:cs typeface="Times New Roman" panose="02020603050405020304" pitchFamily="18" charset="0"/>
              </a:rPr>
              <a:t>should </a:t>
            </a:r>
            <a:r>
              <a:rPr lang="en-US" sz="3200" b="1" dirty="0">
                <a:latin typeface="Times New Roman" panose="02020603050405020304" pitchFamily="18" charset="0"/>
                <a:cs typeface="Times New Roman" panose="02020603050405020304" pitchFamily="18" charset="0"/>
              </a:rPr>
              <a:t>have to get attention in country </a:t>
            </a:r>
            <a:r>
              <a:rPr lang="en-US" sz="3200" b="1" i="1" dirty="0">
                <a:solidFill>
                  <a:srgbClr val="993300"/>
                </a:solidFill>
                <a:latin typeface="Times New Roman" panose="02020603050405020304" pitchFamily="18" charset="0"/>
                <a:cs typeface="Times New Roman" panose="02020603050405020304" pitchFamily="18" charset="0"/>
              </a:rPr>
              <a:t>dependent on agricultural sector</a:t>
            </a:r>
            <a:r>
              <a:rPr lang="en-US" sz="3200" b="1" dirty="0">
                <a:latin typeface="Times New Roman" panose="02020603050405020304" pitchFamily="18" charset="0"/>
                <a:cs typeface="Times New Roman" panose="02020603050405020304" pitchFamily="18" charset="0"/>
              </a:rPr>
              <a:t> like Ethiopia.</a:t>
            </a:r>
            <a:endParaRPr lang="en-US" b="1" dirty="0">
              <a:latin typeface="Times New Roman" panose="02020603050405020304" pitchFamily="18" charset="0"/>
              <a:cs typeface="Times New Roman" panose="02020603050405020304" pitchFamily="18" charset="0"/>
            </a:endParaRPr>
          </a:p>
        </p:txBody>
      </p:sp>
      <p:sp>
        <p:nvSpPr>
          <p:cNvPr id="6" name="Oval 5"/>
          <p:cNvSpPr/>
          <p:nvPr/>
        </p:nvSpPr>
        <p:spPr>
          <a:xfrm>
            <a:off x="572037" y="35804"/>
            <a:ext cx="6447609" cy="54464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sz="3200" b="1" kern="0" dirty="0">
                <a:solidFill>
                  <a:srgbClr val="3333FF"/>
                </a:solidFill>
                <a:latin typeface="Times New Roman" panose="02020603050405020304" pitchFamily="18" charset="0"/>
                <a:ea typeface="DengXian Light" panose="02010600030101010101" pitchFamily="2" charset="-122"/>
                <a:cs typeface="Times New Roman" panose="02020603050405020304" pitchFamily="18" charset="0"/>
              </a:rPr>
              <a:t>RECOMMENDATION</a:t>
            </a:r>
            <a:endParaRPr lang="en-US" sz="3600" b="1" kern="0" dirty="0">
              <a:solidFill>
                <a:srgbClr val="3333FF"/>
              </a:solidFill>
              <a:latin typeface="Times New Roman" panose="02020603050405020304" pitchFamily="18" charset="0"/>
              <a:ea typeface="DengXian Light" panose="02010600030101010101" pitchFamily="2" charset="-122"/>
              <a:cs typeface="Times New Roman" panose="02020603050405020304" pitchFamily="18" charset="0"/>
            </a:endParaRPr>
          </a:p>
          <a:p>
            <a:pPr algn="ctr"/>
            <a:endParaRPr lang="en-US" sz="1400" dirty="0">
              <a:solidFill>
                <a:srgbClr val="3333FF"/>
              </a:solidFill>
              <a:latin typeface="Times New Roman" panose="02020603050405020304" pitchFamily="18" charset="0"/>
              <a:cs typeface="Times New Roman" panose="02020603050405020304" pitchFamily="18" charset="0"/>
            </a:endParaRPr>
          </a:p>
        </p:txBody>
      </p:sp>
      <p:sp>
        <p:nvSpPr>
          <p:cNvPr id="8" name="32-Point Star 7"/>
          <p:cNvSpPr/>
          <p:nvPr/>
        </p:nvSpPr>
        <p:spPr>
          <a:xfrm>
            <a:off x="257041" y="6206137"/>
            <a:ext cx="11658600" cy="70080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810258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29</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solidFill>
            <a:srgbClr val="F5EED9"/>
          </a:solid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5" name="32-Point Star 4"/>
          <p:cNvSpPr/>
          <p:nvPr/>
        </p:nvSpPr>
        <p:spPr>
          <a:xfrm>
            <a:off x="257041" y="5486400"/>
            <a:ext cx="11658600" cy="13876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
        <p:nvSpPr>
          <p:cNvPr id="3" name="Down Ribbon 2"/>
          <p:cNvSpPr/>
          <p:nvPr/>
        </p:nvSpPr>
        <p:spPr>
          <a:xfrm>
            <a:off x="257041" y="1143000"/>
            <a:ext cx="11658600" cy="3200400"/>
          </a:xfrm>
          <a:prstGeom prst="ribbon">
            <a:avLst/>
          </a:prstGeom>
          <a:ln>
            <a:solidFill>
              <a:srgbClr val="FF0000"/>
            </a:solidFill>
          </a:ln>
          <a:scene3d>
            <a:camera prst="isometricOffAxis2Left"/>
            <a:lightRig rig="threePt" dir="t"/>
          </a:scene3d>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dirty="0" smtClean="0">
                <a:latin typeface="Goudy Stout" panose="0202090407030B020401" pitchFamily="18" charset="0"/>
              </a:rPr>
              <a:t>THANK YOU!!</a:t>
            </a:r>
            <a:endParaRPr lang="en-US" sz="6000" dirty="0">
              <a:latin typeface="Goudy Stout" panose="0202090407030B020401" pitchFamily="18" charset="0"/>
            </a:endParaRPr>
          </a:p>
        </p:txBody>
      </p:sp>
    </p:spTree>
    <p:extLst>
      <p:ext uri="{BB962C8B-B14F-4D97-AF65-F5344CB8AC3E}">
        <p14:creationId xmlns:p14="http://schemas.microsoft.com/office/powerpoint/2010/main" val="39485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 </a:t>
            </a:r>
            <a:fld id="{747C724B-73C6-418A-BAD0-8D704EE15BBB}" type="slidenum">
              <a:rPr lang="en-US" smtClean="0"/>
              <a:pPr/>
              <a:t>3</a:t>
            </a:fld>
            <a:endParaRPr lang="en-US" dirty="0"/>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marL="457200" indent="-457200">
              <a:lnSpc>
                <a:spcPct val="150000"/>
              </a:lnSpc>
              <a:spcBef>
                <a:spcPct val="20000"/>
              </a:spcBef>
              <a:buSzPct val="150000"/>
              <a:buFont typeface="Times New Roman" panose="02020603050405020304" pitchFamily="18" charset="0"/>
              <a:buChar char="♣"/>
            </a:pPr>
            <a:r>
              <a:rPr lang="en-US" sz="3200" b="1" i="1" dirty="0" smtClean="0">
                <a:solidFill>
                  <a:schemeClr val="accent1">
                    <a:lumMod val="75000"/>
                  </a:schemeClr>
                </a:solidFill>
                <a:latin typeface="Times New Roman" panose="02020603050405020304" pitchFamily="18" charset="0"/>
                <a:cs typeface="Times New Roman" panose="02020603050405020304" pitchFamily="18" charset="0"/>
                <a:sym typeface="+mn-ea"/>
              </a:rPr>
              <a:t> </a:t>
            </a:r>
            <a:r>
              <a:rPr lang="en-US" sz="3200" b="1" i="1" dirty="0" smtClean="0">
                <a:solidFill>
                  <a:srgbClr val="3333FF"/>
                </a:solidFill>
                <a:latin typeface="Times New Roman" panose="02020603050405020304" pitchFamily="18" charset="0"/>
                <a:cs typeface="Times New Roman" panose="02020603050405020304" pitchFamily="18" charset="0"/>
                <a:sym typeface="+mn-ea"/>
              </a:rPr>
              <a:t>Fiber </a:t>
            </a:r>
            <a:r>
              <a:rPr lang="en-US" sz="3200" b="1" i="1" dirty="0">
                <a:solidFill>
                  <a:srgbClr val="3333FF"/>
                </a:solidFill>
                <a:latin typeface="Times New Roman" panose="02020603050405020304" pitchFamily="18" charset="0"/>
                <a:cs typeface="Times New Roman" panose="02020603050405020304" pitchFamily="18" charset="0"/>
                <a:sym typeface="+mn-ea"/>
              </a:rPr>
              <a:t>hybridization: </a:t>
            </a:r>
            <a:r>
              <a:rPr lang="en-US" sz="2400" b="1" dirty="0">
                <a:latin typeface="Times New Roman" panose="02020603050405020304" pitchFamily="18" charset="0"/>
                <a:cs typeface="Times New Roman" panose="02020603050405020304" pitchFamily="18" charset="0"/>
                <a:sym typeface="+mn-ea"/>
              </a:rPr>
              <a:t>is a promising strategy to </a:t>
            </a:r>
            <a:r>
              <a:rPr lang="en-US" sz="2400" b="1" i="1" dirty="0">
                <a:solidFill>
                  <a:srgbClr val="00B050"/>
                </a:solidFill>
                <a:latin typeface="Times New Roman" panose="02020603050405020304" pitchFamily="18" charset="0"/>
                <a:cs typeface="Times New Roman" panose="02020603050405020304" pitchFamily="18" charset="0"/>
                <a:sym typeface="+mn-ea"/>
              </a:rPr>
              <a:t>toughen composite materials</a:t>
            </a:r>
            <a:r>
              <a:rPr lang="en-US" sz="2400" b="1" dirty="0">
                <a:latin typeface="Times New Roman" panose="02020603050405020304" pitchFamily="18" charset="0"/>
                <a:cs typeface="Times New Roman" panose="02020603050405020304" pitchFamily="18" charset="0"/>
                <a:sym typeface="+mn-ea"/>
              </a:rPr>
              <a:t>, by </a:t>
            </a:r>
            <a:r>
              <a:rPr lang="en-US" sz="2800" b="1" i="1" dirty="0">
                <a:solidFill>
                  <a:srgbClr val="7030A0"/>
                </a:solidFill>
                <a:latin typeface="Times New Roman" panose="02020603050405020304" pitchFamily="18" charset="0"/>
                <a:cs typeface="Times New Roman" panose="02020603050405020304" pitchFamily="18" charset="0"/>
                <a:sym typeface="+mn-ea"/>
              </a:rPr>
              <a:t>combining two </a:t>
            </a:r>
            <a:r>
              <a:rPr lang="en-US" sz="2400" b="1" dirty="0">
                <a:solidFill>
                  <a:schemeClr val="tx1"/>
                </a:solidFill>
                <a:latin typeface="Times New Roman" panose="02020603050405020304" pitchFamily="18" charset="0"/>
                <a:cs typeface="Times New Roman" panose="02020603050405020304" pitchFamily="18" charset="0"/>
                <a:sym typeface="+mn-ea"/>
              </a:rPr>
              <a:t>or</a:t>
            </a:r>
            <a:r>
              <a:rPr lang="en-US" sz="2400" b="1" i="1" dirty="0">
                <a:solidFill>
                  <a:srgbClr val="7030A0"/>
                </a:solidFill>
                <a:latin typeface="Times New Roman" panose="02020603050405020304" pitchFamily="18" charset="0"/>
                <a:cs typeface="Times New Roman" panose="02020603050405020304" pitchFamily="18" charset="0"/>
                <a:sym typeface="+mn-ea"/>
              </a:rPr>
              <a:t> </a:t>
            </a:r>
            <a:r>
              <a:rPr lang="en-US" sz="2800" b="1" i="1" dirty="0">
                <a:solidFill>
                  <a:srgbClr val="7030A0"/>
                </a:solidFill>
                <a:latin typeface="Times New Roman" panose="02020603050405020304" pitchFamily="18" charset="0"/>
                <a:cs typeface="Times New Roman" panose="02020603050405020304" pitchFamily="18" charset="0"/>
                <a:sym typeface="+mn-ea"/>
              </a:rPr>
              <a:t>more fiber </a:t>
            </a:r>
            <a:r>
              <a:rPr lang="en-US" sz="2400" b="1" dirty="0">
                <a:latin typeface="Times New Roman" panose="02020603050405020304" pitchFamily="18" charset="0"/>
                <a:cs typeface="Times New Roman" panose="02020603050405020304" pitchFamily="18" charset="0"/>
                <a:sym typeface="+mn-ea"/>
              </a:rPr>
              <a:t>types</a:t>
            </a:r>
            <a:r>
              <a:rPr lang="en-US" sz="2400" b="1" dirty="0" smtClean="0">
                <a:latin typeface="Times New Roman" panose="02020603050405020304" pitchFamily="18" charset="0"/>
                <a:cs typeface="Times New Roman" panose="02020603050405020304" pitchFamily="18" charset="0"/>
                <a:sym typeface="+mn-ea"/>
              </a:rPr>
              <a:t>.</a:t>
            </a:r>
          </a:p>
          <a:p>
            <a:pPr marL="342900" lvl="0" indent="-342900">
              <a:lnSpc>
                <a:spcPct val="150000"/>
              </a:lnSpc>
              <a:spcBef>
                <a:spcPct val="20000"/>
              </a:spcBef>
              <a:buSzPct val="150000"/>
              <a:buFont typeface="Times New Roman" panose="02020603050405020304" pitchFamily="18" charset="0"/>
              <a:buChar char="♣"/>
            </a:pP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D</a:t>
            </a:r>
            <a:r>
              <a:rPr lang="en-US" sz="2400" b="1" dirty="0" smtClean="0">
                <a:solidFill>
                  <a:prstClr val="black"/>
                </a:solidFill>
                <a:latin typeface="Times New Roman" panose="02020603050405020304" pitchFamily="18" charset="0"/>
                <a:cs typeface="Times New Roman" panose="02020603050405020304" pitchFamily="18" charset="0"/>
              </a:rPr>
              <a:t>eveloping </a:t>
            </a:r>
            <a:r>
              <a:rPr lang="en-US" sz="2400" b="1" dirty="0">
                <a:solidFill>
                  <a:prstClr val="black"/>
                </a:solidFill>
                <a:latin typeface="Times New Roman" panose="02020603050405020304" pitchFamily="18" charset="0"/>
                <a:cs typeface="Times New Roman" panose="02020603050405020304" pitchFamily="18" charset="0"/>
              </a:rPr>
              <a:t>a new material for automotive application is to enhance </a:t>
            </a:r>
            <a:r>
              <a:rPr lang="en-US" sz="2800" b="1" i="1" dirty="0">
                <a:solidFill>
                  <a:srgbClr val="3333FF"/>
                </a:solidFill>
                <a:latin typeface="Times New Roman" panose="02020603050405020304" pitchFamily="18" charset="0"/>
                <a:cs typeface="Times New Roman" panose="02020603050405020304" pitchFamily="18" charset="0"/>
              </a:rPr>
              <a:t>vehicle </a:t>
            </a:r>
            <a:r>
              <a:rPr lang="en-US" sz="2800" b="1" i="1" dirty="0">
                <a:solidFill>
                  <a:srgbClr val="3333FF"/>
                </a:solidFill>
                <a:latin typeface="Times New Roman" panose="02020603050405020304" pitchFamily="18" charset="0"/>
                <a:cs typeface="Times New Roman" panose="02020603050405020304" pitchFamily="18" charset="0"/>
                <a:sym typeface="+mn-ea"/>
              </a:rPr>
              <a:t>efficiency</a:t>
            </a:r>
            <a:r>
              <a:rPr lang="en-US" sz="2400" b="1" dirty="0">
                <a:solidFill>
                  <a:prstClr val="black"/>
                </a:solidFill>
                <a:latin typeface="Times New Roman" panose="02020603050405020304" pitchFamily="18" charset="0"/>
                <a:cs typeface="Times New Roman" panose="02020603050405020304" pitchFamily="18" charset="0"/>
                <a:sym typeface="+mn-ea"/>
              </a:rPr>
              <a:t> </a:t>
            </a:r>
            <a:r>
              <a:rPr lang="en-US" sz="2400" b="1" dirty="0">
                <a:solidFill>
                  <a:schemeClr val="tx1"/>
                </a:solidFill>
                <a:latin typeface="Times New Roman" panose="02020603050405020304" pitchFamily="18" charset="0"/>
                <a:cs typeface="Times New Roman" panose="02020603050405020304" pitchFamily="18" charset="0"/>
                <a:sym typeface="+mn-ea"/>
              </a:rPr>
              <a:t>and </a:t>
            </a:r>
            <a:r>
              <a:rPr lang="en-US" sz="2400" b="1" i="1" dirty="0">
                <a:solidFill>
                  <a:srgbClr val="3333FF"/>
                </a:solidFill>
                <a:latin typeface="Times New Roman" panose="02020603050405020304" pitchFamily="18" charset="0"/>
                <a:cs typeface="Times New Roman" panose="02020603050405020304" pitchFamily="18" charset="0"/>
                <a:sym typeface="+mn-ea"/>
              </a:rPr>
              <a:t>fuel economy </a:t>
            </a:r>
            <a:r>
              <a:rPr lang="en-US" sz="2400" b="1" dirty="0">
                <a:solidFill>
                  <a:prstClr val="black"/>
                </a:solidFill>
                <a:latin typeface="Times New Roman" panose="02020603050405020304" pitchFamily="18" charset="0"/>
                <a:cs typeface="Times New Roman" panose="02020603050405020304" pitchFamily="18" charset="0"/>
                <a:sym typeface="+mn-ea"/>
              </a:rPr>
              <a:t>by </a:t>
            </a:r>
            <a:r>
              <a:rPr lang="en-US" sz="2400" b="1" i="1" dirty="0">
                <a:solidFill>
                  <a:srgbClr val="FF0000"/>
                </a:solidFill>
                <a:latin typeface="Times New Roman" panose="02020603050405020304" pitchFamily="18" charset="0"/>
                <a:cs typeface="Times New Roman" panose="02020603050405020304" pitchFamily="18" charset="0"/>
                <a:sym typeface="+mn-ea"/>
              </a:rPr>
              <a:t>reducing the dead weight </a:t>
            </a:r>
            <a:r>
              <a:rPr lang="en-US" sz="2400" b="1" dirty="0">
                <a:solidFill>
                  <a:prstClr val="black"/>
                </a:solidFill>
                <a:latin typeface="Times New Roman" panose="02020603050405020304" pitchFamily="18" charset="0"/>
                <a:cs typeface="Times New Roman" panose="02020603050405020304" pitchFamily="18" charset="0"/>
                <a:sym typeface="+mn-ea"/>
              </a:rPr>
              <a:t>of the vehicle.</a:t>
            </a:r>
          </a:p>
          <a:p>
            <a:pPr marL="342900" lvl="0" indent="-342900" algn="just">
              <a:lnSpc>
                <a:spcPct val="150000"/>
              </a:lnSpc>
              <a:spcBef>
                <a:spcPct val="20000"/>
              </a:spcBef>
              <a:buSzPct val="150000"/>
              <a:buFont typeface="Times New Roman" panose="02020603050405020304" pitchFamily="18" charset="0"/>
              <a:buChar char="♣"/>
            </a:pPr>
            <a:r>
              <a:rPr lang="en-US" sz="2400" b="1" dirty="0" smtClean="0">
                <a:solidFill>
                  <a:srgbClr val="FF33CC"/>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B</a:t>
            </a:r>
            <a:r>
              <a:rPr lang="en-US" sz="2400" b="1" dirty="0" smtClean="0">
                <a:latin typeface="Times New Roman" panose="02020603050405020304" pitchFamily="18" charset="0"/>
                <a:cs typeface="Times New Roman" panose="02020603050405020304" pitchFamily="18" charset="0"/>
              </a:rPr>
              <a:t>y the </a:t>
            </a:r>
            <a:r>
              <a:rPr lang="en-US" sz="2800" b="1" i="1" dirty="0" smtClean="0">
                <a:solidFill>
                  <a:srgbClr val="FF0000"/>
                </a:solidFill>
                <a:latin typeface="Times New Roman" panose="02020603050405020304" pitchFamily="18" charset="0"/>
                <a:cs typeface="Times New Roman" panose="02020603050405020304" pitchFamily="18" charset="0"/>
              </a:rPr>
              <a:t>10% </a:t>
            </a:r>
            <a:r>
              <a:rPr lang="en-US" sz="2400" b="1" dirty="0" smtClean="0">
                <a:latin typeface="Times New Roman" panose="02020603050405020304" pitchFamily="18" charset="0"/>
                <a:cs typeface="Times New Roman" panose="02020603050405020304" pitchFamily="18" charset="0"/>
                <a:sym typeface="+mn-ea"/>
              </a:rPr>
              <a:t>weight decreasing, the fuel consumption of a vehicle decreases by </a:t>
            </a:r>
            <a:r>
              <a:rPr lang="en-US" sz="2800" b="1" i="1" dirty="0" smtClean="0">
                <a:solidFill>
                  <a:srgbClr val="FF0000"/>
                </a:solidFill>
                <a:latin typeface="Times New Roman" panose="02020603050405020304" pitchFamily="18" charset="0"/>
                <a:cs typeface="Times New Roman" panose="02020603050405020304" pitchFamily="18" charset="0"/>
                <a:sym typeface="+mn-ea"/>
              </a:rPr>
              <a:t>7%, </a:t>
            </a:r>
            <a:endParaRPr lang="en-US" sz="2400" b="1" i="1" dirty="0" smtClean="0">
              <a:solidFill>
                <a:srgbClr val="FF0000"/>
              </a:solidFill>
              <a:latin typeface="Times New Roman" panose="02020603050405020304" pitchFamily="18" charset="0"/>
              <a:cs typeface="Times New Roman" panose="02020603050405020304" pitchFamily="18" charset="0"/>
              <a:sym typeface="+mn-ea"/>
            </a:endParaRPr>
          </a:p>
          <a:p>
            <a:pPr marL="342900" lvl="0" indent="-342900">
              <a:lnSpc>
                <a:spcPct val="150000"/>
              </a:lnSpc>
              <a:spcBef>
                <a:spcPct val="20000"/>
              </a:spcBef>
              <a:buSzPct val="150000"/>
              <a:buFont typeface="Wingdings" panose="05000000000000000000" pitchFamily="2" charset="2"/>
              <a:buChar char="Ø"/>
            </a:pPr>
            <a:r>
              <a:rPr lang="en-US" sz="2400" b="1" dirty="0" smtClean="0">
                <a:solidFill>
                  <a:srgbClr val="FF0000"/>
                </a:solidFill>
                <a:latin typeface="Times New Roman" panose="02020603050405020304" pitchFamily="18" charset="0"/>
                <a:cs typeface="Times New Roman" panose="02020603050405020304" pitchFamily="18" charset="0"/>
                <a:sym typeface="+mn-ea"/>
              </a:rPr>
              <a:t> </a:t>
            </a:r>
            <a:r>
              <a:rPr lang="en-US" sz="2400" b="1" dirty="0" smtClean="0">
                <a:solidFill>
                  <a:schemeClr val="tx1"/>
                </a:solidFill>
                <a:latin typeface="Times New Roman" panose="02020603050405020304" pitchFamily="18" charset="0"/>
                <a:cs typeface="Times New Roman" panose="02020603050405020304" pitchFamily="18" charset="0"/>
                <a:sym typeface="+mn-ea"/>
              </a:rPr>
              <a:t>W</a:t>
            </a:r>
            <a:r>
              <a:rPr lang="en-US" sz="2400" b="1" dirty="0" smtClean="0">
                <a:latin typeface="Times New Roman" panose="02020603050405020304" pitchFamily="18" charset="0"/>
                <a:cs typeface="Times New Roman" panose="02020603050405020304" pitchFamily="18" charset="0"/>
                <a:sym typeface="+mn-ea"/>
              </a:rPr>
              <a:t>hat also means that </a:t>
            </a:r>
            <a:r>
              <a:rPr lang="en-US" sz="2400" b="1" i="1" dirty="0" smtClean="0">
                <a:solidFill>
                  <a:srgbClr val="00B0F0"/>
                </a:solidFill>
                <a:latin typeface="Times New Roman" panose="02020603050405020304" pitchFamily="18" charset="0"/>
                <a:cs typeface="Times New Roman" panose="02020603050405020304" pitchFamily="18" charset="0"/>
                <a:sym typeface="+mn-ea"/>
              </a:rPr>
              <a:t>reducing the weight </a:t>
            </a:r>
            <a:r>
              <a:rPr lang="en-US" sz="2400" b="1" dirty="0" smtClean="0">
                <a:latin typeface="Times New Roman" panose="02020603050405020304" pitchFamily="18" charset="0"/>
                <a:cs typeface="Times New Roman" panose="02020603050405020304" pitchFamily="18" charset="0"/>
                <a:sym typeface="+mn-ea"/>
              </a:rPr>
              <a:t>by about </a:t>
            </a:r>
            <a:r>
              <a:rPr lang="en-US" sz="2800" b="1" i="1" dirty="0" smtClean="0">
                <a:solidFill>
                  <a:srgbClr val="FF0000"/>
                </a:solidFill>
                <a:latin typeface="Times New Roman" panose="02020603050405020304" pitchFamily="18" charset="0"/>
                <a:cs typeface="Times New Roman" panose="02020603050405020304" pitchFamily="18" charset="0"/>
                <a:sym typeface="+mn-ea"/>
              </a:rPr>
              <a:t>1kg </a:t>
            </a:r>
            <a:r>
              <a:rPr lang="en-US" sz="2400" b="1" dirty="0" smtClean="0">
                <a:latin typeface="Times New Roman" panose="02020603050405020304" pitchFamily="18" charset="0"/>
                <a:cs typeface="Times New Roman" panose="02020603050405020304" pitchFamily="18" charset="0"/>
                <a:sym typeface="+mn-ea"/>
              </a:rPr>
              <a:t>will measurable </a:t>
            </a:r>
            <a:r>
              <a:rPr lang="en-US" sz="2400" b="1" i="1" dirty="0" smtClean="0">
                <a:solidFill>
                  <a:srgbClr val="00B0F0"/>
                </a:solidFill>
                <a:latin typeface="Times New Roman" panose="02020603050405020304" pitchFamily="18" charset="0"/>
                <a:cs typeface="Times New Roman" panose="02020603050405020304" pitchFamily="18" charset="0"/>
                <a:sym typeface="+mn-ea"/>
              </a:rPr>
              <a:t>reduce </a:t>
            </a:r>
            <a:r>
              <a:rPr lang="en-US" sz="2400" b="1" dirty="0" smtClean="0">
                <a:latin typeface="Times New Roman" panose="02020603050405020304" pitchFamily="18" charset="0"/>
                <a:cs typeface="Times New Roman" panose="02020603050405020304" pitchFamily="18" charset="0"/>
                <a:sym typeface="+mn-ea"/>
              </a:rPr>
              <a:t>the </a:t>
            </a:r>
            <a:r>
              <a:rPr lang="en-US" sz="2400" b="1" dirty="0" smtClean="0">
                <a:solidFill>
                  <a:srgbClr val="FF0000"/>
                </a:solidFill>
                <a:latin typeface="Times New Roman" panose="02020603050405020304" pitchFamily="18" charset="0"/>
                <a:cs typeface="Times New Roman" panose="02020603050405020304" pitchFamily="18" charset="0"/>
                <a:sym typeface="+mn-ea"/>
              </a:rPr>
              <a:t>CO2</a:t>
            </a:r>
            <a:r>
              <a:rPr lang="en-US" sz="2400" b="1" dirty="0" smtClean="0">
                <a:latin typeface="Times New Roman" panose="02020603050405020304" pitchFamily="18" charset="0"/>
                <a:cs typeface="Times New Roman" panose="02020603050405020304" pitchFamily="18" charset="0"/>
                <a:sym typeface="+mn-ea"/>
              </a:rPr>
              <a:t> emissions.</a:t>
            </a:r>
          </a:p>
        </p:txBody>
      </p:sp>
      <p:sp>
        <p:nvSpPr>
          <p:cNvPr id="5" name="Down Arrow Callout 4"/>
          <p:cNvSpPr/>
          <p:nvPr/>
        </p:nvSpPr>
        <p:spPr>
          <a:xfrm>
            <a:off x="752341" y="34344"/>
            <a:ext cx="10668000" cy="838200"/>
          </a:xfrm>
          <a:prstGeom prst="downArrowCallout">
            <a:avLst/>
          </a:prstGeom>
          <a:solidFill>
            <a:schemeClr val="bg2"/>
          </a:solidFill>
        </p:spPr>
        <p:style>
          <a:lnRef idx="1">
            <a:schemeClr val="accent5"/>
          </a:lnRef>
          <a:fillRef idx="3">
            <a:schemeClr val="accent5"/>
          </a:fillRef>
          <a:effectRef idx="2">
            <a:schemeClr val="accent5"/>
          </a:effectRef>
          <a:fontRef idx="minor">
            <a:schemeClr val="lt1"/>
          </a:fontRef>
        </p:style>
        <p:txBody>
          <a:bodyPr rtlCol="0" anchor="ctr"/>
          <a:lstStyle/>
          <a:p>
            <a:r>
              <a:rPr lang="en-US" sz="4000" dirty="0" smtClean="0">
                <a:solidFill>
                  <a:srgbClr val="FF0000"/>
                </a:solidFill>
                <a:latin typeface="Bodoni MT Black" panose="02070A03080606020203" pitchFamily="18" charset="0"/>
              </a:rPr>
              <a:t>Cont’d</a:t>
            </a:r>
            <a:endParaRPr lang="en-US" sz="4000" dirty="0">
              <a:solidFill>
                <a:srgbClr val="FF0000"/>
              </a:solidFill>
              <a:latin typeface="Bodoni MT Black" panose="02070A03080606020203" pitchFamily="18" charset="0"/>
            </a:endParaRPr>
          </a:p>
        </p:txBody>
      </p:sp>
      <p:sp>
        <p:nvSpPr>
          <p:cNvPr id="9" name="32-Point Star 8"/>
          <p:cNvSpPr/>
          <p:nvPr/>
        </p:nvSpPr>
        <p:spPr>
          <a:xfrm>
            <a:off x="228600" y="6019800"/>
            <a:ext cx="11658600" cy="796538"/>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4248044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4</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marL="457200" lvl="0" indent="-457200" algn="just">
              <a:lnSpc>
                <a:spcPct val="150000"/>
              </a:lnSpc>
              <a:spcBef>
                <a:spcPct val="20000"/>
              </a:spcBef>
              <a:buSzPct val="150000"/>
              <a:buFont typeface="Times New Roman" panose="02020603050405020304" pitchFamily="18" charset="0"/>
              <a:buChar cha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In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developing Country most of </a:t>
            </a:r>
            <a:r>
              <a:rPr lang="en-US" sz="2800" b="1" i="1" dirty="0" smtClean="0">
                <a:solidFill>
                  <a:srgbClr val="0070C0"/>
                </a:solidFill>
                <a:latin typeface="Times New Roman" panose="02020603050405020304" pitchFamily="18" charset="0"/>
                <a:cs typeface="Times New Roman" panose="02020603050405020304" pitchFamily="18" charset="0"/>
                <a:sym typeface="+mn-ea"/>
              </a:rPr>
              <a:t>Automotive spares </a:t>
            </a:r>
            <a:r>
              <a:rPr lang="en-US" sz="2800" b="1" dirty="0" smtClean="0">
                <a:solidFill>
                  <a:prstClr val="black"/>
                </a:solidFill>
                <a:latin typeface="Times New Roman" panose="02020603050405020304" pitchFamily="18" charset="0"/>
                <a:cs typeface="Times New Roman" panose="02020603050405020304" pitchFamily="18" charset="0"/>
                <a:sym typeface="+mn-ea"/>
              </a:rPr>
              <a:t>and </a:t>
            </a:r>
            <a:r>
              <a:rPr lang="en-US" sz="2800" b="1" i="1" dirty="0" smtClean="0">
                <a:solidFill>
                  <a:srgbClr val="0070C0"/>
                </a:solidFill>
                <a:latin typeface="Times New Roman" panose="02020603050405020304" pitchFamily="18" charset="0"/>
                <a:cs typeface="Times New Roman" panose="02020603050405020304" pitchFamily="18" charset="0"/>
                <a:sym typeface="+mn-ea"/>
              </a:rPr>
              <a:t>Machine parts</a:t>
            </a:r>
            <a:r>
              <a:rPr lang="en-US" sz="2800" b="1" dirty="0" smtClean="0">
                <a:solidFill>
                  <a:prstClr val="black"/>
                </a:solidFill>
                <a:latin typeface="Times New Roman" panose="02020603050405020304" pitchFamily="18" charset="0"/>
                <a:cs typeface="Times New Roman" panose="02020603050405020304" pitchFamily="18" charset="0"/>
                <a:sym typeface="+mn-ea"/>
              </a:rPr>
              <a:t> </a:t>
            </a:r>
            <a:r>
              <a:rPr lang="en-US" sz="2800" b="1" dirty="0">
                <a:solidFill>
                  <a:prstClr val="black"/>
                </a:solidFill>
                <a:latin typeface="Times New Roman" panose="02020603050405020304" pitchFamily="18" charset="0"/>
                <a:cs typeface="Times New Roman" panose="02020603050405020304" pitchFamily="18" charset="0"/>
                <a:sym typeface="+mn-ea"/>
              </a:rPr>
              <a:t>was </a:t>
            </a:r>
            <a:r>
              <a:rPr lang="en-US" sz="2800" b="1" dirty="0" smtClean="0">
                <a:solidFill>
                  <a:prstClr val="black"/>
                </a:solidFill>
                <a:latin typeface="Times New Roman" panose="02020603050405020304" pitchFamily="18" charset="0"/>
                <a:cs typeface="Times New Roman" panose="02020603050405020304" pitchFamily="18" charset="0"/>
                <a:sym typeface="+mn-ea"/>
              </a:rPr>
              <a:t>imported </a:t>
            </a:r>
            <a:r>
              <a:rPr lang="en-US" sz="2800" b="1" dirty="0">
                <a:solidFill>
                  <a:prstClr val="black"/>
                </a:solidFill>
                <a:latin typeface="Times New Roman" panose="02020603050405020304" pitchFamily="18" charset="0"/>
                <a:cs typeface="Times New Roman" panose="02020603050405020304" pitchFamily="18" charset="0"/>
                <a:sym typeface="+mn-ea"/>
              </a:rPr>
              <a:t>from abroad. </a:t>
            </a:r>
            <a:endParaRPr lang="en-US" sz="2800" b="1" dirty="0" smtClean="0">
              <a:solidFill>
                <a:prstClr val="black"/>
              </a:solidFill>
              <a:latin typeface="Times New Roman" panose="02020603050405020304" pitchFamily="18" charset="0"/>
              <a:cs typeface="Times New Roman" panose="02020603050405020304" pitchFamily="18" charset="0"/>
              <a:sym typeface="+mn-ea"/>
            </a:endParaRPr>
          </a:p>
          <a:p>
            <a:pPr marL="342900" lvl="0" indent="-342900" algn="just">
              <a:lnSpc>
                <a:spcPct val="150000"/>
              </a:lnSpc>
              <a:spcBef>
                <a:spcPct val="20000"/>
              </a:spcBef>
              <a:buSzPct val="125000"/>
              <a:buFont typeface="Arial" panose="020B0604020202020204" pitchFamily="34" charset="0"/>
              <a:buChar char="•"/>
            </a:pPr>
            <a:r>
              <a:rPr lang="en-US" sz="2800" b="1" dirty="0" smtClean="0">
                <a:solidFill>
                  <a:prstClr val="black"/>
                </a:solidFill>
                <a:latin typeface="Times New Roman" panose="02020603050405020304" pitchFamily="18" charset="0"/>
                <a:cs typeface="Times New Roman" panose="02020603050405020304" pitchFamily="18" charset="0"/>
              </a:rPr>
              <a:t>These </a:t>
            </a:r>
            <a:r>
              <a:rPr lang="en-US" sz="2800" b="1" dirty="0">
                <a:solidFill>
                  <a:prstClr val="black"/>
                </a:solidFill>
                <a:latin typeface="Times New Roman" panose="02020603050405020304" pitchFamily="18" charset="0"/>
                <a:cs typeface="Times New Roman" panose="02020603050405020304" pitchFamily="18" charset="0"/>
              </a:rPr>
              <a:t>imported </a:t>
            </a:r>
            <a:r>
              <a:rPr lang="en-US" sz="2800" b="1" dirty="0">
                <a:solidFill>
                  <a:prstClr val="black"/>
                </a:solidFill>
                <a:latin typeface="Times New Roman" panose="02020603050405020304" pitchFamily="18" charset="0"/>
                <a:cs typeface="Times New Roman" panose="02020603050405020304" pitchFamily="18" charset="0"/>
                <a:sym typeface="+mn-ea"/>
              </a:rPr>
              <a:t>materials are </a:t>
            </a:r>
            <a:r>
              <a:rPr lang="en-US" sz="2800" b="1" i="1" dirty="0">
                <a:solidFill>
                  <a:srgbClr val="00B050"/>
                </a:solidFill>
                <a:latin typeface="Times New Roman" panose="02020603050405020304" pitchFamily="18" charset="0"/>
                <a:cs typeface="Times New Roman" panose="02020603050405020304" pitchFamily="18" charset="0"/>
                <a:sym typeface="+mn-ea"/>
              </a:rPr>
              <a:t>heavy in weight</a:t>
            </a:r>
            <a:r>
              <a:rPr lang="en-US" sz="2800" b="1" dirty="0">
                <a:solidFill>
                  <a:prstClr val="black"/>
                </a:solidFill>
                <a:latin typeface="Times New Roman" panose="02020603050405020304" pitchFamily="18" charset="0"/>
                <a:cs typeface="Times New Roman" panose="02020603050405020304" pitchFamily="18" charset="0"/>
                <a:sym typeface="+mn-ea"/>
              </a:rPr>
              <a:t>, </a:t>
            </a:r>
            <a:r>
              <a:rPr lang="en-US" sz="2800" b="1" i="1" dirty="0">
                <a:solidFill>
                  <a:schemeClr val="bg2">
                    <a:lumMod val="50000"/>
                  </a:schemeClr>
                </a:solidFill>
                <a:latin typeface="Times New Roman" panose="02020603050405020304" pitchFamily="18" charset="0"/>
                <a:cs typeface="Times New Roman" panose="02020603050405020304" pitchFamily="18" charset="0"/>
                <a:sym typeface="+mn-ea"/>
              </a:rPr>
              <a:t>expensive</a:t>
            </a:r>
            <a:r>
              <a:rPr lang="en-US" sz="2800" b="1" dirty="0">
                <a:solidFill>
                  <a:prstClr val="black"/>
                </a:solidFill>
                <a:latin typeface="Times New Roman" panose="02020603050405020304" pitchFamily="18" charset="0"/>
                <a:cs typeface="Times New Roman" panose="02020603050405020304" pitchFamily="18" charset="0"/>
                <a:sym typeface="+mn-ea"/>
              </a:rPr>
              <a:t> and have a great </a:t>
            </a:r>
            <a:r>
              <a:rPr lang="en-US" sz="2800" b="1" i="1" dirty="0">
                <a:solidFill>
                  <a:srgbClr val="FF0000"/>
                </a:solidFill>
                <a:latin typeface="Times New Roman" panose="02020603050405020304" pitchFamily="18" charset="0"/>
                <a:cs typeface="Times New Roman" panose="02020603050405020304" pitchFamily="18" charset="0"/>
                <a:sym typeface="+mn-ea"/>
              </a:rPr>
              <a:t>impact on the environment</a:t>
            </a:r>
            <a:r>
              <a:rPr lang="en-US" sz="2800" b="1" dirty="0">
                <a:solidFill>
                  <a:prstClr val="black"/>
                </a:solidFill>
                <a:latin typeface="Times New Roman" panose="02020603050405020304" pitchFamily="18" charset="0"/>
                <a:cs typeface="Times New Roman" panose="02020603050405020304" pitchFamily="18" charset="0"/>
                <a:sym typeface="+mn-ea"/>
              </a:rPr>
              <a:t>.</a:t>
            </a:r>
            <a:endParaRPr lang="en-US" sz="2800" b="1" dirty="0">
              <a:solidFill>
                <a:prstClr val="black"/>
              </a:solidFill>
              <a:latin typeface="Times New Roman" panose="02020603050405020304" pitchFamily="18" charset="0"/>
              <a:cs typeface="Times New Roman" panose="02020603050405020304" pitchFamily="18" charset="0"/>
            </a:endParaRPr>
          </a:p>
          <a:p>
            <a:pPr marL="342900" lvl="0" indent="-342900" algn="just">
              <a:lnSpc>
                <a:spcPct val="150000"/>
              </a:lnSpc>
              <a:spcBef>
                <a:spcPct val="20000"/>
              </a:spcBef>
              <a:buFont typeface="Wingdings" panose="05000000000000000000" pitchFamily="2" charset="2"/>
              <a:buChar char="ü"/>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a:solidFill>
                  <a:srgbClr val="CC0099"/>
                </a:solidFill>
                <a:latin typeface="Times New Roman" panose="02020603050405020304" pitchFamily="18" charset="0"/>
                <a:cs typeface="Times New Roman" panose="02020603050405020304" pitchFamily="18" charset="0"/>
              </a:rPr>
              <a:t>False Banana </a:t>
            </a:r>
            <a:r>
              <a:rPr lang="en-US" sz="2800" b="1" i="1" dirty="0" smtClean="0">
                <a:solidFill>
                  <a:srgbClr val="CC0099"/>
                </a:solidFill>
                <a:latin typeface="Times New Roman" panose="02020603050405020304" pitchFamily="18" charset="0"/>
                <a:cs typeface="Times New Roman" panose="02020603050405020304" pitchFamily="18" charset="0"/>
              </a:rPr>
              <a:t>fiber</a:t>
            </a:r>
            <a:r>
              <a:rPr lang="en-US" sz="2800" b="1" dirty="0" smtClean="0">
                <a:solidFill>
                  <a:prstClr val="black"/>
                </a:solidFill>
                <a:latin typeface="Times New Roman" panose="02020603050405020304" pitchFamily="18" charset="0"/>
                <a:cs typeface="Times New Roman" panose="02020603050405020304" pitchFamily="18" charset="0"/>
              </a:rPr>
              <a:t>(</a:t>
            </a:r>
            <a:r>
              <a:rPr lang="en-US" sz="2800" b="1" i="1" dirty="0" smtClean="0">
                <a:solidFill>
                  <a:srgbClr val="3333FF"/>
                </a:solidFill>
                <a:latin typeface="Times New Roman" panose="02020603050405020304" pitchFamily="18" charset="0"/>
                <a:cs typeface="Times New Roman" panose="02020603050405020304" pitchFamily="18" charset="0"/>
              </a:rPr>
              <a:t>FBF</a:t>
            </a:r>
            <a:r>
              <a:rPr lang="en-US" sz="2800" b="1" dirty="0">
                <a:solidFill>
                  <a:prstClr val="black"/>
                </a:solidFill>
                <a:latin typeface="Times New Roman" panose="02020603050405020304" pitchFamily="18" charset="0"/>
                <a:cs typeface="Times New Roman" panose="02020603050405020304" pitchFamily="18" charset="0"/>
              </a:rPr>
              <a:t>) and </a:t>
            </a:r>
            <a:r>
              <a:rPr lang="en-US" sz="2800" b="1" i="1" dirty="0">
                <a:solidFill>
                  <a:srgbClr val="CC0099"/>
                </a:solidFill>
                <a:latin typeface="Times New Roman" panose="02020603050405020304" pitchFamily="18" charset="0"/>
                <a:cs typeface="Times New Roman" panose="02020603050405020304" pitchFamily="18" charset="0"/>
              </a:rPr>
              <a:t>Sisal fiber </a:t>
            </a:r>
            <a:r>
              <a:rPr lang="en-US" sz="2800" b="1" dirty="0">
                <a:solidFill>
                  <a:prstClr val="black"/>
                </a:solidFill>
                <a:latin typeface="Times New Roman" panose="02020603050405020304" pitchFamily="18" charset="0"/>
                <a:cs typeface="Times New Roman" panose="02020603050405020304" pitchFamily="18" charset="0"/>
              </a:rPr>
              <a:t>(</a:t>
            </a:r>
            <a:r>
              <a:rPr lang="en-US" sz="2800" b="1" i="1" dirty="0">
                <a:solidFill>
                  <a:srgbClr val="3333FF"/>
                </a:solidFill>
                <a:latin typeface="Times New Roman" panose="02020603050405020304" pitchFamily="18" charset="0"/>
                <a:cs typeface="Times New Roman" panose="02020603050405020304" pitchFamily="18" charset="0"/>
              </a:rPr>
              <a:t>SF</a:t>
            </a:r>
            <a:r>
              <a:rPr lang="en-US" sz="2800" b="1" dirty="0">
                <a:solidFill>
                  <a:prstClr val="black"/>
                </a:solidFill>
                <a:latin typeface="Times New Roman" panose="02020603050405020304" pitchFamily="18" charset="0"/>
                <a:cs typeface="Times New Roman" panose="02020603050405020304" pitchFamily="18" charset="0"/>
              </a:rPr>
              <a:t>) are abundant in Ethiopia. </a:t>
            </a:r>
          </a:p>
          <a:p>
            <a:pPr marL="342900" lvl="0" indent="-342900" algn="just">
              <a:lnSpc>
                <a:spcPct val="150000"/>
              </a:lnSpc>
              <a:spcBef>
                <a:spcPct val="20000"/>
              </a:spcBef>
              <a:buFont typeface="Wingdings" panose="05000000000000000000" pitchFamily="2" charset="2"/>
              <a:buChar char="ü"/>
            </a:pPr>
            <a:r>
              <a:rPr lang="en-US" sz="2800" b="1" dirty="0">
                <a:solidFill>
                  <a:prstClr val="black"/>
                </a:solidFill>
                <a:latin typeface="Times New Roman" panose="02020603050405020304" pitchFamily="18" charset="0"/>
                <a:cs typeface="Times New Roman" panose="02020603050405020304" pitchFamily="18" charset="0"/>
                <a:sym typeface="+mn-ea"/>
              </a:rPr>
              <a:t>Therefore, the preparation </a:t>
            </a:r>
            <a:r>
              <a:rPr lang="en-US" sz="2800" b="1" i="1" dirty="0">
                <a:solidFill>
                  <a:srgbClr val="7030A0"/>
                </a:solidFill>
                <a:latin typeface="Times New Roman" panose="02020603050405020304" pitchFamily="18" charset="0"/>
                <a:cs typeface="Times New Roman" panose="02020603050405020304" pitchFamily="18" charset="0"/>
                <a:sym typeface="+mn-ea"/>
              </a:rPr>
              <a:t>NFs composite using FBF and SF </a:t>
            </a:r>
            <a:r>
              <a:rPr lang="en-US" sz="2800" b="1" dirty="0" smtClean="0">
                <a:solidFill>
                  <a:prstClr val="black"/>
                </a:solidFill>
                <a:latin typeface="Times New Roman" panose="02020603050405020304" pitchFamily="18" charset="0"/>
                <a:cs typeface="Times New Roman" panose="02020603050405020304" pitchFamily="18" charset="0"/>
                <a:sym typeface="+mn-ea"/>
              </a:rPr>
              <a:t>by </a:t>
            </a:r>
            <a:r>
              <a:rPr lang="en-US" sz="2800" b="1" i="1" u="sng" dirty="0" smtClean="0">
                <a:solidFill>
                  <a:srgbClr val="FF33CC"/>
                </a:solidFill>
                <a:latin typeface="Times New Roman" panose="02020603050405020304" pitchFamily="18" charset="0"/>
                <a:cs typeface="Times New Roman" panose="02020603050405020304" pitchFamily="18" charset="0"/>
                <a:sym typeface="+mn-ea"/>
              </a:rPr>
              <a:t>hand layup method</a:t>
            </a:r>
            <a:r>
              <a:rPr lang="en-US" sz="2800" b="1" dirty="0" smtClean="0">
                <a:solidFill>
                  <a:prstClr val="black"/>
                </a:solidFill>
                <a:latin typeface="Times New Roman" panose="02020603050405020304" pitchFamily="18" charset="0"/>
                <a:cs typeface="Times New Roman" panose="02020603050405020304" pitchFamily="18" charset="0"/>
                <a:sym typeface="+mn-ea"/>
              </a:rPr>
              <a:t>, </a:t>
            </a:r>
            <a:r>
              <a:rPr lang="en-US" sz="2800" b="1" dirty="0">
                <a:solidFill>
                  <a:prstClr val="black"/>
                </a:solidFill>
                <a:latin typeface="Times New Roman" panose="02020603050405020304" pitchFamily="18" charset="0"/>
                <a:cs typeface="Times New Roman" panose="02020603050405020304" pitchFamily="18" charset="0"/>
                <a:sym typeface="+mn-ea"/>
              </a:rPr>
              <a:t>aligned with </a:t>
            </a:r>
            <a:r>
              <a:rPr lang="en-US" sz="2800" b="1" dirty="0" smtClean="0">
                <a:solidFill>
                  <a:prstClr val="black"/>
                </a:solidFill>
                <a:latin typeface="Times New Roman" panose="02020603050405020304" pitchFamily="18" charset="0"/>
                <a:cs typeface="Times New Roman" panose="02020603050405020304" pitchFamily="18" charset="0"/>
                <a:sym typeface="+mn-ea"/>
              </a:rPr>
              <a:t>spars </a:t>
            </a:r>
            <a:r>
              <a:rPr lang="en-US" sz="2800" b="1" dirty="0">
                <a:solidFill>
                  <a:prstClr val="black"/>
                </a:solidFill>
                <a:latin typeface="Times New Roman" panose="02020603050405020304" pitchFamily="18" charset="0"/>
                <a:cs typeface="Times New Roman" panose="02020603050405020304" pitchFamily="18" charset="0"/>
                <a:sym typeface="+mn-ea"/>
              </a:rPr>
              <a:t>will plays a vital role </a:t>
            </a:r>
            <a:r>
              <a:rPr lang="en-US" sz="2800" b="1" dirty="0" smtClean="0">
                <a:solidFill>
                  <a:prstClr val="black"/>
                </a:solidFill>
                <a:latin typeface="Times New Roman" panose="02020603050405020304" pitchFamily="18" charset="0"/>
                <a:cs typeface="Times New Roman" panose="02020603050405020304" pitchFamily="18" charset="0"/>
                <a:sym typeface="+mn-ea"/>
              </a:rPr>
              <a:t>to </a:t>
            </a:r>
            <a:r>
              <a:rPr lang="en-US" sz="2800" b="1" i="1" dirty="0" smtClean="0">
                <a:solidFill>
                  <a:srgbClr val="FF0000"/>
                </a:solidFill>
                <a:latin typeface="Times New Roman" panose="02020603050405020304" pitchFamily="18" charset="0"/>
                <a:cs typeface="Times New Roman" panose="02020603050405020304" pitchFamily="18" charset="0"/>
                <a:sym typeface="+mn-ea"/>
              </a:rPr>
              <a:t>reduces </a:t>
            </a:r>
            <a:r>
              <a:rPr lang="en-US" sz="2800" b="1" i="1" dirty="0">
                <a:solidFill>
                  <a:srgbClr val="FF0000"/>
                </a:solidFill>
                <a:latin typeface="Times New Roman" panose="02020603050405020304" pitchFamily="18" charset="0"/>
                <a:cs typeface="Times New Roman" panose="02020603050405020304" pitchFamily="18" charset="0"/>
                <a:sym typeface="+mn-ea"/>
              </a:rPr>
              <a:t>the cost of manufacturing</a:t>
            </a:r>
            <a:r>
              <a:rPr lang="en-US" sz="2800" b="1" dirty="0">
                <a:solidFill>
                  <a:prstClr val="black"/>
                </a:solidFill>
                <a:latin typeface="Times New Roman" panose="02020603050405020304" pitchFamily="18" charset="0"/>
                <a:cs typeface="Times New Roman" panose="02020603050405020304" pitchFamily="18" charset="0"/>
                <a:sym typeface="+mn-ea"/>
              </a:rPr>
              <a:t> in developing </a:t>
            </a:r>
            <a:r>
              <a:rPr lang="en-US" sz="2800" b="1" dirty="0" smtClean="0">
                <a:solidFill>
                  <a:prstClr val="black"/>
                </a:solidFill>
                <a:latin typeface="Times New Roman" panose="02020603050405020304" pitchFamily="18" charset="0"/>
                <a:cs typeface="Times New Roman" panose="02020603050405020304" pitchFamily="18" charset="0"/>
                <a:sym typeface="+mn-ea"/>
              </a:rPr>
              <a:t>countries. </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 name="Flowchart: Alternate Process 2"/>
          <p:cNvSpPr/>
          <p:nvPr/>
        </p:nvSpPr>
        <p:spPr>
          <a:xfrm>
            <a:off x="980941" y="152400"/>
            <a:ext cx="10210800" cy="612648"/>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smtClean="0">
                <a:latin typeface="Arial Black" panose="020B0A04020102020204" pitchFamily="34" charset="0"/>
              </a:rPr>
              <a:t>Statement of the Problem</a:t>
            </a:r>
            <a:endParaRPr lang="en-US" sz="4000" dirty="0">
              <a:latin typeface="Arial Black" panose="020B0A04020102020204" pitchFamily="34" charset="0"/>
            </a:endParaRPr>
          </a:p>
        </p:txBody>
      </p:sp>
      <p:sp>
        <p:nvSpPr>
          <p:cNvPr id="5" name="32-Point Star 4"/>
          <p:cNvSpPr/>
          <p:nvPr/>
        </p:nvSpPr>
        <p:spPr>
          <a:xfrm>
            <a:off x="257041" y="6019800"/>
            <a:ext cx="11658600" cy="8542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1407637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endParaRPr lang="en-US"/>
          </a:p>
        </p:txBody>
      </p:sp>
      <p:sp>
        <p:nvSpPr>
          <p:cNvPr id="12" name="Subtitle 11"/>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a:xfrm>
            <a:off x="11049000" y="6494462"/>
            <a:ext cx="1016000" cy="365125"/>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5</a:t>
            </a:fld>
            <a:endParaRPr lang="en-US" sz="3200" b="1" dirty="0">
              <a:latin typeface="Agency FB" panose="020B0503020202020204" pitchFamily="34" charset="0"/>
            </a:endParaRPr>
          </a:p>
        </p:txBody>
      </p:sp>
      <p:sp>
        <p:nvSpPr>
          <p:cNvPr id="2" name="Rounded Rectangle 1"/>
          <p:cNvSpPr/>
          <p:nvPr/>
        </p:nvSpPr>
        <p:spPr>
          <a:xfrm>
            <a:off x="0" y="0"/>
            <a:ext cx="12172683"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nSpc>
                <a:spcPct val="150000"/>
              </a:lnSpc>
              <a:spcBef>
                <a:spcPct val="20000"/>
              </a:spcBef>
              <a:buSzPct val="150000"/>
            </a:pPr>
            <a:endParaRPr lang="en-US" sz="3200" b="1" dirty="0">
              <a:solidFill>
                <a:srgbClr val="FF33CC"/>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969264" y="109931"/>
            <a:ext cx="10210800" cy="847845"/>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smtClean="0">
                <a:latin typeface="Arial Black" panose="020B0A04020102020204" pitchFamily="34" charset="0"/>
              </a:rPr>
              <a:t>Objectives of the study</a:t>
            </a:r>
            <a:endParaRPr lang="en-US" sz="4000" dirty="0">
              <a:latin typeface="Arial Black" panose="020B0A04020102020204" pitchFamily="34" charset="0"/>
            </a:endParaRPr>
          </a:p>
        </p:txBody>
      </p:sp>
      <p:sp>
        <p:nvSpPr>
          <p:cNvPr id="6" name="Flowchart: Terminator 5"/>
          <p:cNvSpPr/>
          <p:nvPr/>
        </p:nvSpPr>
        <p:spPr>
          <a:xfrm>
            <a:off x="78394" y="1010209"/>
            <a:ext cx="4103678" cy="559703"/>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solidFill>
                  <a:schemeClr val="bg2"/>
                </a:solidFill>
                <a:latin typeface="Agency FB" panose="020B0503020202020204" pitchFamily="34" charset="0"/>
              </a:rPr>
              <a:t>General Objective</a:t>
            </a:r>
            <a:endParaRPr lang="en-US" sz="4000" b="1" dirty="0">
              <a:solidFill>
                <a:schemeClr val="bg2"/>
              </a:solidFill>
              <a:latin typeface="Agency FB" panose="020B0503020202020204" pitchFamily="34" charset="0"/>
            </a:endParaRPr>
          </a:p>
        </p:txBody>
      </p:sp>
      <p:sp>
        <p:nvSpPr>
          <p:cNvPr id="7" name="Flowchart: Terminator 6"/>
          <p:cNvSpPr/>
          <p:nvPr/>
        </p:nvSpPr>
        <p:spPr>
          <a:xfrm>
            <a:off x="78394" y="2750109"/>
            <a:ext cx="4265005" cy="649488"/>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4400" b="1" dirty="0" smtClean="0">
                <a:solidFill>
                  <a:schemeClr val="bg2"/>
                </a:solidFill>
                <a:latin typeface="Agency FB" panose="020B0503020202020204" pitchFamily="34" charset="0"/>
              </a:rPr>
              <a:t>Specific </a:t>
            </a:r>
            <a:r>
              <a:rPr lang="en-US" sz="4000" b="1" dirty="0" smtClean="0">
                <a:solidFill>
                  <a:schemeClr val="bg2"/>
                </a:solidFill>
                <a:latin typeface="Agency FB" panose="020B0503020202020204" pitchFamily="34" charset="0"/>
              </a:rPr>
              <a:t>Objectives</a:t>
            </a:r>
            <a:endParaRPr lang="en-US" sz="4400" b="1" dirty="0">
              <a:solidFill>
                <a:schemeClr val="bg2"/>
              </a:solidFill>
              <a:latin typeface="Agency FB" panose="020B0503020202020204" pitchFamily="34" charset="0"/>
            </a:endParaRPr>
          </a:p>
        </p:txBody>
      </p:sp>
      <p:sp>
        <p:nvSpPr>
          <p:cNvPr id="9" name="TextBox 8"/>
          <p:cNvSpPr txBox="1"/>
          <p:nvPr/>
        </p:nvSpPr>
        <p:spPr>
          <a:xfrm>
            <a:off x="457201" y="1352075"/>
            <a:ext cx="11715482" cy="1384995"/>
          </a:xfrm>
          <a:prstGeom prst="rect">
            <a:avLst/>
          </a:prstGeom>
          <a:noFill/>
        </p:spPr>
        <p:txBody>
          <a:bodyPr wrap="square" rtlCol="0">
            <a:spAutoFit/>
          </a:bodyPr>
          <a:lstStyle/>
          <a:p>
            <a:pPr marL="457200" indent="-457200">
              <a:lnSpc>
                <a:spcPct val="150000"/>
              </a:lnSpc>
              <a:spcBef>
                <a:spcPct val="20000"/>
              </a:spcBef>
              <a:buSzPct val="150000"/>
              <a:buFont typeface="Times New Roman" panose="02020603050405020304" pitchFamily="18" charset="0"/>
              <a:buChar char="♣"/>
            </a:pPr>
            <a:r>
              <a:rPr lang="en-US" sz="2800" b="1" dirty="0" smtClean="0">
                <a:solidFill>
                  <a:srgbClr val="FF33CC"/>
                </a:solidFill>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a:t>
            </a:r>
            <a:r>
              <a:rPr lang="en-US" sz="2800" b="1" dirty="0" smtClean="0">
                <a:solidFill>
                  <a:prstClr val="black"/>
                </a:solidFill>
                <a:latin typeface="Times New Roman" panose="02020603050405020304" pitchFamily="18" charset="0"/>
                <a:cs typeface="Times New Roman" panose="02020603050405020304" pitchFamily="18" charset="0"/>
              </a:rPr>
              <a:t>o </a:t>
            </a:r>
            <a:r>
              <a:rPr lang="en-US" sz="2800" b="1" i="1" dirty="0">
                <a:solidFill>
                  <a:schemeClr val="accent1"/>
                </a:solidFill>
                <a:latin typeface="Times New Roman" panose="02020603050405020304" pitchFamily="18" charset="0"/>
                <a:cs typeface="Times New Roman" panose="02020603050405020304" pitchFamily="18" charset="0"/>
              </a:rPr>
              <a:t>fabricate hybrid composite by hand lay up method</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a:solidFill>
                  <a:srgbClr val="00B050"/>
                </a:solidFill>
                <a:latin typeface="Times New Roman" panose="02020603050405020304" pitchFamily="18" charset="0"/>
                <a:cs typeface="Times New Roman" panose="02020603050405020304" pitchFamily="18" charset="0"/>
              </a:rPr>
              <a:t>characterize</a:t>
            </a:r>
            <a:r>
              <a:rPr lang="en-US" sz="2800" b="1" dirty="0">
                <a:solidFill>
                  <a:prstClr val="black"/>
                </a:solidFill>
                <a:latin typeface="Times New Roman" panose="02020603050405020304" pitchFamily="18" charset="0"/>
                <a:cs typeface="Times New Roman" panose="02020603050405020304" pitchFamily="18" charset="0"/>
              </a:rPr>
              <a:t> and </a:t>
            </a:r>
            <a:r>
              <a:rPr lang="en-US" sz="2800" b="1" dirty="0">
                <a:solidFill>
                  <a:srgbClr val="00B0F0"/>
                </a:solidFill>
                <a:latin typeface="Times New Roman" panose="02020603050405020304" pitchFamily="18" charset="0"/>
                <a:cs typeface="Times New Roman" panose="02020603050405020304" pitchFamily="18" charset="0"/>
                <a:sym typeface="+mn-ea"/>
              </a:rPr>
              <a:t>constructing </a:t>
            </a:r>
            <a:r>
              <a:rPr lang="en-US" sz="2800" b="1" i="1" dirty="0">
                <a:solidFill>
                  <a:srgbClr val="00B0F0"/>
                </a:solidFill>
                <a:latin typeface="Times New Roman" panose="02020603050405020304" pitchFamily="18" charset="0"/>
                <a:cs typeface="Times New Roman" panose="02020603050405020304" pitchFamily="18" charset="0"/>
                <a:sym typeface="+mn-ea"/>
              </a:rPr>
              <a:t>PEUGEOT model dashboard  </a:t>
            </a:r>
            <a:r>
              <a:rPr lang="en-US" sz="2800" b="1" dirty="0">
                <a:solidFill>
                  <a:prstClr val="black"/>
                </a:solidFill>
                <a:latin typeface="Times New Roman" panose="02020603050405020304" pitchFamily="18" charset="0"/>
                <a:cs typeface="Times New Roman" panose="02020603050405020304" pitchFamily="18" charset="0"/>
                <a:sym typeface="+mn-ea"/>
              </a:rPr>
              <a:t>for demonstration.</a:t>
            </a:r>
            <a:endParaRPr lang="en-US" sz="2800" b="1" dirty="0">
              <a:solidFill>
                <a:srgbClr val="FF33CC"/>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19959" y="3427732"/>
            <a:ext cx="11945041" cy="254084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spcBef>
                <a:spcPct val="20000"/>
              </a:spcBef>
              <a:buSzPct val="125000"/>
              <a:buFont typeface="Times New Roman" panose="02020603050405020304" pitchFamily="18" charset="0"/>
              <a:buChar char="♣"/>
            </a:pPr>
            <a:r>
              <a:rPr lang="en-US" sz="2400" b="1" dirty="0" smtClean="0">
                <a:solidFill>
                  <a:srgbClr val="3333FF"/>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T</a:t>
            </a:r>
            <a:r>
              <a:rPr lang="en-US" sz="2400" b="1" dirty="0" smtClean="0">
                <a:solidFill>
                  <a:prstClr val="black"/>
                </a:solidFill>
                <a:latin typeface="Times New Roman" panose="02020603050405020304" pitchFamily="18" charset="0"/>
                <a:cs typeface="Times New Roman" panose="02020603050405020304" pitchFamily="18" charset="0"/>
              </a:rPr>
              <a:t>o </a:t>
            </a:r>
            <a:r>
              <a:rPr lang="en-US" sz="2400" b="1" dirty="0">
                <a:solidFill>
                  <a:prstClr val="black"/>
                </a:solidFill>
                <a:latin typeface="Times New Roman" panose="02020603050405020304" pitchFamily="18" charset="0"/>
                <a:cs typeface="Times New Roman" panose="02020603050405020304" pitchFamily="18" charset="0"/>
              </a:rPr>
              <a:t>produce </a:t>
            </a:r>
            <a:r>
              <a:rPr lang="en-US" sz="2400" b="1" i="1" dirty="0">
                <a:solidFill>
                  <a:srgbClr val="00B050"/>
                </a:solidFill>
                <a:latin typeface="Times New Roman" panose="02020603050405020304" pitchFamily="18" charset="0"/>
                <a:cs typeface="Times New Roman" panose="02020603050405020304" pitchFamily="18" charset="0"/>
              </a:rPr>
              <a:t>hybrid composite </a:t>
            </a:r>
            <a:r>
              <a:rPr lang="en-US" sz="2400" b="1" i="1" dirty="0" smtClean="0">
                <a:solidFill>
                  <a:srgbClr val="00B050"/>
                </a:solidFill>
                <a:latin typeface="Times New Roman" panose="02020603050405020304" pitchFamily="18" charset="0"/>
                <a:cs typeface="Times New Roman" panose="02020603050405020304" pitchFamily="18" charset="0"/>
              </a:rPr>
              <a:t>from </a:t>
            </a:r>
            <a:r>
              <a:rPr lang="en-US" sz="2400" b="1" i="1" dirty="0">
                <a:solidFill>
                  <a:srgbClr val="00B050"/>
                </a:solidFill>
                <a:latin typeface="Times New Roman" panose="02020603050405020304" pitchFamily="18" charset="0"/>
                <a:cs typeface="Times New Roman" panose="02020603050405020304" pitchFamily="18" charset="0"/>
              </a:rPr>
              <a:t>FBF and SF fibers </a:t>
            </a:r>
            <a:r>
              <a:rPr lang="en-US" sz="2400" b="1" dirty="0">
                <a:solidFill>
                  <a:prstClr val="black"/>
                </a:solidFill>
                <a:latin typeface="Times New Roman" panose="02020603050405020304" pitchFamily="18" charset="0"/>
                <a:cs typeface="Times New Roman" panose="02020603050405020304" pitchFamily="18" charset="0"/>
              </a:rPr>
              <a:t>reinforced composite material.</a:t>
            </a:r>
          </a:p>
          <a:p>
            <a:pPr marL="342900" lvl="0" indent="-342900">
              <a:lnSpc>
                <a:spcPct val="150000"/>
              </a:lnSpc>
              <a:spcBef>
                <a:spcPct val="20000"/>
              </a:spcBef>
              <a:buSzPct val="125000"/>
              <a:buFont typeface="Times New Roman" panose="02020603050405020304" pitchFamily="18" charset="0"/>
              <a:buChar char="♣"/>
            </a:pPr>
            <a:r>
              <a:rPr lang="en-US" sz="2400" b="1" dirty="0" smtClean="0">
                <a:solidFill>
                  <a:srgbClr val="3333FF"/>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To</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characterize</a:t>
            </a:r>
            <a:r>
              <a:rPr lang="en-US" sz="2400" b="1" dirty="0">
                <a:solidFill>
                  <a:prstClr val="black"/>
                </a:solidFill>
                <a:latin typeface="Times New Roman" panose="02020603050405020304" pitchFamily="18" charset="0"/>
                <a:cs typeface="Times New Roman" panose="02020603050405020304" pitchFamily="18" charset="0"/>
              </a:rPr>
              <a:t> the </a:t>
            </a:r>
            <a:r>
              <a:rPr lang="en-US" sz="2400" b="1" i="1" dirty="0" smtClean="0">
                <a:solidFill>
                  <a:srgbClr val="00B050"/>
                </a:solidFill>
                <a:latin typeface="Times New Roman" panose="02020603050405020304" pitchFamily="18" charset="0"/>
                <a:cs typeface="Times New Roman" panose="02020603050405020304" pitchFamily="18" charset="0"/>
              </a:rPr>
              <a:t>tensile</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i="1" dirty="0">
                <a:solidFill>
                  <a:schemeClr val="accent1">
                    <a:lumMod val="60000"/>
                    <a:lumOff val="40000"/>
                  </a:schemeClr>
                </a:solidFill>
                <a:latin typeface="Times New Roman" panose="02020603050405020304" pitchFamily="18" charset="0"/>
                <a:cs typeface="Times New Roman" panose="02020603050405020304" pitchFamily="18" charset="0"/>
              </a:rPr>
              <a:t>compression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i="1" dirty="0" smtClean="0">
                <a:solidFill>
                  <a:srgbClr val="FF0000"/>
                </a:solidFill>
                <a:latin typeface="Times New Roman" panose="02020603050405020304" pitchFamily="18" charset="0"/>
                <a:cs typeface="Times New Roman" panose="02020603050405020304" pitchFamily="18" charset="0"/>
              </a:rPr>
              <a:t>flexural</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i="1" dirty="0">
                <a:solidFill>
                  <a:srgbClr val="00B0F0"/>
                </a:solidFill>
                <a:latin typeface="Times New Roman" panose="02020603050405020304" pitchFamily="18" charset="0"/>
                <a:cs typeface="Times New Roman" panose="02020603050405020304" pitchFamily="18" charset="0"/>
              </a:rPr>
              <a:t>density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cs typeface="Times New Roman" panose="02020603050405020304" pitchFamily="18" charset="0"/>
              </a:rPr>
              <a:t>&amp; </a:t>
            </a:r>
            <a:r>
              <a:rPr lang="en-US" sz="2400" b="1" i="1" dirty="0" smtClean="0">
                <a:solidFill>
                  <a:srgbClr val="FFC000"/>
                </a:solidFill>
                <a:latin typeface="Times New Roman" panose="02020603050405020304" pitchFamily="18" charset="0"/>
                <a:cs typeface="Times New Roman" panose="02020603050405020304" pitchFamily="18" charset="0"/>
              </a:rPr>
              <a:t>water </a:t>
            </a:r>
            <a:r>
              <a:rPr lang="en-US" sz="2400" b="1" i="1" dirty="0">
                <a:solidFill>
                  <a:srgbClr val="FFC000"/>
                </a:solidFill>
                <a:latin typeface="Times New Roman" panose="02020603050405020304" pitchFamily="18" charset="0"/>
                <a:cs typeface="Times New Roman" panose="02020603050405020304" pitchFamily="18" charset="0"/>
              </a:rPr>
              <a:t>absorption </a:t>
            </a:r>
            <a:r>
              <a:rPr lang="en-US" sz="2400" b="1" dirty="0" smtClean="0">
                <a:solidFill>
                  <a:prstClr val="black"/>
                </a:solidFill>
                <a:latin typeface="Times New Roman" panose="02020603050405020304" pitchFamily="18" charset="0"/>
                <a:cs typeface="Times New Roman" panose="02020603050405020304" pitchFamily="18" charset="0"/>
              </a:rPr>
              <a:t>properties.</a:t>
            </a:r>
            <a:endParaRPr lang="en-US" sz="2400" b="1" dirty="0">
              <a:solidFill>
                <a:prstClr val="black"/>
              </a:solidFill>
              <a:latin typeface="Times New Roman" panose="02020603050405020304" pitchFamily="18" charset="0"/>
              <a:cs typeface="Times New Roman" panose="02020603050405020304" pitchFamily="18" charset="0"/>
            </a:endParaRPr>
          </a:p>
          <a:p>
            <a:pPr marL="342900" lvl="0" indent="-342900" algn="just">
              <a:lnSpc>
                <a:spcPct val="150000"/>
              </a:lnSpc>
              <a:spcBef>
                <a:spcPct val="20000"/>
              </a:spcBef>
              <a:buSzPct val="125000"/>
              <a:buFont typeface="Times New Roman" panose="02020603050405020304" pitchFamily="18" charset="0"/>
              <a:buChar char="♣"/>
            </a:pPr>
            <a:r>
              <a:rPr lang="en-US" sz="2400" b="1" dirty="0" smtClean="0">
                <a:solidFill>
                  <a:srgbClr val="3333FF"/>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To</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fabricate the PEUGEOT model automobile vehicle dashboard </a:t>
            </a:r>
            <a:r>
              <a:rPr lang="en-US" sz="2400" b="1" dirty="0">
                <a:solidFill>
                  <a:prstClr val="black"/>
                </a:solidFill>
                <a:latin typeface="Times New Roman" panose="02020603050405020304" pitchFamily="18" charset="0"/>
                <a:cs typeface="Times New Roman" panose="02020603050405020304" pitchFamily="18" charset="0"/>
              </a:rPr>
              <a:t>using the </a:t>
            </a:r>
            <a:r>
              <a:rPr lang="en-US" sz="2400" b="1" dirty="0" smtClean="0">
                <a:solidFill>
                  <a:prstClr val="black"/>
                </a:solidFill>
                <a:latin typeface="Times New Roman" panose="02020603050405020304" pitchFamily="18" charset="0"/>
                <a:cs typeface="Times New Roman" panose="02020603050405020304" pitchFamily="18" charset="0"/>
              </a:rPr>
              <a:t>composite.</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13" name="32-Point Star 12"/>
          <p:cNvSpPr/>
          <p:nvPr/>
        </p:nvSpPr>
        <p:spPr>
          <a:xfrm>
            <a:off x="257041" y="5996707"/>
            <a:ext cx="11658600" cy="877392"/>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1828717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a:xfrm>
            <a:off x="11176000" y="6523037"/>
            <a:ext cx="1016000" cy="365125"/>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6</a:t>
            </a:fld>
            <a:endParaRPr lang="en-US" sz="3200" b="1" dirty="0">
              <a:latin typeface="Agency FB" panose="020B0503020202020204" pitchFamily="34" charset="0"/>
            </a:endParaRPr>
          </a:p>
        </p:txBody>
      </p:sp>
      <p:sp>
        <p:nvSpPr>
          <p:cNvPr id="2" name="Rounded Rectangle 1"/>
          <p:cNvSpPr/>
          <p:nvPr/>
        </p:nvSpPr>
        <p:spPr>
          <a:xfrm>
            <a:off x="0" y="0"/>
            <a:ext cx="12192000" cy="6857999"/>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lvl="0">
              <a:lnSpc>
                <a:spcPct val="200000"/>
              </a:lnSpc>
              <a:spcBef>
                <a:spcPct val="20000"/>
              </a:spcBef>
            </a:pPr>
            <a:endParaRPr lang="en-US" sz="1600" b="1" dirty="0">
              <a:solidFill>
                <a:prstClr val="black"/>
              </a:solidFill>
              <a:latin typeface="Times New Roman" panose="02020603050405020304" pitchFamily="18" charset="0"/>
              <a:cs typeface="Times New Roman" panose="02020603050405020304" pitchFamily="18" charset="0"/>
            </a:endParaRPr>
          </a:p>
        </p:txBody>
      </p:sp>
      <p:sp>
        <p:nvSpPr>
          <p:cNvPr id="3" name="Flowchart: Alternate Process 2"/>
          <p:cNvSpPr/>
          <p:nvPr/>
        </p:nvSpPr>
        <p:spPr>
          <a:xfrm>
            <a:off x="711200" y="48642"/>
            <a:ext cx="10591800" cy="841248"/>
          </a:xfrm>
          <a:prstGeom prst="flowChartAlternateProcess">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Significance and beneficiaries of the study</a:t>
            </a:r>
            <a:endParaRPr lang="en-US" sz="4000" dirty="0"/>
          </a:p>
        </p:txBody>
      </p:sp>
      <p:sp>
        <p:nvSpPr>
          <p:cNvPr id="6" name="Flowchart: Terminator 5"/>
          <p:cNvSpPr/>
          <p:nvPr/>
        </p:nvSpPr>
        <p:spPr>
          <a:xfrm>
            <a:off x="76200" y="972957"/>
            <a:ext cx="4103678" cy="559703"/>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solidFill>
                  <a:schemeClr val="bg2"/>
                </a:solidFill>
                <a:latin typeface="Agency FB" panose="020B0503020202020204" pitchFamily="34" charset="0"/>
              </a:rPr>
              <a:t>Significance</a:t>
            </a:r>
            <a:endParaRPr lang="en-US" sz="4000" b="1" dirty="0">
              <a:solidFill>
                <a:schemeClr val="bg2"/>
              </a:solidFill>
              <a:latin typeface="Agency FB" panose="020B0503020202020204" pitchFamily="34" charset="0"/>
            </a:endParaRPr>
          </a:p>
        </p:txBody>
      </p:sp>
      <p:sp>
        <p:nvSpPr>
          <p:cNvPr id="10" name="Rounded Rectangle 9"/>
          <p:cNvSpPr/>
          <p:nvPr/>
        </p:nvSpPr>
        <p:spPr>
          <a:xfrm>
            <a:off x="76200" y="1693720"/>
            <a:ext cx="12039600" cy="5011879"/>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342900" lvl="0" indent="-342900">
              <a:lnSpc>
                <a:spcPct val="150000"/>
              </a:lnSpc>
              <a:spcBef>
                <a:spcPct val="20000"/>
              </a:spcBef>
              <a:buSzPct val="125000"/>
              <a:buFont typeface="Times New Roman" panose="02020603050405020304" pitchFamily="18" charset="0"/>
              <a:buChar cha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N</a:t>
            </a:r>
            <a:r>
              <a:rPr lang="en-US" sz="2800" b="1" dirty="0" smtClean="0">
                <a:solidFill>
                  <a:prstClr val="black"/>
                </a:solidFill>
                <a:latin typeface="Times New Roman" panose="02020603050405020304" pitchFamily="18" charset="0"/>
                <a:cs typeface="Times New Roman" panose="02020603050405020304" pitchFamily="18" charset="0"/>
              </a:rPr>
              <a:t>Fs </a:t>
            </a:r>
            <a:r>
              <a:rPr lang="en-US" sz="2800" b="1" dirty="0">
                <a:solidFill>
                  <a:prstClr val="black"/>
                </a:solidFill>
                <a:latin typeface="Times New Roman" panose="02020603050405020304" pitchFamily="18" charset="0"/>
                <a:cs typeface="Times New Roman" panose="02020603050405020304" pitchFamily="18" charset="0"/>
              </a:rPr>
              <a:t>are emerging as </a:t>
            </a:r>
            <a:r>
              <a:rPr lang="en-US" sz="2400" b="1" i="1" dirty="0">
                <a:solidFill>
                  <a:srgbClr val="FF0000"/>
                </a:solidFill>
                <a:latin typeface="Times New Roman" panose="02020603050405020304" pitchFamily="18" charset="0"/>
                <a:cs typeface="Times New Roman" panose="02020603050405020304" pitchFamily="18" charset="0"/>
              </a:rPr>
              <a:t>low cost</a:t>
            </a:r>
            <a:r>
              <a:rPr lang="en-US" sz="2800" b="1" dirty="0">
                <a:solidFill>
                  <a:prstClr val="black"/>
                </a:solidFill>
                <a:latin typeface="Times New Roman" panose="02020603050405020304" pitchFamily="18" charset="0"/>
                <a:cs typeface="Times New Roman" panose="02020603050405020304" pitchFamily="18" charset="0"/>
              </a:rPr>
              <a:t>, </a:t>
            </a:r>
            <a:r>
              <a:rPr lang="en-US" sz="2400" b="1" i="1" dirty="0">
                <a:solidFill>
                  <a:srgbClr val="00B050"/>
                </a:solidFill>
                <a:latin typeface="Times New Roman" panose="02020603050405020304" pitchFamily="18" charset="0"/>
                <a:cs typeface="Times New Roman" panose="02020603050405020304" pitchFamily="18" charset="0"/>
              </a:rPr>
              <a:t>lightweight</a:t>
            </a:r>
            <a:r>
              <a:rPr lang="en-US" sz="2400" b="1" i="1" dirty="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and</a:t>
            </a:r>
            <a:r>
              <a:rPr lang="en-US" sz="2800" b="1" i="1" dirty="0" smtClean="0">
                <a:solidFill>
                  <a:prstClr val="black"/>
                </a:solidFill>
                <a:latin typeface="Times New Roman" panose="02020603050405020304" pitchFamily="18" charset="0"/>
                <a:cs typeface="Times New Roman" panose="02020603050405020304" pitchFamily="18" charset="0"/>
              </a:rPr>
              <a:t> </a:t>
            </a:r>
            <a:r>
              <a:rPr lang="en-US" sz="2400" b="1" i="1" dirty="0" smtClean="0">
                <a:solidFill>
                  <a:srgbClr val="00B050"/>
                </a:solidFill>
                <a:latin typeface="Times New Roman" panose="02020603050405020304" pitchFamily="18" charset="0"/>
                <a:cs typeface="Times New Roman" panose="02020603050405020304" pitchFamily="18" charset="0"/>
              </a:rPr>
              <a:t>environmentally </a:t>
            </a:r>
            <a:r>
              <a:rPr lang="en-US" sz="2400" b="1" i="1" dirty="0">
                <a:solidFill>
                  <a:srgbClr val="00B050"/>
                </a:solidFill>
                <a:latin typeface="Times New Roman" panose="02020603050405020304" pitchFamily="18" charset="0"/>
                <a:cs typeface="Times New Roman" panose="02020603050405020304" pitchFamily="18" charset="0"/>
              </a:rPr>
              <a:t>friendly</a:t>
            </a:r>
            <a:r>
              <a:rPr lang="en-US" sz="2800" b="1" dirty="0" smtClean="0">
                <a:solidFill>
                  <a:prstClr val="black"/>
                </a:solidFill>
                <a:latin typeface="Times New Roman" panose="02020603050405020304" pitchFamily="18" charset="0"/>
                <a:cs typeface="Times New Roman" panose="02020603050405020304" pitchFamily="18" charset="0"/>
              </a:rPr>
              <a:t>.</a:t>
            </a:r>
          </a:p>
          <a:p>
            <a:pPr marL="285750" indent="-285750">
              <a:lnSpc>
                <a:spcPct val="150000"/>
              </a:lnSpc>
              <a:buSzPct val="125000"/>
              <a:buFont typeface="Times New Roman" panose="02020603050405020304" pitchFamily="18" charset="0"/>
              <a:buChar char="♣"/>
            </a:pP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I</a:t>
            </a:r>
            <a:r>
              <a:rPr lang="en-US" sz="2800" b="1" dirty="0" smtClean="0">
                <a:latin typeface="Times New Roman" panose="02020603050405020304" pitchFamily="18" charset="0"/>
                <a:cs typeface="Times New Roman" panose="02020603050405020304" pitchFamily="18" charset="0"/>
              </a:rPr>
              <a:t>mprove </a:t>
            </a:r>
            <a:r>
              <a:rPr lang="en-US" sz="2800" b="1" dirty="0">
                <a:latin typeface="Times New Roman" panose="02020603050405020304" pitchFamily="18" charset="0"/>
                <a:cs typeface="Times New Roman" panose="02020603050405020304" pitchFamily="18" charset="0"/>
              </a:rPr>
              <a:t>their </a:t>
            </a:r>
            <a:r>
              <a:rPr lang="en-US" sz="2400" b="1" i="1" dirty="0">
                <a:solidFill>
                  <a:srgbClr val="FF0000"/>
                </a:solidFill>
                <a:latin typeface="Times New Roman" panose="02020603050405020304" pitchFamily="18" charset="0"/>
                <a:cs typeface="Times New Roman" panose="02020603050405020304" pitchFamily="18" charset="0"/>
              </a:rPr>
              <a:t>overall production rate</a:t>
            </a:r>
            <a:r>
              <a:rPr lang="en-US" sz="2800" b="1" dirty="0">
                <a:latin typeface="Times New Roman" panose="02020603050405020304" pitchFamily="18" charset="0"/>
                <a:cs typeface="Times New Roman" panose="02020603050405020304" pitchFamily="18" charset="0"/>
              </a:rPr>
              <a:t>, </a:t>
            </a:r>
            <a:r>
              <a:rPr lang="en-US" sz="2400" b="1" i="1" dirty="0" smtClean="0">
                <a:solidFill>
                  <a:srgbClr val="00B0F0"/>
                </a:solidFill>
                <a:latin typeface="Times New Roman" panose="02020603050405020304" pitchFamily="18" charset="0"/>
                <a:cs typeface="Times New Roman" panose="02020603050405020304" pitchFamily="18" charset="0"/>
              </a:rPr>
              <a:t>mechanical  </a:t>
            </a:r>
            <a:r>
              <a:rPr lang="en-US" sz="2400" b="1" i="1" dirty="0">
                <a:solidFill>
                  <a:srgbClr val="00B0F0"/>
                </a:solidFill>
                <a:latin typeface="Times New Roman" panose="02020603050405020304" pitchFamily="18" charset="0"/>
                <a:cs typeface="Times New Roman" panose="02020603050405020304" pitchFamily="18" charset="0"/>
              </a:rPr>
              <a:t>performance</a:t>
            </a:r>
            <a:r>
              <a:rPr lang="en-US" sz="2800" b="1" dirty="0">
                <a:latin typeface="Times New Roman" panose="02020603050405020304" pitchFamily="18" charset="0"/>
                <a:cs typeface="Times New Roman" panose="02020603050405020304" pitchFamily="18" charset="0"/>
              </a:rPr>
              <a:t>, </a:t>
            </a:r>
            <a:r>
              <a:rPr lang="en-US" sz="2400" b="1" i="1" dirty="0">
                <a:solidFill>
                  <a:srgbClr val="7030A0"/>
                </a:solidFill>
                <a:latin typeface="Times New Roman" panose="02020603050405020304" pitchFamily="18" charset="0"/>
                <a:cs typeface="Times New Roman" panose="02020603050405020304" pitchFamily="18" charset="0"/>
              </a:rPr>
              <a:t>lightness</a:t>
            </a:r>
            <a:r>
              <a:rPr lang="en-US" sz="2800" b="1" dirty="0">
                <a:latin typeface="Times New Roman" panose="02020603050405020304" pitchFamily="18" charset="0"/>
                <a:cs typeface="Times New Roman" panose="02020603050405020304" pitchFamily="18" charset="0"/>
              </a:rPr>
              <a:t>, </a:t>
            </a:r>
            <a:r>
              <a:rPr lang="en-US" sz="2400" b="1" i="1" dirty="0">
                <a:solidFill>
                  <a:srgbClr val="0070C0"/>
                </a:solidFill>
                <a:latin typeface="Times New Roman" panose="02020603050405020304" pitchFamily="18" charset="0"/>
                <a:cs typeface="Times New Roman" panose="02020603050405020304" pitchFamily="18" charset="0"/>
              </a:rPr>
              <a:t>chemical stability</a:t>
            </a:r>
            <a:r>
              <a:rPr lang="en-US" sz="2800" b="1" dirty="0">
                <a:latin typeface="Times New Roman" panose="02020603050405020304" pitchFamily="18" charset="0"/>
                <a:cs typeface="Times New Roman" panose="02020603050405020304" pitchFamily="18" charset="0"/>
              </a:rPr>
              <a:t>, </a:t>
            </a:r>
            <a:r>
              <a:rPr lang="en-US" sz="2400" b="1" i="1" dirty="0">
                <a:solidFill>
                  <a:schemeClr val="accent1">
                    <a:lumMod val="75000"/>
                  </a:schemeClr>
                </a:solidFill>
                <a:latin typeface="Times New Roman" panose="02020603050405020304" pitchFamily="18" charset="0"/>
                <a:cs typeface="Times New Roman" panose="02020603050405020304" pitchFamily="18" charset="0"/>
              </a:rPr>
              <a:t>recovered </a:t>
            </a:r>
            <a:r>
              <a:rPr lang="en-US" sz="2400" b="1" i="1" dirty="0" smtClean="0">
                <a:solidFill>
                  <a:schemeClr val="accent1">
                    <a:lumMod val="75000"/>
                  </a:schemeClr>
                </a:solidFill>
                <a:latin typeface="Times New Roman" panose="02020603050405020304" pitchFamily="18" charset="0"/>
                <a:cs typeface="Times New Roman" panose="02020603050405020304" pitchFamily="18" charset="0"/>
              </a:rPr>
              <a:t>energy</a:t>
            </a:r>
            <a:r>
              <a:rPr lang="en-US" sz="24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and </a:t>
            </a:r>
            <a:r>
              <a:rPr lang="en-US" sz="2400" b="1" i="1" dirty="0">
                <a:solidFill>
                  <a:srgbClr val="00B050"/>
                </a:solidFill>
                <a:latin typeface="Times New Roman" panose="02020603050405020304" pitchFamily="18" charset="0"/>
                <a:cs typeface="Times New Roman" panose="02020603050405020304" pitchFamily="18" charset="0"/>
              </a:rPr>
              <a:t>end-of-life recyclability</a:t>
            </a:r>
            <a:r>
              <a:rPr lang="en-US" sz="2800" b="1" dirty="0" smtClean="0">
                <a:latin typeface="Times New Roman" panose="02020603050405020304" pitchFamily="18" charset="0"/>
                <a:cs typeface="Times New Roman" panose="02020603050405020304" pitchFamily="18" charset="0"/>
              </a:rPr>
              <a:t>.</a:t>
            </a:r>
          </a:p>
          <a:p>
            <a:pPr marL="285750" indent="-285750">
              <a:lnSpc>
                <a:spcPct val="150000"/>
              </a:lnSpc>
              <a:buSzPct val="125000"/>
              <a:buFont typeface="Times New Roman" panose="02020603050405020304" pitchFamily="18" charset="0"/>
              <a:buChar char="♣"/>
            </a:pP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F</a:t>
            </a:r>
            <a:r>
              <a:rPr lang="en-US" sz="2800" b="1" dirty="0" smtClean="0">
                <a:latin typeface="Times New Roman" panose="02020603050405020304" pitchFamily="18" charset="0"/>
                <a:cs typeface="Times New Roman" panose="02020603050405020304" pitchFamily="18" charset="0"/>
              </a:rPr>
              <a:t>B and </a:t>
            </a:r>
            <a:r>
              <a:rPr lang="en-US" sz="2800" b="1" dirty="0">
                <a:latin typeface="Times New Roman" panose="02020603050405020304" pitchFamily="18" charset="0"/>
                <a:cs typeface="Times New Roman" panose="02020603050405020304" pitchFamily="18" charset="0"/>
              </a:rPr>
              <a:t>sisal are </a:t>
            </a:r>
            <a:r>
              <a:rPr lang="en-US" sz="2400" b="1" i="1" dirty="0" smtClean="0">
                <a:solidFill>
                  <a:srgbClr val="FF33CC"/>
                </a:solidFill>
                <a:latin typeface="Times New Roman" panose="02020603050405020304" pitchFamily="18" charset="0"/>
                <a:cs typeface="Times New Roman" panose="02020603050405020304" pitchFamily="18" charset="0"/>
              </a:rPr>
              <a:t>biodegradable</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and </a:t>
            </a:r>
            <a:r>
              <a:rPr lang="en-US" sz="2400" b="1" dirty="0" smtClean="0">
                <a:solidFill>
                  <a:srgbClr val="993300"/>
                </a:solidFill>
                <a:latin typeface="Times New Roman" panose="02020603050405020304" pitchFamily="18" charset="0"/>
                <a:cs typeface="Times New Roman" panose="02020603050405020304" pitchFamily="18" charset="0"/>
              </a:rPr>
              <a:t>easily available.</a:t>
            </a:r>
          </a:p>
          <a:p>
            <a:pPr marL="285750" indent="-285750">
              <a:lnSpc>
                <a:spcPct val="150000"/>
              </a:lnSpc>
              <a:buSzPct val="125000"/>
              <a:buFont typeface="Times New Roman" panose="02020603050405020304" pitchFamily="18" charset="0"/>
              <a:buChar char="♣"/>
            </a:pPr>
            <a:r>
              <a:rPr lang="en-US" sz="2800" b="1" dirty="0" smtClean="0">
                <a:solidFill>
                  <a:srgbClr val="3333FF"/>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O</a:t>
            </a:r>
            <a:r>
              <a:rPr lang="en-US" sz="2800" b="1" dirty="0" smtClean="0">
                <a:latin typeface="Times New Roman" panose="02020603050405020304" pitchFamily="18" charset="0"/>
                <a:cs typeface="Times New Roman" panose="02020603050405020304" pitchFamily="18" charset="0"/>
              </a:rPr>
              <a:t>pportunity </a:t>
            </a:r>
            <a:r>
              <a:rPr lang="en-US" sz="2800" b="1" dirty="0">
                <a:latin typeface="Times New Roman" panose="02020603050405020304" pitchFamily="18" charset="0"/>
                <a:cs typeface="Times New Roman" panose="02020603050405020304" pitchFamily="18" charset="0"/>
              </a:rPr>
              <a:t>for the </a:t>
            </a:r>
            <a:r>
              <a:rPr lang="en-US" sz="2400" b="1" i="1" dirty="0">
                <a:solidFill>
                  <a:srgbClr val="7030A0"/>
                </a:solidFill>
                <a:latin typeface="Times New Roman" panose="02020603050405020304" pitchFamily="18" charset="0"/>
                <a:cs typeface="Times New Roman" panose="02020603050405020304" pitchFamily="18" charset="0"/>
              </a:rPr>
              <a:t>utilization agricultural product</a:t>
            </a:r>
            <a:r>
              <a:rPr lang="en-US" b="1" dirty="0">
                <a:latin typeface="Times New Roman" panose="02020603050405020304" pitchFamily="18" charset="0"/>
                <a:cs typeface="Times New Roman" panose="02020603050405020304" pitchFamily="18" charset="0"/>
              </a:rPr>
              <a:t>.</a:t>
            </a:r>
          </a:p>
          <a:p>
            <a:pPr marL="285750" indent="-285750">
              <a:lnSpc>
                <a:spcPct val="150000"/>
              </a:lnSpc>
              <a:buSzPct val="125000"/>
              <a:buFont typeface="Times New Roman" panose="02020603050405020304" pitchFamily="18" charset="0"/>
              <a:buChar char="♣"/>
            </a:pPr>
            <a:r>
              <a:rPr lang="en-US" sz="2800" b="1" dirty="0" smtClean="0">
                <a:solidFill>
                  <a:srgbClr val="FF33CC"/>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It</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also helps to develop </a:t>
            </a:r>
            <a:r>
              <a:rPr lang="en-US" sz="2400" b="1" i="1" dirty="0">
                <a:solidFill>
                  <a:srgbClr val="FF0000"/>
                </a:solidFill>
                <a:latin typeface="Times New Roman" panose="02020603050405020304" pitchFamily="18" charset="0"/>
                <a:cs typeface="Times New Roman" panose="02020603050405020304" pitchFamily="18" charset="0"/>
              </a:rPr>
              <a:t>rural industry</a:t>
            </a:r>
            <a:r>
              <a:rPr lang="en-US" sz="2800" b="1" dirty="0">
                <a:latin typeface="Times New Roman" panose="02020603050405020304" pitchFamily="18" charset="0"/>
                <a:cs typeface="Times New Roman" panose="02020603050405020304" pitchFamily="18" charset="0"/>
              </a:rPr>
              <a:t>.</a:t>
            </a:r>
          </a:p>
          <a:p>
            <a:pPr marL="342900" indent="-342900">
              <a:lnSpc>
                <a:spcPct val="150000"/>
              </a:lnSpc>
              <a:spcBef>
                <a:spcPct val="20000"/>
              </a:spcBef>
              <a:buSzPct val="125000"/>
              <a:buFont typeface="Times New Roman" panose="02020603050405020304" pitchFamily="18" charset="0"/>
              <a:buChar char="♣"/>
            </a:pPr>
            <a:r>
              <a:rPr lang="en-US" sz="2800" b="1" dirty="0" smtClean="0">
                <a:solidFill>
                  <a:srgbClr val="66FF66"/>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T</a:t>
            </a:r>
            <a:r>
              <a:rPr lang="en-US" sz="2800" b="1" dirty="0" smtClean="0">
                <a:latin typeface="Times New Roman" panose="02020603050405020304" pitchFamily="18" charset="0"/>
                <a:cs typeface="Times New Roman" panose="02020603050405020304" pitchFamily="18" charset="0"/>
              </a:rPr>
              <a:t>hey </a:t>
            </a:r>
            <a:r>
              <a:rPr lang="en-US" sz="2800" b="1" dirty="0">
                <a:latin typeface="Times New Roman" panose="02020603050405020304" pitchFamily="18" charset="0"/>
                <a:cs typeface="Times New Roman" panose="02020603050405020304" pitchFamily="18" charset="0"/>
              </a:rPr>
              <a:t>are </a:t>
            </a:r>
            <a:r>
              <a:rPr lang="en-US" sz="2800" b="1" i="1" dirty="0">
                <a:solidFill>
                  <a:srgbClr val="FF33CC"/>
                </a:solidFill>
                <a:latin typeface="Times New Roman" panose="02020603050405020304" pitchFamily="18" charset="0"/>
                <a:cs typeface="Times New Roman" panose="02020603050405020304" pitchFamily="18" charset="0"/>
              </a:rPr>
              <a:t>non-abrasive</a:t>
            </a:r>
            <a:r>
              <a:rPr lang="en-US" sz="2800" b="1" dirty="0">
                <a:latin typeface="Times New Roman" panose="02020603050405020304" pitchFamily="18" charset="0"/>
                <a:cs typeface="Times New Roman" panose="02020603050405020304" pitchFamily="18" charset="0"/>
              </a:rPr>
              <a:t>, </a:t>
            </a:r>
            <a:r>
              <a:rPr lang="en-US" sz="2400" b="1" i="1" dirty="0">
                <a:solidFill>
                  <a:srgbClr val="3333FF"/>
                </a:solidFill>
                <a:latin typeface="Times New Roman" panose="02020603050405020304" pitchFamily="18" charset="0"/>
                <a:cs typeface="Times New Roman" panose="02020603050405020304" pitchFamily="18" charset="0"/>
              </a:rPr>
              <a:t>deforestation can be </a:t>
            </a:r>
            <a:r>
              <a:rPr lang="en-US" sz="2400" b="1" i="1" dirty="0" smtClean="0">
                <a:solidFill>
                  <a:srgbClr val="3333FF"/>
                </a:solidFill>
                <a:latin typeface="Times New Roman" panose="02020603050405020304" pitchFamily="18" charset="0"/>
                <a:cs typeface="Times New Roman" panose="02020603050405020304" pitchFamily="18" charset="0"/>
              </a:rPr>
              <a:t>reduced</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342900" lvl="0" indent="-342900">
              <a:lnSpc>
                <a:spcPct val="200000"/>
              </a:lnSpc>
              <a:spcBef>
                <a:spcPct val="20000"/>
              </a:spcBef>
              <a:buFont typeface="Times New Roman" panose="02020603050405020304" pitchFamily="18" charset="0"/>
              <a:buChar char="♣"/>
            </a:pP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9" name="32-Point Star 8"/>
          <p:cNvSpPr/>
          <p:nvPr/>
        </p:nvSpPr>
        <p:spPr>
          <a:xfrm>
            <a:off x="257041" y="6172200"/>
            <a:ext cx="11658600" cy="7018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1638466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7</a:t>
            </a:fld>
            <a:endParaRPr lang="en-US" sz="3200" b="1" dirty="0">
              <a:latin typeface="Agency FB" panose="020B0503020202020204" pitchFamily="34" charset="0"/>
            </a:endParaRPr>
          </a:p>
        </p:txBody>
      </p:sp>
      <p:sp>
        <p:nvSpPr>
          <p:cNvPr id="2" name="Rounded Rectangle 1"/>
          <p:cNvSpPr/>
          <p:nvPr/>
        </p:nvSpPr>
        <p:spPr>
          <a:xfrm>
            <a:off x="0" y="12879"/>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n>
                <a:solidFill>
                  <a:srgbClr val="3333FF"/>
                </a:solidFill>
              </a:ln>
            </a:endParaRPr>
          </a:p>
        </p:txBody>
      </p:sp>
      <p:sp>
        <p:nvSpPr>
          <p:cNvPr id="5" name="Flowchart: Terminator 4"/>
          <p:cNvSpPr/>
          <p:nvPr/>
        </p:nvSpPr>
        <p:spPr>
          <a:xfrm>
            <a:off x="457200" y="101696"/>
            <a:ext cx="4103678" cy="559703"/>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solidFill>
                  <a:schemeClr val="bg2"/>
                </a:solidFill>
                <a:latin typeface="Agency FB" panose="020B0503020202020204" pitchFamily="34" charset="0"/>
              </a:rPr>
              <a:t>Beneficiaries</a:t>
            </a:r>
            <a:endParaRPr lang="en-US" sz="4000" b="1" dirty="0">
              <a:solidFill>
                <a:schemeClr val="bg2"/>
              </a:solidFill>
              <a:latin typeface="Agency FB" panose="020B0503020202020204" pitchFamily="34" charset="0"/>
            </a:endParaRPr>
          </a:p>
        </p:txBody>
      </p:sp>
      <p:sp>
        <p:nvSpPr>
          <p:cNvPr id="3" name="Rectangle 2"/>
          <p:cNvSpPr/>
          <p:nvPr/>
        </p:nvSpPr>
        <p:spPr>
          <a:xfrm>
            <a:off x="180842" y="757449"/>
            <a:ext cx="4380036" cy="14899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SzPct val="125000"/>
              <a:buFont typeface="Times New Roman" panose="02020603050405020304" pitchFamily="18" charset="0"/>
              <a:buChar cha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i="1" dirty="0" smtClean="0">
                <a:solidFill>
                  <a:schemeClr val="tx1"/>
                </a:solidFill>
                <a:latin typeface="Times New Roman" panose="02020603050405020304" pitchFamily="18" charset="0"/>
                <a:cs typeface="Times New Roman" panose="02020603050405020304" pitchFamily="18" charset="0"/>
              </a:rPr>
              <a:t>R</a:t>
            </a:r>
            <a:r>
              <a:rPr lang="en-US" sz="2800" b="1" i="1" dirty="0" smtClean="0">
                <a:latin typeface="Times New Roman" panose="02020603050405020304" pitchFamily="18" charset="0"/>
                <a:cs typeface="Times New Roman" panose="02020603050405020304" pitchFamily="18" charset="0"/>
              </a:rPr>
              <a:t>aw </a:t>
            </a:r>
            <a:r>
              <a:rPr lang="en-US" sz="2800" b="1" i="1" dirty="0">
                <a:latin typeface="Times New Roman" panose="02020603050405020304" pitchFamily="18" charset="0"/>
                <a:cs typeface="Times New Roman" panose="02020603050405020304" pitchFamily="18" charset="0"/>
              </a:rPr>
              <a:t>material </a:t>
            </a:r>
            <a:r>
              <a:rPr lang="en-US" sz="2800" b="1" i="1" dirty="0" smtClean="0">
                <a:latin typeface="Times New Roman" panose="02020603050405020304" pitchFamily="18" charset="0"/>
                <a:cs typeface="Times New Roman" panose="02020603050405020304" pitchFamily="18" charset="0"/>
              </a:rPr>
              <a:t>suppliers  </a:t>
            </a:r>
          </a:p>
          <a:p>
            <a:pPr marL="342900" indent="-342900">
              <a:buSzPct val="125000"/>
              <a:buFont typeface="Times New Roman" panose="02020603050405020304" pitchFamily="18" charset="0"/>
              <a:buChar char="♣"/>
            </a:pPr>
            <a:r>
              <a:rPr lang="en-US" sz="2800" b="1" i="1" dirty="0" smtClean="0">
                <a:solidFill>
                  <a:srgbClr val="00B050"/>
                </a:solidFill>
                <a:latin typeface="Times New Roman" panose="02020603050405020304" pitchFamily="18" charset="0"/>
                <a:cs typeface="Times New Roman" panose="02020603050405020304" pitchFamily="18" charset="0"/>
              </a:rPr>
              <a:t> </a:t>
            </a:r>
            <a:r>
              <a:rPr lang="en-US" sz="2800" b="1" i="1" dirty="0" smtClean="0">
                <a:solidFill>
                  <a:schemeClr val="tx1"/>
                </a:solidFill>
                <a:latin typeface="Times New Roman" panose="02020603050405020304" pitchFamily="18" charset="0"/>
                <a:cs typeface="Times New Roman" panose="02020603050405020304" pitchFamily="18" charset="0"/>
              </a:rPr>
              <a:t>R</a:t>
            </a:r>
            <a:r>
              <a:rPr lang="en-US" sz="2800" b="1" i="1" dirty="0" smtClean="0">
                <a:latin typeface="Times New Roman" panose="02020603050405020304" pitchFamily="18" charset="0"/>
                <a:cs typeface="Times New Roman" panose="02020603050405020304" pitchFamily="18" charset="0"/>
              </a:rPr>
              <a:t>esearchers </a:t>
            </a:r>
          </a:p>
          <a:p>
            <a:pPr marL="342900" indent="-342900">
              <a:buSzPct val="125000"/>
              <a:buFont typeface="Times New Roman" panose="02020603050405020304" pitchFamily="18" charset="0"/>
              <a:buChar char="♣"/>
            </a:pPr>
            <a:r>
              <a:rPr lang="en-US" sz="2800" b="1" i="1" dirty="0" smtClean="0">
                <a:solidFill>
                  <a:srgbClr val="FF33CC"/>
                </a:solidFill>
                <a:latin typeface="Times New Roman" panose="02020603050405020304" pitchFamily="18" charset="0"/>
                <a:cs typeface="Times New Roman" panose="02020603050405020304" pitchFamily="18" charset="0"/>
              </a:rPr>
              <a:t> </a:t>
            </a:r>
            <a:r>
              <a:rPr lang="en-US" sz="2800" b="1" i="1" dirty="0" smtClean="0">
                <a:solidFill>
                  <a:schemeClr val="tx1"/>
                </a:solidFill>
                <a:latin typeface="Times New Roman" panose="02020603050405020304" pitchFamily="18" charset="0"/>
                <a:cs typeface="Times New Roman" panose="02020603050405020304" pitchFamily="18" charset="0"/>
              </a:rPr>
              <a:t>G</a:t>
            </a:r>
            <a:r>
              <a:rPr lang="en-US" sz="2800" b="1" i="1" dirty="0" smtClean="0">
                <a:latin typeface="Times New Roman" panose="02020603050405020304" pitchFamily="18" charset="0"/>
                <a:cs typeface="Times New Roman" panose="02020603050405020304" pitchFamily="18" charset="0"/>
              </a:rPr>
              <a:t>arage workers</a:t>
            </a:r>
          </a:p>
        </p:txBody>
      </p:sp>
      <p:sp>
        <p:nvSpPr>
          <p:cNvPr id="6" name="Flowchart: Alternate Process 5"/>
          <p:cNvSpPr/>
          <p:nvPr/>
        </p:nvSpPr>
        <p:spPr>
          <a:xfrm>
            <a:off x="470078" y="2285204"/>
            <a:ext cx="11188521" cy="833108"/>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solidFill>
                  <a:schemeClr val="bg1"/>
                </a:solidFill>
                <a:latin typeface="Times New Roman" panose="02020603050405020304" pitchFamily="18" charset="0"/>
                <a:cs typeface="Times New Roman" panose="02020603050405020304" pitchFamily="18" charset="0"/>
              </a:rPr>
              <a:t>Scope </a:t>
            </a:r>
            <a:r>
              <a:rPr lang="en-US" sz="4000" b="1" dirty="0">
                <a:solidFill>
                  <a:schemeClr val="bg1"/>
                </a:solidFill>
                <a:latin typeface="Times New Roman" panose="02020603050405020304" pitchFamily="18" charset="0"/>
                <a:cs typeface="Times New Roman" panose="02020603050405020304" pitchFamily="18" charset="0"/>
              </a:rPr>
              <a:t>of the Study</a:t>
            </a:r>
            <a:r>
              <a:rPr lang="en-US" sz="4000" dirty="0">
                <a:solidFill>
                  <a:schemeClr val="bg1"/>
                </a:solidFill>
                <a:latin typeface="Times New Roman" panose="02020603050405020304" pitchFamily="18" charset="0"/>
                <a:cs typeface="Times New Roman" panose="02020603050405020304" pitchFamily="18" charset="0"/>
              </a:rPr>
              <a:t> </a:t>
            </a:r>
            <a:endParaRPr lang="en-US" sz="4000" dirty="0">
              <a:solidFill>
                <a:schemeClr val="bg1"/>
              </a:solidFill>
              <a:latin typeface="Arial Black" panose="020B0A04020102020204" pitchFamily="34" charset="0"/>
            </a:endParaRPr>
          </a:p>
        </p:txBody>
      </p:sp>
      <p:sp>
        <p:nvSpPr>
          <p:cNvPr id="7" name="Rectangle 6"/>
          <p:cNvSpPr/>
          <p:nvPr/>
        </p:nvSpPr>
        <p:spPr>
          <a:xfrm>
            <a:off x="457199" y="3118312"/>
            <a:ext cx="11372045" cy="3365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Times New Roman" panose="02020603050405020304" pitchFamily="18" charset="0"/>
              <a:buChar char="♣"/>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i="1" dirty="0" smtClean="0">
                <a:solidFill>
                  <a:srgbClr val="FF0000"/>
                </a:solidFill>
                <a:latin typeface="Times New Roman" panose="02020603050405020304" pitchFamily="18" charset="0"/>
                <a:cs typeface="Times New Roman" panose="02020603050405020304" pitchFamily="18" charset="0"/>
              </a:rPr>
              <a:t>Characterization</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a:solidFill>
                  <a:srgbClr val="000000"/>
                </a:solidFill>
                <a:latin typeface="Times New Roman" panose="02020603050405020304" pitchFamily="18" charset="0"/>
                <a:cs typeface="Times New Roman" panose="02020603050405020304" pitchFamily="18" charset="0"/>
              </a:rPr>
              <a:t>of mechanical properties of hybrid </a:t>
            </a:r>
            <a:r>
              <a:rPr lang="en-US" sz="3200" b="1" dirty="0" smtClean="0">
                <a:solidFill>
                  <a:srgbClr val="000000"/>
                </a:solidFill>
                <a:latin typeface="Times New Roman" panose="02020603050405020304" pitchFamily="18" charset="0"/>
                <a:cs typeface="Times New Roman" panose="02020603050405020304" pitchFamily="18" charset="0"/>
              </a:rPr>
              <a:t>composites which is made by </a:t>
            </a:r>
            <a:r>
              <a:rPr lang="en-US" sz="3200" b="1" i="1" dirty="0" smtClean="0">
                <a:solidFill>
                  <a:srgbClr val="3333FF"/>
                </a:solidFill>
                <a:latin typeface="Times New Roman" panose="02020603050405020304" pitchFamily="18" charset="0"/>
                <a:cs typeface="Times New Roman" panose="02020603050405020304" pitchFamily="18" charset="0"/>
              </a:rPr>
              <a:t>hand lay up method</a:t>
            </a:r>
            <a:r>
              <a:rPr lang="en-US" sz="3200" b="1" dirty="0" smtClean="0">
                <a:solidFill>
                  <a:srgbClr val="000000"/>
                </a:solidFill>
                <a:latin typeface="Times New Roman" panose="02020603050405020304" pitchFamily="18" charset="0"/>
                <a:cs typeface="Times New Roman" panose="02020603050405020304" pitchFamily="18" charset="0"/>
              </a:rPr>
              <a:t>. </a:t>
            </a:r>
            <a:endParaRPr lang="en-US" sz="3200" b="1" dirty="0">
              <a:solidFill>
                <a:srgbClr val="000000"/>
              </a:solidFill>
              <a:latin typeface="Times New Roman" panose="02020603050405020304" pitchFamily="18" charset="0"/>
              <a:cs typeface="Times New Roman" panose="02020603050405020304" pitchFamily="18" charset="0"/>
            </a:endParaRPr>
          </a:p>
          <a:p>
            <a:pPr marL="285750" indent="-285750">
              <a:buFont typeface="Times New Roman" panose="02020603050405020304" pitchFamily="18" charset="0"/>
              <a:buChar char="♣"/>
            </a:pP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smtClean="0">
                <a:solidFill>
                  <a:schemeClr val="tx1"/>
                </a:solidFill>
                <a:latin typeface="Times New Roman" panose="02020603050405020304" pitchFamily="18" charset="0"/>
                <a:cs typeface="Times New Roman" panose="02020603050405020304" pitchFamily="18" charset="0"/>
              </a:rPr>
              <a:t>P</a:t>
            </a:r>
            <a:r>
              <a:rPr lang="en-US" sz="3200" b="1" dirty="0" smtClean="0">
                <a:solidFill>
                  <a:srgbClr val="000000"/>
                </a:solidFill>
                <a:latin typeface="Times New Roman" panose="02020603050405020304" pitchFamily="18" charset="0"/>
                <a:cs typeface="Times New Roman" panose="02020603050405020304" pitchFamily="18" charset="0"/>
              </a:rPr>
              <a:t>reparation </a:t>
            </a:r>
            <a:r>
              <a:rPr lang="en-US" sz="3200" b="1" dirty="0">
                <a:solidFill>
                  <a:srgbClr val="000000"/>
                </a:solidFill>
                <a:latin typeface="Times New Roman" panose="02020603050405020304" pitchFamily="18" charset="0"/>
                <a:cs typeface="Times New Roman" panose="02020603050405020304" pitchFamily="18" charset="0"/>
              </a:rPr>
              <a:t>of composite samples with </a:t>
            </a:r>
            <a:r>
              <a:rPr lang="en-US" sz="3200" b="1" i="1" dirty="0">
                <a:solidFill>
                  <a:srgbClr val="00B050"/>
                </a:solidFill>
                <a:latin typeface="Times New Roman" panose="02020603050405020304" pitchFamily="18" charset="0"/>
                <a:cs typeface="Times New Roman" panose="02020603050405020304" pitchFamily="18" charset="0"/>
              </a:rPr>
              <a:t>varying composition </a:t>
            </a:r>
            <a:r>
              <a:rPr lang="en-US" sz="3200" b="1" i="1" dirty="0" smtClean="0">
                <a:solidFill>
                  <a:srgbClr val="00B050"/>
                </a:solidFill>
                <a:latin typeface="Times New Roman" panose="02020603050405020304" pitchFamily="18" charset="0"/>
                <a:cs typeface="Times New Roman" panose="02020603050405020304" pitchFamily="18" charset="0"/>
              </a:rPr>
              <a:t> </a:t>
            </a:r>
            <a:r>
              <a:rPr lang="en-US" sz="3200" b="1" dirty="0" smtClean="0">
                <a:solidFill>
                  <a:srgbClr val="000000"/>
                </a:solidFill>
                <a:latin typeface="Times New Roman" panose="02020603050405020304" pitchFamily="18" charset="0"/>
                <a:cs typeface="Times New Roman" panose="02020603050405020304" pitchFamily="18" charset="0"/>
              </a:rPr>
              <a:t>proportion </a:t>
            </a:r>
            <a:r>
              <a:rPr lang="en-US" sz="3200" b="1" dirty="0">
                <a:solidFill>
                  <a:srgbClr val="000000"/>
                </a:solidFill>
                <a:latin typeface="Times New Roman" panose="02020603050405020304" pitchFamily="18" charset="0"/>
                <a:cs typeface="Times New Roman" panose="02020603050405020304" pitchFamily="18" charset="0"/>
              </a:rPr>
              <a:t>of </a:t>
            </a:r>
            <a:r>
              <a:rPr lang="en-US" sz="3200" b="1" i="1" dirty="0">
                <a:solidFill>
                  <a:schemeClr val="accent1">
                    <a:lumMod val="75000"/>
                  </a:schemeClr>
                </a:solidFill>
                <a:latin typeface="Times New Roman" panose="02020603050405020304" pitchFamily="18" charset="0"/>
                <a:cs typeface="Times New Roman" panose="02020603050405020304" pitchFamily="18" charset="0"/>
              </a:rPr>
              <a:t>FBF </a:t>
            </a:r>
            <a:r>
              <a:rPr lang="en-US" sz="3200" b="1" dirty="0">
                <a:solidFill>
                  <a:srgbClr val="000000"/>
                </a:solidFill>
                <a:latin typeface="Times New Roman" panose="02020603050405020304" pitchFamily="18" charset="0"/>
                <a:cs typeface="Times New Roman" panose="02020603050405020304" pitchFamily="18" charset="0"/>
              </a:rPr>
              <a:t>and </a:t>
            </a:r>
            <a:r>
              <a:rPr lang="en-US" sz="3200" b="1" i="1" dirty="0">
                <a:solidFill>
                  <a:schemeClr val="accent1">
                    <a:lumMod val="75000"/>
                  </a:schemeClr>
                </a:solidFill>
                <a:latin typeface="Times New Roman" panose="02020603050405020304" pitchFamily="18" charset="0"/>
                <a:cs typeface="Times New Roman" panose="02020603050405020304" pitchFamily="18" charset="0"/>
              </a:rPr>
              <a:t>SF</a:t>
            </a:r>
            <a:r>
              <a:rPr lang="en-US" sz="3200" b="1" dirty="0">
                <a:solidFill>
                  <a:srgbClr val="000000"/>
                </a:solidFill>
                <a:latin typeface="Times New Roman" panose="02020603050405020304" pitchFamily="18" charset="0"/>
                <a:cs typeface="Times New Roman" panose="02020603050405020304" pitchFamily="18" charset="0"/>
              </a:rPr>
              <a:t>.</a:t>
            </a:r>
          </a:p>
          <a:p>
            <a:pPr marL="285750" indent="-285750">
              <a:buFont typeface="Times New Roman" panose="02020603050405020304" pitchFamily="18" charset="0"/>
              <a:buChar char="♣"/>
            </a:pP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i="1" dirty="0" smtClean="0">
                <a:solidFill>
                  <a:srgbClr val="FF33CC"/>
                </a:solidFill>
                <a:latin typeface="Times New Roman" panose="02020603050405020304" pitchFamily="18" charset="0"/>
                <a:cs typeface="Times New Roman" panose="02020603050405020304" pitchFamily="18" charset="0"/>
              </a:rPr>
              <a:t>Testing </a:t>
            </a:r>
            <a:r>
              <a:rPr lang="en-US" sz="3200" b="1" i="1" dirty="0">
                <a:solidFill>
                  <a:srgbClr val="FF33CC"/>
                </a:solidFill>
                <a:latin typeface="Times New Roman" panose="02020603050405020304" pitchFamily="18" charset="0"/>
                <a:cs typeface="Times New Roman" panose="02020603050405020304" pitchFamily="18" charset="0"/>
              </a:rPr>
              <a:t>of the samples </a:t>
            </a:r>
            <a:r>
              <a:rPr lang="en-US" sz="3200" b="1" dirty="0" smtClean="0">
                <a:solidFill>
                  <a:srgbClr val="000000"/>
                </a:solidFill>
                <a:latin typeface="Times New Roman" panose="02020603050405020304" pitchFamily="18" charset="0"/>
                <a:cs typeface="Times New Roman" panose="02020603050405020304" pitchFamily="18" charset="0"/>
              </a:rPr>
              <a:t>and </a:t>
            </a:r>
            <a:r>
              <a:rPr lang="en-US" sz="3200" b="1" dirty="0">
                <a:solidFill>
                  <a:srgbClr val="000000"/>
                </a:solidFill>
                <a:latin typeface="Times New Roman" panose="02020603050405020304" pitchFamily="18" charset="0"/>
                <a:cs typeface="Times New Roman" panose="02020603050405020304" pitchFamily="18" charset="0"/>
              </a:rPr>
              <a:t>analysis of the </a:t>
            </a:r>
            <a:r>
              <a:rPr lang="en-US" sz="3200" b="1" i="1" dirty="0">
                <a:solidFill>
                  <a:srgbClr val="000000"/>
                </a:solidFill>
                <a:latin typeface="Times New Roman" panose="02020603050405020304" pitchFamily="18" charset="0"/>
                <a:cs typeface="Times New Roman" panose="02020603050405020304" pitchFamily="18" charset="0"/>
              </a:rPr>
              <a:t>PEUGEOT model </a:t>
            </a:r>
            <a:r>
              <a:rPr lang="en-US" sz="3200" b="1" dirty="0">
                <a:solidFill>
                  <a:srgbClr val="000000"/>
                </a:solidFill>
                <a:latin typeface="Times New Roman" panose="02020603050405020304" pitchFamily="18" charset="0"/>
                <a:cs typeface="Times New Roman" panose="02020603050405020304" pitchFamily="18" charset="0"/>
              </a:rPr>
              <a:t>vehicle dashboard modeling using </a:t>
            </a:r>
            <a:r>
              <a:rPr lang="en-US" sz="3200" b="1" i="1" dirty="0">
                <a:solidFill>
                  <a:srgbClr val="CEB500"/>
                </a:solidFill>
                <a:latin typeface="Times New Roman" panose="02020603050405020304" pitchFamily="18" charset="0"/>
                <a:cs typeface="Times New Roman" panose="02020603050405020304" pitchFamily="18" charset="0"/>
              </a:rPr>
              <a:t>Solid Work 2017</a:t>
            </a:r>
            <a:r>
              <a:rPr lang="en-US" sz="3200" b="1" dirty="0">
                <a:solidFill>
                  <a:srgbClr val="000000"/>
                </a:solidFill>
                <a:latin typeface="Times New Roman" panose="02020603050405020304" pitchFamily="18" charset="0"/>
                <a:cs typeface="Times New Roman" panose="02020603050405020304" pitchFamily="18" charset="0"/>
              </a:rPr>
              <a:t>.</a:t>
            </a:r>
            <a:r>
              <a:rPr lang="en-US" sz="2000" b="1" dirty="0">
                <a:solidFill>
                  <a:srgbClr val="000000"/>
                </a:solidFill>
                <a:latin typeface="Times New Roman" panose="02020603050405020304" pitchFamily="18" charset="0"/>
                <a:cs typeface="Times New Roman" panose="02020603050405020304" pitchFamily="18" charset="0"/>
              </a:rPr>
              <a:t/>
            </a:r>
            <a:br>
              <a:rPr lang="en-US" sz="2000" b="1" dirty="0">
                <a:solidFill>
                  <a:srgbClr val="000000"/>
                </a:solidFill>
                <a:latin typeface="Times New Roman" panose="02020603050405020304" pitchFamily="18" charset="0"/>
                <a:cs typeface="Times New Roman" panose="02020603050405020304" pitchFamily="18" charset="0"/>
              </a:rPr>
            </a:br>
            <a:endParaRPr lang="en-US" sz="2000" b="1" dirty="0"/>
          </a:p>
        </p:txBody>
      </p:sp>
      <p:sp>
        <p:nvSpPr>
          <p:cNvPr id="8" name="Rectangle 7"/>
          <p:cNvSpPr/>
          <p:nvPr/>
        </p:nvSpPr>
        <p:spPr>
          <a:xfrm>
            <a:off x="4584343" y="779721"/>
            <a:ext cx="7455257" cy="1371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SzPct val="125000"/>
              <a:buFont typeface="Times New Roman" panose="02020603050405020304" pitchFamily="18" charset="0"/>
              <a:buChar char="♣"/>
            </a:pPr>
            <a:r>
              <a:rPr lang="en-US" sz="2800" b="1" dirty="0" smtClean="0">
                <a:solidFill>
                  <a:srgbClr val="3333FF"/>
                </a:solidFill>
                <a:latin typeface="Times New Roman" panose="02020603050405020304" pitchFamily="18" charset="0"/>
                <a:cs typeface="Times New Roman" panose="02020603050405020304" pitchFamily="18" charset="0"/>
              </a:rPr>
              <a:t> </a:t>
            </a:r>
            <a:r>
              <a:rPr lang="en-US" sz="2800" b="1" i="1" dirty="0" smtClean="0">
                <a:solidFill>
                  <a:schemeClr val="tx1"/>
                </a:solidFill>
                <a:latin typeface="Times New Roman" panose="02020603050405020304" pitchFamily="18" charset="0"/>
                <a:cs typeface="Times New Roman" panose="02020603050405020304" pitchFamily="18" charset="0"/>
              </a:rPr>
              <a:t>O</a:t>
            </a:r>
            <a:r>
              <a:rPr lang="en-US" sz="2800" b="1" i="1" dirty="0" smtClean="0">
                <a:latin typeface="Times New Roman" panose="02020603050405020304" pitchFamily="18" charset="0"/>
                <a:cs typeface="Times New Roman" panose="02020603050405020304" pitchFamily="18" charset="0"/>
              </a:rPr>
              <a:t>wners </a:t>
            </a:r>
            <a:r>
              <a:rPr lang="en-US" sz="2800" b="1" i="1" dirty="0">
                <a:latin typeface="Times New Roman" panose="02020603050405020304" pitchFamily="18" charset="0"/>
                <a:cs typeface="Times New Roman" panose="02020603050405020304" pitchFamily="18" charset="0"/>
              </a:rPr>
              <a:t>of vehicle, </a:t>
            </a:r>
            <a:endParaRPr lang="en-US" sz="2800" b="1" i="1" dirty="0" smtClean="0">
              <a:latin typeface="Times New Roman" panose="02020603050405020304" pitchFamily="18" charset="0"/>
              <a:cs typeface="Times New Roman" panose="02020603050405020304" pitchFamily="18" charset="0"/>
            </a:endParaRPr>
          </a:p>
          <a:p>
            <a:pPr marL="342900" indent="-342900">
              <a:buSzPct val="125000"/>
              <a:buFont typeface="Times New Roman" panose="02020603050405020304" pitchFamily="18" charset="0"/>
              <a:buChar char="♣"/>
            </a:pP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smtClean="0">
                <a:solidFill>
                  <a:schemeClr val="tx1"/>
                </a:solidFill>
                <a:latin typeface="Times New Roman" panose="02020603050405020304" pitchFamily="18" charset="0"/>
                <a:cs typeface="Times New Roman" panose="02020603050405020304" pitchFamily="18" charset="0"/>
              </a:rPr>
              <a:t>Y</a:t>
            </a:r>
            <a:r>
              <a:rPr lang="en-US" sz="2800" b="1" i="1" dirty="0" smtClean="0">
                <a:latin typeface="Times New Roman" panose="02020603050405020304" pitchFamily="18" charset="0"/>
                <a:cs typeface="Times New Roman" panose="02020603050405020304" pitchFamily="18" charset="0"/>
              </a:rPr>
              <a:t>outh’s </a:t>
            </a:r>
            <a:r>
              <a:rPr lang="en-US" sz="2800" b="1" i="1" dirty="0">
                <a:latin typeface="Times New Roman" panose="02020603050405020304" pitchFamily="18" charset="0"/>
                <a:cs typeface="Times New Roman" panose="02020603050405020304" pitchFamily="18" charset="0"/>
              </a:rPr>
              <a:t>(Job opportunity), </a:t>
            </a:r>
          </a:p>
          <a:p>
            <a:pPr marL="342900" indent="-342900">
              <a:buSzPct val="125000"/>
              <a:buFont typeface="Times New Roman" panose="02020603050405020304" pitchFamily="18" charset="0"/>
              <a:buChar char="♣"/>
            </a:pP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smtClean="0">
                <a:solidFill>
                  <a:schemeClr val="tx1"/>
                </a:solidFill>
                <a:latin typeface="Times New Roman" panose="02020603050405020304" pitchFamily="18" charset="0"/>
                <a:cs typeface="Times New Roman" panose="02020603050405020304" pitchFamily="18" charset="0"/>
              </a:rPr>
              <a:t>I</a:t>
            </a:r>
            <a:r>
              <a:rPr lang="en-US" sz="2800" b="1" i="1" dirty="0" smtClean="0">
                <a:latin typeface="Times New Roman" panose="02020603050405020304" pitchFamily="18" charset="0"/>
                <a:cs typeface="Times New Roman" panose="02020603050405020304" pitchFamily="18" charset="0"/>
              </a:rPr>
              <a:t>nstitutions (university, health centered, etc.)</a:t>
            </a:r>
            <a:endParaRPr lang="en-US" sz="2800" b="1" i="1" dirty="0"/>
          </a:p>
        </p:txBody>
      </p:sp>
      <p:sp>
        <p:nvSpPr>
          <p:cNvPr id="9" name="32-Point Star 8"/>
          <p:cNvSpPr/>
          <p:nvPr/>
        </p:nvSpPr>
        <p:spPr>
          <a:xfrm>
            <a:off x="257041" y="6172200"/>
            <a:ext cx="11658600" cy="7018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4218707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8</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endParaRPr lang="en-US" dirty="0">
              <a:latin typeface="Times New Roman" panose="02020603050405020304" pitchFamily="18" charset="0"/>
              <a:cs typeface="Times New Roman" panose="02020603050405020304" pitchFamily="18" charset="0"/>
            </a:endParaRPr>
          </a:p>
        </p:txBody>
      </p:sp>
      <p:sp>
        <p:nvSpPr>
          <p:cNvPr id="6" name="Flowchart: Alternate Process 5"/>
          <p:cNvSpPr/>
          <p:nvPr/>
        </p:nvSpPr>
        <p:spPr>
          <a:xfrm rot="564408">
            <a:off x="1037306" y="1645428"/>
            <a:ext cx="10134600" cy="2655596"/>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Black" panose="020B0A04020102020204" pitchFamily="34" charset="0"/>
                <a:cs typeface="Times New Roman" panose="02020603050405020304" pitchFamily="18" charset="0"/>
              </a:rPr>
              <a:t>LITERATURE  REVIEW</a:t>
            </a:r>
            <a:endParaRPr lang="en-US" sz="4800" dirty="0">
              <a:solidFill>
                <a:schemeClr val="bg1"/>
              </a:solidFill>
              <a:latin typeface="Arial Black" panose="020B0A04020102020204" pitchFamily="34" charset="0"/>
            </a:endParaRPr>
          </a:p>
        </p:txBody>
      </p:sp>
      <p:sp>
        <p:nvSpPr>
          <p:cNvPr id="7" name="32-Point Star 6"/>
          <p:cNvSpPr/>
          <p:nvPr/>
        </p:nvSpPr>
        <p:spPr>
          <a:xfrm>
            <a:off x="257041" y="6019800"/>
            <a:ext cx="11658600" cy="854299"/>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1605861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1682" y="6387921"/>
            <a:ext cx="381000" cy="457200"/>
          </a:xfrm>
        </p:spPr>
        <p:txBody>
          <a:bodyPr/>
          <a:lstStyle/>
          <a:p>
            <a:r>
              <a:rPr lang="en-US" sz="3200" b="1" dirty="0" smtClean="0">
                <a:latin typeface="Agency FB" panose="020B0503020202020204" pitchFamily="34" charset="0"/>
              </a:rPr>
              <a:t> </a:t>
            </a:r>
            <a:fld id="{747C724B-73C6-418A-BAD0-8D704EE15BBB}" type="slidenum">
              <a:rPr lang="en-US" sz="3200" b="1" smtClean="0">
                <a:latin typeface="Agency FB" panose="020B0503020202020204" pitchFamily="34" charset="0"/>
              </a:rPr>
              <a:pPr/>
              <a:t>9</a:t>
            </a:fld>
            <a:endParaRPr lang="en-US" sz="3200" b="1" dirty="0">
              <a:latin typeface="Agency FB" panose="020B0503020202020204" pitchFamily="34" charset="0"/>
            </a:endParaRPr>
          </a:p>
        </p:txBody>
      </p:sp>
      <p:sp>
        <p:nvSpPr>
          <p:cNvPr id="2" name="Rounded Rectangle 1"/>
          <p:cNvSpPr/>
          <p:nvPr/>
        </p:nvSpPr>
        <p:spPr>
          <a:xfrm>
            <a:off x="0" y="0"/>
            <a:ext cx="12172682" cy="684512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3333FF"/>
                </a:solidFill>
              </a:ln>
            </a:endParaRPr>
          </a:p>
        </p:txBody>
      </p:sp>
      <p:sp>
        <p:nvSpPr>
          <p:cNvPr id="5" name="Rounded Rectangle 4"/>
          <p:cNvSpPr/>
          <p:nvPr/>
        </p:nvSpPr>
        <p:spPr>
          <a:xfrm>
            <a:off x="76200" y="603160"/>
            <a:ext cx="11963400" cy="56388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SzPct val="125000"/>
              <a:buFont typeface="Times New Roman" panose="02020603050405020304" pitchFamily="18" charset="0"/>
              <a:buChar char="♣"/>
            </a:pPr>
            <a:r>
              <a:rPr lang="en-US" sz="2800" b="1" dirty="0" smtClean="0">
                <a:solidFill>
                  <a:srgbClr val="FF33CC"/>
                </a:solidFill>
                <a:latin typeface="Times New Roman" panose="02020603050405020304" pitchFamily="18" charset="0"/>
                <a:cs typeface="Times New Roman" panose="02020603050405020304" pitchFamily="18" charset="0"/>
              </a:rPr>
              <a:t> </a:t>
            </a:r>
            <a:r>
              <a:rPr lang="en-US" sz="3600" b="1" dirty="0" smtClean="0">
                <a:solidFill>
                  <a:srgbClr val="3333FF"/>
                </a:solidFill>
                <a:latin typeface="Times New Roman" panose="02020603050405020304" pitchFamily="18" charset="0"/>
                <a:cs typeface="Times New Roman" panose="02020603050405020304" pitchFamily="18" charset="0"/>
              </a:rPr>
              <a:t>[</a:t>
            </a:r>
            <a:r>
              <a:rPr lang="en-US" sz="3600" b="1" i="1" dirty="0" err="1"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Sapuana</a:t>
            </a:r>
            <a:r>
              <a:rPr lang="en-US" sz="3600" b="1" i="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al</a:t>
            </a:r>
            <a:r>
              <a:rPr lang="en-US" sz="3600" b="1" i="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.,2011</a:t>
            </a:r>
            <a:r>
              <a:rPr lang="en-US" sz="3600" b="1" dirty="0" smtClean="0">
                <a:solidFill>
                  <a:srgbClr val="3333FF"/>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studied material selection for natural fibers RPCs by using the software called </a:t>
            </a:r>
            <a:r>
              <a:rPr lang="en-US" sz="3200" b="1" i="1" dirty="0">
                <a:solidFill>
                  <a:srgbClr val="CC0099"/>
                </a:solidFill>
                <a:latin typeface="Times New Roman" panose="02020603050405020304" pitchFamily="18" charset="0"/>
                <a:cs typeface="Times New Roman" panose="02020603050405020304" pitchFamily="18" charset="0"/>
              </a:rPr>
              <a:t>Analytical </a:t>
            </a:r>
            <a:r>
              <a:rPr lang="en-US" sz="3200" b="1" i="1" dirty="0" smtClean="0">
                <a:solidFill>
                  <a:srgbClr val="CC0099"/>
                </a:solidFill>
                <a:latin typeface="Times New Roman" panose="02020603050405020304" pitchFamily="18" charset="0"/>
                <a:cs typeface="Times New Roman" panose="02020603050405020304" pitchFamily="18" charset="0"/>
              </a:rPr>
              <a:t>Hierarch Process </a:t>
            </a:r>
            <a:r>
              <a:rPr lang="en-US" sz="3600" b="1" dirty="0">
                <a:solidFill>
                  <a:srgbClr val="7030A0"/>
                </a:solidFill>
                <a:latin typeface="Times New Roman" panose="02020603050405020304" pitchFamily="18" charset="0"/>
                <a:cs typeface="Times New Roman" panose="02020603050405020304" pitchFamily="18" charset="0"/>
              </a:rPr>
              <a:t>(</a:t>
            </a:r>
            <a:r>
              <a:rPr lang="en-US" sz="3600" b="1" i="1" dirty="0">
                <a:solidFill>
                  <a:srgbClr val="7030A0"/>
                </a:solidFill>
                <a:latin typeface="Times New Roman" panose="02020603050405020304" pitchFamily="18" charset="0"/>
                <a:cs typeface="Times New Roman" panose="02020603050405020304" pitchFamily="18" charset="0"/>
              </a:rPr>
              <a:t>AHP</a:t>
            </a:r>
            <a:r>
              <a:rPr lang="en-US" sz="3600" b="1" dirty="0">
                <a:solidFill>
                  <a:srgbClr val="7030A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for determining the most suitable NFs for </a:t>
            </a:r>
            <a:r>
              <a:rPr lang="en-US" sz="3200" b="1" i="1" dirty="0">
                <a:solidFill>
                  <a:srgbClr val="7030A0"/>
                </a:solidFill>
                <a:latin typeface="Times New Roman" panose="02020603050405020304" pitchFamily="18" charset="0"/>
                <a:cs typeface="Times New Roman" panose="02020603050405020304" pitchFamily="18" charset="0"/>
              </a:rPr>
              <a:t>automotive dashboard</a:t>
            </a:r>
            <a:r>
              <a:rPr lang="en-US" sz="3200" b="1" dirty="0">
                <a:latin typeface="Times New Roman" panose="02020603050405020304" pitchFamily="18" charset="0"/>
                <a:cs typeface="Times New Roman" panose="02020603050405020304" pitchFamily="18" charset="0"/>
              </a:rPr>
              <a:t>. </a:t>
            </a:r>
            <a:endParaRPr lang="en-US" sz="3200" b="1" dirty="0" smtClean="0">
              <a:latin typeface="Times New Roman" panose="02020603050405020304" pitchFamily="18" charset="0"/>
              <a:cs typeface="Times New Roman" panose="02020603050405020304" pitchFamily="18" charset="0"/>
            </a:endParaRPr>
          </a:p>
          <a:p>
            <a:pPr marL="457200" indent="-457200" algn="just">
              <a:buSzPct val="125000"/>
              <a:buFont typeface="Times New Roman" panose="02020603050405020304" pitchFamily="18" charset="0"/>
              <a:buChar char="♣"/>
            </a:pP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smtClean="0">
                <a:solidFill>
                  <a:schemeClr val="tx1"/>
                </a:solidFill>
                <a:latin typeface="Times New Roman" panose="02020603050405020304" pitchFamily="18" charset="0"/>
                <a:cs typeface="Times New Roman" panose="02020603050405020304" pitchFamily="18" charset="0"/>
              </a:rPr>
              <a:t>Depending on </a:t>
            </a:r>
            <a:r>
              <a:rPr lang="en-US" sz="3600" b="1" i="1" dirty="0" smtClean="0">
                <a:solidFill>
                  <a:srgbClr val="993300"/>
                </a:solidFill>
                <a:latin typeface="Times New Roman" panose="02020603050405020304" pitchFamily="18" charset="0"/>
                <a:cs typeface="Times New Roman" panose="02020603050405020304" pitchFamily="18" charset="0"/>
              </a:rPr>
              <a:t>mechanical</a:t>
            </a:r>
            <a:r>
              <a:rPr lang="en-US" sz="3600" b="1" dirty="0" smtClean="0">
                <a:solidFill>
                  <a:schemeClr val="tx1"/>
                </a:solidFill>
                <a:latin typeface="Times New Roman" panose="02020603050405020304" pitchFamily="18" charset="0"/>
                <a:cs typeface="Times New Roman" panose="02020603050405020304" pitchFamily="18" charset="0"/>
              </a:rPr>
              <a:t> and </a:t>
            </a:r>
            <a:r>
              <a:rPr lang="en-US" sz="3600" b="1" i="1" dirty="0">
                <a:solidFill>
                  <a:srgbClr val="00CC00"/>
                </a:solidFill>
                <a:latin typeface="Times New Roman" panose="02020603050405020304" pitchFamily="18" charset="0"/>
                <a:cs typeface="Times New Roman" panose="02020603050405020304" pitchFamily="18" charset="0"/>
              </a:rPr>
              <a:t>Physical</a:t>
            </a:r>
            <a:r>
              <a:rPr lang="en-US" sz="3600" b="1" i="1" dirty="0" smtClean="0">
                <a:solidFill>
                  <a:srgbClr val="00CC00"/>
                </a:solidFill>
                <a:latin typeface="Times New Roman" panose="02020603050405020304" pitchFamily="18" charset="0"/>
                <a:cs typeface="Times New Roman" panose="02020603050405020304" pitchFamily="18" charset="0"/>
              </a:rPr>
              <a:t> </a:t>
            </a:r>
            <a:r>
              <a:rPr lang="en-US" sz="3600" b="1" dirty="0" smtClean="0">
                <a:solidFill>
                  <a:schemeClr val="tx1"/>
                </a:solidFill>
                <a:latin typeface="Times New Roman" panose="02020603050405020304" pitchFamily="18" charset="0"/>
                <a:cs typeface="Times New Roman" panose="02020603050405020304" pitchFamily="18" charset="0"/>
              </a:rPr>
              <a:t>properties. </a:t>
            </a:r>
          </a:p>
          <a:p>
            <a:pPr marL="457200" indent="-457200" algn="just">
              <a:buSzPct val="125000"/>
              <a:buFont typeface="Times New Roman" panose="02020603050405020304" pitchFamily="18" charset="0"/>
              <a:buChar char="♣"/>
            </a:pPr>
            <a:r>
              <a:rPr lang="en-US" sz="3200" b="1" dirty="0" smtClean="0">
                <a:solidFill>
                  <a:schemeClr val="tx1"/>
                </a:solidFill>
                <a:latin typeface="Times New Roman" panose="02020603050405020304" pitchFamily="18" charset="0"/>
                <a:cs typeface="Times New Roman" panose="02020603050405020304" pitchFamily="18" charset="0"/>
              </a:rPr>
              <a:t>The test was conducted, </a:t>
            </a:r>
            <a:r>
              <a:rPr lang="en-US" sz="2800" b="1" i="1" dirty="0" smtClean="0">
                <a:solidFill>
                  <a:srgbClr val="CC0099"/>
                </a:solidFill>
                <a:latin typeface="Times New Roman" panose="02020603050405020304" pitchFamily="18" charset="0"/>
                <a:cs typeface="Times New Roman" panose="02020603050405020304" pitchFamily="18" charset="0"/>
              </a:rPr>
              <a:t>Flax 36% </a:t>
            </a:r>
            <a:r>
              <a:rPr lang="en-US" sz="2800" b="1" i="1" dirty="0">
                <a:solidFill>
                  <a:schemeClr val="tx1"/>
                </a:solidFill>
                <a:latin typeface="Times New Roman" panose="02020603050405020304" pitchFamily="18" charset="0"/>
                <a:cs typeface="Times New Roman" panose="02020603050405020304" pitchFamily="18" charset="0"/>
              </a:rPr>
              <a:t>+</a:t>
            </a:r>
            <a:r>
              <a:rPr lang="en-US" sz="2800" b="1" i="1" dirty="0">
                <a:solidFill>
                  <a:srgbClr val="CC0099"/>
                </a:solidFill>
                <a:latin typeface="Times New Roman" panose="02020603050405020304" pitchFamily="18" charset="0"/>
                <a:cs typeface="Times New Roman" panose="02020603050405020304" pitchFamily="18" charset="0"/>
              </a:rPr>
              <a:t> epoxy </a:t>
            </a:r>
            <a:r>
              <a:rPr lang="en-US" sz="3200" b="1" dirty="0">
                <a:solidFill>
                  <a:schemeClr val="tx1"/>
                </a:solidFill>
                <a:latin typeface="Times New Roman" panose="02020603050405020304" pitchFamily="18" charset="0"/>
                <a:cs typeface="Times New Roman" panose="02020603050405020304" pitchFamily="18" charset="0"/>
              </a:rPr>
              <a:t>, </a:t>
            </a:r>
            <a:r>
              <a:rPr lang="en-US" sz="2800" b="1" i="1" dirty="0" smtClean="0">
                <a:solidFill>
                  <a:srgbClr val="00CC00"/>
                </a:solidFill>
                <a:latin typeface="Times New Roman" panose="02020603050405020304" pitchFamily="18" charset="0"/>
                <a:cs typeface="Times New Roman" panose="02020603050405020304" pitchFamily="18" charset="0"/>
              </a:rPr>
              <a:t>Flax 36%</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a:solidFill>
                  <a:srgbClr val="00CC00"/>
                </a:solidFill>
                <a:latin typeface="Times New Roman" panose="02020603050405020304" pitchFamily="18" charset="0"/>
                <a:cs typeface="Times New Roman" panose="02020603050405020304" pitchFamily="18" charset="0"/>
              </a:rPr>
              <a:t>vinyl </a:t>
            </a:r>
            <a:r>
              <a:rPr lang="en-US" sz="2800" b="1" i="1" dirty="0" smtClean="0">
                <a:solidFill>
                  <a:srgbClr val="00CC00"/>
                </a:solidFill>
                <a:latin typeface="Times New Roman" panose="02020603050405020304" pitchFamily="18" charset="0"/>
                <a:cs typeface="Times New Roman" panose="02020603050405020304" pitchFamily="18" charset="0"/>
              </a:rPr>
              <a:t>ester</a:t>
            </a:r>
            <a:r>
              <a:rPr lang="en-US" sz="3200" b="1" i="1" dirty="0" smtClean="0">
                <a:solidFill>
                  <a:srgbClr val="00CC00"/>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 </a:t>
            </a:r>
            <a:r>
              <a:rPr lang="en-US" sz="2800" b="1" i="1" dirty="0" err="1">
                <a:solidFill>
                  <a:srgbClr val="993300"/>
                </a:solidFill>
                <a:latin typeface="Times New Roman" panose="02020603050405020304" pitchFamily="18" charset="0"/>
                <a:cs typeface="Times New Roman" panose="02020603050405020304" pitchFamily="18" charset="0"/>
              </a:rPr>
              <a:t>Kenaf</a:t>
            </a:r>
            <a:r>
              <a:rPr lang="en-US" sz="2800" b="1" i="1" dirty="0">
                <a:solidFill>
                  <a:srgbClr val="993300"/>
                </a:solidFill>
                <a:latin typeface="Times New Roman" panose="02020603050405020304" pitchFamily="18" charset="0"/>
                <a:cs typeface="Times New Roman" panose="02020603050405020304" pitchFamily="18" charset="0"/>
              </a:rPr>
              <a:t> </a:t>
            </a:r>
            <a:r>
              <a:rPr lang="en-US" sz="2800" b="1" i="1" dirty="0" smtClean="0">
                <a:solidFill>
                  <a:srgbClr val="993300"/>
                </a:solidFill>
                <a:latin typeface="Times New Roman" panose="02020603050405020304" pitchFamily="18" charset="0"/>
                <a:cs typeface="Times New Roman" panose="02020603050405020304" pitchFamily="18" charset="0"/>
              </a:rPr>
              <a:t>60%</a:t>
            </a:r>
            <a:r>
              <a:rPr lang="en-US" sz="2800" b="1" i="1" dirty="0" smtClean="0">
                <a:solidFill>
                  <a:schemeClr val="tx1"/>
                </a:solidFill>
                <a:latin typeface="Times New Roman" panose="02020603050405020304" pitchFamily="18" charset="0"/>
                <a:cs typeface="Times New Roman" panose="02020603050405020304" pitchFamily="18" charset="0"/>
              </a:rPr>
              <a:t>+</a:t>
            </a:r>
            <a:r>
              <a:rPr lang="en-US" sz="2800" b="1" i="1" dirty="0" smtClean="0">
                <a:solidFill>
                  <a:srgbClr val="993300"/>
                </a:solidFill>
                <a:latin typeface="Times New Roman" panose="02020603050405020304" pitchFamily="18" charset="0"/>
                <a:cs typeface="Times New Roman" panose="02020603050405020304" pitchFamily="18" charset="0"/>
              </a:rPr>
              <a:t> PP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 </a:t>
            </a:r>
            <a:r>
              <a:rPr lang="en-US" sz="2800" b="1" i="1" dirty="0" err="1">
                <a:solidFill>
                  <a:srgbClr val="3333FF"/>
                </a:solidFill>
                <a:latin typeface="Times New Roman" panose="02020603050405020304" pitchFamily="18" charset="0"/>
                <a:cs typeface="Times New Roman" panose="02020603050405020304" pitchFamily="18" charset="0"/>
              </a:rPr>
              <a:t>Kenaf</a:t>
            </a:r>
            <a:r>
              <a:rPr lang="en-US" sz="2800" b="1" i="1" dirty="0">
                <a:solidFill>
                  <a:srgbClr val="3333FF"/>
                </a:solidFill>
                <a:latin typeface="Times New Roman" panose="02020603050405020304" pitchFamily="18" charset="0"/>
                <a:cs typeface="Times New Roman" panose="02020603050405020304" pitchFamily="18" charset="0"/>
              </a:rPr>
              <a:t> </a:t>
            </a:r>
            <a:r>
              <a:rPr lang="en-US" sz="2800" b="1" i="1" dirty="0" smtClean="0">
                <a:solidFill>
                  <a:srgbClr val="3333FF"/>
                </a:solidFill>
                <a:latin typeface="Times New Roman" panose="02020603050405020304" pitchFamily="18" charset="0"/>
                <a:cs typeface="Times New Roman" panose="02020603050405020304" pitchFamily="18" charset="0"/>
              </a:rPr>
              <a:t> 85% </a:t>
            </a:r>
            <a:r>
              <a:rPr lang="en-US" sz="2800" b="1" i="1" dirty="0">
                <a:solidFill>
                  <a:schemeClr val="tx1"/>
                </a:solidFill>
                <a:latin typeface="Times New Roman" panose="02020603050405020304" pitchFamily="18" charset="0"/>
                <a:cs typeface="Times New Roman" panose="02020603050405020304" pitchFamily="18" charset="0"/>
              </a:rPr>
              <a:t>+</a:t>
            </a:r>
            <a:r>
              <a:rPr lang="en-US" sz="2800" b="1" i="1" dirty="0">
                <a:solidFill>
                  <a:srgbClr val="3333FF"/>
                </a:solidFill>
                <a:latin typeface="Times New Roman" panose="02020603050405020304" pitchFamily="18" charset="0"/>
                <a:cs typeface="Times New Roman" panose="02020603050405020304" pitchFamily="18" charset="0"/>
              </a:rPr>
              <a:t> PP </a:t>
            </a:r>
            <a:r>
              <a:rPr lang="en-US" sz="3200" b="1" dirty="0">
                <a:solidFill>
                  <a:schemeClr val="tx1"/>
                </a:solidFill>
                <a:latin typeface="Times New Roman" panose="02020603050405020304" pitchFamily="18" charset="0"/>
                <a:cs typeface="Times New Roman" panose="02020603050405020304" pitchFamily="18" charset="0"/>
              </a:rPr>
              <a:t>and </a:t>
            </a:r>
            <a:r>
              <a:rPr lang="en-US" sz="2800" b="1" i="1" dirty="0">
                <a:solidFill>
                  <a:srgbClr val="660033"/>
                </a:solidFill>
                <a:latin typeface="Times New Roman" panose="02020603050405020304" pitchFamily="18" charset="0"/>
                <a:cs typeface="Times New Roman" panose="02020603050405020304" pitchFamily="18" charset="0"/>
              </a:rPr>
              <a:t>Flax </a:t>
            </a:r>
            <a:r>
              <a:rPr lang="en-US" sz="2800" b="1" i="1" dirty="0" smtClean="0">
                <a:solidFill>
                  <a:srgbClr val="660033"/>
                </a:solidFill>
                <a:latin typeface="Times New Roman" panose="02020603050405020304" pitchFamily="18" charset="0"/>
                <a:cs typeface="Times New Roman" panose="02020603050405020304" pitchFamily="18" charset="0"/>
              </a:rPr>
              <a:t>36% </a:t>
            </a:r>
            <a:r>
              <a:rPr lang="en-US" sz="2800" b="1" i="1" dirty="0">
                <a:solidFill>
                  <a:schemeClr val="tx1"/>
                </a:solidFill>
                <a:latin typeface="Times New Roman" panose="02020603050405020304" pitchFamily="18" charset="0"/>
                <a:cs typeface="Times New Roman" panose="02020603050405020304" pitchFamily="18" charset="0"/>
              </a:rPr>
              <a:t>+</a:t>
            </a:r>
            <a:r>
              <a:rPr lang="en-US" sz="2800" b="1" i="1" dirty="0">
                <a:solidFill>
                  <a:srgbClr val="660033"/>
                </a:solidFill>
                <a:latin typeface="Times New Roman" panose="02020603050405020304" pitchFamily="18" charset="0"/>
                <a:cs typeface="Times New Roman" panose="02020603050405020304" pitchFamily="18" charset="0"/>
              </a:rPr>
              <a:t> PE </a:t>
            </a:r>
            <a:r>
              <a:rPr lang="en-US" sz="3200" b="1" dirty="0" smtClean="0">
                <a:solidFill>
                  <a:schemeClr val="tx1"/>
                </a:solidFill>
                <a:latin typeface="Times New Roman" panose="02020603050405020304" pitchFamily="18" charset="0"/>
                <a:cs typeface="Times New Roman" panose="02020603050405020304" pitchFamily="18" charset="0"/>
              </a:rPr>
              <a:t>.</a:t>
            </a:r>
          </a:p>
          <a:p>
            <a:pPr marL="457200" indent="-457200" algn="just">
              <a:buSzPct val="125000"/>
              <a:buFont typeface="Times New Roman" panose="02020603050405020304" pitchFamily="18" charset="0"/>
              <a:buChar char="♣"/>
            </a:pP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i="1" dirty="0" smtClean="0">
                <a:solidFill>
                  <a:schemeClr val="tx1"/>
                </a:solidFill>
                <a:latin typeface="Times New Roman" panose="02020603050405020304" pitchFamily="18" charset="0"/>
                <a:cs typeface="Times New Roman" panose="02020603050405020304" pitchFamily="18" charset="0"/>
              </a:rPr>
              <a:t>After </a:t>
            </a:r>
            <a:r>
              <a:rPr lang="en-US" sz="3200" b="1" i="1" dirty="0">
                <a:solidFill>
                  <a:schemeClr val="tx1"/>
                </a:solidFill>
                <a:latin typeface="Times New Roman" panose="02020603050405020304" pitchFamily="18" charset="0"/>
                <a:cs typeface="Times New Roman" panose="02020603050405020304" pitchFamily="18" charset="0"/>
              </a:rPr>
              <a:t>a systematic steps to assist the designer or material engineers from those listed </a:t>
            </a:r>
            <a:r>
              <a:rPr lang="en-US" sz="3200" b="1" i="1" dirty="0">
                <a:latin typeface="Times New Roman" panose="02020603050405020304" pitchFamily="18" charset="0"/>
                <a:cs typeface="Times New Roman" panose="02020603050405020304" pitchFamily="18" charset="0"/>
              </a:rPr>
              <a:t>it provide that </a:t>
            </a:r>
            <a:r>
              <a:rPr lang="en-US" sz="3600" b="1" i="1" dirty="0" err="1">
                <a:solidFill>
                  <a:srgbClr val="FF0000"/>
                </a:solidFill>
                <a:latin typeface="Times New Roman" panose="02020603050405020304" pitchFamily="18" charset="0"/>
                <a:cs typeface="Times New Roman" panose="02020603050405020304" pitchFamily="18" charset="0"/>
              </a:rPr>
              <a:t>Kenaf</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smtClean="0">
                <a:solidFill>
                  <a:srgbClr val="FF0000"/>
                </a:solidFill>
                <a:latin typeface="Times New Roman" panose="02020603050405020304" pitchFamily="18" charset="0"/>
                <a:cs typeface="Times New Roman" panose="02020603050405020304" pitchFamily="18" charset="0"/>
              </a:rPr>
              <a:t>60% </a:t>
            </a:r>
            <a:r>
              <a:rPr lang="en-US" sz="3600" b="1" i="1" dirty="0">
                <a:solidFill>
                  <a:srgbClr val="FF0000"/>
                </a:solidFill>
                <a:latin typeface="Times New Roman" panose="02020603050405020304" pitchFamily="18" charset="0"/>
                <a:cs typeface="Times New Roman" panose="02020603050405020304" pitchFamily="18" charset="0"/>
              </a:rPr>
              <a:t>+ PP </a:t>
            </a:r>
            <a:r>
              <a:rPr lang="en-US" sz="3200" b="1" i="1" dirty="0">
                <a:latin typeface="Times New Roman" panose="02020603050405020304" pitchFamily="18" charset="0"/>
                <a:cs typeface="Times New Roman" panose="02020603050405020304" pitchFamily="18" charset="0"/>
              </a:rPr>
              <a:t>is the most suitable </a:t>
            </a:r>
            <a:r>
              <a:rPr lang="en-US" sz="3200" b="1" i="1" dirty="0" smtClean="0">
                <a:latin typeface="Times New Roman" panose="02020603050405020304" pitchFamily="18" charset="0"/>
                <a:cs typeface="Times New Roman" panose="02020603050405020304" pitchFamily="18" charset="0"/>
              </a:rPr>
              <a:t>material B/C it shows </a:t>
            </a:r>
            <a:r>
              <a:rPr lang="en-US" sz="3200" b="1" i="1" dirty="0" smtClean="0">
                <a:solidFill>
                  <a:srgbClr val="FF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 tensile strength</a:t>
            </a:r>
            <a:r>
              <a:rPr lang="en-US" sz="3200" b="1" i="1" dirty="0" smtClean="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endParaRPr lang="en-US" sz="2000" b="1" dirty="0"/>
          </a:p>
        </p:txBody>
      </p:sp>
      <p:sp>
        <p:nvSpPr>
          <p:cNvPr id="6" name="32-Point Star 5"/>
          <p:cNvSpPr/>
          <p:nvPr/>
        </p:nvSpPr>
        <p:spPr>
          <a:xfrm>
            <a:off x="257041" y="6172201"/>
            <a:ext cx="11658600" cy="701898"/>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333FF"/>
                </a:solidFill>
                <a:latin typeface="Arial Rounded MT Bold" panose="020F0704030504030204" pitchFamily="34" charset="0"/>
              </a:rPr>
              <a:t>By </a:t>
            </a:r>
            <a:r>
              <a:rPr lang="en-US" i="1" dirty="0" err="1" smtClean="0">
                <a:solidFill>
                  <a:srgbClr val="3333FF"/>
                </a:solidFill>
                <a:latin typeface="Arial Rounded MT Bold" panose="020F0704030504030204" pitchFamily="34" charset="0"/>
              </a:rPr>
              <a:t>Dawit</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Wami</a:t>
            </a:r>
            <a:r>
              <a:rPr lang="en-US" i="1" dirty="0" smtClean="0">
                <a:solidFill>
                  <a:srgbClr val="3333FF"/>
                </a:solidFill>
                <a:latin typeface="Arial Rounded MT Bold" panose="020F0704030504030204" pitchFamily="34" charset="0"/>
              </a:rPr>
              <a:t>,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University, College of Engineering, Mechanical </a:t>
            </a:r>
            <a:r>
              <a:rPr lang="en-US" i="1" dirty="0" err="1" smtClean="0">
                <a:solidFill>
                  <a:srgbClr val="3333FF"/>
                </a:solidFill>
                <a:latin typeface="Arial Rounded MT Bold" panose="020F0704030504030204" pitchFamily="34" charset="0"/>
              </a:rPr>
              <a:t>Eng’g</a:t>
            </a:r>
            <a:r>
              <a:rPr lang="en-US" i="1" dirty="0" smtClean="0">
                <a:solidFill>
                  <a:srgbClr val="3333FF"/>
                </a:solidFill>
                <a:latin typeface="Arial Rounded MT Bold" panose="020F0704030504030204" pitchFamily="34" charset="0"/>
              </a:rPr>
              <a:t> Dep. </a:t>
            </a:r>
            <a:r>
              <a:rPr lang="en-US" i="1" dirty="0" err="1" smtClean="0">
                <a:solidFill>
                  <a:srgbClr val="3333FF"/>
                </a:solidFill>
                <a:latin typeface="Arial Rounded MT Bold" panose="020F0704030504030204" pitchFamily="34" charset="0"/>
              </a:rPr>
              <a:t>Assosa</a:t>
            </a:r>
            <a:r>
              <a:rPr lang="en-US" i="1" dirty="0" smtClean="0">
                <a:solidFill>
                  <a:srgbClr val="3333FF"/>
                </a:solidFill>
                <a:latin typeface="Arial Rounded MT Bold" panose="020F0704030504030204" pitchFamily="34" charset="0"/>
              </a:rPr>
              <a:t>, Ethiopia</a:t>
            </a:r>
            <a:endParaRPr lang="en-US" i="1" dirty="0">
              <a:solidFill>
                <a:srgbClr val="3333FF"/>
              </a:solidFill>
              <a:latin typeface="Arial Rounded MT Bold" panose="020F0704030504030204" pitchFamily="34" charset="0"/>
            </a:endParaRPr>
          </a:p>
        </p:txBody>
      </p:sp>
    </p:spTree>
    <p:extLst>
      <p:ext uri="{BB962C8B-B14F-4D97-AF65-F5344CB8AC3E}">
        <p14:creationId xmlns:p14="http://schemas.microsoft.com/office/powerpoint/2010/main" val="1461571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10571</TotalTime>
  <Words>2879</Words>
  <Application>Microsoft Office PowerPoint</Application>
  <PresentationFormat>Widescreen</PresentationFormat>
  <Paragraphs>248</Paragraphs>
  <Slides>29</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29</vt:i4>
      </vt:variant>
    </vt:vector>
  </HeadingPairs>
  <TitlesOfParts>
    <vt:vector size="48" baseType="lpstr">
      <vt:lpstr>Agency FB</vt:lpstr>
      <vt:lpstr>Algerian</vt:lpstr>
      <vt:lpstr>Arial</vt:lpstr>
      <vt:lpstr>Arial Black</vt:lpstr>
      <vt:lpstr>Arial Rounded MT Bold</vt:lpstr>
      <vt:lpstr>Bodoni MT Black</vt:lpstr>
      <vt:lpstr>Calibri</vt:lpstr>
      <vt:lpstr>Cambria Math</vt:lpstr>
      <vt:lpstr>Constantia</vt:lpstr>
      <vt:lpstr>Cooper Black</vt:lpstr>
      <vt:lpstr>DengXian Light</vt:lpstr>
      <vt:lpstr>Goudy Stout</vt:lpstr>
      <vt:lpstr>Symbol</vt:lpstr>
      <vt:lpstr>Times New Roman</vt:lpstr>
      <vt:lpstr>TimesNewRomanPS-BoldMT</vt:lpstr>
      <vt:lpstr>TimesNewRomanPSMT</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Admin</dc:creator>
  <cp:lastModifiedBy>Dave</cp:lastModifiedBy>
  <cp:revision>415</cp:revision>
  <dcterms:created xsi:type="dcterms:W3CDTF">2017-12-13T08:54:26Z</dcterms:created>
  <dcterms:modified xsi:type="dcterms:W3CDTF">2023-09-08T11:26:33Z</dcterms:modified>
</cp:coreProperties>
</file>