
<file path=[Content_Types].xml><?xml version="1.0" encoding="utf-8"?>
<Types xmlns="http://schemas.openxmlformats.org/package/2006/content-types">
  <Default Extension="png" ContentType="image/png"/>
  <Default Extension="tmp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tiff" ContentType="image/tif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34"/>
  </p:notesMasterIdLst>
  <p:handoutMasterIdLst>
    <p:handoutMasterId r:id="rId35"/>
  </p:handoutMasterIdLst>
  <p:sldIdLst>
    <p:sldId id="265" r:id="rId3"/>
    <p:sldId id="1011" r:id="rId4"/>
    <p:sldId id="1150" r:id="rId5"/>
    <p:sldId id="1166" r:id="rId6"/>
    <p:sldId id="1255" r:id="rId7"/>
    <p:sldId id="998" r:id="rId8"/>
    <p:sldId id="1256" r:id="rId9"/>
    <p:sldId id="1222" r:id="rId10"/>
    <p:sldId id="1143" r:id="rId11"/>
    <p:sldId id="1251" r:id="rId12"/>
    <p:sldId id="1144" r:id="rId13"/>
    <p:sldId id="1252" r:id="rId14"/>
    <p:sldId id="1253" r:id="rId15"/>
    <p:sldId id="1145" r:id="rId16"/>
    <p:sldId id="1010" r:id="rId17"/>
    <p:sldId id="1204" r:id="rId18"/>
    <p:sldId id="1230" r:id="rId19"/>
    <p:sldId id="1278" r:id="rId20"/>
    <p:sldId id="1257" r:id="rId21"/>
    <p:sldId id="1258" r:id="rId22"/>
    <p:sldId id="1241" r:id="rId23"/>
    <p:sldId id="1267" r:id="rId24"/>
    <p:sldId id="1243" r:id="rId25"/>
    <p:sldId id="1244" r:id="rId26"/>
    <p:sldId id="1245" r:id="rId27"/>
    <p:sldId id="1246" r:id="rId28"/>
    <p:sldId id="1247" r:id="rId29"/>
    <p:sldId id="1268" r:id="rId30"/>
    <p:sldId id="1223" r:id="rId31"/>
    <p:sldId id="1279" r:id="rId32"/>
    <p:sldId id="1128" r:id="rId33"/>
  </p:sldIdLst>
  <p:sldSz cx="12192000" cy="6858000"/>
  <p:notesSz cx="7104063" cy="10234613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99CC"/>
    <a:srgbClr val="B9CDE5"/>
    <a:srgbClr val="FFFFFF"/>
    <a:srgbClr val="F2B800"/>
    <a:srgbClr val="F6BB00"/>
    <a:srgbClr val="FFDA65"/>
    <a:srgbClr val="FFCD2F"/>
    <a:srgbClr val="1B4955"/>
    <a:srgbClr val="3E0A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269D01E-BC32-4049-B463-5C60D7B0CCD2}" styleName="테마 스타일 2 - 강조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77" autoAdjust="0"/>
    <p:restoredTop sz="96340" autoAdjust="0"/>
  </p:normalViewPr>
  <p:slideViewPr>
    <p:cSldViewPr>
      <p:cViewPr varScale="1">
        <p:scale>
          <a:sx n="107" d="100"/>
          <a:sy n="107" d="100"/>
        </p:scale>
        <p:origin x="834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86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50" d="100"/>
          <a:sy n="50" d="100"/>
        </p:scale>
        <p:origin x="-2640" y="-108"/>
      </p:cViewPr>
      <p:guideLst>
        <p:guide orient="horz" pos="3224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C8EDE1-4D68-493F-BB88-B64DD8E68F0B}" type="doc">
      <dgm:prSet loTypeId="urn:microsoft.com/office/officeart/2005/8/layout/chevron1" loCatId="process" qsTypeId="urn:microsoft.com/office/officeart/2005/8/quickstyle/simple1" qsCatId="simple" csTypeId="urn:microsoft.com/office/officeart/2005/8/colors/colorful2" csCatId="colorful" phldr="1"/>
      <dgm:spPr/>
    </dgm:pt>
    <dgm:pt modelId="{F27194E8-439F-43A1-A0E3-E2C5E1B13834}">
      <dgm:prSet phldrT="[텍스트]" custT="1"/>
      <dgm:spPr/>
      <dgm:t>
        <a:bodyPr/>
        <a:lstStyle/>
        <a:p>
          <a:pPr latinLnBrk="1"/>
          <a:r>
            <a:rPr lang="ko-KR" altLang="en-US" sz="1600" b="1" dirty="0">
              <a:latin typeface="+mn-lt"/>
              <a:cs typeface="Times New Roman" pitchFamily="18" charset="0"/>
            </a:rPr>
            <a:t>기초설계방안 확보</a:t>
          </a:r>
        </a:p>
      </dgm:t>
    </dgm:pt>
    <dgm:pt modelId="{06344851-9A5B-4E91-B149-ED350BBC29F8}" type="parTrans" cxnId="{4262388A-428B-4E71-BEB3-6B90DED5B6B4}">
      <dgm:prSet/>
      <dgm:spPr/>
      <dgm:t>
        <a:bodyPr/>
        <a:lstStyle/>
        <a:p>
          <a:pPr latinLnBrk="1"/>
          <a:endParaRPr lang="ko-KR" altLang="en-US" sz="1600" b="1">
            <a:latin typeface="+mn-lt"/>
          </a:endParaRPr>
        </a:p>
      </dgm:t>
    </dgm:pt>
    <dgm:pt modelId="{D97ACEBB-FBC6-4828-85B3-47A57E86FD4E}" type="sibTrans" cxnId="{4262388A-428B-4E71-BEB3-6B90DED5B6B4}">
      <dgm:prSet/>
      <dgm:spPr/>
      <dgm:t>
        <a:bodyPr/>
        <a:lstStyle/>
        <a:p>
          <a:pPr latinLnBrk="1"/>
          <a:endParaRPr lang="ko-KR" altLang="en-US" sz="1600" b="1">
            <a:latin typeface="+mn-lt"/>
          </a:endParaRPr>
        </a:p>
      </dgm:t>
    </dgm:pt>
    <dgm:pt modelId="{A851C1DC-E2D9-4991-A784-F0A25DB47143}">
      <dgm:prSet phldrT="[텍스트]" custT="1"/>
      <dgm:spPr/>
      <dgm:t>
        <a:bodyPr/>
        <a:lstStyle/>
        <a:p>
          <a:pPr latinLnBrk="1"/>
          <a:endParaRPr lang="ko-KR" altLang="en-US" sz="1600" b="1" dirty="0">
            <a:latin typeface="+mn-lt"/>
            <a:cs typeface="Times New Roman" pitchFamily="18" charset="0"/>
          </a:endParaRPr>
        </a:p>
      </dgm:t>
    </dgm:pt>
    <dgm:pt modelId="{85254CF4-271B-42CE-AC06-F48CC381DE42}" type="parTrans" cxnId="{1967D0FD-AC89-4774-8FEB-99CEB1B1CD00}">
      <dgm:prSet/>
      <dgm:spPr/>
      <dgm:t>
        <a:bodyPr/>
        <a:lstStyle/>
        <a:p>
          <a:pPr latinLnBrk="1"/>
          <a:endParaRPr lang="ko-KR" altLang="en-US" sz="1600" b="1">
            <a:latin typeface="+mn-lt"/>
          </a:endParaRPr>
        </a:p>
      </dgm:t>
    </dgm:pt>
    <dgm:pt modelId="{FA8A3417-8F9E-48A4-8E0C-3B52E73A40DD}" type="sibTrans" cxnId="{1967D0FD-AC89-4774-8FEB-99CEB1B1CD00}">
      <dgm:prSet/>
      <dgm:spPr/>
      <dgm:t>
        <a:bodyPr/>
        <a:lstStyle/>
        <a:p>
          <a:pPr latinLnBrk="1"/>
          <a:endParaRPr lang="ko-KR" altLang="en-US" sz="1600" b="1">
            <a:latin typeface="+mn-lt"/>
          </a:endParaRPr>
        </a:p>
      </dgm:t>
    </dgm:pt>
    <dgm:pt modelId="{1F18F03D-0F95-48E7-93AB-7EE694A9031E}">
      <dgm:prSet phldrT="[텍스트]" custT="1"/>
      <dgm:spPr/>
      <dgm:t>
        <a:bodyPr/>
        <a:lstStyle/>
        <a:p>
          <a:pPr latinLnBrk="1"/>
          <a:r>
            <a:rPr lang="ko-KR" altLang="en-US" sz="1600" b="1" dirty="0">
              <a:latin typeface="+mn-lt"/>
              <a:cs typeface="Times New Roman" pitchFamily="18" charset="0"/>
            </a:rPr>
            <a:t>계면 </a:t>
          </a:r>
          <a:r>
            <a:rPr lang="ko-KR" altLang="en-US" sz="1600" b="1" dirty="0" err="1">
              <a:latin typeface="+mn-lt"/>
              <a:cs typeface="Times New Roman" pitchFamily="18" charset="0"/>
            </a:rPr>
            <a:t>열저항</a:t>
          </a:r>
          <a:r>
            <a:rPr lang="ko-KR" altLang="en-US" sz="1600" b="1" dirty="0">
              <a:latin typeface="+mn-lt"/>
              <a:cs typeface="Times New Roman" pitchFamily="18" charset="0"/>
            </a:rPr>
            <a:t> 제거</a:t>
          </a:r>
        </a:p>
      </dgm:t>
    </dgm:pt>
    <dgm:pt modelId="{E33F2BAF-D0E4-44E8-AB24-23F9E7C6A09C}" type="parTrans" cxnId="{70AAC707-D608-4541-A3DB-9571BA70EA7B}">
      <dgm:prSet/>
      <dgm:spPr/>
      <dgm:t>
        <a:bodyPr/>
        <a:lstStyle/>
        <a:p>
          <a:endParaRPr lang="en-US" sz="1600">
            <a:latin typeface="+mn-lt"/>
          </a:endParaRPr>
        </a:p>
      </dgm:t>
    </dgm:pt>
    <dgm:pt modelId="{DCF4005C-46E6-4333-BC56-3BD2BD5554A8}" type="sibTrans" cxnId="{70AAC707-D608-4541-A3DB-9571BA70EA7B}">
      <dgm:prSet/>
      <dgm:spPr/>
      <dgm:t>
        <a:bodyPr/>
        <a:lstStyle/>
        <a:p>
          <a:endParaRPr lang="en-US" sz="1600">
            <a:latin typeface="+mn-lt"/>
          </a:endParaRPr>
        </a:p>
      </dgm:t>
    </dgm:pt>
    <dgm:pt modelId="{47C04DD5-71B7-44EC-BA88-7C6B974EABAE}" type="pres">
      <dgm:prSet presAssocID="{35C8EDE1-4D68-493F-BB88-B64DD8E68F0B}" presName="Name0" presStyleCnt="0">
        <dgm:presLayoutVars>
          <dgm:dir/>
          <dgm:animLvl val="lvl"/>
          <dgm:resizeHandles val="exact"/>
        </dgm:presLayoutVars>
      </dgm:prSet>
      <dgm:spPr/>
    </dgm:pt>
    <dgm:pt modelId="{F0887ACA-6F58-4250-AC7A-9653A4D7E418}" type="pres">
      <dgm:prSet presAssocID="{F27194E8-439F-43A1-A0E3-E2C5E1B13834}" presName="parTxOnly" presStyleLbl="node1" presStyleIdx="0" presStyleCnt="3" custScaleX="93733" custLinFactNeighborX="-2404" custLinFactNeighborY="3199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A3EB074-47E3-45E1-ACAD-7D84E8976908}" type="pres">
      <dgm:prSet presAssocID="{D97ACEBB-FBC6-4828-85B3-47A57E86FD4E}" presName="parTxOnlySpace" presStyleCnt="0"/>
      <dgm:spPr/>
    </dgm:pt>
    <dgm:pt modelId="{B78B7518-5063-45FC-A255-8239D62D2197}" type="pres">
      <dgm:prSet presAssocID="{A851C1DC-E2D9-4991-A784-F0A25DB47143}" presName="parTxOnly" presStyleLbl="node1" presStyleIdx="1" presStyleCnt="3" custScaleX="9005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EF813FD-704E-4CCE-8419-5A96ADF58BE4}" type="pres">
      <dgm:prSet presAssocID="{FA8A3417-8F9E-48A4-8E0C-3B52E73A40DD}" presName="parTxOnlySpace" presStyleCnt="0"/>
      <dgm:spPr/>
    </dgm:pt>
    <dgm:pt modelId="{C572387E-DAEF-4624-9884-0864F07D96B1}" type="pres">
      <dgm:prSet presAssocID="{1F18F03D-0F95-48E7-93AB-7EE694A9031E}" presName="parTxOnly" presStyleLbl="node1" presStyleIdx="2" presStyleCnt="3" custScaleX="86118" custLinFactNeighborX="-2404" custLinFactNeighborY="3199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4D3CD79A-6611-4591-82BA-72FAC827B458}" type="presOf" srcId="{1F18F03D-0F95-48E7-93AB-7EE694A9031E}" destId="{C572387E-DAEF-4624-9884-0864F07D96B1}" srcOrd="0" destOrd="0" presId="urn:microsoft.com/office/officeart/2005/8/layout/chevron1"/>
    <dgm:cxn modelId="{4262388A-428B-4E71-BEB3-6B90DED5B6B4}" srcId="{35C8EDE1-4D68-493F-BB88-B64DD8E68F0B}" destId="{F27194E8-439F-43A1-A0E3-E2C5E1B13834}" srcOrd="0" destOrd="0" parTransId="{06344851-9A5B-4E91-B149-ED350BBC29F8}" sibTransId="{D97ACEBB-FBC6-4828-85B3-47A57E86FD4E}"/>
    <dgm:cxn modelId="{F56A47ED-562C-4CC0-BEE2-D4B072800B51}" type="presOf" srcId="{35C8EDE1-4D68-493F-BB88-B64DD8E68F0B}" destId="{47C04DD5-71B7-44EC-BA88-7C6B974EABAE}" srcOrd="0" destOrd="0" presId="urn:microsoft.com/office/officeart/2005/8/layout/chevron1"/>
    <dgm:cxn modelId="{43AD60A4-6166-473E-9255-585C7A53D8BA}" type="presOf" srcId="{A851C1DC-E2D9-4991-A784-F0A25DB47143}" destId="{B78B7518-5063-45FC-A255-8239D62D2197}" srcOrd="0" destOrd="0" presId="urn:microsoft.com/office/officeart/2005/8/layout/chevron1"/>
    <dgm:cxn modelId="{D1C673DC-0698-499A-A48B-8F4AA7689183}" type="presOf" srcId="{F27194E8-439F-43A1-A0E3-E2C5E1B13834}" destId="{F0887ACA-6F58-4250-AC7A-9653A4D7E418}" srcOrd="0" destOrd="0" presId="urn:microsoft.com/office/officeart/2005/8/layout/chevron1"/>
    <dgm:cxn modelId="{70AAC707-D608-4541-A3DB-9571BA70EA7B}" srcId="{35C8EDE1-4D68-493F-BB88-B64DD8E68F0B}" destId="{1F18F03D-0F95-48E7-93AB-7EE694A9031E}" srcOrd="2" destOrd="0" parTransId="{E33F2BAF-D0E4-44E8-AB24-23F9E7C6A09C}" sibTransId="{DCF4005C-46E6-4333-BC56-3BD2BD5554A8}"/>
    <dgm:cxn modelId="{1967D0FD-AC89-4774-8FEB-99CEB1B1CD00}" srcId="{35C8EDE1-4D68-493F-BB88-B64DD8E68F0B}" destId="{A851C1DC-E2D9-4991-A784-F0A25DB47143}" srcOrd="1" destOrd="0" parTransId="{85254CF4-271B-42CE-AC06-F48CC381DE42}" sibTransId="{FA8A3417-8F9E-48A4-8E0C-3B52E73A40DD}"/>
    <dgm:cxn modelId="{D87CC2D4-C493-40C6-9668-29F403D2A5E5}" type="presParOf" srcId="{47C04DD5-71B7-44EC-BA88-7C6B974EABAE}" destId="{F0887ACA-6F58-4250-AC7A-9653A4D7E418}" srcOrd="0" destOrd="0" presId="urn:microsoft.com/office/officeart/2005/8/layout/chevron1"/>
    <dgm:cxn modelId="{7FF3EBF3-0A8B-4AF1-A467-3AD6337C92C4}" type="presParOf" srcId="{47C04DD5-71B7-44EC-BA88-7C6B974EABAE}" destId="{0A3EB074-47E3-45E1-ACAD-7D84E8976908}" srcOrd="1" destOrd="0" presId="urn:microsoft.com/office/officeart/2005/8/layout/chevron1"/>
    <dgm:cxn modelId="{CDA03591-734F-403B-9165-0D068AC034E4}" type="presParOf" srcId="{47C04DD5-71B7-44EC-BA88-7C6B974EABAE}" destId="{B78B7518-5063-45FC-A255-8239D62D2197}" srcOrd="2" destOrd="0" presId="urn:microsoft.com/office/officeart/2005/8/layout/chevron1"/>
    <dgm:cxn modelId="{E9925DEF-E487-440C-83EF-E88ADFC5E4C8}" type="presParOf" srcId="{47C04DD5-71B7-44EC-BA88-7C6B974EABAE}" destId="{DEF813FD-704E-4CCE-8419-5A96ADF58BE4}" srcOrd="3" destOrd="0" presId="urn:microsoft.com/office/officeart/2005/8/layout/chevron1"/>
    <dgm:cxn modelId="{EAD8F7A1-7503-4556-B495-A8BD6770712C}" type="presParOf" srcId="{47C04DD5-71B7-44EC-BA88-7C6B974EABAE}" destId="{C572387E-DAEF-4624-9884-0864F07D96B1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5C8EDE1-4D68-493F-BB88-B64DD8E68F0B}" type="doc">
      <dgm:prSet loTypeId="urn:microsoft.com/office/officeart/2005/8/layout/chevron1" loCatId="process" qsTypeId="urn:microsoft.com/office/officeart/2005/8/quickstyle/simple1" qsCatId="simple" csTypeId="urn:microsoft.com/office/officeart/2005/8/colors/colorful2" csCatId="colorful" phldr="1"/>
      <dgm:spPr/>
    </dgm:pt>
    <dgm:pt modelId="{F27194E8-439F-43A1-A0E3-E2C5E1B13834}">
      <dgm:prSet phldrT="[텍스트]" custT="1"/>
      <dgm:spPr/>
      <dgm:t>
        <a:bodyPr/>
        <a:lstStyle/>
        <a:p>
          <a:pPr latinLnBrk="1"/>
          <a:endParaRPr lang="ko-KR" altLang="en-US" sz="1600" b="1" dirty="0">
            <a:latin typeface="+mn-lt"/>
            <a:cs typeface="Times New Roman" pitchFamily="18" charset="0"/>
          </a:endParaRPr>
        </a:p>
      </dgm:t>
    </dgm:pt>
    <dgm:pt modelId="{06344851-9A5B-4E91-B149-ED350BBC29F8}" type="parTrans" cxnId="{4262388A-428B-4E71-BEB3-6B90DED5B6B4}">
      <dgm:prSet/>
      <dgm:spPr/>
      <dgm:t>
        <a:bodyPr/>
        <a:lstStyle/>
        <a:p>
          <a:pPr latinLnBrk="1"/>
          <a:endParaRPr lang="ko-KR" altLang="en-US" sz="1600" b="1">
            <a:latin typeface="+mn-lt"/>
          </a:endParaRPr>
        </a:p>
      </dgm:t>
    </dgm:pt>
    <dgm:pt modelId="{D97ACEBB-FBC6-4828-85B3-47A57E86FD4E}" type="sibTrans" cxnId="{4262388A-428B-4E71-BEB3-6B90DED5B6B4}">
      <dgm:prSet/>
      <dgm:spPr/>
      <dgm:t>
        <a:bodyPr/>
        <a:lstStyle/>
        <a:p>
          <a:pPr latinLnBrk="1"/>
          <a:endParaRPr lang="ko-KR" altLang="en-US" sz="1600" b="1">
            <a:latin typeface="+mn-lt"/>
          </a:endParaRPr>
        </a:p>
      </dgm:t>
    </dgm:pt>
    <dgm:pt modelId="{A851C1DC-E2D9-4991-A784-F0A25DB47143}">
      <dgm:prSet phldrT="[텍스트]" custT="1"/>
      <dgm:spPr/>
      <dgm:t>
        <a:bodyPr/>
        <a:lstStyle/>
        <a:p>
          <a:pPr latinLnBrk="1"/>
          <a:r>
            <a:rPr lang="ko-KR" altLang="en-US" sz="1600" b="1" dirty="0" err="1">
              <a:latin typeface="+mn-lt"/>
              <a:cs typeface="Times New Roman" pitchFamily="18" charset="0"/>
            </a:rPr>
            <a:t>열유동</a:t>
          </a:r>
          <a:r>
            <a:rPr lang="ko-KR" altLang="en-US" sz="1600" b="1" dirty="0">
              <a:latin typeface="+mn-lt"/>
              <a:cs typeface="Times New Roman" pitchFamily="18" charset="0"/>
            </a:rPr>
            <a:t> 최적화</a:t>
          </a:r>
        </a:p>
      </dgm:t>
    </dgm:pt>
    <dgm:pt modelId="{85254CF4-271B-42CE-AC06-F48CC381DE42}" type="parTrans" cxnId="{1967D0FD-AC89-4774-8FEB-99CEB1B1CD00}">
      <dgm:prSet/>
      <dgm:spPr/>
      <dgm:t>
        <a:bodyPr/>
        <a:lstStyle/>
        <a:p>
          <a:pPr latinLnBrk="1"/>
          <a:endParaRPr lang="ko-KR" altLang="en-US" sz="1600" b="1">
            <a:latin typeface="+mn-lt"/>
          </a:endParaRPr>
        </a:p>
      </dgm:t>
    </dgm:pt>
    <dgm:pt modelId="{FA8A3417-8F9E-48A4-8E0C-3B52E73A40DD}" type="sibTrans" cxnId="{1967D0FD-AC89-4774-8FEB-99CEB1B1CD00}">
      <dgm:prSet/>
      <dgm:spPr/>
      <dgm:t>
        <a:bodyPr/>
        <a:lstStyle/>
        <a:p>
          <a:pPr latinLnBrk="1"/>
          <a:endParaRPr lang="ko-KR" altLang="en-US" sz="1600" b="1">
            <a:latin typeface="+mn-lt"/>
          </a:endParaRPr>
        </a:p>
      </dgm:t>
    </dgm:pt>
    <dgm:pt modelId="{47C04DD5-71B7-44EC-BA88-7C6B974EABAE}" type="pres">
      <dgm:prSet presAssocID="{35C8EDE1-4D68-493F-BB88-B64DD8E68F0B}" presName="Name0" presStyleCnt="0">
        <dgm:presLayoutVars>
          <dgm:dir/>
          <dgm:animLvl val="lvl"/>
          <dgm:resizeHandles val="exact"/>
        </dgm:presLayoutVars>
      </dgm:prSet>
      <dgm:spPr/>
    </dgm:pt>
    <dgm:pt modelId="{F0887ACA-6F58-4250-AC7A-9653A4D7E418}" type="pres">
      <dgm:prSet presAssocID="{F27194E8-439F-43A1-A0E3-E2C5E1B13834}" presName="parTxOnly" presStyleLbl="node1" presStyleIdx="0" presStyleCnt="2" custScaleX="94819" custLinFactNeighborX="-36570" custLinFactNeighborY="1009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A3EB074-47E3-45E1-ACAD-7D84E8976908}" type="pres">
      <dgm:prSet presAssocID="{D97ACEBB-FBC6-4828-85B3-47A57E86FD4E}" presName="parTxOnlySpace" presStyleCnt="0"/>
      <dgm:spPr/>
    </dgm:pt>
    <dgm:pt modelId="{B78B7518-5063-45FC-A255-8239D62D2197}" type="pres">
      <dgm:prSet presAssocID="{A851C1DC-E2D9-4991-A784-F0A25DB47143}" presName="parTxOnly" presStyleLbl="node1" presStyleIdx="1" presStyleCnt="2" custScaleX="71692" custLinFactX="22388" custLinFactNeighborX="100000" custLinFactNeighborY="3254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1967D0FD-AC89-4774-8FEB-99CEB1B1CD00}" srcId="{35C8EDE1-4D68-493F-BB88-B64DD8E68F0B}" destId="{A851C1DC-E2D9-4991-A784-F0A25DB47143}" srcOrd="1" destOrd="0" parTransId="{85254CF4-271B-42CE-AC06-F48CC381DE42}" sibTransId="{FA8A3417-8F9E-48A4-8E0C-3B52E73A40DD}"/>
    <dgm:cxn modelId="{4262388A-428B-4E71-BEB3-6B90DED5B6B4}" srcId="{35C8EDE1-4D68-493F-BB88-B64DD8E68F0B}" destId="{F27194E8-439F-43A1-A0E3-E2C5E1B13834}" srcOrd="0" destOrd="0" parTransId="{06344851-9A5B-4E91-B149-ED350BBC29F8}" sibTransId="{D97ACEBB-FBC6-4828-85B3-47A57E86FD4E}"/>
    <dgm:cxn modelId="{EC7030BE-1DAA-438C-ADA8-3C21E42CEAAB}" type="presOf" srcId="{F27194E8-439F-43A1-A0E3-E2C5E1B13834}" destId="{F0887ACA-6F58-4250-AC7A-9653A4D7E418}" srcOrd="0" destOrd="0" presId="urn:microsoft.com/office/officeart/2005/8/layout/chevron1"/>
    <dgm:cxn modelId="{E1A52B68-5EA5-4EAA-9939-5C8DD7D25A42}" type="presOf" srcId="{35C8EDE1-4D68-493F-BB88-B64DD8E68F0B}" destId="{47C04DD5-71B7-44EC-BA88-7C6B974EABAE}" srcOrd="0" destOrd="0" presId="urn:microsoft.com/office/officeart/2005/8/layout/chevron1"/>
    <dgm:cxn modelId="{593BCA52-BF08-4B0C-B0CA-892CACB971AD}" type="presOf" srcId="{A851C1DC-E2D9-4991-A784-F0A25DB47143}" destId="{B78B7518-5063-45FC-A255-8239D62D2197}" srcOrd="0" destOrd="0" presId="urn:microsoft.com/office/officeart/2005/8/layout/chevron1"/>
    <dgm:cxn modelId="{D6BC394F-5839-468F-9B3C-6433326DA9A7}" type="presParOf" srcId="{47C04DD5-71B7-44EC-BA88-7C6B974EABAE}" destId="{F0887ACA-6F58-4250-AC7A-9653A4D7E418}" srcOrd="0" destOrd="0" presId="urn:microsoft.com/office/officeart/2005/8/layout/chevron1"/>
    <dgm:cxn modelId="{093114DD-E813-40C9-A9BB-801E974510A9}" type="presParOf" srcId="{47C04DD5-71B7-44EC-BA88-7C6B974EABAE}" destId="{0A3EB074-47E3-45E1-ACAD-7D84E8976908}" srcOrd="1" destOrd="0" presId="urn:microsoft.com/office/officeart/2005/8/layout/chevron1"/>
    <dgm:cxn modelId="{EC82F135-5F8F-4EE1-A92D-CFB5D1865C24}" type="presParOf" srcId="{47C04DD5-71B7-44EC-BA88-7C6B974EABAE}" destId="{B78B7518-5063-45FC-A255-8239D62D2197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887ACA-6F58-4250-AC7A-9653A4D7E418}">
      <dsp:nvSpPr>
        <dsp:cNvPr id="0" name=""/>
        <dsp:cNvSpPr/>
      </dsp:nvSpPr>
      <dsp:spPr>
        <a:xfrm>
          <a:off x="0" y="0"/>
          <a:ext cx="4465737" cy="288032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600" b="1" kern="1200" dirty="0">
              <a:latin typeface="+mn-lt"/>
              <a:cs typeface="Times New Roman" pitchFamily="18" charset="0"/>
            </a:rPr>
            <a:t>기초설계방안 확보</a:t>
          </a:r>
        </a:p>
      </dsp:txBody>
      <dsp:txXfrm>
        <a:off x="144016" y="0"/>
        <a:ext cx="4177705" cy="288032"/>
      </dsp:txXfrm>
    </dsp:sp>
    <dsp:sp modelId="{B78B7518-5063-45FC-A255-8239D62D2197}">
      <dsp:nvSpPr>
        <dsp:cNvPr id="0" name=""/>
        <dsp:cNvSpPr/>
      </dsp:nvSpPr>
      <dsp:spPr>
        <a:xfrm>
          <a:off x="3993071" y="0"/>
          <a:ext cx="4290363" cy="288032"/>
        </a:xfrm>
        <a:prstGeom prst="chevron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1600" b="1" kern="1200" dirty="0">
            <a:latin typeface="+mn-lt"/>
            <a:cs typeface="Times New Roman" pitchFamily="18" charset="0"/>
          </a:endParaRPr>
        </a:p>
      </dsp:txBody>
      <dsp:txXfrm>
        <a:off x="4137087" y="0"/>
        <a:ext cx="4002331" cy="288032"/>
      </dsp:txXfrm>
    </dsp:sp>
    <dsp:sp modelId="{C572387E-DAEF-4624-9884-0864F07D96B1}">
      <dsp:nvSpPr>
        <dsp:cNvPr id="0" name=""/>
        <dsp:cNvSpPr/>
      </dsp:nvSpPr>
      <dsp:spPr>
        <a:xfrm>
          <a:off x="7795549" y="0"/>
          <a:ext cx="4102935" cy="288032"/>
        </a:xfrm>
        <a:prstGeom prst="chevron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600" b="1" kern="1200" dirty="0">
              <a:latin typeface="+mn-lt"/>
              <a:cs typeface="Times New Roman" pitchFamily="18" charset="0"/>
            </a:rPr>
            <a:t>계면 </a:t>
          </a:r>
          <a:r>
            <a:rPr lang="ko-KR" altLang="en-US" sz="1600" b="1" kern="1200" dirty="0" err="1">
              <a:latin typeface="+mn-lt"/>
              <a:cs typeface="Times New Roman" pitchFamily="18" charset="0"/>
            </a:rPr>
            <a:t>열저항</a:t>
          </a:r>
          <a:r>
            <a:rPr lang="ko-KR" altLang="en-US" sz="1600" b="1" kern="1200" dirty="0">
              <a:latin typeface="+mn-lt"/>
              <a:cs typeface="Times New Roman" pitchFamily="18" charset="0"/>
            </a:rPr>
            <a:t> 제거</a:t>
          </a:r>
        </a:p>
      </dsp:txBody>
      <dsp:txXfrm>
        <a:off x="7939565" y="0"/>
        <a:ext cx="3814903" cy="2880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887ACA-6F58-4250-AC7A-9653A4D7E418}">
      <dsp:nvSpPr>
        <dsp:cNvPr id="0" name=""/>
        <dsp:cNvSpPr/>
      </dsp:nvSpPr>
      <dsp:spPr>
        <a:xfrm>
          <a:off x="0" y="0"/>
          <a:ext cx="7214727" cy="301492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1600" b="1" kern="1200" dirty="0">
            <a:latin typeface="+mn-lt"/>
            <a:cs typeface="Times New Roman" pitchFamily="18" charset="0"/>
          </a:endParaRPr>
        </a:p>
      </dsp:txBody>
      <dsp:txXfrm>
        <a:off x="150746" y="0"/>
        <a:ext cx="6913235" cy="301492"/>
      </dsp:txXfrm>
    </dsp:sp>
    <dsp:sp modelId="{B78B7518-5063-45FC-A255-8239D62D2197}">
      <dsp:nvSpPr>
        <dsp:cNvPr id="0" name=""/>
        <dsp:cNvSpPr/>
      </dsp:nvSpPr>
      <dsp:spPr>
        <a:xfrm>
          <a:off x="6458696" y="0"/>
          <a:ext cx="5455006" cy="301492"/>
        </a:xfrm>
        <a:prstGeom prst="chevron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600" b="1" kern="1200" dirty="0" err="1">
              <a:latin typeface="+mn-lt"/>
              <a:cs typeface="Times New Roman" pitchFamily="18" charset="0"/>
            </a:rPr>
            <a:t>열유동</a:t>
          </a:r>
          <a:r>
            <a:rPr lang="ko-KR" altLang="en-US" sz="1600" b="1" kern="1200" dirty="0">
              <a:latin typeface="+mn-lt"/>
              <a:cs typeface="Times New Roman" pitchFamily="18" charset="0"/>
            </a:rPr>
            <a:t> 최적화</a:t>
          </a:r>
        </a:p>
      </dsp:txBody>
      <dsp:txXfrm>
        <a:off x="6609442" y="0"/>
        <a:ext cx="5153514" cy="3014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9202" cy="511731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4023203" y="1"/>
            <a:ext cx="3079202" cy="511731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r">
              <a:defRPr sz="1200"/>
            </a:lvl1pPr>
          </a:lstStyle>
          <a:p>
            <a:fld id="{8383DAA2-19F8-4DE2-9323-71886EE16F82}" type="datetimeFigureOut">
              <a:rPr lang="ko-KR" altLang="en-US" smtClean="0"/>
              <a:t>2023-10-04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721238"/>
            <a:ext cx="3079202" cy="511731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4023203" y="9721238"/>
            <a:ext cx="3079202" cy="511731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r">
              <a:defRPr sz="1200"/>
            </a:lvl1pPr>
          </a:lstStyle>
          <a:p>
            <a:fld id="{2D9246E5-310A-4660-8A0E-F6F3C7969B12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954062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8" cy="511730"/>
          </a:xfrm>
          <a:prstGeom prst="rect">
            <a:avLst/>
          </a:prstGeom>
        </p:spPr>
        <p:txBody>
          <a:bodyPr vert="horz" lIns="95175" tIns="47588" rIns="95175" bIns="47588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4023991" y="0"/>
            <a:ext cx="3078428" cy="511730"/>
          </a:xfrm>
          <a:prstGeom prst="rect">
            <a:avLst/>
          </a:prstGeom>
        </p:spPr>
        <p:txBody>
          <a:bodyPr vert="horz" lIns="95175" tIns="47588" rIns="95175" bIns="47588" rtlCol="0"/>
          <a:lstStyle>
            <a:lvl1pPr algn="r">
              <a:defRPr sz="1200"/>
            </a:lvl1pPr>
          </a:lstStyle>
          <a:p>
            <a:fld id="{AA284563-9EEC-4BBC-A707-A631485AF5BA}" type="datetimeFigureOut">
              <a:rPr lang="ko-KR" altLang="en-US" smtClean="0"/>
              <a:pPr/>
              <a:t>2023-10-04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6763"/>
            <a:ext cx="6824663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175" tIns="47588" rIns="95175" bIns="47588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10407" y="4861442"/>
            <a:ext cx="5683250" cy="4605577"/>
          </a:xfrm>
          <a:prstGeom prst="rect">
            <a:avLst/>
          </a:prstGeom>
        </p:spPr>
        <p:txBody>
          <a:bodyPr vert="horz" lIns="95175" tIns="47588" rIns="95175" bIns="4758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8" cy="511730"/>
          </a:xfrm>
          <a:prstGeom prst="rect">
            <a:avLst/>
          </a:prstGeom>
        </p:spPr>
        <p:txBody>
          <a:bodyPr vert="horz" lIns="95175" tIns="47588" rIns="95175" bIns="47588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4023991" y="9721107"/>
            <a:ext cx="3078428" cy="511730"/>
          </a:xfrm>
          <a:prstGeom prst="rect">
            <a:avLst/>
          </a:prstGeom>
        </p:spPr>
        <p:txBody>
          <a:bodyPr vert="horz" lIns="95175" tIns="47588" rIns="95175" bIns="47588" rtlCol="0" anchor="b"/>
          <a:lstStyle>
            <a:lvl1pPr algn="r">
              <a:defRPr sz="1200"/>
            </a:lvl1pPr>
          </a:lstStyle>
          <a:p>
            <a:fld id="{F3784FAF-BE23-4D51-8EF4-947203BAEA20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9063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385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84FAF-BE23-4D51-8EF4-947203BAEA20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84FAF-BE23-4D51-8EF4-947203BAEA20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99631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ko-KR" altLang="en-US" dirty="0" err="1"/>
              <a:t>방열핀</a:t>
            </a:r>
            <a:r>
              <a:rPr lang="ko-KR" altLang="en-US" dirty="0"/>
              <a:t> </a:t>
            </a:r>
            <a:r>
              <a:rPr lang="ko-KR" altLang="en-US" dirty="0" err="1"/>
              <a:t>설계최적화</a:t>
            </a:r>
            <a:r>
              <a:rPr lang="ko-KR" altLang="en-US" dirty="0"/>
              <a:t> </a:t>
            </a:r>
            <a:r>
              <a:rPr lang="ko-KR" altLang="en-US" dirty="0" err="1"/>
              <a:t>유동제어</a:t>
            </a:r>
            <a:r>
              <a:rPr lang="ko-KR" altLang="en-US" dirty="0"/>
              <a:t> </a:t>
            </a:r>
            <a:r>
              <a:rPr lang="ko-KR" altLang="en-US" dirty="0" err="1"/>
              <a:t>상변화</a:t>
            </a:r>
            <a:r>
              <a:rPr lang="ko-KR" altLang="en-US" dirty="0"/>
              <a:t> </a:t>
            </a:r>
            <a:r>
              <a:rPr lang="ko-KR" altLang="en-US" dirty="0" err="1"/>
              <a:t>열전달</a:t>
            </a:r>
            <a:endParaRPr lang="en-US" altLang="ko-KR" dirty="0"/>
          </a:p>
          <a:p>
            <a:pPr algn="l"/>
            <a:r>
              <a:rPr lang="ko-KR" altLang="en-US" dirty="0" err="1">
                <a:solidFill>
                  <a:schemeClr val="tx1"/>
                </a:solidFill>
              </a:rPr>
              <a:t>방열핀</a:t>
            </a:r>
            <a:r>
              <a:rPr lang="ko-KR" altLang="en-US" dirty="0">
                <a:solidFill>
                  <a:schemeClr val="tx1"/>
                </a:solidFill>
              </a:rPr>
              <a:t> </a:t>
            </a:r>
            <a:r>
              <a:rPr lang="ko-KR" altLang="en-US" dirty="0" err="1">
                <a:solidFill>
                  <a:schemeClr val="tx1"/>
                </a:solidFill>
              </a:rPr>
              <a:t>타공판</a:t>
            </a:r>
            <a:r>
              <a:rPr lang="en-US" altLang="ko-KR" dirty="0">
                <a:solidFill>
                  <a:schemeClr val="tx1"/>
                </a:solidFill>
              </a:rPr>
              <a:t>, Pumping loss</a:t>
            </a:r>
            <a:r>
              <a:rPr lang="ko-KR" altLang="en-US" dirty="0">
                <a:solidFill>
                  <a:schemeClr val="tx1"/>
                </a:solidFill>
              </a:rPr>
              <a:t>를 고려한 </a:t>
            </a:r>
            <a:r>
              <a:rPr lang="en-US" altLang="ko-KR" dirty="0">
                <a:solidFill>
                  <a:schemeClr val="tx1"/>
                </a:solidFill>
              </a:rPr>
              <a:t>Porosity, pore size, </a:t>
            </a:r>
            <a:r>
              <a:rPr lang="ko-KR" altLang="en-US" dirty="0" err="1">
                <a:solidFill>
                  <a:schemeClr val="tx1"/>
                </a:solidFill>
              </a:rPr>
              <a:t>온도편차</a:t>
            </a:r>
            <a:r>
              <a:rPr lang="ko-KR" altLang="en-US" dirty="0">
                <a:solidFill>
                  <a:schemeClr val="tx1"/>
                </a:solidFill>
              </a:rPr>
              <a:t> </a:t>
            </a:r>
            <a:r>
              <a:rPr lang="en-US" altLang="ko-KR" dirty="0">
                <a:solidFill>
                  <a:schemeClr val="tx1"/>
                </a:solidFill>
              </a:rPr>
              <a:t>Animation</a:t>
            </a:r>
            <a:endParaRPr lang="ko-KR" altLang="en-US" dirty="0">
              <a:solidFill>
                <a:schemeClr val="tx1"/>
              </a:solidFill>
            </a:endParaRPr>
          </a:p>
          <a:p>
            <a:pPr algn="l"/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84FAF-BE23-4D51-8EF4-947203BAEA20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23439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b="1" dirty="0" err="1">
                <a:latin typeface="+mn-ea"/>
              </a:rPr>
              <a:t>배기열</a:t>
            </a:r>
            <a:r>
              <a:rPr lang="ko-KR" altLang="en-US" b="1" dirty="0">
                <a:latin typeface="+mn-ea"/>
              </a:rPr>
              <a:t> </a:t>
            </a:r>
            <a:r>
              <a:rPr lang="ko-KR" altLang="en-US" b="1" dirty="0" err="1">
                <a:latin typeface="+mn-ea"/>
              </a:rPr>
              <a:t>회수장치</a:t>
            </a:r>
            <a:r>
              <a:rPr lang="ko-KR" altLang="en-US" b="1" dirty="0">
                <a:latin typeface="+mn-ea"/>
              </a:rPr>
              <a:t> </a:t>
            </a:r>
            <a:r>
              <a:rPr lang="en-US" altLang="ko-KR" b="1" dirty="0">
                <a:latin typeface="+mn-ea"/>
              </a:rPr>
              <a:t>(EHRS) + </a:t>
            </a:r>
            <a:r>
              <a:rPr lang="ko-KR" altLang="en-US" b="1" dirty="0">
                <a:latin typeface="+mn-ea"/>
              </a:rPr>
              <a:t>열전발전 시스템 </a:t>
            </a:r>
            <a:r>
              <a:rPr lang="en-US" altLang="ko-KR" b="1" dirty="0">
                <a:latin typeface="+mn-ea"/>
              </a:rPr>
              <a:t>(TEG)</a:t>
            </a:r>
            <a:br>
              <a:rPr lang="en-US" altLang="ko-KR" b="1" dirty="0">
                <a:latin typeface="+mn-ea"/>
              </a:rPr>
            </a:br>
            <a:r>
              <a:rPr lang="en-US" altLang="ko-KR" dirty="0">
                <a:latin typeface="+mn-ea"/>
              </a:rPr>
              <a:t> · EHRS: </a:t>
            </a:r>
            <a:r>
              <a:rPr lang="ko-KR" altLang="en-US" dirty="0">
                <a:latin typeface="+mn-ea"/>
              </a:rPr>
              <a:t>냉각수 온도 </a:t>
            </a:r>
            <a:r>
              <a:rPr lang="en-US" altLang="ko-KR" dirty="0">
                <a:latin typeface="+mn-ea"/>
              </a:rPr>
              <a:t>80</a:t>
            </a:r>
            <a:r>
              <a:rPr lang="en-US" altLang="ko-KR" dirty="0">
                <a:latin typeface="+mn-ea"/>
                <a:cs typeface="Times New Roman" panose="02020603050405020304" pitchFamily="18" charset="0"/>
              </a:rPr>
              <a:t>℃</a:t>
            </a:r>
            <a:r>
              <a:rPr lang="ko-KR" altLang="en-US" dirty="0">
                <a:latin typeface="+mn-ea"/>
                <a:cs typeface="Times New Roman" panose="02020603050405020304" pitchFamily="18" charset="0"/>
              </a:rPr>
              <a:t>달성 및 유지</a:t>
            </a:r>
            <a:endParaRPr lang="en-US" altLang="ko-KR" dirty="0">
              <a:latin typeface="+mn-ea"/>
              <a:cs typeface="Times New Roman" panose="02020603050405020304" pitchFamily="18" charset="0"/>
            </a:endParaRPr>
          </a:p>
          <a:p>
            <a:r>
              <a:rPr lang="en-US" altLang="ko-KR" dirty="0">
                <a:latin typeface="+mn-ea"/>
              </a:rPr>
              <a:t> · TEG: </a:t>
            </a:r>
            <a:r>
              <a:rPr lang="ko-KR" altLang="en-US" dirty="0">
                <a:latin typeface="+mn-ea"/>
              </a:rPr>
              <a:t>냉각수 </a:t>
            </a:r>
            <a:r>
              <a:rPr lang="ko-KR" altLang="en-US" dirty="0" err="1">
                <a:latin typeface="+mn-ea"/>
              </a:rPr>
              <a:t>목표온도</a:t>
            </a:r>
            <a:r>
              <a:rPr lang="ko-KR" altLang="en-US" dirty="0">
                <a:latin typeface="+mn-ea"/>
              </a:rPr>
              <a:t> 달성 후 전기 </a:t>
            </a:r>
            <a:r>
              <a:rPr lang="en-US" altLang="ko-KR" dirty="0">
                <a:latin typeface="+mn-ea"/>
              </a:rPr>
              <a:t>E </a:t>
            </a:r>
            <a:r>
              <a:rPr lang="ko-KR" altLang="en-US" dirty="0">
                <a:latin typeface="+mn-ea"/>
              </a:rPr>
              <a:t>발생</a:t>
            </a:r>
            <a:r>
              <a:rPr lang="en-US" altLang="ko-KR" dirty="0">
                <a:latin typeface="+mn-ea"/>
              </a:rPr>
              <a:t/>
            </a:r>
            <a:br>
              <a:rPr lang="en-US" altLang="ko-KR" dirty="0">
                <a:latin typeface="+mn-ea"/>
              </a:rPr>
            </a:br>
            <a:r>
              <a:rPr lang="en-US" altLang="ko-KR" dirty="0">
                <a:latin typeface="+mn-ea"/>
              </a:rPr>
              <a:t>  </a:t>
            </a:r>
            <a:r>
              <a:rPr lang="ko-KR" altLang="en-US" dirty="0">
                <a:latin typeface="+mn-ea"/>
              </a:rPr>
              <a:t> </a:t>
            </a:r>
            <a:r>
              <a:rPr lang="en-US" altLang="ko-KR" dirty="0">
                <a:latin typeface="+mn-ea"/>
              </a:rPr>
              <a:t>(150 W (12 TEMs)/300 W (</a:t>
            </a:r>
            <a:r>
              <a:rPr lang="ko-KR" altLang="en-US" dirty="0" err="1">
                <a:latin typeface="+mn-ea"/>
              </a:rPr>
              <a:t>차량상시</a:t>
            </a:r>
            <a:r>
              <a:rPr lang="ko-KR" altLang="en-US" dirty="0">
                <a:latin typeface="+mn-ea"/>
              </a:rPr>
              <a:t> 소비전력</a:t>
            </a:r>
            <a:r>
              <a:rPr lang="en-US" altLang="ko-KR" dirty="0">
                <a:latin typeface="+mn-ea"/>
              </a:rPr>
              <a:t>))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84FAF-BE23-4D51-8EF4-947203BAEA20}" type="slidenum">
              <a:rPr lang="ko-KR" altLang="en-US" smtClean="0"/>
              <a:pPr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464143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84FAF-BE23-4D51-8EF4-947203BAEA20}" type="slidenum">
              <a:rPr lang="ko-KR" altLang="en-US" smtClean="0"/>
              <a:pPr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684396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84FAF-BE23-4D51-8EF4-947203BAEA20}" type="slidenum">
              <a:rPr lang="ko-KR" altLang="en-US" smtClean="0"/>
              <a:pPr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062010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84FAF-BE23-4D51-8EF4-947203BAEA20}" type="slidenum">
              <a:rPr lang="ko-KR" altLang="en-US" smtClean="0"/>
              <a:pPr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832813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84FAF-BE23-4D51-8EF4-947203BAEA20}" type="slidenum">
              <a:rPr lang="ko-KR" altLang="en-US" smtClean="0"/>
              <a:pPr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052027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84FAF-BE23-4D51-8EF4-947203BAEA20}" type="slidenum">
              <a:rPr lang="ko-KR" altLang="en-US" smtClean="0"/>
              <a:pPr/>
              <a:t>30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03188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84FAF-BE23-4D51-8EF4-947203BAEA20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92290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1939">
              <a:defRPr/>
            </a:pPr>
            <a:r>
              <a:rPr lang="ko-KR" altLang="en-US" dirty="0" err="1">
                <a:solidFill>
                  <a:schemeClr val="tx1"/>
                </a:solidFill>
              </a:rPr>
              <a:t>열전달</a:t>
            </a:r>
            <a:r>
              <a:rPr lang="en-US" altLang="ko-KR" dirty="0">
                <a:solidFill>
                  <a:schemeClr val="tx1"/>
                </a:solidFill>
              </a:rPr>
              <a:t/>
            </a:r>
            <a:br>
              <a:rPr lang="en-US" altLang="ko-KR" dirty="0">
                <a:solidFill>
                  <a:schemeClr val="tx1"/>
                </a:solidFill>
              </a:rPr>
            </a:br>
            <a:r>
              <a:rPr lang="ko-KR" altLang="en-US" dirty="0" err="1">
                <a:solidFill>
                  <a:schemeClr val="tx1"/>
                </a:solidFill>
              </a:rPr>
              <a:t>압력강하</a:t>
            </a:r>
            <a:r>
              <a:rPr lang="en-US" altLang="ko-KR" dirty="0">
                <a:solidFill>
                  <a:schemeClr val="tx1"/>
                </a:solidFill>
              </a:rPr>
              <a:t/>
            </a:r>
            <a:br>
              <a:rPr lang="en-US" altLang="ko-KR" dirty="0">
                <a:solidFill>
                  <a:schemeClr val="tx1"/>
                </a:solidFill>
              </a:rPr>
            </a:br>
            <a:r>
              <a:rPr lang="ko-KR" altLang="en-US" dirty="0" err="1">
                <a:solidFill>
                  <a:schemeClr val="tx1"/>
                </a:solidFill>
              </a:rPr>
              <a:t>압력변화</a:t>
            </a:r>
            <a:endParaRPr lang="ko-KR" altLang="en-US" dirty="0">
              <a:solidFill>
                <a:schemeClr val="tx1"/>
              </a:solidFill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84FAF-BE23-4D51-8EF4-947203BAEA20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1595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84FAF-BE23-4D51-8EF4-947203BAEA20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70455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84FAF-BE23-4D51-8EF4-947203BAEA20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5918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84FAF-BE23-4D51-8EF4-947203BAEA20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476486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84FAF-BE23-4D51-8EF4-947203BAEA20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33014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84FAF-BE23-4D51-8EF4-947203BAEA20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30249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84FAF-BE23-4D51-8EF4-947203BAEA20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17084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A7DAD-5190-42B9-BA6B-D4588FC9A809}" type="datetime1">
              <a:rPr lang="ko-KR" altLang="en-US" smtClean="0"/>
              <a:pPr/>
              <a:t>2023-10-04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82BD9-DF03-4358-A6E4-89B1A306155B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D8C34-BE7B-41EB-8AC0-DA849647B386}" type="datetime1">
              <a:rPr lang="ko-KR" altLang="en-US" smtClean="0"/>
              <a:pPr/>
              <a:t>2023-10-04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82BD9-DF03-4358-A6E4-89B1A306155B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D598F-C25B-42B0-A671-4E6565B73032}" type="datetime1">
              <a:rPr lang="ko-KR" altLang="en-US" smtClean="0"/>
              <a:pPr/>
              <a:t>2023-10-04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82BD9-DF03-4358-A6E4-89B1A306155B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B6E9F-CCC3-4E19-8B80-1D39C141C491}" type="datetimeFigureOut">
              <a:rPr lang="ko-KR" altLang="en-US" smtClean="0"/>
              <a:pPr/>
              <a:t>2023-10-04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03FEF-A66A-4CE2-BDFD-FF6303DD2532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881075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B6E9F-CCC3-4E19-8B80-1D39C141C491}" type="datetimeFigureOut">
              <a:rPr lang="ko-KR" altLang="en-US" smtClean="0"/>
              <a:pPr/>
              <a:t>2023-10-04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03FEF-A66A-4CE2-BDFD-FF6303DD2532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364845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B6E9F-CCC3-4E19-8B80-1D39C141C491}" type="datetimeFigureOut">
              <a:rPr lang="ko-KR" altLang="en-US" smtClean="0"/>
              <a:pPr/>
              <a:t>2023-10-04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03FEF-A66A-4CE2-BDFD-FF6303DD2532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507800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B6E9F-CCC3-4E19-8B80-1D39C141C491}" type="datetimeFigureOut">
              <a:rPr lang="ko-KR" altLang="en-US" smtClean="0"/>
              <a:pPr/>
              <a:t>2023-10-04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03FEF-A66A-4CE2-BDFD-FF6303DD2532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688144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B6E9F-CCC3-4E19-8B80-1D39C141C491}" type="datetimeFigureOut">
              <a:rPr lang="ko-KR" altLang="en-US" smtClean="0"/>
              <a:pPr/>
              <a:t>2023-10-04</a:t>
            </a:fld>
            <a:endParaRPr lang="ko-KR" altLang="en-US" dirty="0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03FEF-A66A-4CE2-BDFD-FF6303DD2532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670340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B6E9F-CCC3-4E19-8B80-1D39C141C491}" type="datetimeFigureOut">
              <a:rPr lang="ko-KR" altLang="en-US" smtClean="0"/>
              <a:pPr/>
              <a:t>2023-10-04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03FEF-A66A-4CE2-BDFD-FF6303DD2532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107163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B6E9F-CCC3-4E19-8B80-1D39C141C491}" type="datetimeFigureOut">
              <a:rPr lang="ko-KR" altLang="en-US" smtClean="0"/>
              <a:pPr/>
              <a:t>2023-10-04</a:t>
            </a:fld>
            <a:endParaRPr lang="ko-KR" alt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03FEF-A66A-4CE2-BDFD-FF6303DD2532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47227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B6E9F-CCC3-4E19-8B80-1D39C141C491}" type="datetimeFigureOut">
              <a:rPr lang="ko-KR" altLang="en-US" smtClean="0"/>
              <a:pPr/>
              <a:t>2023-10-04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03FEF-A66A-4CE2-BDFD-FF6303DD2532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42246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5BAF9-B6D7-41CF-8238-C864B524ECCB}" type="datetime1">
              <a:rPr lang="ko-KR" altLang="en-US" smtClean="0"/>
              <a:pPr/>
              <a:t>2023-10-04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82BD9-DF03-4358-A6E4-89B1A306155B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B6E9F-CCC3-4E19-8B80-1D39C141C491}" type="datetimeFigureOut">
              <a:rPr lang="ko-KR" altLang="en-US" smtClean="0"/>
              <a:pPr/>
              <a:t>2023-10-04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03FEF-A66A-4CE2-BDFD-FF6303DD2532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253334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B6E9F-CCC3-4E19-8B80-1D39C141C491}" type="datetimeFigureOut">
              <a:rPr lang="ko-KR" altLang="en-US" smtClean="0"/>
              <a:pPr/>
              <a:t>2023-10-04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03FEF-A66A-4CE2-BDFD-FF6303DD2532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126266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B6E9F-CCC3-4E19-8B80-1D39C141C491}" type="datetimeFigureOut">
              <a:rPr lang="ko-KR" altLang="en-US" smtClean="0"/>
              <a:pPr/>
              <a:t>2023-10-04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03FEF-A66A-4CE2-BDFD-FF6303DD2532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55513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55EC0-5901-46E0-B831-ECBB10715D48}" type="datetime1">
              <a:rPr lang="ko-KR" altLang="en-US" smtClean="0"/>
              <a:pPr/>
              <a:t>2023-10-04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82BD9-DF03-4358-A6E4-89B1A306155B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CCD25-A669-4F34-A6C8-B0BC63FB4F5C}" type="datetime1">
              <a:rPr lang="ko-KR" altLang="en-US" smtClean="0"/>
              <a:pPr/>
              <a:t>2023-10-04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82BD9-DF03-4358-A6E4-89B1A306155B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DBA8A-82B4-4B23-BF83-02D050CC2965}" type="datetime1">
              <a:rPr lang="ko-KR" altLang="en-US" smtClean="0"/>
              <a:pPr/>
              <a:t>2023-10-04</a:t>
            </a:fld>
            <a:endParaRPr lang="ko-KR" altLang="en-US" dirty="0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82BD9-DF03-4358-A6E4-89B1A306155B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467E4-3732-43FA-ADD1-1359B6498585}" type="datetime1">
              <a:rPr lang="ko-KR" altLang="en-US" smtClean="0"/>
              <a:pPr/>
              <a:t>2023-10-04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82BD9-DF03-4358-A6E4-89B1A306155B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64784-10BD-468C-A592-E6D2E1395998}" type="datetime1">
              <a:rPr lang="ko-KR" altLang="en-US" smtClean="0"/>
              <a:pPr/>
              <a:t>2023-10-04</a:t>
            </a:fld>
            <a:endParaRPr lang="ko-KR" alt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82BD9-DF03-4358-A6E4-89B1A306155B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C563C-C7AA-4243-B64A-9DA50E807C78}" type="datetime1">
              <a:rPr lang="ko-KR" altLang="en-US" smtClean="0"/>
              <a:pPr/>
              <a:t>2023-10-04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82BD9-DF03-4358-A6E4-89B1A306155B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8800B-A957-4931-AC23-7313A83D0D5D}" type="datetime1">
              <a:rPr lang="ko-KR" altLang="en-US" smtClean="0"/>
              <a:pPr/>
              <a:t>2023-10-04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82BD9-DF03-4358-A6E4-89B1A306155B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8AE71-C3D0-43E6-B3F2-8E6A9BB2A851}" type="datetime1">
              <a:rPr lang="ko-KR" altLang="en-US" smtClean="0"/>
              <a:pPr/>
              <a:t>2023-10-04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10229822" y="6527324"/>
            <a:ext cx="1763485" cy="2961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82BD9-DF03-4358-A6E4-89B1A306155B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cxnSp>
        <p:nvCxnSpPr>
          <p:cNvPr id="7" name="직선 연결선 6"/>
          <p:cNvCxnSpPr/>
          <p:nvPr userDrawn="1"/>
        </p:nvCxnSpPr>
        <p:spPr>
          <a:xfrm>
            <a:off x="187570" y="6481662"/>
            <a:ext cx="11816861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림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1695" y="6494852"/>
            <a:ext cx="2021858" cy="354601"/>
          </a:xfrm>
          <a:prstGeom prst="rect">
            <a:avLst/>
          </a:prstGeom>
        </p:spPr>
      </p:pic>
      <p:sp>
        <p:nvSpPr>
          <p:cNvPr id="11" name="Rectangle 8"/>
          <p:cNvSpPr>
            <a:spLocks noChangeArrowheads="1"/>
          </p:cNvSpPr>
          <p:nvPr userDrawn="1"/>
        </p:nvSpPr>
        <p:spPr bwMode="auto">
          <a:xfrm>
            <a:off x="3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sz="18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8B6E9F-CCC3-4E19-8B80-1D39C141C491}" type="datetimeFigureOut">
              <a:rPr lang="ko-KR" altLang="en-US" smtClean="0"/>
              <a:pPr/>
              <a:t>2023-10-04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03FEF-A66A-4CE2-BDFD-FF6303DD2532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54868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tmp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tmp"/><Relationship Id="rId4" Type="http://schemas.openxmlformats.org/officeDocument/2006/relationships/image" Target="../media/image58.tmp"/></Relationships>
</file>

<file path=ppt/slides/_rels/slide1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40.png"/><Relationship Id="rId3" Type="http://schemas.openxmlformats.org/officeDocument/2006/relationships/image" Target="../media/image47.tmp"/><Relationship Id="rId21" Type="http://schemas.openxmlformats.org/officeDocument/2006/relationships/image" Target="../media/image591.png"/><Relationship Id="rId25" Type="http://schemas.openxmlformats.org/officeDocument/2006/relationships/image" Target="../media/image632.png"/><Relationship Id="rId2" Type="http://schemas.openxmlformats.org/officeDocument/2006/relationships/notesSlide" Target="../notesSlides/notesSlide9.xml"/><Relationship Id="rId20" Type="http://schemas.openxmlformats.org/officeDocument/2006/relationships/image" Target="../media/image581.png"/><Relationship Id="rId29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4" Type="http://schemas.openxmlformats.org/officeDocument/2006/relationships/image" Target="../media/image621.png"/><Relationship Id="rId23" Type="http://schemas.openxmlformats.org/officeDocument/2006/relationships/image" Target="../media/image610.png"/><Relationship Id="rId28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340.png"/><Relationship Id="rId22" Type="http://schemas.openxmlformats.org/officeDocument/2006/relationships/image" Target="../media/image600.png"/><Relationship Id="rId27" Type="http://schemas.openxmlformats.org/officeDocument/2006/relationships/image" Target="../media/image6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550.png"/><Relationship Id="rId18" Type="http://schemas.openxmlformats.org/officeDocument/2006/relationships/image" Target="../media/image601.png"/><Relationship Id="rId3" Type="http://schemas.openxmlformats.org/officeDocument/2006/relationships/image" Target="../media/image480.png"/><Relationship Id="rId21" Type="http://schemas.openxmlformats.org/officeDocument/2006/relationships/image" Target="../media/image69.png"/><Relationship Id="rId7" Type="http://schemas.openxmlformats.org/officeDocument/2006/relationships/image" Target="../media/image67.png"/><Relationship Id="rId12" Type="http://schemas.openxmlformats.org/officeDocument/2006/relationships/image" Target="../media/image540.png"/><Relationship Id="rId17" Type="http://schemas.openxmlformats.org/officeDocument/2006/relationships/image" Target="../media/image590.png"/><Relationship Id="rId2" Type="http://schemas.openxmlformats.org/officeDocument/2006/relationships/image" Target="../media/image471.png"/><Relationship Id="rId16" Type="http://schemas.openxmlformats.org/officeDocument/2006/relationships/image" Target="../media/image580.png"/><Relationship Id="rId20" Type="http://schemas.openxmlformats.org/officeDocument/2006/relationships/image" Target="../media/image6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531.png"/><Relationship Id="rId5" Type="http://schemas.openxmlformats.org/officeDocument/2006/relationships/image" Target="../media/image501.png"/><Relationship Id="rId15" Type="http://schemas.openxmlformats.org/officeDocument/2006/relationships/image" Target="../media/image571.png"/><Relationship Id="rId10" Type="http://schemas.openxmlformats.org/officeDocument/2006/relationships/image" Target="../media/image521.png"/><Relationship Id="rId19" Type="http://schemas.openxmlformats.org/officeDocument/2006/relationships/image" Target="../media/image611.png"/><Relationship Id="rId4" Type="http://schemas.openxmlformats.org/officeDocument/2006/relationships/image" Target="../media/image490.png"/><Relationship Id="rId14" Type="http://schemas.openxmlformats.org/officeDocument/2006/relationships/image" Target="../media/image5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7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1.png"/><Relationship Id="rId26" Type="http://schemas.openxmlformats.org/officeDocument/2006/relationships/image" Target="../media/image621.png"/><Relationship Id="rId3" Type="http://schemas.openxmlformats.org/officeDocument/2006/relationships/image" Target="../media/image672.png"/><Relationship Id="rId7" Type="http://schemas.openxmlformats.org/officeDocument/2006/relationships/image" Target="../media/image73.png"/><Relationship Id="rId25" Type="http://schemas.openxmlformats.org/officeDocument/2006/relationships/image" Target="../media/image610.png"/><Relationship Id="rId2" Type="http://schemas.openxmlformats.org/officeDocument/2006/relationships/notesSlide" Target="../notesSlides/notesSlide10.xml"/><Relationship Id="rId29" Type="http://schemas.openxmlformats.org/officeDocument/2006/relationships/image" Target="../media/image7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1.png"/><Relationship Id="rId24" Type="http://schemas.openxmlformats.org/officeDocument/2006/relationships/image" Target="../media/image600.png"/><Relationship Id="rId5" Type="http://schemas.openxmlformats.org/officeDocument/2006/relationships/image" Target="../media/image72.png"/><Relationship Id="rId23" Type="http://schemas.openxmlformats.org/officeDocument/2006/relationships/image" Target="../media/image591.png"/><Relationship Id="rId28" Type="http://schemas.openxmlformats.org/officeDocument/2006/relationships/image" Target="../media/image640.png"/><Relationship Id="rId10" Type="http://schemas.openxmlformats.org/officeDocument/2006/relationships/image" Target="../media/image47.tmp"/><Relationship Id="rId4" Type="http://schemas.openxmlformats.org/officeDocument/2006/relationships/image" Target="../media/image71.png"/><Relationship Id="rId9" Type="http://schemas.openxmlformats.org/officeDocument/2006/relationships/image" Target="../media/image731.png"/><Relationship Id="rId22" Type="http://schemas.openxmlformats.org/officeDocument/2006/relationships/image" Target="../media/image581.png"/><Relationship Id="rId27" Type="http://schemas.openxmlformats.org/officeDocument/2006/relationships/image" Target="../media/image6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81.png"/><Relationship Id="rId5" Type="http://schemas.openxmlformats.org/officeDocument/2006/relationships/image" Target="../media/image671.png"/><Relationship Id="rId4" Type="http://schemas.openxmlformats.org/officeDocument/2006/relationships/image" Target="../media/image75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7" Type="http://schemas.openxmlformats.org/officeDocument/2006/relationships/image" Target="../media/image8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emf"/><Relationship Id="rId5" Type="http://schemas.openxmlformats.org/officeDocument/2006/relationships/image" Target="../media/image78.emf"/><Relationship Id="rId4" Type="http://schemas.openxmlformats.org/officeDocument/2006/relationships/image" Target="../media/image77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emf"/><Relationship Id="rId4" Type="http://schemas.openxmlformats.org/officeDocument/2006/relationships/image" Target="../media/image8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13" Type="http://schemas.openxmlformats.org/officeDocument/2006/relationships/image" Target="../media/image92.tiff"/><Relationship Id="rId18" Type="http://schemas.microsoft.com/office/2007/relationships/diagramDrawing" Target="../diagrams/drawing2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86.jpeg"/><Relationship Id="rId12" Type="http://schemas.openxmlformats.org/officeDocument/2006/relationships/image" Target="../media/image91.jpeg"/><Relationship Id="rId17" Type="http://schemas.openxmlformats.org/officeDocument/2006/relationships/diagramColors" Target="../diagrams/colors2.xml"/><Relationship Id="rId2" Type="http://schemas.openxmlformats.org/officeDocument/2006/relationships/diagramData" Target="../diagrams/data1.xml"/><Relationship Id="rId16" Type="http://schemas.openxmlformats.org/officeDocument/2006/relationships/diagramQuickStyle" Target="../diagrams/quickStyle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90.jpeg"/><Relationship Id="rId5" Type="http://schemas.openxmlformats.org/officeDocument/2006/relationships/diagramColors" Target="../diagrams/colors1.xml"/><Relationship Id="rId15" Type="http://schemas.openxmlformats.org/officeDocument/2006/relationships/diagramLayout" Target="../diagrams/layout2.xml"/><Relationship Id="rId10" Type="http://schemas.openxmlformats.org/officeDocument/2006/relationships/image" Target="../media/image89.png"/><Relationship Id="rId19" Type="http://schemas.openxmlformats.org/officeDocument/2006/relationships/image" Target="../media/image93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88.jpeg"/><Relationship Id="rId14" Type="http://schemas.openxmlformats.org/officeDocument/2006/relationships/diagramData" Target="../diagrams/data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emf"/><Relationship Id="rId3" Type="http://schemas.openxmlformats.org/officeDocument/2006/relationships/image" Target="../media/image94.jpe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emf"/><Relationship Id="rId4" Type="http://schemas.openxmlformats.org/officeDocument/2006/relationships/image" Target="../media/image9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3.emf"/><Relationship Id="rId18" Type="http://schemas.openxmlformats.org/officeDocument/2006/relationships/image" Target="../media/image1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gif"/><Relationship Id="rId12" Type="http://schemas.openxmlformats.org/officeDocument/2006/relationships/image" Target="../media/image12.jpeg"/><Relationship Id="rId17" Type="http://schemas.openxmlformats.org/officeDocument/2006/relationships/image" Target="../media/image17.png"/><Relationship Id="rId2" Type="http://schemas.openxmlformats.org/officeDocument/2006/relationships/video" Target="../media/media1.mp4"/><Relationship Id="rId16" Type="http://schemas.openxmlformats.org/officeDocument/2006/relationships/image" Target="../media/image16.png"/><Relationship Id="rId20" Type="http://schemas.openxmlformats.org/officeDocument/2006/relationships/image" Target="../media/image20.jpeg"/><Relationship Id="rId1" Type="http://schemas.microsoft.com/office/2007/relationships/media" Target="../media/media1.mp4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5" Type="http://schemas.openxmlformats.org/officeDocument/2006/relationships/image" Target="../media/image15.gif"/><Relationship Id="rId10" Type="http://schemas.openxmlformats.org/officeDocument/2006/relationships/image" Target="../media/image10.jpeg"/><Relationship Id="rId19" Type="http://schemas.openxmlformats.org/officeDocument/2006/relationships/image" Target="../media/image19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0.png"/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102.emf"/><Relationship Id="rId9" Type="http://schemas.openxmlformats.org/officeDocument/2006/relationships/image" Target="../media/image10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0.png"/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102.emf"/><Relationship Id="rId9" Type="http://schemas.openxmlformats.org/officeDocument/2006/relationships/image" Target="../media/image10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1.png"/><Relationship Id="rId7" Type="http://schemas.openxmlformats.org/officeDocument/2006/relationships/image" Target="../media/image680.png"/><Relationship Id="rId2" Type="http://schemas.openxmlformats.org/officeDocument/2006/relationships/image" Target="../media/image6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0.png"/><Relationship Id="rId5" Type="http://schemas.openxmlformats.org/officeDocument/2006/relationships/image" Target="../media/image660.png"/><Relationship Id="rId4" Type="http://schemas.openxmlformats.org/officeDocument/2006/relationships/image" Target="../media/image6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.png"/><Relationship Id="rId7" Type="http://schemas.openxmlformats.org/officeDocument/2006/relationships/image" Target="../media/image740.png"/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0.png"/><Relationship Id="rId5" Type="http://schemas.openxmlformats.org/officeDocument/2006/relationships/image" Target="../media/image720.png"/><Relationship Id="rId4" Type="http://schemas.openxmlformats.org/officeDocument/2006/relationships/image" Target="../media/image7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emf"/><Relationship Id="rId3" Type="http://schemas.openxmlformats.org/officeDocument/2006/relationships/image" Target="../media/image1260.png"/><Relationship Id="rId7" Type="http://schemas.openxmlformats.org/officeDocument/2006/relationships/image" Target="../media/image106.png"/><Relationship Id="rId2" Type="http://schemas.openxmlformats.org/officeDocument/2006/relationships/image" Target="../media/image12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0.png"/><Relationship Id="rId5" Type="http://schemas.openxmlformats.org/officeDocument/2006/relationships/image" Target="../media/image1050.png"/><Relationship Id="rId4" Type="http://schemas.openxmlformats.org/officeDocument/2006/relationships/image" Target="../media/image1270.png"/><Relationship Id="rId9" Type="http://schemas.openxmlformats.org/officeDocument/2006/relationships/image" Target="../media/image10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2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119.png"/><Relationship Id="rId7" Type="http://schemas.openxmlformats.org/officeDocument/2006/relationships/image" Target="../media/image123.tmp"/><Relationship Id="rId12" Type="http://schemas.openxmlformats.org/officeDocument/2006/relationships/image" Target="../media/image128.tmp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11" Type="http://schemas.openxmlformats.org/officeDocument/2006/relationships/image" Target="../media/image127.jpg"/><Relationship Id="rId5" Type="http://schemas.openxmlformats.org/officeDocument/2006/relationships/image" Target="../media/image121.png"/><Relationship Id="rId10" Type="http://schemas.openxmlformats.org/officeDocument/2006/relationships/image" Target="../media/image126.jpg"/><Relationship Id="rId4" Type="http://schemas.openxmlformats.org/officeDocument/2006/relationships/image" Target="../media/image120.png"/><Relationship Id="rId9" Type="http://schemas.openxmlformats.org/officeDocument/2006/relationships/image" Target="../media/image1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9.tmp"/><Relationship Id="rId16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microsoft.com/office/2007/relationships/hdphoto" Target="../media/hdphoto1.wdp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tmp"/><Relationship Id="rId4" Type="http://schemas.openxmlformats.org/officeDocument/2006/relationships/image" Target="../media/image44.tm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12" Type="http://schemas.openxmlformats.org/officeDocument/2006/relationships/image" Target="../media/image5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400.png"/><Relationship Id="rId5" Type="http://schemas.openxmlformats.org/officeDocument/2006/relationships/image" Target="../media/image49.png"/><Relationship Id="rId10" Type="http://schemas.openxmlformats.org/officeDocument/2006/relationships/image" Target="../media/image390.png"/><Relationship Id="rId4" Type="http://schemas.openxmlformats.org/officeDocument/2006/relationships/image" Target="../media/image46.jpeg"/><Relationship Id="rId9" Type="http://schemas.openxmlformats.org/officeDocument/2006/relationships/image" Target="../media/image47.tm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0.png"/><Relationship Id="rId3" Type="http://schemas.openxmlformats.org/officeDocument/2006/relationships/image" Target="../media/image5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44.png"/><Relationship Id="rId4" Type="http://schemas.openxmlformats.org/officeDocument/2006/relationships/image" Target="../media/image55.tmp"/><Relationship Id="rId9" Type="http://schemas.openxmlformats.org/officeDocument/2006/relationships/image" Target="../media/image5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1110736" y="-9939"/>
            <a:ext cx="11081264" cy="6858000"/>
          </a:xfrm>
          <a:prstGeom prst="rect">
            <a:avLst/>
          </a:prstGeom>
          <a:gradFill>
            <a:gsLst>
              <a:gs pos="0">
                <a:srgbClr val="99CCFF"/>
              </a:gs>
              <a:gs pos="30000">
                <a:schemeClr val="bg1">
                  <a:lumMod val="95000"/>
                </a:schemeClr>
              </a:gs>
              <a:gs pos="70000">
                <a:schemeClr val="bg1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2" name="그림 11" descr="구름.png"/>
          <p:cNvPicPr>
            <a:picLocks noChangeAspect="1"/>
          </p:cNvPicPr>
          <p:nvPr/>
        </p:nvPicPr>
        <p:blipFill>
          <a:blip r:embed="rId3" cstate="print"/>
          <a:srcRect t="23001"/>
          <a:stretch>
            <a:fillRect/>
          </a:stretch>
        </p:blipFill>
        <p:spPr bwMode="auto">
          <a:xfrm>
            <a:off x="1126654" y="-69952"/>
            <a:ext cx="11065346" cy="3640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그림 12" descr="개도국 발표 표지2 사본.jpg"/>
          <p:cNvPicPr>
            <a:picLocks noChangeAspect="1"/>
          </p:cNvPicPr>
          <p:nvPr/>
        </p:nvPicPr>
        <p:blipFill>
          <a:blip r:embed="rId4" cstate="print">
            <a:lum bright="25000" contrast="-16000"/>
          </a:blip>
          <a:srcRect l="46703"/>
          <a:stretch>
            <a:fillRect/>
          </a:stretch>
        </p:blipFill>
        <p:spPr>
          <a:xfrm>
            <a:off x="-7588" y="2061739"/>
            <a:ext cx="1119499" cy="2055459"/>
          </a:xfrm>
          <a:prstGeom prst="rect">
            <a:avLst/>
          </a:prstGeom>
        </p:spPr>
      </p:pic>
      <p:pic>
        <p:nvPicPr>
          <p:cNvPr id="15" name="그림 14" descr="개도국 발표 표지2 사본.jpg"/>
          <p:cNvPicPr>
            <a:picLocks noChangeAspect="1"/>
          </p:cNvPicPr>
          <p:nvPr/>
        </p:nvPicPr>
        <p:blipFill>
          <a:blip r:embed="rId5" cstate="print">
            <a:lum contrast="43000"/>
          </a:blip>
          <a:srcRect r="54038"/>
          <a:stretch>
            <a:fillRect/>
          </a:stretch>
        </p:blipFill>
        <p:spPr>
          <a:xfrm>
            <a:off x="-24680" y="-18484"/>
            <a:ext cx="1135416" cy="2080224"/>
          </a:xfrm>
          <a:prstGeom prst="rect">
            <a:avLst/>
          </a:prstGeom>
        </p:spPr>
      </p:pic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1379247" y="1312299"/>
            <a:ext cx="10497860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3600" b="1" spc="-150" dirty="0" smtClean="0">
                <a:ln w="11430"/>
                <a:gradFill>
                  <a:gsLst>
                    <a:gs pos="25000">
                      <a:srgbClr val="003366"/>
                    </a:gs>
                    <a:gs pos="100000">
                      <a:srgbClr val="4789FF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HY헤드라인M" pitchFamily="18" charset="-127"/>
                <a:cs typeface="Arial" pitchFamily="34" charset="0"/>
              </a:rPr>
              <a:t>Numerical analysis of semiconductor-based energy conversion technologies for offshore applications</a:t>
            </a:r>
            <a:endParaRPr kumimoji="1" lang="en-US" altLang="ko-KR" sz="3600" b="1" spc="-150" dirty="0">
              <a:ln w="11430"/>
              <a:gradFill>
                <a:gsLst>
                  <a:gs pos="25000">
                    <a:srgbClr val="003366"/>
                  </a:gs>
                  <a:gs pos="100000">
                    <a:srgbClr val="4789FF"/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30000"/>
                  </a:srgbClr>
                </a:outerShdw>
              </a:effectLst>
              <a:latin typeface="Arial" pitchFamily="34" charset="0"/>
              <a:ea typeface="HY헤드라인M" pitchFamily="18" charset="-127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35851" y="3285352"/>
            <a:ext cx="48885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b="1" dirty="0">
                <a:latin typeface="Arial" pitchFamily="34" charset="0"/>
                <a:cs typeface="Arial" pitchFamily="34" charset="0"/>
              </a:rPr>
              <a:t>2023. </a:t>
            </a:r>
            <a:r>
              <a:rPr lang="en-US" altLang="ko-KR" sz="2400" b="1" dirty="0" smtClean="0">
                <a:latin typeface="Arial" pitchFamily="34" charset="0"/>
                <a:cs typeface="Arial" pitchFamily="34" charset="0"/>
              </a:rPr>
              <a:t>11. 31.</a:t>
            </a:r>
            <a:r>
              <a:rPr lang="en-US" altLang="ko-KR" sz="2400" b="1" dirty="0">
                <a:latin typeface="Arial" pitchFamily="34" charset="0"/>
                <a:cs typeface="Arial" pitchFamily="34" charset="0"/>
              </a:rPr>
              <a:t/>
            </a:r>
            <a:br>
              <a:rPr lang="en-US" altLang="ko-KR" sz="2400" b="1" dirty="0">
                <a:latin typeface="Arial" pitchFamily="34" charset="0"/>
                <a:cs typeface="Arial" pitchFamily="34" charset="0"/>
              </a:rPr>
            </a:br>
            <a:r>
              <a:rPr lang="en-US" altLang="ko-KR" sz="2400" b="1" dirty="0" smtClean="0">
                <a:latin typeface="Arial" pitchFamily="34" charset="0"/>
                <a:cs typeface="Arial" pitchFamily="34" charset="0"/>
              </a:rPr>
              <a:t>University of Stavanger, Norway</a:t>
            </a:r>
            <a:br>
              <a:rPr lang="en-US" altLang="ko-KR" sz="2400" b="1" dirty="0" smtClean="0">
                <a:latin typeface="Arial" pitchFamily="34" charset="0"/>
                <a:cs typeface="Arial" pitchFamily="34" charset="0"/>
              </a:rPr>
            </a:br>
            <a:endParaRPr lang="ko-KR" alt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63457" y="4892320"/>
            <a:ext cx="68332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ko-KR" sz="2000" b="1" dirty="0" smtClean="0">
                <a:solidFill>
                  <a:srgbClr val="002060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Tae Young Kim, </a:t>
            </a:r>
            <a:r>
              <a:rPr lang="en-US" altLang="ko-KR" sz="2000" b="1" dirty="0" err="1" smtClean="0">
                <a:solidFill>
                  <a:srgbClr val="002060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Taeho</a:t>
            </a:r>
            <a:r>
              <a:rPr lang="en-US" altLang="ko-KR" sz="2000" b="1" dirty="0" smtClean="0">
                <a:solidFill>
                  <a:srgbClr val="002060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 Choi, Jung Hwan Lee</a:t>
            </a:r>
            <a:br>
              <a:rPr lang="en-US" altLang="ko-KR" sz="2000" b="1" dirty="0" smtClean="0">
                <a:solidFill>
                  <a:srgbClr val="002060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</a:br>
            <a:r>
              <a:rPr lang="en-US" altLang="ko-KR" sz="2000" b="1" dirty="0" smtClean="0">
                <a:solidFill>
                  <a:srgbClr val="002060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Department of </a:t>
            </a:r>
            <a:r>
              <a:rPr lang="en-US" altLang="ko-KR" sz="2000" b="1" dirty="0" smtClean="0">
                <a:solidFill>
                  <a:srgbClr val="002060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Mechanical and </a:t>
            </a:r>
            <a:r>
              <a:rPr lang="en-US" altLang="ko-KR" sz="2000" b="1" dirty="0" smtClean="0">
                <a:solidFill>
                  <a:srgbClr val="002060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Automotive Engineering</a:t>
            </a:r>
            <a:endParaRPr lang="en-US" altLang="ko-KR" sz="2000" b="1" dirty="0">
              <a:solidFill>
                <a:srgbClr val="002060"/>
              </a:solidFill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  <a:p>
            <a:pPr algn="ctr">
              <a:lnSpc>
                <a:spcPct val="120000"/>
              </a:lnSpc>
            </a:pPr>
            <a:r>
              <a:rPr lang="en-US" altLang="ko-KR" sz="2000" b="1" dirty="0" smtClean="0">
                <a:solidFill>
                  <a:srgbClr val="002060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Seoul National University of Science and Technology</a:t>
            </a:r>
            <a:endParaRPr lang="en-US" altLang="ko-KR" sz="2000" b="1" dirty="0">
              <a:solidFill>
                <a:srgbClr val="002060"/>
              </a:solidFill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-7588" y="4116349"/>
            <a:ext cx="1102407" cy="200026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/>
          <p:cNvSpPr txBox="1"/>
          <p:nvPr/>
        </p:nvSpPr>
        <p:spPr>
          <a:xfrm rot="5400000">
            <a:off x="-474650" y="4810408"/>
            <a:ext cx="2000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solidFill>
                  <a:schemeClr val="bg1"/>
                </a:solidFill>
              </a:rPr>
              <a:t>SEOUL NATIONAL</a:t>
            </a:r>
          </a:p>
          <a:p>
            <a:r>
              <a:rPr lang="en-US" altLang="ko-KR" sz="1200" b="1" dirty="0">
                <a:solidFill>
                  <a:schemeClr val="bg1"/>
                </a:solidFill>
              </a:rPr>
              <a:t>UNIVERSITY OF SCIENCE</a:t>
            </a:r>
          </a:p>
          <a:p>
            <a:r>
              <a:rPr lang="en-US" altLang="ko-KR" sz="1200" b="1" dirty="0">
                <a:solidFill>
                  <a:schemeClr val="bg1"/>
                </a:solidFill>
              </a:rPr>
              <a:t>&amp; TECHNOLOGY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-7588" y="6133705"/>
            <a:ext cx="1102407" cy="7143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113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그림 90" descr="화면 캡처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622428"/>
            <a:ext cx="3763314" cy="2941880"/>
          </a:xfrm>
          <a:prstGeom prst="rect">
            <a:avLst/>
          </a:prstGeom>
        </p:spPr>
      </p:pic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82BD9-DF03-4358-A6E4-89B1A306155B}" type="slidenum">
              <a:rPr lang="ko-KR" altLang="en-US" smtClean="0"/>
              <a:pPr/>
              <a:t>10</a:t>
            </a:fld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1673226" y="44625"/>
            <a:ext cx="8815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 err="1"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itchFamily="18" charset="0"/>
              </a:rPr>
              <a:t>단일소자</a:t>
            </a:r>
            <a:r>
              <a:rPr lang="ko-KR" altLang="en-US" sz="3600" dirty="0"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itchFamily="18" charset="0"/>
              </a:rPr>
              <a:t> 물성 및 특성 측정 결과</a:t>
            </a:r>
          </a:p>
        </p:txBody>
      </p:sp>
      <p:grpSp>
        <p:nvGrpSpPr>
          <p:cNvPr id="94" name="그룹 93"/>
          <p:cNvGrpSpPr/>
          <p:nvPr/>
        </p:nvGrpSpPr>
        <p:grpSpPr>
          <a:xfrm>
            <a:off x="8002397" y="1028086"/>
            <a:ext cx="4025099" cy="4896544"/>
            <a:chOff x="4421606" y="2539571"/>
            <a:chExt cx="3153222" cy="3802109"/>
          </a:xfrm>
        </p:grpSpPr>
        <p:grpSp>
          <p:nvGrpSpPr>
            <p:cNvPr id="93" name="그룹 92"/>
            <p:cNvGrpSpPr/>
            <p:nvPr/>
          </p:nvGrpSpPr>
          <p:grpSpPr>
            <a:xfrm>
              <a:off x="4421606" y="2539571"/>
              <a:ext cx="3091787" cy="1921354"/>
              <a:chOff x="4421606" y="2539571"/>
              <a:chExt cx="3091787" cy="1921354"/>
            </a:xfrm>
          </p:grpSpPr>
          <p:pic>
            <p:nvPicPr>
              <p:cNvPr id="2" name="그림 1" descr="화면 캡처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21606" y="2539571"/>
                <a:ext cx="3091787" cy="1921354"/>
              </a:xfrm>
              <a:prstGeom prst="rect">
                <a:avLst/>
              </a:prstGeom>
            </p:spPr>
          </p:pic>
          <p:cxnSp>
            <p:nvCxnSpPr>
              <p:cNvPr id="13" name="직선 연결선 12"/>
              <p:cNvCxnSpPr/>
              <p:nvPr/>
            </p:nvCxnSpPr>
            <p:spPr>
              <a:xfrm>
                <a:off x="4838700" y="3926706"/>
                <a:ext cx="458862" cy="0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직선 연결선 64"/>
              <p:cNvCxnSpPr/>
              <p:nvPr/>
            </p:nvCxnSpPr>
            <p:spPr>
              <a:xfrm>
                <a:off x="5303912" y="3926706"/>
                <a:ext cx="0" cy="181744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" name="그룹 91"/>
            <p:cNvGrpSpPr/>
            <p:nvPr/>
          </p:nvGrpSpPr>
          <p:grpSpPr>
            <a:xfrm>
              <a:off x="4470556" y="4416353"/>
              <a:ext cx="3104272" cy="1925327"/>
              <a:chOff x="4470556" y="4416353"/>
              <a:chExt cx="3104272" cy="1925327"/>
            </a:xfrm>
          </p:grpSpPr>
          <p:pic>
            <p:nvPicPr>
              <p:cNvPr id="3" name="그림 2" descr="화면 캡처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0556" y="4416353"/>
                <a:ext cx="3104272" cy="1925327"/>
              </a:xfrm>
              <a:prstGeom prst="rect">
                <a:avLst/>
              </a:prstGeom>
            </p:spPr>
          </p:pic>
          <p:cxnSp>
            <p:nvCxnSpPr>
              <p:cNvPr id="66" name="직선 연결선 65"/>
              <p:cNvCxnSpPr/>
              <p:nvPr/>
            </p:nvCxnSpPr>
            <p:spPr>
              <a:xfrm>
                <a:off x="4879676" y="5683250"/>
                <a:ext cx="458862" cy="0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직선 연결선 66"/>
              <p:cNvCxnSpPr/>
              <p:nvPr/>
            </p:nvCxnSpPr>
            <p:spPr>
              <a:xfrm>
                <a:off x="5342012" y="5676900"/>
                <a:ext cx="0" cy="290830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8433" name="_x416178592" descr="EMB0000459004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5" t="9540" r="6792" b="5817"/>
          <a:stretch>
            <a:fillRect/>
          </a:stretch>
        </p:blipFill>
        <p:spPr bwMode="auto">
          <a:xfrm>
            <a:off x="56483" y="3565342"/>
            <a:ext cx="3960440" cy="284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_x416172032" descr="EMB00004590040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2" t="10359" r="7765" b="5820"/>
          <a:stretch>
            <a:fillRect/>
          </a:stretch>
        </p:blipFill>
        <p:spPr bwMode="auto">
          <a:xfrm>
            <a:off x="4151841" y="716816"/>
            <a:ext cx="3819313" cy="275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_x416170912" descr="EMB00004590040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6" t="9348" r="5695" b="5363"/>
          <a:stretch>
            <a:fillRect/>
          </a:stretch>
        </p:blipFill>
        <p:spPr bwMode="auto">
          <a:xfrm>
            <a:off x="4114821" y="3590494"/>
            <a:ext cx="3967508" cy="274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7713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그룹 83"/>
          <p:cNvGrpSpPr/>
          <p:nvPr/>
        </p:nvGrpSpPr>
        <p:grpSpPr>
          <a:xfrm>
            <a:off x="119235" y="838754"/>
            <a:ext cx="4616242" cy="2302883"/>
            <a:chOff x="335360" y="908720"/>
            <a:chExt cx="9075473" cy="3384376"/>
          </a:xfrm>
        </p:grpSpPr>
        <p:pic>
          <p:nvPicPr>
            <p:cNvPr id="87" name="그림 86" descr="화면 캡처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360" y="908720"/>
              <a:ext cx="9075473" cy="3384376"/>
            </a:xfrm>
            <a:prstGeom prst="rect">
              <a:avLst/>
            </a:prstGeom>
          </p:spPr>
        </p:pic>
        <p:sp>
          <p:nvSpPr>
            <p:cNvPr id="89" name="직사각형 88"/>
            <p:cNvSpPr/>
            <p:nvPr/>
          </p:nvSpPr>
          <p:spPr>
            <a:xfrm>
              <a:off x="7176120" y="1052736"/>
              <a:ext cx="86409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0" name="직사각형 89"/>
            <p:cNvSpPr/>
            <p:nvPr/>
          </p:nvSpPr>
          <p:spPr>
            <a:xfrm>
              <a:off x="5447928" y="3645023"/>
              <a:ext cx="864096" cy="3866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9383520" y="5925509"/>
            <a:ext cx="1763485" cy="296182"/>
          </a:xfrm>
        </p:spPr>
        <p:txBody>
          <a:bodyPr/>
          <a:lstStyle/>
          <a:p>
            <a:fld id="{7D882BD9-DF03-4358-A6E4-89B1A306155B}" type="slidenum">
              <a:rPr lang="ko-KR" altLang="en-US" smtClean="0"/>
              <a:pPr/>
              <a:t>11</a:t>
            </a:fld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1673226" y="44625"/>
            <a:ext cx="8815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 err="1"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itchFamily="18" charset="0"/>
              </a:rPr>
              <a:t>열설계</a:t>
            </a:r>
            <a:r>
              <a:rPr lang="ko-KR" altLang="en-US" sz="3600" dirty="0"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itchFamily="18" charset="0"/>
              </a:rPr>
              <a:t> </a:t>
            </a:r>
            <a:r>
              <a:rPr lang="en-US" altLang="ko-KR" sz="3600" dirty="0"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itchFamily="18" charset="0"/>
              </a:rPr>
              <a:t>(</a:t>
            </a:r>
            <a:r>
              <a:rPr lang="ko-KR" altLang="en-US" sz="3600" dirty="0" err="1"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itchFamily="18" charset="0"/>
              </a:rPr>
              <a:t>방열핀</a:t>
            </a:r>
            <a:r>
              <a:rPr lang="ko-KR" altLang="en-US" sz="3600" dirty="0"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itchFamily="18" charset="0"/>
              </a:rPr>
              <a:t> 압력강하</a:t>
            </a:r>
            <a:r>
              <a:rPr lang="en-US" altLang="ko-KR" sz="3600" dirty="0"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itchFamily="18" charset="0"/>
              </a:rPr>
              <a:t>)</a:t>
            </a:r>
            <a:endParaRPr lang="ko-KR" altLang="en-US" sz="3600" dirty="0">
              <a:latin typeface="HY헤드라인M" panose="02030600000101010101" pitchFamily="18" charset="-127"/>
              <a:ea typeface="HY헤드라인M" panose="02030600000101010101" pitchFamily="18" charset="-127"/>
              <a:cs typeface="Times New Roman" pitchFamily="18" charset="0"/>
            </a:endParaRPr>
          </a:p>
        </p:txBody>
      </p:sp>
      <p:pic>
        <p:nvPicPr>
          <p:cNvPr id="143" name="그림 1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9651" y="3891684"/>
            <a:ext cx="3795878" cy="759177"/>
          </a:xfrm>
          <a:prstGeom prst="rect">
            <a:avLst/>
          </a:prstGeom>
        </p:spPr>
      </p:pic>
      <p:grpSp>
        <p:nvGrpSpPr>
          <p:cNvPr id="9" name="그룹 8"/>
          <p:cNvGrpSpPr/>
          <p:nvPr/>
        </p:nvGrpSpPr>
        <p:grpSpPr>
          <a:xfrm>
            <a:off x="5015880" y="1241387"/>
            <a:ext cx="5792761" cy="986534"/>
            <a:chOff x="5669991" y="3273869"/>
            <a:chExt cx="5792761" cy="98653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5" name="TextBox 144"/>
                <p:cNvSpPr txBox="1"/>
                <p:nvPr/>
              </p:nvSpPr>
              <p:spPr>
                <a:xfrm>
                  <a:off x="5669991" y="3273869"/>
                  <a:ext cx="5184433" cy="50687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Pressure drop</a:t>
                  </a:r>
                  <a:r>
                    <a:rPr lang="ko-KR" altLang="en-US" dirty="0">
                      <a:latin typeface="Cambria Math" panose="02040503050406030204" pitchFamily="18" charset="0"/>
                    </a:rPr>
                    <a:t> </a:t>
                  </a:r>
                  <a:r>
                    <a:rPr lang="en-US" altLang="ko-KR" dirty="0"/>
                    <a:t>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ko-KR" i="1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h𝑠</m:t>
                          </m:r>
                        </m:sub>
                      </m:sSub>
                      <m:r>
                        <a:rPr lang="en-US" altLang="ko-KR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𝑎𝑝𝑝</m:t>
                              </m:r>
                            </m:sub>
                          </m:sSub>
                          <m:f>
                            <m:f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en-US" altLang="ko-KR" i="1" baseline="-2500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den>
                          </m:f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ko-KR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  <m:f>
                        <m:f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sty m:val="p"/>
                        </m:rPr>
                        <a:rPr lang="el-GR" altLang="ko-KR" i="1">
                          <a:latin typeface="Cambria Math" panose="02040503050406030204" pitchFamily="18" charset="0"/>
                        </a:rPr>
                        <m:t>ρ</m:t>
                      </m:r>
                      <m:sSup>
                        <m:sSup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altLang="ko-KR" dirty="0"/>
                    <a:t> </a:t>
                  </a:r>
                  <a:endParaRPr lang="ko-KR" altLang="en-US" dirty="0"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45" name="TextBox 1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69991" y="3273869"/>
                  <a:ext cx="5184433" cy="506870"/>
                </a:xfrm>
                <a:prstGeom prst="rect">
                  <a:avLst/>
                </a:prstGeom>
                <a:blipFill>
                  <a:blip r:embed="rId9"/>
                  <a:stretch>
                    <a:fillRect l="-940" b="-6024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1" name="TextBox 150"/>
            <p:cNvSpPr txBox="1"/>
            <p:nvPr/>
          </p:nvSpPr>
          <p:spPr>
            <a:xfrm>
              <a:off x="7245804" y="3866676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 err="1"/>
                <a:t>마찰손실</a:t>
              </a:r>
              <a:endParaRPr lang="ko-KR" altLang="en-US" dirty="0"/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8465807" y="3887214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/>
                <a:t>축소손실</a:t>
              </a: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9519265" y="3891071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 err="1"/>
                <a:t>확관손실</a:t>
              </a:r>
              <a:endParaRPr lang="ko-KR" altLang="en-US" dirty="0"/>
            </a:p>
          </p:txBody>
        </p:sp>
        <p:cxnSp>
          <p:nvCxnSpPr>
            <p:cNvPr id="154" name="직선 화살표 연결선 153"/>
            <p:cNvCxnSpPr/>
            <p:nvPr/>
          </p:nvCxnSpPr>
          <p:spPr>
            <a:xfrm flipH="1">
              <a:off x="8219468" y="3721500"/>
              <a:ext cx="180441" cy="1885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직선 화살표 연결선 154"/>
            <p:cNvCxnSpPr/>
            <p:nvPr/>
          </p:nvCxnSpPr>
          <p:spPr>
            <a:xfrm flipH="1">
              <a:off x="9198349" y="3730465"/>
              <a:ext cx="136711" cy="17364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직선 화살표 연결선 155"/>
            <p:cNvCxnSpPr/>
            <p:nvPr/>
          </p:nvCxnSpPr>
          <p:spPr>
            <a:xfrm>
              <a:off x="9831487" y="3744713"/>
              <a:ext cx="3033" cy="19576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직선 화살표 연결선 157"/>
            <p:cNvCxnSpPr/>
            <p:nvPr/>
          </p:nvCxnSpPr>
          <p:spPr>
            <a:xfrm>
              <a:off x="10543546" y="3704571"/>
              <a:ext cx="257044" cy="20850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9" name="TextBox 158"/>
            <p:cNvSpPr txBox="1"/>
            <p:nvPr/>
          </p:nvSpPr>
          <p:spPr>
            <a:xfrm>
              <a:off x="10585589" y="3881826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/>
                <a:t>운동량</a:t>
              </a:r>
            </a:p>
          </p:txBody>
        </p:sp>
      </p:grpSp>
      <p:grpSp>
        <p:nvGrpSpPr>
          <p:cNvPr id="17" name="그룹 16"/>
          <p:cNvGrpSpPr/>
          <p:nvPr/>
        </p:nvGrpSpPr>
        <p:grpSpPr>
          <a:xfrm>
            <a:off x="145600" y="3637238"/>
            <a:ext cx="3723224" cy="2354439"/>
            <a:chOff x="-74968" y="2407071"/>
            <a:chExt cx="5416716" cy="3634167"/>
          </a:xfrm>
        </p:grpSpPr>
        <p:grpSp>
          <p:nvGrpSpPr>
            <p:cNvPr id="110" name="그룹 109"/>
            <p:cNvGrpSpPr/>
            <p:nvPr/>
          </p:nvGrpSpPr>
          <p:grpSpPr>
            <a:xfrm>
              <a:off x="-74968" y="2407071"/>
              <a:ext cx="5416716" cy="3634167"/>
              <a:chOff x="6840718" y="736427"/>
              <a:chExt cx="5416716" cy="3634167"/>
            </a:xfrm>
          </p:grpSpPr>
          <p:grpSp>
            <p:nvGrpSpPr>
              <p:cNvPr id="111" name="그룹 110"/>
              <p:cNvGrpSpPr/>
              <p:nvPr/>
            </p:nvGrpSpPr>
            <p:grpSpPr>
              <a:xfrm>
                <a:off x="7846712" y="1604254"/>
                <a:ext cx="3057313" cy="2011680"/>
                <a:chOff x="8840615" y="2075360"/>
                <a:chExt cx="3057313" cy="2011680"/>
              </a:xfrm>
            </p:grpSpPr>
            <p:sp>
              <p:nvSpPr>
                <p:cNvPr id="136" name="직사각형 135"/>
                <p:cNvSpPr/>
                <p:nvPr/>
              </p:nvSpPr>
              <p:spPr>
                <a:xfrm>
                  <a:off x="8840616" y="2075362"/>
                  <a:ext cx="216131" cy="1770614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37" name="직사각형 136"/>
                <p:cNvSpPr/>
                <p:nvPr/>
              </p:nvSpPr>
              <p:spPr>
                <a:xfrm>
                  <a:off x="9403804" y="2075360"/>
                  <a:ext cx="216131" cy="1770614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38" name="직사각형 137"/>
                <p:cNvSpPr/>
                <p:nvPr/>
              </p:nvSpPr>
              <p:spPr>
                <a:xfrm>
                  <a:off x="9995392" y="2075360"/>
                  <a:ext cx="216131" cy="1770614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39" name="직사각형 138"/>
                <p:cNvSpPr/>
                <p:nvPr/>
              </p:nvSpPr>
              <p:spPr>
                <a:xfrm>
                  <a:off x="10586980" y="2075360"/>
                  <a:ext cx="216131" cy="1770614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40" name="직사각형 139"/>
                <p:cNvSpPr/>
                <p:nvPr/>
              </p:nvSpPr>
              <p:spPr>
                <a:xfrm>
                  <a:off x="11178568" y="2075360"/>
                  <a:ext cx="216131" cy="1770614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41" name="직사각형 140"/>
                <p:cNvSpPr/>
                <p:nvPr/>
              </p:nvSpPr>
              <p:spPr>
                <a:xfrm>
                  <a:off x="8840615" y="3757301"/>
                  <a:ext cx="3057313" cy="329739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42" name="직사각형 141"/>
                <p:cNvSpPr/>
                <p:nvPr/>
              </p:nvSpPr>
              <p:spPr>
                <a:xfrm>
                  <a:off x="11693538" y="2075360"/>
                  <a:ext cx="204390" cy="1677423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12" name="직사각형 111"/>
              <p:cNvSpPr/>
              <p:nvPr/>
            </p:nvSpPr>
            <p:spPr>
              <a:xfrm>
                <a:off x="8015668" y="1608350"/>
                <a:ext cx="45719" cy="1678674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3" name="직사각형 112"/>
              <p:cNvSpPr/>
              <p:nvPr/>
            </p:nvSpPr>
            <p:spPr>
              <a:xfrm>
                <a:off x="8413984" y="1604254"/>
                <a:ext cx="45719" cy="1678674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4" name="직사각형 113"/>
              <p:cNvSpPr/>
              <p:nvPr/>
            </p:nvSpPr>
            <p:spPr>
              <a:xfrm flipV="1">
                <a:off x="8008374" y="3280220"/>
                <a:ext cx="451329" cy="45719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5" name="직사각형 114"/>
                  <p:cNvSpPr/>
                  <p:nvPr/>
                </p:nvSpPr>
                <p:spPr>
                  <a:xfrm>
                    <a:off x="6840718" y="2835134"/>
                    <a:ext cx="1019592" cy="51363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ko-KR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altLang="ko-KR" i="1" baseline="-2500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altLang="ko-KR" b="0" i="1" baseline="-25000" smtClean="0">
                              <a:latin typeface="Cambria Math" panose="02040503050406030204" pitchFamily="18" charset="0"/>
                            </a:rPr>
                            <m:t>𝑎𝑠𝑒</m:t>
                          </m:r>
                        </m:oMath>
                      </m:oMathPara>
                    </a14:m>
                    <a:endParaRPr lang="ko-KR" altLang="en-US"/>
                  </a:p>
                </p:txBody>
              </p:sp>
            </mc:Choice>
            <mc:Fallback xmlns="">
              <p:sp>
                <p:nvSpPr>
                  <p:cNvPr id="115" name="직사각형 11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40718" y="2835134"/>
                    <a:ext cx="1019592" cy="513631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b="-1639"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16" name="직선 화살표 연결선 115"/>
              <p:cNvCxnSpPr/>
              <p:nvPr/>
            </p:nvCxnSpPr>
            <p:spPr>
              <a:xfrm flipH="1">
                <a:off x="8061387" y="1226721"/>
                <a:ext cx="132196" cy="50197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직선 화살표 연결선 116"/>
              <p:cNvCxnSpPr/>
              <p:nvPr/>
            </p:nvCxnSpPr>
            <p:spPr>
              <a:xfrm>
                <a:off x="8247655" y="1226719"/>
                <a:ext cx="159329" cy="50197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8" name="직사각형 117"/>
                  <p:cNvSpPr/>
                  <p:nvPr/>
                </p:nvSpPr>
                <p:spPr>
                  <a:xfrm>
                    <a:off x="7897685" y="736427"/>
                    <a:ext cx="886548" cy="51363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altLang="ko-KR" i="1" baseline="-25000">
                              <a:latin typeface="Cambria Math" panose="02040503050406030204" pitchFamily="18" charset="0"/>
                            </a:rPr>
                            <m:t>𝑓𝑖𝑛</m:t>
                          </m:r>
                        </m:oMath>
                      </m:oMathPara>
                    </a14:m>
                    <a:endParaRPr lang="ko-KR" altLang="en-US" dirty="0"/>
                  </a:p>
                </p:txBody>
              </p:sp>
            </mc:Choice>
            <mc:Fallback xmlns="">
              <p:sp>
                <p:nvSpPr>
                  <p:cNvPr id="118" name="직사각형 11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97685" y="736427"/>
                    <a:ext cx="886548" cy="513631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b="-14754"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9" name="직사각형 118"/>
              <p:cNvSpPr/>
              <p:nvPr/>
            </p:nvSpPr>
            <p:spPr>
              <a:xfrm>
                <a:off x="8623302" y="1604254"/>
                <a:ext cx="349787" cy="1682771"/>
              </a:xfrm>
              <a:prstGeom prst="rect">
                <a:avLst/>
              </a:prstGeom>
              <a:noFill/>
              <a:ln w="5715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120" name="직선 화살표 연결선 119"/>
              <p:cNvCxnSpPr/>
              <p:nvPr/>
            </p:nvCxnSpPr>
            <p:spPr>
              <a:xfrm>
                <a:off x="7846712" y="3979128"/>
                <a:ext cx="3057313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직선 화살표 연결선 120"/>
              <p:cNvCxnSpPr>
                <a:endCxn id="114" idx="2"/>
              </p:cNvCxnSpPr>
              <p:nvPr/>
            </p:nvCxnSpPr>
            <p:spPr>
              <a:xfrm>
                <a:off x="7677272" y="3161724"/>
                <a:ext cx="556767" cy="11849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직선 화살표 연결선 121"/>
              <p:cNvCxnSpPr/>
              <p:nvPr/>
            </p:nvCxnSpPr>
            <p:spPr>
              <a:xfrm>
                <a:off x="9217620" y="3212674"/>
                <a:ext cx="375457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직선 화살표 연결선 122"/>
              <p:cNvCxnSpPr/>
              <p:nvPr/>
            </p:nvCxnSpPr>
            <p:spPr>
              <a:xfrm>
                <a:off x="10202584" y="3212252"/>
                <a:ext cx="18731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직선 화살표 연결선 123"/>
              <p:cNvCxnSpPr/>
              <p:nvPr/>
            </p:nvCxnSpPr>
            <p:spPr>
              <a:xfrm flipH="1">
                <a:off x="10893563" y="3396923"/>
                <a:ext cx="582740" cy="56698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직선 화살표 연결선 124"/>
              <p:cNvCxnSpPr>
                <a:stCxn id="142" idx="0"/>
                <a:endCxn id="142" idx="2"/>
              </p:cNvCxnSpPr>
              <p:nvPr/>
            </p:nvCxnSpPr>
            <p:spPr>
              <a:xfrm>
                <a:off x="10801830" y="1604254"/>
                <a:ext cx="0" cy="167742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6" name="TextBox 125"/>
              <p:cNvSpPr txBox="1"/>
              <p:nvPr/>
            </p:nvSpPr>
            <p:spPr>
              <a:xfrm>
                <a:off x="10856755" y="2421101"/>
                <a:ext cx="3513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/>
                  <a:t>H</a:t>
                </a:r>
                <a:endParaRPr lang="ko-KR" altLang="en-US"/>
              </a:p>
            </p:txBody>
          </p:sp>
          <p:grpSp>
            <p:nvGrpSpPr>
              <p:cNvPr id="127" name="그룹 126"/>
              <p:cNvGrpSpPr/>
              <p:nvPr/>
            </p:nvGrpSpPr>
            <p:grpSpPr>
              <a:xfrm>
                <a:off x="10131673" y="1604254"/>
                <a:ext cx="2125761" cy="2003027"/>
                <a:chOff x="10374949" y="2077188"/>
                <a:chExt cx="2125761" cy="2003027"/>
              </a:xfrm>
            </p:grpSpPr>
            <p:sp>
              <p:nvSpPr>
                <p:cNvPr id="134" name="평행 사변형 133"/>
                <p:cNvSpPr/>
                <p:nvPr/>
              </p:nvSpPr>
              <p:spPr>
                <a:xfrm rot="19041738">
                  <a:off x="10374949" y="2088472"/>
                  <a:ext cx="2125761" cy="1465489"/>
                </a:xfrm>
                <a:prstGeom prst="parallelogram">
                  <a:avLst>
                    <a:gd name="adj" fmla="val 92234"/>
                  </a:avLst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cxnSp>
              <p:nvCxnSpPr>
                <p:cNvPr id="135" name="직선 연결선 134"/>
                <p:cNvCxnSpPr/>
                <p:nvPr/>
              </p:nvCxnSpPr>
              <p:spPr>
                <a:xfrm flipV="1">
                  <a:off x="11147301" y="2077188"/>
                  <a:ext cx="0" cy="200302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8" name="TextBox 127"/>
                  <p:cNvSpPr txBox="1"/>
                  <p:nvPr/>
                </p:nvSpPr>
                <p:spPr>
                  <a:xfrm>
                    <a:off x="9247951" y="3176748"/>
                    <a:ext cx="420356" cy="37639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altLang="ko-KR" b="0" i="1" baseline="-2500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oMath>
                      </m:oMathPara>
                    </a14:m>
                    <a:endParaRPr lang="ko-KR" altLang="en-US" baseline="-25000"/>
                  </a:p>
                </p:txBody>
              </p:sp>
            </mc:Choice>
            <mc:Fallback xmlns="">
              <p:sp>
                <p:nvSpPr>
                  <p:cNvPr id="128" name="TextBox 12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47951" y="3176748"/>
                    <a:ext cx="420356" cy="376396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 l="-10000" r="-4000" b="-13333"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9" name="TextBox 128"/>
                  <p:cNvSpPr txBox="1"/>
                  <p:nvPr/>
                </p:nvSpPr>
                <p:spPr>
                  <a:xfrm>
                    <a:off x="10149782" y="3180138"/>
                    <a:ext cx="283974" cy="376396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altLang="ko-KR" b="0" i="1" baseline="-25000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oMath>
                      </m:oMathPara>
                    </a14:m>
                    <a:endParaRPr lang="ko-KR" altLang="en-US" baseline="-25000"/>
                  </a:p>
                </p:txBody>
              </p:sp>
            </mc:Choice>
            <mc:Fallback xmlns="">
              <p:sp>
                <p:nvSpPr>
                  <p:cNvPr id="129" name="TextBox 12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149782" y="3180138"/>
                    <a:ext cx="283974" cy="376396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l="-29412" r="-55882" b="-13636"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0" name="TextBox 129"/>
                  <p:cNvSpPr txBox="1"/>
                  <p:nvPr/>
                </p:nvSpPr>
                <p:spPr>
                  <a:xfrm>
                    <a:off x="9250145" y="3985371"/>
                    <a:ext cx="431682" cy="38522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oMath>
                      </m:oMathPara>
                    </a14:m>
                    <a:endParaRPr lang="ko-KR" altLang="en-US" dirty="0"/>
                  </a:p>
                </p:txBody>
              </p:sp>
            </mc:Choice>
            <mc:Fallback xmlns="">
              <p:sp>
                <p:nvSpPr>
                  <p:cNvPr id="130" name="TextBox 12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50145" y="3985371"/>
                    <a:ext cx="431682" cy="385223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 l="-11765" r="-11765" b="-11111"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1" name="TextBox 130"/>
                  <p:cNvSpPr txBox="1"/>
                  <p:nvPr/>
                </p:nvSpPr>
                <p:spPr>
                  <a:xfrm>
                    <a:off x="11124558" y="3700744"/>
                    <a:ext cx="291949" cy="38522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oMath>
                      </m:oMathPara>
                    </a14:m>
                    <a:endParaRPr lang="ko-KR" altLang="en-US" dirty="0"/>
                  </a:p>
                </p:txBody>
              </p:sp>
            </mc:Choice>
            <mc:Fallback xmlns="">
              <p:sp>
                <p:nvSpPr>
                  <p:cNvPr id="131" name="TextBox 13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124558" y="3700744"/>
                    <a:ext cx="291949" cy="385223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 l="-17143" r="-17143" b="-10870"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2" name="TextBox 131"/>
                  <p:cNvSpPr txBox="1"/>
                  <p:nvPr/>
                </p:nvSpPr>
                <p:spPr>
                  <a:xfrm>
                    <a:off x="10971086" y="2453761"/>
                    <a:ext cx="357135" cy="38522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oMath>
                      </m:oMathPara>
                    </a14:m>
                    <a:endParaRPr lang="ko-KR" altLang="en-US" dirty="0"/>
                  </a:p>
                </p:txBody>
              </p:sp>
            </mc:Choice>
            <mc:Fallback xmlns="">
              <p:sp>
                <p:nvSpPr>
                  <p:cNvPr id="132" name="TextBox 13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971086" y="2453761"/>
                    <a:ext cx="357135" cy="385223"/>
                  </a:xfrm>
                  <a:prstGeom prst="rect">
                    <a:avLst/>
                  </a:prstGeom>
                  <a:blipFill>
                    <a:blip r:embed="rId26"/>
                    <a:stretch>
                      <a:fillRect l="-14286" r="-16667" b="-13333"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3" name="TextBox 132"/>
                  <p:cNvSpPr txBox="1"/>
                  <p:nvPr/>
                </p:nvSpPr>
                <p:spPr>
                  <a:xfrm>
                    <a:off x="8590425" y="2316886"/>
                    <a:ext cx="511669" cy="38522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l-GR" altLang="ko-KR" i="1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oMath>
                      </m:oMathPara>
                    </a14:m>
                    <a:endParaRPr lang="ko-KR" altLang="en-US" dirty="0"/>
                  </a:p>
                </p:txBody>
              </p:sp>
            </mc:Choice>
            <mc:Fallback xmlns="">
              <p:sp>
                <p:nvSpPr>
                  <p:cNvPr id="133" name="TextBox 13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90425" y="2316886"/>
                    <a:ext cx="511669" cy="385223"/>
                  </a:xfrm>
                  <a:prstGeom prst="rect">
                    <a:avLst/>
                  </a:prstGeom>
                  <a:blipFill>
                    <a:blip r:embed="rId27"/>
                    <a:stretch>
                      <a:fillRect l="-9836" r="-9836" b="-11111"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6" name="직사각형 15"/>
            <p:cNvSpPr/>
            <p:nvPr/>
          </p:nvSpPr>
          <p:spPr>
            <a:xfrm>
              <a:off x="931024" y="5286576"/>
              <a:ext cx="3055187" cy="31590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/>
                <a:t>TEC</a:t>
              </a:r>
              <a:endParaRPr lang="ko-KR" altLang="en-US" dirty="0"/>
            </a:p>
          </p:txBody>
        </p:sp>
        <p:sp>
          <p:nvSpPr>
            <p:cNvPr id="86" name="평행 사변형 85"/>
            <p:cNvSpPr/>
            <p:nvPr/>
          </p:nvSpPr>
          <p:spPr>
            <a:xfrm rot="19041738">
              <a:off x="3775191" y="5053764"/>
              <a:ext cx="1004948" cy="209881"/>
            </a:xfrm>
            <a:prstGeom prst="parallelogram">
              <a:avLst>
                <a:gd name="adj" fmla="val 92234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88" name="그림 87">
            <a:extLst>
              <a:ext uri="{FF2B5EF4-FFF2-40B4-BE49-F238E27FC236}">
                <a16:creationId xmlns:a16="http://schemas.microsoft.com/office/drawing/2014/main" id="{65707538-CA69-4ACA-BB96-DDD79BF9D80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082466" y="2913866"/>
            <a:ext cx="3648919" cy="3051738"/>
          </a:xfrm>
          <a:prstGeom prst="rect">
            <a:avLst/>
          </a:prstGeom>
        </p:spPr>
      </p:pic>
      <p:pic>
        <p:nvPicPr>
          <p:cNvPr id="144" name="그림 143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500455" y="2907386"/>
            <a:ext cx="3221439" cy="993436"/>
          </a:xfrm>
          <a:prstGeom prst="rect">
            <a:avLst/>
          </a:prstGeom>
        </p:spPr>
      </p:pic>
      <p:sp>
        <p:nvSpPr>
          <p:cNvPr id="91" name="직사각형 90"/>
          <p:cNvSpPr/>
          <p:nvPr/>
        </p:nvSpPr>
        <p:spPr>
          <a:xfrm>
            <a:off x="3499222" y="4751420"/>
            <a:ext cx="45373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sz="1600" dirty="0"/>
              <a:t>목표 열량</a:t>
            </a:r>
            <a:r>
              <a:rPr lang="en-US" altLang="ko-KR" sz="1600" dirty="0"/>
              <a:t>, </a:t>
            </a:r>
            <a:r>
              <a:rPr lang="ko-KR" altLang="en-US" sz="1600" dirty="0"/>
              <a:t>목표 온도 </a:t>
            </a:r>
            <a:r>
              <a:rPr lang="ko-KR" altLang="en-US" sz="1600" dirty="0" err="1"/>
              <a:t>저감량</a:t>
            </a:r>
            <a:r>
              <a:rPr lang="ko-KR" altLang="en-US" sz="1600" dirty="0"/>
              <a:t> </a:t>
            </a:r>
            <a:r>
              <a:rPr lang="en-US" altLang="ko-KR" sz="1600" dirty="0">
                <a:sym typeface="Wingdings" panose="05000000000000000000" pitchFamily="2" charset="2"/>
              </a:rPr>
              <a:t> </a:t>
            </a:r>
            <a:r>
              <a:rPr lang="ko-KR" altLang="en-US" sz="1600" dirty="0">
                <a:sym typeface="Wingdings" panose="05000000000000000000" pitchFamily="2" charset="2"/>
              </a:rPr>
              <a:t>목표 유량</a:t>
            </a:r>
            <a:endParaRPr lang="en-US" altLang="ko-KR" sz="1600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1600" dirty="0">
                <a:sym typeface="Wingdings" panose="05000000000000000000" pitchFamily="2" charset="2"/>
              </a:rPr>
              <a:t>Fan curve</a:t>
            </a:r>
            <a:r>
              <a:rPr lang="ko-KR" altLang="en-US" sz="1600" dirty="0">
                <a:sym typeface="Wingdings" panose="05000000000000000000" pitchFamily="2" charset="2"/>
              </a:rPr>
              <a:t>와 </a:t>
            </a:r>
            <a:r>
              <a:rPr lang="en-US" altLang="ko-KR" sz="1600" dirty="0">
                <a:sym typeface="Wingdings" panose="05000000000000000000" pitchFamily="2" charset="2"/>
              </a:rPr>
              <a:t>System impedance curve </a:t>
            </a:r>
            <a:r>
              <a:rPr lang="ko-KR" altLang="en-US" sz="1600" dirty="0">
                <a:sym typeface="Wingdings" panose="05000000000000000000" pitchFamily="2" charset="2"/>
              </a:rPr>
              <a:t>조합</a:t>
            </a:r>
            <a:endParaRPr lang="en-US" altLang="ko-KR" sz="1600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sz="1600" dirty="0">
                <a:solidFill>
                  <a:srgbClr val="FF0000"/>
                </a:solidFill>
                <a:sym typeface="Wingdings" panose="05000000000000000000" pitchFamily="2" charset="2"/>
              </a:rPr>
              <a:t>목표 유량 이상의 유량을 달성하는 </a:t>
            </a:r>
            <a:r>
              <a:rPr lang="ko-KR" altLang="en-US" sz="1600" dirty="0" err="1">
                <a:solidFill>
                  <a:srgbClr val="FF0000"/>
                </a:solidFill>
                <a:sym typeface="Wingdings" panose="05000000000000000000" pitchFamily="2" charset="2"/>
              </a:rPr>
              <a:t>방열핀</a:t>
            </a:r>
            <a:r>
              <a:rPr lang="ko-KR" altLang="en-US" sz="1600" dirty="0">
                <a:solidFill>
                  <a:srgbClr val="FF0000"/>
                </a:solidFill>
                <a:sym typeface="Wingdings" panose="05000000000000000000" pitchFamily="2" charset="2"/>
              </a:rPr>
              <a:t> 형상 </a:t>
            </a:r>
            <a:r>
              <a:rPr lang="en-US" altLang="ko-KR" sz="1600" dirty="0">
                <a:solidFill>
                  <a:srgbClr val="FF0000"/>
                </a:solidFill>
                <a:sym typeface="Wingdings" panose="05000000000000000000" pitchFamily="2" charset="2"/>
              </a:rPr>
              <a:t>(</a:t>
            </a:r>
            <a:r>
              <a:rPr lang="ko-KR" altLang="en-US" sz="1600" dirty="0">
                <a:solidFill>
                  <a:srgbClr val="FF0000"/>
                </a:solidFill>
                <a:sym typeface="Wingdings" panose="05000000000000000000" pitchFamily="2" charset="2"/>
              </a:rPr>
              <a:t>최소 </a:t>
            </a:r>
            <a:r>
              <a:rPr lang="en-US" altLang="ko-KR" sz="1600" dirty="0">
                <a:solidFill>
                  <a:srgbClr val="FF0000"/>
                </a:solidFill>
                <a:sym typeface="Wingdings" panose="05000000000000000000" pitchFamily="2" charset="2"/>
              </a:rPr>
              <a:t>Fin </a:t>
            </a:r>
            <a:r>
              <a:rPr lang="ko-KR" altLang="en-US" sz="1600" dirty="0">
                <a:solidFill>
                  <a:srgbClr val="FF0000"/>
                </a:solidFill>
                <a:sym typeface="Wingdings" panose="05000000000000000000" pitchFamily="2" charset="2"/>
              </a:rPr>
              <a:t>사이 간격</a:t>
            </a:r>
            <a:r>
              <a:rPr lang="en-US" altLang="ko-KR" sz="1600" dirty="0">
                <a:solidFill>
                  <a:srgbClr val="FF0000"/>
                </a:solidFill>
                <a:sym typeface="Wingdings" panose="05000000000000000000" pitchFamily="2" charset="2"/>
              </a:rPr>
              <a:t>)</a:t>
            </a:r>
            <a:r>
              <a:rPr lang="ko-KR" altLang="en-US" sz="1600" dirty="0">
                <a:solidFill>
                  <a:srgbClr val="FF0000"/>
                </a:solidFill>
                <a:sym typeface="Wingdings" panose="05000000000000000000" pitchFamily="2" charset="2"/>
              </a:rPr>
              <a:t> 도출</a:t>
            </a:r>
            <a:endParaRPr lang="ko-KR" alt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077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82BD9-DF03-4358-A6E4-89B1A306155B}" type="slidenum">
              <a:rPr lang="ko-KR" altLang="en-US" smtClean="0"/>
              <a:pPr/>
              <a:t>12</a:t>
            </a:fld>
            <a:endParaRPr lang="ko-KR" altLang="en-US"/>
          </a:p>
        </p:txBody>
      </p:sp>
      <p:sp>
        <p:nvSpPr>
          <p:cNvPr id="29" name="TextBox 28"/>
          <p:cNvSpPr txBox="1"/>
          <p:nvPr/>
        </p:nvSpPr>
        <p:spPr>
          <a:xfrm>
            <a:off x="1654630" y="-87198"/>
            <a:ext cx="8897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dirty="0"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itchFamily="18" charset="0"/>
              </a:rPr>
              <a:t>Pressure drop</a:t>
            </a:r>
            <a:endParaRPr lang="ko-KR" altLang="en-US" sz="4000" dirty="0">
              <a:latin typeface="HY헤드라인M" panose="02030600000101010101" pitchFamily="18" charset="-127"/>
              <a:ea typeface="HY헤드라인M" panose="02030600000101010101" pitchFamily="18" charset="-127"/>
              <a:cs typeface="Times New Roman" pitchFamily="18" charset="0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4663991" y="137504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Developing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5922945" y="137504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3547467" y="572788"/>
                <a:ext cx="3704347" cy="8776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𝑎𝑝𝑝</m:t>
                          </m:r>
                        </m:sub>
                      </m:sSub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𝑅𝑒</m:t>
                          </m:r>
                        </m:e>
                        <m:sub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3.44</m:t>
                                          </m:r>
                                        </m:num>
                                        <m:den>
                                          <m:rad>
                                            <m:radPr>
                                              <m:degHide m:val="on"/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radPr>
                                            <m:deg/>
                                            <m:e>
                                              <m:sSup>
                                                <m:sSupPr>
                                                  <m:ctrlP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𝐿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+</m:t>
                                                  </m:r>
                                                </m:sup>
                                              </m:sSup>
                                            </m:e>
                                          </m:rad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𝑅𝑒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𝐷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h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7467" y="572788"/>
                <a:ext cx="3704347" cy="87761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7136995" y="894029"/>
                <a:ext cx="1314462" cy="4736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𝑅𝑒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sub>
                            </m:sSub>
                          </m:sub>
                        </m:sSub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6995" y="894029"/>
                <a:ext cx="1314462" cy="473656"/>
              </a:xfrm>
              <a:prstGeom prst="rect">
                <a:avLst/>
              </a:prstGeom>
              <a:blipFill rotWithShape="0">
                <a:blip r:embed="rId3"/>
                <a:stretch>
                  <a:fillRect l="-11163" t="-6494" r="-2326" b="-10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3523927" y="1811950"/>
                <a:ext cx="8104873" cy="47057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𝑓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𝑅𝑒</m:t>
                          </m:r>
                        </m:e>
                        <m:sub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=24−32.527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den>
                          </m:f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+46.721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−40.829</m:t>
                      </m: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+22.954</m:t>
                      </m: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−6.089</m:t>
                      </m: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3927" y="1811950"/>
                <a:ext cx="8104873" cy="47057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3773298" y="5318793"/>
                <a:ext cx="4583306" cy="5532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=(4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𝑎𝑝𝑝</m:t>
                          </m:r>
                        </m:sub>
                      </m:sSub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𝜁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𝜁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𝑒𝑐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𝜁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𝑓𝑟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𝜁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𝑙𝑜𝑐𝑎𝑙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 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3298" y="5318793"/>
                <a:ext cx="4583306" cy="553228"/>
              </a:xfrm>
              <a:prstGeom prst="rect">
                <a:avLst/>
              </a:prstGeom>
              <a:blipFill rotWithShape="0">
                <a:blip r:embed="rId5"/>
                <a:stretch>
                  <a:fillRect b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5" name="그림 134"/>
          <p:cNvPicPr>
            <a:picLocks noChangeAspect="1"/>
          </p:cNvPicPr>
          <p:nvPr/>
        </p:nvPicPr>
        <p:blipFill rotWithShape="1">
          <a:blip r:embed="rId6"/>
          <a:srcRect r="2601" b="7760"/>
          <a:stretch/>
        </p:blipFill>
        <p:spPr>
          <a:xfrm>
            <a:off x="8550051" y="151477"/>
            <a:ext cx="3522613" cy="1333308"/>
          </a:xfrm>
          <a:prstGeom prst="rect">
            <a:avLst/>
          </a:prstGeom>
        </p:spPr>
      </p:pic>
      <p:pic>
        <p:nvPicPr>
          <p:cNvPr id="52" name="그림 5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516" y="151476"/>
            <a:ext cx="2500094" cy="2341420"/>
          </a:xfrm>
          <a:prstGeom prst="rect">
            <a:avLst/>
          </a:prstGeom>
        </p:spPr>
      </p:pic>
      <p:grpSp>
        <p:nvGrpSpPr>
          <p:cNvPr id="147" name="그룹 146"/>
          <p:cNvGrpSpPr/>
          <p:nvPr/>
        </p:nvGrpSpPr>
        <p:grpSpPr>
          <a:xfrm>
            <a:off x="-52076" y="3036257"/>
            <a:ext cx="3989276" cy="1034698"/>
            <a:chOff x="4262450" y="1268760"/>
            <a:chExt cx="4865958" cy="1320816"/>
          </a:xfrm>
        </p:grpSpPr>
        <p:pic>
          <p:nvPicPr>
            <p:cNvPr id="148" name="그림 147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69436"/>
            <a:stretch/>
          </p:blipFill>
          <p:spPr>
            <a:xfrm>
              <a:off x="4262450" y="1282008"/>
              <a:ext cx="4865958" cy="1307568"/>
            </a:xfrm>
            <a:prstGeom prst="rect">
              <a:avLst/>
            </a:prstGeom>
          </p:spPr>
        </p:pic>
        <p:sp>
          <p:nvSpPr>
            <p:cNvPr id="149" name="직사각형 148"/>
            <p:cNvSpPr/>
            <p:nvPr/>
          </p:nvSpPr>
          <p:spPr>
            <a:xfrm>
              <a:off x="4262450" y="1268760"/>
              <a:ext cx="393390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TextBox 150"/>
              <p:cNvSpPr txBox="1"/>
              <p:nvPr/>
            </p:nvSpPr>
            <p:spPr>
              <a:xfrm>
                <a:off x="8100443" y="6900193"/>
                <a:ext cx="2309029" cy="5532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𝑓𝑖𝑛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𝑎𝑝𝑝</m:t>
                          </m:r>
                        </m:sub>
                      </m:sSub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51" name="TextBox 1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0443" y="6900193"/>
                <a:ext cx="2309029" cy="553228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3547467" y="4245857"/>
                <a:ext cx="2850717" cy="6018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𝜁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𝑒𝑐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=3.2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𝑡𝑎𝑛</m:t>
                              </m:r>
                              <m:f>
                                <m:f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num>
                                <m:den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1.25</m:t>
                          </m:r>
                        </m:sup>
                      </m:sSup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7467" y="4245857"/>
                <a:ext cx="2850717" cy="601831"/>
              </a:xfrm>
              <a:prstGeom prst="rect">
                <a:avLst/>
              </a:prstGeom>
              <a:blipFill rotWithShape="0">
                <a:blip r:embed="rId11"/>
                <a:stretch>
                  <a:fillRect b="-1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TextBox 151"/>
              <p:cNvSpPr txBox="1"/>
              <p:nvPr/>
            </p:nvSpPr>
            <p:spPr>
              <a:xfrm>
                <a:off x="6815311" y="4300083"/>
                <a:ext cx="2010422" cy="6451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𝜁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𝑓𝑟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𝑠𝑖𝑛</m:t>
                          </m:r>
                          <m:f>
                            <m:f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num>
                            <m:den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den>
                      </m:f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52" name="TextBox 1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5311" y="4300083"/>
                <a:ext cx="2010422" cy="645113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TextBox 152"/>
              <p:cNvSpPr txBox="1"/>
              <p:nvPr/>
            </p:nvSpPr>
            <p:spPr>
              <a:xfrm>
                <a:off x="3527493" y="4986734"/>
                <a:ext cx="8345233" cy="2828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𝜁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𝑙𝑜𝑐𝑎𝑙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=(−0.0125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+0.0224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−0.00723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+0.00444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−0.00745)×</m:t>
                      </m:r>
                      <m:d>
                        <m:dPr>
                          <m:ctrlPr>
                            <a:rPr lang="el-G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l-GR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l-GR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Sup>
                            <m:sSubSupPr>
                              <m:ctrlPr>
                                <a:rPr lang="el-G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l-G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−10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3" name="TextBox 1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7493" y="4986734"/>
                <a:ext cx="8345233" cy="282834"/>
              </a:xfrm>
              <a:prstGeom prst="rect">
                <a:avLst/>
              </a:prstGeom>
              <a:blipFill rotWithShape="0">
                <a:blip r:embed="rId13"/>
                <a:stretch>
                  <a:fillRect l="-438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3622230" y="2719498"/>
                <a:ext cx="6349559" cy="6480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𝜁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0.5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f>
                                    <m:f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  <m:sub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0.75</m:t>
                              </m:r>
                            </m:sup>
                          </m:s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f>
                                    <m:f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1.375</m:t>
                              </m:r>
                            </m:sup>
                          </m:s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f>
                                    <m:f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f>
                            <m:f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sz="1600" dirty="0"/>
                                <m:t> </m:t>
                              </m:r>
                            </m:e>
                          </m:d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2230" y="2719498"/>
                <a:ext cx="6349559" cy="648063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3658371" y="3457749"/>
                <a:ext cx="2370200" cy="2884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=(2.4−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)×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8371" y="3457749"/>
                <a:ext cx="2370200" cy="288477"/>
              </a:xfrm>
              <a:prstGeom prst="rect">
                <a:avLst/>
              </a:prstGeom>
              <a:blipFill rotWithShape="0">
                <a:blip r:embed="rId15"/>
                <a:stretch>
                  <a:fillRect l="-257" t="-4167" r="-1028" b="-35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6273875" y="3445611"/>
                <a:ext cx="379821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=0.25+</m:t>
                      </m:r>
                      <m:f>
                        <m:fPr>
                          <m:type m:val="lin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0.535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−8</m:t>
                              </m:r>
                            </m:sup>
                          </m:sSup>
                        </m:num>
                        <m:den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0.05+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−8</m:t>
                                  </m:r>
                                </m:sup>
                              </m:sSup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3875" y="3445611"/>
                <a:ext cx="3798219" cy="276999"/>
              </a:xfrm>
              <a:prstGeom prst="rect">
                <a:avLst/>
              </a:prstGeom>
              <a:blipFill rotWithShape="0">
                <a:blip r:embed="rId16"/>
                <a:stretch>
                  <a:fillRect l="-1124" t="-165217" b="-25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TextBox 59"/>
          <p:cNvSpPr txBox="1"/>
          <p:nvPr/>
        </p:nvSpPr>
        <p:spPr>
          <a:xfrm>
            <a:off x="4535120" y="5833398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5912392" y="5815288"/>
            <a:ext cx="2350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Cone structure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4996017" y="6140101"/>
            <a:ext cx="2350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Porous medium</a:t>
            </a:r>
          </a:p>
        </p:txBody>
      </p:sp>
      <p:cxnSp>
        <p:nvCxnSpPr>
          <p:cNvPr id="64" name="직선 화살표 연결선 63"/>
          <p:cNvCxnSpPr/>
          <p:nvPr/>
        </p:nvCxnSpPr>
        <p:spPr>
          <a:xfrm flipV="1">
            <a:off x="5519936" y="5939233"/>
            <a:ext cx="0" cy="2920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직선 연결선 68"/>
          <p:cNvCxnSpPr/>
          <p:nvPr/>
        </p:nvCxnSpPr>
        <p:spPr>
          <a:xfrm flipV="1">
            <a:off x="4355505" y="5863673"/>
            <a:ext cx="876399" cy="42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직선 연결선 155"/>
          <p:cNvCxnSpPr/>
          <p:nvPr/>
        </p:nvCxnSpPr>
        <p:spPr>
          <a:xfrm>
            <a:off x="5831622" y="5857657"/>
            <a:ext cx="160699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직선 연결선 156"/>
          <p:cNvCxnSpPr/>
          <p:nvPr/>
        </p:nvCxnSpPr>
        <p:spPr>
          <a:xfrm flipV="1">
            <a:off x="5360307" y="5865807"/>
            <a:ext cx="305584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직사각형 81"/>
              <p:cNvSpPr/>
              <p:nvPr/>
            </p:nvSpPr>
            <p:spPr>
              <a:xfrm>
                <a:off x="8910532" y="4223329"/>
                <a:ext cx="1785425" cy="3907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=0.01745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2" name="직사각형 8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0532" y="4223329"/>
                <a:ext cx="1785425" cy="390748"/>
              </a:xfrm>
              <a:prstGeom prst="rect">
                <a:avLst/>
              </a:prstGeom>
              <a:blipFill rotWithShape="0">
                <a:blip r:embed="rId17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/>
              <p:cNvSpPr txBox="1"/>
              <p:nvPr/>
            </p:nvSpPr>
            <p:spPr>
              <a:xfrm>
                <a:off x="9021524" y="4633664"/>
                <a:ext cx="167443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=2.0−0.04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3" name="TextBox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1524" y="4633664"/>
                <a:ext cx="1674433" cy="276999"/>
              </a:xfrm>
              <a:prstGeom prst="rect">
                <a:avLst/>
              </a:prstGeom>
              <a:blipFill rotWithShape="0">
                <a:blip r:embed="rId18"/>
                <a:stretch>
                  <a:fillRect l="-2182" r="-364" b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/>
              <p:cNvSpPr txBox="1"/>
              <p:nvPr/>
            </p:nvSpPr>
            <p:spPr>
              <a:xfrm>
                <a:off x="9793768" y="2770851"/>
                <a:ext cx="2237267" cy="5186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0.316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𝑅𝑒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0.25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4" name="TextBox 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3768" y="2770851"/>
                <a:ext cx="2237267" cy="518604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/>
              <p:cNvSpPr txBox="1"/>
              <p:nvPr/>
            </p:nvSpPr>
            <p:spPr>
              <a:xfrm>
                <a:off x="9070339" y="5311106"/>
                <a:ext cx="2960696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ratio of cross-sectional areas before and after the component</a:t>
                </a:r>
              </a:p>
            </p:txBody>
          </p:sp>
        </mc:Choice>
        <mc:Fallback xmlns="">
          <p:sp>
            <p:nvSpPr>
              <p:cNvPr id="86" name="TextBox 8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0339" y="5311106"/>
                <a:ext cx="2960696" cy="553998"/>
              </a:xfrm>
              <a:prstGeom prst="rect">
                <a:avLst/>
              </a:prstGeom>
              <a:blipFill>
                <a:blip r:embed="rId20"/>
                <a:stretch>
                  <a:fillRect l="-4938" t="-14286" r="-5350" b="-2527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7" name="TextBox 86"/>
          <p:cNvSpPr txBox="1"/>
          <p:nvPr/>
        </p:nvSpPr>
        <p:spPr>
          <a:xfrm>
            <a:off x="3547467" y="534315"/>
            <a:ext cx="697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3523415" y="2375847"/>
            <a:ext cx="24494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Porous medium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3545694" y="3938112"/>
            <a:ext cx="24494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Cone structure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2" name="그림 16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3358" y="4370130"/>
            <a:ext cx="3268560" cy="123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019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82BD9-DF03-4358-A6E4-89B1A306155B}" type="slidenum">
              <a:rPr lang="ko-KR" altLang="en-US" smtClean="0"/>
              <a:pPr/>
              <a:t>13</a:t>
            </a:fld>
            <a:endParaRPr lang="ko-KR" altLang="en-US"/>
          </a:p>
        </p:txBody>
      </p:sp>
      <p:sp>
        <p:nvSpPr>
          <p:cNvPr id="29" name="TextBox 28"/>
          <p:cNvSpPr txBox="1"/>
          <p:nvPr/>
        </p:nvSpPr>
        <p:spPr>
          <a:xfrm>
            <a:off x="1654630" y="-87198"/>
            <a:ext cx="8897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dirty="0"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itchFamily="18" charset="0"/>
              </a:rPr>
              <a:t>Pressure drop</a:t>
            </a:r>
            <a:endParaRPr lang="ko-KR" altLang="en-US" sz="4000" dirty="0">
              <a:latin typeface="HY헤드라인M" panose="02030600000101010101" pitchFamily="18" charset="-127"/>
              <a:ea typeface="HY헤드라인M" panose="02030600000101010101" pitchFamily="18" charset="-127"/>
              <a:cs typeface="Times New Roman" pitchFamily="18" charset="0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47" name="그룹 146"/>
          <p:cNvGrpSpPr/>
          <p:nvPr/>
        </p:nvGrpSpPr>
        <p:grpSpPr>
          <a:xfrm>
            <a:off x="-52076" y="3036257"/>
            <a:ext cx="3989276" cy="1034698"/>
            <a:chOff x="4262450" y="1268760"/>
            <a:chExt cx="4865958" cy="1320816"/>
          </a:xfrm>
        </p:grpSpPr>
        <p:pic>
          <p:nvPicPr>
            <p:cNvPr id="148" name="그림 147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69436"/>
            <a:stretch/>
          </p:blipFill>
          <p:spPr>
            <a:xfrm>
              <a:off x="4262450" y="1282008"/>
              <a:ext cx="4865958" cy="1307568"/>
            </a:xfrm>
            <a:prstGeom prst="rect">
              <a:avLst/>
            </a:prstGeom>
          </p:spPr>
        </p:pic>
        <p:sp>
          <p:nvSpPr>
            <p:cNvPr id="149" name="직사각형 148"/>
            <p:cNvSpPr/>
            <p:nvPr/>
          </p:nvSpPr>
          <p:spPr>
            <a:xfrm>
              <a:off x="4262450" y="1268760"/>
              <a:ext cx="393390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TextBox 150"/>
              <p:cNvSpPr txBox="1"/>
              <p:nvPr/>
            </p:nvSpPr>
            <p:spPr>
              <a:xfrm>
                <a:off x="12864752" y="7101408"/>
                <a:ext cx="2309029" cy="5532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𝑓𝑖𝑛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𝑎𝑝𝑝</m:t>
                          </m:r>
                        </m:sub>
                      </m:sSub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51" name="TextBox 1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64752" y="7101408"/>
                <a:ext cx="2309029" cy="55322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3736" y="954378"/>
            <a:ext cx="7187132" cy="5401544"/>
          </a:xfrm>
          <a:prstGeom prst="rect">
            <a:avLst/>
          </a:prstGeom>
        </p:spPr>
      </p:pic>
      <p:pic>
        <p:nvPicPr>
          <p:cNvPr id="38" name="그림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358" y="4370130"/>
            <a:ext cx="3268560" cy="1233208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82B6EAA-728F-405D-B76E-06DB39F977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516" y="151476"/>
            <a:ext cx="2500094" cy="234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6210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82BD9-DF03-4358-A6E4-89B1A306155B}" type="slidenum">
              <a:rPr lang="ko-KR" altLang="en-US" smtClean="0"/>
              <a:pPr/>
              <a:t>14</a:t>
            </a:fld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1673226" y="44625"/>
            <a:ext cx="8815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 err="1"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itchFamily="18" charset="0"/>
              </a:rPr>
              <a:t>열설계</a:t>
            </a:r>
            <a:r>
              <a:rPr lang="ko-KR" altLang="en-US" sz="3600" dirty="0"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itchFamily="18" charset="0"/>
              </a:rPr>
              <a:t> </a:t>
            </a:r>
            <a:r>
              <a:rPr lang="en-US" altLang="ko-KR" sz="3600" dirty="0"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itchFamily="18" charset="0"/>
              </a:rPr>
              <a:t>(</a:t>
            </a:r>
            <a:r>
              <a:rPr lang="ko-KR" altLang="en-US" sz="3600" dirty="0"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itchFamily="18" charset="0"/>
              </a:rPr>
              <a:t>열전달</a:t>
            </a:r>
            <a:r>
              <a:rPr lang="en-US" altLang="ko-KR" sz="3600" dirty="0"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itchFamily="18" charset="0"/>
              </a:rPr>
              <a:t>)</a:t>
            </a:r>
            <a:endParaRPr lang="ko-KR" altLang="en-US" sz="3600" dirty="0">
              <a:latin typeface="HY헤드라인M" panose="02030600000101010101" pitchFamily="18" charset="-127"/>
              <a:ea typeface="HY헤드라인M" panose="02030600000101010101" pitchFamily="18" charset="-127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직사각형 74"/>
              <p:cNvSpPr/>
              <p:nvPr/>
            </p:nvSpPr>
            <p:spPr>
              <a:xfrm>
                <a:off x="4180964" y="1546313"/>
                <a:ext cx="3816269" cy="8143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700" i="1" smtClean="0">
                          <a:latin typeface="Cambria Math" panose="02040503050406030204" pitchFamily="18" charset="0"/>
                        </a:rPr>
                        <m:t>𝑁𝑢</m:t>
                      </m:r>
                      <m:r>
                        <a:rPr lang="en-US" altLang="ko-KR" sz="17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17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700" b="0" i="1" smtClean="0">
                              <a:latin typeface="Cambria Math" panose="02040503050406030204" pitchFamily="18" charset="0"/>
                            </a:rPr>
                            <m:t>h𝑤</m:t>
                          </m:r>
                          <m:r>
                            <a:rPr lang="en-US" altLang="ko-KR" sz="1700" b="0" i="1" baseline="-2500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altLang="ko-KR" sz="17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ko-KR" sz="1700" b="0" i="1" baseline="-25000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en-US" altLang="ko-KR" sz="17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ko-KR" sz="17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ko-KR" sz="17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ko-KR" sz="17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ko-KR" sz="1700" i="1">
                                      <a:latin typeface="Cambria Math" panose="02040503050406030204" pitchFamily="18" charset="0"/>
                                    </a:rPr>
                                    <m:t>𝑁𝑢</m:t>
                                  </m:r>
                                </m:e>
                                <m:sub>
                                  <m:r>
                                    <a:rPr lang="en-US" altLang="ko-KR" sz="1700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  <m:sup>
                                  <m:r>
                                    <a:rPr lang="en-US" altLang="ko-KR" sz="1700" i="1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sup>
                              </m:sSubSup>
                              <m:r>
                                <a:rPr lang="en-US" altLang="ko-KR" sz="17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altLang="ko-KR" sz="17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ko-KR" sz="1700" i="1">
                                      <a:latin typeface="Cambria Math" panose="02040503050406030204" pitchFamily="18" charset="0"/>
                                    </a:rPr>
                                    <m:t>𝑁𝑢</m:t>
                                  </m:r>
                                </m:e>
                                <m:sub>
                                  <m:r>
                                    <a:rPr lang="en-US" altLang="ko-KR" sz="17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  <m:sup>
                                  <m:r>
                                    <a:rPr lang="en-US" altLang="ko-KR" sz="1700" i="1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US" altLang="ko-KR" sz="17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ko-KR" sz="17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17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ko-KR" sz="17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ko-KR" altLang="en-US" sz="1700" dirty="0"/>
              </a:p>
              <a:p>
                <a:endParaRPr lang="ko-KR" altLang="en-US" sz="1700" baseline="-25000" dirty="0"/>
              </a:p>
            </p:txBody>
          </p:sp>
        </mc:Choice>
        <mc:Fallback xmlns="">
          <p:sp>
            <p:nvSpPr>
              <p:cNvPr id="75" name="직사각형 7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0964" y="1546313"/>
                <a:ext cx="3816269" cy="8143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6" name="그림 7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6994" y="2270211"/>
            <a:ext cx="3106732" cy="713020"/>
          </a:xfrm>
          <a:prstGeom prst="rect">
            <a:avLst/>
          </a:prstGeom>
        </p:spPr>
      </p:pic>
      <p:pic>
        <p:nvPicPr>
          <p:cNvPr id="77" name="그림 7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3375" y="3063217"/>
            <a:ext cx="1399481" cy="5562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4655840" y="1005793"/>
                <a:ext cx="4299318" cy="4759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ko-KR" sz="2000" dirty="0">
                    <a:latin typeface="Cambria Math" panose="02040503050406030204" pitchFamily="18" charset="0"/>
                  </a:rPr>
                  <a:t>Thermal resistance</a:t>
                </a:r>
                <a:r>
                  <a:rPr lang="ko-KR" altLang="en-US" sz="2000" dirty="0">
                    <a:latin typeface="Cambria Math" panose="02040503050406030204" pitchFamily="18" charset="0"/>
                  </a:rPr>
                  <a:t> </a:t>
                </a:r>
                <a:r>
                  <a:rPr lang="en-US" altLang="ko-KR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:</a:t>
                </a:r>
                <a:r>
                  <a:rPr lang="ko-KR" altLang="en-US" sz="2000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ko-KR" sz="20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altLang="ko-KR" sz="2000" b="0" i="1" baseline="-25000" smtClean="0">
                        <a:latin typeface="Cambria Math" panose="02040503050406030204" pitchFamily="18" charset="0"/>
                      </a:rPr>
                      <m:t>𝑡h</m:t>
                    </m:r>
                    <m:r>
                      <a:rPr lang="en-US" altLang="ko-KR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ko-KR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0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altLang="ko-KR" sz="2000" b="0" i="1" smtClean="0">
                                <a:latin typeface="Cambria Math" panose="02040503050406030204" pitchFamily="18" charset="0"/>
                              </a:rPr>
                              <m:t>𝑏𝑎𝑠𝑒</m:t>
                            </m:r>
                          </m:sub>
                        </m:sSub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l-GR" altLang="ko-KR" sz="2000" b="0" i="1" smtClean="0">
                            <a:latin typeface="Cambria Math" panose="02040503050406030204" pitchFamily="18" charset="0"/>
                          </a:rPr>
                          <m:t>η</m:t>
                        </m:r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altLang="ko-KR" sz="2000" b="0" i="1" baseline="-25000" smtClean="0">
                            <a:latin typeface="Cambria Math" panose="02040503050406030204" pitchFamily="18" charset="0"/>
                          </a:rPr>
                          <m:t>𝑓𝑖𝑛</m:t>
                        </m:r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ko-KR" altLang="en-US" sz="2000" dirty="0"/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5840" y="1005793"/>
                <a:ext cx="4299318" cy="475964"/>
              </a:xfrm>
              <a:prstGeom prst="rect">
                <a:avLst/>
              </a:prstGeom>
              <a:blipFill>
                <a:blip r:embed="rId6"/>
                <a:stretch>
                  <a:fillRect l="-3688" t="-5128" r="-1277" b="-1923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9" name="그림 7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8789" y="3163447"/>
            <a:ext cx="1534047" cy="4575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/>
              <p:cNvSpPr txBox="1"/>
              <p:nvPr/>
            </p:nvSpPr>
            <p:spPr>
              <a:xfrm>
                <a:off x="4724498" y="3771751"/>
                <a:ext cx="1255472" cy="4893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700" i="1" smtClean="0">
                          <a:latin typeface="Cambria Math" panose="02040503050406030204" pitchFamily="18" charset="0"/>
                        </a:rPr>
                        <m:t>𝑅𝑒</m:t>
                      </m:r>
                      <m:sSub>
                        <m:sSubPr>
                          <m:ctrlPr>
                            <a:rPr lang="en-US" altLang="ko-KR" sz="1700" i="1" baseline="-2500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700" b="0" i="1" baseline="-25000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ko-KR" sz="1700" b="0" i="1" baseline="-25000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en-US" altLang="ko-KR" sz="17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17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altLang="ko-KR" sz="1700" i="1" smtClean="0">
                              <a:latin typeface="Cambria Math" panose="02040503050406030204" pitchFamily="18" charset="0"/>
                            </a:rPr>
                            <m:t>ρ</m:t>
                          </m:r>
                          <m:r>
                            <a:rPr lang="en-US" altLang="ko-KR" sz="1700" b="0" i="1" smtClean="0">
                              <a:latin typeface="Cambria Math" panose="02040503050406030204" pitchFamily="18" charset="0"/>
                            </a:rPr>
                            <m:t>𝑣𝑤</m:t>
                          </m:r>
                          <m:r>
                            <a:rPr lang="en-US" altLang="ko-KR" sz="1700" b="0" i="1" baseline="-2500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altLang="ko-KR" sz="1700" i="1" smtClean="0">
                              <a:latin typeface="Cambria Math" panose="02040503050406030204" pitchFamily="18" charset="0"/>
                            </a:rPr>
                            <m:t>μ</m:t>
                          </m:r>
                        </m:den>
                      </m:f>
                    </m:oMath>
                  </m:oMathPara>
                </a14:m>
                <a:endParaRPr lang="ko-KR" altLang="en-US" sz="1700" dirty="0"/>
              </a:p>
            </p:txBody>
          </p:sp>
        </mc:Choice>
        <mc:Fallback xmlns="">
          <p:sp>
            <p:nvSpPr>
              <p:cNvPr id="80" name="TextBox 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98" y="3771751"/>
                <a:ext cx="1255472" cy="489365"/>
              </a:xfrm>
              <a:prstGeom prst="rect">
                <a:avLst/>
              </a:prstGeom>
              <a:blipFill>
                <a:blip r:embed="rId8"/>
                <a:stretch>
                  <a:fillRect l="-2427" t="-1250" b="-1375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/>
              <p:cNvSpPr txBox="1"/>
              <p:nvPr/>
            </p:nvSpPr>
            <p:spPr>
              <a:xfrm>
                <a:off x="6300835" y="3763967"/>
                <a:ext cx="730200" cy="4462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700" b="0" i="1" smtClean="0">
                          <a:latin typeface="Cambria Math" panose="02040503050406030204" pitchFamily="18" charset="0"/>
                        </a:rPr>
                        <m:t>𝑃𝑟</m:t>
                      </m:r>
                      <m:r>
                        <a:rPr lang="en-US" altLang="ko-KR" sz="17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17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altLang="ko-KR" sz="1700" i="1" smtClean="0">
                              <a:latin typeface="Cambria Math" panose="02040503050406030204" pitchFamily="18" charset="0"/>
                            </a:rPr>
                            <m:t>ν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altLang="ko-KR" sz="1700" i="1" smtClean="0">
                              <a:latin typeface="Cambria Math" panose="02040503050406030204" pitchFamily="18" charset="0"/>
                            </a:rPr>
                            <m:t>α</m:t>
                          </m:r>
                        </m:den>
                      </m:f>
                    </m:oMath>
                  </m:oMathPara>
                </a14:m>
                <a:endParaRPr lang="ko-KR" altLang="en-US" sz="1700"/>
              </a:p>
            </p:txBody>
          </p:sp>
        </mc:Choice>
        <mc:Fallback xmlns="">
          <p:sp>
            <p:nvSpPr>
              <p:cNvPr id="81" name="TextBox 8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835" y="3763967"/>
                <a:ext cx="730200" cy="446212"/>
              </a:xfrm>
              <a:prstGeom prst="rect">
                <a:avLst/>
              </a:prstGeom>
              <a:blipFill>
                <a:blip r:embed="rId9"/>
                <a:stretch>
                  <a:fillRect l="-5042" r="-2521" b="-945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7" name="그룹 66"/>
          <p:cNvGrpSpPr/>
          <p:nvPr/>
        </p:nvGrpSpPr>
        <p:grpSpPr>
          <a:xfrm>
            <a:off x="88093" y="907736"/>
            <a:ext cx="4237650" cy="1974024"/>
            <a:chOff x="335360" y="908720"/>
            <a:chExt cx="9075473" cy="3384376"/>
          </a:xfrm>
        </p:grpSpPr>
        <p:pic>
          <p:nvPicPr>
            <p:cNvPr id="68" name="그림 67" descr="화면 캡처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360" y="908720"/>
              <a:ext cx="9075473" cy="3384376"/>
            </a:xfrm>
            <a:prstGeom prst="rect">
              <a:avLst/>
            </a:prstGeom>
          </p:spPr>
        </p:pic>
        <p:sp>
          <p:nvSpPr>
            <p:cNvPr id="69" name="직사각형 68"/>
            <p:cNvSpPr/>
            <p:nvPr/>
          </p:nvSpPr>
          <p:spPr>
            <a:xfrm>
              <a:off x="7176120" y="1052736"/>
              <a:ext cx="86409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" name="직사각형 69"/>
            <p:cNvSpPr/>
            <p:nvPr/>
          </p:nvSpPr>
          <p:spPr>
            <a:xfrm>
              <a:off x="5447928" y="3645023"/>
              <a:ext cx="864096" cy="3866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71" name="그룹 70"/>
          <p:cNvGrpSpPr/>
          <p:nvPr/>
        </p:nvGrpSpPr>
        <p:grpSpPr>
          <a:xfrm>
            <a:off x="263352" y="3501008"/>
            <a:ext cx="3723224" cy="2354439"/>
            <a:chOff x="-74968" y="2407071"/>
            <a:chExt cx="5416716" cy="3634167"/>
          </a:xfrm>
        </p:grpSpPr>
        <p:grpSp>
          <p:nvGrpSpPr>
            <p:cNvPr id="72" name="그룹 71"/>
            <p:cNvGrpSpPr/>
            <p:nvPr/>
          </p:nvGrpSpPr>
          <p:grpSpPr>
            <a:xfrm>
              <a:off x="-74968" y="2407071"/>
              <a:ext cx="5416716" cy="3634167"/>
              <a:chOff x="6840718" y="736427"/>
              <a:chExt cx="5416716" cy="3634167"/>
            </a:xfrm>
          </p:grpSpPr>
          <p:grpSp>
            <p:nvGrpSpPr>
              <p:cNvPr id="82" name="그룹 81"/>
              <p:cNvGrpSpPr/>
              <p:nvPr/>
            </p:nvGrpSpPr>
            <p:grpSpPr>
              <a:xfrm>
                <a:off x="7846712" y="1604254"/>
                <a:ext cx="3057313" cy="2011680"/>
                <a:chOff x="8840615" y="2075360"/>
                <a:chExt cx="3057313" cy="2011680"/>
              </a:xfrm>
            </p:grpSpPr>
            <p:sp>
              <p:nvSpPr>
                <p:cNvPr id="113" name="직사각형 112"/>
                <p:cNvSpPr/>
                <p:nvPr/>
              </p:nvSpPr>
              <p:spPr>
                <a:xfrm>
                  <a:off x="8840616" y="2075362"/>
                  <a:ext cx="216131" cy="1770614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14" name="직사각형 113"/>
                <p:cNvSpPr/>
                <p:nvPr/>
              </p:nvSpPr>
              <p:spPr>
                <a:xfrm>
                  <a:off x="9403804" y="2075360"/>
                  <a:ext cx="216131" cy="1770614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15" name="직사각형 114"/>
                <p:cNvSpPr/>
                <p:nvPr/>
              </p:nvSpPr>
              <p:spPr>
                <a:xfrm>
                  <a:off x="9995392" y="2075360"/>
                  <a:ext cx="216131" cy="1770614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16" name="직사각형 115"/>
                <p:cNvSpPr/>
                <p:nvPr/>
              </p:nvSpPr>
              <p:spPr>
                <a:xfrm>
                  <a:off x="10586980" y="2075360"/>
                  <a:ext cx="216131" cy="1770614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17" name="직사각형 116"/>
                <p:cNvSpPr/>
                <p:nvPr/>
              </p:nvSpPr>
              <p:spPr>
                <a:xfrm>
                  <a:off x="11178568" y="2075360"/>
                  <a:ext cx="216131" cy="1770614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18" name="직사각형 117"/>
                <p:cNvSpPr/>
                <p:nvPr/>
              </p:nvSpPr>
              <p:spPr>
                <a:xfrm>
                  <a:off x="8840615" y="3757301"/>
                  <a:ext cx="3057313" cy="329739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19" name="직사각형 118"/>
                <p:cNvSpPr/>
                <p:nvPr/>
              </p:nvSpPr>
              <p:spPr>
                <a:xfrm>
                  <a:off x="11693538" y="2075360"/>
                  <a:ext cx="204390" cy="1677423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83" name="직사각형 82"/>
              <p:cNvSpPr/>
              <p:nvPr/>
            </p:nvSpPr>
            <p:spPr>
              <a:xfrm>
                <a:off x="8015668" y="1608350"/>
                <a:ext cx="45719" cy="1678674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9" name="직사각형 88"/>
              <p:cNvSpPr/>
              <p:nvPr/>
            </p:nvSpPr>
            <p:spPr>
              <a:xfrm>
                <a:off x="8413984" y="1604254"/>
                <a:ext cx="45719" cy="1678674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1" name="직사각형 90"/>
              <p:cNvSpPr/>
              <p:nvPr/>
            </p:nvSpPr>
            <p:spPr>
              <a:xfrm flipV="1">
                <a:off x="8008374" y="3280220"/>
                <a:ext cx="451329" cy="45719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2" name="직사각형 91"/>
                  <p:cNvSpPr/>
                  <p:nvPr/>
                </p:nvSpPr>
                <p:spPr>
                  <a:xfrm>
                    <a:off x="6840718" y="2835134"/>
                    <a:ext cx="1019592" cy="51363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ko-KR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altLang="ko-KR" i="1" baseline="-2500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altLang="ko-KR" b="0" i="1" baseline="-25000" smtClean="0">
                              <a:latin typeface="Cambria Math" panose="02040503050406030204" pitchFamily="18" charset="0"/>
                            </a:rPr>
                            <m:t>𝑎𝑠𝑒</m:t>
                          </m:r>
                        </m:oMath>
                      </m:oMathPara>
                    </a14:m>
                    <a:endParaRPr lang="ko-KR" altLang="en-US"/>
                  </a:p>
                </p:txBody>
              </p:sp>
            </mc:Choice>
            <mc:Fallback xmlns="">
              <p:sp>
                <p:nvSpPr>
                  <p:cNvPr id="115" name="직사각형 11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40718" y="2835134"/>
                    <a:ext cx="1019592" cy="513631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 b="-1639"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93" name="직선 화살표 연결선 92"/>
              <p:cNvCxnSpPr/>
              <p:nvPr/>
            </p:nvCxnSpPr>
            <p:spPr>
              <a:xfrm flipH="1">
                <a:off x="8061387" y="1226721"/>
                <a:ext cx="132196" cy="50197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직선 화살표 연결선 93"/>
              <p:cNvCxnSpPr/>
              <p:nvPr/>
            </p:nvCxnSpPr>
            <p:spPr>
              <a:xfrm>
                <a:off x="8247655" y="1226719"/>
                <a:ext cx="159329" cy="50197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5" name="직사각형 94"/>
                  <p:cNvSpPr/>
                  <p:nvPr/>
                </p:nvSpPr>
                <p:spPr>
                  <a:xfrm>
                    <a:off x="7897685" y="736427"/>
                    <a:ext cx="886548" cy="51363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altLang="ko-KR" i="1" baseline="-25000">
                              <a:latin typeface="Cambria Math" panose="02040503050406030204" pitchFamily="18" charset="0"/>
                            </a:rPr>
                            <m:t>𝑓𝑖𝑛</m:t>
                          </m:r>
                        </m:oMath>
                      </m:oMathPara>
                    </a14:m>
                    <a:endParaRPr lang="ko-KR" altLang="en-US" dirty="0"/>
                  </a:p>
                </p:txBody>
              </p:sp>
            </mc:Choice>
            <mc:Fallback xmlns="">
              <p:sp>
                <p:nvSpPr>
                  <p:cNvPr id="118" name="직사각형 11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97685" y="736427"/>
                    <a:ext cx="886548" cy="513631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b="-14754"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96" name="직사각형 95"/>
              <p:cNvSpPr/>
              <p:nvPr/>
            </p:nvSpPr>
            <p:spPr>
              <a:xfrm>
                <a:off x="8623302" y="1604254"/>
                <a:ext cx="349787" cy="1682771"/>
              </a:xfrm>
              <a:prstGeom prst="rect">
                <a:avLst/>
              </a:prstGeom>
              <a:noFill/>
              <a:ln w="5715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97" name="직선 화살표 연결선 96"/>
              <p:cNvCxnSpPr/>
              <p:nvPr/>
            </p:nvCxnSpPr>
            <p:spPr>
              <a:xfrm>
                <a:off x="7846712" y="3979128"/>
                <a:ext cx="3057313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직선 화살표 연결선 97"/>
              <p:cNvCxnSpPr>
                <a:endCxn id="91" idx="2"/>
              </p:cNvCxnSpPr>
              <p:nvPr/>
            </p:nvCxnSpPr>
            <p:spPr>
              <a:xfrm>
                <a:off x="7677272" y="3161724"/>
                <a:ext cx="556767" cy="11849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직선 화살표 연결선 98"/>
              <p:cNvCxnSpPr/>
              <p:nvPr/>
            </p:nvCxnSpPr>
            <p:spPr>
              <a:xfrm>
                <a:off x="9217620" y="3212674"/>
                <a:ext cx="375457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직선 화살표 연결선 99"/>
              <p:cNvCxnSpPr/>
              <p:nvPr/>
            </p:nvCxnSpPr>
            <p:spPr>
              <a:xfrm>
                <a:off x="10202584" y="3212252"/>
                <a:ext cx="18731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직선 화살표 연결선 100"/>
              <p:cNvCxnSpPr/>
              <p:nvPr/>
            </p:nvCxnSpPr>
            <p:spPr>
              <a:xfrm flipH="1">
                <a:off x="10893563" y="3396923"/>
                <a:ext cx="582740" cy="56698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직선 화살표 연결선 101"/>
              <p:cNvCxnSpPr>
                <a:stCxn id="119" idx="0"/>
                <a:endCxn id="119" idx="2"/>
              </p:cNvCxnSpPr>
              <p:nvPr/>
            </p:nvCxnSpPr>
            <p:spPr>
              <a:xfrm>
                <a:off x="10801830" y="1604254"/>
                <a:ext cx="0" cy="167742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TextBox 102"/>
              <p:cNvSpPr txBox="1"/>
              <p:nvPr/>
            </p:nvSpPr>
            <p:spPr>
              <a:xfrm>
                <a:off x="10856755" y="2421101"/>
                <a:ext cx="3513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/>
                  <a:t>H</a:t>
                </a:r>
                <a:endParaRPr lang="ko-KR" altLang="en-US"/>
              </a:p>
            </p:txBody>
          </p:sp>
          <p:grpSp>
            <p:nvGrpSpPr>
              <p:cNvPr id="104" name="그룹 103"/>
              <p:cNvGrpSpPr/>
              <p:nvPr/>
            </p:nvGrpSpPr>
            <p:grpSpPr>
              <a:xfrm>
                <a:off x="10131673" y="1604254"/>
                <a:ext cx="2125761" cy="2003027"/>
                <a:chOff x="10374949" y="2077188"/>
                <a:chExt cx="2125761" cy="2003027"/>
              </a:xfrm>
            </p:grpSpPr>
            <p:sp>
              <p:nvSpPr>
                <p:cNvPr id="111" name="평행 사변형 110"/>
                <p:cNvSpPr/>
                <p:nvPr/>
              </p:nvSpPr>
              <p:spPr>
                <a:xfrm rot="19041738">
                  <a:off x="10374949" y="2088472"/>
                  <a:ext cx="2125761" cy="1465489"/>
                </a:xfrm>
                <a:prstGeom prst="parallelogram">
                  <a:avLst>
                    <a:gd name="adj" fmla="val 92234"/>
                  </a:avLst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cxnSp>
              <p:nvCxnSpPr>
                <p:cNvPr id="112" name="직선 연결선 111"/>
                <p:cNvCxnSpPr/>
                <p:nvPr/>
              </p:nvCxnSpPr>
              <p:spPr>
                <a:xfrm flipV="1">
                  <a:off x="11147301" y="2077188"/>
                  <a:ext cx="0" cy="200302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TextBox 104"/>
                  <p:cNvSpPr txBox="1"/>
                  <p:nvPr/>
                </p:nvSpPr>
                <p:spPr>
                  <a:xfrm>
                    <a:off x="9247951" y="3176748"/>
                    <a:ext cx="420356" cy="37639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altLang="ko-KR" b="0" i="1" baseline="-2500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oMath>
                      </m:oMathPara>
                    </a14:m>
                    <a:endParaRPr lang="ko-KR" altLang="en-US" baseline="-25000"/>
                  </a:p>
                </p:txBody>
              </p:sp>
            </mc:Choice>
            <mc:Fallback xmlns="">
              <p:sp>
                <p:nvSpPr>
                  <p:cNvPr id="128" name="TextBox 12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47951" y="3176748"/>
                    <a:ext cx="420356" cy="376396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 l="-10000" r="-4000" b="-13333"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6" name="TextBox 105"/>
                  <p:cNvSpPr txBox="1"/>
                  <p:nvPr/>
                </p:nvSpPr>
                <p:spPr>
                  <a:xfrm>
                    <a:off x="10149782" y="3180138"/>
                    <a:ext cx="283974" cy="376396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altLang="ko-KR" b="0" i="1" baseline="-25000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oMath>
                      </m:oMathPara>
                    </a14:m>
                    <a:endParaRPr lang="ko-KR" altLang="en-US" baseline="-25000"/>
                  </a:p>
                </p:txBody>
              </p:sp>
            </mc:Choice>
            <mc:Fallback xmlns="">
              <p:sp>
                <p:nvSpPr>
                  <p:cNvPr id="129" name="TextBox 12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149782" y="3180138"/>
                    <a:ext cx="283974" cy="376396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 l="-29412" r="-55882" b="-13636"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7" name="TextBox 106"/>
                  <p:cNvSpPr txBox="1"/>
                  <p:nvPr/>
                </p:nvSpPr>
                <p:spPr>
                  <a:xfrm>
                    <a:off x="9250145" y="3985371"/>
                    <a:ext cx="431682" cy="38522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oMath>
                      </m:oMathPara>
                    </a14:m>
                    <a:endParaRPr lang="ko-KR" altLang="en-US" dirty="0"/>
                  </a:p>
                </p:txBody>
              </p:sp>
            </mc:Choice>
            <mc:Fallback xmlns="">
              <p:sp>
                <p:nvSpPr>
                  <p:cNvPr id="130" name="TextBox 12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50145" y="3985371"/>
                    <a:ext cx="431682" cy="385223"/>
                  </a:xfrm>
                  <a:prstGeom prst="rect">
                    <a:avLst/>
                  </a:prstGeom>
                  <a:blipFill>
                    <a:blip r:embed="rId26"/>
                    <a:stretch>
                      <a:fillRect l="-11765" r="-11765" b="-11111"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8" name="TextBox 107"/>
                  <p:cNvSpPr txBox="1"/>
                  <p:nvPr/>
                </p:nvSpPr>
                <p:spPr>
                  <a:xfrm>
                    <a:off x="11124558" y="3700744"/>
                    <a:ext cx="291949" cy="38522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oMath>
                      </m:oMathPara>
                    </a14:m>
                    <a:endParaRPr lang="ko-KR" altLang="en-US" dirty="0"/>
                  </a:p>
                </p:txBody>
              </p:sp>
            </mc:Choice>
            <mc:Fallback xmlns="">
              <p:sp>
                <p:nvSpPr>
                  <p:cNvPr id="131" name="TextBox 13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124558" y="3700744"/>
                    <a:ext cx="291949" cy="385223"/>
                  </a:xfrm>
                  <a:prstGeom prst="rect">
                    <a:avLst/>
                  </a:prstGeom>
                  <a:blipFill>
                    <a:blip r:embed="rId27"/>
                    <a:stretch>
                      <a:fillRect l="-17143" r="-17143" b="-10870"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9" name="TextBox 108"/>
                  <p:cNvSpPr txBox="1"/>
                  <p:nvPr/>
                </p:nvSpPr>
                <p:spPr>
                  <a:xfrm>
                    <a:off x="10971086" y="2453761"/>
                    <a:ext cx="357135" cy="38522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oMath>
                      </m:oMathPara>
                    </a14:m>
                    <a:endParaRPr lang="ko-KR" altLang="en-US" dirty="0"/>
                  </a:p>
                </p:txBody>
              </p:sp>
            </mc:Choice>
            <mc:Fallback xmlns="">
              <p:sp>
                <p:nvSpPr>
                  <p:cNvPr id="132" name="TextBox 13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971086" y="2453761"/>
                    <a:ext cx="357135" cy="385223"/>
                  </a:xfrm>
                  <a:prstGeom prst="rect">
                    <a:avLst/>
                  </a:prstGeom>
                  <a:blipFill>
                    <a:blip r:embed="rId28"/>
                    <a:stretch>
                      <a:fillRect l="-14286" r="-16667" b="-13333"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73" name="직사각형 72"/>
            <p:cNvSpPr/>
            <p:nvPr/>
          </p:nvSpPr>
          <p:spPr>
            <a:xfrm>
              <a:off x="931024" y="5286576"/>
              <a:ext cx="3055187" cy="31590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dirty="0">
                  <a:latin typeface="Arial" panose="020B0604020202020204" pitchFamily="34" charset="0"/>
                  <a:cs typeface="Arial" panose="020B0604020202020204" pitchFamily="34" charset="0"/>
                </a:rPr>
                <a:t>TEM</a:t>
              </a:r>
              <a:endParaRPr lang="ko-KR" alt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평행 사변형 73"/>
            <p:cNvSpPr/>
            <p:nvPr/>
          </p:nvSpPr>
          <p:spPr>
            <a:xfrm rot="19041738">
              <a:off x="3775191" y="5053764"/>
              <a:ext cx="1004948" cy="209881"/>
            </a:xfrm>
            <a:prstGeom prst="parallelogram">
              <a:avLst>
                <a:gd name="adj" fmla="val 92234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20" name="직사각형 119"/>
          <p:cNvSpPr/>
          <p:nvPr/>
        </p:nvSpPr>
        <p:spPr>
          <a:xfrm>
            <a:off x="4682561" y="4667652"/>
            <a:ext cx="67181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sz="1600" dirty="0"/>
              <a:t>목표</a:t>
            </a:r>
            <a:r>
              <a:rPr lang="en-US" altLang="ko-KR" sz="1600" dirty="0"/>
              <a:t> </a:t>
            </a:r>
            <a:r>
              <a:rPr lang="ko-KR" altLang="en-US" sz="1600" dirty="0"/>
              <a:t>열량</a:t>
            </a:r>
            <a:r>
              <a:rPr lang="en-US" altLang="ko-KR" sz="1600" dirty="0"/>
              <a:t>, </a:t>
            </a:r>
            <a:r>
              <a:rPr lang="ko-KR" altLang="en-US" sz="1600" dirty="0"/>
              <a:t>목표 </a:t>
            </a:r>
            <a:r>
              <a:rPr lang="ko-KR" altLang="en-US" sz="1600" dirty="0" err="1"/>
              <a:t>열저항</a:t>
            </a:r>
            <a:r>
              <a:rPr lang="ko-KR" altLang="en-US" sz="1600" dirty="0"/>
              <a:t> </a:t>
            </a:r>
            <a:r>
              <a:rPr lang="en-US" altLang="ko-KR" sz="1600" dirty="0"/>
              <a:t>(</a:t>
            </a:r>
            <a:r>
              <a:rPr lang="ko-KR" altLang="en-US" sz="1600" dirty="0"/>
              <a:t>최대 </a:t>
            </a:r>
            <a:r>
              <a:rPr lang="en-US" altLang="ko-KR" sz="1600" dirty="0"/>
              <a:t>Fin </a:t>
            </a:r>
            <a:r>
              <a:rPr lang="ko-KR" altLang="en-US" sz="1600" dirty="0"/>
              <a:t>간격</a:t>
            </a:r>
            <a:r>
              <a:rPr lang="en-US" altLang="ko-KR" sz="1600" dirty="0"/>
              <a:t>)</a:t>
            </a:r>
            <a:r>
              <a:rPr lang="ko-KR" altLang="en-US" sz="1600" dirty="0"/>
              <a:t>만족하는 </a:t>
            </a:r>
            <a:r>
              <a:rPr lang="ko-KR" altLang="en-US" sz="1600" dirty="0" err="1"/>
              <a:t>방열핀</a:t>
            </a:r>
            <a:r>
              <a:rPr lang="ko-KR" altLang="en-US" sz="1600" dirty="0"/>
              <a:t> 설계</a:t>
            </a:r>
            <a:endParaRPr lang="en-US" altLang="ko-KR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1600" dirty="0" err="1">
                <a:sym typeface="Wingdings" panose="05000000000000000000" pitchFamily="2" charset="2"/>
              </a:rPr>
              <a:t>Nusselt</a:t>
            </a:r>
            <a:r>
              <a:rPr lang="en-US" altLang="ko-KR" sz="1600" dirty="0">
                <a:sym typeface="Wingdings" panose="05000000000000000000" pitchFamily="2" charset="2"/>
              </a:rPr>
              <a:t> number </a:t>
            </a:r>
            <a:r>
              <a:rPr lang="ko-KR" altLang="en-US" sz="1600" dirty="0" err="1">
                <a:sym typeface="Wingdings" panose="05000000000000000000" pitchFamily="2" charset="2"/>
              </a:rPr>
              <a:t>상관식</a:t>
            </a:r>
            <a:r>
              <a:rPr lang="ko-KR" altLang="en-US" sz="1600" dirty="0">
                <a:sym typeface="Wingdings" panose="05000000000000000000" pitchFamily="2" charset="2"/>
              </a:rPr>
              <a:t> </a:t>
            </a:r>
            <a:r>
              <a:rPr lang="en-US" altLang="ko-KR" sz="1600" dirty="0">
                <a:sym typeface="Wingdings" panose="05000000000000000000" pitchFamily="2" charset="2"/>
              </a:rPr>
              <a:t> </a:t>
            </a:r>
            <a:r>
              <a:rPr lang="en-US" altLang="ko-KR" sz="1600" i="1" dirty="0">
                <a:sym typeface="Wingdings" panose="05000000000000000000" pitchFamily="2" charset="2"/>
              </a:rPr>
              <a:t>h</a:t>
            </a:r>
            <a:r>
              <a:rPr lang="en-US" altLang="ko-KR" sz="1600" dirty="0">
                <a:sym typeface="Wingdings" panose="05000000000000000000" pitchFamily="2" charset="2"/>
              </a:rPr>
              <a:t>  </a:t>
            </a:r>
            <a:r>
              <a:rPr lang="en-US" altLang="ko-KR" sz="1600" i="1" dirty="0" err="1">
                <a:sym typeface="Wingdings" panose="05000000000000000000" pitchFamily="2" charset="2"/>
              </a:rPr>
              <a:t>R</a:t>
            </a:r>
            <a:r>
              <a:rPr lang="en-US" altLang="ko-KR" sz="1600" i="1" baseline="-25000" dirty="0" err="1">
                <a:sym typeface="Wingdings" panose="05000000000000000000" pitchFamily="2" charset="2"/>
              </a:rPr>
              <a:t>th</a:t>
            </a:r>
            <a:endParaRPr lang="en-US" altLang="ko-KR" sz="1600" i="1" baseline="-25000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sz="1600" dirty="0">
                <a:solidFill>
                  <a:srgbClr val="FF0000"/>
                </a:solidFill>
                <a:sym typeface="Wingdings" panose="05000000000000000000" pitchFamily="2" charset="2"/>
              </a:rPr>
              <a:t>목표 </a:t>
            </a:r>
            <a:r>
              <a:rPr lang="ko-KR" altLang="en-US" sz="1600" dirty="0" err="1">
                <a:solidFill>
                  <a:srgbClr val="FF0000"/>
                </a:solidFill>
                <a:sym typeface="Wingdings" panose="05000000000000000000" pitchFamily="2" charset="2"/>
              </a:rPr>
              <a:t>열저항</a:t>
            </a:r>
            <a:r>
              <a:rPr lang="ko-KR" altLang="en-US" sz="1600" dirty="0">
                <a:solidFill>
                  <a:srgbClr val="FF0000"/>
                </a:solidFill>
                <a:sym typeface="Wingdings" panose="05000000000000000000" pitchFamily="2" charset="2"/>
              </a:rPr>
              <a:t> 이하의 </a:t>
            </a:r>
            <a:r>
              <a:rPr lang="ko-KR" altLang="en-US" sz="1600" dirty="0" err="1">
                <a:solidFill>
                  <a:srgbClr val="FF0000"/>
                </a:solidFill>
                <a:sym typeface="Wingdings" panose="05000000000000000000" pitchFamily="2" charset="2"/>
              </a:rPr>
              <a:t>열전달</a:t>
            </a:r>
            <a:r>
              <a:rPr lang="ko-KR" altLang="en-US" sz="1600" dirty="0">
                <a:solidFill>
                  <a:srgbClr val="FF0000"/>
                </a:solidFill>
                <a:sym typeface="Wingdings" panose="05000000000000000000" pitchFamily="2" charset="2"/>
              </a:rPr>
              <a:t> 특성과 목표 유량 이상의 유동 특성을 동시에 만족하는 </a:t>
            </a:r>
            <a:r>
              <a:rPr lang="ko-KR" altLang="en-US" sz="1600" dirty="0" err="1">
                <a:solidFill>
                  <a:srgbClr val="FF0000"/>
                </a:solidFill>
                <a:sym typeface="Wingdings" panose="05000000000000000000" pitchFamily="2" charset="2"/>
              </a:rPr>
              <a:t>방열핀</a:t>
            </a:r>
            <a:r>
              <a:rPr lang="ko-KR" altLang="en-US" sz="1600" dirty="0">
                <a:solidFill>
                  <a:srgbClr val="FF0000"/>
                </a:solidFill>
                <a:sym typeface="Wingdings" panose="05000000000000000000" pitchFamily="2" charset="2"/>
              </a:rPr>
              <a:t> 형상 </a:t>
            </a:r>
            <a:r>
              <a:rPr lang="en-US" altLang="ko-KR" sz="1600" dirty="0">
                <a:solidFill>
                  <a:srgbClr val="FF0000"/>
                </a:solidFill>
                <a:sym typeface="Wingdings" panose="05000000000000000000" pitchFamily="2" charset="2"/>
              </a:rPr>
              <a:t>(Fin </a:t>
            </a:r>
            <a:r>
              <a:rPr lang="ko-KR" altLang="en-US" sz="1600" dirty="0">
                <a:solidFill>
                  <a:srgbClr val="FF0000"/>
                </a:solidFill>
                <a:sym typeface="Wingdings" panose="05000000000000000000" pitchFamily="2" charset="2"/>
              </a:rPr>
              <a:t>두께</a:t>
            </a:r>
            <a:r>
              <a:rPr lang="en-US" altLang="ko-KR" sz="1600" dirty="0">
                <a:solidFill>
                  <a:srgbClr val="FF0000"/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600" dirty="0">
                <a:solidFill>
                  <a:srgbClr val="FF0000"/>
                </a:solidFill>
                <a:sym typeface="Wingdings" panose="05000000000000000000" pitchFamily="2" charset="2"/>
              </a:rPr>
              <a:t>간격</a:t>
            </a:r>
            <a:r>
              <a:rPr lang="en-US" altLang="ko-KR" sz="1600" dirty="0">
                <a:solidFill>
                  <a:srgbClr val="FF0000"/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600" dirty="0">
                <a:solidFill>
                  <a:srgbClr val="FF0000"/>
                </a:solidFill>
                <a:sym typeface="Wingdings" panose="05000000000000000000" pitchFamily="2" charset="2"/>
              </a:rPr>
              <a:t>길이</a:t>
            </a:r>
            <a:r>
              <a:rPr lang="en-US" altLang="ko-KR" sz="1600" dirty="0">
                <a:solidFill>
                  <a:srgbClr val="FF0000"/>
                </a:solidFill>
                <a:sym typeface="Wingdings" panose="05000000000000000000" pitchFamily="2" charset="2"/>
              </a:rPr>
              <a:t>)</a:t>
            </a:r>
            <a:r>
              <a:rPr lang="ko-KR" altLang="en-US" sz="1600" dirty="0">
                <a:solidFill>
                  <a:srgbClr val="FF0000"/>
                </a:solidFill>
                <a:sym typeface="Wingdings" panose="05000000000000000000" pitchFamily="2" charset="2"/>
              </a:rPr>
              <a:t>을 도출</a:t>
            </a:r>
            <a:endParaRPr lang="en-US" altLang="ko-KR" sz="1600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sz="1600" dirty="0">
                <a:sym typeface="Wingdings" panose="05000000000000000000" pitchFamily="2" charset="2"/>
              </a:rPr>
              <a:t>열 및 유동 조건을 동시에 만족하지 못할 경우</a:t>
            </a:r>
            <a:r>
              <a:rPr lang="en-US" altLang="ko-KR" sz="1600" dirty="0">
                <a:sym typeface="Wingdings" panose="05000000000000000000" pitchFamily="2" charset="2"/>
              </a:rPr>
              <a:t>, </a:t>
            </a:r>
            <a:r>
              <a:rPr lang="ko-KR" altLang="en-US" sz="1600" dirty="0">
                <a:sym typeface="Wingdings" panose="05000000000000000000" pitchFamily="2" charset="2"/>
              </a:rPr>
              <a:t>방열 공간을 키워서 </a:t>
            </a:r>
            <a:r>
              <a:rPr lang="ko-KR" altLang="en-US" sz="1600" dirty="0" err="1">
                <a:sym typeface="Wingdings" panose="05000000000000000000" pitchFamily="2" charset="2"/>
              </a:rPr>
              <a:t>열설계</a:t>
            </a:r>
            <a:r>
              <a:rPr lang="ko-KR" altLang="en-US" sz="1600" dirty="0">
                <a:sym typeface="Wingdings" panose="05000000000000000000" pitchFamily="2" charset="2"/>
              </a:rPr>
              <a:t> 수행</a:t>
            </a:r>
            <a:r>
              <a:rPr lang="ko-KR" altLang="en-US" sz="16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endParaRPr lang="en-US" altLang="ko-KR" sz="1600" dirty="0">
              <a:solidFill>
                <a:srgbClr val="FF0000"/>
              </a:solidFill>
              <a:sym typeface="Wingdings" panose="05000000000000000000" pitchFamily="2" charset="2"/>
            </a:endParaRPr>
          </a:p>
        </p:txBody>
      </p:sp>
      <p:pic>
        <p:nvPicPr>
          <p:cNvPr id="121" name="Picture 4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5" t="6591" r="6642" b="5602"/>
          <a:stretch/>
        </p:blipFill>
        <p:spPr bwMode="auto">
          <a:xfrm>
            <a:off x="8774550" y="1546313"/>
            <a:ext cx="3086496" cy="2390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876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82BD9-DF03-4358-A6E4-89B1A306155B}" type="slidenum">
              <a:rPr lang="ko-KR" altLang="en-US" smtClean="0"/>
              <a:pPr/>
              <a:t>15</a:t>
            </a:fld>
            <a:endParaRPr lang="ko-KR" altLang="en-US"/>
          </a:p>
        </p:txBody>
      </p:sp>
      <p:sp>
        <p:nvSpPr>
          <p:cNvPr id="29" name="TextBox 28"/>
          <p:cNvSpPr txBox="1"/>
          <p:nvPr/>
        </p:nvSpPr>
        <p:spPr>
          <a:xfrm>
            <a:off x="1127448" y="-87198"/>
            <a:ext cx="10338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dirty="0"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itchFamily="18" charset="0"/>
              </a:rPr>
              <a:t>Heat sink optimization (Big step algorithm)</a:t>
            </a:r>
            <a:endParaRPr lang="ko-KR" altLang="en-US" sz="4000" dirty="0">
              <a:latin typeface="HY헤드라인M" panose="02030600000101010101" pitchFamily="18" charset="-127"/>
              <a:ea typeface="HY헤드라인M" panose="02030600000101010101" pitchFamily="18" charset="-127"/>
              <a:cs typeface="Times New Roman" pitchFamily="18" charset="0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5886911" y="5354695"/>
            <a:ext cx="6048673" cy="117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size</a:t>
            </a:r>
            <a:r>
              <a: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가 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iteration </a:t>
            </a:r>
            <a:r>
              <a: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마다 줄어들며 </a:t>
            </a:r>
            <a:r>
              <a:rPr lang="ko-KR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최적값</a:t>
            </a:r>
            <a:r>
              <a: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도출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Global optimum </a:t>
            </a:r>
            <a:r>
              <a: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도출</a:t>
            </a:r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가공성 고려 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1mm</a:t>
            </a:r>
            <a:r>
              <a: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의 </a:t>
            </a:r>
            <a:r>
              <a:rPr lang="en-US" altLang="ko-K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altLang="ko-KR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제한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9" name="개체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290614"/>
              </p:ext>
            </p:extLst>
          </p:nvPr>
        </p:nvGraphicFramePr>
        <p:xfrm>
          <a:off x="-78307" y="297902"/>
          <a:ext cx="7852110" cy="60082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58" name="Graph" r:id="rId3" imgW="3920760" imgH="3000960" progId="Origin95.Graph">
                  <p:embed/>
                </p:oleObj>
              </mc:Choice>
              <mc:Fallback>
                <p:oleObj name="Graph" r:id="rId3" imgW="3920760" imgH="3000960" progId="Origin95.Graph">
                  <p:embed/>
                  <p:pic>
                    <p:nvPicPr>
                      <p:cNvPr id="59" name="개체 5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78307" y="297902"/>
                        <a:ext cx="7852110" cy="60082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7395595" y="3164082"/>
                <a:ext cx="4623230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𝑙𝑖𝑚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Big step×2 </a:t>
                </a:r>
                <a:r>
                  <a:rPr lang="ko-KR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기준 </a:t>
                </a:r>
                <a:r>
                  <a:rPr lang="en-US" altLang="ko-KR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ko-KR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ko-KR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가 </a:t>
                </a:r>
                <a:r>
                  <a:rPr lang="en-US" altLang="ko-KR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ko-KR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ko-KR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보다 작으면서 </a:t>
                </a:r>
                <a:r>
                  <a:rPr lang="en-US" altLang="ko-KR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ko-KR" i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</a:t>
                </a:r>
                <a:r>
                  <a:rPr lang="ko-KR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가 가장 작은 방향으로 이동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5595" y="3164082"/>
                <a:ext cx="4623230" cy="553998"/>
              </a:xfrm>
              <a:prstGeom prst="rect">
                <a:avLst/>
              </a:prstGeom>
              <a:blipFill rotWithShape="0">
                <a:blip r:embed="rId5"/>
                <a:stretch>
                  <a:fillRect l="-659" t="-15385" r="-1976" b="-252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/>
              <p:cNvSpPr txBox="1"/>
              <p:nvPr/>
            </p:nvSpPr>
            <p:spPr>
              <a:xfrm>
                <a:off x="7367373" y="2095188"/>
                <a:ext cx="4273243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𝑙𝑖𝑚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𝑡h</m:t>
                        </m:r>
                      </m:sub>
                    </m:sSub>
                  </m:oMath>
                </a14:m>
                <a:r>
                  <a:rPr lang="ko-KR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가 가장 작아지는 방향으로 </a:t>
                </a:r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Big step</a:t>
                </a:r>
                <a:r>
                  <a:rPr lang="ko-KR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만큼 이동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86" name="TextBox 8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7373" y="2095188"/>
                <a:ext cx="4273243" cy="553998"/>
              </a:xfrm>
              <a:prstGeom prst="rect">
                <a:avLst/>
              </a:prstGeom>
              <a:blipFill rotWithShape="0">
                <a:blip r:embed="rId6"/>
                <a:stretch>
                  <a:fillRect t="-15385" r="-713" b="-24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2" name="직선 연결선 81"/>
          <p:cNvCxnSpPr/>
          <p:nvPr/>
        </p:nvCxnSpPr>
        <p:spPr>
          <a:xfrm>
            <a:off x="1055440" y="4365104"/>
            <a:ext cx="4464496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7395595" y="4015982"/>
            <a:ext cx="2714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이동 전 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Pressure drop</a:t>
            </a:r>
          </a:p>
          <a:p>
            <a:pPr algn="ctr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이동 후 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Pressure drop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521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그림 33">
            <a:extLst>
              <a:ext uri="{FF2B5EF4-FFF2-40B4-BE49-F238E27FC236}">
                <a16:creationId xmlns:a16="http://schemas.microsoft.com/office/drawing/2014/main" id="{2A52256E-EF68-6818-0C30-37DA785BCE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39" r="9335"/>
          <a:stretch/>
        </p:blipFill>
        <p:spPr>
          <a:xfrm>
            <a:off x="7680176" y="902159"/>
            <a:ext cx="4776396" cy="3054278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E92B08A2-734D-6CBE-281A-4505FBA0C4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27" r="9677"/>
          <a:stretch/>
        </p:blipFill>
        <p:spPr>
          <a:xfrm>
            <a:off x="8265594" y="3640557"/>
            <a:ext cx="3830736" cy="2450470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87294055-B5E4-46F7-9D99-ECD09BE7619A}"/>
              </a:ext>
            </a:extLst>
          </p:cNvPr>
          <p:cNvSpPr/>
          <p:nvPr/>
        </p:nvSpPr>
        <p:spPr>
          <a:xfrm>
            <a:off x="7500139" y="766973"/>
            <a:ext cx="1644977" cy="54703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82BD9-DF03-4358-A6E4-89B1A306155B}" type="slidenum">
              <a:rPr lang="ko-KR" altLang="en-US" smtClean="0"/>
              <a:pPr/>
              <a:t>16</a:t>
            </a:fld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1055440" y="44625"/>
            <a:ext cx="10081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itchFamily="18" charset="0"/>
              </a:rPr>
              <a:t>Porous flow straightener</a:t>
            </a:r>
            <a:endParaRPr lang="ko-KR" altLang="en-US" sz="3600" dirty="0">
              <a:latin typeface="HY헤드라인M" panose="02030600000101010101" pitchFamily="18" charset="-127"/>
              <a:ea typeface="HY헤드라인M" panose="02030600000101010101" pitchFamily="18" charset="-127"/>
              <a:cs typeface="Times New Roman" pitchFamily="18" charset="0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2351584" y="902159"/>
            <a:ext cx="1730197" cy="53825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/>
          <p:cNvSpPr txBox="1"/>
          <p:nvPr/>
        </p:nvSpPr>
        <p:spPr>
          <a:xfrm>
            <a:off x="9216179" y="3619407"/>
            <a:ext cx="2442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A porous plate at </a:t>
            </a:r>
            <a:r>
              <a:rPr lang="en-US" altLang="ko-KR" i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145116" y="851359"/>
            <a:ext cx="2442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wo porous medium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그림 40">
            <a:extLst>
              <a:ext uri="{FF2B5EF4-FFF2-40B4-BE49-F238E27FC236}">
                <a16:creationId xmlns:a16="http://schemas.microsoft.com/office/drawing/2014/main" id="{FDF135D6-6A46-4694-874B-C48A86E45F9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88" y="630291"/>
            <a:ext cx="3960440" cy="3482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791D8D68-B45A-4769-8B83-A9864D516E8D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843" y="3841346"/>
            <a:ext cx="7272808" cy="25907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" name="그룹 42">
            <a:extLst>
              <a:ext uri="{FF2B5EF4-FFF2-40B4-BE49-F238E27FC236}">
                <a16:creationId xmlns:a16="http://schemas.microsoft.com/office/drawing/2014/main" id="{B248EA72-AC90-4E2C-9E1F-B537EEC41874}"/>
              </a:ext>
            </a:extLst>
          </p:cNvPr>
          <p:cNvGrpSpPr/>
          <p:nvPr/>
        </p:nvGrpSpPr>
        <p:grpSpPr>
          <a:xfrm>
            <a:off x="4091728" y="711612"/>
            <a:ext cx="4691072" cy="2662864"/>
            <a:chOff x="5932311" y="3326741"/>
            <a:chExt cx="5581893" cy="3093467"/>
          </a:xfrm>
        </p:grpSpPr>
        <p:pic>
          <p:nvPicPr>
            <p:cNvPr id="44" name="그림 43">
              <a:extLst>
                <a:ext uri="{FF2B5EF4-FFF2-40B4-BE49-F238E27FC236}">
                  <a16:creationId xmlns:a16="http://schemas.microsoft.com/office/drawing/2014/main" id="{3D17C513-51B1-403B-A236-B01201411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32311" y="3326741"/>
              <a:ext cx="5581893" cy="3093467"/>
            </a:xfrm>
            <a:prstGeom prst="rect">
              <a:avLst/>
            </a:prstGeom>
          </p:spPr>
        </p:pic>
        <p:sp>
          <p:nvSpPr>
            <p:cNvPr id="45" name="직사각형 44">
              <a:extLst>
                <a:ext uri="{FF2B5EF4-FFF2-40B4-BE49-F238E27FC236}">
                  <a16:creationId xmlns:a16="http://schemas.microsoft.com/office/drawing/2014/main" id="{63055E27-023C-4D3B-A1C9-4ED90C928B94}"/>
                </a:ext>
              </a:extLst>
            </p:cNvPr>
            <p:cNvSpPr/>
            <p:nvPr/>
          </p:nvSpPr>
          <p:spPr>
            <a:xfrm>
              <a:off x="6042326" y="3348896"/>
              <a:ext cx="288032" cy="2317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112216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82BD9-DF03-4358-A6E4-89B1A306155B}" type="slidenum">
              <a:rPr lang="ko-KR" altLang="en-US" smtClean="0"/>
              <a:pPr/>
              <a:t>17</a:t>
            </a:fld>
            <a:endParaRPr lang="ko-KR" altLang="en-US"/>
          </a:p>
        </p:txBody>
      </p:sp>
      <p:sp>
        <p:nvSpPr>
          <p:cNvPr id="29" name="TextBox 28"/>
          <p:cNvSpPr txBox="1"/>
          <p:nvPr/>
        </p:nvSpPr>
        <p:spPr>
          <a:xfrm>
            <a:off x="1654630" y="-87198"/>
            <a:ext cx="8897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dirty="0"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itchFamily="18" charset="0"/>
              </a:rPr>
              <a:t>System-level output power</a:t>
            </a:r>
            <a:endParaRPr lang="ko-KR" altLang="en-US" sz="4000" dirty="0">
              <a:latin typeface="HY헤드라인M" panose="02030600000101010101" pitchFamily="18" charset="-127"/>
              <a:ea typeface="HY헤드라인M" panose="02030600000101010101" pitchFamily="18" charset="-127"/>
              <a:cs typeface="Times New Roman" pitchFamily="18" charset="0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3352" y="764704"/>
            <a:ext cx="4351809" cy="2448272"/>
          </a:xfrm>
          <a:prstGeom prst="rect">
            <a:avLst/>
          </a:prstGeom>
          <a:noFill/>
          <a:ln w="19050" cap="flat" cmpd="sng" algn="ctr">
            <a:noFill/>
            <a:prstDash val="dash"/>
            <a:miter lim="800000"/>
            <a:headEnd type="none" w="med" len="med"/>
            <a:tailEnd type="none" w="lg" len="med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13" name="TextBox 12"/>
          <p:cNvSpPr txBox="1"/>
          <p:nvPr/>
        </p:nvSpPr>
        <p:spPr>
          <a:xfrm>
            <a:off x="263352" y="3513906"/>
            <a:ext cx="47162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en-US" altLang="ko-K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Energy Conversion and Management 2016;124:280</a:t>
            </a:r>
            <a:endParaRPr lang="ko-KR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7" descr="C:\Users\KIMM\Dropbox\Photo 24-11-2016, 11 36 13 AM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23" y="3888813"/>
            <a:ext cx="3816424" cy="255010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277423" y="3232133"/>
            <a:ext cx="28696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– 40 TEMs</a:t>
            </a:r>
            <a:r>
              <a:rPr lang="en-US" altLang="ko-K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ko-KR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ko-KR" sz="1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 1.5 </a:t>
            </a:r>
            <a:r>
              <a:rPr lang="en-US" altLang="ko-K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kPa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126W</a:t>
            </a:r>
            <a:endParaRPr lang="ko-KR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C:\Users\TYKIM\Desktop\d4ga-engine-1-63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5" t="30145" r="32926" b="16914"/>
          <a:stretch/>
        </p:blipFill>
        <p:spPr bwMode="auto">
          <a:xfrm>
            <a:off x="4223395" y="3933056"/>
            <a:ext cx="2074161" cy="198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" name="표 16"/>
          <p:cNvGraphicFramePr>
            <a:graphicFrameLocks noGrp="1"/>
          </p:cNvGraphicFramePr>
          <p:nvPr>
            <p:extLst/>
          </p:nvPr>
        </p:nvGraphicFramePr>
        <p:xfrm>
          <a:off x="6427104" y="3355431"/>
          <a:ext cx="3096344" cy="30489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62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0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6318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Specifications</a:t>
                      </a:r>
                      <a:endParaRPr lang="ko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Resources</a:t>
                      </a:r>
                      <a:endParaRPr lang="ko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stroke diesel engine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6318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Cylinders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6318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Displacement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3,933 </a:t>
                      </a:r>
                      <a:r>
                        <a:rPr lang="en-US" altLang="ko-KR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mL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6318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Bore/Stroke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103/118 mm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7197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Comp. Ratio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719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Max.</a:t>
                      </a:r>
                      <a:r>
                        <a:rPr lang="en-US" altLang="ko-KR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power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</a:t>
                      </a:r>
                      <a:r>
                        <a:rPr lang="en-US" altLang="ko-KR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kW/2500 rpm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6318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Intake</a:t>
                      </a:r>
                      <a:r>
                        <a:rPr lang="en-US" altLang="ko-KR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system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Turbocharging (WGT)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631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Speed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1000‒2000 rpm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631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Load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BMEP 0.2‒1.0</a:t>
                      </a:r>
                      <a:r>
                        <a:rPr lang="en-US" altLang="ko-KR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MPa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782" r="2196"/>
          <a:stretch/>
        </p:blipFill>
        <p:spPr bwMode="auto">
          <a:xfrm>
            <a:off x="5147870" y="568574"/>
            <a:ext cx="3486192" cy="2786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9" t="34033" r="55213" b="15568"/>
          <a:stretch/>
        </p:blipFill>
        <p:spPr bwMode="auto">
          <a:xfrm>
            <a:off x="8805145" y="568575"/>
            <a:ext cx="3188162" cy="2732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12794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82BD9-DF03-4358-A6E4-89B1A306155B}" type="slidenum">
              <a:rPr lang="ko-KR" altLang="en-US" smtClean="0"/>
              <a:pPr/>
              <a:t>18</a:t>
            </a:fld>
            <a:endParaRPr lang="ko-KR" altLang="en-US"/>
          </a:p>
        </p:txBody>
      </p:sp>
      <p:sp>
        <p:nvSpPr>
          <p:cNvPr id="49" name="갈매기형 수장 4"/>
          <p:cNvSpPr/>
          <p:nvPr/>
        </p:nvSpPr>
        <p:spPr>
          <a:xfrm>
            <a:off x="206067" y="44624"/>
            <a:ext cx="7896486" cy="28803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0010" tIns="26670" rIns="26670" bIns="26670" numCol="1" spcCol="1270" anchor="ctr" anchorCtr="0">
            <a:noAutofit/>
          </a:bodyPr>
          <a:lstStyle/>
          <a:p>
            <a:pPr lvl="0" algn="ctr" defTabSz="88900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2000" b="1" kern="1200" dirty="0">
                <a:latin typeface="Times New Roman" pitchFamily="18" charset="0"/>
                <a:cs typeface="Times New Roman" pitchFamily="18" charset="0"/>
              </a:rPr>
              <a:t>시스템 단위 </a:t>
            </a:r>
            <a:r>
              <a:rPr lang="en-US" altLang="ko-KR" sz="2000" b="1" kern="1200" dirty="0">
                <a:latin typeface="Times New Roman" pitchFamily="18" charset="0"/>
                <a:cs typeface="Times New Roman" pitchFamily="18" charset="0"/>
              </a:rPr>
              <a:t>TEG</a:t>
            </a:r>
            <a:endParaRPr lang="ko-KR" altLang="en-US" sz="2000" b="1" kern="1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4" name="다이어그램 53"/>
          <p:cNvGraphicFramePr/>
          <p:nvPr>
            <p:extLst/>
          </p:nvPr>
        </p:nvGraphicFramePr>
        <p:xfrm>
          <a:off x="79604" y="32545"/>
          <a:ext cx="11913703" cy="288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5" name="TextBox 54"/>
          <p:cNvSpPr txBox="1"/>
          <p:nvPr/>
        </p:nvSpPr>
        <p:spPr>
          <a:xfrm>
            <a:off x="1385775" y="1750800"/>
            <a:ext cx="1719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  <a:endParaRPr lang="ko-KR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그림 5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9" b="25784"/>
          <a:stretch>
            <a:fillRect/>
          </a:stretch>
        </p:blipFill>
        <p:spPr bwMode="auto">
          <a:xfrm>
            <a:off x="825386" y="468739"/>
            <a:ext cx="2838035" cy="13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5135028" y="1717786"/>
            <a:ext cx="1367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R-TEG</a:t>
            </a:r>
            <a:endParaRPr lang="ko-KR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96" t="60540" r="30299"/>
          <a:stretch/>
        </p:blipFill>
        <p:spPr bwMode="auto">
          <a:xfrm>
            <a:off x="4246203" y="571495"/>
            <a:ext cx="1590975" cy="1170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TextBox 61"/>
          <p:cNvSpPr txBox="1"/>
          <p:nvPr/>
        </p:nvSpPr>
        <p:spPr>
          <a:xfrm>
            <a:off x="8952090" y="1747243"/>
            <a:ext cx="1309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DC-TEG</a:t>
            </a:r>
            <a:endParaRPr lang="ko-KR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3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4" b="9281"/>
          <a:stretch/>
        </p:blipFill>
        <p:spPr bwMode="auto">
          <a:xfrm>
            <a:off x="8069990" y="558011"/>
            <a:ext cx="2988258" cy="1188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2" descr="E:\2016현대자동차_EHRS_TEG\TEG_Figures\Iso.tif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2" t="13457" r="26552" b="13457"/>
          <a:stretch>
            <a:fillRect/>
          </a:stretch>
        </p:blipFill>
        <p:spPr bwMode="auto">
          <a:xfrm>
            <a:off x="631371" y="3513641"/>
            <a:ext cx="1833726" cy="164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TextBox 65"/>
          <p:cNvSpPr txBox="1"/>
          <p:nvPr/>
        </p:nvSpPr>
        <p:spPr>
          <a:xfrm>
            <a:off x="7287816" y="5056014"/>
            <a:ext cx="1346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P-TEG</a:t>
            </a:r>
            <a:endParaRPr lang="ko-KR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77658" y="5089375"/>
            <a:ext cx="1346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H-TEG</a:t>
            </a:r>
            <a:endParaRPr lang="ko-KR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8" name="Picture 8"/>
          <p:cNvPicPr>
            <a:picLocks noChangeAspect="1" noChangeArrowheads="1"/>
          </p:cNvPicPr>
          <p:nvPr/>
        </p:nvPicPr>
        <p:blipFill rotWithShape="1">
          <a:blip r:embed="rId11" cstate="print"/>
          <a:srcRect l="3984" t="3730" r="6652" b="8474"/>
          <a:stretch/>
        </p:blipFill>
        <p:spPr bwMode="auto">
          <a:xfrm>
            <a:off x="6747175" y="3732439"/>
            <a:ext cx="2361781" cy="1305380"/>
          </a:xfrm>
          <a:prstGeom prst="rect">
            <a:avLst/>
          </a:prstGeom>
          <a:noFill/>
          <a:ln w="19050" cap="flat" cmpd="sng" algn="ctr">
            <a:noFill/>
            <a:prstDash val="dash"/>
            <a:miter lim="800000"/>
            <a:headEnd type="none" w="med" len="med"/>
            <a:tailEnd type="none" w="lg" len="med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69" name="Picture 3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7" b="11346"/>
          <a:stretch/>
        </p:blipFill>
        <p:spPr bwMode="auto">
          <a:xfrm>
            <a:off x="9552384" y="3724379"/>
            <a:ext cx="2072785" cy="1313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" name="TextBox 69"/>
          <p:cNvSpPr txBox="1"/>
          <p:nvPr/>
        </p:nvSpPr>
        <p:spPr>
          <a:xfrm>
            <a:off x="9820663" y="5056603"/>
            <a:ext cx="1926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V-TEG</a:t>
            </a:r>
            <a:endParaRPr lang="ko-KR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" name="Picture 6" descr="G:\ISO.tif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3612" r="23124" b="9161"/>
          <a:stretch/>
        </p:blipFill>
        <p:spPr bwMode="auto">
          <a:xfrm rot="260624">
            <a:off x="3980997" y="3500750"/>
            <a:ext cx="1885940" cy="171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4245279" y="5089374"/>
            <a:ext cx="1346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C-TEG</a:t>
            </a:r>
            <a:endParaRPr lang="ko-KR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2" name="다이어그램 81"/>
          <p:cNvGraphicFramePr/>
          <p:nvPr>
            <p:extLst/>
          </p:nvPr>
        </p:nvGraphicFramePr>
        <p:xfrm>
          <a:off x="79604" y="3264267"/>
          <a:ext cx="11913703" cy="3014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84" name="직사각형 83"/>
          <p:cNvSpPr/>
          <p:nvPr/>
        </p:nvSpPr>
        <p:spPr>
          <a:xfrm>
            <a:off x="2608575" y="3229742"/>
            <a:ext cx="14879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ko-KR" altLang="en-US" sz="1600" b="1" dirty="0" err="1">
                <a:solidFill>
                  <a:schemeClr val="bg1"/>
                </a:solidFill>
                <a:cs typeface="Times New Roman" pitchFamily="18" charset="0"/>
              </a:rPr>
              <a:t>실차적용</a:t>
            </a:r>
            <a:r>
              <a:rPr lang="ko-KR" altLang="en-US" sz="1600" b="1" dirty="0">
                <a:solidFill>
                  <a:schemeClr val="bg1"/>
                </a:solidFill>
                <a:cs typeface="Times New Roman" pitchFamily="18" charset="0"/>
              </a:rPr>
              <a:t> 연구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1979" y="2214209"/>
            <a:ext cx="29137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Analyses on thermal contact resistance and heat sinks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181307" y="2056402"/>
            <a:ext cx="35661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253.5(</a:t>
            </a:r>
            <a:r>
              <a:rPr lang="en-US" altLang="ko-K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)×372(</a:t>
            </a:r>
            <a:r>
              <a:rPr lang="en-US" altLang="ko-K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)×60(</a:t>
            </a:r>
            <a:r>
              <a:rPr lang="en-US" altLang="ko-K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mm</a:t>
            </a:r>
            <a:r>
              <a:rPr lang="en-US" altLang="ko-KR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 TEMs (40×40 mm</a:t>
            </a:r>
            <a:r>
              <a:rPr lang="en-US" altLang="ko-KR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~119 W, ~2.8%, ~1.46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kPa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19"/>
          <a:srcRect l="-1070" t="942" r="50320" b="-942"/>
          <a:stretch/>
        </p:blipFill>
        <p:spPr>
          <a:xfrm>
            <a:off x="5828797" y="558011"/>
            <a:ext cx="1706610" cy="124794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7961272" y="2132110"/>
            <a:ext cx="34265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80(</a:t>
            </a:r>
            <a:r>
              <a:rPr lang="en-US" altLang="ko-K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)×850(</a:t>
            </a:r>
            <a:r>
              <a:rPr lang="en-US" altLang="ko-K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)×80(</a:t>
            </a:r>
            <a:r>
              <a:rPr lang="en-US" altLang="ko-K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mm</a:t>
            </a:r>
            <a:r>
              <a:rPr lang="en-US" altLang="ko-KR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 TEMs (40×40 mm</a:t>
            </a:r>
            <a:r>
              <a:rPr lang="en-US" altLang="ko-KR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~43 W, ~2.0%, ~0.38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kPa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2220" y="5517679"/>
            <a:ext cx="35661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136(</a:t>
            </a:r>
            <a:r>
              <a:rPr lang="en-US" altLang="ko-K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)×141(</a:t>
            </a:r>
            <a:r>
              <a:rPr lang="en-US" altLang="ko-K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)×214(</a:t>
            </a:r>
            <a:r>
              <a:rPr lang="en-US" altLang="ko-K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mm</a:t>
            </a:r>
            <a:r>
              <a:rPr lang="en-US" altLang="ko-KR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 TEMs (40×40 mm</a:t>
            </a:r>
            <a:r>
              <a:rPr lang="en-US" altLang="ko-KR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~90 W, ~2.6%, ~1.6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kPa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352529" y="5529758"/>
            <a:ext cx="35661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200(</a:t>
            </a:r>
            <a:r>
              <a:rPr lang="en-US" altLang="ko-K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)×360(</a:t>
            </a:r>
            <a:r>
              <a:rPr lang="en-US" altLang="ko-K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)×110(</a:t>
            </a:r>
            <a:r>
              <a:rPr lang="en-US" altLang="ko-K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mm</a:t>
            </a:r>
            <a:r>
              <a:rPr lang="en-US" altLang="ko-KR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TEMs (40×40 mm</a:t>
            </a:r>
            <a:r>
              <a:rPr lang="en-US" altLang="ko-KR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~118 W, ~2.1%, ~1.3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kPa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869358" y="5517679"/>
            <a:ext cx="35661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183(</a:t>
            </a:r>
            <a:r>
              <a:rPr lang="en-US" altLang="ko-K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)×394(</a:t>
            </a:r>
            <a:r>
              <a:rPr lang="en-US" altLang="ko-K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)×50(</a:t>
            </a:r>
            <a:r>
              <a:rPr lang="en-US" altLang="ko-K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mm</a:t>
            </a:r>
            <a:r>
              <a:rPr lang="en-US" altLang="ko-KR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TEMs (60×60 mm</a:t>
            </a:r>
            <a:r>
              <a:rPr lang="en-US" altLang="ko-KR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~78 W, ~3.8%, ~1.5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kPa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5288073" y="-13249"/>
            <a:ext cx="16305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ko-KR" b="1" dirty="0">
                <a:solidFill>
                  <a:schemeClr val="bg1"/>
                </a:solidFill>
                <a:cs typeface="Times New Roman" pitchFamily="18" charset="0"/>
              </a:rPr>
              <a:t>Concept </a:t>
            </a:r>
            <a:r>
              <a:rPr lang="ko-KR" altLang="en-US" b="1" dirty="0">
                <a:solidFill>
                  <a:schemeClr val="bg1"/>
                </a:solidFill>
                <a:cs typeface="Times New Roman" pitchFamily="18" charset="0"/>
              </a:rPr>
              <a:t>도출</a:t>
            </a:r>
          </a:p>
        </p:txBody>
      </p:sp>
    </p:spTree>
    <p:extLst>
      <p:ext uri="{BB962C8B-B14F-4D97-AF65-F5344CB8AC3E}">
        <p14:creationId xmlns:p14="http://schemas.microsoft.com/office/powerpoint/2010/main" val="35756803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82BD9-DF03-4358-A6E4-89B1A306155B}" type="slidenum">
              <a:rPr lang="ko-KR" altLang="en-US" smtClean="0"/>
              <a:pPr/>
              <a:t>19</a:t>
            </a:fld>
            <a:endParaRPr lang="ko-KR" altLang="en-US"/>
          </a:p>
        </p:txBody>
      </p:sp>
      <p:grpSp>
        <p:nvGrpSpPr>
          <p:cNvPr id="31" name="그룹 30"/>
          <p:cNvGrpSpPr/>
          <p:nvPr/>
        </p:nvGrpSpPr>
        <p:grpSpPr>
          <a:xfrm>
            <a:off x="7063476" y="3257940"/>
            <a:ext cx="4928215" cy="2663962"/>
            <a:chOff x="-29727" y="1412776"/>
            <a:chExt cx="12109503" cy="5900166"/>
          </a:xfrm>
        </p:grpSpPr>
        <p:pic>
          <p:nvPicPr>
            <p:cNvPr id="29" name="그림 2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727" y="1466116"/>
              <a:ext cx="6079725" cy="5793486"/>
            </a:xfrm>
            <a:prstGeom prst="rect">
              <a:avLst/>
            </a:prstGeom>
          </p:spPr>
        </p:pic>
        <p:pic>
          <p:nvPicPr>
            <p:cNvPr id="30" name="그림 2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9998" y="1412776"/>
              <a:ext cx="6029778" cy="5900166"/>
            </a:xfrm>
            <a:prstGeom prst="rect">
              <a:avLst/>
            </a:prstGeom>
          </p:spPr>
        </p:pic>
      </p:grpSp>
      <p:pic>
        <p:nvPicPr>
          <p:cNvPr id="32" name="그림 31"/>
          <p:cNvPicPr>
            <a:picLocks noChangeAspect="1"/>
          </p:cNvPicPr>
          <p:nvPr/>
        </p:nvPicPr>
        <p:blipFill rotWithShape="1">
          <a:blip r:embed="rId5"/>
          <a:srcRect l="60276" t="16950" b="12080"/>
          <a:stretch/>
        </p:blipFill>
        <p:spPr>
          <a:xfrm>
            <a:off x="4582949" y="4729219"/>
            <a:ext cx="2253459" cy="1749418"/>
          </a:xfrm>
          <a:prstGeom prst="rect">
            <a:avLst/>
          </a:prstGeom>
        </p:spPr>
      </p:pic>
      <p:grpSp>
        <p:nvGrpSpPr>
          <p:cNvPr id="44" name="그룹 43"/>
          <p:cNvGrpSpPr/>
          <p:nvPr/>
        </p:nvGrpSpPr>
        <p:grpSpPr>
          <a:xfrm>
            <a:off x="4348976" y="3158853"/>
            <a:ext cx="2730204" cy="1631875"/>
            <a:chOff x="4435772" y="3397325"/>
            <a:chExt cx="2554198" cy="1434741"/>
          </a:xfrm>
        </p:grpSpPr>
        <p:pic>
          <p:nvPicPr>
            <p:cNvPr id="27" name="그림 26"/>
            <p:cNvPicPr>
              <a:picLocks noChangeAspect="1"/>
            </p:cNvPicPr>
            <p:nvPr/>
          </p:nvPicPr>
          <p:blipFill rotWithShape="1">
            <a:blip r:embed="rId5"/>
            <a:srcRect l="1859" t="10067" r="44458" b="20897"/>
            <a:stretch/>
          </p:blipFill>
          <p:spPr>
            <a:xfrm>
              <a:off x="4435772" y="3397325"/>
              <a:ext cx="2554198" cy="1427320"/>
            </a:xfrm>
            <a:prstGeom prst="rect">
              <a:avLst/>
            </a:prstGeom>
          </p:spPr>
        </p:pic>
        <p:sp>
          <p:nvSpPr>
            <p:cNvPr id="42" name="직사각형 41"/>
            <p:cNvSpPr/>
            <p:nvPr/>
          </p:nvSpPr>
          <p:spPr>
            <a:xfrm>
              <a:off x="4582949" y="4209226"/>
              <a:ext cx="200924" cy="608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3" name="직사각형 42"/>
            <p:cNvSpPr/>
            <p:nvPr/>
          </p:nvSpPr>
          <p:spPr>
            <a:xfrm>
              <a:off x="6653038" y="4223965"/>
              <a:ext cx="200924" cy="608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" name="직사각형 1"/>
          <p:cNvSpPr/>
          <p:nvPr/>
        </p:nvSpPr>
        <p:spPr>
          <a:xfrm>
            <a:off x="306105" y="6073798"/>
            <a:ext cx="41598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b="1" dirty="0" err="1"/>
              <a:t>열유동</a:t>
            </a:r>
            <a:r>
              <a:rPr lang="ko-KR" altLang="en-US" b="1" dirty="0"/>
              <a:t> </a:t>
            </a:r>
            <a:r>
              <a:rPr lang="en-US" altLang="ko-KR" b="1" dirty="0"/>
              <a:t>+ </a:t>
            </a:r>
            <a:r>
              <a:rPr lang="ko-KR" altLang="en-US" b="1" dirty="0"/>
              <a:t>열전 </a:t>
            </a:r>
            <a:r>
              <a:rPr lang="en-US" altLang="ko-KR" b="1" dirty="0"/>
              <a:t>+ </a:t>
            </a:r>
            <a:r>
              <a:rPr lang="ko-KR" altLang="en-US" b="1" dirty="0"/>
              <a:t>전기회로 모사 모델</a:t>
            </a:r>
            <a:endParaRPr lang="en-US" altLang="ko-KR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10275451" y="2291719"/>
            <a:ext cx="1961005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k-ship TEG</a:t>
            </a:r>
          </a:p>
          <a:p>
            <a:pPr algn="ctr"/>
            <a:r>
              <a:rPr lang="en-US" altLang="ko-KR" dirty="0">
                <a:latin typeface="+mn-ea"/>
              </a:rPr>
              <a:t>1.3 kW</a:t>
            </a:r>
            <a:br>
              <a:rPr lang="en-US" altLang="ko-KR" dirty="0">
                <a:latin typeface="+mn-ea"/>
              </a:rPr>
            </a:br>
            <a:r>
              <a:rPr lang="en-US" altLang="ko-KR" dirty="0">
                <a:latin typeface="+mn-ea"/>
              </a:rPr>
              <a:t>(400 TEMs)</a:t>
            </a:r>
            <a:endParaRPr lang="ko-KR" altLang="en-US" dirty="0">
              <a:latin typeface="+mn-ea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19336" y="474770"/>
            <a:ext cx="12009911" cy="2799891"/>
            <a:chOff x="119336" y="474770"/>
            <a:chExt cx="12009911" cy="2799891"/>
          </a:xfrm>
        </p:grpSpPr>
        <p:grpSp>
          <p:nvGrpSpPr>
            <p:cNvPr id="20" name="그룹 19"/>
            <p:cNvGrpSpPr/>
            <p:nvPr/>
          </p:nvGrpSpPr>
          <p:grpSpPr>
            <a:xfrm>
              <a:off x="119336" y="474770"/>
              <a:ext cx="10110486" cy="2799891"/>
              <a:chOff x="17840" y="574889"/>
              <a:chExt cx="9144000" cy="2558143"/>
            </a:xfrm>
          </p:grpSpPr>
          <p:pic>
            <p:nvPicPr>
              <p:cNvPr id="12" name="그림 1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840" y="574889"/>
                <a:ext cx="9144000" cy="2126512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119336" y="2486701"/>
                <a:ext cx="136815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dirty="0">
                    <a:latin typeface="+mn-ea"/>
                  </a:rPr>
                  <a:t>5W</a:t>
                </a:r>
                <a:br>
                  <a:rPr lang="en-US" altLang="ko-KR" dirty="0">
                    <a:latin typeface="+mn-ea"/>
                  </a:rPr>
                </a:br>
                <a:r>
                  <a:rPr lang="en-US" altLang="ko-KR" dirty="0">
                    <a:latin typeface="+mn-ea"/>
                  </a:rPr>
                  <a:t>(0.5W/TEM)</a:t>
                </a:r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2135560" y="2486701"/>
                <a:ext cx="136815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dirty="0">
                    <a:latin typeface="+mn-ea"/>
                  </a:rPr>
                  <a:t>60W</a:t>
                </a:r>
                <a:br>
                  <a:rPr lang="en-US" altLang="ko-KR" dirty="0">
                    <a:latin typeface="+mn-ea"/>
                  </a:rPr>
                </a:br>
                <a:r>
                  <a:rPr lang="en-US" altLang="ko-KR" dirty="0">
                    <a:latin typeface="+mn-ea"/>
                  </a:rPr>
                  <a:t>(1.5W/TEM)</a:t>
                </a:r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272136" y="2486701"/>
                <a:ext cx="136815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dirty="0">
                    <a:latin typeface="+mn-ea"/>
                  </a:rPr>
                  <a:t>125W</a:t>
                </a:r>
                <a:br>
                  <a:rPr lang="en-US" altLang="ko-KR" dirty="0">
                    <a:latin typeface="+mn-ea"/>
                  </a:rPr>
                </a:br>
                <a:r>
                  <a:rPr lang="en-US" altLang="ko-KR" dirty="0">
                    <a:latin typeface="+mn-ea"/>
                  </a:rPr>
                  <a:t>(4W/TEM)</a:t>
                </a:r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5986300" y="2486701"/>
                <a:ext cx="136815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dirty="0">
                    <a:latin typeface="+mn-ea"/>
                  </a:rPr>
                  <a:t>32W</a:t>
                </a:r>
                <a:br>
                  <a:rPr lang="en-US" altLang="ko-KR" dirty="0">
                    <a:latin typeface="+mn-ea"/>
                  </a:rPr>
                </a:br>
                <a:r>
                  <a:rPr lang="en-US" altLang="ko-KR" dirty="0">
                    <a:latin typeface="+mn-ea"/>
                  </a:rPr>
                  <a:t>(8W/TEM)</a:t>
                </a:r>
                <a:endParaRPr lang="ko-KR" altLang="en-US" dirty="0">
                  <a:latin typeface="+mn-ea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7694112" y="2486701"/>
                <a:ext cx="136815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dirty="0">
                    <a:latin typeface="+mn-ea"/>
                  </a:rPr>
                  <a:t>150W</a:t>
                </a:r>
                <a:br>
                  <a:rPr lang="en-US" altLang="ko-KR" dirty="0">
                    <a:latin typeface="+mn-ea"/>
                  </a:rPr>
                </a:br>
                <a:r>
                  <a:rPr lang="en-US" altLang="ko-KR" dirty="0">
                    <a:latin typeface="+mn-ea"/>
                  </a:rPr>
                  <a:t>(12W/TEM)</a:t>
                </a:r>
                <a:endParaRPr lang="ko-KR" altLang="en-US" dirty="0">
                  <a:latin typeface="+mn-ea"/>
                </a:endParaRPr>
              </a:p>
            </p:txBody>
          </p:sp>
        </p:grpSp>
        <p:grpSp>
          <p:nvGrpSpPr>
            <p:cNvPr id="50" name="그룹 49"/>
            <p:cNvGrpSpPr/>
            <p:nvPr/>
          </p:nvGrpSpPr>
          <p:grpSpPr>
            <a:xfrm>
              <a:off x="10001261" y="730250"/>
              <a:ext cx="2127986" cy="316214"/>
              <a:chOff x="4305800" y="0"/>
              <a:chExt cx="4775346" cy="288032"/>
            </a:xfrm>
          </p:grpSpPr>
          <p:sp>
            <p:nvSpPr>
              <p:cNvPr id="51" name="갈매기형 수장 50"/>
              <p:cNvSpPr/>
              <p:nvPr/>
            </p:nvSpPr>
            <p:spPr>
              <a:xfrm>
                <a:off x="4305800" y="0"/>
                <a:ext cx="4775346" cy="288032"/>
              </a:xfrm>
              <a:prstGeom prst="chevron">
                <a:avLst/>
              </a:prstGeom>
              <a:solidFill>
                <a:srgbClr val="FF3399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hueOff val="4681519"/>
                  <a:satOff val="-5839"/>
                  <a:lumOff val="1373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2" name="갈매기형 수장 4"/>
              <p:cNvSpPr txBox="1"/>
              <p:nvPr/>
            </p:nvSpPr>
            <p:spPr>
              <a:xfrm>
                <a:off x="4449816" y="0"/>
                <a:ext cx="4487314" cy="28803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80010" tIns="26670" rIns="26670" bIns="26670" numCol="1" spcCol="1270" anchor="ctr" anchorCtr="0">
                <a:noAutofit/>
              </a:bodyPr>
              <a:lstStyle/>
              <a:p>
                <a:pPr lvl="0" algn="ctr" defTabSz="88900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ko-KR" altLang="en-US" sz="2000" b="1" kern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10463866" y="603893"/>
              <a:ext cx="15841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US" altLang="ko-KR" sz="28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</a:t>
              </a:r>
              <a:r>
                <a:rPr lang="en-US" altLang="ko-KR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gen</a:t>
              </a:r>
              <a:endParaRPr lang="ko-KR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673226" y="44625"/>
            <a:ext cx="8815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itchFamily="18" charset="0"/>
              </a:rPr>
              <a:t>Mismatch loss (</a:t>
            </a:r>
            <a:r>
              <a:rPr lang="ko-KR" altLang="en-US" sz="3600" dirty="0" err="1"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itchFamily="18" charset="0"/>
              </a:rPr>
              <a:t>부정합</a:t>
            </a:r>
            <a:r>
              <a:rPr lang="ko-KR" altLang="en-US" sz="3600" dirty="0"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itchFamily="18" charset="0"/>
              </a:rPr>
              <a:t> 손실</a:t>
            </a:r>
            <a:r>
              <a:rPr lang="en-US" altLang="ko-KR" sz="3600" dirty="0"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itchFamily="18" charset="0"/>
              </a:rPr>
              <a:t>)</a:t>
            </a:r>
            <a:endParaRPr lang="ko-KR" altLang="en-US" sz="3600" dirty="0">
              <a:latin typeface="HY헤드라인M" panose="02030600000101010101" pitchFamily="18" charset="-127"/>
              <a:ea typeface="HY헤드라인M" panose="02030600000101010101" pitchFamily="18" charset="-127"/>
              <a:cs typeface="Times New Roman" pitchFamily="18" charset="0"/>
            </a:endParaRPr>
          </a:p>
        </p:txBody>
      </p:sp>
      <p:pic>
        <p:nvPicPr>
          <p:cNvPr id="53" name="그림 5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91146" y="1015972"/>
            <a:ext cx="2085035" cy="1413545"/>
          </a:xfrm>
          <a:prstGeom prst="rect">
            <a:avLst/>
          </a:prstGeom>
        </p:spPr>
      </p:pic>
      <p:grpSp>
        <p:nvGrpSpPr>
          <p:cNvPr id="7" name="그룹 6">
            <a:extLst>
              <a:ext uri="{FF2B5EF4-FFF2-40B4-BE49-F238E27FC236}">
                <a16:creationId xmlns:a16="http://schemas.microsoft.com/office/drawing/2014/main" id="{F0A49264-FC6D-4376-AA39-AD77FA4A7892}"/>
              </a:ext>
            </a:extLst>
          </p:cNvPr>
          <p:cNvGrpSpPr/>
          <p:nvPr/>
        </p:nvGrpSpPr>
        <p:grpSpPr>
          <a:xfrm>
            <a:off x="477693" y="3222620"/>
            <a:ext cx="3766124" cy="2903220"/>
            <a:chOff x="674586" y="3222620"/>
            <a:chExt cx="3766124" cy="2903220"/>
          </a:xfrm>
        </p:grpSpPr>
        <p:pic>
          <p:nvPicPr>
            <p:cNvPr id="40" name="그림 39">
              <a:extLst>
                <a:ext uri="{FF2B5EF4-FFF2-40B4-BE49-F238E27FC236}">
                  <a16:creationId xmlns:a16="http://schemas.microsoft.com/office/drawing/2014/main" id="{51A4EF10-67A2-4385-8B55-F0E3D1CC7123}"/>
                </a:ext>
              </a:extLst>
            </p:cNvPr>
            <p:cNvPicPr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636"/>
            <a:stretch/>
          </p:blipFill>
          <p:spPr bwMode="auto">
            <a:xfrm>
              <a:off x="674586" y="3222620"/>
              <a:ext cx="3766124" cy="29032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4831A55A-FB6B-481C-8F57-DA6A18AABCFA}"/>
                </a:ext>
              </a:extLst>
            </p:cNvPr>
            <p:cNvSpPr/>
            <p:nvPr/>
          </p:nvSpPr>
          <p:spPr>
            <a:xfrm>
              <a:off x="797243" y="3338428"/>
              <a:ext cx="330205" cy="3065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47139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7304B5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0800000">
            <a:off x="3860081" y="52387"/>
            <a:ext cx="1874545" cy="1167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3" name="TextBox 62"/>
          <p:cNvSpPr txBox="1"/>
          <p:nvPr/>
        </p:nvSpPr>
        <p:spPr>
          <a:xfrm>
            <a:off x="3942050" y="1201846"/>
            <a:ext cx="1738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Microchannel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" name="Picture 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8825" y="122217"/>
            <a:ext cx="2368268" cy="1907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그림 23" descr="Working principle_revised_2sec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924490" y="538050"/>
            <a:ext cx="3267083" cy="1877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그림 69" descr="Working principle_revised_0p1sec.gi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884803" y="538050"/>
            <a:ext cx="3267083" cy="1877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아래쪽 화살표 71"/>
          <p:cNvSpPr/>
          <p:nvPr/>
        </p:nvSpPr>
        <p:spPr>
          <a:xfrm flipV="1">
            <a:off x="9686286" y="612365"/>
            <a:ext cx="1968144" cy="1010978"/>
          </a:xfrm>
          <a:prstGeom prst="downArrow">
            <a:avLst>
              <a:gd name="adj1" fmla="val 70494"/>
              <a:gd name="adj2" fmla="val 50000"/>
            </a:avLst>
          </a:prstGeom>
          <a:gradFill flip="none" rotWithShape="1">
            <a:gsLst>
              <a:gs pos="0">
                <a:schemeClr val="tx2">
                  <a:lumMod val="75000"/>
                  <a:alpha val="50000"/>
                </a:schemeClr>
              </a:gs>
              <a:gs pos="35000">
                <a:schemeClr val="tx2">
                  <a:lumMod val="20000"/>
                  <a:lumOff val="80000"/>
                  <a:alpha val="50000"/>
                </a:schemeClr>
              </a:gs>
              <a:gs pos="69000">
                <a:schemeClr val="accent2">
                  <a:lumMod val="20000"/>
                  <a:lumOff val="80000"/>
                  <a:alpha val="50000"/>
                </a:schemeClr>
              </a:gs>
              <a:gs pos="100000">
                <a:schemeClr val="accent2">
                  <a:lumMod val="75000"/>
                  <a:alpha val="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0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1607" y="5386159"/>
            <a:ext cx="1424819" cy="1386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직사각형 14"/>
          <p:cNvSpPr/>
          <p:nvPr/>
        </p:nvSpPr>
        <p:spPr>
          <a:xfrm>
            <a:off x="2103254" y="6192532"/>
            <a:ext cx="7751946" cy="6208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6" name="Picture 13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529" y="4932344"/>
            <a:ext cx="2964617" cy="1939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2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086" y="4962550"/>
            <a:ext cx="2235256" cy="18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264" y="1757643"/>
            <a:ext cx="2124573" cy="2337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8" name="그룹 27">
            <a:extLst>
              <a:ext uri="{FF2B5EF4-FFF2-40B4-BE49-F238E27FC236}">
                <a16:creationId xmlns:a16="http://schemas.microsoft.com/office/drawing/2014/main" id="{31F19F13-AEBC-4667-B08E-60F358B1C258}"/>
              </a:ext>
            </a:extLst>
          </p:cNvPr>
          <p:cNvGrpSpPr/>
          <p:nvPr/>
        </p:nvGrpSpPr>
        <p:grpSpPr>
          <a:xfrm>
            <a:off x="78112" y="3927107"/>
            <a:ext cx="2188606" cy="2337371"/>
            <a:chOff x="1972743" y="780388"/>
            <a:chExt cx="2070154" cy="2237119"/>
          </a:xfrm>
        </p:grpSpPr>
        <p:pic>
          <p:nvPicPr>
            <p:cNvPr id="29" name="그림 28">
              <a:extLst>
                <a:ext uri="{FF2B5EF4-FFF2-40B4-BE49-F238E27FC236}">
                  <a16:creationId xmlns:a16="http://schemas.microsoft.com/office/drawing/2014/main" id="{E00A9BF9-C6CD-4493-8B7B-E47AD2A0B7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5761" t="6899" r="9265" b="31149"/>
            <a:stretch/>
          </p:blipFill>
          <p:spPr>
            <a:xfrm>
              <a:off x="1972743" y="780388"/>
              <a:ext cx="1965488" cy="191048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DA1D556-CC07-4016-B013-255537A3AE70}"/>
                </a:ext>
              </a:extLst>
            </p:cNvPr>
            <p:cNvSpPr txBox="1"/>
            <p:nvPr/>
          </p:nvSpPr>
          <p:spPr>
            <a:xfrm>
              <a:off x="2177782" y="2555842"/>
              <a:ext cx="18651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Solar energy</a:t>
              </a:r>
              <a:endPara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1" name="Picture 10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93"/>
          <a:stretch/>
        </p:blipFill>
        <p:spPr bwMode="auto">
          <a:xfrm>
            <a:off x="11162388" y="5394728"/>
            <a:ext cx="1029612" cy="136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0" name="그룹 39"/>
          <p:cNvGrpSpPr/>
          <p:nvPr/>
        </p:nvGrpSpPr>
        <p:grpSpPr>
          <a:xfrm>
            <a:off x="6845109" y="-302592"/>
            <a:ext cx="2575560" cy="2354601"/>
            <a:chOff x="1333500" y="-281940"/>
            <a:chExt cx="2575560" cy="2354601"/>
          </a:xfrm>
        </p:grpSpPr>
        <p:sp>
          <p:nvSpPr>
            <p:cNvPr id="41" name="타원 40"/>
            <p:cNvSpPr/>
            <p:nvPr/>
          </p:nvSpPr>
          <p:spPr>
            <a:xfrm>
              <a:off x="1587488" y="57151"/>
              <a:ext cx="2023852" cy="168116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42" name="Picture 2" descr="C:\Users\TYKIM\Dropbox\Application\전북대\2GIF.gif"/>
            <p:cNvPicPr>
              <a:picLocks noChangeAspect="1" noChangeArrowheads="1" noCrop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7121" y="136319"/>
              <a:ext cx="1823799" cy="1496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도넛 42"/>
            <p:cNvSpPr/>
            <p:nvPr/>
          </p:nvSpPr>
          <p:spPr>
            <a:xfrm>
              <a:off x="1333500" y="-281940"/>
              <a:ext cx="2575560" cy="2354601"/>
            </a:xfrm>
            <a:prstGeom prst="donut">
              <a:avLst>
                <a:gd name="adj" fmla="val 1520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768557" y="165692"/>
              <a:ext cx="17658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Free particle</a:t>
              </a:r>
              <a:endParaRPr lang="ko-KR" alt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그룹 806912"/>
          <p:cNvGrpSpPr/>
          <p:nvPr/>
        </p:nvGrpSpPr>
        <p:grpSpPr>
          <a:xfrm>
            <a:off x="2763897" y="899886"/>
            <a:ext cx="7542357" cy="5249618"/>
            <a:chOff x="831345" y="973382"/>
            <a:chExt cx="7542357" cy="5249618"/>
          </a:xfrm>
        </p:grpSpPr>
        <p:sp>
          <p:nvSpPr>
            <p:cNvPr id="46" name="도넛 45"/>
            <p:cNvSpPr/>
            <p:nvPr/>
          </p:nvSpPr>
          <p:spPr>
            <a:xfrm>
              <a:off x="1785370" y="1668420"/>
              <a:ext cx="5489909" cy="3744416"/>
            </a:xfrm>
            <a:prstGeom prst="donut">
              <a:avLst>
                <a:gd name="adj" fmla="val 619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>
                <a:rot lat="20999999" lon="0" rev="0"/>
              </a:camera>
              <a:lightRig rig="flood" dir="t"/>
            </a:scene3d>
            <a:sp3d extrusionH="254000">
              <a:bevelT w="127000" h="1270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47" name="다이아몬드 46"/>
            <p:cNvSpPr/>
            <p:nvPr/>
          </p:nvSpPr>
          <p:spPr>
            <a:xfrm>
              <a:off x="1641354" y="1754960"/>
              <a:ext cx="5597921" cy="3633606"/>
            </a:xfrm>
            <a:prstGeom prst="diamond">
              <a:avLst/>
            </a:prstGeom>
            <a:solidFill>
              <a:schemeClr val="accent5">
                <a:lumMod val="60000"/>
                <a:lumOff val="40000"/>
              </a:schemeClr>
            </a:solidFill>
            <a:scene3d>
              <a:camera prst="orthographicFront"/>
              <a:lightRig rig="flood" dir="t"/>
            </a:scene3d>
            <a:sp3d extrusionH="266700">
              <a:bevelT w="127000" h="127000" prst="artDeco"/>
              <a:bevelB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48" name="그룹 47"/>
            <p:cNvGrpSpPr/>
            <p:nvPr/>
          </p:nvGrpSpPr>
          <p:grpSpPr>
            <a:xfrm>
              <a:off x="3226759" y="973382"/>
              <a:ext cx="2585116" cy="2113158"/>
              <a:chOff x="3289447" y="1178438"/>
              <a:chExt cx="2585116" cy="2113158"/>
            </a:xfrm>
          </p:grpSpPr>
          <p:pic>
            <p:nvPicPr>
              <p:cNvPr id="58" name="Picture 223" descr="56"/>
              <p:cNvPicPr>
                <a:picLocks noChangeAspect="1" noChangeArrowheads="1"/>
              </p:cNvPicPr>
              <p:nvPr/>
            </p:nvPicPr>
            <p:blipFill>
              <a:blip r:embed="rId16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8847" y="1178438"/>
                <a:ext cx="2449617" cy="21131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9" name="Rectangle 224"/>
              <p:cNvSpPr>
                <a:spLocks noChangeArrowheads="1"/>
              </p:cNvSpPr>
              <p:nvPr/>
            </p:nvSpPr>
            <p:spPr bwMode="auto">
              <a:xfrm>
                <a:off x="3289447" y="1728785"/>
                <a:ext cx="2585116" cy="10464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 anchor="ctr">
                <a:spAutoFit/>
              </a:bodyPr>
              <a:lstStyle>
                <a:lvl1pPr marL="266700" indent="-266700" eaLnBrk="0" hangingPunct="0">
                  <a:defRPr kumimoji="1" sz="2200">
                    <a:solidFill>
                      <a:srgbClr val="333333"/>
                    </a:solidFill>
                    <a:latin typeface="HY견고딕" pitchFamily="18" charset="-127"/>
                    <a:ea typeface="HY견고딕" pitchFamily="18" charset="-127"/>
                  </a:defRPr>
                </a:lvl1pPr>
                <a:lvl2pPr marL="742950" indent="-285750" eaLnBrk="0" hangingPunct="0">
                  <a:defRPr kumimoji="1" sz="2200">
                    <a:solidFill>
                      <a:srgbClr val="333333"/>
                    </a:solidFill>
                    <a:latin typeface="HY견고딕" pitchFamily="18" charset="-127"/>
                    <a:ea typeface="HY견고딕" pitchFamily="18" charset="-127"/>
                  </a:defRPr>
                </a:lvl2pPr>
                <a:lvl3pPr marL="1143000" indent="-228600" eaLnBrk="0" hangingPunct="0">
                  <a:defRPr kumimoji="1" sz="2200">
                    <a:solidFill>
                      <a:srgbClr val="333333"/>
                    </a:solidFill>
                    <a:latin typeface="HY견고딕" pitchFamily="18" charset="-127"/>
                    <a:ea typeface="HY견고딕" pitchFamily="18" charset="-127"/>
                  </a:defRPr>
                </a:lvl3pPr>
                <a:lvl4pPr marL="1600200" indent="-228600" eaLnBrk="0" hangingPunct="0">
                  <a:defRPr kumimoji="1" sz="2200">
                    <a:solidFill>
                      <a:srgbClr val="333333"/>
                    </a:solidFill>
                    <a:latin typeface="HY견고딕" pitchFamily="18" charset="-127"/>
                    <a:ea typeface="HY견고딕" pitchFamily="18" charset="-127"/>
                  </a:defRPr>
                </a:lvl4pPr>
                <a:lvl5pPr marL="2057400" indent="-228600" eaLnBrk="0" hangingPunct="0">
                  <a:defRPr kumimoji="1" sz="2200">
                    <a:solidFill>
                      <a:srgbClr val="333333"/>
                    </a:solidFill>
                    <a:latin typeface="HY견고딕" pitchFamily="18" charset="-127"/>
                    <a:ea typeface="HY견고딕" pitchFamily="18" charset="-127"/>
                  </a:defRPr>
                </a:lvl5pPr>
                <a:lvl6pPr marL="2514600" indent="-228600" eaLnBrk="0" fontAlgn="ctr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itchFamily="18" charset="2"/>
                  <a:defRPr kumimoji="1" sz="2200">
                    <a:solidFill>
                      <a:srgbClr val="333333"/>
                    </a:solidFill>
                    <a:latin typeface="HY견고딕" pitchFamily="18" charset="-127"/>
                    <a:ea typeface="HY견고딕" pitchFamily="18" charset="-127"/>
                  </a:defRPr>
                </a:lvl6pPr>
                <a:lvl7pPr marL="2971800" indent="-228600" eaLnBrk="0" fontAlgn="ctr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itchFamily="18" charset="2"/>
                  <a:defRPr kumimoji="1" sz="2200">
                    <a:solidFill>
                      <a:srgbClr val="333333"/>
                    </a:solidFill>
                    <a:latin typeface="HY견고딕" pitchFamily="18" charset="-127"/>
                    <a:ea typeface="HY견고딕" pitchFamily="18" charset="-127"/>
                  </a:defRPr>
                </a:lvl7pPr>
                <a:lvl8pPr marL="3429000" indent="-228600" eaLnBrk="0" fontAlgn="ctr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itchFamily="18" charset="2"/>
                  <a:defRPr kumimoji="1" sz="2200">
                    <a:solidFill>
                      <a:srgbClr val="333333"/>
                    </a:solidFill>
                    <a:latin typeface="HY견고딕" pitchFamily="18" charset="-127"/>
                    <a:ea typeface="HY견고딕" pitchFamily="18" charset="-127"/>
                  </a:defRPr>
                </a:lvl8pPr>
                <a:lvl9pPr marL="3886200" indent="-228600" eaLnBrk="0" fontAlgn="ctr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itchFamily="18" charset="2"/>
                  <a:defRPr kumimoji="1" sz="2200">
                    <a:solidFill>
                      <a:srgbClr val="333333"/>
                    </a:solidFill>
                    <a:latin typeface="HY견고딕" pitchFamily="18" charset="-127"/>
                    <a:ea typeface="HY견고딕" pitchFamily="18" charset="-127"/>
                  </a:defRPr>
                </a:lvl9pPr>
              </a:lstStyle>
              <a:p>
                <a:pPr marL="0" indent="0" algn="ctr" eaLnBrk="1" hangingPunct="1">
                  <a:buSzPct val="130000"/>
                </a:pPr>
                <a:r>
                  <a:rPr lang="en-US" altLang="ko-KR" sz="2800" b="1" dirty="0">
                    <a:solidFill>
                      <a:srgbClr val="0066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Heat transfer</a:t>
                </a:r>
                <a:endParaRPr lang="en-US" altLang="ko-KR" sz="2800" b="1" dirty="0">
                  <a:solidFill>
                    <a:srgbClr val="006600"/>
                  </a:solidFill>
                  <a:latin typeface="Times New Roman" panose="02020603050405020304" pitchFamily="18" charset="0"/>
                  <a:ea typeface="HY헤드라인M" pitchFamily="18" charset="-127"/>
                  <a:cs typeface="Times New Roman" panose="02020603050405020304" pitchFamily="18" charset="0"/>
                </a:endParaRPr>
              </a:p>
              <a:p>
                <a:pPr marL="438150" indent="0" eaLnBrk="1" hangingPunct="1">
                  <a:buSzPct val="130000"/>
                  <a:buBlip>
                    <a:blip r:embed="rId17"/>
                  </a:buBlip>
                </a:pPr>
                <a:r>
                  <a:rPr lang="en-US" altLang="ko-KR" sz="2000" b="1" dirty="0">
                    <a:solidFill>
                      <a:srgbClr val="0066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Single phase</a:t>
                </a:r>
              </a:p>
              <a:p>
                <a:pPr marL="438150" indent="0" eaLnBrk="1" hangingPunct="1">
                  <a:buSzPct val="130000"/>
                  <a:buBlip>
                    <a:blip r:embed="rId17"/>
                  </a:buBlip>
                </a:pPr>
                <a:r>
                  <a:rPr lang="en-US" altLang="ko-KR" sz="2000" b="1" dirty="0">
                    <a:solidFill>
                      <a:srgbClr val="006600"/>
                    </a:solidFill>
                    <a:latin typeface="Times New Roman" panose="02020603050405020304" pitchFamily="18" charset="0"/>
                    <a:ea typeface="HY헤드라인M" pitchFamily="18" charset="-127"/>
                    <a:cs typeface="Times New Roman" panose="02020603050405020304" pitchFamily="18" charset="0"/>
                  </a:rPr>
                  <a:t>Phase change </a:t>
                </a:r>
              </a:p>
            </p:txBody>
          </p:sp>
        </p:grpSp>
        <p:pic>
          <p:nvPicPr>
            <p:cNvPr id="49" name="Picture 223" descr="56"/>
            <p:cNvPicPr>
              <a:picLocks noChangeAspect="1" noChangeArrowheads="1"/>
            </p:cNvPicPr>
            <p:nvPr/>
          </p:nvPicPr>
          <p:blipFill>
            <a:blip r:embed="rId16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7250" y="4077073"/>
              <a:ext cx="2504978" cy="2145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0" name="그룹 12"/>
            <p:cNvGrpSpPr/>
            <p:nvPr/>
          </p:nvGrpSpPr>
          <p:grpSpPr>
            <a:xfrm>
              <a:off x="5557932" y="2603500"/>
              <a:ext cx="2815770" cy="2372854"/>
              <a:chOff x="3103369" y="1115755"/>
              <a:chExt cx="2815770" cy="2372854"/>
            </a:xfrm>
          </p:grpSpPr>
          <p:pic>
            <p:nvPicPr>
              <p:cNvPr id="56" name="Picture 223" descr="56"/>
              <p:cNvPicPr>
                <a:picLocks noChangeAspect="1" noChangeArrowheads="1"/>
              </p:cNvPicPr>
              <p:nvPr/>
            </p:nvPicPr>
            <p:blipFill>
              <a:blip r:embed="rId16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08035" y="1115755"/>
                <a:ext cx="2592402" cy="23728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7" name="Rectangle 224"/>
              <p:cNvSpPr>
                <a:spLocks noChangeArrowheads="1"/>
              </p:cNvSpPr>
              <p:nvPr/>
            </p:nvSpPr>
            <p:spPr bwMode="auto">
              <a:xfrm>
                <a:off x="3103369" y="1308279"/>
                <a:ext cx="2815770" cy="1785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 anchor="ctr">
                <a:spAutoFit/>
              </a:bodyPr>
              <a:lstStyle>
                <a:lvl1pPr marL="266700" indent="-266700" eaLnBrk="0" hangingPunct="0">
                  <a:defRPr kumimoji="1" sz="2200">
                    <a:solidFill>
                      <a:srgbClr val="333333"/>
                    </a:solidFill>
                    <a:latin typeface="HY견고딕" pitchFamily="18" charset="-127"/>
                    <a:ea typeface="HY견고딕" pitchFamily="18" charset="-127"/>
                  </a:defRPr>
                </a:lvl1pPr>
                <a:lvl2pPr marL="742950" indent="-285750" eaLnBrk="0" hangingPunct="0">
                  <a:defRPr kumimoji="1" sz="2200">
                    <a:solidFill>
                      <a:srgbClr val="333333"/>
                    </a:solidFill>
                    <a:latin typeface="HY견고딕" pitchFamily="18" charset="-127"/>
                    <a:ea typeface="HY견고딕" pitchFamily="18" charset="-127"/>
                  </a:defRPr>
                </a:lvl2pPr>
                <a:lvl3pPr marL="1143000" indent="-228600" eaLnBrk="0" hangingPunct="0">
                  <a:defRPr kumimoji="1" sz="2200">
                    <a:solidFill>
                      <a:srgbClr val="333333"/>
                    </a:solidFill>
                    <a:latin typeface="HY견고딕" pitchFamily="18" charset="-127"/>
                    <a:ea typeface="HY견고딕" pitchFamily="18" charset="-127"/>
                  </a:defRPr>
                </a:lvl3pPr>
                <a:lvl4pPr marL="1600200" indent="-228600" eaLnBrk="0" hangingPunct="0">
                  <a:defRPr kumimoji="1" sz="2200">
                    <a:solidFill>
                      <a:srgbClr val="333333"/>
                    </a:solidFill>
                    <a:latin typeface="HY견고딕" pitchFamily="18" charset="-127"/>
                    <a:ea typeface="HY견고딕" pitchFamily="18" charset="-127"/>
                  </a:defRPr>
                </a:lvl4pPr>
                <a:lvl5pPr marL="2057400" indent="-228600" eaLnBrk="0" hangingPunct="0">
                  <a:defRPr kumimoji="1" sz="2200">
                    <a:solidFill>
                      <a:srgbClr val="333333"/>
                    </a:solidFill>
                    <a:latin typeface="HY견고딕" pitchFamily="18" charset="-127"/>
                    <a:ea typeface="HY견고딕" pitchFamily="18" charset="-127"/>
                  </a:defRPr>
                </a:lvl5pPr>
                <a:lvl6pPr marL="2514600" indent="-228600" eaLnBrk="0" fontAlgn="ctr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itchFamily="18" charset="2"/>
                  <a:defRPr kumimoji="1" sz="2200">
                    <a:solidFill>
                      <a:srgbClr val="333333"/>
                    </a:solidFill>
                    <a:latin typeface="HY견고딕" pitchFamily="18" charset="-127"/>
                    <a:ea typeface="HY견고딕" pitchFamily="18" charset="-127"/>
                  </a:defRPr>
                </a:lvl6pPr>
                <a:lvl7pPr marL="2971800" indent="-228600" eaLnBrk="0" fontAlgn="ctr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itchFamily="18" charset="2"/>
                  <a:defRPr kumimoji="1" sz="2200">
                    <a:solidFill>
                      <a:srgbClr val="333333"/>
                    </a:solidFill>
                    <a:latin typeface="HY견고딕" pitchFamily="18" charset="-127"/>
                    <a:ea typeface="HY견고딕" pitchFamily="18" charset="-127"/>
                  </a:defRPr>
                </a:lvl7pPr>
                <a:lvl8pPr marL="3429000" indent="-228600" eaLnBrk="0" fontAlgn="ctr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itchFamily="18" charset="2"/>
                  <a:defRPr kumimoji="1" sz="2200">
                    <a:solidFill>
                      <a:srgbClr val="333333"/>
                    </a:solidFill>
                    <a:latin typeface="HY견고딕" pitchFamily="18" charset="-127"/>
                    <a:ea typeface="HY견고딕" pitchFamily="18" charset="-127"/>
                  </a:defRPr>
                </a:lvl8pPr>
                <a:lvl9pPr marL="3886200" indent="-228600" eaLnBrk="0" fontAlgn="ctr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itchFamily="18" charset="2"/>
                  <a:defRPr kumimoji="1" sz="2200">
                    <a:solidFill>
                      <a:srgbClr val="333333"/>
                    </a:solidFill>
                    <a:latin typeface="HY견고딕" pitchFamily="18" charset="-127"/>
                    <a:ea typeface="HY견고딕" pitchFamily="18" charset="-127"/>
                  </a:defRPr>
                </a:lvl9pPr>
              </a:lstStyle>
              <a:p>
                <a:pPr marL="0" indent="0" algn="ctr" eaLnBrk="1" hangingPunct="1">
                  <a:buSzPct val="130000"/>
                </a:pPr>
                <a:r>
                  <a:rPr lang="en-US" altLang="ko-KR" sz="2800" b="1" dirty="0">
                    <a:solidFill>
                      <a:srgbClr val="0066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Automotive</a:t>
                </a:r>
                <a:br>
                  <a:rPr lang="en-US" altLang="ko-KR" sz="2800" b="1" dirty="0">
                    <a:solidFill>
                      <a:srgbClr val="0066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ko-KR" sz="2800" b="1" dirty="0">
                    <a:solidFill>
                      <a:srgbClr val="0066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applications</a:t>
                </a:r>
                <a:endParaRPr lang="en-US" altLang="ko-KR" sz="2800" b="1" dirty="0">
                  <a:solidFill>
                    <a:srgbClr val="006600"/>
                  </a:solidFill>
                  <a:latin typeface="Times New Roman" panose="02020603050405020304" pitchFamily="18" charset="0"/>
                  <a:ea typeface="HY헤드라인M" pitchFamily="18" charset="-127"/>
                  <a:cs typeface="Times New Roman" panose="02020603050405020304" pitchFamily="18" charset="0"/>
                </a:endParaRPr>
              </a:p>
              <a:p>
                <a:pPr marL="261938" indent="-261938" algn="ctr" eaLnBrk="1" hangingPunct="1">
                  <a:buSzPct val="130000"/>
                  <a:buBlip>
                    <a:blip r:embed="rId17"/>
                  </a:buBlip>
                </a:pPr>
                <a:r>
                  <a:rPr lang="en-US" altLang="ko-KR" sz="2000" b="1" dirty="0">
                    <a:solidFill>
                      <a:srgbClr val="0066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Battery pack</a:t>
                </a:r>
              </a:p>
              <a:p>
                <a:pPr marL="261938" indent="-261938" algn="ctr" eaLnBrk="1" hangingPunct="1">
                  <a:buSzPct val="130000"/>
                  <a:buBlip>
                    <a:blip r:embed="rId17"/>
                  </a:buBlip>
                </a:pPr>
                <a:r>
                  <a:rPr lang="en-US" altLang="ko-KR" sz="2000" b="1" dirty="0">
                    <a:solidFill>
                      <a:srgbClr val="0066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DBD discharge</a:t>
                </a:r>
              </a:p>
              <a:p>
                <a:pPr marL="261938" indent="-261938" algn="ctr" eaLnBrk="1" hangingPunct="1">
                  <a:buSzPct val="130000"/>
                  <a:buBlip>
                    <a:blip r:embed="rId17"/>
                  </a:buBlip>
                </a:pPr>
                <a:r>
                  <a:rPr lang="en-US" altLang="ko-KR" sz="2000" b="1" dirty="0">
                    <a:solidFill>
                      <a:srgbClr val="0066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Real</a:t>
                </a:r>
                <a:r>
                  <a:rPr lang="ko-KR" altLang="en-US" sz="2000" b="1" dirty="0">
                    <a:solidFill>
                      <a:srgbClr val="0066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ko-KR" sz="2000" b="1" dirty="0">
                    <a:solidFill>
                      <a:srgbClr val="0066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vehicle</a:t>
                </a:r>
              </a:p>
            </p:txBody>
          </p:sp>
        </p:grpSp>
        <p:sp>
          <p:nvSpPr>
            <p:cNvPr id="51" name="Rectangle 224"/>
            <p:cNvSpPr>
              <a:spLocks noChangeArrowheads="1"/>
            </p:cNvSpPr>
            <p:nvPr/>
          </p:nvSpPr>
          <p:spPr bwMode="auto">
            <a:xfrm>
              <a:off x="3267348" y="4532927"/>
              <a:ext cx="2468429" cy="1046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marL="266700" indent="-266700" eaLnBrk="0" hangingPunct="0">
                <a:defRPr kumimoji="1" sz="2200">
                  <a:solidFill>
                    <a:srgbClr val="333333"/>
                  </a:solidFill>
                  <a:latin typeface="HY견고딕" pitchFamily="18" charset="-127"/>
                  <a:ea typeface="HY견고딕" pitchFamily="18" charset="-127"/>
                </a:defRPr>
              </a:lvl1pPr>
              <a:lvl2pPr marL="742950" indent="-285750" eaLnBrk="0" hangingPunct="0">
                <a:defRPr kumimoji="1" sz="2200">
                  <a:solidFill>
                    <a:srgbClr val="333333"/>
                  </a:solidFill>
                  <a:latin typeface="HY견고딕" pitchFamily="18" charset="-127"/>
                  <a:ea typeface="HY견고딕" pitchFamily="18" charset="-127"/>
                </a:defRPr>
              </a:lvl2pPr>
              <a:lvl3pPr marL="1143000" indent="-228600" eaLnBrk="0" hangingPunct="0">
                <a:defRPr kumimoji="1" sz="2200">
                  <a:solidFill>
                    <a:srgbClr val="333333"/>
                  </a:solidFill>
                  <a:latin typeface="HY견고딕" pitchFamily="18" charset="-127"/>
                  <a:ea typeface="HY견고딕" pitchFamily="18" charset="-127"/>
                </a:defRPr>
              </a:lvl3pPr>
              <a:lvl4pPr marL="1600200" indent="-228600" eaLnBrk="0" hangingPunct="0">
                <a:defRPr kumimoji="1" sz="2200">
                  <a:solidFill>
                    <a:srgbClr val="333333"/>
                  </a:solidFill>
                  <a:latin typeface="HY견고딕" pitchFamily="18" charset="-127"/>
                  <a:ea typeface="HY견고딕" pitchFamily="18" charset="-127"/>
                </a:defRPr>
              </a:lvl4pPr>
              <a:lvl5pPr marL="2057400" indent="-228600" eaLnBrk="0" hangingPunct="0">
                <a:defRPr kumimoji="1" sz="2200">
                  <a:solidFill>
                    <a:srgbClr val="333333"/>
                  </a:solidFill>
                  <a:latin typeface="HY견고딕" pitchFamily="18" charset="-127"/>
                  <a:ea typeface="HY견고딕" pitchFamily="18" charset="-127"/>
                </a:defRPr>
              </a:lvl5pPr>
              <a:lvl6pPr marL="2514600" indent="-228600" eaLnBrk="0" fontAlgn="ctr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Symbol" pitchFamily="18" charset="2"/>
                <a:defRPr kumimoji="1" sz="2200">
                  <a:solidFill>
                    <a:srgbClr val="333333"/>
                  </a:solidFill>
                  <a:latin typeface="HY견고딕" pitchFamily="18" charset="-127"/>
                  <a:ea typeface="HY견고딕" pitchFamily="18" charset="-127"/>
                </a:defRPr>
              </a:lvl6pPr>
              <a:lvl7pPr marL="2971800" indent="-228600" eaLnBrk="0" fontAlgn="ctr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Symbol" pitchFamily="18" charset="2"/>
                <a:defRPr kumimoji="1" sz="2200">
                  <a:solidFill>
                    <a:srgbClr val="333333"/>
                  </a:solidFill>
                  <a:latin typeface="HY견고딕" pitchFamily="18" charset="-127"/>
                  <a:ea typeface="HY견고딕" pitchFamily="18" charset="-127"/>
                </a:defRPr>
              </a:lvl7pPr>
              <a:lvl8pPr marL="3429000" indent="-228600" eaLnBrk="0" fontAlgn="ctr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Symbol" pitchFamily="18" charset="2"/>
                <a:defRPr kumimoji="1" sz="2200">
                  <a:solidFill>
                    <a:srgbClr val="333333"/>
                  </a:solidFill>
                  <a:latin typeface="HY견고딕" pitchFamily="18" charset="-127"/>
                  <a:ea typeface="HY견고딕" pitchFamily="18" charset="-127"/>
                </a:defRPr>
              </a:lvl8pPr>
              <a:lvl9pPr marL="3886200" indent="-228600" eaLnBrk="0" fontAlgn="ctr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Symbol" pitchFamily="18" charset="2"/>
                <a:defRPr kumimoji="1" sz="2200">
                  <a:solidFill>
                    <a:srgbClr val="333333"/>
                  </a:solidFill>
                  <a:latin typeface="HY견고딕" pitchFamily="18" charset="-127"/>
                  <a:ea typeface="HY견고딕" pitchFamily="18" charset="-127"/>
                </a:defRPr>
              </a:lvl9pPr>
            </a:lstStyle>
            <a:p>
              <a:pPr marL="0" indent="0" algn="ctr" eaLnBrk="1" hangingPunct="1">
                <a:buSzPct val="130000"/>
              </a:pPr>
              <a:r>
                <a:rPr lang="en-US" altLang="ko-KR" sz="2800" b="1" dirty="0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Diagnosis</a:t>
              </a:r>
              <a:endParaRPr lang="en-US" altLang="ko-KR" sz="2800" b="1" dirty="0">
                <a:solidFill>
                  <a:srgbClr val="006600"/>
                </a:solidFill>
                <a:latin typeface="Times New Roman" panose="02020603050405020304" pitchFamily="18" charset="0"/>
                <a:ea typeface="HY헤드라인M" pitchFamily="18" charset="-127"/>
                <a:cs typeface="Times New Roman" panose="02020603050405020304" pitchFamily="18" charset="0"/>
              </a:endParaRPr>
            </a:p>
            <a:p>
              <a:pPr marL="355600" indent="93663" eaLnBrk="1" hangingPunct="1">
                <a:buSzPct val="130000"/>
                <a:buBlip>
                  <a:blip r:embed="rId17"/>
                </a:buBlip>
              </a:pPr>
              <a:r>
                <a:rPr lang="en-US" altLang="ko-KR" sz="2000" b="1" dirty="0">
                  <a:solidFill>
                    <a:srgbClr val="006600"/>
                  </a:solidFill>
                  <a:latin typeface="Times New Roman" panose="02020603050405020304" pitchFamily="18" charset="0"/>
                  <a:ea typeface="HY헤드라인M" pitchFamily="18" charset="-127"/>
                  <a:cs typeface="Times New Roman" panose="02020603050405020304" pitchFamily="18" charset="0"/>
                </a:rPr>
                <a:t> Topography</a:t>
              </a:r>
            </a:p>
            <a:p>
              <a:pPr marL="355600" indent="93663" eaLnBrk="1" hangingPunct="1">
                <a:buSzPct val="130000"/>
                <a:buBlip>
                  <a:blip r:embed="rId17"/>
                </a:buBlip>
              </a:pPr>
              <a:r>
                <a:rPr lang="en-US" altLang="ko-KR" sz="2000" b="1" dirty="0">
                  <a:solidFill>
                    <a:srgbClr val="006600"/>
                  </a:solidFill>
                  <a:latin typeface="Times New Roman" panose="02020603050405020304" pitchFamily="18" charset="0"/>
                  <a:ea typeface="HY헤드라인M" pitchFamily="18" charset="-127"/>
                  <a:cs typeface="Times New Roman" panose="02020603050405020304" pitchFamily="18" charset="0"/>
                </a:rPr>
                <a:t> Heterogeneity</a:t>
              </a:r>
            </a:p>
          </p:txBody>
        </p:sp>
        <p:grpSp>
          <p:nvGrpSpPr>
            <p:cNvPr id="52" name="그룹 53"/>
            <p:cNvGrpSpPr/>
            <p:nvPr/>
          </p:nvGrpSpPr>
          <p:grpSpPr>
            <a:xfrm>
              <a:off x="831345" y="2667000"/>
              <a:ext cx="2443615" cy="2252960"/>
              <a:chOff x="693285" y="2667000"/>
              <a:chExt cx="2443615" cy="2252960"/>
            </a:xfrm>
          </p:grpSpPr>
          <p:pic>
            <p:nvPicPr>
              <p:cNvPr id="54" name="Picture 223" descr="56"/>
              <p:cNvPicPr>
                <a:picLocks noChangeAspect="1" noChangeArrowheads="1"/>
              </p:cNvPicPr>
              <p:nvPr/>
            </p:nvPicPr>
            <p:blipFill>
              <a:blip r:embed="rId16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3285" y="2667000"/>
                <a:ext cx="2443615" cy="2252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5" name="Rectangle 224"/>
              <p:cNvSpPr>
                <a:spLocks noChangeArrowheads="1"/>
              </p:cNvSpPr>
              <p:nvPr/>
            </p:nvSpPr>
            <p:spPr bwMode="auto">
              <a:xfrm>
                <a:off x="836218" y="3130867"/>
                <a:ext cx="2152090" cy="10464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 anchor="ctr">
                <a:spAutoFit/>
              </a:bodyPr>
              <a:lstStyle>
                <a:lvl1pPr marL="266700" indent="-266700" eaLnBrk="0" hangingPunct="0">
                  <a:defRPr kumimoji="1" sz="2200">
                    <a:solidFill>
                      <a:srgbClr val="333333"/>
                    </a:solidFill>
                    <a:latin typeface="HY견고딕" pitchFamily="18" charset="-127"/>
                    <a:ea typeface="HY견고딕" pitchFamily="18" charset="-127"/>
                  </a:defRPr>
                </a:lvl1pPr>
                <a:lvl2pPr marL="742950" indent="-285750" eaLnBrk="0" hangingPunct="0">
                  <a:defRPr kumimoji="1" sz="2200">
                    <a:solidFill>
                      <a:srgbClr val="333333"/>
                    </a:solidFill>
                    <a:latin typeface="HY견고딕" pitchFamily="18" charset="-127"/>
                    <a:ea typeface="HY견고딕" pitchFamily="18" charset="-127"/>
                  </a:defRPr>
                </a:lvl2pPr>
                <a:lvl3pPr marL="1143000" indent="-228600" eaLnBrk="0" hangingPunct="0">
                  <a:defRPr kumimoji="1" sz="2200">
                    <a:solidFill>
                      <a:srgbClr val="333333"/>
                    </a:solidFill>
                    <a:latin typeface="HY견고딕" pitchFamily="18" charset="-127"/>
                    <a:ea typeface="HY견고딕" pitchFamily="18" charset="-127"/>
                  </a:defRPr>
                </a:lvl3pPr>
                <a:lvl4pPr marL="1600200" indent="-228600" eaLnBrk="0" hangingPunct="0">
                  <a:defRPr kumimoji="1" sz="2200">
                    <a:solidFill>
                      <a:srgbClr val="333333"/>
                    </a:solidFill>
                    <a:latin typeface="HY견고딕" pitchFamily="18" charset="-127"/>
                    <a:ea typeface="HY견고딕" pitchFamily="18" charset="-127"/>
                  </a:defRPr>
                </a:lvl4pPr>
                <a:lvl5pPr marL="2057400" indent="-228600" eaLnBrk="0" hangingPunct="0">
                  <a:defRPr kumimoji="1" sz="2200">
                    <a:solidFill>
                      <a:srgbClr val="333333"/>
                    </a:solidFill>
                    <a:latin typeface="HY견고딕" pitchFamily="18" charset="-127"/>
                    <a:ea typeface="HY견고딕" pitchFamily="18" charset="-127"/>
                  </a:defRPr>
                </a:lvl5pPr>
                <a:lvl6pPr marL="2514600" indent="-228600" eaLnBrk="0" fontAlgn="ctr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itchFamily="18" charset="2"/>
                  <a:defRPr kumimoji="1" sz="2200">
                    <a:solidFill>
                      <a:srgbClr val="333333"/>
                    </a:solidFill>
                    <a:latin typeface="HY견고딕" pitchFamily="18" charset="-127"/>
                    <a:ea typeface="HY견고딕" pitchFamily="18" charset="-127"/>
                  </a:defRPr>
                </a:lvl6pPr>
                <a:lvl7pPr marL="2971800" indent="-228600" eaLnBrk="0" fontAlgn="ctr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itchFamily="18" charset="2"/>
                  <a:defRPr kumimoji="1" sz="2200">
                    <a:solidFill>
                      <a:srgbClr val="333333"/>
                    </a:solidFill>
                    <a:latin typeface="HY견고딕" pitchFamily="18" charset="-127"/>
                    <a:ea typeface="HY견고딕" pitchFamily="18" charset="-127"/>
                  </a:defRPr>
                </a:lvl7pPr>
                <a:lvl8pPr marL="3429000" indent="-228600" eaLnBrk="0" fontAlgn="ctr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itchFamily="18" charset="2"/>
                  <a:defRPr kumimoji="1" sz="2200">
                    <a:solidFill>
                      <a:srgbClr val="333333"/>
                    </a:solidFill>
                    <a:latin typeface="HY견고딕" pitchFamily="18" charset="-127"/>
                    <a:ea typeface="HY견고딕" pitchFamily="18" charset="-127"/>
                  </a:defRPr>
                </a:lvl8pPr>
                <a:lvl9pPr marL="3886200" indent="-228600" eaLnBrk="0" fontAlgn="ctr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itchFamily="18" charset="2"/>
                  <a:defRPr kumimoji="1" sz="2200">
                    <a:solidFill>
                      <a:srgbClr val="333333"/>
                    </a:solidFill>
                    <a:latin typeface="HY견고딕" pitchFamily="18" charset="-127"/>
                    <a:ea typeface="HY견고딕" pitchFamily="18" charset="-127"/>
                  </a:defRPr>
                </a:lvl9pPr>
              </a:lstStyle>
              <a:p>
                <a:pPr marL="0" indent="0" algn="ctr" eaLnBrk="1" hangingPunct="1">
                  <a:buSzPct val="130000"/>
                </a:pPr>
                <a:r>
                  <a:rPr lang="en-US" altLang="ko-KR" sz="2800" b="1" dirty="0">
                    <a:solidFill>
                      <a:srgbClr val="0066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Energy </a:t>
                </a:r>
                <a:endParaRPr lang="en-US" altLang="ko-KR" sz="2800" b="1" dirty="0">
                  <a:solidFill>
                    <a:srgbClr val="006600"/>
                  </a:solidFill>
                  <a:latin typeface="Times New Roman" panose="02020603050405020304" pitchFamily="18" charset="0"/>
                  <a:ea typeface="HY헤드라인M" pitchFamily="18" charset="-127"/>
                  <a:cs typeface="Times New Roman" panose="02020603050405020304" pitchFamily="18" charset="0"/>
                </a:endParaRPr>
              </a:p>
              <a:p>
                <a:pPr marL="177800" indent="276225" eaLnBrk="1" hangingPunct="1">
                  <a:buSzPct val="130000"/>
                  <a:buBlip>
                    <a:blip r:embed="rId17"/>
                  </a:buBlip>
                </a:pPr>
                <a:r>
                  <a:rPr lang="en-US" altLang="ko-KR" sz="2000" b="1" dirty="0">
                    <a:solidFill>
                      <a:srgbClr val="006600"/>
                    </a:solidFill>
                    <a:latin typeface="Times New Roman" panose="02020603050405020304" pitchFamily="18" charset="0"/>
                    <a:ea typeface="HY헤드라인M" pitchFamily="18" charset="-127"/>
                    <a:cs typeface="Times New Roman" panose="02020603050405020304" pitchFamily="18" charset="0"/>
                  </a:rPr>
                  <a:t> Conversion</a:t>
                </a:r>
              </a:p>
              <a:p>
                <a:pPr marL="444500" eaLnBrk="1" hangingPunct="1">
                  <a:buSzPct val="130000"/>
                  <a:buBlip>
                    <a:blip r:embed="rId17"/>
                  </a:buBlip>
                </a:pPr>
                <a:r>
                  <a:rPr lang="en-US" altLang="ko-KR" sz="2000" b="1" dirty="0">
                    <a:solidFill>
                      <a:srgbClr val="006600"/>
                    </a:solidFill>
                    <a:latin typeface="Times New Roman" panose="02020603050405020304" pitchFamily="18" charset="0"/>
                    <a:ea typeface="HY헤드라인M" pitchFamily="18" charset="-127"/>
                    <a:cs typeface="Times New Roman" panose="02020603050405020304" pitchFamily="18" charset="0"/>
                  </a:rPr>
                  <a:t> Harvesting</a:t>
                </a:r>
              </a:p>
            </p:txBody>
          </p:sp>
        </p:grpSp>
        <p:sp>
          <p:nvSpPr>
            <p:cNvPr id="53" name="TextBox 52"/>
            <p:cNvSpPr txBox="1"/>
            <p:nvPr/>
          </p:nvSpPr>
          <p:spPr>
            <a:xfrm>
              <a:off x="3185859" y="3284870"/>
              <a:ext cx="26201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Research Fields</a:t>
              </a:r>
              <a:endParaRPr lang="ko-KR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그림 6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1921" y="3536060"/>
            <a:ext cx="2231925" cy="1719806"/>
          </a:xfrm>
          <a:prstGeom prst="rect">
            <a:avLst/>
          </a:prstGeom>
        </p:spPr>
      </p:pic>
      <p:grpSp>
        <p:nvGrpSpPr>
          <p:cNvPr id="37" name="그룹 36"/>
          <p:cNvGrpSpPr/>
          <p:nvPr/>
        </p:nvGrpSpPr>
        <p:grpSpPr>
          <a:xfrm>
            <a:off x="10228671" y="1819168"/>
            <a:ext cx="1819853" cy="1503979"/>
            <a:chOff x="9819530" y="1365701"/>
            <a:chExt cx="1819853" cy="1503979"/>
          </a:xfrm>
        </p:grpSpPr>
        <p:pic>
          <p:nvPicPr>
            <p:cNvPr id="38" name="Picture 3" descr="C:\Users\TYKIM\Desktop\heat sink.jpg"/>
            <p:cNvPicPr>
              <a:picLocks noChangeAspect="1" noChangeArrowheads="1"/>
            </p:cNvPicPr>
            <p:nvPr/>
          </p:nvPicPr>
          <p:blipFill rotWithShape="1"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67" t="12970" r="10788" b="13052"/>
            <a:stretch/>
          </p:blipFill>
          <p:spPr bwMode="auto">
            <a:xfrm>
              <a:off x="9819530" y="1365701"/>
              <a:ext cx="1324784" cy="1273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/>
            <p:cNvSpPr txBox="1"/>
            <p:nvPr/>
          </p:nvSpPr>
          <p:spPr>
            <a:xfrm>
              <a:off x="10289204" y="2500348"/>
              <a:ext cx="1350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Heat sink</a:t>
              </a:r>
              <a:endPara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2" name="그림 61">
            <a:extLst>
              <a:ext uri="{FF2B5EF4-FFF2-40B4-BE49-F238E27FC236}">
                <a16:creationId xmlns:a16="http://schemas.microsoft.com/office/drawing/2014/main" id="{50F0E82C-DE87-4F83-9B20-AF570CDF1396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28950" t="29820" r="21825" b="31146"/>
          <a:stretch/>
        </p:blipFill>
        <p:spPr>
          <a:xfrm>
            <a:off x="86476" y="81909"/>
            <a:ext cx="3857864" cy="163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7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5200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4" repeatCount="indefinite" fill="hold" display="0">
                  <p:stCondLst>
                    <p:cond delay="indefinite"/>
                  </p:stCondLst>
                </p:cTn>
                <p:tgtEl>
                  <p:spTgt spid="64"/>
                </p:tgtEl>
              </p:cMediaNode>
            </p:video>
          </p:childTnLst>
        </p:cTn>
      </p:par>
    </p:tnLst>
    <p:bldLst>
      <p:bldP spid="72" grpId="0" animBg="1"/>
      <p:bldP spid="72" grpId="1" animBg="1"/>
      <p:bldP spid="72" grpId="2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82BD9-DF03-4358-A6E4-89B1A306155B}" type="slidenum">
              <a:rPr lang="ko-KR" altLang="en-US" smtClean="0"/>
              <a:pPr/>
              <a:t>20</a:t>
            </a:fld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1673226" y="44625"/>
            <a:ext cx="8815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itchFamily="18" charset="0"/>
              </a:rPr>
              <a:t>부정합손실의 원인</a:t>
            </a:r>
          </a:p>
        </p:txBody>
      </p:sp>
      <p:grpSp>
        <p:nvGrpSpPr>
          <p:cNvPr id="12" name="그룹 11"/>
          <p:cNvGrpSpPr/>
          <p:nvPr/>
        </p:nvGrpSpPr>
        <p:grpSpPr>
          <a:xfrm>
            <a:off x="407368" y="908720"/>
            <a:ext cx="4939339" cy="3869009"/>
            <a:chOff x="5283656" y="3605658"/>
            <a:chExt cx="3286261" cy="2661572"/>
          </a:xfrm>
        </p:grpSpPr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83656" y="3605658"/>
              <a:ext cx="3286261" cy="266157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6877554" y="4158989"/>
                  <a:ext cx="1655193" cy="46102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𝑜𝑝𝑡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num>
                          <m:den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den>
                        </m:f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030" name="TextBox 10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77554" y="4158989"/>
                  <a:ext cx="1655193" cy="46102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직선 연결선 16"/>
            <p:cNvCxnSpPr/>
            <p:nvPr/>
          </p:nvCxnSpPr>
          <p:spPr>
            <a:xfrm>
              <a:off x="7032104" y="4047894"/>
              <a:ext cx="0" cy="1838558"/>
            </a:xfrm>
            <a:prstGeom prst="line">
              <a:avLst/>
            </a:prstGeom>
            <a:ln w="15875"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직선 연결선 17"/>
            <p:cNvCxnSpPr/>
            <p:nvPr/>
          </p:nvCxnSpPr>
          <p:spPr>
            <a:xfrm>
              <a:off x="6566603" y="5258531"/>
              <a:ext cx="0" cy="618162"/>
            </a:xfrm>
            <a:prstGeom prst="line">
              <a:avLst/>
            </a:prstGeom>
            <a:ln w="15875"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그림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0" t="8746" r="4120" b="3801"/>
          <a:stretch/>
        </p:blipFill>
        <p:spPr>
          <a:xfrm>
            <a:off x="6312024" y="837128"/>
            <a:ext cx="5502576" cy="3930412"/>
          </a:xfrm>
          <a:prstGeom prst="rect">
            <a:avLst/>
          </a:prstGeom>
        </p:spPr>
      </p:pic>
      <p:grpSp>
        <p:nvGrpSpPr>
          <p:cNvPr id="3" name="그룹 2"/>
          <p:cNvGrpSpPr/>
          <p:nvPr/>
        </p:nvGrpSpPr>
        <p:grpSpPr>
          <a:xfrm>
            <a:off x="-3870" y="4890657"/>
            <a:ext cx="3672408" cy="1362135"/>
            <a:chOff x="6143248" y="721066"/>
            <a:chExt cx="4872551" cy="1434143"/>
          </a:xfrm>
        </p:grpSpPr>
        <p:pic>
          <p:nvPicPr>
            <p:cNvPr id="19" name="그림 18"/>
            <p:cNvPicPr>
              <a:picLocks noChangeAspect="1"/>
            </p:cNvPicPr>
            <p:nvPr/>
          </p:nvPicPr>
          <p:blipFill rotWithShape="1">
            <a:blip r:embed="rId10"/>
            <a:srcRect r="30000" b="67411"/>
            <a:stretch/>
          </p:blipFill>
          <p:spPr>
            <a:xfrm>
              <a:off x="6143248" y="721066"/>
              <a:ext cx="4872551" cy="1434143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6143248" y="721066"/>
              <a:ext cx="456808" cy="3316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aphicFrame>
        <p:nvGraphicFramePr>
          <p:cNvPr id="22" name="표 21"/>
          <p:cNvGraphicFramePr>
            <a:graphicFrameLocks noGrp="1"/>
          </p:cNvGraphicFramePr>
          <p:nvPr>
            <p:extLst/>
          </p:nvPr>
        </p:nvGraphicFramePr>
        <p:xfrm>
          <a:off x="3884754" y="4939223"/>
          <a:ext cx="8128000" cy="13817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95699552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31392110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10581061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4070201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HTD module</a:t>
                      </a:r>
                      <a:endParaRPr lang="ko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LTD module</a:t>
                      </a:r>
                      <a:endParaRPr lang="ko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System</a:t>
                      </a:r>
                      <a:endParaRPr lang="ko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88658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Series </a:t>
                      </a:r>
                      <a:endParaRPr lang="ko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altLang="ko-KR" i="1" baseline="-25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opt</a:t>
                      </a:r>
                      <a:r>
                        <a:rPr lang="en-US" altLang="ko-KR" i="1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ko-K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altLang="ko-KR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altLang="ko-KR" i="1" baseline="-25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load</a:t>
                      </a:r>
                      <a:r>
                        <a:rPr lang="en-US" altLang="ko-KR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altLang="ko-KR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altLang="ko-KR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altLang="ko-K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Decreased </a:t>
                      </a:r>
                      <a:r>
                        <a:rPr lang="en-US" altLang="ko-KR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altLang="ko-KR" i="1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out</a:t>
                      </a:r>
                      <a:r>
                        <a:rPr lang="en-US" altLang="ko-K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ko-KR" altLang="en-US" i="1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altLang="ko-KR" i="1" baseline="-25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opt</a:t>
                      </a:r>
                      <a:r>
                        <a:rPr lang="en-US" altLang="ko-KR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ko-K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 </a:t>
                      </a:r>
                      <a:r>
                        <a:rPr lang="en-US" altLang="ko-KR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altLang="ko-KR" i="1" baseline="-25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load</a:t>
                      </a:r>
                      <a:r>
                        <a:rPr lang="en-US" altLang="ko-KR" i="1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ko-KR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br>
                        <a:rPr lang="en-US" altLang="ko-KR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altLang="ko-KR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altLang="ko-K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Joule heating)</a:t>
                      </a:r>
                      <a:endParaRPr lang="ko-KR" altLang="en-US" i="1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62980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Parallel</a:t>
                      </a:r>
                      <a:endParaRPr lang="ko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Reverse current</a:t>
                      </a:r>
                      <a:endParaRPr lang="ko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Reduced </a:t>
                      </a:r>
                      <a:r>
                        <a:rPr lang="en-US" altLang="ko-KR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altLang="ko-KR" i="1" baseline="-25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load</a:t>
                      </a:r>
                      <a:endParaRPr lang="ko-KR" altLang="en-US" i="1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17024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01716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82BD9-DF03-4358-A6E4-89B1A306155B}" type="slidenum">
              <a:rPr lang="ko-KR" altLang="en-US" smtClean="0"/>
              <a:pPr/>
              <a:t>21</a:t>
            </a:fld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1673226" y="44625"/>
            <a:ext cx="8815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itchFamily="18" charset="0"/>
              </a:rPr>
              <a:t>부정합손실의 원인</a:t>
            </a:r>
          </a:p>
        </p:txBody>
      </p:sp>
      <p:grpSp>
        <p:nvGrpSpPr>
          <p:cNvPr id="12" name="그룹 11"/>
          <p:cNvGrpSpPr/>
          <p:nvPr/>
        </p:nvGrpSpPr>
        <p:grpSpPr>
          <a:xfrm>
            <a:off x="407368" y="908720"/>
            <a:ext cx="4939339" cy="3869009"/>
            <a:chOff x="5283656" y="3605658"/>
            <a:chExt cx="3286261" cy="2661572"/>
          </a:xfrm>
        </p:grpSpPr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83656" y="3605658"/>
              <a:ext cx="3286261" cy="266157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6877554" y="4158989"/>
                  <a:ext cx="1655193" cy="46102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𝑜𝑝𝑡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num>
                          <m:den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den>
                        </m:f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030" name="TextBox 10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77554" y="4158989"/>
                  <a:ext cx="1655193" cy="46102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직선 연결선 16"/>
            <p:cNvCxnSpPr/>
            <p:nvPr/>
          </p:nvCxnSpPr>
          <p:spPr>
            <a:xfrm>
              <a:off x="7032104" y="4047894"/>
              <a:ext cx="0" cy="1838558"/>
            </a:xfrm>
            <a:prstGeom prst="line">
              <a:avLst/>
            </a:prstGeom>
            <a:ln w="15875"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직선 연결선 17"/>
            <p:cNvCxnSpPr/>
            <p:nvPr/>
          </p:nvCxnSpPr>
          <p:spPr>
            <a:xfrm>
              <a:off x="6566603" y="5258531"/>
              <a:ext cx="0" cy="618162"/>
            </a:xfrm>
            <a:prstGeom prst="line">
              <a:avLst/>
            </a:prstGeom>
            <a:ln w="15875"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2" t="9051" r="5584" b="5901"/>
          <a:stretch/>
        </p:blipFill>
        <p:spPr>
          <a:xfrm>
            <a:off x="6312024" y="781200"/>
            <a:ext cx="5555858" cy="3913256"/>
          </a:xfrm>
          <a:prstGeom prst="rect">
            <a:avLst/>
          </a:prstGeom>
        </p:spPr>
      </p:pic>
      <p:grpSp>
        <p:nvGrpSpPr>
          <p:cNvPr id="3" name="그룹 2"/>
          <p:cNvGrpSpPr/>
          <p:nvPr/>
        </p:nvGrpSpPr>
        <p:grpSpPr>
          <a:xfrm>
            <a:off x="-234711" y="4785951"/>
            <a:ext cx="3815874" cy="1826780"/>
            <a:chOff x="6962337" y="4770043"/>
            <a:chExt cx="3538728" cy="1615918"/>
          </a:xfrm>
        </p:grpSpPr>
        <p:pic>
          <p:nvPicPr>
            <p:cNvPr id="11" name="그림 10"/>
            <p:cNvPicPr>
              <a:picLocks noChangeAspect="1"/>
            </p:cNvPicPr>
            <p:nvPr/>
          </p:nvPicPr>
          <p:blipFill rotWithShape="1">
            <a:blip r:embed="rId10"/>
            <a:srcRect l="74336" b="11102"/>
            <a:stretch/>
          </p:blipFill>
          <p:spPr>
            <a:xfrm rot="16200000">
              <a:off x="7923742" y="3808638"/>
              <a:ext cx="1615918" cy="3538728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7248128" y="5877272"/>
              <a:ext cx="360040" cy="432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aphicFrame>
        <p:nvGraphicFramePr>
          <p:cNvPr id="22" name="표 21"/>
          <p:cNvGraphicFramePr>
            <a:graphicFrameLocks noGrp="1"/>
          </p:cNvGraphicFramePr>
          <p:nvPr>
            <p:extLst/>
          </p:nvPr>
        </p:nvGraphicFramePr>
        <p:xfrm>
          <a:off x="3884754" y="4939223"/>
          <a:ext cx="8128000" cy="13817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95699552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31392110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10581061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4070201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HTD module</a:t>
                      </a:r>
                      <a:endParaRPr lang="ko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LTD module</a:t>
                      </a:r>
                      <a:endParaRPr lang="ko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System</a:t>
                      </a:r>
                      <a:endParaRPr lang="ko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88658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Series </a:t>
                      </a:r>
                      <a:endParaRPr lang="ko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altLang="ko-KR" i="1" baseline="-25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opt</a:t>
                      </a:r>
                      <a:r>
                        <a:rPr lang="en-US" altLang="ko-KR" i="1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ko-K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altLang="ko-KR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altLang="ko-KR" i="1" baseline="-25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load</a:t>
                      </a:r>
                      <a:r>
                        <a:rPr lang="en-US" altLang="ko-KR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altLang="ko-KR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altLang="ko-KR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altLang="ko-K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Decreased </a:t>
                      </a:r>
                      <a:r>
                        <a:rPr lang="en-US" altLang="ko-KR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altLang="ko-KR" i="1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out</a:t>
                      </a:r>
                      <a:r>
                        <a:rPr lang="en-US" altLang="ko-K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ko-KR" altLang="en-US" i="1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altLang="ko-KR" i="1" baseline="-25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opt</a:t>
                      </a:r>
                      <a:r>
                        <a:rPr lang="en-US" altLang="ko-KR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ko-K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 </a:t>
                      </a:r>
                      <a:r>
                        <a:rPr lang="en-US" altLang="ko-KR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altLang="ko-KR" i="1" baseline="-25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load</a:t>
                      </a:r>
                      <a:r>
                        <a:rPr lang="en-US" altLang="ko-KR" i="1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ko-KR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br>
                        <a:rPr lang="en-US" altLang="ko-KR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altLang="ko-KR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altLang="ko-K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Joule heating)</a:t>
                      </a:r>
                      <a:endParaRPr lang="ko-KR" altLang="en-US" i="1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62980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Parallel</a:t>
                      </a:r>
                      <a:endParaRPr lang="ko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Reverse current</a:t>
                      </a:r>
                      <a:endParaRPr lang="ko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Reduced </a:t>
                      </a:r>
                      <a:r>
                        <a:rPr lang="en-US" altLang="ko-KR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altLang="ko-KR" i="1" baseline="-25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load</a:t>
                      </a:r>
                      <a:endParaRPr lang="ko-KR" altLang="en-US" i="1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17024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80688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82BD9-DF03-4358-A6E4-89B1A306155B}" type="slidenum">
              <a:rPr lang="ko-KR" altLang="en-US" smtClean="0"/>
              <a:pPr/>
              <a:t>22</a:t>
            </a:fld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654630" y="-87198"/>
            <a:ext cx="8897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dirty="0"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itchFamily="18" charset="0"/>
              </a:rPr>
              <a:t>CHIME</a:t>
            </a:r>
            <a:endParaRPr lang="ko-KR" altLang="en-US" sz="4000" dirty="0">
              <a:latin typeface="HY헤드라인M" panose="02030600000101010101" pitchFamily="18" charset="-127"/>
              <a:ea typeface="HY헤드라인M" panose="02030600000101010101" pitchFamily="18" charset="-127"/>
              <a:cs typeface="Times New Roman" pitchFamily="18" charset="0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1916832"/>
            <a:ext cx="3257222" cy="2376264"/>
          </a:xfrm>
          <a:prstGeom prst="rect">
            <a:avLst/>
          </a:prstGeom>
        </p:spPr>
      </p:pic>
      <p:grpSp>
        <p:nvGrpSpPr>
          <p:cNvPr id="15" name="그룹 14"/>
          <p:cNvGrpSpPr/>
          <p:nvPr/>
        </p:nvGrpSpPr>
        <p:grpSpPr>
          <a:xfrm>
            <a:off x="3578914" y="648428"/>
            <a:ext cx="8178636" cy="652038"/>
            <a:chOff x="2540488" y="904125"/>
            <a:chExt cx="7309736" cy="652038"/>
          </a:xfrm>
        </p:grpSpPr>
        <p:sp>
          <p:nvSpPr>
            <p:cNvPr id="16" name="TextBox 15"/>
            <p:cNvSpPr txBox="1"/>
            <p:nvPr/>
          </p:nvSpPr>
          <p:spPr>
            <a:xfrm>
              <a:off x="2540488" y="904125"/>
              <a:ext cx="34155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First layer</a:t>
              </a:r>
            </a:p>
            <a:p>
              <a:pPr algn="ctr"/>
              <a:r>
                <a:rPr lang="en-US" dirty="0"/>
                <a:t>Low temperature difference TEMs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434671" y="909832"/>
              <a:ext cx="34155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Second layer</a:t>
              </a:r>
            </a:p>
            <a:p>
              <a:pPr algn="ctr"/>
              <a:r>
                <a:rPr lang="en-US"/>
                <a:t>High temperature difference TEMs</a:t>
              </a:r>
            </a:p>
          </p:txBody>
        </p:sp>
      </p:grpSp>
      <p:pic>
        <p:nvPicPr>
          <p:cNvPr id="18" name="그림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4464" y="1285812"/>
            <a:ext cx="9047536" cy="3858736"/>
          </a:xfrm>
          <a:prstGeom prst="rect">
            <a:avLst/>
          </a:prstGeom>
        </p:spPr>
      </p:pic>
      <p:cxnSp>
        <p:nvCxnSpPr>
          <p:cNvPr id="19" name="직선 연결선 18"/>
          <p:cNvCxnSpPr/>
          <p:nvPr/>
        </p:nvCxnSpPr>
        <p:spPr>
          <a:xfrm>
            <a:off x="819426" y="2925850"/>
            <a:ext cx="524046" cy="2908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/>
          <p:cNvCxnSpPr/>
          <p:nvPr/>
        </p:nvCxnSpPr>
        <p:spPr>
          <a:xfrm>
            <a:off x="819426" y="3596461"/>
            <a:ext cx="524046" cy="2908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21"/>
          <p:cNvCxnSpPr/>
          <p:nvPr/>
        </p:nvCxnSpPr>
        <p:spPr>
          <a:xfrm flipV="1">
            <a:off x="823430" y="2925852"/>
            <a:ext cx="0" cy="67060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연결선 29"/>
          <p:cNvCxnSpPr/>
          <p:nvPr/>
        </p:nvCxnSpPr>
        <p:spPr>
          <a:xfrm>
            <a:off x="1229370" y="2691358"/>
            <a:ext cx="499884" cy="27742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연결선 34"/>
          <p:cNvCxnSpPr/>
          <p:nvPr/>
        </p:nvCxnSpPr>
        <p:spPr>
          <a:xfrm flipV="1">
            <a:off x="812118" y="2691358"/>
            <a:ext cx="411524" cy="22642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/>
          <p:cNvCxnSpPr/>
          <p:nvPr/>
        </p:nvCxnSpPr>
        <p:spPr>
          <a:xfrm flipV="1">
            <a:off x="1343472" y="3216683"/>
            <a:ext cx="0" cy="67060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연결선 37"/>
          <p:cNvCxnSpPr/>
          <p:nvPr/>
        </p:nvCxnSpPr>
        <p:spPr>
          <a:xfrm flipV="1">
            <a:off x="1317730" y="2972374"/>
            <a:ext cx="411524" cy="22642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연결선 38"/>
          <p:cNvCxnSpPr/>
          <p:nvPr/>
        </p:nvCxnSpPr>
        <p:spPr>
          <a:xfrm flipV="1">
            <a:off x="1727184" y="2974415"/>
            <a:ext cx="0" cy="67060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직선 연결선 39"/>
          <p:cNvCxnSpPr/>
          <p:nvPr/>
        </p:nvCxnSpPr>
        <p:spPr>
          <a:xfrm flipV="1">
            <a:off x="1340390" y="3661339"/>
            <a:ext cx="411524" cy="22642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직선 연결선 40"/>
          <p:cNvCxnSpPr/>
          <p:nvPr/>
        </p:nvCxnSpPr>
        <p:spPr>
          <a:xfrm flipV="1">
            <a:off x="1737538" y="2675872"/>
            <a:ext cx="532351" cy="292909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3" name="직선 연결선 42"/>
          <p:cNvCxnSpPr/>
          <p:nvPr/>
        </p:nvCxnSpPr>
        <p:spPr>
          <a:xfrm flipV="1">
            <a:off x="1750484" y="3362784"/>
            <a:ext cx="532351" cy="292909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4" name="직선 연결선 43"/>
          <p:cNvCxnSpPr/>
          <p:nvPr/>
        </p:nvCxnSpPr>
        <p:spPr>
          <a:xfrm flipV="1">
            <a:off x="2269889" y="2691358"/>
            <a:ext cx="0" cy="670609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6" name="직선 연결선 45"/>
          <p:cNvCxnSpPr/>
          <p:nvPr/>
        </p:nvCxnSpPr>
        <p:spPr>
          <a:xfrm flipV="1">
            <a:off x="1251061" y="2376608"/>
            <a:ext cx="524459" cy="288566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8" name="직선 연결선 47"/>
          <p:cNvCxnSpPr/>
          <p:nvPr/>
        </p:nvCxnSpPr>
        <p:spPr>
          <a:xfrm>
            <a:off x="1768240" y="2375790"/>
            <a:ext cx="499884" cy="277422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0" name="직선 연결선 49"/>
          <p:cNvCxnSpPr/>
          <p:nvPr/>
        </p:nvCxnSpPr>
        <p:spPr>
          <a:xfrm>
            <a:off x="1250866" y="2665359"/>
            <a:ext cx="499884" cy="277422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2" name="직선 연결선 51"/>
          <p:cNvCxnSpPr/>
          <p:nvPr/>
        </p:nvCxnSpPr>
        <p:spPr>
          <a:xfrm flipV="1">
            <a:off x="1754061" y="2968780"/>
            <a:ext cx="0" cy="670609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4" name="직선 화살표 연결선 53"/>
          <p:cNvCxnSpPr/>
          <p:nvPr/>
        </p:nvCxnSpPr>
        <p:spPr>
          <a:xfrm flipH="1">
            <a:off x="1737538" y="1916832"/>
            <a:ext cx="181998" cy="4589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1250866" y="1256752"/>
            <a:ext cx="1629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First layer</a:t>
            </a:r>
          </a:p>
          <a:p>
            <a:pPr algn="ctr"/>
            <a:r>
              <a:rPr lang="en-US" dirty="0"/>
              <a:t>(Low current)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20068" y="4428888"/>
            <a:ext cx="1629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Second layer</a:t>
            </a:r>
          </a:p>
          <a:p>
            <a:pPr algn="ctr"/>
            <a:r>
              <a:rPr lang="en-US" dirty="0"/>
              <a:t>(High current)</a:t>
            </a:r>
          </a:p>
        </p:txBody>
      </p:sp>
      <p:cxnSp>
        <p:nvCxnSpPr>
          <p:cNvPr id="59" name="직선 화살표 연결선 58"/>
          <p:cNvCxnSpPr/>
          <p:nvPr/>
        </p:nvCxnSpPr>
        <p:spPr>
          <a:xfrm flipV="1">
            <a:off x="1085171" y="3892319"/>
            <a:ext cx="270869" cy="4267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335360" y="5505251"/>
            <a:ext cx="11593288" cy="775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열전소자의 </a:t>
            </a:r>
            <a:r>
              <a:rPr lang="ko-KR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온도차에</a:t>
            </a:r>
            <a:r>
              <a: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비례한 전류를 흘려주는 환경 구성</a:t>
            </a:r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이상적인 발전양의 </a:t>
            </a:r>
            <a:r>
              <a:rPr lang="en-US" altLang="ko-K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98%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이상 도출 가능함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7411508" y="5191962"/>
                <a:ext cx="4123200" cy="1168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000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ko-KR" sz="2000" i="1" baseline="-25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ko-KR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branch ratio,  </a:t>
                </a:r>
                <a:r>
                  <a:rPr lang="en-US" altLang="ko-KR" sz="2000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ko-KR" sz="2000" i="1" baseline="-25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ko-KR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module ratio</a:t>
                </a:r>
              </a:p>
              <a:p>
                <a:r>
                  <a:rPr lang="en-US" altLang="ko-KR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Load resistance</a:t>
                </a:r>
                <a:r>
                  <a:rPr lang="ko-KR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ko-KR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0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ko-KR" sz="2000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altLang="ko-KR" sz="20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ko-KR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ko-KR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ko-KR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en-US" altLang="ko-KR" sz="20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den>
                        </m:f>
                        <m:r>
                          <a:rPr lang="en-US" altLang="ko-KR" sz="2000" i="1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altLang="ko-KR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ko-KR" sz="2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num>
                          <m:den>
                            <m:r>
                              <a:rPr lang="en-US" altLang="ko-KR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den>
                        </m:f>
                      </m:e>
                    </m:d>
                    <m:r>
                      <a:rPr lang="en-US" altLang="ko-KR" sz="2000" i="1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</a:t>
                </a:r>
                <a:b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</a:t>
                </a:r>
                <a:r>
                  <a:rPr lang="en-US" altLang="ko-KR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electrical resistance of each TEM</a:t>
                </a: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1508" y="5191962"/>
                <a:ext cx="4123200" cy="1168525"/>
              </a:xfrm>
              <a:prstGeom prst="rect">
                <a:avLst/>
              </a:prstGeom>
              <a:blipFill>
                <a:blip r:embed="rId4"/>
                <a:stretch>
                  <a:fillRect l="-1627" t="-3141" b="-890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24117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82BD9-DF03-4358-A6E4-89B1A306155B}" type="slidenum">
              <a:rPr lang="ko-KR" altLang="en-US" smtClean="0"/>
              <a:pPr/>
              <a:t>23</a:t>
            </a:fld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1654630" y="1082"/>
            <a:ext cx="8897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dirty="0">
                <a:latin typeface="Times New Roman" pitchFamily="18" charset="0"/>
                <a:cs typeface="Times New Roman" pitchFamily="18" charset="0"/>
              </a:rPr>
              <a:t>Theoretical Analysis (1)</a:t>
            </a:r>
            <a:endParaRPr lang="ko-KR" altLang="en-US" sz="40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482987" y="2707527"/>
                <a:ext cx="455735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Sum of </a:t>
                </a:r>
                <a:r>
                  <a:rPr lang="en-US" sz="20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sz="2000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oc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1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branch of 1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layer</a:t>
                </a:r>
                <a:endParaRPr lang="en-US" sz="2000" i="1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ko-KR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Current flowing through 1</a:t>
                </a:r>
                <a:r>
                  <a:rPr lang="en-US" altLang="ko-KR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</a:t>
                </a:r>
                <a:r>
                  <a:rPr lang="en-US" altLang="ko-KR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branch</a:t>
                </a:r>
                <a:endParaRPr lang="en-US" sz="2000" i="1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ko-KR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Current flowing through the load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2987" y="2707527"/>
                <a:ext cx="4557359" cy="1015663"/>
              </a:xfrm>
              <a:prstGeom prst="rect">
                <a:avLst/>
              </a:prstGeom>
              <a:blipFill>
                <a:blip r:embed="rId2"/>
                <a:stretch>
                  <a:fillRect l="-1205" t="-2994" b="-958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862883" y="4444663"/>
                <a:ext cx="4314604" cy="1347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ko-KR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ko-KR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… 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0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altLang="ko-KR" sz="20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altLang="ko-KR" sz="20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ko-KR" sz="20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00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ko-KR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by </a:t>
                </a:r>
                <a:br>
                  <a:rPr lang="en-US" altLang="ko-KR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ko-KR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Kirchhoff’s current law</a:t>
                </a:r>
                <a:endParaRPr lang="en-US" sz="2000" i="1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Sum of </a:t>
                </a:r>
                <a:r>
                  <a:rPr lang="en-US" sz="20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sz="2000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oc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for all the modules </a:t>
                </a:r>
                <a:b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2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nd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layer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2883" y="4444663"/>
                <a:ext cx="4314604" cy="1347613"/>
              </a:xfrm>
              <a:prstGeom prst="rect">
                <a:avLst/>
              </a:prstGeom>
              <a:blipFill>
                <a:blip r:embed="rId3"/>
                <a:stretch>
                  <a:fillRect l="-1271" t="-2262" r="-1554" b="-2986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그룹 1"/>
          <p:cNvGrpSpPr/>
          <p:nvPr/>
        </p:nvGrpSpPr>
        <p:grpSpPr>
          <a:xfrm>
            <a:off x="407368" y="746903"/>
            <a:ext cx="10040471" cy="5412897"/>
            <a:chOff x="898799" y="838771"/>
            <a:chExt cx="10040471" cy="54128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1047812" y="1463719"/>
                  <a:ext cx="6761466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𝑥𝑅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𝑦𝑅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a14:m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			(1)</a:t>
                  </a: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7812" y="1463719"/>
                  <a:ext cx="6761466" cy="307777"/>
                </a:xfrm>
                <a:prstGeom prst="rect">
                  <a:avLst/>
                </a:prstGeom>
                <a:blipFill>
                  <a:blip r:embed="rId4"/>
                  <a:stretch>
                    <a:fillRect l="-1262" t="-25490" r="-1443" b="-49020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TextBox 5"/>
            <p:cNvSpPr txBox="1"/>
            <p:nvPr/>
          </p:nvSpPr>
          <p:spPr>
            <a:xfrm rot="5400000">
              <a:off x="2733621" y="1890321"/>
              <a:ext cx="4742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1047811" y="2239853"/>
                  <a:ext cx="6761466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𝑥𝑅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𝑦𝑅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a14:m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			(2)</a:t>
                  </a: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7811" y="2239853"/>
                  <a:ext cx="6761466" cy="307777"/>
                </a:xfrm>
                <a:prstGeom prst="rect">
                  <a:avLst/>
                </a:prstGeom>
                <a:blipFill>
                  <a:blip r:embed="rId5"/>
                  <a:stretch>
                    <a:fillRect l="-1262" t="-25490" r="-1443" b="-49020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911424" y="5805264"/>
                  <a:ext cx="8129275" cy="4464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ko-KR" sz="2000" i="1">
                          <a:latin typeface="Cambria Math" panose="02040503050406030204" pitchFamily="18" charset="0"/>
                        </a:rPr>
                        <m:t>𝑛</m:t>
                      </m:r>
                      <m:d>
                        <m:dPr>
                          <m:ctrlPr>
                            <a:rPr lang="en-US" altLang="ko-KR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𝑥𝑅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𝑚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𝑦𝑅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𝑚𝑛𝑅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a14:m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		(4) </a:t>
                  </a:r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1424" y="5805264"/>
                  <a:ext cx="8129275" cy="446404"/>
                </a:xfrm>
                <a:prstGeom prst="rect">
                  <a:avLst/>
                </a:prstGeom>
                <a:blipFill>
                  <a:blip r:embed="rId6"/>
                  <a:stretch>
                    <a:fillRect l="-1500" t="-105479" b="-160274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TextBox 11"/>
            <p:cNvSpPr txBox="1"/>
            <p:nvPr/>
          </p:nvSpPr>
          <p:spPr>
            <a:xfrm>
              <a:off x="911424" y="838771"/>
              <a:ext cx="83521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Applying Kirchhoff’s voltage law to 1st branch in the 1st layer</a:t>
              </a:r>
              <a:endParaRPr lang="ko-KR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11424" y="3429000"/>
              <a:ext cx="83521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Summing up all the equations</a:t>
              </a:r>
              <a:endParaRPr lang="ko-KR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898799" y="3861049"/>
                  <a:ext cx="10040471" cy="7541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ko-KR" sz="2000" i="1">
                          <a:latin typeface="Cambria Math" panose="02040503050406030204" pitchFamily="18" charset="0"/>
                        </a:rPr>
                        <m:t>𝑛</m:t>
                      </m:r>
                      <m:d>
                        <m:dPr>
                          <m:ctrlPr>
                            <a:rPr lang="en-US" altLang="ko-KR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𝑥𝑅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𝑦𝑅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𝑛𝑅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a14:m>
                  <a:r>
                    <a:rPr lang="en-US" altLang="ko-KR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		(3)</a:t>
                  </a:r>
                </a:p>
                <a:p>
                  <a:endPara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8799" y="3861049"/>
                  <a:ext cx="10040471" cy="754181"/>
                </a:xfrm>
                <a:prstGeom prst="rect">
                  <a:avLst/>
                </a:prstGeom>
                <a:blipFill>
                  <a:blip r:embed="rId7"/>
                  <a:stretch>
                    <a:fillRect t="-62097" b="-53226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5"/>
            <p:cNvSpPr txBox="1"/>
            <p:nvPr/>
          </p:nvSpPr>
          <p:spPr>
            <a:xfrm>
              <a:off x="911424" y="5373216"/>
              <a:ext cx="83521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For all the branches in the 1</a:t>
              </a:r>
              <a:r>
                <a:rPr lang="en-US" altLang="ko-KR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</a:t>
              </a:r>
              <a:r>
                <a:rPr lang="en-US" altLang="ko-KR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layer</a:t>
              </a:r>
              <a:endParaRPr lang="ko-KR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65662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82BD9-DF03-4358-A6E4-89B1A306155B}" type="slidenum">
              <a:rPr lang="ko-KR" altLang="en-US" smtClean="0"/>
              <a:pPr/>
              <a:t>24</a:t>
            </a:fld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1654630" y="1082"/>
            <a:ext cx="8897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dirty="0">
                <a:latin typeface="Times New Roman" pitchFamily="18" charset="0"/>
                <a:cs typeface="Times New Roman" pitchFamily="18" charset="0"/>
              </a:rPr>
              <a:t>Theoretical Analysis (2)</a:t>
            </a:r>
            <a:endParaRPr lang="ko-KR" alt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127448" y="692696"/>
            <a:ext cx="8420380" cy="5576594"/>
            <a:chOff x="1927164" y="838771"/>
            <a:chExt cx="8420380" cy="5576594"/>
          </a:xfrm>
        </p:grpSpPr>
        <p:sp>
          <p:nvSpPr>
            <p:cNvPr id="12" name="TextBox 11"/>
            <p:cNvSpPr txBox="1"/>
            <p:nvPr/>
          </p:nvSpPr>
          <p:spPr>
            <a:xfrm>
              <a:off x="1927164" y="838771"/>
              <a:ext cx="83521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Regarding the electric current flowing through the load</a:t>
              </a:r>
              <a:endParaRPr lang="ko-KR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직사각형 1"/>
                <p:cNvSpPr/>
                <p:nvPr/>
              </p:nvSpPr>
              <p:spPr>
                <a:xfrm>
                  <a:off x="2063552" y="1301784"/>
                  <a:ext cx="7972054" cy="60240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ko-K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0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altLang="ko-KR" sz="20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altLang="ko-KR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2000" i="1">
                              <a:latin typeface="Cambria Math" panose="02040503050406030204" pitchFamily="18" charset="0"/>
                            </a:rPr>
                            <m:t>𝑛</m:t>
                          </m:r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altLang="ko-KR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en-US" altLang="ko-KR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2000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ko-KR" sz="2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altLang="ko-KR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ko-KR" sz="2000" i="1">
                              <a:latin typeface="Cambria Math" panose="02040503050406030204" pitchFamily="18" charset="0"/>
                            </a:rPr>
                            <m:t>𝑚</m:t>
                          </m:r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altLang="ko-KR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en-US" altLang="ko-KR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2000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ko-KR" sz="20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r>
                            <a:rPr lang="en-US" altLang="ko-KR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d>
                            <m:dPr>
                              <m:ctrlPr>
                                <a:rPr lang="en-US" altLang="ko-KR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2000" i="1">
                                  <a:latin typeface="Cambria Math" panose="02040503050406030204" pitchFamily="18" charset="0"/>
                                </a:rPr>
                                <m:t>𝑛𝑥</m:t>
                              </m:r>
                              <m:r>
                                <a:rPr lang="en-US" altLang="ko-KR" sz="2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ko-KR" sz="2000" i="1">
                                  <a:latin typeface="Cambria Math" panose="02040503050406030204" pitchFamily="18" charset="0"/>
                                </a:rPr>
                                <m:t>𝑚𝑦</m:t>
                              </m:r>
                            </m:e>
                          </m:d>
                          <m:r>
                            <a:rPr lang="en-US" altLang="ko-KR" sz="2000" i="1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a14:m>
                  <a:r>
                    <a:rPr lang="en-US" altLang="ko-KR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		        			                (4)</a:t>
                  </a:r>
                </a:p>
              </p:txBody>
            </p:sp>
          </mc:Choice>
          <mc:Fallback xmlns="">
            <p:sp>
              <p:nvSpPr>
                <p:cNvPr id="2" name="직사각형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63552" y="1301784"/>
                  <a:ext cx="7972054" cy="602409"/>
                </a:xfrm>
                <a:prstGeom prst="rect">
                  <a:avLst/>
                </a:prstGeom>
                <a:blipFill>
                  <a:blip r:embed="rId2"/>
                  <a:stretch>
                    <a:fillRect b="-1020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직사각형 16"/>
                <p:cNvSpPr/>
                <p:nvPr/>
              </p:nvSpPr>
              <p:spPr>
                <a:xfrm>
                  <a:off x="2063552" y="1861497"/>
                  <a:ext cx="8215798" cy="68140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= </m:t>
                      </m:r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20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sz="20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nary>
                                    <m:naryPr>
                                      <m:chr m:val="∑"/>
                                      <m:subHide m:val="on"/>
                                      <m:supHide m:val="on"/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/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𝑉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</m:e>
                                  </m:nary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nary>
                                    <m:naryPr>
                                      <m:chr m:val="∑"/>
                                      <m:subHide m:val="on"/>
                                      <m:supHide m:val="on"/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/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𝑉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sub>
                                      </m:sSub>
                                    </m:e>
                                  </m:nary>
                                </m:num>
                                <m:den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d>
                                    <m:d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𝑛𝑥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𝑚𝑦</m:t>
                                      </m:r>
                                    </m:e>
                                  </m:d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altLang="ko-KR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ko-KR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altLang="ko-KR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altLang="ko-KR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ko-KR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2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en-US" altLang="ko-KR" sz="2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</m:e>
                      </m:d>
                      <m:r>
                        <a:rPr lang="en-US" altLang="ko-KR" sz="2000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ko-KR" sz="20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ko-KR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ko-KR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20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nary>
                                    <m:naryPr>
                                      <m:chr m:val="∑"/>
                                      <m:subHide m:val="on"/>
                                      <m:supHide m:val="on"/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/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𝑉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</m:e>
                                  </m:nary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nary>
                                    <m:naryPr>
                                      <m:chr m:val="∑"/>
                                      <m:subHide m:val="on"/>
                                      <m:supHide m:val="on"/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/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𝑉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sub>
                                      </m:sSub>
                                    </m:e>
                                  </m:nary>
                                </m:e>
                              </m:d>
                            </m:e>
                            <m:sup>
                              <m:r>
                                <a:rPr lang="en-US" altLang="ko-KR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ko-KR" sz="20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ko-KR" sz="2000" i="1">
                              <a:latin typeface="Cambria Math" panose="02040503050406030204" pitchFamily="18" charset="0"/>
                            </a:rPr>
                            <m:t>𝑚𝑛</m:t>
                          </m:r>
                          <m:d>
                            <m:dPr>
                              <m:ctrlPr>
                                <a:rPr lang="en-US" altLang="ko-KR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2000" i="1">
                                  <a:latin typeface="Cambria Math" panose="02040503050406030204" pitchFamily="18" charset="0"/>
                                </a:rPr>
                                <m:t>𝑛𝑥</m:t>
                              </m:r>
                              <m:r>
                                <a:rPr lang="en-US" altLang="ko-KR" sz="2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ko-KR" sz="2000" i="1">
                                  <a:latin typeface="Cambria Math" panose="02040503050406030204" pitchFamily="18" charset="0"/>
                                </a:rPr>
                                <m:t>𝑚𝑦</m:t>
                              </m:r>
                            </m:e>
                          </m:d>
                          <m:r>
                            <a:rPr lang="en-US" altLang="ko-KR" sz="2000" i="1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a14:m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	 (5)</a:t>
                  </a:r>
                </a:p>
              </p:txBody>
            </p:sp>
          </mc:Choice>
          <mc:Fallback xmlns="">
            <p:sp>
              <p:nvSpPr>
                <p:cNvPr id="17" name="직사각형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63552" y="1861497"/>
                  <a:ext cx="8215798" cy="68140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직사각형 17"/>
                <p:cNvSpPr/>
                <p:nvPr/>
              </p:nvSpPr>
              <p:spPr>
                <a:xfrm>
                  <a:off x="2063552" y="2516428"/>
                  <a:ext cx="6696744" cy="140250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altLang="ko-KR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ko-KR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altLang="ko-KR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ko-KR" sz="20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nary>
                                      <m:naryPr>
                                        <m:chr m:val="∑"/>
                                        <m:subHide m:val="on"/>
                                        <m:supHide m:val="on"/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/>
                                      <m:sup/>
                                      <m:e>
                                        <m:sSub>
                                          <m:sSubPr>
                                            <m:ctrlPr>
                                              <a:rPr lang="en-US" sz="20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000" i="1">
                                                <a:latin typeface="Cambria Math" panose="02040503050406030204" pitchFamily="18" charset="0"/>
                                              </a:rPr>
                                              <m:t>𝑉</m:t>
                                            </m:r>
                                          </m:e>
                                          <m:sub>
                                            <m:r>
                                              <a:rPr lang="en-US" sz="2000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sub>
                                        </m:sSub>
                                      </m:e>
                                    </m:nary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nary>
                                      <m:naryPr>
                                        <m:chr m:val="∑"/>
                                        <m:subHide m:val="on"/>
                                        <m:supHide m:val="on"/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/>
                                      <m:sup/>
                                      <m:e>
                                        <m:sSub>
                                          <m:sSubPr>
                                            <m:ctrlPr>
                                              <a:rPr lang="en-US" sz="20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000" i="1">
                                                <a:latin typeface="Cambria Math" panose="02040503050406030204" pitchFamily="18" charset="0"/>
                                              </a:rPr>
                                              <m:t>𝑉</m:t>
                                            </m:r>
                                          </m:e>
                                          <m:sub>
                                            <m:r>
                                              <a:rPr lang="en-US" sz="2000" i="1"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sub>
                                        </m:sSub>
                                      </m:e>
                                    </m:nary>
                                  </m:e>
                                </m:d>
                              </m:e>
                              <m:sup>
                                <m:r>
                                  <a:rPr lang="en-US" altLang="ko-KR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altLang="ko-KR" sz="20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en-US" altLang="ko-KR" sz="2000" i="1">
                                <a:latin typeface="Cambria Math" panose="02040503050406030204" pitchFamily="18" charset="0"/>
                              </a:rPr>
                              <m:t>𝑚𝑛</m:t>
                            </m:r>
                            <m:r>
                              <a:rPr lang="en-US" altLang="ko-KR" sz="2000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  <m:r>
                              <a:rPr lang="en-US" altLang="ko-KR" sz="2000" i="1">
                                <a:latin typeface="Cambria Math" panose="02040503050406030204" pitchFamily="18" charset="0"/>
                              </a:rPr>
                              <m:t>𝑚𝑛</m:t>
                            </m:r>
                            <m:r>
                              <a:rPr lang="en-US" altLang="ko-KR" sz="2000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  <m:f>
                              <m:fPr>
                                <m:ctrlPr>
                                  <a:rPr lang="en-US" altLang="ko-KR" sz="2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d>
                                  <m:dPr>
                                    <m:ctrlPr>
                                      <a:rPr lang="en-US" altLang="ko-KR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ko-KR" sz="2000" i="1">
                                        <a:latin typeface="Cambria Math" panose="02040503050406030204" pitchFamily="18" charset="0"/>
                                      </a:rPr>
                                      <m:t>𝑛𝑥</m:t>
                                    </m:r>
                                    <m:r>
                                      <a:rPr lang="en-US" altLang="ko-KR" sz="200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ko-KR" sz="2000" i="1">
                                        <a:latin typeface="Cambria Math" panose="02040503050406030204" pitchFamily="18" charset="0"/>
                                      </a:rPr>
                                      <m:t>𝑚𝑦</m:t>
                                    </m:r>
                                  </m:e>
                                </m:d>
                              </m:num>
                              <m:den>
                                <m:r>
                                  <a:rPr lang="en-US" altLang="ko-KR" sz="2000" i="1">
                                    <a:latin typeface="Cambria Math" panose="02040503050406030204" pitchFamily="18" charset="0"/>
                                  </a:rPr>
                                  <m:t>𝑚𝑛</m:t>
                                </m:r>
                              </m:den>
                            </m:f>
                            <m:r>
                              <a:rPr lang="en-US" altLang="ko-KR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den>
                        </m:f>
                        <m:r>
                          <a:rPr lang="en-US" altLang="ko-KR" sz="2000" i="1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den>
                        </m:f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∗</m:t>
                        </m:r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nary>
                                          <m:naryPr>
                                            <m:chr m:val="∑"/>
                                            <m:subHide m:val="on"/>
                                            <m:supHide m:val="on"/>
                                            <m:ctrlPr>
                                              <a:rPr lang="en-US" sz="20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naryPr>
                                          <m:sub/>
                                          <m:sup/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20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000" i="1">
                                                    <a:latin typeface="Cambria Math" panose="02040503050406030204" pitchFamily="18" charset="0"/>
                                                  </a:rPr>
                                                  <m:t>𝑉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000" i="1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sub>
                                            </m:sSub>
                                          </m:e>
                                        </m:nary>
                                      </m:num>
                                      <m:den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den>
                                    </m:f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nary>
                                          <m:naryPr>
                                            <m:chr m:val="∑"/>
                                            <m:subHide m:val="on"/>
                                            <m:supHide m:val="on"/>
                                            <m:ctrlPr>
                                              <a:rPr lang="en-US" sz="20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naryPr>
                                          <m:sub/>
                                          <m:sup/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20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000" i="1">
                                                    <a:latin typeface="Cambria Math" panose="02040503050406030204" pitchFamily="18" charset="0"/>
                                                  </a:rPr>
                                                  <m:t>𝑉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000" i="1">
                                                    <a:latin typeface="Cambria Math" panose="02040503050406030204" pitchFamily="18" charset="0"/>
                                                  </a:rPr>
                                                  <m:t>𝑦</m:t>
                                                </m:r>
                                              </m:sub>
                                            </m:sSub>
                                          </m:e>
                                        </m:nary>
                                      </m:num>
                                      <m:den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f>
                              <m:f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num>
                              <m:den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den>
                            </m:f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num>
                              <m:den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den>
                            </m:f>
                          </m:den>
                        </m:f>
                      </m:oMath>
                    </m:oMathPara>
                  </a14:m>
                  <a:endPara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8" name="직사각형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63552" y="2516428"/>
                  <a:ext cx="6696744" cy="140250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TextBox 18"/>
            <p:cNvSpPr txBox="1"/>
            <p:nvPr/>
          </p:nvSpPr>
          <p:spPr>
            <a:xfrm>
              <a:off x="1995358" y="3996891"/>
              <a:ext cx="83521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total numbers of modules in the 1</a:t>
              </a:r>
              <a:r>
                <a:rPr lang="en-US" altLang="ko-KR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</a:t>
              </a:r>
              <a:r>
                <a:rPr lang="en-US" altLang="ko-KR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and 2</a:t>
              </a:r>
              <a:r>
                <a:rPr lang="en-US" altLang="ko-KR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nd</a:t>
              </a:r>
              <a:r>
                <a:rPr lang="en-US" altLang="ko-KR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layers </a:t>
              </a:r>
              <a:r>
                <a:rPr lang="en-US" altLang="ko-KR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altLang="ko-KR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and </a:t>
              </a:r>
              <a:r>
                <a:rPr lang="en-US" altLang="ko-KR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altLang="ko-KR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are</a:t>
              </a:r>
              <a:endParaRPr lang="ko-KR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직사각형 2"/>
                <p:cNvSpPr/>
                <p:nvPr/>
              </p:nvSpPr>
              <p:spPr>
                <a:xfrm>
                  <a:off x="2063552" y="4397001"/>
                  <a:ext cx="8064896" cy="94743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ko-KR" sz="2000" i="1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altLang="ko-KR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sz="2000" i="1">
                          <a:latin typeface="Cambria Math" panose="02040503050406030204" pitchFamily="18" charset="0"/>
                        </a:rPr>
                        <m:t>𝑥𝑚</m:t>
                      </m:r>
                    </m:oMath>
                  </a14:m>
                  <a:r>
                    <a:rPr lang="en-US" altLang="ko-KR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</a:t>
                  </a:r>
                  <a:r>
                    <a:rPr lang="en-US" altLang="ko-KR" sz="20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Wingdings" panose="05000000000000000000" pitchFamily="2" charset="2"/>
                    </a:rPr>
                    <a:t> </a:t>
                  </a:r>
                  <a14:m>
                    <m:oMath xmlns:m="http://schemas.openxmlformats.org/officeDocument/2006/math">
                      <m:r>
                        <a:rPr lang="en-US" altLang="ko-KR" sz="2000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𝑥</m:t>
                      </m:r>
                      <m:r>
                        <a:rPr lang="en-US" altLang="ko-KR" sz="2000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=</m:t>
                      </m:r>
                      <m:f>
                        <m:fPr>
                          <m:ctrlPr>
                            <a:rPr lang="en-US" altLang="ko-KR" sz="20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fPr>
                        <m:num>
                          <m:r>
                            <a:rPr lang="en-US" altLang="ko-KR" sz="20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𝑔</m:t>
                          </m:r>
                        </m:num>
                        <m:den>
                          <m:r>
                            <a:rPr lang="en-US" altLang="ko-KR" sz="20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𝑚</m:t>
                          </m:r>
                        </m:den>
                      </m:f>
                    </m:oMath>
                  </a14:m>
                  <a:r>
                    <a:rPr lang="en-US" altLang="ko-KR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						(6) </a:t>
                  </a:r>
                </a:p>
                <a:p>
                  <a14:m>
                    <m:oMath xmlns:m="http://schemas.openxmlformats.org/officeDocument/2006/math">
                      <m:r>
                        <a:rPr lang="en-US" altLang="ko-KR" sz="2000" i="1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altLang="ko-KR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sz="2000" i="1">
                          <a:latin typeface="Cambria Math" panose="02040503050406030204" pitchFamily="18" charset="0"/>
                        </a:rPr>
                        <m:t>𝑛𝑦</m:t>
                      </m:r>
                    </m:oMath>
                  </a14:m>
                  <a:r>
                    <a:rPr lang="en-US" altLang="ko-KR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</a:t>
                  </a:r>
                  <a:r>
                    <a:rPr lang="en-US" altLang="ko-KR" sz="20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Wingdings" panose="05000000000000000000" pitchFamily="2" charset="2"/>
                    </a:rPr>
                    <a:t> </a:t>
                  </a:r>
                  <a14:m>
                    <m:oMath xmlns:m="http://schemas.openxmlformats.org/officeDocument/2006/math">
                      <m:r>
                        <a:rPr lang="en-US" altLang="ko-KR" sz="2000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𝑦</m:t>
                      </m:r>
                      <m:r>
                        <a:rPr lang="en-US" altLang="ko-KR" sz="200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=</m:t>
                      </m:r>
                      <m:f>
                        <m:fPr>
                          <m:ctrlPr>
                            <a:rPr lang="en-US" altLang="ko-KR" sz="20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fPr>
                        <m:num>
                          <m:r>
                            <a:rPr lang="en-US" altLang="ko-KR" sz="20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h</m:t>
                          </m:r>
                        </m:num>
                        <m:den>
                          <m:r>
                            <a:rPr lang="en-US" altLang="ko-KR" sz="20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𝑛</m:t>
                          </m:r>
                        </m:den>
                      </m:f>
                    </m:oMath>
                  </a14:m>
                  <a:r>
                    <a:rPr lang="en-US" altLang="ko-KR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						(7)</a:t>
                  </a:r>
                </a:p>
              </p:txBody>
            </p:sp>
          </mc:Choice>
          <mc:Fallback xmlns="">
            <p:sp>
              <p:nvSpPr>
                <p:cNvPr id="3" name="직사각형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63552" y="4397001"/>
                  <a:ext cx="8064896" cy="947439"/>
                </a:xfrm>
                <a:prstGeom prst="rect">
                  <a:avLst/>
                </a:prstGeom>
                <a:blipFill>
                  <a:blip r:embed="rId5"/>
                  <a:stretch>
                    <a:fillRect b="-3205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직사각형 19"/>
                <p:cNvSpPr/>
                <p:nvPr/>
              </p:nvSpPr>
              <p:spPr>
                <a:xfrm>
                  <a:off x="2063552" y="5183251"/>
                  <a:ext cx="8215798" cy="68217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altLang="ko-KR" sz="2000" i="1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altLang="ko-KR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ko-KR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20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  <m:nary>
                                    <m:naryPr>
                                      <m:chr m:val="∑"/>
                                      <m:subHide m:val="on"/>
                                      <m:supHide m:val="on"/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/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𝑉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</m:e>
                                  </m:nary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nary>
                                    <m:naryPr>
                                      <m:chr m:val="∑"/>
                                      <m:subHide m:val="on"/>
                                      <m:supHide m:val="on"/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/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𝑉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sub>
                                      </m:sSub>
                                    </m:e>
                                  </m:nary>
                                </m:e>
                              </m:d>
                            </m:e>
                            <m:sup>
                              <m:r>
                                <a:rPr lang="en-US" altLang="ko-KR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d>
                            <m:dPr>
                              <m:ctrlPr>
                                <a:rPr lang="en-US" altLang="ko-KR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ko-KR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sz="2000" i="1">
                                      <a:latin typeface="Cambria Math" panose="02040503050406030204" pitchFamily="18" charset="0"/>
                                    </a:rPr>
                                    <m:t>𝑔𝑏</m:t>
                                  </m:r>
                                </m:e>
                                <m:sup>
                                  <m:r>
                                    <a:rPr lang="en-US" altLang="ko-KR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ko-KR" sz="2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ko-KR" sz="20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</m:den>
                      </m:f>
                    </m:oMath>
                  </a14:m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						(8)</a:t>
                  </a:r>
                </a:p>
              </p:txBody>
            </p:sp>
          </mc:Choice>
          <mc:Fallback xmlns="">
            <p:sp>
              <p:nvSpPr>
                <p:cNvPr id="20" name="직사각형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63552" y="5183251"/>
                  <a:ext cx="8215798" cy="68217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직사각형 6"/>
                <p:cNvSpPr/>
                <p:nvPr/>
              </p:nvSpPr>
              <p:spPr>
                <a:xfrm>
                  <a:off x="2063552" y="5911188"/>
                  <a:ext cx="3089307" cy="5041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ko-KR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where </a:t>
                  </a:r>
                  <a:r>
                    <a:rPr lang="en-US" altLang="ko-KR" sz="2000" i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</a:t>
                  </a:r>
                  <a:r>
                    <a:rPr lang="en-US" altLang="ko-KR" sz="2000" i="1" baseline="-250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</a:t>
                  </a:r>
                  <a:r>
                    <a:rPr lang="en-US" altLang="ko-KR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(branch ratio)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altLang="ko-KR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2000" i="1"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r>
                            <a:rPr lang="en-US" altLang="ko-KR" sz="2000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a14:m>
                  <a:endParaRPr lang="ko-KR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" name="직사각형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63552" y="5911188"/>
                  <a:ext cx="3089307" cy="504177"/>
                </a:xfrm>
                <a:prstGeom prst="rect">
                  <a:avLst/>
                </a:prstGeom>
                <a:blipFill>
                  <a:blip r:embed="rId7"/>
                  <a:stretch>
                    <a:fillRect l="-1972" b="-8537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4534129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82BD9-DF03-4358-A6E4-89B1A306155B}" type="slidenum">
              <a:rPr lang="ko-KR" altLang="en-US" smtClean="0"/>
              <a:pPr/>
              <a:t>25</a:t>
            </a:fld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1654630" y="1082"/>
            <a:ext cx="8897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dirty="0">
                <a:latin typeface="Times New Roman" pitchFamily="18" charset="0"/>
                <a:cs typeface="Times New Roman" pitchFamily="18" charset="0"/>
              </a:rPr>
              <a:t>Theoretical Analysis (3)</a:t>
            </a:r>
            <a:endParaRPr lang="ko-KR" altLang="en-US" sz="40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직사각형 12"/>
              <p:cNvSpPr/>
              <p:nvPr/>
            </p:nvSpPr>
            <p:spPr>
              <a:xfrm>
                <a:off x="551384" y="708968"/>
                <a:ext cx="5640217" cy="6230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𝑑𝑃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i="1" baseline="-2500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altLang="ko-KR" i="1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2</m:t>
                        </m:r>
                        <m:d>
                          <m:dPr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nary>
                              <m:naryPr>
                                <m:chr m:val="∑"/>
                                <m:subHide m:val="on"/>
                                <m:supHide m:val="on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/>
                              <m:sup/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nary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nary>
                              <m:naryPr>
                                <m:chr m:val="∑"/>
                                <m:subHide m:val="on"/>
                                <m:supHide m:val="on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/>
                              <m:sup/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nary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  <m:d>
                              <m:dPr>
                                <m:ctrlP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  <m:t>𝑔𝑏</m:t>
                                    </m:r>
                                  </m:e>
                                  <m:sup>
                                    <m: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</m:d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 −2</m:t>
                            </m:r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𝑔𝑏</m:t>
                            </m:r>
                            <m:sSup>
                              <m:sSupPr>
                                <m:ctrlP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nary>
                                      <m:naryPr>
                                        <m:chr m:val="∑"/>
                                        <m:subHide m:val="on"/>
                                        <m:supHide m:val="on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/>
                                      <m:sup/>
                                      <m:e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𝑉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sub>
                                        </m:sSub>
                                      </m:e>
                                    </m:nary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nary>
                                      <m:naryPr>
                                        <m:chr m:val="∑"/>
                                        <m:subHide m:val="on"/>
                                        <m:supHide m:val="on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/>
                                      <m:sup/>
                                      <m:e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𝑉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sub>
                                        </m:sSub>
                                      </m:e>
                                    </m:nary>
                                  </m:e>
                                </m:d>
                              </m:e>
                              <m:sup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num>
                      <m:den>
                        <m:sSup>
                          <m:sSupPr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  <m:t>𝑔𝑏</m:t>
                                    </m:r>
                                  </m:e>
                                  <m:sup>
                                    <m: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</m:d>
                          </m:e>
                          <m:sup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13" name="직사각형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384" y="708968"/>
                <a:ext cx="5640217" cy="62305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직사각형 13"/>
              <p:cNvSpPr/>
              <p:nvPr/>
            </p:nvSpPr>
            <p:spPr>
              <a:xfrm>
                <a:off x="551385" y="1391407"/>
                <a:ext cx="4248472" cy="5770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𝑑𝑃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i="1" baseline="-2500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nary>
                              <m:naryPr>
                                <m:chr m:val="∑"/>
                                <m:subHide m:val="on"/>
                                <m:supHide m:val="on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/>
                              <m:sup/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nary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nary>
                              <m:naryPr>
                                <m:chr m:val="∑"/>
                                <m:subHide m:val="on"/>
                                <m:supHide m:val="on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/>
                              <m:sup/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nary>
                          </m:e>
                        </m:d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  <m:sSup>
                          <m:sSupPr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  <m:t>𝑔𝑏</m:t>
                                    </m:r>
                                  </m:e>
                                  <m:sup>
                                    <m: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</m:d>
                          </m:e>
                          <m:sup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h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e>
                    </m:nary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𝑔𝑏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e>
                    </m:nary>
                    <m:r>
                      <a:rPr lang="en-US" altLang="ko-KR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4" name="직사각형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385" y="1391407"/>
                <a:ext cx="4248472" cy="57701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429266" y="2047375"/>
            <a:ext cx="4219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output power is maximized when 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직사각형 4"/>
              <p:cNvSpPr/>
              <p:nvPr/>
            </p:nvSpPr>
            <p:spPr>
              <a:xfrm>
                <a:off x="717299" y="2495659"/>
                <a:ext cx="1252201" cy="6839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  <m:r>
                        <a:rPr lang="en-US" altLang="ko-KR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𝑔𝑏</m:t>
                          </m:r>
                        </m:den>
                      </m:f>
                    </m:oMath>
                  </m:oMathPara>
                </a14:m>
                <a:endParaRPr lang="ko-KR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직사각형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299" y="2495659"/>
                <a:ext cx="1252201" cy="68397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직사각형 8"/>
              <p:cNvSpPr/>
              <p:nvPr/>
            </p:nvSpPr>
            <p:spPr>
              <a:xfrm>
                <a:off x="2815561" y="2567833"/>
                <a:ext cx="11560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ko-K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𝒓</m:t>
                    </m:r>
                    <m:r>
                      <a:rPr lang="en-US" altLang="ko-KR" b="1" i="1" baseline="-25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altLang="ko-KR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≈</m:t>
                    </m:r>
                    <m:r>
                      <a:rPr lang="en-US" altLang="ko-KR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ko-KR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ko-KR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𝟓</m:t>
                    </m:r>
                  </m:oMath>
                </a14:m>
                <a:r>
                  <a:rPr lang="en-US" altLang="ko-KR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endParaRPr lang="ko-KR" alt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직사각형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5561" y="2567833"/>
                <a:ext cx="1156086" cy="369332"/>
              </a:xfrm>
              <a:prstGeom prst="rect">
                <a:avLst/>
              </a:prstGeom>
              <a:blipFill>
                <a:blip r:embed="rId5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직사각형 15"/>
              <p:cNvSpPr/>
              <p:nvPr/>
            </p:nvSpPr>
            <p:spPr>
              <a:xfrm>
                <a:off x="4079776" y="2420888"/>
                <a:ext cx="1662635" cy="6670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𝒓</m:t>
                      </m:r>
                      <m:r>
                        <a:rPr lang="en-US" altLang="ko-KR" b="1" i="1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𝒎</m:t>
                      </m:r>
                      <m:r>
                        <a:rPr lang="en-US" altLang="ko-K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=</m:t>
                      </m:r>
                      <m:f>
                        <m:fPr>
                          <m:ctrlPr>
                            <a:rPr lang="en-US" altLang="ko-KR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fPr>
                        <m:num>
                          <m:r>
                            <a:rPr lang="en-US" altLang="ko-KR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𝒉</m:t>
                          </m:r>
                        </m:num>
                        <m:den>
                          <m:r>
                            <a:rPr lang="en-US" altLang="ko-KR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𝒈</m:t>
                          </m:r>
                        </m:den>
                      </m:f>
                      <m:r>
                        <a:rPr lang="en-US" altLang="ko-K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≈</m:t>
                      </m:r>
                      <m:r>
                        <a:rPr lang="en-US" altLang="ko-KR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𝟎</m:t>
                      </m:r>
                      <m:r>
                        <a:rPr lang="en-US" altLang="ko-KR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.</m:t>
                      </m:r>
                      <m:r>
                        <a:rPr lang="en-US" altLang="ko-KR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𝟓</m:t>
                      </m:r>
                    </m:oMath>
                  </m:oMathPara>
                </a14:m>
                <a:endParaRPr lang="ko-KR" alt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직사각형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9776" y="2420888"/>
                <a:ext cx="1662635" cy="66704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그룹 6">
            <a:extLst>
              <a:ext uri="{FF2B5EF4-FFF2-40B4-BE49-F238E27FC236}">
                <a16:creationId xmlns:a16="http://schemas.microsoft.com/office/drawing/2014/main" id="{D40DAEE1-B1F2-4956-9F6A-BF92E6D05700}"/>
              </a:ext>
            </a:extLst>
          </p:cNvPr>
          <p:cNvGrpSpPr/>
          <p:nvPr/>
        </p:nvGrpSpPr>
        <p:grpSpPr>
          <a:xfrm>
            <a:off x="7868531" y="708968"/>
            <a:ext cx="4323469" cy="4333883"/>
            <a:chOff x="8068087" y="770646"/>
            <a:chExt cx="4323469" cy="4333883"/>
          </a:xfrm>
        </p:grpSpPr>
        <p:pic>
          <p:nvPicPr>
            <p:cNvPr id="310" name="그림 30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68087" y="916658"/>
              <a:ext cx="4323469" cy="4187871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8520899" y="770646"/>
              <a:ext cx="1800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latin typeface="Arial" panose="020B0604020202020204" pitchFamily="34" charset="0"/>
                  <a:cs typeface="Arial" panose="020B0604020202020204" pitchFamily="34" charset="0"/>
                </a:rPr>
                <a:t>Output power</a:t>
              </a:r>
              <a:endParaRPr lang="ko-KR" alt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4B21AF54-6A4E-4005-9C77-6C5CF302F1C1}"/>
              </a:ext>
            </a:extLst>
          </p:cNvPr>
          <p:cNvGrpSpPr/>
          <p:nvPr/>
        </p:nvGrpSpPr>
        <p:grpSpPr>
          <a:xfrm>
            <a:off x="3942077" y="3137613"/>
            <a:ext cx="3816424" cy="3263536"/>
            <a:chOff x="3801786" y="3132058"/>
            <a:chExt cx="3672408" cy="3257830"/>
          </a:xfrm>
        </p:grpSpPr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1F002130-7E40-4853-834E-1D009F0D926A}"/>
                </a:ext>
              </a:extLst>
            </p:cNvPr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801786" y="3132058"/>
              <a:ext cx="3672408" cy="32578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A9577205-84D7-482C-B136-A05C20F40644}"/>
                </a:ext>
              </a:extLst>
            </p:cNvPr>
            <p:cNvSpPr/>
            <p:nvPr/>
          </p:nvSpPr>
          <p:spPr>
            <a:xfrm>
              <a:off x="3863752" y="3151409"/>
              <a:ext cx="216024" cy="1773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ED84E9E1-285C-4C10-9CA2-B73101CD5BF4}"/>
              </a:ext>
            </a:extLst>
          </p:cNvPr>
          <p:cNvGrpSpPr/>
          <p:nvPr/>
        </p:nvGrpSpPr>
        <p:grpSpPr>
          <a:xfrm>
            <a:off x="76941" y="3178067"/>
            <a:ext cx="3714803" cy="3182628"/>
            <a:chOff x="76941" y="3132059"/>
            <a:chExt cx="3714803" cy="3182628"/>
          </a:xfrm>
        </p:grpSpPr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2CE1F725-E380-4B94-89FF-29E116ACC298}"/>
                </a:ext>
              </a:extLst>
            </p:cNvPr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6941" y="3132059"/>
              <a:ext cx="3714803" cy="31826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771A56E4-EEA5-4703-B864-373E840F1614}"/>
                </a:ext>
              </a:extLst>
            </p:cNvPr>
            <p:cNvSpPr/>
            <p:nvPr/>
          </p:nvSpPr>
          <p:spPr>
            <a:xfrm>
              <a:off x="119336" y="3179629"/>
              <a:ext cx="216024" cy="1893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992538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82BD9-DF03-4358-A6E4-89B1A306155B}" type="slidenum">
              <a:rPr lang="ko-KR" altLang="en-US" smtClean="0"/>
              <a:pPr/>
              <a:t>26</a:t>
            </a:fld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1673226" y="44625"/>
            <a:ext cx="8815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itchFamily="18" charset="0"/>
              </a:rPr>
              <a:t>최적 전기분선 비율</a:t>
            </a:r>
          </a:p>
        </p:txBody>
      </p:sp>
      <p:pic>
        <p:nvPicPr>
          <p:cNvPr id="24" name="그림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887779"/>
            <a:ext cx="5760035" cy="4248471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119336" y="5415515"/>
            <a:ext cx="74888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dirty="0"/>
              <a:t>이론과 </a:t>
            </a:r>
            <a:r>
              <a:rPr lang="ko-KR" altLang="en-US" dirty="0" err="1"/>
              <a:t>실험검증된</a:t>
            </a:r>
            <a:r>
              <a:rPr lang="ko-KR" altLang="en-US" dirty="0"/>
              <a:t> 수치해석 결과의 크기와 경향성이 일치함</a:t>
            </a:r>
            <a:endParaRPr lang="en-US" altLang="ko-K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dirty="0" err="1"/>
              <a:t>전기분선</a:t>
            </a:r>
            <a:r>
              <a:rPr lang="ko-KR" altLang="en-US" dirty="0"/>
              <a:t> 비율 </a:t>
            </a:r>
            <a:r>
              <a:rPr lang="en-US" altLang="ko-KR" dirty="0"/>
              <a:t>0.5 </a:t>
            </a:r>
            <a:r>
              <a:rPr lang="ko-KR" altLang="en-US" dirty="0"/>
              <a:t>부근에서 </a:t>
            </a:r>
            <a:r>
              <a:rPr lang="ko-KR" altLang="en-US" dirty="0" err="1"/>
              <a:t>발전성능이</a:t>
            </a:r>
            <a:r>
              <a:rPr lang="ko-KR" altLang="en-US" dirty="0"/>
              <a:t> 가능 크게 나타남</a:t>
            </a:r>
            <a:r>
              <a:rPr lang="en-US" altLang="ko-KR" dirty="0"/>
              <a:t>.</a:t>
            </a: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7080B806-AEA3-4505-BF85-9F0A1A85B9F5}"/>
              </a:ext>
            </a:extLst>
          </p:cNvPr>
          <p:cNvGrpSpPr/>
          <p:nvPr/>
        </p:nvGrpSpPr>
        <p:grpSpPr>
          <a:xfrm>
            <a:off x="6211229" y="623138"/>
            <a:ext cx="5782078" cy="4326899"/>
            <a:chOff x="3791744" y="3239056"/>
            <a:chExt cx="4253053" cy="3154582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9979393D-9619-46D4-A69E-0D54A8F4DEF6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91744" y="3242015"/>
              <a:ext cx="4253053" cy="3151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CF5E76CD-9ACD-4A08-8A1B-544DE667176A}"/>
                </a:ext>
              </a:extLst>
            </p:cNvPr>
            <p:cNvSpPr/>
            <p:nvPr/>
          </p:nvSpPr>
          <p:spPr>
            <a:xfrm>
              <a:off x="3863752" y="3239056"/>
              <a:ext cx="216024" cy="2665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9" name="직사각형 8">
            <a:extLst>
              <a:ext uri="{FF2B5EF4-FFF2-40B4-BE49-F238E27FC236}">
                <a16:creationId xmlns:a16="http://schemas.microsoft.com/office/drawing/2014/main" id="{563920A3-61E7-4505-91C2-FA2FF17DAC8B}"/>
              </a:ext>
            </a:extLst>
          </p:cNvPr>
          <p:cNvSpPr/>
          <p:nvPr/>
        </p:nvSpPr>
        <p:spPr>
          <a:xfrm>
            <a:off x="7195258" y="5415515"/>
            <a:ext cx="38884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dirty="0"/>
              <a:t>4-layer CHIME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i="1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ko-KR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m,opt</a:t>
            </a:r>
            <a:r>
              <a:rPr lang="en-US" altLang="ko-KR" dirty="0"/>
              <a:t> ~0.7</a:t>
            </a:r>
            <a:r>
              <a:rPr lang="ko-KR" altLang="en-US" dirty="0"/>
              <a:t>에서 나타남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094212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82BD9-DF03-4358-A6E4-89B1A306155B}" type="slidenum">
              <a:rPr lang="ko-KR" altLang="en-US" smtClean="0"/>
              <a:pPr/>
              <a:t>27</a:t>
            </a:fld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595642"/>
            <a:ext cx="4894072" cy="484958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984" y="618841"/>
            <a:ext cx="4842409" cy="47310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73226" y="44625"/>
            <a:ext cx="8815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itchFamily="18" charset="0"/>
              </a:rPr>
              <a:t>최적 모듈 개수 비율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256003" y="5430942"/>
            <a:ext cx="117373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dirty="0"/>
              <a:t>이론의 </a:t>
            </a:r>
            <a:r>
              <a:rPr lang="en-US" altLang="ko-KR" dirty="0"/>
              <a:t>20:10</a:t>
            </a:r>
            <a:r>
              <a:rPr lang="ko-KR" altLang="en-US" dirty="0"/>
              <a:t>의 비율도 우수하나 </a:t>
            </a:r>
            <a:r>
              <a:rPr lang="en-US" altLang="ko-KR" dirty="0"/>
              <a:t>21:9</a:t>
            </a:r>
            <a:r>
              <a:rPr lang="ko-KR" altLang="en-US" dirty="0"/>
              <a:t>의 모듈 비율에서 최적 발전 특성 </a:t>
            </a:r>
            <a:r>
              <a:rPr lang="en-US" altLang="ko-KR" dirty="0"/>
              <a:t>(10% </a:t>
            </a:r>
            <a:r>
              <a:rPr lang="ko-KR" altLang="en-US" dirty="0"/>
              <a:t>이상 </a:t>
            </a:r>
            <a:r>
              <a:rPr lang="ko-KR" altLang="en-US" dirty="0" err="1"/>
              <a:t>발전양</a:t>
            </a:r>
            <a:r>
              <a:rPr lang="en-US" altLang="ko-KR" dirty="0"/>
              <a:t>, </a:t>
            </a:r>
            <a:r>
              <a:rPr lang="ko-KR" altLang="en-US" dirty="0"/>
              <a:t>발전 효율</a:t>
            </a:r>
            <a:r>
              <a:rPr lang="en-US" altLang="ko-KR" dirty="0"/>
              <a:t>).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dirty="0"/>
              <a:t>엔진 </a:t>
            </a:r>
            <a:r>
              <a:rPr lang="en-US" altLang="ko-KR" dirty="0"/>
              <a:t>rpm</a:t>
            </a:r>
            <a:r>
              <a:rPr lang="ko-KR" altLang="en-US" dirty="0"/>
              <a:t>이 감소 </a:t>
            </a:r>
            <a:r>
              <a:rPr lang="en-US" altLang="ko-KR" dirty="0"/>
              <a:t>(</a:t>
            </a:r>
            <a:r>
              <a:rPr lang="ko-KR" altLang="en-US" dirty="0" err="1"/>
              <a:t>배기유량</a:t>
            </a:r>
            <a:r>
              <a:rPr lang="ko-KR" altLang="en-US" dirty="0"/>
              <a:t> 감소</a:t>
            </a:r>
            <a:r>
              <a:rPr lang="en-US" altLang="ko-KR" dirty="0"/>
              <a:t>)</a:t>
            </a:r>
            <a:r>
              <a:rPr lang="ko-KR" altLang="en-US" dirty="0"/>
              <a:t>하여 배기관 내부에 온도 분포의 불균형이 높은 경우 </a:t>
            </a:r>
            <a:r>
              <a:rPr lang="en-US" altLang="ko-KR" dirty="0"/>
              <a:t>CHIME </a:t>
            </a:r>
            <a:r>
              <a:rPr lang="ko-KR" altLang="en-US" dirty="0"/>
              <a:t>효과 큼</a:t>
            </a:r>
            <a:r>
              <a:rPr lang="en-US" altLang="ko-KR" dirty="0"/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dirty="0"/>
              <a:t>선박용 </a:t>
            </a:r>
            <a:r>
              <a:rPr lang="ko-KR" altLang="en-US" dirty="0" err="1"/>
              <a:t>열전발전기</a:t>
            </a:r>
            <a:r>
              <a:rPr lang="ko-KR" altLang="en-US" dirty="0"/>
              <a:t> 등의 </a:t>
            </a:r>
            <a:r>
              <a:rPr lang="ko-KR" altLang="en-US" dirty="0" err="1"/>
              <a:t>고용량</a:t>
            </a:r>
            <a:r>
              <a:rPr lang="ko-KR" altLang="en-US" dirty="0"/>
              <a:t> 시스템</a:t>
            </a:r>
            <a:r>
              <a:rPr lang="en-US" altLang="ko-KR" dirty="0"/>
              <a:t>, </a:t>
            </a:r>
            <a:r>
              <a:rPr lang="ko-KR" altLang="en-US" dirty="0"/>
              <a:t>공간상 길거나 넓은 배기관 형상을 갖는 시스템에서 </a:t>
            </a:r>
            <a:r>
              <a:rPr lang="en-US" altLang="ko-KR" dirty="0"/>
              <a:t>CHIME</a:t>
            </a:r>
            <a:r>
              <a:rPr lang="ko-KR" altLang="en-US" dirty="0"/>
              <a:t>의 효과 큼</a:t>
            </a:r>
            <a:r>
              <a:rPr lang="en-US" altLang="ko-K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4329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82BD9-DF03-4358-A6E4-89B1A306155B}" type="slidenum">
              <a:rPr lang="ko-KR" altLang="en-US" smtClean="0"/>
              <a:pPr/>
              <a:t>28</a:t>
            </a:fld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638315"/>
            <a:ext cx="6057847" cy="49242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73226" y="44625"/>
            <a:ext cx="8815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itchFamily="18" charset="0"/>
              </a:rPr>
              <a:t>CHIME </a:t>
            </a:r>
            <a:r>
              <a:rPr lang="ko-KR" altLang="en-US" sz="3600" dirty="0"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itchFamily="18" charset="0"/>
              </a:rPr>
              <a:t>계층 심화에 따른 효과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213073" y="5552060"/>
            <a:ext cx="62763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dirty="0"/>
              <a:t>계층 심화에 따라 </a:t>
            </a:r>
            <a:r>
              <a:rPr lang="ko-KR" altLang="en-US" dirty="0" err="1"/>
              <a:t>부정합손실</a:t>
            </a:r>
            <a:r>
              <a:rPr lang="ko-KR" altLang="en-US" dirty="0"/>
              <a:t> 감소하여 직렬</a:t>
            </a:r>
            <a:r>
              <a:rPr lang="en-US" altLang="ko-KR" dirty="0"/>
              <a:t>/</a:t>
            </a:r>
            <a:r>
              <a:rPr lang="ko-KR" altLang="en-US" dirty="0"/>
              <a:t>병렬 시 </a:t>
            </a:r>
            <a:r>
              <a:rPr lang="ko-KR" altLang="en-US" dirty="0" err="1"/>
              <a:t>부정합손실</a:t>
            </a:r>
            <a:r>
              <a:rPr lang="ko-KR" altLang="en-US" dirty="0"/>
              <a:t> </a:t>
            </a:r>
            <a:r>
              <a:rPr lang="en-US" altLang="ko-KR" dirty="0"/>
              <a:t>~13-15%</a:t>
            </a:r>
            <a:r>
              <a:rPr lang="ko-KR" altLang="en-US" dirty="0"/>
              <a:t>이 </a:t>
            </a:r>
            <a:r>
              <a:rPr lang="en-US" altLang="ko-KR" dirty="0"/>
              <a:t>2-layer CHIME</a:t>
            </a:r>
            <a:r>
              <a:rPr lang="ko-KR" altLang="en-US" dirty="0"/>
              <a:t> </a:t>
            </a:r>
            <a:r>
              <a:rPr lang="en-US" altLang="ko-KR" dirty="0"/>
              <a:t>2%, 3-layer 0.9%, 4-layer 0.2%</a:t>
            </a:r>
            <a:r>
              <a:rPr lang="ko-KR" altLang="en-US" dirty="0"/>
              <a:t>로 감소됨</a:t>
            </a:r>
            <a:endParaRPr lang="en-US" altLang="ko-KR" dirty="0"/>
          </a:p>
        </p:txBody>
      </p:sp>
      <p:grpSp>
        <p:nvGrpSpPr>
          <p:cNvPr id="7" name="그룹 6"/>
          <p:cNvGrpSpPr/>
          <p:nvPr/>
        </p:nvGrpSpPr>
        <p:grpSpPr>
          <a:xfrm>
            <a:off x="6384032" y="581649"/>
            <a:ext cx="5531059" cy="2710589"/>
            <a:chOff x="7956374" y="2472137"/>
            <a:chExt cx="4204969" cy="2064605"/>
          </a:xfrm>
        </p:grpSpPr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56374" y="2504519"/>
              <a:ext cx="4204969" cy="2032223"/>
            </a:xfrm>
            <a:prstGeom prst="rect">
              <a:avLst/>
            </a:prstGeom>
          </p:spPr>
        </p:pic>
        <p:sp>
          <p:nvSpPr>
            <p:cNvPr id="9" name="직사각형 8"/>
            <p:cNvSpPr/>
            <p:nvPr/>
          </p:nvSpPr>
          <p:spPr>
            <a:xfrm>
              <a:off x="7982931" y="2472137"/>
              <a:ext cx="201301" cy="2340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0" name="그림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8128" y="3247187"/>
            <a:ext cx="4210726" cy="341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2911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568" y="700675"/>
            <a:ext cx="9619879" cy="5776222"/>
          </a:xfrm>
          <a:prstGeom prst="rect">
            <a:avLst/>
          </a:prstGeom>
        </p:spPr>
      </p:pic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82BD9-DF03-4358-A6E4-89B1A306155B}" type="slidenum">
              <a:rPr lang="ko-KR" altLang="en-US" smtClean="0"/>
              <a:pPr/>
              <a:t>29</a:t>
            </a:fld>
            <a:endParaRPr lang="ko-KR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2609875" y="44625"/>
            <a:ext cx="8815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itchFamily="18" charset="0"/>
              </a:rPr>
              <a:t>Photovoltaic generation</a:t>
            </a:r>
            <a:endParaRPr lang="ko-KR" altLang="en-US" sz="3600" dirty="0">
              <a:latin typeface="HY헤드라인M" panose="02030600000101010101" pitchFamily="18" charset="-127"/>
              <a:ea typeface="HY헤드라인M" panose="02030600000101010101" pitchFamily="18" charset="-127"/>
              <a:cs typeface="Times New Roman" pitchFamily="18" charset="0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46" y="24886"/>
            <a:ext cx="359664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703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544" y="695547"/>
            <a:ext cx="6637020" cy="4183380"/>
          </a:xfrm>
          <a:prstGeom prst="rect">
            <a:avLst/>
          </a:prstGeom>
        </p:spPr>
      </p:pic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82BD9-DF03-4358-A6E4-89B1A306155B}" type="slidenum">
              <a:rPr lang="ko-KR" altLang="en-US" smtClean="0"/>
              <a:pPr/>
              <a:t>3</a:t>
            </a:fld>
            <a:endParaRPr lang="ko-KR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767408" y="22047"/>
            <a:ext cx="1080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itchFamily="18" charset="0"/>
              </a:rPr>
              <a:t>Real</a:t>
            </a:r>
            <a:r>
              <a:rPr lang="ko-KR" altLang="en-US" sz="3600" dirty="0"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itchFamily="18" charset="0"/>
              </a:rPr>
              <a:t> </a:t>
            </a:r>
            <a:r>
              <a:rPr lang="en-US" altLang="ko-KR" sz="3600" dirty="0"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itchFamily="18" charset="0"/>
              </a:rPr>
              <a:t>vehicle application of TEG</a:t>
            </a:r>
            <a:endParaRPr lang="ko-KR" altLang="en-US" sz="3600" dirty="0">
              <a:latin typeface="HY헤드라인M" panose="02030600000101010101" pitchFamily="18" charset="-127"/>
              <a:ea typeface="HY헤드라인M" panose="02030600000101010101" pitchFamily="18" charset="-127"/>
              <a:cs typeface="Times New Roman" pitchFamily="18" charset="0"/>
            </a:endParaRPr>
          </a:p>
        </p:txBody>
      </p:sp>
      <p:pic>
        <p:nvPicPr>
          <p:cNvPr id="31" name="그림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1545" y="4341913"/>
            <a:ext cx="3290999" cy="2042882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1638" y="2495169"/>
            <a:ext cx="3205716" cy="1753806"/>
          </a:xfrm>
          <a:prstGeom prst="rect">
            <a:avLst/>
          </a:prstGeom>
        </p:spPr>
      </p:pic>
      <p:sp>
        <p:nvSpPr>
          <p:cNvPr id="6" name="타원 5"/>
          <p:cNvSpPr/>
          <p:nvPr/>
        </p:nvSpPr>
        <p:spPr>
          <a:xfrm>
            <a:off x="9684951" y="476711"/>
            <a:ext cx="2088231" cy="205101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684951" y="836784"/>
            <a:ext cx="205827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Temperature</a:t>
            </a:r>
            <a:br>
              <a:rPr lang="en-US" altLang="ko-K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ko-K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en-US" altLang="ko-KR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ko-K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Distribution)</a:t>
            </a:r>
          </a:p>
          <a:p>
            <a:pPr algn="ctr"/>
            <a:r>
              <a:rPr lang="en-US" altLang="ko-K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Pressure drop characteristics</a:t>
            </a:r>
            <a:endParaRPr lang="ko-KR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ko-KR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F40CAB8C-BF28-4170-9EED-9B06CDAA1A97}"/>
              </a:ext>
            </a:extLst>
          </p:cNvPr>
          <p:cNvSpPr/>
          <p:nvPr/>
        </p:nvSpPr>
        <p:spPr>
          <a:xfrm>
            <a:off x="1775520" y="5044168"/>
            <a:ext cx="56330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배기열</a:t>
            </a:r>
            <a:r>
              <a:rPr lang="ko-KR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o-KR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회수장치</a:t>
            </a:r>
            <a:r>
              <a:rPr lang="ko-KR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(EHRS) + </a:t>
            </a:r>
            <a:r>
              <a:rPr lang="ko-KR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열전발전 시스템 </a:t>
            </a: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(TEG)</a:t>
            </a:r>
            <a:b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 · EHRS: </a:t>
            </a:r>
            <a:r>
              <a:rPr lang="ko-KR" altLang="en-US" dirty="0">
                <a:latin typeface="Arial" panose="020B0604020202020204" pitchFamily="34" charset="0"/>
                <a:cs typeface="Arial" panose="020B0604020202020204" pitchFamily="34" charset="0"/>
              </a:rPr>
              <a:t>냉각수 온도 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80℃ </a:t>
            </a:r>
            <a:r>
              <a:rPr lang="ko-KR" altLang="en-US" dirty="0">
                <a:latin typeface="Arial" panose="020B0604020202020204" pitchFamily="34" charset="0"/>
                <a:cs typeface="Arial" panose="020B0604020202020204" pitchFamily="34" charset="0"/>
              </a:rPr>
              <a:t>달성 및 유지</a:t>
            </a:r>
            <a:endParaRPr lang="en-US" altLang="ko-K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 · TEG: </a:t>
            </a:r>
            <a:r>
              <a:rPr lang="ko-KR" altLang="en-US" dirty="0">
                <a:latin typeface="Arial" panose="020B0604020202020204" pitchFamily="34" charset="0"/>
                <a:cs typeface="Arial" panose="020B0604020202020204" pitchFamily="34" charset="0"/>
              </a:rPr>
              <a:t>냉각수 </a:t>
            </a:r>
            <a:r>
              <a:rPr lang="ko-KR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목표온도</a:t>
            </a:r>
            <a:r>
              <a:rPr lang="ko-KR" altLang="en-US" dirty="0">
                <a:latin typeface="Arial" panose="020B0604020202020204" pitchFamily="34" charset="0"/>
                <a:cs typeface="Arial" panose="020B0604020202020204" pitchFamily="34" charset="0"/>
              </a:rPr>
              <a:t> 달성 후 전기 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ko-KR" altLang="en-US" dirty="0">
                <a:latin typeface="Arial" panose="020B0604020202020204" pitchFamily="34" charset="0"/>
                <a:cs typeface="Arial" panose="020B0604020202020204" pitchFamily="34" charset="0"/>
              </a:rPr>
              <a:t>발생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ko-KR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(118 W (12 TEMs)/300 W (</a:t>
            </a:r>
            <a:r>
              <a:rPr lang="ko-KR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차량상시</a:t>
            </a:r>
            <a:r>
              <a:rPr lang="ko-KR" altLang="en-US" dirty="0">
                <a:latin typeface="Arial" panose="020B0604020202020204" pitchFamily="34" charset="0"/>
                <a:cs typeface="Arial" panose="020B0604020202020204" pitchFamily="34" charset="0"/>
              </a:rPr>
              <a:t> 소비전력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))</a:t>
            </a:r>
          </a:p>
        </p:txBody>
      </p:sp>
    </p:spTree>
    <p:extLst>
      <p:ext uri="{BB962C8B-B14F-4D97-AF65-F5344CB8AC3E}">
        <p14:creationId xmlns:p14="http://schemas.microsoft.com/office/powerpoint/2010/main" val="225203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82BD9-DF03-4358-A6E4-89B1A306155B}" type="slidenum">
              <a:rPr lang="ko-KR" altLang="en-US" smtClean="0"/>
              <a:pPr/>
              <a:t>30</a:t>
            </a:fld>
            <a:endParaRPr lang="ko-KR" altLang="en-US" dirty="0"/>
          </a:p>
        </p:txBody>
      </p:sp>
      <p:sp>
        <p:nvSpPr>
          <p:cNvPr id="6" name="직사각형 5"/>
          <p:cNvSpPr/>
          <p:nvPr/>
        </p:nvSpPr>
        <p:spPr>
          <a:xfrm>
            <a:off x="2081002" y="2071678"/>
            <a:ext cx="803373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5400" b="1" dirty="0">
                <a:ln w="10541" cmpd="sng">
                  <a:solidFill>
                    <a:srgbClr val="4579B8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Thank you </a:t>
            </a:r>
            <a:br>
              <a:rPr lang="en-US" altLang="ko-KR" sz="5400" b="1" dirty="0">
                <a:ln w="10541" cmpd="sng">
                  <a:solidFill>
                    <a:srgbClr val="4579B8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en-US" altLang="ko-KR" sz="5400" b="1" dirty="0">
                <a:ln w="10541" cmpd="sng">
                  <a:solidFill>
                    <a:srgbClr val="4579B8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for your kind attention!</a:t>
            </a:r>
          </a:p>
        </p:txBody>
      </p:sp>
    </p:spTree>
    <p:extLst>
      <p:ext uri="{BB962C8B-B14F-4D97-AF65-F5344CB8AC3E}">
        <p14:creationId xmlns:p14="http://schemas.microsoft.com/office/powerpoint/2010/main" val="22336688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그룹 38"/>
          <p:cNvGrpSpPr/>
          <p:nvPr/>
        </p:nvGrpSpPr>
        <p:grpSpPr>
          <a:xfrm>
            <a:off x="8702836" y="1700809"/>
            <a:ext cx="3489164" cy="2904590"/>
            <a:chOff x="0" y="681758"/>
            <a:chExt cx="4788100" cy="4136602"/>
          </a:xfrm>
        </p:grpSpPr>
        <p:pic>
          <p:nvPicPr>
            <p:cNvPr id="40" name="그림 39" descr="화면 캡처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605"/>
            <a:stretch/>
          </p:blipFill>
          <p:spPr>
            <a:xfrm>
              <a:off x="14112" y="681758"/>
              <a:ext cx="4773988" cy="4136602"/>
            </a:xfrm>
            <a:prstGeom prst="rect">
              <a:avLst/>
            </a:prstGeom>
          </p:spPr>
        </p:pic>
        <p:sp>
          <p:nvSpPr>
            <p:cNvPr id="41" name="직사각형 40"/>
            <p:cNvSpPr/>
            <p:nvPr/>
          </p:nvSpPr>
          <p:spPr>
            <a:xfrm>
              <a:off x="0" y="681758"/>
              <a:ext cx="911424" cy="3709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9100981-5895-4FCF-8804-CBFE26A3C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82BD9-DF03-4358-A6E4-89B1A306155B}" type="slidenum">
              <a:rPr lang="ko-KR" altLang="en-US" smtClean="0"/>
              <a:pPr/>
              <a:t>31</a:t>
            </a:fld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A1F7E30E-2167-48B6-8BEB-16EF05C92C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54" r="7699"/>
          <a:stretch/>
        </p:blipFill>
        <p:spPr>
          <a:xfrm>
            <a:off x="119336" y="724236"/>
            <a:ext cx="1711017" cy="206644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19336" y="44625"/>
            <a:ext cx="8815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itchFamily="18" charset="0"/>
              </a:rPr>
              <a:t>Thermoelectric heating/cooling</a:t>
            </a:r>
            <a:endParaRPr lang="ko-KR" altLang="en-US" sz="3600" dirty="0">
              <a:latin typeface="HY헤드라인M" panose="02030600000101010101" pitchFamily="18" charset="-127"/>
              <a:ea typeface="HY헤드라인M" panose="02030600000101010101" pitchFamily="18" charset="-127"/>
              <a:cs typeface="Times New Roman" pitchFamily="18" charset="0"/>
            </a:endParaRPr>
          </a:p>
        </p:txBody>
      </p:sp>
      <p:grpSp>
        <p:nvGrpSpPr>
          <p:cNvPr id="24" name="그룹 23"/>
          <p:cNvGrpSpPr/>
          <p:nvPr/>
        </p:nvGrpSpPr>
        <p:grpSpPr>
          <a:xfrm>
            <a:off x="1803984" y="769596"/>
            <a:ext cx="3914643" cy="2888003"/>
            <a:chOff x="3780316" y="755196"/>
            <a:chExt cx="5107544" cy="4235022"/>
          </a:xfrm>
        </p:grpSpPr>
        <p:pic>
          <p:nvPicPr>
            <p:cNvPr id="25" name="그림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80316" y="755196"/>
              <a:ext cx="4691948" cy="4235022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9F5565F-B420-46F4-9159-A0E0126B8A9C}"/>
                </a:ext>
              </a:extLst>
            </p:cNvPr>
            <p:cNvSpPr txBox="1"/>
            <p:nvPr/>
          </p:nvSpPr>
          <p:spPr>
            <a:xfrm>
              <a:off x="6742527" y="755196"/>
              <a:ext cx="2145333" cy="7425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b="1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U-type </a:t>
              </a:r>
              <a:endParaRPr lang="ko-KR" altLang="en-US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그룹 26"/>
          <p:cNvGrpSpPr/>
          <p:nvPr/>
        </p:nvGrpSpPr>
        <p:grpSpPr>
          <a:xfrm>
            <a:off x="5252771" y="779504"/>
            <a:ext cx="2790512" cy="2450012"/>
            <a:chOff x="8191605" y="764704"/>
            <a:chExt cx="4076433" cy="3872540"/>
          </a:xfrm>
        </p:grpSpPr>
        <p:pic>
          <p:nvPicPr>
            <p:cNvPr id="28" name="그림 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91605" y="836712"/>
              <a:ext cx="4076433" cy="3800532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F71F509-8E04-4244-8B6D-1CE00BE6CA67}"/>
                </a:ext>
              </a:extLst>
            </p:cNvPr>
            <p:cNvSpPr txBox="1"/>
            <p:nvPr/>
          </p:nvSpPr>
          <p:spPr>
            <a:xfrm>
              <a:off x="8408398" y="764704"/>
              <a:ext cx="1533393" cy="7425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b="1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I-type </a:t>
              </a:r>
              <a:endParaRPr lang="ko-KR" altLang="en-US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2" name="그림 4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72" b="22219"/>
          <a:stretch/>
        </p:blipFill>
        <p:spPr>
          <a:xfrm>
            <a:off x="7484413" y="4578943"/>
            <a:ext cx="2195571" cy="1625330"/>
          </a:xfrm>
          <a:prstGeom prst="rect">
            <a:avLst/>
          </a:prstGeom>
        </p:spPr>
      </p:pic>
      <p:pic>
        <p:nvPicPr>
          <p:cNvPr id="43" name="그림 42" descr="화면 캡처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5" r="12421"/>
          <a:stretch/>
        </p:blipFill>
        <p:spPr>
          <a:xfrm>
            <a:off x="9735106" y="4581128"/>
            <a:ext cx="2265550" cy="1589483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886" y="2823963"/>
            <a:ext cx="1729740" cy="3009900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44A4FF83-88DA-204F-294D-491E3155D6B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3" t="14341" r="22798" b="3595"/>
          <a:stretch/>
        </p:blipFill>
        <p:spPr>
          <a:xfrm>
            <a:off x="6719765" y="2400684"/>
            <a:ext cx="2296384" cy="2455601"/>
          </a:xfrm>
          <a:prstGeom prst="rect">
            <a:avLst/>
          </a:prstGeom>
        </p:spPr>
      </p:pic>
      <p:grpSp>
        <p:nvGrpSpPr>
          <p:cNvPr id="6" name="그룹 5"/>
          <p:cNvGrpSpPr/>
          <p:nvPr/>
        </p:nvGrpSpPr>
        <p:grpSpPr>
          <a:xfrm>
            <a:off x="1800159" y="3718231"/>
            <a:ext cx="5531561" cy="2492985"/>
            <a:chOff x="1752420" y="2937770"/>
            <a:chExt cx="7023824" cy="2835917"/>
          </a:xfrm>
        </p:grpSpPr>
        <p:grpSp>
          <p:nvGrpSpPr>
            <p:cNvPr id="2" name="그룹 1"/>
            <p:cNvGrpSpPr/>
            <p:nvPr/>
          </p:nvGrpSpPr>
          <p:grpSpPr>
            <a:xfrm>
              <a:off x="1752420" y="2937957"/>
              <a:ext cx="3580096" cy="2835730"/>
              <a:chOff x="2342568" y="2693330"/>
              <a:chExt cx="3580096" cy="2835730"/>
            </a:xfrm>
          </p:grpSpPr>
          <p:pic>
            <p:nvPicPr>
              <p:cNvPr id="33" name="그림 32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30846" y="2693330"/>
                <a:ext cx="3391818" cy="2835730"/>
              </a:xfrm>
              <a:prstGeom prst="rect">
                <a:avLst/>
              </a:prstGeom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2342568" y="2986514"/>
                <a:ext cx="1760699" cy="4467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&lt;Before&gt;</a:t>
                </a:r>
                <a:endParaRPr lang="ko-KR" alt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" name="그룹 2"/>
            <p:cNvGrpSpPr/>
            <p:nvPr/>
          </p:nvGrpSpPr>
          <p:grpSpPr>
            <a:xfrm>
              <a:off x="5223010" y="2937770"/>
              <a:ext cx="3553234" cy="2835730"/>
              <a:chOff x="2342568" y="5655509"/>
              <a:chExt cx="3553234" cy="2835730"/>
            </a:xfrm>
          </p:grpSpPr>
          <p:pic>
            <p:nvPicPr>
              <p:cNvPr id="35" name="그림 34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3983" y="5655509"/>
                <a:ext cx="3391819" cy="2835730"/>
              </a:xfrm>
              <a:prstGeom prst="rect">
                <a:avLst/>
              </a:prstGeom>
            </p:spPr>
          </p:pic>
          <p:sp>
            <p:nvSpPr>
              <p:cNvPr id="36" name="TextBox 35"/>
              <p:cNvSpPr txBox="1"/>
              <p:nvPr/>
            </p:nvSpPr>
            <p:spPr>
              <a:xfrm>
                <a:off x="2342568" y="5939711"/>
                <a:ext cx="1760701" cy="4467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&lt;After&gt;</a:t>
                </a:r>
                <a:endParaRPr lang="ko-KR" alt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22" name="그림 21" descr="화면 캡처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" t="7450" r="57974" b="57867"/>
          <a:stretch/>
        </p:blipFill>
        <p:spPr>
          <a:xfrm>
            <a:off x="9065933" y="105207"/>
            <a:ext cx="2767479" cy="164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040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82BD9-DF03-4358-A6E4-89B1A306155B}" type="slidenum">
              <a:rPr lang="ko-KR" altLang="en-US" smtClean="0"/>
              <a:pPr/>
              <a:t>4</a:t>
            </a:fld>
            <a:endParaRPr lang="ko-KR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1673226" y="44625"/>
            <a:ext cx="8815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itchFamily="18" charset="0"/>
              </a:rPr>
              <a:t>Energy conversion</a:t>
            </a:r>
            <a:endParaRPr lang="ko-KR" altLang="en-US" sz="3600" dirty="0">
              <a:latin typeface="HY헤드라인M" panose="02030600000101010101" pitchFamily="18" charset="-127"/>
              <a:ea typeface="HY헤드라인M" panose="02030600000101010101" pitchFamily="18" charset="-127"/>
              <a:cs typeface="Times New Roman" pitchFamily="18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15C4FFB9-A591-4CA5-A8DE-B881A07D46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18353" t="12729" r="17593"/>
          <a:stretch/>
        </p:blipFill>
        <p:spPr bwMode="auto">
          <a:xfrm>
            <a:off x="707368" y="2015355"/>
            <a:ext cx="4761601" cy="326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1595A2F-1B77-4842-BA6A-6972D1655CAD}"/>
                  </a:ext>
                </a:extLst>
              </p:cNvPr>
              <p:cNvSpPr txBox="1"/>
              <p:nvPr/>
            </p:nvSpPr>
            <p:spPr>
              <a:xfrm>
                <a:off x="5440676" y="2883340"/>
                <a:ext cx="225521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ko-KR" altLang="en-US" sz="2000" i="1" u="sng" smtClean="0">
                          <a:latin typeface="Cambria Math"/>
                        </a:rPr>
                        <m:t>∆</m:t>
                      </m:r>
                      <m:r>
                        <a:rPr lang="en-US" altLang="ko-KR" sz="2000" b="0" i="1" u="sng" smtClean="0">
                          <a:latin typeface="Cambria Math"/>
                        </a:rPr>
                        <m:t>𝑇</m:t>
                      </m:r>
                      <m:r>
                        <a:rPr lang="en-US" altLang="ko-KR" sz="2000" b="0" i="1" u="sng" smtClean="0">
                          <a:latin typeface="Cambria Math"/>
                        </a:rPr>
                        <m:t>  →   </m:t>
                      </m:r>
                      <m:r>
                        <a:rPr lang="en-US" altLang="ko-KR" sz="2000" b="0" i="1" u="sng" smtClean="0">
                          <a:latin typeface="Cambria Math"/>
                          <a:ea typeface="Cambria Math"/>
                        </a:rPr>
                        <m:t>𝑊𝑎𝑡𝑡</m:t>
                      </m:r>
                    </m:oMath>
                  </m:oMathPara>
                </a14:m>
                <a:endParaRPr lang="en-US" altLang="ko-KR" sz="2000" u="sn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000" b="0" i="1" smtClean="0">
                          <a:latin typeface="Cambria Math"/>
                        </a:rPr>
                        <m:t>𝑊𝑎𝑡𝑡</m:t>
                      </m:r>
                      <m:r>
                        <a:rPr lang="en-US" altLang="ko-KR" sz="2000" b="0" i="1" smtClean="0">
                          <a:latin typeface="Cambria Math"/>
                        </a:rPr>
                        <m:t>  → ∆</m:t>
                      </m:r>
                      <m:r>
                        <a:rPr lang="en-US" altLang="ko-KR" sz="2000" b="0" i="1" smtClean="0">
                          <a:latin typeface="Cambria Math"/>
                          <a:ea typeface="Cambria Math"/>
                        </a:rPr>
                        <m:t>𝑇</m:t>
                      </m:r>
                    </m:oMath>
                  </m:oMathPara>
                </a14:m>
                <a:endParaRPr lang="ko-KR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1595A2F-1B77-4842-BA6A-6972D1655C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0676" y="2883340"/>
                <a:ext cx="2255213" cy="707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오른쪽 화살표 50">
            <a:extLst>
              <a:ext uri="{FF2B5EF4-FFF2-40B4-BE49-F238E27FC236}">
                <a16:creationId xmlns:a16="http://schemas.microsoft.com/office/drawing/2014/main" id="{2923F429-4DF8-409E-AC94-A2A8D627DFF8}"/>
              </a:ext>
            </a:extLst>
          </p:cNvPr>
          <p:cNvSpPr/>
          <p:nvPr/>
        </p:nvSpPr>
        <p:spPr>
          <a:xfrm>
            <a:off x="7858191" y="2993664"/>
            <a:ext cx="302953" cy="363279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오른쪽 화살표 60">
            <a:extLst>
              <a:ext uri="{FF2B5EF4-FFF2-40B4-BE49-F238E27FC236}">
                <a16:creationId xmlns:a16="http://schemas.microsoft.com/office/drawing/2014/main" id="{D2FECCCA-0E49-4962-8399-FF4FBB32249F}"/>
              </a:ext>
            </a:extLst>
          </p:cNvPr>
          <p:cNvSpPr/>
          <p:nvPr/>
        </p:nvSpPr>
        <p:spPr>
          <a:xfrm>
            <a:off x="5144391" y="2993664"/>
            <a:ext cx="302953" cy="363279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13FAB3AC-378C-4FCD-B976-C26CB8D8BF79}"/>
              </a:ext>
            </a:extLst>
          </p:cNvPr>
          <p:cNvSpPr/>
          <p:nvPr/>
        </p:nvSpPr>
        <p:spPr>
          <a:xfrm>
            <a:off x="191344" y="1124744"/>
            <a:ext cx="2919389" cy="707886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ko-KR" altLang="en-US" sz="2000" u="sng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열전발전</a:t>
            </a:r>
            <a:endParaRPr lang="en-US" altLang="ko-KR" sz="2000" u="sng" dirty="0">
              <a:solidFill>
                <a:srgbClr val="C0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ko-KR" altLang="en-US" sz="2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온도차이 → </a:t>
            </a:r>
            <a:r>
              <a:rPr lang="ko-KR" altLang="en-US" sz="2000" dirty="0"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전기에너지</a:t>
            </a:r>
            <a:endParaRPr lang="en-US" altLang="ko-KR" sz="20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14245500-0037-4F18-A423-69C2A977FBCE}"/>
              </a:ext>
            </a:extLst>
          </p:cNvPr>
          <p:cNvSpPr/>
          <p:nvPr/>
        </p:nvSpPr>
        <p:spPr>
          <a:xfrm>
            <a:off x="3464643" y="1124744"/>
            <a:ext cx="2919389" cy="707886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ko-KR" altLang="en-US" sz="2000" u="sng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열전냉각</a:t>
            </a:r>
            <a:r>
              <a:rPr lang="en-US" altLang="ko-KR" sz="2000" u="sng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/</a:t>
            </a:r>
            <a:r>
              <a:rPr lang="ko-KR" altLang="en-US" sz="2000" u="sng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가열</a:t>
            </a:r>
            <a:endParaRPr lang="en-US" altLang="ko-KR" sz="2000" u="sng" dirty="0">
              <a:solidFill>
                <a:srgbClr val="0000FF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ko-KR" altLang="en-US" sz="2000" dirty="0"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전기에너지 </a:t>
            </a:r>
            <a:r>
              <a:rPr lang="ko-KR" altLang="en-US" sz="2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→ 온도차이</a:t>
            </a:r>
            <a:endParaRPr lang="en-US" altLang="ko-KR" sz="20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D7F216C5-778A-49E4-8863-C531AA098B93}"/>
              </a:ext>
            </a:extLst>
          </p:cNvPr>
          <p:cNvCxnSpPr>
            <a:cxnSpLocks/>
          </p:cNvCxnSpPr>
          <p:nvPr/>
        </p:nvCxnSpPr>
        <p:spPr>
          <a:xfrm>
            <a:off x="605888" y="1906774"/>
            <a:ext cx="0" cy="253467"/>
          </a:xfrm>
          <a:prstGeom prst="line">
            <a:avLst/>
          </a:prstGeom>
          <a:ln cap="rnd">
            <a:solidFill>
              <a:srgbClr val="C00000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710F456E-859D-4A78-AA0C-F2056F5EBAB5}"/>
              </a:ext>
            </a:extLst>
          </p:cNvPr>
          <p:cNvCxnSpPr>
            <a:cxnSpLocks/>
          </p:cNvCxnSpPr>
          <p:nvPr/>
        </p:nvCxnSpPr>
        <p:spPr>
          <a:xfrm>
            <a:off x="605888" y="2160241"/>
            <a:ext cx="761326" cy="366373"/>
          </a:xfrm>
          <a:prstGeom prst="line">
            <a:avLst/>
          </a:prstGeom>
          <a:ln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 18">
            <a:extLst>
              <a:ext uri="{FF2B5EF4-FFF2-40B4-BE49-F238E27FC236}">
                <a16:creationId xmlns:a16="http://schemas.microsoft.com/office/drawing/2014/main" id="{7480C9C4-4A1C-4A7C-8CF7-7D96DA8C635D}"/>
              </a:ext>
            </a:extLst>
          </p:cNvPr>
          <p:cNvCxnSpPr>
            <a:cxnSpLocks/>
          </p:cNvCxnSpPr>
          <p:nvPr/>
        </p:nvCxnSpPr>
        <p:spPr>
          <a:xfrm>
            <a:off x="5726988" y="1912284"/>
            <a:ext cx="0" cy="253467"/>
          </a:xfrm>
          <a:prstGeom prst="line">
            <a:avLst/>
          </a:prstGeom>
          <a:ln cap="rnd">
            <a:solidFill>
              <a:srgbClr val="0000FF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6D56D0EA-0522-4106-A063-DEAE60E22AEA}"/>
              </a:ext>
            </a:extLst>
          </p:cNvPr>
          <p:cNvCxnSpPr>
            <a:cxnSpLocks/>
          </p:cNvCxnSpPr>
          <p:nvPr/>
        </p:nvCxnSpPr>
        <p:spPr>
          <a:xfrm flipH="1">
            <a:off x="4672361" y="2165751"/>
            <a:ext cx="1054627" cy="361493"/>
          </a:xfrm>
          <a:prstGeom prst="line">
            <a:avLst/>
          </a:prstGeom>
          <a:ln>
            <a:solidFill>
              <a:srgbClr val="0000FF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0A871885-C029-48C3-B19C-CFDF366F7A1E}"/>
              </a:ext>
            </a:extLst>
          </p:cNvPr>
          <p:cNvSpPr/>
          <p:nvPr/>
        </p:nvSpPr>
        <p:spPr>
          <a:xfrm>
            <a:off x="8231832" y="1506664"/>
            <a:ext cx="30348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Thermoelectric module</a:t>
            </a:r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id="{E1C98733-5B37-4BCF-BFD7-7ED6AF8E75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0855" y="2132857"/>
            <a:ext cx="3561699" cy="220885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D0F7FB6-CB66-4C71-978D-541768AC2EB9}"/>
              </a:ext>
            </a:extLst>
          </p:cNvPr>
          <p:cNvSpPr txBox="1"/>
          <p:nvPr/>
        </p:nvSpPr>
        <p:spPr>
          <a:xfrm>
            <a:off x="8362932" y="4649389"/>
            <a:ext cx="3137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ko-KR" altLang="en-US" sz="1600" b="1" dirty="0" err="1"/>
              <a:t>구동부</a:t>
            </a:r>
            <a:r>
              <a:rPr lang="ko-KR" altLang="en-US" sz="1600" b="1" dirty="0"/>
              <a:t> 없음</a:t>
            </a:r>
            <a:endParaRPr lang="en-US" altLang="ko-KR" sz="1600" b="1" dirty="0"/>
          </a:p>
          <a:p>
            <a:pPr marL="342900" indent="-342900">
              <a:buFontTx/>
              <a:buChar char="-"/>
            </a:pPr>
            <a:r>
              <a:rPr lang="ko-KR" altLang="en-US" sz="1600" b="1" dirty="0"/>
              <a:t>무소음</a:t>
            </a:r>
            <a:endParaRPr lang="en-US" altLang="ko-KR" sz="1600" b="1" dirty="0"/>
          </a:p>
          <a:p>
            <a:pPr marL="342900" indent="-342900">
              <a:buFontTx/>
              <a:buChar char="-"/>
            </a:pPr>
            <a:r>
              <a:rPr lang="ko-KR" altLang="en-US" sz="1600" b="1" dirty="0"/>
              <a:t>전기 </a:t>
            </a:r>
            <a:r>
              <a:rPr lang="en-US" altLang="ko-KR" sz="1600" b="1" dirty="0"/>
              <a:t>E </a:t>
            </a:r>
            <a:r>
              <a:rPr lang="ko-KR" altLang="en-US" sz="1600" b="1" dirty="0"/>
              <a:t>직접 변환</a:t>
            </a:r>
            <a:endParaRPr lang="en-US" altLang="ko-KR" sz="1600" b="1" dirty="0"/>
          </a:p>
          <a:p>
            <a:pPr marL="342900" indent="-342900">
              <a:buFontTx/>
              <a:buChar char="-"/>
            </a:pPr>
            <a:r>
              <a:rPr lang="ko-KR" altLang="en-US" sz="1600" b="1" dirty="0" err="1"/>
              <a:t>고체상태</a:t>
            </a:r>
            <a:r>
              <a:rPr lang="ko-KR" altLang="en-US" sz="1600" b="1" dirty="0"/>
              <a:t> 에너지 변환</a:t>
            </a:r>
            <a:endParaRPr lang="en-US" altLang="ko-KR" sz="1600" b="1" dirty="0"/>
          </a:p>
          <a:p>
            <a:pPr marL="342900" indent="-342900">
              <a:buFontTx/>
              <a:buChar char="-"/>
            </a:pPr>
            <a:r>
              <a:rPr lang="en-US" altLang="ko-KR" sz="1600" b="1" dirty="0"/>
              <a:t>High scalability</a:t>
            </a:r>
            <a:endParaRPr lang="ko-KR" altLang="en-US" sz="16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E11E622-9753-4FCE-A696-B132A9483FA2}"/>
              </a:ext>
            </a:extLst>
          </p:cNvPr>
          <p:cNvSpPr txBox="1"/>
          <p:nvPr/>
        </p:nvSpPr>
        <p:spPr>
          <a:xfrm>
            <a:off x="8472194" y="6086525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/>
              <a:t>한국재료연구원 </a:t>
            </a:r>
            <a:r>
              <a:rPr lang="en-US" altLang="ko-KR" sz="1400" dirty="0"/>
              <a:t>(</a:t>
            </a:r>
            <a:r>
              <a:rPr lang="ko-KR" altLang="en-US" sz="1400" dirty="0"/>
              <a:t>김경태 외</a:t>
            </a:r>
            <a:r>
              <a:rPr lang="en-US" altLang="ko-KR" sz="1400" dirty="0"/>
              <a:t>)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884564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82BD9-DF03-4358-A6E4-89B1A306155B}" type="slidenum">
              <a:rPr lang="ko-KR" altLang="en-US" smtClean="0"/>
              <a:pPr/>
              <a:t>5</a:t>
            </a:fld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1673226" y="44625"/>
            <a:ext cx="8815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itchFamily="18" charset="0"/>
              </a:rPr>
              <a:t>R-TEG design</a:t>
            </a:r>
            <a:endParaRPr lang="ko-KR" altLang="en-US" sz="3600" dirty="0">
              <a:latin typeface="HY헤드라인M" panose="02030600000101010101" pitchFamily="18" charset="-127"/>
              <a:ea typeface="HY헤드라인M" panose="02030600000101010101" pitchFamily="18" charset="-127"/>
              <a:cs typeface="Times New Roman" pitchFamily="18" charset="0"/>
            </a:endParaRPr>
          </a:p>
        </p:txBody>
      </p:sp>
      <p:pic>
        <p:nvPicPr>
          <p:cNvPr id="40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5" b="21891"/>
          <a:stretch/>
        </p:blipFill>
        <p:spPr bwMode="auto">
          <a:xfrm>
            <a:off x="4168800" y="4957961"/>
            <a:ext cx="5028431" cy="1453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690956"/>
            <a:ext cx="8961437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_x238020080" descr="EMB000040182bc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07" t="78798" r="7093" b="10977"/>
          <a:stretch/>
        </p:blipFill>
        <p:spPr bwMode="auto">
          <a:xfrm>
            <a:off x="210198" y="4964921"/>
            <a:ext cx="3863059" cy="1176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21C80C-E44C-4A6A-A12A-876849CBCA98}"/>
              </a:ext>
            </a:extLst>
          </p:cNvPr>
          <p:cNvSpPr txBox="1"/>
          <p:nvPr/>
        </p:nvSpPr>
        <p:spPr>
          <a:xfrm>
            <a:off x="9292774" y="4025017"/>
            <a:ext cx="2631851" cy="2116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ko-KR" b="1" dirty="0">
                <a:latin typeface="+mn-ea"/>
                <a:cs typeface="Times New Roman" panose="02020603050405020304" pitchFamily="18" charset="0"/>
              </a:rPr>
              <a:t>TEG</a:t>
            </a:r>
            <a:r>
              <a:rPr lang="ko-KR" altLang="en-US" b="1" dirty="0">
                <a:latin typeface="+mn-ea"/>
                <a:cs typeface="Times New Roman" panose="02020603050405020304" pitchFamily="18" charset="0"/>
              </a:rPr>
              <a:t> 설계이슈</a:t>
            </a:r>
            <a:endParaRPr lang="en-US" altLang="ko-KR" b="1" dirty="0">
              <a:latin typeface="+mn-ea"/>
              <a:cs typeface="Times New Roman" panose="02020603050405020304" pitchFamily="18" charset="0"/>
            </a:endParaRPr>
          </a:p>
          <a:p>
            <a:pPr fontAlgn="base" latinLnBrk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ko-KR" dirty="0">
                <a:latin typeface="+mn-ea"/>
                <a:cs typeface="Times New Roman" panose="02020603050405020304" pitchFamily="18" charset="0"/>
              </a:rPr>
              <a:t>1. </a:t>
            </a:r>
            <a:r>
              <a:rPr lang="ko-KR" altLang="en-US" dirty="0" err="1">
                <a:latin typeface="+mn-ea"/>
                <a:cs typeface="Times New Roman" panose="02020603050405020304" pitchFamily="18" charset="0"/>
              </a:rPr>
              <a:t>접촉열저항</a:t>
            </a:r>
            <a:endParaRPr lang="en-US" altLang="ko-KR" dirty="0">
              <a:latin typeface="+mn-ea"/>
              <a:cs typeface="Times New Roman" panose="02020603050405020304" pitchFamily="18" charset="0"/>
            </a:endParaRPr>
          </a:p>
          <a:p>
            <a:pPr fontAlgn="base" latinLnBrk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ko-KR" dirty="0">
                <a:latin typeface="+mn-ea"/>
                <a:cs typeface="Times New Roman" panose="02020603050405020304" pitchFamily="18" charset="0"/>
              </a:rPr>
              <a:t>2. </a:t>
            </a:r>
            <a:r>
              <a:rPr lang="ko-KR" altLang="en-US" dirty="0" err="1">
                <a:latin typeface="+mn-ea"/>
                <a:cs typeface="Times New Roman" panose="02020603050405020304" pitchFamily="18" charset="0"/>
              </a:rPr>
              <a:t>열설계</a:t>
            </a:r>
            <a:r>
              <a:rPr lang="ko-KR" altLang="en-US" dirty="0">
                <a:latin typeface="+mn-ea"/>
                <a:cs typeface="Times New Roman" panose="02020603050405020304" pitchFamily="18" charset="0"/>
              </a:rPr>
              <a:t> 최적화</a:t>
            </a:r>
            <a:r>
              <a:rPr lang="en-US" altLang="ko-KR" dirty="0">
                <a:latin typeface="+mn-ea"/>
                <a:cs typeface="Times New Roman" panose="02020603050405020304" pitchFamily="18" charset="0"/>
              </a:rPr>
              <a:t/>
            </a:r>
            <a:br>
              <a:rPr lang="en-US" altLang="ko-KR" dirty="0">
                <a:latin typeface="+mn-ea"/>
                <a:cs typeface="Times New Roman" panose="02020603050405020304" pitchFamily="18" charset="0"/>
              </a:rPr>
            </a:br>
            <a:r>
              <a:rPr lang="en-US" altLang="ko-KR" dirty="0">
                <a:latin typeface="+mn-ea"/>
                <a:cs typeface="Times New Roman" panose="02020603050405020304" pitchFamily="18" charset="0"/>
              </a:rPr>
              <a:t>  (</a:t>
            </a:r>
            <a:r>
              <a:rPr lang="ko-KR" altLang="en-US" dirty="0" err="1">
                <a:latin typeface="+mn-ea"/>
                <a:cs typeface="Times New Roman" panose="02020603050405020304" pitchFamily="18" charset="0"/>
              </a:rPr>
              <a:t>방열핀</a:t>
            </a:r>
            <a:r>
              <a:rPr lang="en-US" altLang="ko-KR" dirty="0">
                <a:latin typeface="+mn-ea"/>
                <a:cs typeface="Times New Roman" panose="02020603050405020304" pitchFamily="18" charset="0"/>
              </a:rPr>
              <a:t>, </a:t>
            </a:r>
            <a:r>
              <a:rPr lang="ko-KR" altLang="en-US" dirty="0">
                <a:latin typeface="+mn-ea"/>
                <a:cs typeface="Times New Roman" panose="02020603050405020304" pitchFamily="18" charset="0"/>
              </a:rPr>
              <a:t>다공구조</a:t>
            </a:r>
            <a:r>
              <a:rPr lang="en-US" altLang="ko-KR" dirty="0">
                <a:latin typeface="+mn-ea"/>
                <a:cs typeface="Times New Roman" panose="02020603050405020304" pitchFamily="18" charset="0"/>
              </a:rPr>
              <a:t>)</a:t>
            </a:r>
          </a:p>
          <a:p>
            <a:pPr fontAlgn="base" latinLnBrk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ko-KR" dirty="0">
                <a:latin typeface="+mn-ea"/>
                <a:cs typeface="Times New Roman" panose="02020603050405020304" pitchFamily="18" charset="0"/>
              </a:rPr>
              <a:t>3.</a:t>
            </a:r>
            <a:r>
              <a:rPr lang="ko-KR" altLang="en-US" dirty="0">
                <a:latin typeface="+mn-ea"/>
                <a:cs typeface="Times New Roman" panose="02020603050405020304" pitchFamily="18" charset="0"/>
              </a:rPr>
              <a:t> 소자간 전기연결법</a:t>
            </a:r>
            <a:endParaRPr lang="en-US" altLang="ko-KR" dirty="0">
              <a:latin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306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EAC5434E-919C-424E-BA2A-DA2C050025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230" y="3825769"/>
            <a:ext cx="3507653" cy="2637400"/>
          </a:xfrm>
          <a:prstGeom prst="rect">
            <a:avLst/>
          </a:prstGeom>
        </p:spPr>
      </p:pic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82BD9-DF03-4358-A6E4-89B1A306155B}" type="slidenum">
              <a:rPr lang="ko-KR" altLang="en-US" smtClean="0"/>
              <a:pPr/>
              <a:t>6</a:t>
            </a:fld>
            <a:endParaRPr lang="ko-KR" altLang="en-US"/>
          </a:p>
        </p:txBody>
      </p:sp>
      <p:sp>
        <p:nvSpPr>
          <p:cNvPr id="29" name="TextBox 28"/>
          <p:cNvSpPr txBox="1"/>
          <p:nvPr/>
        </p:nvSpPr>
        <p:spPr>
          <a:xfrm>
            <a:off x="1654630" y="-87198"/>
            <a:ext cx="8897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dirty="0"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itchFamily="18" charset="0"/>
              </a:rPr>
              <a:t>Thermal contact resistance</a:t>
            </a:r>
            <a:endParaRPr lang="ko-KR" altLang="en-US" sz="4000" dirty="0">
              <a:latin typeface="HY헤드라인M" panose="02030600000101010101" pitchFamily="18" charset="-127"/>
              <a:ea typeface="HY헤드라인M" panose="02030600000101010101" pitchFamily="18" charset="-127"/>
              <a:cs typeface="Times New Roman" pitchFamily="18" charset="0"/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E3BC45E5-4BC5-4E1B-A5B0-242999A163FF}"/>
              </a:ext>
            </a:extLst>
          </p:cNvPr>
          <p:cNvGrpSpPr/>
          <p:nvPr/>
        </p:nvGrpSpPr>
        <p:grpSpPr>
          <a:xfrm>
            <a:off x="1595467" y="379174"/>
            <a:ext cx="4032448" cy="2723841"/>
            <a:chOff x="-240704" y="281391"/>
            <a:chExt cx="4032448" cy="2723841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40704" y="281391"/>
              <a:ext cx="4032448" cy="2723841"/>
            </a:xfrm>
            <a:prstGeom prst="rect">
              <a:avLst/>
            </a:prstGeom>
          </p:spPr>
        </p:pic>
        <p:cxnSp>
          <p:nvCxnSpPr>
            <p:cNvPr id="8" name="직선 연결선 7"/>
            <p:cNvCxnSpPr/>
            <p:nvPr/>
          </p:nvCxnSpPr>
          <p:spPr>
            <a:xfrm>
              <a:off x="1293391" y="1428194"/>
              <a:ext cx="345421" cy="19169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9"/>
            <p:cNvCxnSpPr/>
            <p:nvPr/>
          </p:nvCxnSpPr>
          <p:spPr>
            <a:xfrm flipV="1">
              <a:off x="1642467" y="1618157"/>
              <a:ext cx="0" cy="15394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직선 연결선 12"/>
            <p:cNvCxnSpPr/>
            <p:nvPr/>
          </p:nvCxnSpPr>
          <p:spPr>
            <a:xfrm>
              <a:off x="1286083" y="1585600"/>
              <a:ext cx="345421" cy="19169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연결선 13"/>
            <p:cNvCxnSpPr/>
            <p:nvPr/>
          </p:nvCxnSpPr>
          <p:spPr>
            <a:xfrm flipV="1">
              <a:off x="1297395" y="1428195"/>
              <a:ext cx="0" cy="18996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직선 연결선 14"/>
            <p:cNvCxnSpPr/>
            <p:nvPr/>
          </p:nvCxnSpPr>
          <p:spPr>
            <a:xfrm flipV="1">
              <a:off x="1631504" y="1499296"/>
              <a:ext cx="216024" cy="1188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직선 연결선 17"/>
            <p:cNvCxnSpPr/>
            <p:nvPr/>
          </p:nvCxnSpPr>
          <p:spPr>
            <a:xfrm flipV="1">
              <a:off x="1638812" y="1643312"/>
              <a:ext cx="216024" cy="1188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직선 연결선 18"/>
            <p:cNvCxnSpPr/>
            <p:nvPr/>
          </p:nvCxnSpPr>
          <p:spPr>
            <a:xfrm flipV="1">
              <a:off x="1847528" y="1495823"/>
              <a:ext cx="0" cy="1474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연결선 20"/>
            <p:cNvCxnSpPr/>
            <p:nvPr/>
          </p:nvCxnSpPr>
          <p:spPr>
            <a:xfrm>
              <a:off x="1502827" y="1316256"/>
              <a:ext cx="345421" cy="19169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직선 연결선 22"/>
            <p:cNvCxnSpPr/>
            <p:nvPr/>
          </p:nvCxnSpPr>
          <p:spPr>
            <a:xfrm flipV="1">
              <a:off x="1293391" y="1312795"/>
              <a:ext cx="216024" cy="1188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43082" y="426551"/>
              <a:ext cx="3264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kW-level TEG design</a:t>
              </a:r>
            </a:p>
          </p:txBody>
        </p:sp>
      </p:grpSp>
      <p:sp>
        <p:nvSpPr>
          <p:cNvPr id="132" name="TextBox 131"/>
          <p:cNvSpPr txBox="1"/>
          <p:nvPr/>
        </p:nvSpPr>
        <p:spPr>
          <a:xfrm>
            <a:off x="215675" y="5580055"/>
            <a:ext cx="10223514" cy="776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열전달 억제 공기 </a:t>
            </a:r>
            <a:r>
              <a:rPr lang="ko-KR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저항층</a:t>
            </a:r>
            <a:r>
              <a: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열설계법 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(</a:t>
            </a:r>
            <a:r>
              <a:rPr lang="en-US" altLang="ko-KR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Yovanovich</a:t>
            </a:r>
            <a:r>
              <a:rPr lang="en-US" altLang="ko-KR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+ TIM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  <a:r>
              <a: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 Clamping method (M4 screws, Torque ~6-8 </a:t>
            </a:r>
            <a:r>
              <a:rPr lang="en-US" altLang="ko-K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kgf∙cm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Pressure &lt; 15kgf/cm</a:t>
            </a:r>
            <a:r>
              <a:rPr lang="en-US" altLang="ko-KR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43" name="그림 14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7726" y="2766778"/>
            <a:ext cx="3180051" cy="2256859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051" b="63160"/>
          <a:stretch/>
        </p:blipFill>
        <p:spPr>
          <a:xfrm>
            <a:off x="761587" y="3249020"/>
            <a:ext cx="3180051" cy="356346"/>
          </a:xfrm>
          <a:prstGeom prst="rect">
            <a:avLst/>
          </a:prstGeom>
        </p:spPr>
      </p:pic>
      <p:pic>
        <p:nvPicPr>
          <p:cNvPr id="30" name="그림 29"/>
          <p:cNvPicPr>
            <a:picLocks noChangeAspect="1"/>
          </p:cNvPicPr>
          <p:nvPr/>
        </p:nvPicPr>
        <p:blipFill rotWithShape="1">
          <a:blip r:embed="rId7"/>
          <a:srcRect r="50657"/>
          <a:stretch/>
        </p:blipFill>
        <p:spPr>
          <a:xfrm>
            <a:off x="5408201" y="2909555"/>
            <a:ext cx="1802439" cy="1457696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-24680" y="3221299"/>
            <a:ext cx="1330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395257" y="3108820"/>
            <a:ext cx="22964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Coolant channel base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897718" y="2947091"/>
            <a:ext cx="1138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Coolant</a:t>
            </a:r>
          </a:p>
        </p:txBody>
      </p:sp>
      <p:cxnSp>
        <p:nvCxnSpPr>
          <p:cNvPr id="72" name="직선 화살표 연결선 71"/>
          <p:cNvCxnSpPr>
            <a:cxnSpLocks/>
          </p:cNvCxnSpPr>
          <p:nvPr/>
        </p:nvCxnSpPr>
        <p:spPr>
          <a:xfrm>
            <a:off x="911449" y="3435772"/>
            <a:ext cx="327591" cy="72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2470823" y="3371277"/>
            <a:ext cx="1330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Heat sink</a:t>
            </a:r>
          </a:p>
        </p:txBody>
      </p:sp>
      <p:pic>
        <p:nvPicPr>
          <p:cNvPr id="129" name="그림 128"/>
          <p:cNvPicPr>
            <a:picLocks noChangeAspect="1"/>
          </p:cNvPicPr>
          <p:nvPr/>
        </p:nvPicPr>
        <p:blipFill rotWithShape="1">
          <a:blip r:embed="rId7"/>
          <a:srcRect l="49532"/>
          <a:stretch/>
        </p:blipFill>
        <p:spPr>
          <a:xfrm>
            <a:off x="5481722" y="4243301"/>
            <a:ext cx="1818229" cy="1437688"/>
          </a:xfrm>
          <a:prstGeom prst="rect">
            <a:avLst/>
          </a:prstGeom>
        </p:spPr>
      </p:pic>
      <p:grpSp>
        <p:nvGrpSpPr>
          <p:cNvPr id="17" name="그룹 16">
            <a:extLst>
              <a:ext uri="{FF2B5EF4-FFF2-40B4-BE49-F238E27FC236}">
                <a16:creationId xmlns:a16="http://schemas.microsoft.com/office/drawing/2014/main" id="{67EEAA84-D8FD-4A94-BDC1-7FBBAE9CA5A1}"/>
              </a:ext>
            </a:extLst>
          </p:cNvPr>
          <p:cNvGrpSpPr/>
          <p:nvPr/>
        </p:nvGrpSpPr>
        <p:grpSpPr>
          <a:xfrm>
            <a:off x="3989480" y="2843274"/>
            <a:ext cx="949791" cy="2673623"/>
            <a:chOff x="3877497" y="2217761"/>
            <a:chExt cx="1073923" cy="311702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TextBox 90"/>
                <p:cNvSpPr txBox="1"/>
                <p:nvPr/>
              </p:nvSpPr>
              <p:spPr>
                <a:xfrm>
                  <a:off x="4003847" y="2374994"/>
                  <a:ext cx="905771" cy="23851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𝑡h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𝑐𝑜𝑜𝑙𝑎𝑛𝑡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1" name="TextBox 9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03847" y="2374994"/>
                  <a:ext cx="905771" cy="238512"/>
                </a:xfrm>
                <a:prstGeom prst="rect">
                  <a:avLst/>
                </a:prstGeom>
                <a:blipFill>
                  <a:blip r:embed="rId8"/>
                  <a:stretch>
                    <a:fillRect l="-10687" r="-31298" b="-63636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8" name="그룹 97"/>
            <p:cNvGrpSpPr/>
            <p:nvPr/>
          </p:nvGrpSpPr>
          <p:grpSpPr>
            <a:xfrm>
              <a:off x="3879428" y="2217761"/>
              <a:ext cx="124420" cy="567731"/>
              <a:chOff x="8505264" y="1026533"/>
              <a:chExt cx="149503" cy="688340"/>
            </a:xfrm>
          </p:grpSpPr>
          <p:pic>
            <p:nvPicPr>
              <p:cNvPr id="90" name="그림 89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505264" y="1076916"/>
                <a:ext cx="149503" cy="618213"/>
              </a:xfrm>
              <a:prstGeom prst="rect">
                <a:avLst/>
              </a:prstGeom>
            </p:spPr>
          </p:pic>
          <p:grpSp>
            <p:nvGrpSpPr>
              <p:cNvPr id="94" name="그룹 93"/>
              <p:cNvGrpSpPr/>
              <p:nvPr/>
            </p:nvGrpSpPr>
            <p:grpSpPr>
              <a:xfrm>
                <a:off x="8544272" y="1026533"/>
                <a:ext cx="66849" cy="688340"/>
                <a:chOff x="8544272" y="1026533"/>
                <a:chExt cx="66849" cy="688340"/>
              </a:xfrm>
            </p:grpSpPr>
            <p:sp>
              <p:nvSpPr>
                <p:cNvPr id="92" name="타원 91"/>
                <p:cNvSpPr/>
                <p:nvPr/>
              </p:nvSpPr>
              <p:spPr>
                <a:xfrm>
                  <a:off x="8544272" y="1026533"/>
                  <a:ext cx="66849" cy="66849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타원 92"/>
                <p:cNvSpPr/>
                <p:nvPr/>
              </p:nvSpPr>
              <p:spPr>
                <a:xfrm>
                  <a:off x="8544272" y="1648024"/>
                  <a:ext cx="66849" cy="66849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99" name="그룹 98"/>
            <p:cNvGrpSpPr/>
            <p:nvPr/>
          </p:nvGrpSpPr>
          <p:grpSpPr>
            <a:xfrm>
              <a:off x="3879428" y="2726469"/>
              <a:ext cx="124420" cy="567731"/>
              <a:chOff x="8505264" y="1026533"/>
              <a:chExt cx="149503" cy="688340"/>
            </a:xfrm>
          </p:grpSpPr>
          <p:pic>
            <p:nvPicPr>
              <p:cNvPr id="100" name="그림 99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505264" y="1076916"/>
                <a:ext cx="149503" cy="618213"/>
              </a:xfrm>
              <a:prstGeom prst="rect">
                <a:avLst/>
              </a:prstGeom>
            </p:spPr>
          </p:pic>
          <p:grpSp>
            <p:nvGrpSpPr>
              <p:cNvPr id="101" name="그룹 100"/>
              <p:cNvGrpSpPr/>
              <p:nvPr/>
            </p:nvGrpSpPr>
            <p:grpSpPr>
              <a:xfrm>
                <a:off x="8544272" y="1026533"/>
                <a:ext cx="66849" cy="688340"/>
                <a:chOff x="8544272" y="1026533"/>
                <a:chExt cx="66849" cy="688340"/>
              </a:xfrm>
            </p:grpSpPr>
            <p:sp>
              <p:nvSpPr>
                <p:cNvPr id="102" name="타원 101"/>
                <p:cNvSpPr/>
                <p:nvPr/>
              </p:nvSpPr>
              <p:spPr>
                <a:xfrm>
                  <a:off x="8544272" y="1026533"/>
                  <a:ext cx="66849" cy="66849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타원 102"/>
                <p:cNvSpPr/>
                <p:nvPr/>
              </p:nvSpPr>
              <p:spPr>
                <a:xfrm>
                  <a:off x="8544272" y="1648024"/>
                  <a:ext cx="66849" cy="66849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04" name="그룹 103"/>
            <p:cNvGrpSpPr/>
            <p:nvPr/>
          </p:nvGrpSpPr>
          <p:grpSpPr>
            <a:xfrm>
              <a:off x="3879428" y="3746427"/>
              <a:ext cx="124420" cy="567731"/>
              <a:chOff x="8505264" y="1026533"/>
              <a:chExt cx="149503" cy="688340"/>
            </a:xfrm>
          </p:grpSpPr>
          <p:pic>
            <p:nvPicPr>
              <p:cNvPr id="105" name="그림 104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505264" y="1076916"/>
                <a:ext cx="149503" cy="618213"/>
              </a:xfrm>
              <a:prstGeom prst="rect">
                <a:avLst/>
              </a:prstGeom>
            </p:spPr>
          </p:pic>
          <p:grpSp>
            <p:nvGrpSpPr>
              <p:cNvPr id="106" name="그룹 105"/>
              <p:cNvGrpSpPr/>
              <p:nvPr/>
            </p:nvGrpSpPr>
            <p:grpSpPr>
              <a:xfrm>
                <a:off x="8544272" y="1026533"/>
                <a:ext cx="66849" cy="688340"/>
                <a:chOff x="8544272" y="1026533"/>
                <a:chExt cx="66849" cy="688340"/>
              </a:xfrm>
            </p:grpSpPr>
            <p:sp>
              <p:nvSpPr>
                <p:cNvPr id="107" name="타원 106"/>
                <p:cNvSpPr/>
                <p:nvPr/>
              </p:nvSpPr>
              <p:spPr>
                <a:xfrm>
                  <a:off x="8544272" y="1026533"/>
                  <a:ext cx="66849" cy="66849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타원 107"/>
                <p:cNvSpPr/>
                <p:nvPr/>
              </p:nvSpPr>
              <p:spPr>
                <a:xfrm>
                  <a:off x="8544272" y="1648024"/>
                  <a:ext cx="66849" cy="66849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09" name="그룹 108"/>
            <p:cNvGrpSpPr/>
            <p:nvPr/>
          </p:nvGrpSpPr>
          <p:grpSpPr>
            <a:xfrm>
              <a:off x="3877497" y="4767057"/>
              <a:ext cx="124420" cy="567731"/>
              <a:chOff x="8505264" y="1026533"/>
              <a:chExt cx="149503" cy="688340"/>
            </a:xfrm>
          </p:grpSpPr>
          <p:pic>
            <p:nvPicPr>
              <p:cNvPr id="110" name="그림 109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505264" y="1076916"/>
                <a:ext cx="149503" cy="618213"/>
              </a:xfrm>
              <a:prstGeom prst="rect">
                <a:avLst/>
              </a:prstGeom>
            </p:spPr>
          </p:pic>
          <p:grpSp>
            <p:nvGrpSpPr>
              <p:cNvPr id="111" name="그룹 110"/>
              <p:cNvGrpSpPr/>
              <p:nvPr/>
            </p:nvGrpSpPr>
            <p:grpSpPr>
              <a:xfrm>
                <a:off x="8544272" y="1026533"/>
                <a:ext cx="66849" cy="688340"/>
                <a:chOff x="8544272" y="1026533"/>
                <a:chExt cx="66849" cy="688340"/>
              </a:xfrm>
            </p:grpSpPr>
            <p:sp>
              <p:nvSpPr>
                <p:cNvPr id="112" name="타원 111"/>
                <p:cNvSpPr/>
                <p:nvPr/>
              </p:nvSpPr>
              <p:spPr>
                <a:xfrm>
                  <a:off x="8544272" y="1026533"/>
                  <a:ext cx="66849" cy="66849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타원 112"/>
                <p:cNvSpPr/>
                <p:nvPr/>
              </p:nvSpPr>
              <p:spPr>
                <a:xfrm>
                  <a:off x="8544272" y="1648024"/>
                  <a:ext cx="66849" cy="66849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TextBox 113"/>
                <p:cNvSpPr txBox="1"/>
                <p:nvPr/>
              </p:nvSpPr>
              <p:spPr>
                <a:xfrm>
                  <a:off x="4003847" y="2894931"/>
                  <a:ext cx="696804" cy="23851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𝑡h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𝑏𝑎𝑠𝑒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4" name="TextBox 1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03847" y="2894931"/>
                  <a:ext cx="696804" cy="238512"/>
                </a:xfrm>
                <a:prstGeom prst="rect">
                  <a:avLst/>
                </a:prstGeom>
                <a:blipFill>
                  <a:blip r:embed="rId10"/>
                  <a:stretch>
                    <a:fillRect l="-13861" r="-29703" b="-63636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TextBox 114"/>
                <p:cNvSpPr txBox="1"/>
                <p:nvPr/>
              </p:nvSpPr>
              <p:spPr>
                <a:xfrm>
                  <a:off x="4013291" y="3905884"/>
                  <a:ext cx="678661" cy="23851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𝑡h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𝑇𝐸𝑀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5" name="TextBox 1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3291" y="3905884"/>
                  <a:ext cx="678661" cy="238512"/>
                </a:xfrm>
                <a:prstGeom prst="rect">
                  <a:avLst/>
                </a:prstGeom>
                <a:blipFill>
                  <a:blip r:embed="rId11"/>
                  <a:stretch>
                    <a:fillRect l="-13131" r="-29293" b="-58824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TextBox 115"/>
                <p:cNvSpPr txBox="1"/>
                <p:nvPr/>
              </p:nvSpPr>
              <p:spPr>
                <a:xfrm>
                  <a:off x="4013291" y="4944302"/>
                  <a:ext cx="602941" cy="2468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𝑡h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𝑓𝑖𝑛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6" name="TextBox 1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3291" y="4944302"/>
                  <a:ext cx="602941" cy="246816"/>
                </a:xfrm>
                <a:prstGeom prst="rect">
                  <a:avLst/>
                </a:prstGeom>
                <a:blipFill>
                  <a:blip r:embed="rId12"/>
                  <a:stretch>
                    <a:fillRect l="-14773" r="-32955" b="-82857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17" name="그룹 116"/>
            <p:cNvGrpSpPr/>
            <p:nvPr/>
          </p:nvGrpSpPr>
          <p:grpSpPr>
            <a:xfrm>
              <a:off x="3878693" y="3238392"/>
              <a:ext cx="124420" cy="567731"/>
              <a:chOff x="8505264" y="1026533"/>
              <a:chExt cx="149503" cy="688340"/>
            </a:xfrm>
          </p:grpSpPr>
          <p:pic>
            <p:nvPicPr>
              <p:cNvPr id="118" name="그림 117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505264" y="1076916"/>
                <a:ext cx="149503" cy="618213"/>
              </a:xfrm>
              <a:prstGeom prst="rect">
                <a:avLst/>
              </a:prstGeom>
            </p:spPr>
          </p:pic>
          <p:grpSp>
            <p:nvGrpSpPr>
              <p:cNvPr id="119" name="그룹 118"/>
              <p:cNvGrpSpPr/>
              <p:nvPr/>
            </p:nvGrpSpPr>
            <p:grpSpPr>
              <a:xfrm>
                <a:off x="8544272" y="1026533"/>
                <a:ext cx="66849" cy="688340"/>
                <a:chOff x="8544272" y="1026533"/>
                <a:chExt cx="66849" cy="688340"/>
              </a:xfrm>
            </p:grpSpPr>
            <p:sp>
              <p:nvSpPr>
                <p:cNvPr id="120" name="타원 119"/>
                <p:cNvSpPr/>
                <p:nvPr/>
              </p:nvSpPr>
              <p:spPr>
                <a:xfrm>
                  <a:off x="8544272" y="1026533"/>
                  <a:ext cx="66849" cy="66849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타원 120"/>
                <p:cNvSpPr/>
                <p:nvPr/>
              </p:nvSpPr>
              <p:spPr>
                <a:xfrm>
                  <a:off x="8544272" y="1648024"/>
                  <a:ext cx="66849" cy="66849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TextBox 121"/>
                <p:cNvSpPr txBox="1"/>
                <p:nvPr/>
              </p:nvSpPr>
              <p:spPr>
                <a:xfrm>
                  <a:off x="4013291" y="3398207"/>
                  <a:ext cx="905771" cy="23851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𝑡h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𝑐𝑜𝑛𝑡𝑎𝑐𝑡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2" name="TextBox 1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3291" y="3398207"/>
                  <a:ext cx="905771" cy="238512"/>
                </a:xfrm>
                <a:prstGeom prst="rect">
                  <a:avLst/>
                </a:prstGeom>
                <a:blipFill>
                  <a:blip r:embed="rId13"/>
                  <a:stretch>
                    <a:fillRect l="-9848" r="-29545" b="-63636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23" name="그룹 122"/>
            <p:cNvGrpSpPr/>
            <p:nvPr/>
          </p:nvGrpSpPr>
          <p:grpSpPr>
            <a:xfrm>
              <a:off x="3878693" y="4259595"/>
              <a:ext cx="124420" cy="567731"/>
              <a:chOff x="8505264" y="1026533"/>
              <a:chExt cx="149503" cy="688340"/>
            </a:xfrm>
          </p:grpSpPr>
          <p:pic>
            <p:nvPicPr>
              <p:cNvPr id="124" name="그림 12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505264" y="1076916"/>
                <a:ext cx="149503" cy="618213"/>
              </a:xfrm>
              <a:prstGeom prst="rect">
                <a:avLst/>
              </a:prstGeom>
            </p:spPr>
          </p:pic>
          <p:grpSp>
            <p:nvGrpSpPr>
              <p:cNvPr id="125" name="그룹 124"/>
              <p:cNvGrpSpPr/>
              <p:nvPr/>
            </p:nvGrpSpPr>
            <p:grpSpPr>
              <a:xfrm>
                <a:off x="8544272" y="1026533"/>
                <a:ext cx="66849" cy="688340"/>
                <a:chOff x="8544272" y="1026533"/>
                <a:chExt cx="66849" cy="688340"/>
              </a:xfrm>
            </p:grpSpPr>
            <p:sp>
              <p:nvSpPr>
                <p:cNvPr id="126" name="타원 125"/>
                <p:cNvSpPr/>
                <p:nvPr/>
              </p:nvSpPr>
              <p:spPr>
                <a:xfrm>
                  <a:off x="8544272" y="1026533"/>
                  <a:ext cx="66849" cy="66849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타원 126"/>
                <p:cNvSpPr/>
                <p:nvPr/>
              </p:nvSpPr>
              <p:spPr>
                <a:xfrm>
                  <a:off x="8544272" y="1648024"/>
                  <a:ext cx="66849" cy="66849"/>
                </a:xfrm>
                <a:prstGeom prst="ellipse">
                  <a:avLst/>
                </a:prstGeom>
                <a:ln w="63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TextBox 127"/>
                <p:cNvSpPr txBox="1"/>
                <p:nvPr/>
              </p:nvSpPr>
              <p:spPr>
                <a:xfrm>
                  <a:off x="4013291" y="4419410"/>
                  <a:ext cx="905771" cy="23851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𝑡h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𝑐𝑜𝑛𝑡𝑎𝑐𝑡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8" name="TextBox 1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3291" y="4419410"/>
                  <a:ext cx="905771" cy="238512"/>
                </a:xfrm>
                <a:prstGeom prst="rect">
                  <a:avLst/>
                </a:prstGeom>
                <a:blipFill>
                  <a:blip r:embed="rId14"/>
                  <a:stretch>
                    <a:fillRect l="-9848" r="-29545" b="-58824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6" name="직선 연결선 145"/>
            <p:cNvCxnSpPr/>
            <p:nvPr/>
          </p:nvCxnSpPr>
          <p:spPr>
            <a:xfrm>
              <a:off x="4055092" y="3773598"/>
              <a:ext cx="89632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직선 연결선 147"/>
            <p:cNvCxnSpPr/>
            <p:nvPr/>
          </p:nvCxnSpPr>
          <p:spPr>
            <a:xfrm>
              <a:off x="4055092" y="4776471"/>
              <a:ext cx="89632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2" name="그림 15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5427" y="4739731"/>
            <a:ext cx="3607441" cy="809477"/>
          </a:xfrm>
          <a:prstGeom prst="rect">
            <a:avLst/>
          </a:prstGeom>
        </p:spPr>
      </p:pic>
      <p:sp>
        <p:nvSpPr>
          <p:cNvPr id="153" name="타원 152"/>
          <p:cNvSpPr/>
          <p:nvPr/>
        </p:nvSpPr>
        <p:spPr>
          <a:xfrm>
            <a:off x="1384157" y="3457365"/>
            <a:ext cx="913495" cy="724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4" name="직선 연결선 153"/>
          <p:cNvCxnSpPr/>
          <p:nvPr/>
        </p:nvCxnSpPr>
        <p:spPr>
          <a:xfrm>
            <a:off x="2317014" y="3493584"/>
            <a:ext cx="1387496" cy="1252631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직선 연결선 156"/>
          <p:cNvCxnSpPr/>
          <p:nvPr/>
        </p:nvCxnSpPr>
        <p:spPr>
          <a:xfrm flipH="1">
            <a:off x="1281117" y="3514663"/>
            <a:ext cx="92363" cy="1265797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215285" y="2661165"/>
            <a:ext cx="2351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Contact resistance</a:t>
            </a:r>
          </a:p>
        </p:txBody>
      </p:sp>
      <p:pic>
        <p:nvPicPr>
          <p:cNvPr id="86" name="Picture 2">
            <a:extLst>
              <a:ext uri="{FF2B5EF4-FFF2-40B4-BE49-F238E27FC236}">
                <a16:creationId xmlns:a16="http://schemas.microsoft.com/office/drawing/2014/main" id="{361D9A71-F181-4A24-9CEE-42A90E5E88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0" t="10730" r="12089" b="6110"/>
          <a:stretch/>
        </p:blipFill>
        <p:spPr bwMode="auto">
          <a:xfrm>
            <a:off x="7721890" y="620688"/>
            <a:ext cx="4188206" cy="3191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4546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82BD9-DF03-4358-A6E4-89B1A306155B}" type="slidenum">
              <a:rPr lang="ko-KR" altLang="en-US" smtClean="0"/>
              <a:pPr/>
              <a:t>7</a:t>
            </a:fld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1673226" y="44625"/>
            <a:ext cx="8815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itchFamily="18" charset="0"/>
              </a:rPr>
              <a:t>DC-TEG design</a:t>
            </a:r>
            <a:endParaRPr lang="ko-KR" altLang="en-US" sz="3600" dirty="0">
              <a:latin typeface="HY헤드라인M" panose="02030600000101010101" pitchFamily="18" charset="-127"/>
              <a:ea typeface="HY헤드라인M" panose="02030600000101010101" pitchFamily="18" charset="-127"/>
              <a:cs typeface="Times New Roman" pitchFamily="18" charset="0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/>
          <a:srcRect l="18698" t="14300" r="63387" b="54913"/>
          <a:stretch/>
        </p:blipFill>
        <p:spPr>
          <a:xfrm>
            <a:off x="193921" y="635343"/>
            <a:ext cx="6525157" cy="3153697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924660C5-1B77-4D70-B86E-C721981385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98" t="45359" r="63387" b="37082"/>
          <a:stretch/>
        </p:blipFill>
        <p:spPr>
          <a:xfrm>
            <a:off x="6719078" y="722220"/>
            <a:ext cx="5112568" cy="1409256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560FBFAE-71F3-40BB-9CC0-50CA3E9383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98" t="63001" r="63387" b="15700"/>
          <a:stretch/>
        </p:blipFill>
        <p:spPr>
          <a:xfrm>
            <a:off x="193920" y="3789309"/>
            <a:ext cx="6525157" cy="2181779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0363E1B9-2679-4CD4-B0B0-FF7C84EA74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553" y="4493637"/>
            <a:ext cx="3226598" cy="2319738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A91EB9CB-04CA-4AE3-BA54-307C146378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159" y="2141969"/>
            <a:ext cx="3097626" cy="246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131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82BD9-DF03-4358-A6E4-89B1A306155B}" type="slidenum">
              <a:rPr lang="ko-KR" altLang="en-US" smtClean="0"/>
              <a:pPr/>
              <a:t>8</a:t>
            </a:fld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1673226" y="44625"/>
            <a:ext cx="8815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itchFamily="18" charset="0"/>
              </a:rPr>
              <a:t>2. Thermal design</a:t>
            </a:r>
            <a:endParaRPr lang="ko-KR" altLang="en-US" sz="3600" dirty="0">
              <a:latin typeface="HY헤드라인M" panose="02030600000101010101" pitchFamily="18" charset="-127"/>
              <a:ea typeface="HY헤드라인M" panose="02030600000101010101" pitchFamily="18" charset="-127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181555" y="2911672"/>
                <a:ext cx="3625736" cy="5761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sz="20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sSub>
                        <m:sSubPr>
                          <m:ctrlPr>
                            <a:rPr lang="en-US" sz="20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n-US" altLang="ko-KR" sz="2000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US" sz="20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</m:t>
                      </m:r>
                      <m:d>
                        <m:dPr>
                          <m:ctrlPr>
                            <a:rPr lang="en-US" sz="20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  <m:r>
                        <a:rPr lang="en-US" altLang="ko-KR" sz="2000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f>
                        <m:fPr>
                          <m:ctrlPr>
                            <a:rPr lang="en-US" sz="20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20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sz="20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1555" y="2911672"/>
                <a:ext cx="3625736" cy="57618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200390" y="1050133"/>
                <a:ext cx="3543727" cy="5761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sz="20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sSub>
                        <m:sSubPr>
                          <m:ctrlPr>
                            <a:rPr lang="en-US" sz="20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altLang="ko-KR" sz="20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US" sz="20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</m:t>
                      </m:r>
                      <m:d>
                        <m:dPr>
                          <m:ctrlPr>
                            <a:rPr lang="en-US" sz="20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  <m:r>
                        <a:rPr lang="en-US" altLang="ko-KR" sz="20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f>
                        <m:fPr>
                          <m:ctrlPr>
                            <a:rPr lang="en-US" sz="20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20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sz="20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390" y="1050133"/>
                <a:ext cx="3543727" cy="5761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4"/>
          <a:srcRect r="49568"/>
          <a:stretch/>
        </p:blipFill>
        <p:spPr>
          <a:xfrm>
            <a:off x="407368" y="4021891"/>
            <a:ext cx="3383947" cy="21368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CD54D01-D052-483F-89B6-F6994E5596F5}"/>
                  </a:ext>
                </a:extLst>
              </p:cNvPr>
              <p:cNvSpPr txBox="1"/>
              <p:nvPr/>
            </p:nvSpPr>
            <p:spPr>
              <a:xfrm>
                <a:off x="8318587" y="3967486"/>
                <a:ext cx="165256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0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000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ko-KR" sz="20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𝑐𝑜𝑛𝑣</m:t>
                          </m:r>
                        </m:sub>
                      </m:sSub>
                      <m:r>
                        <a:rPr lang="en-US" altLang="ko-K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altLang="ko-KR" sz="20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m:rPr>
                          <m:sty m:val="p"/>
                        </m:rPr>
                        <a:rPr lang="el-GR" altLang="ko-KR" sz="2000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altLang="ko-KR" sz="2000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ko-KR" altLang="en-US" sz="2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CD54D01-D052-483F-89B6-F6994E5596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8587" y="3967486"/>
                <a:ext cx="1652568" cy="307777"/>
              </a:xfrm>
              <a:prstGeom prst="rect">
                <a:avLst/>
              </a:prstGeom>
              <a:blipFill>
                <a:blip r:embed="rId5"/>
                <a:stretch>
                  <a:fillRect l="-3690" r="-1845" b="-32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BE97067-7BBB-4FAD-8009-20D6818D401E}"/>
                  </a:ext>
                </a:extLst>
              </p:cNvPr>
              <p:cNvSpPr txBox="1"/>
              <p:nvPr/>
            </p:nvSpPr>
            <p:spPr>
              <a:xfrm>
                <a:off x="10005957" y="5752243"/>
                <a:ext cx="1897251" cy="6976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ko-K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altLang="ko-K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en-US" altLang="ko-K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f>
                        <m:fPr>
                          <m:ctrlPr>
                            <a:rPr lang="en-US" altLang="ko-KR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  <m:d>
                        <m:dPr>
                          <m:ctrlPr>
                            <a:rPr lang="en-US" altLang="ko-KR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ko-K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ko-KR" altLang="en-US" sz="20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sSup>
                                <m:sSupPr>
                                  <m:ctrlPr>
                                    <a:rPr lang="en-US" altLang="ko-KR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sz="2000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p>
                                  <m:r>
                                    <a:rPr lang="en-US" altLang="ko-KR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ko-KR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ko-KR" altLang="en-US" sz="20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BE97067-7BBB-4FAD-8009-20D6818D40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5957" y="5752243"/>
                <a:ext cx="1897251" cy="69769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3F816425-8438-4470-99A1-1B25446695F0}"/>
              </a:ext>
            </a:extLst>
          </p:cNvPr>
          <p:cNvSpPr txBox="1"/>
          <p:nvPr/>
        </p:nvSpPr>
        <p:spPr>
          <a:xfrm>
            <a:off x="7105089" y="2670352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 absorption</a:t>
            </a:r>
            <a:endParaRPr lang="ko-KR" altLang="en-US" sz="2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7A6CED-CE9C-4167-BD75-5B78EB2B666F}"/>
              </a:ext>
            </a:extLst>
          </p:cNvPr>
          <p:cNvSpPr txBox="1"/>
          <p:nvPr/>
        </p:nvSpPr>
        <p:spPr>
          <a:xfrm>
            <a:off x="7105089" y="825901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 rejection</a:t>
            </a:r>
            <a:endParaRPr lang="ko-KR" altLang="en-US" sz="2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0B025F-43BC-4542-91AE-016083EEECCB}"/>
              </a:ext>
            </a:extLst>
          </p:cNvPr>
          <p:cNvSpPr txBox="1"/>
          <p:nvPr/>
        </p:nvSpPr>
        <p:spPr>
          <a:xfrm>
            <a:off x="10213125" y="3905764"/>
            <a:ext cx="1780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Newton’s law</a:t>
            </a:r>
            <a:endParaRPr lang="ko-KR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6DDEC61-39B4-436B-B312-5FF3CFDA0F29}"/>
              </a:ext>
            </a:extLst>
          </p:cNvPr>
          <p:cNvSpPr txBox="1"/>
          <p:nvPr/>
        </p:nvSpPr>
        <p:spPr>
          <a:xfrm>
            <a:off x="7105088" y="1799845"/>
            <a:ext cx="2879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Output power</a:t>
            </a:r>
            <a:br>
              <a:rPr lang="en-US" altLang="ko-KR" sz="20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sz="20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(Power consumption)</a:t>
            </a:r>
            <a:endParaRPr lang="ko-KR" altLang="en-US" sz="2000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358A75F-2E6C-497C-A753-CB300E8BB00D}"/>
                  </a:ext>
                </a:extLst>
              </p:cNvPr>
              <p:cNvSpPr txBox="1"/>
              <p:nvPr/>
            </p:nvSpPr>
            <p:spPr>
              <a:xfrm>
                <a:off x="9183291" y="1864151"/>
                <a:ext cx="261039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00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000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ko-KR" sz="2000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</m:sSub>
                      <m:r>
                        <a:rPr lang="en-US" altLang="ko-KR" sz="2000" b="0" i="1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sz="2000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000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ko-KR" sz="2000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n-US" altLang="ko-KR" sz="2000" b="0" i="1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ko-KR" sz="2000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000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ko-KR" sz="2000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altLang="ko-KR" sz="2000" b="0" i="1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ko-KR" sz="2000" b="0" i="1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000" b="0" i="1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ko-KR" sz="2000" b="0" i="1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𝑙𝑜𝑠𝑠</m:t>
                          </m:r>
                        </m:sub>
                      </m:sSub>
                    </m:oMath>
                  </m:oMathPara>
                </a14:m>
                <a:endParaRPr lang="ko-KR" altLang="en-US" sz="2000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358A75F-2E6C-497C-A753-CB300E8BB0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3291" y="1864151"/>
                <a:ext cx="2610395" cy="307777"/>
              </a:xfrm>
              <a:prstGeom prst="rect">
                <a:avLst/>
              </a:prstGeom>
              <a:blipFill>
                <a:blip r:embed="rId7"/>
                <a:stretch>
                  <a:fillRect l="-1166" b="-32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71E13BE2-32F2-45DE-8A4D-EDFC43413569}"/>
              </a:ext>
            </a:extLst>
          </p:cNvPr>
          <p:cNvSpPr txBox="1"/>
          <p:nvPr/>
        </p:nvSpPr>
        <p:spPr>
          <a:xfrm>
            <a:off x="7959155" y="5901034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Pressure drop</a:t>
            </a:r>
            <a:endParaRPr lang="ko-KR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821BABC-8FF5-460F-B1A5-DF9964A0F055}"/>
                  </a:ext>
                </a:extLst>
              </p:cNvPr>
              <p:cNvSpPr txBox="1"/>
              <p:nvPr/>
            </p:nvSpPr>
            <p:spPr>
              <a:xfrm>
                <a:off x="8328529" y="4402136"/>
                <a:ext cx="1762149" cy="5761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0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000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ko-KR" sz="20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𝑐𝑜𝑛𝑑</m:t>
                          </m:r>
                        </m:sub>
                      </m:sSub>
                      <m:r>
                        <a:rPr lang="en-US" altLang="ko-K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f>
                        <m:fPr>
                          <m:ctrlPr>
                            <a:rPr lang="en-US" altLang="ko-K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en-US" altLang="ko-K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m:rPr>
                          <m:sty m:val="p"/>
                        </m:rPr>
                        <a:rPr lang="el-GR" altLang="ko-KR" sz="2000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altLang="ko-KR" sz="2000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ko-KR" alt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821BABC-8FF5-460F-B1A5-DF9964A0F0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8529" y="4402136"/>
                <a:ext cx="1762149" cy="57618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그룹 25">
            <a:extLst>
              <a:ext uri="{FF2B5EF4-FFF2-40B4-BE49-F238E27FC236}">
                <a16:creationId xmlns:a16="http://schemas.microsoft.com/office/drawing/2014/main" id="{B698BED2-1D86-4CA3-84CE-F150A86E7CB8}"/>
              </a:ext>
            </a:extLst>
          </p:cNvPr>
          <p:cNvGrpSpPr/>
          <p:nvPr/>
        </p:nvGrpSpPr>
        <p:grpSpPr>
          <a:xfrm>
            <a:off x="495853" y="982055"/>
            <a:ext cx="6475199" cy="2405060"/>
            <a:chOff x="107921" y="908720"/>
            <a:chExt cx="6996192" cy="2664296"/>
          </a:xfrm>
        </p:grpSpPr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046D1D24-A733-4CEA-9127-19B04EFEF034}"/>
                </a:ext>
              </a:extLst>
            </p:cNvPr>
            <p:cNvGrpSpPr/>
            <p:nvPr/>
          </p:nvGrpSpPr>
          <p:grpSpPr>
            <a:xfrm>
              <a:off x="335361" y="908720"/>
              <a:ext cx="6768752" cy="2664296"/>
              <a:chOff x="335360" y="908720"/>
              <a:chExt cx="9075473" cy="3384376"/>
            </a:xfrm>
          </p:grpSpPr>
          <p:pic>
            <p:nvPicPr>
              <p:cNvPr id="29" name="그림 28" descr="화면 캡처">
                <a:extLst>
                  <a:ext uri="{FF2B5EF4-FFF2-40B4-BE49-F238E27FC236}">
                    <a16:creationId xmlns:a16="http://schemas.microsoft.com/office/drawing/2014/main" id="{8FB55321-11F3-4233-A96E-1BF6872E73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360" y="908720"/>
                <a:ext cx="9075473" cy="3384376"/>
              </a:xfrm>
              <a:prstGeom prst="rect">
                <a:avLst/>
              </a:prstGeom>
            </p:spPr>
          </p:pic>
          <p:sp>
            <p:nvSpPr>
              <p:cNvPr id="30" name="직사각형 29">
                <a:extLst>
                  <a:ext uri="{FF2B5EF4-FFF2-40B4-BE49-F238E27FC236}">
                    <a16:creationId xmlns:a16="http://schemas.microsoft.com/office/drawing/2014/main" id="{2BE5AA60-E0BF-4575-A516-44D09B0001B1}"/>
                  </a:ext>
                </a:extLst>
              </p:cNvPr>
              <p:cNvSpPr/>
              <p:nvPr/>
            </p:nvSpPr>
            <p:spPr>
              <a:xfrm>
                <a:off x="7176120" y="1052736"/>
                <a:ext cx="864096" cy="2880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1" name="직사각형 30">
                <a:extLst>
                  <a:ext uri="{FF2B5EF4-FFF2-40B4-BE49-F238E27FC236}">
                    <a16:creationId xmlns:a16="http://schemas.microsoft.com/office/drawing/2014/main" id="{4E7F9029-3745-4BD5-86DD-45E2F3A3547E}"/>
                  </a:ext>
                </a:extLst>
              </p:cNvPr>
              <p:cNvSpPr/>
              <p:nvPr/>
            </p:nvSpPr>
            <p:spPr>
              <a:xfrm>
                <a:off x="5447928" y="3645023"/>
                <a:ext cx="864096" cy="38664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10D000A-2C5A-4F22-9ACD-DAD149CA575F}"/>
                </a:ext>
              </a:extLst>
            </p:cNvPr>
            <p:cNvSpPr txBox="1"/>
            <p:nvPr/>
          </p:nvSpPr>
          <p:spPr>
            <a:xfrm>
              <a:off x="107921" y="3059550"/>
              <a:ext cx="2847779" cy="325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solidFill>
                    <a:schemeClr val="bg1">
                      <a:lumMod val="85000"/>
                    </a:schemeClr>
                  </a:solidFill>
                  <a:latin typeface="+mn-ea"/>
                </a:rPr>
                <a:t>Applied energy 2018, 218;282</a:t>
              </a:r>
              <a:endParaRPr lang="ko-KR" altLang="en-US" sz="1400" dirty="0">
                <a:solidFill>
                  <a:schemeClr val="bg1">
                    <a:lumMod val="8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2826413" y="1084398"/>
            <a:ext cx="3198518" cy="2116940"/>
            <a:chOff x="3406621" y="1052736"/>
            <a:chExt cx="4633595" cy="2978936"/>
          </a:xfrm>
        </p:grpSpPr>
        <p:pic>
          <p:nvPicPr>
            <p:cNvPr id="6" name="그림 5" descr="화면 캡처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41" t="32799" r="28614" b="51148"/>
            <a:stretch/>
          </p:blipFill>
          <p:spPr>
            <a:xfrm>
              <a:off x="3406621" y="2018748"/>
              <a:ext cx="3407328" cy="543289"/>
            </a:xfrm>
            <a:prstGeom prst="rect">
              <a:avLst/>
            </a:prstGeom>
          </p:spPr>
        </p:pic>
        <p:sp>
          <p:nvSpPr>
            <p:cNvPr id="8" name="직사각형 7"/>
            <p:cNvSpPr/>
            <p:nvPr/>
          </p:nvSpPr>
          <p:spPr>
            <a:xfrm>
              <a:off x="7176120" y="1052736"/>
              <a:ext cx="86409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5447928" y="3645023"/>
              <a:ext cx="864096" cy="3866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8BE213CE-12D1-42CF-B312-D4F842A061C8}"/>
              </a:ext>
            </a:extLst>
          </p:cNvPr>
          <p:cNvSpPr txBox="1"/>
          <p:nvPr/>
        </p:nvSpPr>
        <p:spPr>
          <a:xfrm>
            <a:off x="7933950" y="3642820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Heat transfer</a:t>
            </a:r>
            <a:endParaRPr lang="ko-KR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555E30F-267A-496C-91E0-71EB4684734F}"/>
              </a:ext>
            </a:extLst>
          </p:cNvPr>
          <p:cNvSpPr txBox="1"/>
          <p:nvPr/>
        </p:nvSpPr>
        <p:spPr>
          <a:xfrm>
            <a:off x="10213125" y="4532054"/>
            <a:ext cx="1780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Fourier’s law</a:t>
            </a:r>
            <a:endParaRPr lang="ko-KR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81753D7-179A-4E08-81F8-9C260DA42739}"/>
                  </a:ext>
                </a:extLst>
              </p:cNvPr>
              <p:cNvSpPr txBox="1"/>
              <p:nvPr/>
            </p:nvSpPr>
            <p:spPr>
              <a:xfrm>
                <a:off x="8359461" y="5081848"/>
                <a:ext cx="1339020" cy="5781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ko-K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𝑐𝑜𝑛𝑣</m:t>
                          </m:r>
                        </m:sub>
                      </m:sSub>
                      <m:r>
                        <a:rPr lang="en-US" altLang="ko-K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ko-K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h𝐴</m:t>
                          </m:r>
                        </m:den>
                      </m:f>
                    </m:oMath>
                  </m:oMathPara>
                </a14:m>
                <a:endParaRPr lang="ko-KR" alt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81753D7-179A-4E08-81F8-9C260DA427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9461" y="5081848"/>
                <a:ext cx="1339020" cy="57817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20FFB55-4C3D-42D0-89B2-287257EE5DFC}"/>
                  </a:ext>
                </a:extLst>
              </p:cNvPr>
              <p:cNvSpPr txBox="1"/>
              <p:nvPr/>
            </p:nvSpPr>
            <p:spPr>
              <a:xfrm>
                <a:off x="10129958" y="5057211"/>
                <a:ext cx="1354666" cy="5781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ko-K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𝑐𝑜𝑛𝑑</m:t>
                          </m:r>
                        </m:sub>
                      </m:sSub>
                      <m:r>
                        <a:rPr lang="en-US" altLang="ko-K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altLang="ko-K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𝑘𝐴</m:t>
                          </m:r>
                        </m:den>
                      </m:f>
                    </m:oMath>
                  </m:oMathPara>
                </a14:m>
                <a:endParaRPr lang="ko-KR" alt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20FFB55-4C3D-42D0-89B2-287257EE5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9958" y="5057211"/>
                <a:ext cx="1354666" cy="57817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457" name="_x416174832" descr="EMB00004590040d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519" y="3671958"/>
            <a:ext cx="2836035" cy="269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45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82BD9-DF03-4358-A6E4-89B1A306155B}" type="slidenum">
              <a:rPr lang="ko-KR" altLang="en-US" smtClean="0"/>
              <a:pPr/>
              <a:t>9</a:t>
            </a:fld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1673226" y="44625"/>
            <a:ext cx="8815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itchFamily="18" charset="0"/>
              </a:rPr>
              <a:t>Unit module test</a:t>
            </a:r>
            <a:endParaRPr lang="ko-KR" altLang="en-US" sz="3600" dirty="0">
              <a:latin typeface="HY헤드라인M" panose="02030600000101010101" pitchFamily="18" charset="-127"/>
              <a:ea typeface="HY헤드라인M" panose="02030600000101010101" pitchFamily="18" charset="-127"/>
              <a:cs typeface="Times New Roman" pitchFamily="18" charset="0"/>
            </a:endParaRPr>
          </a:p>
        </p:txBody>
      </p:sp>
      <p:sp>
        <p:nvSpPr>
          <p:cNvPr id="44" name="모서리가 둥근 직사각형 43"/>
          <p:cNvSpPr/>
          <p:nvPr/>
        </p:nvSpPr>
        <p:spPr>
          <a:xfrm>
            <a:off x="363980" y="2608107"/>
            <a:ext cx="4354325" cy="3547148"/>
          </a:xfrm>
          <a:prstGeom prst="roundRect">
            <a:avLst>
              <a:gd name="adj" fmla="val 4037"/>
            </a:avLst>
          </a:prstGeom>
          <a:noFill/>
          <a:ln>
            <a:solidFill>
              <a:srgbClr val="FE82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54" name="_x443032504" descr="EMB0000477049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2728282"/>
            <a:ext cx="4267247" cy="271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그림 9" descr="화면 캡처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878" y="5449717"/>
            <a:ext cx="991094" cy="6813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706720" y="5537823"/>
                <a:ext cx="1068185" cy="56534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ko-KR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𝑜𝑐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𝑠𝑐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6720" y="5537823"/>
                <a:ext cx="1068185" cy="56534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409" name="_x416178672" descr="EMB0000459003f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638" y="2495453"/>
            <a:ext cx="6355499" cy="365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04C777F8-D76C-4E48-A6A1-32CBBCA150F9}"/>
              </a:ext>
            </a:extLst>
          </p:cNvPr>
          <p:cNvGrpSpPr/>
          <p:nvPr/>
        </p:nvGrpSpPr>
        <p:grpSpPr>
          <a:xfrm>
            <a:off x="1417927" y="838930"/>
            <a:ext cx="9609059" cy="1868216"/>
            <a:chOff x="267932" y="667840"/>
            <a:chExt cx="9609059" cy="1868216"/>
          </a:xfrm>
        </p:grpSpPr>
        <p:sp>
          <p:nvSpPr>
            <p:cNvPr id="16" name="모서리가 둥근 직사각형 15"/>
            <p:cNvSpPr/>
            <p:nvPr/>
          </p:nvSpPr>
          <p:spPr>
            <a:xfrm>
              <a:off x="312350" y="667840"/>
              <a:ext cx="2201237" cy="1608048"/>
            </a:xfrm>
            <a:prstGeom prst="roundRect">
              <a:avLst/>
            </a:prstGeom>
            <a:gradFill flip="none" rotWithShape="1">
              <a:gsLst>
                <a:gs pos="0">
                  <a:srgbClr val="2A5298"/>
                </a:gs>
                <a:gs pos="50000">
                  <a:srgbClr val="234684"/>
                </a:gs>
                <a:gs pos="100000">
                  <a:srgbClr val="1E3C72"/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67932" y="1054643"/>
              <a:ext cx="229485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altLang="ko-KR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r>
                <a:rPr lang="en-US" altLang="ko-KR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ko-KR" altLang="en-US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제백계수</a:t>
              </a:r>
              <a:r>
                <a:rPr lang="ko-KR" alt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(V/K)</a:t>
              </a:r>
              <a:br>
                <a:rPr lang="en-US" altLang="ko-KR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altLang="ko-KR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US" altLang="ko-KR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ko-KR" alt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전기저항 </a:t>
              </a:r>
              <a:r>
                <a:rPr lang="en-US" altLang="ko-KR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l-GR" altLang="ko-KR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Ω</a:t>
              </a:r>
              <a:r>
                <a:rPr lang="en-US" altLang="ko-KR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  <a:p>
              <a:pPr algn="ctr"/>
              <a:r>
                <a:rPr lang="en-US" altLang="ko-KR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r>
                <a:rPr lang="en-US" altLang="ko-KR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ko-KR" alt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열전도도 </a:t>
              </a:r>
              <a:r>
                <a:rPr lang="en-US" altLang="ko-KR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(W/</a:t>
              </a:r>
              <a:r>
                <a:rPr lang="en-US" altLang="ko-KR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m·K</a:t>
              </a:r>
              <a:r>
                <a:rPr lang="en-US" altLang="ko-KR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28" name="모서리가 둥근 직사각형 27"/>
            <p:cNvSpPr/>
            <p:nvPr/>
          </p:nvSpPr>
          <p:spPr>
            <a:xfrm>
              <a:off x="545433" y="725060"/>
              <a:ext cx="1804447" cy="305162"/>
            </a:xfrm>
            <a:prstGeom prst="roundRect">
              <a:avLst/>
            </a:prstGeom>
            <a:gradFill>
              <a:gsLst>
                <a:gs pos="0">
                  <a:srgbClr val="B24591"/>
                </a:gs>
                <a:gs pos="50000">
                  <a:srgbClr val="D25285"/>
                </a:gs>
                <a:gs pos="100000">
                  <a:srgbClr val="F05F7A"/>
                </a:gs>
              </a:gsLst>
              <a:path path="circle">
                <a:fillToRect l="50000" t="50000" r="50000" b="5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99705" y="687067"/>
              <a:ext cx="19129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요구 소자 물성</a:t>
              </a:r>
            </a:p>
          </p:txBody>
        </p:sp>
        <p:sp>
          <p:nvSpPr>
            <p:cNvPr id="55" name="모서리가 둥근 직사각형 54"/>
            <p:cNvSpPr/>
            <p:nvPr/>
          </p:nvSpPr>
          <p:spPr>
            <a:xfrm>
              <a:off x="2647119" y="671925"/>
              <a:ext cx="2201237" cy="1608048"/>
            </a:xfrm>
            <a:prstGeom prst="roundRect">
              <a:avLst/>
            </a:prstGeom>
            <a:gradFill flip="none" rotWithShape="1">
              <a:gsLst>
                <a:gs pos="0">
                  <a:srgbClr val="2A5298"/>
                </a:gs>
                <a:gs pos="50000">
                  <a:srgbClr val="234684"/>
                </a:gs>
                <a:gs pos="100000">
                  <a:srgbClr val="1E3C72"/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602701" y="1058728"/>
              <a:ext cx="229485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양 면 </a:t>
              </a:r>
              <a:r>
                <a:rPr lang="ko-KR" altLang="en-US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온도차</a:t>
              </a:r>
              <a:r>
                <a:rPr lang="ko-KR" alt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유발 </a:t>
              </a:r>
              <a:r>
                <a:rPr lang="en-US" altLang="ko-KR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br>
                <a:rPr lang="en-US" altLang="ko-KR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altLang="ko-KR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Load resistance </a:t>
              </a:r>
              <a:r>
                <a:rPr lang="ko-KR" alt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변화 </a:t>
              </a:r>
              <a:r>
                <a:rPr lang="en-US" altLang="ko-KR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 </a:t>
              </a:r>
              <a:r>
                <a:rPr lang="ko-KR" alt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소자 물성 </a:t>
              </a:r>
              <a:r>
                <a:rPr lang="en-US" altLang="ko-KR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= </a:t>
              </a:r>
              <a:r>
                <a:rPr lang="en-US" altLang="ko-KR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f</a:t>
              </a:r>
              <a:r>
                <a:rPr lang="en-US" altLang="ko-KR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(</a:t>
              </a:r>
              <a:r>
                <a:rPr lang="el-GR" altLang="ko-KR" dirty="0">
                  <a:solidFill>
                    <a:schemeClr val="bg1"/>
                  </a:solidFill>
                  <a:latin typeface="Times New Roman" panose="02020603050405020304" pitchFamily="18" charset="0"/>
                  <a:ea typeface="맑은 고딕" panose="020B0503020000020004" pitchFamily="50" charset="-127"/>
                  <a:cs typeface="Times New Roman" panose="02020603050405020304" pitchFamily="18" charset="0"/>
                  <a:sym typeface="Wingdings" panose="05000000000000000000" pitchFamily="2" charset="2"/>
                </a:rPr>
                <a:t>Δ</a:t>
              </a:r>
              <a:r>
                <a:rPr lang="en-US" altLang="ko-KR" i="1" dirty="0">
                  <a:solidFill>
                    <a:schemeClr val="bg1"/>
                  </a:solidFill>
                  <a:latin typeface="Times New Roman" panose="02020603050405020304" pitchFamily="18" charset="0"/>
                  <a:ea typeface="맑은 고딕" panose="020B0503020000020004" pitchFamily="50" charset="-127"/>
                  <a:cs typeface="Times New Roman" panose="02020603050405020304" pitchFamily="18" charset="0"/>
                  <a:sym typeface="Wingdings" panose="05000000000000000000" pitchFamily="2" charset="2"/>
                </a:rPr>
                <a:t>T</a:t>
              </a:r>
              <a:r>
                <a:rPr lang="en-US" altLang="ko-KR" dirty="0">
                  <a:solidFill>
                    <a:schemeClr val="bg1"/>
                  </a:solidFill>
                  <a:latin typeface="Times New Roman" panose="02020603050405020304" pitchFamily="18" charset="0"/>
                  <a:ea typeface="맑은 고딕" panose="020B0503020000020004" pitchFamily="50" charset="-127"/>
                  <a:cs typeface="Times New Roman" panose="02020603050405020304" pitchFamily="18" charset="0"/>
                  <a:sym typeface="Wingdings" panose="05000000000000000000" pitchFamily="2" charset="2"/>
                </a:rPr>
                <a:t>)</a:t>
              </a:r>
              <a:r>
                <a:rPr lang="ko-KR" alt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endParaRPr lang="en-US" altLang="ko-K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endParaRPr>
            </a:p>
            <a:p>
              <a:pPr algn="ctr"/>
              <a:r>
                <a:rPr lang="en-US" altLang="ko-KR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 </a:t>
              </a:r>
              <a:r>
                <a:rPr lang="ko-KR" altLang="en-US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발전양</a:t>
              </a:r>
              <a:r>
                <a:rPr lang="en-US" altLang="ko-KR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, </a:t>
              </a:r>
              <a:r>
                <a:rPr lang="ko-KR" alt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효율 예측</a:t>
              </a:r>
              <a:r>
                <a:rPr lang="en-US" altLang="ko-KR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/>
              </a:r>
              <a:br>
                <a:rPr lang="en-US" altLang="ko-KR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</a:br>
              <a:endParaRPr lang="ko-KR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모서리가 둥근 직사각형 56"/>
            <p:cNvSpPr/>
            <p:nvPr/>
          </p:nvSpPr>
          <p:spPr>
            <a:xfrm>
              <a:off x="2765352" y="729145"/>
              <a:ext cx="1995054" cy="305162"/>
            </a:xfrm>
            <a:prstGeom prst="roundRect">
              <a:avLst/>
            </a:prstGeom>
            <a:gradFill>
              <a:gsLst>
                <a:gs pos="0">
                  <a:srgbClr val="B24591"/>
                </a:gs>
                <a:gs pos="50000">
                  <a:srgbClr val="D25285"/>
                </a:gs>
                <a:gs pos="100000">
                  <a:srgbClr val="F05F7A"/>
                </a:gs>
              </a:gsLst>
              <a:path path="circle">
                <a:fillToRect l="50000" t="50000" r="50000" b="5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539420" y="680770"/>
              <a:ext cx="23886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Seebeck</a:t>
              </a:r>
              <a:r>
                <a:rPr lang="en-US" altLang="ko-KR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effect</a:t>
              </a:r>
              <a:endParaRPr lang="ko-KR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TextBox 83"/>
                <p:cNvSpPr txBox="1"/>
                <p:nvPr/>
              </p:nvSpPr>
              <p:spPr>
                <a:xfrm>
                  <a:off x="7065436" y="1011435"/>
                  <a:ext cx="2741048" cy="3724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1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altLang="ko-K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altLang="ko-KR" sz="1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ko-KR" altLang="en-US" sz="1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altLang="ko-KR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  <m:sSub>
                          <m:sSubPr>
                            <m:ctrlPr>
                              <a:rPr lang="en-US" altLang="ko-K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altLang="ko-K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altLang="ko-KR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ko-KR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n-US" altLang="ko-KR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∆</m:t>
                        </m:r>
                        <m:r>
                          <a:rPr lang="en-US" altLang="ko-KR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altLang="ko-KR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type m:val="skw"/>
                            <m:ctrlPr>
                              <a:rPr lang="en-US" altLang="ko-KR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ko-KR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ko-KR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lang="en-US" altLang="ko-K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p>
                            <m:r>
                              <a:rPr lang="en-US" altLang="ko-K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ko-KR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oMath>
                    </m:oMathPara>
                  </a14:m>
                  <a:endParaRPr lang="ko-KR" altLang="en-US" sz="1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4" name="TextBox 8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65436" y="1011435"/>
                  <a:ext cx="2741048" cy="372410"/>
                </a:xfrm>
                <a:prstGeom prst="rect">
                  <a:avLst/>
                </a:prstGeom>
                <a:blipFill>
                  <a:blip r:embed="rId7"/>
                  <a:stretch>
                    <a:fillRect t="-108197" b="-172131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TextBox 84"/>
                <p:cNvSpPr txBox="1"/>
                <p:nvPr/>
              </p:nvSpPr>
              <p:spPr>
                <a:xfrm>
                  <a:off x="7135943" y="1739791"/>
                  <a:ext cx="274104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1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altLang="ko-KR" sz="1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altLang="ko-KR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=21.5 ℃</m:t>
                        </m:r>
                      </m:oMath>
                    </m:oMathPara>
                  </a14:m>
                  <a:endParaRPr lang="en-US" altLang="ko-KR" sz="1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1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altLang="ko-KR" sz="1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  <m:r>
                          <a:rPr lang="en-US" altLang="ko-KR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ko-KR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36</m:t>
                        </m:r>
                        <m:r>
                          <a:rPr lang="en-US" altLang="ko-KR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.5 ℃</m:t>
                        </m:r>
                      </m:oMath>
                    </m:oMathPara>
                  </a14:m>
                  <a:endParaRPr lang="ko-KR" altLang="en-US" sz="1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5" name="TextBox 8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35943" y="1739791"/>
                  <a:ext cx="2741048" cy="58477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6" name="모서리가 둥근 직사각형 85"/>
            <p:cNvSpPr/>
            <p:nvPr/>
          </p:nvSpPr>
          <p:spPr>
            <a:xfrm>
              <a:off x="4978620" y="673308"/>
              <a:ext cx="2201237" cy="1608048"/>
            </a:xfrm>
            <a:prstGeom prst="roundRect">
              <a:avLst/>
            </a:prstGeom>
            <a:gradFill flip="none" rotWithShape="1">
              <a:gsLst>
                <a:gs pos="0">
                  <a:srgbClr val="2A5298"/>
                </a:gs>
                <a:gs pos="50000">
                  <a:srgbClr val="234684"/>
                </a:gs>
                <a:gs pos="100000">
                  <a:srgbClr val="1E3C72"/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" name="모서리가 둥근 직사각형 86"/>
            <p:cNvSpPr/>
            <p:nvPr/>
          </p:nvSpPr>
          <p:spPr>
            <a:xfrm>
              <a:off x="5096853" y="730528"/>
              <a:ext cx="1995054" cy="305162"/>
            </a:xfrm>
            <a:prstGeom prst="roundRect">
              <a:avLst/>
            </a:prstGeom>
            <a:gradFill>
              <a:gsLst>
                <a:gs pos="0">
                  <a:srgbClr val="B24591"/>
                </a:gs>
                <a:gs pos="50000">
                  <a:srgbClr val="D25285"/>
                </a:gs>
                <a:gs pos="100000">
                  <a:srgbClr val="F05F7A"/>
                </a:gs>
              </a:gsLst>
              <a:path path="circle">
                <a:fillToRect l="50000" t="50000" r="50000" b="5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4890815" y="682153"/>
              <a:ext cx="24448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히트싱크</a:t>
              </a:r>
              <a:r>
                <a:rPr lang="ko-KR" alt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ko-KR" altLang="en-US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열설계</a:t>
              </a:r>
              <a:endParaRPr lang="ko-KR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7060385" y="1360895"/>
                  <a:ext cx="2741048" cy="3724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1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altLang="ko-K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  <m:r>
                          <a:rPr lang="en-US" altLang="ko-KR" sz="1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ko-KR" altLang="en-US" sz="1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altLang="ko-KR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  <m:sSub>
                          <m:sSubPr>
                            <m:ctrlPr>
                              <a:rPr lang="en-US" altLang="ko-K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altLang="ko-K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  <m:r>
                          <a:rPr lang="en-US" altLang="ko-KR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ko-KR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n-US" altLang="ko-KR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∆</m:t>
                        </m:r>
                        <m:r>
                          <a:rPr lang="en-US" altLang="ko-KR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altLang="ko-KR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type m:val="skw"/>
                            <m:ctrlPr>
                              <a:rPr lang="en-US" altLang="ko-KR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ko-KR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ko-KR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lang="en-US" altLang="ko-K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p>
                            <m:r>
                              <a:rPr lang="en-US" altLang="ko-K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ko-KR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oMath>
                    </m:oMathPara>
                  </a14:m>
                  <a:endParaRPr lang="ko-KR" altLang="en-US" sz="1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60385" y="1360895"/>
                  <a:ext cx="2741048" cy="372410"/>
                </a:xfrm>
                <a:prstGeom prst="rect">
                  <a:avLst/>
                </a:prstGeom>
                <a:blipFill>
                  <a:blip r:embed="rId9"/>
                  <a:stretch>
                    <a:fillRect t="-108197" b="-172131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왼쪽/오른쪽 화살표 8"/>
            <p:cNvSpPr/>
            <p:nvPr/>
          </p:nvSpPr>
          <p:spPr>
            <a:xfrm>
              <a:off x="4703845" y="1227551"/>
              <a:ext cx="396056" cy="259299"/>
            </a:xfrm>
            <a:prstGeom prst="leftRightArrow">
              <a:avLst/>
            </a:prstGeom>
            <a:solidFill>
              <a:srgbClr val="FF33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id="{DA6B4F8B-7BB6-4EC6-B856-3B2513C6733E}"/>
                </a:ext>
              </a:extLst>
            </p:cNvPr>
            <p:cNvGrpSpPr/>
            <p:nvPr/>
          </p:nvGrpSpPr>
          <p:grpSpPr>
            <a:xfrm>
              <a:off x="7214206" y="680770"/>
              <a:ext cx="2387530" cy="1608048"/>
              <a:chOff x="4894084" y="671925"/>
              <a:chExt cx="2387530" cy="1608048"/>
            </a:xfrm>
          </p:grpSpPr>
          <p:sp>
            <p:nvSpPr>
              <p:cNvPr id="59" name="모서리가 둥근 직사각형 58"/>
              <p:cNvSpPr/>
              <p:nvPr/>
            </p:nvSpPr>
            <p:spPr>
              <a:xfrm>
                <a:off x="4981888" y="671925"/>
                <a:ext cx="2201237" cy="1608048"/>
              </a:xfrm>
              <a:prstGeom prst="roundRect">
                <a:avLst/>
              </a:prstGeom>
              <a:gradFill flip="none" rotWithShape="1">
                <a:gsLst>
                  <a:gs pos="0">
                    <a:srgbClr val="2A5298"/>
                  </a:gs>
                  <a:gs pos="50000">
                    <a:srgbClr val="234684"/>
                  </a:gs>
                  <a:gs pos="100000">
                    <a:srgbClr val="1E3C72"/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모서리가 둥근 직사각형 60"/>
              <p:cNvSpPr/>
              <p:nvPr/>
            </p:nvSpPr>
            <p:spPr>
              <a:xfrm>
                <a:off x="5100121" y="729145"/>
                <a:ext cx="1995054" cy="305162"/>
              </a:xfrm>
              <a:prstGeom prst="roundRect">
                <a:avLst/>
              </a:prstGeom>
              <a:gradFill>
                <a:gsLst>
                  <a:gs pos="0">
                    <a:srgbClr val="B24591"/>
                  </a:gs>
                  <a:gs pos="50000">
                    <a:srgbClr val="D25285"/>
                  </a:gs>
                  <a:gs pos="100000">
                    <a:srgbClr val="F05F7A"/>
                  </a:gs>
                </a:gsLst>
                <a:path path="circle">
                  <a:fillToRect l="50000" t="50000" r="50000" b="50000"/>
                </a:path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4894084" y="691437"/>
                <a:ext cx="23865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Peltier effect</a:t>
                </a:r>
                <a:endParaRPr lang="ko-KR" alt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704D206-C418-40BA-B1AC-6ACD5FCCBC6A}"/>
                  </a:ext>
                </a:extLst>
              </p:cNvPr>
              <p:cNvSpPr txBox="1"/>
              <p:nvPr/>
            </p:nvSpPr>
            <p:spPr>
              <a:xfrm>
                <a:off x="4986761" y="1033303"/>
                <a:ext cx="229485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전력 인가 </a:t>
                </a:r>
                <a:r>
                  <a:rPr lang="en-US" altLang="ko-KR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br>
                  <a:rPr lang="en-US" altLang="ko-KR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ko-KR" alt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양 면 </a:t>
                </a:r>
                <a:r>
                  <a:rPr lang="ko-KR" alt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온도차</a:t>
                </a:r>
                <a:r>
                  <a:rPr lang="ko-KR" alt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도출 </a:t>
                </a:r>
                <a:r>
                  <a:rPr lang="en-US" altLang="ko-KR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br>
                  <a:rPr lang="en-US" altLang="ko-KR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ko-KR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 </a:t>
                </a:r>
                <a:r>
                  <a:rPr lang="ko-KR" alt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전력</a:t>
                </a:r>
                <a:r>
                  <a:rPr lang="en-US" altLang="ko-KR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,</a:t>
                </a:r>
                <a:r>
                  <a:rPr lang="ko-KR" alt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 온도 </a:t>
                </a:r>
                <a:r>
                  <a:rPr lang="ko-KR" alt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영향성</a:t>
                </a:r>
                <a:r>
                  <a:rPr lang="en-US" altLang="ko-KR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/>
                </a:r>
                <a:br>
                  <a:rPr lang="en-US" altLang="ko-KR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</a:br>
                <a:r>
                  <a:rPr lang="en-US" altLang="ko-KR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 </a:t>
                </a:r>
                <a:r>
                  <a:rPr lang="ko-KR" alt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목표 </a:t>
                </a:r>
                <a:r>
                  <a:rPr lang="en-US" altLang="ko-KR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HS </a:t>
                </a:r>
                <a:r>
                  <a:rPr lang="ko-KR" alt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열저항</a:t>
                </a:r>
                <a:endParaRPr lang="en-US" altLang="ko-KR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BDB7DB1-25EA-4092-B2DA-49030EB31256}"/>
                </a:ext>
              </a:extLst>
            </p:cNvPr>
            <p:cNvSpPr txBox="1"/>
            <p:nvPr/>
          </p:nvSpPr>
          <p:spPr>
            <a:xfrm>
              <a:off x="4920597" y="1038445"/>
              <a:ext cx="229485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Nu</a:t>
              </a:r>
              <a:r>
                <a:rPr lang="en-US" altLang="ko-KR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ko-KR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US" altLang="ko-KR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ko-KR" alt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기반 </a:t>
              </a:r>
              <a:r>
                <a:rPr lang="ko-KR" altLang="en-US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열설계</a:t>
              </a:r>
              <a:r>
                <a:rPr lang="en-US" altLang="ko-KR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/>
              </a:r>
              <a:br>
                <a:rPr lang="en-US" altLang="ko-KR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altLang="ko-KR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US" altLang="ko-KR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ko-KR" alt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목표 차압 달성</a:t>
              </a:r>
              <a:endParaRPr lang="en-US" altLang="ko-K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ko-KR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Nu</a:t>
              </a:r>
              <a:r>
                <a:rPr lang="en-US" altLang="ko-KR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ko-KR" alt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최소 </a:t>
              </a:r>
              <a:r>
                <a:rPr lang="ko-KR" altLang="en-US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열저항</a:t>
              </a:r>
              <a:r>
                <a:rPr lang="ko-KR" alt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/>
              </a:r>
              <a:br>
                <a:rPr lang="en-US" altLang="ko-KR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ko-KR" alt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구조 도출</a:t>
              </a:r>
            </a:p>
          </p:txBody>
        </p:sp>
        <p:sp>
          <p:nvSpPr>
            <p:cNvPr id="41" name="왼쪽/오른쪽 화살표 8">
              <a:extLst>
                <a:ext uri="{FF2B5EF4-FFF2-40B4-BE49-F238E27FC236}">
                  <a16:creationId xmlns:a16="http://schemas.microsoft.com/office/drawing/2014/main" id="{03C86D6D-1FE4-4551-B051-786DDCFA1B6C}"/>
                </a:ext>
              </a:extLst>
            </p:cNvPr>
            <p:cNvSpPr/>
            <p:nvPr/>
          </p:nvSpPr>
          <p:spPr>
            <a:xfrm>
              <a:off x="7047204" y="1232696"/>
              <a:ext cx="396056" cy="259299"/>
            </a:xfrm>
            <a:prstGeom prst="leftRightArrow">
              <a:avLst/>
            </a:prstGeom>
            <a:solidFill>
              <a:srgbClr val="FF33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23459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29652</TotalTime>
  <Words>3309</Words>
  <Application>Microsoft Office PowerPoint</Application>
  <PresentationFormat>와이드스크린</PresentationFormat>
  <Paragraphs>372</Paragraphs>
  <Slides>31</Slides>
  <Notes>17</Notes>
  <HiddenSlides>0</HiddenSlides>
  <MMClips>1</MMClips>
  <ScaleCrop>false</ScaleCrop>
  <HeadingPairs>
    <vt:vector size="8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2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31</vt:i4>
      </vt:variant>
    </vt:vector>
  </HeadingPairs>
  <TitlesOfParts>
    <vt:vector size="44" baseType="lpstr">
      <vt:lpstr>HY견고딕</vt:lpstr>
      <vt:lpstr>HY헤드라인M</vt:lpstr>
      <vt:lpstr>굴림</vt:lpstr>
      <vt:lpstr>나눔스퀘어</vt:lpstr>
      <vt:lpstr>맑은 고딕</vt:lpstr>
      <vt:lpstr>함초롬돋움</vt:lpstr>
      <vt:lpstr>Arial</vt:lpstr>
      <vt:lpstr>Cambria Math</vt:lpstr>
      <vt:lpstr>Times New Roman</vt:lpstr>
      <vt:lpstr>Wingdings</vt:lpstr>
      <vt:lpstr>Office 테마</vt:lpstr>
      <vt:lpstr>디자인 사용자 지정</vt:lpstr>
      <vt:lpstr>Graph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Taeyoung Kim</dc:creator>
  <cp:lastModifiedBy>korea</cp:lastModifiedBy>
  <cp:revision>1662</cp:revision>
  <cp:lastPrinted>2022-08-26T00:25:12Z</cp:lastPrinted>
  <dcterms:created xsi:type="dcterms:W3CDTF">2014-11-06T12:58:31Z</dcterms:created>
  <dcterms:modified xsi:type="dcterms:W3CDTF">2023-10-04T08:43:44Z</dcterms:modified>
</cp:coreProperties>
</file>