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72" r:id="rId3"/>
    <p:sldId id="271" r:id="rId4"/>
    <p:sldId id="256" r:id="rId5"/>
    <p:sldId id="257" r:id="rId6"/>
    <p:sldId id="258" r:id="rId7"/>
    <p:sldId id="266" r:id="rId8"/>
    <p:sldId id="267" r:id="rId9"/>
    <p:sldId id="259" r:id="rId10"/>
    <p:sldId id="260" r:id="rId11"/>
    <p:sldId id="261" r:id="rId12"/>
    <p:sldId id="268" r:id="rId13"/>
    <p:sldId id="269" r:id="rId14"/>
    <p:sldId id="263" r:id="rId15"/>
    <p:sldId id="265" r:id="rId16"/>
    <p:sldId id="264" r:id="rId17"/>
    <p:sldId id="273" r:id="rId18"/>
    <p:sldId id="274" r:id="rId19"/>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6"/>
    <p:restoredTop sz="94666"/>
  </p:normalViewPr>
  <p:slideViewPr>
    <p:cSldViewPr snapToGrid="0" snapToObjects="1">
      <p:cViewPr>
        <p:scale>
          <a:sx n="108" d="100"/>
          <a:sy n="108" d="100"/>
        </p:scale>
        <p:origin x="-28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798A-0C89-0045-8C7F-068070F838F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E5B43488-8300-5F47-8ABA-E7E1D01566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9EA78224-E2E3-4046-9482-6313D43DE7A6}"/>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9C213ABF-A3BC-D549-86EC-9B02FE1E0E14}"/>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571C35DB-D64F-034E-AFEA-21BC5A5DEAEA}"/>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125653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AE27-706E-3C42-AEE6-F4F8167EBBA1}"/>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00D19D50-D7D1-754E-94C5-0FEFC8B476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069EB033-D5D1-9442-A67E-ABC368EEA919}"/>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F524A450-D59C-BA4F-84E0-27BFFC25E7C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66448E74-797C-A84F-A8EB-BAC76637FF7B}"/>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369554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7E59-F472-544C-BDF9-A4D0D37ECE1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2B44FAE7-40AC-8C4E-9B10-7CFA3054C9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1F63D00A-C7A7-9C44-84E5-0EDF5183E28C}"/>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A6C2FA75-6C1F-7B48-B4DC-E8D73D427FD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60E67C4-F12D-6048-823C-CC46379BC206}"/>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61393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AC3D-4B93-3442-B318-42523E01F72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BE5F5B4A-4020-2E4C-B773-8F2C091BEF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AA435037-14E8-3641-A803-00BA97D478DF}"/>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58188119-DEA7-5B43-817C-58D283E7521C}"/>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1DBCAC0E-E7F4-C945-BB3F-F823AC62EEC5}"/>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388982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C6BC-CB28-1549-8509-57D41EF71D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5A718592-E4A1-554D-A6A0-E968594722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41920F-5E19-CD4A-B80E-ADB60528C3CD}"/>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E2CCB803-C641-4C4E-AC8E-BFB82F08A15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67C5C8C-93FD-3546-81BC-4D60F55731E5}"/>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72377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7563-4E09-0841-B960-51CAD608AD5D}"/>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C9D92002-B711-DB49-BE57-AA2D0426AF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2B444042-1CB9-E448-9609-C3E8897489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97A07511-F057-4C4E-8532-E6E18016A5D5}"/>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6" name="Footer Placeholder 5">
            <a:extLst>
              <a:ext uri="{FF2B5EF4-FFF2-40B4-BE49-F238E27FC236}">
                <a16:creationId xmlns:a16="http://schemas.microsoft.com/office/drawing/2014/main" id="{BF2288D2-8AAF-4F45-BB06-C84DCCE37DC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291995F6-2EAF-8B47-8BBA-01E686634717}"/>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219613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E71A-1636-AE46-84AB-E6EB31B66975}"/>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8A9652BC-B6D1-2348-AD69-115C974BC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B11CBF-B2C7-3B4D-9D56-554E3DCD88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37057A39-094C-E24D-99E6-22D417B26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F193FB-6E08-2246-866F-4FB3FF741C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63C92E03-BF6D-984E-A2FC-F7775920EFC5}"/>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8" name="Footer Placeholder 7">
            <a:extLst>
              <a:ext uri="{FF2B5EF4-FFF2-40B4-BE49-F238E27FC236}">
                <a16:creationId xmlns:a16="http://schemas.microsoft.com/office/drawing/2014/main" id="{E6499571-BF42-734B-81A2-AE4C6B9B1B46}"/>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A3A0617F-6E5E-D44B-BB7C-853D93427977}"/>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290621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7DBD-4811-3C4C-9874-0CCFAA5845C9}"/>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99BD8B6D-C90D-8E44-82E8-960299DC9B2B}"/>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4" name="Footer Placeholder 3">
            <a:extLst>
              <a:ext uri="{FF2B5EF4-FFF2-40B4-BE49-F238E27FC236}">
                <a16:creationId xmlns:a16="http://schemas.microsoft.com/office/drawing/2014/main" id="{FEC92606-092B-DA42-A798-71861900FF75}"/>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F830D3ED-8342-094D-BF94-6A7D8B3CD411}"/>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43029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C8423-8B4C-CB45-80E4-37AC58B3FCCC}"/>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3" name="Footer Placeholder 2">
            <a:extLst>
              <a:ext uri="{FF2B5EF4-FFF2-40B4-BE49-F238E27FC236}">
                <a16:creationId xmlns:a16="http://schemas.microsoft.com/office/drawing/2014/main" id="{FCDC21B0-6785-BF49-BCB4-3CC71F1517D6}"/>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63C5372E-1646-574E-AD9E-AC90D970DEB8}"/>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335010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7D8A-1EC2-8C4B-B219-9E84929C74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BD907AA9-A8F0-324D-9154-B6083C527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D8FABD31-402F-A748-A48F-7F1A7F63A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BD9640-8F8F-0F49-9D97-61858A091E49}"/>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6" name="Footer Placeholder 5">
            <a:extLst>
              <a:ext uri="{FF2B5EF4-FFF2-40B4-BE49-F238E27FC236}">
                <a16:creationId xmlns:a16="http://schemas.microsoft.com/office/drawing/2014/main" id="{21956363-D332-F74B-A7B3-40EEF922AC7D}"/>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FD8F6679-1E79-D14B-A574-C1412C105F99}"/>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2719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778-FF35-7047-B157-A330044CC6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94F01D7F-9725-3349-9823-FCD11DE24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1A80DF42-0ABC-4648-A119-8177273CA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8DD8F1-0E93-134D-B3C9-50C1F1989654}"/>
              </a:ext>
            </a:extLst>
          </p:cNvPr>
          <p:cNvSpPr>
            <a:spLocks noGrp="1"/>
          </p:cNvSpPr>
          <p:nvPr>
            <p:ph type="dt" sz="half" idx="10"/>
          </p:nvPr>
        </p:nvSpPr>
        <p:spPr/>
        <p:txBody>
          <a:bodyPr/>
          <a:lstStyle/>
          <a:p>
            <a:fld id="{1E692F6C-3564-F24D-8941-5C984CCE2E8C}" type="datetimeFigureOut">
              <a:rPr lang="en-NO" smtClean="0"/>
              <a:t>03/03/2024</a:t>
            </a:fld>
            <a:endParaRPr lang="en-NO"/>
          </a:p>
        </p:txBody>
      </p:sp>
      <p:sp>
        <p:nvSpPr>
          <p:cNvPr id="6" name="Footer Placeholder 5">
            <a:extLst>
              <a:ext uri="{FF2B5EF4-FFF2-40B4-BE49-F238E27FC236}">
                <a16:creationId xmlns:a16="http://schemas.microsoft.com/office/drawing/2014/main" id="{5F9AC894-E97F-4642-8A51-FBBF58D1B293}"/>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E91A68F3-8FEA-9F4D-9F8E-09DE7539D216}"/>
              </a:ext>
            </a:extLst>
          </p:cNvPr>
          <p:cNvSpPr>
            <a:spLocks noGrp="1"/>
          </p:cNvSpPr>
          <p:nvPr>
            <p:ph type="sldNum" sz="quarter" idx="12"/>
          </p:nvPr>
        </p:nvSpPr>
        <p:spPr/>
        <p:txBody>
          <a:bodyPr/>
          <a:lstStyle/>
          <a:p>
            <a:fld id="{55E1C3EA-E453-E644-AF21-0A0B9E943178}" type="slidenum">
              <a:rPr lang="en-NO" smtClean="0"/>
              <a:t>‹#›</a:t>
            </a:fld>
            <a:endParaRPr lang="en-NO"/>
          </a:p>
        </p:txBody>
      </p:sp>
    </p:spTree>
    <p:extLst>
      <p:ext uri="{BB962C8B-B14F-4D97-AF65-F5344CB8AC3E}">
        <p14:creationId xmlns:p14="http://schemas.microsoft.com/office/powerpoint/2010/main" val="247318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02F57-36DB-E040-8F6B-F3C14A666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FCBBC41C-F2F8-3647-B6B0-F6CEC8286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064F3B77-E0BC-6444-8F68-577C5F7A7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92F6C-3564-F24D-8941-5C984CCE2E8C}" type="datetimeFigureOut">
              <a:rPr lang="en-NO" smtClean="0"/>
              <a:t>03/03/2024</a:t>
            </a:fld>
            <a:endParaRPr lang="en-NO"/>
          </a:p>
        </p:txBody>
      </p:sp>
      <p:sp>
        <p:nvSpPr>
          <p:cNvPr id="5" name="Footer Placeholder 4">
            <a:extLst>
              <a:ext uri="{FF2B5EF4-FFF2-40B4-BE49-F238E27FC236}">
                <a16:creationId xmlns:a16="http://schemas.microsoft.com/office/drawing/2014/main" id="{BD8343A1-9022-E746-A725-471AC2414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8D43E53B-C4A2-774C-B197-0C9BF4A7C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C3EA-E453-E644-AF21-0A0B9E943178}" type="slidenum">
              <a:rPr lang="en-NO" smtClean="0"/>
              <a:t>‹#›</a:t>
            </a:fld>
            <a:endParaRPr lang="en-NO"/>
          </a:p>
        </p:txBody>
      </p:sp>
    </p:spTree>
    <p:extLst>
      <p:ext uri="{BB962C8B-B14F-4D97-AF65-F5344CB8AC3E}">
        <p14:creationId xmlns:p14="http://schemas.microsoft.com/office/powerpoint/2010/main" val="231311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2.pn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0.emf"/><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F432-044F-FA40-B5F1-67EE749EC9C3}"/>
              </a:ext>
            </a:extLst>
          </p:cNvPr>
          <p:cNvSpPr>
            <a:spLocks noGrp="1"/>
          </p:cNvSpPr>
          <p:nvPr>
            <p:ph type="ctrTitle"/>
          </p:nvPr>
        </p:nvSpPr>
        <p:spPr/>
        <p:txBody>
          <a:bodyPr/>
          <a:lstStyle/>
          <a:p>
            <a:r>
              <a:rPr lang="en-NO" dirty="0"/>
              <a:t>Velkommen til Fysikk-OL trenings-uke!</a:t>
            </a:r>
          </a:p>
        </p:txBody>
      </p:sp>
      <p:sp>
        <p:nvSpPr>
          <p:cNvPr id="3" name="Subtitle 2">
            <a:extLst>
              <a:ext uri="{FF2B5EF4-FFF2-40B4-BE49-F238E27FC236}">
                <a16:creationId xmlns:a16="http://schemas.microsoft.com/office/drawing/2014/main" id="{E6CA8D8A-E451-A645-8112-D6DCEB05BA41}"/>
              </a:ext>
            </a:extLst>
          </p:cNvPr>
          <p:cNvSpPr>
            <a:spLocks noGrp="1"/>
          </p:cNvSpPr>
          <p:nvPr>
            <p:ph type="subTitle" idx="1"/>
          </p:nvPr>
        </p:nvSpPr>
        <p:spPr>
          <a:xfrm>
            <a:off x="1524000" y="3934547"/>
            <a:ext cx="9144000" cy="471198"/>
          </a:xfrm>
        </p:spPr>
        <p:txBody>
          <a:bodyPr/>
          <a:lstStyle/>
          <a:p>
            <a:r>
              <a:rPr lang="en-NO" dirty="0"/>
              <a:t>Universitetet </a:t>
            </a:r>
            <a:r>
              <a:rPr lang="en-GB" dirty="0"/>
              <a:t>i</a:t>
            </a:r>
            <a:r>
              <a:rPr lang="en-NO" dirty="0"/>
              <a:t> Stavanger</a:t>
            </a:r>
          </a:p>
        </p:txBody>
      </p:sp>
      <p:pic>
        <p:nvPicPr>
          <p:cNvPr id="4" name="Picture 3" descr="A blue and black logo&#10;&#10;Description automatically generated">
            <a:extLst>
              <a:ext uri="{FF2B5EF4-FFF2-40B4-BE49-F238E27FC236}">
                <a16:creationId xmlns:a16="http://schemas.microsoft.com/office/drawing/2014/main" id="{F1B967AA-C6AD-E74F-8F1D-54C2936865E1}"/>
              </a:ext>
            </a:extLst>
          </p:cNvPr>
          <p:cNvPicPr>
            <a:picLocks noChangeAspect="1"/>
          </p:cNvPicPr>
          <p:nvPr/>
        </p:nvPicPr>
        <p:blipFill>
          <a:blip r:embed="rId2"/>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351862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BED0-6D57-7C4A-B0B7-DA1A9036774F}"/>
              </a:ext>
            </a:extLst>
          </p:cNvPr>
          <p:cNvSpPr>
            <a:spLocks noGrp="1"/>
          </p:cNvSpPr>
          <p:nvPr>
            <p:ph type="title"/>
          </p:nvPr>
        </p:nvSpPr>
        <p:spPr>
          <a:xfrm>
            <a:off x="838200" y="365126"/>
            <a:ext cx="10515600" cy="573026"/>
          </a:xfrm>
        </p:spPr>
        <p:txBody>
          <a:bodyPr>
            <a:normAutofit fontScale="90000"/>
          </a:bodyPr>
          <a:lstStyle/>
          <a:p>
            <a:pPr algn="ctr"/>
            <a:r>
              <a:rPr lang="en-NO" sz="3200" dirty="0"/>
              <a:t>Translational and rotational kinetic energy. Rolling without sliding.</a:t>
            </a:r>
          </a:p>
        </p:txBody>
      </p:sp>
      <p:sp>
        <p:nvSpPr>
          <p:cNvPr id="4" name="TextBox 3">
            <a:extLst>
              <a:ext uri="{FF2B5EF4-FFF2-40B4-BE49-F238E27FC236}">
                <a16:creationId xmlns:a16="http://schemas.microsoft.com/office/drawing/2014/main" id="{69A195C4-E4BC-A449-AB87-124F9D4B0D19}"/>
              </a:ext>
            </a:extLst>
          </p:cNvPr>
          <p:cNvSpPr txBox="1"/>
          <p:nvPr/>
        </p:nvSpPr>
        <p:spPr>
          <a:xfrm>
            <a:off x="605641" y="1134111"/>
            <a:ext cx="3336966" cy="923330"/>
          </a:xfrm>
          <a:prstGeom prst="rect">
            <a:avLst/>
          </a:prstGeom>
          <a:noFill/>
        </p:spPr>
        <p:txBody>
          <a:bodyPr wrap="square" rtlCol="0">
            <a:spAutoFit/>
          </a:bodyPr>
          <a:lstStyle/>
          <a:p>
            <a:r>
              <a:rPr lang="en-NO" dirty="0"/>
              <a:t>Sometimes, a motion is not just translational or rotational, but both:</a:t>
            </a:r>
          </a:p>
        </p:txBody>
      </p:sp>
      <p:sp>
        <p:nvSpPr>
          <p:cNvPr id="5" name="Oval 4">
            <a:extLst>
              <a:ext uri="{FF2B5EF4-FFF2-40B4-BE49-F238E27FC236}">
                <a16:creationId xmlns:a16="http://schemas.microsoft.com/office/drawing/2014/main" id="{815F11BF-0EB8-984A-9188-64356EC4053C}"/>
              </a:ext>
            </a:extLst>
          </p:cNvPr>
          <p:cNvSpPr/>
          <p:nvPr/>
        </p:nvSpPr>
        <p:spPr>
          <a:xfrm rot="19436174">
            <a:off x="1073770" y="2689434"/>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6" name="Straight Arrow Connector 5">
            <a:extLst>
              <a:ext uri="{FF2B5EF4-FFF2-40B4-BE49-F238E27FC236}">
                <a16:creationId xmlns:a16="http://schemas.microsoft.com/office/drawing/2014/main" id="{79118C9F-BF52-8349-AE99-861322EC2EC3}"/>
              </a:ext>
            </a:extLst>
          </p:cNvPr>
          <p:cNvCxnSpPr>
            <a:cxnSpLocks/>
            <a:stCxn id="5" idx="0"/>
          </p:cNvCxnSpPr>
          <p:nvPr/>
        </p:nvCxnSpPr>
        <p:spPr>
          <a:xfrm flipH="1" flipV="1">
            <a:off x="1084922" y="2260333"/>
            <a:ext cx="391564" cy="455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Curved Right Arrow 6">
            <a:extLst>
              <a:ext uri="{FF2B5EF4-FFF2-40B4-BE49-F238E27FC236}">
                <a16:creationId xmlns:a16="http://schemas.microsoft.com/office/drawing/2014/main" id="{458D2DF4-00C8-8542-BA79-2309DB57061E}"/>
              </a:ext>
            </a:extLst>
          </p:cNvPr>
          <p:cNvSpPr/>
          <p:nvPr/>
        </p:nvSpPr>
        <p:spPr>
          <a:xfrm rot="19390386">
            <a:off x="851249" y="2186901"/>
            <a:ext cx="610985" cy="53772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8" name="TextBox 7">
            <a:extLst>
              <a:ext uri="{FF2B5EF4-FFF2-40B4-BE49-F238E27FC236}">
                <a16:creationId xmlns:a16="http://schemas.microsoft.com/office/drawing/2014/main" id="{2F46EA18-4974-8747-BDC8-217300C87B36}"/>
              </a:ext>
            </a:extLst>
          </p:cNvPr>
          <p:cNvSpPr txBox="1"/>
          <p:nvPr/>
        </p:nvSpPr>
        <p:spPr>
          <a:xfrm>
            <a:off x="2365274" y="2244436"/>
            <a:ext cx="1572866" cy="369332"/>
          </a:xfrm>
          <a:prstGeom prst="rect">
            <a:avLst/>
          </a:prstGeom>
          <a:noFill/>
        </p:spPr>
        <p:txBody>
          <a:bodyPr wrap="none" rtlCol="0">
            <a:spAutoFit/>
          </a:bodyPr>
          <a:lstStyle/>
          <a:p>
            <a:r>
              <a:rPr lang="en-NO" dirty="0"/>
              <a:t>Just rotational.</a:t>
            </a:r>
          </a:p>
        </p:txBody>
      </p:sp>
      <p:sp>
        <p:nvSpPr>
          <p:cNvPr id="9" name="Oval 8">
            <a:extLst>
              <a:ext uri="{FF2B5EF4-FFF2-40B4-BE49-F238E27FC236}">
                <a16:creationId xmlns:a16="http://schemas.microsoft.com/office/drawing/2014/main" id="{F30FE764-BC9B-DB45-8F14-9BCBCE4B323B}"/>
              </a:ext>
            </a:extLst>
          </p:cNvPr>
          <p:cNvSpPr/>
          <p:nvPr/>
        </p:nvSpPr>
        <p:spPr>
          <a:xfrm>
            <a:off x="1352020" y="3430197"/>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0" name="Straight Arrow Connector 9">
            <a:extLst>
              <a:ext uri="{FF2B5EF4-FFF2-40B4-BE49-F238E27FC236}">
                <a16:creationId xmlns:a16="http://schemas.microsoft.com/office/drawing/2014/main" id="{3FDBF1C7-124D-F64B-97FF-0F5D7ADCE616}"/>
              </a:ext>
            </a:extLst>
          </p:cNvPr>
          <p:cNvCxnSpPr>
            <a:cxnSpLocks/>
            <a:stCxn id="9" idx="2"/>
          </p:cNvCxnSpPr>
          <p:nvPr/>
        </p:nvCxnSpPr>
        <p:spPr>
          <a:xfrm flipH="1">
            <a:off x="672633" y="3739842"/>
            <a:ext cx="6793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0B60C1-206F-544C-BE5F-DBBB87906E8F}"/>
              </a:ext>
            </a:extLst>
          </p:cNvPr>
          <p:cNvSpPr txBox="1"/>
          <p:nvPr/>
        </p:nvSpPr>
        <p:spPr>
          <a:xfrm>
            <a:off x="2301456" y="3377276"/>
            <a:ext cx="1827936" cy="369332"/>
          </a:xfrm>
          <a:prstGeom prst="rect">
            <a:avLst/>
          </a:prstGeom>
          <a:noFill/>
        </p:spPr>
        <p:txBody>
          <a:bodyPr wrap="none" rtlCol="0">
            <a:spAutoFit/>
          </a:bodyPr>
          <a:lstStyle/>
          <a:p>
            <a:r>
              <a:rPr lang="en-NO" dirty="0"/>
              <a:t>Just translational.</a:t>
            </a:r>
          </a:p>
        </p:txBody>
      </p:sp>
      <p:sp>
        <p:nvSpPr>
          <p:cNvPr id="16" name="Oval 15">
            <a:extLst>
              <a:ext uri="{FF2B5EF4-FFF2-40B4-BE49-F238E27FC236}">
                <a16:creationId xmlns:a16="http://schemas.microsoft.com/office/drawing/2014/main" id="{8ABC06B0-7927-F640-850E-22C4518B65E9}"/>
              </a:ext>
            </a:extLst>
          </p:cNvPr>
          <p:cNvSpPr/>
          <p:nvPr/>
        </p:nvSpPr>
        <p:spPr>
          <a:xfrm>
            <a:off x="1691713" y="4611502"/>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Curved Right Arrow 16">
            <a:extLst>
              <a:ext uri="{FF2B5EF4-FFF2-40B4-BE49-F238E27FC236}">
                <a16:creationId xmlns:a16="http://schemas.microsoft.com/office/drawing/2014/main" id="{423FF687-7CBB-3C48-B294-D05755746BD3}"/>
              </a:ext>
            </a:extLst>
          </p:cNvPr>
          <p:cNvSpPr/>
          <p:nvPr/>
        </p:nvSpPr>
        <p:spPr>
          <a:xfrm rot="5400000">
            <a:off x="1657772" y="3991903"/>
            <a:ext cx="610985" cy="1365122"/>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cxnSp>
        <p:nvCxnSpPr>
          <p:cNvPr id="18" name="Straight Arrow Connector 17">
            <a:extLst>
              <a:ext uri="{FF2B5EF4-FFF2-40B4-BE49-F238E27FC236}">
                <a16:creationId xmlns:a16="http://schemas.microsoft.com/office/drawing/2014/main" id="{BDF44FC9-B57D-D64A-8E91-048FBE1558FB}"/>
              </a:ext>
            </a:extLst>
          </p:cNvPr>
          <p:cNvCxnSpPr>
            <a:cxnSpLocks/>
          </p:cNvCxnSpPr>
          <p:nvPr/>
        </p:nvCxnSpPr>
        <p:spPr>
          <a:xfrm flipH="1">
            <a:off x="1012326" y="4921146"/>
            <a:ext cx="6793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33BEBF-957A-5C4F-AC12-F22F88CF3641}"/>
              </a:ext>
            </a:extLst>
          </p:cNvPr>
          <p:cNvSpPr txBox="1"/>
          <p:nvPr/>
        </p:nvSpPr>
        <p:spPr>
          <a:xfrm>
            <a:off x="862183" y="5397345"/>
            <a:ext cx="4706481" cy="369332"/>
          </a:xfrm>
          <a:prstGeom prst="rect">
            <a:avLst/>
          </a:prstGeom>
          <a:noFill/>
        </p:spPr>
        <p:txBody>
          <a:bodyPr wrap="none" rtlCol="0">
            <a:spAutoFit/>
          </a:bodyPr>
          <a:lstStyle/>
          <a:p>
            <a:r>
              <a:rPr lang="en-NO" dirty="0"/>
              <a:t>Both: For instance a wheel rolling down a</a:t>
            </a:r>
            <a:r>
              <a:rPr lang="en-GB" dirty="0"/>
              <a:t> r</a:t>
            </a:r>
            <a:r>
              <a:rPr lang="en-NO" dirty="0"/>
              <a:t>oad.</a:t>
            </a:r>
          </a:p>
        </p:txBody>
      </p:sp>
      <p:pic>
        <p:nvPicPr>
          <p:cNvPr id="20" name="Picture 19">
            <a:extLst>
              <a:ext uri="{FF2B5EF4-FFF2-40B4-BE49-F238E27FC236}">
                <a16:creationId xmlns:a16="http://schemas.microsoft.com/office/drawing/2014/main" id="{FCB2B38A-DEB8-AF43-A892-24EA5F7F6B8E}"/>
              </a:ext>
            </a:extLst>
          </p:cNvPr>
          <p:cNvPicPr>
            <a:picLocks noChangeAspect="1"/>
          </p:cNvPicPr>
          <p:nvPr/>
        </p:nvPicPr>
        <p:blipFill>
          <a:blip r:embed="rId2"/>
          <a:stretch>
            <a:fillRect/>
          </a:stretch>
        </p:blipFill>
        <p:spPr>
          <a:xfrm>
            <a:off x="2448638" y="2609198"/>
            <a:ext cx="1066458" cy="507531"/>
          </a:xfrm>
          <a:prstGeom prst="rect">
            <a:avLst/>
          </a:prstGeom>
        </p:spPr>
      </p:pic>
      <p:pic>
        <p:nvPicPr>
          <p:cNvPr id="21" name="Picture 20">
            <a:extLst>
              <a:ext uri="{FF2B5EF4-FFF2-40B4-BE49-F238E27FC236}">
                <a16:creationId xmlns:a16="http://schemas.microsoft.com/office/drawing/2014/main" id="{B08C153C-0966-C146-A2C0-415E1CF990BC}"/>
              </a:ext>
            </a:extLst>
          </p:cNvPr>
          <p:cNvPicPr>
            <a:picLocks noChangeAspect="1"/>
          </p:cNvPicPr>
          <p:nvPr/>
        </p:nvPicPr>
        <p:blipFill>
          <a:blip r:embed="rId3"/>
          <a:stretch>
            <a:fillRect/>
          </a:stretch>
        </p:blipFill>
        <p:spPr>
          <a:xfrm>
            <a:off x="2448638" y="3782554"/>
            <a:ext cx="1216396" cy="533863"/>
          </a:xfrm>
          <a:prstGeom prst="rect">
            <a:avLst/>
          </a:prstGeom>
        </p:spPr>
      </p:pic>
      <p:pic>
        <p:nvPicPr>
          <p:cNvPr id="22" name="Picture 21">
            <a:extLst>
              <a:ext uri="{FF2B5EF4-FFF2-40B4-BE49-F238E27FC236}">
                <a16:creationId xmlns:a16="http://schemas.microsoft.com/office/drawing/2014/main" id="{F4896C61-87B0-164F-9628-F0EFDA7EF9E9}"/>
              </a:ext>
            </a:extLst>
          </p:cNvPr>
          <p:cNvPicPr>
            <a:picLocks noChangeAspect="1"/>
          </p:cNvPicPr>
          <p:nvPr/>
        </p:nvPicPr>
        <p:blipFill>
          <a:blip r:embed="rId4"/>
          <a:stretch>
            <a:fillRect/>
          </a:stretch>
        </p:blipFill>
        <p:spPr>
          <a:xfrm>
            <a:off x="838200" y="5953436"/>
            <a:ext cx="1943581" cy="495300"/>
          </a:xfrm>
          <a:prstGeom prst="rect">
            <a:avLst/>
          </a:prstGeom>
        </p:spPr>
      </p:pic>
      <p:sp>
        <p:nvSpPr>
          <p:cNvPr id="23" name="TextBox 22">
            <a:extLst>
              <a:ext uri="{FF2B5EF4-FFF2-40B4-BE49-F238E27FC236}">
                <a16:creationId xmlns:a16="http://schemas.microsoft.com/office/drawing/2014/main" id="{32C79C79-6829-2A4C-B87A-624A8C7EBC56}"/>
              </a:ext>
            </a:extLst>
          </p:cNvPr>
          <p:cNvSpPr txBox="1"/>
          <p:nvPr/>
        </p:nvSpPr>
        <p:spPr>
          <a:xfrm>
            <a:off x="2981867" y="5781210"/>
            <a:ext cx="2920169" cy="923330"/>
          </a:xfrm>
          <a:prstGeom prst="rect">
            <a:avLst/>
          </a:prstGeom>
          <a:noFill/>
        </p:spPr>
        <p:txBody>
          <a:bodyPr wrap="square" rtlCol="0">
            <a:spAutoFit/>
          </a:bodyPr>
          <a:lstStyle/>
          <a:p>
            <a:r>
              <a:rPr lang="en-GB" dirty="0"/>
              <a:t>v: speed of </a:t>
            </a:r>
            <a:r>
              <a:rPr lang="en-GB" dirty="0" err="1"/>
              <a:t>center</a:t>
            </a:r>
            <a:r>
              <a:rPr lang="en-GB" dirty="0"/>
              <a:t> of mass.</a:t>
            </a:r>
          </a:p>
          <a:p>
            <a:r>
              <a:rPr lang="en-NO" dirty="0"/>
              <a:t>ω</a:t>
            </a:r>
            <a:r>
              <a:rPr lang="en-GB" dirty="0"/>
              <a:t>: angular speed around </a:t>
            </a:r>
            <a:r>
              <a:rPr lang="en-GB" dirty="0" err="1"/>
              <a:t>center</a:t>
            </a:r>
            <a:r>
              <a:rPr lang="en-GB" dirty="0"/>
              <a:t> of mass. </a:t>
            </a:r>
          </a:p>
        </p:txBody>
      </p:sp>
      <p:sp>
        <p:nvSpPr>
          <p:cNvPr id="24" name="TextBox 23">
            <a:extLst>
              <a:ext uri="{FF2B5EF4-FFF2-40B4-BE49-F238E27FC236}">
                <a16:creationId xmlns:a16="http://schemas.microsoft.com/office/drawing/2014/main" id="{25607906-B430-F64D-ADAB-95A471F88E42}"/>
              </a:ext>
            </a:extLst>
          </p:cNvPr>
          <p:cNvSpPr txBox="1"/>
          <p:nvPr/>
        </p:nvSpPr>
        <p:spPr>
          <a:xfrm>
            <a:off x="5902036" y="1122288"/>
            <a:ext cx="4838078" cy="923330"/>
          </a:xfrm>
          <a:prstGeom prst="rect">
            <a:avLst/>
          </a:prstGeom>
          <a:noFill/>
        </p:spPr>
        <p:txBody>
          <a:bodyPr wrap="square" rtlCol="0">
            <a:spAutoFit/>
          </a:bodyPr>
          <a:lstStyle/>
          <a:p>
            <a:r>
              <a:rPr lang="en-NO" b="1" dirty="0"/>
              <a:t>Ex.: </a:t>
            </a:r>
            <a:r>
              <a:rPr lang="en-NO" dirty="0"/>
              <a:t>If wheels rolls without sliding, then rotated distance of circumference is equal to rolled distance:</a:t>
            </a:r>
          </a:p>
        </p:txBody>
      </p:sp>
      <p:sp>
        <p:nvSpPr>
          <p:cNvPr id="25" name="Oval 24">
            <a:extLst>
              <a:ext uri="{FF2B5EF4-FFF2-40B4-BE49-F238E27FC236}">
                <a16:creationId xmlns:a16="http://schemas.microsoft.com/office/drawing/2014/main" id="{C725446A-8FD2-DA4D-A073-45D18ED1EB29}"/>
              </a:ext>
            </a:extLst>
          </p:cNvPr>
          <p:cNvSpPr/>
          <p:nvPr/>
        </p:nvSpPr>
        <p:spPr>
          <a:xfrm>
            <a:off x="8490669" y="2189520"/>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Oval 26">
            <a:extLst>
              <a:ext uri="{FF2B5EF4-FFF2-40B4-BE49-F238E27FC236}">
                <a16:creationId xmlns:a16="http://schemas.microsoft.com/office/drawing/2014/main" id="{9EE8A30D-A71B-AC48-93C9-98A260356FB1}"/>
              </a:ext>
            </a:extLst>
          </p:cNvPr>
          <p:cNvSpPr/>
          <p:nvPr/>
        </p:nvSpPr>
        <p:spPr>
          <a:xfrm>
            <a:off x="6680363" y="2191703"/>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29" name="Oval 28">
            <a:extLst>
              <a:ext uri="{FF2B5EF4-FFF2-40B4-BE49-F238E27FC236}">
                <a16:creationId xmlns:a16="http://schemas.microsoft.com/office/drawing/2014/main" id="{F9E26F74-D7DF-D84F-9BE4-8ED0B5211B21}"/>
              </a:ext>
            </a:extLst>
          </p:cNvPr>
          <p:cNvSpPr/>
          <p:nvPr/>
        </p:nvSpPr>
        <p:spPr>
          <a:xfrm>
            <a:off x="7262001" y="2191703"/>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Oval 29">
            <a:extLst>
              <a:ext uri="{FF2B5EF4-FFF2-40B4-BE49-F238E27FC236}">
                <a16:creationId xmlns:a16="http://schemas.microsoft.com/office/drawing/2014/main" id="{1D567C87-C4F3-7943-A2E1-3EEDDAD8FA81}"/>
              </a:ext>
            </a:extLst>
          </p:cNvPr>
          <p:cNvSpPr/>
          <p:nvPr/>
        </p:nvSpPr>
        <p:spPr>
          <a:xfrm>
            <a:off x="7893741" y="2183286"/>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1" name="Sun 30">
            <a:extLst>
              <a:ext uri="{FF2B5EF4-FFF2-40B4-BE49-F238E27FC236}">
                <a16:creationId xmlns:a16="http://schemas.microsoft.com/office/drawing/2014/main" id="{4FA87E64-CCDA-0447-8DF1-812F73B2CA8E}"/>
              </a:ext>
            </a:extLst>
          </p:cNvPr>
          <p:cNvSpPr/>
          <p:nvPr/>
        </p:nvSpPr>
        <p:spPr>
          <a:xfrm>
            <a:off x="8719151" y="2085697"/>
            <a:ext cx="222422" cy="26627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highlight>
                <a:srgbClr val="FFFF00"/>
              </a:highlight>
            </a:endParaRPr>
          </a:p>
        </p:txBody>
      </p:sp>
      <p:sp>
        <p:nvSpPr>
          <p:cNvPr id="32" name="Sun 31">
            <a:extLst>
              <a:ext uri="{FF2B5EF4-FFF2-40B4-BE49-F238E27FC236}">
                <a16:creationId xmlns:a16="http://schemas.microsoft.com/office/drawing/2014/main" id="{42FF4ECE-E867-144F-89D2-D6230728263E}"/>
              </a:ext>
            </a:extLst>
          </p:cNvPr>
          <p:cNvSpPr/>
          <p:nvPr/>
        </p:nvSpPr>
        <p:spPr>
          <a:xfrm>
            <a:off x="7830178" y="2340362"/>
            <a:ext cx="222422" cy="26627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highlight>
                <a:srgbClr val="FFFF00"/>
              </a:highlight>
            </a:endParaRPr>
          </a:p>
        </p:txBody>
      </p:sp>
      <p:sp>
        <p:nvSpPr>
          <p:cNvPr id="33" name="Sun 32">
            <a:extLst>
              <a:ext uri="{FF2B5EF4-FFF2-40B4-BE49-F238E27FC236}">
                <a16:creationId xmlns:a16="http://schemas.microsoft.com/office/drawing/2014/main" id="{CF72468C-78DC-4046-A0F5-56D4BD201FDC}"/>
              </a:ext>
            </a:extLst>
          </p:cNvPr>
          <p:cNvSpPr/>
          <p:nvPr/>
        </p:nvSpPr>
        <p:spPr>
          <a:xfrm>
            <a:off x="7490483" y="2610964"/>
            <a:ext cx="222422" cy="26627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highlight>
                <a:srgbClr val="FFFF00"/>
              </a:highlight>
            </a:endParaRPr>
          </a:p>
        </p:txBody>
      </p:sp>
      <p:sp>
        <p:nvSpPr>
          <p:cNvPr id="34" name="Sun 33">
            <a:extLst>
              <a:ext uri="{FF2B5EF4-FFF2-40B4-BE49-F238E27FC236}">
                <a16:creationId xmlns:a16="http://schemas.microsoft.com/office/drawing/2014/main" id="{CD212D27-3B92-1B4A-9BF5-623AB71E7196}"/>
              </a:ext>
            </a:extLst>
          </p:cNvPr>
          <p:cNvSpPr/>
          <p:nvPr/>
        </p:nvSpPr>
        <p:spPr>
          <a:xfrm>
            <a:off x="7192556" y="2359794"/>
            <a:ext cx="222422" cy="26627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highlight>
                <a:srgbClr val="FFFF00"/>
              </a:highlight>
            </a:endParaRPr>
          </a:p>
        </p:txBody>
      </p:sp>
      <p:cxnSp>
        <p:nvCxnSpPr>
          <p:cNvPr id="36" name="Straight Connector 35">
            <a:extLst>
              <a:ext uri="{FF2B5EF4-FFF2-40B4-BE49-F238E27FC236}">
                <a16:creationId xmlns:a16="http://schemas.microsoft.com/office/drawing/2014/main" id="{266D075B-EA03-C44C-AFAA-3968D11379CA}"/>
              </a:ext>
            </a:extLst>
          </p:cNvPr>
          <p:cNvCxnSpPr>
            <a:cxnSpLocks/>
            <a:stCxn id="25" idx="4"/>
            <a:endCxn id="46" idx="4"/>
          </p:cNvCxnSpPr>
          <p:nvPr/>
        </p:nvCxnSpPr>
        <p:spPr>
          <a:xfrm flipH="1" flipV="1">
            <a:off x="6423129" y="2808512"/>
            <a:ext cx="2407234" cy="2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6F0888E5-79E9-4643-B8E2-E5A08EC1BFA2}"/>
              </a:ext>
            </a:extLst>
          </p:cNvPr>
          <p:cNvPicPr>
            <a:picLocks noChangeAspect="1"/>
          </p:cNvPicPr>
          <p:nvPr/>
        </p:nvPicPr>
        <p:blipFill>
          <a:blip r:embed="rId5"/>
          <a:stretch>
            <a:fillRect/>
          </a:stretch>
        </p:blipFill>
        <p:spPr>
          <a:xfrm>
            <a:off x="7362402" y="2916735"/>
            <a:ext cx="946488" cy="221077"/>
          </a:xfrm>
          <a:prstGeom prst="rect">
            <a:avLst/>
          </a:prstGeom>
        </p:spPr>
      </p:pic>
      <p:pic>
        <p:nvPicPr>
          <p:cNvPr id="40" name="Picture 39">
            <a:extLst>
              <a:ext uri="{FF2B5EF4-FFF2-40B4-BE49-F238E27FC236}">
                <a16:creationId xmlns:a16="http://schemas.microsoft.com/office/drawing/2014/main" id="{53F4C77A-B674-4A49-852B-5C06493B3BA3}"/>
              </a:ext>
            </a:extLst>
          </p:cNvPr>
          <p:cNvPicPr>
            <a:picLocks noChangeAspect="1"/>
          </p:cNvPicPr>
          <p:nvPr/>
        </p:nvPicPr>
        <p:blipFill>
          <a:blip r:embed="rId6"/>
          <a:stretch>
            <a:fillRect/>
          </a:stretch>
        </p:blipFill>
        <p:spPr>
          <a:xfrm>
            <a:off x="6205991" y="3546544"/>
            <a:ext cx="3693217" cy="306491"/>
          </a:xfrm>
          <a:prstGeom prst="rect">
            <a:avLst/>
          </a:prstGeom>
        </p:spPr>
      </p:pic>
      <p:sp>
        <p:nvSpPr>
          <p:cNvPr id="42" name="TextBox 41">
            <a:extLst>
              <a:ext uri="{FF2B5EF4-FFF2-40B4-BE49-F238E27FC236}">
                <a16:creationId xmlns:a16="http://schemas.microsoft.com/office/drawing/2014/main" id="{A4706EE3-57A7-0846-A011-F3801B7EB72E}"/>
              </a:ext>
            </a:extLst>
          </p:cNvPr>
          <p:cNvSpPr txBox="1"/>
          <p:nvPr/>
        </p:nvSpPr>
        <p:spPr>
          <a:xfrm>
            <a:off x="10294318" y="3946199"/>
            <a:ext cx="825867" cy="369332"/>
          </a:xfrm>
          <a:prstGeom prst="rect">
            <a:avLst/>
          </a:prstGeom>
          <a:noFill/>
        </p:spPr>
        <p:txBody>
          <a:bodyPr wrap="none" rtlCol="0">
            <a:spAutoFit/>
          </a:bodyPr>
          <a:lstStyle/>
          <a:p>
            <a:r>
              <a:rPr lang="en-NO" dirty="0"/>
              <a:t>Ring: 1</a:t>
            </a:r>
          </a:p>
        </p:txBody>
      </p:sp>
      <p:sp>
        <p:nvSpPr>
          <p:cNvPr id="43" name="TextBox 42">
            <a:extLst>
              <a:ext uri="{FF2B5EF4-FFF2-40B4-BE49-F238E27FC236}">
                <a16:creationId xmlns:a16="http://schemas.microsoft.com/office/drawing/2014/main" id="{0661696E-19D6-934A-B574-58DDB75814DB}"/>
              </a:ext>
            </a:extLst>
          </p:cNvPr>
          <p:cNvSpPr txBox="1"/>
          <p:nvPr/>
        </p:nvSpPr>
        <p:spPr>
          <a:xfrm>
            <a:off x="10294318" y="4316417"/>
            <a:ext cx="891591" cy="369332"/>
          </a:xfrm>
          <a:prstGeom prst="rect">
            <a:avLst/>
          </a:prstGeom>
          <a:noFill/>
        </p:spPr>
        <p:txBody>
          <a:bodyPr wrap="none" rtlCol="0">
            <a:spAutoFit/>
          </a:bodyPr>
          <a:lstStyle/>
          <a:p>
            <a:r>
              <a:rPr lang="en-NO" dirty="0"/>
              <a:t>Disc: ½ </a:t>
            </a:r>
          </a:p>
        </p:txBody>
      </p:sp>
      <p:pic>
        <p:nvPicPr>
          <p:cNvPr id="44" name="Picture 43">
            <a:extLst>
              <a:ext uri="{FF2B5EF4-FFF2-40B4-BE49-F238E27FC236}">
                <a16:creationId xmlns:a16="http://schemas.microsoft.com/office/drawing/2014/main" id="{87578B7B-4AFB-1446-9FAE-DE37F7E882D0}"/>
              </a:ext>
            </a:extLst>
          </p:cNvPr>
          <p:cNvPicPr>
            <a:picLocks noChangeAspect="1"/>
          </p:cNvPicPr>
          <p:nvPr/>
        </p:nvPicPr>
        <p:blipFill>
          <a:blip r:embed="rId7"/>
          <a:stretch>
            <a:fillRect/>
          </a:stretch>
        </p:blipFill>
        <p:spPr>
          <a:xfrm>
            <a:off x="6034774" y="4079452"/>
            <a:ext cx="4138722" cy="559286"/>
          </a:xfrm>
          <a:prstGeom prst="rect">
            <a:avLst/>
          </a:prstGeom>
        </p:spPr>
      </p:pic>
      <p:pic>
        <p:nvPicPr>
          <p:cNvPr id="45" name="Picture 44" descr="A blue and black logo&#10;&#10;Description automatically generated">
            <a:extLst>
              <a:ext uri="{FF2B5EF4-FFF2-40B4-BE49-F238E27FC236}">
                <a16:creationId xmlns:a16="http://schemas.microsoft.com/office/drawing/2014/main" id="{151A4D92-A8CB-0844-96A3-B838C59E126D}"/>
              </a:ext>
            </a:extLst>
          </p:cNvPr>
          <p:cNvPicPr>
            <a:picLocks noChangeAspect="1"/>
          </p:cNvPicPr>
          <p:nvPr/>
        </p:nvPicPr>
        <p:blipFill>
          <a:blip r:embed="rId8"/>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
        <p:nvSpPr>
          <p:cNvPr id="46" name="Oval 45">
            <a:extLst>
              <a:ext uri="{FF2B5EF4-FFF2-40B4-BE49-F238E27FC236}">
                <a16:creationId xmlns:a16="http://schemas.microsoft.com/office/drawing/2014/main" id="{60510376-3A50-4047-811E-7BA9A915CD19}"/>
              </a:ext>
            </a:extLst>
          </p:cNvPr>
          <p:cNvSpPr/>
          <p:nvPr/>
        </p:nvSpPr>
        <p:spPr>
          <a:xfrm>
            <a:off x="6083435" y="2189223"/>
            <a:ext cx="679387" cy="61928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47" name="Sun 46">
            <a:extLst>
              <a:ext uri="{FF2B5EF4-FFF2-40B4-BE49-F238E27FC236}">
                <a16:creationId xmlns:a16="http://schemas.microsoft.com/office/drawing/2014/main" id="{82C39E11-A803-E546-821F-0D5278C4592F}"/>
              </a:ext>
            </a:extLst>
          </p:cNvPr>
          <p:cNvSpPr/>
          <p:nvPr/>
        </p:nvSpPr>
        <p:spPr>
          <a:xfrm>
            <a:off x="6311917" y="2058567"/>
            <a:ext cx="222422" cy="26627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highlight>
                <a:srgbClr val="FFFF00"/>
              </a:highlight>
            </a:endParaRPr>
          </a:p>
        </p:txBody>
      </p:sp>
    </p:spTree>
    <p:extLst>
      <p:ext uri="{BB962C8B-B14F-4D97-AF65-F5344CB8AC3E}">
        <p14:creationId xmlns:p14="http://schemas.microsoft.com/office/powerpoint/2010/main" val="141945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par>
                                <p:cTn id="29" presetID="5"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heckerboard(across)">
                                      <p:cBhvr>
                                        <p:cTn id="39" dur="500"/>
                                        <p:tgtEl>
                                          <p:spTgt spid="17"/>
                                        </p:tgtEl>
                                      </p:cBhvr>
                                    </p:animEffect>
                                  </p:childTnLst>
                                </p:cTn>
                              </p:par>
                              <p:par>
                                <p:cTn id="40" presetID="5"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par>
                                <p:cTn id="49" presetID="5" presetClass="entr" presetSubtype="1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heckerboard(across)">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checkerboard(across)">
                                      <p:cBhvr>
                                        <p:cTn id="59" dur="500"/>
                                        <p:tgtEl>
                                          <p:spTgt spid="25"/>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heckerboard(across)">
                                      <p:cBhvr>
                                        <p:cTn id="62" dur="500"/>
                                        <p:tgtEl>
                                          <p:spTgt spid="27"/>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checkerboard(across)">
                                      <p:cBhvr>
                                        <p:cTn id="65" dur="500"/>
                                        <p:tgtEl>
                                          <p:spTgt spid="29"/>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checkerboard(across)">
                                      <p:cBhvr>
                                        <p:cTn id="68" dur="500"/>
                                        <p:tgtEl>
                                          <p:spTgt spid="30"/>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heckerboard(across)">
                                      <p:cBhvr>
                                        <p:cTn id="71" dur="500"/>
                                        <p:tgtEl>
                                          <p:spTgt spid="3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checkerboard(across)">
                                      <p:cBhvr>
                                        <p:cTn id="74" dur="500"/>
                                        <p:tgtEl>
                                          <p:spTgt spid="32"/>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checkerboard(across)">
                                      <p:cBhvr>
                                        <p:cTn id="77" dur="500"/>
                                        <p:tgtEl>
                                          <p:spTgt spid="33"/>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checkerboard(across)">
                                      <p:cBhvr>
                                        <p:cTn id="80" dur="500"/>
                                        <p:tgtEl>
                                          <p:spTgt spid="34"/>
                                        </p:tgtEl>
                                      </p:cBhvr>
                                    </p:animEffect>
                                  </p:childTnLst>
                                </p:cTn>
                              </p:par>
                              <p:par>
                                <p:cTn id="81" presetID="5" presetClass="entr" presetSubtype="10"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heckerboard(across)">
                                      <p:cBhvr>
                                        <p:cTn id="83" dur="500"/>
                                        <p:tgtEl>
                                          <p:spTgt spid="36"/>
                                        </p:tgtEl>
                                      </p:cBhvr>
                                    </p:animEffect>
                                  </p:childTnLst>
                                </p:cTn>
                              </p:par>
                              <p:par>
                                <p:cTn id="84" presetID="5" presetClass="entr" presetSubtype="1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checkerboard(across)">
                                      <p:cBhvr>
                                        <p:cTn id="86" dur="500"/>
                                        <p:tgtEl>
                                          <p:spTgt spid="39"/>
                                        </p:tgtEl>
                                      </p:cBhvr>
                                    </p:animEffect>
                                  </p:childTnLst>
                                </p:cTn>
                              </p:par>
                              <p:par>
                                <p:cTn id="87" presetID="5" presetClass="entr" presetSubtype="1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checkerboard(across)">
                                      <p:cBhvr>
                                        <p:cTn id="89" dur="500"/>
                                        <p:tgtEl>
                                          <p:spTgt spid="40"/>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checkerboard(across)">
                                      <p:cBhvr>
                                        <p:cTn id="92" dur="500"/>
                                        <p:tgtEl>
                                          <p:spTgt spid="42"/>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checkerboard(across)">
                                      <p:cBhvr>
                                        <p:cTn id="95" dur="500"/>
                                        <p:tgtEl>
                                          <p:spTgt spid="43"/>
                                        </p:tgtEl>
                                      </p:cBhvr>
                                    </p:animEffect>
                                  </p:childTnLst>
                                </p:cTn>
                              </p:par>
                              <p:par>
                                <p:cTn id="96" presetID="5" presetClass="entr" presetSubtype="10"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checkerboard(across)">
                                      <p:cBhvr>
                                        <p:cTn id="98" dur="500"/>
                                        <p:tgtEl>
                                          <p:spTgt spid="44"/>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heckerboard(across)">
                                      <p:cBhvr>
                                        <p:cTn id="101" dur="500"/>
                                        <p:tgtEl>
                                          <p:spTgt spid="46"/>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checkerboard(across)">
                                      <p:cBhvr>
                                        <p:cTn id="10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3" grpId="0"/>
      <p:bldP spid="16" grpId="0" animBg="1"/>
      <p:bldP spid="17" grpId="0" animBg="1"/>
      <p:bldP spid="19" grpId="0"/>
      <p:bldP spid="23" grpId="0"/>
      <p:bldP spid="24" grpId="0"/>
      <p:bldP spid="25" grpId="0" animBg="1"/>
      <p:bldP spid="27" grpId="0" animBg="1"/>
      <p:bldP spid="29" grpId="0" animBg="1"/>
      <p:bldP spid="30" grpId="0" animBg="1"/>
      <p:bldP spid="31" grpId="0" animBg="1"/>
      <p:bldP spid="32" grpId="0" animBg="1"/>
      <p:bldP spid="33" grpId="0" animBg="1"/>
      <p:bldP spid="34" grpId="0" animBg="1"/>
      <p:bldP spid="42" grpId="0"/>
      <p:bldP spid="43" grpId="0"/>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D631-64E4-C74C-B466-DB8E43AFB5DE}"/>
              </a:ext>
            </a:extLst>
          </p:cNvPr>
          <p:cNvSpPr>
            <a:spLocks noGrp="1"/>
          </p:cNvSpPr>
          <p:nvPr>
            <p:ph type="title"/>
          </p:nvPr>
        </p:nvSpPr>
        <p:spPr>
          <a:xfrm>
            <a:off x="838200" y="365125"/>
            <a:ext cx="10515600" cy="549275"/>
          </a:xfrm>
        </p:spPr>
        <p:txBody>
          <a:bodyPr>
            <a:normAutofit/>
          </a:bodyPr>
          <a:lstStyle/>
          <a:p>
            <a:pPr algn="ctr"/>
            <a:r>
              <a:rPr lang="en-NO" sz="3200" dirty="0"/>
              <a:t>Angular momentum</a:t>
            </a:r>
          </a:p>
        </p:txBody>
      </p:sp>
      <p:sp>
        <p:nvSpPr>
          <p:cNvPr id="4" name="TextBox 3">
            <a:extLst>
              <a:ext uri="{FF2B5EF4-FFF2-40B4-BE49-F238E27FC236}">
                <a16:creationId xmlns:a16="http://schemas.microsoft.com/office/drawing/2014/main" id="{57243477-55FD-9B4B-A3B9-0E0383C698A2}"/>
              </a:ext>
            </a:extLst>
          </p:cNvPr>
          <p:cNvSpPr txBox="1"/>
          <p:nvPr/>
        </p:nvSpPr>
        <p:spPr>
          <a:xfrm>
            <a:off x="707927" y="1371002"/>
            <a:ext cx="1368773" cy="369332"/>
          </a:xfrm>
          <a:prstGeom prst="rect">
            <a:avLst/>
          </a:prstGeom>
          <a:noFill/>
        </p:spPr>
        <p:txBody>
          <a:bodyPr wrap="none" rtlCol="0">
            <a:spAutoFit/>
          </a:bodyPr>
          <a:lstStyle/>
          <a:p>
            <a:r>
              <a:rPr lang="en-NO" dirty="0"/>
              <a:t>Momentum:</a:t>
            </a:r>
          </a:p>
        </p:txBody>
      </p:sp>
      <p:pic>
        <p:nvPicPr>
          <p:cNvPr id="5" name="Picture 4">
            <a:extLst>
              <a:ext uri="{FF2B5EF4-FFF2-40B4-BE49-F238E27FC236}">
                <a16:creationId xmlns:a16="http://schemas.microsoft.com/office/drawing/2014/main" id="{DF0B7FE4-AD49-034D-AC6C-724BDA301605}"/>
              </a:ext>
            </a:extLst>
          </p:cNvPr>
          <p:cNvPicPr>
            <a:picLocks noChangeAspect="1"/>
          </p:cNvPicPr>
          <p:nvPr/>
        </p:nvPicPr>
        <p:blipFill>
          <a:blip r:embed="rId2"/>
          <a:stretch>
            <a:fillRect/>
          </a:stretch>
        </p:blipFill>
        <p:spPr>
          <a:xfrm>
            <a:off x="834749" y="1855274"/>
            <a:ext cx="1115127" cy="265071"/>
          </a:xfrm>
          <a:prstGeom prst="rect">
            <a:avLst/>
          </a:prstGeom>
        </p:spPr>
      </p:pic>
      <p:pic>
        <p:nvPicPr>
          <p:cNvPr id="6" name="Picture 5">
            <a:extLst>
              <a:ext uri="{FF2B5EF4-FFF2-40B4-BE49-F238E27FC236}">
                <a16:creationId xmlns:a16="http://schemas.microsoft.com/office/drawing/2014/main" id="{119FCBDD-59BB-A24B-A43E-7836A19CA7D5}"/>
              </a:ext>
            </a:extLst>
          </p:cNvPr>
          <p:cNvPicPr>
            <a:picLocks noChangeAspect="1"/>
          </p:cNvPicPr>
          <p:nvPr/>
        </p:nvPicPr>
        <p:blipFill>
          <a:blip r:embed="rId3"/>
          <a:stretch>
            <a:fillRect/>
          </a:stretch>
        </p:blipFill>
        <p:spPr>
          <a:xfrm>
            <a:off x="834749" y="2747341"/>
            <a:ext cx="1967465" cy="706499"/>
          </a:xfrm>
          <a:prstGeom prst="rect">
            <a:avLst/>
          </a:prstGeom>
        </p:spPr>
      </p:pic>
      <p:sp>
        <p:nvSpPr>
          <p:cNvPr id="7" name="TextBox 6">
            <a:extLst>
              <a:ext uri="{FF2B5EF4-FFF2-40B4-BE49-F238E27FC236}">
                <a16:creationId xmlns:a16="http://schemas.microsoft.com/office/drawing/2014/main" id="{78984569-23A0-654D-9CDD-AF4B65DCE3D3}"/>
              </a:ext>
            </a:extLst>
          </p:cNvPr>
          <p:cNvSpPr txBox="1"/>
          <p:nvPr/>
        </p:nvSpPr>
        <p:spPr>
          <a:xfrm>
            <a:off x="707927" y="2272218"/>
            <a:ext cx="1735347" cy="369332"/>
          </a:xfrm>
          <a:prstGeom prst="rect">
            <a:avLst/>
          </a:prstGeom>
          <a:noFill/>
        </p:spPr>
        <p:txBody>
          <a:bodyPr wrap="none" rtlCol="0">
            <a:spAutoFit/>
          </a:bodyPr>
          <a:lstStyle/>
          <a:p>
            <a:r>
              <a:rPr lang="en-NO" dirty="0"/>
              <a:t>Newton’s 2. law:</a:t>
            </a:r>
          </a:p>
        </p:txBody>
      </p:sp>
      <p:sp>
        <p:nvSpPr>
          <p:cNvPr id="8" name="TextBox 7">
            <a:extLst>
              <a:ext uri="{FF2B5EF4-FFF2-40B4-BE49-F238E27FC236}">
                <a16:creationId xmlns:a16="http://schemas.microsoft.com/office/drawing/2014/main" id="{101AB44A-F029-424C-A4C9-592F44ED13CE}"/>
              </a:ext>
            </a:extLst>
          </p:cNvPr>
          <p:cNvSpPr txBox="1"/>
          <p:nvPr/>
        </p:nvSpPr>
        <p:spPr>
          <a:xfrm>
            <a:off x="707927" y="3738111"/>
            <a:ext cx="2314608" cy="369332"/>
          </a:xfrm>
          <a:prstGeom prst="rect">
            <a:avLst/>
          </a:prstGeom>
          <a:noFill/>
        </p:spPr>
        <p:txBody>
          <a:bodyPr wrap="none" rtlCol="0">
            <a:spAutoFit/>
          </a:bodyPr>
          <a:lstStyle/>
          <a:p>
            <a:r>
              <a:rPr lang="en-NO" dirty="0"/>
              <a:t>If F = 0, p is conserved.</a:t>
            </a:r>
          </a:p>
        </p:txBody>
      </p:sp>
      <p:sp>
        <p:nvSpPr>
          <p:cNvPr id="9" name="TextBox 8">
            <a:extLst>
              <a:ext uri="{FF2B5EF4-FFF2-40B4-BE49-F238E27FC236}">
                <a16:creationId xmlns:a16="http://schemas.microsoft.com/office/drawing/2014/main" id="{7D2CD0F2-7FEB-0E48-B8DE-6F3CFE2F590C}"/>
              </a:ext>
            </a:extLst>
          </p:cNvPr>
          <p:cNvSpPr txBox="1"/>
          <p:nvPr/>
        </p:nvSpPr>
        <p:spPr>
          <a:xfrm>
            <a:off x="7811873" y="1422017"/>
            <a:ext cx="3780266" cy="369332"/>
          </a:xfrm>
          <a:prstGeom prst="rect">
            <a:avLst/>
          </a:prstGeom>
          <a:noFill/>
        </p:spPr>
        <p:txBody>
          <a:bodyPr wrap="none" rtlCol="0">
            <a:spAutoFit/>
          </a:bodyPr>
          <a:lstStyle/>
          <a:p>
            <a:r>
              <a:rPr lang="en-NO" dirty="0"/>
              <a:t>Angular momentum around a point O:</a:t>
            </a:r>
          </a:p>
        </p:txBody>
      </p:sp>
      <p:sp>
        <p:nvSpPr>
          <p:cNvPr id="10" name="Sun 9">
            <a:extLst>
              <a:ext uri="{FF2B5EF4-FFF2-40B4-BE49-F238E27FC236}">
                <a16:creationId xmlns:a16="http://schemas.microsoft.com/office/drawing/2014/main" id="{BEFB1B12-E39A-C045-884A-92FFD1A78CBE}"/>
              </a:ext>
            </a:extLst>
          </p:cNvPr>
          <p:cNvSpPr/>
          <p:nvPr/>
        </p:nvSpPr>
        <p:spPr>
          <a:xfrm>
            <a:off x="4372382" y="2966995"/>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1D0FC500-A258-A042-A54D-E8AC1CD68073}"/>
              </a:ext>
            </a:extLst>
          </p:cNvPr>
          <p:cNvSpPr txBox="1"/>
          <p:nvPr/>
        </p:nvSpPr>
        <p:spPr>
          <a:xfrm>
            <a:off x="4224073" y="3233266"/>
            <a:ext cx="336952" cy="369332"/>
          </a:xfrm>
          <a:prstGeom prst="rect">
            <a:avLst/>
          </a:prstGeom>
          <a:noFill/>
        </p:spPr>
        <p:txBody>
          <a:bodyPr wrap="none" rtlCol="0">
            <a:spAutoFit/>
          </a:bodyPr>
          <a:lstStyle/>
          <a:p>
            <a:r>
              <a:rPr lang="en-NO" dirty="0"/>
              <a:t>O</a:t>
            </a:r>
          </a:p>
        </p:txBody>
      </p:sp>
      <p:cxnSp>
        <p:nvCxnSpPr>
          <p:cNvPr id="13" name="Straight Arrow Connector 12">
            <a:extLst>
              <a:ext uri="{FF2B5EF4-FFF2-40B4-BE49-F238E27FC236}">
                <a16:creationId xmlns:a16="http://schemas.microsoft.com/office/drawing/2014/main" id="{FC6F5DC8-F956-BF45-BC03-596FB630869E}"/>
              </a:ext>
            </a:extLst>
          </p:cNvPr>
          <p:cNvCxnSpPr>
            <a:cxnSpLocks/>
          </p:cNvCxnSpPr>
          <p:nvPr/>
        </p:nvCxnSpPr>
        <p:spPr>
          <a:xfrm flipV="1">
            <a:off x="6110516" y="1501565"/>
            <a:ext cx="139296" cy="1159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677EA7-A157-EE43-8047-111A8D9970A4}"/>
              </a:ext>
            </a:extLst>
          </p:cNvPr>
          <p:cNvCxnSpPr>
            <a:cxnSpLocks/>
          </p:cNvCxnSpPr>
          <p:nvPr/>
        </p:nvCxnSpPr>
        <p:spPr>
          <a:xfrm flipV="1">
            <a:off x="4511679" y="2632337"/>
            <a:ext cx="1622587" cy="44404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AE56AB-AAC7-DA42-9E5F-139FBD4D2DC0}"/>
              </a:ext>
            </a:extLst>
          </p:cNvPr>
          <p:cNvCxnSpPr>
            <a:cxnSpLocks/>
          </p:cNvCxnSpPr>
          <p:nvPr/>
        </p:nvCxnSpPr>
        <p:spPr>
          <a:xfrm flipH="1" flipV="1">
            <a:off x="5825505" y="1634100"/>
            <a:ext cx="285011" cy="102661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595830-AAE6-9041-AF8E-C1C024721C99}"/>
              </a:ext>
            </a:extLst>
          </p:cNvPr>
          <p:cNvCxnSpPr>
            <a:cxnSpLocks/>
          </p:cNvCxnSpPr>
          <p:nvPr/>
        </p:nvCxnSpPr>
        <p:spPr>
          <a:xfrm flipV="1">
            <a:off x="6110516" y="2445631"/>
            <a:ext cx="567327" cy="18670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07A9A1-1A06-9240-BF51-E987579F4C67}"/>
              </a:ext>
            </a:extLst>
          </p:cNvPr>
          <p:cNvSpPr txBox="1"/>
          <p:nvPr/>
        </p:nvSpPr>
        <p:spPr>
          <a:xfrm>
            <a:off x="5273646" y="2893755"/>
            <a:ext cx="918393" cy="369332"/>
          </a:xfrm>
          <a:prstGeom prst="rect">
            <a:avLst/>
          </a:prstGeom>
          <a:noFill/>
        </p:spPr>
        <p:txBody>
          <a:bodyPr wrap="none" rtlCol="0">
            <a:spAutoFit/>
          </a:bodyPr>
          <a:lstStyle/>
          <a:p>
            <a:r>
              <a:rPr lang="en-GB" dirty="0"/>
              <a:t>r</a:t>
            </a:r>
            <a:r>
              <a:rPr lang="en-NO" dirty="0"/>
              <a:t>-vector</a:t>
            </a:r>
          </a:p>
        </p:txBody>
      </p:sp>
      <p:sp>
        <p:nvSpPr>
          <p:cNvPr id="25" name="TextBox 24">
            <a:extLst>
              <a:ext uri="{FF2B5EF4-FFF2-40B4-BE49-F238E27FC236}">
                <a16:creationId xmlns:a16="http://schemas.microsoft.com/office/drawing/2014/main" id="{6EE271A5-45B4-B043-8E36-E5166C81103C}"/>
              </a:ext>
            </a:extLst>
          </p:cNvPr>
          <p:cNvSpPr txBox="1"/>
          <p:nvPr/>
        </p:nvSpPr>
        <p:spPr>
          <a:xfrm>
            <a:off x="6249812" y="1620916"/>
            <a:ext cx="943848" cy="369332"/>
          </a:xfrm>
          <a:prstGeom prst="rect">
            <a:avLst/>
          </a:prstGeom>
          <a:noFill/>
        </p:spPr>
        <p:txBody>
          <a:bodyPr wrap="none" rtlCol="0">
            <a:spAutoFit/>
          </a:bodyPr>
          <a:lstStyle/>
          <a:p>
            <a:r>
              <a:rPr lang="en-GB" dirty="0"/>
              <a:t>v</a:t>
            </a:r>
            <a:r>
              <a:rPr lang="en-NO" dirty="0"/>
              <a:t>-vector</a:t>
            </a:r>
          </a:p>
        </p:txBody>
      </p:sp>
      <p:sp>
        <p:nvSpPr>
          <p:cNvPr id="26" name="TextBox 25">
            <a:extLst>
              <a:ext uri="{FF2B5EF4-FFF2-40B4-BE49-F238E27FC236}">
                <a16:creationId xmlns:a16="http://schemas.microsoft.com/office/drawing/2014/main" id="{75167D79-54BC-304B-934E-87DB445EFB7A}"/>
              </a:ext>
            </a:extLst>
          </p:cNvPr>
          <p:cNvSpPr txBox="1"/>
          <p:nvPr/>
        </p:nvSpPr>
        <p:spPr>
          <a:xfrm>
            <a:off x="6514847" y="2544078"/>
            <a:ext cx="878317" cy="369332"/>
          </a:xfrm>
          <a:prstGeom prst="rect">
            <a:avLst/>
          </a:prstGeom>
          <a:noFill/>
        </p:spPr>
        <p:txBody>
          <a:bodyPr wrap="none" rtlCol="0">
            <a:spAutoFit/>
          </a:bodyPr>
          <a:lstStyle/>
          <a:p>
            <a:r>
              <a:rPr lang="en-GB" dirty="0"/>
              <a:t>v</a:t>
            </a:r>
            <a:r>
              <a:rPr lang="en-NO" dirty="0"/>
              <a:t>-radial</a:t>
            </a:r>
          </a:p>
        </p:txBody>
      </p:sp>
      <p:sp>
        <p:nvSpPr>
          <p:cNvPr id="27" name="TextBox 26">
            <a:extLst>
              <a:ext uri="{FF2B5EF4-FFF2-40B4-BE49-F238E27FC236}">
                <a16:creationId xmlns:a16="http://schemas.microsoft.com/office/drawing/2014/main" id="{C3CF79B2-B113-034B-A0A3-BFB9D0F80FC1}"/>
              </a:ext>
            </a:extLst>
          </p:cNvPr>
          <p:cNvSpPr txBox="1"/>
          <p:nvPr/>
        </p:nvSpPr>
        <p:spPr>
          <a:xfrm>
            <a:off x="4625551" y="1888112"/>
            <a:ext cx="1296189" cy="369332"/>
          </a:xfrm>
          <a:prstGeom prst="rect">
            <a:avLst/>
          </a:prstGeom>
          <a:noFill/>
        </p:spPr>
        <p:txBody>
          <a:bodyPr wrap="none" rtlCol="0">
            <a:spAutoFit/>
          </a:bodyPr>
          <a:lstStyle/>
          <a:p>
            <a:r>
              <a:rPr lang="en-GB" dirty="0"/>
              <a:t>v</a:t>
            </a:r>
            <a:r>
              <a:rPr lang="en-NO" dirty="0"/>
              <a:t>-tangential</a:t>
            </a:r>
          </a:p>
        </p:txBody>
      </p:sp>
      <p:sp>
        <p:nvSpPr>
          <p:cNvPr id="29" name="TextBox 28">
            <a:extLst>
              <a:ext uri="{FF2B5EF4-FFF2-40B4-BE49-F238E27FC236}">
                <a16:creationId xmlns:a16="http://schemas.microsoft.com/office/drawing/2014/main" id="{F55FDFFA-3D37-6A4C-B0D1-E389FDD1923D}"/>
              </a:ext>
            </a:extLst>
          </p:cNvPr>
          <p:cNvSpPr txBox="1"/>
          <p:nvPr/>
        </p:nvSpPr>
        <p:spPr>
          <a:xfrm>
            <a:off x="7756342" y="2231160"/>
            <a:ext cx="3211547" cy="646331"/>
          </a:xfrm>
          <a:prstGeom prst="rect">
            <a:avLst/>
          </a:prstGeom>
          <a:noFill/>
        </p:spPr>
        <p:txBody>
          <a:bodyPr wrap="square" rtlCol="0">
            <a:spAutoFit/>
          </a:bodyPr>
          <a:lstStyle/>
          <a:p>
            <a:r>
              <a:rPr lang="en-NO" dirty="0"/>
              <a:t>Careful! Different L around different O, with the same p!</a:t>
            </a:r>
          </a:p>
        </p:txBody>
      </p:sp>
      <p:sp>
        <p:nvSpPr>
          <p:cNvPr id="31" name="Rectangle 30">
            <a:extLst>
              <a:ext uri="{FF2B5EF4-FFF2-40B4-BE49-F238E27FC236}">
                <a16:creationId xmlns:a16="http://schemas.microsoft.com/office/drawing/2014/main" id="{FC4AE31E-01F1-B847-A4F3-425A11E83037}"/>
              </a:ext>
            </a:extLst>
          </p:cNvPr>
          <p:cNvSpPr/>
          <p:nvPr/>
        </p:nvSpPr>
        <p:spPr>
          <a:xfrm>
            <a:off x="3901699" y="1273698"/>
            <a:ext cx="3574590" cy="2611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2" name="TextBox 31">
            <a:extLst>
              <a:ext uri="{FF2B5EF4-FFF2-40B4-BE49-F238E27FC236}">
                <a16:creationId xmlns:a16="http://schemas.microsoft.com/office/drawing/2014/main" id="{DC47A6DD-655A-6947-A9C9-36AD6CE85666}"/>
              </a:ext>
            </a:extLst>
          </p:cNvPr>
          <p:cNvSpPr txBox="1"/>
          <p:nvPr/>
        </p:nvSpPr>
        <p:spPr>
          <a:xfrm>
            <a:off x="7773745" y="2959804"/>
            <a:ext cx="3574590" cy="1200329"/>
          </a:xfrm>
          <a:prstGeom prst="rect">
            <a:avLst/>
          </a:prstGeom>
          <a:noFill/>
        </p:spPr>
        <p:txBody>
          <a:bodyPr wrap="square" rtlCol="0">
            <a:spAutoFit/>
          </a:bodyPr>
          <a:lstStyle/>
          <a:p>
            <a:r>
              <a:rPr lang="en-NO" dirty="0"/>
              <a:t>L is conserved:</a:t>
            </a:r>
          </a:p>
          <a:p>
            <a:r>
              <a:rPr lang="en-NO" dirty="0"/>
              <a:t>As long as v-tangential is the same. As long as a-tangential is zero. </a:t>
            </a:r>
          </a:p>
          <a:p>
            <a:r>
              <a:rPr lang="en-NO" dirty="0"/>
              <a:t>As long as F-tangential is zero. </a:t>
            </a:r>
          </a:p>
        </p:txBody>
      </p:sp>
      <p:pic>
        <p:nvPicPr>
          <p:cNvPr id="33" name="Picture 32">
            <a:extLst>
              <a:ext uri="{FF2B5EF4-FFF2-40B4-BE49-F238E27FC236}">
                <a16:creationId xmlns:a16="http://schemas.microsoft.com/office/drawing/2014/main" id="{2A1B5537-F596-B143-A4D5-67556850760E}"/>
              </a:ext>
            </a:extLst>
          </p:cNvPr>
          <p:cNvPicPr>
            <a:picLocks noChangeAspect="1"/>
          </p:cNvPicPr>
          <p:nvPr/>
        </p:nvPicPr>
        <p:blipFill>
          <a:blip r:embed="rId4"/>
          <a:stretch>
            <a:fillRect/>
          </a:stretch>
        </p:blipFill>
        <p:spPr>
          <a:xfrm>
            <a:off x="8449223" y="1852550"/>
            <a:ext cx="2373564" cy="272998"/>
          </a:xfrm>
          <a:prstGeom prst="rect">
            <a:avLst/>
          </a:prstGeom>
        </p:spPr>
      </p:pic>
      <p:pic>
        <p:nvPicPr>
          <p:cNvPr id="34" name="Picture 33">
            <a:extLst>
              <a:ext uri="{FF2B5EF4-FFF2-40B4-BE49-F238E27FC236}">
                <a16:creationId xmlns:a16="http://schemas.microsoft.com/office/drawing/2014/main" id="{3BBE7C8F-41CB-C543-B408-986C16194A45}"/>
              </a:ext>
            </a:extLst>
          </p:cNvPr>
          <p:cNvPicPr>
            <a:picLocks noChangeAspect="1"/>
          </p:cNvPicPr>
          <p:nvPr/>
        </p:nvPicPr>
        <p:blipFill>
          <a:blip r:embed="rId5"/>
          <a:stretch>
            <a:fillRect/>
          </a:stretch>
        </p:blipFill>
        <p:spPr>
          <a:xfrm>
            <a:off x="7811873" y="4539645"/>
            <a:ext cx="4117983" cy="587221"/>
          </a:xfrm>
          <a:prstGeom prst="rect">
            <a:avLst/>
          </a:prstGeom>
        </p:spPr>
      </p:pic>
      <p:sp>
        <p:nvSpPr>
          <p:cNvPr id="35" name="Sun 34">
            <a:extLst>
              <a:ext uri="{FF2B5EF4-FFF2-40B4-BE49-F238E27FC236}">
                <a16:creationId xmlns:a16="http://schemas.microsoft.com/office/drawing/2014/main" id="{A3BDA80A-1D2B-E44B-AEEF-5499323A22A0}"/>
              </a:ext>
            </a:extLst>
          </p:cNvPr>
          <p:cNvSpPr/>
          <p:nvPr/>
        </p:nvSpPr>
        <p:spPr>
          <a:xfrm>
            <a:off x="4372382" y="5804945"/>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6" name="TextBox 35">
            <a:extLst>
              <a:ext uri="{FF2B5EF4-FFF2-40B4-BE49-F238E27FC236}">
                <a16:creationId xmlns:a16="http://schemas.microsoft.com/office/drawing/2014/main" id="{F45D9F45-F076-3D45-8048-E997E3A0F256}"/>
              </a:ext>
            </a:extLst>
          </p:cNvPr>
          <p:cNvSpPr txBox="1"/>
          <p:nvPr/>
        </p:nvSpPr>
        <p:spPr>
          <a:xfrm>
            <a:off x="4224073" y="6071216"/>
            <a:ext cx="336952" cy="369332"/>
          </a:xfrm>
          <a:prstGeom prst="rect">
            <a:avLst/>
          </a:prstGeom>
          <a:noFill/>
        </p:spPr>
        <p:txBody>
          <a:bodyPr wrap="none" rtlCol="0">
            <a:spAutoFit/>
          </a:bodyPr>
          <a:lstStyle/>
          <a:p>
            <a:r>
              <a:rPr lang="en-NO" dirty="0"/>
              <a:t>O</a:t>
            </a:r>
          </a:p>
        </p:txBody>
      </p:sp>
      <p:cxnSp>
        <p:nvCxnSpPr>
          <p:cNvPr id="37" name="Straight Arrow Connector 36">
            <a:extLst>
              <a:ext uri="{FF2B5EF4-FFF2-40B4-BE49-F238E27FC236}">
                <a16:creationId xmlns:a16="http://schemas.microsoft.com/office/drawing/2014/main" id="{90813F90-7CAE-7A4F-BB15-78585EE44A68}"/>
              </a:ext>
            </a:extLst>
          </p:cNvPr>
          <p:cNvCxnSpPr>
            <a:cxnSpLocks/>
          </p:cNvCxnSpPr>
          <p:nvPr/>
        </p:nvCxnSpPr>
        <p:spPr>
          <a:xfrm flipV="1">
            <a:off x="6110516" y="4339515"/>
            <a:ext cx="139296" cy="1159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D391218-131D-AD4C-AE0F-EBF1A083CEB9}"/>
              </a:ext>
            </a:extLst>
          </p:cNvPr>
          <p:cNvCxnSpPr>
            <a:cxnSpLocks/>
          </p:cNvCxnSpPr>
          <p:nvPr/>
        </p:nvCxnSpPr>
        <p:spPr>
          <a:xfrm flipV="1">
            <a:off x="4511679" y="5470287"/>
            <a:ext cx="1622587" cy="44404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F535FFF-7A7B-7447-A04F-F6D084C81CDC}"/>
              </a:ext>
            </a:extLst>
          </p:cNvPr>
          <p:cNvCxnSpPr>
            <a:cxnSpLocks/>
          </p:cNvCxnSpPr>
          <p:nvPr/>
        </p:nvCxnSpPr>
        <p:spPr>
          <a:xfrm flipH="1" flipV="1">
            <a:off x="5825505" y="4472050"/>
            <a:ext cx="285011" cy="102661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D77E28B-3F82-6C4C-82C2-BC6B6AACC437}"/>
              </a:ext>
            </a:extLst>
          </p:cNvPr>
          <p:cNvCxnSpPr>
            <a:cxnSpLocks/>
          </p:cNvCxnSpPr>
          <p:nvPr/>
        </p:nvCxnSpPr>
        <p:spPr>
          <a:xfrm flipV="1">
            <a:off x="6110516" y="5283581"/>
            <a:ext cx="567327" cy="18670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C1C956C-4CE1-4448-8E15-FEE19BBC2001}"/>
              </a:ext>
            </a:extLst>
          </p:cNvPr>
          <p:cNvSpPr txBox="1"/>
          <p:nvPr/>
        </p:nvSpPr>
        <p:spPr>
          <a:xfrm>
            <a:off x="5273646" y="5731705"/>
            <a:ext cx="918393" cy="369332"/>
          </a:xfrm>
          <a:prstGeom prst="rect">
            <a:avLst/>
          </a:prstGeom>
          <a:noFill/>
        </p:spPr>
        <p:txBody>
          <a:bodyPr wrap="none" rtlCol="0">
            <a:spAutoFit/>
          </a:bodyPr>
          <a:lstStyle/>
          <a:p>
            <a:r>
              <a:rPr lang="en-GB" dirty="0"/>
              <a:t>r</a:t>
            </a:r>
            <a:r>
              <a:rPr lang="en-NO" dirty="0"/>
              <a:t>-vector</a:t>
            </a:r>
          </a:p>
        </p:txBody>
      </p:sp>
      <p:sp>
        <p:nvSpPr>
          <p:cNvPr id="42" name="TextBox 41">
            <a:extLst>
              <a:ext uri="{FF2B5EF4-FFF2-40B4-BE49-F238E27FC236}">
                <a16:creationId xmlns:a16="http://schemas.microsoft.com/office/drawing/2014/main" id="{4EAE219B-DFC2-3B41-8856-3B06ED2EDC57}"/>
              </a:ext>
            </a:extLst>
          </p:cNvPr>
          <p:cNvSpPr txBox="1"/>
          <p:nvPr/>
        </p:nvSpPr>
        <p:spPr>
          <a:xfrm>
            <a:off x="6249812" y="4458866"/>
            <a:ext cx="950773" cy="369332"/>
          </a:xfrm>
          <a:prstGeom prst="rect">
            <a:avLst/>
          </a:prstGeom>
          <a:noFill/>
        </p:spPr>
        <p:txBody>
          <a:bodyPr wrap="none" rtlCol="0">
            <a:spAutoFit/>
          </a:bodyPr>
          <a:lstStyle/>
          <a:p>
            <a:r>
              <a:rPr lang="en-GB" dirty="0"/>
              <a:t>F</a:t>
            </a:r>
            <a:r>
              <a:rPr lang="en-NO" dirty="0"/>
              <a:t>-vector</a:t>
            </a:r>
          </a:p>
        </p:txBody>
      </p:sp>
      <p:sp>
        <p:nvSpPr>
          <p:cNvPr id="43" name="TextBox 42">
            <a:extLst>
              <a:ext uri="{FF2B5EF4-FFF2-40B4-BE49-F238E27FC236}">
                <a16:creationId xmlns:a16="http://schemas.microsoft.com/office/drawing/2014/main" id="{863A6915-5B5D-6A41-B269-8F2C47833202}"/>
              </a:ext>
            </a:extLst>
          </p:cNvPr>
          <p:cNvSpPr txBox="1"/>
          <p:nvPr/>
        </p:nvSpPr>
        <p:spPr>
          <a:xfrm>
            <a:off x="6514847" y="5382028"/>
            <a:ext cx="885242" cy="369332"/>
          </a:xfrm>
          <a:prstGeom prst="rect">
            <a:avLst/>
          </a:prstGeom>
          <a:noFill/>
        </p:spPr>
        <p:txBody>
          <a:bodyPr wrap="none" rtlCol="0">
            <a:spAutoFit/>
          </a:bodyPr>
          <a:lstStyle/>
          <a:p>
            <a:r>
              <a:rPr lang="en-GB" dirty="0"/>
              <a:t>F</a:t>
            </a:r>
            <a:r>
              <a:rPr lang="en-NO" dirty="0"/>
              <a:t>-radial</a:t>
            </a:r>
          </a:p>
        </p:txBody>
      </p:sp>
      <p:sp>
        <p:nvSpPr>
          <p:cNvPr id="44" name="TextBox 43">
            <a:extLst>
              <a:ext uri="{FF2B5EF4-FFF2-40B4-BE49-F238E27FC236}">
                <a16:creationId xmlns:a16="http://schemas.microsoft.com/office/drawing/2014/main" id="{79EFD6E0-802B-D741-99EA-730E0FD79ED8}"/>
              </a:ext>
            </a:extLst>
          </p:cNvPr>
          <p:cNvSpPr txBox="1"/>
          <p:nvPr/>
        </p:nvSpPr>
        <p:spPr>
          <a:xfrm>
            <a:off x="4625551" y="4726062"/>
            <a:ext cx="1303114" cy="369332"/>
          </a:xfrm>
          <a:prstGeom prst="rect">
            <a:avLst/>
          </a:prstGeom>
          <a:noFill/>
        </p:spPr>
        <p:txBody>
          <a:bodyPr wrap="none" rtlCol="0">
            <a:spAutoFit/>
          </a:bodyPr>
          <a:lstStyle/>
          <a:p>
            <a:r>
              <a:rPr lang="en-GB" dirty="0"/>
              <a:t>F</a:t>
            </a:r>
            <a:r>
              <a:rPr lang="en-NO" dirty="0"/>
              <a:t>-tangential</a:t>
            </a:r>
          </a:p>
        </p:txBody>
      </p:sp>
      <p:sp>
        <p:nvSpPr>
          <p:cNvPr id="45" name="Rectangle 44">
            <a:extLst>
              <a:ext uri="{FF2B5EF4-FFF2-40B4-BE49-F238E27FC236}">
                <a16:creationId xmlns:a16="http://schemas.microsoft.com/office/drawing/2014/main" id="{1E36E8F6-F8AA-6945-A96E-C5666B14C598}"/>
              </a:ext>
            </a:extLst>
          </p:cNvPr>
          <p:cNvSpPr/>
          <p:nvPr/>
        </p:nvSpPr>
        <p:spPr>
          <a:xfrm>
            <a:off x="3901699" y="4111648"/>
            <a:ext cx="3574590" cy="2611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6" name="Right Brace 45">
            <a:extLst>
              <a:ext uri="{FF2B5EF4-FFF2-40B4-BE49-F238E27FC236}">
                <a16:creationId xmlns:a16="http://schemas.microsoft.com/office/drawing/2014/main" id="{A812C56F-5548-3A4A-80E5-1B8E82DE4720}"/>
              </a:ext>
            </a:extLst>
          </p:cNvPr>
          <p:cNvSpPr/>
          <p:nvPr/>
        </p:nvSpPr>
        <p:spPr>
          <a:xfrm rot="5400000">
            <a:off x="9006429" y="4808063"/>
            <a:ext cx="254027" cy="914400"/>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47" name="TextBox 46">
            <a:extLst>
              <a:ext uri="{FF2B5EF4-FFF2-40B4-BE49-F238E27FC236}">
                <a16:creationId xmlns:a16="http://schemas.microsoft.com/office/drawing/2014/main" id="{606F9B47-6E9C-E847-9649-E1E17D3C4B2C}"/>
              </a:ext>
            </a:extLst>
          </p:cNvPr>
          <p:cNvSpPr txBox="1"/>
          <p:nvPr/>
        </p:nvSpPr>
        <p:spPr>
          <a:xfrm>
            <a:off x="8982599" y="5398229"/>
            <a:ext cx="301686" cy="369332"/>
          </a:xfrm>
          <a:prstGeom prst="rect">
            <a:avLst/>
          </a:prstGeom>
          <a:noFill/>
        </p:spPr>
        <p:txBody>
          <a:bodyPr wrap="none" rtlCol="0">
            <a:spAutoFit/>
          </a:bodyPr>
          <a:lstStyle/>
          <a:p>
            <a:r>
              <a:rPr lang="en-NO" dirty="0"/>
              <a:t>0</a:t>
            </a:r>
          </a:p>
        </p:txBody>
      </p:sp>
      <p:sp>
        <p:nvSpPr>
          <p:cNvPr id="48" name="Right Brace 47">
            <a:extLst>
              <a:ext uri="{FF2B5EF4-FFF2-40B4-BE49-F238E27FC236}">
                <a16:creationId xmlns:a16="http://schemas.microsoft.com/office/drawing/2014/main" id="{57835712-B1CB-3D46-9704-9A306BD582A6}"/>
              </a:ext>
            </a:extLst>
          </p:cNvPr>
          <p:cNvSpPr/>
          <p:nvPr/>
        </p:nvSpPr>
        <p:spPr>
          <a:xfrm rot="5400000">
            <a:off x="10206381" y="4821614"/>
            <a:ext cx="254027" cy="914400"/>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pic>
        <p:nvPicPr>
          <p:cNvPr id="49" name="Picture 48">
            <a:extLst>
              <a:ext uri="{FF2B5EF4-FFF2-40B4-BE49-F238E27FC236}">
                <a16:creationId xmlns:a16="http://schemas.microsoft.com/office/drawing/2014/main" id="{FAE6C8CB-CB5A-F849-8EE3-E76E774D67A4}"/>
              </a:ext>
            </a:extLst>
          </p:cNvPr>
          <p:cNvPicPr>
            <a:picLocks noChangeAspect="1"/>
          </p:cNvPicPr>
          <p:nvPr/>
        </p:nvPicPr>
        <p:blipFill>
          <a:blip r:embed="rId6"/>
          <a:stretch>
            <a:fillRect/>
          </a:stretch>
        </p:blipFill>
        <p:spPr>
          <a:xfrm>
            <a:off x="10071964" y="5497011"/>
            <a:ext cx="718631" cy="221705"/>
          </a:xfrm>
          <a:prstGeom prst="rect">
            <a:avLst/>
          </a:prstGeom>
        </p:spPr>
      </p:pic>
      <p:sp>
        <p:nvSpPr>
          <p:cNvPr id="50" name="TextBox 49">
            <a:extLst>
              <a:ext uri="{FF2B5EF4-FFF2-40B4-BE49-F238E27FC236}">
                <a16:creationId xmlns:a16="http://schemas.microsoft.com/office/drawing/2014/main" id="{7FFF35C4-C764-F54B-84B3-B26946CC76DD}"/>
              </a:ext>
            </a:extLst>
          </p:cNvPr>
          <p:cNvSpPr txBox="1"/>
          <p:nvPr/>
        </p:nvSpPr>
        <p:spPr>
          <a:xfrm>
            <a:off x="9429621" y="5872618"/>
            <a:ext cx="1807546" cy="646331"/>
          </a:xfrm>
          <a:prstGeom prst="rect">
            <a:avLst/>
          </a:prstGeom>
          <a:noFill/>
        </p:spPr>
        <p:txBody>
          <a:bodyPr wrap="none" rtlCol="0">
            <a:spAutoFit/>
          </a:bodyPr>
          <a:lstStyle/>
          <a:p>
            <a:pPr algn="ctr"/>
            <a:r>
              <a:rPr lang="en-NO" dirty="0"/>
              <a:t>The Torque of </a:t>
            </a:r>
          </a:p>
          <a:p>
            <a:pPr algn="ctr"/>
            <a:r>
              <a:rPr lang="en-NO" dirty="0"/>
              <a:t>force F around O.</a:t>
            </a:r>
          </a:p>
        </p:txBody>
      </p:sp>
      <p:pic>
        <p:nvPicPr>
          <p:cNvPr id="51" name="Picture 50" descr="A blue and black logo&#10;&#10;Description automatically generated">
            <a:extLst>
              <a:ext uri="{FF2B5EF4-FFF2-40B4-BE49-F238E27FC236}">
                <a16:creationId xmlns:a16="http://schemas.microsoft.com/office/drawing/2014/main" id="{1680E57A-40AB-3746-BE1D-7CFA2E20C8C7}"/>
              </a:ext>
            </a:extLst>
          </p:cNvPr>
          <p:cNvPicPr>
            <a:picLocks noChangeAspect="1"/>
          </p:cNvPicPr>
          <p:nvPr/>
        </p:nvPicPr>
        <p:blipFill>
          <a:blip r:embed="rId7"/>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41218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par>
                                <p:cTn id="34" presetID="5"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heckerboard(across)">
                                      <p:cBhvr>
                                        <p:cTn id="36" dur="500"/>
                                        <p:tgtEl>
                                          <p:spTgt spid="18"/>
                                        </p:tgtEl>
                                      </p:cBhvr>
                                    </p:animEffect>
                                  </p:childTnLst>
                                </p:cTn>
                              </p:par>
                              <p:par>
                                <p:cTn id="37" presetID="5"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heckerboard(across)">
                                      <p:cBhvr>
                                        <p:cTn id="45" dur="500"/>
                                        <p:tgtEl>
                                          <p:spTgt spid="25"/>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heckerboard(across)">
                                      <p:cBhvr>
                                        <p:cTn id="48" dur="500"/>
                                        <p:tgtEl>
                                          <p:spTgt spid="26"/>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heckerboard(across)">
                                      <p:cBhvr>
                                        <p:cTn id="51" dur="500"/>
                                        <p:tgtEl>
                                          <p:spTgt spid="27"/>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checkerboard(across)">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heckerboard(across)">
                                      <p:cBhvr>
                                        <p:cTn id="59" dur="500"/>
                                        <p:tgtEl>
                                          <p:spTgt spid="9"/>
                                        </p:tgtEl>
                                      </p:cBhvr>
                                    </p:animEffect>
                                  </p:childTnLst>
                                </p:cTn>
                              </p:par>
                              <p:par>
                                <p:cTn id="60" presetID="5" presetClass="entr" presetSubtype="1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checkerboard(across)">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checkerboard(across)">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checkerboard(across)">
                                      <p:cBhvr>
                                        <p:cTn id="77" dur="500"/>
                                        <p:tgtEl>
                                          <p:spTgt spid="3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checkerboard(across)">
                                      <p:cBhvr>
                                        <p:cTn id="80" dur="500"/>
                                        <p:tgtEl>
                                          <p:spTgt spid="36"/>
                                        </p:tgtEl>
                                      </p:cBhvr>
                                    </p:animEffect>
                                  </p:childTnLst>
                                </p:cTn>
                              </p:par>
                              <p:par>
                                <p:cTn id="81" presetID="5" presetClass="entr" presetSubtype="1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checkerboard(across)">
                                      <p:cBhvr>
                                        <p:cTn id="83" dur="500"/>
                                        <p:tgtEl>
                                          <p:spTgt spid="37"/>
                                        </p:tgtEl>
                                      </p:cBhvr>
                                    </p:animEffect>
                                  </p:childTnLst>
                                </p:cTn>
                              </p:par>
                              <p:par>
                                <p:cTn id="84" presetID="5" presetClass="entr" presetSubtype="1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checkerboard(across)">
                                      <p:cBhvr>
                                        <p:cTn id="86" dur="500"/>
                                        <p:tgtEl>
                                          <p:spTgt spid="38"/>
                                        </p:tgtEl>
                                      </p:cBhvr>
                                    </p:animEffect>
                                  </p:childTnLst>
                                </p:cTn>
                              </p:par>
                              <p:par>
                                <p:cTn id="87" presetID="5" presetClass="entr" presetSubtype="1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checkerboard(across)">
                                      <p:cBhvr>
                                        <p:cTn id="89" dur="500"/>
                                        <p:tgtEl>
                                          <p:spTgt spid="39"/>
                                        </p:tgtEl>
                                      </p:cBhvr>
                                    </p:animEffect>
                                  </p:childTnLst>
                                </p:cTn>
                              </p:par>
                              <p:par>
                                <p:cTn id="90" presetID="5" presetClass="entr" presetSubtype="1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checkerboard(across)">
                                      <p:cBhvr>
                                        <p:cTn id="92" dur="500"/>
                                        <p:tgtEl>
                                          <p:spTgt spid="40"/>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checkerboard(across)">
                                      <p:cBhvr>
                                        <p:cTn id="95" dur="500"/>
                                        <p:tgtEl>
                                          <p:spTgt spid="41"/>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checkerboard(across)">
                                      <p:cBhvr>
                                        <p:cTn id="98" dur="500"/>
                                        <p:tgtEl>
                                          <p:spTgt spid="42"/>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checkerboard(across)">
                                      <p:cBhvr>
                                        <p:cTn id="101" dur="500"/>
                                        <p:tgtEl>
                                          <p:spTgt spid="43"/>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checkerboard(across)">
                                      <p:cBhvr>
                                        <p:cTn id="104" dur="500"/>
                                        <p:tgtEl>
                                          <p:spTgt spid="44"/>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checkerboard(across)">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checkerboard(across)">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checkerboard(across)">
                                      <p:cBhvr>
                                        <p:cTn id="117" dur="500"/>
                                        <p:tgtEl>
                                          <p:spTgt spid="46"/>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checkerboard(across)">
                                      <p:cBhvr>
                                        <p:cTn id="120" dur="500"/>
                                        <p:tgtEl>
                                          <p:spTgt spid="47"/>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checkerboard(across)">
                                      <p:cBhvr>
                                        <p:cTn id="123" dur="500"/>
                                        <p:tgtEl>
                                          <p:spTgt spid="48"/>
                                        </p:tgtEl>
                                      </p:cBhvr>
                                    </p:animEffect>
                                  </p:childTnLst>
                                </p:cTn>
                              </p:par>
                              <p:par>
                                <p:cTn id="124" presetID="5" presetClass="entr" presetSubtype="10" fill="hold"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checkerboard(across)">
                                      <p:cBhvr>
                                        <p:cTn id="126" dur="500"/>
                                        <p:tgtEl>
                                          <p:spTgt spid="49"/>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checkerboard(across)">
                                      <p:cBhvr>
                                        <p:cTn id="1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animBg="1"/>
      <p:bldP spid="11" grpId="0"/>
      <p:bldP spid="24" grpId="0"/>
      <p:bldP spid="25" grpId="0"/>
      <p:bldP spid="26" grpId="0"/>
      <p:bldP spid="27" grpId="0"/>
      <p:bldP spid="29" grpId="0"/>
      <p:bldP spid="31" grpId="0" animBg="1"/>
      <p:bldP spid="32" grpId="0"/>
      <p:bldP spid="35" grpId="0" animBg="1"/>
      <p:bldP spid="36" grpId="0"/>
      <p:bldP spid="41" grpId="0"/>
      <p:bldP spid="42" grpId="0"/>
      <p:bldP spid="43" grpId="0"/>
      <p:bldP spid="44" grpId="0"/>
      <p:bldP spid="45" grpId="0" animBg="1"/>
      <p:bldP spid="46" grpId="0" animBg="1"/>
      <p:bldP spid="47" grpId="0"/>
      <p:bldP spid="48"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0DEE-3AF2-DF49-9056-967E2B6D5F7E}"/>
              </a:ext>
            </a:extLst>
          </p:cNvPr>
          <p:cNvSpPr>
            <a:spLocks noGrp="1"/>
          </p:cNvSpPr>
          <p:nvPr>
            <p:ph type="title"/>
          </p:nvPr>
        </p:nvSpPr>
        <p:spPr>
          <a:xfrm>
            <a:off x="838200" y="365125"/>
            <a:ext cx="10515600" cy="478023"/>
          </a:xfrm>
        </p:spPr>
        <p:txBody>
          <a:bodyPr>
            <a:normAutofit fontScale="90000"/>
          </a:bodyPr>
          <a:lstStyle/>
          <a:p>
            <a:pPr algn="ctr"/>
            <a:r>
              <a:rPr lang="en-NO" sz="3200" dirty="0"/>
              <a:t>For circular motion and rigid bodies</a:t>
            </a:r>
          </a:p>
        </p:txBody>
      </p:sp>
      <p:sp>
        <p:nvSpPr>
          <p:cNvPr id="4" name="Oval 3">
            <a:extLst>
              <a:ext uri="{FF2B5EF4-FFF2-40B4-BE49-F238E27FC236}">
                <a16:creationId xmlns:a16="http://schemas.microsoft.com/office/drawing/2014/main" id="{5F2BB0B6-2886-3047-B299-8BE7525730C3}"/>
              </a:ext>
            </a:extLst>
          </p:cNvPr>
          <p:cNvSpPr/>
          <p:nvPr/>
        </p:nvSpPr>
        <p:spPr>
          <a:xfrm>
            <a:off x="838200" y="1852551"/>
            <a:ext cx="1401288" cy="1401289"/>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Sun 4">
            <a:extLst>
              <a:ext uri="{FF2B5EF4-FFF2-40B4-BE49-F238E27FC236}">
                <a16:creationId xmlns:a16="http://schemas.microsoft.com/office/drawing/2014/main" id="{FED241E7-DAB1-484B-B97E-6CFF067590A4}"/>
              </a:ext>
            </a:extLst>
          </p:cNvPr>
          <p:cNvSpPr/>
          <p:nvPr/>
        </p:nvSpPr>
        <p:spPr>
          <a:xfrm>
            <a:off x="1427633" y="2420059"/>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7" name="Straight Arrow Connector 6">
            <a:extLst>
              <a:ext uri="{FF2B5EF4-FFF2-40B4-BE49-F238E27FC236}">
                <a16:creationId xmlns:a16="http://schemas.microsoft.com/office/drawing/2014/main" id="{1BD949A6-066F-2F4F-9FFC-B3269C40957E}"/>
              </a:ext>
            </a:extLst>
          </p:cNvPr>
          <p:cNvCxnSpPr>
            <a:cxnSpLocks/>
          </p:cNvCxnSpPr>
          <p:nvPr/>
        </p:nvCxnSpPr>
        <p:spPr>
          <a:xfrm flipV="1">
            <a:off x="1543180" y="2291938"/>
            <a:ext cx="642871" cy="251893"/>
          </a:xfrm>
          <a:prstGeom prst="straightConnector1">
            <a:avLst/>
          </a:prstGeom>
          <a:ln w="2222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8CE979-5881-4744-9559-2E64B3D87A86}"/>
              </a:ext>
            </a:extLst>
          </p:cNvPr>
          <p:cNvSpPr txBox="1"/>
          <p:nvPr/>
        </p:nvSpPr>
        <p:spPr>
          <a:xfrm>
            <a:off x="2537173" y="1518190"/>
            <a:ext cx="1590051" cy="646331"/>
          </a:xfrm>
          <a:prstGeom prst="rect">
            <a:avLst/>
          </a:prstGeom>
          <a:noFill/>
        </p:spPr>
        <p:txBody>
          <a:bodyPr wrap="none" rtlCol="0">
            <a:spAutoFit/>
          </a:bodyPr>
          <a:lstStyle/>
          <a:p>
            <a:r>
              <a:rPr lang="en-GB" dirty="0"/>
              <a:t>r</a:t>
            </a:r>
            <a:r>
              <a:rPr lang="en-NO" dirty="0"/>
              <a:t> is constant.</a:t>
            </a:r>
          </a:p>
          <a:p>
            <a:r>
              <a:rPr lang="en-GB" dirty="0"/>
              <a:t>v</a:t>
            </a:r>
            <a:r>
              <a:rPr lang="en-NO" dirty="0"/>
              <a:t> </a:t>
            </a:r>
            <a:r>
              <a:rPr lang="en-NO" i="1" dirty="0"/>
              <a:t>is</a:t>
            </a:r>
            <a:r>
              <a:rPr lang="en-NO" dirty="0"/>
              <a:t> tangential. </a:t>
            </a:r>
          </a:p>
        </p:txBody>
      </p:sp>
      <p:cxnSp>
        <p:nvCxnSpPr>
          <p:cNvPr id="13" name="Straight Arrow Connector 12">
            <a:extLst>
              <a:ext uri="{FF2B5EF4-FFF2-40B4-BE49-F238E27FC236}">
                <a16:creationId xmlns:a16="http://schemas.microsoft.com/office/drawing/2014/main" id="{E62B1604-8F82-EB49-B655-093DE7852F88}"/>
              </a:ext>
            </a:extLst>
          </p:cNvPr>
          <p:cNvCxnSpPr>
            <a:cxnSpLocks/>
          </p:cNvCxnSpPr>
          <p:nvPr/>
        </p:nvCxnSpPr>
        <p:spPr>
          <a:xfrm flipH="1" flipV="1">
            <a:off x="1840865" y="1472541"/>
            <a:ext cx="351124" cy="829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0A2A6DA-12E6-314C-A78C-F3DA16BFD033}"/>
              </a:ext>
            </a:extLst>
          </p:cNvPr>
          <p:cNvSpPr txBox="1"/>
          <p:nvPr/>
        </p:nvSpPr>
        <p:spPr>
          <a:xfrm>
            <a:off x="1271893" y="1115084"/>
            <a:ext cx="943848" cy="369332"/>
          </a:xfrm>
          <a:prstGeom prst="rect">
            <a:avLst/>
          </a:prstGeom>
          <a:noFill/>
        </p:spPr>
        <p:txBody>
          <a:bodyPr wrap="none" rtlCol="0">
            <a:spAutoFit/>
          </a:bodyPr>
          <a:lstStyle/>
          <a:p>
            <a:r>
              <a:rPr lang="en-GB" dirty="0"/>
              <a:t>v</a:t>
            </a:r>
            <a:r>
              <a:rPr lang="en-NO" dirty="0"/>
              <a:t>-vector</a:t>
            </a:r>
          </a:p>
        </p:txBody>
      </p:sp>
      <p:pic>
        <p:nvPicPr>
          <p:cNvPr id="17" name="Picture 16">
            <a:extLst>
              <a:ext uri="{FF2B5EF4-FFF2-40B4-BE49-F238E27FC236}">
                <a16:creationId xmlns:a16="http://schemas.microsoft.com/office/drawing/2014/main" id="{1A8DD9E4-FBBA-F148-8D3A-9A4A20B87BA5}"/>
              </a:ext>
            </a:extLst>
          </p:cNvPr>
          <p:cNvPicPr>
            <a:picLocks noChangeAspect="1"/>
          </p:cNvPicPr>
          <p:nvPr/>
        </p:nvPicPr>
        <p:blipFill>
          <a:blip r:embed="rId2"/>
          <a:stretch>
            <a:fillRect/>
          </a:stretch>
        </p:blipFill>
        <p:spPr>
          <a:xfrm>
            <a:off x="2537173" y="2307078"/>
            <a:ext cx="2210955" cy="758503"/>
          </a:xfrm>
          <a:prstGeom prst="rect">
            <a:avLst/>
          </a:prstGeom>
        </p:spPr>
      </p:pic>
      <p:sp>
        <p:nvSpPr>
          <p:cNvPr id="18" name="Oval 17">
            <a:extLst>
              <a:ext uri="{FF2B5EF4-FFF2-40B4-BE49-F238E27FC236}">
                <a16:creationId xmlns:a16="http://schemas.microsoft.com/office/drawing/2014/main" id="{00C5D813-BC08-F344-A9A6-9A143CE45057}"/>
              </a:ext>
            </a:extLst>
          </p:cNvPr>
          <p:cNvSpPr/>
          <p:nvPr/>
        </p:nvSpPr>
        <p:spPr>
          <a:xfrm rot="19808824">
            <a:off x="7570480" y="2140438"/>
            <a:ext cx="11121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Oval 18">
            <a:extLst>
              <a:ext uri="{FF2B5EF4-FFF2-40B4-BE49-F238E27FC236}">
                <a16:creationId xmlns:a16="http://schemas.microsoft.com/office/drawing/2014/main" id="{70015E0D-2210-474A-B1B8-DD50D8EFE588}"/>
              </a:ext>
            </a:extLst>
          </p:cNvPr>
          <p:cNvSpPr/>
          <p:nvPr/>
        </p:nvSpPr>
        <p:spPr>
          <a:xfrm rot="19808824">
            <a:off x="8648810" y="3615011"/>
            <a:ext cx="11121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0" name="Straight Connector 19">
            <a:extLst>
              <a:ext uri="{FF2B5EF4-FFF2-40B4-BE49-F238E27FC236}">
                <a16:creationId xmlns:a16="http://schemas.microsoft.com/office/drawing/2014/main" id="{93009C3F-3F9C-D546-A5A1-A668705F6FED}"/>
              </a:ext>
            </a:extLst>
          </p:cNvPr>
          <p:cNvCxnSpPr>
            <a:cxnSpLocks/>
            <a:stCxn id="18" idx="2"/>
            <a:endCxn id="19" idx="2"/>
          </p:cNvCxnSpPr>
          <p:nvPr/>
        </p:nvCxnSpPr>
        <p:spPr>
          <a:xfrm>
            <a:off x="7644265" y="2531528"/>
            <a:ext cx="1078330" cy="1474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3747DC-B5F6-4E41-8B18-19BFF690D974}"/>
              </a:ext>
            </a:extLst>
          </p:cNvPr>
          <p:cNvCxnSpPr>
            <a:cxnSpLocks/>
          </p:cNvCxnSpPr>
          <p:nvPr/>
        </p:nvCxnSpPr>
        <p:spPr>
          <a:xfrm>
            <a:off x="8580616" y="1949043"/>
            <a:ext cx="1078330" cy="1474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030A37-79C4-9C43-8C90-BEA328902F92}"/>
              </a:ext>
            </a:extLst>
          </p:cNvPr>
          <p:cNvCxnSpPr>
            <a:cxnSpLocks/>
          </p:cNvCxnSpPr>
          <p:nvPr/>
        </p:nvCxnSpPr>
        <p:spPr>
          <a:xfrm flipH="1" flipV="1">
            <a:off x="7530473" y="1481076"/>
            <a:ext cx="2128473" cy="28403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3" name="Curved Right Arrow 22">
            <a:extLst>
              <a:ext uri="{FF2B5EF4-FFF2-40B4-BE49-F238E27FC236}">
                <a16:creationId xmlns:a16="http://schemas.microsoft.com/office/drawing/2014/main" id="{28E239FC-7E73-FE4C-8DE4-CEC4EB3E6C41}"/>
              </a:ext>
            </a:extLst>
          </p:cNvPr>
          <p:cNvSpPr/>
          <p:nvPr/>
        </p:nvSpPr>
        <p:spPr>
          <a:xfrm rot="19390386">
            <a:off x="7544069" y="1659261"/>
            <a:ext cx="610985" cy="537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24" name="Oval 23">
            <a:extLst>
              <a:ext uri="{FF2B5EF4-FFF2-40B4-BE49-F238E27FC236}">
                <a16:creationId xmlns:a16="http://schemas.microsoft.com/office/drawing/2014/main" id="{4BCDAEB7-B083-EB44-8329-C61B57E3E53C}"/>
              </a:ext>
            </a:extLst>
          </p:cNvPr>
          <p:cNvSpPr/>
          <p:nvPr/>
        </p:nvSpPr>
        <p:spPr>
          <a:xfrm>
            <a:off x="838200" y="4416311"/>
            <a:ext cx="1401288" cy="1401289"/>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5" name="Sun 24">
            <a:extLst>
              <a:ext uri="{FF2B5EF4-FFF2-40B4-BE49-F238E27FC236}">
                <a16:creationId xmlns:a16="http://schemas.microsoft.com/office/drawing/2014/main" id="{B84D15C1-37A5-6047-A745-9EDCCF27DC77}"/>
              </a:ext>
            </a:extLst>
          </p:cNvPr>
          <p:cNvSpPr/>
          <p:nvPr/>
        </p:nvSpPr>
        <p:spPr>
          <a:xfrm>
            <a:off x="1427633" y="4983819"/>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6" name="Straight Arrow Connector 25">
            <a:extLst>
              <a:ext uri="{FF2B5EF4-FFF2-40B4-BE49-F238E27FC236}">
                <a16:creationId xmlns:a16="http://schemas.microsoft.com/office/drawing/2014/main" id="{807CB57B-2C59-734C-B0FD-B1E5A99DD24A}"/>
              </a:ext>
            </a:extLst>
          </p:cNvPr>
          <p:cNvCxnSpPr>
            <a:cxnSpLocks/>
          </p:cNvCxnSpPr>
          <p:nvPr/>
        </p:nvCxnSpPr>
        <p:spPr>
          <a:xfrm flipV="1">
            <a:off x="1543180" y="4855698"/>
            <a:ext cx="642871" cy="251893"/>
          </a:xfrm>
          <a:prstGeom prst="straightConnector1">
            <a:avLst/>
          </a:prstGeom>
          <a:ln w="2222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8BFE3D-856F-F244-A458-9E917172EB07}"/>
              </a:ext>
            </a:extLst>
          </p:cNvPr>
          <p:cNvSpPr txBox="1"/>
          <p:nvPr/>
        </p:nvSpPr>
        <p:spPr>
          <a:xfrm>
            <a:off x="2537173" y="4081950"/>
            <a:ext cx="1379095" cy="369332"/>
          </a:xfrm>
          <a:prstGeom prst="rect">
            <a:avLst/>
          </a:prstGeom>
          <a:noFill/>
        </p:spPr>
        <p:txBody>
          <a:bodyPr wrap="none" rtlCol="0">
            <a:spAutoFit/>
          </a:bodyPr>
          <a:lstStyle/>
          <a:p>
            <a:r>
              <a:rPr lang="en-GB" dirty="0"/>
              <a:t>r</a:t>
            </a:r>
            <a:r>
              <a:rPr lang="en-NO" dirty="0"/>
              <a:t> is constant.</a:t>
            </a:r>
          </a:p>
        </p:txBody>
      </p:sp>
      <p:cxnSp>
        <p:nvCxnSpPr>
          <p:cNvPr id="28" name="Straight Arrow Connector 27">
            <a:extLst>
              <a:ext uri="{FF2B5EF4-FFF2-40B4-BE49-F238E27FC236}">
                <a16:creationId xmlns:a16="http://schemas.microsoft.com/office/drawing/2014/main" id="{0142681F-1A3C-A141-ADA1-B120E47A6667}"/>
              </a:ext>
            </a:extLst>
          </p:cNvPr>
          <p:cNvCxnSpPr>
            <a:cxnSpLocks/>
          </p:cNvCxnSpPr>
          <p:nvPr/>
        </p:nvCxnSpPr>
        <p:spPr>
          <a:xfrm flipV="1">
            <a:off x="2191989" y="4006101"/>
            <a:ext cx="47499" cy="8601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24FE7C9-480D-8441-BDED-D0DA9194F904}"/>
              </a:ext>
            </a:extLst>
          </p:cNvPr>
          <p:cNvSpPr txBox="1"/>
          <p:nvPr/>
        </p:nvSpPr>
        <p:spPr>
          <a:xfrm>
            <a:off x="1174668" y="3804703"/>
            <a:ext cx="950773" cy="369332"/>
          </a:xfrm>
          <a:prstGeom prst="rect">
            <a:avLst/>
          </a:prstGeom>
          <a:noFill/>
        </p:spPr>
        <p:txBody>
          <a:bodyPr wrap="none" rtlCol="0">
            <a:spAutoFit/>
          </a:bodyPr>
          <a:lstStyle/>
          <a:p>
            <a:r>
              <a:rPr lang="en-GB" dirty="0"/>
              <a:t>F</a:t>
            </a:r>
            <a:r>
              <a:rPr lang="en-NO" dirty="0"/>
              <a:t>-vector</a:t>
            </a:r>
          </a:p>
        </p:txBody>
      </p:sp>
      <p:pic>
        <p:nvPicPr>
          <p:cNvPr id="32" name="Picture 31">
            <a:extLst>
              <a:ext uri="{FF2B5EF4-FFF2-40B4-BE49-F238E27FC236}">
                <a16:creationId xmlns:a16="http://schemas.microsoft.com/office/drawing/2014/main" id="{7E329111-B06F-9D49-8593-1DE8565B3D52}"/>
              </a:ext>
            </a:extLst>
          </p:cNvPr>
          <p:cNvPicPr>
            <a:picLocks noChangeAspect="1"/>
          </p:cNvPicPr>
          <p:nvPr/>
        </p:nvPicPr>
        <p:blipFill>
          <a:blip r:embed="rId3"/>
          <a:stretch>
            <a:fillRect/>
          </a:stretch>
        </p:blipFill>
        <p:spPr>
          <a:xfrm>
            <a:off x="2633419" y="4588547"/>
            <a:ext cx="1812841" cy="1056813"/>
          </a:xfrm>
          <a:prstGeom prst="rect">
            <a:avLst/>
          </a:prstGeom>
        </p:spPr>
      </p:pic>
      <p:sp>
        <p:nvSpPr>
          <p:cNvPr id="34" name="TextBox 33">
            <a:extLst>
              <a:ext uri="{FF2B5EF4-FFF2-40B4-BE49-F238E27FC236}">
                <a16:creationId xmlns:a16="http://schemas.microsoft.com/office/drawing/2014/main" id="{2CF13B12-A1DF-4D4C-B28D-DA266FA13D6F}"/>
              </a:ext>
            </a:extLst>
          </p:cNvPr>
          <p:cNvSpPr txBox="1"/>
          <p:nvPr/>
        </p:nvSpPr>
        <p:spPr>
          <a:xfrm>
            <a:off x="8565042" y="5749189"/>
            <a:ext cx="3230693" cy="369332"/>
          </a:xfrm>
          <a:prstGeom prst="rect">
            <a:avLst/>
          </a:prstGeom>
          <a:noFill/>
        </p:spPr>
        <p:txBody>
          <a:bodyPr wrap="none" rtlCol="0">
            <a:spAutoFit/>
          </a:bodyPr>
          <a:lstStyle/>
          <a:p>
            <a:r>
              <a:rPr lang="en-NO" dirty="0"/>
              <a:t>Rigid body: All have the same ω!</a:t>
            </a:r>
          </a:p>
        </p:txBody>
      </p:sp>
      <p:cxnSp>
        <p:nvCxnSpPr>
          <p:cNvPr id="35" name="Straight Arrow Connector 34">
            <a:extLst>
              <a:ext uri="{FF2B5EF4-FFF2-40B4-BE49-F238E27FC236}">
                <a16:creationId xmlns:a16="http://schemas.microsoft.com/office/drawing/2014/main" id="{F04B6880-6B1A-F548-B815-28804D3A8E24}"/>
              </a:ext>
            </a:extLst>
          </p:cNvPr>
          <p:cNvCxnSpPr>
            <a:cxnSpLocks/>
          </p:cNvCxnSpPr>
          <p:nvPr/>
        </p:nvCxnSpPr>
        <p:spPr>
          <a:xfrm flipH="1" flipV="1">
            <a:off x="1954478" y="4090337"/>
            <a:ext cx="231573" cy="77592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70F7487-DEEA-7E48-A1F0-56F9F32EF350}"/>
              </a:ext>
            </a:extLst>
          </p:cNvPr>
          <p:cNvCxnSpPr>
            <a:cxnSpLocks/>
          </p:cNvCxnSpPr>
          <p:nvPr/>
        </p:nvCxnSpPr>
        <p:spPr>
          <a:xfrm flipV="1">
            <a:off x="2166243" y="4724898"/>
            <a:ext cx="366811" cy="130801"/>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A blue and black logo&#10;&#10;Description automatically generated">
            <a:extLst>
              <a:ext uri="{FF2B5EF4-FFF2-40B4-BE49-F238E27FC236}">
                <a16:creationId xmlns:a16="http://schemas.microsoft.com/office/drawing/2014/main" id="{C5D38E8B-4F6B-CD45-B74D-F19D96DBF385}"/>
              </a:ext>
            </a:extLst>
          </p:cNvPr>
          <p:cNvPicPr>
            <a:picLocks noChangeAspect="1"/>
          </p:cNvPicPr>
          <p:nvPr/>
        </p:nvPicPr>
        <p:blipFill>
          <a:blip r:embed="rId4"/>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pic>
        <p:nvPicPr>
          <p:cNvPr id="41" name="Picture 40">
            <a:extLst>
              <a:ext uri="{FF2B5EF4-FFF2-40B4-BE49-F238E27FC236}">
                <a16:creationId xmlns:a16="http://schemas.microsoft.com/office/drawing/2014/main" id="{BC775316-3D3C-FF40-994B-12C1795116A9}"/>
              </a:ext>
            </a:extLst>
          </p:cNvPr>
          <p:cNvPicPr>
            <a:picLocks noChangeAspect="1"/>
          </p:cNvPicPr>
          <p:nvPr/>
        </p:nvPicPr>
        <p:blipFill>
          <a:blip r:embed="rId5"/>
          <a:stretch>
            <a:fillRect/>
          </a:stretch>
        </p:blipFill>
        <p:spPr>
          <a:xfrm>
            <a:off x="6212197" y="4581870"/>
            <a:ext cx="5141603" cy="828575"/>
          </a:xfrm>
          <a:prstGeom prst="rect">
            <a:avLst/>
          </a:prstGeom>
        </p:spPr>
      </p:pic>
    </p:spTree>
    <p:extLst>
      <p:ext uri="{BB962C8B-B14F-4D97-AF65-F5344CB8AC3E}">
        <p14:creationId xmlns:p14="http://schemas.microsoft.com/office/powerpoint/2010/main" val="37700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heckerboard(across)">
                                      <p:cBhvr>
                                        <p:cTn id="33" dur="500"/>
                                        <p:tgtEl>
                                          <p:spTgt spid="25"/>
                                        </p:tgtEl>
                                      </p:cBhvr>
                                    </p:animEffect>
                                  </p:childTnLst>
                                </p:cTn>
                              </p:par>
                              <p:par>
                                <p:cTn id="34" presetID="5"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heckerboard(across)">
                                      <p:cBhvr>
                                        <p:cTn id="36" dur="500"/>
                                        <p:tgtEl>
                                          <p:spTgt spid="2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heckerboard(across)">
                                      <p:cBhvr>
                                        <p:cTn id="39" dur="500"/>
                                        <p:tgtEl>
                                          <p:spTgt spid="27"/>
                                        </p:tgtEl>
                                      </p:cBhvr>
                                    </p:animEffect>
                                  </p:childTnLst>
                                </p:cTn>
                              </p:par>
                              <p:par>
                                <p:cTn id="40" presetID="5" presetClass="entr" presetSubtype="1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heckerboard(across)">
                                      <p:cBhvr>
                                        <p:cTn id="45" dur="500"/>
                                        <p:tgtEl>
                                          <p:spTgt spid="29"/>
                                        </p:tgtEl>
                                      </p:cBhvr>
                                    </p:animEffect>
                                  </p:childTnLst>
                                </p:cTn>
                              </p:par>
                              <p:par>
                                <p:cTn id="46" presetID="5" presetClass="entr" presetSubtype="1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par>
                                <p:cTn id="49" presetID="5" presetClass="entr" presetSubtype="1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heckerboard(across)">
                                      <p:cBhvr>
                                        <p:cTn id="51" dur="500"/>
                                        <p:tgtEl>
                                          <p:spTgt spid="35"/>
                                        </p:tgtEl>
                                      </p:cBhvr>
                                    </p:animEffect>
                                  </p:childTnLst>
                                </p:cTn>
                              </p:par>
                              <p:par>
                                <p:cTn id="52" presetID="5" presetClass="entr" presetSubtype="1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checkerboard(across)">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heckerboard(across)">
                                      <p:cBhvr>
                                        <p:cTn id="59" dur="500"/>
                                        <p:tgtEl>
                                          <p:spTgt spid="18"/>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par>
                                <p:cTn id="63" presetID="5" presetClass="entr" presetSubtype="1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heckerboard(across)">
                                      <p:cBhvr>
                                        <p:cTn id="65" dur="500"/>
                                        <p:tgtEl>
                                          <p:spTgt spid="20"/>
                                        </p:tgtEl>
                                      </p:cBhvr>
                                    </p:animEffect>
                                  </p:childTnLst>
                                </p:cTn>
                              </p:par>
                              <p:par>
                                <p:cTn id="66" presetID="5" presetClass="entr" presetSubtype="1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heckerboard(across)">
                                      <p:cBhvr>
                                        <p:cTn id="68" dur="500"/>
                                        <p:tgtEl>
                                          <p:spTgt spid="21"/>
                                        </p:tgtEl>
                                      </p:cBhvr>
                                    </p:animEffect>
                                  </p:childTnLst>
                                </p:cTn>
                              </p:par>
                              <p:par>
                                <p:cTn id="69" presetID="5" presetClass="entr" presetSubtype="1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heckerboard(across)">
                                      <p:cBhvr>
                                        <p:cTn id="71" dur="500"/>
                                        <p:tgtEl>
                                          <p:spTgt spid="22"/>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checkerboard(across)">
                                      <p:cBhvr>
                                        <p:cTn id="74" dur="500"/>
                                        <p:tgtEl>
                                          <p:spTgt spid="23"/>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checkerboard(across)">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5" grpId="0"/>
      <p:bldP spid="18" grpId="0" animBg="1"/>
      <p:bldP spid="19" grpId="0" animBg="1"/>
      <p:bldP spid="23" grpId="0" animBg="1"/>
      <p:bldP spid="24" grpId="0" animBg="1"/>
      <p:bldP spid="25" grpId="0" animBg="1"/>
      <p:bldP spid="27" grpId="0"/>
      <p:bldP spid="2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DD40-C36F-5845-8A1F-A26FD24EDE01}"/>
              </a:ext>
            </a:extLst>
          </p:cNvPr>
          <p:cNvSpPr>
            <a:spLocks noGrp="1"/>
          </p:cNvSpPr>
          <p:nvPr>
            <p:ph type="title"/>
          </p:nvPr>
        </p:nvSpPr>
        <p:spPr>
          <a:xfrm>
            <a:off x="838200" y="365126"/>
            <a:ext cx="10515600" cy="573026"/>
          </a:xfrm>
        </p:spPr>
        <p:txBody>
          <a:bodyPr>
            <a:normAutofit/>
          </a:bodyPr>
          <a:lstStyle/>
          <a:p>
            <a:pPr algn="ctr"/>
            <a:r>
              <a:rPr lang="en-NO" sz="3200" dirty="0"/>
              <a:t>What does it all mean: An example!</a:t>
            </a:r>
          </a:p>
        </p:txBody>
      </p:sp>
      <p:sp>
        <p:nvSpPr>
          <p:cNvPr id="6" name="TextBox 5">
            <a:extLst>
              <a:ext uri="{FF2B5EF4-FFF2-40B4-BE49-F238E27FC236}">
                <a16:creationId xmlns:a16="http://schemas.microsoft.com/office/drawing/2014/main" id="{694487E3-2994-B745-A60D-F8AE5EB3862F}"/>
              </a:ext>
            </a:extLst>
          </p:cNvPr>
          <p:cNvSpPr txBox="1"/>
          <p:nvPr/>
        </p:nvSpPr>
        <p:spPr>
          <a:xfrm>
            <a:off x="588518" y="1149712"/>
            <a:ext cx="2885704" cy="646331"/>
          </a:xfrm>
          <a:prstGeom prst="rect">
            <a:avLst/>
          </a:prstGeom>
          <a:noFill/>
        </p:spPr>
        <p:txBody>
          <a:bodyPr wrap="square" rtlCol="0">
            <a:spAutoFit/>
          </a:bodyPr>
          <a:lstStyle/>
          <a:p>
            <a:r>
              <a:rPr lang="en-NO" dirty="0"/>
              <a:t>Here is a cylinder of Mass M = 10 kg and radius R = 20 cm. </a:t>
            </a:r>
          </a:p>
        </p:txBody>
      </p:sp>
      <p:sp>
        <p:nvSpPr>
          <p:cNvPr id="7" name="Can 6">
            <a:extLst>
              <a:ext uri="{FF2B5EF4-FFF2-40B4-BE49-F238E27FC236}">
                <a16:creationId xmlns:a16="http://schemas.microsoft.com/office/drawing/2014/main" id="{C56B2690-0BA5-FD44-809F-C6497B612ED0}"/>
              </a:ext>
            </a:extLst>
          </p:cNvPr>
          <p:cNvSpPr/>
          <p:nvPr/>
        </p:nvSpPr>
        <p:spPr>
          <a:xfrm>
            <a:off x="4068279" y="1472878"/>
            <a:ext cx="1062681" cy="1861086"/>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extBox 7">
            <a:extLst>
              <a:ext uri="{FF2B5EF4-FFF2-40B4-BE49-F238E27FC236}">
                <a16:creationId xmlns:a16="http://schemas.microsoft.com/office/drawing/2014/main" id="{7EFCC413-E425-104F-A58E-52675CF36092}"/>
              </a:ext>
            </a:extLst>
          </p:cNvPr>
          <p:cNvSpPr txBox="1"/>
          <p:nvPr/>
        </p:nvSpPr>
        <p:spPr>
          <a:xfrm>
            <a:off x="588518" y="2074090"/>
            <a:ext cx="2511713" cy="369332"/>
          </a:xfrm>
          <a:prstGeom prst="rect">
            <a:avLst/>
          </a:prstGeom>
          <a:noFill/>
        </p:spPr>
        <p:txBody>
          <a:bodyPr wrap="none" rtlCol="0">
            <a:spAutoFit/>
          </a:bodyPr>
          <a:lstStyle/>
          <a:p>
            <a:r>
              <a:rPr lang="en-NO" dirty="0"/>
              <a:t>It has moment of inertia:</a:t>
            </a:r>
          </a:p>
        </p:txBody>
      </p:sp>
      <p:pic>
        <p:nvPicPr>
          <p:cNvPr id="9" name="Picture 8">
            <a:extLst>
              <a:ext uri="{FF2B5EF4-FFF2-40B4-BE49-F238E27FC236}">
                <a16:creationId xmlns:a16="http://schemas.microsoft.com/office/drawing/2014/main" id="{4FB9A88D-3DE9-B04F-95CC-3F0880428F24}"/>
              </a:ext>
            </a:extLst>
          </p:cNvPr>
          <p:cNvPicPr>
            <a:picLocks noChangeAspect="1"/>
          </p:cNvPicPr>
          <p:nvPr/>
        </p:nvPicPr>
        <p:blipFill>
          <a:blip r:embed="rId2"/>
          <a:stretch>
            <a:fillRect/>
          </a:stretch>
        </p:blipFill>
        <p:spPr>
          <a:xfrm>
            <a:off x="588518" y="2454597"/>
            <a:ext cx="2511713" cy="540668"/>
          </a:xfrm>
          <a:prstGeom prst="rect">
            <a:avLst/>
          </a:prstGeom>
        </p:spPr>
      </p:pic>
      <p:sp>
        <p:nvSpPr>
          <p:cNvPr id="10" name="TextBox 9">
            <a:extLst>
              <a:ext uri="{FF2B5EF4-FFF2-40B4-BE49-F238E27FC236}">
                <a16:creationId xmlns:a16="http://schemas.microsoft.com/office/drawing/2014/main" id="{0035303A-77AA-1B4A-B735-2CC297706F2B}"/>
              </a:ext>
            </a:extLst>
          </p:cNvPr>
          <p:cNvSpPr txBox="1"/>
          <p:nvPr/>
        </p:nvSpPr>
        <p:spPr>
          <a:xfrm>
            <a:off x="588518" y="3126489"/>
            <a:ext cx="3384468" cy="1200329"/>
          </a:xfrm>
          <a:prstGeom prst="rect">
            <a:avLst/>
          </a:prstGeom>
          <a:noFill/>
        </p:spPr>
        <p:txBody>
          <a:bodyPr wrap="square" rtlCol="0">
            <a:spAutoFit/>
          </a:bodyPr>
          <a:lstStyle/>
          <a:p>
            <a:r>
              <a:rPr lang="en-NO" dirty="0"/>
              <a:t>Now someone comes along and turns it around its axis by a force F= 4 N applied tangentially to the surface of the cylinder.</a:t>
            </a:r>
          </a:p>
        </p:txBody>
      </p:sp>
      <p:pic>
        <p:nvPicPr>
          <p:cNvPr id="11" name="Picture 10">
            <a:extLst>
              <a:ext uri="{FF2B5EF4-FFF2-40B4-BE49-F238E27FC236}">
                <a16:creationId xmlns:a16="http://schemas.microsoft.com/office/drawing/2014/main" id="{CD90672B-9D45-084D-BD8C-597EF013A089}"/>
              </a:ext>
            </a:extLst>
          </p:cNvPr>
          <p:cNvPicPr>
            <a:picLocks noChangeAspect="1"/>
          </p:cNvPicPr>
          <p:nvPr/>
        </p:nvPicPr>
        <p:blipFill>
          <a:blip r:embed="rId3"/>
          <a:stretch>
            <a:fillRect/>
          </a:stretch>
        </p:blipFill>
        <p:spPr>
          <a:xfrm>
            <a:off x="588518" y="4458043"/>
            <a:ext cx="2363190" cy="210062"/>
          </a:xfrm>
          <a:prstGeom prst="rect">
            <a:avLst/>
          </a:prstGeom>
        </p:spPr>
      </p:pic>
      <p:sp>
        <p:nvSpPr>
          <p:cNvPr id="12" name="TextBox 11">
            <a:extLst>
              <a:ext uri="{FF2B5EF4-FFF2-40B4-BE49-F238E27FC236}">
                <a16:creationId xmlns:a16="http://schemas.microsoft.com/office/drawing/2014/main" id="{077E30BE-2364-5C44-90E0-AECB5787F5BB}"/>
              </a:ext>
            </a:extLst>
          </p:cNvPr>
          <p:cNvSpPr txBox="1"/>
          <p:nvPr/>
        </p:nvSpPr>
        <p:spPr>
          <a:xfrm>
            <a:off x="606413" y="4905720"/>
            <a:ext cx="2900275" cy="646331"/>
          </a:xfrm>
          <a:prstGeom prst="rect">
            <a:avLst/>
          </a:prstGeom>
          <a:noFill/>
        </p:spPr>
        <p:txBody>
          <a:bodyPr wrap="square" rtlCol="0">
            <a:spAutoFit/>
          </a:bodyPr>
          <a:lstStyle/>
          <a:p>
            <a:r>
              <a:rPr lang="en-NO" dirty="0"/>
              <a:t>This gives a constant angular acceleration:</a:t>
            </a:r>
          </a:p>
        </p:txBody>
      </p:sp>
      <p:pic>
        <p:nvPicPr>
          <p:cNvPr id="13" name="Picture 12">
            <a:extLst>
              <a:ext uri="{FF2B5EF4-FFF2-40B4-BE49-F238E27FC236}">
                <a16:creationId xmlns:a16="http://schemas.microsoft.com/office/drawing/2014/main" id="{6FD2BBFE-0DDE-B941-838B-2AB970DD2EFA}"/>
              </a:ext>
            </a:extLst>
          </p:cNvPr>
          <p:cNvPicPr>
            <a:picLocks noChangeAspect="1"/>
          </p:cNvPicPr>
          <p:nvPr/>
        </p:nvPicPr>
        <p:blipFill>
          <a:blip r:embed="rId4"/>
          <a:stretch>
            <a:fillRect/>
          </a:stretch>
        </p:blipFill>
        <p:spPr>
          <a:xfrm>
            <a:off x="588518" y="5626601"/>
            <a:ext cx="3526972" cy="541031"/>
          </a:xfrm>
          <a:prstGeom prst="rect">
            <a:avLst/>
          </a:prstGeom>
        </p:spPr>
      </p:pic>
      <p:sp>
        <p:nvSpPr>
          <p:cNvPr id="14" name="TextBox 13">
            <a:extLst>
              <a:ext uri="{FF2B5EF4-FFF2-40B4-BE49-F238E27FC236}">
                <a16:creationId xmlns:a16="http://schemas.microsoft.com/office/drawing/2014/main" id="{4FDC4B09-2490-1C49-9BCE-CF12ACBAA91C}"/>
              </a:ext>
            </a:extLst>
          </p:cNvPr>
          <p:cNvSpPr txBox="1"/>
          <p:nvPr/>
        </p:nvSpPr>
        <p:spPr>
          <a:xfrm>
            <a:off x="5855364" y="1103381"/>
            <a:ext cx="3744846" cy="646331"/>
          </a:xfrm>
          <a:prstGeom prst="rect">
            <a:avLst/>
          </a:prstGeom>
          <a:noFill/>
        </p:spPr>
        <p:txBody>
          <a:bodyPr wrap="square" rtlCol="0">
            <a:spAutoFit/>
          </a:bodyPr>
          <a:lstStyle/>
          <a:p>
            <a:r>
              <a:rPr lang="en-NO" dirty="0"/>
              <a:t>Recall the kinematics of linear motion, constant acceleration: </a:t>
            </a:r>
          </a:p>
        </p:txBody>
      </p:sp>
      <p:pic>
        <p:nvPicPr>
          <p:cNvPr id="15" name="Picture 14">
            <a:extLst>
              <a:ext uri="{FF2B5EF4-FFF2-40B4-BE49-F238E27FC236}">
                <a16:creationId xmlns:a16="http://schemas.microsoft.com/office/drawing/2014/main" id="{F2801271-9B1E-D34D-912D-A54667D5192C}"/>
              </a:ext>
            </a:extLst>
          </p:cNvPr>
          <p:cNvPicPr>
            <a:picLocks noChangeAspect="1"/>
          </p:cNvPicPr>
          <p:nvPr/>
        </p:nvPicPr>
        <p:blipFill>
          <a:blip r:embed="rId5"/>
          <a:stretch>
            <a:fillRect/>
          </a:stretch>
        </p:blipFill>
        <p:spPr>
          <a:xfrm>
            <a:off x="5950027" y="1831696"/>
            <a:ext cx="2111169" cy="831273"/>
          </a:xfrm>
          <a:prstGeom prst="rect">
            <a:avLst/>
          </a:prstGeom>
        </p:spPr>
      </p:pic>
      <p:sp>
        <p:nvSpPr>
          <p:cNvPr id="16" name="TextBox 15">
            <a:extLst>
              <a:ext uri="{FF2B5EF4-FFF2-40B4-BE49-F238E27FC236}">
                <a16:creationId xmlns:a16="http://schemas.microsoft.com/office/drawing/2014/main" id="{83356EA7-CE03-BE40-8AAF-DDCECE5BD1DD}"/>
              </a:ext>
            </a:extLst>
          </p:cNvPr>
          <p:cNvSpPr txBox="1"/>
          <p:nvPr/>
        </p:nvSpPr>
        <p:spPr>
          <a:xfrm>
            <a:off x="5855364" y="2744953"/>
            <a:ext cx="2989857" cy="369332"/>
          </a:xfrm>
          <a:prstGeom prst="rect">
            <a:avLst/>
          </a:prstGeom>
          <a:noFill/>
        </p:spPr>
        <p:txBody>
          <a:bodyPr wrap="none" rtlCol="0">
            <a:spAutoFit/>
          </a:bodyPr>
          <a:lstStyle/>
          <a:p>
            <a:r>
              <a:rPr lang="en-NO" dirty="0"/>
              <a:t>Same thing applies for angles:</a:t>
            </a:r>
          </a:p>
        </p:txBody>
      </p:sp>
      <p:pic>
        <p:nvPicPr>
          <p:cNvPr id="17" name="Picture 16">
            <a:extLst>
              <a:ext uri="{FF2B5EF4-FFF2-40B4-BE49-F238E27FC236}">
                <a16:creationId xmlns:a16="http://schemas.microsoft.com/office/drawing/2014/main" id="{DAC32B24-FAC4-F147-8BD1-679B1E99B663}"/>
              </a:ext>
            </a:extLst>
          </p:cNvPr>
          <p:cNvPicPr>
            <a:picLocks noChangeAspect="1"/>
          </p:cNvPicPr>
          <p:nvPr/>
        </p:nvPicPr>
        <p:blipFill>
          <a:blip r:embed="rId6"/>
          <a:stretch>
            <a:fillRect/>
          </a:stretch>
        </p:blipFill>
        <p:spPr>
          <a:xfrm>
            <a:off x="6010233" y="3304358"/>
            <a:ext cx="2050963" cy="771407"/>
          </a:xfrm>
          <a:prstGeom prst="rect">
            <a:avLst/>
          </a:prstGeom>
        </p:spPr>
      </p:pic>
      <p:sp>
        <p:nvSpPr>
          <p:cNvPr id="18" name="TextBox 17">
            <a:extLst>
              <a:ext uri="{FF2B5EF4-FFF2-40B4-BE49-F238E27FC236}">
                <a16:creationId xmlns:a16="http://schemas.microsoft.com/office/drawing/2014/main" id="{DCEDBD0D-9E09-784D-8DCB-9D4200C13CF9}"/>
              </a:ext>
            </a:extLst>
          </p:cNvPr>
          <p:cNvSpPr txBox="1"/>
          <p:nvPr/>
        </p:nvSpPr>
        <p:spPr>
          <a:xfrm>
            <a:off x="5855364" y="4183940"/>
            <a:ext cx="4535545" cy="646331"/>
          </a:xfrm>
          <a:prstGeom prst="rect">
            <a:avLst/>
          </a:prstGeom>
          <a:noFill/>
        </p:spPr>
        <p:txBody>
          <a:bodyPr wrap="square" rtlCol="0">
            <a:spAutoFit/>
          </a:bodyPr>
          <a:lstStyle/>
          <a:p>
            <a:r>
              <a:rPr lang="en-NO" dirty="0"/>
              <a:t>So one can do the same manipulations, ask about “how long does it take for…”</a:t>
            </a:r>
          </a:p>
        </p:txBody>
      </p:sp>
      <p:cxnSp>
        <p:nvCxnSpPr>
          <p:cNvPr id="19" name="Straight Arrow Connector 18">
            <a:extLst>
              <a:ext uri="{FF2B5EF4-FFF2-40B4-BE49-F238E27FC236}">
                <a16:creationId xmlns:a16="http://schemas.microsoft.com/office/drawing/2014/main" id="{39C7120F-31CD-D64E-AB3E-186FF76C0F5C}"/>
              </a:ext>
            </a:extLst>
          </p:cNvPr>
          <p:cNvCxnSpPr>
            <a:cxnSpLocks/>
          </p:cNvCxnSpPr>
          <p:nvPr/>
        </p:nvCxnSpPr>
        <p:spPr>
          <a:xfrm>
            <a:off x="4599619" y="2498424"/>
            <a:ext cx="803561"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C19523-37AB-5441-A70D-1A6B896ABA2C}"/>
              </a:ext>
            </a:extLst>
          </p:cNvPr>
          <p:cNvSpPr txBox="1"/>
          <p:nvPr/>
        </p:nvSpPr>
        <p:spPr>
          <a:xfrm>
            <a:off x="6318014" y="5074110"/>
            <a:ext cx="3772764" cy="369332"/>
          </a:xfrm>
          <a:prstGeom prst="rect">
            <a:avLst/>
          </a:prstGeom>
          <a:noFill/>
        </p:spPr>
        <p:txBody>
          <a:bodyPr wrap="none" rtlCol="0">
            <a:spAutoFit/>
          </a:bodyPr>
          <a:lstStyle/>
          <a:p>
            <a:r>
              <a:rPr lang="en-NO" dirty="0"/>
              <a:t>Work and Energy also works similarly: </a:t>
            </a:r>
          </a:p>
        </p:txBody>
      </p:sp>
      <p:pic>
        <p:nvPicPr>
          <p:cNvPr id="22" name="Picture 21">
            <a:extLst>
              <a:ext uri="{FF2B5EF4-FFF2-40B4-BE49-F238E27FC236}">
                <a16:creationId xmlns:a16="http://schemas.microsoft.com/office/drawing/2014/main" id="{3B01A582-2953-664F-B88F-FE8339C28A7D}"/>
              </a:ext>
            </a:extLst>
          </p:cNvPr>
          <p:cNvPicPr>
            <a:picLocks noChangeAspect="1"/>
          </p:cNvPicPr>
          <p:nvPr/>
        </p:nvPicPr>
        <p:blipFill>
          <a:blip r:embed="rId7"/>
          <a:stretch>
            <a:fillRect/>
          </a:stretch>
        </p:blipFill>
        <p:spPr>
          <a:xfrm>
            <a:off x="4688281" y="5663121"/>
            <a:ext cx="2943324" cy="680975"/>
          </a:xfrm>
          <a:prstGeom prst="rect">
            <a:avLst/>
          </a:prstGeom>
        </p:spPr>
      </p:pic>
      <p:pic>
        <p:nvPicPr>
          <p:cNvPr id="23" name="Picture 22">
            <a:extLst>
              <a:ext uri="{FF2B5EF4-FFF2-40B4-BE49-F238E27FC236}">
                <a16:creationId xmlns:a16="http://schemas.microsoft.com/office/drawing/2014/main" id="{A29C083A-9CE0-804C-80C4-7AA12757A743}"/>
              </a:ext>
            </a:extLst>
          </p:cNvPr>
          <p:cNvPicPr>
            <a:picLocks noChangeAspect="1"/>
          </p:cNvPicPr>
          <p:nvPr/>
        </p:nvPicPr>
        <p:blipFill>
          <a:blip r:embed="rId8"/>
          <a:stretch>
            <a:fillRect/>
          </a:stretch>
        </p:blipFill>
        <p:spPr>
          <a:xfrm>
            <a:off x="8204396" y="5723021"/>
            <a:ext cx="3772765" cy="637052"/>
          </a:xfrm>
          <a:prstGeom prst="rect">
            <a:avLst/>
          </a:prstGeom>
        </p:spPr>
      </p:pic>
      <p:pic>
        <p:nvPicPr>
          <p:cNvPr id="24" name="Picture 23" descr="A blue and black logo&#10;&#10;Description automatically generated">
            <a:extLst>
              <a:ext uri="{FF2B5EF4-FFF2-40B4-BE49-F238E27FC236}">
                <a16:creationId xmlns:a16="http://schemas.microsoft.com/office/drawing/2014/main" id="{6EB9CF0D-4E5A-D44F-A4C9-0F8934EFF84D}"/>
              </a:ext>
            </a:extLst>
          </p:cNvPr>
          <p:cNvPicPr>
            <a:picLocks noChangeAspect="1"/>
          </p:cNvPicPr>
          <p:nvPr/>
        </p:nvPicPr>
        <p:blipFill>
          <a:blip r:embed="rId9"/>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215108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heckerboard(across)">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par>
                                <p:cTn id="51" presetID="5" presetClass="entr" presetSubtype="1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heckerboard(across)">
                                      <p:cBhvr>
                                        <p:cTn id="53" dur="500"/>
                                        <p:tgtEl>
                                          <p:spTgt spid="17"/>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heckerboard(across)">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heckerboard(across)">
                                      <p:cBhvr>
                                        <p:cTn id="61" dur="500"/>
                                        <p:tgtEl>
                                          <p:spTgt spid="21"/>
                                        </p:tgtEl>
                                      </p:cBhvr>
                                    </p:animEffect>
                                  </p:childTnLst>
                                </p:cTn>
                              </p:par>
                              <p:par>
                                <p:cTn id="62" presetID="5" presetClass="entr" presetSubtype="1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heckerboard(across)">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heckerboard(across)">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2" grpId="0"/>
      <p:bldP spid="14" grpId="0"/>
      <p:bldP spid="16"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B41C3EA-3267-F345-AFB9-C4B5F772777F}"/>
              </a:ext>
            </a:extLst>
          </p:cNvPr>
          <p:cNvSpPr/>
          <p:nvPr/>
        </p:nvSpPr>
        <p:spPr>
          <a:xfrm>
            <a:off x="514911" y="820775"/>
            <a:ext cx="4141568" cy="8302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8CB560CD-C881-6D43-9584-2AD9514ADFAC}"/>
              </a:ext>
            </a:extLst>
          </p:cNvPr>
          <p:cNvSpPr>
            <a:spLocks noGrp="1"/>
          </p:cNvSpPr>
          <p:nvPr>
            <p:ph type="title"/>
          </p:nvPr>
        </p:nvSpPr>
        <p:spPr>
          <a:xfrm>
            <a:off x="838200" y="130066"/>
            <a:ext cx="10515600" cy="646332"/>
          </a:xfrm>
        </p:spPr>
        <p:txBody>
          <a:bodyPr>
            <a:normAutofit/>
          </a:bodyPr>
          <a:lstStyle/>
          <a:p>
            <a:pPr algn="ctr"/>
            <a:r>
              <a:rPr lang="en-NO" sz="3200" dirty="0"/>
              <a:t>Kepler’s laws for circular motion.</a:t>
            </a:r>
          </a:p>
        </p:txBody>
      </p:sp>
      <p:sp>
        <p:nvSpPr>
          <p:cNvPr id="4" name="TextBox 3">
            <a:extLst>
              <a:ext uri="{FF2B5EF4-FFF2-40B4-BE49-F238E27FC236}">
                <a16:creationId xmlns:a16="http://schemas.microsoft.com/office/drawing/2014/main" id="{0DE88191-8F7E-8B4F-BB41-6CBCD3A346D9}"/>
              </a:ext>
            </a:extLst>
          </p:cNvPr>
          <p:cNvSpPr txBox="1"/>
          <p:nvPr/>
        </p:nvSpPr>
        <p:spPr>
          <a:xfrm>
            <a:off x="542316" y="1785413"/>
            <a:ext cx="4714735" cy="646331"/>
          </a:xfrm>
          <a:prstGeom prst="rect">
            <a:avLst/>
          </a:prstGeom>
          <a:noFill/>
        </p:spPr>
        <p:txBody>
          <a:bodyPr wrap="square" rtlCol="0">
            <a:spAutoFit/>
          </a:bodyPr>
          <a:lstStyle/>
          <a:p>
            <a:r>
              <a:rPr lang="en-NO" b="1" dirty="0"/>
              <a:t>Kepler 1: </a:t>
            </a:r>
            <a:r>
              <a:rPr lang="en-NO" dirty="0"/>
              <a:t>Planets move in elliptic orbits with the S</a:t>
            </a:r>
            <a:r>
              <a:rPr lang="en-GB" dirty="0"/>
              <a:t>u</a:t>
            </a:r>
            <a:r>
              <a:rPr lang="en-NO" dirty="0"/>
              <a:t>n at one focal point. </a:t>
            </a:r>
          </a:p>
        </p:txBody>
      </p:sp>
      <p:sp>
        <p:nvSpPr>
          <p:cNvPr id="5" name="Oval 4">
            <a:extLst>
              <a:ext uri="{FF2B5EF4-FFF2-40B4-BE49-F238E27FC236}">
                <a16:creationId xmlns:a16="http://schemas.microsoft.com/office/drawing/2014/main" id="{AB91BECC-F370-DC46-BCE9-700FC4CDAAF1}"/>
              </a:ext>
            </a:extLst>
          </p:cNvPr>
          <p:cNvSpPr/>
          <p:nvPr/>
        </p:nvSpPr>
        <p:spPr>
          <a:xfrm>
            <a:off x="542316" y="3281389"/>
            <a:ext cx="3262184"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5-point Star 5">
            <a:extLst>
              <a:ext uri="{FF2B5EF4-FFF2-40B4-BE49-F238E27FC236}">
                <a16:creationId xmlns:a16="http://schemas.microsoft.com/office/drawing/2014/main" id="{98D76427-8FE3-6D45-AC83-6799AB4BC624}"/>
              </a:ext>
            </a:extLst>
          </p:cNvPr>
          <p:cNvSpPr/>
          <p:nvPr/>
        </p:nvSpPr>
        <p:spPr>
          <a:xfrm>
            <a:off x="1221938" y="3942475"/>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5-point Star 6">
            <a:extLst>
              <a:ext uri="{FF2B5EF4-FFF2-40B4-BE49-F238E27FC236}">
                <a16:creationId xmlns:a16="http://schemas.microsoft.com/office/drawing/2014/main" id="{B0313467-BB5C-0846-A687-30508DA4401F}"/>
              </a:ext>
            </a:extLst>
          </p:cNvPr>
          <p:cNvSpPr/>
          <p:nvPr/>
        </p:nvSpPr>
        <p:spPr>
          <a:xfrm>
            <a:off x="2906576" y="3939386"/>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9" name="Straight Connector 8">
            <a:extLst>
              <a:ext uri="{FF2B5EF4-FFF2-40B4-BE49-F238E27FC236}">
                <a16:creationId xmlns:a16="http://schemas.microsoft.com/office/drawing/2014/main" id="{18FE793D-2C21-C94D-9FDE-94595AB52593}"/>
              </a:ext>
            </a:extLst>
          </p:cNvPr>
          <p:cNvCxnSpPr>
            <a:cxnSpLocks/>
          </p:cNvCxnSpPr>
          <p:nvPr/>
        </p:nvCxnSpPr>
        <p:spPr>
          <a:xfrm flipV="1">
            <a:off x="1370219" y="3281389"/>
            <a:ext cx="1131440" cy="78156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35CA08-A320-004D-95C9-0308231B2F49}"/>
              </a:ext>
            </a:extLst>
          </p:cNvPr>
          <p:cNvCxnSpPr>
            <a:cxnSpLocks/>
          </p:cNvCxnSpPr>
          <p:nvPr/>
        </p:nvCxnSpPr>
        <p:spPr>
          <a:xfrm flipH="1" flipV="1">
            <a:off x="2501659" y="3281389"/>
            <a:ext cx="553198" cy="781565"/>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ADD8605-F18C-F949-86CE-CCF271C6EF02}"/>
              </a:ext>
            </a:extLst>
          </p:cNvPr>
          <p:cNvSpPr/>
          <p:nvPr/>
        </p:nvSpPr>
        <p:spPr>
          <a:xfrm>
            <a:off x="2432919" y="3238138"/>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TextBox 14">
            <a:extLst>
              <a:ext uri="{FF2B5EF4-FFF2-40B4-BE49-F238E27FC236}">
                <a16:creationId xmlns:a16="http://schemas.microsoft.com/office/drawing/2014/main" id="{FDEB45F8-7C19-E543-B377-CFA1BAC0F290}"/>
              </a:ext>
            </a:extLst>
          </p:cNvPr>
          <p:cNvSpPr txBox="1"/>
          <p:nvPr/>
        </p:nvSpPr>
        <p:spPr>
          <a:xfrm>
            <a:off x="514911" y="2462151"/>
            <a:ext cx="4065373" cy="646331"/>
          </a:xfrm>
          <a:prstGeom prst="rect">
            <a:avLst/>
          </a:prstGeom>
          <a:noFill/>
        </p:spPr>
        <p:txBody>
          <a:bodyPr wrap="square" rtlCol="0">
            <a:spAutoFit/>
          </a:bodyPr>
          <a:lstStyle/>
          <a:p>
            <a:r>
              <a:rPr lang="en-NO" dirty="0"/>
              <a:t>Ellipse: Sum of distances to two focal points is constant. </a:t>
            </a:r>
          </a:p>
        </p:txBody>
      </p:sp>
      <p:sp>
        <p:nvSpPr>
          <p:cNvPr id="16" name="TextBox 15">
            <a:extLst>
              <a:ext uri="{FF2B5EF4-FFF2-40B4-BE49-F238E27FC236}">
                <a16:creationId xmlns:a16="http://schemas.microsoft.com/office/drawing/2014/main" id="{8D31BF73-27EE-5849-A408-BA61DF96FBF4}"/>
              </a:ext>
            </a:extLst>
          </p:cNvPr>
          <p:cNvSpPr txBox="1"/>
          <p:nvPr/>
        </p:nvSpPr>
        <p:spPr>
          <a:xfrm>
            <a:off x="534877" y="5278714"/>
            <a:ext cx="2184166" cy="1200329"/>
          </a:xfrm>
          <a:prstGeom prst="rect">
            <a:avLst/>
          </a:prstGeom>
          <a:noFill/>
        </p:spPr>
        <p:txBody>
          <a:bodyPr wrap="square" rtlCol="0">
            <a:spAutoFit/>
          </a:bodyPr>
          <a:lstStyle/>
          <a:p>
            <a:r>
              <a:rPr lang="en-NO" dirty="0"/>
              <a:t>A circle is a very special ellipse, where the two focal points merge.</a:t>
            </a:r>
          </a:p>
        </p:txBody>
      </p:sp>
      <p:sp>
        <p:nvSpPr>
          <p:cNvPr id="17" name="Oval 16">
            <a:extLst>
              <a:ext uri="{FF2B5EF4-FFF2-40B4-BE49-F238E27FC236}">
                <a16:creationId xmlns:a16="http://schemas.microsoft.com/office/drawing/2014/main" id="{89E7936D-F24F-4A4E-A76A-849B343D42F7}"/>
              </a:ext>
            </a:extLst>
          </p:cNvPr>
          <p:cNvSpPr/>
          <p:nvPr/>
        </p:nvSpPr>
        <p:spPr>
          <a:xfrm>
            <a:off x="2885385" y="5175600"/>
            <a:ext cx="1539029"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8" name="5-point Star 17">
            <a:extLst>
              <a:ext uri="{FF2B5EF4-FFF2-40B4-BE49-F238E27FC236}">
                <a16:creationId xmlns:a16="http://schemas.microsoft.com/office/drawing/2014/main" id="{6D46AC01-0E3D-9C48-9215-382428C06ABA}"/>
              </a:ext>
            </a:extLst>
          </p:cNvPr>
          <p:cNvSpPr/>
          <p:nvPr/>
        </p:nvSpPr>
        <p:spPr>
          <a:xfrm>
            <a:off x="3506618" y="5821931"/>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Oval 18">
            <a:extLst>
              <a:ext uri="{FF2B5EF4-FFF2-40B4-BE49-F238E27FC236}">
                <a16:creationId xmlns:a16="http://schemas.microsoft.com/office/drawing/2014/main" id="{D2DA4436-4FAC-1548-AF8F-B4CC6E5F51CD}"/>
              </a:ext>
            </a:extLst>
          </p:cNvPr>
          <p:cNvSpPr/>
          <p:nvPr/>
        </p:nvSpPr>
        <p:spPr>
          <a:xfrm>
            <a:off x="3593853" y="5132004"/>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0" name="Straight Connector 19">
            <a:extLst>
              <a:ext uri="{FF2B5EF4-FFF2-40B4-BE49-F238E27FC236}">
                <a16:creationId xmlns:a16="http://schemas.microsoft.com/office/drawing/2014/main" id="{0111F988-A921-7E40-ABD7-6AF2EAD15F40}"/>
              </a:ext>
            </a:extLst>
          </p:cNvPr>
          <p:cNvCxnSpPr>
            <a:cxnSpLocks/>
            <a:endCxn id="19" idx="0"/>
          </p:cNvCxnSpPr>
          <p:nvPr/>
        </p:nvCxnSpPr>
        <p:spPr>
          <a:xfrm flipV="1">
            <a:off x="3649458" y="5132004"/>
            <a:ext cx="1" cy="825162"/>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1BEA88-24CC-664E-835B-90577B3EAD1A}"/>
              </a:ext>
            </a:extLst>
          </p:cNvPr>
          <p:cNvSpPr txBox="1"/>
          <p:nvPr/>
        </p:nvSpPr>
        <p:spPr>
          <a:xfrm>
            <a:off x="6096000" y="1351596"/>
            <a:ext cx="5394782" cy="646331"/>
          </a:xfrm>
          <a:prstGeom prst="rect">
            <a:avLst/>
          </a:prstGeom>
          <a:noFill/>
        </p:spPr>
        <p:txBody>
          <a:bodyPr wrap="square" rtlCol="0">
            <a:spAutoFit/>
          </a:bodyPr>
          <a:lstStyle/>
          <a:p>
            <a:r>
              <a:rPr lang="en-NO" b="1" dirty="0"/>
              <a:t>Kepler 2: </a:t>
            </a:r>
            <a:r>
              <a:rPr lang="en-NO" dirty="0"/>
              <a:t>In the same time interval, the area swept by the radius vector is the same.</a:t>
            </a:r>
          </a:p>
        </p:txBody>
      </p:sp>
      <p:sp>
        <p:nvSpPr>
          <p:cNvPr id="25" name="Oval 24">
            <a:extLst>
              <a:ext uri="{FF2B5EF4-FFF2-40B4-BE49-F238E27FC236}">
                <a16:creationId xmlns:a16="http://schemas.microsoft.com/office/drawing/2014/main" id="{55024CDC-60EB-D446-B5A3-A3389DFA4809}"/>
              </a:ext>
            </a:extLst>
          </p:cNvPr>
          <p:cNvSpPr/>
          <p:nvPr/>
        </p:nvSpPr>
        <p:spPr>
          <a:xfrm>
            <a:off x="6336325" y="2192799"/>
            <a:ext cx="1539029"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5-point Star 25">
            <a:extLst>
              <a:ext uri="{FF2B5EF4-FFF2-40B4-BE49-F238E27FC236}">
                <a16:creationId xmlns:a16="http://schemas.microsoft.com/office/drawing/2014/main" id="{6461EA8E-3775-914F-B42A-DBC1C7A0EE22}"/>
              </a:ext>
            </a:extLst>
          </p:cNvPr>
          <p:cNvSpPr/>
          <p:nvPr/>
        </p:nvSpPr>
        <p:spPr>
          <a:xfrm>
            <a:off x="6957558" y="2839130"/>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Oval 26">
            <a:extLst>
              <a:ext uri="{FF2B5EF4-FFF2-40B4-BE49-F238E27FC236}">
                <a16:creationId xmlns:a16="http://schemas.microsoft.com/office/drawing/2014/main" id="{83A0E32B-0F68-4B4F-A266-4FCBD04446C5}"/>
              </a:ext>
            </a:extLst>
          </p:cNvPr>
          <p:cNvSpPr/>
          <p:nvPr/>
        </p:nvSpPr>
        <p:spPr>
          <a:xfrm>
            <a:off x="7044793" y="2149203"/>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8" name="Straight Connector 27">
            <a:extLst>
              <a:ext uri="{FF2B5EF4-FFF2-40B4-BE49-F238E27FC236}">
                <a16:creationId xmlns:a16="http://schemas.microsoft.com/office/drawing/2014/main" id="{549C2C44-4C0E-D04D-8DB8-A2D38E8D5D34}"/>
              </a:ext>
            </a:extLst>
          </p:cNvPr>
          <p:cNvCxnSpPr>
            <a:cxnSpLocks/>
            <a:endCxn id="27" idx="0"/>
          </p:cNvCxnSpPr>
          <p:nvPr/>
        </p:nvCxnSpPr>
        <p:spPr>
          <a:xfrm flipV="1">
            <a:off x="7100398" y="2149203"/>
            <a:ext cx="1" cy="825162"/>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4A109-CDCF-9F47-A135-B49D3E3C939C}"/>
              </a:ext>
            </a:extLst>
          </p:cNvPr>
          <p:cNvCxnSpPr>
            <a:cxnSpLocks/>
          </p:cNvCxnSpPr>
          <p:nvPr/>
        </p:nvCxnSpPr>
        <p:spPr>
          <a:xfrm flipV="1">
            <a:off x="7128201" y="2494210"/>
            <a:ext cx="593431" cy="453639"/>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DE169F1-0C38-7D42-8927-A490FCCF734D}"/>
              </a:ext>
            </a:extLst>
          </p:cNvPr>
          <p:cNvSpPr/>
          <p:nvPr/>
        </p:nvSpPr>
        <p:spPr>
          <a:xfrm>
            <a:off x="7658536" y="2457693"/>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3" name="Oval 32">
            <a:extLst>
              <a:ext uri="{FF2B5EF4-FFF2-40B4-BE49-F238E27FC236}">
                <a16:creationId xmlns:a16="http://schemas.microsoft.com/office/drawing/2014/main" id="{EA57BB61-1DB9-4444-BE40-08350C68FDE6}"/>
              </a:ext>
            </a:extLst>
          </p:cNvPr>
          <p:cNvSpPr/>
          <p:nvPr/>
        </p:nvSpPr>
        <p:spPr>
          <a:xfrm>
            <a:off x="9236101" y="2306921"/>
            <a:ext cx="1539029"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4" name="5-point Star 33">
            <a:extLst>
              <a:ext uri="{FF2B5EF4-FFF2-40B4-BE49-F238E27FC236}">
                <a16:creationId xmlns:a16="http://schemas.microsoft.com/office/drawing/2014/main" id="{1945FF12-6EFB-7945-AAD0-DDA5A79599A5}"/>
              </a:ext>
            </a:extLst>
          </p:cNvPr>
          <p:cNvSpPr/>
          <p:nvPr/>
        </p:nvSpPr>
        <p:spPr>
          <a:xfrm>
            <a:off x="9857334" y="2953252"/>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36" name="Straight Connector 35">
            <a:extLst>
              <a:ext uri="{FF2B5EF4-FFF2-40B4-BE49-F238E27FC236}">
                <a16:creationId xmlns:a16="http://schemas.microsoft.com/office/drawing/2014/main" id="{602D3BB3-8F33-D745-996A-F34A523E2570}"/>
              </a:ext>
            </a:extLst>
          </p:cNvPr>
          <p:cNvCxnSpPr>
            <a:cxnSpLocks/>
            <a:stCxn id="43" idx="2"/>
          </p:cNvCxnSpPr>
          <p:nvPr/>
        </p:nvCxnSpPr>
        <p:spPr>
          <a:xfrm flipH="1" flipV="1">
            <a:off x="10000175" y="3069952"/>
            <a:ext cx="702276" cy="241642"/>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9370FA-5CA7-5E41-BF69-41781A4F2176}"/>
              </a:ext>
            </a:extLst>
          </p:cNvPr>
          <p:cNvCxnSpPr>
            <a:cxnSpLocks/>
          </p:cNvCxnSpPr>
          <p:nvPr/>
        </p:nvCxnSpPr>
        <p:spPr>
          <a:xfrm flipV="1">
            <a:off x="10027977" y="2608332"/>
            <a:ext cx="593431" cy="453639"/>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8321B87-9EB0-1B4A-A47E-B5B4876842EE}"/>
              </a:ext>
            </a:extLst>
          </p:cNvPr>
          <p:cNvSpPr/>
          <p:nvPr/>
        </p:nvSpPr>
        <p:spPr>
          <a:xfrm>
            <a:off x="10558312" y="2571815"/>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3" name="Oval 42">
            <a:extLst>
              <a:ext uri="{FF2B5EF4-FFF2-40B4-BE49-F238E27FC236}">
                <a16:creationId xmlns:a16="http://schemas.microsoft.com/office/drawing/2014/main" id="{D5A3E217-8ED5-F847-BA39-9645CAA70261}"/>
              </a:ext>
            </a:extLst>
          </p:cNvPr>
          <p:cNvSpPr/>
          <p:nvPr/>
        </p:nvSpPr>
        <p:spPr>
          <a:xfrm>
            <a:off x="10702451" y="3255988"/>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5" name="TextBox 44">
            <a:extLst>
              <a:ext uri="{FF2B5EF4-FFF2-40B4-BE49-F238E27FC236}">
                <a16:creationId xmlns:a16="http://schemas.microsoft.com/office/drawing/2014/main" id="{D49F066B-3C77-7D48-9022-14B0A7E9F622}"/>
              </a:ext>
            </a:extLst>
          </p:cNvPr>
          <p:cNvSpPr txBox="1"/>
          <p:nvPr/>
        </p:nvSpPr>
        <p:spPr>
          <a:xfrm>
            <a:off x="6336325" y="4258264"/>
            <a:ext cx="5154457" cy="646331"/>
          </a:xfrm>
          <a:prstGeom prst="rect">
            <a:avLst/>
          </a:prstGeom>
          <a:noFill/>
        </p:spPr>
        <p:txBody>
          <a:bodyPr wrap="square" rtlCol="0">
            <a:spAutoFit/>
          </a:bodyPr>
          <a:lstStyle/>
          <a:p>
            <a:r>
              <a:rPr lang="en-NO" dirty="0"/>
              <a:t>Since distance is constant, speed is constant, angular speed is constant and so same angle in same time. </a:t>
            </a:r>
          </a:p>
        </p:txBody>
      </p:sp>
      <p:pic>
        <p:nvPicPr>
          <p:cNvPr id="46" name="Picture 45">
            <a:extLst>
              <a:ext uri="{FF2B5EF4-FFF2-40B4-BE49-F238E27FC236}">
                <a16:creationId xmlns:a16="http://schemas.microsoft.com/office/drawing/2014/main" id="{4D90A452-7A5F-CA44-B1B2-329C0CD38076}"/>
              </a:ext>
            </a:extLst>
          </p:cNvPr>
          <p:cNvPicPr>
            <a:picLocks noChangeAspect="1"/>
          </p:cNvPicPr>
          <p:nvPr/>
        </p:nvPicPr>
        <p:blipFill>
          <a:blip r:embed="rId2"/>
          <a:stretch>
            <a:fillRect/>
          </a:stretch>
        </p:blipFill>
        <p:spPr>
          <a:xfrm>
            <a:off x="7350993" y="5107686"/>
            <a:ext cx="2905115" cy="579556"/>
          </a:xfrm>
          <a:prstGeom prst="rect">
            <a:avLst/>
          </a:prstGeom>
        </p:spPr>
      </p:pic>
      <p:sp>
        <p:nvSpPr>
          <p:cNvPr id="47" name="TextBox 46">
            <a:extLst>
              <a:ext uri="{FF2B5EF4-FFF2-40B4-BE49-F238E27FC236}">
                <a16:creationId xmlns:a16="http://schemas.microsoft.com/office/drawing/2014/main" id="{E59092A6-C302-3F48-A994-5B914C9EDC12}"/>
              </a:ext>
            </a:extLst>
          </p:cNvPr>
          <p:cNvSpPr txBox="1"/>
          <p:nvPr/>
        </p:nvSpPr>
        <p:spPr>
          <a:xfrm>
            <a:off x="3676133" y="5451229"/>
            <a:ext cx="309700" cy="369332"/>
          </a:xfrm>
          <a:prstGeom prst="rect">
            <a:avLst/>
          </a:prstGeom>
          <a:noFill/>
        </p:spPr>
        <p:txBody>
          <a:bodyPr wrap="none" rtlCol="0">
            <a:spAutoFit/>
          </a:bodyPr>
          <a:lstStyle/>
          <a:p>
            <a:r>
              <a:rPr lang="en-NO" dirty="0"/>
              <a:t>R</a:t>
            </a:r>
          </a:p>
        </p:txBody>
      </p:sp>
      <p:sp>
        <p:nvSpPr>
          <p:cNvPr id="48" name="TextBox 47">
            <a:extLst>
              <a:ext uri="{FF2B5EF4-FFF2-40B4-BE49-F238E27FC236}">
                <a16:creationId xmlns:a16="http://schemas.microsoft.com/office/drawing/2014/main" id="{0770E6A4-9C8E-A64D-A040-43E8B43C84E3}"/>
              </a:ext>
            </a:extLst>
          </p:cNvPr>
          <p:cNvSpPr txBox="1"/>
          <p:nvPr/>
        </p:nvSpPr>
        <p:spPr>
          <a:xfrm>
            <a:off x="7355908" y="2694277"/>
            <a:ext cx="309700" cy="369332"/>
          </a:xfrm>
          <a:prstGeom prst="rect">
            <a:avLst/>
          </a:prstGeom>
          <a:noFill/>
        </p:spPr>
        <p:txBody>
          <a:bodyPr wrap="none" rtlCol="0">
            <a:spAutoFit/>
          </a:bodyPr>
          <a:lstStyle/>
          <a:p>
            <a:r>
              <a:rPr lang="en-NO" dirty="0"/>
              <a:t>R</a:t>
            </a:r>
          </a:p>
        </p:txBody>
      </p:sp>
      <p:sp>
        <p:nvSpPr>
          <p:cNvPr id="49" name="TextBox 48">
            <a:extLst>
              <a:ext uri="{FF2B5EF4-FFF2-40B4-BE49-F238E27FC236}">
                <a16:creationId xmlns:a16="http://schemas.microsoft.com/office/drawing/2014/main" id="{1367D404-D74C-BA43-86B8-D50D54F37C87}"/>
              </a:ext>
            </a:extLst>
          </p:cNvPr>
          <p:cNvSpPr txBox="1"/>
          <p:nvPr/>
        </p:nvSpPr>
        <p:spPr>
          <a:xfrm>
            <a:off x="7128201" y="2368253"/>
            <a:ext cx="317716" cy="369332"/>
          </a:xfrm>
          <a:prstGeom prst="rect">
            <a:avLst/>
          </a:prstGeom>
          <a:noFill/>
        </p:spPr>
        <p:txBody>
          <a:bodyPr wrap="none" rtlCol="0">
            <a:spAutoFit/>
          </a:bodyPr>
          <a:lstStyle/>
          <a:p>
            <a:r>
              <a:rPr lang="en-NO" dirty="0"/>
              <a:t>A</a:t>
            </a:r>
          </a:p>
        </p:txBody>
      </p:sp>
      <p:sp>
        <p:nvSpPr>
          <p:cNvPr id="50" name="TextBox 49">
            <a:extLst>
              <a:ext uri="{FF2B5EF4-FFF2-40B4-BE49-F238E27FC236}">
                <a16:creationId xmlns:a16="http://schemas.microsoft.com/office/drawing/2014/main" id="{A8007F95-626A-764D-9105-ED06691D6501}"/>
              </a:ext>
            </a:extLst>
          </p:cNvPr>
          <p:cNvSpPr txBox="1"/>
          <p:nvPr/>
        </p:nvSpPr>
        <p:spPr>
          <a:xfrm>
            <a:off x="10309392" y="2806732"/>
            <a:ext cx="317716" cy="369332"/>
          </a:xfrm>
          <a:prstGeom prst="rect">
            <a:avLst/>
          </a:prstGeom>
          <a:noFill/>
        </p:spPr>
        <p:txBody>
          <a:bodyPr wrap="none" rtlCol="0">
            <a:spAutoFit/>
          </a:bodyPr>
          <a:lstStyle/>
          <a:p>
            <a:r>
              <a:rPr lang="en-NO" dirty="0"/>
              <a:t>A</a:t>
            </a:r>
          </a:p>
        </p:txBody>
      </p:sp>
      <p:cxnSp>
        <p:nvCxnSpPr>
          <p:cNvPr id="52" name="Straight Arrow Connector 51">
            <a:extLst>
              <a:ext uri="{FF2B5EF4-FFF2-40B4-BE49-F238E27FC236}">
                <a16:creationId xmlns:a16="http://schemas.microsoft.com/office/drawing/2014/main" id="{E0C3FDD0-81F7-0748-92C9-9148FE2FE569}"/>
              </a:ext>
            </a:extLst>
          </p:cNvPr>
          <p:cNvCxnSpPr>
            <a:cxnSpLocks/>
            <a:stCxn id="32" idx="6"/>
          </p:cNvCxnSpPr>
          <p:nvPr/>
        </p:nvCxnSpPr>
        <p:spPr>
          <a:xfrm>
            <a:off x="7769747" y="2513299"/>
            <a:ext cx="276249" cy="572276"/>
          </a:xfrm>
          <a:prstGeom prst="straightConnector1">
            <a:avLst/>
          </a:prstGeom>
          <a:ln w="22225">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BA0066C-C603-854F-A63C-60B1579B61E2}"/>
              </a:ext>
            </a:extLst>
          </p:cNvPr>
          <p:cNvCxnSpPr>
            <a:cxnSpLocks/>
          </p:cNvCxnSpPr>
          <p:nvPr/>
        </p:nvCxnSpPr>
        <p:spPr>
          <a:xfrm flipH="1">
            <a:off x="10468250" y="3311593"/>
            <a:ext cx="290241" cy="611155"/>
          </a:xfrm>
          <a:prstGeom prst="straightConnector1">
            <a:avLst/>
          </a:prstGeom>
          <a:ln w="22225">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F530232-6655-0A45-B7E5-9B7C3EBC344D}"/>
              </a:ext>
            </a:extLst>
          </p:cNvPr>
          <p:cNvSpPr txBox="1"/>
          <p:nvPr/>
        </p:nvSpPr>
        <p:spPr>
          <a:xfrm>
            <a:off x="7920831" y="2600704"/>
            <a:ext cx="288862" cy="369332"/>
          </a:xfrm>
          <a:prstGeom prst="rect">
            <a:avLst/>
          </a:prstGeom>
          <a:noFill/>
        </p:spPr>
        <p:txBody>
          <a:bodyPr wrap="none" rtlCol="0">
            <a:spAutoFit/>
          </a:bodyPr>
          <a:lstStyle/>
          <a:p>
            <a:r>
              <a:rPr lang="en-NO" dirty="0"/>
              <a:t>v</a:t>
            </a:r>
          </a:p>
        </p:txBody>
      </p:sp>
      <p:sp>
        <p:nvSpPr>
          <p:cNvPr id="58" name="TextBox 57">
            <a:extLst>
              <a:ext uri="{FF2B5EF4-FFF2-40B4-BE49-F238E27FC236}">
                <a16:creationId xmlns:a16="http://schemas.microsoft.com/office/drawing/2014/main" id="{1D4C7477-4668-8841-A0AA-3384B2810627}"/>
              </a:ext>
            </a:extLst>
          </p:cNvPr>
          <p:cNvSpPr txBox="1"/>
          <p:nvPr/>
        </p:nvSpPr>
        <p:spPr>
          <a:xfrm>
            <a:off x="10639019" y="3470296"/>
            <a:ext cx="288862" cy="369332"/>
          </a:xfrm>
          <a:prstGeom prst="rect">
            <a:avLst/>
          </a:prstGeom>
          <a:noFill/>
        </p:spPr>
        <p:txBody>
          <a:bodyPr wrap="none" rtlCol="0">
            <a:spAutoFit/>
          </a:bodyPr>
          <a:lstStyle/>
          <a:p>
            <a:r>
              <a:rPr lang="en-NO" dirty="0"/>
              <a:t>v</a:t>
            </a:r>
          </a:p>
        </p:txBody>
      </p:sp>
      <p:sp>
        <p:nvSpPr>
          <p:cNvPr id="59" name="TextBox 58">
            <a:extLst>
              <a:ext uri="{FF2B5EF4-FFF2-40B4-BE49-F238E27FC236}">
                <a16:creationId xmlns:a16="http://schemas.microsoft.com/office/drawing/2014/main" id="{E39041C6-4F71-2F42-9865-12E888CB548B}"/>
              </a:ext>
            </a:extLst>
          </p:cNvPr>
          <p:cNvSpPr txBox="1"/>
          <p:nvPr/>
        </p:nvSpPr>
        <p:spPr>
          <a:xfrm>
            <a:off x="6396950" y="5927808"/>
            <a:ext cx="1908086" cy="646331"/>
          </a:xfrm>
          <a:prstGeom prst="rect">
            <a:avLst/>
          </a:prstGeom>
          <a:noFill/>
        </p:spPr>
        <p:txBody>
          <a:bodyPr wrap="none" rtlCol="0">
            <a:spAutoFit/>
          </a:bodyPr>
          <a:lstStyle/>
          <a:p>
            <a:r>
              <a:rPr lang="en-NO" dirty="0"/>
              <a:t>Period P: constant</a:t>
            </a:r>
          </a:p>
          <a:p>
            <a:r>
              <a:rPr lang="en-NO" dirty="0"/>
              <a:t>Radius R: constant</a:t>
            </a:r>
          </a:p>
        </p:txBody>
      </p:sp>
      <p:sp>
        <p:nvSpPr>
          <p:cNvPr id="60" name="TextBox 59">
            <a:extLst>
              <a:ext uri="{FF2B5EF4-FFF2-40B4-BE49-F238E27FC236}">
                <a16:creationId xmlns:a16="http://schemas.microsoft.com/office/drawing/2014/main" id="{DE2D2315-FC1F-7047-9CF2-02D68E044C69}"/>
              </a:ext>
            </a:extLst>
          </p:cNvPr>
          <p:cNvSpPr txBox="1"/>
          <p:nvPr/>
        </p:nvSpPr>
        <p:spPr>
          <a:xfrm>
            <a:off x="8537101" y="5927807"/>
            <a:ext cx="2640466" cy="646331"/>
          </a:xfrm>
          <a:prstGeom prst="rect">
            <a:avLst/>
          </a:prstGeom>
          <a:noFill/>
        </p:spPr>
        <p:txBody>
          <a:bodyPr wrap="none" rtlCol="0">
            <a:spAutoFit/>
          </a:bodyPr>
          <a:lstStyle/>
          <a:p>
            <a:r>
              <a:rPr lang="en-NO" dirty="0"/>
              <a:t>Area A covered in time Δt:</a:t>
            </a:r>
          </a:p>
          <a:p>
            <a:r>
              <a:rPr lang="en-NO" dirty="0"/>
              <a:t>Constant!</a:t>
            </a:r>
          </a:p>
        </p:txBody>
      </p:sp>
      <p:cxnSp>
        <p:nvCxnSpPr>
          <p:cNvPr id="62" name="Straight Connector 61">
            <a:extLst>
              <a:ext uri="{FF2B5EF4-FFF2-40B4-BE49-F238E27FC236}">
                <a16:creationId xmlns:a16="http://schemas.microsoft.com/office/drawing/2014/main" id="{9A8AF2B7-4A38-2E46-AA38-652C4984B567}"/>
              </a:ext>
            </a:extLst>
          </p:cNvPr>
          <p:cNvCxnSpPr>
            <a:cxnSpLocks/>
            <a:stCxn id="5" idx="2"/>
            <a:endCxn id="5" idx="6"/>
          </p:cNvCxnSpPr>
          <p:nvPr/>
        </p:nvCxnSpPr>
        <p:spPr>
          <a:xfrm>
            <a:off x="542316" y="4062954"/>
            <a:ext cx="3262184" cy="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448397-33E3-6248-AC8E-AD3C2C39C7EE}"/>
              </a:ext>
            </a:extLst>
          </p:cNvPr>
          <p:cNvCxnSpPr>
            <a:cxnSpLocks/>
            <a:stCxn id="5" idx="4"/>
            <a:endCxn id="5" idx="0"/>
          </p:cNvCxnSpPr>
          <p:nvPr/>
        </p:nvCxnSpPr>
        <p:spPr>
          <a:xfrm flipV="1">
            <a:off x="2173408" y="3281389"/>
            <a:ext cx="0" cy="156313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95A22A2-1806-3F41-BF0C-55048A3EEA5F}"/>
              </a:ext>
            </a:extLst>
          </p:cNvPr>
          <p:cNvSpPr txBox="1"/>
          <p:nvPr/>
        </p:nvSpPr>
        <p:spPr>
          <a:xfrm>
            <a:off x="1541632" y="4051195"/>
            <a:ext cx="295274" cy="369332"/>
          </a:xfrm>
          <a:prstGeom prst="rect">
            <a:avLst/>
          </a:prstGeom>
          <a:noFill/>
        </p:spPr>
        <p:txBody>
          <a:bodyPr wrap="none" rtlCol="0">
            <a:spAutoFit/>
          </a:bodyPr>
          <a:lstStyle/>
          <a:p>
            <a:r>
              <a:rPr lang="en-NO" dirty="0"/>
              <a:t>a</a:t>
            </a:r>
          </a:p>
        </p:txBody>
      </p:sp>
      <p:sp>
        <p:nvSpPr>
          <p:cNvPr id="68" name="TextBox 67">
            <a:extLst>
              <a:ext uri="{FF2B5EF4-FFF2-40B4-BE49-F238E27FC236}">
                <a16:creationId xmlns:a16="http://schemas.microsoft.com/office/drawing/2014/main" id="{E0D622B9-C840-7541-8118-BC6C6CEE8FA7}"/>
              </a:ext>
            </a:extLst>
          </p:cNvPr>
          <p:cNvSpPr txBox="1"/>
          <p:nvPr/>
        </p:nvSpPr>
        <p:spPr>
          <a:xfrm>
            <a:off x="2203417" y="4357628"/>
            <a:ext cx="306494" cy="369332"/>
          </a:xfrm>
          <a:prstGeom prst="rect">
            <a:avLst/>
          </a:prstGeom>
          <a:noFill/>
        </p:spPr>
        <p:txBody>
          <a:bodyPr wrap="none" rtlCol="0">
            <a:spAutoFit/>
          </a:bodyPr>
          <a:lstStyle/>
          <a:p>
            <a:r>
              <a:rPr lang="en-NO" dirty="0"/>
              <a:t>b</a:t>
            </a:r>
          </a:p>
        </p:txBody>
      </p:sp>
      <p:sp>
        <p:nvSpPr>
          <p:cNvPr id="69" name="TextBox 68">
            <a:extLst>
              <a:ext uri="{FF2B5EF4-FFF2-40B4-BE49-F238E27FC236}">
                <a16:creationId xmlns:a16="http://schemas.microsoft.com/office/drawing/2014/main" id="{B306344D-4F8D-6A4D-92E8-4E4D8C570B7C}"/>
              </a:ext>
            </a:extLst>
          </p:cNvPr>
          <p:cNvSpPr txBox="1"/>
          <p:nvPr/>
        </p:nvSpPr>
        <p:spPr>
          <a:xfrm>
            <a:off x="3936305" y="3768879"/>
            <a:ext cx="1917000" cy="646331"/>
          </a:xfrm>
          <a:prstGeom prst="rect">
            <a:avLst/>
          </a:prstGeom>
          <a:noFill/>
        </p:spPr>
        <p:txBody>
          <a:bodyPr wrap="none" rtlCol="0">
            <a:spAutoFit/>
          </a:bodyPr>
          <a:lstStyle/>
          <a:p>
            <a:r>
              <a:rPr lang="en-GB" dirty="0"/>
              <a:t>a</a:t>
            </a:r>
            <a:r>
              <a:rPr lang="en-NO" dirty="0"/>
              <a:t>: Semi-major axis</a:t>
            </a:r>
          </a:p>
          <a:p>
            <a:r>
              <a:rPr lang="en-GB" dirty="0"/>
              <a:t>b</a:t>
            </a:r>
            <a:r>
              <a:rPr lang="en-NO" dirty="0"/>
              <a:t>: Semi-minor axis</a:t>
            </a:r>
          </a:p>
        </p:txBody>
      </p:sp>
      <p:sp>
        <p:nvSpPr>
          <p:cNvPr id="70" name="TextBox 69">
            <a:extLst>
              <a:ext uri="{FF2B5EF4-FFF2-40B4-BE49-F238E27FC236}">
                <a16:creationId xmlns:a16="http://schemas.microsoft.com/office/drawing/2014/main" id="{AEFD6F3F-016B-2045-AD47-817DADF12D0B}"/>
              </a:ext>
            </a:extLst>
          </p:cNvPr>
          <p:cNvSpPr txBox="1"/>
          <p:nvPr/>
        </p:nvSpPr>
        <p:spPr>
          <a:xfrm>
            <a:off x="4656479" y="5693807"/>
            <a:ext cx="984565" cy="369332"/>
          </a:xfrm>
          <a:prstGeom prst="rect">
            <a:avLst/>
          </a:prstGeom>
          <a:noFill/>
        </p:spPr>
        <p:txBody>
          <a:bodyPr wrap="none" rtlCol="0">
            <a:spAutoFit/>
          </a:bodyPr>
          <a:lstStyle/>
          <a:p>
            <a:r>
              <a:rPr lang="en-GB" dirty="0"/>
              <a:t>a </a:t>
            </a:r>
            <a:r>
              <a:rPr lang="en-NO" dirty="0"/>
              <a:t>= b = R</a:t>
            </a:r>
          </a:p>
        </p:txBody>
      </p:sp>
      <p:sp>
        <p:nvSpPr>
          <p:cNvPr id="71" name="TextBox 70">
            <a:extLst>
              <a:ext uri="{FF2B5EF4-FFF2-40B4-BE49-F238E27FC236}">
                <a16:creationId xmlns:a16="http://schemas.microsoft.com/office/drawing/2014/main" id="{3438ADCF-F038-4947-A8D8-C4F30E4DD8A5}"/>
              </a:ext>
            </a:extLst>
          </p:cNvPr>
          <p:cNvSpPr txBox="1"/>
          <p:nvPr/>
        </p:nvSpPr>
        <p:spPr>
          <a:xfrm>
            <a:off x="605642" y="927650"/>
            <a:ext cx="2597496" cy="646331"/>
          </a:xfrm>
          <a:prstGeom prst="rect">
            <a:avLst/>
          </a:prstGeom>
          <a:noFill/>
        </p:spPr>
        <p:txBody>
          <a:bodyPr wrap="square" rtlCol="0">
            <a:spAutoFit/>
          </a:bodyPr>
          <a:lstStyle/>
          <a:p>
            <a:r>
              <a:rPr lang="en-NO" dirty="0"/>
              <a:t>When in a gravitational field, where the force is:</a:t>
            </a:r>
          </a:p>
        </p:txBody>
      </p:sp>
      <p:pic>
        <p:nvPicPr>
          <p:cNvPr id="72" name="Picture 71">
            <a:extLst>
              <a:ext uri="{FF2B5EF4-FFF2-40B4-BE49-F238E27FC236}">
                <a16:creationId xmlns:a16="http://schemas.microsoft.com/office/drawing/2014/main" id="{343250DE-46DD-3B45-9C8F-449DF69874C4}"/>
              </a:ext>
            </a:extLst>
          </p:cNvPr>
          <p:cNvPicPr>
            <a:picLocks noChangeAspect="1"/>
          </p:cNvPicPr>
          <p:nvPr/>
        </p:nvPicPr>
        <p:blipFill>
          <a:blip r:embed="rId3"/>
          <a:stretch>
            <a:fillRect/>
          </a:stretch>
        </p:blipFill>
        <p:spPr>
          <a:xfrm>
            <a:off x="3203138" y="991735"/>
            <a:ext cx="1166099" cy="500662"/>
          </a:xfrm>
          <a:prstGeom prst="rect">
            <a:avLst/>
          </a:prstGeom>
        </p:spPr>
      </p:pic>
      <p:pic>
        <p:nvPicPr>
          <p:cNvPr id="74" name="Picture 73" descr="A blue and black logo&#10;&#10;Description automatically generated">
            <a:extLst>
              <a:ext uri="{FF2B5EF4-FFF2-40B4-BE49-F238E27FC236}">
                <a16:creationId xmlns:a16="http://schemas.microsoft.com/office/drawing/2014/main" id="{01BE1877-8C73-BB4A-9A6E-AB74C7D7E782}"/>
              </a:ext>
            </a:extLst>
          </p:cNvPr>
          <p:cNvPicPr>
            <a:picLocks noChangeAspect="1"/>
          </p:cNvPicPr>
          <p:nvPr/>
        </p:nvPicPr>
        <p:blipFill>
          <a:blip r:embed="rId4"/>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3803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heckerboard(across)">
                                      <p:cBhvr>
                                        <p:cTn id="7" dur="500"/>
                                        <p:tgtEl>
                                          <p:spTgt spid="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checkerboard(across)">
                                      <p:cBhvr>
                                        <p:cTn id="10" dur="500"/>
                                        <p:tgtEl>
                                          <p:spTgt spid="71"/>
                                        </p:tgtEl>
                                      </p:cBhvr>
                                    </p:animEffect>
                                  </p:childTnLst>
                                </p:cTn>
                              </p:par>
                              <p:par>
                                <p:cTn id="11" presetID="5" presetClass="entr" presetSubtype="1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checkerboard(across)">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par>
                                <p:cTn id="42" presetID="5" presetClass="entr" presetSubtype="1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checkerboard(across)">
                                      <p:cBhvr>
                                        <p:cTn id="44" dur="500"/>
                                        <p:tgtEl>
                                          <p:spTgt spid="62"/>
                                        </p:tgtEl>
                                      </p:cBhvr>
                                    </p:animEffect>
                                  </p:childTnLst>
                                </p:cTn>
                              </p:par>
                              <p:par>
                                <p:cTn id="45" presetID="5" presetClass="entr" presetSubtype="1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checkerboard(across)">
                                      <p:cBhvr>
                                        <p:cTn id="47" dur="500"/>
                                        <p:tgtEl>
                                          <p:spTgt spid="6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checkerboard(across)">
                                      <p:cBhvr>
                                        <p:cTn id="50" dur="500"/>
                                        <p:tgtEl>
                                          <p:spTgt spid="6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checkerboard(across)">
                                      <p:cBhvr>
                                        <p:cTn id="53" dur="500"/>
                                        <p:tgtEl>
                                          <p:spTgt spid="6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checkerboard(across)">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par>
                                <p:cTn id="68" presetID="5" presetClass="entr" presetSubtype="1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checkerboard(across)">
                                      <p:cBhvr>
                                        <p:cTn id="73" dur="500"/>
                                        <p:tgtEl>
                                          <p:spTgt spid="47"/>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checkerboard(across)">
                                      <p:cBhvr>
                                        <p:cTn id="76" dur="500"/>
                                        <p:tgtEl>
                                          <p:spTgt spid="1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checkerboard(across)">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checkerboard(across)">
                                      <p:cBhvr>
                                        <p:cTn id="84" dur="500"/>
                                        <p:tgtEl>
                                          <p:spTgt spid="24"/>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checkerboard(across)">
                                      <p:cBhvr>
                                        <p:cTn id="87" dur="500"/>
                                        <p:tgtEl>
                                          <p:spTgt spid="25"/>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checkerboard(across)">
                                      <p:cBhvr>
                                        <p:cTn id="90" dur="500"/>
                                        <p:tgtEl>
                                          <p:spTgt spid="26"/>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checkerboard(across)">
                                      <p:cBhvr>
                                        <p:cTn id="93" dur="500"/>
                                        <p:tgtEl>
                                          <p:spTgt spid="27"/>
                                        </p:tgtEl>
                                      </p:cBhvr>
                                    </p:animEffect>
                                  </p:childTnLst>
                                </p:cTn>
                              </p:par>
                              <p:par>
                                <p:cTn id="94" presetID="5" presetClass="entr" presetSubtype="10"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checkerboard(across)">
                                      <p:cBhvr>
                                        <p:cTn id="96" dur="500"/>
                                        <p:tgtEl>
                                          <p:spTgt spid="28"/>
                                        </p:tgtEl>
                                      </p:cBhvr>
                                    </p:animEffect>
                                  </p:childTnLst>
                                </p:cTn>
                              </p:par>
                              <p:par>
                                <p:cTn id="97" presetID="5" presetClass="entr" presetSubtype="1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checkerboard(across)">
                                      <p:cBhvr>
                                        <p:cTn id="99" dur="500"/>
                                        <p:tgtEl>
                                          <p:spTgt spid="29"/>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checkerboard(across)">
                                      <p:cBhvr>
                                        <p:cTn id="102" dur="500"/>
                                        <p:tgtEl>
                                          <p:spTgt spid="32"/>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checkerboard(across)">
                                      <p:cBhvr>
                                        <p:cTn id="105" dur="500"/>
                                        <p:tgtEl>
                                          <p:spTgt spid="33"/>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checkerboard(across)">
                                      <p:cBhvr>
                                        <p:cTn id="108" dur="500"/>
                                        <p:tgtEl>
                                          <p:spTgt spid="34"/>
                                        </p:tgtEl>
                                      </p:cBhvr>
                                    </p:animEffect>
                                  </p:childTnLst>
                                </p:cTn>
                              </p:par>
                              <p:par>
                                <p:cTn id="109" presetID="5" presetClass="entr" presetSubtype="1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checkerboard(across)">
                                      <p:cBhvr>
                                        <p:cTn id="111" dur="500"/>
                                        <p:tgtEl>
                                          <p:spTgt spid="36"/>
                                        </p:tgtEl>
                                      </p:cBhvr>
                                    </p:animEffect>
                                  </p:childTnLst>
                                </p:cTn>
                              </p:par>
                              <p:par>
                                <p:cTn id="112" presetID="5" presetClass="entr" presetSubtype="10"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checkerboard(across)">
                                      <p:cBhvr>
                                        <p:cTn id="114" dur="500"/>
                                        <p:tgtEl>
                                          <p:spTgt spid="37"/>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checkerboard(across)">
                                      <p:cBhvr>
                                        <p:cTn id="117" dur="500"/>
                                        <p:tgtEl>
                                          <p:spTgt spid="38"/>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checkerboard(across)">
                                      <p:cBhvr>
                                        <p:cTn id="120" dur="500"/>
                                        <p:tgtEl>
                                          <p:spTgt spid="43"/>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checkerboard(across)">
                                      <p:cBhvr>
                                        <p:cTn id="123" dur="500"/>
                                        <p:tgtEl>
                                          <p:spTgt spid="48"/>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checkerboard(across)">
                                      <p:cBhvr>
                                        <p:cTn id="126" dur="500"/>
                                        <p:tgtEl>
                                          <p:spTgt spid="49"/>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checkerboard(across)">
                                      <p:cBhvr>
                                        <p:cTn id="129" dur="500"/>
                                        <p:tgtEl>
                                          <p:spTgt spid="50"/>
                                        </p:tgtEl>
                                      </p:cBhvr>
                                    </p:animEffect>
                                  </p:childTnLst>
                                </p:cTn>
                              </p:par>
                              <p:par>
                                <p:cTn id="130" presetID="5" presetClass="entr" presetSubtype="10" fill="hold"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checkerboard(across)">
                                      <p:cBhvr>
                                        <p:cTn id="132" dur="500"/>
                                        <p:tgtEl>
                                          <p:spTgt spid="52"/>
                                        </p:tgtEl>
                                      </p:cBhvr>
                                    </p:animEffect>
                                  </p:childTnLst>
                                </p:cTn>
                              </p:par>
                              <p:par>
                                <p:cTn id="133" presetID="5" presetClass="entr" presetSubtype="1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checkerboard(across)">
                                      <p:cBhvr>
                                        <p:cTn id="135" dur="500"/>
                                        <p:tgtEl>
                                          <p:spTgt spid="55"/>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checkerboard(across)">
                                      <p:cBhvr>
                                        <p:cTn id="138" dur="500"/>
                                        <p:tgtEl>
                                          <p:spTgt spid="57"/>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Effect transition="in" filter="checkerboard(across)">
                                      <p:cBhvr>
                                        <p:cTn id="141" dur="500"/>
                                        <p:tgtEl>
                                          <p:spTgt spid="58"/>
                                        </p:tgtEl>
                                      </p:cBhvr>
                                    </p:animEffect>
                                  </p:childTnLst>
                                </p:cTn>
                              </p:par>
                            </p:childTnLst>
                          </p:cTn>
                        </p:par>
                      </p:childTnLst>
                    </p:cTn>
                  </p:par>
                  <p:par>
                    <p:cTn id="142" fill="hold">
                      <p:stCondLst>
                        <p:cond delay="indefinite"/>
                      </p:stCondLst>
                      <p:childTnLst>
                        <p:par>
                          <p:cTn id="143" fill="hold">
                            <p:stCondLst>
                              <p:cond delay="0"/>
                            </p:stCondLst>
                            <p:childTnLst>
                              <p:par>
                                <p:cTn id="144" presetID="5" presetClass="entr" presetSubtype="10" fill="hold" grpId="0"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checkerboard(across)">
                                      <p:cBhvr>
                                        <p:cTn id="146" dur="500"/>
                                        <p:tgtEl>
                                          <p:spTgt spid="45"/>
                                        </p:tgtEl>
                                      </p:cBhvr>
                                    </p:animEffect>
                                  </p:childTnLst>
                                </p:cTn>
                              </p:par>
                              <p:par>
                                <p:cTn id="147" presetID="5" presetClass="entr" presetSubtype="10" fill="hold" nodeType="with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checkerboard(across)">
                                      <p:cBhvr>
                                        <p:cTn id="149" dur="500"/>
                                        <p:tgtEl>
                                          <p:spTgt spid="46"/>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Effect transition="in" filter="checkerboard(across)">
                                      <p:cBhvr>
                                        <p:cTn id="152" dur="500"/>
                                        <p:tgtEl>
                                          <p:spTgt spid="59"/>
                                        </p:tgtEl>
                                      </p:cBhvr>
                                    </p:animEffect>
                                  </p:childTnLst>
                                </p:cTn>
                              </p:par>
                              <p:par>
                                <p:cTn id="153" presetID="5" presetClass="entr" presetSubtype="10"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checkerboard(across)">
                                      <p:cBhvr>
                                        <p:cTn id="15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p:bldP spid="5" grpId="0" animBg="1"/>
      <p:bldP spid="6" grpId="0" animBg="1"/>
      <p:bldP spid="7" grpId="0" animBg="1"/>
      <p:bldP spid="14" grpId="0" animBg="1"/>
      <p:bldP spid="15" grpId="0"/>
      <p:bldP spid="16" grpId="0"/>
      <p:bldP spid="17" grpId="0" animBg="1"/>
      <p:bldP spid="18" grpId="0" animBg="1"/>
      <p:bldP spid="19" grpId="0" animBg="1"/>
      <p:bldP spid="24" grpId="0"/>
      <p:bldP spid="25" grpId="0" animBg="1"/>
      <p:bldP spid="26" grpId="0" animBg="1"/>
      <p:bldP spid="27" grpId="0" animBg="1"/>
      <p:bldP spid="32" grpId="0" animBg="1"/>
      <p:bldP spid="33" grpId="0" animBg="1"/>
      <p:bldP spid="34" grpId="0" animBg="1"/>
      <p:bldP spid="38" grpId="0" animBg="1"/>
      <p:bldP spid="43" grpId="0" animBg="1"/>
      <p:bldP spid="45" grpId="0"/>
      <p:bldP spid="47" grpId="0"/>
      <p:bldP spid="48" grpId="0"/>
      <p:bldP spid="49" grpId="0"/>
      <p:bldP spid="50" grpId="0"/>
      <p:bldP spid="57" grpId="0"/>
      <p:bldP spid="58" grpId="0"/>
      <p:bldP spid="59" grpId="0"/>
      <p:bldP spid="60" grpId="0"/>
      <p:bldP spid="67" grpId="0"/>
      <p:bldP spid="68"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071A58-4EB8-F140-94C8-960D70CD301F}"/>
              </a:ext>
            </a:extLst>
          </p:cNvPr>
          <p:cNvSpPr txBox="1">
            <a:spLocks/>
          </p:cNvSpPr>
          <p:nvPr/>
        </p:nvSpPr>
        <p:spPr>
          <a:xfrm>
            <a:off x="838200" y="104388"/>
            <a:ext cx="10515600" cy="646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O" sz="3200" dirty="0"/>
              <a:t>Kepler’s laws for circular motion.</a:t>
            </a:r>
          </a:p>
        </p:txBody>
      </p:sp>
      <p:sp>
        <p:nvSpPr>
          <p:cNvPr id="5" name="TextBox 4">
            <a:extLst>
              <a:ext uri="{FF2B5EF4-FFF2-40B4-BE49-F238E27FC236}">
                <a16:creationId xmlns:a16="http://schemas.microsoft.com/office/drawing/2014/main" id="{1BBD54AC-F6F6-4143-99C2-56D6D617E64F}"/>
              </a:ext>
            </a:extLst>
          </p:cNvPr>
          <p:cNvSpPr txBox="1"/>
          <p:nvPr/>
        </p:nvSpPr>
        <p:spPr>
          <a:xfrm>
            <a:off x="734595" y="1260389"/>
            <a:ext cx="4714735" cy="646331"/>
          </a:xfrm>
          <a:prstGeom prst="rect">
            <a:avLst/>
          </a:prstGeom>
          <a:noFill/>
        </p:spPr>
        <p:txBody>
          <a:bodyPr wrap="square" rtlCol="0">
            <a:spAutoFit/>
          </a:bodyPr>
          <a:lstStyle/>
          <a:p>
            <a:r>
              <a:rPr lang="en-NO" b="1" dirty="0"/>
              <a:t>Kepler 3: </a:t>
            </a:r>
            <a:r>
              <a:rPr lang="nb-NO" dirty="0"/>
              <a:t>The orbital </a:t>
            </a:r>
            <a:r>
              <a:rPr lang="nb-NO" dirty="0" err="1"/>
              <a:t>period</a:t>
            </a:r>
            <a:r>
              <a:rPr lang="nb-NO" dirty="0"/>
              <a:t> ^2 is </a:t>
            </a:r>
            <a:r>
              <a:rPr lang="nb-NO" dirty="0" err="1"/>
              <a:t>proportional</a:t>
            </a:r>
            <a:r>
              <a:rPr lang="nb-NO" dirty="0"/>
              <a:t> to </a:t>
            </a:r>
            <a:r>
              <a:rPr lang="nb-NO" dirty="0" err="1"/>
              <a:t>the</a:t>
            </a:r>
            <a:r>
              <a:rPr lang="nb-NO" dirty="0"/>
              <a:t> </a:t>
            </a:r>
            <a:r>
              <a:rPr lang="nb-NO" dirty="0" err="1"/>
              <a:t>semi</a:t>
            </a:r>
            <a:r>
              <a:rPr lang="nb-NO" dirty="0"/>
              <a:t>-major </a:t>
            </a:r>
            <a:r>
              <a:rPr lang="nb-NO" dirty="0" err="1"/>
              <a:t>axis</a:t>
            </a:r>
            <a:r>
              <a:rPr lang="nb-NO" dirty="0"/>
              <a:t> ^3.</a:t>
            </a:r>
            <a:endParaRPr lang="en-NO" dirty="0"/>
          </a:p>
        </p:txBody>
      </p:sp>
      <p:sp>
        <p:nvSpPr>
          <p:cNvPr id="6" name="TextBox 5">
            <a:extLst>
              <a:ext uri="{FF2B5EF4-FFF2-40B4-BE49-F238E27FC236}">
                <a16:creationId xmlns:a16="http://schemas.microsoft.com/office/drawing/2014/main" id="{80FAC197-7E57-4547-ADCF-4C22170DD441}"/>
              </a:ext>
            </a:extLst>
          </p:cNvPr>
          <p:cNvSpPr txBox="1"/>
          <p:nvPr/>
        </p:nvSpPr>
        <p:spPr>
          <a:xfrm>
            <a:off x="838200" y="1970985"/>
            <a:ext cx="2080891" cy="369332"/>
          </a:xfrm>
          <a:prstGeom prst="rect">
            <a:avLst/>
          </a:prstGeom>
          <a:noFill/>
        </p:spPr>
        <p:txBody>
          <a:bodyPr wrap="none" rtlCol="0">
            <a:spAutoFit/>
          </a:bodyPr>
          <a:lstStyle/>
          <a:p>
            <a:r>
              <a:rPr lang="en-NO" dirty="0"/>
              <a:t>For circular motion: </a:t>
            </a:r>
          </a:p>
        </p:txBody>
      </p:sp>
      <p:pic>
        <p:nvPicPr>
          <p:cNvPr id="7" name="Picture 6">
            <a:extLst>
              <a:ext uri="{FF2B5EF4-FFF2-40B4-BE49-F238E27FC236}">
                <a16:creationId xmlns:a16="http://schemas.microsoft.com/office/drawing/2014/main" id="{A3622DA5-9FA4-D146-B718-9ABF895416AA}"/>
              </a:ext>
            </a:extLst>
          </p:cNvPr>
          <p:cNvPicPr>
            <a:picLocks noChangeAspect="1"/>
          </p:cNvPicPr>
          <p:nvPr/>
        </p:nvPicPr>
        <p:blipFill>
          <a:blip r:embed="rId2"/>
          <a:stretch>
            <a:fillRect/>
          </a:stretch>
        </p:blipFill>
        <p:spPr>
          <a:xfrm>
            <a:off x="1036594" y="2370966"/>
            <a:ext cx="2559222" cy="631808"/>
          </a:xfrm>
          <a:prstGeom prst="rect">
            <a:avLst/>
          </a:prstGeom>
        </p:spPr>
      </p:pic>
      <p:sp>
        <p:nvSpPr>
          <p:cNvPr id="8" name="TextBox 7">
            <a:extLst>
              <a:ext uri="{FF2B5EF4-FFF2-40B4-BE49-F238E27FC236}">
                <a16:creationId xmlns:a16="http://schemas.microsoft.com/office/drawing/2014/main" id="{1018F4D9-0766-0041-95A3-5A5B4EDE028F}"/>
              </a:ext>
            </a:extLst>
          </p:cNvPr>
          <p:cNvSpPr txBox="1"/>
          <p:nvPr/>
        </p:nvSpPr>
        <p:spPr>
          <a:xfrm>
            <a:off x="2872562" y="3228332"/>
            <a:ext cx="2114382" cy="646331"/>
          </a:xfrm>
          <a:prstGeom prst="rect">
            <a:avLst/>
          </a:prstGeom>
          <a:noFill/>
        </p:spPr>
        <p:txBody>
          <a:bodyPr wrap="square" rtlCol="0">
            <a:spAutoFit/>
          </a:bodyPr>
          <a:lstStyle/>
          <a:p>
            <a:r>
              <a:rPr lang="en-NO" dirty="0"/>
              <a:t>Gravity provides the centripetal force:</a:t>
            </a:r>
          </a:p>
        </p:txBody>
      </p:sp>
      <p:sp>
        <p:nvSpPr>
          <p:cNvPr id="9" name="Oval 8">
            <a:extLst>
              <a:ext uri="{FF2B5EF4-FFF2-40B4-BE49-F238E27FC236}">
                <a16:creationId xmlns:a16="http://schemas.microsoft.com/office/drawing/2014/main" id="{4E0F36E0-B7BA-0249-8E0D-CC650FADC541}"/>
              </a:ext>
            </a:extLst>
          </p:cNvPr>
          <p:cNvSpPr/>
          <p:nvPr/>
        </p:nvSpPr>
        <p:spPr>
          <a:xfrm>
            <a:off x="990063" y="3490358"/>
            <a:ext cx="1539029"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5-point Star 9">
            <a:extLst>
              <a:ext uri="{FF2B5EF4-FFF2-40B4-BE49-F238E27FC236}">
                <a16:creationId xmlns:a16="http://schemas.microsoft.com/office/drawing/2014/main" id="{AE9510DE-75B9-184B-B1A2-0068B1CA0410}"/>
              </a:ext>
            </a:extLst>
          </p:cNvPr>
          <p:cNvSpPr/>
          <p:nvPr/>
        </p:nvSpPr>
        <p:spPr>
          <a:xfrm>
            <a:off x="1611296" y="4136689"/>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Oval 10">
            <a:extLst>
              <a:ext uri="{FF2B5EF4-FFF2-40B4-BE49-F238E27FC236}">
                <a16:creationId xmlns:a16="http://schemas.microsoft.com/office/drawing/2014/main" id="{DCAA5EC7-7063-8941-899C-885137FF7D79}"/>
              </a:ext>
            </a:extLst>
          </p:cNvPr>
          <p:cNvSpPr/>
          <p:nvPr/>
        </p:nvSpPr>
        <p:spPr>
          <a:xfrm>
            <a:off x="1698531" y="3446762"/>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2" name="Straight Connector 11">
            <a:extLst>
              <a:ext uri="{FF2B5EF4-FFF2-40B4-BE49-F238E27FC236}">
                <a16:creationId xmlns:a16="http://schemas.microsoft.com/office/drawing/2014/main" id="{22339A40-6799-E64C-A42E-D970AF32D6D4}"/>
              </a:ext>
            </a:extLst>
          </p:cNvPr>
          <p:cNvCxnSpPr>
            <a:cxnSpLocks/>
            <a:endCxn id="11" idx="0"/>
          </p:cNvCxnSpPr>
          <p:nvPr/>
        </p:nvCxnSpPr>
        <p:spPr>
          <a:xfrm flipV="1">
            <a:off x="1754136" y="3446762"/>
            <a:ext cx="1" cy="825162"/>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30E315-DB0E-C943-BEC5-82E7D45CA5CD}"/>
              </a:ext>
            </a:extLst>
          </p:cNvPr>
          <p:cNvSpPr txBox="1"/>
          <p:nvPr/>
        </p:nvSpPr>
        <p:spPr>
          <a:xfrm>
            <a:off x="1780811" y="3765987"/>
            <a:ext cx="309700" cy="369332"/>
          </a:xfrm>
          <a:prstGeom prst="rect">
            <a:avLst/>
          </a:prstGeom>
          <a:noFill/>
        </p:spPr>
        <p:txBody>
          <a:bodyPr wrap="none" rtlCol="0">
            <a:spAutoFit/>
          </a:bodyPr>
          <a:lstStyle/>
          <a:p>
            <a:r>
              <a:rPr lang="en-NO" dirty="0"/>
              <a:t>R</a:t>
            </a:r>
          </a:p>
        </p:txBody>
      </p:sp>
      <p:cxnSp>
        <p:nvCxnSpPr>
          <p:cNvPr id="14" name="Straight Arrow Connector 13">
            <a:extLst>
              <a:ext uri="{FF2B5EF4-FFF2-40B4-BE49-F238E27FC236}">
                <a16:creationId xmlns:a16="http://schemas.microsoft.com/office/drawing/2014/main" id="{D82B94E9-C869-6D4C-8E16-4E4CE2E2EE03}"/>
              </a:ext>
            </a:extLst>
          </p:cNvPr>
          <p:cNvCxnSpPr>
            <a:cxnSpLocks/>
          </p:cNvCxnSpPr>
          <p:nvPr/>
        </p:nvCxnSpPr>
        <p:spPr>
          <a:xfrm>
            <a:off x="1793456" y="3475405"/>
            <a:ext cx="589799" cy="20306"/>
          </a:xfrm>
          <a:prstGeom prst="straightConnector1">
            <a:avLst/>
          </a:prstGeom>
          <a:ln w="22225">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D2192CB-A97A-184E-A600-F50B98D44D89}"/>
              </a:ext>
            </a:extLst>
          </p:cNvPr>
          <p:cNvSpPr/>
          <p:nvPr/>
        </p:nvSpPr>
        <p:spPr>
          <a:xfrm>
            <a:off x="6933209" y="3765987"/>
            <a:ext cx="3262184"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5-point Star 18">
            <a:extLst>
              <a:ext uri="{FF2B5EF4-FFF2-40B4-BE49-F238E27FC236}">
                <a16:creationId xmlns:a16="http://schemas.microsoft.com/office/drawing/2014/main" id="{16F8E452-E081-6A48-9705-A78CB0E535C2}"/>
              </a:ext>
            </a:extLst>
          </p:cNvPr>
          <p:cNvSpPr/>
          <p:nvPr/>
        </p:nvSpPr>
        <p:spPr>
          <a:xfrm>
            <a:off x="7612831" y="4427073"/>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Oval 22">
            <a:extLst>
              <a:ext uri="{FF2B5EF4-FFF2-40B4-BE49-F238E27FC236}">
                <a16:creationId xmlns:a16="http://schemas.microsoft.com/office/drawing/2014/main" id="{C88BAA9E-3A51-8D47-83A4-8DCB313C8708}"/>
              </a:ext>
            </a:extLst>
          </p:cNvPr>
          <p:cNvSpPr/>
          <p:nvPr/>
        </p:nvSpPr>
        <p:spPr>
          <a:xfrm>
            <a:off x="8823812" y="3722736"/>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4" name="Straight Connector 23">
            <a:extLst>
              <a:ext uri="{FF2B5EF4-FFF2-40B4-BE49-F238E27FC236}">
                <a16:creationId xmlns:a16="http://schemas.microsoft.com/office/drawing/2014/main" id="{A642B157-5822-154C-B21F-102A5261349C}"/>
              </a:ext>
            </a:extLst>
          </p:cNvPr>
          <p:cNvCxnSpPr>
            <a:cxnSpLocks/>
            <a:stCxn id="18" idx="2"/>
            <a:endCxn id="18" idx="6"/>
          </p:cNvCxnSpPr>
          <p:nvPr/>
        </p:nvCxnSpPr>
        <p:spPr>
          <a:xfrm>
            <a:off x="6933209" y="4547552"/>
            <a:ext cx="3262184" cy="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9863CD-A360-E04B-8001-B38DDEADF06E}"/>
              </a:ext>
            </a:extLst>
          </p:cNvPr>
          <p:cNvCxnSpPr>
            <a:cxnSpLocks/>
            <a:stCxn id="18" idx="4"/>
            <a:endCxn id="18" idx="0"/>
          </p:cNvCxnSpPr>
          <p:nvPr/>
        </p:nvCxnSpPr>
        <p:spPr>
          <a:xfrm flipV="1">
            <a:off x="8564301" y="3765987"/>
            <a:ext cx="0" cy="156313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61C730-089E-B14B-B7B3-EBE3994EEBAF}"/>
              </a:ext>
            </a:extLst>
          </p:cNvPr>
          <p:cNvSpPr txBox="1"/>
          <p:nvPr/>
        </p:nvSpPr>
        <p:spPr>
          <a:xfrm>
            <a:off x="7932525" y="4535793"/>
            <a:ext cx="295274" cy="369332"/>
          </a:xfrm>
          <a:prstGeom prst="rect">
            <a:avLst/>
          </a:prstGeom>
          <a:noFill/>
        </p:spPr>
        <p:txBody>
          <a:bodyPr wrap="none" rtlCol="0">
            <a:spAutoFit/>
          </a:bodyPr>
          <a:lstStyle/>
          <a:p>
            <a:r>
              <a:rPr lang="en-NO" dirty="0"/>
              <a:t>a</a:t>
            </a:r>
          </a:p>
        </p:txBody>
      </p:sp>
      <p:sp>
        <p:nvSpPr>
          <p:cNvPr id="27" name="TextBox 26">
            <a:extLst>
              <a:ext uri="{FF2B5EF4-FFF2-40B4-BE49-F238E27FC236}">
                <a16:creationId xmlns:a16="http://schemas.microsoft.com/office/drawing/2014/main" id="{483CF587-BB60-9B41-9D10-69ADB5BF4D78}"/>
              </a:ext>
            </a:extLst>
          </p:cNvPr>
          <p:cNvSpPr txBox="1"/>
          <p:nvPr/>
        </p:nvSpPr>
        <p:spPr>
          <a:xfrm>
            <a:off x="8594310" y="4842226"/>
            <a:ext cx="306494" cy="369332"/>
          </a:xfrm>
          <a:prstGeom prst="rect">
            <a:avLst/>
          </a:prstGeom>
          <a:noFill/>
        </p:spPr>
        <p:txBody>
          <a:bodyPr wrap="none" rtlCol="0">
            <a:spAutoFit/>
          </a:bodyPr>
          <a:lstStyle/>
          <a:p>
            <a:r>
              <a:rPr lang="en-NO" dirty="0"/>
              <a:t>b</a:t>
            </a:r>
          </a:p>
        </p:txBody>
      </p:sp>
      <p:sp>
        <p:nvSpPr>
          <p:cNvPr id="28" name="TextBox 27">
            <a:extLst>
              <a:ext uri="{FF2B5EF4-FFF2-40B4-BE49-F238E27FC236}">
                <a16:creationId xmlns:a16="http://schemas.microsoft.com/office/drawing/2014/main" id="{5ADC7963-D145-2940-A21A-EC661077EFBC}"/>
              </a:ext>
            </a:extLst>
          </p:cNvPr>
          <p:cNvSpPr txBox="1"/>
          <p:nvPr/>
        </p:nvSpPr>
        <p:spPr>
          <a:xfrm>
            <a:off x="5971391" y="1255617"/>
            <a:ext cx="5254579" cy="2308324"/>
          </a:xfrm>
          <a:prstGeom prst="rect">
            <a:avLst/>
          </a:prstGeom>
          <a:noFill/>
        </p:spPr>
        <p:txBody>
          <a:bodyPr wrap="square" rtlCol="0">
            <a:spAutoFit/>
          </a:bodyPr>
          <a:lstStyle/>
          <a:p>
            <a:r>
              <a:rPr lang="en-NO" dirty="0"/>
              <a:t>In general, for an ellipse:</a:t>
            </a:r>
          </a:p>
          <a:p>
            <a:pPr marL="285750" indent="-285750">
              <a:buFont typeface="Arial" panose="020B0604020202020204" pitchFamily="34" charset="0"/>
              <a:buChar char="•"/>
            </a:pPr>
            <a:r>
              <a:rPr lang="en-NO" dirty="0"/>
              <a:t>Motion is not uniform (speed v is not constant)</a:t>
            </a:r>
          </a:p>
          <a:p>
            <a:pPr marL="285750" indent="-285750">
              <a:buFont typeface="Arial" panose="020B0604020202020204" pitchFamily="34" charset="0"/>
              <a:buChar char="•"/>
            </a:pPr>
            <a:r>
              <a:rPr lang="en-GB" dirty="0"/>
              <a:t>F</a:t>
            </a:r>
            <a:r>
              <a:rPr lang="en-NO" dirty="0"/>
              <a:t>orce is not directed at the center, but towards one focal point. </a:t>
            </a:r>
          </a:p>
          <a:p>
            <a:pPr marL="285750" indent="-285750">
              <a:buFont typeface="Arial" panose="020B0604020202020204" pitchFamily="34" charset="0"/>
              <a:buChar char="•"/>
            </a:pPr>
            <a:r>
              <a:rPr lang="en-NO" dirty="0"/>
              <a:t>Gives a component that speeds up/slows down motion (parallel to velocity)</a:t>
            </a:r>
          </a:p>
          <a:p>
            <a:pPr marL="285750" indent="-285750">
              <a:buFont typeface="Arial" panose="020B0604020202020204" pitchFamily="34" charset="0"/>
              <a:buChar char="•"/>
            </a:pPr>
            <a:r>
              <a:rPr lang="en-NO" dirty="0"/>
              <a:t>And a component just keeping the planet in orbit (perpendicular to velocity).</a:t>
            </a:r>
          </a:p>
        </p:txBody>
      </p:sp>
      <p:cxnSp>
        <p:nvCxnSpPr>
          <p:cNvPr id="29" name="Straight Arrow Connector 28">
            <a:extLst>
              <a:ext uri="{FF2B5EF4-FFF2-40B4-BE49-F238E27FC236}">
                <a16:creationId xmlns:a16="http://schemas.microsoft.com/office/drawing/2014/main" id="{2540CE3E-8F2D-6443-A466-F37BF2DA96C6}"/>
              </a:ext>
            </a:extLst>
          </p:cNvPr>
          <p:cNvCxnSpPr>
            <a:cxnSpLocks/>
          </p:cNvCxnSpPr>
          <p:nvPr/>
        </p:nvCxnSpPr>
        <p:spPr>
          <a:xfrm flipH="1">
            <a:off x="8326831" y="3789932"/>
            <a:ext cx="519124" cy="384613"/>
          </a:xfrm>
          <a:prstGeom prst="straightConnector1">
            <a:avLst/>
          </a:prstGeom>
          <a:ln w="22225">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3D1CD5E-A731-194F-BAB2-D0402FBA2A91}"/>
              </a:ext>
            </a:extLst>
          </p:cNvPr>
          <p:cNvCxnSpPr>
            <a:cxnSpLocks/>
          </p:cNvCxnSpPr>
          <p:nvPr/>
        </p:nvCxnSpPr>
        <p:spPr>
          <a:xfrm flipH="1">
            <a:off x="8808884" y="3792947"/>
            <a:ext cx="72782" cy="455465"/>
          </a:xfrm>
          <a:prstGeom prst="straightConnector1">
            <a:avLst/>
          </a:prstGeom>
          <a:ln w="22225">
            <a:solidFill>
              <a:schemeClr val="accent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AA84B1C-017E-C04C-8533-9D7FFE1D4E57}"/>
              </a:ext>
            </a:extLst>
          </p:cNvPr>
          <p:cNvCxnSpPr>
            <a:cxnSpLocks/>
            <a:stCxn id="23" idx="1"/>
          </p:cNvCxnSpPr>
          <p:nvPr/>
        </p:nvCxnSpPr>
        <p:spPr>
          <a:xfrm flipH="1" flipV="1">
            <a:off x="8326831" y="3721277"/>
            <a:ext cx="513267" cy="17745"/>
          </a:xfrm>
          <a:prstGeom prst="straightConnector1">
            <a:avLst/>
          </a:prstGeom>
          <a:ln w="22225">
            <a:solidFill>
              <a:schemeClr val="accent5">
                <a:lumMod val="7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4DB7078-9071-CC4A-91BC-D57EA0DAF0DA}"/>
              </a:ext>
            </a:extLst>
          </p:cNvPr>
          <p:cNvSpPr txBox="1"/>
          <p:nvPr/>
        </p:nvSpPr>
        <p:spPr>
          <a:xfrm>
            <a:off x="6388443" y="5713960"/>
            <a:ext cx="1288623" cy="369332"/>
          </a:xfrm>
          <a:prstGeom prst="rect">
            <a:avLst/>
          </a:prstGeom>
          <a:noFill/>
        </p:spPr>
        <p:txBody>
          <a:bodyPr wrap="none" rtlCol="0">
            <a:spAutoFit/>
          </a:bodyPr>
          <a:lstStyle/>
          <a:p>
            <a:r>
              <a:rPr lang="en-NO" dirty="0"/>
              <a:t>Then what?</a:t>
            </a:r>
          </a:p>
        </p:txBody>
      </p:sp>
      <p:pic>
        <p:nvPicPr>
          <p:cNvPr id="48" name="Picture 47">
            <a:extLst>
              <a:ext uri="{FF2B5EF4-FFF2-40B4-BE49-F238E27FC236}">
                <a16:creationId xmlns:a16="http://schemas.microsoft.com/office/drawing/2014/main" id="{63644E61-8E64-7C45-989D-2E8062EE743E}"/>
              </a:ext>
            </a:extLst>
          </p:cNvPr>
          <p:cNvPicPr>
            <a:picLocks noChangeAspect="1"/>
          </p:cNvPicPr>
          <p:nvPr/>
        </p:nvPicPr>
        <p:blipFill>
          <a:blip r:embed="rId3"/>
          <a:stretch>
            <a:fillRect/>
          </a:stretch>
        </p:blipFill>
        <p:spPr>
          <a:xfrm>
            <a:off x="2893660" y="4060705"/>
            <a:ext cx="2619590" cy="1932373"/>
          </a:xfrm>
          <a:prstGeom prst="rect">
            <a:avLst/>
          </a:prstGeom>
        </p:spPr>
      </p:pic>
      <p:pic>
        <p:nvPicPr>
          <p:cNvPr id="49" name="Picture 48" descr="A blue and black logo&#10;&#10;Description automatically generated">
            <a:extLst>
              <a:ext uri="{FF2B5EF4-FFF2-40B4-BE49-F238E27FC236}">
                <a16:creationId xmlns:a16="http://schemas.microsoft.com/office/drawing/2014/main" id="{FAD40FD9-566F-1245-81E2-61439513D929}"/>
              </a:ext>
            </a:extLst>
          </p:cNvPr>
          <p:cNvPicPr>
            <a:picLocks noChangeAspect="1"/>
          </p:cNvPicPr>
          <p:nvPr/>
        </p:nvPicPr>
        <p:blipFill>
          <a:blip r:embed="rId4"/>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36398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5" presetClass="entr" presetSubtype="1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heckerboard(across)">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par>
                                <p:cTn id="53" presetID="5" presetClass="entr" presetSubtype="1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par>
                                <p:cTn id="56" presetID="5"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heckerboard(across)">
                                      <p:cBhvr>
                                        <p:cTn id="61" dur="500"/>
                                        <p:tgtEl>
                                          <p:spTgt spid="2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heckerboard(across)">
                                      <p:cBhvr>
                                        <p:cTn id="64" dur="500"/>
                                        <p:tgtEl>
                                          <p:spTgt spid="2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heckerboard(across)">
                                      <p:cBhvr>
                                        <p:cTn id="67" dur="500"/>
                                        <p:tgtEl>
                                          <p:spTgt spid="28"/>
                                        </p:tgtEl>
                                      </p:cBhvr>
                                    </p:animEffect>
                                  </p:childTnLst>
                                </p:cTn>
                              </p:par>
                              <p:par>
                                <p:cTn id="68" presetID="5"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heckerboard(across)">
                                      <p:cBhvr>
                                        <p:cTn id="70" dur="500"/>
                                        <p:tgtEl>
                                          <p:spTgt spid="29"/>
                                        </p:tgtEl>
                                      </p:cBhvr>
                                    </p:animEffect>
                                  </p:childTnLst>
                                </p:cTn>
                              </p:par>
                              <p:par>
                                <p:cTn id="71" presetID="5" presetClass="entr" presetSubtype="1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checkerboard(across)">
                                      <p:cBhvr>
                                        <p:cTn id="76" dur="500"/>
                                        <p:tgtEl>
                                          <p:spTgt spid="34"/>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checkerboard(across)">
                                      <p:cBhvr>
                                        <p:cTn id="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P spid="13" grpId="0"/>
      <p:bldP spid="18" grpId="0" animBg="1"/>
      <p:bldP spid="19" grpId="0" animBg="1"/>
      <p:bldP spid="23" grpId="0" animBg="1"/>
      <p:bldP spid="26" grpId="0"/>
      <p:bldP spid="27" grpId="0"/>
      <p:bldP spid="28"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645-F939-A448-9C6E-F261B4C987FD}"/>
              </a:ext>
            </a:extLst>
          </p:cNvPr>
          <p:cNvSpPr>
            <a:spLocks noGrp="1"/>
          </p:cNvSpPr>
          <p:nvPr>
            <p:ph type="title"/>
          </p:nvPr>
        </p:nvSpPr>
        <p:spPr>
          <a:xfrm>
            <a:off x="838200" y="198871"/>
            <a:ext cx="10515600" cy="632402"/>
          </a:xfrm>
        </p:spPr>
        <p:txBody>
          <a:bodyPr>
            <a:noAutofit/>
          </a:bodyPr>
          <a:lstStyle/>
          <a:p>
            <a:pPr algn="ctr"/>
            <a:r>
              <a:rPr lang="en-NO" sz="3200" dirty="0"/>
              <a:t>Kepler’s laws beyond circular motion.</a:t>
            </a:r>
          </a:p>
        </p:txBody>
      </p:sp>
      <p:sp>
        <p:nvSpPr>
          <p:cNvPr id="4" name="Oval 3">
            <a:extLst>
              <a:ext uri="{FF2B5EF4-FFF2-40B4-BE49-F238E27FC236}">
                <a16:creationId xmlns:a16="http://schemas.microsoft.com/office/drawing/2014/main" id="{BDC2A832-D945-2C46-A4B0-F6EEEA04CB57}"/>
              </a:ext>
            </a:extLst>
          </p:cNvPr>
          <p:cNvSpPr/>
          <p:nvPr/>
        </p:nvSpPr>
        <p:spPr>
          <a:xfrm>
            <a:off x="1010708" y="3614591"/>
            <a:ext cx="3262184" cy="1563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5-point Star 4">
            <a:extLst>
              <a:ext uri="{FF2B5EF4-FFF2-40B4-BE49-F238E27FC236}">
                <a16:creationId xmlns:a16="http://schemas.microsoft.com/office/drawing/2014/main" id="{2B45A080-405E-1440-9F8E-D1FAAA9597C7}"/>
              </a:ext>
            </a:extLst>
          </p:cNvPr>
          <p:cNvSpPr/>
          <p:nvPr/>
        </p:nvSpPr>
        <p:spPr>
          <a:xfrm>
            <a:off x="1690330" y="4275677"/>
            <a:ext cx="296562" cy="2471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EECCCF2B-37B4-354A-A58D-200AFB9F4889}"/>
              </a:ext>
            </a:extLst>
          </p:cNvPr>
          <p:cNvSpPr/>
          <p:nvPr/>
        </p:nvSpPr>
        <p:spPr>
          <a:xfrm>
            <a:off x="2901311" y="3571340"/>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7" name="Straight Connector 6">
            <a:extLst>
              <a:ext uri="{FF2B5EF4-FFF2-40B4-BE49-F238E27FC236}">
                <a16:creationId xmlns:a16="http://schemas.microsoft.com/office/drawing/2014/main" id="{08EBCB95-C880-4047-81A6-D641B33335F8}"/>
              </a:ext>
            </a:extLst>
          </p:cNvPr>
          <p:cNvCxnSpPr>
            <a:cxnSpLocks/>
            <a:stCxn id="4" idx="2"/>
            <a:endCxn id="4" idx="6"/>
          </p:cNvCxnSpPr>
          <p:nvPr/>
        </p:nvCxnSpPr>
        <p:spPr>
          <a:xfrm>
            <a:off x="1010708" y="4396156"/>
            <a:ext cx="3262184" cy="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F034B7-6D7F-F049-ABA8-CD321481C0F5}"/>
              </a:ext>
            </a:extLst>
          </p:cNvPr>
          <p:cNvCxnSpPr>
            <a:cxnSpLocks/>
            <a:stCxn id="4" idx="4"/>
            <a:endCxn id="4" idx="0"/>
          </p:cNvCxnSpPr>
          <p:nvPr/>
        </p:nvCxnSpPr>
        <p:spPr>
          <a:xfrm flipV="1">
            <a:off x="2641800" y="3614591"/>
            <a:ext cx="0" cy="1563130"/>
          </a:xfrm>
          <a:prstGeom prst="line">
            <a:avLst/>
          </a:prstGeom>
          <a:ln w="22225">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4B2380-5508-6F42-8FFB-67DE225C0F0A}"/>
              </a:ext>
            </a:extLst>
          </p:cNvPr>
          <p:cNvSpPr txBox="1"/>
          <p:nvPr/>
        </p:nvSpPr>
        <p:spPr>
          <a:xfrm>
            <a:off x="2010024" y="4384397"/>
            <a:ext cx="295274" cy="369332"/>
          </a:xfrm>
          <a:prstGeom prst="rect">
            <a:avLst/>
          </a:prstGeom>
          <a:noFill/>
        </p:spPr>
        <p:txBody>
          <a:bodyPr wrap="none" rtlCol="0">
            <a:spAutoFit/>
          </a:bodyPr>
          <a:lstStyle/>
          <a:p>
            <a:r>
              <a:rPr lang="en-NO" dirty="0"/>
              <a:t>a</a:t>
            </a:r>
          </a:p>
        </p:txBody>
      </p:sp>
      <p:sp>
        <p:nvSpPr>
          <p:cNvPr id="10" name="TextBox 9">
            <a:extLst>
              <a:ext uri="{FF2B5EF4-FFF2-40B4-BE49-F238E27FC236}">
                <a16:creationId xmlns:a16="http://schemas.microsoft.com/office/drawing/2014/main" id="{68BEB918-0C41-2644-9E40-A37129AC45AD}"/>
              </a:ext>
            </a:extLst>
          </p:cNvPr>
          <p:cNvSpPr txBox="1"/>
          <p:nvPr/>
        </p:nvSpPr>
        <p:spPr>
          <a:xfrm>
            <a:off x="2671809" y="4690830"/>
            <a:ext cx="306494" cy="369332"/>
          </a:xfrm>
          <a:prstGeom prst="rect">
            <a:avLst/>
          </a:prstGeom>
          <a:noFill/>
        </p:spPr>
        <p:txBody>
          <a:bodyPr wrap="none" rtlCol="0">
            <a:spAutoFit/>
          </a:bodyPr>
          <a:lstStyle/>
          <a:p>
            <a:r>
              <a:rPr lang="en-NO" dirty="0"/>
              <a:t>b</a:t>
            </a:r>
          </a:p>
        </p:txBody>
      </p:sp>
      <p:cxnSp>
        <p:nvCxnSpPr>
          <p:cNvPr id="11" name="Straight Arrow Connector 10">
            <a:extLst>
              <a:ext uri="{FF2B5EF4-FFF2-40B4-BE49-F238E27FC236}">
                <a16:creationId xmlns:a16="http://schemas.microsoft.com/office/drawing/2014/main" id="{4F832FF4-403E-C644-835F-E855D5BDD3F5}"/>
              </a:ext>
            </a:extLst>
          </p:cNvPr>
          <p:cNvCxnSpPr>
            <a:cxnSpLocks/>
          </p:cNvCxnSpPr>
          <p:nvPr/>
        </p:nvCxnSpPr>
        <p:spPr>
          <a:xfrm flipH="1">
            <a:off x="2404330" y="3638536"/>
            <a:ext cx="519124" cy="384613"/>
          </a:xfrm>
          <a:prstGeom prst="straightConnector1">
            <a:avLst/>
          </a:prstGeom>
          <a:ln w="22225">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8991D9-55F8-F34F-8C5D-C134A9743FEE}"/>
              </a:ext>
            </a:extLst>
          </p:cNvPr>
          <p:cNvCxnSpPr>
            <a:cxnSpLocks/>
          </p:cNvCxnSpPr>
          <p:nvPr/>
        </p:nvCxnSpPr>
        <p:spPr>
          <a:xfrm flipH="1">
            <a:off x="2886383" y="3641551"/>
            <a:ext cx="72782" cy="455465"/>
          </a:xfrm>
          <a:prstGeom prst="straightConnector1">
            <a:avLst/>
          </a:prstGeom>
          <a:ln w="22225">
            <a:solidFill>
              <a:schemeClr val="accent1"/>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428517-9044-3D4F-A27C-9C47615FEE4A}"/>
              </a:ext>
            </a:extLst>
          </p:cNvPr>
          <p:cNvCxnSpPr>
            <a:cxnSpLocks/>
            <a:stCxn id="6" idx="1"/>
          </p:cNvCxnSpPr>
          <p:nvPr/>
        </p:nvCxnSpPr>
        <p:spPr>
          <a:xfrm flipH="1" flipV="1">
            <a:off x="2404330" y="3569881"/>
            <a:ext cx="513267" cy="17745"/>
          </a:xfrm>
          <a:prstGeom prst="straightConnector1">
            <a:avLst/>
          </a:prstGeom>
          <a:ln w="22225">
            <a:solidFill>
              <a:schemeClr val="accent5">
                <a:lumMod val="75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BEEA907-58FA-1D4F-AA5E-E0A7767E44C6}"/>
              </a:ext>
            </a:extLst>
          </p:cNvPr>
          <p:cNvSpPr txBox="1"/>
          <p:nvPr/>
        </p:nvSpPr>
        <p:spPr>
          <a:xfrm>
            <a:off x="557150" y="2411931"/>
            <a:ext cx="4057089" cy="923330"/>
          </a:xfrm>
          <a:prstGeom prst="rect">
            <a:avLst/>
          </a:prstGeom>
          <a:noFill/>
        </p:spPr>
        <p:txBody>
          <a:bodyPr wrap="square" rtlCol="0">
            <a:spAutoFit/>
          </a:bodyPr>
          <a:lstStyle/>
          <a:p>
            <a:r>
              <a:rPr lang="en-NO" b="1" dirty="0"/>
              <a:t>Kepler 1: </a:t>
            </a:r>
            <a:r>
              <a:rPr lang="en-NO" dirty="0"/>
              <a:t>Planets move in elliptic orbits with the S</a:t>
            </a:r>
            <a:r>
              <a:rPr lang="en-GB" dirty="0"/>
              <a:t>u</a:t>
            </a:r>
            <a:r>
              <a:rPr lang="en-NO" dirty="0"/>
              <a:t>n at one focal point. (Can be proven).</a:t>
            </a:r>
            <a:endParaRPr lang="en-NO" b="1" dirty="0"/>
          </a:p>
        </p:txBody>
      </p:sp>
      <p:sp>
        <p:nvSpPr>
          <p:cNvPr id="15" name="Rectangle 14">
            <a:extLst>
              <a:ext uri="{FF2B5EF4-FFF2-40B4-BE49-F238E27FC236}">
                <a16:creationId xmlns:a16="http://schemas.microsoft.com/office/drawing/2014/main" id="{044FB1DE-3189-DE4C-A1DA-2367B0842DDE}"/>
              </a:ext>
            </a:extLst>
          </p:cNvPr>
          <p:cNvSpPr/>
          <p:nvPr/>
        </p:nvSpPr>
        <p:spPr>
          <a:xfrm>
            <a:off x="514911" y="820775"/>
            <a:ext cx="4141568" cy="8302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TextBox 15">
            <a:extLst>
              <a:ext uri="{FF2B5EF4-FFF2-40B4-BE49-F238E27FC236}">
                <a16:creationId xmlns:a16="http://schemas.microsoft.com/office/drawing/2014/main" id="{7CF05A80-8CFC-944D-8524-951F536A2DAA}"/>
              </a:ext>
            </a:extLst>
          </p:cNvPr>
          <p:cNvSpPr txBox="1"/>
          <p:nvPr/>
        </p:nvSpPr>
        <p:spPr>
          <a:xfrm>
            <a:off x="605642" y="927650"/>
            <a:ext cx="2597496" cy="646331"/>
          </a:xfrm>
          <a:prstGeom prst="rect">
            <a:avLst/>
          </a:prstGeom>
          <a:noFill/>
        </p:spPr>
        <p:txBody>
          <a:bodyPr wrap="square" rtlCol="0">
            <a:spAutoFit/>
          </a:bodyPr>
          <a:lstStyle/>
          <a:p>
            <a:r>
              <a:rPr lang="en-NO" dirty="0"/>
              <a:t>When in a gravitational field, where the force is:</a:t>
            </a:r>
          </a:p>
        </p:txBody>
      </p:sp>
      <p:pic>
        <p:nvPicPr>
          <p:cNvPr id="17" name="Picture 16">
            <a:extLst>
              <a:ext uri="{FF2B5EF4-FFF2-40B4-BE49-F238E27FC236}">
                <a16:creationId xmlns:a16="http://schemas.microsoft.com/office/drawing/2014/main" id="{F3168F3D-B5C9-E242-9A4D-D42613D42107}"/>
              </a:ext>
            </a:extLst>
          </p:cNvPr>
          <p:cNvPicPr>
            <a:picLocks noChangeAspect="1"/>
          </p:cNvPicPr>
          <p:nvPr/>
        </p:nvPicPr>
        <p:blipFill>
          <a:blip r:embed="rId2"/>
          <a:stretch>
            <a:fillRect/>
          </a:stretch>
        </p:blipFill>
        <p:spPr>
          <a:xfrm>
            <a:off x="3203138" y="991735"/>
            <a:ext cx="1166099" cy="500662"/>
          </a:xfrm>
          <a:prstGeom prst="rect">
            <a:avLst/>
          </a:prstGeom>
        </p:spPr>
      </p:pic>
      <p:sp>
        <p:nvSpPr>
          <p:cNvPr id="18" name="TextBox 17">
            <a:extLst>
              <a:ext uri="{FF2B5EF4-FFF2-40B4-BE49-F238E27FC236}">
                <a16:creationId xmlns:a16="http://schemas.microsoft.com/office/drawing/2014/main" id="{9C4EF49F-8034-5245-B3CB-22BAF1D93B3D}"/>
              </a:ext>
            </a:extLst>
          </p:cNvPr>
          <p:cNvSpPr txBox="1"/>
          <p:nvPr/>
        </p:nvSpPr>
        <p:spPr>
          <a:xfrm>
            <a:off x="6203092" y="856398"/>
            <a:ext cx="4381990" cy="646331"/>
          </a:xfrm>
          <a:prstGeom prst="rect">
            <a:avLst/>
          </a:prstGeom>
          <a:noFill/>
        </p:spPr>
        <p:txBody>
          <a:bodyPr wrap="square" rtlCol="0">
            <a:spAutoFit/>
          </a:bodyPr>
          <a:lstStyle/>
          <a:p>
            <a:r>
              <a:rPr lang="en-NO" b="1" dirty="0"/>
              <a:t>Kepler 2: </a:t>
            </a:r>
            <a:r>
              <a:rPr lang="en-NO" dirty="0"/>
              <a:t>In the same time interval, the area swept by the radius vector is the same.</a:t>
            </a:r>
          </a:p>
        </p:txBody>
      </p:sp>
      <p:sp>
        <p:nvSpPr>
          <p:cNvPr id="19" name="TextBox 18">
            <a:extLst>
              <a:ext uri="{FF2B5EF4-FFF2-40B4-BE49-F238E27FC236}">
                <a16:creationId xmlns:a16="http://schemas.microsoft.com/office/drawing/2014/main" id="{7C128D21-4DBF-8D4C-BDE3-9C06FA6A51A4}"/>
              </a:ext>
            </a:extLst>
          </p:cNvPr>
          <p:cNvSpPr txBox="1"/>
          <p:nvPr/>
        </p:nvSpPr>
        <p:spPr>
          <a:xfrm>
            <a:off x="6203092" y="4184422"/>
            <a:ext cx="4714735" cy="646331"/>
          </a:xfrm>
          <a:prstGeom prst="rect">
            <a:avLst/>
          </a:prstGeom>
          <a:noFill/>
        </p:spPr>
        <p:txBody>
          <a:bodyPr wrap="square" rtlCol="0">
            <a:spAutoFit/>
          </a:bodyPr>
          <a:lstStyle/>
          <a:p>
            <a:r>
              <a:rPr lang="en-NO" b="1" dirty="0"/>
              <a:t>Kepler 3: </a:t>
            </a:r>
            <a:r>
              <a:rPr lang="nb-NO" dirty="0"/>
              <a:t>The orbital </a:t>
            </a:r>
            <a:r>
              <a:rPr lang="nb-NO" dirty="0" err="1"/>
              <a:t>period</a:t>
            </a:r>
            <a:r>
              <a:rPr lang="nb-NO" dirty="0"/>
              <a:t> ^2 is </a:t>
            </a:r>
            <a:r>
              <a:rPr lang="nb-NO" dirty="0" err="1"/>
              <a:t>proportional</a:t>
            </a:r>
            <a:r>
              <a:rPr lang="nb-NO" dirty="0"/>
              <a:t> to </a:t>
            </a:r>
            <a:r>
              <a:rPr lang="nb-NO" dirty="0" err="1"/>
              <a:t>the</a:t>
            </a:r>
            <a:r>
              <a:rPr lang="nb-NO" dirty="0"/>
              <a:t> </a:t>
            </a:r>
            <a:r>
              <a:rPr lang="nb-NO" dirty="0" err="1"/>
              <a:t>semi</a:t>
            </a:r>
            <a:r>
              <a:rPr lang="nb-NO" dirty="0"/>
              <a:t>-major </a:t>
            </a:r>
            <a:r>
              <a:rPr lang="nb-NO" dirty="0" err="1"/>
              <a:t>axis</a:t>
            </a:r>
            <a:r>
              <a:rPr lang="nb-NO" dirty="0"/>
              <a:t> ^3.</a:t>
            </a:r>
            <a:endParaRPr lang="en-NO" dirty="0"/>
          </a:p>
        </p:txBody>
      </p:sp>
      <p:pic>
        <p:nvPicPr>
          <p:cNvPr id="21" name="Picture 20">
            <a:extLst>
              <a:ext uri="{FF2B5EF4-FFF2-40B4-BE49-F238E27FC236}">
                <a16:creationId xmlns:a16="http://schemas.microsoft.com/office/drawing/2014/main" id="{FE18B3E0-9AC8-824C-AB28-093390B289B0}"/>
              </a:ext>
            </a:extLst>
          </p:cNvPr>
          <p:cNvPicPr>
            <a:picLocks noChangeAspect="1"/>
          </p:cNvPicPr>
          <p:nvPr/>
        </p:nvPicPr>
        <p:blipFill>
          <a:blip r:embed="rId3"/>
          <a:stretch>
            <a:fillRect/>
          </a:stretch>
        </p:blipFill>
        <p:spPr>
          <a:xfrm>
            <a:off x="7919109" y="4917456"/>
            <a:ext cx="1518124" cy="646330"/>
          </a:xfrm>
          <a:prstGeom prst="rect">
            <a:avLst/>
          </a:prstGeom>
        </p:spPr>
      </p:pic>
      <p:pic>
        <p:nvPicPr>
          <p:cNvPr id="22" name="Picture 21">
            <a:extLst>
              <a:ext uri="{FF2B5EF4-FFF2-40B4-BE49-F238E27FC236}">
                <a16:creationId xmlns:a16="http://schemas.microsoft.com/office/drawing/2014/main" id="{7A0ADC51-146E-5B4C-ABB6-A155430D1BC6}"/>
              </a:ext>
            </a:extLst>
          </p:cNvPr>
          <p:cNvPicPr>
            <a:picLocks noChangeAspect="1"/>
          </p:cNvPicPr>
          <p:nvPr/>
        </p:nvPicPr>
        <p:blipFill>
          <a:blip r:embed="rId4"/>
          <a:stretch>
            <a:fillRect/>
          </a:stretch>
        </p:blipFill>
        <p:spPr>
          <a:xfrm>
            <a:off x="6320803" y="1591992"/>
            <a:ext cx="4714735" cy="635265"/>
          </a:xfrm>
          <a:prstGeom prst="rect">
            <a:avLst/>
          </a:prstGeom>
        </p:spPr>
      </p:pic>
      <p:sp>
        <p:nvSpPr>
          <p:cNvPr id="23" name="TextBox 22">
            <a:extLst>
              <a:ext uri="{FF2B5EF4-FFF2-40B4-BE49-F238E27FC236}">
                <a16:creationId xmlns:a16="http://schemas.microsoft.com/office/drawing/2014/main" id="{C20E9E54-0DAC-8C4D-A755-F28D8854F2B4}"/>
              </a:ext>
            </a:extLst>
          </p:cNvPr>
          <p:cNvSpPr txBox="1"/>
          <p:nvPr/>
        </p:nvSpPr>
        <p:spPr>
          <a:xfrm>
            <a:off x="6203092" y="2404981"/>
            <a:ext cx="718979" cy="369332"/>
          </a:xfrm>
          <a:prstGeom prst="rect">
            <a:avLst/>
          </a:prstGeom>
          <a:noFill/>
        </p:spPr>
        <p:txBody>
          <a:bodyPr wrap="none" rtlCol="0">
            <a:spAutoFit/>
          </a:bodyPr>
          <a:lstStyle/>
          <a:p>
            <a:r>
              <a:rPr lang="en-NO" dirty="0"/>
              <a:t>Why?</a:t>
            </a:r>
          </a:p>
        </p:txBody>
      </p:sp>
      <p:pic>
        <p:nvPicPr>
          <p:cNvPr id="24" name="Picture 23">
            <a:extLst>
              <a:ext uri="{FF2B5EF4-FFF2-40B4-BE49-F238E27FC236}">
                <a16:creationId xmlns:a16="http://schemas.microsoft.com/office/drawing/2014/main" id="{ADA51915-DC05-CF4B-86A4-13D008FB9C8D}"/>
              </a:ext>
            </a:extLst>
          </p:cNvPr>
          <p:cNvPicPr>
            <a:picLocks noChangeAspect="1"/>
          </p:cNvPicPr>
          <p:nvPr/>
        </p:nvPicPr>
        <p:blipFill>
          <a:blip r:embed="rId5"/>
          <a:stretch>
            <a:fillRect/>
          </a:stretch>
        </p:blipFill>
        <p:spPr>
          <a:xfrm>
            <a:off x="7558387" y="2494287"/>
            <a:ext cx="1954149" cy="603038"/>
          </a:xfrm>
          <a:prstGeom prst="rect">
            <a:avLst/>
          </a:prstGeom>
        </p:spPr>
      </p:pic>
      <p:sp>
        <p:nvSpPr>
          <p:cNvPr id="25" name="Right Brace 24">
            <a:extLst>
              <a:ext uri="{FF2B5EF4-FFF2-40B4-BE49-F238E27FC236}">
                <a16:creationId xmlns:a16="http://schemas.microsoft.com/office/drawing/2014/main" id="{98900D62-7794-7747-AB02-019799E2719E}"/>
              </a:ext>
            </a:extLst>
          </p:cNvPr>
          <p:cNvSpPr/>
          <p:nvPr/>
        </p:nvSpPr>
        <p:spPr>
          <a:xfrm rot="5400000">
            <a:off x="8737415" y="2589237"/>
            <a:ext cx="376459" cy="1173781"/>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26" name="TextBox 25">
            <a:extLst>
              <a:ext uri="{FF2B5EF4-FFF2-40B4-BE49-F238E27FC236}">
                <a16:creationId xmlns:a16="http://schemas.microsoft.com/office/drawing/2014/main" id="{1E7D4A99-70E6-764D-9E22-B50A28ABC230}"/>
              </a:ext>
            </a:extLst>
          </p:cNvPr>
          <p:cNvSpPr txBox="1"/>
          <p:nvPr/>
        </p:nvSpPr>
        <p:spPr>
          <a:xfrm>
            <a:off x="7558387" y="3584078"/>
            <a:ext cx="3105017" cy="369332"/>
          </a:xfrm>
          <a:prstGeom prst="rect">
            <a:avLst/>
          </a:prstGeom>
          <a:noFill/>
        </p:spPr>
        <p:txBody>
          <a:bodyPr wrap="none" rtlCol="0">
            <a:spAutoFit/>
          </a:bodyPr>
          <a:lstStyle/>
          <a:p>
            <a:r>
              <a:rPr lang="en-GB" dirty="0"/>
              <a:t>R</a:t>
            </a:r>
            <a:r>
              <a:rPr lang="en-NO" dirty="0"/>
              <a:t> parallel to F. No F-tangential. </a:t>
            </a:r>
          </a:p>
        </p:txBody>
      </p:sp>
      <p:sp>
        <p:nvSpPr>
          <p:cNvPr id="27" name="TextBox 26">
            <a:extLst>
              <a:ext uri="{FF2B5EF4-FFF2-40B4-BE49-F238E27FC236}">
                <a16:creationId xmlns:a16="http://schemas.microsoft.com/office/drawing/2014/main" id="{4A2DB99F-C289-044E-9520-ACE91137770C}"/>
              </a:ext>
            </a:extLst>
          </p:cNvPr>
          <p:cNvSpPr txBox="1"/>
          <p:nvPr/>
        </p:nvSpPr>
        <p:spPr>
          <a:xfrm>
            <a:off x="6203092" y="5946164"/>
            <a:ext cx="5757153" cy="369332"/>
          </a:xfrm>
          <a:prstGeom prst="rect">
            <a:avLst/>
          </a:prstGeom>
          <a:noFill/>
        </p:spPr>
        <p:txBody>
          <a:bodyPr wrap="none" rtlCol="0">
            <a:spAutoFit/>
          </a:bodyPr>
          <a:lstStyle/>
          <a:p>
            <a:r>
              <a:rPr lang="en-NO" dirty="0"/>
              <a:t>(Can be proven. Prefactor must match circular motion case)</a:t>
            </a:r>
          </a:p>
        </p:txBody>
      </p:sp>
      <p:pic>
        <p:nvPicPr>
          <p:cNvPr id="28" name="Picture 27" descr="A blue and black logo&#10;&#10;Description automatically generated">
            <a:extLst>
              <a:ext uri="{FF2B5EF4-FFF2-40B4-BE49-F238E27FC236}">
                <a16:creationId xmlns:a16="http://schemas.microsoft.com/office/drawing/2014/main" id="{CFA2BA83-D34F-A74D-BFE6-7F2E0B964276}"/>
              </a:ext>
            </a:extLst>
          </p:cNvPr>
          <p:cNvPicPr>
            <a:picLocks noChangeAspect="1"/>
          </p:cNvPicPr>
          <p:nvPr/>
        </p:nvPicPr>
        <p:blipFill>
          <a:blip r:embed="rId6"/>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55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par>
                                <p:cTn id="53" presetID="5" presetClass="entr" presetSubtype="1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heckerboard(across)">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heckerboard(across)">
                                      <p:cBhvr>
                                        <p:cTn id="66" dur="500"/>
                                        <p:tgtEl>
                                          <p:spTgt spid="19"/>
                                        </p:tgtEl>
                                      </p:cBhvr>
                                    </p:animEffect>
                                  </p:childTnLst>
                                </p:cTn>
                              </p:par>
                              <p:par>
                                <p:cTn id="67" presetID="5" presetClass="entr" presetSubtype="1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heckerboard(across)">
                                      <p:cBhvr>
                                        <p:cTn id="69" dur="500"/>
                                        <p:tgtEl>
                                          <p:spTgt spid="21"/>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checkerboard(across)">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8" grpId="0"/>
      <p:bldP spid="19" grpId="0"/>
      <p:bldP spid="23" grpId="0"/>
      <p:bldP spid="25" grpId="0" animBg="1"/>
      <p:bldP spid="25" grpId="1"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091D-EEFC-EB4C-85FA-0989CD92235C}"/>
              </a:ext>
            </a:extLst>
          </p:cNvPr>
          <p:cNvSpPr>
            <a:spLocks noGrp="1"/>
          </p:cNvSpPr>
          <p:nvPr>
            <p:ph type="title"/>
          </p:nvPr>
        </p:nvSpPr>
        <p:spPr>
          <a:xfrm>
            <a:off x="838200" y="365126"/>
            <a:ext cx="10515600" cy="561150"/>
          </a:xfrm>
        </p:spPr>
        <p:txBody>
          <a:bodyPr>
            <a:normAutofit fontScale="90000"/>
          </a:bodyPr>
          <a:lstStyle/>
          <a:p>
            <a:pPr algn="ctr"/>
            <a:r>
              <a:rPr lang="en-NO" dirty="0"/>
              <a:t>A bit of homework</a:t>
            </a:r>
          </a:p>
        </p:txBody>
      </p:sp>
      <p:sp>
        <p:nvSpPr>
          <p:cNvPr id="4" name="TextBox 3">
            <a:extLst>
              <a:ext uri="{FF2B5EF4-FFF2-40B4-BE49-F238E27FC236}">
                <a16:creationId xmlns:a16="http://schemas.microsoft.com/office/drawing/2014/main" id="{C708FF10-4092-4945-8A9A-AAEEA564F09B}"/>
              </a:ext>
            </a:extLst>
          </p:cNvPr>
          <p:cNvSpPr txBox="1"/>
          <p:nvPr/>
        </p:nvSpPr>
        <p:spPr>
          <a:xfrm>
            <a:off x="838200" y="1185719"/>
            <a:ext cx="3223161" cy="1200329"/>
          </a:xfrm>
          <a:prstGeom prst="rect">
            <a:avLst/>
          </a:prstGeom>
          <a:noFill/>
        </p:spPr>
        <p:txBody>
          <a:bodyPr wrap="square" rtlCol="0">
            <a:spAutoFit/>
          </a:bodyPr>
          <a:lstStyle/>
          <a:p>
            <a:r>
              <a:rPr lang="en-NO" b="1" dirty="0"/>
              <a:t>Q1: </a:t>
            </a:r>
            <a:r>
              <a:rPr lang="en-NO" dirty="0"/>
              <a:t>Find the moment of inertia of a homogeneous disc of mass M and radius R, spinning round an axis through its edge. </a:t>
            </a:r>
          </a:p>
        </p:txBody>
      </p:sp>
      <p:sp>
        <p:nvSpPr>
          <p:cNvPr id="5" name="TextBox 4">
            <a:extLst>
              <a:ext uri="{FF2B5EF4-FFF2-40B4-BE49-F238E27FC236}">
                <a16:creationId xmlns:a16="http://schemas.microsoft.com/office/drawing/2014/main" id="{92F23227-37AE-8843-B930-5FEFCEC8EC3F}"/>
              </a:ext>
            </a:extLst>
          </p:cNvPr>
          <p:cNvSpPr txBox="1"/>
          <p:nvPr/>
        </p:nvSpPr>
        <p:spPr>
          <a:xfrm>
            <a:off x="838199" y="4025143"/>
            <a:ext cx="3223161" cy="2308324"/>
          </a:xfrm>
          <a:prstGeom prst="rect">
            <a:avLst/>
          </a:prstGeom>
          <a:noFill/>
        </p:spPr>
        <p:txBody>
          <a:bodyPr wrap="square" rtlCol="0">
            <a:spAutoFit/>
          </a:bodyPr>
          <a:lstStyle/>
          <a:p>
            <a:r>
              <a:rPr lang="en-NO" b="1" dirty="0"/>
              <a:t>Q2: </a:t>
            </a:r>
            <a:r>
              <a:rPr lang="en-NO" dirty="0"/>
              <a:t>Find the moment of inertia of a inhomogenous thin stick around its center of mass. Assume that the density is:</a:t>
            </a:r>
          </a:p>
          <a:p>
            <a:endParaRPr lang="en-NO" dirty="0"/>
          </a:p>
          <a:p>
            <a:endParaRPr lang="en-NO" dirty="0"/>
          </a:p>
          <a:p>
            <a:r>
              <a:rPr lang="en-NO" dirty="0"/>
              <a:t>What is the momentof inertia around either of its ends? </a:t>
            </a:r>
          </a:p>
        </p:txBody>
      </p:sp>
      <p:sp>
        <p:nvSpPr>
          <p:cNvPr id="6" name="Oval 5">
            <a:extLst>
              <a:ext uri="{FF2B5EF4-FFF2-40B4-BE49-F238E27FC236}">
                <a16:creationId xmlns:a16="http://schemas.microsoft.com/office/drawing/2014/main" id="{A75D1756-9FE4-A94A-B442-44336C0DB385}"/>
              </a:ext>
            </a:extLst>
          </p:cNvPr>
          <p:cNvSpPr/>
          <p:nvPr/>
        </p:nvSpPr>
        <p:spPr>
          <a:xfrm rot="19436174">
            <a:off x="1572535" y="3195783"/>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8" name="Straight Arrow Connector 7">
            <a:extLst>
              <a:ext uri="{FF2B5EF4-FFF2-40B4-BE49-F238E27FC236}">
                <a16:creationId xmlns:a16="http://schemas.microsoft.com/office/drawing/2014/main" id="{BD5D5B34-E261-FB4B-8D25-EAA404EFB598}"/>
              </a:ext>
            </a:extLst>
          </p:cNvPr>
          <p:cNvCxnSpPr>
            <a:cxnSpLocks/>
          </p:cNvCxnSpPr>
          <p:nvPr/>
        </p:nvCxnSpPr>
        <p:spPr>
          <a:xfrm flipV="1">
            <a:off x="1401288" y="2777535"/>
            <a:ext cx="1377538" cy="102570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Curved Right Arrow 11">
            <a:extLst>
              <a:ext uri="{FF2B5EF4-FFF2-40B4-BE49-F238E27FC236}">
                <a16:creationId xmlns:a16="http://schemas.microsoft.com/office/drawing/2014/main" id="{1A4CAF9B-0459-D448-95A1-CD8983504105}"/>
              </a:ext>
            </a:extLst>
          </p:cNvPr>
          <p:cNvSpPr/>
          <p:nvPr/>
        </p:nvSpPr>
        <p:spPr>
          <a:xfrm rot="2727280">
            <a:off x="2222055" y="2493070"/>
            <a:ext cx="760021" cy="688769"/>
          </a:xfrm>
          <a:prstGeom prst="curvedRightArrow">
            <a:avLst>
              <a:gd name="adj1" fmla="val 527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pic>
        <p:nvPicPr>
          <p:cNvPr id="13" name="Picture 12">
            <a:extLst>
              <a:ext uri="{FF2B5EF4-FFF2-40B4-BE49-F238E27FC236}">
                <a16:creationId xmlns:a16="http://schemas.microsoft.com/office/drawing/2014/main" id="{FBD1C02F-CDE6-CF45-8B7D-834C7119DC93}"/>
              </a:ext>
            </a:extLst>
          </p:cNvPr>
          <p:cNvPicPr>
            <a:picLocks noChangeAspect="1"/>
          </p:cNvPicPr>
          <p:nvPr/>
        </p:nvPicPr>
        <p:blipFill>
          <a:blip r:embed="rId2"/>
          <a:stretch>
            <a:fillRect/>
          </a:stretch>
        </p:blipFill>
        <p:spPr>
          <a:xfrm>
            <a:off x="1080334" y="5304475"/>
            <a:ext cx="2470390" cy="283139"/>
          </a:xfrm>
          <a:prstGeom prst="rect">
            <a:avLst/>
          </a:prstGeom>
        </p:spPr>
      </p:pic>
      <p:sp>
        <p:nvSpPr>
          <p:cNvPr id="14" name="TextBox 13">
            <a:extLst>
              <a:ext uri="{FF2B5EF4-FFF2-40B4-BE49-F238E27FC236}">
                <a16:creationId xmlns:a16="http://schemas.microsoft.com/office/drawing/2014/main" id="{6455D7E4-B63A-D640-9812-09624E9DEC93}"/>
              </a:ext>
            </a:extLst>
          </p:cNvPr>
          <p:cNvSpPr txBox="1"/>
          <p:nvPr/>
        </p:nvSpPr>
        <p:spPr>
          <a:xfrm>
            <a:off x="4243757" y="1195781"/>
            <a:ext cx="4061361" cy="2862322"/>
          </a:xfrm>
          <a:prstGeom prst="rect">
            <a:avLst/>
          </a:prstGeom>
          <a:noFill/>
        </p:spPr>
        <p:txBody>
          <a:bodyPr wrap="square" rtlCol="0">
            <a:spAutoFit/>
          </a:bodyPr>
          <a:lstStyle/>
          <a:p>
            <a:r>
              <a:rPr lang="en-NO" b="1" dirty="0"/>
              <a:t>Q3: </a:t>
            </a:r>
            <a:r>
              <a:rPr lang="en-NO" dirty="0"/>
              <a:t>The moment of inertia of a sphere of mass M and radius R around its center is:</a:t>
            </a:r>
          </a:p>
          <a:p>
            <a:endParaRPr lang="en-NO" dirty="0"/>
          </a:p>
          <a:p>
            <a:endParaRPr lang="en-NO" dirty="0"/>
          </a:p>
          <a:p>
            <a:r>
              <a:rPr lang="en-NO" dirty="0"/>
              <a:t>Assume that its starts from rest at the top of an incline og height h, and then rolls down. What is its speed at the bottom? What would it have been if the incline had been frictionless, so that it would slide rather than roll?</a:t>
            </a:r>
            <a:endParaRPr lang="en-NO" b="1" dirty="0"/>
          </a:p>
        </p:txBody>
      </p:sp>
      <p:pic>
        <p:nvPicPr>
          <p:cNvPr id="15" name="Picture 14">
            <a:extLst>
              <a:ext uri="{FF2B5EF4-FFF2-40B4-BE49-F238E27FC236}">
                <a16:creationId xmlns:a16="http://schemas.microsoft.com/office/drawing/2014/main" id="{22263100-B777-5243-9295-059DC6864CCE}"/>
              </a:ext>
            </a:extLst>
          </p:cNvPr>
          <p:cNvPicPr>
            <a:picLocks noChangeAspect="1"/>
          </p:cNvPicPr>
          <p:nvPr/>
        </p:nvPicPr>
        <p:blipFill>
          <a:blip r:embed="rId3"/>
          <a:stretch>
            <a:fillRect/>
          </a:stretch>
        </p:blipFill>
        <p:spPr>
          <a:xfrm>
            <a:off x="5537200" y="1842266"/>
            <a:ext cx="1117600" cy="501650"/>
          </a:xfrm>
          <a:prstGeom prst="rect">
            <a:avLst/>
          </a:prstGeom>
        </p:spPr>
      </p:pic>
      <p:sp>
        <p:nvSpPr>
          <p:cNvPr id="16" name="TextBox 15">
            <a:extLst>
              <a:ext uri="{FF2B5EF4-FFF2-40B4-BE49-F238E27FC236}">
                <a16:creationId xmlns:a16="http://schemas.microsoft.com/office/drawing/2014/main" id="{FBA0EC8D-2D26-D649-BDF3-3A09A9AD6A21}"/>
              </a:ext>
            </a:extLst>
          </p:cNvPr>
          <p:cNvSpPr txBox="1"/>
          <p:nvPr/>
        </p:nvSpPr>
        <p:spPr>
          <a:xfrm>
            <a:off x="4243757" y="4291882"/>
            <a:ext cx="4061361" cy="2308324"/>
          </a:xfrm>
          <a:prstGeom prst="rect">
            <a:avLst/>
          </a:prstGeom>
          <a:noFill/>
        </p:spPr>
        <p:txBody>
          <a:bodyPr wrap="square" rtlCol="0">
            <a:spAutoFit/>
          </a:bodyPr>
          <a:lstStyle/>
          <a:p>
            <a:r>
              <a:rPr lang="en-NO" b="1" dirty="0"/>
              <a:t>Q4: </a:t>
            </a:r>
            <a:r>
              <a:rPr lang="en-NO" dirty="0"/>
              <a:t>The Earth has mass 6 x 10^24 kg, a radius of 6378 km and a period of 24 hours. What is its moment of inertia? What is its angular momentum? Assume that it is homogeneous.</a:t>
            </a:r>
          </a:p>
          <a:p>
            <a:r>
              <a:rPr lang="en-NO" dirty="0"/>
              <a:t>How fast would it spin if it suddenly collapsed to the size of the Moon (1737 km)? What would be its period then?</a:t>
            </a:r>
          </a:p>
        </p:txBody>
      </p:sp>
      <p:sp>
        <p:nvSpPr>
          <p:cNvPr id="17" name="TextBox 16">
            <a:extLst>
              <a:ext uri="{FF2B5EF4-FFF2-40B4-BE49-F238E27FC236}">
                <a16:creationId xmlns:a16="http://schemas.microsoft.com/office/drawing/2014/main" id="{E99A80FB-7F24-C84E-A1FB-D49BADE282C9}"/>
              </a:ext>
            </a:extLst>
          </p:cNvPr>
          <p:cNvSpPr txBox="1"/>
          <p:nvPr/>
        </p:nvSpPr>
        <p:spPr>
          <a:xfrm>
            <a:off x="8487514" y="1504531"/>
            <a:ext cx="3123210" cy="923330"/>
          </a:xfrm>
          <a:prstGeom prst="rect">
            <a:avLst/>
          </a:prstGeom>
          <a:noFill/>
        </p:spPr>
        <p:txBody>
          <a:bodyPr wrap="square" rtlCol="0">
            <a:spAutoFit/>
          </a:bodyPr>
          <a:lstStyle/>
          <a:p>
            <a:r>
              <a:rPr lang="en-NO" b="1" dirty="0"/>
              <a:t>Q5: </a:t>
            </a:r>
            <a:r>
              <a:rPr lang="en-NO" dirty="0"/>
              <a:t>The Earth goes around the Sun in 365,25 days. What is the semi-major axis of its orbit?</a:t>
            </a:r>
          </a:p>
        </p:txBody>
      </p:sp>
      <p:sp>
        <p:nvSpPr>
          <p:cNvPr id="18" name="TextBox 17">
            <a:extLst>
              <a:ext uri="{FF2B5EF4-FFF2-40B4-BE49-F238E27FC236}">
                <a16:creationId xmlns:a16="http://schemas.microsoft.com/office/drawing/2014/main" id="{59C4C6F5-C6EA-7541-AF65-8CD4B087CFC8}"/>
              </a:ext>
            </a:extLst>
          </p:cNvPr>
          <p:cNvSpPr txBox="1"/>
          <p:nvPr/>
        </p:nvSpPr>
        <p:spPr>
          <a:xfrm>
            <a:off x="8487514" y="2762899"/>
            <a:ext cx="3375935" cy="2862322"/>
          </a:xfrm>
          <a:prstGeom prst="rect">
            <a:avLst/>
          </a:prstGeom>
          <a:noFill/>
        </p:spPr>
        <p:txBody>
          <a:bodyPr wrap="square" rtlCol="0">
            <a:spAutoFit/>
          </a:bodyPr>
          <a:lstStyle/>
          <a:p>
            <a:r>
              <a:rPr lang="en-NO" b="1" dirty="0"/>
              <a:t>Q6</a:t>
            </a:r>
            <a:r>
              <a:rPr lang="en-NO" dirty="0"/>
              <a:t>: I reality, the Earth does not go round a point at the center of ther S</a:t>
            </a:r>
            <a:r>
              <a:rPr lang="en-GB" dirty="0"/>
              <a:t>u</a:t>
            </a:r>
            <a:r>
              <a:rPr lang="en-NO" dirty="0"/>
              <a:t>n, but they both go around the joint center of mass. Where is that, given that the mass of the Earth is 6 x 10^24 kg, the Sun 2 x 10^30 kg and the distance between the two 150 million km. How large is that compared to</a:t>
            </a:r>
            <a:r>
              <a:rPr lang="en-GB" dirty="0"/>
              <a:t> t</a:t>
            </a:r>
            <a:r>
              <a:rPr lang="en-NO" dirty="0"/>
              <a:t>he Sun’s radius, 696 000 km? </a:t>
            </a:r>
          </a:p>
        </p:txBody>
      </p:sp>
      <p:pic>
        <p:nvPicPr>
          <p:cNvPr id="19" name="Picture 18" descr="A blue and black logo&#10;&#10;Description automatically generated">
            <a:extLst>
              <a:ext uri="{FF2B5EF4-FFF2-40B4-BE49-F238E27FC236}">
                <a16:creationId xmlns:a16="http://schemas.microsoft.com/office/drawing/2014/main" id="{142F0AEF-1EF7-B541-8EDA-E9DDA077A302}"/>
              </a:ext>
            </a:extLst>
          </p:cNvPr>
          <p:cNvPicPr>
            <a:picLocks noChangeAspect="1"/>
          </p:cNvPicPr>
          <p:nvPr/>
        </p:nvPicPr>
        <p:blipFill>
          <a:blip r:embed="rId4"/>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9711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78D8-DFCF-3C43-A757-B64AFE6816FC}"/>
              </a:ext>
            </a:extLst>
          </p:cNvPr>
          <p:cNvSpPr>
            <a:spLocks noGrp="1"/>
          </p:cNvSpPr>
          <p:nvPr>
            <p:ph type="title"/>
          </p:nvPr>
        </p:nvSpPr>
        <p:spPr/>
        <p:txBody>
          <a:bodyPr/>
          <a:lstStyle/>
          <a:p>
            <a:pPr algn="ctr"/>
            <a:r>
              <a:rPr lang="en-NO" dirty="0"/>
              <a:t>That’s it!</a:t>
            </a:r>
          </a:p>
        </p:txBody>
      </p:sp>
      <p:sp>
        <p:nvSpPr>
          <p:cNvPr id="4" name="TextBox 3">
            <a:extLst>
              <a:ext uri="{FF2B5EF4-FFF2-40B4-BE49-F238E27FC236}">
                <a16:creationId xmlns:a16="http://schemas.microsoft.com/office/drawing/2014/main" id="{FA937CC1-2D05-EF41-B7CE-85ECFC51D083}"/>
              </a:ext>
            </a:extLst>
          </p:cNvPr>
          <p:cNvSpPr txBox="1"/>
          <p:nvPr/>
        </p:nvSpPr>
        <p:spPr>
          <a:xfrm>
            <a:off x="2181077" y="3136612"/>
            <a:ext cx="8285923" cy="584775"/>
          </a:xfrm>
          <a:prstGeom prst="rect">
            <a:avLst/>
          </a:prstGeom>
          <a:noFill/>
        </p:spPr>
        <p:txBody>
          <a:bodyPr wrap="none" rtlCol="0">
            <a:spAutoFit/>
          </a:bodyPr>
          <a:lstStyle/>
          <a:p>
            <a:r>
              <a:rPr lang="en-NO" sz="3200" dirty="0"/>
              <a:t>Time for a break and for checking in at the hotel.</a:t>
            </a:r>
          </a:p>
        </p:txBody>
      </p:sp>
    </p:spTree>
    <p:extLst>
      <p:ext uri="{BB962C8B-B14F-4D97-AF65-F5344CB8AC3E}">
        <p14:creationId xmlns:p14="http://schemas.microsoft.com/office/powerpoint/2010/main" val="369298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FECF-05CA-5B48-B306-EE72D23080BE}"/>
              </a:ext>
            </a:extLst>
          </p:cNvPr>
          <p:cNvSpPr>
            <a:spLocks noGrp="1"/>
          </p:cNvSpPr>
          <p:nvPr>
            <p:ph type="title"/>
          </p:nvPr>
        </p:nvSpPr>
        <p:spPr/>
        <p:txBody>
          <a:bodyPr/>
          <a:lstStyle/>
          <a:p>
            <a:pPr algn="ctr"/>
            <a:r>
              <a:rPr lang="en-NO" dirty="0"/>
              <a:t>Hvem er vi?</a:t>
            </a:r>
          </a:p>
        </p:txBody>
      </p:sp>
      <p:sp>
        <p:nvSpPr>
          <p:cNvPr id="5" name="TextBox 4">
            <a:extLst>
              <a:ext uri="{FF2B5EF4-FFF2-40B4-BE49-F238E27FC236}">
                <a16:creationId xmlns:a16="http://schemas.microsoft.com/office/drawing/2014/main" id="{68F2B60E-7127-6A40-9E22-353885D50DAF}"/>
              </a:ext>
            </a:extLst>
          </p:cNvPr>
          <p:cNvSpPr txBox="1"/>
          <p:nvPr/>
        </p:nvSpPr>
        <p:spPr>
          <a:xfrm>
            <a:off x="6841180" y="3168916"/>
            <a:ext cx="4512620" cy="2308324"/>
          </a:xfrm>
          <a:prstGeom prst="rect">
            <a:avLst/>
          </a:prstGeom>
          <a:noFill/>
        </p:spPr>
        <p:txBody>
          <a:bodyPr wrap="square">
            <a:spAutoFit/>
          </a:bodyPr>
          <a:lstStyle/>
          <a:p>
            <a:r>
              <a:rPr lang="en-NO" dirty="0"/>
              <a:t>Frederik Ådlandsvik, Amalie Skram</a:t>
            </a:r>
          </a:p>
          <a:p>
            <a:r>
              <a:rPr lang="en-NO" dirty="0"/>
              <a:t>Tarjei Nordbø Braut, Stavanger Katedralskole</a:t>
            </a:r>
          </a:p>
          <a:p>
            <a:r>
              <a:rPr lang="en-NO" dirty="0"/>
              <a:t>Adrian Hestnes, Sørumsand vgs</a:t>
            </a:r>
          </a:p>
          <a:p>
            <a:r>
              <a:rPr lang="en-NO" dirty="0"/>
              <a:t>Kassander Auve, Sandefjord vgs</a:t>
            </a:r>
          </a:p>
          <a:p>
            <a:r>
              <a:rPr lang="en-NO" dirty="0"/>
              <a:t>Håkon Støren, St, Svithun vgs</a:t>
            </a:r>
          </a:p>
          <a:p>
            <a:r>
              <a:rPr lang="en-NO" dirty="0"/>
              <a:t>Mathias Gustafson, Ullern vgs</a:t>
            </a:r>
          </a:p>
          <a:p>
            <a:r>
              <a:rPr lang="en-NO" dirty="0"/>
              <a:t>R</a:t>
            </a:r>
            <a:r>
              <a:rPr lang="en-GB" dirty="0" err="1"/>
              <a:t>i</a:t>
            </a:r>
            <a:r>
              <a:rPr lang="en-NO" dirty="0"/>
              <a:t>cardo Guiraudeli, Blindern vgs</a:t>
            </a:r>
          </a:p>
          <a:p>
            <a:r>
              <a:rPr lang="en-NO" dirty="0"/>
              <a:t>Samuel Bjerke, Nydalen vgs</a:t>
            </a:r>
          </a:p>
        </p:txBody>
      </p:sp>
      <p:sp>
        <p:nvSpPr>
          <p:cNvPr id="7" name="TextBox 6">
            <a:extLst>
              <a:ext uri="{FF2B5EF4-FFF2-40B4-BE49-F238E27FC236}">
                <a16:creationId xmlns:a16="http://schemas.microsoft.com/office/drawing/2014/main" id="{CB8FD29C-E3DF-A440-9590-7D589643CBB5}"/>
              </a:ext>
            </a:extLst>
          </p:cNvPr>
          <p:cNvSpPr txBox="1"/>
          <p:nvPr/>
        </p:nvSpPr>
        <p:spPr>
          <a:xfrm>
            <a:off x="1932709" y="3168916"/>
            <a:ext cx="4064329" cy="2585323"/>
          </a:xfrm>
          <a:prstGeom prst="rect">
            <a:avLst/>
          </a:prstGeom>
          <a:noFill/>
        </p:spPr>
        <p:txBody>
          <a:bodyPr wrap="square">
            <a:spAutoFit/>
          </a:bodyPr>
          <a:lstStyle/>
          <a:p>
            <a:r>
              <a:rPr lang="en-NO" dirty="0"/>
              <a:t>Sigve Runde Barlaug, Lillestrøm vgs</a:t>
            </a:r>
          </a:p>
          <a:p>
            <a:r>
              <a:rPr lang="en-NO" dirty="0"/>
              <a:t>Felix Pham, Stabekk vgs</a:t>
            </a:r>
          </a:p>
          <a:p>
            <a:r>
              <a:rPr lang="en-NO" dirty="0"/>
              <a:t>Elly Kjelstrup, Kongsbakken vgs</a:t>
            </a:r>
          </a:p>
          <a:p>
            <a:r>
              <a:rPr lang="en-NO" dirty="0"/>
              <a:t>Edvin Brattlid-Roseng, Horten vgs</a:t>
            </a:r>
          </a:p>
          <a:p>
            <a:r>
              <a:rPr lang="en-NO" dirty="0"/>
              <a:t>Øystein Berntzen, Elvebakken vgs</a:t>
            </a:r>
          </a:p>
          <a:p>
            <a:r>
              <a:rPr lang="en-NO" dirty="0"/>
              <a:t>Don Thai Hoang, St. Olav vgs</a:t>
            </a:r>
          </a:p>
          <a:p>
            <a:r>
              <a:rPr lang="en-NO" dirty="0"/>
              <a:t>Snorre Wilhelmsen, Kongsbakken vgs</a:t>
            </a:r>
          </a:p>
          <a:p>
            <a:r>
              <a:rPr lang="en-NO" dirty="0"/>
              <a:t>Jørand Runningen, Drammen vgs</a:t>
            </a:r>
          </a:p>
          <a:p>
            <a:r>
              <a:rPr lang="en-NO" dirty="0"/>
              <a:t>Marius Røkke, Thora Storm vgs</a:t>
            </a:r>
          </a:p>
        </p:txBody>
      </p:sp>
      <p:sp>
        <p:nvSpPr>
          <p:cNvPr id="8" name="TextBox 7">
            <a:extLst>
              <a:ext uri="{FF2B5EF4-FFF2-40B4-BE49-F238E27FC236}">
                <a16:creationId xmlns:a16="http://schemas.microsoft.com/office/drawing/2014/main" id="{20703F60-1320-1E4F-B86E-93DB40DE9B42}"/>
              </a:ext>
            </a:extLst>
          </p:cNvPr>
          <p:cNvSpPr txBox="1"/>
          <p:nvPr/>
        </p:nvSpPr>
        <p:spPr>
          <a:xfrm>
            <a:off x="3537362" y="1801958"/>
            <a:ext cx="6077818" cy="923330"/>
          </a:xfrm>
          <a:prstGeom prst="rect">
            <a:avLst/>
          </a:prstGeom>
          <a:noFill/>
        </p:spPr>
        <p:txBody>
          <a:bodyPr wrap="none" rtlCol="0">
            <a:spAutoFit/>
          </a:bodyPr>
          <a:lstStyle/>
          <a:p>
            <a:r>
              <a:rPr lang="en-NO" dirty="0"/>
              <a:t>Anders Tranberg, Universitetet </a:t>
            </a:r>
            <a:r>
              <a:rPr lang="en-GB" dirty="0"/>
              <a:t>i</a:t>
            </a:r>
            <a:r>
              <a:rPr lang="en-NO" dirty="0"/>
              <a:t> Stavanger.</a:t>
            </a:r>
          </a:p>
          <a:p>
            <a:r>
              <a:rPr lang="en-NO" dirty="0"/>
              <a:t>Underviser </a:t>
            </a:r>
            <a:r>
              <a:rPr lang="en-GB" dirty="0"/>
              <a:t>i</a:t>
            </a:r>
            <a:r>
              <a:rPr lang="en-NO" dirty="0"/>
              <a:t> Astronomy og Forkurs-fysik.</a:t>
            </a:r>
          </a:p>
          <a:p>
            <a:r>
              <a:rPr lang="en-NO" dirty="0"/>
              <a:t>Forsker på kvantefeltteori og det første sekund efter B</a:t>
            </a:r>
            <a:r>
              <a:rPr lang="en-GB" dirty="0" err="1"/>
              <a:t>i</a:t>
            </a:r>
            <a:r>
              <a:rPr lang="en-NO" dirty="0"/>
              <a:t>g Bang.  </a:t>
            </a:r>
          </a:p>
        </p:txBody>
      </p:sp>
      <p:pic>
        <p:nvPicPr>
          <p:cNvPr id="9" name="Picture 8" descr="A blue and black logo&#10;&#10;Description automatically generated">
            <a:extLst>
              <a:ext uri="{FF2B5EF4-FFF2-40B4-BE49-F238E27FC236}">
                <a16:creationId xmlns:a16="http://schemas.microsoft.com/office/drawing/2014/main" id="{95E842DE-B0CD-2344-A7A2-C779F0D17B5E}"/>
              </a:ext>
            </a:extLst>
          </p:cNvPr>
          <p:cNvPicPr>
            <a:picLocks noChangeAspect="1"/>
          </p:cNvPicPr>
          <p:nvPr/>
        </p:nvPicPr>
        <p:blipFill>
          <a:blip r:embed="rId2"/>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311820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6DD3-7426-9847-AB39-72EAE81D80A9}"/>
              </a:ext>
            </a:extLst>
          </p:cNvPr>
          <p:cNvSpPr>
            <a:spLocks noGrp="1"/>
          </p:cNvSpPr>
          <p:nvPr>
            <p:ph type="title"/>
          </p:nvPr>
        </p:nvSpPr>
        <p:spPr>
          <a:xfrm>
            <a:off x="838200" y="365126"/>
            <a:ext cx="10515600" cy="739280"/>
          </a:xfrm>
        </p:spPr>
        <p:txBody>
          <a:bodyPr>
            <a:normAutofit/>
          </a:bodyPr>
          <a:lstStyle/>
          <a:p>
            <a:pPr algn="ctr"/>
            <a:r>
              <a:rPr lang="en-NO" sz="2800" dirty="0"/>
              <a:t>The Plan (</a:t>
            </a:r>
            <a:r>
              <a:rPr lang="en-GB" sz="2800" dirty="0"/>
              <a:t>https://</a:t>
            </a:r>
            <a:r>
              <a:rPr lang="en-GB" sz="2800" dirty="0" err="1"/>
              <a:t>indico.uis.no</a:t>
            </a:r>
            <a:r>
              <a:rPr lang="en-GB" sz="2800" dirty="0"/>
              <a:t>/event/45/)</a:t>
            </a:r>
            <a:endParaRPr lang="en-NO" sz="2800" dirty="0"/>
          </a:p>
        </p:txBody>
      </p:sp>
      <p:graphicFrame>
        <p:nvGraphicFramePr>
          <p:cNvPr id="4" name="Table 4">
            <a:extLst>
              <a:ext uri="{FF2B5EF4-FFF2-40B4-BE49-F238E27FC236}">
                <a16:creationId xmlns:a16="http://schemas.microsoft.com/office/drawing/2014/main" id="{2D326C4F-8F51-5041-B5EC-95073F28A6B0}"/>
              </a:ext>
            </a:extLst>
          </p:cNvPr>
          <p:cNvGraphicFramePr>
            <a:graphicFrameLocks noGrp="1"/>
          </p:cNvGraphicFramePr>
          <p:nvPr>
            <p:extLst>
              <p:ext uri="{D42A27DB-BD31-4B8C-83A1-F6EECF244321}">
                <p14:modId xmlns:p14="http://schemas.microsoft.com/office/powerpoint/2010/main" val="2431456891"/>
              </p:ext>
            </p:extLst>
          </p:nvPr>
        </p:nvGraphicFramePr>
        <p:xfrm>
          <a:off x="1038099" y="1203800"/>
          <a:ext cx="10415652" cy="3220720"/>
        </p:xfrm>
        <a:graphic>
          <a:graphicData uri="http://schemas.openxmlformats.org/drawingml/2006/table">
            <a:tbl>
              <a:tblPr firstRow="1" bandRow="1">
                <a:tableStyleId>{5C22544A-7EE6-4342-B048-85BDC9FD1C3A}</a:tableStyleId>
              </a:tblPr>
              <a:tblGrid>
                <a:gridCol w="1735942">
                  <a:extLst>
                    <a:ext uri="{9D8B030D-6E8A-4147-A177-3AD203B41FA5}">
                      <a16:colId xmlns:a16="http://schemas.microsoft.com/office/drawing/2014/main" val="633764453"/>
                    </a:ext>
                  </a:extLst>
                </a:gridCol>
                <a:gridCol w="1735942">
                  <a:extLst>
                    <a:ext uri="{9D8B030D-6E8A-4147-A177-3AD203B41FA5}">
                      <a16:colId xmlns:a16="http://schemas.microsoft.com/office/drawing/2014/main" val="1281621056"/>
                    </a:ext>
                  </a:extLst>
                </a:gridCol>
                <a:gridCol w="1735942">
                  <a:extLst>
                    <a:ext uri="{9D8B030D-6E8A-4147-A177-3AD203B41FA5}">
                      <a16:colId xmlns:a16="http://schemas.microsoft.com/office/drawing/2014/main" val="3538198357"/>
                    </a:ext>
                  </a:extLst>
                </a:gridCol>
                <a:gridCol w="1735942">
                  <a:extLst>
                    <a:ext uri="{9D8B030D-6E8A-4147-A177-3AD203B41FA5}">
                      <a16:colId xmlns:a16="http://schemas.microsoft.com/office/drawing/2014/main" val="559969970"/>
                    </a:ext>
                  </a:extLst>
                </a:gridCol>
                <a:gridCol w="1735942">
                  <a:extLst>
                    <a:ext uri="{9D8B030D-6E8A-4147-A177-3AD203B41FA5}">
                      <a16:colId xmlns:a16="http://schemas.microsoft.com/office/drawing/2014/main" val="2390302192"/>
                    </a:ext>
                  </a:extLst>
                </a:gridCol>
                <a:gridCol w="1735942">
                  <a:extLst>
                    <a:ext uri="{9D8B030D-6E8A-4147-A177-3AD203B41FA5}">
                      <a16:colId xmlns:a16="http://schemas.microsoft.com/office/drawing/2014/main" val="1992963336"/>
                    </a:ext>
                  </a:extLst>
                </a:gridCol>
              </a:tblGrid>
              <a:tr h="370840">
                <a:tc>
                  <a:txBody>
                    <a:bodyPr/>
                    <a:lstStyle/>
                    <a:p>
                      <a:endParaRPr lang="en-NO" sz="1600" dirty="0"/>
                    </a:p>
                  </a:txBody>
                  <a:tcPr/>
                </a:tc>
                <a:tc>
                  <a:txBody>
                    <a:bodyPr/>
                    <a:lstStyle/>
                    <a:p>
                      <a:r>
                        <a:rPr lang="en-NO" sz="1600" dirty="0"/>
                        <a:t>Mandag</a:t>
                      </a:r>
                    </a:p>
                  </a:txBody>
                  <a:tcPr/>
                </a:tc>
                <a:tc>
                  <a:txBody>
                    <a:bodyPr/>
                    <a:lstStyle/>
                    <a:p>
                      <a:r>
                        <a:rPr lang="en-NO" sz="1600" dirty="0"/>
                        <a:t>Tirsdag</a:t>
                      </a:r>
                    </a:p>
                  </a:txBody>
                  <a:tcPr/>
                </a:tc>
                <a:tc>
                  <a:txBody>
                    <a:bodyPr/>
                    <a:lstStyle/>
                    <a:p>
                      <a:r>
                        <a:rPr lang="en-NO" sz="1600" dirty="0"/>
                        <a:t>Onsdag</a:t>
                      </a:r>
                    </a:p>
                  </a:txBody>
                  <a:tcPr/>
                </a:tc>
                <a:tc>
                  <a:txBody>
                    <a:bodyPr/>
                    <a:lstStyle/>
                    <a:p>
                      <a:r>
                        <a:rPr lang="en-NO" sz="1600" dirty="0"/>
                        <a:t>Torsdag</a:t>
                      </a:r>
                    </a:p>
                  </a:txBody>
                  <a:tcPr/>
                </a:tc>
                <a:tc>
                  <a:txBody>
                    <a:bodyPr/>
                    <a:lstStyle/>
                    <a:p>
                      <a:r>
                        <a:rPr lang="en-NO" sz="1600" dirty="0"/>
                        <a:t>Fredag</a:t>
                      </a:r>
                    </a:p>
                  </a:txBody>
                  <a:tcPr/>
                </a:tc>
                <a:extLst>
                  <a:ext uri="{0D108BD9-81ED-4DB2-BD59-A6C34878D82A}">
                    <a16:rowId xmlns:a16="http://schemas.microsoft.com/office/drawing/2014/main" val="3981839709"/>
                  </a:ext>
                </a:extLst>
              </a:tr>
              <a:tr h="370840">
                <a:tc>
                  <a:txBody>
                    <a:bodyPr/>
                    <a:lstStyle/>
                    <a:p>
                      <a:r>
                        <a:rPr lang="en-NO" sz="1600" dirty="0"/>
                        <a:t>08.30-11.30</a:t>
                      </a:r>
                    </a:p>
                  </a:txBody>
                  <a:tcPr/>
                </a:tc>
                <a:tc>
                  <a:txBody>
                    <a:bodyPr/>
                    <a:lstStyle/>
                    <a:p>
                      <a:r>
                        <a:rPr lang="en-NO" sz="1600" dirty="0"/>
                        <a:t>Ankomst</a:t>
                      </a:r>
                    </a:p>
                  </a:txBody>
                  <a:tcPr/>
                </a:tc>
                <a:tc>
                  <a:txBody>
                    <a:bodyPr/>
                    <a:lstStyle/>
                    <a:p>
                      <a:r>
                        <a:rPr lang="en-NO" sz="1600" dirty="0"/>
                        <a:t>Lab</a:t>
                      </a:r>
                    </a:p>
                  </a:txBody>
                  <a:tcPr/>
                </a:tc>
                <a:tc>
                  <a:txBody>
                    <a:bodyPr/>
                    <a:lstStyle/>
                    <a:p>
                      <a:r>
                        <a:rPr lang="en-NO" sz="1600" dirty="0"/>
                        <a:t>Lab</a:t>
                      </a:r>
                    </a:p>
                  </a:txBody>
                  <a:tcPr/>
                </a:tc>
                <a:tc>
                  <a:txBody>
                    <a:bodyPr/>
                    <a:lstStyle/>
                    <a:p>
                      <a:r>
                        <a:rPr lang="en-NO" sz="1600" dirty="0"/>
                        <a:t>Lab</a:t>
                      </a:r>
                    </a:p>
                  </a:txBody>
                  <a:tcPr/>
                </a:tc>
                <a:tc>
                  <a:txBody>
                    <a:bodyPr/>
                    <a:lstStyle/>
                    <a:p>
                      <a:r>
                        <a:rPr lang="en-NO" sz="1600" dirty="0"/>
                        <a:t>Runde 3</a:t>
                      </a:r>
                    </a:p>
                  </a:txBody>
                  <a:tcPr/>
                </a:tc>
                <a:extLst>
                  <a:ext uri="{0D108BD9-81ED-4DB2-BD59-A6C34878D82A}">
                    <a16:rowId xmlns:a16="http://schemas.microsoft.com/office/drawing/2014/main" val="819006765"/>
                  </a:ext>
                </a:extLst>
              </a:tr>
              <a:tr h="370840">
                <a:tc>
                  <a:txBody>
                    <a:bodyPr/>
                    <a:lstStyle/>
                    <a:p>
                      <a:r>
                        <a:rPr lang="en-NO" sz="1600" dirty="0"/>
                        <a:t>11.30</a:t>
                      </a:r>
                    </a:p>
                  </a:txBody>
                  <a:tcPr/>
                </a:tc>
                <a:tc>
                  <a:txBody>
                    <a:bodyPr/>
                    <a:lstStyle/>
                    <a:p>
                      <a:r>
                        <a:rPr lang="en-NO" sz="1600" dirty="0"/>
                        <a:t>Lunsj</a:t>
                      </a:r>
                    </a:p>
                  </a:txBody>
                  <a:tcPr/>
                </a:tc>
                <a:tc>
                  <a:txBody>
                    <a:bodyPr/>
                    <a:lstStyle/>
                    <a:p>
                      <a:r>
                        <a:rPr lang="en-NO" sz="1600" dirty="0"/>
                        <a:t>Lunsj</a:t>
                      </a:r>
                    </a:p>
                  </a:txBody>
                  <a:tcPr/>
                </a:tc>
                <a:tc>
                  <a:txBody>
                    <a:bodyPr/>
                    <a:lstStyle/>
                    <a:p>
                      <a:r>
                        <a:rPr lang="en-NO" sz="1600" dirty="0"/>
                        <a:t>Lunsj</a:t>
                      </a:r>
                    </a:p>
                  </a:txBody>
                  <a:tcPr/>
                </a:tc>
                <a:tc>
                  <a:txBody>
                    <a:bodyPr/>
                    <a:lstStyle/>
                    <a:p>
                      <a:r>
                        <a:rPr lang="en-NO" sz="1600" dirty="0"/>
                        <a:t>Lunsj</a:t>
                      </a:r>
                    </a:p>
                  </a:txBody>
                  <a:tcPr/>
                </a:tc>
                <a:tc>
                  <a:txBody>
                    <a:bodyPr/>
                    <a:lstStyle/>
                    <a:p>
                      <a:r>
                        <a:rPr lang="en-NO" sz="1600" dirty="0"/>
                        <a:t>Lunsj</a:t>
                      </a:r>
                    </a:p>
                  </a:txBody>
                  <a:tcPr/>
                </a:tc>
                <a:extLst>
                  <a:ext uri="{0D108BD9-81ED-4DB2-BD59-A6C34878D82A}">
                    <a16:rowId xmlns:a16="http://schemas.microsoft.com/office/drawing/2014/main" val="1389710308"/>
                  </a:ext>
                </a:extLst>
              </a:tr>
              <a:tr h="370840">
                <a:tc>
                  <a:txBody>
                    <a:bodyPr/>
                    <a:lstStyle/>
                    <a:p>
                      <a:r>
                        <a:rPr lang="en-NO" sz="1600" dirty="0"/>
                        <a:t>12.00-14.00</a:t>
                      </a:r>
                    </a:p>
                  </a:txBody>
                  <a:tcPr/>
                </a:tc>
                <a:tc>
                  <a:txBody>
                    <a:bodyPr/>
                    <a:lstStyle/>
                    <a:p>
                      <a:r>
                        <a:rPr lang="en-NO" sz="1600" dirty="0"/>
                        <a:t>Mechanics </a:t>
                      </a:r>
                    </a:p>
                  </a:txBody>
                  <a:tcPr/>
                </a:tc>
                <a:tc>
                  <a:txBody>
                    <a:bodyPr/>
                    <a:lstStyle/>
                    <a:p>
                      <a:r>
                        <a:rPr lang="en-NO" sz="1600" dirty="0"/>
                        <a:t>Waves and optics </a:t>
                      </a:r>
                    </a:p>
                  </a:txBody>
                  <a:tcPr/>
                </a:tc>
                <a:tc>
                  <a:txBody>
                    <a:bodyPr/>
                    <a:lstStyle/>
                    <a:p>
                      <a:r>
                        <a:rPr lang="en-NO" sz="1600" dirty="0"/>
                        <a:t>Thermodynamics </a:t>
                      </a:r>
                    </a:p>
                  </a:txBody>
                  <a:tcPr/>
                </a:tc>
                <a:tc>
                  <a:txBody>
                    <a:bodyPr/>
                    <a:lstStyle/>
                    <a:p>
                      <a:r>
                        <a:rPr lang="en-NO" sz="1600" dirty="0"/>
                        <a:t>Waves and Optics</a:t>
                      </a:r>
                    </a:p>
                  </a:txBody>
                  <a:tcPr/>
                </a:tc>
                <a:tc>
                  <a:txBody>
                    <a:bodyPr/>
                    <a:lstStyle/>
                    <a:p>
                      <a:r>
                        <a:rPr lang="en-NO" sz="1600" dirty="0"/>
                        <a:t>Diplomer</a:t>
                      </a:r>
                    </a:p>
                  </a:txBody>
                  <a:tcPr/>
                </a:tc>
                <a:extLst>
                  <a:ext uri="{0D108BD9-81ED-4DB2-BD59-A6C34878D82A}">
                    <a16:rowId xmlns:a16="http://schemas.microsoft.com/office/drawing/2014/main" val="3789534591"/>
                  </a:ext>
                </a:extLst>
              </a:tr>
              <a:tr h="370840">
                <a:tc>
                  <a:txBody>
                    <a:bodyPr/>
                    <a:lstStyle/>
                    <a:p>
                      <a:endParaRPr lang="en-NO" sz="1600"/>
                    </a:p>
                  </a:txBody>
                  <a:tcPr/>
                </a:tc>
                <a:tc>
                  <a:txBody>
                    <a:bodyPr/>
                    <a:lstStyle/>
                    <a:p>
                      <a:r>
                        <a:rPr lang="en-NO" sz="1600" dirty="0"/>
                        <a:t>Pause (check-in)</a:t>
                      </a:r>
                    </a:p>
                  </a:txBody>
                  <a:tcPr/>
                </a:tc>
                <a:tc>
                  <a:txBody>
                    <a:bodyPr/>
                    <a:lstStyle/>
                    <a:p>
                      <a:r>
                        <a:rPr lang="en-NO" sz="1600" dirty="0"/>
                        <a:t>Pause</a:t>
                      </a:r>
                    </a:p>
                  </a:txBody>
                  <a:tcPr/>
                </a:tc>
                <a:tc>
                  <a:txBody>
                    <a:bodyPr/>
                    <a:lstStyle/>
                    <a:p>
                      <a:r>
                        <a:rPr lang="en-NO" sz="1600" dirty="0"/>
                        <a:t>Pause</a:t>
                      </a:r>
                    </a:p>
                  </a:txBody>
                  <a:tcPr/>
                </a:tc>
                <a:tc>
                  <a:txBody>
                    <a:bodyPr/>
                    <a:lstStyle/>
                    <a:p>
                      <a:r>
                        <a:rPr lang="en-NO" sz="1600" dirty="0"/>
                        <a:t>Pause</a:t>
                      </a:r>
                    </a:p>
                  </a:txBody>
                  <a:tcPr/>
                </a:tc>
                <a:tc>
                  <a:txBody>
                    <a:bodyPr/>
                    <a:lstStyle/>
                    <a:p>
                      <a:r>
                        <a:rPr lang="en-NO" sz="1600" dirty="0"/>
                        <a:t>Transport til Lufthavn</a:t>
                      </a:r>
                    </a:p>
                  </a:txBody>
                  <a:tcPr/>
                </a:tc>
                <a:extLst>
                  <a:ext uri="{0D108BD9-81ED-4DB2-BD59-A6C34878D82A}">
                    <a16:rowId xmlns:a16="http://schemas.microsoft.com/office/drawing/2014/main" val="2755134199"/>
                  </a:ext>
                </a:extLst>
              </a:tr>
              <a:tr h="370840">
                <a:tc>
                  <a:txBody>
                    <a:bodyPr/>
                    <a:lstStyle/>
                    <a:p>
                      <a:r>
                        <a:rPr lang="en-NO" sz="1600" dirty="0"/>
                        <a:t>15.00-17.00</a:t>
                      </a:r>
                    </a:p>
                  </a:txBody>
                  <a:tcPr/>
                </a:tc>
                <a:tc>
                  <a:txBody>
                    <a:bodyPr/>
                    <a:lstStyle/>
                    <a:p>
                      <a:r>
                        <a:rPr lang="en-NO" sz="1600" dirty="0"/>
                        <a:t>Maths </a:t>
                      </a:r>
                    </a:p>
                    <a:p>
                      <a:r>
                        <a:rPr lang="en-NO" sz="1600" dirty="0"/>
                        <a:t>(15.30-17.30)</a:t>
                      </a:r>
                    </a:p>
                  </a:txBody>
                  <a:tcPr/>
                </a:tc>
                <a:tc>
                  <a:txBody>
                    <a:bodyPr/>
                    <a:lstStyle/>
                    <a:p>
                      <a:r>
                        <a:rPr lang="en-NO" sz="1600" dirty="0"/>
                        <a:t>Electromagnetism and Relativity</a:t>
                      </a:r>
                    </a:p>
                  </a:txBody>
                  <a:tcPr/>
                </a:tc>
                <a:tc>
                  <a:txBody>
                    <a:bodyPr/>
                    <a:lstStyle/>
                    <a:p>
                      <a:r>
                        <a:rPr lang="en-NO" sz="1600" dirty="0"/>
                        <a:t>Thermodynamics</a:t>
                      </a:r>
                    </a:p>
                  </a:txBody>
                  <a:tcPr/>
                </a:tc>
                <a:tc>
                  <a:txBody>
                    <a:bodyPr/>
                    <a:lstStyle/>
                    <a:p>
                      <a:r>
                        <a:rPr lang="en-NO" sz="1600" dirty="0"/>
                        <a:t>Electromagnetismand Relativity</a:t>
                      </a:r>
                    </a:p>
                  </a:txBody>
                  <a:tcPr/>
                </a:tc>
                <a:tc>
                  <a:txBody>
                    <a:bodyPr/>
                    <a:lstStyle/>
                    <a:p>
                      <a:endParaRPr lang="en-NO" sz="1600" dirty="0"/>
                    </a:p>
                  </a:txBody>
                  <a:tcPr/>
                </a:tc>
                <a:extLst>
                  <a:ext uri="{0D108BD9-81ED-4DB2-BD59-A6C34878D82A}">
                    <a16:rowId xmlns:a16="http://schemas.microsoft.com/office/drawing/2014/main" val="292054058"/>
                  </a:ext>
                </a:extLst>
              </a:tr>
              <a:tr h="370840">
                <a:tc>
                  <a:txBody>
                    <a:bodyPr/>
                    <a:lstStyle/>
                    <a:p>
                      <a:r>
                        <a:rPr lang="en-NO" sz="1600" dirty="0"/>
                        <a:t>17.30-</a:t>
                      </a:r>
                    </a:p>
                  </a:txBody>
                  <a:tcPr/>
                </a:tc>
                <a:tc>
                  <a:txBody>
                    <a:bodyPr/>
                    <a:lstStyle/>
                    <a:p>
                      <a:r>
                        <a:rPr lang="en-NO" sz="1600" dirty="0"/>
                        <a:t>Middag + Aktivitet</a:t>
                      </a:r>
                    </a:p>
                  </a:txBody>
                  <a:tcPr/>
                </a:tc>
                <a:tc>
                  <a:txBody>
                    <a:bodyPr/>
                    <a:lstStyle/>
                    <a:p>
                      <a:r>
                        <a:rPr lang="en-NO" sz="1600" dirty="0"/>
                        <a:t>Middag + aftentur</a:t>
                      </a:r>
                    </a:p>
                  </a:txBody>
                  <a:tcPr/>
                </a:tc>
                <a:tc>
                  <a:txBody>
                    <a:bodyPr/>
                    <a:lstStyle/>
                    <a:p>
                      <a:r>
                        <a:rPr lang="en-NO" sz="1600" dirty="0"/>
                        <a:t>Middag </a:t>
                      </a:r>
                      <a:r>
                        <a:rPr lang="en-GB" sz="1600" dirty="0" err="1"/>
                        <a:t>i</a:t>
                      </a:r>
                      <a:r>
                        <a:rPr lang="en-NO" sz="1600" dirty="0"/>
                        <a:t> byen + Kino</a:t>
                      </a:r>
                    </a:p>
                  </a:txBody>
                  <a:tcPr/>
                </a:tc>
                <a:tc>
                  <a:txBody>
                    <a:bodyPr/>
                    <a:lstStyle/>
                    <a:p>
                      <a:r>
                        <a:rPr lang="en-NO" sz="1600" dirty="0"/>
                        <a:t>Middag + games night, hotel</a:t>
                      </a:r>
                    </a:p>
                  </a:txBody>
                  <a:tcPr/>
                </a:tc>
                <a:tc>
                  <a:txBody>
                    <a:bodyPr/>
                    <a:lstStyle/>
                    <a:p>
                      <a:endParaRPr lang="en-NO" sz="1600" dirty="0"/>
                    </a:p>
                  </a:txBody>
                  <a:tcPr/>
                </a:tc>
                <a:extLst>
                  <a:ext uri="{0D108BD9-81ED-4DB2-BD59-A6C34878D82A}">
                    <a16:rowId xmlns:a16="http://schemas.microsoft.com/office/drawing/2014/main" val="3375646987"/>
                  </a:ext>
                </a:extLst>
              </a:tr>
            </a:tbl>
          </a:graphicData>
        </a:graphic>
      </p:graphicFrame>
      <p:sp>
        <p:nvSpPr>
          <p:cNvPr id="5" name="TextBox 4">
            <a:extLst>
              <a:ext uri="{FF2B5EF4-FFF2-40B4-BE49-F238E27FC236}">
                <a16:creationId xmlns:a16="http://schemas.microsoft.com/office/drawing/2014/main" id="{2E55F888-D214-194D-88E3-18E3B27BB2F1}"/>
              </a:ext>
            </a:extLst>
          </p:cNvPr>
          <p:cNvSpPr txBox="1"/>
          <p:nvPr/>
        </p:nvSpPr>
        <p:spPr>
          <a:xfrm>
            <a:off x="1038099" y="4655127"/>
            <a:ext cx="5985806" cy="1754326"/>
          </a:xfrm>
          <a:prstGeom prst="rect">
            <a:avLst/>
          </a:prstGeom>
          <a:noFill/>
        </p:spPr>
        <p:txBody>
          <a:bodyPr wrap="none" rtlCol="0">
            <a:spAutoFit/>
          </a:bodyPr>
          <a:lstStyle/>
          <a:p>
            <a:r>
              <a:rPr lang="en-NO" dirty="0"/>
              <a:t>Mechanics: Anders Tranberg.</a:t>
            </a:r>
          </a:p>
          <a:p>
            <a:r>
              <a:rPr lang="en-NO" dirty="0"/>
              <a:t>Maths: Sigbjørn Hervik.</a:t>
            </a:r>
          </a:p>
          <a:p>
            <a:r>
              <a:rPr lang="en-NO" dirty="0"/>
              <a:t>Waves and Optics: Aleksi Kurkela.</a:t>
            </a:r>
          </a:p>
          <a:p>
            <a:r>
              <a:rPr lang="en-NO" dirty="0"/>
              <a:t>Electromagnetism and Relativity: Alexander Rothkopf.</a:t>
            </a:r>
          </a:p>
          <a:p>
            <a:r>
              <a:rPr lang="en-NO" dirty="0"/>
              <a:t>Thermodynamics: Tomas Brauner.</a:t>
            </a:r>
          </a:p>
          <a:p>
            <a:r>
              <a:rPr lang="en-NO" dirty="0"/>
              <a:t>Lab: Olena Zavorotynska, Diana Quintero Castro, Sofiia Bercha.</a:t>
            </a:r>
          </a:p>
        </p:txBody>
      </p:sp>
      <p:sp>
        <p:nvSpPr>
          <p:cNvPr id="6" name="TextBox 5">
            <a:extLst>
              <a:ext uri="{FF2B5EF4-FFF2-40B4-BE49-F238E27FC236}">
                <a16:creationId xmlns:a16="http://schemas.microsoft.com/office/drawing/2014/main" id="{972AFFD1-DCB6-F841-8174-B1A068CC8F85}"/>
              </a:ext>
            </a:extLst>
          </p:cNvPr>
          <p:cNvSpPr txBox="1"/>
          <p:nvPr/>
        </p:nvSpPr>
        <p:spPr>
          <a:xfrm>
            <a:off x="7545898" y="4655127"/>
            <a:ext cx="3807902" cy="646331"/>
          </a:xfrm>
          <a:prstGeom prst="rect">
            <a:avLst/>
          </a:prstGeom>
          <a:noFill/>
        </p:spPr>
        <p:txBody>
          <a:bodyPr wrap="none" rtlCol="0">
            <a:spAutoFit/>
          </a:bodyPr>
          <a:lstStyle/>
          <a:p>
            <a:r>
              <a:rPr lang="en-NO" dirty="0"/>
              <a:t>Also:</a:t>
            </a:r>
          </a:p>
          <a:p>
            <a:r>
              <a:rPr lang="en-NO" dirty="0"/>
              <a:t>Mar, Minh Chi, Oleg, Gerhard, Marius. </a:t>
            </a:r>
          </a:p>
        </p:txBody>
      </p:sp>
      <p:sp>
        <p:nvSpPr>
          <p:cNvPr id="7" name="TextBox 6">
            <a:extLst>
              <a:ext uri="{FF2B5EF4-FFF2-40B4-BE49-F238E27FC236}">
                <a16:creationId xmlns:a16="http://schemas.microsoft.com/office/drawing/2014/main" id="{8FFF45B7-622F-FA4C-B9FC-1E9B3669C0F9}"/>
              </a:ext>
            </a:extLst>
          </p:cNvPr>
          <p:cNvSpPr txBox="1"/>
          <p:nvPr/>
        </p:nvSpPr>
        <p:spPr>
          <a:xfrm>
            <a:off x="7545898" y="5655745"/>
            <a:ext cx="3907853" cy="646331"/>
          </a:xfrm>
          <a:prstGeom prst="rect">
            <a:avLst/>
          </a:prstGeom>
          <a:noFill/>
        </p:spPr>
        <p:txBody>
          <a:bodyPr wrap="square" rtlCol="0">
            <a:spAutoFit/>
          </a:bodyPr>
          <a:lstStyle/>
          <a:p>
            <a:r>
              <a:rPr lang="en-NO" dirty="0"/>
              <a:t>Hard core program!! Remember to sleep at night…</a:t>
            </a:r>
          </a:p>
        </p:txBody>
      </p:sp>
      <p:pic>
        <p:nvPicPr>
          <p:cNvPr id="8" name="Picture 7" descr="A blue and black logo&#10;&#10;Description automatically generated">
            <a:extLst>
              <a:ext uri="{FF2B5EF4-FFF2-40B4-BE49-F238E27FC236}">
                <a16:creationId xmlns:a16="http://schemas.microsoft.com/office/drawing/2014/main" id="{FD428AF7-842B-CD4B-B547-18EB520EA8B3}"/>
              </a:ext>
            </a:extLst>
          </p:cNvPr>
          <p:cNvPicPr>
            <a:picLocks noChangeAspect="1"/>
          </p:cNvPicPr>
          <p:nvPr/>
        </p:nvPicPr>
        <p:blipFill>
          <a:blip r:embed="rId2"/>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19902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B60-79EB-0D45-8ADE-83FACC8C09CE}"/>
              </a:ext>
            </a:extLst>
          </p:cNvPr>
          <p:cNvSpPr>
            <a:spLocks noGrp="1"/>
          </p:cNvSpPr>
          <p:nvPr>
            <p:ph type="ctrTitle"/>
          </p:nvPr>
        </p:nvSpPr>
        <p:spPr>
          <a:xfrm>
            <a:off x="1524000" y="1323680"/>
            <a:ext cx="9144000" cy="873256"/>
          </a:xfrm>
          <a:solidFill>
            <a:schemeClr val="accent4">
              <a:lumMod val="40000"/>
              <a:lumOff val="60000"/>
            </a:schemeClr>
          </a:solidFill>
          <a:ln>
            <a:solidFill>
              <a:schemeClr val="accent1"/>
            </a:solidFill>
          </a:ln>
        </p:spPr>
        <p:txBody>
          <a:bodyPr>
            <a:normAutofit fontScale="90000"/>
          </a:bodyPr>
          <a:lstStyle/>
          <a:p>
            <a:r>
              <a:rPr lang="en-NO" dirty="0"/>
              <a:t>Mechanics supplement</a:t>
            </a:r>
          </a:p>
        </p:txBody>
      </p:sp>
      <p:sp>
        <p:nvSpPr>
          <p:cNvPr id="3" name="Subtitle 2">
            <a:extLst>
              <a:ext uri="{FF2B5EF4-FFF2-40B4-BE49-F238E27FC236}">
                <a16:creationId xmlns:a16="http://schemas.microsoft.com/office/drawing/2014/main" id="{8256A91D-6B56-9A40-9A1E-7E52323A2457}"/>
              </a:ext>
            </a:extLst>
          </p:cNvPr>
          <p:cNvSpPr>
            <a:spLocks noGrp="1"/>
          </p:cNvSpPr>
          <p:nvPr>
            <p:ph type="subTitle" idx="1"/>
          </p:nvPr>
        </p:nvSpPr>
        <p:spPr>
          <a:xfrm>
            <a:off x="4131128" y="2572252"/>
            <a:ext cx="4342410" cy="3886157"/>
          </a:xfrm>
          <a:solidFill>
            <a:schemeClr val="accent4">
              <a:lumMod val="20000"/>
              <a:lumOff val="80000"/>
            </a:schemeClr>
          </a:solidFill>
          <a:ln>
            <a:solidFill>
              <a:schemeClr val="accent1"/>
            </a:solidFill>
          </a:ln>
        </p:spPr>
        <p:txBody>
          <a:bodyPr>
            <a:normAutofit/>
          </a:bodyPr>
          <a:lstStyle/>
          <a:p>
            <a:r>
              <a:rPr lang="en-NO" dirty="0"/>
              <a:t>Rotation, </a:t>
            </a:r>
          </a:p>
          <a:p>
            <a:r>
              <a:rPr lang="en-GB" dirty="0"/>
              <a:t>R</a:t>
            </a:r>
            <a:r>
              <a:rPr lang="en-NO" dirty="0"/>
              <a:t>igid body,</a:t>
            </a:r>
          </a:p>
          <a:p>
            <a:r>
              <a:rPr lang="en-NO" dirty="0"/>
              <a:t>Rotational kinetic energy,</a:t>
            </a:r>
          </a:p>
          <a:p>
            <a:r>
              <a:rPr lang="en-NO" dirty="0"/>
              <a:t>Moment of inertia,</a:t>
            </a:r>
          </a:p>
          <a:p>
            <a:r>
              <a:rPr lang="en-NO" dirty="0"/>
              <a:t>Parallel axis theorem. </a:t>
            </a:r>
          </a:p>
          <a:p>
            <a:r>
              <a:rPr lang="en-NO" dirty="0"/>
              <a:t>Angular momentum,</a:t>
            </a:r>
          </a:p>
          <a:p>
            <a:r>
              <a:rPr lang="en-NO" dirty="0"/>
              <a:t>Torque,</a:t>
            </a:r>
          </a:p>
          <a:p>
            <a:r>
              <a:rPr lang="en-NO" dirty="0"/>
              <a:t>Kepler 1 , 2, 3</a:t>
            </a:r>
          </a:p>
        </p:txBody>
      </p:sp>
      <p:sp>
        <p:nvSpPr>
          <p:cNvPr id="4" name="TextBox 3">
            <a:extLst>
              <a:ext uri="{FF2B5EF4-FFF2-40B4-BE49-F238E27FC236}">
                <a16:creationId xmlns:a16="http://schemas.microsoft.com/office/drawing/2014/main" id="{77901ADD-1534-8847-B105-FF89E8AF24B7}"/>
              </a:ext>
            </a:extLst>
          </p:cNvPr>
          <p:cNvSpPr txBox="1"/>
          <p:nvPr/>
        </p:nvSpPr>
        <p:spPr>
          <a:xfrm>
            <a:off x="5142016" y="399591"/>
            <a:ext cx="2320635" cy="769441"/>
          </a:xfrm>
          <a:prstGeom prst="rect">
            <a:avLst/>
          </a:prstGeom>
          <a:noFill/>
        </p:spPr>
        <p:txBody>
          <a:bodyPr wrap="none" rtlCol="0">
            <a:spAutoFit/>
          </a:bodyPr>
          <a:lstStyle/>
          <a:p>
            <a:r>
              <a:rPr lang="en-NO" sz="4400" dirty="0"/>
              <a:t>Fysikk-OL</a:t>
            </a:r>
          </a:p>
        </p:txBody>
      </p:sp>
      <p:sp>
        <p:nvSpPr>
          <p:cNvPr id="5" name="TextBox 4">
            <a:extLst>
              <a:ext uri="{FF2B5EF4-FFF2-40B4-BE49-F238E27FC236}">
                <a16:creationId xmlns:a16="http://schemas.microsoft.com/office/drawing/2014/main" id="{D18D28B6-EA99-0B4F-A82A-2A7AD4083BAD}"/>
              </a:ext>
            </a:extLst>
          </p:cNvPr>
          <p:cNvSpPr txBox="1"/>
          <p:nvPr/>
        </p:nvSpPr>
        <p:spPr>
          <a:xfrm>
            <a:off x="8918370" y="6089077"/>
            <a:ext cx="2143985" cy="369332"/>
          </a:xfrm>
          <a:prstGeom prst="rect">
            <a:avLst/>
          </a:prstGeom>
          <a:noFill/>
        </p:spPr>
        <p:txBody>
          <a:bodyPr wrap="none" rtlCol="0">
            <a:spAutoFit/>
          </a:bodyPr>
          <a:lstStyle/>
          <a:p>
            <a:r>
              <a:rPr lang="en-NO" dirty="0"/>
              <a:t>Anders Tranberg, UiS</a:t>
            </a:r>
          </a:p>
        </p:txBody>
      </p:sp>
      <p:pic>
        <p:nvPicPr>
          <p:cNvPr id="8" name="Picture 7" descr="A blue and black logo&#10;&#10;Description automatically generated">
            <a:extLst>
              <a:ext uri="{FF2B5EF4-FFF2-40B4-BE49-F238E27FC236}">
                <a16:creationId xmlns:a16="http://schemas.microsoft.com/office/drawing/2014/main" id="{E68C9407-1572-F542-8E81-4DCB92322007}"/>
              </a:ext>
            </a:extLst>
          </p:cNvPr>
          <p:cNvPicPr>
            <a:picLocks noChangeAspect="1"/>
          </p:cNvPicPr>
          <p:nvPr/>
        </p:nvPicPr>
        <p:blipFill>
          <a:blip r:embed="rId2"/>
          <a:stretch>
            <a:fillRect/>
          </a:stretch>
        </p:blipFill>
        <p:spPr>
          <a:xfrm>
            <a:off x="11117695" y="4854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228064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6DCA562-7E93-A447-A56C-B465A559AD1F}"/>
              </a:ext>
            </a:extLst>
          </p:cNvPr>
          <p:cNvCxnSpPr>
            <a:cxnSpLocks/>
          </p:cNvCxnSpPr>
          <p:nvPr/>
        </p:nvCxnSpPr>
        <p:spPr>
          <a:xfrm flipH="1" flipV="1">
            <a:off x="764515" y="1779373"/>
            <a:ext cx="1359243" cy="164962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3BACC36-3C4C-1B4C-B1B7-146589EA5CA0}"/>
              </a:ext>
            </a:extLst>
          </p:cNvPr>
          <p:cNvSpPr/>
          <p:nvPr/>
        </p:nvSpPr>
        <p:spPr>
          <a:xfrm>
            <a:off x="467953" y="1692875"/>
            <a:ext cx="3484605" cy="34722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DC63CF75-E38D-DF4B-957C-2F0716AF91B6}"/>
              </a:ext>
            </a:extLst>
          </p:cNvPr>
          <p:cNvSpPr>
            <a:spLocks noGrp="1"/>
          </p:cNvSpPr>
          <p:nvPr>
            <p:ph type="title"/>
          </p:nvPr>
        </p:nvSpPr>
        <p:spPr>
          <a:xfrm>
            <a:off x="882749" y="70851"/>
            <a:ext cx="10233454" cy="858222"/>
          </a:xfrm>
        </p:spPr>
        <p:txBody>
          <a:bodyPr>
            <a:noAutofit/>
          </a:bodyPr>
          <a:lstStyle/>
          <a:p>
            <a:pPr algn="ctr"/>
            <a:r>
              <a:rPr lang="en-NO" sz="3600" dirty="0"/>
              <a:t>Rotation. Circular motion. Point particle.</a:t>
            </a:r>
          </a:p>
        </p:txBody>
      </p:sp>
      <p:sp>
        <p:nvSpPr>
          <p:cNvPr id="4" name="Oval 3">
            <a:extLst>
              <a:ext uri="{FF2B5EF4-FFF2-40B4-BE49-F238E27FC236}">
                <a16:creationId xmlns:a16="http://schemas.microsoft.com/office/drawing/2014/main" id="{E68C2F0F-3721-2040-B122-EEE50F2E8310}"/>
              </a:ext>
            </a:extLst>
          </p:cNvPr>
          <p:cNvSpPr/>
          <p:nvPr/>
        </p:nvSpPr>
        <p:spPr>
          <a:xfrm>
            <a:off x="1011650" y="2075935"/>
            <a:ext cx="111211" cy="111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7" name="Straight Connector 6">
            <a:extLst>
              <a:ext uri="{FF2B5EF4-FFF2-40B4-BE49-F238E27FC236}">
                <a16:creationId xmlns:a16="http://schemas.microsoft.com/office/drawing/2014/main" id="{278525BC-3042-A748-A97F-7E038B4E7A7F}"/>
              </a:ext>
            </a:extLst>
          </p:cNvPr>
          <p:cNvCxnSpPr>
            <a:cxnSpLocks/>
          </p:cNvCxnSpPr>
          <p:nvPr/>
        </p:nvCxnSpPr>
        <p:spPr>
          <a:xfrm>
            <a:off x="2123758" y="3428999"/>
            <a:ext cx="2335427"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8504A64F-8617-FA41-8FEE-7101345BBA63}"/>
              </a:ext>
            </a:extLst>
          </p:cNvPr>
          <p:cNvSpPr/>
          <p:nvPr/>
        </p:nvSpPr>
        <p:spPr>
          <a:xfrm>
            <a:off x="1099576" y="2510415"/>
            <a:ext cx="1884405" cy="1878227"/>
          </a:xfrm>
          <a:prstGeom prst="arc">
            <a:avLst>
              <a:gd name="adj1" fmla="val 14448137"/>
              <a:gd name="adj2" fmla="val 0"/>
            </a:avLst>
          </a:prstGeom>
          <a:ln w="2222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14" name="TextBox 13">
            <a:extLst>
              <a:ext uri="{FF2B5EF4-FFF2-40B4-BE49-F238E27FC236}">
                <a16:creationId xmlns:a16="http://schemas.microsoft.com/office/drawing/2014/main" id="{7490CFF8-28B7-1B49-B885-AD82064D937A}"/>
              </a:ext>
            </a:extLst>
          </p:cNvPr>
          <p:cNvSpPr txBox="1"/>
          <p:nvPr/>
        </p:nvSpPr>
        <p:spPr>
          <a:xfrm>
            <a:off x="5180895" y="1086926"/>
            <a:ext cx="5610359" cy="3416320"/>
          </a:xfrm>
          <a:prstGeom prst="rect">
            <a:avLst/>
          </a:prstGeom>
          <a:noFill/>
        </p:spPr>
        <p:txBody>
          <a:bodyPr wrap="square" rtlCol="0">
            <a:spAutoFit/>
          </a:bodyPr>
          <a:lstStyle/>
          <a:p>
            <a:r>
              <a:rPr lang="en-NO" dirty="0"/>
              <a:t>We describe rotation around an origin O by a radius R and an angle θ relative to some starting point. </a:t>
            </a:r>
          </a:p>
          <a:p>
            <a:endParaRPr lang="en-NO" dirty="0"/>
          </a:p>
          <a:p>
            <a:pPr marL="285750" indent="-285750">
              <a:buFont typeface="Arial" panose="020B0604020202020204" pitchFamily="34" charset="0"/>
              <a:buChar char="•"/>
            </a:pPr>
            <a:r>
              <a:rPr lang="en-NO" dirty="0"/>
              <a:t>The angle is in radians, so θ = 0 to 2π (=360 degrees).</a:t>
            </a:r>
          </a:p>
          <a:p>
            <a:pPr marL="285750" indent="-285750">
              <a:buFont typeface="Arial" panose="020B0604020202020204" pitchFamily="34" charset="0"/>
              <a:buChar char="•"/>
            </a:pPr>
            <a:endParaRPr lang="en-NO" dirty="0"/>
          </a:p>
          <a:p>
            <a:pPr marL="285750" indent="-285750">
              <a:buFont typeface="Arial" panose="020B0604020202020204" pitchFamily="34" charset="0"/>
              <a:buChar char="•"/>
            </a:pPr>
            <a:r>
              <a:rPr lang="en-NO" dirty="0"/>
              <a:t>The angular speed (in rad/s):</a:t>
            </a:r>
          </a:p>
          <a:p>
            <a:pPr marL="285750" indent="-285750">
              <a:buFont typeface="Arial" panose="020B0604020202020204" pitchFamily="34" charset="0"/>
              <a:buChar char="•"/>
            </a:pPr>
            <a:endParaRPr lang="en-NO" dirty="0"/>
          </a:p>
          <a:p>
            <a:pPr marL="285750" indent="-285750">
              <a:buFont typeface="Arial" panose="020B0604020202020204" pitchFamily="34" charset="0"/>
              <a:buChar char="•"/>
            </a:pPr>
            <a:r>
              <a:rPr lang="en-NO" dirty="0"/>
              <a:t>The angular acceleration (in rad/s^2):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distance travelled (in m) is:  </a:t>
            </a:r>
            <a:endParaRPr lang="en-NO" dirty="0"/>
          </a:p>
          <a:p>
            <a:pPr marL="285750" indent="-285750">
              <a:buFont typeface="Arial" panose="020B0604020202020204" pitchFamily="34" charset="0"/>
              <a:buChar char="•"/>
            </a:pPr>
            <a:r>
              <a:rPr lang="en-NO" dirty="0"/>
              <a:t>The speed (in m/s)is</a:t>
            </a:r>
            <a:r>
              <a:rPr lang="en-GB" dirty="0"/>
              <a:t>:  </a:t>
            </a:r>
            <a:endParaRPr lang="en-NO" dirty="0"/>
          </a:p>
          <a:p>
            <a:pPr marL="285750" indent="-285750">
              <a:buFont typeface="Arial" panose="020B0604020202020204" pitchFamily="34" charset="0"/>
              <a:buChar char="•"/>
            </a:pPr>
            <a:r>
              <a:rPr lang="en-NO" dirty="0"/>
              <a:t>The acceleration (in m/s^2) is:  </a:t>
            </a:r>
          </a:p>
        </p:txBody>
      </p:sp>
      <p:sp>
        <p:nvSpPr>
          <p:cNvPr id="15" name="TextBox 14">
            <a:extLst>
              <a:ext uri="{FF2B5EF4-FFF2-40B4-BE49-F238E27FC236}">
                <a16:creationId xmlns:a16="http://schemas.microsoft.com/office/drawing/2014/main" id="{2BAA782F-9EF6-9A44-BB3F-22AF487D8CF8}"/>
              </a:ext>
            </a:extLst>
          </p:cNvPr>
          <p:cNvSpPr txBox="1"/>
          <p:nvPr/>
        </p:nvSpPr>
        <p:spPr>
          <a:xfrm>
            <a:off x="1873303" y="3470059"/>
            <a:ext cx="336952" cy="369332"/>
          </a:xfrm>
          <a:prstGeom prst="rect">
            <a:avLst/>
          </a:prstGeom>
          <a:noFill/>
        </p:spPr>
        <p:txBody>
          <a:bodyPr wrap="none" rtlCol="0">
            <a:spAutoFit/>
          </a:bodyPr>
          <a:lstStyle/>
          <a:p>
            <a:r>
              <a:rPr lang="en-NO" dirty="0"/>
              <a:t>O</a:t>
            </a:r>
          </a:p>
        </p:txBody>
      </p:sp>
      <p:sp>
        <p:nvSpPr>
          <p:cNvPr id="16" name="TextBox 15">
            <a:extLst>
              <a:ext uri="{FF2B5EF4-FFF2-40B4-BE49-F238E27FC236}">
                <a16:creationId xmlns:a16="http://schemas.microsoft.com/office/drawing/2014/main" id="{B8D5EEA5-9107-804B-A5CB-31AB987E9A7C}"/>
              </a:ext>
            </a:extLst>
          </p:cNvPr>
          <p:cNvSpPr txBox="1"/>
          <p:nvPr/>
        </p:nvSpPr>
        <p:spPr>
          <a:xfrm>
            <a:off x="1289286" y="2749377"/>
            <a:ext cx="309700" cy="369332"/>
          </a:xfrm>
          <a:prstGeom prst="rect">
            <a:avLst/>
          </a:prstGeom>
          <a:noFill/>
        </p:spPr>
        <p:txBody>
          <a:bodyPr wrap="none" rtlCol="0">
            <a:spAutoFit/>
          </a:bodyPr>
          <a:lstStyle/>
          <a:p>
            <a:r>
              <a:rPr lang="en-NO" dirty="0"/>
              <a:t>R</a:t>
            </a:r>
          </a:p>
        </p:txBody>
      </p:sp>
      <p:sp>
        <p:nvSpPr>
          <p:cNvPr id="17" name="TextBox 16">
            <a:extLst>
              <a:ext uri="{FF2B5EF4-FFF2-40B4-BE49-F238E27FC236}">
                <a16:creationId xmlns:a16="http://schemas.microsoft.com/office/drawing/2014/main" id="{A36C1821-E1DA-2A4F-BEAA-594474A8F6F9}"/>
              </a:ext>
            </a:extLst>
          </p:cNvPr>
          <p:cNvSpPr txBox="1"/>
          <p:nvPr/>
        </p:nvSpPr>
        <p:spPr>
          <a:xfrm>
            <a:off x="2463568" y="2355331"/>
            <a:ext cx="308098" cy="369332"/>
          </a:xfrm>
          <a:prstGeom prst="rect">
            <a:avLst/>
          </a:prstGeom>
          <a:noFill/>
        </p:spPr>
        <p:txBody>
          <a:bodyPr wrap="none" rtlCol="0">
            <a:spAutoFit/>
          </a:bodyPr>
          <a:lstStyle/>
          <a:p>
            <a:r>
              <a:rPr lang="en-NO" dirty="0"/>
              <a:t>θ</a:t>
            </a:r>
          </a:p>
        </p:txBody>
      </p:sp>
      <p:sp>
        <p:nvSpPr>
          <p:cNvPr id="18" name="TextBox 17">
            <a:extLst>
              <a:ext uri="{FF2B5EF4-FFF2-40B4-BE49-F238E27FC236}">
                <a16:creationId xmlns:a16="http://schemas.microsoft.com/office/drawing/2014/main" id="{1FD4D756-C677-1748-8440-CB845395DDC3}"/>
              </a:ext>
            </a:extLst>
          </p:cNvPr>
          <p:cNvSpPr txBox="1"/>
          <p:nvPr/>
        </p:nvSpPr>
        <p:spPr>
          <a:xfrm>
            <a:off x="5173951" y="4685629"/>
            <a:ext cx="5581849" cy="1477328"/>
          </a:xfrm>
          <a:prstGeom prst="rect">
            <a:avLst/>
          </a:prstGeom>
          <a:noFill/>
        </p:spPr>
        <p:txBody>
          <a:bodyPr wrap="none" rtlCol="0">
            <a:spAutoFit/>
          </a:bodyPr>
          <a:lstStyle/>
          <a:p>
            <a:r>
              <a:rPr lang="en-NO" dirty="0"/>
              <a:t>Kinetic energy of a particle of mass m is</a:t>
            </a:r>
          </a:p>
          <a:p>
            <a:endParaRPr lang="en-NO" dirty="0"/>
          </a:p>
          <a:p>
            <a:endParaRPr lang="en-NO" dirty="0"/>
          </a:p>
          <a:p>
            <a:endParaRPr lang="en-NO" dirty="0"/>
          </a:p>
          <a:p>
            <a:r>
              <a:rPr lang="en-NO" dirty="0"/>
              <a:t>I is the moment of inertia of the point particle around O.  </a:t>
            </a:r>
          </a:p>
        </p:txBody>
      </p:sp>
      <p:pic>
        <p:nvPicPr>
          <p:cNvPr id="19" name="Picture 18">
            <a:extLst>
              <a:ext uri="{FF2B5EF4-FFF2-40B4-BE49-F238E27FC236}">
                <a16:creationId xmlns:a16="http://schemas.microsoft.com/office/drawing/2014/main" id="{6E1F7CAD-8537-4046-B757-BF79F395FBA1}"/>
              </a:ext>
            </a:extLst>
          </p:cNvPr>
          <p:cNvPicPr>
            <a:picLocks noChangeAspect="1"/>
          </p:cNvPicPr>
          <p:nvPr/>
        </p:nvPicPr>
        <p:blipFill>
          <a:blip r:embed="rId2"/>
          <a:stretch>
            <a:fillRect/>
          </a:stretch>
        </p:blipFill>
        <p:spPr>
          <a:xfrm>
            <a:off x="5604707" y="5054961"/>
            <a:ext cx="3084248" cy="588540"/>
          </a:xfrm>
          <a:prstGeom prst="rect">
            <a:avLst/>
          </a:prstGeom>
        </p:spPr>
      </p:pic>
      <p:pic>
        <p:nvPicPr>
          <p:cNvPr id="20" name="Picture 19">
            <a:extLst>
              <a:ext uri="{FF2B5EF4-FFF2-40B4-BE49-F238E27FC236}">
                <a16:creationId xmlns:a16="http://schemas.microsoft.com/office/drawing/2014/main" id="{4B1B87A0-62A2-7945-A577-3BDE5E52BF46}"/>
              </a:ext>
            </a:extLst>
          </p:cNvPr>
          <p:cNvPicPr>
            <a:picLocks noChangeAspect="1"/>
          </p:cNvPicPr>
          <p:nvPr/>
        </p:nvPicPr>
        <p:blipFill>
          <a:blip r:embed="rId3"/>
          <a:stretch>
            <a:fillRect/>
          </a:stretch>
        </p:blipFill>
        <p:spPr>
          <a:xfrm>
            <a:off x="6943658" y="6162957"/>
            <a:ext cx="1182129" cy="295532"/>
          </a:xfrm>
          <a:prstGeom prst="rect">
            <a:avLst/>
          </a:prstGeom>
        </p:spPr>
      </p:pic>
      <p:sp>
        <p:nvSpPr>
          <p:cNvPr id="21" name="Sun 20">
            <a:extLst>
              <a:ext uri="{FF2B5EF4-FFF2-40B4-BE49-F238E27FC236}">
                <a16:creationId xmlns:a16="http://schemas.microsoft.com/office/drawing/2014/main" id="{7D7BCBA9-A449-E54B-9621-F99A9AECE4C2}"/>
              </a:ext>
            </a:extLst>
          </p:cNvPr>
          <p:cNvSpPr/>
          <p:nvPr/>
        </p:nvSpPr>
        <p:spPr>
          <a:xfrm>
            <a:off x="2011918" y="3304217"/>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TextBox 21">
            <a:extLst>
              <a:ext uri="{FF2B5EF4-FFF2-40B4-BE49-F238E27FC236}">
                <a16:creationId xmlns:a16="http://schemas.microsoft.com/office/drawing/2014/main" id="{F80D66FC-01A7-0B4A-9910-BD980D0F4F52}"/>
              </a:ext>
            </a:extLst>
          </p:cNvPr>
          <p:cNvSpPr txBox="1"/>
          <p:nvPr/>
        </p:nvSpPr>
        <p:spPr>
          <a:xfrm>
            <a:off x="882749" y="1629061"/>
            <a:ext cx="369012" cy="369332"/>
          </a:xfrm>
          <a:prstGeom prst="rect">
            <a:avLst/>
          </a:prstGeom>
          <a:noFill/>
        </p:spPr>
        <p:txBody>
          <a:bodyPr wrap="none" rtlCol="0">
            <a:spAutoFit/>
          </a:bodyPr>
          <a:lstStyle/>
          <a:p>
            <a:r>
              <a:rPr lang="en-NO" dirty="0"/>
              <a:t>m</a:t>
            </a:r>
          </a:p>
        </p:txBody>
      </p:sp>
      <p:cxnSp>
        <p:nvCxnSpPr>
          <p:cNvPr id="24" name="Straight Arrow Connector 23">
            <a:extLst>
              <a:ext uri="{FF2B5EF4-FFF2-40B4-BE49-F238E27FC236}">
                <a16:creationId xmlns:a16="http://schemas.microsoft.com/office/drawing/2014/main" id="{6AA097BC-2DEE-ED4D-9CFF-618850356D62}"/>
              </a:ext>
            </a:extLst>
          </p:cNvPr>
          <p:cNvCxnSpPr>
            <a:cxnSpLocks/>
          </p:cNvCxnSpPr>
          <p:nvPr/>
        </p:nvCxnSpPr>
        <p:spPr>
          <a:xfrm flipH="1">
            <a:off x="298558" y="2103073"/>
            <a:ext cx="778884" cy="830970"/>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F1085A-F68A-8541-B826-EF878C126CD7}"/>
              </a:ext>
            </a:extLst>
          </p:cNvPr>
          <p:cNvSpPr txBox="1"/>
          <p:nvPr/>
        </p:nvSpPr>
        <p:spPr>
          <a:xfrm>
            <a:off x="498641" y="2187146"/>
            <a:ext cx="288862" cy="369332"/>
          </a:xfrm>
          <a:prstGeom prst="rect">
            <a:avLst/>
          </a:prstGeom>
          <a:noFill/>
        </p:spPr>
        <p:txBody>
          <a:bodyPr wrap="none" rtlCol="0">
            <a:spAutoFit/>
          </a:bodyPr>
          <a:lstStyle/>
          <a:p>
            <a:r>
              <a:rPr lang="en-NO" dirty="0"/>
              <a:t>v</a:t>
            </a:r>
          </a:p>
        </p:txBody>
      </p:sp>
      <p:pic>
        <p:nvPicPr>
          <p:cNvPr id="29" name="Picture 28">
            <a:extLst>
              <a:ext uri="{FF2B5EF4-FFF2-40B4-BE49-F238E27FC236}">
                <a16:creationId xmlns:a16="http://schemas.microsoft.com/office/drawing/2014/main" id="{BF9329E6-EEFA-414D-BBC9-659F9B000282}"/>
              </a:ext>
            </a:extLst>
          </p:cNvPr>
          <p:cNvPicPr>
            <a:picLocks noChangeAspect="1"/>
          </p:cNvPicPr>
          <p:nvPr/>
        </p:nvPicPr>
        <p:blipFill>
          <a:blip r:embed="rId4"/>
          <a:stretch>
            <a:fillRect/>
          </a:stretch>
        </p:blipFill>
        <p:spPr>
          <a:xfrm>
            <a:off x="8431652" y="2382352"/>
            <a:ext cx="795475" cy="528089"/>
          </a:xfrm>
          <a:prstGeom prst="rect">
            <a:avLst/>
          </a:prstGeom>
        </p:spPr>
      </p:pic>
      <p:pic>
        <p:nvPicPr>
          <p:cNvPr id="30" name="Picture 29">
            <a:extLst>
              <a:ext uri="{FF2B5EF4-FFF2-40B4-BE49-F238E27FC236}">
                <a16:creationId xmlns:a16="http://schemas.microsoft.com/office/drawing/2014/main" id="{AEE33881-2900-D24A-BF4E-63A98ECE792A}"/>
              </a:ext>
            </a:extLst>
          </p:cNvPr>
          <p:cNvPicPr>
            <a:picLocks noChangeAspect="1"/>
          </p:cNvPicPr>
          <p:nvPr/>
        </p:nvPicPr>
        <p:blipFill>
          <a:blip r:embed="rId5"/>
          <a:stretch>
            <a:fillRect/>
          </a:stretch>
        </p:blipFill>
        <p:spPr>
          <a:xfrm>
            <a:off x="9267558" y="2924502"/>
            <a:ext cx="815529" cy="528089"/>
          </a:xfrm>
          <a:prstGeom prst="rect">
            <a:avLst/>
          </a:prstGeom>
        </p:spPr>
      </p:pic>
      <p:pic>
        <p:nvPicPr>
          <p:cNvPr id="31" name="Picture 30">
            <a:extLst>
              <a:ext uri="{FF2B5EF4-FFF2-40B4-BE49-F238E27FC236}">
                <a16:creationId xmlns:a16="http://schemas.microsoft.com/office/drawing/2014/main" id="{59125B98-73ED-0940-9F26-D26C0B510DB7}"/>
              </a:ext>
            </a:extLst>
          </p:cNvPr>
          <p:cNvPicPr>
            <a:picLocks noChangeAspect="1"/>
          </p:cNvPicPr>
          <p:nvPr/>
        </p:nvPicPr>
        <p:blipFill>
          <a:blip r:embed="rId6"/>
          <a:stretch>
            <a:fillRect/>
          </a:stretch>
        </p:blipFill>
        <p:spPr>
          <a:xfrm>
            <a:off x="8582781" y="3593810"/>
            <a:ext cx="767329" cy="219237"/>
          </a:xfrm>
          <a:prstGeom prst="rect">
            <a:avLst/>
          </a:prstGeom>
        </p:spPr>
      </p:pic>
      <p:pic>
        <p:nvPicPr>
          <p:cNvPr id="32" name="Picture 31">
            <a:extLst>
              <a:ext uri="{FF2B5EF4-FFF2-40B4-BE49-F238E27FC236}">
                <a16:creationId xmlns:a16="http://schemas.microsoft.com/office/drawing/2014/main" id="{86CFE31C-0D52-884A-A021-1B652E08385F}"/>
              </a:ext>
            </a:extLst>
          </p:cNvPr>
          <p:cNvPicPr>
            <a:picLocks noChangeAspect="1"/>
          </p:cNvPicPr>
          <p:nvPr/>
        </p:nvPicPr>
        <p:blipFill>
          <a:blip r:embed="rId7"/>
          <a:stretch>
            <a:fillRect/>
          </a:stretch>
        </p:blipFill>
        <p:spPr>
          <a:xfrm>
            <a:off x="8594460" y="3881450"/>
            <a:ext cx="755650" cy="203200"/>
          </a:xfrm>
          <a:prstGeom prst="rect">
            <a:avLst/>
          </a:prstGeom>
        </p:spPr>
      </p:pic>
      <p:pic>
        <p:nvPicPr>
          <p:cNvPr id="33" name="Picture 32">
            <a:extLst>
              <a:ext uri="{FF2B5EF4-FFF2-40B4-BE49-F238E27FC236}">
                <a16:creationId xmlns:a16="http://schemas.microsoft.com/office/drawing/2014/main" id="{1E82DCD4-3AAC-B74D-BCD0-3AAB022DCAA2}"/>
              </a:ext>
            </a:extLst>
          </p:cNvPr>
          <p:cNvPicPr>
            <a:picLocks noChangeAspect="1"/>
          </p:cNvPicPr>
          <p:nvPr/>
        </p:nvPicPr>
        <p:blipFill>
          <a:blip r:embed="rId8"/>
          <a:stretch>
            <a:fillRect/>
          </a:stretch>
        </p:blipFill>
        <p:spPr>
          <a:xfrm>
            <a:off x="8594460" y="4161505"/>
            <a:ext cx="755650" cy="203200"/>
          </a:xfrm>
          <a:prstGeom prst="rect">
            <a:avLst/>
          </a:prstGeom>
        </p:spPr>
      </p:pic>
      <p:pic>
        <p:nvPicPr>
          <p:cNvPr id="34" name="Picture 33" descr="A blue and black logo&#10;&#10;Description automatically generated">
            <a:extLst>
              <a:ext uri="{FF2B5EF4-FFF2-40B4-BE49-F238E27FC236}">
                <a16:creationId xmlns:a16="http://schemas.microsoft.com/office/drawing/2014/main" id="{325421E6-6410-BE4D-9285-C5182EF44F2F}"/>
              </a:ext>
            </a:extLst>
          </p:cNvPr>
          <p:cNvPicPr>
            <a:picLocks noChangeAspect="1"/>
          </p:cNvPicPr>
          <p:nvPr/>
        </p:nvPicPr>
        <p:blipFill>
          <a:blip r:embed="rId9"/>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35018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checkerboard(across)">
                                      <p:cBhvr>
                                        <p:cTn id="7" dur="500"/>
                                        <p:tgtEl>
                                          <p:spTgt spid="1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checkerboard(across)">
                                      <p:cBhvr>
                                        <p:cTn id="10" dur="500"/>
                                        <p:tgtEl>
                                          <p:spTgt spid="1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animEffect transition="in" filter="checkerboard(across)">
                                      <p:cBhvr>
                                        <p:cTn id="13" dur="500"/>
                                        <p:tgtEl>
                                          <p:spTgt spid="14">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heckerboard(across)">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8" end="8"/>
                                            </p:txEl>
                                          </p:spTgt>
                                        </p:tgtEl>
                                        <p:attrNameLst>
                                          <p:attrName>style.visibility</p:attrName>
                                        </p:attrNameLst>
                                      </p:cBhvr>
                                      <p:to>
                                        <p:strVal val="visible"/>
                                      </p:to>
                                    </p:set>
                                    <p:animEffect transition="in" filter="checkerboard(across)">
                                      <p:cBhvr>
                                        <p:cTn id="24" dur="500"/>
                                        <p:tgtEl>
                                          <p:spTgt spid="14">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animEffect transition="in" filter="checkerboard(across)">
                                      <p:cBhvr>
                                        <p:cTn id="27" dur="500"/>
                                        <p:tgtEl>
                                          <p:spTgt spid="14">
                                            <p:txEl>
                                              <p:pRg st="9" end="9"/>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4">
                                            <p:txEl>
                                              <p:pRg st="10" end="10"/>
                                            </p:txEl>
                                          </p:spTgt>
                                        </p:tgtEl>
                                        <p:attrNameLst>
                                          <p:attrName>style.visibility</p:attrName>
                                        </p:attrNameLst>
                                      </p:cBhvr>
                                      <p:to>
                                        <p:strVal val="visible"/>
                                      </p:to>
                                    </p:set>
                                    <p:animEffect transition="in" filter="checkerboard(across)">
                                      <p:cBhvr>
                                        <p:cTn id="30" dur="500"/>
                                        <p:tgtEl>
                                          <p:spTgt spid="14">
                                            <p:txEl>
                                              <p:pRg st="10" end="1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500"/>
                                        <p:tgtEl>
                                          <p:spTgt spid="32"/>
                                        </p:tgtEl>
                                      </p:cBhvr>
                                    </p:animEffect>
                                  </p:childTnLst>
                                </p:cTn>
                              </p:par>
                              <p:par>
                                <p:cTn id="37" presetID="5"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heckerboard(across)">
                                      <p:cBhvr>
                                        <p:cTn id="44" dur="500"/>
                                        <p:tgtEl>
                                          <p:spTgt spid="18"/>
                                        </p:tgtEl>
                                      </p:cBhvr>
                                    </p:animEffect>
                                  </p:childTnLst>
                                </p:cTn>
                              </p:par>
                              <p:par>
                                <p:cTn id="45" presetID="5"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heckerboard(across)">
                                      <p:cBhvr>
                                        <p:cTn id="47" dur="500"/>
                                        <p:tgtEl>
                                          <p:spTgt spid="19"/>
                                        </p:tgtEl>
                                      </p:cBhvr>
                                    </p:animEffect>
                                  </p:childTnLst>
                                </p:cTn>
                              </p:par>
                              <p:par>
                                <p:cTn id="48" presetID="5" presetClass="entr" presetSubtype="1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heckerboard(across)">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906D-E889-BF4D-BDC1-3DC2C89BAF24}"/>
              </a:ext>
            </a:extLst>
          </p:cNvPr>
          <p:cNvSpPr>
            <a:spLocks noGrp="1"/>
          </p:cNvSpPr>
          <p:nvPr>
            <p:ph type="title"/>
          </p:nvPr>
        </p:nvSpPr>
        <p:spPr>
          <a:xfrm>
            <a:off x="838200" y="220681"/>
            <a:ext cx="10515600" cy="458328"/>
          </a:xfrm>
        </p:spPr>
        <p:txBody>
          <a:bodyPr>
            <a:normAutofit fontScale="90000"/>
          </a:bodyPr>
          <a:lstStyle/>
          <a:p>
            <a:pPr algn="ctr"/>
            <a:r>
              <a:rPr lang="en-NO" sz="3200" dirty="0"/>
              <a:t>Kinetic energy and moment of inertia of other rigid objects. </a:t>
            </a:r>
          </a:p>
        </p:txBody>
      </p:sp>
      <p:sp>
        <p:nvSpPr>
          <p:cNvPr id="4" name="TextBox 3">
            <a:extLst>
              <a:ext uri="{FF2B5EF4-FFF2-40B4-BE49-F238E27FC236}">
                <a16:creationId xmlns:a16="http://schemas.microsoft.com/office/drawing/2014/main" id="{BE76EB5D-9A00-864A-B12A-372F20CBA231}"/>
              </a:ext>
            </a:extLst>
          </p:cNvPr>
          <p:cNvSpPr txBox="1"/>
          <p:nvPr/>
        </p:nvSpPr>
        <p:spPr>
          <a:xfrm>
            <a:off x="603422" y="1569309"/>
            <a:ext cx="3449595" cy="1200329"/>
          </a:xfrm>
          <a:prstGeom prst="rect">
            <a:avLst/>
          </a:prstGeom>
          <a:noFill/>
        </p:spPr>
        <p:txBody>
          <a:bodyPr wrap="square" rtlCol="0">
            <a:spAutoFit/>
          </a:bodyPr>
          <a:lstStyle/>
          <a:p>
            <a:r>
              <a:rPr lang="en-NO" dirty="0"/>
              <a:t>We can generalise this: Imagine a ridig body where all bits turn together around an axis with the same angular speed.</a:t>
            </a:r>
          </a:p>
        </p:txBody>
      </p:sp>
      <p:sp>
        <p:nvSpPr>
          <p:cNvPr id="5" name="Oval 4">
            <a:extLst>
              <a:ext uri="{FF2B5EF4-FFF2-40B4-BE49-F238E27FC236}">
                <a16:creationId xmlns:a16="http://schemas.microsoft.com/office/drawing/2014/main" id="{DF6D730C-60C3-A040-A05D-170851EF5213}"/>
              </a:ext>
            </a:extLst>
          </p:cNvPr>
          <p:cNvSpPr/>
          <p:nvPr/>
        </p:nvSpPr>
        <p:spPr>
          <a:xfrm rot="19808824">
            <a:off x="964806" y="3690624"/>
            <a:ext cx="11121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16309A5C-5D4A-AF47-BF59-9E778AFED1FA}"/>
              </a:ext>
            </a:extLst>
          </p:cNvPr>
          <p:cNvSpPr/>
          <p:nvPr/>
        </p:nvSpPr>
        <p:spPr>
          <a:xfrm rot="19808824">
            <a:off x="2043136" y="5165197"/>
            <a:ext cx="11121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8" name="Straight Connector 7">
            <a:extLst>
              <a:ext uri="{FF2B5EF4-FFF2-40B4-BE49-F238E27FC236}">
                <a16:creationId xmlns:a16="http://schemas.microsoft.com/office/drawing/2014/main" id="{831ABE4F-0790-9C44-B6B0-D589EAD62396}"/>
              </a:ext>
            </a:extLst>
          </p:cNvPr>
          <p:cNvCxnSpPr>
            <a:cxnSpLocks/>
            <a:stCxn id="5" idx="2"/>
            <a:endCxn id="6" idx="2"/>
          </p:cNvCxnSpPr>
          <p:nvPr/>
        </p:nvCxnSpPr>
        <p:spPr>
          <a:xfrm>
            <a:off x="1038591" y="4081714"/>
            <a:ext cx="1078330" cy="1474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F1957C-893A-404E-AB84-07C59A0BB739}"/>
              </a:ext>
            </a:extLst>
          </p:cNvPr>
          <p:cNvCxnSpPr>
            <a:cxnSpLocks/>
          </p:cNvCxnSpPr>
          <p:nvPr/>
        </p:nvCxnSpPr>
        <p:spPr>
          <a:xfrm>
            <a:off x="1974942" y="3499229"/>
            <a:ext cx="1078330" cy="1474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E8113E-C593-9A4F-A008-CF748C38A220}"/>
              </a:ext>
            </a:extLst>
          </p:cNvPr>
          <p:cNvCxnSpPr>
            <a:cxnSpLocks/>
          </p:cNvCxnSpPr>
          <p:nvPr/>
        </p:nvCxnSpPr>
        <p:spPr>
          <a:xfrm flipH="1" flipV="1">
            <a:off x="924799" y="3031262"/>
            <a:ext cx="2128473" cy="28403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Curved Right Arrow 14">
            <a:extLst>
              <a:ext uri="{FF2B5EF4-FFF2-40B4-BE49-F238E27FC236}">
                <a16:creationId xmlns:a16="http://schemas.microsoft.com/office/drawing/2014/main" id="{09D08E8D-5C99-C84C-99EA-E33BB4BC62CA}"/>
              </a:ext>
            </a:extLst>
          </p:cNvPr>
          <p:cNvSpPr/>
          <p:nvPr/>
        </p:nvSpPr>
        <p:spPr>
          <a:xfrm rot="19390386">
            <a:off x="938395" y="3209447"/>
            <a:ext cx="610985" cy="537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17" name="TextBox 16">
            <a:extLst>
              <a:ext uri="{FF2B5EF4-FFF2-40B4-BE49-F238E27FC236}">
                <a16:creationId xmlns:a16="http://schemas.microsoft.com/office/drawing/2014/main" id="{717E9599-96D3-DE47-A8C0-855CC09097AD}"/>
              </a:ext>
            </a:extLst>
          </p:cNvPr>
          <p:cNvSpPr txBox="1"/>
          <p:nvPr/>
        </p:nvSpPr>
        <p:spPr>
          <a:xfrm>
            <a:off x="4536374" y="1032562"/>
            <a:ext cx="5585254" cy="646331"/>
          </a:xfrm>
          <a:prstGeom prst="rect">
            <a:avLst/>
          </a:prstGeom>
          <a:noFill/>
        </p:spPr>
        <p:txBody>
          <a:bodyPr wrap="square" rtlCol="0">
            <a:spAutoFit/>
          </a:bodyPr>
          <a:lstStyle/>
          <a:p>
            <a:r>
              <a:rPr lang="en-NO" dirty="0"/>
              <a:t>Then the kinetic energy of the whole thing is the sum of all the bits:</a:t>
            </a:r>
          </a:p>
        </p:txBody>
      </p:sp>
      <p:sp>
        <p:nvSpPr>
          <p:cNvPr id="21" name="TextBox 20">
            <a:extLst>
              <a:ext uri="{FF2B5EF4-FFF2-40B4-BE49-F238E27FC236}">
                <a16:creationId xmlns:a16="http://schemas.microsoft.com/office/drawing/2014/main" id="{D30F5C56-0AAF-DE43-A824-260836817BAB}"/>
              </a:ext>
            </a:extLst>
          </p:cNvPr>
          <p:cNvSpPr txBox="1"/>
          <p:nvPr/>
        </p:nvSpPr>
        <p:spPr>
          <a:xfrm>
            <a:off x="4566731" y="3811516"/>
            <a:ext cx="4571999" cy="369332"/>
          </a:xfrm>
          <a:prstGeom prst="rect">
            <a:avLst/>
          </a:prstGeom>
          <a:noFill/>
        </p:spPr>
        <p:txBody>
          <a:bodyPr wrap="square" rtlCol="0">
            <a:spAutoFit/>
          </a:bodyPr>
          <a:lstStyle/>
          <a:p>
            <a:r>
              <a:rPr lang="en-NO" dirty="0"/>
              <a:t>For a homogeneous ring around its center:</a:t>
            </a:r>
          </a:p>
        </p:txBody>
      </p:sp>
      <p:sp>
        <p:nvSpPr>
          <p:cNvPr id="22" name="Doughnut 21">
            <a:extLst>
              <a:ext uri="{FF2B5EF4-FFF2-40B4-BE49-F238E27FC236}">
                <a16:creationId xmlns:a16="http://schemas.microsoft.com/office/drawing/2014/main" id="{E01780FF-52D6-D34F-B95A-027BAAEEA423}"/>
              </a:ext>
            </a:extLst>
          </p:cNvPr>
          <p:cNvSpPr/>
          <p:nvPr/>
        </p:nvSpPr>
        <p:spPr>
          <a:xfrm>
            <a:off x="4702212" y="4513213"/>
            <a:ext cx="1223319" cy="1272746"/>
          </a:xfrm>
          <a:prstGeom prst="donut">
            <a:avLst>
              <a:gd name="adj" fmla="val 4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23" name="TextBox 22">
            <a:extLst>
              <a:ext uri="{FF2B5EF4-FFF2-40B4-BE49-F238E27FC236}">
                <a16:creationId xmlns:a16="http://schemas.microsoft.com/office/drawing/2014/main" id="{91B79D03-1D88-0248-AF56-3D9636390D8B}"/>
              </a:ext>
            </a:extLst>
          </p:cNvPr>
          <p:cNvSpPr txBox="1"/>
          <p:nvPr/>
        </p:nvSpPr>
        <p:spPr>
          <a:xfrm>
            <a:off x="5313871" y="4810743"/>
            <a:ext cx="309700" cy="369332"/>
          </a:xfrm>
          <a:prstGeom prst="rect">
            <a:avLst/>
          </a:prstGeom>
          <a:noFill/>
        </p:spPr>
        <p:txBody>
          <a:bodyPr wrap="none" rtlCol="0">
            <a:spAutoFit/>
          </a:bodyPr>
          <a:lstStyle/>
          <a:p>
            <a:r>
              <a:rPr lang="en-NO" dirty="0"/>
              <a:t>R</a:t>
            </a:r>
          </a:p>
        </p:txBody>
      </p:sp>
      <p:sp>
        <p:nvSpPr>
          <p:cNvPr id="24" name="TextBox 23">
            <a:extLst>
              <a:ext uri="{FF2B5EF4-FFF2-40B4-BE49-F238E27FC236}">
                <a16:creationId xmlns:a16="http://schemas.microsoft.com/office/drawing/2014/main" id="{2059ADF7-49C6-304C-84C8-41449174B532}"/>
              </a:ext>
            </a:extLst>
          </p:cNvPr>
          <p:cNvSpPr txBox="1"/>
          <p:nvPr/>
        </p:nvSpPr>
        <p:spPr>
          <a:xfrm>
            <a:off x="5602976" y="5608991"/>
            <a:ext cx="381836" cy="369332"/>
          </a:xfrm>
          <a:prstGeom prst="rect">
            <a:avLst/>
          </a:prstGeom>
          <a:noFill/>
        </p:spPr>
        <p:txBody>
          <a:bodyPr wrap="none" rtlCol="0">
            <a:spAutoFit/>
          </a:bodyPr>
          <a:lstStyle/>
          <a:p>
            <a:r>
              <a:rPr lang="en-NO" dirty="0"/>
              <a:t>M</a:t>
            </a:r>
          </a:p>
        </p:txBody>
      </p:sp>
      <p:pic>
        <p:nvPicPr>
          <p:cNvPr id="26" name="Picture 25">
            <a:extLst>
              <a:ext uri="{FF2B5EF4-FFF2-40B4-BE49-F238E27FC236}">
                <a16:creationId xmlns:a16="http://schemas.microsoft.com/office/drawing/2014/main" id="{7B8CE4A4-0FE7-DA4D-AADB-5082E73BE7E1}"/>
              </a:ext>
            </a:extLst>
          </p:cNvPr>
          <p:cNvPicPr>
            <a:picLocks noChangeAspect="1"/>
          </p:cNvPicPr>
          <p:nvPr/>
        </p:nvPicPr>
        <p:blipFill>
          <a:blip r:embed="rId2"/>
          <a:stretch>
            <a:fillRect/>
          </a:stretch>
        </p:blipFill>
        <p:spPr>
          <a:xfrm>
            <a:off x="6720238" y="4451622"/>
            <a:ext cx="4197865" cy="1331736"/>
          </a:xfrm>
          <a:prstGeom prst="rect">
            <a:avLst/>
          </a:prstGeom>
        </p:spPr>
      </p:pic>
      <p:sp>
        <p:nvSpPr>
          <p:cNvPr id="27" name="Sun 26">
            <a:extLst>
              <a:ext uri="{FF2B5EF4-FFF2-40B4-BE49-F238E27FC236}">
                <a16:creationId xmlns:a16="http://schemas.microsoft.com/office/drawing/2014/main" id="{FC775399-91B1-6940-9DDB-E0FE1FFD8EBA}"/>
              </a:ext>
            </a:extLst>
          </p:cNvPr>
          <p:cNvSpPr/>
          <p:nvPr/>
        </p:nvSpPr>
        <p:spPr>
          <a:xfrm>
            <a:off x="5202660" y="5045971"/>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28" name="Picture 27" descr="A blue and black logo&#10;&#10;Description automatically generated">
            <a:extLst>
              <a:ext uri="{FF2B5EF4-FFF2-40B4-BE49-F238E27FC236}">
                <a16:creationId xmlns:a16="http://schemas.microsoft.com/office/drawing/2014/main" id="{739FD3EF-5846-0E48-A4A6-1D6E4D260129}"/>
              </a:ext>
            </a:extLst>
          </p:cNvPr>
          <p:cNvPicPr>
            <a:picLocks noChangeAspect="1"/>
          </p:cNvPicPr>
          <p:nvPr/>
        </p:nvPicPr>
        <p:blipFill>
          <a:blip r:embed="rId3"/>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pic>
        <p:nvPicPr>
          <p:cNvPr id="29" name="Picture 28">
            <a:extLst>
              <a:ext uri="{FF2B5EF4-FFF2-40B4-BE49-F238E27FC236}">
                <a16:creationId xmlns:a16="http://schemas.microsoft.com/office/drawing/2014/main" id="{EBFE324B-B46F-9D46-95B2-233438106FD4}"/>
              </a:ext>
            </a:extLst>
          </p:cNvPr>
          <p:cNvPicPr>
            <a:picLocks noChangeAspect="1"/>
          </p:cNvPicPr>
          <p:nvPr/>
        </p:nvPicPr>
        <p:blipFill>
          <a:blip r:embed="rId4"/>
          <a:stretch>
            <a:fillRect/>
          </a:stretch>
        </p:blipFill>
        <p:spPr>
          <a:xfrm>
            <a:off x="5190888" y="1726652"/>
            <a:ext cx="4789788" cy="1702348"/>
          </a:xfrm>
          <a:prstGeom prst="rect">
            <a:avLst/>
          </a:prstGeom>
        </p:spPr>
      </p:pic>
    </p:spTree>
    <p:extLst>
      <p:ext uri="{BB962C8B-B14F-4D97-AF65-F5344CB8AC3E}">
        <p14:creationId xmlns:p14="http://schemas.microsoft.com/office/powerpoint/2010/main" val="30964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heckerboard(across)">
                                      <p:cBhvr>
                                        <p:cTn id="41" dur="500"/>
                                        <p:tgtEl>
                                          <p:spTgt spid="23"/>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par>
                                <p:cTn id="45" presetID="5"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5" grpId="0" animBg="1"/>
      <p:bldP spid="17" grpId="0"/>
      <p:bldP spid="21" grpId="0"/>
      <p:bldP spid="22"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9CA8-D5F1-FE49-9B30-F358A180EF7B}"/>
              </a:ext>
            </a:extLst>
          </p:cNvPr>
          <p:cNvSpPr>
            <a:spLocks noGrp="1"/>
          </p:cNvSpPr>
          <p:nvPr>
            <p:ph type="title"/>
          </p:nvPr>
        </p:nvSpPr>
        <p:spPr>
          <a:xfrm>
            <a:off x="934082" y="372300"/>
            <a:ext cx="10515600" cy="532906"/>
          </a:xfrm>
        </p:spPr>
        <p:txBody>
          <a:bodyPr>
            <a:normAutofit/>
          </a:bodyPr>
          <a:lstStyle/>
          <a:p>
            <a:pPr algn="ctr"/>
            <a:r>
              <a:rPr lang="en-NO" sz="3200" dirty="0"/>
              <a:t>Discs and cylinders</a:t>
            </a:r>
          </a:p>
        </p:txBody>
      </p:sp>
      <p:sp>
        <p:nvSpPr>
          <p:cNvPr id="4" name="TextBox 3">
            <a:extLst>
              <a:ext uri="{FF2B5EF4-FFF2-40B4-BE49-F238E27FC236}">
                <a16:creationId xmlns:a16="http://schemas.microsoft.com/office/drawing/2014/main" id="{5155CF4D-92C6-6C42-9073-8DAF880DC727}"/>
              </a:ext>
            </a:extLst>
          </p:cNvPr>
          <p:cNvSpPr txBox="1"/>
          <p:nvPr/>
        </p:nvSpPr>
        <p:spPr>
          <a:xfrm>
            <a:off x="838200" y="1399152"/>
            <a:ext cx="3009405" cy="646331"/>
          </a:xfrm>
          <a:prstGeom prst="rect">
            <a:avLst/>
          </a:prstGeom>
          <a:noFill/>
        </p:spPr>
        <p:txBody>
          <a:bodyPr wrap="square" rtlCol="0">
            <a:spAutoFit/>
          </a:bodyPr>
          <a:lstStyle/>
          <a:p>
            <a:r>
              <a:rPr lang="en-NO" dirty="0"/>
              <a:t>A homogeneous disc, </a:t>
            </a:r>
          </a:p>
          <a:p>
            <a:r>
              <a:rPr lang="en-NO" dirty="0"/>
              <a:t>around its center:</a:t>
            </a:r>
          </a:p>
        </p:txBody>
      </p:sp>
      <p:sp>
        <p:nvSpPr>
          <p:cNvPr id="5" name="Oval 4">
            <a:extLst>
              <a:ext uri="{FF2B5EF4-FFF2-40B4-BE49-F238E27FC236}">
                <a16:creationId xmlns:a16="http://schemas.microsoft.com/office/drawing/2014/main" id="{E01896B5-33A0-984D-8621-BAF26EF28DB3}"/>
              </a:ext>
            </a:extLst>
          </p:cNvPr>
          <p:cNvSpPr/>
          <p:nvPr/>
        </p:nvSpPr>
        <p:spPr>
          <a:xfrm>
            <a:off x="1828841" y="2200918"/>
            <a:ext cx="1013254" cy="100707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7" name="Can 6">
            <a:extLst>
              <a:ext uri="{FF2B5EF4-FFF2-40B4-BE49-F238E27FC236}">
                <a16:creationId xmlns:a16="http://schemas.microsoft.com/office/drawing/2014/main" id="{CF1C3765-5035-0146-AFEF-77568AE74FC5}"/>
              </a:ext>
            </a:extLst>
          </p:cNvPr>
          <p:cNvSpPr/>
          <p:nvPr/>
        </p:nvSpPr>
        <p:spPr>
          <a:xfrm>
            <a:off x="5383978" y="2532869"/>
            <a:ext cx="1062681" cy="1861086"/>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extBox 7">
            <a:extLst>
              <a:ext uri="{FF2B5EF4-FFF2-40B4-BE49-F238E27FC236}">
                <a16:creationId xmlns:a16="http://schemas.microsoft.com/office/drawing/2014/main" id="{EB80AFEA-9F4B-6749-B245-03D67AED21CF}"/>
              </a:ext>
            </a:extLst>
          </p:cNvPr>
          <p:cNvSpPr txBox="1"/>
          <p:nvPr/>
        </p:nvSpPr>
        <p:spPr>
          <a:xfrm>
            <a:off x="4613166" y="1395872"/>
            <a:ext cx="2604303" cy="646331"/>
          </a:xfrm>
          <a:prstGeom prst="rect">
            <a:avLst/>
          </a:prstGeom>
          <a:noFill/>
        </p:spPr>
        <p:txBody>
          <a:bodyPr wrap="none" rtlCol="0">
            <a:spAutoFit/>
          </a:bodyPr>
          <a:lstStyle/>
          <a:p>
            <a:r>
              <a:rPr lang="en-NO" dirty="0"/>
              <a:t>A homogeneous cylinder, </a:t>
            </a:r>
          </a:p>
          <a:p>
            <a:r>
              <a:rPr lang="en-NO" dirty="0"/>
              <a:t>around its symmetry axis:</a:t>
            </a:r>
          </a:p>
        </p:txBody>
      </p:sp>
      <p:sp>
        <p:nvSpPr>
          <p:cNvPr id="9" name="TextBox 8">
            <a:extLst>
              <a:ext uri="{FF2B5EF4-FFF2-40B4-BE49-F238E27FC236}">
                <a16:creationId xmlns:a16="http://schemas.microsoft.com/office/drawing/2014/main" id="{CBB72EED-1F5D-794F-8A89-A884704138A5}"/>
              </a:ext>
            </a:extLst>
          </p:cNvPr>
          <p:cNvSpPr txBox="1"/>
          <p:nvPr/>
        </p:nvSpPr>
        <p:spPr>
          <a:xfrm>
            <a:off x="3029506" y="2622013"/>
            <a:ext cx="617477" cy="369332"/>
          </a:xfrm>
          <a:prstGeom prst="rect">
            <a:avLst/>
          </a:prstGeom>
          <a:noFill/>
        </p:spPr>
        <p:txBody>
          <a:bodyPr wrap="none" rtlCol="0">
            <a:spAutoFit/>
          </a:bodyPr>
          <a:lstStyle/>
          <a:p>
            <a:r>
              <a:rPr lang="en-NO" dirty="0"/>
              <a:t>R, M</a:t>
            </a:r>
          </a:p>
        </p:txBody>
      </p:sp>
      <p:sp>
        <p:nvSpPr>
          <p:cNvPr id="10" name="TextBox 9">
            <a:extLst>
              <a:ext uri="{FF2B5EF4-FFF2-40B4-BE49-F238E27FC236}">
                <a16:creationId xmlns:a16="http://schemas.microsoft.com/office/drawing/2014/main" id="{116E36E4-8DA6-284F-BADB-A7B9B5B2AC7C}"/>
              </a:ext>
            </a:extLst>
          </p:cNvPr>
          <p:cNvSpPr txBox="1"/>
          <p:nvPr/>
        </p:nvSpPr>
        <p:spPr>
          <a:xfrm>
            <a:off x="6599994" y="3280674"/>
            <a:ext cx="617477" cy="369332"/>
          </a:xfrm>
          <a:prstGeom prst="rect">
            <a:avLst/>
          </a:prstGeom>
          <a:noFill/>
        </p:spPr>
        <p:txBody>
          <a:bodyPr wrap="none" rtlCol="0">
            <a:spAutoFit/>
          </a:bodyPr>
          <a:lstStyle/>
          <a:p>
            <a:r>
              <a:rPr lang="en-NO" dirty="0"/>
              <a:t>R, M</a:t>
            </a:r>
          </a:p>
        </p:txBody>
      </p:sp>
      <p:pic>
        <p:nvPicPr>
          <p:cNvPr id="11" name="Picture 10">
            <a:extLst>
              <a:ext uri="{FF2B5EF4-FFF2-40B4-BE49-F238E27FC236}">
                <a16:creationId xmlns:a16="http://schemas.microsoft.com/office/drawing/2014/main" id="{7E795661-9976-A14B-9DFA-36C4B55E2CC7}"/>
              </a:ext>
            </a:extLst>
          </p:cNvPr>
          <p:cNvPicPr>
            <a:picLocks noChangeAspect="1"/>
          </p:cNvPicPr>
          <p:nvPr/>
        </p:nvPicPr>
        <p:blipFill>
          <a:blip r:embed="rId2"/>
          <a:stretch>
            <a:fillRect/>
          </a:stretch>
        </p:blipFill>
        <p:spPr>
          <a:xfrm>
            <a:off x="5383978" y="4620567"/>
            <a:ext cx="1062681" cy="476999"/>
          </a:xfrm>
          <a:prstGeom prst="rect">
            <a:avLst/>
          </a:prstGeom>
        </p:spPr>
      </p:pic>
      <p:sp>
        <p:nvSpPr>
          <p:cNvPr id="12" name="TextBox 11">
            <a:extLst>
              <a:ext uri="{FF2B5EF4-FFF2-40B4-BE49-F238E27FC236}">
                <a16:creationId xmlns:a16="http://schemas.microsoft.com/office/drawing/2014/main" id="{3A59B0CE-512A-C942-884A-2EE836B330B0}"/>
              </a:ext>
            </a:extLst>
          </p:cNvPr>
          <p:cNvSpPr txBox="1"/>
          <p:nvPr/>
        </p:nvSpPr>
        <p:spPr>
          <a:xfrm>
            <a:off x="5218371" y="5277670"/>
            <a:ext cx="1582484" cy="369332"/>
          </a:xfrm>
          <a:prstGeom prst="rect">
            <a:avLst/>
          </a:prstGeom>
          <a:noFill/>
        </p:spPr>
        <p:txBody>
          <a:bodyPr wrap="none" rtlCol="0">
            <a:spAutoFit/>
          </a:bodyPr>
          <a:lstStyle/>
          <a:p>
            <a:r>
              <a:rPr lang="en-NO" dirty="0"/>
              <a:t>(sum of discs). </a:t>
            </a:r>
          </a:p>
        </p:txBody>
      </p:sp>
      <p:sp>
        <p:nvSpPr>
          <p:cNvPr id="14" name="TextBox 13">
            <a:extLst>
              <a:ext uri="{FF2B5EF4-FFF2-40B4-BE49-F238E27FC236}">
                <a16:creationId xmlns:a16="http://schemas.microsoft.com/office/drawing/2014/main" id="{27B863CE-E44D-D046-A615-8396BBE3B4EF}"/>
              </a:ext>
            </a:extLst>
          </p:cNvPr>
          <p:cNvSpPr txBox="1"/>
          <p:nvPr/>
        </p:nvSpPr>
        <p:spPr>
          <a:xfrm>
            <a:off x="8178113" y="1406085"/>
            <a:ext cx="3175686" cy="646331"/>
          </a:xfrm>
          <a:prstGeom prst="rect">
            <a:avLst/>
          </a:prstGeom>
          <a:noFill/>
        </p:spPr>
        <p:txBody>
          <a:bodyPr wrap="square" rtlCol="0">
            <a:spAutoFit/>
          </a:bodyPr>
          <a:lstStyle/>
          <a:p>
            <a:r>
              <a:rPr lang="en-NO" dirty="0"/>
              <a:t>In general: total I is the sum of component I’s.</a:t>
            </a:r>
          </a:p>
        </p:txBody>
      </p:sp>
      <p:sp>
        <p:nvSpPr>
          <p:cNvPr id="16" name="Can 15">
            <a:extLst>
              <a:ext uri="{FF2B5EF4-FFF2-40B4-BE49-F238E27FC236}">
                <a16:creationId xmlns:a16="http://schemas.microsoft.com/office/drawing/2014/main" id="{03DA2B44-970A-BF49-B002-48E2D8407EA4}"/>
              </a:ext>
            </a:extLst>
          </p:cNvPr>
          <p:cNvSpPr/>
          <p:nvPr/>
        </p:nvSpPr>
        <p:spPr>
          <a:xfrm>
            <a:off x="9112174" y="3332774"/>
            <a:ext cx="1724702" cy="816536"/>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Can 14">
            <a:extLst>
              <a:ext uri="{FF2B5EF4-FFF2-40B4-BE49-F238E27FC236}">
                <a16:creationId xmlns:a16="http://schemas.microsoft.com/office/drawing/2014/main" id="{08D1CE62-EE91-214A-8310-C3055858635F}"/>
              </a:ext>
            </a:extLst>
          </p:cNvPr>
          <p:cNvSpPr/>
          <p:nvPr/>
        </p:nvSpPr>
        <p:spPr>
          <a:xfrm>
            <a:off x="9404043" y="2648247"/>
            <a:ext cx="1062681" cy="816536"/>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TextBox 16">
            <a:extLst>
              <a:ext uri="{FF2B5EF4-FFF2-40B4-BE49-F238E27FC236}">
                <a16:creationId xmlns:a16="http://schemas.microsoft.com/office/drawing/2014/main" id="{B779F0F0-D544-4F45-B3C9-A4339A42D1F2}"/>
              </a:ext>
            </a:extLst>
          </p:cNvPr>
          <p:cNvSpPr txBox="1"/>
          <p:nvPr/>
        </p:nvSpPr>
        <p:spPr>
          <a:xfrm>
            <a:off x="10836876" y="2743200"/>
            <a:ext cx="798617" cy="369332"/>
          </a:xfrm>
          <a:prstGeom prst="rect">
            <a:avLst/>
          </a:prstGeom>
          <a:noFill/>
        </p:spPr>
        <p:txBody>
          <a:bodyPr wrap="none" rtlCol="0">
            <a:spAutoFit/>
          </a:bodyPr>
          <a:lstStyle/>
          <a:p>
            <a:r>
              <a:rPr lang="en-NO" dirty="0"/>
              <a:t>R1,M1</a:t>
            </a:r>
          </a:p>
        </p:txBody>
      </p:sp>
      <p:sp>
        <p:nvSpPr>
          <p:cNvPr id="18" name="TextBox 17">
            <a:extLst>
              <a:ext uri="{FF2B5EF4-FFF2-40B4-BE49-F238E27FC236}">
                <a16:creationId xmlns:a16="http://schemas.microsoft.com/office/drawing/2014/main" id="{A36D32AF-9AC8-CC4D-AADE-0AFFFACAABEE}"/>
              </a:ext>
            </a:extLst>
          </p:cNvPr>
          <p:cNvSpPr txBox="1"/>
          <p:nvPr/>
        </p:nvSpPr>
        <p:spPr>
          <a:xfrm>
            <a:off x="10954491" y="3455174"/>
            <a:ext cx="798617" cy="369332"/>
          </a:xfrm>
          <a:prstGeom prst="rect">
            <a:avLst/>
          </a:prstGeom>
          <a:noFill/>
        </p:spPr>
        <p:txBody>
          <a:bodyPr wrap="none" rtlCol="0">
            <a:spAutoFit/>
          </a:bodyPr>
          <a:lstStyle/>
          <a:p>
            <a:r>
              <a:rPr lang="en-NO" dirty="0"/>
              <a:t>R2,M2</a:t>
            </a:r>
          </a:p>
        </p:txBody>
      </p:sp>
      <p:pic>
        <p:nvPicPr>
          <p:cNvPr id="19" name="Picture 18">
            <a:extLst>
              <a:ext uri="{FF2B5EF4-FFF2-40B4-BE49-F238E27FC236}">
                <a16:creationId xmlns:a16="http://schemas.microsoft.com/office/drawing/2014/main" id="{0F10D5A1-E737-1B4D-A9FF-7D0BE6113A6C}"/>
              </a:ext>
            </a:extLst>
          </p:cNvPr>
          <p:cNvPicPr>
            <a:picLocks noChangeAspect="1"/>
          </p:cNvPicPr>
          <p:nvPr/>
        </p:nvPicPr>
        <p:blipFill>
          <a:blip r:embed="rId3"/>
          <a:stretch>
            <a:fillRect/>
          </a:stretch>
        </p:blipFill>
        <p:spPr>
          <a:xfrm>
            <a:off x="8988542" y="4393955"/>
            <a:ext cx="2112884" cy="472855"/>
          </a:xfrm>
          <a:prstGeom prst="rect">
            <a:avLst/>
          </a:prstGeom>
        </p:spPr>
      </p:pic>
      <p:sp>
        <p:nvSpPr>
          <p:cNvPr id="20" name="Sun 19">
            <a:extLst>
              <a:ext uri="{FF2B5EF4-FFF2-40B4-BE49-F238E27FC236}">
                <a16:creationId xmlns:a16="http://schemas.microsoft.com/office/drawing/2014/main" id="{7BA844A9-5F2A-1B4E-8A77-EB1F7008122B}"/>
              </a:ext>
            </a:extLst>
          </p:cNvPr>
          <p:cNvSpPr/>
          <p:nvPr/>
        </p:nvSpPr>
        <p:spPr>
          <a:xfrm>
            <a:off x="2224257" y="2564751"/>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1" name="Straight Arrow Connector 20">
            <a:extLst>
              <a:ext uri="{FF2B5EF4-FFF2-40B4-BE49-F238E27FC236}">
                <a16:creationId xmlns:a16="http://schemas.microsoft.com/office/drawing/2014/main" id="{34EE05B5-062D-474E-96C1-263C094A8548}"/>
              </a:ext>
            </a:extLst>
          </p:cNvPr>
          <p:cNvCxnSpPr>
            <a:cxnSpLocks/>
          </p:cNvCxnSpPr>
          <p:nvPr/>
        </p:nvCxnSpPr>
        <p:spPr>
          <a:xfrm flipH="1" flipV="1">
            <a:off x="5909779" y="2237433"/>
            <a:ext cx="5539" cy="220303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C64554-8403-5A4A-A027-212CE5AA19EF}"/>
              </a:ext>
            </a:extLst>
          </p:cNvPr>
          <p:cNvCxnSpPr>
            <a:cxnSpLocks/>
          </p:cNvCxnSpPr>
          <p:nvPr/>
        </p:nvCxnSpPr>
        <p:spPr>
          <a:xfrm flipH="1" flipV="1">
            <a:off x="9935745" y="2145230"/>
            <a:ext cx="5539" cy="220303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blue and black logo&#10;&#10;Description automatically generated">
            <a:extLst>
              <a:ext uri="{FF2B5EF4-FFF2-40B4-BE49-F238E27FC236}">
                <a16:creationId xmlns:a16="http://schemas.microsoft.com/office/drawing/2014/main" id="{AECD59FD-B2C9-A14D-8D65-95CE205ECC03}"/>
              </a:ext>
            </a:extLst>
          </p:cNvPr>
          <p:cNvPicPr>
            <a:picLocks noChangeAspect="1"/>
          </p:cNvPicPr>
          <p:nvPr/>
        </p:nvPicPr>
        <p:blipFill>
          <a:blip r:embed="rId4"/>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pic>
        <p:nvPicPr>
          <p:cNvPr id="26" name="Picture 25">
            <a:extLst>
              <a:ext uri="{FF2B5EF4-FFF2-40B4-BE49-F238E27FC236}">
                <a16:creationId xmlns:a16="http://schemas.microsoft.com/office/drawing/2014/main" id="{FA5E9AF4-A161-134E-BF23-C6B70CEF40BD}"/>
              </a:ext>
            </a:extLst>
          </p:cNvPr>
          <p:cNvPicPr>
            <a:picLocks noChangeAspect="1"/>
          </p:cNvPicPr>
          <p:nvPr/>
        </p:nvPicPr>
        <p:blipFill>
          <a:blip r:embed="rId5"/>
          <a:stretch>
            <a:fillRect/>
          </a:stretch>
        </p:blipFill>
        <p:spPr>
          <a:xfrm>
            <a:off x="1073812" y="3567874"/>
            <a:ext cx="3500573" cy="1946265"/>
          </a:xfrm>
          <a:prstGeom prst="rect">
            <a:avLst/>
          </a:prstGeom>
        </p:spPr>
      </p:pic>
    </p:spTree>
    <p:extLst>
      <p:ext uri="{BB962C8B-B14F-4D97-AF65-F5344CB8AC3E}">
        <p14:creationId xmlns:p14="http://schemas.microsoft.com/office/powerpoint/2010/main" val="13754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par>
                                <p:cTn id="43" presetID="5"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heckerboard(across)">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p:bldP spid="14" grpId="0"/>
      <p:bldP spid="16"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B122-C3F8-1043-BE5F-2B6160548EA3}"/>
              </a:ext>
            </a:extLst>
          </p:cNvPr>
          <p:cNvSpPr>
            <a:spLocks noGrp="1"/>
          </p:cNvSpPr>
          <p:nvPr>
            <p:ph type="title"/>
          </p:nvPr>
        </p:nvSpPr>
        <p:spPr>
          <a:xfrm>
            <a:off x="1066660" y="224050"/>
            <a:ext cx="10515600" cy="605005"/>
          </a:xfrm>
        </p:spPr>
        <p:txBody>
          <a:bodyPr>
            <a:normAutofit/>
          </a:bodyPr>
          <a:lstStyle/>
          <a:p>
            <a:pPr algn="ctr"/>
            <a:r>
              <a:rPr lang="en-NO" sz="3200" dirty="0"/>
              <a:t>Center of mass and sticks</a:t>
            </a:r>
          </a:p>
        </p:txBody>
      </p:sp>
      <p:sp>
        <p:nvSpPr>
          <p:cNvPr id="4" name="TextBox 3">
            <a:extLst>
              <a:ext uri="{FF2B5EF4-FFF2-40B4-BE49-F238E27FC236}">
                <a16:creationId xmlns:a16="http://schemas.microsoft.com/office/drawing/2014/main" id="{83EAA62E-3E7A-C245-922E-F74460F21BED}"/>
              </a:ext>
            </a:extLst>
          </p:cNvPr>
          <p:cNvSpPr txBox="1"/>
          <p:nvPr/>
        </p:nvSpPr>
        <p:spPr>
          <a:xfrm>
            <a:off x="6244818" y="1391287"/>
            <a:ext cx="5631478" cy="369332"/>
          </a:xfrm>
          <a:prstGeom prst="rect">
            <a:avLst/>
          </a:prstGeom>
          <a:noFill/>
        </p:spPr>
        <p:txBody>
          <a:bodyPr wrap="none" rtlCol="0">
            <a:spAutoFit/>
          </a:bodyPr>
          <a:lstStyle/>
          <a:p>
            <a:r>
              <a:rPr lang="en-NO" dirty="0"/>
              <a:t>Moment of inertia of (thin) stick around its center of mass:</a:t>
            </a:r>
          </a:p>
        </p:txBody>
      </p:sp>
      <p:sp>
        <p:nvSpPr>
          <p:cNvPr id="5" name="Rectangle 4">
            <a:extLst>
              <a:ext uri="{FF2B5EF4-FFF2-40B4-BE49-F238E27FC236}">
                <a16:creationId xmlns:a16="http://schemas.microsoft.com/office/drawing/2014/main" id="{5A764806-550D-2240-84FC-EBD73E6115A7}"/>
              </a:ext>
            </a:extLst>
          </p:cNvPr>
          <p:cNvSpPr/>
          <p:nvPr/>
        </p:nvSpPr>
        <p:spPr>
          <a:xfrm>
            <a:off x="6413294" y="2031484"/>
            <a:ext cx="4349579" cy="864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A110D2E8-EBF4-0B46-A819-91F65C59325E}"/>
              </a:ext>
            </a:extLst>
          </p:cNvPr>
          <p:cNvSpPr txBox="1"/>
          <p:nvPr/>
        </p:nvSpPr>
        <p:spPr>
          <a:xfrm>
            <a:off x="6907565" y="2281192"/>
            <a:ext cx="537327" cy="369332"/>
          </a:xfrm>
          <a:prstGeom prst="rect">
            <a:avLst/>
          </a:prstGeom>
          <a:noFill/>
        </p:spPr>
        <p:txBody>
          <a:bodyPr wrap="none" rtlCol="0">
            <a:spAutoFit/>
          </a:bodyPr>
          <a:lstStyle/>
          <a:p>
            <a:r>
              <a:rPr lang="en-NO" dirty="0"/>
              <a:t>M,L</a:t>
            </a:r>
          </a:p>
        </p:txBody>
      </p:sp>
      <p:sp>
        <p:nvSpPr>
          <p:cNvPr id="7" name="TextBox 6">
            <a:extLst>
              <a:ext uri="{FF2B5EF4-FFF2-40B4-BE49-F238E27FC236}">
                <a16:creationId xmlns:a16="http://schemas.microsoft.com/office/drawing/2014/main" id="{EACA8A1A-AF77-F942-9FBE-E1F86B43F9C9}"/>
              </a:ext>
            </a:extLst>
          </p:cNvPr>
          <p:cNvSpPr txBox="1"/>
          <p:nvPr/>
        </p:nvSpPr>
        <p:spPr>
          <a:xfrm>
            <a:off x="8419607" y="2151060"/>
            <a:ext cx="336952" cy="369332"/>
          </a:xfrm>
          <a:prstGeom prst="rect">
            <a:avLst/>
          </a:prstGeom>
          <a:noFill/>
        </p:spPr>
        <p:txBody>
          <a:bodyPr wrap="none" rtlCol="0">
            <a:spAutoFit/>
          </a:bodyPr>
          <a:lstStyle/>
          <a:p>
            <a:r>
              <a:rPr lang="en-NO" dirty="0"/>
              <a:t>O</a:t>
            </a:r>
          </a:p>
        </p:txBody>
      </p:sp>
      <p:sp>
        <p:nvSpPr>
          <p:cNvPr id="8" name="Sun 7">
            <a:extLst>
              <a:ext uri="{FF2B5EF4-FFF2-40B4-BE49-F238E27FC236}">
                <a16:creationId xmlns:a16="http://schemas.microsoft.com/office/drawing/2014/main" id="{F8743E3E-AF40-4C43-9221-58B006E8E1B9}"/>
              </a:ext>
            </a:extLst>
          </p:cNvPr>
          <p:cNvSpPr/>
          <p:nvPr/>
        </p:nvSpPr>
        <p:spPr>
          <a:xfrm>
            <a:off x="8464516" y="1953136"/>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9" name="Picture 8">
            <a:extLst>
              <a:ext uri="{FF2B5EF4-FFF2-40B4-BE49-F238E27FC236}">
                <a16:creationId xmlns:a16="http://schemas.microsoft.com/office/drawing/2014/main" id="{F8501728-FAFF-CE4E-AC7A-C598CC0A54D1}"/>
              </a:ext>
            </a:extLst>
          </p:cNvPr>
          <p:cNvPicPr>
            <a:picLocks noChangeAspect="1"/>
          </p:cNvPicPr>
          <p:nvPr/>
        </p:nvPicPr>
        <p:blipFill>
          <a:blip r:embed="rId2"/>
          <a:stretch>
            <a:fillRect/>
          </a:stretch>
        </p:blipFill>
        <p:spPr>
          <a:xfrm>
            <a:off x="6470767" y="2741699"/>
            <a:ext cx="5214552" cy="632804"/>
          </a:xfrm>
          <a:prstGeom prst="rect">
            <a:avLst/>
          </a:prstGeom>
        </p:spPr>
      </p:pic>
      <p:sp>
        <p:nvSpPr>
          <p:cNvPr id="10" name="TextBox 9">
            <a:extLst>
              <a:ext uri="{FF2B5EF4-FFF2-40B4-BE49-F238E27FC236}">
                <a16:creationId xmlns:a16="http://schemas.microsoft.com/office/drawing/2014/main" id="{53FA47A7-0736-9245-98FE-B9E3175F3903}"/>
              </a:ext>
            </a:extLst>
          </p:cNvPr>
          <p:cNvSpPr txBox="1"/>
          <p:nvPr/>
        </p:nvSpPr>
        <p:spPr>
          <a:xfrm>
            <a:off x="6244818" y="3537714"/>
            <a:ext cx="5126788" cy="369332"/>
          </a:xfrm>
          <a:prstGeom prst="rect">
            <a:avLst/>
          </a:prstGeom>
          <a:noFill/>
        </p:spPr>
        <p:txBody>
          <a:bodyPr wrap="none" rtlCol="0">
            <a:spAutoFit/>
          </a:bodyPr>
          <a:lstStyle/>
          <a:p>
            <a:r>
              <a:rPr lang="en-NO" dirty="0"/>
              <a:t>Moment of inertia of (thin) tick around its end point:</a:t>
            </a:r>
          </a:p>
        </p:txBody>
      </p:sp>
      <p:sp>
        <p:nvSpPr>
          <p:cNvPr id="11" name="Rectangle 10">
            <a:extLst>
              <a:ext uri="{FF2B5EF4-FFF2-40B4-BE49-F238E27FC236}">
                <a16:creationId xmlns:a16="http://schemas.microsoft.com/office/drawing/2014/main" id="{54D3FECE-6D96-8B4A-8581-6C91CF884FB0}"/>
              </a:ext>
            </a:extLst>
          </p:cNvPr>
          <p:cNvSpPr/>
          <p:nvPr/>
        </p:nvSpPr>
        <p:spPr>
          <a:xfrm>
            <a:off x="6413294" y="4090607"/>
            <a:ext cx="4349579" cy="864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913EB061-4934-014E-8EF4-0144FD7F49EF}"/>
              </a:ext>
            </a:extLst>
          </p:cNvPr>
          <p:cNvSpPr txBox="1"/>
          <p:nvPr/>
        </p:nvSpPr>
        <p:spPr>
          <a:xfrm>
            <a:off x="6907565" y="4340315"/>
            <a:ext cx="537327" cy="369332"/>
          </a:xfrm>
          <a:prstGeom prst="rect">
            <a:avLst/>
          </a:prstGeom>
          <a:noFill/>
        </p:spPr>
        <p:txBody>
          <a:bodyPr wrap="none" rtlCol="0">
            <a:spAutoFit/>
          </a:bodyPr>
          <a:lstStyle/>
          <a:p>
            <a:r>
              <a:rPr lang="en-NO" dirty="0"/>
              <a:t>M,L</a:t>
            </a:r>
          </a:p>
        </p:txBody>
      </p:sp>
      <p:sp>
        <p:nvSpPr>
          <p:cNvPr id="13" name="TextBox 12">
            <a:extLst>
              <a:ext uri="{FF2B5EF4-FFF2-40B4-BE49-F238E27FC236}">
                <a16:creationId xmlns:a16="http://schemas.microsoft.com/office/drawing/2014/main" id="{47F84F14-C6F2-7D41-A5BC-DB38702B9DE9}"/>
              </a:ext>
            </a:extLst>
          </p:cNvPr>
          <p:cNvSpPr txBox="1"/>
          <p:nvPr/>
        </p:nvSpPr>
        <p:spPr>
          <a:xfrm>
            <a:off x="6244818" y="4228019"/>
            <a:ext cx="336952" cy="369332"/>
          </a:xfrm>
          <a:prstGeom prst="rect">
            <a:avLst/>
          </a:prstGeom>
          <a:noFill/>
        </p:spPr>
        <p:txBody>
          <a:bodyPr wrap="none" rtlCol="0">
            <a:spAutoFit/>
          </a:bodyPr>
          <a:lstStyle/>
          <a:p>
            <a:r>
              <a:rPr lang="en-NO" dirty="0"/>
              <a:t>O</a:t>
            </a:r>
          </a:p>
        </p:txBody>
      </p:sp>
      <p:sp>
        <p:nvSpPr>
          <p:cNvPr id="14" name="Sun 13">
            <a:extLst>
              <a:ext uri="{FF2B5EF4-FFF2-40B4-BE49-F238E27FC236}">
                <a16:creationId xmlns:a16="http://schemas.microsoft.com/office/drawing/2014/main" id="{855BDB33-70AC-C248-B5CC-A1B779F2B5C4}"/>
              </a:ext>
            </a:extLst>
          </p:cNvPr>
          <p:cNvSpPr/>
          <p:nvPr/>
        </p:nvSpPr>
        <p:spPr>
          <a:xfrm>
            <a:off x="6302083" y="4008919"/>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15" name="Picture 14">
            <a:extLst>
              <a:ext uri="{FF2B5EF4-FFF2-40B4-BE49-F238E27FC236}">
                <a16:creationId xmlns:a16="http://schemas.microsoft.com/office/drawing/2014/main" id="{D34526DC-47F1-2B4C-AC86-4E4CC1C52451}"/>
              </a:ext>
            </a:extLst>
          </p:cNvPr>
          <p:cNvPicPr>
            <a:picLocks noChangeAspect="1"/>
          </p:cNvPicPr>
          <p:nvPr/>
        </p:nvPicPr>
        <p:blipFill>
          <a:blip r:embed="rId3"/>
          <a:stretch>
            <a:fillRect/>
          </a:stretch>
        </p:blipFill>
        <p:spPr>
          <a:xfrm>
            <a:off x="6573826" y="4760562"/>
            <a:ext cx="5008434" cy="605004"/>
          </a:xfrm>
          <a:prstGeom prst="rect">
            <a:avLst/>
          </a:prstGeom>
        </p:spPr>
      </p:pic>
      <p:sp>
        <p:nvSpPr>
          <p:cNvPr id="16" name="TextBox 15">
            <a:extLst>
              <a:ext uri="{FF2B5EF4-FFF2-40B4-BE49-F238E27FC236}">
                <a16:creationId xmlns:a16="http://schemas.microsoft.com/office/drawing/2014/main" id="{396B2279-F8BA-064B-843B-F3D8035F2C8F}"/>
              </a:ext>
            </a:extLst>
          </p:cNvPr>
          <p:cNvSpPr txBox="1"/>
          <p:nvPr/>
        </p:nvSpPr>
        <p:spPr>
          <a:xfrm>
            <a:off x="6581770" y="5754262"/>
            <a:ext cx="4691123" cy="923330"/>
          </a:xfrm>
          <a:prstGeom prst="rect">
            <a:avLst/>
          </a:prstGeom>
          <a:noFill/>
        </p:spPr>
        <p:txBody>
          <a:bodyPr wrap="square" rtlCol="0">
            <a:spAutoFit/>
          </a:bodyPr>
          <a:lstStyle/>
          <a:p>
            <a:r>
              <a:rPr lang="en-NO" b="1" dirty="0"/>
              <a:t>Ex.: </a:t>
            </a:r>
            <a:r>
              <a:rPr lang="en-NO" dirty="0"/>
              <a:t>What is the moment of inertia for a stick of mass M and length L around a point xL from the endpoint, as a function of x?</a:t>
            </a:r>
          </a:p>
        </p:txBody>
      </p:sp>
      <p:sp>
        <p:nvSpPr>
          <p:cNvPr id="17" name="TextBox 16">
            <a:extLst>
              <a:ext uri="{FF2B5EF4-FFF2-40B4-BE49-F238E27FC236}">
                <a16:creationId xmlns:a16="http://schemas.microsoft.com/office/drawing/2014/main" id="{3AA4AF50-F772-D44C-A503-B81291937FFC}"/>
              </a:ext>
            </a:extLst>
          </p:cNvPr>
          <p:cNvSpPr txBox="1"/>
          <p:nvPr/>
        </p:nvSpPr>
        <p:spPr>
          <a:xfrm>
            <a:off x="838200" y="1238953"/>
            <a:ext cx="4607030" cy="369332"/>
          </a:xfrm>
          <a:prstGeom prst="rect">
            <a:avLst/>
          </a:prstGeom>
          <a:noFill/>
        </p:spPr>
        <p:txBody>
          <a:bodyPr wrap="none" rtlCol="0">
            <a:spAutoFit/>
          </a:bodyPr>
          <a:lstStyle/>
          <a:p>
            <a:r>
              <a:rPr lang="en-NO" dirty="0"/>
              <a:t>The center of mass of an object is at a position:</a:t>
            </a:r>
          </a:p>
        </p:txBody>
      </p:sp>
      <p:pic>
        <p:nvPicPr>
          <p:cNvPr id="18" name="Picture 17">
            <a:extLst>
              <a:ext uri="{FF2B5EF4-FFF2-40B4-BE49-F238E27FC236}">
                <a16:creationId xmlns:a16="http://schemas.microsoft.com/office/drawing/2014/main" id="{6D115250-9FBF-5443-9446-03FB56C5FE31}"/>
              </a:ext>
            </a:extLst>
          </p:cNvPr>
          <p:cNvPicPr>
            <a:picLocks noChangeAspect="1"/>
          </p:cNvPicPr>
          <p:nvPr/>
        </p:nvPicPr>
        <p:blipFill>
          <a:blip r:embed="rId4"/>
          <a:stretch>
            <a:fillRect/>
          </a:stretch>
        </p:blipFill>
        <p:spPr>
          <a:xfrm>
            <a:off x="1628988" y="1615494"/>
            <a:ext cx="1751248" cy="632804"/>
          </a:xfrm>
          <a:prstGeom prst="rect">
            <a:avLst/>
          </a:prstGeom>
        </p:spPr>
      </p:pic>
      <p:sp>
        <p:nvSpPr>
          <p:cNvPr id="19" name="TextBox 18">
            <a:extLst>
              <a:ext uri="{FF2B5EF4-FFF2-40B4-BE49-F238E27FC236}">
                <a16:creationId xmlns:a16="http://schemas.microsoft.com/office/drawing/2014/main" id="{5328FEC2-554D-4A4D-8D02-A939F02DEBD0}"/>
              </a:ext>
            </a:extLst>
          </p:cNvPr>
          <p:cNvSpPr txBox="1"/>
          <p:nvPr/>
        </p:nvSpPr>
        <p:spPr>
          <a:xfrm>
            <a:off x="838200" y="2262354"/>
            <a:ext cx="2617704" cy="369332"/>
          </a:xfrm>
          <a:prstGeom prst="rect">
            <a:avLst/>
          </a:prstGeom>
          <a:noFill/>
        </p:spPr>
        <p:txBody>
          <a:bodyPr wrap="none" rtlCol="0">
            <a:spAutoFit/>
          </a:bodyPr>
          <a:lstStyle/>
          <a:p>
            <a:r>
              <a:rPr lang="en-NO" dirty="0"/>
              <a:t>A homogeneous disc:  = O</a:t>
            </a:r>
          </a:p>
        </p:txBody>
      </p:sp>
      <p:sp>
        <p:nvSpPr>
          <p:cNvPr id="20" name="Oval 19">
            <a:extLst>
              <a:ext uri="{FF2B5EF4-FFF2-40B4-BE49-F238E27FC236}">
                <a16:creationId xmlns:a16="http://schemas.microsoft.com/office/drawing/2014/main" id="{14FB7AC5-9FA7-A64B-B79E-0637CFE0ACC9}"/>
              </a:ext>
            </a:extLst>
          </p:cNvPr>
          <p:cNvSpPr/>
          <p:nvPr/>
        </p:nvSpPr>
        <p:spPr>
          <a:xfrm>
            <a:off x="1828841" y="2869251"/>
            <a:ext cx="1013254" cy="100707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1" name="TextBox 20">
            <a:extLst>
              <a:ext uri="{FF2B5EF4-FFF2-40B4-BE49-F238E27FC236}">
                <a16:creationId xmlns:a16="http://schemas.microsoft.com/office/drawing/2014/main" id="{F5538448-CFA7-3D49-AB19-57A1CE313EC1}"/>
              </a:ext>
            </a:extLst>
          </p:cNvPr>
          <p:cNvSpPr txBox="1"/>
          <p:nvPr/>
        </p:nvSpPr>
        <p:spPr>
          <a:xfrm>
            <a:off x="3029506" y="3290346"/>
            <a:ext cx="617477" cy="369332"/>
          </a:xfrm>
          <a:prstGeom prst="rect">
            <a:avLst/>
          </a:prstGeom>
          <a:noFill/>
        </p:spPr>
        <p:txBody>
          <a:bodyPr wrap="none" rtlCol="0">
            <a:spAutoFit/>
          </a:bodyPr>
          <a:lstStyle/>
          <a:p>
            <a:r>
              <a:rPr lang="en-NO" dirty="0"/>
              <a:t>R, M</a:t>
            </a:r>
          </a:p>
        </p:txBody>
      </p:sp>
      <p:sp>
        <p:nvSpPr>
          <p:cNvPr id="22" name="Oval 21">
            <a:extLst>
              <a:ext uri="{FF2B5EF4-FFF2-40B4-BE49-F238E27FC236}">
                <a16:creationId xmlns:a16="http://schemas.microsoft.com/office/drawing/2014/main" id="{8EA91309-C00B-7E48-8E4D-C12F88FD787B}"/>
              </a:ext>
            </a:extLst>
          </p:cNvPr>
          <p:cNvSpPr/>
          <p:nvPr/>
        </p:nvSpPr>
        <p:spPr>
          <a:xfrm>
            <a:off x="838200" y="4370606"/>
            <a:ext cx="1013254" cy="10070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Oval 22">
            <a:extLst>
              <a:ext uri="{FF2B5EF4-FFF2-40B4-BE49-F238E27FC236}">
                <a16:creationId xmlns:a16="http://schemas.microsoft.com/office/drawing/2014/main" id="{9367B2A2-5C77-AB42-B5B6-5241EA3C1D48}"/>
              </a:ext>
            </a:extLst>
          </p:cNvPr>
          <p:cNvSpPr/>
          <p:nvPr/>
        </p:nvSpPr>
        <p:spPr>
          <a:xfrm>
            <a:off x="3674412" y="4618077"/>
            <a:ext cx="609448" cy="59311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TextBox 23">
            <a:extLst>
              <a:ext uri="{FF2B5EF4-FFF2-40B4-BE49-F238E27FC236}">
                <a16:creationId xmlns:a16="http://schemas.microsoft.com/office/drawing/2014/main" id="{922D3FAF-B7BE-2445-9D33-755C3E22EA3E}"/>
              </a:ext>
            </a:extLst>
          </p:cNvPr>
          <p:cNvSpPr txBox="1"/>
          <p:nvPr/>
        </p:nvSpPr>
        <p:spPr>
          <a:xfrm>
            <a:off x="39639" y="4240568"/>
            <a:ext cx="851515" cy="369332"/>
          </a:xfrm>
          <a:prstGeom prst="rect">
            <a:avLst/>
          </a:prstGeom>
          <a:noFill/>
        </p:spPr>
        <p:txBody>
          <a:bodyPr wrap="none" rtlCol="0">
            <a:spAutoFit/>
          </a:bodyPr>
          <a:lstStyle/>
          <a:p>
            <a:r>
              <a:rPr lang="en-NO" dirty="0"/>
              <a:t>R1, M1</a:t>
            </a:r>
          </a:p>
        </p:txBody>
      </p:sp>
      <p:sp>
        <p:nvSpPr>
          <p:cNvPr id="25" name="TextBox 24">
            <a:extLst>
              <a:ext uri="{FF2B5EF4-FFF2-40B4-BE49-F238E27FC236}">
                <a16:creationId xmlns:a16="http://schemas.microsoft.com/office/drawing/2014/main" id="{F569A6E7-22AC-1540-B783-AB653404010A}"/>
              </a:ext>
            </a:extLst>
          </p:cNvPr>
          <p:cNvSpPr txBox="1"/>
          <p:nvPr/>
        </p:nvSpPr>
        <p:spPr>
          <a:xfrm>
            <a:off x="4060383" y="4277543"/>
            <a:ext cx="851515" cy="369332"/>
          </a:xfrm>
          <a:prstGeom prst="rect">
            <a:avLst/>
          </a:prstGeom>
          <a:noFill/>
        </p:spPr>
        <p:txBody>
          <a:bodyPr wrap="none" rtlCol="0">
            <a:spAutoFit/>
          </a:bodyPr>
          <a:lstStyle/>
          <a:p>
            <a:r>
              <a:rPr lang="en-NO" dirty="0"/>
              <a:t>R2, M2</a:t>
            </a:r>
          </a:p>
        </p:txBody>
      </p:sp>
      <p:sp>
        <p:nvSpPr>
          <p:cNvPr id="26" name="Sun 25">
            <a:extLst>
              <a:ext uri="{FF2B5EF4-FFF2-40B4-BE49-F238E27FC236}">
                <a16:creationId xmlns:a16="http://schemas.microsoft.com/office/drawing/2014/main" id="{6EDCAB00-BDC9-2641-BA3A-83F32B454A79}"/>
              </a:ext>
            </a:extLst>
          </p:cNvPr>
          <p:cNvSpPr/>
          <p:nvPr/>
        </p:nvSpPr>
        <p:spPr>
          <a:xfrm>
            <a:off x="2196175" y="4824848"/>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27" name="Picture 26">
            <a:extLst>
              <a:ext uri="{FF2B5EF4-FFF2-40B4-BE49-F238E27FC236}">
                <a16:creationId xmlns:a16="http://schemas.microsoft.com/office/drawing/2014/main" id="{C10423A9-90B1-254A-803B-415EE0610A5E}"/>
              </a:ext>
            </a:extLst>
          </p:cNvPr>
          <p:cNvPicPr>
            <a:picLocks noChangeAspect="1"/>
          </p:cNvPicPr>
          <p:nvPr/>
        </p:nvPicPr>
        <p:blipFill>
          <a:blip r:embed="rId5"/>
          <a:stretch>
            <a:fillRect/>
          </a:stretch>
        </p:blipFill>
        <p:spPr>
          <a:xfrm>
            <a:off x="1461845" y="6026904"/>
            <a:ext cx="2333711" cy="573071"/>
          </a:xfrm>
          <a:prstGeom prst="rect">
            <a:avLst/>
          </a:prstGeom>
        </p:spPr>
      </p:pic>
      <p:cxnSp>
        <p:nvCxnSpPr>
          <p:cNvPr id="29" name="Straight Arrow Connector 28">
            <a:extLst>
              <a:ext uri="{FF2B5EF4-FFF2-40B4-BE49-F238E27FC236}">
                <a16:creationId xmlns:a16="http://schemas.microsoft.com/office/drawing/2014/main" id="{05167898-5D7C-E644-ADD6-5A8C995DB1BA}"/>
              </a:ext>
            </a:extLst>
          </p:cNvPr>
          <p:cNvCxnSpPr>
            <a:cxnSpLocks/>
          </p:cNvCxnSpPr>
          <p:nvPr/>
        </p:nvCxnSpPr>
        <p:spPr>
          <a:xfrm flipH="1">
            <a:off x="373950" y="4874144"/>
            <a:ext cx="970878" cy="1187408"/>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5EA981-43A4-8A47-89F7-13ABBD62CCF8}"/>
              </a:ext>
            </a:extLst>
          </p:cNvPr>
          <p:cNvCxnSpPr>
            <a:cxnSpLocks/>
          </p:cNvCxnSpPr>
          <p:nvPr/>
        </p:nvCxnSpPr>
        <p:spPr>
          <a:xfrm flipH="1">
            <a:off x="373950" y="4957984"/>
            <a:ext cx="3565189" cy="1103568"/>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9AB334D-F6E4-604D-920A-70BDC2B9DCA6}"/>
              </a:ext>
            </a:extLst>
          </p:cNvPr>
          <p:cNvSpPr txBox="1"/>
          <p:nvPr/>
        </p:nvSpPr>
        <p:spPr>
          <a:xfrm>
            <a:off x="146965" y="5997479"/>
            <a:ext cx="336952" cy="369332"/>
          </a:xfrm>
          <a:prstGeom prst="rect">
            <a:avLst/>
          </a:prstGeom>
          <a:noFill/>
        </p:spPr>
        <p:txBody>
          <a:bodyPr wrap="none" rtlCol="0">
            <a:spAutoFit/>
          </a:bodyPr>
          <a:lstStyle/>
          <a:p>
            <a:r>
              <a:rPr lang="en-NO" dirty="0"/>
              <a:t>O</a:t>
            </a:r>
          </a:p>
        </p:txBody>
      </p:sp>
      <p:cxnSp>
        <p:nvCxnSpPr>
          <p:cNvPr id="36" name="Straight Arrow Connector 35">
            <a:extLst>
              <a:ext uri="{FF2B5EF4-FFF2-40B4-BE49-F238E27FC236}">
                <a16:creationId xmlns:a16="http://schemas.microsoft.com/office/drawing/2014/main" id="{8AB24E76-BC5F-4146-82E1-A6575F4544B5}"/>
              </a:ext>
            </a:extLst>
          </p:cNvPr>
          <p:cNvCxnSpPr>
            <a:cxnSpLocks/>
          </p:cNvCxnSpPr>
          <p:nvPr/>
        </p:nvCxnSpPr>
        <p:spPr>
          <a:xfrm flipH="1">
            <a:off x="417504" y="4957984"/>
            <a:ext cx="1905252" cy="1103568"/>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94E1DA3-6BD2-6742-81FC-0819FC6B1EE6}"/>
              </a:ext>
            </a:extLst>
          </p:cNvPr>
          <p:cNvSpPr txBox="1"/>
          <p:nvPr/>
        </p:nvSpPr>
        <p:spPr>
          <a:xfrm>
            <a:off x="2795975" y="5332961"/>
            <a:ext cx="381836" cy="369332"/>
          </a:xfrm>
          <a:prstGeom prst="rect">
            <a:avLst/>
          </a:prstGeom>
          <a:noFill/>
        </p:spPr>
        <p:txBody>
          <a:bodyPr wrap="none" rtlCol="0">
            <a:spAutoFit/>
          </a:bodyPr>
          <a:lstStyle/>
          <a:p>
            <a:r>
              <a:rPr lang="en-NO" dirty="0"/>
              <a:t>r2</a:t>
            </a:r>
          </a:p>
        </p:txBody>
      </p:sp>
      <p:sp>
        <p:nvSpPr>
          <p:cNvPr id="41" name="TextBox 40">
            <a:extLst>
              <a:ext uri="{FF2B5EF4-FFF2-40B4-BE49-F238E27FC236}">
                <a16:creationId xmlns:a16="http://schemas.microsoft.com/office/drawing/2014/main" id="{4E487FF7-CFF2-BC40-82B6-0C23AC59DCDD}"/>
              </a:ext>
            </a:extLst>
          </p:cNvPr>
          <p:cNvSpPr txBox="1"/>
          <p:nvPr/>
        </p:nvSpPr>
        <p:spPr>
          <a:xfrm>
            <a:off x="465396" y="5165619"/>
            <a:ext cx="381836" cy="369332"/>
          </a:xfrm>
          <a:prstGeom prst="rect">
            <a:avLst/>
          </a:prstGeom>
          <a:noFill/>
        </p:spPr>
        <p:txBody>
          <a:bodyPr wrap="none" rtlCol="0">
            <a:spAutoFit/>
          </a:bodyPr>
          <a:lstStyle/>
          <a:p>
            <a:r>
              <a:rPr lang="en-NO" dirty="0"/>
              <a:t>r1</a:t>
            </a:r>
          </a:p>
        </p:txBody>
      </p:sp>
      <p:sp>
        <p:nvSpPr>
          <p:cNvPr id="42" name="TextBox 41">
            <a:extLst>
              <a:ext uri="{FF2B5EF4-FFF2-40B4-BE49-F238E27FC236}">
                <a16:creationId xmlns:a16="http://schemas.microsoft.com/office/drawing/2014/main" id="{15558676-6509-894C-B8C5-935A36571DA5}"/>
              </a:ext>
            </a:extLst>
          </p:cNvPr>
          <p:cNvSpPr txBox="1"/>
          <p:nvPr/>
        </p:nvSpPr>
        <p:spPr>
          <a:xfrm>
            <a:off x="1921733" y="4475799"/>
            <a:ext cx="700833" cy="369332"/>
          </a:xfrm>
          <a:prstGeom prst="rect">
            <a:avLst/>
          </a:prstGeom>
          <a:noFill/>
        </p:spPr>
        <p:txBody>
          <a:bodyPr wrap="none" rtlCol="0">
            <a:spAutoFit/>
          </a:bodyPr>
          <a:lstStyle/>
          <a:p>
            <a:r>
              <a:rPr lang="en-GB" dirty="0"/>
              <a:t>r</a:t>
            </a:r>
            <a:r>
              <a:rPr lang="en-NO" dirty="0"/>
              <a:t>_CM</a:t>
            </a:r>
          </a:p>
        </p:txBody>
      </p:sp>
      <p:sp>
        <p:nvSpPr>
          <p:cNvPr id="43" name="Sun 42">
            <a:extLst>
              <a:ext uri="{FF2B5EF4-FFF2-40B4-BE49-F238E27FC236}">
                <a16:creationId xmlns:a16="http://schemas.microsoft.com/office/drawing/2014/main" id="{42C9C122-E4F1-8C46-ABA9-E159DE042270}"/>
              </a:ext>
            </a:extLst>
          </p:cNvPr>
          <p:cNvSpPr/>
          <p:nvPr/>
        </p:nvSpPr>
        <p:spPr>
          <a:xfrm>
            <a:off x="2211545" y="3231158"/>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44" name="Picture 43" descr="A blue and black logo&#10;&#10;Description automatically generated">
            <a:extLst>
              <a:ext uri="{FF2B5EF4-FFF2-40B4-BE49-F238E27FC236}">
                <a16:creationId xmlns:a16="http://schemas.microsoft.com/office/drawing/2014/main" id="{3CAAFD07-BCB6-8148-8110-88F658546155}"/>
              </a:ext>
            </a:extLst>
          </p:cNvPr>
          <p:cNvPicPr>
            <a:picLocks noChangeAspect="1"/>
          </p:cNvPicPr>
          <p:nvPr/>
        </p:nvPicPr>
        <p:blipFill>
          <a:blip r:embed="rId6"/>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7145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heckerboard(across)">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500"/>
                                        <p:tgtEl>
                                          <p:spTgt spid="2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heckerboard(across)">
                                      <p:cBhvr>
                                        <p:cTn id="38" dur="500"/>
                                        <p:tgtEl>
                                          <p:spTgt spid="2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heckerboard(across)">
                                      <p:cBhvr>
                                        <p:cTn id="47" dur="500"/>
                                        <p:tgtEl>
                                          <p:spTgt spid="29"/>
                                        </p:tgtEl>
                                      </p:cBhvr>
                                    </p:animEffect>
                                  </p:childTnLst>
                                </p:cTn>
                              </p:par>
                              <p:par>
                                <p:cTn id="48" presetID="5" presetClass="entr" presetSubtype="1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heckerboard(across)">
                                      <p:cBhvr>
                                        <p:cTn id="53" dur="500"/>
                                        <p:tgtEl>
                                          <p:spTgt spid="34"/>
                                        </p:tgtEl>
                                      </p:cBhvr>
                                    </p:animEffect>
                                  </p:childTnLst>
                                </p:cTn>
                              </p:par>
                              <p:par>
                                <p:cTn id="54" presetID="5" presetClass="entr" presetSubtype="1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heckerboard(across)">
                                      <p:cBhvr>
                                        <p:cTn id="56" dur="500"/>
                                        <p:tgtEl>
                                          <p:spTgt spid="3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checkerboard(across)">
                                      <p:cBhvr>
                                        <p:cTn id="59" dur="500"/>
                                        <p:tgtEl>
                                          <p:spTgt spid="4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checkerboard(across)">
                                      <p:cBhvr>
                                        <p:cTn id="62" dur="500"/>
                                        <p:tgtEl>
                                          <p:spTgt spid="41"/>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checkerboard(across)">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heckerboard(across)">
                                      <p:cBhvr>
                                        <p:cTn id="70" dur="500"/>
                                        <p:tgtEl>
                                          <p:spTgt spid="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heckerboard(across)">
                                      <p:cBhvr>
                                        <p:cTn id="73" dur="500"/>
                                        <p:tgtEl>
                                          <p:spTgt spid="5"/>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checkerboard(across)">
                                      <p:cBhvr>
                                        <p:cTn id="76" dur="500"/>
                                        <p:tgtEl>
                                          <p:spTgt spid="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heckerboard(across)">
                                      <p:cBhvr>
                                        <p:cTn id="79" dur="500"/>
                                        <p:tgtEl>
                                          <p:spTgt spid="7"/>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checkerboard(across)">
                                      <p:cBhvr>
                                        <p:cTn id="82" dur="500"/>
                                        <p:tgtEl>
                                          <p:spTgt spid="8"/>
                                        </p:tgtEl>
                                      </p:cBhvr>
                                    </p:animEffect>
                                  </p:childTnLst>
                                </p:cTn>
                              </p:par>
                              <p:par>
                                <p:cTn id="83" presetID="5" presetClass="entr" presetSubtype="10"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checkerboard(across)">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heckerboard(across)">
                                      <p:cBhvr>
                                        <p:cTn id="90" dur="500"/>
                                        <p:tgtEl>
                                          <p:spTgt spid="10"/>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checkerboard(across)">
                                      <p:cBhvr>
                                        <p:cTn id="93" dur="500"/>
                                        <p:tgtEl>
                                          <p:spTgt spid="11"/>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checkerboard(across)">
                                      <p:cBhvr>
                                        <p:cTn id="96" dur="500"/>
                                        <p:tgtEl>
                                          <p:spTgt spid="12"/>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checkerboard(across)">
                                      <p:cBhvr>
                                        <p:cTn id="99" dur="500"/>
                                        <p:tgtEl>
                                          <p:spTgt spid="13"/>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checkerboard(across)">
                                      <p:cBhvr>
                                        <p:cTn id="102" dur="500"/>
                                        <p:tgtEl>
                                          <p:spTgt spid="14"/>
                                        </p:tgtEl>
                                      </p:cBhvr>
                                    </p:animEffect>
                                  </p:childTnLst>
                                </p:cTn>
                              </p:par>
                              <p:par>
                                <p:cTn id="103" presetID="5" presetClass="entr" presetSubtype="1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checkerboard(across)">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checkerboard(across)">
                                      <p:cBhvr>
                                        <p:cTn id="1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10" grpId="0"/>
      <p:bldP spid="11" grpId="0" animBg="1"/>
      <p:bldP spid="12" grpId="0"/>
      <p:bldP spid="13" grpId="0"/>
      <p:bldP spid="14" grpId="0" animBg="1"/>
      <p:bldP spid="16" grpId="0"/>
      <p:bldP spid="17" grpId="0"/>
      <p:bldP spid="19" grpId="0"/>
      <p:bldP spid="20" grpId="0" animBg="1"/>
      <p:bldP spid="21" grpId="0"/>
      <p:bldP spid="22" grpId="0" animBg="1"/>
      <p:bldP spid="23" grpId="0" animBg="1"/>
      <p:bldP spid="24" grpId="0"/>
      <p:bldP spid="25" grpId="0"/>
      <p:bldP spid="26" grpId="0" animBg="1"/>
      <p:bldP spid="34" grpId="0"/>
      <p:bldP spid="40" grpId="0"/>
      <p:bldP spid="41" grpId="0"/>
      <p:bldP spid="42"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98C-E9A3-E74F-9B10-91ADB341B476}"/>
              </a:ext>
            </a:extLst>
          </p:cNvPr>
          <p:cNvSpPr>
            <a:spLocks noGrp="1"/>
          </p:cNvSpPr>
          <p:nvPr>
            <p:ph type="title"/>
          </p:nvPr>
        </p:nvSpPr>
        <p:spPr>
          <a:xfrm>
            <a:off x="838200" y="365126"/>
            <a:ext cx="10515600" cy="596776"/>
          </a:xfrm>
        </p:spPr>
        <p:txBody>
          <a:bodyPr>
            <a:normAutofit/>
          </a:bodyPr>
          <a:lstStyle/>
          <a:p>
            <a:pPr algn="ctr"/>
            <a:r>
              <a:rPr lang="en-NO" sz="3200" dirty="0"/>
              <a:t>Parallel axis theorem </a:t>
            </a:r>
          </a:p>
        </p:txBody>
      </p:sp>
      <p:sp>
        <p:nvSpPr>
          <p:cNvPr id="4" name="TextBox 3">
            <a:extLst>
              <a:ext uri="{FF2B5EF4-FFF2-40B4-BE49-F238E27FC236}">
                <a16:creationId xmlns:a16="http://schemas.microsoft.com/office/drawing/2014/main" id="{F412C0BE-0880-5440-8031-C0515DFA5F2C}"/>
              </a:ext>
            </a:extLst>
          </p:cNvPr>
          <p:cNvSpPr txBox="1"/>
          <p:nvPr/>
        </p:nvSpPr>
        <p:spPr>
          <a:xfrm>
            <a:off x="579500" y="1056530"/>
            <a:ext cx="4857007" cy="1477328"/>
          </a:xfrm>
          <a:prstGeom prst="rect">
            <a:avLst/>
          </a:prstGeom>
          <a:noFill/>
        </p:spPr>
        <p:txBody>
          <a:bodyPr wrap="square" rtlCol="0">
            <a:spAutoFit/>
          </a:bodyPr>
          <a:lstStyle/>
          <a:p>
            <a:r>
              <a:rPr lang="en-NO" dirty="0"/>
              <a:t>The axis of rotation matters!</a:t>
            </a:r>
          </a:p>
          <a:p>
            <a:endParaRPr lang="en-NO" dirty="0"/>
          </a:p>
          <a:p>
            <a:r>
              <a:rPr lang="en-NO" dirty="0"/>
              <a:t>Simple relation, if all you want to do is shift the axis, but not alter its direction: “Parallel-axis theorem.”</a:t>
            </a:r>
          </a:p>
        </p:txBody>
      </p:sp>
      <p:sp>
        <p:nvSpPr>
          <p:cNvPr id="5" name="TextBox 4">
            <a:extLst>
              <a:ext uri="{FF2B5EF4-FFF2-40B4-BE49-F238E27FC236}">
                <a16:creationId xmlns:a16="http://schemas.microsoft.com/office/drawing/2014/main" id="{E003E56C-06AA-7242-88E5-594738BD9EE8}"/>
              </a:ext>
            </a:extLst>
          </p:cNvPr>
          <p:cNvSpPr txBox="1"/>
          <p:nvPr/>
        </p:nvSpPr>
        <p:spPr>
          <a:xfrm>
            <a:off x="558141" y="2666333"/>
            <a:ext cx="2191306" cy="369332"/>
          </a:xfrm>
          <a:prstGeom prst="rect">
            <a:avLst/>
          </a:prstGeom>
          <a:noFill/>
        </p:spPr>
        <p:txBody>
          <a:bodyPr wrap="none" rtlCol="0">
            <a:spAutoFit/>
          </a:bodyPr>
          <a:lstStyle/>
          <a:p>
            <a:r>
              <a:rPr lang="en-NO" dirty="0"/>
              <a:t>A homogeneous disc:</a:t>
            </a:r>
          </a:p>
        </p:txBody>
      </p:sp>
      <p:sp>
        <p:nvSpPr>
          <p:cNvPr id="6" name="Oval 5">
            <a:extLst>
              <a:ext uri="{FF2B5EF4-FFF2-40B4-BE49-F238E27FC236}">
                <a16:creationId xmlns:a16="http://schemas.microsoft.com/office/drawing/2014/main" id="{A3DF246D-2222-BA4C-ACD2-3D2F881D5668}"/>
              </a:ext>
            </a:extLst>
          </p:cNvPr>
          <p:cNvSpPr/>
          <p:nvPr/>
        </p:nvSpPr>
        <p:spPr>
          <a:xfrm rot="19436174">
            <a:off x="1251900" y="3820793"/>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Box 6">
            <a:extLst>
              <a:ext uri="{FF2B5EF4-FFF2-40B4-BE49-F238E27FC236}">
                <a16:creationId xmlns:a16="http://schemas.microsoft.com/office/drawing/2014/main" id="{204F542A-52F6-3F4C-AE9E-E687D59FFC7D}"/>
              </a:ext>
            </a:extLst>
          </p:cNvPr>
          <p:cNvSpPr txBox="1"/>
          <p:nvPr/>
        </p:nvSpPr>
        <p:spPr>
          <a:xfrm>
            <a:off x="2749447" y="3694325"/>
            <a:ext cx="617477" cy="369332"/>
          </a:xfrm>
          <a:prstGeom prst="rect">
            <a:avLst/>
          </a:prstGeom>
          <a:noFill/>
        </p:spPr>
        <p:txBody>
          <a:bodyPr wrap="none" rtlCol="0">
            <a:spAutoFit/>
          </a:bodyPr>
          <a:lstStyle/>
          <a:p>
            <a:r>
              <a:rPr lang="en-NO" dirty="0"/>
              <a:t>R, M</a:t>
            </a:r>
          </a:p>
        </p:txBody>
      </p:sp>
      <p:sp>
        <p:nvSpPr>
          <p:cNvPr id="8" name="TextBox 7">
            <a:extLst>
              <a:ext uri="{FF2B5EF4-FFF2-40B4-BE49-F238E27FC236}">
                <a16:creationId xmlns:a16="http://schemas.microsoft.com/office/drawing/2014/main" id="{66AE48A7-5AD5-FE48-8B5B-186B9386EA71}"/>
              </a:ext>
            </a:extLst>
          </p:cNvPr>
          <p:cNvSpPr txBox="1"/>
          <p:nvPr/>
        </p:nvSpPr>
        <p:spPr>
          <a:xfrm>
            <a:off x="666856" y="4468060"/>
            <a:ext cx="1652697" cy="369332"/>
          </a:xfrm>
          <a:prstGeom prst="rect">
            <a:avLst/>
          </a:prstGeom>
          <a:noFill/>
        </p:spPr>
        <p:txBody>
          <a:bodyPr wrap="none" rtlCol="0">
            <a:spAutoFit/>
          </a:bodyPr>
          <a:lstStyle/>
          <a:p>
            <a:r>
              <a:rPr lang="en-NO" dirty="0"/>
              <a:t>Around center: </a:t>
            </a:r>
          </a:p>
        </p:txBody>
      </p:sp>
      <p:pic>
        <p:nvPicPr>
          <p:cNvPr id="9" name="Picture 8">
            <a:extLst>
              <a:ext uri="{FF2B5EF4-FFF2-40B4-BE49-F238E27FC236}">
                <a16:creationId xmlns:a16="http://schemas.microsoft.com/office/drawing/2014/main" id="{740EA754-4CD7-AD4B-9E83-CED4750F0F67}"/>
              </a:ext>
            </a:extLst>
          </p:cNvPr>
          <p:cNvPicPr>
            <a:picLocks noChangeAspect="1"/>
          </p:cNvPicPr>
          <p:nvPr/>
        </p:nvPicPr>
        <p:blipFill>
          <a:blip r:embed="rId2"/>
          <a:stretch>
            <a:fillRect/>
          </a:stretch>
        </p:blipFill>
        <p:spPr>
          <a:xfrm>
            <a:off x="2285182" y="4414227"/>
            <a:ext cx="1062681" cy="476999"/>
          </a:xfrm>
          <a:prstGeom prst="rect">
            <a:avLst/>
          </a:prstGeom>
        </p:spPr>
      </p:pic>
      <p:cxnSp>
        <p:nvCxnSpPr>
          <p:cNvPr id="11" name="Straight Arrow Connector 10">
            <a:extLst>
              <a:ext uri="{FF2B5EF4-FFF2-40B4-BE49-F238E27FC236}">
                <a16:creationId xmlns:a16="http://schemas.microsoft.com/office/drawing/2014/main" id="{E307DBAD-E8A4-2947-AF92-02B5009030A6}"/>
              </a:ext>
            </a:extLst>
          </p:cNvPr>
          <p:cNvCxnSpPr>
            <a:cxnSpLocks/>
            <a:stCxn id="6" idx="0"/>
          </p:cNvCxnSpPr>
          <p:nvPr/>
        </p:nvCxnSpPr>
        <p:spPr>
          <a:xfrm flipH="1" flipV="1">
            <a:off x="1263052" y="3391692"/>
            <a:ext cx="391564" cy="455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Curved Right Arrow 13">
            <a:extLst>
              <a:ext uri="{FF2B5EF4-FFF2-40B4-BE49-F238E27FC236}">
                <a16:creationId xmlns:a16="http://schemas.microsoft.com/office/drawing/2014/main" id="{7A5623D2-5811-B849-BF2C-0A032642F93D}"/>
              </a:ext>
            </a:extLst>
          </p:cNvPr>
          <p:cNvSpPr/>
          <p:nvPr/>
        </p:nvSpPr>
        <p:spPr>
          <a:xfrm rot="19390386">
            <a:off x="1029379" y="3318260"/>
            <a:ext cx="610985" cy="53772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15" name="Oval 14">
            <a:extLst>
              <a:ext uri="{FF2B5EF4-FFF2-40B4-BE49-F238E27FC236}">
                <a16:creationId xmlns:a16="http://schemas.microsoft.com/office/drawing/2014/main" id="{D64A6ABF-31AF-2545-A07F-C20F0B928BFB}"/>
              </a:ext>
            </a:extLst>
          </p:cNvPr>
          <p:cNvSpPr/>
          <p:nvPr/>
        </p:nvSpPr>
        <p:spPr>
          <a:xfrm rot="19436174">
            <a:off x="1428051" y="5913442"/>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6" name="Straight Arrow Connector 15">
            <a:extLst>
              <a:ext uri="{FF2B5EF4-FFF2-40B4-BE49-F238E27FC236}">
                <a16:creationId xmlns:a16="http://schemas.microsoft.com/office/drawing/2014/main" id="{D391DDA7-D4F1-A749-85AA-CE68CD361A7C}"/>
              </a:ext>
            </a:extLst>
          </p:cNvPr>
          <p:cNvCxnSpPr>
            <a:cxnSpLocks/>
          </p:cNvCxnSpPr>
          <p:nvPr/>
        </p:nvCxnSpPr>
        <p:spPr>
          <a:xfrm flipH="1" flipV="1">
            <a:off x="1653794" y="5376307"/>
            <a:ext cx="391564" cy="455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Curved Right Arrow 16">
            <a:extLst>
              <a:ext uri="{FF2B5EF4-FFF2-40B4-BE49-F238E27FC236}">
                <a16:creationId xmlns:a16="http://schemas.microsoft.com/office/drawing/2014/main" id="{8A58128F-6277-864E-8F27-1693D00FCE76}"/>
              </a:ext>
            </a:extLst>
          </p:cNvPr>
          <p:cNvSpPr/>
          <p:nvPr/>
        </p:nvSpPr>
        <p:spPr>
          <a:xfrm rot="19390386">
            <a:off x="1390421" y="5303796"/>
            <a:ext cx="610985" cy="53772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18" name="TextBox 17">
            <a:extLst>
              <a:ext uri="{FF2B5EF4-FFF2-40B4-BE49-F238E27FC236}">
                <a16:creationId xmlns:a16="http://schemas.microsoft.com/office/drawing/2014/main" id="{38C291CF-ECA4-C347-AF28-7F14DBF9ADBE}"/>
              </a:ext>
            </a:extLst>
          </p:cNvPr>
          <p:cNvSpPr txBox="1"/>
          <p:nvPr/>
        </p:nvSpPr>
        <p:spPr>
          <a:xfrm>
            <a:off x="2600281" y="5119053"/>
            <a:ext cx="2251322" cy="646331"/>
          </a:xfrm>
          <a:prstGeom prst="rect">
            <a:avLst/>
          </a:prstGeom>
          <a:noFill/>
        </p:spPr>
        <p:txBody>
          <a:bodyPr wrap="none" rtlCol="0">
            <a:spAutoFit/>
          </a:bodyPr>
          <a:lstStyle/>
          <a:p>
            <a:r>
              <a:rPr lang="en-NO" dirty="0"/>
              <a:t>Around parallel axis, </a:t>
            </a:r>
          </a:p>
          <a:p>
            <a:r>
              <a:rPr lang="en-NO" dirty="0"/>
              <a:t>shifted D from center:</a:t>
            </a:r>
          </a:p>
        </p:txBody>
      </p:sp>
      <p:pic>
        <p:nvPicPr>
          <p:cNvPr id="20" name="Picture 19">
            <a:extLst>
              <a:ext uri="{FF2B5EF4-FFF2-40B4-BE49-F238E27FC236}">
                <a16:creationId xmlns:a16="http://schemas.microsoft.com/office/drawing/2014/main" id="{E2768A7C-8C51-9440-85D2-5A7100D51C10}"/>
              </a:ext>
            </a:extLst>
          </p:cNvPr>
          <p:cNvPicPr>
            <a:picLocks noChangeAspect="1"/>
          </p:cNvPicPr>
          <p:nvPr/>
        </p:nvPicPr>
        <p:blipFill>
          <a:blip r:embed="rId3"/>
          <a:stretch>
            <a:fillRect/>
          </a:stretch>
        </p:blipFill>
        <p:spPr>
          <a:xfrm>
            <a:off x="2710911" y="5853346"/>
            <a:ext cx="1713510" cy="442377"/>
          </a:xfrm>
          <a:prstGeom prst="rect">
            <a:avLst/>
          </a:prstGeom>
        </p:spPr>
      </p:pic>
      <p:sp>
        <p:nvSpPr>
          <p:cNvPr id="21" name="Rectangle 20">
            <a:extLst>
              <a:ext uri="{FF2B5EF4-FFF2-40B4-BE49-F238E27FC236}">
                <a16:creationId xmlns:a16="http://schemas.microsoft.com/office/drawing/2014/main" id="{68BB5812-4646-2640-BBDB-75A9BD741233}"/>
              </a:ext>
            </a:extLst>
          </p:cNvPr>
          <p:cNvSpPr/>
          <p:nvPr/>
        </p:nvSpPr>
        <p:spPr>
          <a:xfrm>
            <a:off x="6377669" y="1306286"/>
            <a:ext cx="4349579" cy="864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TextBox 21">
            <a:extLst>
              <a:ext uri="{FF2B5EF4-FFF2-40B4-BE49-F238E27FC236}">
                <a16:creationId xmlns:a16="http://schemas.microsoft.com/office/drawing/2014/main" id="{7396C0D6-472C-B145-8B06-5B4D5D50A32C}"/>
              </a:ext>
            </a:extLst>
          </p:cNvPr>
          <p:cNvSpPr txBox="1"/>
          <p:nvPr/>
        </p:nvSpPr>
        <p:spPr>
          <a:xfrm>
            <a:off x="6871940" y="1555994"/>
            <a:ext cx="537327" cy="369332"/>
          </a:xfrm>
          <a:prstGeom prst="rect">
            <a:avLst/>
          </a:prstGeom>
          <a:noFill/>
        </p:spPr>
        <p:txBody>
          <a:bodyPr wrap="none" rtlCol="0">
            <a:spAutoFit/>
          </a:bodyPr>
          <a:lstStyle/>
          <a:p>
            <a:r>
              <a:rPr lang="en-NO" dirty="0"/>
              <a:t>M,L</a:t>
            </a:r>
          </a:p>
        </p:txBody>
      </p:sp>
      <p:sp>
        <p:nvSpPr>
          <p:cNvPr id="23" name="TextBox 22">
            <a:extLst>
              <a:ext uri="{FF2B5EF4-FFF2-40B4-BE49-F238E27FC236}">
                <a16:creationId xmlns:a16="http://schemas.microsoft.com/office/drawing/2014/main" id="{9EF10402-E68C-D24D-A460-D01FDD348811}"/>
              </a:ext>
            </a:extLst>
          </p:cNvPr>
          <p:cNvSpPr txBox="1"/>
          <p:nvPr/>
        </p:nvSpPr>
        <p:spPr>
          <a:xfrm>
            <a:off x="8383982" y="1425862"/>
            <a:ext cx="336952" cy="369332"/>
          </a:xfrm>
          <a:prstGeom prst="rect">
            <a:avLst/>
          </a:prstGeom>
          <a:noFill/>
        </p:spPr>
        <p:txBody>
          <a:bodyPr wrap="none" rtlCol="0">
            <a:spAutoFit/>
          </a:bodyPr>
          <a:lstStyle/>
          <a:p>
            <a:r>
              <a:rPr lang="en-NO" dirty="0"/>
              <a:t>O</a:t>
            </a:r>
          </a:p>
        </p:txBody>
      </p:sp>
      <p:sp>
        <p:nvSpPr>
          <p:cNvPr id="24" name="Sun 23">
            <a:extLst>
              <a:ext uri="{FF2B5EF4-FFF2-40B4-BE49-F238E27FC236}">
                <a16:creationId xmlns:a16="http://schemas.microsoft.com/office/drawing/2014/main" id="{32093EFE-F63F-C447-9C53-7887B7E724EF}"/>
              </a:ext>
            </a:extLst>
          </p:cNvPr>
          <p:cNvSpPr/>
          <p:nvPr/>
        </p:nvSpPr>
        <p:spPr>
          <a:xfrm>
            <a:off x="8428891" y="1227938"/>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Rectangle 25">
            <a:extLst>
              <a:ext uri="{FF2B5EF4-FFF2-40B4-BE49-F238E27FC236}">
                <a16:creationId xmlns:a16="http://schemas.microsoft.com/office/drawing/2014/main" id="{659EE2B4-46FD-7045-B810-7DB8DD7A5E16}"/>
              </a:ext>
            </a:extLst>
          </p:cNvPr>
          <p:cNvSpPr/>
          <p:nvPr/>
        </p:nvSpPr>
        <p:spPr>
          <a:xfrm>
            <a:off x="6534044" y="2393558"/>
            <a:ext cx="4349579" cy="864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TextBox 26">
            <a:extLst>
              <a:ext uri="{FF2B5EF4-FFF2-40B4-BE49-F238E27FC236}">
                <a16:creationId xmlns:a16="http://schemas.microsoft.com/office/drawing/2014/main" id="{C1EB5EEF-F8F4-3249-8020-1699EC2B2A2C}"/>
              </a:ext>
            </a:extLst>
          </p:cNvPr>
          <p:cNvSpPr txBox="1"/>
          <p:nvPr/>
        </p:nvSpPr>
        <p:spPr>
          <a:xfrm>
            <a:off x="7028315" y="2643266"/>
            <a:ext cx="537327" cy="369332"/>
          </a:xfrm>
          <a:prstGeom prst="rect">
            <a:avLst/>
          </a:prstGeom>
          <a:noFill/>
        </p:spPr>
        <p:txBody>
          <a:bodyPr wrap="none" rtlCol="0">
            <a:spAutoFit/>
          </a:bodyPr>
          <a:lstStyle/>
          <a:p>
            <a:r>
              <a:rPr lang="en-NO" dirty="0"/>
              <a:t>M,L</a:t>
            </a:r>
          </a:p>
        </p:txBody>
      </p:sp>
      <p:sp>
        <p:nvSpPr>
          <p:cNvPr id="28" name="TextBox 27">
            <a:extLst>
              <a:ext uri="{FF2B5EF4-FFF2-40B4-BE49-F238E27FC236}">
                <a16:creationId xmlns:a16="http://schemas.microsoft.com/office/drawing/2014/main" id="{7C43A48A-979D-4543-A3E3-531205B1D29B}"/>
              </a:ext>
            </a:extLst>
          </p:cNvPr>
          <p:cNvSpPr txBox="1"/>
          <p:nvPr/>
        </p:nvSpPr>
        <p:spPr>
          <a:xfrm>
            <a:off x="6365568" y="2530970"/>
            <a:ext cx="336952" cy="369332"/>
          </a:xfrm>
          <a:prstGeom prst="rect">
            <a:avLst/>
          </a:prstGeom>
          <a:noFill/>
        </p:spPr>
        <p:txBody>
          <a:bodyPr wrap="none" rtlCol="0">
            <a:spAutoFit/>
          </a:bodyPr>
          <a:lstStyle/>
          <a:p>
            <a:r>
              <a:rPr lang="en-NO" dirty="0"/>
              <a:t>O</a:t>
            </a:r>
          </a:p>
        </p:txBody>
      </p:sp>
      <p:sp>
        <p:nvSpPr>
          <p:cNvPr id="29" name="Sun 28">
            <a:extLst>
              <a:ext uri="{FF2B5EF4-FFF2-40B4-BE49-F238E27FC236}">
                <a16:creationId xmlns:a16="http://schemas.microsoft.com/office/drawing/2014/main" id="{484F27AD-7441-4F46-8788-9532A174AB1D}"/>
              </a:ext>
            </a:extLst>
          </p:cNvPr>
          <p:cNvSpPr/>
          <p:nvPr/>
        </p:nvSpPr>
        <p:spPr>
          <a:xfrm>
            <a:off x="6422833" y="2311870"/>
            <a:ext cx="222422" cy="26627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30" name="Picture 29">
            <a:extLst>
              <a:ext uri="{FF2B5EF4-FFF2-40B4-BE49-F238E27FC236}">
                <a16:creationId xmlns:a16="http://schemas.microsoft.com/office/drawing/2014/main" id="{9695C408-7B47-5744-B8B7-75111093B5C1}"/>
              </a:ext>
            </a:extLst>
          </p:cNvPr>
          <p:cNvPicPr>
            <a:picLocks noChangeAspect="1"/>
          </p:cNvPicPr>
          <p:nvPr/>
        </p:nvPicPr>
        <p:blipFill>
          <a:blip r:embed="rId4"/>
          <a:stretch>
            <a:fillRect/>
          </a:stretch>
        </p:blipFill>
        <p:spPr>
          <a:xfrm>
            <a:off x="8014859" y="1795194"/>
            <a:ext cx="1000047" cy="413632"/>
          </a:xfrm>
          <a:prstGeom prst="rect">
            <a:avLst/>
          </a:prstGeom>
        </p:spPr>
      </p:pic>
      <p:pic>
        <p:nvPicPr>
          <p:cNvPr id="31" name="Picture 30">
            <a:extLst>
              <a:ext uri="{FF2B5EF4-FFF2-40B4-BE49-F238E27FC236}">
                <a16:creationId xmlns:a16="http://schemas.microsoft.com/office/drawing/2014/main" id="{ED1C3B9E-B545-0D47-95F9-2E72BF9AEEEA}"/>
              </a:ext>
            </a:extLst>
          </p:cNvPr>
          <p:cNvPicPr>
            <a:picLocks noChangeAspect="1"/>
          </p:cNvPicPr>
          <p:nvPr/>
        </p:nvPicPr>
        <p:blipFill>
          <a:blip r:embed="rId5"/>
          <a:stretch>
            <a:fillRect/>
          </a:stretch>
        </p:blipFill>
        <p:spPr>
          <a:xfrm>
            <a:off x="7730545" y="2800135"/>
            <a:ext cx="2615855" cy="492913"/>
          </a:xfrm>
          <a:prstGeom prst="rect">
            <a:avLst/>
          </a:prstGeom>
        </p:spPr>
      </p:pic>
      <p:sp>
        <p:nvSpPr>
          <p:cNvPr id="32" name="TextBox 31">
            <a:extLst>
              <a:ext uri="{FF2B5EF4-FFF2-40B4-BE49-F238E27FC236}">
                <a16:creationId xmlns:a16="http://schemas.microsoft.com/office/drawing/2014/main" id="{EDE524C6-44F7-2A4E-9224-27CD282DCE71}"/>
              </a:ext>
            </a:extLst>
          </p:cNvPr>
          <p:cNvSpPr txBox="1"/>
          <p:nvPr/>
        </p:nvSpPr>
        <p:spPr>
          <a:xfrm>
            <a:off x="6354611" y="3613128"/>
            <a:ext cx="4593403" cy="923330"/>
          </a:xfrm>
          <a:prstGeom prst="rect">
            <a:avLst/>
          </a:prstGeom>
          <a:noFill/>
        </p:spPr>
        <p:txBody>
          <a:bodyPr wrap="square" rtlCol="0">
            <a:spAutoFit/>
          </a:bodyPr>
          <a:lstStyle/>
          <a:p>
            <a:r>
              <a:rPr lang="en-GB" dirty="0"/>
              <a:t>U</a:t>
            </a:r>
            <a:r>
              <a:rPr lang="en-NO" dirty="0"/>
              <a:t>sually, moments of inertia are quoted around axes through the center of mass. Different axes give different I.</a:t>
            </a:r>
          </a:p>
        </p:txBody>
      </p:sp>
      <p:sp>
        <p:nvSpPr>
          <p:cNvPr id="34" name="Oval 33">
            <a:extLst>
              <a:ext uri="{FF2B5EF4-FFF2-40B4-BE49-F238E27FC236}">
                <a16:creationId xmlns:a16="http://schemas.microsoft.com/office/drawing/2014/main" id="{8CDC1EDB-B94A-0046-94F7-3FA986055453}"/>
              </a:ext>
            </a:extLst>
          </p:cNvPr>
          <p:cNvSpPr/>
          <p:nvPr/>
        </p:nvSpPr>
        <p:spPr>
          <a:xfrm rot="19436174">
            <a:off x="6913531" y="5355661"/>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35" name="Straight Arrow Connector 34">
            <a:extLst>
              <a:ext uri="{FF2B5EF4-FFF2-40B4-BE49-F238E27FC236}">
                <a16:creationId xmlns:a16="http://schemas.microsoft.com/office/drawing/2014/main" id="{3BE6647C-D88C-C84E-B41B-2EAAD626080C}"/>
              </a:ext>
            </a:extLst>
          </p:cNvPr>
          <p:cNvCxnSpPr>
            <a:cxnSpLocks/>
            <a:stCxn id="34" idx="0"/>
          </p:cNvCxnSpPr>
          <p:nvPr/>
        </p:nvCxnSpPr>
        <p:spPr>
          <a:xfrm flipH="1" flipV="1">
            <a:off x="6924683" y="4926560"/>
            <a:ext cx="391564" cy="455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Curved Right Arrow 35">
            <a:extLst>
              <a:ext uri="{FF2B5EF4-FFF2-40B4-BE49-F238E27FC236}">
                <a16:creationId xmlns:a16="http://schemas.microsoft.com/office/drawing/2014/main" id="{C1C34EF7-8BAB-FF4E-BF6D-DC56EB234A76}"/>
              </a:ext>
            </a:extLst>
          </p:cNvPr>
          <p:cNvSpPr/>
          <p:nvPr/>
        </p:nvSpPr>
        <p:spPr>
          <a:xfrm rot="19390386">
            <a:off x="6644724" y="4849124"/>
            <a:ext cx="610985" cy="53772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37" name="Oval 36">
            <a:extLst>
              <a:ext uri="{FF2B5EF4-FFF2-40B4-BE49-F238E27FC236}">
                <a16:creationId xmlns:a16="http://schemas.microsoft.com/office/drawing/2014/main" id="{C1136187-B5C5-F64B-A3B3-2B39FF12E8AF}"/>
              </a:ext>
            </a:extLst>
          </p:cNvPr>
          <p:cNvSpPr/>
          <p:nvPr/>
        </p:nvSpPr>
        <p:spPr>
          <a:xfrm rot="19436174">
            <a:off x="8920728" y="5355661"/>
            <a:ext cx="968787" cy="27749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38" name="Straight Arrow Connector 37">
            <a:extLst>
              <a:ext uri="{FF2B5EF4-FFF2-40B4-BE49-F238E27FC236}">
                <a16:creationId xmlns:a16="http://schemas.microsoft.com/office/drawing/2014/main" id="{EB4351E4-9496-FB4C-B22A-BEFC43418668}"/>
              </a:ext>
            </a:extLst>
          </p:cNvPr>
          <p:cNvCxnSpPr>
            <a:cxnSpLocks/>
          </p:cNvCxnSpPr>
          <p:nvPr/>
        </p:nvCxnSpPr>
        <p:spPr>
          <a:xfrm flipV="1">
            <a:off x="9472856" y="4865333"/>
            <a:ext cx="783712" cy="5909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Curved Right Arrow 40">
            <a:extLst>
              <a:ext uri="{FF2B5EF4-FFF2-40B4-BE49-F238E27FC236}">
                <a16:creationId xmlns:a16="http://schemas.microsoft.com/office/drawing/2014/main" id="{46ACDFBA-82E0-1744-8F06-5B1E0B978EB5}"/>
              </a:ext>
            </a:extLst>
          </p:cNvPr>
          <p:cNvSpPr/>
          <p:nvPr/>
        </p:nvSpPr>
        <p:spPr>
          <a:xfrm rot="3461454">
            <a:off x="9622319" y="4806981"/>
            <a:ext cx="610985" cy="53772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pic>
        <p:nvPicPr>
          <p:cNvPr id="42" name="Picture 41">
            <a:extLst>
              <a:ext uri="{FF2B5EF4-FFF2-40B4-BE49-F238E27FC236}">
                <a16:creationId xmlns:a16="http://schemas.microsoft.com/office/drawing/2014/main" id="{8E3F5A09-0BD0-B742-9A79-3C00066C31A7}"/>
              </a:ext>
            </a:extLst>
          </p:cNvPr>
          <p:cNvPicPr>
            <a:picLocks noChangeAspect="1"/>
          </p:cNvPicPr>
          <p:nvPr/>
        </p:nvPicPr>
        <p:blipFill>
          <a:blip r:embed="rId6"/>
          <a:stretch>
            <a:fillRect/>
          </a:stretch>
        </p:blipFill>
        <p:spPr>
          <a:xfrm>
            <a:off x="8351354" y="5010834"/>
            <a:ext cx="368300" cy="508000"/>
          </a:xfrm>
          <a:prstGeom prst="rect">
            <a:avLst/>
          </a:prstGeom>
        </p:spPr>
      </p:pic>
      <p:sp>
        <p:nvSpPr>
          <p:cNvPr id="45" name="TextBox 44">
            <a:extLst>
              <a:ext uri="{FF2B5EF4-FFF2-40B4-BE49-F238E27FC236}">
                <a16:creationId xmlns:a16="http://schemas.microsoft.com/office/drawing/2014/main" id="{CE285CB6-F2A9-4E43-8C7E-50FE48AE35F3}"/>
              </a:ext>
            </a:extLst>
          </p:cNvPr>
          <p:cNvSpPr txBox="1"/>
          <p:nvPr/>
        </p:nvSpPr>
        <p:spPr>
          <a:xfrm>
            <a:off x="6365568" y="6256255"/>
            <a:ext cx="4967257" cy="369332"/>
          </a:xfrm>
          <a:prstGeom prst="rect">
            <a:avLst/>
          </a:prstGeom>
          <a:noFill/>
        </p:spPr>
        <p:txBody>
          <a:bodyPr wrap="none" rtlCol="0">
            <a:spAutoFit/>
          </a:bodyPr>
          <a:lstStyle/>
          <a:p>
            <a:r>
              <a:rPr lang="en-NO" dirty="0"/>
              <a:t>If objects are not homogeneous, one has to think…</a:t>
            </a:r>
          </a:p>
        </p:txBody>
      </p:sp>
      <p:pic>
        <p:nvPicPr>
          <p:cNvPr id="46" name="Picture 45" descr="A blue and black logo&#10;&#10;Description automatically generated">
            <a:extLst>
              <a:ext uri="{FF2B5EF4-FFF2-40B4-BE49-F238E27FC236}">
                <a16:creationId xmlns:a16="http://schemas.microsoft.com/office/drawing/2014/main" id="{7BEC9A27-9857-3D4A-A082-56E11A3FD399}"/>
              </a:ext>
            </a:extLst>
          </p:cNvPr>
          <p:cNvPicPr>
            <a:picLocks noChangeAspect="1"/>
          </p:cNvPicPr>
          <p:nvPr/>
        </p:nvPicPr>
        <p:blipFill>
          <a:blip r:embed="rId7"/>
          <a:stretch>
            <a:fillRect/>
          </a:stretch>
        </p:blipFill>
        <p:spPr>
          <a:xfrm>
            <a:off x="10965295" y="333079"/>
            <a:ext cx="901700" cy="990600"/>
          </a:xfrm>
          <a:prstGeom prst="rect">
            <a:avLst/>
          </a:prstGeom>
          <a:solidFill>
            <a:schemeClr val="accent4">
              <a:lumMod val="20000"/>
              <a:lumOff val="80000"/>
            </a:schemeClr>
          </a:solidFill>
          <a:ln>
            <a:solidFill>
              <a:schemeClr val="accent1"/>
            </a:solidFill>
          </a:ln>
        </p:spPr>
      </p:pic>
    </p:spTree>
    <p:extLst>
      <p:ext uri="{BB962C8B-B14F-4D97-AF65-F5344CB8AC3E}">
        <p14:creationId xmlns:p14="http://schemas.microsoft.com/office/powerpoint/2010/main" val="27002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across)">
                                      <p:cBhvr>
                                        <p:cTn id="47" dur="500"/>
                                        <p:tgtEl>
                                          <p:spTgt spid="2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heckerboard(across)">
                                      <p:cBhvr>
                                        <p:cTn id="59" dur="500"/>
                                        <p:tgtEl>
                                          <p:spTgt spid="2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heckerboard(across)">
                                      <p:cBhvr>
                                        <p:cTn id="62" dur="500"/>
                                        <p:tgtEl>
                                          <p:spTgt spid="27"/>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checkerboard(across)">
                                      <p:cBhvr>
                                        <p:cTn id="65" dur="500"/>
                                        <p:tgtEl>
                                          <p:spTgt spid="28"/>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500"/>
                                        <p:tgtEl>
                                          <p:spTgt spid="29"/>
                                        </p:tgtEl>
                                      </p:cBhvr>
                                    </p:animEffect>
                                  </p:childTnLst>
                                </p:cTn>
                              </p:par>
                              <p:par>
                                <p:cTn id="69" presetID="5" presetClass="entr" presetSubtype="1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heckerboard(across)">
                                      <p:cBhvr>
                                        <p:cTn id="71" dur="500"/>
                                        <p:tgtEl>
                                          <p:spTgt spid="30"/>
                                        </p:tgtEl>
                                      </p:cBhvr>
                                    </p:animEffect>
                                  </p:childTnLst>
                                </p:cTn>
                              </p:par>
                              <p:par>
                                <p:cTn id="72" presetID="5" presetClass="entr" presetSubtype="1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checkerboard(across)">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heckerboard(across)">
                                      <p:cBhvr>
                                        <p:cTn id="79" dur="500"/>
                                        <p:tgtEl>
                                          <p:spTgt spid="3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checkerboard(across)">
                                      <p:cBhvr>
                                        <p:cTn id="82" dur="500"/>
                                        <p:tgtEl>
                                          <p:spTgt spid="34"/>
                                        </p:tgtEl>
                                      </p:cBhvr>
                                    </p:animEffect>
                                  </p:childTnLst>
                                </p:cTn>
                              </p:par>
                              <p:par>
                                <p:cTn id="83" presetID="5" presetClass="entr" presetSubtype="1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checkerboard(across)">
                                      <p:cBhvr>
                                        <p:cTn id="85" dur="500"/>
                                        <p:tgtEl>
                                          <p:spTgt spid="35"/>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checkerboard(across)">
                                      <p:cBhvr>
                                        <p:cTn id="88" dur="500"/>
                                        <p:tgtEl>
                                          <p:spTgt spid="36"/>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checkerboard(across)">
                                      <p:cBhvr>
                                        <p:cTn id="91" dur="500"/>
                                        <p:tgtEl>
                                          <p:spTgt spid="37"/>
                                        </p:tgtEl>
                                      </p:cBhvr>
                                    </p:animEffect>
                                  </p:childTnLst>
                                </p:cTn>
                              </p:par>
                              <p:par>
                                <p:cTn id="92" presetID="5" presetClass="entr" presetSubtype="1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checkerboard(across)">
                                      <p:cBhvr>
                                        <p:cTn id="94" dur="500"/>
                                        <p:tgtEl>
                                          <p:spTgt spid="38"/>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checkerboard(across)">
                                      <p:cBhvr>
                                        <p:cTn id="97" dur="500"/>
                                        <p:tgtEl>
                                          <p:spTgt spid="41"/>
                                        </p:tgtEl>
                                      </p:cBhvr>
                                    </p:animEffect>
                                  </p:childTnLst>
                                </p:cTn>
                              </p:par>
                              <p:par>
                                <p:cTn id="98" presetID="5" presetClass="entr" presetSubtype="1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checkerboard(across)">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checkerboard(across)">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4" grpId="0" animBg="1"/>
      <p:bldP spid="15" grpId="0" animBg="1"/>
      <p:bldP spid="17" grpId="0" animBg="1"/>
      <p:bldP spid="18" grpId="0"/>
      <p:bldP spid="21" grpId="0" animBg="1"/>
      <p:bldP spid="22" grpId="0"/>
      <p:bldP spid="23" grpId="0"/>
      <p:bldP spid="24" grpId="0" animBg="1"/>
      <p:bldP spid="26" grpId="0" animBg="1"/>
      <p:bldP spid="27" grpId="0"/>
      <p:bldP spid="28" grpId="0"/>
      <p:bldP spid="29" grpId="0" animBg="1"/>
      <p:bldP spid="32" grpId="0"/>
      <p:bldP spid="34" grpId="0" animBg="1"/>
      <p:bldP spid="36" grpId="0" animBg="1"/>
      <p:bldP spid="37" grpId="0" animBg="1"/>
      <p:bldP spid="41" grpId="0" animBg="1"/>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11527</TotalTime>
  <Words>1719</Words>
  <Application>Microsoft Macintosh PowerPoint</Application>
  <PresentationFormat>Widescreen</PresentationFormat>
  <Paragraphs>263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Velkommen til Fysikk-OL trenings-uke!</vt:lpstr>
      <vt:lpstr>Hvem er vi?</vt:lpstr>
      <vt:lpstr>The Plan (https://indico.uis.no/event/45/)</vt:lpstr>
      <vt:lpstr>Mechanics supplement</vt:lpstr>
      <vt:lpstr>Rotation. Circular motion. Point particle.</vt:lpstr>
      <vt:lpstr>Kinetic energy and moment of inertia of other rigid objects. </vt:lpstr>
      <vt:lpstr>Discs and cylinders</vt:lpstr>
      <vt:lpstr>Center of mass and sticks</vt:lpstr>
      <vt:lpstr>Parallel axis theorem </vt:lpstr>
      <vt:lpstr>Translational and rotational kinetic energy. Rolling without sliding.</vt:lpstr>
      <vt:lpstr>Angular momentum</vt:lpstr>
      <vt:lpstr>For circular motion and rigid bodies</vt:lpstr>
      <vt:lpstr>What does it all mean: An example!</vt:lpstr>
      <vt:lpstr>Kepler’s laws for circular motion.</vt:lpstr>
      <vt:lpstr>PowerPoint Presentation</vt:lpstr>
      <vt:lpstr>Kepler’s laws beyond circular motion.</vt:lpstr>
      <vt:lpstr>A bit of homework</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supplement</dc:title>
  <dc:creator>Anders Tranberg</dc:creator>
  <cp:lastModifiedBy>Anders Tranberg</cp:lastModifiedBy>
  <cp:revision>11</cp:revision>
  <dcterms:created xsi:type="dcterms:W3CDTF">2024-03-03T20:32:41Z</dcterms:created>
  <dcterms:modified xsi:type="dcterms:W3CDTF">2024-03-11T20:40:08Z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7fce66-bf2d-46b5-b59a-9f0018501bcd_Enabled">
    <vt:lpwstr>true</vt:lpwstr>
  </property>
  <property fmtid="{D5CDD505-2E9C-101B-9397-08002B2CF9AE}" pid="3" name="MSIP_Label_2b7fce66-bf2d-46b5-b59a-9f0018501bcd_SetDate">
    <vt:lpwstr>2024-03-03T20:32:42Z</vt:lpwstr>
  </property>
  <property fmtid="{D5CDD505-2E9C-101B-9397-08002B2CF9AE}" pid="4" name="MSIP_Label_2b7fce66-bf2d-46b5-b59a-9f0018501bcd_Method">
    <vt:lpwstr>Standard</vt:lpwstr>
  </property>
  <property fmtid="{D5CDD505-2E9C-101B-9397-08002B2CF9AE}" pid="5" name="MSIP_Label_2b7fce66-bf2d-46b5-b59a-9f0018501bcd_Name">
    <vt:lpwstr>s_Intern</vt:lpwstr>
  </property>
  <property fmtid="{D5CDD505-2E9C-101B-9397-08002B2CF9AE}" pid="6" name="MSIP_Label_2b7fce66-bf2d-46b5-b59a-9f0018501bcd_SiteId">
    <vt:lpwstr>f8a213d2-8f6c-400d-9e74-4e8b475316c6</vt:lpwstr>
  </property>
  <property fmtid="{D5CDD505-2E9C-101B-9397-08002B2CF9AE}" pid="7" name="MSIP_Label_2b7fce66-bf2d-46b5-b59a-9f0018501bcd_ActionId">
    <vt:lpwstr>5b8e8917-5ff5-4f14-a28f-3de0221ecf98</vt:lpwstr>
  </property>
  <property fmtid="{D5CDD505-2E9C-101B-9397-08002B2CF9AE}" pid="8" name="MSIP_Label_2b7fce66-bf2d-46b5-b59a-9f0018501bcd_ContentBits">
    <vt:lpwstr>0</vt:lpwstr>
  </property>
</Properties>
</file>