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charts/chart27.xml" ContentType="application/vnd.openxmlformats-officedocument.drawingml.chart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charts/chart28.xml" ContentType="application/vnd.openxmlformats-officedocument.drawingml.chart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3.xml" ContentType="application/vnd.openxmlformats-officedocument.drawingml.chart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tags/tag97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9" r:id="rId3"/>
    <p:sldMasterId id="2147483740" r:id="rId4"/>
    <p:sldMasterId id="2147483828" r:id="rId5"/>
  </p:sldMasterIdLst>
  <p:notesMasterIdLst>
    <p:notesMasterId r:id="rId57"/>
  </p:notesMasterIdLst>
  <p:handoutMasterIdLst>
    <p:handoutMasterId r:id="rId58"/>
  </p:handoutMasterIdLst>
  <p:sldIdLst>
    <p:sldId id="2346" r:id="rId6"/>
    <p:sldId id="2277" r:id="rId7"/>
    <p:sldId id="606" r:id="rId8"/>
    <p:sldId id="2332" r:id="rId9"/>
    <p:sldId id="2063" r:id="rId10"/>
    <p:sldId id="2092" r:id="rId11"/>
    <p:sldId id="2089" r:id="rId12"/>
    <p:sldId id="2286" r:id="rId13"/>
    <p:sldId id="2095" r:id="rId14"/>
    <p:sldId id="2099" r:id="rId15"/>
    <p:sldId id="2280" r:id="rId16"/>
    <p:sldId id="2113" r:id="rId17"/>
    <p:sldId id="2309" r:id="rId18"/>
    <p:sldId id="2155" r:id="rId19"/>
    <p:sldId id="2157" r:id="rId20"/>
    <p:sldId id="2123" r:id="rId21"/>
    <p:sldId id="2125" r:id="rId22"/>
    <p:sldId id="2124" r:id="rId23"/>
    <p:sldId id="2122" r:id="rId24"/>
    <p:sldId id="2333" r:id="rId25"/>
    <p:sldId id="2129" r:id="rId26"/>
    <p:sldId id="2334" r:id="rId27"/>
    <p:sldId id="2335" r:id="rId28"/>
    <p:sldId id="2278" r:id="rId29"/>
    <p:sldId id="2336" r:id="rId30"/>
    <p:sldId id="2132" r:id="rId31"/>
    <p:sldId id="2337" r:id="rId32"/>
    <p:sldId id="2114" r:id="rId33"/>
    <p:sldId id="2115" r:id="rId34"/>
    <p:sldId id="2338" r:id="rId35"/>
    <p:sldId id="2339" r:id="rId36"/>
    <p:sldId id="2162" r:id="rId37"/>
    <p:sldId id="2340" r:id="rId38"/>
    <p:sldId id="2341" r:id="rId39"/>
    <p:sldId id="2231" r:id="rId40"/>
    <p:sldId id="2342" r:id="rId41"/>
    <p:sldId id="2343" r:id="rId42"/>
    <p:sldId id="2344" r:id="rId43"/>
    <p:sldId id="2347" r:id="rId44"/>
    <p:sldId id="2348" r:id="rId45"/>
    <p:sldId id="2349" r:id="rId46"/>
    <p:sldId id="2350" r:id="rId47"/>
    <p:sldId id="2351" r:id="rId48"/>
    <p:sldId id="2352" r:id="rId49"/>
    <p:sldId id="2353" r:id="rId50"/>
    <p:sldId id="2354" r:id="rId51"/>
    <p:sldId id="2355" r:id="rId52"/>
    <p:sldId id="2356" r:id="rId53"/>
    <p:sldId id="2357" r:id="rId54"/>
    <p:sldId id="2358" r:id="rId55"/>
    <p:sldId id="235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1BF899-FC6F-ACF8-2AA8-85BB1ACFE1BA}" name="Coralie Desjardins" initials="CD" userId="S::cdesjardins@crop.ca::5aaecd5d-0741-4627-b803-76d7676c7359" providerId="AD"/>
  <p188:author id="{38B330B2-BCD6-13A9-E2F9-386E1D5CA9C7}" name="Morri Mostow" initials="MM" userId="96a74b7d7342d27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C"/>
    <a:srgbClr val="00576E"/>
    <a:srgbClr val="C5F3FF"/>
    <a:srgbClr val="E7FAFF"/>
    <a:srgbClr val="F2F2F2"/>
    <a:srgbClr val="CF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55" autoAdjust="0"/>
    <p:restoredTop sz="92381" autoAdjust="0"/>
  </p:normalViewPr>
  <p:slideViewPr>
    <p:cSldViewPr snapToGrid="0">
      <p:cViewPr varScale="1">
        <p:scale>
          <a:sx n="118" d="100"/>
          <a:sy n="118" d="100"/>
        </p:scale>
        <p:origin x="141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88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de_calcul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3.6493490209191029E-2"/>
          <c:w val="0.56648874909162694"/>
          <c:h val="0.96215557817887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C85B-4E49-BA54-740232CF74F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97F-4AD8-B3ED-1443E14F61F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97F-4AD8-B3ED-1443E14F61F8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97F-4AD8-B3ED-1443E14F61F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Diversity in sexual orientation only</c:v>
                </c:pt>
                <c:pt idx="1">
                  <c:v>Diversity in gender only</c:v>
                </c:pt>
                <c:pt idx="2">
                  <c:v>Diversity in gender and sexual orientation </c:v>
                </c:pt>
                <c:pt idx="3">
                  <c:v>Non-diversity</c:v>
                </c:pt>
              </c:strCache>
            </c:strRef>
          </c:cat>
          <c:val>
            <c:numRef>
              <c:f>Feuil1!$B$2:$B$5</c:f>
              <c:numCache>
                <c:formatCode>0.0%</c:formatCode>
                <c:ptCount val="4"/>
                <c:pt idx="0">
                  <c:v>7.4999999999999997E-2</c:v>
                </c:pt>
                <c:pt idx="1">
                  <c:v>4.0000000000000001E-3</c:v>
                </c:pt>
                <c:pt idx="2">
                  <c:v>6.0000000000000001E-3</c:v>
                </c:pt>
                <c:pt idx="3">
                  <c:v>0.91400000000000003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DCE-403E-AB30-DF3531A1ED6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DCE-403E-AB30-DF3531A1ED6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DCE-403E-AB30-DF3531A1ED6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DCE-403E-AB30-DF3531A1ED6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DCE-403E-AB30-DF3531A1ED6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DCE-403E-AB30-DF3531A1ED64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DCE-403E-AB30-DF3531A1ED64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DCE-403E-AB30-DF3531A1ED64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87343976134747E-2"/>
                      <c:h val="6.76648860453369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DCE-403E-AB30-DF3531A1ED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Things have improved</c:v>
                </c:pt>
                <c:pt idx="1">
                  <c:v>Nothing has changed</c:v>
                </c:pt>
                <c:pt idx="2">
                  <c:v>Things have gotten worse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0.39</c:v>
                </c:pt>
                <c:pt idx="1">
                  <c:v>0.22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CE-403E-AB30-DF3531A1ED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0347383047705"/>
          <c:y val="3.6493460773686696E-2"/>
          <c:w val="0.63893600786357196"/>
          <c:h val="0.927013019581617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1A0-46EC-8FA5-B37B36E0A63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1A0-46EC-8FA5-B37B36E0A63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3096-4435-A5C5-F086F7C330E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1A0-46EC-8FA5-B37B36E0A63B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1A0-46EC-8FA5-B37B36E0A63B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1A0-46EC-8FA5-B37B36E0A63B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1A0-46EC-8FA5-B37B36E0A63B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1A0-46EC-8FA5-B37B36E0A63B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1A0-46EC-8FA5-B37B36E0A63B}"/>
              </c:ext>
            </c:extLst>
          </c:dPt>
          <c:dLbls>
            <c:dLbl>
              <c:idx val="0"/>
              <c:layout>
                <c:manualLayout>
                  <c:x val="5.7386241942203431E-2"/>
                  <c:y val="-1.7393409702586075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84527475692646"/>
                      <c:h val="5.441110784888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1A0-46EC-8FA5-B37B36E0A63B}"/>
                </c:ext>
              </c:extLst>
            </c:dLbl>
            <c:dLbl>
              <c:idx val="1"/>
              <c:layout>
                <c:manualLayout>
                  <c:x val="8.799223764471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A0-46EC-8FA5-B37B36E0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0.02</c:v>
                </c:pt>
                <c:pt idx="1">
                  <c:v>0.1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A0-46EC-8FA5-B37B36E0A63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2"/>
              <c:layout>
                <c:manualLayout>
                  <c:x val="0.20276472152911892"/>
                  <c:y val="-1.32537781964563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3096-4435-A5C5-F086F7C330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2" formatCode="0%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096-4435-A5C5-F086F7C330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0347383047705"/>
          <c:y val="3.6493460773686696E-2"/>
          <c:w val="0.69249659040317812"/>
          <c:h val="0.927013019581617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6F0-433F-B97F-7D9DAEE1C0D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6F0-433F-B97F-7D9DAEE1C0D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8E8E-4829-86B6-3312933A854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6F0-433F-B97F-7D9DAEE1C0D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6F0-433F-B97F-7D9DAEE1C0D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6F0-433F-B97F-7D9DAEE1C0D0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6F0-433F-B97F-7D9DAEE1C0D0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6F0-433F-B97F-7D9DAEE1C0D0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6F0-433F-B97F-7D9DAEE1C0D0}"/>
              </c:ext>
            </c:extLst>
          </c:dPt>
          <c:dLbls>
            <c:dLbl>
              <c:idx val="0"/>
              <c:layout>
                <c:manualLayout>
                  <c:x val="8.4021037038810517E-2"/>
                  <c:y val="-1.32539521305535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84527475692646"/>
                      <c:h val="5.441110784888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6F0-433F-B97F-7D9DAEE1C0D0}"/>
                </c:ext>
              </c:extLst>
            </c:dLbl>
            <c:dLbl>
              <c:idx val="1"/>
              <c:layout>
                <c:manualLayout>
                  <c:x val="0.13203281067326653"/>
                  <c:y val="4.4179260654854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F0-433F-B97F-7D9DAEE1C0D0}"/>
                </c:ext>
              </c:extLst>
            </c:dLbl>
            <c:dLbl>
              <c:idx val="2"/>
              <c:layout>
                <c:manualLayout>
                  <c:x val="1.6003977051304998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8E-4829-86B6-3312933A8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2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0.09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F0-433F-B97F-7D9DAEE1C0D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8E8E-4829-86B6-3312933A8549}"/>
              </c:ext>
            </c:extLst>
          </c:dPt>
          <c:dLbls>
            <c:dLbl>
              <c:idx val="2"/>
              <c:layout>
                <c:manualLayout>
                  <c:x val="0.27206760987218542"/>
                  <c:y val="-8.835852130970820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E8E-4829-86B6-3312933A8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2" formatCode="0%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8E-4829-86B6-3312933A85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0350704769586"/>
          <c:y val="3.6493490209191029E-2"/>
          <c:w val="0.60067851323543631"/>
          <c:h val="0.927013019581617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4A31-445F-8CD6-565DFE3E74C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A31-445F-8CD6-565DFE3E74C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A31-445F-8CD6-565DFE3E74C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A31-445F-8CD6-565DFE3E74C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A31-445F-8CD6-565DFE3E74C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A31-445F-8CD6-565DFE3E74C9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A31-445F-8CD6-565DFE3E74C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A31-445F-8CD6-565DFE3E74C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9283937184206"/>
                      <c:h val="0.111844146700191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A31-445F-8CD6-565DFE3E74C9}"/>
                </c:ext>
              </c:extLst>
            </c:dLbl>
            <c:dLbl>
              <c:idx val="1"/>
              <c:layout>
                <c:manualLayout>
                  <c:x val="6.50377408678305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31-445F-8CD6-565DFE3E74C9}"/>
                </c:ext>
              </c:extLst>
            </c:dLbl>
            <c:dLbl>
              <c:idx val="2"/>
              <c:layout>
                <c:manualLayout>
                  <c:x val="7.26892397934577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DB-4A6C-B042-EB33C07386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0.44</c:v>
                </c:pt>
                <c:pt idx="1">
                  <c:v>0.03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31-445F-8CD6-565DFE3E74C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0.1874617236778645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0DB-4A6C-B042-EB33C07386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 formatCode="0%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DB-4A6C-B042-EB33C07386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0350704769586"/>
          <c:y val="3.6493490209191029E-2"/>
          <c:w val="0.64276175732638552"/>
          <c:h val="0.927013019581617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6D4F-46D3-8C79-2DBD74C02AB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4F-46D3-8C79-2DBD74C02AB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D4F-46D3-8C79-2DBD74C02A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D4F-46D3-8C79-2DBD74C02AB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D4F-46D3-8C79-2DBD74C02A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D4F-46D3-8C79-2DBD74C02AB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D4F-46D3-8C79-2DBD74C02AB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D4F-46D3-8C79-2DBD74C02AB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72204423952082"/>
                      <c:h val="8.09186642417934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D4F-46D3-8C79-2DBD74C02ABC}"/>
                </c:ext>
              </c:extLst>
            </c:dLbl>
            <c:dLbl>
              <c:idx val="1"/>
              <c:layout>
                <c:manualLayout>
                  <c:x val="8.799223764471191E-2"/>
                  <c:y val="3.4786819413271589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4F-46D3-8C79-2DBD74C02ABC}"/>
                </c:ext>
              </c:extLst>
            </c:dLbl>
            <c:dLbl>
              <c:idx val="2"/>
              <c:layout>
                <c:manualLayout>
                  <c:x val="9.564373657033911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61-4DA0-AB9A-41298070B4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0.15</c:v>
                </c:pt>
                <c:pt idx="1">
                  <c:v>0.12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4F-46D3-8C79-2DBD74C02AB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delete val="1"/>
          </c:dLbls>
          <c:cat>
            <c:strRef>
              <c:f>Feuil1!$A$2:$A$4</c:f>
              <c:strCache>
                <c:ptCount val="3"/>
                <c:pt idx="0">
                  <c:v>0-4/10</c:v>
                </c:pt>
                <c:pt idx="1">
                  <c:v>5/10</c:v>
                </c:pt>
                <c:pt idx="2">
                  <c:v>6-10/10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 formatCode="0%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61-4DA0-AB9A-41298070B4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4424618446356246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A4A-4DE7-BBD0-7C6FAA5EDC4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A4A-4DE7-BBD0-7C6FAA5EDC4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A4A-4DE7-BBD0-7C6FAA5EDC45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7-7A4A-4DE7-BBD0-7C6FAA5EDC45}"/>
              </c:ext>
            </c:extLst>
          </c:dPt>
          <c:dPt>
            <c:idx val="4"/>
            <c:invertIfNegative val="0"/>
            <c:bubble3D val="0"/>
            <c:spPr>
              <a:pattFill prst="dk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9-7A4A-4DE7-BBD0-7C6FAA5EDC4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7A4A-4DE7-BBD0-7C6FAA5EDC4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7A4A-4DE7-BBD0-7C6FAA5EDC4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7A4A-4DE7-BBD0-7C6FAA5EDC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7A4A-4DE7-BBD0-7C6FAA5EDC4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724792735932328E-2"/>
                      <c:h val="0.11164562622107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A4A-4DE7-BBD0-7C6FAA5EDC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Feuil1!$A$2:$A$6</c:f>
              <c:strCache>
                <c:ptCount val="5"/>
                <c:pt idx="0">
                  <c:v>Des femmes</c:v>
                </c:pt>
                <c:pt idx="1">
                  <c:v>Des hommes</c:v>
                </c:pt>
                <c:pt idx="2">
                  <c:v>Des personnes trans ou non-binaires</c:v>
                </c:pt>
                <c:pt idx="3">
                  <c:v>Je n’ai jamais eu de fantasmes sexuels</c:v>
                </c:pt>
                <c:pt idx="4">
                  <c:v>Je préfère ne pas répondre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0.25</c:v>
                </c:pt>
                <c:pt idx="1">
                  <c:v>0.65</c:v>
                </c:pt>
                <c:pt idx="2">
                  <c:v>0.01</c:v>
                </c:pt>
                <c:pt idx="3">
                  <c:v>0.23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A4A-4DE7-BBD0-7C6FAA5EDC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1E1-4430-BF59-EF5C0000AA6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1E1-4430-BF59-EF5C0000AA6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1E1-4430-BF59-EF5C0000AA63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7-71E1-4430-BF59-EF5C0000AA63}"/>
              </c:ext>
            </c:extLst>
          </c:dPt>
          <c:dPt>
            <c:idx val="4"/>
            <c:invertIfNegative val="0"/>
            <c:bubble3D val="0"/>
            <c:spPr>
              <a:pattFill prst="dk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9-71E1-4430-BF59-EF5C0000AA63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71E1-4430-BF59-EF5C0000AA6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71E1-4430-BF59-EF5C0000AA6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71E1-4430-BF59-EF5C0000AA63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71E1-4430-BF59-EF5C0000AA6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1E1-4430-BF59-EF5C0000AA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Feuil1!$A$2:$A$6</c:f>
              <c:strCache>
                <c:ptCount val="5"/>
                <c:pt idx="0">
                  <c:v>Women</c:v>
                </c:pt>
                <c:pt idx="1">
                  <c:v>Men</c:v>
                </c:pt>
                <c:pt idx="2">
                  <c:v>Trans or nonbinary individuals</c:v>
                </c:pt>
                <c:pt idx="3">
                  <c:v>I never had intimate sexual fantasies</c:v>
                </c:pt>
                <c:pt idx="4">
                  <c:v>I prefer not to answer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0.85</c:v>
                </c:pt>
                <c:pt idx="1">
                  <c:v>0.1</c:v>
                </c:pt>
                <c:pt idx="2">
                  <c:v>0.05</c:v>
                </c:pt>
                <c:pt idx="3">
                  <c:v>0.08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1E1-4430-BF59-EF5C0000AA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2F8-439A-83DE-D870FCAD1A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2F8-439A-83DE-D870FCAD1A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2F8-439A-83DE-D870FCAD1AF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F8-439A-83DE-D870FCAD1AF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2F8-439A-83DE-D870FCAD1AF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F8-439A-83DE-D870FCAD1AF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2F8-439A-83DE-D870FCAD1AF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F8-439A-83DE-D870FCAD1AF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2F8-439A-83DE-D870FCAD1A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F8-439A-83DE-D870FCAD1A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D86-425A-9C39-63E0A8873A7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D86-425A-9C39-63E0A8873A7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D86-425A-9C39-63E0A8873A7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D86-425A-9C39-63E0A8873A73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D86-425A-9C39-63E0A8873A7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D86-425A-9C39-63E0A8873A7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D86-425A-9C39-63E0A8873A73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D86-425A-9C39-63E0A8873A7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D86-425A-9C39-63E0A8873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86-425A-9C39-63E0A8873A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9773816913934"/>
          <c:y val="3.6493490209191029E-2"/>
          <c:w val="0.36441934753731337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1EE-4EFF-A85A-91B4B19F32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1EE-4EFF-A85A-91B4B19F322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1EE-4EFF-A85A-91B4B19F322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1EE-4EFF-A85A-91B4B19F3223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1EE-4EFF-A85A-91B4B19F322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1EE-4EFF-A85A-91B4B19F322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1EE-4EFF-A85A-91B4B19F3223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1EE-4EFF-A85A-91B4B19F322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1EE-4EFF-A85A-91B4B19F32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Jamais</c:v>
                </c:pt>
                <c:pt idx="1">
                  <c:v>À la petite enfance (0-5 ans) </c:v>
                </c:pt>
                <c:pt idx="2">
                  <c:v>Entre 6-12 ans </c:v>
                </c:pt>
                <c:pt idx="3">
                  <c:v>À l’adolescence (13-19 ans)</c:v>
                </c:pt>
                <c:pt idx="4">
                  <c:v>Jeune adulte (20-34 ans)</c:v>
                </c:pt>
                <c:pt idx="5">
                  <c:v>Entre 35 et 54 ans</c:v>
                </c:pt>
                <c:pt idx="6">
                  <c:v>55 ans et plus</c:v>
                </c:pt>
                <c:pt idx="7">
                  <c:v>Pas encore fait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0.13</c:v>
                </c:pt>
                <c:pt idx="1">
                  <c:v>0</c:v>
                </c:pt>
                <c:pt idx="2">
                  <c:v>0.02</c:v>
                </c:pt>
                <c:pt idx="3">
                  <c:v>0.33</c:v>
                </c:pt>
                <c:pt idx="4">
                  <c:v>0.32</c:v>
                </c:pt>
                <c:pt idx="5">
                  <c:v>0.08</c:v>
                </c:pt>
                <c:pt idx="6">
                  <c:v>0.01</c:v>
                </c:pt>
                <c:pt idx="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EE-4EFF-A85A-91B4B19F32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5796299096269599"/>
          <c:y val="0"/>
          <c:w val="0.54203691723490055"/>
          <c:h val="0.857855852797504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Very comfortable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Feuil1!$A$2:$A$10</c:f>
              <c:strCache>
                <c:ptCount val="9"/>
                <c:pt idx="0">
                  <c:v>people with a skin colour different from yours </c:v>
                </c:pt>
                <c:pt idx="1">
                  <c:v>people from a cultural community different from yours</c:v>
                </c:pt>
                <c:pt idx="2">
                  <c:v>individuals from an Indigenous community </c:v>
                </c:pt>
                <c:pt idx="3">
                  <c:v>individuals dealing with a physical disability</c:v>
                </c:pt>
                <c:pt idx="4">
                  <c:v>homosexual, lesbian, bisexual or pansexual women</c:v>
                </c:pt>
                <c:pt idx="5">
                  <c:v>homosexual, bisexual or pansexual men</c:v>
                </c:pt>
                <c:pt idx="6">
                  <c:v>individuals with religious or spiritual beliefs different from yours</c:v>
                </c:pt>
                <c:pt idx="7">
                  <c:v>individuals dealing with an intellectual disability</c:v>
                </c:pt>
                <c:pt idx="8">
                  <c:v>trans or nonbinary individuals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0.69</c:v>
                </c:pt>
                <c:pt idx="1">
                  <c:v>0.59</c:v>
                </c:pt>
                <c:pt idx="2">
                  <c:v>0.57999999999999996</c:v>
                </c:pt>
                <c:pt idx="3">
                  <c:v>0.54</c:v>
                </c:pt>
                <c:pt idx="4">
                  <c:v>0.52</c:v>
                </c:pt>
                <c:pt idx="5">
                  <c:v>0.51</c:v>
                </c:pt>
                <c:pt idx="6">
                  <c:v>0.5</c:v>
                </c:pt>
                <c:pt idx="7">
                  <c:v>0.42</c:v>
                </c:pt>
                <c:pt idx="8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7-4AB2-837F-28A73B90B4C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Somewhat comfortable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Feuil1!$A$2:$A$10</c:f>
              <c:strCache>
                <c:ptCount val="9"/>
                <c:pt idx="0">
                  <c:v>people with a skin colour different from yours </c:v>
                </c:pt>
                <c:pt idx="1">
                  <c:v>people from a cultural community different from yours</c:v>
                </c:pt>
                <c:pt idx="2">
                  <c:v>individuals from an Indigenous community </c:v>
                </c:pt>
                <c:pt idx="3">
                  <c:v>individuals dealing with a physical disability</c:v>
                </c:pt>
                <c:pt idx="4">
                  <c:v>homosexual, lesbian, bisexual or pansexual women</c:v>
                </c:pt>
                <c:pt idx="5">
                  <c:v>homosexual, bisexual or pansexual men</c:v>
                </c:pt>
                <c:pt idx="6">
                  <c:v>individuals with religious or spiritual beliefs different from yours</c:v>
                </c:pt>
                <c:pt idx="7">
                  <c:v>individuals dealing with an intellectual disability</c:v>
                </c:pt>
                <c:pt idx="8">
                  <c:v>trans or nonbinary individuals</c:v>
                </c:pt>
              </c:strCache>
            </c:strRef>
          </c:cat>
          <c:val>
            <c:numRef>
              <c:f>Feuil1!$C$2:$C$10</c:f>
              <c:numCache>
                <c:formatCode>0%</c:formatCode>
                <c:ptCount val="9"/>
                <c:pt idx="0">
                  <c:v>0.26</c:v>
                </c:pt>
                <c:pt idx="1">
                  <c:v>0.34</c:v>
                </c:pt>
                <c:pt idx="2">
                  <c:v>0.33</c:v>
                </c:pt>
                <c:pt idx="3">
                  <c:v>0.36</c:v>
                </c:pt>
                <c:pt idx="4">
                  <c:v>0.33</c:v>
                </c:pt>
                <c:pt idx="5">
                  <c:v>0.32</c:v>
                </c:pt>
                <c:pt idx="6">
                  <c:v>0.38</c:v>
                </c:pt>
                <c:pt idx="7">
                  <c:v>0.39</c:v>
                </c:pt>
                <c:pt idx="8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7-4AB2-837F-28A73B90B4C9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Somewhat uncomfortable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Feuil1!$A$2:$A$10</c:f>
              <c:strCache>
                <c:ptCount val="9"/>
                <c:pt idx="0">
                  <c:v>people with a skin colour different from yours </c:v>
                </c:pt>
                <c:pt idx="1">
                  <c:v>people from a cultural community different from yours</c:v>
                </c:pt>
                <c:pt idx="2">
                  <c:v>individuals from an Indigenous community </c:v>
                </c:pt>
                <c:pt idx="3">
                  <c:v>individuals dealing with a physical disability</c:v>
                </c:pt>
                <c:pt idx="4">
                  <c:v>homosexual, lesbian, bisexual or pansexual women</c:v>
                </c:pt>
                <c:pt idx="5">
                  <c:v>homosexual, bisexual or pansexual men</c:v>
                </c:pt>
                <c:pt idx="6">
                  <c:v>individuals with religious or spiritual beliefs different from yours</c:v>
                </c:pt>
                <c:pt idx="7">
                  <c:v>individuals dealing with an intellectual disability</c:v>
                </c:pt>
                <c:pt idx="8">
                  <c:v>trans or nonbinary individuals</c:v>
                </c:pt>
              </c:strCache>
            </c:strRef>
          </c:cat>
          <c:val>
            <c:numRef>
              <c:f>Feuil1!$D$2:$D$10</c:f>
              <c:numCache>
                <c:formatCode>0%</c:formatCode>
                <c:ptCount val="9"/>
                <c:pt idx="0">
                  <c:v>0.02</c:v>
                </c:pt>
                <c:pt idx="1">
                  <c:v>0.03</c:v>
                </c:pt>
                <c:pt idx="2">
                  <c:v>0.04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0.1</c:v>
                </c:pt>
                <c:pt idx="6">
                  <c:v>7.0000000000000007E-2</c:v>
                </c:pt>
                <c:pt idx="7">
                  <c:v>0.12</c:v>
                </c:pt>
                <c:pt idx="8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A7-4AB2-837F-28A73B90B4C9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Very uncomfortable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Feuil1!$A$2:$A$10</c:f>
              <c:strCache>
                <c:ptCount val="9"/>
                <c:pt idx="0">
                  <c:v>people with a skin colour different from yours </c:v>
                </c:pt>
                <c:pt idx="1">
                  <c:v>people from a cultural community different from yours</c:v>
                </c:pt>
                <c:pt idx="2">
                  <c:v>individuals from an Indigenous community </c:v>
                </c:pt>
                <c:pt idx="3">
                  <c:v>individuals dealing with a physical disability</c:v>
                </c:pt>
                <c:pt idx="4">
                  <c:v>homosexual, lesbian, bisexual or pansexual women</c:v>
                </c:pt>
                <c:pt idx="5">
                  <c:v>homosexual, bisexual or pansexual men</c:v>
                </c:pt>
                <c:pt idx="6">
                  <c:v>individuals with religious or spiritual beliefs different from yours</c:v>
                </c:pt>
                <c:pt idx="7">
                  <c:v>individuals dealing with an intellectual disability</c:v>
                </c:pt>
                <c:pt idx="8">
                  <c:v>trans or nonbinary individuals</c:v>
                </c:pt>
              </c:strCache>
            </c:strRef>
          </c:cat>
          <c:val>
            <c:numRef>
              <c:f>Feuil1!$E$2:$E$10</c:f>
              <c:numCache>
                <c:formatCode>0%</c:formatCode>
                <c:ptCount val="9"/>
                <c:pt idx="0">
                  <c:v>0.01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0.04</c:v>
                </c:pt>
                <c:pt idx="5">
                  <c:v>0.05</c:v>
                </c:pt>
                <c:pt idx="6">
                  <c:v>0.02</c:v>
                </c:pt>
                <c:pt idx="7">
                  <c:v>0.03</c:v>
                </c:pt>
                <c:pt idx="8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A7-4AB2-837F-28A73B90B4C9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I don’t know / prefer not to answer</c:v>
                </c:pt>
              </c:strCache>
            </c:strRef>
          </c:tx>
          <c:spPr>
            <a:pattFill prst="dkUpDiag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DA7-4AB2-837F-28A73B90B4C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DA7-4AB2-837F-28A73B90B4C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DA7-4AB2-837F-28A73B90B4C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DA7-4AB2-837F-28A73B90B4C9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DA7-4AB2-837F-28A73B90B4C9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3DA7-4AB2-837F-28A73B90B4C9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3DA7-4AB2-837F-28A73B90B4C9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3DA7-4AB2-837F-28A73B90B4C9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3DA7-4AB2-837F-28A73B90B4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Feuil1!$A$2:$A$10</c:f>
              <c:strCache>
                <c:ptCount val="9"/>
                <c:pt idx="0">
                  <c:v>people with a skin colour different from yours </c:v>
                </c:pt>
                <c:pt idx="1">
                  <c:v>people from a cultural community different from yours</c:v>
                </c:pt>
                <c:pt idx="2">
                  <c:v>individuals from an Indigenous community </c:v>
                </c:pt>
                <c:pt idx="3">
                  <c:v>individuals dealing with a physical disability</c:v>
                </c:pt>
                <c:pt idx="4">
                  <c:v>homosexual, lesbian, bisexual or pansexual women</c:v>
                </c:pt>
                <c:pt idx="5">
                  <c:v>homosexual, bisexual or pansexual men</c:v>
                </c:pt>
                <c:pt idx="6">
                  <c:v>individuals with religious or spiritual beliefs different from yours</c:v>
                </c:pt>
                <c:pt idx="7">
                  <c:v>individuals dealing with an intellectual disability</c:v>
                </c:pt>
                <c:pt idx="8">
                  <c:v>trans or nonbinary individuals</c:v>
                </c:pt>
              </c:strCache>
            </c:strRef>
          </c:cat>
          <c:val>
            <c:numRef>
              <c:f>Feuil1!$F$2:$F$10</c:f>
              <c:numCache>
                <c:formatCode>0%</c:formatCode>
                <c:ptCount val="9"/>
                <c:pt idx="0">
                  <c:v>0.01</c:v>
                </c:pt>
                <c:pt idx="1">
                  <c:v>0.02</c:v>
                </c:pt>
                <c:pt idx="2">
                  <c:v>0.04</c:v>
                </c:pt>
                <c:pt idx="3">
                  <c:v>0.02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DA7-4AB2-837F-28A73B90B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99061888"/>
        <c:axId val="199063424"/>
      </c:barChart>
      <c:catAx>
        <c:axId val="1990618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99063424"/>
        <c:crosses val="autoZero"/>
        <c:auto val="1"/>
        <c:lblAlgn val="ctr"/>
        <c:lblOffset val="100"/>
        <c:noMultiLvlLbl val="0"/>
      </c:catAx>
      <c:valAx>
        <c:axId val="199063424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99061888"/>
        <c:crosses val="autoZero"/>
        <c:crossBetween val="between"/>
        <c:majorUnit val="0.2"/>
        <c:minorUnit val="2.0000000000000004E-2"/>
      </c:valAx>
    </c:plotArea>
    <c:legend>
      <c:legendPos val="t"/>
      <c:layout>
        <c:manualLayout>
          <c:xMode val="edge"/>
          <c:yMode val="edge"/>
          <c:x val="3.4824389562032411E-2"/>
          <c:y val="0.89818134057938626"/>
          <c:w val="0.96002996225849391"/>
          <c:h val="4.6108899026904994E-2"/>
        </c:manualLayout>
      </c:layout>
      <c:overlay val="0"/>
      <c:txPr>
        <a:bodyPr/>
        <a:lstStyle/>
        <a:p>
          <a:pPr>
            <a:defRPr sz="1100" b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044498742650269"/>
          <c:y val="3.6493490209191029E-2"/>
          <c:w val="0.42351451215327568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I never questioned it/ I always accepted it / I never felt the need to talk about it </c:v>
                </c:pt>
                <c:pt idx="1">
                  <c:v>In early childhood (0-5 years old)</c:v>
                </c:pt>
                <c:pt idx="2">
                  <c:v>Between 6 and 12 years old</c:v>
                </c:pt>
                <c:pt idx="3">
                  <c:v>At adolescence (13-19 years old)</c:v>
                </c:pt>
                <c:pt idx="4">
                  <c:v>In young adulthood (20-34 years old)</c:v>
                </c:pt>
                <c:pt idx="5">
                  <c:v>Between 35 and 54 years old </c:v>
                </c:pt>
                <c:pt idx="6">
                  <c:v>55 years of age or older</c:v>
                </c:pt>
                <c:pt idx="7">
                  <c:v>It's not done yet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0.08</c:v>
                </c:pt>
                <c:pt idx="1">
                  <c:v>0.05</c:v>
                </c:pt>
                <c:pt idx="2">
                  <c:v>0.28999999999999998</c:v>
                </c:pt>
                <c:pt idx="3">
                  <c:v>0.43</c:v>
                </c:pt>
                <c:pt idx="4">
                  <c:v>0.12</c:v>
                </c:pt>
                <c:pt idx="5">
                  <c:v>0.03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9773816913934"/>
          <c:y val="3.6493490209191029E-2"/>
          <c:w val="0.44246173755984203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D1-4305-BBF0-00156757DE7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8D1-4305-BBF0-00156757DE7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8D1-4305-BBF0-00156757DE7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8D1-4305-BBF0-00156757DE7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8D1-4305-BBF0-00156757DE7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8D1-4305-BBF0-00156757DE79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8D1-4305-BBF0-00156757DE7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8D1-4305-BBF0-00156757DE7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8D1-4305-BBF0-00156757DE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Jamais</c:v>
                </c:pt>
                <c:pt idx="1">
                  <c:v>À la petite enfance (0-5 ans) </c:v>
                </c:pt>
                <c:pt idx="2">
                  <c:v>Entre 6-12 ans </c:v>
                </c:pt>
                <c:pt idx="3">
                  <c:v>À l’adolescence (13-19 ans)</c:v>
                </c:pt>
                <c:pt idx="4">
                  <c:v>Jeune adulte (20-34 ans)</c:v>
                </c:pt>
                <c:pt idx="5">
                  <c:v>Entre 35 et 54 ans</c:v>
                </c:pt>
                <c:pt idx="6">
                  <c:v>55 ans et plus</c:v>
                </c:pt>
                <c:pt idx="7">
                  <c:v>Pas encore fait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0.15</c:v>
                </c:pt>
                <c:pt idx="1">
                  <c:v>0</c:v>
                </c:pt>
                <c:pt idx="2">
                  <c:v>0.04</c:v>
                </c:pt>
                <c:pt idx="3">
                  <c:v>0.4</c:v>
                </c:pt>
                <c:pt idx="4">
                  <c:v>0.33</c:v>
                </c:pt>
                <c:pt idx="5">
                  <c:v>7.0000000000000007E-2</c:v>
                </c:pt>
                <c:pt idx="6">
                  <c:v>0.01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D1-4305-BBF0-00156757DE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9773816913934"/>
          <c:y val="3.6493490209191029E-2"/>
          <c:w val="0.36441934753731337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1EE-4EFF-A85A-91B4B19F32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1EE-4EFF-A85A-91B4B19F322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1EE-4EFF-A85A-91B4B19F322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1EE-4EFF-A85A-91B4B19F3223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1EE-4EFF-A85A-91B4B19F322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1EE-4EFF-A85A-91B4B19F322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1EE-4EFF-A85A-91B4B19F3223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1EE-4EFF-A85A-91B4B19F322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1EE-4EFF-A85A-91B4B19F32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Jamais</c:v>
                </c:pt>
                <c:pt idx="1">
                  <c:v>À la petite enfance (0-5 ans) </c:v>
                </c:pt>
                <c:pt idx="2">
                  <c:v>Entre 6-12 ans </c:v>
                </c:pt>
                <c:pt idx="3">
                  <c:v>À l’adolescence (13-19 ans)</c:v>
                </c:pt>
                <c:pt idx="4">
                  <c:v>Jeune adulte (20-34 ans)</c:v>
                </c:pt>
                <c:pt idx="5">
                  <c:v>Entre 35 et 54 ans</c:v>
                </c:pt>
                <c:pt idx="6">
                  <c:v>55 ans et plus</c:v>
                </c:pt>
                <c:pt idx="7">
                  <c:v>Pas encore fait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0.04</c:v>
                </c:pt>
                <c:pt idx="1">
                  <c:v>0</c:v>
                </c:pt>
                <c:pt idx="2">
                  <c:v>0.02</c:v>
                </c:pt>
                <c:pt idx="3">
                  <c:v>0.24</c:v>
                </c:pt>
                <c:pt idx="4">
                  <c:v>0.37</c:v>
                </c:pt>
                <c:pt idx="5">
                  <c:v>0.18</c:v>
                </c:pt>
                <c:pt idx="6">
                  <c:v>0.04</c:v>
                </c:pt>
                <c:pt idx="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EE-4EFF-A85A-91B4B19F32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9773816913934"/>
          <c:y val="3.6493490209191029E-2"/>
          <c:w val="0.44246173755984203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I never questioned it / I always accepted it / I never felt the need to talk about it </c:v>
                </c:pt>
                <c:pt idx="1">
                  <c:v>In early childhood (0-5 years old) </c:v>
                </c:pt>
                <c:pt idx="2">
                  <c:v>Between 6 and 12 years old </c:v>
                </c:pt>
                <c:pt idx="3">
                  <c:v>At adolescence (13-19 years old) </c:v>
                </c:pt>
                <c:pt idx="4">
                  <c:v>In young adulthood (20-34 years old) </c:v>
                </c:pt>
                <c:pt idx="5">
                  <c:v>Between 35 and 54 years old </c:v>
                </c:pt>
                <c:pt idx="6">
                  <c:v>55 years of age or older </c:v>
                </c:pt>
                <c:pt idx="7">
                  <c:v>It's not done yet 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0.03</c:v>
                </c:pt>
                <c:pt idx="1">
                  <c:v>0.16</c:v>
                </c:pt>
                <c:pt idx="2">
                  <c:v>0.25</c:v>
                </c:pt>
                <c:pt idx="3">
                  <c:v>0.3</c:v>
                </c:pt>
                <c:pt idx="4">
                  <c:v>0.18</c:v>
                </c:pt>
                <c:pt idx="5">
                  <c:v>0.06</c:v>
                </c:pt>
                <c:pt idx="6">
                  <c:v>0.01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9773816913934"/>
          <c:y val="3.6493490209191029E-2"/>
          <c:w val="0.44246173755984203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D1-4305-BBF0-00156757DE7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8D1-4305-BBF0-00156757DE7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8D1-4305-BBF0-00156757DE7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8D1-4305-BBF0-00156757DE7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8D1-4305-BBF0-00156757DE7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8D1-4305-BBF0-00156757DE79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8D1-4305-BBF0-00156757DE7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8D1-4305-BBF0-00156757DE7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8D1-4305-BBF0-00156757DE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Jamais</c:v>
                </c:pt>
                <c:pt idx="1">
                  <c:v>À la petite enfance (0-5 ans) </c:v>
                </c:pt>
                <c:pt idx="2">
                  <c:v>Entre 6-12 ans </c:v>
                </c:pt>
                <c:pt idx="3">
                  <c:v>À l’adolescence (13-19 ans)</c:v>
                </c:pt>
                <c:pt idx="4">
                  <c:v>Jeune adulte (20-34 ans)</c:v>
                </c:pt>
                <c:pt idx="5">
                  <c:v>Entre 35 et 54 ans</c:v>
                </c:pt>
                <c:pt idx="6">
                  <c:v>55 ans et plus</c:v>
                </c:pt>
                <c:pt idx="7">
                  <c:v>Pas encore fait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0.06</c:v>
                </c:pt>
                <c:pt idx="1">
                  <c:v>0.01</c:v>
                </c:pt>
                <c:pt idx="2">
                  <c:v>0.03</c:v>
                </c:pt>
                <c:pt idx="3">
                  <c:v>0.3</c:v>
                </c:pt>
                <c:pt idx="4">
                  <c:v>0.4</c:v>
                </c:pt>
                <c:pt idx="5">
                  <c:v>0.18</c:v>
                </c:pt>
                <c:pt idx="6">
                  <c:v>0.03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D1-4305-BBF0-00156757DE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86686113770423"/>
          <c:y val="3.6493490209191029E-2"/>
          <c:w val="0.49714619023695378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696-46B3-AC6A-D74EEA7210E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696-46B3-AC6A-D74EEA7210E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696-46B3-AC6A-D74EEA7210E6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696-46B3-AC6A-D74EEA7210E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696-46B3-AC6A-D74EEA7210E6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696-46B3-AC6A-D74EEA7210E6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A696-46B3-AC6A-D74EEA7210E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696-46B3-AC6A-D74EEA7210E6}"/>
              </c:ext>
            </c:extLst>
          </c:dPt>
          <c:dLbls>
            <c:dLbl>
              <c:idx val="0"/>
              <c:layout>
                <c:manualLayout>
                  <c:x val="-7.7245063918769822E-3"/>
                  <c:y val="-1.9966288917210105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5936252750715E-2"/>
                      <c:h val="7.3390088175125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696-46B3-AC6A-D74EEA7210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Feuil1!$A$2:$A$10</c:f>
              <c:strCache>
                <c:ptCount val="9"/>
                <c:pt idx="0">
                  <c:v>Traitements hormonaux</c:v>
                </c:pt>
                <c:pt idx="1">
                  <c:v>Chirurgie</c:v>
                </c:pt>
                <c:pt idx="2">
                  <c:v>*Intervention sur la pilosité (laser, électrolyse, etc.)</c:v>
                </c:pt>
                <c:pt idx="3">
                  <c:v>*Thérapie/ aide psychosociale</c:v>
                </c:pt>
                <c:pt idx="4">
                  <c:v>*Apparence (Vêtements, traitements de beauté, coiffure)</c:v>
                </c:pt>
                <c:pt idx="5">
                  <c:v>*Gender affirming gear (Bandage de la poitrine, packing, tucking, padding)</c:v>
                </c:pt>
                <c:pt idx="6">
                  <c:v>*Changer les pronoms/ prénoms (officiellement ou non)</c:v>
                </c:pt>
                <c:pt idx="7">
                  <c:v>*Training pour la voix</c:v>
                </c:pt>
                <c:pt idx="8">
                  <c:v>Non, aucun traitement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0.2</c:v>
                </c:pt>
                <c:pt idx="1">
                  <c:v>0.13</c:v>
                </c:pt>
                <c:pt idx="2">
                  <c:v>0.01</c:v>
                </c:pt>
                <c:pt idx="3">
                  <c:v>0.04</c:v>
                </c:pt>
                <c:pt idx="4">
                  <c:v>0.04</c:v>
                </c:pt>
                <c:pt idx="5">
                  <c:v>0.03</c:v>
                </c:pt>
                <c:pt idx="6">
                  <c:v>0.01</c:v>
                </c:pt>
                <c:pt idx="7">
                  <c:v>0</c:v>
                </c:pt>
                <c:pt idx="8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96-46B3-AC6A-D74EEA7210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9773816913934"/>
          <c:y val="3.6493490209191029E-2"/>
          <c:w val="0.44246173755984203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8B3-4C45-A07D-AFD218E7186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8B3-4C45-A07D-AFD218E7186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8B3-4C45-A07D-AFD218E7186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8B3-4C45-A07D-AFD218E7186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8B3-4C45-A07D-AFD218E7186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8B3-4C45-A07D-AFD218E7186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8B3-4C45-A07D-AFD218E7186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8B3-4C45-A07D-AFD218E7186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2563461555691E-2"/>
                      <c:h val="7.33900881751251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8B3-4C45-A07D-AFD218E718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Feuil1!$A$2:$A$10</c:f>
              <c:strCache>
                <c:ptCount val="9"/>
                <c:pt idx="0">
                  <c:v>Hormone treatments</c:v>
                </c:pt>
                <c:pt idx="1">
                  <c:v>Surgery</c:v>
                </c:pt>
                <c:pt idx="2">
                  <c:v>*Hair removal (laser, electrolysis, etc.)</c:v>
                </c:pt>
                <c:pt idx="3">
                  <c:v>*Therapy / psychosocial help</c:v>
                </c:pt>
                <c:pt idx="4">
                  <c:v>*Appearance (clothing, beauty treatments, hair style)</c:v>
                </c:pt>
                <c:pt idx="5">
                  <c:v>*Gender affirming gear (chest bandage, packing, tucking, padding)</c:v>
                </c:pt>
                <c:pt idx="6">
                  <c:v>*Changed pronoun / first name (officially or not)</c:v>
                </c:pt>
                <c:pt idx="7">
                  <c:v>*Voice training</c:v>
                </c:pt>
                <c:pt idx="8">
                  <c:v>No, no treatments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0.76</c:v>
                </c:pt>
                <c:pt idx="1">
                  <c:v>0.37</c:v>
                </c:pt>
                <c:pt idx="2">
                  <c:v>0.12</c:v>
                </c:pt>
                <c:pt idx="3">
                  <c:v>0.05</c:v>
                </c:pt>
                <c:pt idx="4">
                  <c:v>0.05</c:v>
                </c:pt>
                <c:pt idx="5">
                  <c:v>0.02</c:v>
                </c:pt>
                <c:pt idx="6">
                  <c:v>0.02</c:v>
                </c:pt>
                <c:pt idx="7">
                  <c:v>0.03</c:v>
                </c:pt>
                <c:pt idx="8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B3-4C45-A07D-AFD218E718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749087849216062"/>
          <c:y val="5.7035003336555895E-2"/>
          <c:w val="0.37646857965425307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557445002230662E-2"/>
                      <c:h val="7.75231895784430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Easy</c:v>
                </c:pt>
                <c:pt idx="1">
                  <c:v>Difficult</c:v>
                </c:pt>
                <c:pt idx="2">
                  <c:v>I prefer not to answer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0.43</c:v>
                </c:pt>
                <c:pt idx="1">
                  <c:v>0.53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11818277732519E-2"/>
          <c:y val="4.0099601958275791E-2"/>
          <c:w val="0.95817468492387814"/>
          <c:h val="0.64892241949163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0E-4739-992B-E8A979F98B0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don’t know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0.67</c:v>
                </c:pt>
                <c:pt idx="1">
                  <c:v>0.14000000000000001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2F8-439A-83DE-D870FCAD1A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824-4527-B4FD-8F7EA65D033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2F8-439A-83DE-D870FCAD1AF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F8-439A-83DE-D870FCAD1AF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2F8-439A-83DE-D870FCAD1AF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F8-439A-83DE-D870FCAD1AF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2F8-439A-83DE-D870FCAD1AF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F8-439A-83DE-D870FCAD1AF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2F8-439A-83DE-D870FCAD1A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Has been a victim (in last 12 months)</c:v>
                </c:pt>
                <c:pt idx="1">
                  <c:v>Has been a victim (only 12+ months ago)</c:v>
                </c:pt>
                <c:pt idx="2">
                  <c:v>Has never been a victim</c:v>
                </c:pt>
                <c:pt idx="3">
                  <c:v>I don’t know, I prefer not to answer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0.46</c:v>
                </c:pt>
                <c:pt idx="1">
                  <c:v>0.42</c:v>
                </c:pt>
                <c:pt idx="2">
                  <c:v>0.08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F8-439A-83DE-D870FCAD1A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235317819374541"/>
          <c:y val="3.6493490209191029E-2"/>
          <c:w val="0.45160622297738456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has a different skin colour from yours</c:v>
                </c:pt>
                <c:pt idx="1">
                  <c:v>has religious or spiritual beliefs different from yours </c:v>
                </c:pt>
                <c:pt idx="2">
                  <c:v>comes from a cultural community different from yours</c:v>
                </c:pt>
                <c:pt idx="3">
                  <c:v>is gay, lesbian, bisexual or pansexual</c:v>
                </c:pt>
                <c:pt idx="4">
                  <c:v>is dealing with a physical disability</c:v>
                </c:pt>
                <c:pt idx="5">
                  <c:v>comes from an Indigenous community </c:v>
                </c:pt>
                <c:pt idx="6">
                  <c:v>is dealing with an intellectual disability</c:v>
                </c:pt>
                <c:pt idx="7">
                  <c:v>is trans or non-binary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0.81</c:v>
                </c:pt>
                <c:pt idx="1">
                  <c:v>0.78</c:v>
                </c:pt>
                <c:pt idx="2">
                  <c:v>0.78</c:v>
                </c:pt>
                <c:pt idx="3">
                  <c:v>0.91</c:v>
                </c:pt>
                <c:pt idx="4">
                  <c:v>0.46</c:v>
                </c:pt>
                <c:pt idx="5">
                  <c:v>0.4</c:v>
                </c:pt>
                <c:pt idx="6">
                  <c:v>0.43</c:v>
                </c:pt>
                <c:pt idx="7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9B4-4AFD-BD24-206B3B16151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9B4-4AFD-BD24-206B3B16151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9B4-4AFD-BD24-206B3B161515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9B4-4AFD-BD24-206B3B16151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9B4-4AFD-BD24-206B3B16151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9B4-4AFD-BD24-206B3B16151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9B4-4AFD-BD24-206B3B16151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9B4-4AFD-BD24-206B3B16151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9B4-4AFD-BD24-206B3B161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A déjà été victime (12 mois)</c:v>
                </c:pt>
                <c:pt idx="1">
                  <c:v>A déjà été victime (+ 12 mois seulement)</c:v>
                </c:pt>
                <c:pt idx="2">
                  <c:v>N'a jamais été victime</c:v>
                </c:pt>
                <c:pt idx="3">
                  <c:v>Je ne sais pas / préfère ne pas répondre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0.23</c:v>
                </c:pt>
                <c:pt idx="1">
                  <c:v>0.45</c:v>
                </c:pt>
                <c:pt idx="2">
                  <c:v>0.27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B4-4AFD-BD24-206B3B1615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045463207659521"/>
          <c:y val="3.6493490209191029E-2"/>
          <c:w val="0.25485330246577548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2E3-4EDA-A4C7-72EF1DC1941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2E3-4EDA-A4C7-72EF1DC194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2E3-4EDA-A4C7-72EF1DC1941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2E3-4EDA-A4C7-72EF1DC194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2E3-4EDA-A4C7-72EF1DC194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2E3-4EDA-A4C7-72EF1DC194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2E3-4EDA-A4C7-72EF1DC19411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2E3-4EDA-A4C7-72EF1DC1941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066668863378353E-2"/>
                      <c:h val="6.61816491274120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2E3-4EDA-A4C7-72EF1DC19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Feuil1!$A$2:$A$11</c:f>
              <c:strCache>
                <c:ptCount val="10"/>
                <c:pt idx="0">
                  <c:v>Bonifier les cours d’éducation sexuelle à l’école</c:v>
                </c:pt>
                <c:pt idx="1">
                  <c:v>Faciliter l’accès à du soutien professionnel</c:v>
                </c:pt>
                <c:pt idx="2">
                  <c:v>Avoir une meilleure représentation des personnes de la diversité sexuelle et de genre dans les médias</c:v>
                </c:pt>
                <c:pt idx="3">
                  <c:v>Tenir des ateliers de sensibilisation (en entreprise, dans les écoles ou dans d’autres milieux)</c:v>
                </c:pt>
                <c:pt idx="4">
                  <c:v>Avoir des campagnes de communication contre l’homophobie/la transphobie</c:v>
                </c:pt>
                <c:pt idx="5">
                  <c:v>Disposer de plus de cliniques spécialisées dans les problématiques de santé spécifiques aux personnes de la diversité sexuelle et de genre</c:v>
                </c:pt>
                <c:pt idx="6">
                  <c:v>Financer davantage de ressources et de regroupements pour les personnes de la diversité sexuelle et de genre</c:v>
                </c:pt>
                <c:pt idx="7">
                  <c:v>Faciliter l’accès à des interventions pour les transitions de sexe ou de genre</c:v>
                </c:pt>
                <c:pt idx="8">
                  <c:v>Autre</c:v>
                </c:pt>
                <c:pt idx="9">
                  <c:v>Aucune intervention / rien</c:v>
                </c:pt>
              </c:strCache>
            </c:strRef>
          </c:cat>
          <c:val>
            <c:numRef>
              <c:f>Feuil1!$B$2:$B$11</c:f>
              <c:numCache>
                <c:formatCode>0%</c:formatCode>
                <c:ptCount val="10"/>
                <c:pt idx="0">
                  <c:v>0.36</c:v>
                </c:pt>
                <c:pt idx="1">
                  <c:v>0.3</c:v>
                </c:pt>
                <c:pt idx="2">
                  <c:v>0.28999999999999998</c:v>
                </c:pt>
                <c:pt idx="3">
                  <c:v>0.27</c:v>
                </c:pt>
                <c:pt idx="4">
                  <c:v>0.25</c:v>
                </c:pt>
                <c:pt idx="5">
                  <c:v>0.22</c:v>
                </c:pt>
                <c:pt idx="6">
                  <c:v>0.14000000000000001</c:v>
                </c:pt>
                <c:pt idx="7">
                  <c:v>0.12</c:v>
                </c:pt>
                <c:pt idx="8">
                  <c:v>0.05</c:v>
                </c:pt>
                <c:pt idx="9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E3-4EDA-A4C7-72EF1DC194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2010287567289157"/>
          <c:y val="3.6493490209191029E-2"/>
          <c:w val="0.3238566188739409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layout>
                <c:manualLayout>
                  <c:x val="-7.80217517271681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82630662474704E-2"/>
                      <c:h val="6.3247143593905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Feuil1!$A$2:$A$11</c:f>
              <c:strCache>
                <c:ptCount val="10"/>
                <c:pt idx="0">
                  <c:v>Enhancing sex education in schools</c:v>
                </c:pt>
                <c:pt idx="1">
                  <c:v>Making access easier to professional support </c:v>
                </c:pt>
                <c:pt idx="2">
                  <c:v>Better representation of sexually and gender-diverse individuals in the media</c:v>
                </c:pt>
                <c:pt idx="3">
                  <c:v>Conducting awareness workshops (in companies, schools or other settings)</c:v>
                </c:pt>
                <c:pt idx="4">
                  <c:v>Running communications campaigns against homophobia/transphobia</c:v>
                </c:pt>
                <c:pt idx="5">
                  <c:v>Having more clinics that specialize in health issues specific to sexually and gender-diverse individuals</c:v>
                </c:pt>
                <c:pt idx="6">
                  <c:v>More funding for resources and groups for sexually and gender-diverse people</c:v>
                </c:pt>
                <c:pt idx="7">
                  <c:v>Making access easier to interventions for sex or gender transitions</c:v>
                </c:pt>
                <c:pt idx="8">
                  <c:v>Other </c:v>
                </c:pt>
                <c:pt idx="9">
                  <c:v>No intervention / nothing</c:v>
                </c:pt>
              </c:strCache>
            </c:strRef>
          </c:cat>
          <c:val>
            <c:numRef>
              <c:f>Feuil1!$B$2:$B$11</c:f>
              <c:numCache>
                <c:formatCode>0%</c:formatCode>
                <c:ptCount val="10"/>
                <c:pt idx="0">
                  <c:v>0.56999999999999995</c:v>
                </c:pt>
                <c:pt idx="1">
                  <c:v>0.32</c:v>
                </c:pt>
                <c:pt idx="2">
                  <c:v>0.44</c:v>
                </c:pt>
                <c:pt idx="3">
                  <c:v>0.3</c:v>
                </c:pt>
                <c:pt idx="4">
                  <c:v>0.3</c:v>
                </c:pt>
                <c:pt idx="5">
                  <c:v>0.28999999999999998</c:v>
                </c:pt>
                <c:pt idx="6">
                  <c:v>0.27</c:v>
                </c:pt>
                <c:pt idx="7">
                  <c:v>0.21</c:v>
                </c:pt>
                <c:pt idx="8">
                  <c:v>0.06</c:v>
                </c:pt>
                <c:pt idx="9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749087849216062"/>
          <c:y val="5.7035003336555895E-2"/>
          <c:w val="0.37646857965425307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9C54-4597-A68B-D26CD92F6C6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557445002230662E-2"/>
                      <c:h val="7.75231895784430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Feuil1!$A$2:$A$14</c:f>
              <c:strCache>
                <c:ptCount val="13"/>
                <c:pt idx="0">
                  <c:v>Social media sites (Facebook, Instagram, TikTok)</c:v>
                </c:pt>
                <c:pt idx="1">
                  <c:v>Websites</c:v>
                </c:pt>
                <c:pt idx="2">
                  <c:v>Family members</c:v>
                </c:pt>
                <c:pt idx="3">
                  <c:v>Relatives who have gone through a similar process</c:v>
                </c:pt>
                <c:pt idx="4">
                  <c:v>Community resources </c:v>
                </c:pt>
                <c:pt idx="5">
                  <c:v>Psychologist</c:v>
                </c:pt>
                <c:pt idx="6">
                  <c:v>Relatives who have not gone through a similar process</c:v>
                </c:pt>
                <c:pt idx="7">
                  <c:v>Social intervention resource (in social work or education, for example)</c:v>
                </c:pt>
                <c:pt idx="8">
                  <c:v>Friends, chosen family (unspecified)</c:v>
                </c:pt>
                <c:pt idx="9">
                  <c:v>Telephone or chat services</c:v>
                </c:pt>
                <c:pt idx="10">
                  <c:v>Doctor</c:v>
                </c:pt>
                <c:pt idx="11">
                  <c:v>Sexologist</c:v>
                </c:pt>
                <c:pt idx="12">
                  <c:v>None </c:v>
                </c:pt>
              </c:strCache>
            </c:strRef>
          </c:cat>
          <c:val>
            <c:numRef>
              <c:f>Feuil1!$B$2:$B$14</c:f>
              <c:numCache>
                <c:formatCode>0%</c:formatCode>
                <c:ptCount val="13"/>
                <c:pt idx="0">
                  <c:v>0.52</c:v>
                </c:pt>
                <c:pt idx="1">
                  <c:v>0.42</c:v>
                </c:pt>
                <c:pt idx="2">
                  <c:v>0.24</c:v>
                </c:pt>
                <c:pt idx="3">
                  <c:v>0.22</c:v>
                </c:pt>
                <c:pt idx="4">
                  <c:v>0.22</c:v>
                </c:pt>
                <c:pt idx="5">
                  <c:v>0.2</c:v>
                </c:pt>
                <c:pt idx="6">
                  <c:v>0.13</c:v>
                </c:pt>
                <c:pt idx="7">
                  <c:v>0.1</c:v>
                </c:pt>
                <c:pt idx="8">
                  <c:v>0.1</c:v>
                </c:pt>
                <c:pt idx="9">
                  <c:v>7.0000000000000007E-2</c:v>
                </c:pt>
                <c:pt idx="10">
                  <c:v>7.0000000000000007E-2</c:v>
                </c:pt>
                <c:pt idx="11">
                  <c:v>0.04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48778413648965324"/>
          <c:h val="0.965014783643962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D56-4ACA-8D11-3703057727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56-4ACA-8D11-3703057727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D56-4ACA-8D11-37030577278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D56-4ACA-8D11-3703057727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D56-4ACA-8D11-3703057727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D56-4ACA-8D11-3703057727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D56-4ACA-8D11-3703057727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56-4ACA-8D11-370305772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Feuil1!$A$2:$A$13</c:f>
              <c:strCache>
                <c:ptCount val="12"/>
                <c:pt idx="0">
                  <c:v>Dans une résidence privée (chez vous ou chez quelqu’un d’autre)</c:v>
                </c:pt>
                <c:pt idx="1">
                  <c:v>Au travail</c:v>
                </c:pt>
                <c:pt idx="2">
                  <c:v>En ligne (sur Internet)</c:v>
                </c:pt>
                <c:pt idx="3">
                  <c:v>Dans des lieux publics extérieurs (sur la rue, dans un stationnement, etc.)</c:v>
                </c:pt>
                <c:pt idx="4">
                  <c:v>Dans un établissement scolaire ou à proximité</c:v>
                </c:pt>
                <c:pt idx="5">
                  <c:v>Dans des établissements commerciaux (dans un bar, dans un centre d’achat, etc.)</c:v>
                </c:pt>
                <c:pt idx="6">
                  <c:v>Dans les transports en commun (autobus, métro, tramway, etc.)</c:v>
                </c:pt>
                <c:pt idx="7">
                  <c:v>Dans des établissements de santé</c:v>
                </c:pt>
                <c:pt idx="8">
                  <c:v>Au sein d’un groupe de personnes de la diversité sexuelle et de genre</c:v>
                </c:pt>
                <c:pt idx="9">
                  <c:v>Dans un lieu de sports ou loisirs</c:v>
                </c:pt>
                <c:pt idx="10">
                  <c:v>Dans un milieu associatif ou de bénévolat</c:v>
                </c:pt>
                <c:pt idx="11">
                  <c:v>Dans une résidence pour personnes âgées (RPA)</c:v>
                </c:pt>
              </c:strCache>
            </c:strRef>
          </c:cat>
          <c:val>
            <c:numRef>
              <c:f>Feuil1!$B$2:$B$13</c:f>
              <c:numCache>
                <c:formatCode>0%</c:formatCode>
                <c:ptCount val="12"/>
                <c:pt idx="0">
                  <c:v>0.27</c:v>
                </c:pt>
                <c:pt idx="1">
                  <c:v>0.2</c:v>
                </c:pt>
                <c:pt idx="2">
                  <c:v>0.1</c:v>
                </c:pt>
                <c:pt idx="3">
                  <c:v>0.08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0.03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0.01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6-4ACA-8D11-370305772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5849849196095556"/>
          <c:y val="3.6493490209191029E-2"/>
          <c:w val="0.28546091315920047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697233527975644E-2"/>
                      <c:h val="5.4393453228582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Feuil1!$A$2:$A$13</c:f>
              <c:strCache>
                <c:ptCount val="12"/>
                <c:pt idx="0">
                  <c:v>In a private residence (in your home or in someone else’s home)</c:v>
                </c:pt>
                <c:pt idx="1">
                  <c:v>At your workplace</c:v>
                </c:pt>
                <c:pt idx="2">
                  <c:v>Online (on the Internet)</c:v>
                </c:pt>
                <c:pt idx="3">
                  <c:v>In an outside public space (on the street, in a parking lot, etc.)</c:v>
                </c:pt>
                <c:pt idx="4">
                  <c:v>At or near a school</c:v>
                </c:pt>
                <c:pt idx="5">
                  <c:v>In a commercial establishment (in a bar, in a shopping mall, etc.)</c:v>
                </c:pt>
                <c:pt idx="6">
                  <c:v>On public transit (bus, metro/subway, streetcar, etc.)</c:v>
                </c:pt>
                <c:pt idx="7">
                  <c:v>At a healthcare facility</c:v>
                </c:pt>
                <c:pt idx="8">
                  <c:v>In a group with other persons of sexual or gender diversity </c:v>
                </c:pt>
                <c:pt idx="9">
                  <c:v>At a sports or recreational venue </c:v>
                </c:pt>
                <c:pt idx="10">
                  <c:v>At a charity or voluntary organisation</c:v>
                </c:pt>
                <c:pt idx="11">
                  <c:v>At a seniors' residence </c:v>
                </c:pt>
              </c:strCache>
            </c:strRef>
          </c:cat>
          <c:val>
            <c:numRef>
              <c:f>Feuil1!$B$2:$B$13</c:f>
              <c:numCache>
                <c:formatCode>0%</c:formatCode>
                <c:ptCount val="12"/>
                <c:pt idx="0">
                  <c:v>0.18</c:v>
                </c:pt>
                <c:pt idx="1">
                  <c:v>0.12</c:v>
                </c:pt>
                <c:pt idx="2">
                  <c:v>0.16</c:v>
                </c:pt>
                <c:pt idx="3">
                  <c:v>0.14000000000000001</c:v>
                </c:pt>
                <c:pt idx="4">
                  <c:v>0.12</c:v>
                </c:pt>
                <c:pt idx="5">
                  <c:v>0.06</c:v>
                </c:pt>
                <c:pt idx="6">
                  <c:v>0.04</c:v>
                </c:pt>
                <c:pt idx="7">
                  <c:v>0.04</c:v>
                </c:pt>
                <c:pt idx="8">
                  <c:v>0.02</c:v>
                </c:pt>
                <c:pt idx="9">
                  <c:v>0.01</c:v>
                </c:pt>
                <c:pt idx="10">
                  <c:v>0.01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  <c:max val="0.30000000000000004"/>
        </c:scaling>
        <c:delete val="1"/>
        <c:axPos val="t"/>
        <c:numFmt formatCode="0%" sourceLinked="1"/>
        <c:majorTickMark val="out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2F8-439A-83DE-D870FCAD1A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2F8-439A-83DE-D870FCAD1AF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F8-439A-83DE-D870FCAD1AF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2F8-439A-83DE-D870FCAD1AF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F8-439A-83DE-D870FCAD1AF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2F8-439A-83DE-D870FCAD1AF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F8-439A-83DE-D870FCAD1AF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2F8-439A-83DE-D870FCAD1A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Very good</c:v>
                </c:pt>
                <c:pt idx="1">
                  <c:v>Quite good</c:v>
                </c:pt>
                <c:pt idx="2">
                  <c:v>Fair</c:v>
                </c:pt>
                <c:pt idx="3">
                  <c:v>Bad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0.11</c:v>
                </c:pt>
                <c:pt idx="1">
                  <c:v>0.28999999999999998</c:v>
                </c:pt>
                <c:pt idx="2">
                  <c:v>0.37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F8-439A-83DE-D870FCAD1A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D86-425A-9C39-63E0A8873A7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04A-4279-BAD4-DFA28316C63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D86-425A-9C39-63E0A8873A7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D86-425A-9C39-63E0A8873A73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D86-425A-9C39-63E0A8873A7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D86-425A-9C39-63E0A8873A7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D86-425A-9C39-63E0A8873A73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D86-425A-9C39-63E0A8873A7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D86-425A-9C39-63E0A8873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Très bon</c:v>
                </c:pt>
                <c:pt idx="1">
                  <c:v>Assez bon</c:v>
                </c:pt>
                <c:pt idx="2">
                  <c:v>Passable</c:v>
                </c:pt>
                <c:pt idx="3">
                  <c:v>Mauvais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0.25</c:v>
                </c:pt>
                <c:pt idx="1">
                  <c:v>0.42</c:v>
                </c:pt>
                <c:pt idx="2">
                  <c:v>0.25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86-425A-9C39-63E0A8873A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F36-4F80-AB1F-FC2A4C197ED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F36-4F80-AB1F-FC2A4C197ED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F36-4F80-AB1F-FC2A4C197ED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F36-4F80-AB1F-FC2A4C197ED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AF36-4F80-AB1F-FC2A4C197ED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F36-4F80-AB1F-FC2A4C197ED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AF36-4F80-AB1F-FC2A4C197ED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AF36-4F80-AB1F-FC2A4C197ED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AF36-4F80-AB1F-FC2A4C197ED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AF36-4F80-AB1F-FC2A4C197ED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AF36-4F80-AB1F-FC2A4C197ED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AF36-4F80-AB1F-FC2A4C197ED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AF36-4F80-AB1F-FC2A4C197ED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AF36-4F80-AB1F-FC2A4C197ED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602055349424485E-2"/>
                      <c:h val="8.6360772383247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F36-4F80-AB1F-FC2A4C197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Feuil1!$A$2:$A$12</c:f>
              <c:strCache>
                <c:ptCount val="11"/>
                <c:pt idx="0">
                  <c:v>0 - No stress 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10 - A lot of stress 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0.11</c:v>
                </c:pt>
                <c:pt idx="6">
                  <c:v>0.13</c:v>
                </c:pt>
                <c:pt idx="7">
                  <c:v>0.2</c:v>
                </c:pt>
                <c:pt idx="8">
                  <c:v>0.19</c:v>
                </c:pt>
                <c:pt idx="9">
                  <c:v>7.0000000000000007E-2</c:v>
                </c:pt>
                <c:pt idx="1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F36-4F80-AB1F-FC2A4C197E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3A6-4F25-A109-E34D4B1D6FE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3A6-4F25-A109-E34D4B1D6FE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3A6-4F25-A109-E34D4B1D6FE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3A6-4F25-A109-E34D4B1D6FE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3A6-4F25-A109-E34D4B1D6FE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3A6-4F25-A109-E34D4B1D6FE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3A6-4F25-A109-E34D4B1D6FEA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3A6-4F25-A109-E34D4B1D6FEA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3A6-4F25-A109-E34D4B1D6FE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3A6-4F25-A109-E34D4B1D6FEA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3A6-4F25-A109-E34D4B1D6FE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3A6-4F25-A109-E34D4B1D6FEA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3A6-4F25-A109-E34D4B1D6FEA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03A6-4F25-A109-E34D4B1D6FE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602055349424485E-2"/>
                      <c:h val="8.6360772383247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3A6-4F25-A109-E34D4B1D6F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Feuil1!$A$2:$A$12</c:f>
              <c:strCache>
                <c:ptCount val="11"/>
                <c:pt idx="0">
                  <c:v>0 - Aucun stress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10 - Un très grand stress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0.05</c:v>
                </c:pt>
                <c:pt idx="1">
                  <c:v>0.05</c:v>
                </c:pt>
                <c:pt idx="2">
                  <c:v>0.09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0.15</c:v>
                </c:pt>
                <c:pt idx="6">
                  <c:v>0.14000000000000001</c:v>
                </c:pt>
                <c:pt idx="7">
                  <c:v>0.18</c:v>
                </c:pt>
                <c:pt idx="8">
                  <c:v>0.1</c:v>
                </c:pt>
                <c:pt idx="9">
                  <c:v>0.04</c:v>
                </c:pt>
                <c:pt idx="1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3A6-4F25-A109-E34D4B1D6F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D56-4ACA-8D11-3703057727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56-4ACA-8D11-37030577278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D56-4ACA-8D11-3703057727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D56-4ACA-8D11-37030577278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D56-4ACA-8D11-3703057727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D56-4ACA-8D11-3703057727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D56-4ACA-8D11-3703057727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D56-4ACA-8D11-3703057727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56-4ACA-8D11-370305772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Feuil1!$A$2:$A$9</c:f>
              <c:strCache>
                <c:ptCount val="8"/>
                <c:pt idx="0">
                  <c:v>de couleur de peau différente de la vôtre</c:v>
                </c:pt>
                <c:pt idx="1">
                  <c:v>de croyances religieuses ou spirituelles différentes de la vôtre</c:v>
                </c:pt>
                <c:pt idx="2">
                  <c:v>issues d'une communauté culturelle différente de la vôtre</c:v>
                </c:pt>
                <c:pt idx="3">
                  <c:v>homosexuelles, bisexuelles ou pansexuelles</c:v>
                </c:pt>
                <c:pt idx="4">
                  <c:v>en situation de handicap physique</c:v>
                </c:pt>
                <c:pt idx="5">
                  <c:v>issues de communautés autochtones</c:v>
                </c:pt>
                <c:pt idx="6">
                  <c:v>en situation de déficience intellectuelle</c:v>
                </c:pt>
                <c:pt idx="7">
                  <c:v>trans ou non-binaires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0.7</c:v>
                </c:pt>
                <c:pt idx="1">
                  <c:v>0.64</c:v>
                </c:pt>
                <c:pt idx="2">
                  <c:v>0.63</c:v>
                </c:pt>
                <c:pt idx="3">
                  <c:v>0.46</c:v>
                </c:pt>
                <c:pt idx="4">
                  <c:v>0.41</c:v>
                </c:pt>
                <c:pt idx="5">
                  <c:v>0.28000000000000003</c:v>
                </c:pt>
                <c:pt idx="6">
                  <c:v>0.24</c:v>
                </c:pt>
                <c:pt idx="7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6-4ACA-8D11-370305772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425791198562397"/>
          <c:y val="3.6493490209191029E-2"/>
          <c:w val="0.4958789048191577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ADF-4F09-B4D1-816CA3E7504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ADF-4F09-B4D1-816CA3E7504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ADF-4F09-B4D1-816CA3E7504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ADF-4F09-B4D1-816CA3E7504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ADF-4F09-B4D1-816CA3E7504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ADF-4F09-B4D1-816CA3E7504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ADF-4F09-B4D1-816CA3E7504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35661465268704E-2"/>
                      <c:h val="0.129878309115542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ADF-4F09-B4D1-816CA3E750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dépression</c:v>
                </c:pt>
                <c:pt idx="1">
                  <c:v>trouble anxieux</c:v>
                </c:pt>
                <c:pt idx="2">
                  <c:v>psychose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0.26</c:v>
                </c:pt>
                <c:pt idx="1">
                  <c:v>0.26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ADF-4F09-B4D1-816CA3E750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145122432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F36-4F80-AB1F-FC2A4C197ED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F36-4F80-AB1F-FC2A4C197ED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F36-4F80-AB1F-FC2A4C197ED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AF36-4F80-AB1F-FC2A4C197ED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AF36-4F80-AB1F-FC2A4C197ED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AF36-4F80-AB1F-FC2A4C197ED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AF36-4F80-AB1F-FC2A4C197ED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256216252321647E-2"/>
                      <c:h val="0.164692168046771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F36-4F80-AB1F-FC2A4C197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depression</c:v>
                </c:pt>
                <c:pt idx="1">
                  <c:v>anxiety disorder</c:v>
                </c:pt>
                <c:pt idx="2">
                  <c:v>psychosis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0.49</c:v>
                </c:pt>
                <c:pt idx="1">
                  <c:v>0.48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F36-4F80-AB1F-FC2A4C197E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F36-4F80-AB1F-FC2A4C197ED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F36-4F80-AB1F-FC2A4C197ED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F36-4F80-AB1F-FC2A4C197ED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AF36-4F80-AB1F-FC2A4C197ED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AF36-4F80-AB1F-FC2A4C197ED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AF36-4F80-AB1F-FC2A4C197ED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AF36-4F80-AB1F-FC2A4C197ED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284274497636319E-2"/>
                      <c:h val="7.11049152324515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F36-4F80-AB1F-FC2A4C197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Feuil1!$A$2:$A$6</c:f>
              <c:strCache>
                <c:ptCount val="5"/>
                <c:pt idx="0">
                  <c:v>suicidal thoughts</c:v>
                </c:pt>
                <c:pt idx="1">
                  <c:v>an addiction problem</c:v>
                </c:pt>
                <c:pt idx="2">
                  <c:v>an eating disorder</c:v>
                </c:pt>
                <c:pt idx="3">
                  <c:v>a cognitive disorder</c:v>
                </c:pt>
                <c:pt idx="4">
                  <c:v>attempted suicide 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0.4</c:v>
                </c:pt>
                <c:pt idx="1">
                  <c:v>0.21</c:v>
                </c:pt>
                <c:pt idx="2">
                  <c:v>0.2</c:v>
                </c:pt>
                <c:pt idx="3">
                  <c:v>0.18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F36-4F80-AB1F-FC2A4C197E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598710747113805"/>
          <c:y val="3.6493490209191029E-2"/>
          <c:w val="0.57797221970842871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A35-4D92-86AD-0B1AC0A56C9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A35-4D92-86AD-0B1AC0A56C9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A35-4D92-86AD-0B1AC0A56C9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A35-4D92-86AD-0B1AC0A56C9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A35-4D92-86AD-0B1AC0A56C9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A35-4D92-86AD-0B1AC0A56C9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A35-4D92-86AD-0B1AC0A56C9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284274497636319E-2"/>
                      <c:h val="7.11049152324515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A35-4D92-86AD-0B1AC0A56C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Feuil1!$A$2:$A$6</c:f>
              <c:strCache>
                <c:ptCount val="5"/>
                <c:pt idx="0">
                  <c:v>problème(s) de dépendance</c:v>
                </c:pt>
                <c:pt idx="1">
                  <c:v>idées suicidaires</c:v>
                </c:pt>
                <c:pt idx="2">
                  <c:v>trouble(s) alimentaire(s)</c:v>
                </c:pt>
                <c:pt idx="3">
                  <c:v>trouble(s) cognitif(s)</c:v>
                </c:pt>
                <c:pt idx="4">
                  <c:v>tentative(s) de suicide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0.12</c:v>
                </c:pt>
                <c:pt idx="1">
                  <c:v>0.12</c:v>
                </c:pt>
                <c:pt idx="2">
                  <c:v>0.08</c:v>
                </c:pt>
                <c:pt idx="3">
                  <c:v>0.04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35-4D92-86AD-0B1AC0A56C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  <c:max val="0.5"/>
        </c:scaling>
        <c:delete val="1"/>
        <c:axPos val="t"/>
        <c:numFmt formatCode="0%" sourceLinked="1"/>
        <c:majorTickMark val="out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Sufficient</c:v>
                </c:pt>
                <c:pt idx="1">
                  <c:v>Insufficient</c:v>
                </c:pt>
                <c:pt idx="2">
                  <c:v>I don’t know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0.15</c:v>
                </c:pt>
                <c:pt idx="1">
                  <c:v>0.57999999999999996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D56-4ACA-8D11-3703057727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56-4ACA-8D11-37030577278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D56-4ACA-8D11-3703057727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D56-4ACA-8D11-37030577278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D56-4ACA-8D11-3703057727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D56-4ACA-8D11-3703057727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D56-4ACA-8D11-3703057727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D56-4ACA-8D11-3703057727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56-4ACA-8D11-370305772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Suffisantes</c:v>
                </c:pt>
                <c:pt idx="1">
                  <c:v>Insuffisantes</c:v>
                </c:pt>
                <c:pt idx="2">
                  <c:v>Je ne sais pas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0.34</c:v>
                </c:pt>
                <c:pt idx="1">
                  <c:v>0.3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6-4ACA-8D11-370305772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  <c:max val="0.70000000000000007"/>
          <c:min val="0.1"/>
        </c:scaling>
        <c:delete val="1"/>
        <c:axPos val="t"/>
        <c:numFmt formatCode="0%" sourceLinked="1"/>
        <c:majorTickMark val="out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Feuil1!$A$2:$A$11</c:f>
              <c:strCache>
                <c:ptCount val="10"/>
                <c:pt idx="0">
                  <c:v>A man and a woman holding hands in public</c:v>
                </c:pt>
                <c:pt idx="1">
                  <c:v>Two women holding hands in public</c:v>
                </c:pt>
                <c:pt idx="2">
                  <c:v>Two men holding hands in public</c:v>
                </c:pt>
                <c:pt idx="3">
                  <c:v>A trans or non-binary person holding another person's hand in public</c:v>
                </c:pt>
                <c:pt idx="4">
                  <c:v>A man and a woman kissing on the mouth in public</c:v>
                </c:pt>
                <c:pt idx="5">
                  <c:v>Two women kissing on the mouth in public</c:v>
                </c:pt>
                <c:pt idx="6">
                  <c:v>Two men kissing on the mouth in public</c:v>
                </c:pt>
                <c:pt idx="7">
                  <c:v>A trans or non-binary person kissing another person on the mouth in public</c:v>
                </c:pt>
                <c:pt idx="8">
                  <c:v>A woman who dresses and behaves in a very masculine way in public </c:v>
                </c:pt>
                <c:pt idx="9">
                  <c:v>A man who dresses and behaves in a very feminine way in public</c:v>
                </c:pt>
              </c:strCache>
            </c:strRef>
          </c:cat>
          <c:val>
            <c:numRef>
              <c:f>Feuil1!$B$2:$B$11</c:f>
              <c:numCache>
                <c:formatCode>0%</c:formatCode>
                <c:ptCount val="10"/>
                <c:pt idx="0">
                  <c:v>0.86</c:v>
                </c:pt>
                <c:pt idx="1">
                  <c:v>0.91</c:v>
                </c:pt>
                <c:pt idx="2">
                  <c:v>0.89</c:v>
                </c:pt>
                <c:pt idx="3">
                  <c:v>0.87</c:v>
                </c:pt>
                <c:pt idx="4">
                  <c:v>0.63</c:v>
                </c:pt>
                <c:pt idx="5">
                  <c:v>0.7</c:v>
                </c:pt>
                <c:pt idx="6">
                  <c:v>0.68</c:v>
                </c:pt>
                <c:pt idx="7">
                  <c:v>0.67</c:v>
                </c:pt>
                <c:pt idx="8">
                  <c:v>0.84</c:v>
                </c:pt>
                <c:pt idx="9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D56-4ACA-8D11-3703057727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56-4ACA-8D11-37030577278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D56-4ACA-8D11-3703057727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D56-4ACA-8D11-37030577278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D56-4ACA-8D11-3703057727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D56-4ACA-8D11-3703057727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D56-4ACA-8D11-3703057727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D56-4ACA-8D11-3703057727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56-4ACA-8D11-370305772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Feuil1!$A$2:$A$11</c:f>
              <c:strCache>
                <c:ptCount val="10"/>
                <c:pt idx="0">
                  <c:v>Un homme et une femme se tenir la main en public</c:v>
                </c:pt>
                <c:pt idx="1">
                  <c:v>Deux femmes se tenir la main en public</c:v>
                </c:pt>
                <c:pt idx="2">
                  <c:v>Deux hommes se tenir la main en public</c:v>
                </c:pt>
                <c:pt idx="3">
                  <c:v>Une personne trans ou non binaire tenir la main d'une autre personne en public</c:v>
                </c:pt>
                <c:pt idx="4">
                  <c:v>Un homme et une femme s'embrasser sur la bouche en public</c:v>
                </c:pt>
                <c:pt idx="5">
                  <c:v>Deux femmes s'embrasser sur la bouche en public</c:v>
                </c:pt>
                <c:pt idx="6">
                  <c:v>Deux hommes s'embrasser sur la bouche en public</c:v>
                </c:pt>
                <c:pt idx="7">
                  <c:v>Une personne trans ou non binaire embrasser une autre personne sur la bouche en public</c:v>
                </c:pt>
                <c:pt idx="8">
                  <c:v>Une femme qui s'habille et qui se comporte de manière très masculine en public</c:v>
                </c:pt>
                <c:pt idx="9">
                  <c:v>Un homme qui s'habille et qui se comporte de manière très féminine en public</c:v>
                </c:pt>
              </c:strCache>
            </c:strRef>
          </c:cat>
          <c:val>
            <c:numRef>
              <c:f>Feuil1!$B$2:$B$11</c:f>
              <c:numCache>
                <c:formatCode>0%</c:formatCode>
                <c:ptCount val="10"/>
                <c:pt idx="0">
                  <c:v>0.78</c:v>
                </c:pt>
                <c:pt idx="1">
                  <c:v>0.56999999999999995</c:v>
                </c:pt>
                <c:pt idx="2">
                  <c:v>0.5</c:v>
                </c:pt>
                <c:pt idx="3">
                  <c:v>0.49</c:v>
                </c:pt>
                <c:pt idx="4">
                  <c:v>0.48</c:v>
                </c:pt>
                <c:pt idx="5">
                  <c:v>0.36</c:v>
                </c:pt>
                <c:pt idx="6">
                  <c:v>0.31</c:v>
                </c:pt>
                <c:pt idx="7">
                  <c:v>0.32</c:v>
                </c:pt>
                <c:pt idx="8">
                  <c:v>0.41</c:v>
                </c:pt>
                <c:pt idx="9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6-4ACA-8D11-370305772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753818674272582"/>
          <c:y val="3.6493490209191029E-2"/>
          <c:w val="0.38642120225694782"/>
          <c:h val="0.92701301958161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7F-4AD8-B3ED-1443E14F61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7F-4AD8-B3ED-1443E14F61F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97F-4AD8-B3ED-1443E14F61F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97F-4AD8-B3ED-1443E14F61F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97F-4AD8-B3ED-1443E14F61F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97F-4AD8-B3ED-1443E14F61F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97F-4AD8-B3ED-1443E14F61F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97F-4AD8-B3ED-1443E14F61F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97F-4AD8-B3ED-1443E14F61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97F-4AD8-B3ED-1443E14F6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Feuil1!$A$2:$A$11</c:f>
              <c:strCache>
                <c:ptCount val="10"/>
                <c:pt idx="0">
                  <c:v>A man and a woman holding hands in public</c:v>
                </c:pt>
                <c:pt idx="1">
                  <c:v>Two women holding hands in public</c:v>
                </c:pt>
                <c:pt idx="2">
                  <c:v>Two men holding hands in public</c:v>
                </c:pt>
                <c:pt idx="3">
                  <c:v>A trans or non-binary person holding another person's hand in public</c:v>
                </c:pt>
                <c:pt idx="4">
                  <c:v>A man and a woman kissing on the mouth in public</c:v>
                </c:pt>
                <c:pt idx="5">
                  <c:v>Two women kissing on the mouth in public</c:v>
                </c:pt>
                <c:pt idx="6">
                  <c:v>Two men kissing on the mouth in public</c:v>
                </c:pt>
                <c:pt idx="7">
                  <c:v>A trans or non-binary person kissing another person on the mouth in public</c:v>
                </c:pt>
                <c:pt idx="8">
                  <c:v>A woman who dresses and behaves in a very masculine way in public </c:v>
                </c:pt>
                <c:pt idx="9">
                  <c:v>A man who dresses and behaves in a very feminine way in public</c:v>
                </c:pt>
              </c:strCache>
            </c:strRef>
          </c:cat>
          <c:val>
            <c:numRef>
              <c:f>Feuil1!$B$2:$B$11</c:f>
              <c:numCache>
                <c:formatCode>0%</c:formatCode>
                <c:ptCount val="10"/>
                <c:pt idx="0">
                  <c:v>0.87</c:v>
                </c:pt>
                <c:pt idx="1">
                  <c:v>0.86</c:v>
                </c:pt>
                <c:pt idx="2">
                  <c:v>0.85</c:v>
                </c:pt>
                <c:pt idx="3">
                  <c:v>0.83</c:v>
                </c:pt>
                <c:pt idx="4">
                  <c:v>0.56999999999999995</c:v>
                </c:pt>
                <c:pt idx="5">
                  <c:v>0.57999999999999996</c:v>
                </c:pt>
                <c:pt idx="6">
                  <c:v>0.56999999999999995</c:v>
                </c:pt>
                <c:pt idx="7">
                  <c:v>0.56000000000000005</c:v>
                </c:pt>
                <c:pt idx="8">
                  <c:v>0.82</c:v>
                </c:pt>
                <c:pt idx="9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97F-4AD8-B3ED-1443E14F61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D56-4ACA-8D11-3703057727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56-4ACA-8D11-37030577278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D56-4ACA-8D11-3703057727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D56-4ACA-8D11-37030577278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D56-4ACA-8D11-3703057727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D56-4ACA-8D11-3703057727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D56-4ACA-8D11-3703057727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D56-4ACA-8D11-3703057727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56-4ACA-8D11-370305772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Feuil1!$A$2:$A$11</c:f>
              <c:strCache>
                <c:ptCount val="10"/>
                <c:pt idx="0">
                  <c:v>Un homme et une femme se tenir la main en public</c:v>
                </c:pt>
                <c:pt idx="1">
                  <c:v>Deux femmes se tenir la main en public</c:v>
                </c:pt>
                <c:pt idx="2">
                  <c:v>Deux hommes se tenir la main en public</c:v>
                </c:pt>
                <c:pt idx="3">
                  <c:v>Une personne trans ou non binaire tenir la main d'une autre personne en public</c:v>
                </c:pt>
                <c:pt idx="4">
                  <c:v>Un homme et une femme s'embrasser sur la bouche en public</c:v>
                </c:pt>
                <c:pt idx="5">
                  <c:v>Deux femmes s'embrasser sur la bouche en public</c:v>
                </c:pt>
                <c:pt idx="6">
                  <c:v>Deux hommes s'embrasser sur la bouche en public</c:v>
                </c:pt>
                <c:pt idx="7">
                  <c:v>Une personne trans ou non binaire embrasser une autre personne sur la bouche en public</c:v>
                </c:pt>
                <c:pt idx="8">
                  <c:v>Une femme qui s'habille et qui se comporte de manière très masculine en public</c:v>
                </c:pt>
                <c:pt idx="9">
                  <c:v>Un homme qui s'habille et qui se comporte de manière très féminine en public</c:v>
                </c:pt>
              </c:strCache>
            </c:strRef>
          </c:cat>
          <c:val>
            <c:numRef>
              <c:f>Feuil1!$B$2:$B$11</c:f>
              <c:numCache>
                <c:formatCode>0%</c:formatCode>
                <c:ptCount val="10"/>
                <c:pt idx="0">
                  <c:v>0.61</c:v>
                </c:pt>
                <c:pt idx="1">
                  <c:v>0.42</c:v>
                </c:pt>
                <c:pt idx="2">
                  <c:v>0.39</c:v>
                </c:pt>
                <c:pt idx="3">
                  <c:v>0.37</c:v>
                </c:pt>
                <c:pt idx="4">
                  <c:v>0.34</c:v>
                </c:pt>
                <c:pt idx="5">
                  <c:v>0.24</c:v>
                </c:pt>
                <c:pt idx="6">
                  <c:v>0.22</c:v>
                </c:pt>
                <c:pt idx="7">
                  <c:v>0.22</c:v>
                </c:pt>
                <c:pt idx="8">
                  <c:v>0.33</c:v>
                </c:pt>
                <c:pt idx="9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6-4ACA-8D11-370305772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61805690999081"/>
          <c:y val="4.5458787613052642E-3"/>
          <c:w val="0.53934141881899056"/>
          <c:h val="0.95896080975053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D56-4ACA-8D11-3703057727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56-4ACA-8D11-37030577278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D56-4ACA-8D11-37030577278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D56-4ACA-8D11-37030577278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D56-4ACA-8D11-37030577278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D56-4ACA-8D11-3703057727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D56-4ACA-8D11-3703057727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D56-4ACA-8D11-370305772782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87029451545949E-2"/>
                      <c:h val="6.3247110823180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56-4ACA-8D11-370305772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Feuil1!$A$2:$A$4</c:f>
              <c:strCache>
                <c:ptCount val="3"/>
                <c:pt idx="0">
                  <c:v>Améliorées</c:v>
                </c:pt>
                <c:pt idx="1">
                  <c:v>Stables</c:v>
                </c:pt>
                <c:pt idx="2">
                  <c:v>Détériorées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0.51</c:v>
                </c:pt>
                <c:pt idx="1">
                  <c:v>0.34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56-4ACA-8D11-3703057727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5122432"/>
        <c:axId val="145123968"/>
      </c:barChart>
      <c:catAx>
        <c:axId val="14512243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145123968"/>
        <c:crosses val="autoZero"/>
        <c:auto val="1"/>
        <c:lblAlgn val="ctr"/>
        <c:lblOffset val="100"/>
        <c:noMultiLvlLbl val="0"/>
      </c:catAx>
      <c:valAx>
        <c:axId val="14512396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51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0.61674</cdr:x>
      <cdr:y>0.07752</cdr:y>
    </cdr:from>
    <cdr:to>
      <cdr:x>0.74699</cdr:x>
      <cdr:y>0.28529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329490" y="34118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CA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4DEB0D3-8954-B012-997E-13A50A8E32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5E0393-79BC-0973-BACD-A74B8A3B28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B5605-7820-4D30-A5C8-1F43F41E5F31}" type="datetimeFigureOut">
              <a:rPr lang="fr-CA" smtClean="0"/>
              <a:t>2025-06-03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07FB0F-23DB-C51B-106D-B50F559187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00F2DE-1F56-1642-3549-F6481B351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E46EC-7E1D-4990-A0F3-2D5B30D37DC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641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3F66-1924-4D09-9344-6387A5DC3C91}" type="datetimeFigureOut">
              <a:rPr lang="en-CA" smtClean="0"/>
              <a:t>2025-06-03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A6DCF-34A4-425F-AD3E-5D7C58E0F7F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454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4F22-53C7-4DDB-94FB-1AEECB18F32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84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6DCF-34A4-425F-AD3E-5D7C58E0F7F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8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6DCF-34A4-425F-AD3E-5D7C58E0F7F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18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6DCF-34A4-425F-AD3E-5D7C58E0F7F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299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6DCF-34A4-425F-AD3E-5D7C58E0F7F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388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6DCF-34A4-425F-AD3E-5D7C58E0F7F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9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6DCF-34A4-425F-AD3E-5D7C58E0F7F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00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6DCF-34A4-425F-AD3E-5D7C58E0F7F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07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6DCF-34A4-425F-AD3E-5D7C58E0F7F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5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6DCF-34A4-425F-AD3E-5D7C58E0F7F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1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CROP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7B434C-9450-4FD0-A3BB-FC343C76F50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03/06/2025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texte 20"/>
          <p:cNvSpPr>
            <a:spLocks noGrp="1"/>
          </p:cNvSpPr>
          <p:nvPr>
            <p:ph type="body" sz="quarter" idx="13" hasCustomPrompt="1"/>
          </p:nvPr>
        </p:nvSpPr>
        <p:spPr>
          <a:xfrm>
            <a:off x="745067" y="4522536"/>
            <a:ext cx="7082367" cy="347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3743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067" y="362430"/>
            <a:ext cx="7082365" cy="1008062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86186" y="6483102"/>
            <a:ext cx="2658002" cy="237109"/>
          </a:xfrm>
        </p:spPr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11" name="Image 10" descr="Une image contenant texte, Graphique, capture d’écran, Police&#10;&#10;Description générée automatiquement">
            <a:extLst>
              <a:ext uri="{FF2B5EF4-FFF2-40B4-BE49-F238E27FC236}">
                <a16:creationId xmlns:a16="http://schemas.microsoft.com/office/drawing/2014/main" id="{761A6B7B-3A04-F557-2FA4-9857557FB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34" y="6197053"/>
            <a:ext cx="1454193" cy="83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90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2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542790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2"/>
            <a:ext cx="3460750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4542790"/>
            <a:ext cx="3462850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2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4542790"/>
            <a:ext cx="3467102" cy="5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745066" y="4680964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4364566" y="4680964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24"/>
          <p:cNvSpPr>
            <a:spLocks noGrp="1"/>
          </p:cNvSpPr>
          <p:nvPr>
            <p:ph type="body" sz="quarter" idx="20"/>
          </p:nvPr>
        </p:nvSpPr>
        <p:spPr>
          <a:xfrm>
            <a:off x="7988302" y="4680964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3890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e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1465017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3529965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1465017"/>
            <a:ext cx="3460750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3529965"/>
            <a:ext cx="3462850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1465017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3529965"/>
            <a:ext cx="3467102" cy="5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745066" y="3668139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4364566" y="3668139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24"/>
          <p:cNvSpPr>
            <a:spLocks noGrp="1"/>
          </p:cNvSpPr>
          <p:nvPr>
            <p:ph type="body" sz="quarter" idx="20"/>
          </p:nvPr>
        </p:nvSpPr>
        <p:spPr>
          <a:xfrm>
            <a:off x="7988302" y="3668139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aseline="0"/>
            </a:lvl1pPr>
          </a:lstStyle>
          <a:p>
            <a:r>
              <a:rPr lang="fr-FR" dirty="0"/>
              <a:t>Cliquez ici pour modifier le </a:t>
            </a:r>
            <a:r>
              <a:rPr lang="fr-FR" dirty="0" err="1"/>
              <a:t>text</a:t>
            </a:r>
            <a:endParaRPr lang="en-CA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45068" y="5456240"/>
            <a:ext cx="1070398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8" y="5566093"/>
            <a:ext cx="10703984" cy="914082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538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3409951"/>
            <a:ext cx="10703985" cy="20462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45068" y="5456240"/>
            <a:ext cx="1070398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8" y="5566093"/>
            <a:ext cx="10703984" cy="914082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2"/>
          </p:nvPr>
        </p:nvSpPr>
        <p:spPr>
          <a:xfrm>
            <a:off x="745067" y="1517208"/>
            <a:ext cx="7082365" cy="186531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288701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2587752"/>
            <a:ext cx="10703985" cy="18524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8"/>
          </p:nvPr>
        </p:nvSpPr>
        <p:spPr>
          <a:xfrm>
            <a:off x="745066" y="1518287"/>
            <a:ext cx="7082367" cy="1023747"/>
          </a:xfrm>
        </p:spPr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45068" y="4430715"/>
            <a:ext cx="1070398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8" y="4540568"/>
            <a:ext cx="10703984" cy="194252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12225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ntenu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986183" y="4430713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4" y="4540568"/>
            <a:ext cx="3462868" cy="186975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29768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7" cy="4893056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986183" y="4430713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4" y="4540568"/>
            <a:ext cx="3462868" cy="186975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45068" y="2242948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953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able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5067" y="2386015"/>
            <a:ext cx="7082367" cy="933259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defRPr b="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9" y="3319273"/>
            <a:ext cx="10703984" cy="237744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364567" y="5824729"/>
            <a:ext cx="7084484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364568" y="5907809"/>
            <a:ext cx="7084485" cy="465561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4" y="173038"/>
            <a:ext cx="3462868" cy="21279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59706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tableau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2386013"/>
            <a:ext cx="10703985" cy="409708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e en L 17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9" name="Forme en L 18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318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4" y="2291275"/>
            <a:ext cx="3462868" cy="21279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3" y="4558987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668842"/>
            <a:ext cx="3462868" cy="168623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7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745067" y="2386013"/>
            <a:ext cx="7082367" cy="409708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5636458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174938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257362"/>
            <a:ext cx="3462868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4174938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6" y="4257362"/>
            <a:ext cx="3460750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4174938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0" y="4257362"/>
            <a:ext cx="3462868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7986185" y="1335024"/>
            <a:ext cx="3462867" cy="556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45066" y="1335024"/>
            <a:ext cx="3462850" cy="556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4364567" y="1335024"/>
            <a:ext cx="3467102" cy="5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7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4" y="1409026"/>
            <a:ext cx="3462868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1409026"/>
            <a:ext cx="3460750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0" y="1409026"/>
            <a:ext cx="3462868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4" y="1060704"/>
            <a:ext cx="3462868" cy="2743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  <a:p>
            <a:pPr lvl="0"/>
            <a:endParaRPr lang="en-CA" dirty="0"/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1060704"/>
            <a:ext cx="3460750" cy="27432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1">
                <a:solidFill>
                  <a:schemeClr val="bg2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32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0" y="1060704"/>
            <a:ext cx="3462868" cy="2743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90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7986187" y="1371983"/>
            <a:ext cx="3462868" cy="20379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86183" y="3539109"/>
            <a:ext cx="3462867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7" y="3648964"/>
            <a:ext cx="3462868" cy="176155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00987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595562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4595562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7" y="4677986"/>
            <a:ext cx="3460750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4595562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1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5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2" name="Forme en L 21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7986185" y="2880360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4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745066" y="2880360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7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2962784"/>
            <a:ext cx="3460750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364567" y="2880360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0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41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4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2414016"/>
            <a:ext cx="3460750" cy="466344"/>
          </a:xfr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bg2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3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0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4" name="Forme en L 43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301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7" y="4677986"/>
            <a:ext cx="3460750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1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5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2" name="Forme en L 21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4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7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2962784"/>
            <a:ext cx="3460750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0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41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4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2414016"/>
            <a:ext cx="3460750" cy="466344"/>
          </a:xfr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bg2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3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0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4" name="Forme en L 43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341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4364566" y="404334"/>
            <a:ext cx="7084484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1" name="Forme en L 20"/>
          <p:cNvSpPr/>
          <p:nvPr userDrawn="1"/>
        </p:nvSpPr>
        <p:spPr>
          <a:xfrm rot="5400000">
            <a:off x="44029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2" name="Forme en L 21"/>
          <p:cNvSpPr/>
          <p:nvPr userDrawn="1"/>
        </p:nvSpPr>
        <p:spPr>
          <a:xfrm rot="5400000" flipH="1" flipV="1">
            <a:off x="111782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graphique 24"/>
          <p:cNvSpPr>
            <a:spLocks noGrp="1"/>
          </p:cNvSpPr>
          <p:nvPr>
            <p:ph type="chart" sz="quarter" idx="13"/>
          </p:nvPr>
        </p:nvSpPr>
        <p:spPr>
          <a:xfrm>
            <a:off x="745067" y="2386013"/>
            <a:ext cx="10701867" cy="409708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366685" y="5541264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  <a:spcBef>
                <a:spcPts val="300"/>
              </a:spcBef>
            </a:pPr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2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364568" y="5623561"/>
            <a:ext cx="7084485" cy="77724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</p:spTree>
    <p:extLst>
      <p:ext uri="{BB962C8B-B14F-4D97-AF65-F5344CB8AC3E}">
        <p14:creationId xmlns:p14="http://schemas.microsoft.com/office/powerpoint/2010/main" val="5045699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7C1BCE-2EFC-416B-90B9-FA44276D68D1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59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1EA6FFF-CDAD-4CAB-9508-97B1E1120FD5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41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67963F7-1FF7-4458-B8D9-B6981355C9F0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551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2D19559-C65C-4FBC-A8DA-B6A4FE7156AA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273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6E3622C-6126-4886-BCF5-7090F1C861E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71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532742-BFF1-4CDF-8EA7-C42C4735F3E4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094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2A3CBCB-1738-4DA0-A8CE-DFAB025965A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50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70" y="1517270"/>
            <a:ext cx="7082367" cy="374967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745069" y="5585042"/>
            <a:ext cx="7084485" cy="895139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057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BCBC8A0-BD29-4249-BF75-775520F295E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221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7CC106D-CD18-43F0-B777-972E1B51BC26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37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599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16E80CA-17EC-4E3C-81E2-041E1FF7C6C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25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Video</a:t>
            </a:r>
            <a:r>
              <a:rPr lang="fr-FR" dirty="0"/>
              <a:t> </a:t>
            </a:r>
            <a:r>
              <a:rPr lang="fr-FR" dirty="0" err="1"/>
              <a:t>Slide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7B434C-9450-4FD0-A3BB-FC343C76F50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94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9" y="1517270"/>
            <a:ext cx="10703984" cy="374967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5067" y="5456238"/>
            <a:ext cx="7084484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745069" y="5585042"/>
            <a:ext cx="7084485" cy="895139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9" y="1517272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5067" y="5456238"/>
            <a:ext cx="7084484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97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5" cy="493839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7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9" y="1517272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40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4364567" y="2066544"/>
            <a:ext cx="7084484" cy="438619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745067" y="2066544"/>
            <a:ext cx="3460750" cy="438619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03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70" y="1517270"/>
            <a:ext cx="7082367" cy="471893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3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onne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2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2"/>
            <a:ext cx="3460750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2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825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247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colonne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2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2"/>
            <a:ext cx="3460750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2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4364565" y="603343"/>
            <a:ext cx="7082368" cy="13900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2961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6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2275185"/>
            <a:ext cx="3462867" cy="6121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6"/>
            <a:ext cx="3460750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8" y="2275185"/>
            <a:ext cx="3462850" cy="6121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6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70" y="2275182"/>
            <a:ext cx="3467102" cy="6128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745066" y="4680968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4364567" y="4680968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24"/>
          <p:cNvSpPr>
            <a:spLocks noGrp="1"/>
          </p:cNvSpPr>
          <p:nvPr>
            <p:ph type="body" sz="quarter" idx="20"/>
          </p:nvPr>
        </p:nvSpPr>
        <p:spPr>
          <a:xfrm>
            <a:off x="7988302" y="4680968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3891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e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1465017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3529965"/>
            <a:ext cx="3462867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1465017"/>
            <a:ext cx="3460750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8" y="3529965"/>
            <a:ext cx="3462850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1465017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70" y="3529965"/>
            <a:ext cx="3467102" cy="5571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745066" y="3668140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4364567" y="3668140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24"/>
          <p:cNvSpPr>
            <a:spLocks noGrp="1"/>
          </p:cNvSpPr>
          <p:nvPr>
            <p:ph type="body" sz="quarter" idx="20"/>
          </p:nvPr>
        </p:nvSpPr>
        <p:spPr>
          <a:xfrm>
            <a:off x="7988302" y="3668140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aseline="0"/>
            </a:lvl1pPr>
          </a:lstStyle>
          <a:p>
            <a:r>
              <a:rPr lang="fr-FR" dirty="0"/>
              <a:t>Cliquez ici pour modifier le </a:t>
            </a:r>
            <a:r>
              <a:rPr lang="fr-FR" dirty="0" err="1"/>
              <a:t>text</a:t>
            </a:r>
            <a:endParaRPr lang="en-CA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45071" y="5456244"/>
            <a:ext cx="10703980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9" y="5566093"/>
            <a:ext cx="10703984" cy="914082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68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3409953"/>
            <a:ext cx="10703985" cy="20462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45071" y="5456244"/>
            <a:ext cx="10703980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9" y="5566093"/>
            <a:ext cx="10703984" cy="914082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2"/>
          </p:nvPr>
        </p:nvSpPr>
        <p:spPr>
          <a:xfrm>
            <a:off x="745067" y="1517211"/>
            <a:ext cx="7082365" cy="186531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890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2587752"/>
            <a:ext cx="10703985" cy="18524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8"/>
          </p:nvPr>
        </p:nvSpPr>
        <p:spPr>
          <a:xfrm>
            <a:off x="745069" y="1518287"/>
            <a:ext cx="7082367" cy="1023747"/>
          </a:xfrm>
        </p:spPr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45071" y="4430719"/>
            <a:ext cx="10703980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9" y="4540568"/>
            <a:ext cx="10703984" cy="194252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2085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ntenu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986183" y="4430713"/>
            <a:ext cx="3462867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7" y="4540568"/>
            <a:ext cx="3462868" cy="186975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4264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70" y="1517270"/>
            <a:ext cx="7082367" cy="4893056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986183" y="4430713"/>
            <a:ext cx="3462867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7" y="4540568"/>
            <a:ext cx="3462868" cy="186975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45068" y="2242948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4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able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5070" y="2386019"/>
            <a:ext cx="7082367" cy="933259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defRPr b="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9" y="3319273"/>
            <a:ext cx="10703984" cy="237744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364567" y="5824729"/>
            <a:ext cx="7084484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364569" y="5907813"/>
            <a:ext cx="7084485" cy="465561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7" y="173038"/>
            <a:ext cx="3462868" cy="21279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037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tableau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2386013"/>
            <a:ext cx="10703985" cy="409708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e en L 17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9" name="Forme en L 18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08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7" y="2291275"/>
            <a:ext cx="3462868" cy="21279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3" y="4558987"/>
            <a:ext cx="3462867" cy="5564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7" y="4668842"/>
            <a:ext cx="3462868" cy="168623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745070" y="404334"/>
            <a:ext cx="7082367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745070" y="2386013"/>
            <a:ext cx="7082367" cy="409708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039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 61" descr="CROP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703" y="5576111"/>
            <a:ext cx="2968296" cy="1135373"/>
          </a:xfrm>
          <a:prstGeom prst="rect">
            <a:avLst/>
          </a:prstGeom>
        </p:spPr>
      </p:pic>
      <p:sp>
        <p:nvSpPr>
          <p:cNvPr id="63" name="Rectangle 62"/>
          <p:cNvSpPr/>
          <p:nvPr userDrawn="1"/>
        </p:nvSpPr>
        <p:spPr>
          <a:xfrm>
            <a:off x="558877" y="3612502"/>
            <a:ext cx="394970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64" name="Connecteur droit 63"/>
          <p:cNvCxnSpPr/>
          <p:nvPr userDrawn="1"/>
        </p:nvCxnSpPr>
        <p:spPr>
          <a:xfrm>
            <a:off x="558873" y="4055262"/>
            <a:ext cx="394970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 userDrawn="1"/>
        </p:nvSpPr>
        <p:spPr>
          <a:xfrm>
            <a:off x="558877" y="2393950"/>
            <a:ext cx="394970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66" name="Connecteur droit 65"/>
          <p:cNvCxnSpPr/>
          <p:nvPr userDrawn="1"/>
        </p:nvCxnSpPr>
        <p:spPr>
          <a:xfrm>
            <a:off x="558873" y="2836710"/>
            <a:ext cx="394970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 userDrawn="1"/>
        </p:nvCxnSpPr>
        <p:spPr>
          <a:xfrm>
            <a:off x="558873" y="3224606"/>
            <a:ext cx="394970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558875" y="2512250"/>
            <a:ext cx="3959740" cy="1081964"/>
          </a:xfrm>
        </p:spPr>
        <p:txBody>
          <a:bodyPr>
            <a:noAutofit/>
          </a:bodyPr>
          <a:lstStyle>
            <a:lvl1pPr>
              <a:defRPr sz="1800" b="0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1600 RENÉ-LÉVESQUE OUEST</a:t>
            </a:r>
          </a:p>
          <a:p>
            <a:pPr lvl="1"/>
            <a:r>
              <a:rPr lang="fr-FR" dirty="0"/>
              <a:t>MONTREAL (QUÉBEC) H3H 1P9</a:t>
            </a:r>
          </a:p>
          <a:p>
            <a:pPr lvl="1"/>
            <a:r>
              <a:rPr lang="fr-FR" dirty="0"/>
              <a:t>BUREAU 900 </a:t>
            </a:r>
          </a:p>
        </p:txBody>
      </p:sp>
      <p:sp>
        <p:nvSpPr>
          <p:cNvPr id="69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8875" y="3731374"/>
            <a:ext cx="3959740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T 514 849-8086</a:t>
            </a:r>
          </a:p>
          <a:p>
            <a:pPr lvl="1"/>
            <a:r>
              <a:rPr lang="fr-FR" dirty="0"/>
              <a:t>WWW.CROP.CA</a:t>
            </a:r>
          </a:p>
        </p:txBody>
      </p:sp>
      <p:sp>
        <p:nvSpPr>
          <p:cNvPr id="70" name="Forme en L 69"/>
          <p:cNvSpPr/>
          <p:nvPr userDrawn="1"/>
        </p:nvSpPr>
        <p:spPr>
          <a:xfrm rot="5400000">
            <a:off x="558880" y="5019759"/>
            <a:ext cx="110938" cy="110952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71" name="Espace réservé du texte 6"/>
          <p:cNvSpPr txBox="1">
            <a:spLocks/>
          </p:cNvSpPr>
          <p:nvPr userDrawn="1"/>
        </p:nvSpPr>
        <p:spPr>
          <a:xfrm>
            <a:off x="759245" y="5052170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77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174938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7" y="4257362"/>
            <a:ext cx="3462868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8" y="4174938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6" y="4257362"/>
            <a:ext cx="3460750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70" y="4174938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2" y="4257362"/>
            <a:ext cx="3462868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7986185" y="1335024"/>
            <a:ext cx="3462867" cy="556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45068" y="1335024"/>
            <a:ext cx="3462850" cy="556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4364570" y="1335024"/>
            <a:ext cx="3467102" cy="5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7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7" y="1409026"/>
            <a:ext cx="3462868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1409026"/>
            <a:ext cx="3460750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2" y="1409026"/>
            <a:ext cx="3462868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7" y="1060704"/>
            <a:ext cx="3462868" cy="2743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  <a:p>
            <a:pPr lvl="0"/>
            <a:endParaRPr lang="en-CA" dirty="0"/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1060704"/>
            <a:ext cx="3460750" cy="27432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1">
                <a:solidFill>
                  <a:srgbClr val="7F7F7F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32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2" y="1060704"/>
            <a:ext cx="3462868" cy="2743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6672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595562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7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8" y="4595562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7" y="4677986"/>
            <a:ext cx="3460750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70" y="4595562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4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5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2" name="Forme en L 21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7986185" y="2880360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7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745068" y="2880360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7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2962784"/>
            <a:ext cx="3460750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364570" y="2880360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2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41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7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2414016"/>
            <a:ext cx="3460750" cy="466344"/>
          </a:xfr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rgbClr val="7F7F7F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3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2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4" name="Forme en L 43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09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7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7" y="4677986"/>
            <a:ext cx="3460750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4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5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2" name="Forme en L 21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7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7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2962784"/>
            <a:ext cx="3460750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2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41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7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2414016"/>
            <a:ext cx="3460750" cy="466344"/>
          </a:xfr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rgbClr val="7F7F7F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3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2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4" name="Forme en L 43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61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102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4364567" y="404334"/>
            <a:ext cx="7084484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1" name="Forme en L 20"/>
          <p:cNvSpPr/>
          <p:nvPr userDrawn="1"/>
        </p:nvSpPr>
        <p:spPr>
          <a:xfrm rot="5400000">
            <a:off x="44029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2" name="Forme en L 21"/>
          <p:cNvSpPr/>
          <p:nvPr userDrawn="1"/>
        </p:nvSpPr>
        <p:spPr>
          <a:xfrm rot="5400000" flipH="1" flipV="1">
            <a:off x="111782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graphique 24"/>
          <p:cNvSpPr>
            <a:spLocks noGrp="1"/>
          </p:cNvSpPr>
          <p:nvPr>
            <p:ph type="chart" sz="quarter" idx="13"/>
          </p:nvPr>
        </p:nvSpPr>
        <p:spPr>
          <a:xfrm>
            <a:off x="745067" y="2386013"/>
            <a:ext cx="10701867" cy="409708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366688" y="5541264"/>
            <a:ext cx="7082367" cy="5486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  <a:spcBef>
                <a:spcPts val="300"/>
              </a:spcBef>
            </a:pPr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2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364569" y="5623561"/>
            <a:ext cx="7084485" cy="77724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</p:spTree>
    <p:extLst>
      <p:ext uri="{BB962C8B-B14F-4D97-AF65-F5344CB8AC3E}">
        <p14:creationId xmlns:p14="http://schemas.microsoft.com/office/powerpoint/2010/main" val="245763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599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F6E3622C-6126-4886-BCF5-7090F1C861E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24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Video</a:t>
            </a:r>
            <a:r>
              <a:rPr lang="fr-FR" dirty="0"/>
              <a:t> </a:t>
            </a:r>
            <a:r>
              <a:rPr lang="fr-FR" dirty="0" err="1"/>
              <a:t>Slide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7B434C-9450-4FD0-A3BB-FC343C76F50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5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9" y="1517272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9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97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295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83" y="3759517"/>
            <a:ext cx="3462867" cy="132454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794787" y="2393950"/>
            <a:ext cx="511072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94786" y="2836710"/>
            <a:ext cx="511072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e en L 9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12" name="Espace réservé du texte 6"/>
          <p:cNvSpPr txBox="1">
            <a:spLocks/>
          </p:cNvSpPr>
          <p:nvPr userDrawn="1"/>
        </p:nvSpPr>
        <p:spPr>
          <a:xfrm>
            <a:off x="759245" y="5052166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3EA88-69C5-0E76-BEE2-3256B840C769}"/>
              </a:ext>
            </a:extLst>
          </p:cNvPr>
          <p:cNvSpPr/>
          <p:nvPr userDrawn="1"/>
        </p:nvSpPr>
        <p:spPr>
          <a:xfrm>
            <a:off x="794786" y="3163260"/>
            <a:ext cx="511072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57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83" y="3759517"/>
            <a:ext cx="3462867" cy="13245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45069" y="3612502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745068" y="4055262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745069" y="2393950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45068" y="2836710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>
            <a:off x="745068" y="3224606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745068" y="2512250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550, RUE SHERBROOKE OUEST</a:t>
            </a:r>
          </a:p>
          <a:p>
            <a:pPr lvl="1"/>
            <a:r>
              <a:rPr lang="fr-FR" dirty="0"/>
              <a:t>MONTREAL (QUÉBEC) H3A 1B9</a:t>
            </a:r>
          </a:p>
          <a:p>
            <a:pPr lvl="1"/>
            <a:r>
              <a:rPr lang="fr-FR" dirty="0"/>
              <a:t>BUREAU 900 – TOUR EST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745068" y="3731374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T 514 849-8086</a:t>
            </a:r>
          </a:p>
          <a:p>
            <a:pPr lvl="1"/>
            <a:r>
              <a:rPr lang="fr-FR" dirty="0"/>
              <a:t>WWW.CROP.CA</a:t>
            </a:r>
          </a:p>
        </p:txBody>
      </p:sp>
      <p:sp>
        <p:nvSpPr>
          <p:cNvPr id="14" name="Forme en L 13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15" name="Espace réservé du texte 6"/>
          <p:cNvSpPr txBox="1">
            <a:spLocks/>
          </p:cNvSpPr>
          <p:nvPr userDrawn="1"/>
        </p:nvSpPr>
        <p:spPr>
          <a:xfrm>
            <a:off x="759245" y="5052166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 la vie aux </a:t>
            </a:r>
            <a:r>
              <a:rPr lang="en-US" sz="1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idées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0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83" y="3759517"/>
            <a:ext cx="3462867" cy="13245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45072" y="3612502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745068" y="4055262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745072" y="2393950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45068" y="2836710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>
            <a:off x="745068" y="3224606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745068" y="2512250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550, RUE SHERBROOKE OUEST</a:t>
            </a:r>
          </a:p>
          <a:p>
            <a:pPr lvl="1"/>
            <a:r>
              <a:rPr lang="fr-FR" dirty="0"/>
              <a:t>MONTREAL (QUÉBEC) H3A 1B9</a:t>
            </a:r>
          </a:p>
          <a:p>
            <a:pPr lvl="1"/>
            <a:r>
              <a:rPr lang="fr-FR" dirty="0"/>
              <a:t>BUREAU 900 – TOUR EST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745068" y="3731374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T 514 849-8086</a:t>
            </a:r>
          </a:p>
          <a:p>
            <a:pPr lvl="1"/>
            <a:r>
              <a:rPr lang="fr-FR" dirty="0"/>
              <a:t>WWW.CROP.CA</a:t>
            </a:r>
          </a:p>
        </p:txBody>
      </p:sp>
      <p:sp>
        <p:nvSpPr>
          <p:cNvPr id="10" name="Forme en L 9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Espace réservé du texte 6"/>
          <p:cNvSpPr txBox="1">
            <a:spLocks/>
          </p:cNvSpPr>
          <p:nvPr userDrawn="1"/>
        </p:nvSpPr>
        <p:spPr>
          <a:xfrm>
            <a:off x="759245" y="5052170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04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45068" y="1271397"/>
            <a:ext cx="7082365" cy="13926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Table of contents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8" y="2448814"/>
            <a:ext cx="7082365" cy="37856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Clr>
                <a:schemeClr val="bg1"/>
              </a:buClr>
              <a:buNone/>
              <a:tabLst>
                <a:tab pos="5084763" algn="r"/>
              </a:tabLst>
              <a:defRPr sz="1200" b="0" u="none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asz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fld id="{7A6F88A6-4366-4608-9E5D-5814E0798602}" type="datetime1">
              <a:rPr lang="fr-FR" smtClean="0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03/06/2025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r>
              <a:rPr lang="en-CA">
                <a:solidFill>
                  <a:prstClr val="white"/>
                </a:solidFill>
              </a:rPr>
              <a:t>CROP</a:t>
            </a:r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fld id="{E7B58D81-04C7-47EB-9B1C-20051A4D7758}" type="slidenum">
              <a:rPr lang="en-CA" smtClean="0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‹n°›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45068" y="2393950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382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22536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 la vie aux </a:t>
            </a:r>
            <a:r>
              <a:rPr lang="en-US" sz="1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idées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71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036267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7986184" y="1371983"/>
            <a:ext cx="3462868" cy="20379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86183" y="3539109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4" y="3648964"/>
            <a:ext cx="3462868" cy="176155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5757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7" cy="374967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745068" y="5585038"/>
            <a:ext cx="7084485" cy="895139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5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8" y="1517270"/>
            <a:ext cx="10703984" cy="374967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5067" y="5456238"/>
            <a:ext cx="7084484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745068" y="5585038"/>
            <a:ext cx="7084485" cy="895139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551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8" y="1517271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5067" y="5456238"/>
            <a:ext cx="7084484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56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5" cy="493839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54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8" y="1517271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64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4364566" y="2066544"/>
            <a:ext cx="7084484" cy="438619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745067" y="2066544"/>
            <a:ext cx="3460750" cy="438619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03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44" y="846897"/>
            <a:ext cx="3462867" cy="13245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45072" y="3612502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745068" y="4055262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745072" y="2393950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45068" y="2836710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>
            <a:off x="745068" y="3224606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745068" y="2512250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550, RUE SHERBROOKE OUEST</a:t>
            </a:r>
          </a:p>
          <a:p>
            <a:pPr lvl="1"/>
            <a:r>
              <a:rPr lang="fr-FR" dirty="0"/>
              <a:t>MONTREAL (QUÉBEC) H3A 1B9</a:t>
            </a:r>
          </a:p>
          <a:p>
            <a:pPr lvl="1"/>
            <a:r>
              <a:rPr lang="fr-FR" dirty="0"/>
              <a:t>BUREAU 900 – TOUR EST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745068" y="3731374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T 514 849-8086</a:t>
            </a:r>
          </a:p>
          <a:p>
            <a:pPr lvl="1"/>
            <a:r>
              <a:rPr lang="fr-FR" dirty="0"/>
              <a:t>www.crop.ca</a:t>
            </a:r>
          </a:p>
        </p:txBody>
      </p:sp>
      <p:sp>
        <p:nvSpPr>
          <p:cNvPr id="14" name="Forme en L 13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Espace réservé du texte 6"/>
          <p:cNvSpPr txBox="1">
            <a:spLocks/>
          </p:cNvSpPr>
          <p:nvPr userDrawn="1"/>
        </p:nvSpPr>
        <p:spPr>
          <a:xfrm>
            <a:off x="759245" y="5052170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727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7" cy="471893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58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onne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1"/>
            <a:ext cx="3460750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3827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colonne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1"/>
            <a:ext cx="3460750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4364565" y="603344"/>
            <a:ext cx="7082368" cy="13900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10" name="Forme en L 9"/>
          <p:cNvSpPr/>
          <p:nvPr userDrawn="1"/>
        </p:nvSpPr>
        <p:spPr>
          <a:xfrm rot="5400000">
            <a:off x="4402947" y="33468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2" name="Forme en L 11"/>
          <p:cNvSpPr/>
          <p:nvPr userDrawn="1"/>
        </p:nvSpPr>
        <p:spPr>
          <a:xfrm rot="5400000" flipH="1" flipV="1">
            <a:off x="111782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97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2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542790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2"/>
            <a:ext cx="3460750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4542790"/>
            <a:ext cx="3462850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2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4542790"/>
            <a:ext cx="3467102" cy="5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745066" y="4680964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4364566" y="4680964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24"/>
          <p:cNvSpPr>
            <a:spLocks noGrp="1"/>
          </p:cNvSpPr>
          <p:nvPr>
            <p:ph type="body" sz="quarter" idx="20"/>
          </p:nvPr>
        </p:nvSpPr>
        <p:spPr>
          <a:xfrm>
            <a:off x="7988302" y="4680964"/>
            <a:ext cx="3460750" cy="1868487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9275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e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1465017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3529965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1465017"/>
            <a:ext cx="3460750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3529965"/>
            <a:ext cx="3462850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1465017"/>
            <a:ext cx="3462867" cy="2028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3529965"/>
            <a:ext cx="3467102" cy="5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24"/>
          <p:cNvSpPr>
            <a:spLocks noGrp="1"/>
          </p:cNvSpPr>
          <p:nvPr>
            <p:ph type="body" sz="quarter" idx="18"/>
          </p:nvPr>
        </p:nvSpPr>
        <p:spPr>
          <a:xfrm>
            <a:off x="745066" y="3668139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24"/>
          <p:cNvSpPr>
            <a:spLocks noGrp="1"/>
          </p:cNvSpPr>
          <p:nvPr>
            <p:ph type="body" sz="quarter" idx="19"/>
          </p:nvPr>
        </p:nvSpPr>
        <p:spPr>
          <a:xfrm>
            <a:off x="4364566" y="3668139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24"/>
          <p:cNvSpPr>
            <a:spLocks noGrp="1"/>
          </p:cNvSpPr>
          <p:nvPr>
            <p:ph type="body" sz="quarter" idx="20"/>
          </p:nvPr>
        </p:nvSpPr>
        <p:spPr>
          <a:xfrm>
            <a:off x="7988302" y="3668139"/>
            <a:ext cx="3460750" cy="1788101"/>
          </a:xfrm>
        </p:spPr>
        <p:txBody>
          <a:bodyPr>
            <a:normAutofit/>
          </a:bodyPr>
          <a:lstStyle>
            <a:lvl1pPr>
              <a:lnSpc>
                <a:spcPts val="1500"/>
              </a:lnSpc>
              <a:spcBef>
                <a:spcPts val="1200"/>
              </a:spcBef>
              <a:defRPr sz="1200" b="0">
                <a:solidFill>
                  <a:schemeClr val="tx2"/>
                </a:solidFill>
              </a:defRPr>
            </a:lvl1pPr>
            <a:lvl2pPr>
              <a:lnSpc>
                <a:spcPts val="1500"/>
              </a:lnSpc>
              <a:spcBef>
                <a:spcPts val="800"/>
              </a:spcBef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baseline="0"/>
            </a:lvl1pPr>
          </a:lstStyle>
          <a:p>
            <a:r>
              <a:rPr lang="fr-FR" dirty="0"/>
              <a:t>Cliquez ici pour modifier le </a:t>
            </a:r>
            <a:r>
              <a:rPr lang="fr-FR" dirty="0" err="1"/>
              <a:t>text</a:t>
            </a:r>
            <a:endParaRPr lang="en-CA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45068" y="5456240"/>
            <a:ext cx="1070398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1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8" y="5566093"/>
            <a:ext cx="10703984" cy="914082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34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3409951"/>
            <a:ext cx="10703985" cy="20462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13" name="Rectangle 12"/>
          <p:cNvSpPr/>
          <p:nvPr userDrawn="1"/>
        </p:nvSpPr>
        <p:spPr>
          <a:xfrm>
            <a:off x="745068" y="5456240"/>
            <a:ext cx="1070398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8" y="5566093"/>
            <a:ext cx="10703984" cy="914082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2"/>
          </p:nvPr>
        </p:nvSpPr>
        <p:spPr>
          <a:xfrm>
            <a:off x="745067" y="1517208"/>
            <a:ext cx="7082365" cy="186531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599417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2587752"/>
            <a:ext cx="10703985" cy="18524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8"/>
          </p:nvPr>
        </p:nvSpPr>
        <p:spPr>
          <a:xfrm>
            <a:off x="745066" y="1518287"/>
            <a:ext cx="7082367" cy="1023747"/>
          </a:xfrm>
        </p:spPr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745068" y="4430715"/>
            <a:ext cx="1070398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745068" y="4540568"/>
            <a:ext cx="10703984" cy="194252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9419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ntenu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986183" y="4430713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4" y="4540568"/>
            <a:ext cx="3462868" cy="186975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3741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7" cy="4893056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986183" y="4430713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4" y="4540568"/>
            <a:ext cx="3462868" cy="186975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45068" y="2242948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66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able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5067" y="2386015"/>
            <a:ext cx="7082367" cy="933259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defRPr b="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9" y="3319273"/>
            <a:ext cx="10703984" cy="237744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16" name="Rectangle 15"/>
          <p:cNvSpPr/>
          <p:nvPr userDrawn="1"/>
        </p:nvSpPr>
        <p:spPr>
          <a:xfrm>
            <a:off x="4364567" y="5824729"/>
            <a:ext cx="7084484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364568" y="5907809"/>
            <a:ext cx="7084485" cy="465561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4" y="173038"/>
            <a:ext cx="3462868" cy="21279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860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ck Cover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44" y="846897"/>
            <a:ext cx="3462867" cy="13245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45072" y="3612502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745068" y="4055262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745072" y="2393950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45068" y="2836710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>
            <a:off x="745068" y="3224606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745068" y="2512250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550, RUE SHERBROOKE OUEST</a:t>
            </a:r>
          </a:p>
          <a:p>
            <a:pPr lvl="1"/>
            <a:r>
              <a:rPr lang="fr-FR" dirty="0"/>
              <a:t>MONTREAL (QUÉBEC) H3A 1B9</a:t>
            </a:r>
          </a:p>
          <a:p>
            <a:pPr lvl="1"/>
            <a:r>
              <a:rPr lang="fr-FR" dirty="0"/>
              <a:t>BUREAU 900 – TOUR EST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745068" y="3731374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T 514 849-8086</a:t>
            </a:r>
          </a:p>
          <a:p>
            <a:pPr lvl="1"/>
            <a:r>
              <a:rPr lang="fr-FR" dirty="0"/>
              <a:t>www.crop.ca</a:t>
            </a:r>
          </a:p>
        </p:txBody>
      </p:sp>
      <p:sp>
        <p:nvSpPr>
          <p:cNvPr id="14" name="Forme en L 13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Espace réservé du texte 6"/>
          <p:cNvSpPr txBox="1">
            <a:spLocks/>
          </p:cNvSpPr>
          <p:nvPr userDrawn="1"/>
        </p:nvSpPr>
        <p:spPr>
          <a:xfrm>
            <a:off x="759245" y="5052170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177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tableau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space réservé du tableau 14"/>
          <p:cNvSpPr>
            <a:spLocks noGrp="1"/>
          </p:cNvSpPr>
          <p:nvPr>
            <p:ph type="tbl" sz="quarter" idx="16"/>
          </p:nvPr>
        </p:nvSpPr>
        <p:spPr>
          <a:xfrm>
            <a:off x="745066" y="2386014"/>
            <a:ext cx="10703985" cy="409708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CA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e en L 17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9" name="Forme en L 18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07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4" y="2291275"/>
            <a:ext cx="3462868" cy="21279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3" y="4558987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668842"/>
            <a:ext cx="3462868" cy="1686238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7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745067" y="2386014"/>
            <a:ext cx="7082367" cy="409708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2053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174938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257362"/>
            <a:ext cx="3462868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4174938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6" y="4257362"/>
            <a:ext cx="3460750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4174938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0" y="4257362"/>
            <a:ext cx="3462868" cy="222573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7986185" y="1335024"/>
            <a:ext cx="3462867" cy="556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45066" y="1335024"/>
            <a:ext cx="3462850" cy="556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4364567" y="1335024"/>
            <a:ext cx="3467102" cy="5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7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4" y="1409026"/>
            <a:ext cx="3462868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8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1409026"/>
            <a:ext cx="3460750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0" y="1409026"/>
            <a:ext cx="3462868" cy="274235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0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4" y="1060704"/>
            <a:ext cx="3462868" cy="2743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  <a:p>
            <a:pPr lvl="0"/>
            <a:endParaRPr lang="en-CA" dirty="0"/>
          </a:p>
        </p:txBody>
      </p:sp>
      <p:sp>
        <p:nvSpPr>
          <p:cNvPr id="31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1060704"/>
            <a:ext cx="3460750" cy="27432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600" b="1">
                <a:solidFill>
                  <a:schemeClr val="bg2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32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0" y="1060704"/>
            <a:ext cx="3462868" cy="2743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1927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86185" y="4595562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5066" y="4595562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7" y="4677986"/>
            <a:ext cx="3460750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364567" y="4595562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1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5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2" name="Forme en L 21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7986185" y="2880360"/>
            <a:ext cx="3462867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4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745066" y="2880360"/>
            <a:ext cx="3462850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7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2962784"/>
            <a:ext cx="3460750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364567" y="2880360"/>
            <a:ext cx="3467102" cy="548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0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41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4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2414016"/>
            <a:ext cx="3460750" cy="466344"/>
          </a:xfr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bg2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3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0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4" name="Forme en L 43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26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7986184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745067" y="4677986"/>
            <a:ext cx="3460750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8"/>
          </p:nvPr>
        </p:nvSpPr>
        <p:spPr>
          <a:xfrm>
            <a:off x="4368801" y="4677986"/>
            <a:ext cx="3462868" cy="180511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404334"/>
            <a:ext cx="7082365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2" name="Forme en L 21"/>
          <p:cNvSpPr/>
          <p:nvPr userDrawn="1"/>
        </p:nvSpPr>
        <p:spPr>
          <a:xfrm rot="5400000">
            <a:off x="7834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7986184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7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745066" y="2962784"/>
            <a:ext cx="3460750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39" name="Espace réservé du texte 13"/>
          <p:cNvSpPr>
            <a:spLocks noGrp="1"/>
          </p:cNvSpPr>
          <p:nvPr>
            <p:ph type="body" sz="quarter" idx="21"/>
          </p:nvPr>
        </p:nvSpPr>
        <p:spPr>
          <a:xfrm>
            <a:off x="4368800" y="2962784"/>
            <a:ext cx="3462868" cy="1632778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  <p:sp>
        <p:nvSpPr>
          <p:cNvPr id="41" name="Espace réservé du texte 13"/>
          <p:cNvSpPr>
            <a:spLocks noGrp="1"/>
          </p:cNvSpPr>
          <p:nvPr>
            <p:ph type="body" sz="quarter" idx="22" hasCustomPrompt="1"/>
          </p:nvPr>
        </p:nvSpPr>
        <p:spPr>
          <a:xfrm>
            <a:off x="7986184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2" name="Espace réservé du texte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5066" y="2414016"/>
            <a:ext cx="3460750" cy="466344"/>
          </a:xfrm>
        </p:spPr>
        <p:txBody>
          <a:bodyPr anchor="b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bg2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3" name="Espace réservé du texte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8800" y="2414016"/>
            <a:ext cx="3462868" cy="466344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600" b="1">
                <a:latin typeface="Arial Narrow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44" name="Forme en L 43"/>
          <p:cNvSpPr/>
          <p:nvPr userDrawn="1"/>
        </p:nvSpPr>
        <p:spPr>
          <a:xfrm rot="5400000" flipH="1" flipV="1">
            <a:off x="75587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1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4364566" y="404334"/>
            <a:ext cx="7084484" cy="15890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21" name="Forme en L 20"/>
          <p:cNvSpPr/>
          <p:nvPr userDrawn="1"/>
        </p:nvSpPr>
        <p:spPr>
          <a:xfrm rot="5400000">
            <a:off x="4402947" y="135674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22" name="Forme en L 21"/>
          <p:cNvSpPr/>
          <p:nvPr userDrawn="1"/>
        </p:nvSpPr>
        <p:spPr>
          <a:xfrm rot="5400000" flipH="1" flipV="1">
            <a:off x="111782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>
              <a:solidFill>
                <a:prstClr val="white"/>
              </a:solidFill>
            </a:endParaRPr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graphique 24"/>
          <p:cNvSpPr>
            <a:spLocks noGrp="1"/>
          </p:cNvSpPr>
          <p:nvPr>
            <p:ph type="chart" sz="quarter" idx="13"/>
          </p:nvPr>
        </p:nvSpPr>
        <p:spPr>
          <a:xfrm>
            <a:off x="745067" y="2386014"/>
            <a:ext cx="10701867" cy="4097083"/>
          </a:xfrm>
        </p:spPr>
        <p:txBody>
          <a:bodyPr/>
          <a:lstStyle/>
          <a:p>
            <a:endParaRPr lang="en-CA"/>
          </a:p>
        </p:txBody>
      </p:sp>
      <p:sp>
        <p:nvSpPr>
          <p:cNvPr id="26" name="Rectangle 25"/>
          <p:cNvSpPr/>
          <p:nvPr userDrawn="1"/>
        </p:nvSpPr>
        <p:spPr>
          <a:xfrm>
            <a:off x="4366685" y="5541264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  <a:spcBef>
                <a:spcPts val="300"/>
              </a:spcBef>
            </a:pPr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12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364568" y="5623561"/>
            <a:ext cx="7084485" cy="777240"/>
          </a:xfrm>
        </p:spPr>
        <p:txBody>
          <a:bodyPr>
            <a:normAutofit/>
          </a:bodyPr>
          <a:lstStyle>
            <a:lvl1pPr marL="0" indent="0">
              <a:lnSpc>
                <a:spcPts val="13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</p:spTree>
    <p:extLst>
      <p:ext uri="{BB962C8B-B14F-4D97-AF65-F5344CB8AC3E}">
        <p14:creationId xmlns:p14="http://schemas.microsoft.com/office/powerpoint/2010/main" val="115610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7C1BCE-2EFC-416B-90B9-FA44276D68D1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95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1EA6FFF-CDAD-4CAB-9508-97B1E1120FD5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76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67963F7-1FF7-4458-B8D9-B6981355C9F0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44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2D19559-C65C-4FBC-A8DA-B6A4FE7156AA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6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45068" y="1271397"/>
            <a:ext cx="7082365" cy="13926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Table of contents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8" y="2448814"/>
            <a:ext cx="7082365" cy="37856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Clr>
                <a:schemeClr val="bg1"/>
              </a:buClr>
              <a:buNone/>
              <a:tabLst>
                <a:tab pos="5084763" algn="r"/>
              </a:tabLst>
              <a:defRPr sz="1200" b="0" u="none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asz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102"/>
            <a:ext cx="3414182" cy="237109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fld id="{7A6F88A6-4366-4608-9E5D-5814E0798602}" type="datetime1">
              <a:rPr lang="fr-FR" smtClean="0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03/06/2025</a:t>
            </a:fld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r>
              <a:rPr lang="en-CA" dirty="0">
                <a:solidFill>
                  <a:prstClr val="white"/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fld id="{E7B58D81-04C7-47EB-9B1C-20051A4D7758}" type="slidenum">
              <a:rPr lang="en-CA" smtClean="0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‹n°›</a:t>
            </a:fld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45068" y="2393950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08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6E3622C-6126-4886-BCF5-7090F1C861E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28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532742-BFF1-4CDF-8EA7-C42C4735F3E4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385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2A3CBCB-1738-4DA0-A8CE-DFAB025965A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440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BCBC8A0-BD29-4249-BF75-775520F295E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4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7CC106D-CD18-43F0-B777-972E1B51BC26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99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16E80CA-17EC-4E3C-81E2-041E1FF7C6C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042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Video</a:t>
            </a:r>
            <a:r>
              <a:rPr lang="fr-FR" dirty="0"/>
              <a:t> </a:t>
            </a:r>
            <a:r>
              <a:rPr lang="fr-FR" dirty="0" err="1"/>
              <a:t>Slide</a:t>
            </a:r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>
                <a:solidFill>
                  <a:srgbClr val="000000">
                    <a:tint val="75000"/>
                  </a:srgbClr>
                </a:solidFill>
              </a:rPr>
              <a:t>CROP</a:t>
            </a:r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7B434C-9450-4FD0-A3BB-FC343C76F50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49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CROP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7B434C-9450-4FD0-A3BB-FC343C76F50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03/06/2025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texte 20"/>
          <p:cNvSpPr>
            <a:spLocks noGrp="1"/>
          </p:cNvSpPr>
          <p:nvPr>
            <p:ph type="body" sz="quarter" idx="13" hasCustomPrompt="1"/>
          </p:nvPr>
        </p:nvSpPr>
        <p:spPr>
          <a:xfrm>
            <a:off x="745067" y="4522536"/>
            <a:ext cx="7082367" cy="347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0785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981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83" y="3759517"/>
            <a:ext cx="3462867" cy="13245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39765" y="2848673"/>
            <a:ext cx="6480000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639765" y="2393950"/>
            <a:ext cx="6480000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>
            <a:cxnSpLocks/>
          </p:cNvCxnSpPr>
          <p:nvPr userDrawn="1"/>
        </p:nvCxnSpPr>
        <p:spPr>
          <a:xfrm>
            <a:off x="639765" y="2836710"/>
            <a:ext cx="64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e en L 9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Espace réservé du texte 6"/>
          <p:cNvSpPr txBox="1">
            <a:spLocks/>
          </p:cNvSpPr>
          <p:nvPr userDrawn="1"/>
        </p:nvSpPr>
        <p:spPr>
          <a:xfrm>
            <a:off x="759245" y="5052166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0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72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70" y="4522540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5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 la vie aux idées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58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83" y="3759517"/>
            <a:ext cx="3462867" cy="13245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45069" y="3612502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745068" y="4055262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745069" y="2393950"/>
            <a:ext cx="5265588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45068" y="2836710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>
            <a:off x="745068" y="3224606"/>
            <a:ext cx="5265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745068" y="2512250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460, STE-CATHERINE W.</a:t>
            </a:r>
          </a:p>
          <a:p>
            <a:pPr lvl="1"/>
            <a:r>
              <a:rPr lang="fr-FR" dirty="0"/>
              <a:t>MONTREAL (QUEBEC) H3B 1A7</a:t>
            </a:r>
          </a:p>
          <a:p>
            <a:pPr lvl="1"/>
            <a:r>
              <a:rPr lang="fr-FR" dirty="0"/>
              <a:t>SUITE 307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6" hasCustomPrompt="1"/>
          </p:nvPr>
        </p:nvSpPr>
        <p:spPr>
          <a:xfrm>
            <a:off x="745068" y="3731374"/>
            <a:ext cx="5278965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fr-FR" dirty="0"/>
              <a:t>T 514 849-8086</a:t>
            </a:r>
          </a:p>
          <a:p>
            <a:pPr lvl="1"/>
            <a:r>
              <a:rPr lang="fr-FR" dirty="0"/>
              <a:t>WWW.CROP.CA</a:t>
            </a:r>
          </a:p>
        </p:txBody>
      </p:sp>
      <p:sp>
        <p:nvSpPr>
          <p:cNvPr id="14" name="Forme en L 13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Espace réservé du texte 6"/>
          <p:cNvSpPr txBox="1">
            <a:spLocks/>
          </p:cNvSpPr>
          <p:nvPr userDrawn="1"/>
        </p:nvSpPr>
        <p:spPr>
          <a:xfrm>
            <a:off x="759245" y="5052166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04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45068" y="1271397"/>
            <a:ext cx="7082365" cy="1392620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Table of contents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8" y="2448814"/>
            <a:ext cx="7082365" cy="37856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Clr>
                <a:schemeClr val="bg1"/>
              </a:buClr>
              <a:buNone/>
              <a:tabLst>
                <a:tab pos="5084763" algn="r"/>
              </a:tabLst>
              <a:defRPr sz="1200" b="0" u="none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err="1"/>
              <a:t>asz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fld id="{7A6F88A6-4366-4608-9E5D-5814E0798602}" type="datetime1">
              <a:rPr lang="fr-FR" smtClean="0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03/06/2025</a:t>
            </a:fld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r>
              <a:rPr lang="en-CA" dirty="0">
                <a:solidFill>
                  <a:prstClr val="white"/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>
              <a:buClr>
                <a:prstClr val="white"/>
              </a:buClr>
            </a:pPr>
            <a:fld id="{E7B58D81-04C7-47EB-9B1C-20051A4D7758}" type="slidenum">
              <a:rPr lang="en-CA" smtClean="0">
                <a:solidFill>
                  <a:prstClr val="white"/>
                </a:solidFill>
              </a:rPr>
              <a:pPr>
                <a:buClr>
                  <a:prstClr val="white"/>
                </a:buClr>
              </a:pPr>
              <a:t>‹n°›</a:t>
            </a:fld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45068" y="2393950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580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22536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649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ansition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22536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094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ransition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22536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980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ransition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36391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058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ransition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22536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739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ransition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45069" y="1699260"/>
            <a:ext cx="8941137" cy="259467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Clr>
                <a:schemeClr val="bg1"/>
              </a:buClr>
              <a:buNone/>
              <a:tabLst>
                <a:tab pos="5084763" algn="r"/>
              </a:tabLst>
              <a:defRPr sz="3300" b="1" u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5067" y="4522536"/>
            <a:ext cx="7082367" cy="347663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76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ransition Page"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en L 8"/>
          <p:cNvSpPr/>
          <p:nvPr userDrawn="1"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Espace réservé du texte 6"/>
          <p:cNvSpPr txBox="1">
            <a:spLocks/>
          </p:cNvSpPr>
          <p:nvPr userDrawn="1"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life to ideas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742950" y="1716382"/>
            <a:ext cx="7084484" cy="24804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8" name="Forme en L 7"/>
          <p:cNvSpPr/>
          <p:nvPr userDrawn="1"/>
        </p:nvSpPr>
        <p:spPr>
          <a:xfrm rot="5400000">
            <a:off x="781331" y="1207260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1" name="Forme en L 10"/>
          <p:cNvSpPr/>
          <p:nvPr userDrawn="1"/>
        </p:nvSpPr>
        <p:spPr>
          <a:xfrm rot="5400000" flipH="1" flipV="1">
            <a:off x="7556658" y="4425107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579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331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ROP-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183" y="3759517"/>
            <a:ext cx="3462867" cy="1324546"/>
          </a:xfrm>
          <a:prstGeom prst="rect">
            <a:avLst/>
          </a:prstGeom>
        </p:spPr>
      </p:pic>
      <p:sp>
        <p:nvSpPr>
          <p:cNvPr id="10" name="Forme en L 9"/>
          <p:cNvSpPr/>
          <p:nvPr userDrawn="1"/>
        </p:nvSpPr>
        <p:spPr>
          <a:xfrm rot="5400000">
            <a:off x="763557" y="5001277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Espace réservé du texte 6"/>
          <p:cNvSpPr txBox="1">
            <a:spLocks/>
          </p:cNvSpPr>
          <p:nvPr userDrawn="1"/>
        </p:nvSpPr>
        <p:spPr>
          <a:xfrm>
            <a:off x="759245" y="5052170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487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>
            <a:lvl2pPr>
              <a:spcBef>
                <a:spcPts val="800"/>
              </a:spcBef>
              <a:defRPr/>
            </a:lvl2pPr>
            <a:lvl3pPr>
              <a:spcBef>
                <a:spcPts val="1400"/>
              </a:spcBef>
              <a:defRPr/>
            </a:lvl3pPr>
            <a:lvl4pPr>
              <a:spcBef>
                <a:spcPts val="800"/>
              </a:spcBef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7986184" y="1371983"/>
            <a:ext cx="3462868" cy="20379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86183" y="3539109"/>
            <a:ext cx="3462867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5"/>
          </p:nvPr>
        </p:nvSpPr>
        <p:spPr>
          <a:xfrm>
            <a:off x="7986184" y="3648964"/>
            <a:ext cx="3462868" cy="1761554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8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94424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7" cy="374967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745068" y="5585038"/>
            <a:ext cx="7084485" cy="895139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523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8" y="1517270"/>
            <a:ext cx="10703984" cy="374967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5067" y="5456238"/>
            <a:ext cx="7084484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745068" y="5585038"/>
            <a:ext cx="7084485" cy="895139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spcBef>
                <a:spcPts val="600"/>
              </a:spcBef>
              <a:buNone/>
              <a:defRPr sz="1200" b="0"/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736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8" y="1517271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5067" y="5456238"/>
            <a:ext cx="7084484" cy="55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491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5" cy="4938394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42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8" y="1517271"/>
            <a:ext cx="10703984" cy="4935473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326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4364566" y="2066544"/>
            <a:ext cx="7084484" cy="438619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745067" y="2066544"/>
            <a:ext cx="3460750" cy="438619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95819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7" y="6483098"/>
            <a:ext cx="3414182" cy="237109"/>
          </a:xfrm>
          <a:prstGeom prst="rect">
            <a:avLst/>
          </a:prstGeom>
        </p:spPr>
        <p:txBody>
          <a:bodyPr/>
          <a:lstStyle/>
          <a:p>
            <a:fld id="{14E21B0B-A824-4C71-8B52-BEA968808D8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745067" y="1517270"/>
            <a:ext cx="7082367" cy="4718938"/>
          </a:xfrm>
        </p:spPr>
        <p:txBody>
          <a:bodyPr/>
          <a:lstStyle/>
          <a:p>
            <a:pPr lvl="0"/>
            <a:r>
              <a:rPr lang="fr-FR" dirty="0"/>
              <a:t>Cliquez pour modifier</a:t>
            </a:r>
            <a:endParaRPr lang="en-CA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90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onne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1"/>
            <a:ext cx="3460750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34698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colonne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>
          <a:xfrm>
            <a:off x="7986183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64566" y="6483098"/>
            <a:ext cx="3414184" cy="237109"/>
          </a:xfrm>
          <a:prstGeom prst="rect">
            <a:avLst/>
          </a:prstGeom>
        </p:spPr>
        <p:txBody>
          <a:bodyPr/>
          <a:lstStyle/>
          <a:p>
            <a:fld id="{2949A182-AE3C-4010-8CE2-DA3A4577DDB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Espace réservé pour une image  10"/>
          <p:cNvSpPr>
            <a:spLocks noGrp="1"/>
          </p:cNvSpPr>
          <p:nvPr>
            <p:ph type="pic" sz="quarter" idx="15"/>
          </p:nvPr>
        </p:nvSpPr>
        <p:spPr>
          <a:xfrm>
            <a:off x="745066" y="2393951"/>
            <a:ext cx="3460750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7"/>
          </p:nvPr>
        </p:nvSpPr>
        <p:spPr>
          <a:xfrm>
            <a:off x="4368800" y="2393951"/>
            <a:ext cx="3462867" cy="3062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CA" dirty="0"/>
          </a:p>
        </p:txBody>
      </p:sp>
      <p:cxnSp>
        <p:nvCxnSpPr>
          <p:cNvPr id="23" name="Connecteur droit 22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itre 1"/>
          <p:cNvSpPr>
            <a:spLocks noGrp="1"/>
          </p:cNvSpPr>
          <p:nvPr>
            <p:ph type="title"/>
          </p:nvPr>
        </p:nvSpPr>
        <p:spPr>
          <a:xfrm>
            <a:off x="4364565" y="603343"/>
            <a:ext cx="7082368" cy="13900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10" name="Forme en L 9"/>
          <p:cNvSpPr/>
          <p:nvPr userDrawn="1"/>
        </p:nvSpPr>
        <p:spPr>
          <a:xfrm rot="5400000">
            <a:off x="4402947" y="33468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12" name="Forme en L 11"/>
          <p:cNvSpPr/>
          <p:nvPr userDrawn="1"/>
        </p:nvSpPr>
        <p:spPr>
          <a:xfrm rot="5400000" flipH="1" flipV="1">
            <a:off x="11178273" y="1955012"/>
            <a:ext cx="230280" cy="307040"/>
          </a:xfrm>
          <a:prstGeom prst="corner">
            <a:avLst>
              <a:gd name="adj1" fmla="val 31250"/>
              <a:gd name="adj2" fmla="val 300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3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slideLayout" Target="../slideLayouts/slideLayout119.xml"/><Relationship Id="rId47" Type="http://schemas.openxmlformats.org/officeDocument/2006/relationships/theme" Target="../theme/theme5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45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4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4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45066" y="6483098"/>
            <a:ext cx="3414184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CROP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6185" y="6483098"/>
            <a:ext cx="3462867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E7B58D81-04C7-47EB-9B1C-20051A4D77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e la date 19"/>
          <p:cNvSpPr>
            <a:spLocks noGrp="1"/>
          </p:cNvSpPr>
          <p:nvPr>
            <p:ph type="dt" sz="half" idx="2"/>
          </p:nvPr>
        </p:nvSpPr>
        <p:spPr>
          <a:xfrm>
            <a:off x="4364568" y="6483098"/>
            <a:ext cx="3414184" cy="238379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fld id="{E87B434C-9450-4FD0-A3BB-FC343C76F50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03/06/2025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9" name="Forme en L 8"/>
          <p:cNvSpPr/>
          <p:nvPr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14" name="Espace réservé du texte 6"/>
          <p:cNvSpPr txBox="1">
            <a:spLocks/>
          </p:cNvSpPr>
          <p:nvPr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5069" y="1518285"/>
            <a:ext cx="7082367" cy="4892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45066" y="6483102"/>
            <a:ext cx="3414184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6185" y="6483102"/>
            <a:ext cx="3462867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745069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e la date 19"/>
          <p:cNvSpPr>
            <a:spLocks noGrp="1"/>
          </p:cNvSpPr>
          <p:nvPr>
            <p:ph type="dt" sz="half" idx="2"/>
          </p:nvPr>
        </p:nvSpPr>
        <p:spPr>
          <a:xfrm>
            <a:off x="4364568" y="6483102"/>
            <a:ext cx="3414184" cy="238379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fld id="{E87B434C-9450-4FD0-A3BB-FC343C76F50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Clr>
          <a:schemeClr val="tx2"/>
        </a:buClr>
        <a:buFont typeface="Arial" pitchFamily="34" charset="0"/>
        <a:buNone/>
        <a:tabLst/>
        <a:defRPr sz="1600" b="1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800"/>
        </a:spcBef>
        <a:buClr>
          <a:schemeClr val="tx2"/>
        </a:buClr>
        <a:buFont typeface="Arial" pitchFamily="34" charset="0"/>
        <a:buNone/>
        <a:defRPr sz="16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228600" indent="0" algn="l" defTabSz="914400" rtl="0" eaLnBrk="1" latinLnBrk="0" hangingPunct="1">
        <a:spcBef>
          <a:spcPts val="1400"/>
        </a:spcBef>
        <a:buClr>
          <a:schemeClr val="tx2"/>
        </a:buClr>
        <a:buFont typeface="Arial" pitchFamily="34" charset="0"/>
        <a:buNone/>
        <a:defRPr sz="1600" b="1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228600" indent="0" algn="l" defTabSz="914400" rtl="0" eaLnBrk="1" latinLnBrk="0" hangingPunct="1">
        <a:spcBef>
          <a:spcPts val="800"/>
        </a:spcBef>
        <a:buClr>
          <a:schemeClr val="tx2"/>
        </a:buClr>
        <a:buFont typeface="Arial" pitchFamily="34" charset="0"/>
        <a:buNone/>
        <a:defRPr sz="16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spcBef>
          <a:spcPts val="12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5066" y="1518285"/>
            <a:ext cx="7082367" cy="4892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45066" y="6483098"/>
            <a:ext cx="3414184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6185" y="6483098"/>
            <a:ext cx="3462867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2"/>
          </p:nvPr>
        </p:nvSpPr>
        <p:spPr>
          <a:xfrm>
            <a:off x="4364568" y="6483098"/>
            <a:ext cx="3414184" cy="238379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fld id="{E87B434C-9450-4FD0-A3BB-FC343C76F50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Clr>
          <a:schemeClr val="tx2"/>
        </a:buClr>
        <a:buFont typeface="Arial" pitchFamily="34" charset="0"/>
        <a:buNone/>
        <a:tabLst/>
        <a:defRPr sz="1600" b="1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8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228600" indent="0" algn="l" defTabSz="914400" rtl="0" eaLnBrk="1" latinLnBrk="0" hangingPunct="1">
        <a:spcBef>
          <a:spcPts val="1400"/>
        </a:spcBef>
        <a:buClr>
          <a:schemeClr val="tx2"/>
        </a:buClr>
        <a:buFont typeface="Arial" pitchFamily="34" charset="0"/>
        <a:buNone/>
        <a:defRPr sz="1600" b="1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228600" indent="0" algn="l" defTabSz="914400" rtl="0" eaLnBrk="1" latinLnBrk="0" hangingPunct="1">
        <a:spcBef>
          <a:spcPts val="8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spcBef>
          <a:spcPts val="12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45066" y="6483098"/>
            <a:ext cx="3414184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CA">
                <a:solidFill>
                  <a:prstClr val="black">
                    <a:tint val="75000"/>
                  </a:prstClr>
                </a:solidFill>
              </a:rPr>
              <a:t>CROP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6185" y="6483098"/>
            <a:ext cx="3462867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E7B58D81-04C7-47EB-9B1C-20051A4D77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e la date 19"/>
          <p:cNvSpPr>
            <a:spLocks noGrp="1"/>
          </p:cNvSpPr>
          <p:nvPr>
            <p:ph type="dt" sz="half" idx="2"/>
          </p:nvPr>
        </p:nvSpPr>
        <p:spPr>
          <a:xfrm>
            <a:off x="4364568" y="6483098"/>
            <a:ext cx="3414184" cy="238379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fld id="{E87B434C-9450-4FD0-A3BB-FC343C76F50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03/06/2025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068" y="4430713"/>
            <a:ext cx="7082365" cy="548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9" name="Forme en L 8"/>
          <p:cNvSpPr/>
          <p:nvPr/>
        </p:nvSpPr>
        <p:spPr>
          <a:xfrm rot="5400000">
            <a:off x="763557" y="6011412"/>
            <a:ext cx="110938" cy="147917"/>
          </a:xfrm>
          <a:prstGeom prst="corner">
            <a:avLst>
              <a:gd name="adj1" fmla="val 31250"/>
              <a:gd name="adj2" fmla="val 300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800" kern="0">
              <a:solidFill>
                <a:sysClr val="window" lastClr="FFFFFF"/>
              </a:solidFill>
            </a:endParaRPr>
          </a:p>
        </p:txBody>
      </p:sp>
      <p:sp>
        <p:nvSpPr>
          <p:cNvPr id="14" name="Espace réservé du texte 6"/>
          <p:cNvSpPr txBox="1">
            <a:spLocks/>
          </p:cNvSpPr>
          <p:nvPr/>
        </p:nvSpPr>
        <p:spPr>
          <a:xfrm>
            <a:off x="759245" y="6062301"/>
            <a:ext cx="3663897" cy="2939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1"/>
                </a:solidFill>
                <a:latin typeface="TSTAR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life to ideas</a:t>
            </a:r>
            <a:endParaRPr lang="en-CA" sz="1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7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5067" y="373063"/>
            <a:ext cx="7082365" cy="10080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en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5066" y="1518285"/>
            <a:ext cx="7082367" cy="4892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45066" y="6483098"/>
            <a:ext cx="3414184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CA" dirty="0">
                <a:solidFill>
                  <a:srgbClr val="000000">
                    <a:tint val="75000"/>
                  </a:srgbClr>
                </a:solidFill>
              </a:rPr>
              <a:t>CROP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6185" y="6483098"/>
            <a:ext cx="3462867" cy="2383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E7B58D81-04C7-47EB-9B1C-20051A4D7758}" type="slidenum">
              <a:rPr lang="en-CA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745068" y="6483096"/>
            <a:ext cx="1070398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745066" y="1381125"/>
            <a:ext cx="7082367" cy="54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prstClr val="white"/>
              </a:solidFill>
            </a:endParaRP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2"/>
          </p:nvPr>
        </p:nvSpPr>
        <p:spPr>
          <a:xfrm>
            <a:off x="4364568" y="6483098"/>
            <a:ext cx="3414184" cy="238379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fld id="{E87B434C-9450-4FD0-A3BB-FC343C76F50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03/06/2025</a:t>
            </a:fld>
            <a:endParaRPr lang="en-CA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  <p:sldLayoutId id="2147483861" r:id="rId33"/>
    <p:sldLayoutId id="2147483862" r:id="rId34"/>
    <p:sldLayoutId id="2147483863" r:id="rId35"/>
    <p:sldLayoutId id="2147483864" r:id="rId36"/>
    <p:sldLayoutId id="2147483865" r:id="rId37"/>
    <p:sldLayoutId id="2147483866" r:id="rId38"/>
    <p:sldLayoutId id="2147483867" r:id="rId39"/>
    <p:sldLayoutId id="2147483868" r:id="rId40"/>
    <p:sldLayoutId id="2147483869" r:id="rId41"/>
    <p:sldLayoutId id="2147483870" r:id="rId42"/>
    <p:sldLayoutId id="2147483871" r:id="rId43"/>
    <p:sldLayoutId id="2147483872" r:id="rId44"/>
    <p:sldLayoutId id="2147483873" r:id="rId45"/>
    <p:sldLayoutId id="2147483874" r:id="rId4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Clr>
          <a:schemeClr val="tx2"/>
        </a:buClr>
        <a:buFont typeface="Arial" pitchFamily="34" charset="0"/>
        <a:buNone/>
        <a:tabLst/>
        <a:defRPr sz="1600" b="1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8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228600" indent="0" algn="l" defTabSz="914400" rtl="0" eaLnBrk="1" latinLnBrk="0" hangingPunct="1">
        <a:spcBef>
          <a:spcPts val="1400"/>
        </a:spcBef>
        <a:buClr>
          <a:schemeClr val="tx2"/>
        </a:buClr>
        <a:buFont typeface="Arial" pitchFamily="34" charset="0"/>
        <a:buNone/>
        <a:defRPr sz="1600" b="1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228600" indent="0" algn="l" defTabSz="914400" rtl="0" eaLnBrk="1" latinLnBrk="0" hangingPunct="1">
        <a:spcBef>
          <a:spcPts val="8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0" indent="0" algn="l" defTabSz="914400" rtl="0" eaLnBrk="1" latinLnBrk="0" hangingPunct="1">
        <a:spcBef>
          <a:spcPts val="1200"/>
        </a:spcBef>
        <a:buClr>
          <a:schemeClr val="tx2"/>
        </a:buClr>
        <a:buFont typeface="Arial" pitchFamily="34" charset="0"/>
        <a:buNone/>
        <a:defRPr sz="16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chart" Target="../charts/chart8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chart" Target="../charts/chart7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chart" Target="../charts/chart10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chart" Target="../charts/chart9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chart" Target="../charts/chart12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9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chart" Target="../charts/chart11.xml"/><Relationship Id="rId5" Type="http://schemas.openxmlformats.org/officeDocument/2006/relationships/tags" Target="../tags/tag33.xml"/><Relationship Id="rId15" Type="http://schemas.openxmlformats.org/officeDocument/2006/relationships/chart" Target="../charts/chart14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10.xml"/><Relationship Id="rId14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chart" Target="../charts/chart16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chart" Target="../charts/chart15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tags" Target="../tags/tag43.xml"/><Relationship Id="rId7" Type="http://schemas.openxmlformats.org/officeDocument/2006/relationships/chart" Target="../charts/chart1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tags" Target="../tags/tag47.xml"/><Relationship Id="rId7" Type="http://schemas.openxmlformats.org/officeDocument/2006/relationships/chart" Target="../charts/chart20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9.jpeg"/><Relationship Id="rId5" Type="http://schemas.openxmlformats.org/officeDocument/2006/relationships/chart" Target="../charts/chart19.xml"/><Relationship Id="rId4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tags" Target="../tags/tag51.xml"/><Relationship Id="rId7" Type="http://schemas.openxmlformats.org/officeDocument/2006/relationships/chart" Target="../charts/chart2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9.jpeg"/><Relationship Id="rId5" Type="http://schemas.openxmlformats.org/officeDocument/2006/relationships/chart" Target="../charts/chart22.xml"/><Relationship Id="rId4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55.xml"/><Relationship Id="rId7" Type="http://schemas.openxmlformats.org/officeDocument/2006/relationships/chart" Target="../charts/chart2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6.xml"/><Relationship Id="rId9" Type="http://schemas.openxmlformats.org/officeDocument/2006/relationships/chart" Target="../charts/char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chart" Target="../charts/chart27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chart" Target="../charts/chart28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chart" Target="../charts/chart30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chart" Target="../charts/chart29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70.xml"/><Relationship Id="rId7" Type="http://schemas.openxmlformats.org/officeDocument/2006/relationships/chart" Target="../charts/chart3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71.xml"/><Relationship Id="rId9" Type="http://schemas.openxmlformats.org/officeDocument/2006/relationships/chart" Target="../charts/char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chart" Target="../charts/chart3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5.xml"/><Relationship Id="rId3" Type="http://schemas.openxmlformats.org/officeDocument/2006/relationships/tags" Target="../tags/tag78.xml"/><Relationship Id="rId7" Type="http://schemas.openxmlformats.org/officeDocument/2006/relationships/image" Target="../media/image19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chart" Target="../charts/chart34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chart" Target="../charts/chart37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chart" Target="../charts/chart36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tags" Target="../tags/tag85.xml"/><Relationship Id="rId7" Type="http://schemas.openxmlformats.org/officeDocument/2006/relationships/chart" Target="../charts/chart38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1.xml"/><Relationship Id="rId3" Type="http://schemas.openxmlformats.org/officeDocument/2006/relationships/tags" Target="../tags/tag88.xml"/><Relationship Id="rId7" Type="http://schemas.openxmlformats.org/officeDocument/2006/relationships/image" Target="../media/image19.jpe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chart" Target="../charts/chart40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8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2.xml"/><Relationship Id="rId3" Type="http://schemas.openxmlformats.org/officeDocument/2006/relationships/tags" Target="../tags/tag92.xml"/><Relationship Id="rId7" Type="http://schemas.openxmlformats.org/officeDocument/2006/relationships/image" Target="../media/image19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93.xml"/><Relationship Id="rId9" Type="http://schemas.openxmlformats.org/officeDocument/2006/relationships/chart" Target="../charts/char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chart" Target="../charts/chart45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chart" Target="../charts/chart44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97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6.xml"/><Relationship Id="rId7" Type="http://schemas.openxmlformats.org/officeDocument/2006/relationships/image" Target="../media/image1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11.xml"/><Relationship Id="rId7" Type="http://schemas.openxmlformats.org/officeDocument/2006/relationships/image" Target="../media/image19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tags" Target="../tags/tag16.xml"/><Relationship Id="rId7" Type="http://schemas.openxmlformats.org/officeDocument/2006/relationships/chart" Target="../charts/char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chart" Target="../charts/chart6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chart" Target="../charts/chart5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99B812-F8B4-9FC9-E742-A81C6FB46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23" y="0"/>
            <a:ext cx="6832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5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10109"/>
            <a:ext cx="11331087" cy="63511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prstClr val="white"/>
                </a:solidFill>
              </a:rPr>
              <a:t>Degree of comfort with CHILDREN seeing…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</a:t>
            </a:r>
            <a:r>
              <a:rPr lang="en-CA" sz="1200" b="0" dirty="0">
                <a:solidFill>
                  <a:prstClr val="white"/>
                </a:solidFill>
              </a:rPr>
              <a:t>Diverse individuals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n= 7,481 / General population, n=1,000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Q5.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comfortable or uncomfortable are you with children under the age of 12 seeing… 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4227927" y="1498281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7428563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>
                <a:latin typeface="Arial" panose="020B0604020202020204" pitchFamily="34" charset="0"/>
                <a:cs typeface="Arial" panose="020B0604020202020204" pitchFamily="34" charset="0"/>
              </a:rPr>
              <a:t>GEN. POPULATION</a:t>
            </a:r>
            <a:endParaRPr lang="fr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829697"/>
              </p:ext>
            </p:extLst>
          </p:nvPr>
        </p:nvGraphicFramePr>
        <p:xfrm>
          <a:off x="896808" y="2143979"/>
          <a:ext cx="6241109" cy="407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E0B3647-3E11-8DCB-9FD9-27F02664A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8523836"/>
              </p:ext>
            </p:extLst>
          </p:nvPr>
        </p:nvGraphicFramePr>
        <p:xfrm>
          <a:off x="5153413" y="2246121"/>
          <a:ext cx="5665543" cy="3975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410054" y="2653370"/>
            <a:ext cx="102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08BDC1B-80FA-AAA0-B631-73A916CFA1D0}"/>
              </a:ext>
            </a:extLst>
          </p:cNvPr>
          <p:cNvCxnSpPr>
            <a:cxnSpLocks/>
          </p:cNvCxnSpPr>
          <p:nvPr/>
        </p:nvCxnSpPr>
        <p:spPr>
          <a:xfrm>
            <a:off x="410054" y="3023763"/>
            <a:ext cx="102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E209D1F-E575-B4C4-B68A-13B8F011CC9A}"/>
              </a:ext>
            </a:extLst>
          </p:cNvPr>
          <p:cNvCxnSpPr>
            <a:cxnSpLocks/>
          </p:cNvCxnSpPr>
          <p:nvPr/>
        </p:nvCxnSpPr>
        <p:spPr>
          <a:xfrm>
            <a:off x="418644" y="3398772"/>
            <a:ext cx="10224000" cy="3022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1115529-764B-2F63-0960-EEA3F3A17A6B}"/>
              </a:ext>
            </a:extLst>
          </p:cNvPr>
          <p:cNvCxnSpPr>
            <a:cxnSpLocks/>
          </p:cNvCxnSpPr>
          <p:nvPr/>
        </p:nvCxnSpPr>
        <p:spPr>
          <a:xfrm>
            <a:off x="410055" y="3771748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410054" y="4174704"/>
            <a:ext cx="102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D96D085-CBBE-C631-D62D-CE4326298B1A}"/>
              </a:ext>
            </a:extLst>
          </p:cNvPr>
          <p:cNvCxnSpPr>
            <a:cxnSpLocks/>
          </p:cNvCxnSpPr>
          <p:nvPr/>
        </p:nvCxnSpPr>
        <p:spPr>
          <a:xfrm>
            <a:off x="410054" y="4545604"/>
            <a:ext cx="102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48B62DC-35D9-36DE-4DD2-08B80AB71E6D}"/>
              </a:ext>
            </a:extLst>
          </p:cNvPr>
          <p:cNvCxnSpPr>
            <a:cxnSpLocks/>
          </p:cNvCxnSpPr>
          <p:nvPr/>
        </p:nvCxnSpPr>
        <p:spPr>
          <a:xfrm>
            <a:off x="410054" y="4946485"/>
            <a:ext cx="102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3406103-CBF4-A4BC-2D27-FE9599E87FEF}"/>
              </a:ext>
            </a:extLst>
          </p:cNvPr>
          <p:cNvCxnSpPr>
            <a:cxnSpLocks/>
          </p:cNvCxnSpPr>
          <p:nvPr/>
        </p:nvCxnSpPr>
        <p:spPr>
          <a:xfrm>
            <a:off x="410054" y="5692643"/>
            <a:ext cx="1026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B6A1245-B378-D4FF-EF33-A3F4A14981C2}"/>
              </a:ext>
            </a:extLst>
          </p:cNvPr>
          <p:cNvCxnSpPr>
            <a:cxnSpLocks/>
          </p:cNvCxnSpPr>
          <p:nvPr/>
        </p:nvCxnSpPr>
        <p:spPr>
          <a:xfrm>
            <a:off x="410055" y="5275422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2539C5C-E7E1-4E1F-7559-A64C3CB08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072055"/>
              </p:ext>
            </p:extLst>
          </p:nvPr>
        </p:nvGraphicFramePr>
        <p:xfrm>
          <a:off x="10642538" y="1487188"/>
          <a:ext cx="1257456" cy="4610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456">
                  <a:extLst>
                    <a:ext uri="{9D8B030D-6E8A-4147-A177-3AD203B41FA5}">
                      <a16:colId xmlns:a16="http://schemas.microsoft.com/office/drawing/2014/main" val="1385054474"/>
                    </a:ext>
                  </a:extLst>
                </a:gridCol>
              </a:tblGrid>
              <a:tr h="199649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GEN. POP</a:t>
                      </a:r>
                    </a:p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20438"/>
                  </a:ext>
                </a:extLst>
              </a:tr>
              <a:tr h="233543">
                <a:tc>
                  <a:txBody>
                    <a:bodyPr/>
                    <a:lstStyle/>
                    <a:p>
                      <a:pPr algn="ctr"/>
                      <a:r>
                        <a:rPr lang="fr-CA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(n=800)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3908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59% </a:t>
                      </a:r>
                      <a:r>
                        <a:rPr lang="fr-CA" sz="1200" b="1" i="0" u="none" strike="noStrike" kern="12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4127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  <a:r>
                        <a:rPr lang="fr-CA" sz="1200" b="1" i="0" u="none" strike="noStrike" kern="12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(2)</a:t>
                      </a:r>
                      <a:endParaRPr lang="fr-CA" sz="1200" b="1" i="0" u="none" strike="noStrike" kern="120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96300"/>
                  </a:ext>
                </a:extLst>
              </a:tr>
              <a:tr h="342676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7516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34%</a:t>
                      </a:r>
                      <a:r>
                        <a:rPr lang="fr-CA" sz="1200" b="1" i="0" u="none" strike="noStrike" kern="12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(1)</a:t>
                      </a:r>
                      <a:endParaRPr lang="fr-CA" sz="1200" b="1" i="0" u="none" strike="noStrike" kern="120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65806"/>
                  </a:ext>
                </a:extLst>
              </a:tr>
              <a:tr h="779657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  <a:r>
                        <a:rPr lang="fr-CA" sz="1200" b="1" i="0" u="none" strike="noStrike" kern="1200" baseline="30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(2)</a:t>
                      </a:r>
                      <a:endParaRPr lang="fr-CA" sz="1200" b="1" i="0" u="none" strike="noStrike" kern="120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4383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0851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70281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182601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AD2E28CD-D88F-663E-F001-3D9743B62808}"/>
              </a:ext>
            </a:extLst>
          </p:cNvPr>
          <p:cNvSpPr txBox="1"/>
          <p:nvPr/>
        </p:nvSpPr>
        <p:spPr>
          <a:xfrm>
            <a:off x="319106" y="6145021"/>
            <a:ext cx="11553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The statements were slightly different </a:t>
            </a:r>
            <a:r>
              <a:rPr lang="fr-CA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in 2017. </a:t>
            </a:r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The main changes are as follows</a:t>
            </a:r>
            <a:r>
              <a:rPr lang="fr-CA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: 1) </a:t>
            </a:r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people of the opposite sex</a:t>
            </a:r>
            <a:r>
              <a:rPr lang="fr-CA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/ 2)  </a:t>
            </a:r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In 2017, the question was asked about same-sex people in general.</a:t>
            </a:r>
            <a:endParaRPr lang="fr-CA" sz="1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5462F15-2492-B94B-9254-7478A10FD248}"/>
              </a:ext>
            </a:extLst>
          </p:cNvPr>
          <p:cNvCxnSpPr>
            <a:cxnSpLocks/>
          </p:cNvCxnSpPr>
          <p:nvPr/>
        </p:nvCxnSpPr>
        <p:spPr>
          <a:xfrm>
            <a:off x="325462" y="3762181"/>
            <a:ext cx="10332000" cy="956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5DF2F82-4787-0BED-9198-CC32AAA76F05}"/>
              </a:ext>
            </a:extLst>
          </p:cNvPr>
          <p:cNvCxnSpPr>
            <a:cxnSpLocks/>
          </p:cNvCxnSpPr>
          <p:nvPr/>
        </p:nvCxnSpPr>
        <p:spPr>
          <a:xfrm>
            <a:off x="319104" y="5288132"/>
            <a:ext cx="10368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D9DC578-FB0D-EA35-3D84-86098C625D01}"/>
              </a:ext>
            </a:extLst>
          </p:cNvPr>
          <p:cNvSpPr/>
          <p:nvPr/>
        </p:nvSpPr>
        <p:spPr>
          <a:xfrm>
            <a:off x="15628" y="2765397"/>
            <a:ext cx="1021003" cy="47868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HOLDING HANDS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B8195D-84A6-D788-D95B-8A777F581FF5}"/>
              </a:ext>
            </a:extLst>
          </p:cNvPr>
          <p:cNvSpPr/>
          <p:nvPr/>
        </p:nvSpPr>
        <p:spPr>
          <a:xfrm>
            <a:off x="7062" y="4097497"/>
            <a:ext cx="1021003" cy="61548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KISSING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C0588F-5392-E528-742F-147C6F7A5D49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VERY COMFORTABLE</a:t>
            </a:r>
          </a:p>
        </p:txBody>
      </p:sp>
    </p:spTree>
    <p:extLst>
      <p:ext uri="{BB962C8B-B14F-4D97-AF65-F5344CB8AC3E}">
        <p14:creationId xmlns:p14="http://schemas.microsoft.com/office/powerpoint/2010/main" val="366468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Social acceptance of diversity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4AC64A32-FEB0-9053-1BDE-56BF52822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Fluctuation in the acceptance and integration of diverse individuals</a:t>
            </a:r>
            <a:endParaRPr kumimoji="0" lang="en-CA" sz="2000" b="1" i="1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 n=7,481 / General population, n=1,000 </a:t>
            </a:r>
            <a:endParaRPr kumimoji="0" lang="en-CA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9865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Q8.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Over the past 3 years, to what extent do you feel that things have improved or gotten worse in terms of the acceptance and inclusion of sexually and gender-diverse people in Canadian society?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3809473" y="151377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7459559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E0B3647-3E11-8DCB-9FD9-27F02664A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578027"/>
              </p:ext>
            </p:extLst>
          </p:nvPr>
        </p:nvGraphicFramePr>
        <p:xfrm>
          <a:off x="5153413" y="2246121"/>
          <a:ext cx="5665543" cy="284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410055" y="3133815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410055" y="4050718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936887"/>
              </p:ext>
            </p:extLst>
          </p:nvPr>
        </p:nvGraphicFramePr>
        <p:xfrm>
          <a:off x="1" y="2143980"/>
          <a:ext cx="6859848" cy="28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1193098-A234-DF51-3078-E637A247D0D5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COMPLETE RESPONSES</a:t>
            </a:r>
          </a:p>
        </p:txBody>
      </p:sp>
    </p:spTree>
    <p:extLst>
      <p:ext uri="{BB962C8B-B14F-4D97-AF65-F5344CB8AC3E}">
        <p14:creationId xmlns:p14="http://schemas.microsoft.com/office/powerpoint/2010/main" val="351283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Fluidity of gender identity and sexual orientation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BD5CB9E2-5ED0-8CC9-99E6-828DAD641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6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Graphique 45">
            <a:extLst>
              <a:ext uri="{FF2B5EF4-FFF2-40B4-BE49-F238E27FC236}">
                <a16:creationId xmlns:a16="http://schemas.microsoft.com/office/drawing/2014/main" id="{BF6D7918-E557-F9F7-57FF-C47F21A948AF}"/>
              </a:ext>
            </a:extLst>
          </p:cNvPr>
          <p:cNvGraphicFramePr/>
          <p:nvPr/>
        </p:nvGraphicFramePr>
        <p:xfrm>
          <a:off x="8274845" y="3289100"/>
          <a:ext cx="3319611" cy="28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feeling of being a </a:t>
            </a:r>
            <a:r>
              <a:rPr lang="en-CA" sz="2000" dirty="0">
                <a:solidFill>
                  <a:prstClr val="white"/>
                </a:solidFill>
              </a:rPr>
              <a:t>m</a:t>
            </a:r>
            <a:r>
              <a:rPr kumimoji="0" lang="en-C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asculine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or feminine person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ctr"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</a:t>
            </a:r>
            <a:r>
              <a:rPr lang="fr-CA" sz="1200" b="0" dirty="0" err="1">
                <a:solidFill>
                  <a:prstClr val="white"/>
                </a:solidFill>
              </a:rPr>
              <a:t>cisgender</a:t>
            </a:r>
            <a:r>
              <a:rPr lang="fr-CA" sz="1200" b="0" dirty="0">
                <a:solidFill>
                  <a:prstClr val="white"/>
                </a:solidFill>
              </a:rPr>
              <a:t>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respondents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Diverse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individuals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(M, n=</a:t>
            </a:r>
            <a:r>
              <a:rPr lang="fr-CA" sz="1200" b="0" dirty="0">
                <a:solidFill>
                  <a:prstClr val="white"/>
                </a:solidFill>
              </a:rPr>
              <a:t>1,188 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/ F, n=2,685), General population, (M, n=479 / F, n=510)</a:t>
            </a:r>
            <a:endParaRPr kumimoji="0" lang="fr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1236" y="6478161"/>
            <a:ext cx="962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G1.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masculine or feminine do you feel</a:t>
            </a:r>
            <a:r>
              <a:rPr kumimoji="0" lang="en-US" sz="100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  Please answer on a scale of 0 to 10 where 0 means you feel like a "totally masculine" person and 10 means you feel like a "totally feminine" person.</a:t>
            </a:r>
            <a:endParaRPr kumimoji="0" lang="fr-CA" sz="100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1086DC-EAC2-F74F-4EFF-AA80A048A197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GROUPED TOGETHER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3C679-CA90-3875-B4A6-320428AFDFA1}"/>
              </a:ext>
            </a:extLst>
          </p:cNvPr>
          <p:cNvSpPr/>
          <p:nvPr/>
        </p:nvSpPr>
        <p:spPr>
          <a:xfrm>
            <a:off x="1047658" y="1491422"/>
            <a:ext cx="5043930" cy="2663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6D0AB-D608-A322-C20D-2D15466CF6AC}"/>
              </a:ext>
            </a:extLst>
          </p:cNvPr>
          <p:cNvSpPr/>
          <p:nvPr/>
        </p:nvSpPr>
        <p:spPr>
          <a:xfrm>
            <a:off x="6446798" y="1491422"/>
            <a:ext cx="5043930" cy="2663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2EEE4AB-0EB8-FEAE-2A93-F0271C0C4C6D}"/>
              </a:ext>
            </a:extLst>
          </p:cNvPr>
          <p:cNvCxnSpPr>
            <a:cxnSpLocks/>
          </p:cNvCxnSpPr>
          <p:nvPr/>
        </p:nvCxnSpPr>
        <p:spPr>
          <a:xfrm>
            <a:off x="261026" y="4193357"/>
            <a:ext cx="112461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563ACBA-F57B-0542-A554-1E4E7888A6D7}"/>
              </a:ext>
            </a:extLst>
          </p:cNvPr>
          <p:cNvCxnSpPr>
            <a:cxnSpLocks/>
          </p:cNvCxnSpPr>
          <p:nvPr/>
        </p:nvCxnSpPr>
        <p:spPr>
          <a:xfrm>
            <a:off x="261026" y="5110260"/>
            <a:ext cx="112461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Graphique 43">
            <a:extLst>
              <a:ext uri="{FF2B5EF4-FFF2-40B4-BE49-F238E27FC236}">
                <a16:creationId xmlns:a16="http://schemas.microsoft.com/office/drawing/2014/main" id="{96842AAD-A711-72E3-43D8-1C613B56D356}"/>
              </a:ext>
            </a:extLst>
          </p:cNvPr>
          <p:cNvGraphicFramePr/>
          <p:nvPr/>
        </p:nvGraphicFramePr>
        <p:xfrm>
          <a:off x="2684148" y="3207112"/>
          <a:ext cx="3174211" cy="28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5" name="Graphique 44">
            <a:extLst>
              <a:ext uri="{FF2B5EF4-FFF2-40B4-BE49-F238E27FC236}">
                <a16:creationId xmlns:a16="http://schemas.microsoft.com/office/drawing/2014/main" id="{757BE2AE-C15E-85DC-F901-220A8EB6AA42}"/>
              </a:ext>
            </a:extLst>
          </p:cNvPr>
          <p:cNvGraphicFramePr/>
          <p:nvPr/>
        </p:nvGraphicFramePr>
        <p:xfrm>
          <a:off x="5565976" y="3207112"/>
          <a:ext cx="3319611" cy="28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7" name="Tableau 46">
            <a:extLst>
              <a:ext uri="{FF2B5EF4-FFF2-40B4-BE49-F238E27FC236}">
                <a16:creationId xmlns:a16="http://schemas.microsoft.com/office/drawing/2014/main" id="{532A6129-5E1B-C976-8CC2-EF02FB210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350871"/>
              </p:ext>
            </p:extLst>
          </p:nvPr>
        </p:nvGraphicFramePr>
        <p:xfrm>
          <a:off x="40467" y="2556168"/>
          <a:ext cx="11595534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534">
                  <a:extLst>
                    <a:ext uri="{9D8B030D-6E8A-4147-A177-3AD203B41FA5}">
                      <a16:colId xmlns:a16="http://schemas.microsoft.com/office/drawing/2014/main" val="319262088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389297875"/>
                    </a:ext>
                  </a:extLst>
                </a:gridCol>
                <a:gridCol w="2772000">
                  <a:extLst>
                    <a:ext uri="{9D8B030D-6E8A-4147-A177-3AD203B41FA5}">
                      <a16:colId xmlns:a16="http://schemas.microsoft.com/office/drawing/2014/main" val="4266154609"/>
                    </a:ext>
                  </a:extLst>
                </a:gridCol>
                <a:gridCol w="2772000">
                  <a:extLst>
                    <a:ext uri="{9D8B030D-6E8A-4147-A177-3AD203B41FA5}">
                      <a16:colId xmlns:a16="http://schemas.microsoft.com/office/drawing/2014/main" val="1083745178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3333781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fr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/10: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 </a:t>
                      </a:r>
                      <a:r>
                        <a:rPr lang="fr-C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 </a:t>
                      </a:r>
                      <a:r>
                        <a:rPr lang="fr-C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 </a:t>
                      </a:r>
                      <a:r>
                        <a:rPr lang="fr-C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 </a:t>
                      </a:r>
                      <a:r>
                        <a:rPr lang="fr-CA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745886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6E82EE09-4155-5718-63F3-6CF8F9AB04B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72647" y="6226234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i="1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The answers “I don’t know” and “I prefer not to answer” are not shown.</a:t>
            </a:r>
            <a:endParaRPr kumimoji="0" lang="en-CA" sz="1000" i="1" u="none" strike="noStrike" kern="1200" cap="none" spc="0" normalizeH="0" baseline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34CFAE-15AE-C596-A189-489F9EF5127F}"/>
              </a:ext>
            </a:extLst>
          </p:cNvPr>
          <p:cNvSpPr/>
          <p:nvPr/>
        </p:nvSpPr>
        <p:spPr>
          <a:xfrm>
            <a:off x="1051714" y="2162355"/>
            <a:ext cx="2389830" cy="2663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GENDER: CIS MEN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07C957-4363-83E1-B866-287516150D9D}"/>
              </a:ext>
            </a:extLst>
          </p:cNvPr>
          <p:cNvSpPr/>
          <p:nvPr/>
        </p:nvSpPr>
        <p:spPr>
          <a:xfrm>
            <a:off x="3613863" y="2162355"/>
            <a:ext cx="2389830" cy="2663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GENDER: CIS WOMEN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500CE4-E1DF-18B6-929B-C0E07D6B6C18}"/>
              </a:ext>
            </a:extLst>
          </p:cNvPr>
          <p:cNvSpPr/>
          <p:nvPr/>
        </p:nvSpPr>
        <p:spPr>
          <a:xfrm>
            <a:off x="6592593" y="2155150"/>
            <a:ext cx="2389830" cy="2663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GENDER: CIS MEN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90EF7B-614A-0210-2D7A-BA0CB2DC642F}"/>
              </a:ext>
            </a:extLst>
          </p:cNvPr>
          <p:cNvSpPr/>
          <p:nvPr/>
        </p:nvSpPr>
        <p:spPr>
          <a:xfrm>
            <a:off x="9154742" y="2155150"/>
            <a:ext cx="2389830" cy="2663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GENDER: CIS WOMEN</a:t>
            </a:r>
          </a:p>
        </p:txBody>
      </p:sp>
      <p:graphicFrame>
        <p:nvGraphicFramePr>
          <p:cNvPr id="53" name="Graphique 52">
            <a:extLst>
              <a:ext uri="{FF2B5EF4-FFF2-40B4-BE49-F238E27FC236}">
                <a16:creationId xmlns:a16="http://schemas.microsoft.com/office/drawing/2014/main" id="{23C78F5E-387F-A488-EC8B-BF604B4F9665}"/>
              </a:ext>
            </a:extLst>
          </p:cNvPr>
          <p:cNvGraphicFramePr/>
          <p:nvPr/>
        </p:nvGraphicFramePr>
        <p:xfrm>
          <a:off x="107862" y="3207112"/>
          <a:ext cx="3319611" cy="28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9212EEE4-B321-3EF6-0B02-5B853D626D7C}"/>
              </a:ext>
            </a:extLst>
          </p:cNvPr>
          <p:cNvSpPr txBox="1"/>
          <p:nvPr/>
        </p:nvSpPr>
        <p:spPr>
          <a:xfrm>
            <a:off x="2684148" y="3620654"/>
            <a:ext cx="490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200" b="1" i="0" u="none" strike="noStrike" kern="1200" baseline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CA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E9AC7B-8C05-4AD5-EFB7-2D75353D8FD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20916" y="3103077"/>
            <a:ext cx="63168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 / 10 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E2855E1-C119-5125-A4B9-39FBE063842F}"/>
              </a:ext>
            </a:extLst>
          </p:cNvPr>
          <p:cNvCxnSpPr>
            <a:cxnSpLocks/>
          </p:cNvCxnSpPr>
          <p:nvPr/>
        </p:nvCxnSpPr>
        <p:spPr>
          <a:xfrm>
            <a:off x="1255486" y="3353948"/>
            <a:ext cx="0" cy="17780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CE4088E-11EA-0283-BBF1-1E939530E98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27727" y="3166849"/>
            <a:ext cx="63168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 / 10 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7D5A0A0-FA81-DCE7-A0CB-CC7D0319A804}"/>
              </a:ext>
            </a:extLst>
          </p:cNvPr>
          <p:cNvCxnSpPr>
            <a:cxnSpLocks/>
          </p:cNvCxnSpPr>
          <p:nvPr/>
        </p:nvCxnSpPr>
        <p:spPr>
          <a:xfrm>
            <a:off x="6862297" y="3417720"/>
            <a:ext cx="0" cy="17780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D4CCFDC-30FD-9908-FEC8-CB3C50D5F66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263562" y="6010636"/>
            <a:ext cx="65097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 / 10 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FEFB792-FD78-A760-0E0E-EF67D5C46381}"/>
              </a:ext>
            </a:extLst>
          </p:cNvPr>
          <p:cNvCxnSpPr>
            <a:cxnSpLocks/>
          </p:cNvCxnSpPr>
          <p:nvPr/>
        </p:nvCxnSpPr>
        <p:spPr>
          <a:xfrm flipV="1">
            <a:off x="9555914" y="5835722"/>
            <a:ext cx="0" cy="17491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B2FD925-E665-3FC8-217B-7E1F15C4486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10815" y="5996019"/>
            <a:ext cx="65097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1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 / 10 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286576B-99D6-AD94-5CEB-FAC88736AEC4}"/>
              </a:ext>
            </a:extLst>
          </p:cNvPr>
          <p:cNvCxnSpPr>
            <a:cxnSpLocks/>
          </p:cNvCxnSpPr>
          <p:nvPr/>
        </p:nvCxnSpPr>
        <p:spPr>
          <a:xfrm flipV="1">
            <a:off x="3803167" y="5821105"/>
            <a:ext cx="0" cy="17491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10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Sexual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fantasies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featuring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…</a:t>
            </a:r>
            <a:endParaRPr kumimoji="0" lang="fr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heterosexual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cisgender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respondents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General population, n=914 (M, n=444 / F, n=470) </a:t>
            </a:r>
            <a:endParaRPr kumimoji="0" lang="fr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OS2.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Since adolescence (15 years old), have you ever had sexual fantasies featuring… </a:t>
            </a:r>
            <a:r>
              <a:rPr kumimoji="0" lang="en-US" sz="100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Please select all that apply.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0B1A28-365B-3C53-AA81-17DF526D44BA}"/>
              </a:ext>
            </a:extLst>
          </p:cNvPr>
          <p:cNvSpPr/>
          <p:nvPr/>
        </p:nvSpPr>
        <p:spPr>
          <a:xfrm>
            <a:off x="430457" y="974290"/>
            <a:ext cx="11331087" cy="2663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latin typeface="Arial" panose="020B0604020202020204" pitchFamily="34" charset="0"/>
                <a:cs typeface="Arial" panose="020B0604020202020204" pitchFamily="34" charset="0"/>
              </a:rPr>
              <a:t>GEN. POPULATION: COMPLETE RESPONSES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FF3BD-B1EB-6B5B-9807-A94A02EB8B29}"/>
              </a:ext>
            </a:extLst>
          </p:cNvPr>
          <p:cNvSpPr/>
          <p:nvPr/>
        </p:nvSpPr>
        <p:spPr>
          <a:xfrm>
            <a:off x="3806678" y="1483670"/>
            <a:ext cx="2830285" cy="2663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 MEN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C532EE-E6A5-472E-4314-E89ADFCA66E8}"/>
              </a:ext>
            </a:extLst>
          </p:cNvPr>
          <p:cNvSpPr/>
          <p:nvPr/>
        </p:nvSpPr>
        <p:spPr>
          <a:xfrm>
            <a:off x="7366000" y="1483669"/>
            <a:ext cx="2830285" cy="26636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 WOMEN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913893D-1D82-87A2-3FC5-846C9D6D786D}"/>
              </a:ext>
            </a:extLst>
          </p:cNvPr>
          <p:cNvCxnSpPr>
            <a:cxnSpLocks/>
          </p:cNvCxnSpPr>
          <p:nvPr/>
        </p:nvCxnSpPr>
        <p:spPr>
          <a:xfrm>
            <a:off x="1223210" y="2646273"/>
            <a:ext cx="900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2FD8D3-BADC-0939-3B55-5635DAA6C382}"/>
              </a:ext>
            </a:extLst>
          </p:cNvPr>
          <p:cNvCxnSpPr>
            <a:cxnSpLocks/>
          </p:cNvCxnSpPr>
          <p:nvPr/>
        </p:nvCxnSpPr>
        <p:spPr>
          <a:xfrm>
            <a:off x="1223210" y="3104998"/>
            <a:ext cx="900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73FD35C-E849-2B2F-4E67-6364D4F8F8C5}"/>
              </a:ext>
            </a:extLst>
          </p:cNvPr>
          <p:cNvCxnSpPr>
            <a:cxnSpLocks/>
          </p:cNvCxnSpPr>
          <p:nvPr/>
        </p:nvCxnSpPr>
        <p:spPr>
          <a:xfrm>
            <a:off x="1223210" y="3562197"/>
            <a:ext cx="900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8223260-6E06-BC53-7105-0F6F10479B06}"/>
              </a:ext>
            </a:extLst>
          </p:cNvPr>
          <p:cNvCxnSpPr>
            <a:cxnSpLocks/>
          </p:cNvCxnSpPr>
          <p:nvPr/>
        </p:nvCxnSpPr>
        <p:spPr>
          <a:xfrm>
            <a:off x="1223210" y="3954082"/>
            <a:ext cx="900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BD2DF0FE-18B1-7783-919C-2EA75EEAA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691232"/>
              </p:ext>
            </p:extLst>
          </p:nvPr>
        </p:nvGraphicFramePr>
        <p:xfrm>
          <a:off x="3635830" y="2144010"/>
          <a:ext cx="6859848" cy="236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60A16D9-9DF3-F011-C2FF-F51E71F80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727870"/>
              </p:ext>
            </p:extLst>
          </p:nvPr>
        </p:nvGraphicFramePr>
        <p:xfrm>
          <a:off x="1" y="2143981"/>
          <a:ext cx="6859848" cy="236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0675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US" sz="3200" dirty="0"/>
              <a:t>Questioning and acceptance of their sexual orientation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3403C93E-E382-C9DA-4B0A-96EEF0EE0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prstClr val="white"/>
                </a:solidFill>
              </a:rPr>
              <a:t>Fluctuation in sexual orientation over time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 n=7,481 / General population, n=</a:t>
            </a:r>
            <a:r>
              <a:rPr lang="en-CA" sz="1200" b="0" dirty="0">
                <a:solidFill>
                  <a:prstClr val="white"/>
                </a:solidFill>
              </a:rPr>
              <a:t>1,000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Q19.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Has your sexual orientation, as you feel it, fluctuated over time?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298CFB-04FE-A082-BC5D-B8B38802C214}"/>
              </a:ext>
            </a:extLst>
          </p:cNvPr>
          <p:cNvSpPr/>
          <p:nvPr/>
        </p:nvSpPr>
        <p:spPr>
          <a:xfrm>
            <a:off x="3809473" y="151377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fr-CA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F1805-80E7-F5C7-BABD-DB3C7FFA6757}"/>
              </a:ext>
            </a:extLst>
          </p:cNvPr>
          <p:cNvSpPr/>
          <p:nvPr/>
        </p:nvSpPr>
        <p:spPr>
          <a:xfrm>
            <a:off x="7459559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60A16D9-9DF3-F011-C2FF-F51E71F80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077802"/>
              </p:ext>
            </p:extLst>
          </p:nvPr>
        </p:nvGraphicFramePr>
        <p:xfrm>
          <a:off x="1" y="2143981"/>
          <a:ext cx="6859848" cy="155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BEF65F2A-4FE2-E05B-F3DC-590D7E34B1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124473"/>
              </p:ext>
            </p:extLst>
          </p:nvPr>
        </p:nvGraphicFramePr>
        <p:xfrm>
          <a:off x="5153413" y="2246122"/>
          <a:ext cx="5665543" cy="153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DE66D7F-9BA5-7A48-E98A-2A4525D7D0EA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COMPLETE RESPONSES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57A8F99A-CDBA-D355-1612-40D33FD26E8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51360492"/>
              </p:ext>
            </p:extLst>
          </p:nvPr>
        </p:nvGraphicFramePr>
        <p:xfrm>
          <a:off x="377788" y="5070152"/>
          <a:ext cx="11064757" cy="1221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879860553"/>
                    </a:ext>
                  </a:extLst>
                </a:gridCol>
                <a:gridCol w="533367">
                  <a:extLst>
                    <a:ext uri="{9D8B030D-6E8A-4147-A177-3AD203B41FA5}">
                      <a16:colId xmlns:a16="http://schemas.microsoft.com/office/drawing/2014/main" val="3806260278"/>
                    </a:ext>
                  </a:extLst>
                </a:gridCol>
                <a:gridCol w="533367">
                  <a:extLst>
                    <a:ext uri="{9D8B030D-6E8A-4147-A177-3AD203B41FA5}">
                      <a16:colId xmlns:a16="http://schemas.microsoft.com/office/drawing/2014/main" val="2458955542"/>
                    </a:ext>
                  </a:extLst>
                </a:gridCol>
                <a:gridCol w="533367">
                  <a:extLst>
                    <a:ext uri="{9D8B030D-6E8A-4147-A177-3AD203B41FA5}">
                      <a16:colId xmlns:a16="http://schemas.microsoft.com/office/drawing/2014/main" val="1679303305"/>
                    </a:ext>
                  </a:extLst>
                </a:gridCol>
                <a:gridCol w="533367">
                  <a:extLst>
                    <a:ext uri="{9D8B030D-6E8A-4147-A177-3AD203B41FA5}">
                      <a16:colId xmlns:a16="http://schemas.microsoft.com/office/drawing/2014/main" val="1538112547"/>
                    </a:ext>
                  </a:extLst>
                </a:gridCol>
                <a:gridCol w="533367">
                  <a:extLst>
                    <a:ext uri="{9D8B030D-6E8A-4147-A177-3AD203B41FA5}">
                      <a16:colId xmlns:a16="http://schemas.microsoft.com/office/drawing/2014/main" val="1203122730"/>
                    </a:ext>
                  </a:extLst>
                </a:gridCol>
                <a:gridCol w="533367">
                  <a:extLst>
                    <a:ext uri="{9D8B030D-6E8A-4147-A177-3AD203B41FA5}">
                      <a16:colId xmlns:a16="http://schemas.microsoft.com/office/drawing/2014/main" val="4231773263"/>
                    </a:ext>
                  </a:extLst>
                </a:gridCol>
                <a:gridCol w="566702">
                  <a:extLst>
                    <a:ext uri="{9D8B030D-6E8A-4147-A177-3AD203B41FA5}">
                      <a16:colId xmlns:a16="http://schemas.microsoft.com/office/drawing/2014/main" val="1929371866"/>
                    </a:ext>
                  </a:extLst>
                </a:gridCol>
                <a:gridCol w="566702">
                  <a:extLst>
                    <a:ext uri="{9D8B030D-6E8A-4147-A177-3AD203B41FA5}">
                      <a16:colId xmlns:a16="http://schemas.microsoft.com/office/drawing/2014/main" val="1986850585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170821038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55597030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3146198502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1611715854"/>
                    </a:ext>
                  </a:extLst>
                </a:gridCol>
                <a:gridCol w="500031">
                  <a:extLst>
                    <a:ext uri="{9D8B030D-6E8A-4147-A177-3AD203B41FA5}">
                      <a16:colId xmlns:a16="http://schemas.microsoft.com/office/drawing/2014/main" val="3467377876"/>
                    </a:ext>
                  </a:extLst>
                </a:gridCol>
                <a:gridCol w="500031">
                  <a:extLst>
                    <a:ext uri="{9D8B030D-6E8A-4147-A177-3AD203B41FA5}">
                      <a16:colId xmlns:a16="http://schemas.microsoft.com/office/drawing/2014/main" val="3093622180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4242849016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3148625353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2842269727"/>
                    </a:ext>
                  </a:extLst>
                </a:gridCol>
                <a:gridCol w="458727">
                  <a:extLst>
                    <a:ext uri="{9D8B030D-6E8A-4147-A177-3AD203B41FA5}">
                      <a16:colId xmlns:a16="http://schemas.microsoft.com/office/drawing/2014/main" val="401269205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440482545"/>
                    </a:ext>
                  </a:extLst>
                </a:gridCol>
              </a:tblGrid>
              <a:tr h="323965">
                <a:tc row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  <a:defRPr/>
                      </a:pPr>
                      <a:r>
                        <a:rPr lang="en-CA" sz="1200" b="1" i="1" dirty="0">
                          <a:solidFill>
                            <a:srgbClr val="00AFDC"/>
                          </a:solidFill>
                          <a:latin typeface="Arial" pitchFamily="34" charset="0"/>
                          <a:cs typeface="Arial" pitchFamily="34" charset="0"/>
                        </a:rPr>
                        <a:t>(%)</a:t>
                      </a:r>
                    </a:p>
                  </a:txBody>
                  <a:tcPr marL="0" marR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  <a:defRPr/>
                      </a:pPr>
                      <a:r>
                        <a:rPr lang="en-CA" sz="1200" b="1" i="0" dirty="0">
                          <a:solidFill>
                            <a:srgbClr val="00AFDC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0" marR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GENDER IDENTITY - </a:t>
                      </a:r>
                      <a:r>
                        <a:rPr lang="fr-CA" sz="1200" b="1" kern="1200" dirty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DIVERSITY</a:t>
                      </a: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SEXUAL ORIENTATION </a:t>
                      </a: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2698" marR="12698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814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Cis M. </a:t>
                      </a:r>
                      <a:r>
                        <a:rPr lang="fr-CA" sz="1100" b="1" kern="1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DIV</a:t>
                      </a:r>
                      <a:endParaRPr lang="fr-CA" sz="1100" kern="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Cis W. </a:t>
                      </a:r>
                      <a:r>
                        <a:rPr lang="fr-CA" sz="1100" b="1" kern="1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DIV</a:t>
                      </a:r>
                      <a:endParaRPr lang="fr-CA" sz="1100" b="1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 M</a:t>
                      </a:r>
                    </a:p>
                  </a:txBody>
                  <a:tcPr marL="61595" marR="6159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Trans W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Non-bin.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Quest</a:t>
                      </a:r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Gay</a:t>
                      </a:r>
                    </a:p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Lesb</a:t>
                      </a:r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Homo. Trans</a:t>
                      </a:r>
                    </a:p>
                  </a:txBody>
                  <a:tcPr marL="55880" marR="55880" marT="9525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Homo. N-B.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Bisex. </a:t>
                      </a:r>
                    </a:p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Bisex. </a:t>
                      </a:r>
                    </a:p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Bisex. Trans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Bisex. N-B.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Asex</a:t>
                      </a:r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Pan.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Quest</a:t>
                      </a:r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100" b="1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Queer</a:t>
                      </a:r>
                      <a:endParaRPr lang="fr-CA" sz="11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955">
                <a:tc>
                  <a:txBody>
                    <a:bodyPr/>
                    <a:lstStyle/>
                    <a:p>
                      <a:pPr algn="r"/>
                      <a:r>
                        <a:rPr lang="fr-CA" sz="900" b="0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n=</a:t>
                      </a:r>
                    </a:p>
                  </a:txBody>
                  <a:tcP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7,481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1,188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2,685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684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552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1,625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772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1,093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263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866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608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1,253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457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r-CA" sz="1200" b="0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27A934D-9D58-EFA9-783A-7C6D2AEC001E}"/>
              </a:ext>
            </a:extLst>
          </p:cNvPr>
          <p:cNvSpPr/>
          <p:nvPr/>
        </p:nvSpPr>
        <p:spPr>
          <a:xfrm>
            <a:off x="437116" y="4685224"/>
            <a:ext cx="11324428" cy="3082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DIVERSITY: CROSS-TABULATIONS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FA6DA7-907B-F839-EFC6-64FE1112F4A8}"/>
              </a:ext>
            </a:extLst>
          </p:cNvPr>
          <p:cNvSpPr/>
          <p:nvPr/>
        </p:nvSpPr>
        <p:spPr>
          <a:xfrm>
            <a:off x="2921619" y="5994943"/>
            <a:ext cx="2690111" cy="2663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88F304-1CF8-FB9C-1DEB-042217FF3C45}"/>
              </a:ext>
            </a:extLst>
          </p:cNvPr>
          <p:cNvSpPr/>
          <p:nvPr/>
        </p:nvSpPr>
        <p:spPr>
          <a:xfrm>
            <a:off x="7638135" y="5989358"/>
            <a:ext cx="1987327" cy="3021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417A1B-04DB-1BB1-8C02-9E51A95754F1}"/>
              </a:ext>
            </a:extLst>
          </p:cNvPr>
          <p:cNvSpPr/>
          <p:nvPr/>
        </p:nvSpPr>
        <p:spPr>
          <a:xfrm>
            <a:off x="10032452" y="5983773"/>
            <a:ext cx="1412461" cy="312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6FD1D7E-4545-DC5C-9A35-2A751C2C12FD}"/>
              </a:ext>
            </a:extLst>
          </p:cNvPr>
          <p:cNvCxnSpPr/>
          <p:nvPr/>
        </p:nvCxnSpPr>
        <p:spPr>
          <a:xfrm>
            <a:off x="377788" y="4454178"/>
            <a:ext cx="113244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973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E22E1BA3-4F95-3953-61BE-B14DF7D2A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618802"/>
              </p:ext>
            </p:extLst>
          </p:nvPr>
        </p:nvGraphicFramePr>
        <p:xfrm>
          <a:off x="5991425" y="2141078"/>
          <a:ext cx="5858358" cy="433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6579" y="240404"/>
            <a:ext cx="11558842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prstClr val="white"/>
                </a:solidFill>
              </a:rPr>
              <a:t>Start of questioning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acceptance of and coming out with their sexual orientation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Sexually diverse individuals, n=7,350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Q18. </a:t>
            </a:r>
            <a:r>
              <a:rPr kumimoji="0" lang="fr-CA" sz="100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When</a:t>
            </a:r>
            <a:r>
              <a:rPr kumimoji="0" lang="fr-CA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did</a:t>
            </a:r>
            <a:r>
              <a:rPr kumimoji="0" lang="fr-CA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</a:t>
            </a:r>
            <a:r>
              <a:rPr kumimoji="0" lang="fr-CA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start…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316579" y="989239"/>
            <a:ext cx="11444965" cy="3135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SEXUAL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DIVERSITY</a:t>
            </a: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CA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RESPONSES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2929180" y="1691854"/>
            <a:ext cx="2603715" cy="3326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QUESTIONING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727293"/>
              </p:ext>
            </p:extLst>
          </p:nvPr>
        </p:nvGraphicFramePr>
        <p:xfrm>
          <a:off x="-174171" y="2143979"/>
          <a:ext cx="6032530" cy="433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82849" y="2823849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82849" y="3291301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00ED8A8-467D-906B-C35C-35C2FBB1E636}"/>
              </a:ext>
            </a:extLst>
          </p:cNvPr>
          <p:cNvCxnSpPr>
            <a:cxnSpLocks/>
          </p:cNvCxnSpPr>
          <p:nvPr/>
        </p:nvCxnSpPr>
        <p:spPr>
          <a:xfrm>
            <a:off x="82849" y="3769163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7BF11B5-A81A-A38C-46E7-2DE3C042D927}"/>
              </a:ext>
            </a:extLst>
          </p:cNvPr>
          <p:cNvCxnSpPr>
            <a:cxnSpLocks/>
          </p:cNvCxnSpPr>
          <p:nvPr/>
        </p:nvCxnSpPr>
        <p:spPr>
          <a:xfrm>
            <a:off x="82849" y="4324519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FE9B5B9-B9A7-B50E-7AC5-6099CCF20EC7}"/>
              </a:ext>
            </a:extLst>
          </p:cNvPr>
          <p:cNvCxnSpPr>
            <a:cxnSpLocks/>
          </p:cNvCxnSpPr>
          <p:nvPr/>
        </p:nvCxnSpPr>
        <p:spPr>
          <a:xfrm>
            <a:off x="82849" y="4786885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FD6175-4ABC-A6A3-D96C-BAC79F3A4E27}"/>
              </a:ext>
            </a:extLst>
          </p:cNvPr>
          <p:cNvCxnSpPr>
            <a:cxnSpLocks/>
          </p:cNvCxnSpPr>
          <p:nvPr/>
        </p:nvCxnSpPr>
        <p:spPr>
          <a:xfrm>
            <a:off x="82849" y="5280246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B34F640-CC0E-92AB-5B9D-1316BEDBAE55}"/>
              </a:ext>
            </a:extLst>
          </p:cNvPr>
          <p:cNvCxnSpPr>
            <a:cxnSpLocks/>
          </p:cNvCxnSpPr>
          <p:nvPr/>
        </p:nvCxnSpPr>
        <p:spPr>
          <a:xfrm>
            <a:off x="82849" y="5804604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50A93-D19A-3407-B603-0772A93F6373}"/>
              </a:ext>
            </a:extLst>
          </p:cNvPr>
          <p:cNvSpPr/>
          <p:nvPr/>
        </p:nvSpPr>
        <p:spPr>
          <a:xfrm>
            <a:off x="5941207" y="1691854"/>
            <a:ext cx="2603715" cy="3326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ACCEPTING</a:t>
            </a:r>
          </a:p>
        </p:txBody>
      </p:sp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85FD6800-A700-7A22-C8BF-64D53E023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09518"/>
              </p:ext>
            </p:extLst>
          </p:nvPr>
        </p:nvGraphicFramePr>
        <p:xfrm>
          <a:off x="3012028" y="2143979"/>
          <a:ext cx="5858358" cy="433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D31503E-1326-D8F4-BFCF-7763C65688B5}"/>
              </a:ext>
            </a:extLst>
          </p:cNvPr>
          <p:cNvSpPr/>
          <p:nvPr/>
        </p:nvSpPr>
        <p:spPr>
          <a:xfrm>
            <a:off x="8920604" y="1688953"/>
            <a:ext cx="2603715" cy="3326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COMING OUT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9335B3-9B00-1DD1-711A-5AC527E568DB}"/>
              </a:ext>
            </a:extLst>
          </p:cNvPr>
          <p:cNvSpPr/>
          <p:nvPr/>
        </p:nvSpPr>
        <p:spPr>
          <a:xfrm>
            <a:off x="2969904" y="5908623"/>
            <a:ext cx="2200759" cy="3175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r>
              <a:rPr kumimoji="0" lang="fr-CA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asked</a:t>
            </a:r>
            <a:endParaRPr kumimoji="0" lang="fr-CA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51BF8F-1497-40F4-668E-445B77814CE0}"/>
              </a:ext>
            </a:extLst>
          </p:cNvPr>
          <p:cNvSpPr/>
          <p:nvPr/>
        </p:nvSpPr>
        <p:spPr>
          <a:xfrm>
            <a:off x="5941207" y="5921220"/>
            <a:ext cx="2200759" cy="3175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r>
              <a:rPr kumimoji="0" lang="fr-CA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asked</a:t>
            </a:r>
            <a:endParaRPr kumimoji="0" lang="fr-CA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7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Questioning and acceptance of their gender identity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A46D9041-A76C-0C0D-2EEB-C38BAB26A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4294967295"/>
            <p:custDataLst>
              <p:tags r:id="rId1"/>
            </p:custDataLst>
          </p:nvPr>
        </p:nvSpPr>
        <p:spPr>
          <a:xfrm>
            <a:off x="841052" y="3771050"/>
            <a:ext cx="4510437" cy="1180776"/>
          </a:xfrm>
        </p:spPr>
        <p:txBody>
          <a:bodyPr>
            <a:normAutofit/>
          </a:bodyPr>
          <a:lstStyle/>
          <a:p>
            <a:pPr lvl="1"/>
            <a:r>
              <a:rPr lang="en-CA" i="1">
                <a:solidFill>
                  <a:schemeClr val="bg1"/>
                </a:solidFill>
              </a:rPr>
              <a:t>A r</a:t>
            </a:r>
            <a:r>
              <a:rPr lang="en-CA" i="1">
                <a:solidFill>
                  <a:schemeClr val="bg1"/>
                </a:solidFill>
                <a:latin typeface="Arial" panose="020B0604020202020204" pitchFamily="34" charset="0"/>
              </a:rPr>
              <a:t>eport prepared for</a:t>
            </a:r>
            <a:br>
              <a:rPr lang="en-CA" i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CA" i="1">
                <a:solidFill>
                  <a:schemeClr val="bg1"/>
                </a:solidFill>
                <a:latin typeface="Arial" panose="020B0604020202020204" pitchFamily="34" charset="0"/>
              </a:rPr>
              <a:t>The Jasmin Roy Sophie Desmarais Foundation</a:t>
            </a:r>
            <a:endParaRPr lang="en-CA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Espace réservé du text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41052" y="1971551"/>
            <a:ext cx="5254948" cy="16749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tx2"/>
              </a:buClr>
              <a:buFont typeface="Arial" pitchFamily="34" charset="0"/>
              <a:buNone/>
              <a:tabLst/>
              <a:defRPr sz="1600" b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8600" indent="0" algn="l" defTabSz="914400" rtl="0" eaLnBrk="1" latinLnBrk="0" hangingPunct="1">
              <a:spcBef>
                <a:spcPts val="1400"/>
              </a:spcBef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28600" indent="0" algn="l" defTabSz="914400" rtl="0" eaLnBrk="1" latinLnBrk="0" hangingPunct="1">
              <a:spcBef>
                <a:spcPts val="8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spcBef>
                <a:spcPts val="12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FD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r-CA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Survey on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Sexual and Gender </a:t>
            </a:r>
            <a:r>
              <a:rPr kumimoji="0" lang="fr-CA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Diversity in Canada</a:t>
            </a:r>
          </a:p>
        </p:txBody>
      </p:sp>
      <p:pic>
        <p:nvPicPr>
          <p:cNvPr id="11" name="Image 10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51705A5D-8B97-9FE8-CEC4-E27D3D64E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84" y="4710664"/>
            <a:ext cx="4758016" cy="274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69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E22E1BA3-4F95-3953-61BE-B14DF7D2A28C}"/>
              </a:ext>
            </a:extLst>
          </p:cNvPr>
          <p:cNvGraphicFramePr/>
          <p:nvPr/>
        </p:nvGraphicFramePr>
        <p:xfrm>
          <a:off x="5991425" y="2141078"/>
          <a:ext cx="5858358" cy="433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6579" y="240404"/>
            <a:ext cx="11558842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Start of questioning, acceptance of and coming out with their gender identity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Trans or non-binary individuals, n=2,934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Q15. </a:t>
            </a: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et’s</a:t>
            </a: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talk a 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little</a:t>
            </a: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more about 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your</a:t>
            </a: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gender</a:t>
            </a: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identity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fr-C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When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did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start…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2929180" y="1691854"/>
            <a:ext cx="2603715" cy="3326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QUESTIONING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1" y="2143979"/>
          <a:ext cx="5858358" cy="433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82849" y="2823849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82849" y="3291301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00ED8A8-467D-906B-C35C-35C2FBB1E636}"/>
              </a:ext>
            </a:extLst>
          </p:cNvPr>
          <p:cNvCxnSpPr>
            <a:cxnSpLocks/>
          </p:cNvCxnSpPr>
          <p:nvPr/>
        </p:nvCxnSpPr>
        <p:spPr>
          <a:xfrm>
            <a:off x="82849" y="3769163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7BF11B5-A81A-A38C-46E7-2DE3C042D927}"/>
              </a:ext>
            </a:extLst>
          </p:cNvPr>
          <p:cNvCxnSpPr>
            <a:cxnSpLocks/>
          </p:cNvCxnSpPr>
          <p:nvPr/>
        </p:nvCxnSpPr>
        <p:spPr>
          <a:xfrm>
            <a:off x="82849" y="4324519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FE9B5B9-B9A7-B50E-7AC5-6099CCF20EC7}"/>
              </a:ext>
            </a:extLst>
          </p:cNvPr>
          <p:cNvCxnSpPr>
            <a:cxnSpLocks/>
          </p:cNvCxnSpPr>
          <p:nvPr/>
        </p:nvCxnSpPr>
        <p:spPr>
          <a:xfrm>
            <a:off x="82849" y="4786885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FD6175-4ABC-A6A3-D96C-BAC79F3A4E27}"/>
              </a:ext>
            </a:extLst>
          </p:cNvPr>
          <p:cNvCxnSpPr>
            <a:cxnSpLocks/>
          </p:cNvCxnSpPr>
          <p:nvPr/>
        </p:nvCxnSpPr>
        <p:spPr>
          <a:xfrm>
            <a:off x="82849" y="5280246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B34F640-CC0E-92AB-5B9D-1316BEDBAE55}"/>
              </a:ext>
            </a:extLst>
          </p:cNvPr>
          <p:cNvCxnSpPr>
            <a:cxnSpLocks/>
          </p:cNvCxnSpPr>
          <p:nvPr/>
        </p:nvCxnSpPr>
        <p:spPr>
          <a:xfrm>
            <a:off x="82849" y="5804604"/>
            <a:ext cx="113586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50A93-D19A-3407-B603-0772A93F6373}"/>
              </a:ext>
            </a:extLst>
          </p:cNvPr>
          <p:cNvSpPr/>
          <p:nvPr/>
        </p:nvSpPr>
        <p:spPr>
          <a:xfrm>
            <a:off x="5941207" y="1691854"/>
            <a:ext cx="2603715" cy="3326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ACCEPTING </a:t>
            </a:r>
          </a:p>
        </p:txBody>
      </p:sp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85FD6800-A700-7A22-C8BF-64D53E023E4F}"/>
              </a:ext>
            </a:extLst>
          </p:cNvPr>
          <p:cNvGraphicFramePr/>
          <p:nvPr/>
        </p:nvGraphicFramePr>
        <p:xfrm>
          <a:off x="3012028" y="2143979"/>
          <a:ext cx="5858358" cy="433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D31503E-1326-D8F4-BFCF-7763C65688B5}"/>
              </a:ext>
            </a:extLst>
          </p:cNvPr>
          <p:cNvSpPr/>
          <p:nvPr/>
        </p:nvSpPr>
        <p:spPr>
          <a:xfrm>
            <a:off x="8920604" y="1688953"/>
            <a:ext cx="2603715" cy="3326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COMING OUT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9335B3-9B00-1DD1-711A-5AC527E568DB}"/>
              </a:ext>
            </a:extLst>
          </p:cNvPr>
          <p:cNvSpPr/>
          <p:nvPr/>
        </p:nvSpPr>
        <p:spPr>
          <a:xfrm>
            <a:off x="2960176" y="5908623"/>
            <a:ext cx="2200759" cy="3175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r>
              <a:rPr kumimoji="0" lang="fr-CA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asked</a:t>
            </a:r>
            <a:endParaRPr kumimoji="0" lang="fr-CA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51BF8F-1497-40F4-668E-445B77814CE0}"/>
              </a:ext>
            </a:extLst>
          </p:cNvPr>
          <p:cNvSpPr/>
          <p:nvPr/>
        </p:nvSpPr>
        <p:spPr>
          <a:xfrm>
            <a:off x="5941207" y="5921220"/>
            <a:ext cx="2200759" cy="3175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r>
              <a:rPr kumimoji="0" lang="fr-CA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asked</a:t>
            </a:r>
            <a:endParaRPr kumimoji="0" lang="fr-CA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CE3DA8-7D01-F22A-0F7E-92AE49C99A62}"/>
              </a:ext>
            </a:extLst>
          </p:cNvPr>
          <p:cNvSpPr/>
          <p:nvPr/>
        </p:nvSpPr>
        <p:spPr>
          <a:xfrm>
            <a:off x="316579" y="989239"/>
            <a:ext cx="11444965" cy="3135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GENDER 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</a:t>
            </a: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(TRANS + NON-BINARY): 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RESPONSES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41EC1-194F-079F-3AA0-375A73B8E29D}"/>
              </a:ext>
            </a:extLst>
          </p:cNvPr>
          <p:cNvSpPr/>
          <p:nvPr/>
        </p:nvSpPr>
        <p:spPr>
          <a:xfrm>
            <a:off x="2934776" y="2823848"/>
            <a:ext cx="2540089" cy="150066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DF315-3AA7-A4E6-848D-DAA21404F007}"/>
              </a:ext>
            </a:extLst>
          </p:cNvPr>
          <p:cNvSpPr/>
          <p:nvPr/>
        </p:nvSpPr>
        <p:spPr>
          <a:xfrm>
            <a:off x="5908577" y="3774105"/>
            <a:ext cx="5615742" cy="155772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21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Gender identity and medical treatments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39B02632-F214-9695-F368-AB9CC6675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50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D8D8D1D8-8DA7-B83D-E1B8-C4E4A71C40BC}"/>
              </a:ext>
            </a:extLst>
          </p:cNvPr>
          <p:cNvGraphicFramePr/>
          <p:nvPr/>
        </p:nvGraphicFramePr>
        <p:xfrm>
          <a:off x="4396328" y="2143979"/>
          <a:ext cx="7008272" cy="250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Treatments that help them live better with their gender identity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Trans individuals, n=1,309 or non-binary, n=1,625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Q25.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had any of the following treatments to help you live better with your gender identity?</a:t>
            </a:r>
            <a:endParaRPr kumimoji="0" lang="fr-CA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907331-564E-9A77-BFE4-913107D48DD8}"/>
              </a:ext>
            </a:extLst>
          </p:cNvPr>
          <p:cNvSpPr/>
          <p:nvPr/>
        </p:nvSpPr>
        <p:spPr>
          <a:xfrm>
            <a:off x="430457" y="5600702"/>
            <a:ext cx="11331087" cy="8419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1" i="0" u="none" strike="noStrike" kern="1200" cap="none" spc="0" normalizeH="0" baseline="0" noProof="0" dirty="0">
                <a:ln>
                  <a:noFill/>
                </a:ln>
                <a:solidFill>
                  <a:srgbClr val="00AF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lang="en-CA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of diversity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spontaneously mentioned several types of treatment, such as therapy or psychosocial help, hair removal (laser, electrolysis, etc.), changing their appearance (clothing, beauty treatments, hair style), or the use of gender-affirming gear (chest bandage, packing, tucking, padding).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rgbClr val="00AF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IMPORTANT: Since these choices were not presented but came from the “other, specify” category, they are very probably under-estimated.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201212-AFAE-1AF8-299C-C0B8E0FA7476}"/>
              </a:ext>
            </a:extLst>
          </p:cNvPr>
          <p:cNvSpPr/>
          <p:nvPr/>
        </p:nvSpPr>
        <p:spPr>
          <a:xfrm>
            <a:off x="430457" y="976539"/>
            <a:ext cx="11331087" cy="313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GENDER 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</a:t>
            </a: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(TRANS + NON-BINARY): 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RESPONSES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B23B49-8245-3AD1-4811-5C5A6E2FA2F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30457" y="5173823"/>
            <a:ext cx="11035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Only treatments mentioned by at least 3% of people in any group measured in the cross-tabulations shown on the next page (trans man, trans woman, non-binary or questioning) are presented. Between 1% and 3% of these subgroups did not wish to answer the question</a:t>
            </a: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fr-CA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B6BE8-604E-B746-FF6C-62FA7E4FDAFB}"/>
              </a:ext>
            </a:extLst>
          </p:cNvPr>
          <p:cNvSpPr/>
          <p:nvPr/>
        </p:nvSpPr>
        <p:spPr>
          <a:xfrm>
            <a:off x="3871474" y="1630814"/>
            <a:ext cx="2742255" cy="26542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2FD2CEDA-4D10-AFE0-ECB3-0D4BAF704EF2}"/>
              </a:ext>
            </a:extLst>
          </p:cNvPr>
          <p:cNvGraphicFramePr/>
          <p:nvPr/>
        </p:nvGraphicFramePr>
        <p:xfrm>
          <a:off x="188575" y="2143979"/>
          <a:ext cx="7365798" cy="2504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CD4C74A-4DA3-C63D-8F3E-19F4C8FDA629}"/>
              </a:ext>
            </a:extLst>
          </p:cNvPr>
          <p:cNvCxnSpPr>
            <a:cxnSpLocks/>
          </p:cNvCxnSpPr>
          <p:nvPr/>
        </p:nvCxnSpPr>
        <p:spPr>
          <a:xfrm>
            <a:off x="82849" y="2480949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524EBA1-8CF3-694E-B516-CBDB2C90C55C}"/>
              </a:ext>
            </a:extLst>
          </p:cNvPr>
          <p:cNvCxnSpPr>
            <a:cxnSpLocks/>
          </p:cNvCxnSpPr>
          <p:nvPr/>
        </p:nvCxnSpPr>
        <p:spPr>
          <a:xfrm>
            <a:off x="82849" y="2756087"/>
            <a:ext cx="11962996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9E351AD-F88B-07D4-9804-DEC0F7FC5FCD}"/>
              </a:ext>
            </a:extLst>
          </p:cNvPr>
          <p:cNvCxnSpPr>
            <a:cxnSpLocks/>
          </p:cNvCxnSpPr>
          <p:nvPr/>
        </p:nvCxnSpPr>
        <p:spPr>
          <a:xfrm>
            <a:off x="82849" y="2994463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000CD68-3B9D-81DB-FC4B-CB59FA6EAFEC}"/>
              </a:ext>
            </a:extLst>
          </p:cNvPr>
          <p:cNvCxnSpPr>
            <a:cxnSpLocks/>
          </p:cNvCxnSpPr>
          <p:nvPr/>
        </p:nvCxnSpPr>
        <p:spPr>
          <a:xfrm>
            <a:off x="82849" y="4273719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4D078-319F-DAF2-A68E-837DF7E39857}"/>
              </a:ext>
            </a:extLst>
          </p:cNvPr>
          <p:cNvSpPr/>
          <p:nvPr/>
        </p:nvSpPr>
        <p:spPr>
          <a:xfrm>
            <a:off x="7481364" y="1620699"/>
            <a:ext cx="2742255" cy="26542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NON-BINARY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FF821D4-4A36-372B-0C4F-C655FCDE2158}"/>
              </a:ext>
            </a:extLst>
          </p:cNvPr>
          <p:cNvCxnSpPr>
            <a:cxnSpLocks/>
          </p:cNvCxnSpPr>
          <p:nvPr/>
        </p:nvCxnSpPr>
        <p:spPr>
          <a:xfrm>
            <a:off x="82849" y="3261163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E260D4D-3FA1-214B-D9EC-AAC0CFAC19FF}"/>
              </a:ext>
            </a:extLst>
          </p:cNvPr>
          <p:cNvCxnSpPr>
            <a:cxnSpLocks/>
          </p:cNvCxnSpPr>
          <p:nvPr/>
        </p:nvCxnSpPr>
        <p:spPr>
          <a:xfrm>
            <a:off x="82849" y="3527863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CC1F973-A269-2B4E-80A3-B12FDF8F7ED7}"/>
              </a:ext>
            </a:extLst>
          </p:cNvPr>
          <p:cNvCxnSpPr>
            <a:cxnSpLocks/>
          </p:cNvCxnSpPr>
          <p:nvPr/>
        </p:nvCxnSpPr>
        <p:spPr>
          <a:xfrm>
            <a:off x="82849" y="3769163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B04425C-5B39-BD44-F5D9-45EA4F16E501}"/>
              </a:ext>
            </a:extLst>
          </p:cNvPr>
          <p:cNvCxnSpPr>
            <a:cxnSpLocks/>
          </p:cNvCxnSpPr>
          <p:nvPr/>
        </p:nvCxnSpPr>
        <p:spPr>
          <a:xfrm>
            <a:off x="82849" y="4023163"/>
            <a:ext cx="119629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D8EFC52-BADC-33CF-E154-E381E7294872}"/>
              </a:ext>
            </a:extLst>
          </p:cNvPr>
          <p:cNvSpPr/>
          <p:nvPr/>
        </p:nvSpPr>
        <p:spPr>
          <a:xfrm>
            <a:off x="82849" y="2770602"/>
            <a:ext cx="11920576" cy="1500216"/>
          </a:xfrm>
          <a:prstGeom prst="rect">
            <a:avLst/>
          </a:prstGeom>
          <a:solidFill>
            <a:srgbClr val="E7EAE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74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How easy it is to obtain these treatments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Gender-diverse individuals who reported having undergone a treatment, n=1,688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Q26.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Did you find it easy or difficult to access these treatments?</a:t>
            </a:r>
            <a:endParaRPr kumimoji="0" lang="fr-CA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-2522110" y="1873361"/>
          <a:ext cx="11774523" cy="296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128A19A-445E-42AD-8CDF-EF1AC32613CD}"/>
              </a:ext>
            </a:extLst>
          </p:cNvPr>
          <p:cNvSpPr/>
          <p:nvPr/>
        </p:nvSpPr>
        <p:spPr>
          <a:xfrm>
            <a:off x="430457" y="989239"/>
            <a:ext cx="11331087" cy="313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GENDER 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r>
              <a:rPr kumimoji="0" lang="fr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RESPONSES</a:t>
            </a:r>
          </a:p>
        </p:txBody>
      </p:sp>
    </p:spTree>
    <p:extLst>
      <p:ext uri="{BB962C8B-B14F-4D97-AF65-F5344CB8AC3E}">
        <p14:creationId xmlns:p14="http://schemas.microsoft.com/office/powerpoint/2010/main" val="1102208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fr-FR" sz="3200" dirty="0"/>
              <a:t>Freedom of self-expression in Canada</a:t>
            </a:r>
            <a:endParaRPr lang="fr-CA" sz="3200" dirty="0"/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E870CDB3-069E-7AD4-495E-0C5A9A4DA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1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6751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Ability to express gender identity / sexual orientation more freely since arriving in Canada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Diverse individuals who were not born in Canada, n=900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96823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Q14.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 you say that your arrival in Canada has allowed you to express your gender identity/sexual orientation more freely?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1311338" y="1999570"/>
          <a:ext cx="9193810" cy="2761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ED8EB7D-F144-4085-F015-5E7DCE0BD57A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DIVERSITY: COMPLETE RESPONSES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91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Violence / discrimination suffered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80E9B39D-0F38-1D76-15F4-9B68C025D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3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6751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Victim of violence or discrimination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n=7,121 / General population, n=927</a:t>
            </a:r>
            <a:endParaRPr kumimoji="0" lang="fr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298CFB-04FE-A082-BC5D-B8B38802C214}"/>
              </a:ext>
            </a:extLst>
          </p:cNvPr>
          <p:cNvSpPr/>
          <p:nvPr/>
        </p:nvSpPr>
        <p:spPr>
          <a:xfrm>
            <a:off x="3343121" y="2243801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fr-CA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60A16D9-9DF3-F011-C2FF-F51E71F80790}"/>
              </a:ext>
            </a:extLst>
          </p:cNvPr>
          <p:cNvGraphicFramePr/>
          <p:nvPr/>
        </p:nvGraphicFramePr>
        <p:xfrm>
          <a:off x="-466351" y="2874002"/>
          <a:ext cx="6859848" cy="270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BCD1DD8-9C0F-6E50-83C3-4008106526E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Q27.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ever been a victim of these types of violence, regardless of the form it took (verbal, written, attitudes or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behaviour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Q28.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ever been a victim of discrimination or of verbal, psychological, physical or sexual violence related to…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148D924-B48F-6BC2-67C6-770F5D64BA3D}"/>
              </a:ext>
            </a:extLst>
          </p:cNvPr>
          <p:cNvGraphicFramePr/>
          <p:nvPr/>
        </p:nvGraphicFramePr>
        <p:xfrm>
          <a:off x="3968992" y="2851930"/>
          <a:ext cx="6859848" cy="270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756305A-B6AC-04CB-75DB-D2C787E39A66}"/>
              </a:ext>
            </a:extLst>
          </p:cNvPr>
          <p:cNvSpPr/>
          <p:nvPr/>
        </p:nvSpPr>
        <p:spPr>
          <a:xfrm>
            <a:off x="7725506" y="2183665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6F2ABE-2E14-7063-41F5-A31176AFE68F}"/>
              </a:ext>
            </a:extLst>
          </p:cNvPr>
          <p:cNvSpPr/>
          <p:nvPr/>
        </p:nvSpPr>
        <p:spPr>
          <a:xfrm>
            <a:off x="437116" y="993575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</a:t>
            </a:r>
            <a:r>
              <a:rPr kumimoji="0" lang="en-CA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(% types of violence + discrimination or violence related to…)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38CF40-5D08-1240-9B7A-03E0A617857B}"/>
              </a:ext>
            </a:extLst>
          </p:cNvPr>
          <p:cNvSpPr/>
          <p:nvPr/>
        </p:nvSpPr>
        <p:spPr>
          <a:xfrm>
            <a:off x="3343121" y="2983861"/>
            <a:ext cx="3419375" cy="12653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9B960-DA65-72AA-E8B9-7F70EBEDC9DE}"/>
              </a:ext>
            </a:extLst>
          </p:cNvPr>
          <p:cNvSpPr/>
          <p:nvPr/>
        </p:nvSpPr>
        <p:spPr>
          <a:xfrm>
            <a:off x="7605279" y="2959026"/>
            <a:ext cx="3419375" cy="12653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07065-9979-31C4-1FDB-F148BF342043}"/>
              </a:ext>
            </a:extLst>
          </p:cNvPr>
          <p:cNvSpPr/>
          <p:nvPr/>
        </p:nvSpPr>
        <p:spPr>
          <a:xfrm>
            <a:off x="10321107" y="3262965"/>
            <a:ext cx="974085" cy="43832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B31FCF-2417-6757-F4AD-87EF9A60E053}"/>
              </a:ext>
            </a:extLst>
          </p:cNvPr>
          <p:cNvSpPr/>
          <p:nvPr/>
        </p:nvSpPr>
        <p:spPr>
          <a:xfrm>
            <a:off x="6090954" y="3236928"/>
            <a:ext cx="974085" cy="4383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89%</a:t>
            </a:r>
          </a:p>
        </p:txBody>
      </p:sp>
    </p:spTree>
    <p:extLst>
      <p:ext uri="{BB962C8B-B14F-4D97-AF65-F5344CB8AC3E}">
        <p14:creationId xmlns:p14="http://schemas.microsoft.com/office/powerpoint/2010/main" val="1109364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7662EC48-D90E-9FCD-58AC-F1A2CFBFDEB0}"/>
              </a:ext>
            </a:extLst>
          </p:cNvPr>
          <p:cNvGraphicFramePr/>
          <p:nvPr/>
        </p:nvGraphicFramePr>
        <p:xfrm>
          <a:off x="4225715" y="1728444"/>
          <a:ext cx="7981627" cy="432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Useful actions to promoted the well-being and </a:t>
            </a:r>
            <a:r>
              <a:rPr kumimoji="0" lang="en-C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integration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diverse people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 n=7,481 / General population, n=1,000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2" y="6478161"/>
            <a:ext cx="9322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Q9.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actions do you think would be the most useful in promoting the well-being and integration of sexually and gender-diverse people in Canadian society today?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Please select up to 3 actions that you think would be the most useful.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4362843" y="1327384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8929158" y="13128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-1073022" y="1742997"/>
          <a:ext cx="8823002" cy="432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114758" y="2271832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0ED61F6-90BD-D58E-1477-EA81AF2C5A02}"/>
              </a:ext>
            </a:extLst>
          </p:cNvPr>
          <p:cNvCxnSpPr>
            <a:cxnSpLocks/>
          </p:cNvCxnSpPr>
          <p:nvPr/>
        </p:nvCxnSpPr>
        <p:spPr>
          <a:xfrm>
            <a:off x="114758" y="2687706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2B06FFE-E3AA-F07B-1E80-6E03A4731810}"/>
              </a:ext>
            </a:extLst>
          </p:cNvPr>
          <p:cNvCxnSpPr>
            <a:cxnSpLocks/>
          </p:cNvCxnSpPr>
          <p:nvPr/>
        </p:nvCxnSpPr>
        <p:spPr>
          <a:xfrm>
            <a:off x="114758" y="3106158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55CFCA6-E994-5571-BE7D-57ADC7BF10FC}"/>
              </a:ext>
            </a:extLst>
          </p:cNvPr>
          <p:cNvCxnSpPr>
            <a:cxnSpLocks/>
          </p:cNvCxnSpPr>
          <p:nvPr/>
        </p:nvCxnSpPr>
        <p:spPr>
          <a:xfrm>
            <a:off x="114758" y="3506531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959F221-8517-E407-FAD6-E3AFEACB3104}"/>
              </a:ext>
            </a:extLst>
          </p:cNvPr>
          <p:cNvCxnSpPr>
            <a:cxnSpLocks/>
          </p:cNvCxnSpPr>
          <p:nvPr/>
        </p:nvCxnSpPr>
        <p:spPr>
          <a:xfrm>
            <a:off x="114758" y="3878487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8E9B1C5-853A-B18B-D8D2-6BAAD5FA3675}"/>
              </a:ext>
            </a:extLst>
          </p:cNvPr>
          <p:cNvCxnSpPr>
            <a:cxnSpLocks/>
          </p:cNvCxnSpPr>
          <p:nvPr/>
        </p:nvCxnSpPr>
        <p:spPr>
          <a:xfrm>
            <a:off x="114758" y="4325355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0C37C7B-2B03-9855-1340-FBA06DFC933B}"/>
              </a:ext>
            </a:extLst>
          </p:cNvPr>
          <p:cNvCxnSpPr>
            <a:cxnSpLocks/>
          </p:cNvCxnSpPr>
          <p:nvPr/>
        </p:nvCxnSpPr>
        <p:spPr>
          <a:xfrm>
            <a:off x="114758" y="4728312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EB7D021-2601-985D-2E21-B78D66901643}"/>
              </a:ext>
            </a:extLst>
          </p:cNvPr>
          <p:cNvCxnSpPr>
            <a:cxnSpLocks/>
          </p:cNvCxnSpPr>
          <p:nvPr/>
        </p:nvCxnSpPr>
        <p:spPr>
          <a:xfrm>
            <a:off x="114758" y="5097688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1F1A1AD-4861-DD6E-76F5-96FCC20D7416}"/>
              </a:ext>
            </a:extLst>
          </p:cNvPr>
          <p:cNvCxnSpPr>
            <a:cxnSpLocks/>
          </p:cNvCxnSpPr>
          <p:nvPr/>
        </p:nvCxnSpPr>
        <p:spPr>
          <a:xfrm>
            <a:off x="114758" y="5485146"/>
            <a:ext cx="116666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DDE3347-EC85-04DB-7531-F57C6F49DD56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- % COMPLETE RESPONSES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915A0A-EC51-7583-BD6E-1707341A84CA}"/>
              </a:ext>
            </a:extLst>
          </p:cNvPr>
          <p:cNvGraphicFramePr>
            <a:graphicFrameLocks noGrp="1"/>
          </p:cNvGraphicFramePr>
          <p:nvPr/>
        </p:nvGraphicFramePr>
        <p:xfrm>
          <a:off x="7515096" y="1306725"/>
          <a:ext cx="1188000" cy="4627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13850544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fr-CA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DIVERSITY </a:t>
                      </a:r>
                      <a:r>
                        <a:rPr lang="fr-CA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2043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CA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n=1,897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390850"/>
                  </a:ext>
                </a:extLst>
              </a:tr>
              <a:tr h="153775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49%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(1)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41274"/>
                  </a:ext>
                </a:extLst>
              </a:tr>
              <a:tr h="400155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  <a:endParaRPr lang="fr-CA" sz="1200" b="1" i="0" u="none" strike="noStrike" kern="1200" baseline="30000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96300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41%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75160"/>
                  </a:ext>
                </a:extLst>
              </a:tr>
              <a:tr h="4024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(3)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65806"/>
                  </a:ext>
                </a:extLst>
              </a:tr>
              <a:tr h="382555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27%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(4)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007833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23%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82534"/>
                  </a:ext>
                </a:extLst>
              </a:tr>
              <a:tr h="386614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89711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19%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(5)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400377"/>
                  </a:ext>
                </a:extLst>
              </a:tr>
              <a:tr h="411066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24658"/>
                  </a:ext>
                </a:extLst>
              </a:tr>
              <a:tr h="438886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324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4049EDC-B053-EE01-5265-7679B2313C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882" y="5911989"/>
            <a:ext cx="116666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Return/increase in sex education classes in schools / 2) In 2017, the term “LGBTQ” was used instead of “sexually and gender-diverse individuals” / 3) statements about awareness were grouped together this year. In 2017: 41% wanted to raise awareness in schools, 18% in businesses and 13% in settings involving the elderly / 4) Addition of “biphobia” in 2017 5) Facilitate access to medical treatments for gender transitions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1354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Useful resources and support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89C7AB95-DD29-FDCD-0D23-7D4DE6BEC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84226" y="1718576"/>
            <a:ext cx="5311774" cy="2594674"/>
          </a:xfrm>
        </p:spPr>
        <p:txBody>
          <a:bodyPr>
            <a:normAutofit/>
          </a:bodyPr>
          <a:lstStyle/>
          <a:p>
            <a:r>
              <a:rPr lang="en-CA" dirty="0"/>
              <a:t>CONTEXT AND METHODOLOGY 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154E25F5-4D4B-B7D8-E2B4-328C0F7C0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7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6751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Helpful resources for the process of coming to terms with, accepting or coming out with their gender identity / sexual orientation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Diverse individuals, n=7,481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9624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Q12.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Which of the following resources have helped you in the process of coming to terms with, accepting or coming out with your gender identity and/or sexual orientation? 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Please select all the resources that you found useful.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-903175" y="1873360"/>
          <a:ext cx="11774523" cy="4448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CBFC4B-2C37-07C4-DB3D-ED4513953F25}"/>
              </a:ext>
            </a:extLst>
          </p:cNvPr>
          <p:cNvSpPr/>
          <p:nvPr/>
        </p:nvSpPr>
        <p:spPr>
          <a:xfrm>
            <a:off x="752383" y="6192020"/>
            <a:ext cx="288852" cy="2587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CA15B8-78EA-C25B-6A83-DF3284CCBD4C}"/>
              </a:ext>
            </a:extLst>
          </p:cNvPr>
          <p:cNvSpPr txBox="1"/>
          <p:nvPr/>
        </p:nvSpPr>
        <p:spPr>
          <a:xfrm>
            <a:off x="1019331" y="6213941"/>
            <a:ext cx="5904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Code added due to the high number of people mentioning it in the “other, specify” category. </a:t>
            </a:r>
            <a:endParaRPr kumimoji="0" lang="fr-CA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4C871-71D5-3AC8-2B44-60F652DBA5A2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DIVERSITY: COMPLETE RESPONSES</a:t>
            </a:r>
          </a:p>
        </p:txBody>
      </p:sp>
    </p:spTree>
    <p:extLst>
      <p:ext uri="{BB962C8B-B14F-4D97-AF65-F5344CB8AC3E}">
        <p14:creationId xmlns:p14="http://schemas.microsoft.com/office/powerpoint/2010/main" val="732935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E0B3647-3E11-8DCB-9FD9-27F02664A7AB}"/>
              </a:ext>
            </a:extLst>
          </p:cNvPr>
          <p:cNvGraphicFramePr/>
          <p:nvPr/>
        </p:nvGraphicFramePr>
        <p:xfrm>
          <a:off x="6145305" y="1951654"/>
          <a:ext cx="5665543" cy="419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10109"/>
            <a:ext cx="11331087" cy="63511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Location where the person experienced the last episode of violence / discrimination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people having experienced violence / discrimination in the last 12 months. Diverse individuals, n=3,547 / General population, n=218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5199986" y="1365436"/>
            <a:ext cx="2758544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8338346" y="1355152"/>
            <a:ext cx="2758544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-1843314" y="1794864"/>
          <a:ext cx="9970084" cy="435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323765" y="2295388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5346904-6161-1A71-BC01-28DF29ADA38F}"/>
              </a:ext>
            </a:extLst>
          </p:cNvPr>
          <p:cNvCxnSpPr>
            <a:cxnSpLocks/>
          </p:cNvCxnSpPr>
          <p:nvPr/>
        </p:nvCxnSpPr>
        <p:spPr>
          <a:xfrm>
            <a:off x="323765" y="2631182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9BAD66A-D361-13CA-2CCC-9ED2289DE0D0}"/>
              </a:ext>
            </a:extLst>
          </p:cNvPr>
          <p:cNvCxnSpPr>
            <a:cxnSpLocks/>
          </p:cNvCxnSpPr>
          <p:nvPr/>
        </p:nvCxnSpPr>
        <p:spPr>
          <a:xfrm>
            <a:off x="323765" y="3295024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395DC3C-D295-B5C9-C0DE-D153694D55C2}"/>
              </a:ext>
            </a:extLst>
          </p:cNvPr>
          <p:cNvCxnSpPr>
            <a:cxnSpLocks/>
          </p:cNvCxnSpPr>
          <p:nvPr/>
        </p:nvCxnSpPr>
        <p:spPr>
          <a:xfrm>
            <a:off x="323765" y="3620486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7429303-BE7A-6D23-A937-9D6182C2C3D0}"/>
              </a:ext>
            </a:extLst>
          </p:cNvPr>
          <p:cNvCxnSpPr>
            <a:cxnSpLocks/>
          </p:cNvCxnSpPr>
          <p:nvPr/>
        </p:nvCxnSpPr>
        <p:spPr>
          <a:xfrm>
            <a:off x="323765" y="3989863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17BBC29-874D-5E7C-AE40-62834A5AB047}"/>
              </a:ext>
            </a:extLst>
          </p:cNvPr>
          <p:cNvCxnSpPr>
            <a:cxnSpLocks/>
          </p:cNvCxnSpPr>
          <p:nvPr/>
        </p:nvCxnSpPr>
        <p:spPr>
          <a:xfrm>
            <a:off x="323765" y="4315327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B4C100D-E894-C519-4B8E-93CC4B13FB95}"/>
              </a:ext>
            </a:extLst>
          </p:cNvPr>
          <p:cNvCxnSpPr>
            <a:cxnSpLocks/>
          </p:cNvCxnSpPr>
          <p:nvPr/>
        </p:nvCxnSpPr>
        <p:spPr>
          <a:xfrm>
            <a:off x="323765" y="4653706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62B96BE-6FE9-7F92-21E7-A172EA337101}"/>
              </a:ext>
            </a:extLst>
          </p:cNvPr>
          <p:cNvCxnSpPr>
            <a:cxnSpLocks/>
          </p:cNvCxnSpPr>
          <p:nvPr/>
        </p:nvCxnSpPr>
        <p:spPr>
          <a:xfrm>
            <a:off x="323765" y="4961090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C6EB4CF-5DD9-97A6-D2AC-0396E838B353}"/>
              </a:ext>
            </a:extLst>
          </p:cNvPr>
          <p:cNvCxnSpPr>
            <a:cxnSpLocks/>
          </p:cNvCxnSpPr>
          <p:nvPr/>
        </p:nvCxnSpPr>
        <p:spPr>
          <a:xfrm>
            <a:off x="323765" y="5283969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7FAAE7B-5081-BF50-9B76-C5A172FF4C9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2" y="6478161"/>
            <a:ext cx="9921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Q29.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During the last episode of discrimination or violence you experienced: Where were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 this episode occurred in more than one location, please indicate the one most significant for you.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0CE7D-36F7-B529-9A47-B6A4DE5BD973}"/>
              </a:ext>
            </a:extLst>
          </p:cNvPr>
          <p:cNvCxnSpPr>
            <a:cxnSpLocks/>
          </p:cNvCxnSpPr>
          <p:nvPr/>
        </p:nvCxnSpPr>
        <p:spPr>
          <a:xfrm>
            <a:off x="323765" y="2966977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C39EC48-7C53-2BA1-C26F-3E878795C6EC}"/>
              </a:ext>
            </a:extLst>
          </p:cNvPr>
          <p:cNvCxnSpPr>
            <a:cxnSpLocks/>
          </p:cNvCxnSpPr>
          <p:nvPr/>
        </p:nvCxnSpPr>
        <p:spPr>
          <a:xfrm>
            <a:off x="323765" y="5653343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3A4B6D9-CA3E-7F71-91CA-5C6E874E2610}"/>
              </a:ext>
            </a:extLst>
          </p:cNvPr>
          <p:cNvSpPr txBox="1"/>
          <p:nvPr/>
        </p:nvSpPr>
        <p:spPr>
          <a:xfrm>
            <a:off x="352765" y="6072908"/>
            <a:ext cx="11645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CA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following responses were not presented: I prefer not to answer (8%: diversity / 5%: gen. population) and “other, specify” (1%: diversity / 4%: gen. population).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3BED1-F5FE-AFD7-6C17-3555A913AFD1}"/>
              </a:ext>
            </a:extLst>
          </p:cNvPr>
          <p:cNvSpPr/>
          <p:nvPr/>
        </p:nvSpPr>
        <p:spPr>
          <a:xfrm>
            <a:off x="8427937" y="1954278"/>
            <a:ext cx="3198005" cy="68465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C820AD-AC11-4D56-6292-7F84F6441607}"/>
              </a:ext>
            </a:extLst>
          </p:cNvPr>
          <p:cNvSpPr/>
          <p:nvPr/>
        </p:nvSpPr>
        <p:spPr>
          <a:xfrm>
            <a:off x="5438274" y="2614851"/>
            <a:ext cx="2547912" cy="10036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50F27A-0971-7BFD-54BC-C0891A95C87B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- COMPLETE RESPONSES</a:t>
            </a:r>
          </a:p>
        </p:txBody>
      </p:sp>
    </p:spTree>
    <p:extLst>
      <p:ext uri="{BB962C8B-B14F-4D97-AF65-F5344CB8AC3E}">
        <p14:creationId xmlns:p14="http://schemas.microsoft.com/office/powerpoint/2010/main" val="138736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fr-FR" sz="3200" dirty="0"/>
              <a:t>Mental </a:t>
            </a:r>
            <a:r>
              <a:rPr lang="fr-FR" sz="3200" dirty="0" err="1"/>
              <a:t>Health</a:t>
            </a:r>
            <a:endParaRPr lang="fr-CA" sz="3200" dirty="0"/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CF0D9FBB-8700-C1CD-19C2-077021631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4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Self-assessment of mental health</a:t>
            </a: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 excluding DNK. Diverse individuals, n=7,447 / General population, n=995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Q36.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Generally speaking, how would you describe the state of your mental health over the past 12 months?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298CFB-04FE-A082-BC5D-B8B38802C214}"/>
              </a:ext>
            </a:extLst>
          </p:cNvPr>
          <p:cNvSpPr/>
          <p:nvPr/>
        </p:nvSpPr>
        <p:spPr>
          <a:xfrm>
            <a:off x="3809473" y="151377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fr-CA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F1805-80E7-F5C7-BABD-DB3C7FFA6757}"/>
              </a:ext>
            </a:extLst>
          </p:cNvPr>
          <p:cNvSpPr/>
          <p:nvPr/>
        </p:nvSpPr>
        <p:spPr>
          <a:xfrm>
            <a:off x="7459559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60A16D9-9DF3-F011-C2FF-F51E71F80790}"/>
              </a:ext>
            </a:extLst>
          </p:cNvPr>
          <p:cNvGraphicFramePr/>
          <p:nvPr/>
        </p:nvGraphicFramePr>
        <p:xfrm>
          <a:off x="1" y="2188486"/>
          <a:ext cx="6859848" cy="269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BEF65F2A-4FE2-E05B-F3DC-590D7E34B130}"/>
              </a:ext>
            </a:extLst>
          </p:cNvPr>
          <p:cNvGraphicFramePr/>
          <p:nvPr/>
        </p:nvGraphicFramePr>
        <p:xfrm>
          <a:off x="5153413" y="2293532"/>
          <a:ext cx="5665543" cy="266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916861E-B88B-E602-9DB6-55557D538BE3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- COMPLETE RESPONSES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2A5433E-7720-34AC-13AD-833C7B31D0EE}"/>
              </a:ext>
            </a:extLst>
          </p:cNvPr>
          <p:cNvCxnSpPr>
            <a:cxnSpLocks/>
          </p:cNvCxnSpPr>
          <p:nvPr/>
        </p:nvCxnSpPr>
        <p:spPr>
          <a:xfrm>
            <a:off x="160380" y="2885839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C4C5055-D555-FEA4-FA9A-7A88EE3D19B7}"/>
              </a:ext>
            </a:extLst>
          </p:cNvPr>
          <p:cNvCxnSpPr>
            <a:cxnSpLocks/>
          </p:cNvCxnSpPr>
          <p:nvPr/>
        </p:nvCxnSpPr>
        <p:spPr>
          <a:xfrm>
            <a:off x="135866" y="3583263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901C944-EF5D-6659-C421-997F6D6D0862}"/>
              </a:ext>
            </a:extLst>
          </p:cNvPr>
          <p:cNvCxnSpPr>
            <a:cxnSpLocks/>
          </p:cNvCxnSpPr>
          <p:nvPr/>
        </p:nvCxnSpPr>
        <p:spPr>
          <a:xfrm>
            <a:off x="135866" y="4218693"/>
            <a:ext cx="111348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A449952-156A-91AD-F409-83A39D991046}"/>
              </a:ext>
            </a:extLst>
          </p:cNvPr>
          <p:cNvSpPr/>
          <p:nvPr/>
        </p:nvSpPr>
        <p:spPr>
          <a:xfrm>
            <a:off x="3834699" y="2246121"/>
            <a:ext cx="3050376" cy="13371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7A49C7-87AF-6F58-D172-D5B5E4F7F5B3}"/>
              </a:ext>
            </a:extLst>
          </p:cNvPr>
          <p:cNvSpPr/>
          <p:nvPr/>
        </p:nvSpPr>
        <p:spPr>
          <a:xfrm>
            <a:off x="3838592" y="3581118"/>
            <a:ext cx="3050376" cy="13371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CD94C2-216E-73D4-34ED-A28634929D9C}"/>
              </a:ext>
            </a:extLst>
          </p:cNvPr>
          <p:cNvSpPr/>
          <p:nvPr/>
        </p:nvSpPr>
        <p:spPr>
          <a:xfrm>
            <a:off x="7426658" y="2225194"/>
            <a:ext cx="3050376" cy="133714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360F12-8CC5-C05A-E158-444259F3825B}"/>
              </a:ext>
            </a:extLst>
          </p:cNvPr>
          <p:cNvSpPr/>
          <p:nvPr/>
        </p:nvSpPr>
        <p:spPr>
          <a:xfrm>
            <a:off x="7424781" y="3560191"/>
            <a:ext cx="3050376" cy="133714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94711D-6A07-C054-364C-19EA2696967C}"/>
              </a:ext>
            </a:extLst>
          </p:cNvPr>
          <p:cNvSpPr/>
          <p:nvPr/>
        </p:nvSpPr>
        <p:spPr>
          <a:xfrm>
            <a:off x="6437619" y="2699321"/>
            <a:ext cx="645763" cy="3208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3E384-FCF7-CD83-2B2A-AEC6B832E28B}"/>
              </a:ext>
            </a:extLst>
          </p:cNvPr>
          <p:cNvSpPr/>
          <p:nvPr/>
        </p:nvSpPr>
        <p:spPr>
          <a:xfrm>
            <a:off x="6437619" y="4029719"/>
            <a:ext cx="645763" cy="3208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A2589-9211-0F24-113E-3209A13F7726}"/>
              </a:ext>
            </a:extLst>
          </p:cNvPr>
          <p:cNvSpPr/>
          <p:nvPr/>
        </p:nvSpPr>
        <p:spPr>
          <a:xfrm>
            <a:off x="10217056" y="2669007"/>
            <a:ext cx="645763" cy="3208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E0BCEA-908C-FFC4-A812-187CB33DA817}"/>
              </a:ext>
            </a:extLst>
          </p:cNvPr>
          <p:cNvSpPr/>
          <p:nvPr/>
        </p:nvSpPr>
        <p:spPr>
          <a:xfrm>
            <a:off x="10217056" y="4028589"/>
            <a:ext cx="645763" cy="3208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1007640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Stress 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 n=7,481 / General population, n=1,000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Q37. </a:t>
            </a:r>
            <a:r>
              <a:rPr kumimoji="0" lang="en-CA" sz="1000" b="0" i="0" u="none" strike="noStrike" kern="1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stress are you feeling in your life?</a:t>
            </a:r>
            <a:r>
              <a:rPr kumimoji="0" lang="en-CA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CA" sz="1000" b="0" i="1" u="none" strike="noStrike" kern="1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answer on a scale of 0 to 10 where 0 means “no stress” and 10 means “a lot of stress.”</a:t>
            </a:r>
            <a:endParaRPr kumimoji="0" lang="en-CA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298CFB-04FE-A082-BC5D-B8B38802C214}"/>
              </a:ext>
            </a:extLst>
          </p:cNvPr>
          <p:cNvSpPr/>
          <p:nvPr/>
        </p:nvSpPr>
        <p:spPr>
          <a:xfrm>
            <a:off x="3374045" y="1557322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fr-CA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F1805-80E7-F5C7-BABD-DB3C7FFA6757}"/>
              </a:ext>
            </a:extLst>
          </p:cNvPr>
          <p:cNvSpPr/>
          <p:nvPr/>
        </p:nvSpPr>
        <p:spPr>
          <a:xfrm>
            <a:off x="7459559" y="1546877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D58A946-5359-BD91-F0D2-ED32803C5BD6}"/>
              </a:ext>
            </a:extLst>
          </p:cNvPr>
          <p:cNvGraphicFramePr/>
          <p:nvPr/>
        </p:nvGraphicFramePr>
        <p:xfrm>
          <a:off x="-682171" y="2558748"/>
          <a:ext cx="7425696" cy="2747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CCAA17C5-CF1C-BE47-2CE0-3666E5534E39}"/>
              </a:ext>
            </a:extLst>
          </p:cNvPr>
          <p:cNvGraphicFramePr/>
          <p:nvPr/>
        </p:nvGraphicFramePr>
        <p:xfrm>
          <a:off x="3904342" y="2577593"/>
          <a:ext cx="6627599" cy="2747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C3E125D-2D29-0CFD-7327-2A863AA63DEE}"/>
              </a:ext>
            </a:extLst>
          </p:cNvPr>
          <p:cNvCxnSpPr>
            <a:cxnSpLocks/>
          </p:cNvCxnSpPr>
          <p:nvPr/>
        </p:nvCxnSpPr>
        <p:spPr>
          <a:xfrm>
            <a:off x="896809" y="2902851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D0BEFE-9C53-5BCD-CCB3-251B4EF5DBE7}"/>
              </a:ext>
            </a:extLst>
          </p:cNvPr>
          <p:cNvCxnSpPr>
            <a:cxnSpLocks/>
          </p:cNvCxnSpPr>
          <p:nvPr/>
        </p:nvCxnSpPr>
        <p:spPr>
          <a:xfrm>
            <a:off x="896809" y="3142336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0927723-7DB4-93FF-5373-B9B9233660EA}"/>
              </a:ext>
            </a:extLst>
          </p:cNvPr>
          <p:cNvCxnSpPr>
            <a:cxnSpLocks/>
          </p:cNvCxnSpPr>
          <p:nvPr/>
        </p:nvCxnSpPr>
        <p:spPr>
          <a:xfrm>
            <a:off x="896809" y="3367306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F68466F-8D39-721F-FFDF-B1FBA452FAAB}"/>
              </a:ext>
            </a:extLst>
          </p:cNvPr>
          <p:cNvCxnSpPr>
            <a:cxnSpLocks/>
          </p:cNvCxnSpPr>
          <p:nvPr/>
        </p:nvCxnSpPr>
        <p:spPr>
          <a:xfrm>
            <a:off x="896809" y="3606790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7DDA4B1-E222-E496-D950-B3B25DFF7EDA}"/>
              </a:ext>
            </a:extLst>
          </p:cNvPr>
          <p:cNvCxnSpPr>
            <a:cxnSpLocks/>
          </p:cNvCxnSpPr>
          <p:nvPr/>
        </p:nvCxnSpPr>
        <p:spPr>
          <a:xfrm>
            <a:off x="896809" y="3831760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BAFF878-68B6-A201-39A2-821A80BF70E8}"/>
              </a:ext>
            </a:extLst>
          </p:cNvPr>
          <p:cNvCxnSpPr>
            <a:cxnSpLocks/>
          </p:cNvCxnSpPr>
          <p:nvPr/>
        </p:nvCxnSpPr>
        <p:spPr>
          <a:xfrm>
            <a:off x="896809" y="4071244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AA0C24-A3AF-462A-E9BE-A33B6E3744A0}"/>
              </a:ext>
            </a:extLst>
          </p:cNvPr>
          <p:cNvCxnSpPr>
            <a:cxnSpLocks/>
          </p:cNvCxnSpPr>
          <p:nvPr/>
        </p:nvCxnSpPr>
        <p:spPr>
          <a:xfrm>
            <a:off x="896809" y="4296214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7B0FCF9-8544-B1C7-27CC-B228B952B69D}"/>
              </a:ext>
            </a:extLst>
          </p:cNvPr>
          <p:cNvCxnSpPr>
            <a:cxnSpLocks/>
          </p:cNvCxnSpPr>
          <p:nvPr/>
        </p:nvCxnSpPr>
        <p:spPr>
          <a:xfrm>
            <a:off x="896809" y="4528441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5B0ED72-0175-AF1C-9D64-D21379806362}"/>
              </a:ext>
            </a:extLst>
          </p:cNvPr>
          <p:cNvCxnSpPr>
            <a:cxnSpLocks/>
          </p:cNvCxnSpPr>
          <p:nvPr/>
        </p:nvCxnSpPr>
        <p:spPr>
          <a:xfrm>
            <a:off x="896809" y="4767925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D2A66E4-1B42-FA7D-B378-3A186675A0D9}"/>
              </a:ext>
            </a:extLst>
          </p:cNvPr>
          <p:cNvCxnSpPr>
            <a:cxnSpLocks/>
          </p:cNvCxnSpPr>
          <p:nvPr/>
        </p:nvCxnSpPr>
        <p:spPr>
          <a:xfrm>
            <a:off x="896809" y="4985640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512B0A2-BD21-87AA-FF54-DE075EF2189D}"/>
              </a:ext>
            </a:extLst>
          </p:cNvPr>
          <p:cNvSpPr/>
          <p:nvPr/>
        </p:nvSpPr>
        <p:spPr>
          <a:xfrm>
            <a:off x="7600317" y="2650972"/>
            <a:ext cx="2936861" cy="1645242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624EC6-C550-DFEF-EEEA-C8D7D56B370E}"/>
              </a:ext>
            </a:extLst>
          </p:cNvPr>
          <p:cNvSpPr/>
          <p:nvPr/>
        </p:nvSpPr>
        <p:spPr>
          <a:xfrm>
            <a:off x="10378693" y="3183515"/>
            <a:ext cx="671592" cy="333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3F93DE-A0BC-291D-D13E-018A2AC6E9A9}"/>
              </a:ext>
            </a:extLst>
          </p:cNvPr>
          <p:cNvSpPr/>
          <p:nvPr/>
        </p:nvSpPr>
        <p:spPr>
          <a:xfrm>
            <a:off x="7600316" y="4296214"/>
            <a:ext cx="2936861" cy="48114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F362F8-A0D1-9582-5725-2744EB81FA0B}"/>
              </a:ext>
            </a:extLst>
          </p:cNvPr>
          <p:cNvSpPr/>
          <p:nvPr/>
        </p:nvSpPr>
        <p:spPr>
          <a:xfrm>
            <a:off x="7600316" y="4768264"/>
            <a:ext cx="2936861" cy="48114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FF139F-BEF5-2D4A-563C-71D1C7964039}"/>
              </a:ext>
            </a:extLst>
          </p:cNvPr>
          <p:cNvSpPr/>
          <p:nvPr/>
        </p:nvSpPr>
        <p:spPr>
          <a:xfrm>
            <a:off x="10378693" y="4381261"/>
            <a:ext cx="671592" cy="333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4A50AB-CB1F-9487-1BD3-022B4A4F2655}"/>
              </a:ext>
            </a:extLst>
          </p:cNvPr>
          <p:cNvSpPr/>
          <p:nvPr/>
        </p:nvSpPr>
        <p:spPr>
          <a:xfrm>
            <a:off x="10378693" y="4860463"/>
            <a:ext cx="671592" cy="333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7F552F-F9F3-7664-3795-DC22A21A538F}"/>
              </a:ext>
            </a:extLst>
          </p:cNvPr>
          <p:cNvSpPr/>
          <p:nvPr/>
        </p:nvSpPr>
        <p:spPr>
          <a:xfrm>
            <a:off x="3374044" y="2073557"/>
            <a:ext cx="3077619" cy="2546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AVERAGE: </a:t>
            </a:r>
            <a:r>
              <a:rPr kumimoji="0" lang="fr-C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6.5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/10</a:t>
            </a:r>
            <a:endParaRPr kumimoji="0" lang="fr-CA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4A41D4-1AED-E9A3-A3D0-D7FCC30AB758}"/>
              </a:ext>
            </a:extLst>
          </p:cNvPr>
          <p:cNvSpPr/>
          <p:nvPr/>
        </p:nvSpPr>
        <p:spPr>
          <a:xfrm>
            <a:off x="7454323" y="2065767"/>
            <a:ext cx="3077619" cy="254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AVERAGE: </a:t>
            </a:r>
            <a:r>
              <a:rPr kumimoji="0" lang="fr-C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5.3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/10</a:t>
            </a:r>
            <a:endParaRPr kumimoji="0" lang="fr-CA" sz="12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B351BE-9CC2-D978-8397-0EE8814B3095}"/>
              </a:ext>
            </a:extLst>
          </p:cNvPr>
          <p:cNvSpPr/>
          <p:nvPr/>
        </p:nvSpPr>
        <p:spPr>
          <a:xfrm>
            <a:off x="3441991" y="2631635"/>
            <a:ext cx="2936861" cy="164524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4473E1-013E-1B6C-7E38-FE9433AB4405}"/>
              </a:ext>
            </a:extLst>
          </p:cNvPr>
          <p:cNvSpPr/>
          <p:nvPr/>
        </p:nvSpPr>
        <p:spPr>
          <a:xfrm>
            <a:off x="6220367" y="3164178"/>
            <a:ext cx="671592" cy="333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6F724B-CF54-E961-C9DD-4F420B2EEDD3}"/>
              </a:ext>
            </a:extLst>
          </p:cNvPr>
          <p:cNvSpPr/>
          <p:nvPr/>
        </p:nvSpPr>
        <p:spPr>
          <a:xfrm>
            <a:off x="3441990" y="4276877"/>
            <a:ext cx="2936861" cy="4811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93E8C2-104E-1558-EE64-6607DF933146}"/>
              </a:ext>
            </a:extLst>
          </p:cNvPr>
          <p:cNvSpPr/>
          <p:nvPr/>
        </p:nvSpPr>
        <p:spPr>
          <a:xfrm>
            <a:off x="3441990" y="4748927"/>
            <a:ext cx="2936861" cy="4811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40C3DC-D65B-C149-BB7F-73BA80C77801}"/>
              </a:ext>
            </a:extLst>
          </p:cNvPr>
          <p:cNvSpPr/>
          <p:nvPr/>
        </p:nvSpPr>
        <p:spPr>
          <a:xfrm>
            <a:off x="6220367" y="4361924"/>
            <a:ext cx="671592" cy="333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295569-0A25-B139-8D70-2792F021ED3D}"/>
              </a:ext>
            </a:extLst>
          </p:cNvPr>
          <p:cNvSpPr/>
          <p:nvPr/>
        </p:nvSpPr>
        <p:spPr>
          <a:xfrm>
            <a:off x="6220367" y="4841126"/>
            <a:ext cx="671592" cy="333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0A2598-BADC-5204-5116-CE802582F359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- COMPLETE RESPONSES</a:t>
            </a:r>
          </a:p>
        </p:txBody>
      </p:sp>
    </p:spTree>
    <p:extLst>
      <p:ext uri="{BB962C8B-B14F-4D97-AF65-F5344CB8AC3E}">
        <p14:creationId xmlns:p14="http://schemas.microsoft.com/office/powerpoint/2010/main" val="3438734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244ECE7D-8254-FED5-0C02-C69CB7B25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781279"/>
              </p:ext>
            </p:extLst>
          </p:nvPr>
        </p:nvGraphicFramePr>
        <p:xfrm>
          <a:off x="3919382" y="2021723"/>
          <a:ext cx="7080353" cy="279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 err="1">
                <a:solidFill>
                  <a:prstClr val="white"/>
                </a:solidFill>
              </a:rPr>
              <a:t>Received</a:t>
            </a:r>
            <a:r>
              <a:rPr lang="fr-CA" sz="2000" dirty="0">
                <a:solidFill>
                  <a:prstClr val="white"/>
                </a:solidFill>
              </a:rPr>
              <a:t> a </a:t>
            </a:r>
            <a:r>
              <a:rPr lang="fr-CA" sz="2000" dirty="0" err="1">
                <a:solidFill>
                  <a:prstClr val="white"/>
                </a:solidFill>
              </a:rPr>
              <a:t>diagnosis</a:t>
            </a:r>
            <a:r>
              <a:rPr lang="fr-CA" sz="2000" dirty="0">
                <a:solidFill>
                  <a:prstClr val="white"/>
                </a:solidFill>
              </a:rPr>
              <a:t> of…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respondents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Diverse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individuals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n=7,481 / General population, n=1,000</a:t>
            </a:r>
            <a:endParaRPr kumimoji="0" lang="fr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Q38.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ever received a diagnosis from a healthcare professional for any of the following conditions? 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298CFB-04FE-A082-BC5D-B8B38802C214}"/>
              </a:ext>
            </a:extLst>
          </p:cNvPr>
          <p:cNvSpPr/>
          <p:nvPr/>
        </p:nvSpPr>
        <p:spPr>
          <a:xfrm>
            <a:off x="3374045" y="136863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fr-CA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F1805-80E7-F5C7-BABD-DB3C7FFA6757}"/>
              </a:ext>
            </a:extLst>
          </p:cNvPr>
          <p:cNvSpPr/>
          <p:nvPr/>
        </p:nvSpPr>
        <p:spPr>
          <a:xfrm>
            <a:off x="7459559" y="135819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D58A946-5359-BD91-F0D2-ED32803C5B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034267"/>
              </p:ext>
            </p:extLst>
          </p:nvPr>
        </p:nvGraphicFramePr>
        <p:xfrm>
          <a:off x="-682171" y="2021723"/>
          <a:ext cx="7425696" cy="279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C3E125D-2D29-0CFD-7327-2A863AA63DEE}"/>
              </a:ext>
            </a:extLst>
          </p:cNvPr>
          <p:cNvCxnSpPr>
            <a:cxnSpLocks/>
          </p:cNvCxnSpPr>
          <p:nvPr/>
        </p:nvCxnSpPr>
        <p:spPr>
          <a:xfrm>
            <a:off x="884109" y="3846281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0927723-7DB4-93FF-5373-B9B9233660EA}"/>
              </a:ext>
            </a:extLst>
          </p:cNvPr>
          <p:cNvCxnSpPr>
            <a:cxnSpLocks/>
          </p:cNvCxnSpPr>
          <p:nvPr/>
        </p:nvCxnSpPr>
        <p:spPr>
          <a:xfrm>
            <a:off x="896809" y="2988121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AF53E16-E324-C85A-AF29-D288678957C2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YES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769B4E-E9BF-B00B-A8F0-C094BC85CB2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9062" y="6229039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results show the % </a:t>
            </a:r>
            <a:r>
              <a:rPr kumimoji="0" lang="en-US" sz="1000" b="1" i="0" u="none" strike="noStrike" kern="1200" cap="none" spc="0" normalizeH="0" baseline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“</a:t>
            </a:r>
            <a:r>
              <a:rPr kumimoji="0" lang="en-CA" sz="1000" b="1" i="0" u="none" strike="noStrike" kern="1200" cap="none" spc="0" normalizeH="0" baseline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yes.” The other response choices were: No / I don’t know, refusal</a:t>
            </a: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09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Suffered from…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 n=7,481 / General population, n=1,000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Q39.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the past 12 months, have you ever experienced … 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298CFB-04FE-A082-BC5D-B8B38802C214}"/>
              </a:ext>
            </a:extLst>
          </p:cNvPr>
          <p:cNvSpPr/>
          <p:nvPr/>
        </p:nvSpPr>
        <p:spPr>
          <a:xfrm>
            <a:off x="3374045" y="136863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fr-CA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F1805-80E7-F5C7-BABD-DB3C7FFA6757}"/>
              </a:ext>
            </a:extLst>
          </p:cNvPr>
          <p:cNvSpPr/>
          <p:nvPr/>
        </p:nvSpPr>
        <p:spPr>
          <a:xfrm>
            <a:off x="7459559" y="135819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D58A946-5359-BD91-F0D2-ED32803C5BD6}"/>
              </a:ext>
            </a:extLst>
          </p:cNvPr>
          <p:cNvGraphicFramePr/>
          <p:nvPr/>
        </p:nvGraphicFramePr>
        <p:xfrm>
          <a:off x="-682171" y="2021723"/>
          <a:ext cx="7425696" cy="346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C3E125D-2D29-0CFD-7327-2A863AA63DEE}"/>
              </a:ext>
            </a:extLst>
          </p:cNvPr>
          <p:cNvCxnSpPr>
            <a:cxnSpLocks/>
          </p:cNvCxnSpPr>
          <p:nvPr/>
        </p:nvCxnSpPr>
        <p:spPr>
          <a:xfrm>
            <a:off x="819662" y="2774038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0927723-7DB4-93FF-5373-B9B9233660EA}"/>
              </a:ext>
            </a:extLst>
          </p:cNvPr>
          <p:cNvCxnSpPr>
            <a:cxnSpLocks/>
          </p:cNvCxnSpPr>
          <p:nvPr/>
        </p:nvCxnSpPr>
        <p:spPr>
          <a:xfrm>
            <a:off x="819662" y="3418693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E64D532-A0B5-5793-6C94-0F1E6AF312B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9062" y="6229039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results show the %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“</a:t>
            </a: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yes.” The other response choices were: No / I don’t know, refusal</a:t>
            </a: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4A599D-F3B3-CAC3-2F74-C14E806947B9}"/>
              </a:ext>
            </a:extLst>
          </p:cNvPr>
          <p:cNvCxnSpPr>
            <a:cxnSpLocks/>
          </p:cNvCxnSpPr>
          <p:nvPr/>
        </p:nvCxnSpPr>
        <p:spPr>
          <a:xfrm>
            <a:off x="819662" y="4091830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46FD352-2B73-42FC-A277-376D643A7A64}"/>
              </a:ext>
            </a:extLst>
          </p:cNvPr>
          <p:cNvCxnSpPr>
            <a:cxnSpLocks/>
          </p:cNvCxnSpPr>
          <p:nvPr/>
        </p:nvCxnSpPr>
        <p:spPr>
          <a:xfrm>
            <a:off x="819662" y="4714168"/>
            <a:ext cx="964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CC73AD84-D6C9-C55E-F242-846B179BCEA4}"/>
              </a:ext>
            </a:extLst>
          </p:cNvPr>
          <p:cNvGraphicFramePr/>
          <p:nvPr/>
        </p:nvGraphicFramePr>
        <p:xfrm>
          <a:off x="4023355" y="2012087"/>
          <a:ext cx="7425696" cy="346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CE8C2BBC-BB34-2CE8-B988-453E88AB0C9C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-% YES</a:t>
            </a:r>
          </a:p>
        </p:txBody>
      </p:sp>
    </p:spTree>
    <p:extLst>
      <p:ext uri="{BB962C8B-B14F-4D97-AF65-F5344CB8AC3E}">
        <p14:creationId xmlns:p14="http://schemas.microsoft.com/office/powerpoint/2010/main" val="1633360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40404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Sufficient resources to support sexually and gender-diverse individuals</a:t>
            </a:r>
            <a:endParaRPr kumimoji="0" lang="en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Diverse individuals, n=7,481 / General population, n=1,000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87889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Q13.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the present time, do you think that the resources available to support sexually and gender-diverse individuals are… 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3809473" y="151377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7459559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</a:t>
            </a:r>
            <a:endParaRPr kumimoji="0" lang="fr-C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1" y="2143980"/>
          <a:ext cx="6859848" cy="28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E0B3647-3E11-8DCB-9FD9-27F02664A7AB}"/>
              </a:ext>
            </a:extLst>
          </p:cNvPr>
          <p:cNvGraphicFramePr/>
          <p:nvPr/>
        </p:nvGraphicFramePr>
        <p:xfrm>
          <a:off x="5153413" y="2246121"/>
          <a:ext cx="5665543" cy="284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410055" y="3133815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410055" y="4050718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DA7B9CA-FFDF-200B-B6A8-19BD8D33F987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 and GEN. POPULATION: COMPARISON -% COMPLETE RESPONSES</a:t>
            </a:r>
          </a:p>
        </p:txBody>
      </p:sp>
    </p:spTree>
    <p:extLst>
      <p:ext uri="{BB962C8B-B14F-4D97-AF65-F5344CB8AC3E}">
        <p14:creationId xmlns:p14="http://schemas.microsoft.com/office/powerpoint/2010/main" val="705660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3"/>
          <p:cNvSpPr>
            <a:spLocks noGrp="1"/>
          </p:cNvSpPr>
          <p:nvPr>
            <p:ph type="body" sz="quarter" idx="4294967295"/>
            <p:custDataLst>
              <p:tags r:id="rId1"/>
            </p:custDataLst>
          </p:nvPr>
        </p:nvSpPr>
        <p:spPr>
          <a:xfrm>
            <a:off x="682700" y="2512250"/>
            <a:ext cx="6758621" cy="1081964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spcBef>
                <a:spcPts val="900"/>
              </a:spcBef>
              <a:defRPr sz="1800" baseline="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1"/>
            <a:r>
              <a:rPr lang="fr-FR" altLang="fr-FR" b="1" dirty="0">
                <a:ea typeface="ＭＳ Ｐゴシック" pitchFamily="34" charset="-128"/>
              </a:rPr>
              <a:t>Read the full report : </a:t>
            </a:r>
            <a:r>
              <a:rPr lang="fr-FR" altLang="fr-FR" dirty="0">
                <a:ea typeface="ＭＳ Ｐゴシック" pitchFamily="34" charset="-128"/>
              </a:rPr>
              <a:t>fondationjasminroy.com</a:t>
            </a:r>
          </a:p>
          <a:p>
            <a:pPr lvl="1"/>
            <a:endParaRPr lang="fr-FR" altLang="fr-FR" dirty="0">
              <a:ea typeface="ＭＳ Ｐゴシック" pitchFamily="34" charset="-128"/>
            </a:endParaRPr>
          </a:p>
          <a:p>
            <a:pPr lvl="1"/>
            <a:endParaRPr lang="fr-FR" altLang="fr-FR" dirty="0">
              <a:ea typeface="ＭＳ Ｐゴシック" pitchFamily="34" charset="-128"/>
            </a:endParaRPr>
          </a:p>
          <a:p>
            <a:pPr lvl="1"/>
            <a:endParaRPr lang="fr-FR" altLang="fr-FR" dirty="0">
              <a:ea typeface="ＭＳ Ｐゴシック" pitchFamily="34" charset="-128"/>
            </a:endParaRPr>
          </a:p>
        </p:txBody>
      </p:sp>
      <p:pic>
        <p:nvPicPr>
          <p:cNvPr id="2" name="Image 1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8217FC08-8FD1-A7F8-1A72-C58065A73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388" y="4919341"/>
            <a:ext cx="3962400" cy="19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92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10159BF-4888-BD71-3087-AD0748706D71}"/>
              </a:ext>
            </a:extLst>
          </p:cNvPr>
          <p:cNvSpPr txBox="1"/>
          <p:nvPr/>
        </p:nvSpPr>
        <p:spPr>
          <a:xfrm>
            <a:off x="859971" y="1186543"/>
            <a:ext cx="10058400" cy="2686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spcBef>
                <a:spcPts val="5"/>
              </a:spcBef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1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st</a:t>
            </a:r>
            <a:r>
              <a:rPr lang="en-US" sz="1600" spc="11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25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3765" marR="913130" algn="just">
              <a:lnSpc>
                <a:spcPct val="138000"/>
              </a:lnSpc>
              <a:spcBef>
                <a:spcPts val="5"/>
              </a:spcBef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Never assume or take for granted the sex, gender and sexuality/sexual orientation of anyone, regardless of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their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age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or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appearance.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We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should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respect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individual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as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they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define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themselves.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To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do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so,</a:t>
            </a:r>
            <a:r>
              <a:rPr lang="en-US" sz="1800" spc="-4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ask them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specifically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how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they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define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themselves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how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they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wish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to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be</a:t>
            </a:r>
            <a:r>
              <a:rPr lang="en-US" sz="1800" spc="-2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addressed.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5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10109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prstClr val="white"/>
                </a:solidFill>
              </a:rPr>
              <a:t>Portrait of diversity in 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Canada – 18+ years of 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Base: all respondents. General population, n=1,000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9307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OS1. 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would you define your sexual orientation? Would you say that you are...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GENDER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Which one of these choices do you identify with the most when it comes to your gender identity?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/>
        </p:nvGraphicFramePr>
        <p:xfrm>
          <a:off x="1673818" y="1314774"/>
          <a:ext cx="6503386" cy="228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B0568D7-7084-530E-79F7-D4800BF371BA}"/>
              </a:ext>
            </a:extLst>
          </p:cNvPr>
          <p:cNvSpPr/>
          <p:nvPr/>
        </p:nvSpPr>
        <p:spPr>
          <a:xfrm>
            <a:off x="1425844" y="1441342"/>
            <a:ext cx="6503386" cy="153433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B016DF-C71E-EE5F-3C90-0C11AF70C41B}"/>
              </a:ext>
            </a:extLst>
          </p:cNvPr>
          <p:cNvSpPr/>
          <p:nvPr/>
        </p:nvSpPr>
        <p:spPr>
          <a:xfrm>
            <a:off x="6415562" y="1441342"/>
            <a:ext cx="1513668" cy="6199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diversity: 8.6 %</a:t>
            </a:r>
          </a:p>
        </p:txBody>
      </p:sp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1A988173-A933-ABC8-3130-8487FC4345B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392851" y="4348989"/>
          <a:ext cx="6118781" cy="1560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879860553"/>
                    </a:ext>
                  </a:extLst>
                </a:gridCol>
                <a:gridCol w="804089">
                  <a:extLst>
                    <a:ext uri="{9D8B030D-6E8A-4147-A177-3AD203B41FA5}">
                      <a16:colId xmlns:a16="http://schemas.microsoft.com/office/drawing/2014/main" val="3806260278"/>
                    </a:ext>
                  </a:extLst>
                </a:gridCol>
                <a:gridCol w="691564">
                  <a:extLst>
                    <a:ext uri="{9D8B030D-6E8A-4147-A177-3AD203B41FA5}">
                      <a16:colId xmlns:a16="http://schemas.microsoft.com/office/drawing/2014/main" val="4242849016"/>
                    </a:ext>
                  </a:extLst>
                </a:gridCol>
                <a:gridCol w="691564">
                  <a:extLst>
                    <a:ext uri="{9D8B030D-6E8A-4147-A177-3AD203B41FA5}">
                      <a16:colId xmlns:a16="http://schemas.microsoft.com/office/drawing/2014/main" val="4012692052"/>
                    </a:ext>
                  </a:extLst>
                </a:gridCol>
                <a:gridCol w="691564">
                  <a:extLst>
                    <a:ext uri="{9D8B030D-6E8A-4147-A177-3AD203B41FA5}">
                      <a16:colId xmlns:a16="http://schemas.microsoft.com/office/drawing/2014/main" val="144048254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  <a:defRPr/>
                      </a:pPr>
                      <a:r>
                        <a:rPr lang="en-CA" sz="1200" b="1" i="1" dirty="0">
                          <a:solidFill>
                            <a:srgbClr val="00AFDC"/>
                          </a:solidFill>
                          <a:latin typeface="Arial" pitchFamily="34" charset="0"/>
                          <a:cs typeface="Arial" pitchFamily="34" charset="0"/>
                        </a:rPr>
                        <a:t> (%)</a:t>
                      </a:r>
                    </a:p>
                  </a:txBody>
                  <a:tcPr marL="0" marR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  <a:defRPr/>
                      </a:pPr>
                      <a:r>
                        <a:rPr lang="en-CA" sz="1200" b="1" i="0" dirty="0">
                          <a:solidFill>
                            <a:srgbClr val="00AFDC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0" marR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/>
                        </a:rPr>
                        <a:t>AGE</a:t>
                      </a: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/>
                      </a:endParaRPr>
                    </a:p>
                  </a:txBody>
                  <a:tcPr marL="12698" marR="12698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3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18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18-34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35-54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55+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fr-CA" sz="900" b="0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n=</a:t>
                      </a:r>
                    </a:p>
                  </a:txBody>
                  <a:tcP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1,000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267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399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7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 noProof="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Diversity in sexual orientation only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15.0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7.7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45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 noProof="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Diversity in gender only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525629"/>
                  </a:ext>
                </a:extLst>
              </a:tr>
              <a:tr h="9417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 noProof="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Diversity in gender AND sexual orientation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809164"/>
                  </a:ext>
                </a:extLst>
              </a:tr>
              <a:tr h="9417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0" i="0" u="none" strike="noStrike" noProof="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Non-diversity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91.4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83.5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91.5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96.5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51448"/>
                  </a:ext>
                </a:extLst>
              </a:tr>
              <a:tr h="9417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i="0" u="none" strike="noStrike" noProof="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TOTAL DIVERSITY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</a:rPr>
                        <a:t>16.5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8.5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b="1" i="0" u="none" strike="noStrike" dirty="0">
                          <a:solidFill>
                            <a:srgbClr val="E31836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249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024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C895DA1-0BF7-470E-A835-D62F8560AAA3}"/>
              </a:ext>
            </a:extLst>
          </p:cNvPr>
          <p:cNvSpPr txBox="1"/>
          <p:nvPr/>
        </p:nvSpPr>
        <p:spPr>
          <a:xfrm>
            <a:off x="1110343" y="1338943"/>
            <a:ext cx="10646228" cy="230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2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nd</a:t>
            </a:r>
            <a:r>
              <a:rPr lang="en-US" sz="1600" spc="15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3765" marR="912495" algn="just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Use appropriate vocabulary. So that everyone feels included, when possible, using gender-neutral language, which takes into account non- binary and gender plurality, is also highly recommended.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24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CC7DD9-36B0-DBFF-D835-701D7598BD30}"/>
              </a:ext>
            </a:extLst>
          </p:cNvPr>
          <p:cNvSpPr txBox="1"/>
          <p:nvPr/>
        </p:nvSpPr>
        <p:spPr>
          <a:xfrm>
            <a:off x="1186543" y="1643743"/>
            <a:ext cx="9699171" cy="2369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3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rd</a:t>
            </a:r>
            <a:r>
              <a:rPr lang="en-US" sz="1600" spc="16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3765" marR="912495" algn="just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Always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respect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individual’s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self-determination,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which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is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their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ability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to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decide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their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future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for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</a:t>
            </a:r>
            <a:r>
              <a:rPr lang="en-US" sz="1800" spc="-5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by themselves, in the exercise of their rights and freedoms.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16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0ED96D7-E5C3-86D4-C30F-D598B2760DFA}"/>
              </a:ext>
            </a:extLst>
          </p:cNvPr>
          <p:cNvSpPr txBox="1"/>
          <p:nvPr/>
        </p:nvSpPr>
        <p:spPr>
          <a:xfrm>
            <a:off x="1556657" y="1687286"/>
            <a:ext cx="9372600" cy="230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4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31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3765" marR="906780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Ensure that LGBTQI+ youth always have non-discriminatory access to public and </a:t>
            </a:r>
            <a:r>
              <a:rPr lang="en-US" sz="1800" dirty="0" err="1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parapublic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services, in particular, education, health and social services.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04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3A66E19-D485-7025-AE93-6100BF166D76}"/>
              </a:ext>
            </a:extLst>
          </p:cNvPr>
          <p:cNvSpPr txBox="1"/>
          <p:nvPr/>
        </p:nvSpPr>
        <p:spPr>
          <a:xfrm>
            <a:off x="1001486" y="1894114"/>
            <a:ext cx="10341428" cy="192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5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2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 marR="906780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Always intervene from a perspective of equity, respect for diversity and its social inclusion in all its</a:t>
            </a:r>
            <a:r>
              <a:rPr lang="en-US" sz="1800" spc="4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spc="-1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forms.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74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F51BDE-B5C5-DD16-D1F4-41ABB4FCB012}"/>
              </a:ext>
            </a:extLst>
          </p:cNvPr>
          <p:cNvSpPr txBox="1"/>
          <p:nvPr/>
        </p:nvSpPr>
        <p:spPr>
          <a:xfrm>
            <a:off x="1121229" y="1796143"/>
            <a:ext cx="103523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95"/>
              </a:spcBef>
              <a:buNone/>
            </a:pPr>
            <a:r>
              <a:rPr lang="en-US" sz="36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6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26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/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Avoid</a:t>
            </a:r>
            <a:r>
              <a:rPr lang="en-US" sz="1800" spc="3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considering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living</a:t>
            </a:r>
            <a:r>
              <a:rPr lang="en-US" sz="1800" spc="3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condition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problems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experienced</a:t>
            </a:r>
            <a:r>
              <a:rPr lang="en-US" sz="1800" spc="3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by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LGBTQI+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youth</a:t>
            </a:r>
            <a:r>
              <a:rPr lang="en-US" sz="1800" spc="3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as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personal</a:t>
            </a:r>
            <a:r>
              <a:rPr lang="en-US" sz="1800" spc="4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spc="-1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problems.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77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265FD64-C221-0517-3C98-545D86D3BDF4}"/>
              </a:ext>
            </a:extLst>
          </p:cNvPr>
          <p:cNvSpPr txBox="1"/>
          <p:nvPr/>
        </p:nvSpPr>
        <p:spPr>
          <a:xfrm>
            <a:off x="870857" y="2166257"/>
            <a:ext cx="10787743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7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16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 algn="just"/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Be able to reframe problems or difficulties</a:t>
            </a:r>
            <a:r>
              <a:rPr lang="en-US" sz="1800" spc="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in order to deconstruct and stop homophobia</a:t>
            </a:r>
            <a:r>
              <a:rPr lang="en-US" sz="1800" spc="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 </a:t>
            </a:r>
            <a:r>
              <a:rPr lang="en-US" sz="1800" spc="-1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transphobia.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87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D499B35-A388-810E-9853-3EFC455DC172}"/>
              </a:ext>
            </a:extLst>
          </p:cNvPr>
          <p:cNvSpPr txBox="1"/>
          <p:nvPr/>
        </p:nvSpPr>
        <p:spPr>
          <a:xfrm>
            <a:off x="1143000" y="2046514"/>
            <a:ext cx="10210800" cy="192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8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29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3765" marR="913130" algn="just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Know how to recognize and deal with the consequences of various types of aggression experienced by LGBTQI+ youth and the resulting stress and trauma.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4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C3E939D-F185-0027-3F34-A05A16FB34B0}"/>
              </a:ext>
            </a:extLst>
          </p:cNvPr>
          <p:cNvSpPr txBox="1"/>
          <p:nvPr/>
        </p:nvSpPr>
        <p:spPr>
          <a:xfrm>
            <a:off x="729343" y="1905001"/>
            <a:ext cx="10374086" cy="254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95"/>
              </a:spcBef>
              <a:buNone/>
            </a:pPr>
            <a:r>
              <a:rPr lang="en-US" sz="36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9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26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 marR="912495" algn="just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Be able to identify the resilience and empowerment capacities of LGBTQI+ youth and LGBTQI+ </a:t>
            </a:r>
            <a:r>
              <a:rPr lang="en-US" sz="1800" spc="-1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communities.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14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6E36A3-BB12-D596-92B5-E2C2BB4ACC9D}"/>
              </a:ext>
            </a:extLst>
          </p:cNvPr>
          <p:cNvSpPr txBox="1"/>
          <p:nvPr/>
        </p:nvSpPr>
        <p:spPr>
          <a:xfrm>
            <a:off x="783771" y="2253342"/>
            <a:ext cx="105591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10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8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 algn="just">
              <a:spcBef>
                <a:spcPts val="5"/>
              </a:spcBef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Focus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medium-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long-term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intervention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on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individual</a:t>
            </a:r>
            <a:r>
              <a:rPr lang="en-US" sz="1800" spc="95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community</a:t>
            </a:r>
            <a:r>
              <a:rPr lang="en-US" sz="1800" spc="9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spc="-1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projects.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01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8726DA1-17E5-2BC8-BAD6-8D6A434BBE9C}"/>
              </a:ext>
            </a:extLst>
          </p:cNvPr>
          <p:cNvSpPr txBox="1"/>
          <p:nvPr/>
        </p:nvSpPr>
        <p:spPr>
          <a:xfrm>
            <a:off x="816429" y="2220686"/>
            <a:ext cx="10591800" cy="192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>
              <a:buNone/>
            </a:pPr>
            <a:r>
              <a:rPr lang="en-US" sz="3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11</a:t>
            </a:r>
            <a:r>
              <a:rPr lang="en-US" sz="160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15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 marR="906780">
              <a:lnSpc>
                <a:spcPct val="138000"/>
              </a:lnSpc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Carry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out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(or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provide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support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for)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pro-LGBTQI+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awareness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raising,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mediation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advocacy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and,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in</a:t>
            </a:r>
            <a:r>
              <a:rPr lang="en-US" sz="1800" spc="1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so doing, be an ally.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0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US" sz="3200" dirty="0"/>
              <a:t>Comfort in dealing with different types of people and friendships</a:t>
            </a:r>
            <a:endParaRPr lang="fr-CA" sz="3200" dirty="0"/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AA5DAE16-5052-4525-DE04-B3D0B2093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2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C62875C-46E2-2E8B-C26E-8FF8BB7A5049}"/>
              </a:ext>
            </a:extLst>
          </p:cNvPr>
          <p:cNvSpPr txBox="1"/>
          <p:nvPr/>
        </p:nvSpPr>
        <p:spPr>
          <a:xfrm>
            <a:off x="979714" y="2438399"/>
            <a:ext cx="110598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buNone/>
            </a:pPr>
            <a:r>
              <a:rPr lang="en-US" sz="3600" spc="-2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12</a:t>
            </a:r>
            <a:r>
              <a:rPr lang="en-US" sz="1600" spc="-25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th</a:t>
            </a:r>
            <a:r>
              <a:rPr lang="en-US" sz="1600" spc="9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3600" spc="-10" dirty="0">
                <a:solidFill>
                  <a:srgbClr val="008FB1"/>
                </a:solidFill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PRINCIPLE</a:t>
            </a:r>
            <a:endParaRPr lang="fr-CA" sz="24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>
              <a:spcBef>
                <a:spcPts val="30"/>
              </a:spcBef>
              <a:buNone/>
            </a:pPr>
            <a:r>
              <a:rPr lang="en-US" sz="3600" dirty="0">
                <a:effectLst/>
                <a:latin typeface="Cambria" panose="02040503050406030204" pitchFamily="18" charset="0"/>
                <a:ea typeface="Trebuchet MS" panose="020B0703020202090204" pitchFamily="34" charset="0"/>
                <a:cs typeface="Trebuchet MS" panose="020B0703020202090204" pitchFamily="34" charset="0"/>
              </a:rPr>
              <a:t>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914400">
              <a:spcBef>
                <a:spcPts val="5"/>
              </a:spcBef>
            </a:pP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Reduce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the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isolation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of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young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people,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particularly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outside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urban</a:t>
            </a:r>
            <a:r>
              <a:rPr lang="en-US" sz="1800" spc="6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n-US" sz="1800" spc="-10" dirty="0">
                <a:solidFill>
                  <a:srgbClr val="008FB1"/>
                </a:solidFill>
                <a:effectLst/>
                <a:latin typeface="Arial" panose="020B060402020202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centers.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8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3F008-1AB9-7A1B-57F0-EE993185E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4275FA-1110-95F6-16FE-12038D0A5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23" y="0"/>
            <a:ext cx="6832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8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10109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Degree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</a:t>
            </a:r>
            <a:r>
              <a:rPr lang="en-US" sz="2100" dirty="0" err="1">
                <a:solidFill>
                  <a:prstClr val="white"/>
                </a:solidFill>
              </a:rPr>
              <a:t>omfort</a:t>
            </a:r>
            <a:r>
              <a:rPr lang="en-US" sz="2100" dirty="0">
                <a:solidFill>
                  <a:prstClr val="white"/>
                </a:solidFill>
              </a:rPr>
              <a:t> in dealing with different types of people</a:t>
            </a:r>
            <a:endParaRPr kumimoji="0" lang="fr-CA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</a:t>
            </a:r>
            <a:r>
              <a:rPr kumimoji="0" lang="fr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respondents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General population, n=1,000 </a:t>
            </a:r>
            <a:endParaRPr kumimoji="0" lang="fr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78161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Q3.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general, how comfortable or uncomfortable are you when you have to deal with…</a:t>
            </a:r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BB84858-D5E8-63F7-E653-57DF4F03A594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38912" y="2215768"/>
          <a:ext cx="9872420" cy="391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23B0C4D-439B-67BB-DD09-811BC51EE99F}"/>
              </a:ext>
            </a:extLst>
          </p:cNvPr>
          <p:cNvSpPr/>
          <p:nvPr/>
        </p:nvSpPr>
        <p:spPr>
          <a:xfrm>
            <a:off x="430457" y="919352"/>
            <a:ext cx="11331087" cy="2821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GEN. POPULATION: COMPLETE RESPONSES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A3E3BA9-D79D-B05E-9B4D-BB78D3F1E9FC}"/>
              </a:ext>
            </a:extLst>
          </p:cNvPr>
          <p:cNvGraphicFramePr>
            <a:graphicFrameLocks noGrp="1"/>
          </p:cNvGraphicFramePr>
          <p:nvPr/>
        </p:nvGraphicFramePr>
        <p:xfrm>
          <a:off x="9798166" y="1278175"/>
          <a:ext cx="2304000" cy="426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6054041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3850544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fr-CA" sz="14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51" marR="88751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8751" marR="88751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20438"/>
                  </a:ext>
                </a:extLst>
              </a:tr>
              <a:tr h="205968"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COMFORTABLE*</a:t>
                      </a:r>
                      <a:endParaRPr lang="fr-CA" sz="14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354" marR="92354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416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A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n=1,000</a:t>
                      </a:r>
                    </a:p>
                  </a:txBody>
                  <a:tcPr marL="88751" marR="8875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n=800</a:t>
                      </a:r>
                    </a:p>
                  </a:txBody>
                  <a:tcPr marL="88751" marR="887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39085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41274"/>
                  </a:ext>
                </a:extLst>
              </a:tr>
              <a:tr h="36316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963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5605"/>
                  </a:ext>
                </a:extLst>
              </a:tr>
              <a:tr h="396184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88%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7516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 marL="9911" marR="9911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86%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(1)</a:t>
                      </a:r>
                    </a:p>
                  </a:txBody>
                  <a:tcPr marL="92354" marR="9235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81954"/>
                  </a:ext>
                </a:extLst>
              </a:tr>
              <a:tr h="379677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82%</a:t>
                      </a:r>
                    </a:p>
                  </a:txBody>
                  <a:tcPr marL="9911" marR="9911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355526"/>
                  </a:ext>
                </a:extLst>
              </a:tr>
              <a:tr h="36316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438354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81%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76%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(3)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954896"/>
                  </a:ext>
                </a:extLst>
              </a:tr>
              <a:tr h="36316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66%</a:t>
                      </a:r>
                    </a:p>
                  </a:txBody>
                  <a:tcPr marL="9911" marR="9911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60%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marL="88751" marR="8875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08514"/>
                  </a:ext>
                </a:extLst>
              </a:tr>
            </a:tbl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46ACCE9-12EF-102D-8AA7-9BA463CFC40C}"/>
              </a:ext>
            </a:extLst>
          </p:cNvPr>
          <p:cNvCxnSpPr>
            <a:cxnSpLocks/>
          </p:cNvCxnSpPr>
          <p:nvPr/>
        </p:nvCxnSpPr>
        <p:spPr>
          <a:xfrm>
            <a:off x="241883" y="2588868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8CB178B-F222-BAAB-79F9-568C3A7862AC}"/>
              </a:ext>
            </a:extLst>
          </p:cNvPr>
          <p:cNvCxnSpPr>
            <a:cxnSpLocks/>
          </p:cNvCxnSpPr>
          <p:nvPr/>
        </p:nvCxnSpPr>
        <p:spPr>
          <a:xfrm>
            <a:off x="241883" y="2958245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A2EF682-98D0-0DA7-A3B7-AFCB9104C7C2}"/>
              </a:ext>
            </a:extLst>
          </p:cNvPr>
          <p:cNvCxnSpPr>
            <a:cxnSpLocks/>
          </p:cNvCxnSpPr>
          <p:nvPr/>
        </p:nvCxnSpPr>
        <p:spPr>
          <a:xfrm>
            <a:off x="241883" y="3329219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67AF910-83F1-5955-D454-2DFABCD7194A}"/>
              </a:ext>
            </a:extLst>
          </p:cNvPr>
          <p:cNvCxnSpPr>
            <a:cxnSpLocks/>
          </p:cNvCxnSpPr>
          <p:nvPr/>
        </p:nvCxnSpPr>
        <p:spPr>
          <a:xfrm>
            <a:off x="241883" y="3707926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E08D39D-D7AA-96A2-FEF7-B257688547F5}"/>
              </a:ext>
            </a:extLst>
          </p:cNvPr>
          <p:cNvCxnSpPr>
            <a:cxnSpLocks/>
          </p:cNvCxnSpPr>
          <p:nvPr/>
        </p:nvCxnSpPr>
        <p:spPr>
          <a:xfrm>
            <a:off x="241883" y="4081503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496582D-59CF-E107-38B4-3B6483CE0B08}"/>
              </a:ext>
            </a:extLst>
          </p:cNvPr>
          <p:cNvCxnSpPr>
            <a:cxnSpLocks/>
          </p:cNvCxnSpPr>
          <p:nvPr/>
        </p:nvCxnSpPr>
        <p:spPr>
          <a:xfrm>
            <a:off x="241883" y="4450827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C0E7143-AC00-7846-9C09-5380151C180E}"/>
              </a:ext>
            </a:extLst>
          </p:cNvPr>
          <p:cNvCxnSpPr>
            <a:cxnSpLocks/>
          </p:cNvCxnSpPr>
          <p:nvPr/>
        </p:nvCxnSpPr>
        <p:spPr>
          <a:xfrm>
            <a:off x="241883" y="4823824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EEA1B2E-29AC-9FB1-EA42-25798D88B1B8}"/>
              </a:ext>
            </a:extLst>
          </p:cNvPr>
          <p:cNvCxnSpPr>
            <a:cxnSpLocks/>
          </p:cNvCxnSpPr>
          <p:nvPr/>
        </p:nvCxnSpPr>
        <p:spPr>
          <a:xfrm>
            <a:off x="241883" y="5194799"/>
            <a:ext cx="9570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5C3BE5B-32B0-465F-A654-74A502C8F4A0}"/>
              </a:ext>
            </a:extLst>
          </p:cNvPr>
          <p:cNvSpPr txBox="1"/>
          <p:nvPr/>
        </p:nvSpPr>
        <p:spPr>
          <a:xfrm>
            <a:off x="319106" y="6129255"/>
            <a:ext cx="11553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statements were slightly different 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2017.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main changes are as follows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1)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2017, the question asked about homosexual or bisexual people in general / 2) In 2017: Transgender / 3) “having a mental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disa</a:t>
            </a:r>
            <a:r>
              <a:rPr kumimoji="0" lang="fr-CA" sz="1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 ayant un handicap mental 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32497-E5A6-6CA5-9E19-8714C5618CD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798166" y="5550892"/>
            <a:ext cx="19740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 Very + s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omewhat</a:t>
            </a:r>
            <a:r>
              <a:rPr kumimoji="0" lang="fr-CA" sz="1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CA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comfortable</a:t>
            </a:r>
            <a:endParaRPr kumimoji="0" lang="fr-CA" sz="1000" b="0" i="1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10109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prstClr val="white"/>
                </a:solidFill>
              </a:rPr>
              <a:t>Friendships with different types of 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 with friendships. </a:t>
            </a:r>
            <a:r>
              <a:rPr lang="en-CA" sz="1200" b="0" dirty="0">
                <a:solidFill>
                  <a:prstClr val="white"/>
                </a:solidFill>
              </a:rPr>
              <a:t>Diverse individuals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n=7,417/ General population, n=977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96823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Q2.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Among your friends, is there anyone who … 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3614603" y="151377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7354629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>
                <a:latin typeface="Arial" panose="020B0604020202020204" pitchFamily="34" charset="0"/>
                <a:cs typeface="Arial" panose="020B0604020202020204" pitchFamily="34" charset="0"/>
              </a:rPr>
              <a:t>GEN. POPULATION</a:t>
            </a:r>
            <a:endParaRPr lang="fr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391582"/>
              </p:ext>
            </p:extLst>
          </p:nvPr>
        </p:nvGraphicFramePr>
        <p:xfrm>
          <a:off x="430457" y="2143980"/>
          <a:ext cx="6429391" cy="369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E0B3647-3E11-8DCB-9FD9-27F02664A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699865"/>
              </p:ext>
            </p:extLst>
          </p:nvPr>
        </p:nvGraphicFramePr>
        <p:xfrm>
          <a:off x="5153413" y="2246121"/>
          <a:ext cx="5665543" cy="360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648223" y="2698340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08BDC1B-80FA-AAA0-B631-73A916CFA1D0}"/>
              </a:ext>
            </a:extLst>
          </p:cNvPr>
          <p:cNvCxnSpPr>
            <a:cxnSpLocks/>
          </p:cNvCxnSpPr>
          <p:nvPr/>
        </p:nvCxnSpPr>
        <p:spPr>
          <a:xfrm>
            <a:off x="648223" y="3098713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E209D1F-E575-B4C4-B68A-13B8F011CC9A}"/>
              </a:ext>
            </a:extLst>
          </p:cNvPr>
          <p:cNvCxnSpPr>
            <a:cxnSpLocks/>
          </p:cNvCxnSpPr>
          <p:nvPr/>
        </p:nvCxnSpPr>
        <p:spPr>
          <a:xfrm>
            <a:off x="648223" y="3563662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1115529-764B-2F63-0960-EEA3F3A17A6B}"/>
              </a:ext>
            </a:extLst>
          </p:cNvPr>
          <p:cNvCxnSpPr>
            <a:cxnSpLocks/>
          </p:cNvCxnSpPr>
          <p:nvPr/>
        </p:nvCxnSpPr>
        <p:spPr>
          <a:xfrm>
            <a:off x="648223" y="3966618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648223" y="4400570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D96D085-CBBE-C631-D62D-CE4326298B1A}"/>
              </a:ext>
            </a:extLst>
          </p:cNvPr>
          <p:cNvCxnSpPr>
            <a:cxnSpLocks/>
          </p:cNvCxnSpPr>
          <p:nvPr/>
        </p:nvCxnSpPr>
        <p:spPr>
          <a:xfrm>
            <a:off x="648223" y="4831938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48B62DC-35D9-36DE-4DD2-08B80AB71E6D}"/>
              </a:ext>
            </a:extLst>
          </p:cNvPr>
          <p:cNvCxnSpPr>
            <a:cxnSpLocks/>
          </p:cNvCxnSpPr>
          <p:nvPr/>
        </p:nvCxnSpPr>
        <p:spPr>
          <a:xfrm>
            <a:off x="648223" y="5232311"/>
            <a:ext cx="97837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71CF74C-AA03-FB44-9DF8-434D16F841E6}"/>
              </a:ext>
            </a:extLst>
          </p:cNvPr>
          <p:cNvSpPr/>
          <p:nvPr/>
        </p:nvSpPr>
        <p:spPr>
          <a:xfrm>
            <a:off x="319105" y="3568604"/>
            <a:ext cx="10276248" cy="42849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A7C843-CDD6-DF2F-5AEB-F3AD0435CF6C}"/>
              </a:ext>
            </a:extLst>
          </p:cNvPr>
          <p:cNvSpPr/>
          <p:nvPr/>
        </p:nvSpPr>
        <p:spPr>
          <a:xfrm>
            <a:off x="319105" y="5231234"/>
            <a:ext cx="10276248" cy="452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F7A5C7-FB8D-2F9A-1B64-09A77E217C09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YES</a:t>
            </a:r>
          </a:p>
        </p:txBody>
      </p:sp>
    </p:spTree>
    <p:extLst>
      <p:ext uri="{BB962C8B-B14F-4D97-AF65-F5344CB8AC3E}">
        <p14:creationId xmlns:p14="http://schemas.microsoft.com/office/powerpoint/2010/main" val="119147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5765" y="1699260"/>
            <a:ext cx="7509797" cy="2594674"/>
          </a:xfrm>
        </p:spPr>
        <p:txBody>
          <a:bodyPr>
            <a:normAutofit/>
          </a:bodyPr>
          <a:lstStyle/>
          <a:p>
            <a:r>
              <a:rPr lang="en-CA" sz="3200" dirty="0"/>
              <a:t>Social acceptability </a:t>
            </a:r>
            <a:br>
              <a:rPr lang="en-CA" sz="3200" dirty="0"/>
            </a:br>
            <a:r>
              <a:rPr lang="en-CA" sz="3200" dirty="0"/>
              <a:t>of public displays of affection</a:t>
            </a:r>
          </a:p>
        </p:txBody>
      </p:sp>
      <p:pic>
        <p:nvPicPr>
          <p:cNvPr id="4" name="Image 3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5A41DF5D-1E6F-2D98-D717-DB5D77F80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00" y="5598894"/>
            <a:ext cx="2674728" cy="15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2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CE5C-B45B-D6B8-2130-C58CAF3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CF4CF-5D52-B92A-0DB5-A23EE02969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58D81-04C7-47EB-9B1C-20051A4D7758}" type="slidenum">
              <a:rPr kumimoji="0" lang="fr-CA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A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39A164-6588-42B2-A6AE-E9BFD6D747E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0457" y="210109"/>
            <a:ext cx="11331087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solidFill>
                  <a:prstClr val="white"/>
                </a:solidFill>
              </a:rPr>
              <a:t>Degree of comfort seeing…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Base: all respondents. </a:t>
            </a:r>
            <a:r>
              <a:rPr lang="en-CA" sz="1200" b="0" dirty="0">
                <a:solidFill>
                  <a:prstClr val="white"/>
                </a:solidFill>
              </a:rPr>
              <a:t>Diverse individuals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n=7,481 / General population, n=1,000 </a:t>
            </a:r>
            <a:endParaRPr kumimoji="0" lang="en-CA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14D5-502F-1654-5DB6-FF955353D4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331" y="6497617"/>
            <a:ext cx="10275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Q4.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comfortable or uncomfortable are you seeing … </a:t>
            </a:r>
            <a:endParaRPr kumimoji="0" lang="fr-CA" sz="100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10BEAD-9D3F-6468-8FD6-7AF30BAB7E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5" y="6518540"/>
            <a:ext cx="577704" cy="258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828987-506D-B241-C0B3-A2DE5985748A}"/>
              </a:ext>
            </a:extLst>
          </p:cNvPr>
          <p:cNvSpPr/>
          <p:nvPr/>
        </p:nvSpPr>
        <p:spPr>
          <a:xfrm>
            <a:off x="3809473" y="1513779"/>
            <a:ext cx="3077619" cy="3719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03E1D-5BB3-9AC3-6863-22521204493C}"/>
              </a:ext>
            </a:extLst>
          </p:cNvPr>
          <p:cNvSpPr/>
          <p:nvPr/>
        </p:nvSpPr>
        <p:spPr>
          <a:xfrm>
            <a:off x="7459559" y="1503334"/>
            <a:ext cx="3077619" cy="371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>
                <a:latin typeface="Arial" panose="020B0604020202020204" pitchFamily="34" charset="0"/>
                <a:cs typeface="Arial" panose="020B0604020202020204" pitchFamily="34" charset="0"/>
              </a:rPr>
              <a:t>GEN. POPULATION</a:t>
            </a:r>
            <a:endParaRPr lang="fr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70FA935-9AA2-38AE-E32F-D2D1008EA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5255609"/>
              </p:ext>
            </p:extLst>
          </p:nvPr>
        </p:nvGraphicFramePr>
        <p:xfrm>
          <a:off x="728420" y="2143979"/>
          <a:ext cx="6131428" cy="407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E0B3647-3E11-8DCB-9FD9-27F02664A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779055"/>
              </p:ext>
            </p:extLst>
          </p:nvPr>
        </p:nvGraphicFramePr>
        <p:xfrm>
          <a:off x="5153413" y="2246121"/>
          <a:ext cx="5665543" cy="3975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F9C27A-33B2-569D-F282-6A4188C95A05}"/>
              </a:ext>
            </a:extLst>
          </p:cNvPr>
          <p:cNvCxnSpPr>
            <a:cxnSpLocks/>
          </p:cNvCxnSpPr>
          <p:nvPr/>
        </p:nvCxnSpPr>
        <p:spPr>
          <a:xfrm>
            <a:off x="410055" y="2653370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08BDC1B-80FA-AAA0-B631-73A916CFA1D0}"/>
              </a:ext>
            </a:extLst>
          </p:cNvPr>
          <p:cNvCxnSpPr>
            <a:cxnSpLocks/>
          </p:cNvCxnSpPr>
          <p:nvPr/>
        </p:nvCxnSpPr>
        <p:spPr>
          <a:xfrm>
            <a:off x="410055" y="3023763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1115529-764B-2F63-0960-EEA3F3A17A6B}"/>
              </a:ext>
            </a:extLst>
          </p:cNvPr>
          <p:cNvCxnSpPr>
            <a:cxnSpLocks/>
          </p:cNvCxnSpPr>
          <p:nvPr/>
        </p:nvCxnSpPr>
        <p:spPr>
          <a:xfrm>
            <a:off x="410055" y="3771748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882C162-9394-DD0B-E82D-4004E4F15927}"/>
              </a:ext>
            </a:extLst>
          </p:cNvPr>
          <p:cNvCxnSpPr>
            <a:cxnSpLocks/>
          </p:cNvCxnSpPr>
          <p:nvPr/>
        </p:nvCxnSpPr>
        <p:spPr>
          <a:xfrm>
            <a:off x="410055" y="4174704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D96D085-CBBE-C631-D62D-CE4326298B1A}"/>
              </a:ext>
            </a:extLst>
          </p:cNvPr>
          <p:cNvCxnSpPr>
            <a:cxnSpLocks/>
          </p:cNvCxnSpPr>
          <p:nvPr/>
        </p:nvCxnSpPr>
        <p:spPr>
          <a:xfrm>
            <a:off x="410055" y="4545604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48B62DC-35D9-36DE-4DD2-08B80AB71E6D}"/>
              </a:ext>
            </a:extLst>
          </p:cNvPr>
          <p:cNvCxnSpPr>
            <a:cxnSpLocks/>
          </p:cNvCxnSpPr>
          <p:nvPr/>
        </p:nvCxnSpPr>
        <p:spPr>
          <a:xfrm>
            <a:off x="410055" y="4946485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3406103-CBF4-A4BC-2D27-FE9599E87FEF}"/>
              </a:ext>
            </a:extLst>
          </p:cNvPr>
          <p:cNvCxnSpPr>
            <a:cxnSpLocks/>
          </p:cNvCxnSpPr>
          <p:nvPr/>
        </p:nvCxnSpPr>
        <p:spPr>
          <a:xfrm>
            <a:off x="410055" y="5692643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B6A1245-B378-D4FF-EF33-A3F4A14981C2}"/>
              </a:ext>
            </a:extLst>
          </p:cNvPr>
          <p:cNvCxnSpPr>
            <a:cxnSpLocks/>
          </p:cNvCxnSpPr>
          <p:nvPr/>
        </p:nvCxnSpPr>
        <p:spPr>
          <a:xfrm>
            <a:off x="410055" y="5275422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051896C8-80ED-4272-CFE2-73B6F3131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537482"/>
              </p:ext>
            </p:extLst>
          </p:nvPr>
        </p:nvGraphicFramePr>
        <p:xfrm>
          <a:off x="10623877" y="1499361"/>
          <a:ext cx="1257456" cy="4603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456">
                  <a:extLst>
                    <a:ext uri="{9D8B030D-6E8A-4147-A177-3AD203B41FA5}">
                      <a16:colId xmlns:a16="http://schemas.microsoft.com/office/drawing/2014/main" val="1385054474"/>
                    </a:ext>
                  </a:extLst>
                </a:gridCol>
              </a:tblGrid>
              <a:tr h="199649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GEN. POP 2017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20438"/>
                  </a:ext>
                </a:extLst>
              </a:tr>
              <a:tr h="233543">
                <a:tc>
                  <a:txBody>
                    <a:bodyPr/>
                    <a:lstStyle/>
                    <a:p>
                      <a:pPr algn="ctr"/>
                      <a:r>
                        <a:rPr lang="fr-CA" sz="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n=800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3908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68%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(1)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94127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44% 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963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7516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41% 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(1)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65806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27%</a:t>
                      </a:r>
                      <a:r>
                        <a:rPr lang="fr-CA" sz="1200" b="1" i="0" u="none" strike="noStrike" kern="1200" baseline="300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438354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kern="1200" baseline="0">
                          <a:solidFill>
                            <a:srgbClr val="88959E">
                              <a:lumMod val="75000"/>
                            </a:srgb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kumimoji="0" lang="fr-C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08514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kern="1200" baseline="0">
                          <a:solidFill>
                            <a:srgbClr val="88959E">
                              <a:lumMod val="75000"/>
                            </a:srgb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kumimoji="0" lang="fr-CA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55451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defRPr sz="1200" b="1" i="0" u="none" strike="noStrike" kern="1200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r>
                        <a:rPr lang="fr-CA" sz="1200" b="1" i="0" u="none" strike="noStrike" kern="12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182601"/>
                  </a:ext>
                </a:extLst>
              </a:tr>
            </a:tbl>
          </a:graphicData>
        </a:graphic>
      </p:graphicFrame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AF56983-85D5-2F8A-05EF-52669B5B46B5}"/>
              </a:ext>
            </a:extLst>
          </p:cNvPr>
          <p:cNvCxnSpPr>
            <a:cxnSpLocks/>
          </p:cNvCxnSpPr>
          <p:nvPr/>
        </p:nvCxnSpPr>
        <p:spPr>
          <a:xfrm>
            <a:off x="108914" y="3773808"/>
            <a:ext cx="10490256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1CFC580-B786-704F-7E14-9DBA5040C34C}"/>
              </a:ext>
            </a:extLst>
          </p:cNvPr>
          <p:cNvCxnSpPr>
            <a:cxnSpLocks/>
          </p:cNvCxnSpPr>
          <p:nvPr/>
        </p:nvCxnSpPr>
        <p:spPr>
          <a:xfrm>
            <a:off x="410055" y="3429000"/>
            <a:ext cx="1008020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61ACE04-3F6E-EE23-74FD-195A7A588A0D}"/>
              </a:ext>
            </a:extLst>
          </p:cNvPr>
          <p:cNvCxnSpPr>
            <a:cxnSpLocks/>
          </p:cNvCxnSpPr>
          <p:nvPr/>
        </p:nvCxnSpPr>
        <p:spPr>
          <a:xfrm>
            <a:off x="133621" y="5296919"/>
            <a:ext cx="10490256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C3885508-1CE0-BFA3-3B03-60FB325B6B1A}"/>
              </a:ext>
            </a:extLst>
          </p:cNvPr>
          <p:cNvSpPr txBox="1"/>
          <p:nvPr/>
        </p:nvSpPr>
        <p:spPr>
          <a:xfrm>
            <a:off x="319106" y="6129255"/>
            <a:ext cx="11553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The statements were slightly different </a:t>
            </a:r>
            <a:r>
              <a:rPr lang="fr-CA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in 2017. </a:t>
            </a:r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The main changes are as follows</a:t>
            </a:r>
            <a:r>
              <a:rPr lang="fr-CA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: 1) </a:t>
            </a:r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people of the opposite sex</a:t>
            </a:r>
            <a:r>
              <a:rPr lang="fr-CA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/ 2)  </a:t>
            </a:r>
            <a:r>
              <a:rPr lang="en-US" sz="10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In 2017, the question was asked about same-sex people in general.</a:t>
            </a:r>
            <a:endParaRPr lang="fr-CA" sz="1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48647C-8BE3-F489-9CB4-06E18A187E6E}"/>
              </a:ext>
            </a:extLst>
          </p:cNvPr>
          <p:cNvSpPr/>
          <p:nvPr/>
        </p:nvSpPr>
        <p:spPr>
          <a:xfrm>
            <a:off x="4088" y="2579418"/>
            <a:ext cx="1021003" cy="47868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HOLDING HANDS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069FD5-765E-6B1D-1760-3D7924632FBC}"/>
              </a:ext>
            </a:extLst>
          </p:cNvPr>
          <p:cNvSpPr/>
          <p:nvPr/>
        </p:nvSpPr>
        <p:spPr>
          <a:xfrm>
            <a:off x="0" y="4329295"/>
            <a:ext cx="1021003" cy="61548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KISSING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0A58CF-1BC7-BC84-F12D-342C663485E5}"/>
              </a:ext>
            </a:extLst>
          </p:cNvPr>
          <p:cNvSpPr/>
          <p:nvPr/>
        </p:nvSpPr>
        <p:spPr>
          <a:xfrm>
            <a:off x="437116" y="931583"/>
            <a:ext cx="11324428" cy="308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GEN. POPULATION: COMPARISON - % VERY COMFORTABLE</a:t>
            </a:r>
          </a:p>
        </p:txBody>
      </p:sp>
    </p:spTree>
    <p:extLst>
      <p:ext uri="{BB962C8B-B14F-4D97-AF65-F5344CB8AC3E}">
        <p14:creationId xmlns:p14="http://schemas.microsoft.com/office/powerpoint/2010/main" val="2946121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8_Transition pages shopp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CROP">
      <a:dk1>
        <a:srgbClr val="000000"/>
      </a:dk1>
      <a:lt1>
        <a:sysClr val="window" lastClr="FFFFFF"/>
      </a:lt1>
      <a:dk2>
        <a:srgbClr val="00AFDC"/>
      </a:dk2>
      <a:lt2>
        <a:srgbClr val="88959E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hème Office">
  <a:themeElements>
    <a:clrScheme name="CROP">
      <a:dk1>
        <a:srgbClr val="000000"/>
      </a:dk1>
      <a:lt1>
        <a:sysClr val="window" lastClr="FFFFFF"/>
      </a:lt1>
      <a:dk2>
        <a:srgbClr val="00AFDC"/>
      </a:dk2>
      <a:lt2>
        <a:srgbClr val="88959E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Transition pages shopp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hème Office">
  <a:themeElements>
    <a:clrScheme name="CROP">
      <a:dk1>
        <a:srgbClr val="000000"/>
      </a:dk1>
      <a:lt1>
        <a:sysClr val="window" lastClr="FFFFFF"/>
      </a:lt1>
      <a:dk2>
        <a:srgbClr val="00AFDC"/>
      </a:dk2>
      <a:lt2>
        <a:srgbClr val="88959E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15133</TotalTime>
  <Words>2821</Words>
  <Application>Microsoft Macintosh PowerPoint</Application>
  <PresentationFormat>Grand écran</PresentationFormat>
  <Paragraphs>464</Paragraphs>
  <Slides>51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51</vt:i4>
      </vt:variant>
    </vt:vector>
  </HeadingPairs>
  <TitlesOfParts>
    <vt:vector size="63" baseType="lpstr">
      <vt:lpstr>ＭＳ Ｐゴシック</vt:lpstr>
      <vt:lpstr>Aptos</vt:lpstr>
      <vt:lpstr>Arial</vt:lpstr>
      <vt:lpstr>Arial Narrow</vt:lpstr>
      <vt:lpstr>Calibri</vt:lpstr>
      <vt:lpstr>Cambria</vt:lpstr>
      <vt:lpstr>Trebuchet MS</vt:lpstr>
      <vt:lpstr>8_Transition pages shopping</vt:lpstr>
      <vt:lpstr>2_Thème Office</vt:lpstr>
      <vt:lpstr>4_Thème Office</vt:lpstr>
      <vt:lpstr>9_Transition pages shopping</vt:lpstr>
      <vt:lpstr>5_Thème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Mariem Bouhia</dc:creator>
  <cp:lastModifiedBy>Jasmin Roy</cp:lastModifiedBy>
  <cp:revision>2239</cp:revision>
  <dcterms:created xsi:type="dcterms:W3CDTF">2023-09-15T13:19:06Z</dcterms:created>
  <dcterms:modified xsi:type="dcterms:W3CDTF">2025-06-03T20:56:09Z</dcterms:modified>
</cp:coreProperties>
</file>