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73" r:id="rId5"/>
    <p:sldId id="276" r:id="rId6"/>
    <p:sldId id="282" r:id="rId7"/>
    <p:sldId id="277" r:id="rId8"/>
    <p:sldId id="284" r:id="rId9"/>
    <p:sldId id="285" r:id="rId10"/>
    <p:sldId id="269" r:id="rId11"/>
    <p:sldId id="289" r:id="rId12"/>
    <p:sldId id="290" r:id="rId13"/>
    <p:sldId id="291" r:id="rId14"/>
    <p:sldId id="292" r:id="rId15"/>
    <p:sldId id="263" r:id="rId16"/>
    <p:sldId id="262" r:id="rId17"/>
    <p:sldId id="264" r:id="rId18"/>
    <p:sldId id="281" r:id="rId19"/>
    <p:sldId id="288" r:id="rId20"/>
    <p:sldId id="287" r:id="rId21"/>
    <p:sldId id="283" r:id="rId22"/>
    <p:sldId id="286" r:id="rId2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5586" userDrawn="1">
          <p15:clr>
            <a:srgbClr val="A4A3A4"/>
          </p15:clr>
        </p15:guide>
        <p15:guide id="3" pos="5065" userDrawn="1">
          <p15:clr>
            <a:srgbClr val="A4A3A4"/>
          </p15:clr>
        </p15:guide>
        <p15:guide id="4" pos="4520" userDrawn="1">
          <p15:clr>
            <a:srgbClr val="A4A3A4"/>
          </p15:clr>
        </p15:guide>
        <p15:guide id="5" pos="39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4DA1"/>
    <a:srgbClr val="020E50"/>
    <a:srgbClr val="EBE4D9"/>
    <a:srgbClr val="F7931D"/>
    <a:srgbClr val="9BBFE5"/>
    <a:srgbClr val="656794"/>
    <a:srgbClr val="154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826" autoAdjust="0"/>
  </p:normalViewPr>
  <p:slideViewPr>
    <p:cSldViewPr snapToGrid="0" snapToObjects="1" showGuides="1">
      <p:cViewPr varScale="1">
        <p:scale>
          <a:sx n="38" d="100"/>
          <a:sy n="38" d="100"/>
        </p:scale>
        <p:origin x="1764" y="44"/>
      </p:cViewPr>
      <p:guideLst>
        <p:guide orient="horz" pos="2183"/>
        <p:guide pos="5586"/>
        <p:guide pos="5065"/>
        <p:guide pos="4520"/>
        <p:guide pos="39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FF280-7BD2-804A-BEF4-10417E4D2AB3}" type="datetimeFigureOut">
              <a:rPr lang="nb-NO" smtClean="0"/>
              <a:t>05.06.2025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843BE-DE61-AF40-9A94-F414206FFBAE}" type="slidenum">
              <a:rPr lang="nb-NO" smtClean="0"/>
              <a:t>‹#›</a:t>
            </a:fld>
            <a:endParaRPr lang="nb-NO"/>
          </a:p>
        </p:txBody>
      </p:sp>
    </p:spTree>
    <p:extLst>
      <p:ext uri="{BB962C8B-B14F-4D97-AF65-F5344CB8AC3E}">
        <p14:creationId xmlns:p14="http://schemas.microsoft.com/office/powerpoint/2010/main" val="120757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wabf@uis.no?subject=Submission%20of%20Presentat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8A843BE-DE61-AF40-9A94-F414206FFBAE}" type="slidenum">
              <a:rPr lang="nb-NO" smtClean="0"/>
              <a:t>1</a:t>
            </a:fld>
            <a:endParaRPr lang="nb-NO"/>
          </a:p>
        </p:txBody>
      </p:sp>
    </p:spTree>
    <p:extLst>
      <p:ext uri="{BB962C8B-B14F-4D97-AF65-F5344CB8AC3E}">
        <p14:creationId xmlns:p14="http://schemas.microsoft.com/office/powerpoint/2010/main" val="134610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On </a:t>
            </a:r>
            <a:r>
              <a:rPr lang="nb-NO" dirty="0" err="1"/>
              <a:t>one</a:t>
            </a:r>
            <a:r>
              <a:rPr lang="nb-NO" dirty="0"/>
              <a:t> hand </a:t>
            </a:r>
            <a:r>
              <a:rPr lang="nb-NO" dirty="0" err="1"/>
              <a:t>there</a:t>
            </a:r>
            <a:r>
              <a:rPr lang="nb-NO" dirty="0"/>
              <a:t> </a:t>
            </a:r>
            <a:r>
              <a:rPr lang="nb-NO" dirty="0" err="1"/>
              <a:t>are</a:t>
            </a:r>
            <a:r>
              <a:rPr lang="nb-NO" dirty="0"/>
              <a:t> </a:t>
            </a:r>
            <a:r>
              <a:rPr lang="nb-NO" dirty="0" err="1"/>
              <a:t>some</a:t>
            </a:r>
            <a:r>
              <a:rPr lang="nb-NO" dirty="0"/>
              <a:t> </a:t>
            </a:r>
            <a:r>
              <a:rPr lang="nb-NO" dirty="0" err="1"/>
              <a:t>children</a:t>
            </a:r>
            <a:r>
              <a:rPr lang="nb-NO" dirty="0"/>
              <a:t> </a:t>
            </a:r>
            <a:r>
              <a:rPr lang="nb-NO" dirty="0" err="1"/>
              <a:t>who</a:t>
            </a:r>
            <a:r>
              <a:rPr lang="nb-NO" dirty="0"/>
              <a:t> </a:t>
            </a:r>
            <a:r>
              <a:rPr lang="nb-NO" dirty="0" err="1"/>
              <a:t>are</a:t>
            </a:r>
            <a:r>
              <a:rPr lang="nb-NO" dirty="0"/>
              <a:t> </a:t>
            </a:r>
            <a:r>
              <a:rPr lang="nb-NO" dirty="0" err="1"/>
              <a:t>searching</a:t>
            </a:r>
            <a:r>
              <a:rPr lang="nb-NO" dirty="0"/>
              <a:t> for adult </a:t>
            </a:r>
            <a:r>
              <a:rPr lang="nb-NO" dirty="0" err="1"/>
              <a:t>guidiance</a:t>
            </a:r>
            <a:r>
              <a:rPr lang="nb-NO" dirty="0"/>
              <a:t>,  </a:t>
            </a:r>
            <a:r>
              <a:rPr lang="nb-NO" dirty="0" err="1"/>
              <a:t>who</a:t>
            </a:r>
            <a:r>
              <a:rPr lang="nb-NO" dirty="0"/>
              <a:t> </a:t>
            </a:r>
            <a:r>
              <a:rPr lang="nb-NO" dirty="0" err="1"/>
              <a:t>can</a:t>
            </a:r>
            <a:r>
              <a:rPr lang="nb-NO" dirty="0"/>
              <a:t> </a:t>
            </a:r>
            <a:r>
              <a:rPr lang="nb-NO" dirty="0" err="1"/>
              <a:t>help</a:t>
            </a:r>
            <a:r>
              <a:rPr lang="nb-NO" dirty="0"/>
              <a:t> </a:t>
            </a:r>
            <a:r>
              <a:rPr lang="nb-NO" dirty="0" err="1"/>
              <a:t>them</a:t>
            </a:r>
            <a:r>
              <a:rPr lang="nb-NO" dirty="0"/>
              <a:t> </a:t>
            </a:r>
            <a:r>
              <a:rPr lang="nb-NO" dirty="0" err="1"/>
              <a:t>when</a:t>
            </a:r>
            <a:r>
              <a:rPr lang="nb-NO" dirty="0"/>
              <a:t> </a:t>
            </a:r>
            <a:r>
              <a:rPr lang="nb-NO" dirty="0" err="1"/>
              <a:t>bullying</a:t>
            </a:r>
            <a:r>
              <a:rPr lang="nb-NO" dirty="0"/>
              <a:t> </a:t>
            </a:r>
            <a:r>
              <a:rPr lang="nb-NO" dirty="0" err="1"/>
              <a:t>occures</a:t>
            </a:r>
            <a:r>
              <a:rPr lang="nb-NO" dirty="0"/>
              <a:t>. It is </a:t>
            </a:r>
            <a:r>
              <a:rPr lang="nb-NO" dirty="0" err="1"/>
              <a:t>especially</a:t>
            </a:r>
            <a:r>
              <a:rPr lang="nb-NO" dirty="0"/>
              <a:t> </a:t>
            </a:r>
            <a:r>
              <a:rPr lang="nb-NO" dirty="0" err="1"/>
              <a:t>important</a:t>
            </a:r>
            <a:r>
              <a:rPr lang="nb-NO" dirty="0"/>
              <a:t> </a:t>
            </a:r>
            <a:r>
              <a:rPr lang="nb-NO" dirty="0" err="1"/>
              <a:t>that</a:t>
            </a:r>
            <a:r>
              <a:rPr lang="nb-NO" dirty="0"/>
              <a:t> </a:t>
            </a:r>
            <a:r>
              <a:rPr lang="nb-NO" dirty="0" err="1"/>
              <a:t>they</a:t>
            </a:r>
            <a:r>
              <a:rPr lang="nb-NO" dirty="0"/>
              <a:t> have </a:t>
            </a:r>
            <a:r>
              <a:rPr lang="nb-NO" dirty="0" err="1"/>
              <a:t>aduts</a:t>
            </a:r>
            <a:r>
              <a:rPr lang="nb-NO" dirty="0"/>
              <a:t> </a:t>
            </a:r>
            <a:r>
              <a:rPr lang="nb-NO" dirty="0" err="1"/>
              <a:t>they</a:t>
            </a:r>
            <a:r>
              <a:rPr lang="nb-NO" dirty="0"/>
              <a:t> </a:t>
            </a:r>
            <a:r>
              <a:rPr lang="nb-NO" dirty="0" err="1"/>
              <a:t>can</a:t>
            </a:r>
            <a:r>
              <a:rPr lang="nb-NO" dirty="0"/>
              <a:t> talk to, </a:t>
            </a:r>
            <a:r>
              <a:rPr lang="nb-NO" dirty="0" err="1"/>
              <a:t>who</a:t>
            </a:r>
            <a:r>
              <a:rPr lang="nb-NO" dirty="0"/>
              <a:t> </a:t>
            </a:r>
            <a:r>
              <a:rPr lang="nb-NO" dirty="0" err="1"/>
              <a:t>they</a:t>
            </a:r>
            <a:r>
              <a:rPr lang="nb-NO" dirty="0"/>
              <a:t> trust and </a:t>
            </a:r>
            <a:r>
              <a:rPr lang="nb-NO" dirty="0" err="1"/>
              <a:t>who</a:t>
            </a:r>
            <a:r>
              <a:rPr lang="nb-NO" dirty="0"/>
              <a:t> understands </a:t>
            </a:r>
            <a:r>
              <a:rPr lang="nb-NO" dirty="0" err="1"/>
              <a:t>what</a:t>
            </a:r>
            <a:r>
              <a:rPr lang="nb-NO" dirty="0"/>
              <a:t> is </a:t>
            </a:r>
            <a:r>
              <a:rPr lang="nb-NO" dirty="0" err="1"/>
              <a:t>going</a:t>
            </a:r>
            <a:r>
              <a:rPr lang="nb-NO" dirty="0"/>
              <a:t> on and </a:t>
            </a:r>
            <a:r>
              <a:rPr lang="nb-NO" dirty="0" err="1"/>
              <a:t>who</a:t>
            </a:r>
            <a:r>
              <a:rPr lang="nb-NO" dirty="0"/>
              <a:t> </a:t>
            </a:r>
            <a:r>
              <a:rPr lang="nb-NO" dirty="0" err="1"/>
              <a:t>can</a:t>
            </a:r>
            <a:r>
              <a:rPr lang="nb-NO" dirty="0"/>
              <a:t> </a:t>
            </a:r>
            <a:r>
              <a:rPr lang="nb-NO" dirty="0" err="1"/>
              <a:t>help</a:t>
            </a:r>
            <a:r>
              <a:rPr lang="nb-NO" dirty="0"/>
              <a:t> </a:t>
            </a:r>
            <a:r>
              <a:rPr lang="nb-NO" dirty="0" err="1"/>
              <a:t>them</a:t>
            </a:r>
            <a:r>
              <a:rPr lang="nb-NO" dirty="0"/>
              <a:t>. </a:t>
            </a:r>
          </a:p>
          <a:p>
            <a:r>
              <a:rPr lang="nb-NO" dirty="0"/>
              <a:t>The </a:t>
            </a:r>
            <a:r>
              <a:rPr lang="nb-NO" dirty="0" err="1"/>
              <a:t>children</a:t>
            </a:r>
            <a:r>
              <a:rPr lang="nb-NO" dirty="0"/>
              <a:t> </a:t>
            </a:r>
            <a:r>
              <a:rPr lang="nb-NO" dirty="0" err="1"/>
              <a:t>also</a:t>
            </a:r>
            <a:r>
              <a:rPr lang="nb-NO" dirty="0"/>
              <a:t> belive </a:t>
            </a:r>
            <a:r>
              <a:rPr lang="nb-NO" dirty="0" err="1"/>
              <a:t>that</a:t>
            </a:r>
            <a:r>
              <a:rPr lang="nb-NO" dirty="0"/>
              <a:t> </a:t>
            </a:r>
            <a:r>
              <a:rPr lang="nb-NO" dirty="0" err="1"/>
              <a:t>they</a:t>
            </a:r>
            <a:r>
              <a:rPr lang="nb-NO" dirty="0"/>
              <a:t> </a:t>
            </a:r>
            <a:r>
              <a:rPr lang="nb-NO" dirty="0" err="1"/>
              <a:t>need</a:t>
            </a:r>
            <a:r>
              <a:rPr lang="nb-NO" dirty="0"/>
              <a:t> adult </a:t>
            </a:r>
            <a:r>
              <a:rPr lang="nb-NO" dirty="0" err="1"/>
              <a:t>help</a:t>
            </a:r>
            <a:r>
              <a:rPr lang="nb-NO" dirty="0"/>
              <a:t> in </a:t>
            </a:r>
            <a:r>
              <a:rPr lang="nb-NO" dirty="0" err="1"/>
              <a:t>creating</a:t>
            </a:r>
            <a:r>
              <a:rPr lang="nb-NO" dirty="0"/>
              <a:t> </a:t>
            </a:r>
            <a:r>
              <a:rPr lang="nb-NO" dirty="0" err="1"/>
              <a:t>supportive</a:t>
            </a:r>
            <a:r>
              <a:rPr lang="nb-NO" dirty="0"/>
              <a:t> </a:t>
            </a:r>
            <a:r>
              <a:rPr lang="nb-NO" dirty="0" err="1"/>
              <a:t>environments</a:t>
            </a:r>
            <a:r>
              <a:rPr lang="nb-NO" dirty="0"/>
              <a:t>, so </a:t>
            </a:r>
            <a:r>
              <a:rPr lang="nb-NO" dirty="0" err="1"/>
              <a:t>that</a:t>
            </a:r>
            <a:r>
              <a:rPr lang="nb-NO" dirty="0"/>
              <a:t> </a:t>
            </a:r>
            <a:r>
              <a:rPr lang="nb-NO" dirty="0" err="1"/>
              <a:t>bullying</a:t>
            </a:r>
            <a:r>
              <a:rPr lang="nb-NO" dirty="0"/>
              <a:t> </a:t>
            </a:r>
            <a:r>
              <a:rPr lang="nb-NO" dirty="0" err="1"/>
              <a:t>does</a:t>
            </a:r>
            <a:r>
              <a:rPr lang="nb-NO" dirty="0"/>
              <a:t> not </a:t>
            </a:r>
            <a:r>
              <a:rPr lang="nb-NO" dirty="0" err="1"/>
              <a:t>occure</a:t>
            </a:r>
            <a:r>
              <a:rPr lang="nb-NO" dirty="0"/>
              <a:t> as </a:t>
            </a:r>
            <a:r>
              <a:rPr lang="nb-NO" dirty="0" err="1"/>
              <a:t>cyberbullying</a:t>
            </a:r>
            <a:r>
              <a:rPr lang="nb-NO" dirty="0"/>
              <a:t> and </a:t>
            </a:r>
            <a:r>
              <a:rPr lang="nb-NO" dirty="0" err="1"/>
              <a:t>other</a:t>
            </a:r>
            <a:r>
              <a:rPr lang="nb-NO" dirty="0"/>
              <a:t> </a:t>
            </a:r>
            <a:r>
              <a:rPr lang="nb-NO" dirty="0" err="1"/>
              <a:t>places</a:t>
            </a:r>
            <a:r>
              <a:rPr lang="nb-NO" dirty="0"/>
              <a:t>.</a:t>
            </a:r>
          </a:p>
          <a:p>
            <a:r>
              <a:rPr lang="nb-NO" dirty="0"/>
              <a:t>    The «</a:t>
            </a:r>
            <a:r>
              <a:rPr lang="nb-NO" dirty="0" err="1"/>
              <a:t>active</a:t>
            </a:r>
            <a:r>
              <a:rPr lang="nb-NO" dirty="0"/>
              <a:t> </a:t>
            </a:r>
            <a:r>
              <a:rPr lang="nb-NO" dirty="0" err="1"/>
              <a:t>users</a:t>
            </a:r>
            <a:r>
              <a:rPr lang="nb-NO" dirty="0"/>
              <a:t>» </a:t>
            </a:r>
            <a:r>
              <a:rPr lang="nb-NO" dirty="0" err="1"/>
              <a:t>who</a:t>
            </a:r>
            <a:r>
              <a:rPr lang="nb-NO" dirty="0"/>
              <a:t> rank </a:t>
            </a:r>
            <a:r>
              <a:rPr lang="nb-NO" dirty="0" err="1"/>
              <a:t>the</a:t>
            </a:r>
            <a:r>
              <a:rPr lang="nb-NO" dirty="0"/>
              <a:t> statements </a:t>
            </a:r>
            <a:r>
              <a:rPr lang="nb-NO" dirty="0" err="1"/>
              <a:t>this</a:t>
            </a:r>
            <a:r>
              <a:rPr lang="nb-NO" dirty="0"/>
              <a:t> </a:t>
            </a:r>
            <a:r>
              <a:rPr lang="nb-NO" dirty="0" err="1"/>
              <a:t>way</a:t>
            </a:r>
            <a:r>
              <a:rPr lang="nb-NO" dirty="0"/>
              <a:t> </a:t>
            </a:r>
            <a:r>
              <a:rPr lang="nb-NO" dirty="0" err="1"/>
              <a:t>seem</a:t>
            </a:r>
            <a:r>
              <a:rPr lang="nb-NO" dirty="0"/>
              <a:t> to </a:t>
            </a:r>
            <a:r>
              <a:rPr lang="nb-NO" dirty="0" err="1"/>
              <a:t>rely</a:t>
            </a:r>
            <a:r>
              <a:rPr lang="nb-NO" dirty="0"/>
              <a:t> on and </a:t>
            </a:r>
            <a:r>
              <a:rPr lang="nb-NO" dirty="0" err="1"/>
              <a:t>search</a:t>
            </a:r>
            <a:r>
              <a:rPr lang="nb-NO" dirty="0"/>
              <a:t> for adult </a:t>
            </a:r>
            <a:r>
              <a:rPr lang="nb-NO" dirty="0" err="1"/>
              <a:t>help</a:t>
            </a:r>
            <a:r>
              <a:rPr lang="nb-NO" dirty="0"/>
              <a:t> and </a:t>
            </a:r>
            <a:r>
              <a:rPr lang="nb-NO" dirty="0" err="1"/>
              <a:t>cooperation</a:t>
            </a:r>
            <a:r>
              <a:rPr lang="nb-NO" dirty="0"/>
              <a:t> to understand and </a:t>
            </a:r>
            <a:r>
              <a:rPr lang="nb-NO" dirty="0" err="1"/>
              <a:t>solve</a:t>
            </a:r>
            <a:r>
              <a:rPr lang="nb-NO" dirty="0"/>
              <a:t> </a:t>
            </a:r>
            <a:r>
              <a:rPr lang="nb-NO" dirty="0" err="1"/>
              <a:t>some</a:t>
            </a:r>
            <a:r>
              <a:rPr lang="nb-NO" dirty="0"/>
              <a:t> of </a:t>
            </a:r>
            <a:r>
              <a:rPr lang="nb-NO" dirty="0" err="1"/>
              <a:t>the</a:t>
            </a:r>
            <a:r>
              <a:rPr lang="nb-NO" dirty="0"/>
              <a:t> </a:t>
            </a:r>
            <a:r>
              <a:rPr lang="nb-NO" dirty="0" err="1"/>
              <a:t>bullying</a:t>
            </a:r>
            <a:r>
              <a:rPr lang="nb-NO" dirty="0"/>
              <a:t> </a:t>
            </a:r>
            <a:r>
              <a:rPr lang="nb-NO" dirty="0" err="1"/>
              <a:t>that</a:t>
            </a:r>
            <a:r>
              <a:rPr lang="nb-NO" dirty="0"/>
              <a:t> is happening. </a:t>
            </a:r>
            <a:r>
              <a:rPr lang="nb-NO" dirty="0" err="1"/>
              <a:t>They</a:t>
            </a:r>
            <a:r>
              <a:rPr lang="nb-NO" dirty="0"/>
              <a:t> </a:t>
            </a:r>
            <a:r>
              <a:rPr lang="nb-NO" dirty="0" err="1"/>
              <a:t>seem</a:t>
            </a:r>
            <a:r>
              <a:rPr lang="nb-NO" dirty="0"/>
              <a:t> to </a:t>
            </a:r>
            <a:r>
              <a:rPr lang="nb-NO" dirty="0" err="1"/>
              <a:t>experience</a:t>
            </a:r>
            <a:r>
              <a:rPr lang="nb-NO" dirty="0"/>
              <a:t> an </a:t>
            </a:r>
            <a:r>
              <a:rPr lang="nb-NO" dirty="0" err="1"/>
              <a:t>overlap</a:t>
            </a:r>
            <a:r>
              <a:rPr lang="nb-NO" dirty="0"/>
              <a:t> of </a:t>
            </a:r>
            <a:r>
              <a:rPr lang="nb-NO" dirty="0" err="1"/>
              <a:t>what</a:t>
            </a:r>
            <a:r>
              <a:rPr lang="nb-NO" dirty="0"/>
              <a:t> is </a:t>
            </a:r>
            <a:r>
              <a:rPr lang="nb-NO" dirty="0" err="1"/>
              <a:t>going</a:t>
            </a:r>
            <a:r>
              <a:rPr lang="nb-NO" dirty="0"/>
              <a:t> on in </a:t>
            </a:r>
            <a:r>
              <a:rPr lang="nb-NO" dirty="0" err="1"/>
              <a:t>the</a:t>
            </a:r>
            <a:r>
              <a:rPr lang="nb-NO" dirty="0"/>
              <a:t> </a:t>
            </a:r>
            <a:r>
              <a:rPr lang="nb-NO" dirty="0" err="1"/>
              <a:t>classenvironment</a:t>
            </a:r>
            <a:r>
              <a:rPr lang="nb-NO" dirty="0"/>
              <a:t> and </a:t>
            </a:r>
            <a:r>
              <a:rPr lang="nb-NO" dirty="0" err="1"/>
              <a:t>bullying</a:t>
            </a:r>
            <a:r>
              <a:rPr lang="nb-NO" dirty="0"/>
              <a:t> (online and </a:t>
            </a:r>
            <a:r>
              <a:rPr lang="nb-NO" dirty="0" err="1"/>
              <a:t>other</a:t>
            </a:r>
            <a:r>
              <a:rPr lang="nb-NO" dirty="0"/>
              <a:t> </a:t>
            </a:r>
            <a:r>
              <a:rPr lang="nb-NO" dirty="0" err="1"/>
              <a:t>places</a:t>
            </a:r>
            <a:r>
              <a:rPr lang="nb-NO" dirty="0"/>
              <a:t>) , and </a:t>
            </a:r>
            <a:r>
              <a:rPr lang="nb-NO" dirty="0" err="1"/>
              <a:t>they</a:t>
            </a:r>
            <a:r>
              <a:rPr lang="nb-NO" dirty="0"/>
              <a:t> do </a:t>
            </a:r>
            <a:r>
              <a:rPr lang="nb-NO" dirty="0" err="1"/>
              <a:t>concider</a:t>
            </a:r>
            <a:r>
              <a:rPr lang="nb-NO" dirty="0"/>
              <a:t> </a:t>
            </a:r>
            <a:r>
              <a:rPr lang="nb-NO" dirty="0" err="1"/>
              <a:t>bullying</a:t>
            </a:r>
            <a:r>
              <a:rPr lang="nb-NO" dirty="0"/>
              <a:t> as a </a:t>
            </a:r>
            <a:r>
              <a:rPr lang="nb-NO" dirty="0" err="1"/>
              <a:t>big</a:t>
            </a:r>
            <a:r>
              <a:rPr lang="nb-NO" dirty="0"/>
              <a:t> problem. The </a:t>
            </a:r>
            <a:r>
              <a:rPr lang="nb-NO" dirty="0" err="1"/>
              <a:t>view</a:t>
            </a:r>
            <a:r>
              <a:rPr lang="nb-NO" dirty="0"/>
              <a:t> </a:t>
            </a:r>
            <a:r>
              <a:rPr lang="nb-NO" dirty="0" err="1"/>
              <a:t>raises</a:t>
            </a:r>
            <a:r>
              <a:rPr lang="nb-NO" dirty="0"/>
              <a:t> questions </a:t>
            </a:r>
            <a:r>
              <a:rPr lang="nb-NO" dirty="0" err="1"/>
              <a:t>about</a:t>
            </a:r>
            <a:r>
              <a:rPr lang="nb-NO" dirty="0"/>
              <a:t> </a:t>
            </a:r>
            <a:r>
              <a:rPr lang="nb-NO" dirty="0" err="1"/>
              <a:t>how</a:t>
            </a:r>
            <a:r>
              <a:rPr lang="nb-NO" dirty="0"/>
              <a:t> adults </a:t>
            </a:r>
            <a:r>
              <a:rPr lang="nb-NO" dirty="0" err="1"/>
              <a:t>can</a:t>
            </a:r>
            <a:r>
              <a:rPr lang="nb-NO" dirty="0"/>
              <a:t> </a:t>
            </a:r>
            <a:r>
              <a:rPr lang="nb-NO" dirty="0" err="1"/>
              <a:t>participate</a:t>
            </a:r>
            <a:r>
              <a:rPr lang="nb-NO" dirty="0"/>
              <a:t> to </a:t>
            </a:r>
            <a:r>
              <a:rPr lang="nb-NO" dirty="0" err="1"/>
              <a:t>help</a:t>
            </a:r>
            <a:r>
              <a:rPr lang="nb-NO" dirty="0"/>
              <a:t> – to </a:t>
            </a:r>
            <a:r>
              <a:rPr lang="nb-NO" dirty="0" err="1"/>
              <a:t>what</a:t>
            </a:r>
            <a:r>
              <a:rPr lang="nb-NO" dirty="0"/>
              <a:t> </a:t>
            </a:r>
            <a:r>
              <a:rPr lang="nb-NO" dirty="0" err="1"/>
              <a:t>degree</a:t>
            </a:r>
            <a:r>
              <a:rPr lang="nb-NO" dirty="0"/>
              <a:t>, </a:t>
            </a:r>
            <a:r>
              <a:rPr lang="nb-NO" dirty="0" err="1"/>
              <a:t>how</a:t>
            </a:r>
            <a:r>
              <a:rPr lang="nb-NO" dirty="0"/>
              <a:t> </a:t>
            </a:r>
            <a:r>
              <a:rPr lang="nb-NO" dirty="0" err="1"/>
              <a:t>the</a:t>
            </a:r>
            <a:r>
              <a:rPr lang="nb-NO" dirty="0"/>
              <a:t> </a:t>
            </a:r>
            <a:r>
              <a:rPr lang="nb-NO" dirty="0" err="1"/>
              <a:t>school</a:t>
            </a:r>
            <a:r>
              <a:rPr lang="nb-NO" dirty="0"/>
              <a:t> and </a:t>
            </a:r>
            <a:r>
              <a:rPr lang="nb-NO" dirty="0" err="1"/>
              <a:t>the</a:t>
            </a:r>
            <a:r>
              <a:rPr lang="nb-NO" dirty="0"/>
              <a:t> </a:t>
            </a:r>
            <a:r>
              <a:rPr lang="nb-NO" dirty="0" err="1"/>
              <a:t>teachers</a:t>
            </a:r>
            <a:r>
              <a:rPr lang="nb-NO" dirty="0"/>
              <a:t> </a:t>
            </a:r>
            <a:r>
              <a:rPr lang="nb-NO" dirty="0" err="1"/>
              <a:t>can</a:t>
            </a:r>
            <a:r>
              <a:rPr lang="nb-NO" dirty="0"/>
              <a:t> do to </a:t>
            </a:r>
            <a:r>
              <a:rPr lang="nb-NO" dirty="0" err="1"/>
              <a:t>prevent</a:t>
            </a:r>
            <a:r>
              <a:rPr lang="nb-NO" dirty="0"/>
              <a:t> and stop </a:t>
            </a:r>
            <a:r>
              <a:rPr lang="nb-NO" dirty="0" err="1"/>
              <a:t>bullying</a:t>
            </a:r>
            <a:r>
              <a:rPr lang="nb-NO" dirty="0"/>
              <a:t>, and </a:t>
            </a:r>
            <a:r>
              <a:rPr lang="nb-NO" dirty="0" err="1"/>
              <a:t>also</a:t>
            </a:r>
            <a:r>
              <a:rPr lang="nb-NO" dirty="0"/>
              <a:t> </a:t>
            </a:r>
            <a:r>
              <a:rPr lang="nb-NO" dirty="0" err="1"/>
              <a:t>how</a:t>
            </a:r>
            <a:r>
              <a:rPr lang="nb-NO" dirty="0"/>
              <a:t> </a:t>
            </a:r>
            <a:r>
              <a:rPr lang="nb-NO" dirty="0" err="1"/>
              <a:t>parents</a:t>
            </a:r>
            <a:r>
              <a:rPr lang="nb-NO" dirty="0"/>
              <a:t> </a:t>
            </a:r>
            <a:r>
              <a:rPr lang="nb-NO" dirty="0" err="1"/>
              <a:t>ought</a:t>
            </a:r>
            <a:r>
              <a:rPr lang="nb-NO" dirty="0"/>
              <a:t> to be </a:t>
            </a:r>
            <a:r>
              <a:rPr lang="nb-NO" dirty="0" err="1"/>
              <a:t>involved</a:t>
            </a:r>
            <a:r>
              <a:rPr lang="nb-NO" dirty="0"/>
              <a:t> in </a:t>
            </a:r>
            <a:r>
              <a:rPr lang="nb-NO" dirty="0" err="1"/>
              <a:t>the</a:t>
            </a:r>
            <a:r>
              <a:rPr lang="nb-NO" dirty="0"/>
              <a:t> </a:t>
            </a:r>
            <a:r>
              <a:rPr lang="nb-NO" dirty="0" err="1"/>
              <a:t>cooperation</a:t>
            </a:r>
            <a:r>
              <a:rPr lang="nb-NO" dirty="0"/>
              <a:t> to stop </a:t>
            </a:r>
            <a:r>
              <a:rPr lang="nb-NO" dirty="0" err="1"/>
              <a:t>bullying</a:t>
            </a:r>
            <a:r>
              <a:rPr lang="nb-NO" dirty="0"/>
              <a:t>. </a:t>
            </a:r>
          </a:p>
          <a:p>
            <a:endParaRPr lang="nb-NO" dirty="0"/>
          </a:p>
          <a:p>
            <a:r>
              <a:rPr lang="nb-NO" dirty="0"/>
              <a:t>This is </a:t>
            </a:r>
            <a:r>
              <a:rPr lang="nb-NO" dirty="0" err="1"/>
              <a:t>somewhat</a:t>
            </a:r>
            <a:r>
              <a:rPr lang="nb-NO" dirty="0"/>
              <a:t> in contrast to «</a:t>
            </a:r>
            <a:r>
              <a:rPr lang="nb-NO" dirty="0" err="1"/>
              <a:t>the</a:t>
            </a:r>
            <a:r>
              <a:rPr lang="nb-NO" dirty="0"/>
              <a:t> </a:t>
            </a:r>
            <a:r>
              <a:rPr lang="nb-NO" dirty="0" err="1"/>
              <a:t>indpendent</a:t>
            </a:r>
            <a:r>
              <a:rPr lang="nb-NO" dirty="0"/>
              <a:t> </a:t>
            </a:r>
            <a:r>
              <a:rPr lang="nb-NO" dirty="0" err="1"/>
              <a:t>enthusiastic</a:t>
            </a:r>
            <a:r>
              <a:rPr lang="nb-NO" dirty="0"/>
              <a:t> </a:t>
            </a:r>
            <a:r>
              <a:rPr lang="nb-NO" dirty="0" err="1"/>
              <a:t>users</a:t>
            </a:r>
            <a:r>
              <a:rPr lang="nb-NO" dirty="0"/>
              <a:t>», </a:t>
            </a:r>
            <a:r>
              <a:rPr lang="nb-NO" dirty="0" err="1"/>
              <a:t>who</a:t>
            </a:r>
            <a:r>
              <a:rPr lang="nb-NO" dirty="0"/>
              <a:t> </a:t>
            </a:r>
            <a:r>
              <a:rPr lang="nb-NO" dirty="0" err="1"/>
              <a:t>higly</a:t>
            </a:r>
            <a:r>
              <a:rPr lang="nb-NO" dirty="0"/>
              <a:t> </a:t>
            </a:r>
            <a:r>
              <a:rPr lang="nb-NO" dirty="0" err="1"/>
              <a:t>value</a:t>
            </a:r>
            <a:r>
              <a:rPr lang="nb-NO" dirty="0"/>
              <a:t> </a:t>
            </a:r>
            <a:r>
              <a:rPr lang="nb-NO" dirty="0" err="1"/>
              <a:t>their</a:t>
            </a:r>
            <a:r>
              <a:rPr lang="nb-NO" dirty="0"/>
              <a:t> </a:t>
            </a:r>
            <a:r>
              <a:rPr lang="nb-NO" dirty="0" err="1"/>
              <a:t>own</a:t>
            </a:r>
            <a:r>
              <a:rPr lang="nb-NO" dirty="0"/>
              <a:t> </a:t>
            </a:r>
            <a:r>
              <a:rPr lang="nb-NO" dirty="0" err="1"/>
              <a:t>independence</a:t>
            </a:r>
            <a:r>
              <a:rPr lang="nb-NO" dirty="0"/>
              <a:t> and </a:t>
            </a:r>
            <a:r>
              <a:rPr lang="nb-NO" dirty="0" err="1"/>
              <a:t>seem</a:t>
            </a:r>
            <a:r>
              <a:rPr lang="nb-NO" dirty="0"/>
              <a:t> to </a:t>
            </a:r>
            <a:r>
              <a:rPr lang="nb-NO" dirty="0" err="1"/>
              <a:t>impose</a:t>
            </a:r>
            <a:r>
              <a:rPr lang="nb-NO" dirty="0"/>
              <a:t> </a:t>
            </a:r>
            <a:r>
              <a:rPr lang="nb-NO" dirty="0" err="1"/>
              <a:t>rules</a:t>
            </a:r>
            <a:r>
              <a:rPr lang="nb-NO" dirty="0"/>
              <a:t> and adult </a:t>
            </a:r>
            <a:r>
              <a:rPr lang="nb-NO" dirty="0" err="1"/>
              <a:t>authorites</a:t>
            </a:r>
            <a:r>
              <a:rPr lang="nb-NO" dirty="0"/>
              <a:t>. </a:t>
            </a:r>
            <a:r>
              <a:rPr lang="nb-NO" dirty="0" err="1"/>
              <a:t>But</a:t>
            </a:r>
            <a:r>
              <a:rPr lang="nb-NO" dirty="0"/>
              <a:t> </a:t>
            </a:r>
            <a:r>
              <a:rPr lang="nb-NO" dirty="0" err="1"/>
              <a:t>remember</a:t>
            </a:r>
            <a:r>
              <a:rPr lang="nb-NO" dirty="0"/>
              <a:t>: </a:t>
            </a:r>
            <a:r>
              <a:rPr lang="nb-NO" dirty="0" err="1"/>
              <a:t>they</a:t>
            </a:r>
            <a:r>
              <a:rPr lang="nb-NO" dirty="0"/>
              <a:t> </a:t>
            </a:r>
            <a:r>
              <a:rPr lang="nb-NO" dirty="0" err="1"/>
              <a:t>were</a:t>
            </a:r>
            <a:r>
              <a:rPr lang="nb-NO" dirty="0"/>
              <a:t> </a:t>
            </a:r>
            <a:r>
              <a:rPr lang="nb-NO" dirty="0" err="1"/>
              <a:t>presented</a:t>
            </a:r>
            <a:r>
              <a:rPr lang="nb-NO" dirty="0"/>
              <a:t> for a scenario of </a:t>
            </a:r>
            <a:r>
              <a:rPr lang="nb-NO" dirty="0" err="1"/>
              <a:t>cyberbullying</a:t>
            </a:r>
            <a:r>
              <a:rPr lang="nb-NO" dirty="0"/>
              <a:t>, </a:t>
            </a:r>
            <a:r>
              <a:rPr lang="nb-NO" dirty="0" err="1"/>
              <a:t>perhaps</a:t>
            </a:r>
            <a:r>
              <a:rPr lang="nb-NO" dirty="0"/>
              <a:t> </a:t>
            </a:r>
            <a:r>
              <a:rPr lang="nb-NO" dirty="0" err="1"/>
              <a:t>they</a:t>
            </a:r>
            <a:r>
              <a:rPr lang="nb-NO" dirty="0"/>
              <a:t> </a:t>
            </a:r>
            <a:r>
              <a:rPr lang="nb-NO" dirty="0" err="1"/>
              <a:t>are</a:t>
            </a:r>
            <a:r>
              <a:rPr lang="nb-NO" dirty="0"/>
              <a:t> so </a:t>
            </a:r>
            <a:r>
              <a:rPr lang="nb-NO" dirty="0" err="1"/>
              <a:t>enthusiastic</a:t>
            </a:r>
            <a:r>
              <a:rPr lang="nb-NO" dirty="0"/>
              <a:t> </a:t>
            </a:r>
            <a:r>
              <a:rPr lang="nb-NO" dirty="0" err="1"/>
              <a:t>about</a:t>
            </a:r>
            <a:r>
              <a:rPr lang="nb-NO" dirty="0"/>
              <a:t> </a:t>
            </a:r>
            <a:r>
              <a:rPr lang="nb-NO" dirty="0" err="1"/>
              <a:t>their</a:t>
            </a:r>
            <a:r>
              <a:rPr lang="nb-NO" dirty="0"/>
              <a:t> </a:t>
            </a:r>
            <a:r>
              <a:rPr lang="nb-NO" dirty="0" err="1"/>
              <a:t>digetal</a:t>
            </a:r>
            <a:r>
              <a:rPr lang="nb-NO" dirty="0"/>
              <a:t> </a:t>
            </a:r>
            <a:r>
              <a:rPr lang="nb-NO" dirty="0" err="1"/>
              <a:t>world</a:t>
            </a:r>
            <a:r>
              <a:rPr lang="nb-NO" dirty="0"/>
              <a:t>/</a:t>
            </a:r>
            <a:r>
              <a:rPr lang="nb-NO" dirty="0" err="1"/>
              <a:t>doings</a:t>
            </a:r>
            <a:r>
              <a:rPr lang="nb-NO" dirty="0"/>
              <a:t> </a:t>
            </a:r>
            <a:r>
              <a:rPr lang="nb-NO" dirty="0" err="1"/>
              <a:t>that</a:t>
            </a:r>
            <a:r>
              <a:rPr lang="nb-NO" dirty="0"/>
              <a:t> </a:t>
            </a:r>
            <a:r>
              <a:rPr lang="nb-NO" dirty="0" err="1"/>
              <a:t>they</a:t>
            </a:r>
            <a:r>
              <a:rPr lang="nb-NO" dirty="0"/>
              <a:t> </a:t>
            </a:r>
            <a:r>
              <a:rPr lang="nb-NO" dirty="0" err="1"/>
              <a:t>forget</a:t>
            </a:r>
            <a:r>
              <a:rPr lang="nb-NO" dirty="0"/>
              <a:t>  to </a:t>
            </a:r>
            <a:r>
              <a:rPr lang="nb-NO" dirty="0" err="1"/>
              <a:t>think</a:t>
            </a:r>
            <a:r>
              <a:rPr lang="nb-NO" dirty="0"/>
              <a:t> </a:t>
            </a:r>
            <a:r>
              <a:rPr lang="nb-NO" dirty="0" err="1"/>
              <a:t>about</a:t>
            </a:r>
            <a:r>
              <a:rPr lang="nb-NO" dirty="0"/>
              <a:t> </a:t>
            </a:r>
            <a:r>
              <a:rPr lang="nb-NO" dirty="0" err="1"/>
              <a:t>others</a:t>
            </a:r>
            <a:r>
              <a:rPr lang="nb-NO" dirty="0"/>
              <a:t> </a:t>
            </a:r>
            <a:r>
              <a:rPr lang="nb-NO" dirty="0" err="1"/>
              <a:t>beeing</a:t>
            </a:r>
            <a:r>
              <a:rPr lang="nb-NO" dirty="0"/>
              <a:t> </a:t>
            </a:r>
            <a:r>
              <a:rPr lang="nb-NO" dirty="0" err="1"/>
              <a:t>bullied</a:t>
            </a:r>
            <a:r>
              <a:rPr lang="nb-NO" dirty="0"/>
              <a:t>  or </a:t>
            </a:r>
            <a:r>
              <a:rPr lang="nb-NO" dirty="0" err="1"/>
              <a:t>perhaps</a:t>
            </a:r>
            <a:r>
              <a:rPr lang="nb-NO" dirty="0"/>
              <a:t> </a:t>
            </a:r>
            <a:r>
              <a:rPr lang="nb-NO" dirty="0" err="1"/>
              <a:t>they</a:t>
            </a:r>
            <a:r>
              <a:rPr lang="nb-NO" dirty="0"/>
              <a:t> do partipate in </a:t>
            </a:r>
            <a:r>
              <a:rPr lang="nb-NO" dirty="0" err="1"/>
              <a:t>some</a:t>
            </a:r>
            <a:r>
              <a:rPr lang="nb-NO" dirty="0"/>
              <a:t> </a:t>
            </a:r>
            <a:r>
              <a:rPr lang="nb-NO" dirty="0" err="1"/>
              <a:t>bullying</a:t>
            </a:r>
            <a:r>
              <a:rPr lang="nb-NO" dirty="0"/>
              <a:t>, or </a:t>
            </a:r>
            <a:r>
              <a:rPr lang="nb-NO" dirty="0" err="1"/>
              <a:t>need</a:t>
            </a:r>
            <a:r>
              <a:rPr lang="nb-NO" dirty="0"/>
              <a:t> adults to </a:t>
            </a:r>
            <a:r>
              <a:rPr lang="nb-NO" dirty="0" err="1"/>
              <a:t>see</a:t>
            </a:r>
            <a:r>
              <a:rPr lang="nb-NO" dirty="0"/>
              <a:t> </a:t>
            </a:r>
            <a:r>
              <a:rPr lang="nb-NO" dirty="0" err="1"/>
              <a:t>the</a:t>
            </a:r>
            <a:r>
              <a:rPr lang="nb-NO" dirty="0"/>
              <a:t> </a:t>
            </a:r>
            <a:r>
              <a:rPr lang="nb-NO" dirty="0" err="1"/>
              <a:t>complexity</a:t>
            </a:r>
            <a:r>
              <a:rPr lang="nb-NO" dirty="0"/>
              <a:t> – </a:t>
            </a:r>
            <a:r>
              <a:rPr lang="nb-NO" dirty="0" err="1"/>
              <a:t>we</a:t>
            </a:r>
            <a:r>
              <a:rPr lang="nb-NO" dirty="0"/>
              <a:t> </a:t>
            </a:r>
            <a:r>
              <a:rPr lang="nb-NO" dirty="0" err="1"/>
              <a:t>don`t</a:t>
            </a:r>
            <a:r>
              <a:rPr lang="nb-NO" dirty="0"/>
              <a:t> have data on </a:t>
            </a:r>
            <a:r>
              <a:rPr lang="nb-NO" dirty="0" err="1"/>
              <a:t>this</a:t>
            </a:r>
            <a:r>
              <a:rPr lang="nb-NO" dirty="0"/>
              <a:t>, </a:t>
            </a:r>
            <a:r>
              <a:rPr lang="nb-NO" dirty="0" err="1"/>
              <a:t>but</a:t>
            </a:r>
            <a:r>
              <a:rPr lang="nb-NO" dirty="0"/>
              <a:t> </a:t>
            </a:r>
            <a:r>
              <a:rPr lang="nb-NO" dirty="0" err="1"/>
              <a:t>they</a:t>
            </a:r>
            <a:r>
              <a:rPr lang="nb-NO" dirty="0"/>
              <a:t> </a:t>
            </a:r>
            <a:r>
              <a:rPr lang="nb-NO" dirty="0" err="1"/>
              <a:t>seem</a:t>
            </a:r>
            <a:r>
              <a:rPr lang="nb-NO" dirty="0"/>
              <a:t> to have </a:t>
            </a:r>
            <a:r>
              <a:rPr lang="nb-NO" dirty="0" err="1"/>
              <a:t>several</a:t>
            </a:r>
            <a:r>
              <a:rPr lang="nb-NO" dirty="0"/>
              <a:t> </a:t>
            </a:r>
            <a:r>
              <a:rPr lang="nb-NO" dirty="0" err="1"/>
              <a:t>reasons</a:t>
            </a:r>
            <a:r>
              <a:rPr lang="nb-NO" dirty="0"/>
              <a:t> for not </a:t>
            </a:r>
            <a:r>
              <a:rPr lang="nb-NO" dirty="0" err="1"/>
              <a:t>wanting</a:t>
            </a:r>
            <a:r>
              <a:rPr lang="nb-NO" dirty="0"/>
              <a:t> adult </a:t>
            </a:r>
            <a:r>
              <a:rPr lang="nb-NO" dirty="0" err="1"/>
              <a:t>cooperative</a:t>
            </a:r>
            <a:r>
              <a:rPr lang="nb-NO" dirty="0"/>
              <a:t> </a:t>
            </a:r>
            <a:r>
              <a:rPr lang="nb-NO" dirty="0" err="1"/>
              <a:t>help</a:t>
            </a:r>
            <a:r>
              <a:rPr lang="nb-NO" dirty="0"/>
              <a:t>.</a:t>
            </a:r>
          </a:p>
          <a:p>
            <a:endParaRPr lang="nb-NO" dirty="0"/>
          </a:p>
          <a:p>
            <a:r>
              <a:rPr lang="nb-NO" dirty="0"/>
              <a:t>The </a:t>
            </a:r>
            <a:r>
              <a:rPr lang="nb-NO" dirty="0" err="1"/>
              <a:t>third</a:t>
            </a:r>
            <a:r>
              <a:rPr lang="nb-NO" dirty="0"/>
              <a:t> </a:t>
            </a:r>
            <a:r>
              <a:rPr lang="nb-NO" dirty="0" err="1"/>
              <a:t>vew</a:t>
            </a:r>
            <a:r>
              <a:rPr lang="nb-NO" dirty="0"/>
              <a:t> is a more </a:t>
            </a:r>
            <a:r>
              <a:rPr lang="nb-NO" dirty="0" err="1"/>
              <a:t>mixed</a:t>
            </a:r>
            <a:r>
              <a:rPr lang="nb-NO" dirty="0"/>
              <a:t> </a:t>
            </a:r>
            <a:r>
              <a:rPr lang="nb-NO" dirty="0" err="1"/>
              <a:t>viewpon</a:t>
            </a:r>
            <a:r>
              <a:rPr lang="nb-NO" dirty="0"/>
              <a:t>  t and </a:t>
            </a:r>
            <a:r>
              <a:rPr lang="nb-NO" dirty="0" err="1"/>
              <a:t>they</a:t>
            </a:r>
            <a:r>
              <a:rPr lang="nb-NO" dirty="0"/>
              <a:t> </a:t>
            </a:r>
            <a:r>
              <a:rPr lang="nb-NO" dirty="0" err="1"/>
              <a:t>seem</a:t>
            </a:r>
            <a:r>
              <a:rPr lang="nb-NO" dirty="0"/>
              <a:t> to </a:t>
            </a:r>
            <a:r>
              <a:rPr lang="nb-NO" dirty="0" err="1"/>
              <a:t>find</a:t>
            </a:r>
            <a:r>
              <a:rPr lang="nb-NO" dirty="0"/>
              <a:t> peers and silings more </a:t>
            </a:r>
            <a:r>
              <a:rPr lang="nb-NO" dirty="0" err="1"/>
              <a:t>appealing</a:t>
            </a:r>
            <a:r>
              <a:rPr lang="nb-NO" dirty="0"/>
              <a:t> </a:t>
            </a:r>
            <a:r>
              <a:rPr lang="nb-NO" dirty="0" err="1"/>
              <a:t>than</a:t>
            </a:r>
            <a:r>
              <a:rPr lang="nb-NO" dirty="0"/>
              <a:t> adults </a:t>
            </a:r>
            <a:r>
              <a:rPr lang="nb-NO" dirty="0" err="1"/>
              <a:t>when</a:t>
            </a:r>
            <a:r>
              <a:rPr lang="nb-NO" dirty="0"/>
              <a:t> it </a:t>
            </a:r>
            <a:r>
              <a:rPr lang="nb-NO" dirty="0" err="1"/>
              <a:t>comes</a:t>
            </a:r>
            <a:r>
              <a:rPr lang="nb-NO" dirty="0"/>
              <a:t> to </a:t>
            </a:r>
            <a:r>
              <a:rPr lang="nb-NO" dirty="0" err="1"/>
              <a:t>cooperation</a:t>
            </a:r>
            <a:r>
              <a:rPr lang="nb-NO" dirty="0"/>
              <a:t> to </a:t>
            </a:r>
            <a:r>
              <a:rPr lang="nb-NO" dirty="0" err="1"/>
              <a:t>prevent</a:t>
            </a:r>
            <a:r>
              <a:rPr lang="nb-NO" dirty="0"/>
              <a:t> and stop </a:t>
            </a:r>
            <a:r>
              <a:rPr lang="nb-NO" dirty="0" err="1"/>
              <a:t>bulling</a:t>
            </a:r>
            <a:r>
              <a:rPr lang="nb-NO" dirty="0"/>
              <a:t>. This is </a:t>
            </a:r>
            <a:r>
              <a:rPr lang="nb-NO" dirty="0" err="1"/>
              <a:t>also</a:t>
            </a:r>
            <a:r>
              <a:rPr lang="nb-NO" dirty="0"/>
              <a:t> a </a:t>
            </a:r>
            <a:r>
              <a:rPr lang="nb-NO" dirty="0" err="1"/>
              <a:t>point</a:t>
            </a:r>
            <a:r>
              <a:rPr lang="nb-NO" dirty="0"/>
              <a:t> to </a:t>
            </a:r>
            <a:r>
              <a:rPr lang="nb-NO" dirty="0" err="1"/>
              <a:t>discuss</a:t>
            </a:r>
            <a:r>
              <a:rPr lang="nb-NO" dirty="0"/>
              <a:t> – it is fine to trust </a:t>
            </a:r>
            <a:r>
              <a:rPr lang="nb-NO" dirty="0" err="1"/>
              <a:t>friends</a:t>
            </a:r>
            <a:r>
              <a:rPr lang="nb-NO" dirty="0"/>
              <a:t> and peers, </a:t>
            </a:r>
            <a:r>
              <a:rPr lang="nb-NO" dirty="0" err="1"/>
              <a:t>but</a:t>
            </a:r>
            <a:r>
              <a:rPr lang="nb-NO" dirty="0"/>
              <a:t> </a:t>
            </a:r>
            <a:r>
              <a:rPr lang="nb-NO" dirty="0" err="1"/>
              <a:t>some</a:t>
            </a:r>
            <a:r>
              <a:rPr lang="nb-NO" dirty="0"/>
              <a:t> of </a:t>
            </a:r>
            <a:r>
              <a:rPr lang="nb-NO" dirty="0" err="1"/>
              <a:t>the</a:t>
            </a:r>
            <a:r>
              <a:rPr lang="nb-NO" dirty="0"/>
              <a:t> cases </a:t>
            </a:r>
            <a:r>
              <a:rPr lang="nb-NO" dirty="0" err="1"/>
              <a:t>are</a:t>
            </a:r>
            <a:r>
              <a:rPr lang="nb-NO" dirty="0"/>
              <a:t> </a:t>
            </a:r>
            <a:r>
              <a:rPr lang="nb-NO" dirty="0" err="1"/>
              <a:t>very</a:t>
            </a:r>
            <a:r>
              <a:rPr lang="nb-NO" dirty="0"/>
              <a:t> </a:t>
            </a:r>
            <a:r>
              <a:rPr lang="nb-NO" dirty="0" err="1"/>
              <a:t>serious</a:t>
            </a:r>
            <a:r>
              <a:rPr lang="nb-NO" dirty="0"/>
              <a:t> </a:t>
            </a:r>
            <a:r>
              <a:rPr lang="nb-NO" dirty="0" err="1"/>
              <a:t>when</a:t>
            </a:r>
            <a:r>
              <a:rPr lang="nb-NO" dirty="0"/>
              <a:t> it </a:t>
            </a:r>
            <a:r>
              <a:rPr lang="nb-NO" dirty="0" err="1"/>
              <a:t>omes</a:t>
            </a:r>
            <a:r>
              <a:rPr lang="nb-NO" dirty="0"/>
              <a:t> to </a:t>
            </a:r>
            <a:r>
              <a:rPr lang="nb-NO" dirty="0" err="1"/>
              <a:t>cyberbullying</a:t>
            </a:r>
            <a:r>
              <a:rPr lang="nb-NO" dirty="0"/>
              <a:t> so </a:t>
            </a:r>
            <a:r>
              <a:rPr lang="nb-NO" dirty="0" err="1"/>
              <a:t>they</a:t>
            </a:r>
            <a:r>
              <a:rPr lang="nb-NO" dirty="0"/>
              <a:t> </a:t>
            </a:r>
            <a:r>
              <a:rPr lang="nb-NO" dirty="0" err="1"/>
              <a:t>may</a:t>
            </a:r>
            <a:r>
              <a:rPr lang="nb-NO" dirty="0"/>
              <a:t> </a:t>
            </a:r>
            <a:r>
              <a:rPr lang="nb-NO" dirty="0" err="1"/>
              <a:t>need</a:t>
            </a:r>
            <a:r>
              <a:rPr lang="nb-NO" dirty="0"/>
              <a:t> adult </a:t>
            </a:r>
            <a:r>
              <a:rPr lang="nb-NO" dirty="0" err="1"/>
              <a:t>help</a:t>
            </a:r>
            <a:r>
              <a:rPr lang="nb-NO" dirty="0"/>
              <a:t>. </a:t>
            </a:r>
          </a:p>
        </p:txBody>
      </p:sp>
      <p:sp>
        <p:nvSpPr>
          <p:cNvPr id="4" name="Plassholder for lysbildenummer 3"/>
          <p:cNvSpPr>
            <a:spLocks noGrp="1"/>
          </p:cNvSpPr>
          <p:nvPr>
            <p:ph type="sldNum" sz="quarter" idx="5"/>
          </p:nvPr>
        </p:nvSpPr>
        <p:spPr/>
        <p:txBody>
          <a:bodyPr/>
          <a:lstStyle/>
          <a:p>
            <a:fld id="{08A843BE-DE61-AF40-9A94-F414206FFBAE}" type="slidenum">
              <a:rPr lang="nb-NO" smtClean="0"/>
              <a:t>12</a:t>
            </a:fld>
            <a:endParaRPr lang="nb-NO"/>
          </a:p>
        </p:txBody>
      </p:sp>
    </p:spTree>
    <p:extLst>
      <p:ext uri="{BB962C8B-B14F-4D97-AF65-F5344CB8AC3E}">
        <p14:creationId xmlns:p14="http://schemas.microsoft.com/office/powerpoint/2010/main" val="1652412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The </a:t>
            </a:r>
            <a:r>
              <a:rPr lang="nb-NO" dirty="0" err="1"/>
              <a:t>results</a:t>
            </a:r>
            <a:r>
              <a:rPr lang="nb-NO" dirty="0"/>
              <a:t> </a:t>
            </a:r>
            <a:r>
              <a:rPr lang="nb-NO" dirty="0" err="1"/>
              <a:t>also</a:t>
            </a:r>
            <a:r>
              <a:rPr lang="nb-NO" dirty="0"/>
              <a:t> rise </a:t>
            </a:r>
            <a:r>
              <a:rPr lang="nb-NO" dirty="0" err="1"/>
              <a:t>other</a:t>
            </a:r>
            <a:r>
              <a:rPr lang="nb-NO" dirty="0"/>
              <a:t> </a:t>
            </a:r>
            <a:r>
              <a:rPr lang="nb-NO" dirty="0" err="1"/>
              <a:t>discussion</a:t>
            </a:r>
            <a:r>
              <a:rPr lang="nb-NO" dirty="0"/>
              <a:t> </a:t>
            </a:r>
            <a:r>
              <a:rPr lang="nb-NO" dirty="0" err="1"/>
              <a:t>points</a:t>
            </a:r>
            <a:r>
              <a:rPr lang="nb-NO" dirty="0"/>
              <a:t>, </a:t>
            </a:r>
            <a:r>
              <a:rPr lang="nb-NO" dirty="0" err="1"/>
              <a:t>such</a:t>
            </a:r>
            <a:r>
              <a:rPr lang="nb-NO" dirty="0"/>
              <a:t> as: </a:t>
            </a:r>
          </a:p>
        </p:txBody>
      </p:sp>
      <p:sp>
        <p:nvSpPr>
          <p:cNvPr id="4" name="Plassholder for lysbildenummer 3"/>
          <p:cNvSpPr>
            <a:spLocks noGrp="1"/>
          </p:cNvSpPr>
          <p:nvPr>
            <p:ph type="sldNum" sz="quarter" idx="5"/>
          </p:nvPr>
        </p:nvSpPr>
        <p:spPr/>
        <p:txBody>
          <a:bodyPr/>
          <a:lstStyle/>
          <a:p>
            <a:fld id="{08A843BE-DE61-AF40-9A94-F414206FFBAE}" type="slidenum">
              <a:rPr lang="nb-NO" smtClean="0"/>
              <a:t>13</a:t>
            </a:fld>
            <a:endParaRPr lang="nb-NO"/>
          </a:p>
        </p:txBody>
      </p:sp>
    </p:spTree>
    <p:extLst>
      <p:ext uri="{BB962C8B-B14F-4D97-AF65-F5344CB8AC3E}">
        <p14:creationId xmlns:p14="http://schemas.microsoft.com/office/powerpoint/2010/main" val="2384770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a:t>Children`s perspectives add important information about adult cooperation and how to prevent and solve cyberbullying:</a:t>
            </a:r>
            <a:endParaRPr lang="en-US" sz="1200" b="0" i="0" dirty="0">
              <a:solidFill>
                <a:schemeClr val="bg2"/>
              </a:solidFill>
              <a:effectLst/>
              <a:latin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0" i="0" dirty="0">
              <a:solidFill>
                <a:schemeClr val="bg2"/>
              </a:solidFill>
              <a:effectLst/>
              <a:latin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dirty="0">
                <a:solidFill>
                  <a:schemeClr val="bg2"/>
                </a:solidFill>
                <a:effectLst/>
                <a:latin typeface="Times New Roman" panose="02020603050405020304" pitchFamily="18" charset="0"/>
              </a:rPr>
              <a:t>adults may be allowed to offer guidance and support for the child, if they are trusted and expected to handle the issue with care and skill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dirty="0">
                <a:solidFill>
                  <a:schemeClr val="bg2"/>
                </a:solidFill>
                <a:effectLst/>
                <a:latin typeface="Times New Roman" panose="02020603050405020304" pitchFamily="18" charset="0"/>
              </a:rPr>
              <a:t>- the adults may lack competence or willingness to approach the issue appropriately, and choose to punish, ignore or otherwise inadequately address cyberbullying.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solidFill>
                <a:schemeClr val="bg2"/>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bg2"/>
                </a:solidFill>
                <a:latin typeface="Times New Roman" panose="02020603050405020304" pitchFamily="18" charset="0"/>
              </a:rPr>
              <a:t>- t</a:t>
            </a:r>
            <a:r>
              <a:rPr lang="en-US" sz="1200" b="0" i="0" dirty="0">
                <a:solidFill>
                  <a:schemeClr val="bg2"/>
                </a:solidFill>
                <a:effectLst/>
                <a:latin typeface="Times New Roman" panose="02020603050405020304" pitchFamily="18" charset="0"/>
              </a:rPr>
              <a:t>he Q methodology enabled students to share their perspectives, which may be used to support the stakeholders in their cooperative efforts to create spaces free from cyberbullying.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solidFill>
                <a:schemeClr val="bg2"/>
              </a:solidFill>
            </a:endParaRPr>
          </a:p>
          <a:p>
            <a:endParaRPr lang="nb-NO" dirty="0"/>
          </a:p>
        </p:txBody>
      </p:sp>
      <p:sp>
        <p:nvSpPr>
          <p:cNvPr id="4" name="Plassholder for lysbildenummer 3"/>
          <p:cNvSpPr>
            <a:spLocks noGrp="1"/>
          </p:cNvSpPr>
          <p:nvPr>
            <p:ph type="sldNum" sz="quarter" idx="10"/>
          </p:nvPr>
        </p:nvSpPr>
        <p:spPr/>
        <p:txBody>
          <a:bodyPr/>
          <a:lstStyle/>
          <a:p>
            <a:fld id="{08A843BE-DE61-AF40-9A94-F414206FFBAE}" type="slidenum">
              <a:rPr lang="nb-NO" smtClean="0"/>
              <a:t>14</a:t>
            </a:fld>
            <a:endParaRPr lang="nb-NO"/>
          </a:p>
        </p:txBody>
      </p:sp>
    </p:spTree>
    <p:extLst>
      <p:ext uri="{BB962C8B-B14F-4D97-AF65-F5344CB8AC3E}">
        <p14:creationId xmlns:p14="http://schemas.microsoft.com/office/powerpoint/2010/main" val="1023837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buNone/>
            </a:pPr>
            <a:r>
              <a:rPr lang="en-US" dirty="0"/>
              <a:t>Each speaker has 17 minutes, including time for questions (max. 15 min. for speaking, remaining time for questions). • Time limits are strictly enforced. A WABF session facilitator will signal when you have 5 minutes, 2 minutes, 1 minute, and when the time is up. </a:t>
            </a:r>
            <a:endParaRPr lang="en-US" b="1" i="0" dirty="0">
              <a:solidFill>
                <a:srgbClr val="36304D"/>
              </a:solidFill>
              <a:effectLst/>
              <a:latin typeface="Poppins" panose="00000500000000000000" pitchFamily="2" charset="0"/>
            </a:endParaRPr>
          </a:p>
          <a:p>
            <a:pPr algn="l">
              <a:buNone/>
            </a:pPr>
            <a:endParaRPr lang="en-US" b="1" i="0" dirty="0">
              <a:solidFill>
                <a:srgbClr val="36304D"/>
              </a:solidFill>
              <a:effectLst/>
              <a:latin typeface="Poppins" panose="00000500000000000000" pitchFamily="2" charset="0"/>
            </a:endParaRPr>
          </a:p>
          <a:p>
            <a:pPr algn="l">
              <a:buNone/>
            </a:pPr>
            <a:r>
              <a:rPr lang="en-US" b="1" i="0" dirty="0">
                <a:solidFill>
                  <a:srgbClr val="36304D"/>
                </a:solidFill>
                <a:effectLst/>
                <a:latin typeface="Poppins" panose="00000500000000000000" pitchFamily="2" charset="0"/>
              </a:rPr>
              <a:t>Submission of Individual Oral Presentations/Workshops/Symposia</a:t>
            </a:r>
          </a:p>
          <a:p>
            <a:pPr algn="l">
              <a:lnSpc>
                <a:spcPts val="1950"/>
              </a:lnSpc>
              <a:spcAft>
                <a:spcPts val="1950"/>
              </a:spcAft>
              <a:buNone/>
            </a:pPr>
            <a:r>
              <a:rPr lang="en-US" b="0" i="0" dirty="0">
                <a:solidFill>
                  <a:srgbClr val="36304D"/>
                </a:solidFill>
                <a:effectLst/>
                <a:latin typeface="Poppins" panose="00000500000000000000" pitchFamily="2" charset="0"/>
              </a:rPr>
              <a:t>Submit Individual Oral Presentations/Workshops/Symposia to </a:t>
            </a:r>
            <a:r>
              <a:rPr lang="en-US" b="0" i="0" dirty="0">
                <a:solidFill>
                  <a:srgbClr val="DC423D"/>
                </a:solidFill>
                <a:effectLst/>
                <a:latin typeface="Poppins" panose="00000500000000000000" pitchFamily="2" charset="0"/>
                <a:hlinkClick r:id="rId3"/>
              </a:rPr>
              <a:t>wabf@uis.no</a:t>
            </a:r>
            <a:r>
              <a:rPr lang="en-US" b="0" i="0" dirty="0">
                <a:solidFill>
                  <a:srgbClr val="36304D"/>
                </a:solidFill>
                <a:effectLst/>
                <a:latin typeface="Poppins" panose="00000500000000000000" pitchFamily="2" charset="0"/>
              </a:rPr>
              <a:t> with subject field “</a:t>
            </a:r>
            <a:r>
              <a:rPr lang="en-US" b="1" i="0" dirty="0">
                <a:solidFill>
                  <a:srgbClr val="36304D"/>
                </a:solidFill>
                <a:effectLst/>
                <a:latin typeface="Poppins" panose="00000500000000000000" pitchFamily="2" charset="0"/>
              </a:rPr>
              <a:t>Submission of Presentation</a:t>
            </a:r>
            <a:r>
              <a:rPr lang="en-US" b="0" i="0" dirty="0">
                <a:solidFill>
                  <a:srgbClr val="36304D"/>
                </a:solidFill>
                <a:effectLst/>
                <a:latin typeface="Poppins" panose="00000500000000000000" pitchFamily="2" charset="0"/>
              </a:rPr>
              <a:t>” before June 9.</a:t>
            </a:r>
          </a:p>
          <a:p>
            <a:pPr algn="l">
              <a:lnSpc>
                <a:spcPts val="1950"/>
              </a:lnSpc>
              <a:spcAft>
                <a:spcPts val="1950"/>
              </a:spcAft>
              <a:buNone/>
            </a:pPr>
            <a:r>
              <a:rPr lang="en-US" b="0" i="0" dirty="0">
                <a:solidFill>
                  <a:srgbClr val="36304D"/>
                </a:solidFill>
                <a:effectLst/>
                <a:latin typeface="Poppins" panose="00000500000000000000" pitchFamily="2" charset="0"/>
              </a:rPr>
              <a:t>Make sure to name the file Contribution </a:t>
            </a:r>
            <a:r>
              <a:rPr lang="en-US" b="0" i="0" dirty="0" err="1">
                <a:solidFill>
                  <a:srgbClr val="36304D"/>
                </a:solidFill>
                <a:effectLst/>
                <a:latin typeface="Poppins" panose="00000500000000000000" pitchFamily="2" charset="0"/>
              </a:rPr>
              <a:t>ID_PresenterName</a:t>
            </a:r>
            <a:endParaRPr lang="en-US" b="0" i="0" dirty="0">
              <a:solidFill>
                <a:srgbClr val="36304D"/>
              </a:solidFill>
              <a:effectLst/>
              <a:latin typeface="Poppins" panose="00000500000000000000" pitchFamily="2" charset="0"/>
            </a:endParaRPr>
          </a:p>
          <a:p>
            <a:pPr algn="l">
              <a:lnSpc>
                <a:spcPts val="1950"/>
              </a:lnSpc>
              <a:spcAft>
                <a:spcPts val="1950"/>
              </a:spcAft>
            </a:pPr>
            <a:r>
              <a:rPr lang="en-US" b="0" i="0" dirty="0">
                <a:solidFill>
                  <a:srgbClr val="36304D"/>
                </a:solidFill>
                <a:effectLst/>
                <a:latin typeface="Poppins" panose="00000500000000000000" pitchFamily="2" charset="0"/>
              </a:rPr>
              <a:t>Example: ID123_Firstname_lastname.pptx</a:t>
            </a:r>
          </a:p>
          <a:p>
            <a:endParaRPr lang="nb-NO" dirty="0"/>
          </a:p>
        </p:txBody>
      </p:sp>
      <p:sp>
        <p:nvSpPr>
          <p:cNvPr id="4" name="Plassholder for lysbildenummer 3"/>
          <p:cNvSpPr>
            <a:spLocks noGrp="1"/>
          </p:cNvSpPr>
          <p:nvPr>
            <p:ph type="sldNum" sz="quarter" idx="5"/>
          </p:nvPr>
        </p:nvSpPr>
        <p:spPr/>
        <p:txBody>
          <a:bodyPr/>
          <a:lstStyle/>
          <a:p>
            <a:fld id="{08A843BE-DE61-AF40-9A94-F414206FFBAE}" type="slidenum">
              <a:rPr lang="nb-NO" smtClean="0"/>
              <a:t>15</a:t>
            </a:fld>
            <a:endParaRPr lang="nb-NO"/>
          </a:p>
        </p:txBody>
      </p:sp>
    </p:spTree>
    <p:extLst>
      <p:ext uri="{BB962C8B-B14F-4D97-AF65-F5344CB8AC3E}">
        <p14:creationId xmlns:p14="http://schemas.microsoft.com/office/powerpoint/2010/main" val="274757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dirty="0">
                <a:effectLst/>
                <a:latin typeface="Times New Roman" panose="02020603050405020304" pitchFamily="18" charset="0"/>
                <a:ea typeface="Calibri" panose="020F0502020204030204" pitchFamily="34" charset="0"/>
              </a:rPr>
              <a:t>The annual national student survey in Norway reports higher than ever prevalence rates of cyberbullying among school-enrolled children. Numbers range from 4,6% to 5,9% in grades 5</a:t>
            </a:r>
            <a:r>
              <a:rPr lang="en-US" sz="1200" baseline="30000" dirty="0">
                <a:effectLst/>
                <a:latin typeface="Times New Roman" panose="02020603050405020304" pitchFamily="18" charset="0"/>
                <a:ea typeface="Calibri" panose="020F0502020204030204" pitchFamily="34" charset="0"/>
              </a:rPr>
              <a:t>th</a:t>
            </a:r>
            <a:r>
              <a:rPr lang="en-US" sz="1200" dirty="0">
                <a:effectLst/>
                <a:latin typeface="Times New Roman" panose="02020603050405020304" pitchFamily="18" charset="0"/>
                <a:ea typeface="Calibri" panose="020F0502020204030204" pitchFamily="34" charset="0"/>
              </a:rPr>
              <a:t> to 10</a:t>
            </a:r>
            <a:r>
              <a:rPr lang="en-US" sz="1200" baseline="30000" dirty="0">
                <a:effectLst/>
                <a:latin typeface="Times New Roman" panose="02020603050405020304" pitchFamily="18" charset="0"/>
                <a:ea typeface="Calibri" panose="020F0502020204030204" pitchFamily="34" charset="0"/>
              </a:rPr>
              <a:t>th </a:t>
            </a:r>
            <a:r>
              <a:rPr lang="en-US" sz="1200" dirty="0">
                <a:effectLst/>
                <a:latin typeface="Times New Roman" panose="02020603050405020304" pitchFamily="18" charset="0"/>
                <a:ea typeface="Calibri" panose="020F0502020204030204" pitchFamily="34" charset="0"/>
              </a:rPr>
              <a:t>of children who report having been subjected to cyberbullying with the use of a mobile phone, tablet or a PC (</a:t>
            </a:r>
            <a:r>
              <a:rPr lang="en-US" sz="1200" dirty="0" err="1">
                <a:effectLst/>
                <a:latin typeface="Times New Roman" panose="02020603050405020304" pitchFamily="18" charset="0"/>
                <a:ea typeface="Calibri" panose="020F0502020204030204" pitchFamily="34" charset="0"/>
              </a:rPr>
              <a:t>Utdanningsdirektoratet</a:t>
            </a:r>
            <a:r>
              <a:rPr lang="en-US" sz="1200" dirty="0">
                <a:effectLst/>
                <a:latin typeface="Times New Roman" panose="02020603050405020304" pitchFamily="18" charset="0"/>
                <a:ea typeface="Calibri" panose="020F0502020204030204" pitchFamily="34" charset="0"/>
              </a:rPr>
              <a:t>, 2024).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Arial" panose="020B0604020202020204" pitchFamily="34" charset="0"/>
              </a:rPr>
              <a:t>Significant socio-economic costs are associated with cyberbullying, making it a prioritized line of research. The available evidence suggests that a holistic, whole-school approach, encouraging active involvement of all adults, especially parents, is an effective means to reducing rates of cyberbullying. Yet, no research so far has focused on the experiences, needs and views of parents whose children have been involved in cyberbullying in order to inform future practices and interventions. Thus, the main objective of the study was to extract meaningful insights regarding parents’ views and experiences concerning cooperation among adults to overcome cyberbullying within Norwegian educational context.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en-US" sz="1200" dirty="0">
              <a:effectLst/>
              <a:latin typeface="Times New Roman" panose="02020603050405020304" pitchFamily="18" charset="0"/>
              <a:ea typeface="Calibri" panose="020F0502020204030204" pitchFamily="34" charset="0"/>
            </a:endParaRPr>
          </a:p>
          <a:p>
            <a:endParaRPr lang="en-US" dirty="0"/>
          </a:p>
        </p:txBody>
      </p:sp>
      <p:sp>
        <p:nvSpPr>
          <p:cNvPr id="4" name="Plassholder for lysbildenummer 3"/>
          <p:cNvSpPr>
            <a:spLocks noGrp="1"/>
          </p:cNvSpPr>
          <p:nvPr>
            <p:ph type="sldNum" sz="quarter" idx="10"/>
          </p:nvPr>
        </p:nvSpPr>
        <p:spPr/>
        <p:txBody>
          <a:bodyPr/>
          <a:lstStyle/>
          <a:p>
            <a:fld id="{08A843BE-DE61-AF40-9A94-F414206FFBAE}" type="slidenum">
              <a:rPr lang="nb-NO" smtClean="0"/>
              <a:t>2</a:t>
            </a:fld>
            <a:endParaRPr lang="nb-NO"/>
          </a:p>
        </p:txBody>
      </p:sp>
    </p:spTree>
    <p:extLst>
      <p:ext uri="{BB962C8B-B14F-4D97-AF65-F5344CB8AC3E}">
        <p14:creationId xmlns:p14="http://schemas.microsoft.com/office/powerpoint/2010/main" val="1725556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p:txBody>
      </p:sp>
      <p:sp>
        <p:nvSpPr>
          <p:cNvPr id="4" name="Plassholder for lysbildenummer 3"/>
          <p:cNvSpPr>
            <a:spLocks noGrp="1"/>
          </p:cNvSpPr>
          <p:nvPr>
            <p:ph type="sldNum" sz="quarter" idx="10"/>
          </p:nvPr>
        </p:nvSpPr>
        <p:spPr/>
        <p:txBody>
          <a:bodyPr/>
          <a:lstStyle/>
          <a:p>
            <a:fld id="{08A843BE-DE61-AF40-9A94-F414206FFBAE}" type="slidenum">
              <a:rPr lang="nb-NO" smtClean="0"/>
              <a:t>3</a:t>
            </a:fld>
            <a:endParaRPr lang="nb-NO"/>
          </a:p>
        </p:txBody>
      </p:sp>
    </p:spTree>
    <p:extLst>
      <p:ext uri="{BB962C8B-B14F-4D97-AF65-F5344CB8AC3E}">
        <p14:creationId xmlns:p14="http://schemas.microsoft.com/office/powerpoint/2010/main" val="2001470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To answer the research question, 17 semi-structured interviews were conducted either in-person or online with parents of children and adolescents enrolled in Norwegian primary or lower secondary school, as these are the ages where cyberbullying is most prevalent (Kowalski et al., 2012). </a:t>
            </a:r>
            <a:r>
              <a:rPr lang="en-US" sz="1800" dirty="0">
                <a:effectLst/>
                <a:latin typeface="Times New Roman" panose="02020603050405020304" pitchFamily="18" charset="0"/>
                <a:ea typeface="Calibri" panose="020F0502020204030204" pitchFamily="34" charset="0"/>
                <a:cs typeface="Arial" panose="020B0604020202020204" pitchFamily="34" charset="0"/>
              </a:rPr>
              <a:t>Seeing as cyberbullying is a phenomenon difficult to observe in real time or recreate, interviews allow for a retrospective recollection of the past events (Merriam &amp;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Tisdell</a:t>
            </a:r>
            <a:r>
              <a:rPr lang="en-US" sz="1800" dirty="0">
                <a:effectLst/>
                <a:latin typeface="Times New Roman" panose="02020603050405020304" pitchFamily="18" charset="0"/>
                <a:ea typeface="Calibri" panose="020F0502020204030204" pitchFamily="34" charset="0"/>
                <a:cs typeface="Arial" panose="020B0604020202020204" pitchFamily="34" charset="0"/>
              </a:rPr>
              <a:t>, 2015). A pilot interview has been conducted in November 2022 to both test the interview guide, as well as test the first author in the role as interviewee (Dalen, 2011). Using probing questions, the participants were encouraged to elaborate on their experiences and dig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deeped</a:t>
            </a:r>
            <a:r>
              <a:rPr lang="en-US" sz="1800" dirty="0">
                <a:effectLst/>
                <a:latin typeface="Times New Roman" panose="02020603050405020304" pitchFamily="18" charset="0"/>
                <a:ea typeface="Calibri" panose="020F0502020204030204" pitchFamily="34" charset="0"/>
                <a:cs typeface="Arial" panose="020B0604020202020204" pitchFamily="34" charset="0"/>
              </a:rPr>
              <a:t> into their subjective opinions on the cooperation.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22222"/>
                </a:solidFill>
                <a:effectLst/>
                <a:latin typeface="Times New Roman" panose="02020603050405020304" pitchFamily="18" charset="0"/>
                <a:ea typeface="Times New Roman" panose="02020603050405020304" pitchFamily="18" charset="0"/>
              </a:rPr>
              <a:t>Purposive sampling was employed, with the population including parents of children involved in cases of cyberbullying. The 17 interviews that constituted the data material were carried out between November 2022 and January 2024 in either Norwegian, Polish or English.</a:t>
            </a:r>
            <a:r>
              <a:rPr lang="en-US" sz="1800" dirty="0">
                <a:solidFill>
                  <a:srgbClr val="000000"/>
                </a:solidFill>
                <a:effectLst/>
                <a:latin typeface="Times New Roman" panose="02020603050405020304" pitchFamily="18" charset="0"/>
                <a:ea typeface="MS Gothic" panose="020B0609070205080204" pitchFamily="49" charset="-128"/>
              </a:rPr>
              <a:t> Parents interviewed must have met the following criteria: (1) parents of children enrolled in primary or lower secondary school in Norway, where children have been involved in cyberbullying or cyber harassment in some capacity, (2) the parents were willing to be interviews and (3) the parents had specific interest in creating safe cyber space for the children. </a:t>
            </a:r>
            <a:endParaRPr lang="nb-NO"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Arial" panose="020B0604020202020204" pitchFamily="34" charset="0"/>
              </a:rPr>
              <a:t>A semi-structured interview guide has been devised to direct the conversation, ensuring that the informants were allowed to subjectively manifest their personal experiences with cooperation to overcome cyberbullying (see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Attachement</a:t>
            </a:r>
            <a:r>
              <a:rPr lang="en-US" sz="1800" dirty="0">
                <a:effectLst/>
                <a:latin typeface="Times New Roman" panose="02020603050405020304" pitchFamily="18" charset="0"/>
                <a:ea typeface="Calibri" panose="020F0502020204030204" pitchFamily="34" charset="0"/>
                <a:cs typeface="Arial" panose="020B0604020202020204" pitchFamily="34" charset="0"/>
              </a:rPr>
              <a:t> 7.1). The four main topics included (1) definition of cyberbullying, (2) the bullying, (3) intervention and (4) prevention. Without compromising the confidentiality and comfort of the informants, the interviews were conducted at the location and time at the informants’ choice. The interviews lasted between 25 minutes to 1 hour and 37 minutes. The interview guide was purposefully designed to allow the participants to freely reflect on experiences they deemed most important, yet guiding the conversation to stay within the study’s shape.</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Data analysis was facilitated using qualitative data software NVivo. The interviews were transcribed verbatim and uploaded into the software, then analyzed. Data analysis followed the thematic analysis framework by Braun and Clarke (2006, 2019, 2022, 2023), which involve six stages: (1) familiarizing oneself with the data, (2) creating codes, (3) generating themes, (4) reviewing potential themes, (5) defining and naming themes, and (6) producing the report. The coding process was further divided into three phases, as described in Corbin (2008): (1) open coding, (2) axial coding and (3) selective coding. A ‘code’ is a word or phrase summarizing a significant meaning to a chunk of data, and the streamlined codes-to-theory model was used, where observed codes in raw data are summed up into categories, and then into themes, with growing level of abstraction. Additionally, magnitude coding was employed to indicate frequency of active engagement of various stakeholders (</a:t>
            </a:r>
            <a:r>
              <a:rPr lang="en-US" sz="1800" dirty="0" err="1">
                <a:effectLst/>
                <a:latin typeface="Times New Roman" panose="02020603050405020304" pitchFamily="18" charset="0"/>
                <a:ea typeface="Calibri" panose="020F0502020204030204" pitchFamily="34" charset="0"/>
              </a:rPr>
              <a:t>Saldaña</a:t>
            </a:r>
            <a:r>
              <a:rPr lang="en-US" sz="1800" dirty="0">
                <a:effectLst/>
                <a:latin typeface="Times New Roman" panose="02020603050405020304" pitchFamily="18" charset="0"/>
                <a:ea typeface="Calibri" panose="020F0502020204030204" pitchFamily="34" charset="0"/>
              </a:rPr>
              <a:t>, 2009).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08A843BE-DE61-AF40-9A94-F414206FFBAE}" type="slidenum">
              <a:rPr lang="nb-NO" smtClean="0"/>
              <a:t>4</a:t>
            </a:fld>
            <a:endParaRPr lang="nb-NO"/>
          </a:p>
        </p:txBody>
      </p:sp>
    </p:spTree>
    <p:extLst>
      <p:ext uri="{BB962C8B-B14F-4D97-AF65-F5344CB8AC3E}">
        <p14:creationId xmlns:p14="http://schemas.microsoft.com/office/powerpoint/2010/main" val="1661107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134CB-31DB-3190-E8B7-7EED963899D2}"/>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69C50950-D8AD-FF5A-3307-A1A5407229E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38003A6-B03A-29CC-F633-BF5BA7CD46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To answer the research question, 17 semi-structured interviews were conducted either in-person or online with parents of children and adolescents enrolled in Norwegian primary or lower secondary school, as these are the ages where cyberbullying is most prevalent (Kowalski et al., 2012). </a:t>
            </a:r>
            <a:r>
              <a:rPr lang="en-US" sz="1800" dirty="0">
                <a:effectLst/>
                <a:latin typeface="Times New Roman" panose="02020603050405020304" pitchFamily="18" charset="0"/>
                <a:ea typeface="Calibri" panose="020F0502020204030204" pitchFamily="34" charset="0"/>
                <a:cs typeface="Arial" panose="020B0604020202020204" pitchFamily="34" charset="0"/>
              </a:rPr>
              <a:t>Seeing as cyberbullying is a phenomenon difficult to observe in real time or recreate, interviews allow for a retrospective recollection of the past events (Merriam &amp;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Tisdell</a:t>
            </a:r>
            <a:r>
              <a:rPr lang="en-US" sz="1800" dirty="0">
                <a:effectLst/>
                <a:latin typeface="Times New Roman" panose="02020603050405020304" pitchFamily="18" charset="0"/>
                <a:ea typeface="Calibri" panose="020F0502020204030204" pitchFamily="34" charset="0"/>
                <a:cs typeface="Arial" panose="020B0604020202020204" pitchFamily="34" charset="0"/>
              </a:rPr>
              <a:t>, 2015). A pilot interview has been conducted in November 2022 to both test the interview guide, as well as test the first author in the role as interviewee (Dalen, 2011). Using probing questions, the participants were encouraged to elaborate on their experiences and dig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deeped</a:t>
            </a:r>
            <a:r>
              <a:rPr lang="en-US" sz="1800" dirty="0">
                <a:effectLst/>
                <a:latin typeface="Times New Roman" panose="02020603050405020304" pitchFamily="18" charset="0"/>
                <a:ea typeface="Calibri" panose="020F0502020204030204" pitchFamily="34" charset="0"/>
                <a:cs typeface="Arial" panose="020B0604020202020204" pitchFamily="34" charset="0"/>
              </a:rPr>
              <a:t> into their subjective opinions on the cooperation.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22222"/>
                </a:solidFill>
                <a:effectLst/>
                <a:latin typeface="Times New Roman" panose="02020603050405020304" pitchFamily="18" charset="0"/>
                <a:ea typeface="Times New Roman" panose="02020603050405020304" pitchFamily="18" charset="0"/>
              </a:rPr>
              <a:t>Purposive sampling was employed, with the population including parents of children involved in cases of cyberbullying. The 17 interviews that constituted the data material were carried out between November 2022 and January 2024 in either Norwegian, Polish or English.</a:t>
            </a:r>
            <a:r>
              <a:rPr lang="en-US" sz="1800" dirty="0">
                <a:solidFill>
                  <a:srgbClr val="000000"/>
                </a:solidFill>
                <a:effectLst/>
                <a:latin typeface="Times New Roman" panose="02020603050405020304" pitchFamily="18" charset="0"/>
                <a:ea typeface="MS Gothic" panose="020B0609070205080204" pitchFamily="49" charset="-128"/>
              </a:rPr>
              <a:t> Parents interviewed must have met the following criteria: (1) parents of children enrolled in primary or lower secondary school in Norway, where children have been involved in cyberbullying or cyber harassment in some capacity, (2) the parents were willing to be interviews and (3) the parents had specific interest in creating safe cyber space for the children. </a:t>
            </a:r>
            <a:endParaRPr lang="nb-NO"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Arial" panose="020B0604020202020204" pitchFamily="34" charset="0"/>
              </a:rPr>
              <a:t>A semi-structured interview guide has been devised to direct the conversation, ensuring that the informants were allowed to subjectively manifest their personal experiences with cooperation to overcome cyberbullying (see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Attachement</a:t>
            </a:r>
            <a:r>
              <a:rPr lang="en-US" sz="1800" dirty="0">
                <a:effectLst/>
                <a:latin typeface="Times New Roman" panose="02020603050405020304" pitchFamily="18" charset="0"/>
                <a:ea typeface="Calibri" panose="020F0502020204030204" pitchFamily="34" charset="0"/>
                <a:cs typeface="Arial" panose="020B0604020202020204" pitchFamily="34" charset="0"/>
              </a:rPr>
              <a:t> 7.1). The four main topics included (1) definition of cyberbullying, (2) the bullying, (3) intervention and (4) prevention. Without compromising the confidentiality and comfort of the informants, the interviews were conducted at the location and time at the informants’ choice. The interviews lasted between 25 minutes to 1 hour and 37 minutes. The interview guide was purposefully designed to allow the participants to freely reflect on experiences they deemed most important, yet guiding the conversation to stay within the study’s shape.</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Data analysis was facilitated using qualitative data software NVivo. The interviews were transcribed verbatim and uploaded into the software, then analyzed. Data analysis followed the thematic analysis framework by Braun and Clarke (2006, 2019, 2022, 2023), which involve six stages: (1) familiarizing oneself with the data, (2) creating codes, (3) generating themes, (4) reviewing potential themes, (5) defining and naming themes, and (6) producing the report. The coding process was further divided into three phases, as described in Corbin (2008): (1) open coding, (2) axial coding and (3) selective coding. A ‘code’ is a word or phrase summarizing a significant meaning to a chunk of data, and the streamlined codes-to-theory model was used, where observed codes in raw data are summed up into categories, and then into themes, with growing level of abstraction. Additionally, magnitude coding was employed to indicate frequency of active engagement of various stakeholders (</a:t>
            </a:r>
            <a:r>
              <a:rPr lang="en-US" sz="1800" dirty="0" err="1">
                <a:effectLst/>
                <a:latin typeface="Times New Roman" panose="02020603050405020304" pitchFamily="18" charset="0"/>
                <a:ea typeface="Calibri" panose="020F0502020204030204" pitchFamily="34" charset="0"/>
              </a:rPr>
              <a:t>Saldaña</a:t>
            </a:r>
            <a:r>
              <a:rPr lang="en-US" sz="1800" dirty="0">
                <a:effectLst/>
                <a:latin typeface="Times New Roman" panose="02020603050405020304" pitchFamily="18" charset="0"/>
                <a:ea typeface="Calibri" panose="020F0502020204030204" pitchFamily="34" charset="0"/>
              </a:rPr>
              <a:t>, 2009).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a:extLst>
              <a:ext uri="{FF2B5EF4-FFF2-40B4-BE49-F238E27FC236}">
                <a16:creationId xmlns:a16="http://schemas.microsoft.com/office/drawing/2014/main" id="{309E2EEF-96EB-0803-26D7-BDFA183DF677}"/>
              </a:ext>
            </a:extLst>
          </p:cNvPr>
          <p:cNvSpPr>
            <a:spLocks noGrp="1"/>
          </p:cNvSpPr>
          <p:nvPr>
            <p:ph type="sldNum" sz="quarter" idx="5"/>
          </p:nvPr>
        </p:nvSpPr>
        <p:spPr/>
        <p:txBody>
          <a:bodyPr/>
          <a:lstStyle/>
          <a:p>
            <a:fld id="{08A843BE-DE61-AF40-9A94-F414206FFBAE}" type="slidenum">
              <a:rPr lang="nb-NO" smtClean="0"/>
              <a:t>5</a:t>
            </a:fld>
            <a:endParaRPr lang="nb-NO"/>
          </a:p>
        </p:txBody>
      </p:sp>
    </p:spTree>
    <p:extLst>
      <p:ext uri="{BB962C8B-B14F-4D97-AF65-F5344CB8AC3E}">
        <p14:creationId xmlns:p14="http://schemas.microsoft.com/office/powerpoint/2010/main" val="1745053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b="0" i="0" dirty="0">
                <a:solidFill>
                  <a:srgbClr val="000000"/>
                </a:solidFill>
                <a:effectLst/>
                <a:latin typeface="Times New Roman" panose="02020603050405020304" pitchFamily="18" charset="0"/>
              </a:rPr>
              <a:t>The study was Assessed by the Norwegian Agency for Shared Services in Education and Research (SIKT) in Norway.</a:t>
            </a:r>
          </a:p>
          <a:p>
            <a:r>
              <a:rPr lang="en-US" sz="1200" dirty="0">
                <a:solidFill>
                  <a:srgbClr val="000000"/>
                </a:solidFill>
                <a:latin typeface="Times New Roman" panose="02020603050405020304" pitchFamily="18" charset="0"/>
              </a:rPr>
              <a:t>A</a:t>
            </a:r>
            <a:r>
              <a:rPr lang="en-US" sz="1200" b="0" i="0" dirty="0">
                <a:solidFill>
                  <a:srgbClr val="000000"/>
                </a:solidFill>
                <a:effectLst/>
                <a:latin typeface="Times New Roman" panose="02020603050405020304" pitchFamily="18" charset="0"/>
              </a:rPr>
              <a:t> child-friendly approach, age-appropriate information, and informed consent from both child and parent . </a:t>
            </a:r>
          </a:p>
          <a:p>
            <a:r>
              <a:rPr lang="en-US" sz="1200" dirty="0">
                <a:solidFill>
                  <a:srgbClr val="000000"/>
                </a:solidFill>
                <a:latin typeface="Times New Roman" panose="02020603050405020304" pitchFamily="18" charset="0"/>
              </a:rPr>
              <a:t>The scenario </a:t>
            </a:r>
            <a:r>
              <a:rPr lang="en-US" sz="1200" b="0" i="0" dirty="0">
                <a:solidFill>
                  <a:srgbClr val="000000"/>
                </a:solidFill>
                <a:effectLst/>
                <a:latin typeface="Times New Roman" panose="02020603050405020304" pitchFamily="18" charset="0"/>
              </a:rPr>
              <a:t>used to protect vulnerable participants</a:t>
            </a:r>
            <a:r>
              <a:rPr lang="en-US" sz="1200" dirty="0">
                <a:solidFill>
                  <a:srgbClr val="000000"/>
                </a:solidFill>
                <a:latin typeface="Times New Roman" panose="02020603050405020304" pitchFamily="18" charset="0"/>
              </a:rPr>
              <a:t> </a:t>
            </a:r>
            <a:r>
              <a:rPr lang="en-US" sz="1200" b="0" i="0" dirty="0">
                <a:solidFill>
                  <a:srgbClr val="000000"/>
                </a:solidFill>
                <a:effectLst/>
                <a:latin typeface="Times New Roman" panose="02020603050405020304" pitchFamily="18" charset="0"/>
              </a:rPr>
              <a:t>(Bradbury-Jones et al., 2014)</a:t>
            </a:r>
          </a:p>
          <a:p>
            <a:r>
              <a:rPr lang="en-US" sz="1200" b="0" i="0" dirty="0">
                <a:solidFill>
                  <a:srgbClr val="000000"/>
                </a:solidFill>
                <a:effectLst/>
                <a:latin typeface="Times New Roman" panose="02020603050405020304" pitchFamily="18" charset="0"/>
              </a:rPr>
              <a:t>Q method’s sorting activity allows for a more playful expression of children’s subjective experiences (Øverland, 2025)</a:t>
            </a:r>
            <a:r>
              <a:rPr lang="en-US" sz="1200" dirty="0">
                <a:solidFill>
                  <a:srgbClr val="000000"/>
                </a:solidFill>
                <a:latin typeface="Times New Roman" panose="02020603050405020304" pitchFamily="18" charset="0"/>
              </a:rPr>
              <a:t> </a:t>
            </a:r>
          </a:p>
          <a:p>
            <a:r>
              <a:rPr lang="en-US" sz="1200" dirty="0">
                <a:solidFill>
                  <a:srgbClr val="000000"/>
                </a:solidFill>
                <a:latin typeface="Times New Roman" panose="02020603050405020304" pitchFamily="18" charset="0"/>
              </a:rPr>
              <a:t>Q methodology is well suited for children to express opinions and it is possible to take consideration for children’s development and wellbeing regarding data collection (Øverland, 2013, Ellingsen et al., 2014; Brown &amp; Montgomery, 2025)</a:t>
            </a:r>
            <a:endParaRPr lang="en-US" sz="1000" dirty="0">
              <a:solidFill>
                <a:srgbClr val="000000"/>
              </a:solidFill>
              <a:latin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08A843BE-DE61-AF40-9A94-F414206FFBAE}" type="slidenum">
              <a:rPr lang="nb-NO" smtClean="0"/>
              <a:t>6</a:t>
            </a:fld>
            <a:endParaRPr lang="nb-NO"/>
          </a:p>
        </p:txBody>
      </p:sp>
    </p:spTree>
    <p:extLst>
      <p:ext uri="{BB962C8B-B14F-4D97-AF65-F5344CB8AC3E}">
        <p14:creationId xmlns:p14="http://schemas.microsoft.com/office/powerpoint/2010/main" val="1135727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Note: The </a:t>
            </a:r>
            <a:r>
              <a:rPr lang="nb-NO" dirty="0" err="1"/>
              <a:t>yellow</a:t>
            </a:r>
            <a:r>
              <a:rPr lang="nb-NO" dirty="0"/>
              <a:t> </a:t>
            </a:r>
            <a:r>
              <a:rPr lang="nb-NO" dirty="0" err="1"/>
              <a:t>color</a:t>
            </a:r>
            <a:r>
              <a:rPr lang="nb-NO" dirty="0"/>
              <a:t>: </a:t>
            </a:r>
            <a:r>
              <a:rPr lang="nb-NO" dirty="0" err="1"/>
              <a:t>significant</a:t>
            </a:r>
            <a:r>
              <a:rPr lang="nb-NO" dirty="0"/>
              <a:t> different opinions from </a:t>
            </a:r>
            <a:r>
              <a:rPr lang="nb-NO" dirty="0" err="1"/>
              <a:t>the</a:t>
            </a:r>
            <a:r>
              <a:rPr lang="nb-NO" dirty="0"/>
              <a:t> </a:t>
            </a:r>
            <a:r>
              <a:rPr lang="nb-NO" dirty="0" err="1"/>
              <a:t>other</a:t>
            </a:r>
            <a:r>
              <a:rPr lang="nb-NO" dirty="0"/>
              <a:t> </a:t>
            </a:r>
            <a:r>
              <a:rPr lang="nb-NO" dirty="0" err="1"/>
              <a:t>views</a:t>
            </a:r>
            <a:endParaRPr lang="nb-NO" dirty="0"/>
          </a:p>
        </p:txBody>
      </p:sp>
      <p:sp>
        <p:nvSpPr>
          <p:cNvPr id="4" name="Plassholder for lysbildenummer 3"/>
          <p:cNvSpPr>
            <a:spLocks noGrp="1"/>
          </p:cNvSpPr>
          <p:nvPr>
            <p:ph type="sldNum" sz="quarter" idx="5"/>
          </p:nvPr>
        </p:nvSpPr>
        <p:spPr/>
        <p:txBody>
          <a:bodyPr/>
          <a:lstStyle/>
          <a:p>
            <a:fld id="{08A843BE-DE61-AF40-9A94-F414206FFBAE}" type="slidenum">
              <a:rPr lang="nb-NO" smtClean="0"/>
              <a:t>8</a:t>
            </a:fld>
            <a:endParaRPr lang="nb-NO"/>
          </a:p>
        </p:txBody>
      </p:sp>
    </p:spTree>
    <p:extLst>
      <p:ext uri="{BB962C8B-B14F-4D97-AF65-F5344CB8AC3E}">
        <p14:creationId xmlns:p14="http://schemas.microsoft.com/office/powerpoint/2010/main" val="3153055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Note: The </a:t>
            </a:r>
            <a:r>
              <a:rPr lang="nb-NO" dirty="0" err="1"/>
              <a:t>yellow</a:t>
            </a:r>
            <a:r>
              <a:rPr lang="nb-NO" dirty="0"/>
              <a:t> </a:t>
            </a:r>
            <a:r>
              <a:rPr lang="nb-NO" dirty="0" err="1"/>
              <a:t>color</a:t>
            </a:r>
            <a:r>
              <a:rPr lang="nb-NO" dirty="0"/>
              <a:t>: </a:t>
            </a:r>
            <a:r>
              <a:rPr lang="nb-NO" dirty="0" err="1"/>
              <a:t>significant</a:t>
            </a:r>
            <a:r>
              <a:rPr lang="nb-NO" dirty="0"/>
              <a:t> different opinions from </a:t>
            </a:r>
            <a:r>
              <a:rPr lang="nb-NO" dirty="0" err="1"/>
              <a:t>the</a:t>
            </a:r>
            <a:r>
              <a:rPr lang="nb-NO" dirty="0"/>
              <a:t> </a:t>
            </a:r>
            <a:r>
              <a:rPr lang="nb-NO" dirty="0" err="1"/>
              <a:t>other</a:t>
            </a:r>
            <a:r>
              <a:rPr lang="nb-NO" dirty="0"/>
              <a:t> </a:t>
            </a:r>
            <a:r>
              <a:rPr lang="nb-NO" dirty="0" err="1"/>
              <a:t>views</a:t>
            </a:r>
            <a:endParaRPr lang="nb-NO" dirty="0"/>
          </a:p>
          <a:p>
            <a:endParaRPr lang="nb-NO" dirty="0"/>
          </a:p>
        </p:txBody>
      </p:sp>
      <p:sp>
        <p:nvSpPr>
          <p:cNvPr id="4" name="Plassholder for lysbildenummer 3"/>
          <p:cNvSpPr>
            <a:spLocks noGrp="1"/>
          </p:cNvSpPr>
          <p:nvPr>
            <p:ph type="sldNum" sz="quarter" idx="5"/>
          </p:nvPr>
        </p:nvSpPr>
        <p:spPr/>
        <p:txBody>
          <a:bodyPr/>
          <a:lstStyle/>
          <a:p>
            <a:fld id="{08A843BE-DE61-AF40-9A94-F414206FFBAE}" type="slidenum">
              <a:rPr lang="nb-NO" smtClean="0"/>
              <a:t>9</a:t>
            </a:fld>
            <a:endParaRPr lang="nb-NO"/>
          </a:p>
        </p:txBody>
      </p:sp>
    </p:spTree>
    <p:extLst>
      <p:ext uri="{BB962C8B-B14F-4D97-AF65-F5344CB8AC3E}">
        <p14:creationId xmlns:p14="http://schemas.microsoft.com/office/powerpoint/2010/main" val="4057950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a:t>
            </a:r>
            <a:r>
              <a:rPr lang="en-US" sz="1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tatements </a:t>
            </a:r>
            <a:r>
              <a:rPr lang="en-US"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a:t>
            </a:r>
            <a:r>
              <a:rPr lang="en-US" sz="1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hat </a:t>
            </a:r>
            <a:r>
              <a:rPr lang="en-US"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d</a:t>
            </a:r>
            <a:r>
              <a:rPr lang="en-US" sz="1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o </a:t>
            </a:r>
            <a:r>
              <a:rPr lang="en-US"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a:t>
            </a:r>
            <a:r>
              <a:rPr lang="en-US" sz="1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ot </a:t>
            </a:r>
            <a:r>
              <a:rPr lang="en-US"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d</a:t>
            </a:r>
            <a:r>
              <a:rPr lang="en-US" sz="1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istinguish </a:t>
            </a:r>
            <a:r>
              <a:rPr lang="en-US"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b</a:t>
            </a:r>
            <a:r>
              <a:rPr lang="en-US" sz="1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etween any pair of factors</a:t>
            </a:r>
            <a:endParaRPr lang="nb-NO" sz="1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08A843BE-DE61-AF40-9A94-F414206FFBAE}" type="slidenum">
              <a:rPr lang="nb-NO" smtClean="0"/>
              <a:t>11</a:t>
            </a:fld>
            <a:endParaRPr lang="nb-NO"/>
          </a:p>
        </p:txBody>
      </p:sp>
    </p:spTree>
    <p:extLst>
      <p:ext uri="{BB962C8B-B14F-4D97-AF65-F5344CB8AC3E}">
        <p14:creationId xmlns:p14="http://schemas.microsoft.com/office/powerpoint/2010/main" val="1627832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tellysbilde">
    <p:bg>
      <p:bgPr>
        <a:solidFill>
          <a:schemeClr val="accent1"/>
        </a:solidFill>
        <a:effectLst/>
      </p:bgPr>
    </p:bg>
    <p:spTree>
      <p:nvGrpSpPr>
        <p:cNvPr id="1" name=""/>
        <p:cNvGrpSpPr/>
        <p:nvPr/>
      </p:nvGrpSpPr>
      <p:grpSpPr>
        <a:xfrm>
          <a:off x="0" y="0"/>
          <a:ext cx="0" cy="0"/>
          <a:chOff x="0" y="0"/>
          <a:chExt cx="0" cy="0"/>
        </a:xfrm>
      </p:grpSpPr>
      <p:sp>
        <p:nvSpPr>
          <p:cNvPr id="11" name="Rektangel 10"/>
          <p:cNvSpPr/>
          <p:nvPr userDrawn="1"/>
        </p:nvSpPr>
        <p:spPr>
          <a:xfrm>
            <a:off x="0" y="0"/>
            <a:ext cx="12191999" cy="15306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7481" y="378658"/>
            <a:ext cx="3555904" cy="801821"/>
          </a:xfrm>
          <a:prstGeom prst="rect">
            <a:avLst/>
          </a:prstGeom>
        </p:spPr>
      </p:pic>
      <p:sp>
        <p:nvSpPr>
          <p:cNvPr id="2" name="Tittel 1"/>
          <p:cNvSpPr>
            <a:spLocks noGrp="1"/>
          </p:cNvSpPr>
          <p:nvPr>
            <p:ph type="ctrTitle" hasCustomPrompt="1"/>
          </p:nvPr>
        </p:nvSpPr>
        <p:spPr>
          <a:xfrm>
            <a:off x="2438179" y="3122818"/>
            <a:ext cx="7868699" cy="2497311"/>
          </a:xfrm>
        </p:spPr>
        <p:txBody>
          <a:bodyPr lIns="0" tIns="0" rIns="0" bIns="0" anchor="t" anchorCtr="0">
            <a:normAutofit/>
          </a:bodyPr>
          <a:lstStyle>
            <a:lvl1pPr algn="l">
              <a:lnSpc>
                <a:spcPct val="93000"/>
              </a:lnSpc>
              <a:defRPr sz="4600" baseline="0">
                <a:solidFill>
                  <a:schemeClr val="bg2"/>
                </a:solidFill>
              </a:defRPr>
            </a:lvl1pPr>
          </a:lstStyle>
          <a:p>
            <a:r>
              <a:rPr lang="en-US" noProof="0" dirty="0"/>
              <a:t>Click to add a title</a:t>
            </a:r>
          </a:p>
        </p:txBody>
      </p:sp>
      <p:sp>
        <p:nvSpPr>
          <p:cNvPr id="3" name="Undertittel 2"/>
          <p:cNvSpPr>
            <a:spLocks noGrp="1"/>
          </p:cNvSpPr>
          <p:nvPr>
            <p:ph type="subTitle" idx="1" hasCustomPrompt="1"/>
          </p:nvPr>
        </p:nvSpPr>
        <p:spPr>
          <a:xfrm>
            <a:off x="2438179" y="2401422"/>
            <a:ext cx="7868699" cy="293215"/>
          </a:xfrm>
        </p:spPr>
        <p:txBody>
          <a:bodyPr lIns="0" tIns="0" rIns="0" bIns="0">
            <a:normAutofit/>
          </a:bodyPr>
          <a:lstStyle>
            <a:lvl1pPr marL="0" indent="0" algn="l">
              <a:buNone/>
              <a:defRPr sz="12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NAME, title</a:t>
            </a:r>
          </a:p>
        </p:txBody>
      </p:sp>
      <p:sp>
        <p:nvSpPr>
          <p:cNvPr id="4" name="Plassholder for dato 3"/>
          <p:cNvSpPr>
            <a:spLocks noGrp="1"/>
          </p:cNvSpPr>
          <p:nvPr>
            <p:ph type="dt" sz="half" idx="10"/>
          </p:nvPr>
        </p:nvSpPr>
        <p:spPr/>
        <p:txBody>
          <a:bodyPr/>
          <a:lstStyle>
            <a:lvl1pPr>
              <a:defRPr>
                <a:solidFill>
                  <a:srgbClr val="154194"/>
                </a:solidFill>
              </a:defRPr>
            </a:lvl1pPr>
          </a:lstStyle>
          <a:p>
            <a:fld id="{A8B17444-CBA2-9E48-9269-22B54D85A388}" type="datetime1">
              <a:rPr lang="nb-NO" noProof="0" smtClean="0"/>
              <a:t>05.06.2025</a:t>
            </a:fld>
            <a:endParaRPr lang="en-US" noProof="0" dirty="0"/>
          </a:p>
        </p:txBody>
      </p:sp>
      <p:sp>
        <p:nvSpPr>
          <p:cNvPr id="5" name="Plassholder for bunntekst 4"/>
          <p:cNvSpPr>
            <a:spLocks noGrp="1"/>
          </p:cNvSpPr>
          <p:nvPr>
            <p:ph type="ftr" sz="quarter" idx="11"/>
          </p:nvPr>
        </p:nvSpPr>
        <p:spPr/>
        <p:txBody>
          <a:bodyPr/>
          <a:lstStyle/>
          <a:p>
            <a:r>
              <a:rPr lang="en-US" noProof="0"/>
              <a:t>Footer</a:t>
            </a:r>
            <a:endParaRPr lang="en-US" noProof="0" dirty="0"/>
          </a:p>
        </p:txBody>
      </p:sp>
      <p:sp>
        <p:nvSpPr>
          <p:cNvPr id="6" name="Plassholder for lysbildenummer 5"/>
          <p:cNvSpPr>
            <a:spLocks noGrp="1"/>
          </p:cNvSpPr>
          <p:nvPr>
            <p:ph type="sldNum" sz="quarter" idx="12"/>
          </p:nvPr>
        </p:nvSpPr>
        <p:spPr/>
        <p:txBody>
          <a:bodyPr/>
          <a:lstStyle/>
          <a:p>
            <a:fld id="{1CAACE74-9F97-CC48-B4CB-2460102901BA}" type="slidenum">
              <a:rPr lang="en-US" noProof="0" smtClean="0"/>
              <a:t>‹#›</a:t>
            </a:fld>
            <a:endParaRPr lang="en-US" noProof="0" dirty="0"/>
          </a:p>
        </p:txBody>
      </p:sp>
      <p:sp>
        <p:nvSpPr>
          <p:cNvPr id="10" name="Rektangel 9"/>
          <p:cNvSpPr/>
          <p:nvPr userDrawn="1"/>
        </p:nvSpPr>
        <p:spPr>
          <a:xfrm>
            <a:off x="2438179" y="2815458"/>
            <a:ext cx="7868699" cy="768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slide">
    <p:spTree>
      <p:nvGrpSpPr>
        <p:cNvPr id="1" name=""/>
        <p:cNvGrpSpPr/>
        <p:nvPr/>
      </p:nvGrpSpPr>
      <p:grpSpPr>
        <a:xfrm>
          <a:off x="0" y="0"/>
          <a:ext cx="0" cy="0"/>
          <a:chOff x="0" y="0"/>
          <a:chExt cx="0" cy="0"/>
        </a:xfrm>
      </p:grpSpPr>
      <p:sp>
        <p:nvSpPr>
          <p:cNvPr id="11" name="Plassholder for bilde 10"/>
          <p:cNvSpPr>
            <a:spLocks noGrp="1"/>
          </p:cNvSpPr>
          <p:nvPr>
            <p:ph type="pic" sz="quarter" idx="13" hasCustomPrompt="1"/>
          </p:nvPr>
        </p:nvSpPr>
        <p:spPr>
          <a:xfrm>
            <a:off x="409322" y="428263"/>
            <a:ext cx="11373104" cy="6001474"/>
          </a:xfrm>
          <a:solidFill>
            <a:schemeClr val="bg1"/>
          </a:solidFill>
        </p:spPr>
        <p:txBody>
          <a:bodyPr/>
          <a:lstStyle>
            <a:lvl1pPr>
              <a:defRPr baseline="0"/>
            </a:lvl1pPr>
          </a:lstStyle>
          <a:p>
            <a:r>
              <a:rPr lang="en-US" noProof="0" dirty="0"/>
              <a:t>Click to add picture</a:t>
            </a:r>
          </a:p>
        </p:txBody>
      </p:sp>
      <p:sp>
        <p:nvSpPr>
          <p:cNvPr id="4" name="Plassholder for dato 3"/>
          <p:cNvSpPr>
            <a:spLocks noGrp="1"/>
          </p:cNvSpPr>
          <p:nvPr>
            <p:ph type="dt" sz="half" idx="10"/>
          </p:nvPr>
        </p:nvSpPr>
        <p:spPr/>
        <p:txBody>
          <a:bodyPr/>
          <a:lstStyle/>
          <a:p>
            <a:fld id="{FB28A44F-AF6C-3945-93F7-6DBEF88D4FBA}" type="datetime1">
              <a:rPr lang="nb-NO" noProof="0" smtClean="0"/>
              <a:t>05.06.2025</a:t>
            </a:fld>
            <a:endParaRPr lang="en-US" noProof="0" dirty="0"/>
          </a:p>
        </p:txBody>
      </p:sp>
      <p:sp>
        <p:nvSpPr>
          <p:cNvPr id="5" name="Plassholder for bunntekst 4"/>
          <p:cNvSpPr>
            <a:spLocks noGrp="1"/>
          </p:cNvSpPr>
          <p:nvPr>
            <p:ph type="ftr" sz="quarter" idx="11"/>
          </p:nvPr>
        </p:nvSpPr>
        <p:spPr/>
        <p:txBody>
          <a:bodyPr/>
          <a:lstStyle/>
          <a:p>
            <a:r>
              <a:rPr lang="en-US" noProof="0"/>
              <a:t>Footer</a:t>
            </a:r>
            <a:endParaRPr lang="en-US" noProof="0" dirty="0"/>
          </a:p>
        </p:txBody>
      </p:sp>
      <p:sp>
        <p:nvSpPr>
          <p:cNvPr id="6" name="Plassholder for lysbildenummer 5"/>
          <p:cNvSpPr>
            <a:spLocks noGrp="1"/>
          </p:cNvSpPr>
          <p:nvPr>
            <p:ph type="sldNum" sz="quarter" idx="12"/>
          </p:nvPr>
        </p:nvSpPr>
        <p:spPr/>
        <p:txBody>
          <a:bodyPr/>
          <a:lstStyle/>
          <a:p>
            <a:fld id="{1CAACE74-9F97-CC48-B4CB-2460102901BA}" type="slidenum">
              <a:rPr lang="en-US" noProof="0" smtClean="0"/>
              <a:t>‹#›</a:t>
            </a:fld>
            <a:endParaRPr lang="en-US" noProof="0" dirty="0"/>
          </a:p>
        </p:txBody>
      </p:sp>
      <p:sp>
        <p:nvSpPr>
          <p:cNvPr id="8" name="Plassholder for tekst 7"/>
          <p:cNvSpPr>
            <a:spLocks noGrp="1"/>
          </p:cNvSpPr>
          <p:nvPr>
            <p:ph type="body" sz="quarter" idx="14" hasCustomPrompt="1"/>
          </p:nvPr>
        </p:nvSpPr>
        <p:spPr>
          <a:xfrm>
            <a:off x="984439" y="952877"/>
            <a:ext cx="4602162" cy="1984375"/>
          </a:xfrm>
        </p:spPr>
        <p:txBody>
          <a:bodyPr>
            <a:noAutofit/>
          </a:bodyPr>
          <a:lstStyle>
            <a:lvl1pPr marL="0" indent="0">
              <a:lnSpc>
                <a:spcPct val="95000"/>
              </a:lnSpc>
              <a:buNone/>
              <a:defRPr sz="2500"/>
            </a:lvl1pPr>
            <a:lvl2pPr marL="288000" indent="0">
              <a:buNone/>
              <a:defRPr/>
            </a:lvl2pPr>
            <a:lvl3pPr marL="540000" indent="0">
              <a:buNone/>
              <a:defRPr/>
            </a:lvl3pPr>
            <a:lvl4pPr marL="828000" indent="0">
              <a:buNone/>
              <a:defRPr/>
            </a:lvl4pPr>
            <a:lvl5pPr marL="1116000" indent="0">
              <a:buNone/>
              <a:defRPr/>
            </a:lvl5pPr>
          </a:lstStyle>
          <a:p>
            <a:pPr lvl="0"/>
            <a:r>
              <a:rPr lang="en-US" noProof="0" dirty="0"/>
              <a:t>Click to enter short quote or statement</a:t>
            </a:r>
          </a:p>
        </p:txBody>
      </p:sp>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2946" y="6493047"/>
            <a:ext cx="977472" cy="30106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ttro">
    <p:bg>
      <p:bgPr>
        <a:solidFill>
          <a:schemeClr val="accent1"/>
        </a:solidFill>
        <a:effectLst/>
      </p:bgPr>
    </p:bg>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4030" y="1245194"/>
            <a:ext cx="3547880" cy="801821"/>
          </a:xfrm>
          <a:prstGeom prst="rect">
            <a:avLst/>
          </a:prstGeom>
        </p:spPr>
      </p:pic>
      <p:sp>
        <p:nvSpPr>
          <p:cNvPr id="3" name="Undertittel 2"/>
          <p:cNvSpPr>
            <a:spLocks noGrp="1"/>
          </p:cNvSpPr>
          <p:nvPr>
            <p:ph type="subTitle" idx="1" hasCustomPrompt="1"/>
          </p:nvPr>
        </p:nvSpPr>
        <p:spPr>
          <a:xfrm>
            <a:off x="1494031" y="2401422"/>
            <a:ext cx="3547880" cy="293215"/>
          </a:xfrm>
        </p:spPr>
        <p:txBody>
          <a:bodyPr lIns="0" tIns="0" rIns="0" bIns="0">
            <a:normAutofit/>
          </a:bodyPr>
          <a:lstStyle>
            <a:lvl1pPr marL="0" indent="0" algn="l">
              <a:buNone/>
              <a:defRPr sz="12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err="1"/>
              <a:t>læringsmiljøsenteret.no</a:t>
            </a:r>
            <a:endParaRPr lang="en-US" noProof="0" dirty="0"/>
          </a:p>
        </p:txBody>
      </p:sp>
      <p:sp>
        <p:nvSpPr>
          <p:cNvPr id="4" name="Plassholder for dato 3"/>
          <p:cNvSpPr>
            <a:spLocks noGrp="1"/>
          </p:cNvSpPr>
          <p:nvPr>
            <p:ph type="dt" sz="half" idx="10"/>
          </p:nvPr>
        </p:nvSpPr>
        <p:spPr/>
        <p:txBody>
          <a:bodyPr/>
          <a:lstStyle>
            <a:lvl1pPr>
              <a:defRPr>
                <a:solidFill>
                  <a:srgbClr val="154194"/>
                </a:solidFill>
              </a:defRPr>
            </a:lvl1pPr>
          </a:lstStyle>
          <a:p>
            <a:fld id="{A8B17444-CBA2-9E48-9269-22B54D85A388}" type="datetime1">
              <a:rPr lang="nb-NO" noProof="0" smtClean="0"/>
              <a:t>05.06.2025</a:t>
            </a:fld>
            <a:endParaRPr lang="en-US" noProof="0" dirty="0"/>
          </a:p>
        </p:txBody>
      </p:sp>
      <p:sp>
        <p:nvSpPr>
          <p:cNvPr id="5" name="Plassholder for bunntekst 4"/>
          <p:cNvSpPr>
            <a:spLocks noGrp="1"/>
          </p:cNvSpPr>
          <p:nvPr>
            <p:ph type="ftr" sz="quarter" idx="11"/>
          </p:nvPr>
        </p:nvSpPr>
        <p:spPr/>
        <p:txBody>
          <a:bodyPr/>
          <a:lstStyle/>
          <a:p>
            <a:r>
              <a:rPr lang="en-US" noProof="0"/>
              <a:t>Footer</a:t>
            </a:r>
            <a:endParaRPr lang="en-US" noProof="0" dirty="0"/>
          </a:p>
        </p:txBody>
      </p:sp>
      <p:sp>
        <p:nvSpPr>
          <p:cNvPr id="6" name="Plassholder for lysbildenummer 5"/>
          <p:cNvSpPr>
            <a:spLocks noGrp="1"/>
          </p:cNvSpPr>
          <p:nvPr>
            <p:ph type="sldNum" sz="quarter" idx="12"/>
          </p:nvPr>
        </p:nvSpPr>
        <p:spPr/>
        <p:txBody>
          <a:bodyPr/>
          <a:lstStyle/>
          <a:p>
            <a:fld id="{1CAACE74-9F97-CC48-B4CB-2460102901BA}" type="slidenum">
              <a:rPr lang="en-US" noProof="0" smtClean="0"/>
              <a:t>‹#›</a:t>
            </a:fld>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tellysbil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2418298" y="3120134"/>
            <a:ext cx="7888580" cy="1475141"/>
          </a:xfrm>
        </p:spPr>
        <p:txBody>
          <a:bodyPr lIns="0" tIns="0" rIns="0" bIns="0" anchor="t" anchorCtr="0">
            <a:normAutofit/>
          </a:bodyPr>
          <a:lstStyle>
            <a:lvl1pPr algn="l">
              <a:lnSpc>
                <a:spcPct val="93000"/>
              </a:lnSpc>
              <a:defRPr sz="4600" baseline="0">
                <a:solidFill>
                  <a:schemeClr val="bg2"/>
                </a:solidFill>
              </a:defRPr>
            </a:lvl1pPr>
          </a:lstStyle>
          <a:p>
            <a:r>
              <a:rPr lang="en-US" noProof="0" dirty="0"/>
              <a:t>Click to add a title</a:t>
            </a:r>
          </a:p>
        </p:txBody>
      </p:sp>
      <p:sp>
        <p:nvSpPr>
          <p:cNvPr id="3" name="Undertittel 2"/>
          <p:cNvSpPr>
            <a:spLocks noGrp="1"/>
          </p:cNvSpPr>
          <p:nvPr>
            <p:ph type="subTitle" idx="1" hasCustomPrompt="1"/>
          </p:nvPr>
        </p:nvSpPr>
        <p:spPr>
          <a:xfrm>
            <a:off x="2418298" y="2398738"/>
            <a:ext cx="7888580" cy="293215"/>
          </a:xfrm>
        </p:spPr>
        <p:txBody>
          <a:bodyPr lIns="0" tIns="0" rIns="0" bIns="0">
            <a:normAutofit/>
          </a:bodyPr>
          <a:lstStyle>
            <a:lvl1pPr marL="0" indent="0" algn="l">
              <a:buNone/>
              <a:defRPr sz="12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NAME, title</a:t>
            </a:r>
          </a:p>
        </p:txBody>
      </p:sp>
      <p:sp>
        <p:nvSpPr>
          <p:cNvPr id="4" name="Plassholder for dato 3"/>
          <p:cNvSpPr>
            <a:spLocks noGrp="1"/>
          </p:cNvSpPr>
          <p:nvPr>
            <p:ph type="dt" sz="half" idx="10"/>
          </p:nvPr>
        </p:nvSpPr>
        <p:spPr/>
        <p:txBody>
          <a:bodyPr/>
          <a:lstStyle>
            <a:lvl1pPr>
              <a:defRPr>
                <a:solidFill>
                  <a:srgbClr val="154194"/>
                </a:solidFill>
              </a:defRPr>
            </a:lvl1pPr>
          </a:lstStyle>
          <a:p>
            <a:fld id="{E439CBA3-9E7A-FF4C-8D10-3FF37C3CB5FC}" type="datetime1">
              <a:rPr lang="nb-NO" noProof="0" smtClean="0"/>
              <a:t>05.06.2025</a:t>
            </a:fld>
            <a:endParaRPr lang="en-US" noProof="0" dirty="0"/>
          </a:p>
        </p:txBody>
      </p:sp>
      <p:sp>
        <p:nvSpPr>
          <p:cNvPr id="5" name="Plassholder for bunntekst 4"/>
          <p:cNvSpPr>
            <a:spLocks noGrp="1"/>
          </p:cNvSpPr>
          <p:nvPr>
            <p:ph type="ftr" sz="quarter" idx="11"/>
          </p:nvPr>
        </p:nvSpPr>
        <p:spPr/>
        <p:txBody>
          <a:bodyPr/>
          <a:lstStyle/>
          <a:p>
            <a:r>
              <a:rPr lang="en-US" noProof="0"/>
              <a:t>Footer</a:t>
            </a:r>
            <a:endParaRPr lang="en-US" noProof="0" dirty="0"/>
          </a:p>
        </p:txBody>
      </p:sp>
      <p:sp>
        <p:nvSpPr>
          <p:cNvPr id="6" name="Plassholder for lysbildenummer 5"/>
          <p:cNvSpPr>
            <a:spLocks noGrp="1"/>
          </p:cNvSpPr>
          <p:nvPr>
            <p:ph type="sldNum" sz="quarter" idx="12"/>
          </p:nvPr>
        </p:nvSpPr>
        <p:spPr/>
        <p:txBody>
          <a:bodyPr/>
          <a:lstStyle/>
          <a:p>
            <a:fld id="{1CAACE74-9F97-CC48-B4CB-2460102901BA}" type="slidenum">
              <a:rPr lang="en-US" noProof="0" smtClean="0"/>
              <a:t>‹#›</a:t>
            </a:fld>
            <a:endParaRPr lang="en-US" noProof="0" dirty="0"/>
          </a:p>
        </p:txBody>
      </p:sp>
      <p:sp>
        <p:nvSpPr>
          <p:cNvPr id="8" name="Plassholder for tekst 7"/>
          <p:cNvSpPr>
            <a:spLocks noGrp="1"/>
          </p:cNvSpPr>
          <p:nvPr>
            <p:ph type="body" sz="quarter" idx="13" hasCustomPrompt="1"/>
          </p:nvPr>
        </p:nvSpPr>
        <p:spPr>
          <a:xfrm>
            <a:off x="2418245" y="4966087"/>
            <a:ext cx="7888473" cy="485715"/>
          </a:xfrm>
        </p:spPr>
        <p:txBody>
          <a:bodyPr lIns="0" tIns="0" rIns="0" bIns="0">
            <a:normAutofit/>
          </a:bodyPr>
          <a:lstStyle>
            <a:lvl1pPr marL="0" indent="0">
              <a:buNone/>
              <a:defRPr sz="1900" baseline="0">
                <a:solidFill>
                  <a:schemeClr val="bg2"/>
                </a:solidFill>
              </a:defRPr>
            </a:lvl1pPr>
          </a:lstStyle>
          <a:p>
            <a:pPr lvl="0"/>
            <a:r>
              <a:rPr lang="en-US" noProof="0" dirty="0"/>
              <a:t>Click to add a subtitle</a:t>
            </a:r>
          </a:p>
        </p:txBody>
      </p:sp>
      <p:sp>
        <p:nvSpPr>
          <p:cNvPr id="12" name="Rektangel 11"/>
          <p:cNvSpPr/>
          <p:nvPr userDrawn="1"/>
        </p:nvSpPr>
        <p:spPr>
          <a:xfrm>
            <a:off x="2418298" y="2812774"/>
            <a:ext cx="7888580" cy="768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2"/>
              </a:solidFill>
            </a:endParaRPr>
          </a:p>
        </p:txBody>
      </p:sp>
      <p:sp>
        <p:nvSpPr>
          <p:cNvPr id="14" name="Rektangel 13"/>
          <p:cNvSpPr/>
          <p:nvPr userDrawn="1"/>
        </p:nvSpPr>
        <p:spPr>
          <a:xfrm>
            <a:off x="0" y="0"/>
            <a:ext cx="12191999" cy="15306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Rett linje 15"/>
          <p:cNvCxnSpPr/>
          <p:nvPr userDrawn="1"/>
        </p:nvCxnSpPr>
        <p:spPr>
          <a:xfrm flipH="1">
            <a:off x="2418246" y="4722275"/>
            <a:ext cx="788847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Bil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7481" y="378658"/>
            <a:ext cx="3555904" cy="80182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tellysbilde">
    <p:bg>
      <p:bgPr>
        <a:solidFill>
          <a:schemeClr val="bg2"/>
        </a:solidFill>
        <a:effectLst/>
      </p:bgPr>
    </p:bg>
    <p:spTree>
      <p:nvGrpSpPr>
        <p:cNvPr id="1" name=""/>
        <p:cNvGrpSpPr/>
        <p:nvPr/>
      </p:nvGrpSpPr>
      <p:grpSpPr>
        <a:xfrm>
          <a:off x="0" y="0"/>
          <a:ext cx="0" cy="0"/>
          <a:chOff x="0" y="0"/>
          <a:chExt cx="0" cy="0"/>
        </a:xfrm>
      </p:grpSpPr>
      <p:sp>
        <p:nvSpPr>
          <p:cNvPr id="16" name="Plassholder for bilde 15"/>
          <p:cNvSpPr>
            <a:spLocks noGrp="1"/>
          </p:cNvSpPr>
          <p:nvPr>
            <p:ph type="pic" sz="quarter" idx="14"/>
          </p:nvPr>
        </p:nvSpPr>
        <p:spPr>
          <a:xfrm>
            <a:off x="425450" y="1964544"/>
            <a:ext cx="11334749" cy="4459116"/>
          </a:xfrm>
          <a:solidFill>
            <a:schemeClr val="bg1"/>
          </a:solidFill>
        </p:spPr>
        <p:txBody>
          <a:bodyPr/>
          <a:lstStyle/>
          <a:p>
            <a:r>
              <a:rPr lang="nb-NO" noProof="0"/>
              <a:t>Klikk på ikonet for å legge til et bilde</a:t>
            </a:r>
            <a:endParaRPr lang="en-US" noProof="0" dirty="0"/>
          </a:p>
        </p:txBody>
      </p:sp>
      <p:sp>
        <p:nvSpPr>
          <p:cNvPr id="4" name="Plassholder for dato 3"/>
          <p:cNvSpPr>
            <a:spLocks noGrp="1"/>
          </p:cNvSpPr>
          <p:nvPr>
            <p:ph type="dt" sz="half" idx="10"/>
          </p:nvPr>
        </p:nvSpPr>
        <p:spPr/>
        <p:txBody>
          <a:bodyPr/>
          <a:lstStyle>
            <a:lvl1pPr>
              <a:defRPr>
                <a:solidFill>
                  <a:srgbClr val="154194"/>
                </a:solidFill>
              </a:defRPr>
            </a:lvl1pPr>
          </a:lstStyle>
          <a:p>
            <a:fld id="{EA30F6B6-408A-0647-BB3B-ED4CD695545A}" type="datetime1">
              <a:rPr lang="nb-NO" noProof="0" smtClean="0"/>
              <a:t>05.06.2025</a:t>
            </a:fld>
            <a:endParaRPr lang="en-US" noProof="0" dirty="0"/>
          </a:p>
        </p:txBody>
      </p:sp>
      <p:sp>
        <p:nvSpPr>
          <p:cNvPr id="5" name="Plassholder for bunntekst 4"/>
          <p:cNvSpPr>
            <a:spLocks noGrp="1"/>
          </p:cNvSpPr>
          <p:nvPr>
            <p:ph type="ftr" sz="quarter" idx="11"/>
          </p:nvPr>
        </p:nvSpPr>
        <p:spPr/>
        <p:txBody>
          <a:bodyPr/>
          <a:lstStyle/>
          <a:p>
            <a:r>
              <a:rPr lang="en-US" noProof="0"/>
              <a:t>Footer</a:t>
            </a:r>
            <a:endParaRPr lang="en-US" noProof="0" dirty="0"/>
          </a:p>
        </p:txBody>
      </p:sp>
      <p:sp>
        <p:nvSpPr>
          <p:cNvPr id="6" name="Plassholder for lysbildenummer 5"/>
          <p:cNvSpPr>
            <a:spLocks noGrp="1"/>
          </p:cNvSpPr>
          <p:nvPr>
            <p:ph type="sldNum" sz="quarter" idx="12"/>
          </p:nvPr>
        </p:nvSpPr>
        <p:spPr/>
        <p:txBody>
          <a:bodyPr/>
          <a:lstStyle/>
          <a:p>
            <a:fld id="{1CAACE74-9F97-CC48-B4CB-2460102901BA}" type="slidenum">
              <a:rPr lang="en-US" noProof="0" smtClean="0"/>
              <a:t>‹#›</a:t>
            </a:fld>
            <a:endParaRPr lang="en-US" noProof="0" dirty="0"/>
          </a:p>
        </p:txBody>
      </p:sp>
      <p:sp>
        <p:nvSpPr>
          <p:cNvPr id="12" name="Rektangel 11"/>
          <p:cNvSpPr/>
          <p:nvPr userDrawn="1"/>
        </p:nvSpPr>
        <p:spPr>
          <a:xfrm>
            <a:off x="2418298" y="3079474"/>
            <a:ext cx="7888580" cy="768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2"/>
              </a:solidFill>
            </a:endParaRPr>
          </a:p>
        </p:txBody>
      </p:sp>
      <p:cxnSp>
        <p:nvCxnSpPr>
          <p:cNvPr id="13" name="Rett linje 12"/>
          <p:cNvCxnSpPr/>
          <p:nvPr userDrawn="1"/>
        </p:nvCxnSpPr>
        <p:spPr>
          <a:xfrm flipH="1">
            <a:off x="2418246" y="4988975"/>
            <a:ext cx="788847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ktangel 13"/>
          <p:cNvSpPr/>
          <p:nvPr userDrawn="1"/>
        </p:nvSpPr>
        <p:spPr>
          <a:xfrm>
            <a:off x="425450" y="433918"/>
            <a:ext cx="11334749" cy="15306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ittel 1"/>
          <p:cNvSpPr>
            <a:spLocks noGrp="1"/>
          </p:cNvSpPr>
          <p:nvPr>
            <p:ph type="ctrTitle" hasCustomPrompt="1"/>
          </p:nvPr>
        </p:nvSpPr>
        <p:spPr>
          <a:xfrm>
            <a:off x="2418298" y="3386834"/>
            <a:ext cx="7888580" cy="1475141"/>
          </a:xfrm>
        </p:spPr>
        <p:txBody>
          <a:bodyPr lIns="0" tIns="0" rIns="0" bIns="0" anchor="t" anchorCtr="0">
            <a:normAutofit/>
          </a:bodyPr>
          <a:lstStyle>
            <a:lvl1pPr algn="l">
              <a:lnSpc>
                <a:spcPct val="93000"/>
              </a:lnSpc>
              <a:defRPr sz="4600" baseline="0">
                <a:solidFill>
                  <a:schemeClr val="bg2"/>
                </a:solidFill>
              </a:defRPr>
            </a:lvl1pPr>
          </a:lstStyle>
          <a:p>
            <a:r>
              <a:rPr lang="en-US" noProof="0" dirty="0"/>
              <a:t>Click to add a title</a:t>
            </a:r>
          </a:p>
        </p:txBody>
      </p:sp>
      <p:sp>
        <p:nvSpPr>
          <p:cNvPr id="18" name="Undertittel 2"/>
          <p:cNvSpPr>
            <a:spLocks noGrp="1"/>
          </p:cNvSpPr>
          <p:nvPr>
            <p:ph type="subTitle" idx="1" hasCustomPrompt="1"/>
          </p:nvPr>
        </p:nvSpPr>
        <p:spPr>
          <a:xfrm>
            <a:off x="2418298" y="2665438"/>
            <a:ext cx="7888580" cy="293215"/>
          </a:xfrm>
        </p:spPr>
        <p:txBody>
          <a:bodyPr lIns="0" tIns="0" rIns="0" bIns="0">
            <a:normAutofit/>
          </a:bodyPr>
          <a:lstStyle>
            <a:lvl1pPr marL="0" indent="0" algn="l">
              <a:buNone/>
              <a:defRPr sz="12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NAME, title</a:t>
            </a:r>
          </a:p>
        </p:txBody>
      </p:sp>
      <p:sp>
        <p:nvSpPr>
          <p:cNvPr id="19" name="Plassholder for tekst 7"/>
          <p:cNvSpPr>
            <a:spLocks noGrp="1"/>
          </p:cNvSpPr>
          <p:nvPr>
            <p:ph type="body" sz="quarter" idx="13" hasCustomPrompt="1"/>
          </p:nvPr>
        </p:nvSpPr>
        <p:spPr>
          <a:xfrm>
            <a:off x="2418245" y="5232787"/>
            <a:ext cx="7888473" cy="485715"/>
          </a:xfrm>
        </p:spPr>
        <p:txBody>
          <a:bodyPr lIns="0" tIns="0" rIns="0" bIns="0">
            <a:normAutofit/>
          </a:bodyPr>
          <a:lstStyle>
            <a:lvl1pPr marL="0" indent="0">
              <a:buNone/>
              <a:defRPr sz="1900" baseline="0">
                <a:solidFill>
                  <a:schemeClr val="bg2"/>
                </a:solidFill>
              </a:defRPr>
            </a:lvl1pPr>
          </a:lstStyle>
          <a:p>
            <a:pPr lvl="0"/>
            <a:r>
              <a:rPr lang="en-US" noProof="0" dirty="0"/>
              <a:t>Click to add a subtitle</a:t>
            </a:r>
          </a:p>
        </p:txBody>
      </p:sp>
      <p:pic>
        <p:nvPicPr>
          <p:cNvPr id="21" name="Bild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7482" y="812576"/>
            <a:ext cx="3555901" cy="80182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tel/intro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663700" y="2136160"/>
            <a:ext cx="8871111" cy="2296140"/>
          </a:xfrm>
        </p:spPr>
        <p:txBody>
          <a:bodyPr lIns="0" tIns="0" rIns="0" bIns="0" anchor="t" anchorCtr="0">
            <a:normAutofit/>
          </a:bodyPr>
          <a:lstStyle>
            <a:lvl1pPr algn="l">
              <a:lnSpc>
                <a:spcPct val="93000"/>
              </a:lnSpc>
              <a:defRPr sz="4600" baseline="0">
                <a:solidFill>
                  <a:schemeClr val="bg2"/>
                </a:solidFill>
              </a:defRPr>
            </a:lvl1pPr>
          </a:lstStyle>
          <a:p>
            <a:r>
              <a:rPr lang="en-US" noProof="0" dirty="0"/>
              <a:t>Click to add a title</a:t>
            </a:r>
          </a:p>
        </p:txBody>
      </p:sp>
      <p:sp>
        <p:nvSpPr>
          <p:cNvPr id="4" name="Plassholder for dato 3"/>
          <p:cNvSpPr>
            <a:spLocks noGrp="1"/>
          </p:cNvSpPr>
          <p:nvPr>
            <p:ph type="dt" sz="half" idx="10"/>
          </p:nvPr>
        </p:nvSpPr>
        <p:spPr/>
        <p:txBody>
          <a:bodyPr/>
          <a:lstStyle>
            <a:lvl1pPr>
              <a:defRPr>
                <a:solidFill>
                  <a:srgbClr val="154194"/>
                </a:solidFill>
              </a:defRPr>
            </a:lvl1pPr>
          </a:lstStyle>
          <a:p>
            <a:fld id="{0E166D6B-DA5F-454E-A983-25AE2384FD6D}" type="datetime1">
              <a:rPr lang="nb-NO" noProof="0" smtClean="0"/>
              <a:t>05.06.2025</a:t>
            </a:fld>
            <a:endParaRPr lang="en-US" noProof="0" dirty="0"/>
          </a:p>
        </p:txBody>
      </p:sp>
      <p:sp>
        <p:nvSpPr>
          <p:cNvPr id="5" name="Plassholder for bunntekst 4"/>
          <p:cNvSpPr>
            <a:spLocks noGrp="1"/>
          </p:cNvSpPr>
          <p:nvPr>
            <p:ph type="ftr" sz="quarter" idx="11"/>
          </p:nvPr>
        </p:nvSpPr>
        <p:spPr/>
        <p:txBody>
          <a:bodyPr/>
          <a:lstStyle/>
          <a:p>
            <a:r>
              <a:rPr lang="en-US" noProof="0"/>
              <a:t>Footer</a:t>
            </a:r>
            <a:endParaRPr lang="en-US" noProof="0" dirty="0"/>
          </a:p>
        </p:txBody>
      </p:sp>
      <p:sp>
        <p:nvSpPr>
          <p:cNvPr id="12" name="Rektangel 11"/>
          <p:cNvSpPr/>
          <p:nvPr userDrawn="1"/>
        </p:nvSpPr>
        <p:spPr>
          <a:xfrm>
            <a:off x="1663700" y="1828800"/>
            <a:ext cx="8871111" cy="768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lassholder for lysbildenummer 5"/>
          <p:cNvSpPr>
            <a:spLocks noGrp="1"/>
          </p:cNvSpPr>
          <p:nvPr>
            <p:ph type="sldNum" sz="quarter" idx="4"/>
          </p:nvPr>
        </p:nvSpPr>
        <p:spPr>
          <a:xfrm>
            <a:off x="9039479" y="6550559"/>
            <a:ext cx="1295146" cy="307442"/>
          </a:xfrm>
          <a:prstGeom prst="rect">
            <a:avLst/>
          </a:prstGeom>
        </p:spPr>
        <p:txBody>
          <a:bodyPr vert="horz" lIns="0" tIns="0" rIns="0" bIns="0" rtlCol="0" anchor="t" anchorCtr="0"/>
          <a:lstStyle>
            <a:lvl1pPr algn="r">
              <a:defRPr sz="1000">
                <a:solidFill>
                  <a:srgbClr val="024DA1"/>
                </a:solidFill>
                <a:latin typeface="Tahoma" charset="0"/>
                <a:ea typeface="Tahoma" charset="0"/>
                <a:cs typeface="Tahoma" charset="0"/>
              </a:defRPr>
            </a:lvl1pPr>
          </a:lstStyle>
          <a:p>
            <a:fld id="{1CAACE74-9F97-CC48-B4CB-2460102901BA}" type="slidenum">
              <a:rPr lang="en-US" noProof="0" smtClean="0"/>
              <a:pPr/>
              <a:t>‹#›</a:t>
            </a:fld>
            <a:endParaRPr lang="en-US" noProof="0" dirty="0"/>
          </a:p>
        </p:txBody>
      </p:sp>
      <p:pic>
        <p:nvPicPr>
          <p:cNvPr id="3" name="Bil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2946" y="6493047"/>
            <a:ext cx="977472" cy="30106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slide-1">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670472" y="879894"/>
            <a:ext cx="8025619" cy="692957"/>
          </a:xfrm>
        </p:spPr>
        <p:txBody>
          <a:bodyPr lIns="0" tIns="0" rIns="0" bIns="0" anchor="t" anchorCtr="0">
            <a:normAutofit/>
          </a:bodyPr>
          <a:lstStyle>
            <a:lvl1pPr>
              <a:defRPr sz="3400" b="1">
                <a:solidFill>
                  <a:schemeClr val="accent1"/>
                </a:solidFill>
              </a:defRPr>
            </a:lvl1pPr>
          </a:lstStyle>
          <a:p>
            <a:r>
              <a:rPr lang="en-US" noProof="0" dirty="0"/>
              <a:t>Click to add a title</a:t>
            </a:r>
          </a:p>
        </p:txBody>
      </p:sp>
      <p:sp>
        <p:nvSpPr>
          <p:cNvPr id="4" name="Plassholder for dato 3"/>
          <p:cNvSpPr>
            <a:spLocks noGrp="1"/>
          </p:cNvSpPr>
          <p:nvPr>
            <p:ph type="dt" sz="half" idx="10"/>
          </p:nvPr>
        </p:nvSpPr>
        <p:spPr/>
        <p:txBody>
          <a:bodyPr/>
          <a:lstStyle/>
          <a:p>
            <a:fld id="{31892F0E-56F2-5843-B3C3-040348D2C940}" type="datetime1">
              <a:rPr lang="nb-NO" noProof="0" smtClean="0"/>
              <a:t>05.06.2025</a:t>
            </a:fld>
            <a:endParaRPr lang="en-US" noProof="0" dirty="0"/>
          </a:p>
        </p:txBody>
      </p:sp>
      <p:sp>
        <p:nvSpPr>
          <p:cNvPr id="5" name="Plassholder for bunntekst 4"/>
          <p:cNvSpPr>
            <a:spLocks noGrp="1"/>
          </p:cNvSpPr>
          <p:nvPr>
            <p:ph type="ftr" sz="quarter" idx="11"/>
          </p:nvPr>
        </p:nvSpPr>
        <p:spPr/>
        <p:txBody>
          <a:bodyPr/>
          <a:lstStyle/>
          <a:p>
            <a:r>
              <a:rPr lang="en-US" noProof="0"/>
              <a:t>Footer</a:t>
            </a:r>
            <a:endParaRPr lang="en-US" noProof="0" dirty="0"/>
          </a:p>
        </p:txBody>
      </p:sp>
      <p:cxnSp>
        <p:nvCxnSpPr>
          <p:cNvPr id="9" name="Rett linje 8"/>
          <p:cNvCxnSpPr/>
          <p:nvPr userDrawn="1"/>
        </p:nvCxnSpPr>
        <p:spPr>
          <a:xfrm flipH="1">
            <a:off x="1670472" y="1624829"/>
            <a:ext cx="80256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lassholder for tekst 11"/>
          <p:cNvSpPr>
            <a:spLocks noGrp="1"/>
          </p:cNvSpPr>
          <p:nvPr>
            <p:ph type="body" sz="quarter" idx="13" hasCustomPrompt="1"/>
          </p:nvPr>
        </p:nvSpPr>
        <p:spPr>
          <a:xfrm>
            <a:off x="1670049" y="1938337"/>
            <a:ext cx="8026041" cy="3953503"/>
          </a:xfrm>
        </p:spPr>
        <p:txBody>
          <a:bodyPr/>
          <a:lstStyle>
            <a:lvl1pPr marL="288000" indent="-288000">
              <a:buClr>
                <a:schemeClr val="accent1"/>
              </a:buClr>
              <a:buSzPct val="130000"/>
              <a:buFont typeface="Wingdings" charset="2"/>
              <a:buChar cha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Plassholder for lysbildenummer 5"/>
          <p:cNvSpPr>
            <a:spLocks noGrp="1"/>
          </p:cNvSpPr>
          <p:nvPr>
            <p:ph type="sldNum" sz="quarter" idx="4"/>
          </p:nvPr>
        </p:nvSpPr>
        <p:spPr>
          <a:xfrm>
            <a:off x="9039479" y="6550559"/>
            <a:ext cx="1295146" cy="307442"/>
          </a:xfrm>
          <a:prstGeom prst="rect">
            <a:avLst/>
          </a:prstGeom>
        </p:spPr>
        <p:txBody>
          <a:bodyPr vert="horz" lIns="0" tIns="0" rIns="0" bIns="0" rtlCol="0" anchor="t" anchorCtr="0"/>
          <a:lstStyle>
            <a:lvl1pPr algn="r">
              <a:defRPr sz="1000">
                <a:solidFill>
                  <a:srgbClr val="024DA1"/>
                </a:solidFill>
                <a:latin typeface="Tahoma" charset="0"/>
                <a:ea typeface="Tahoma" charset="0"/>
                <a:cs typeface="Tahoma" charset="0"/>
              </a:defRPr>
            </a:lvl1pPr>
          </a:lstStyle>
          <a:p>
            <a:fld id="{1CAACE74-9F97-CC48-B4CB-2460102901BA}" type="slidenum">
              <a:rPr lang="en-US" noProof="0" smtClean="0"/>
              <a:pPr/>
              <a:t>‹#›</a:t>
            </a:fld>
            <a:endParaRPr lang="en-US" noProof="0" dirty="0"/>
          </a:p>
        </p:txBody>
      </p:sp>
      <p:pic>
        <p:nvPicPr>
          <p:cNvPr id="13" name="Bil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2946" y="6493047"/>
            <a:ext cx="977472" cy="301061"/>
          </a:xfrm>
          <a:prstGeom prst="rect">
            <a:avLst/>
          </a:prstGeom>
        </p:spPr>
      </p:pic>
    </p:spTree>
    <p:extLst>
      <p:ext uri="{BB962C8B-B14F-4D97-AF65-F5344CB8AC3E}">
        <p14:creationId xmlns:p14="http://schemas.microsoft.com/office/powerpoint/2010/main" val="1548939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slide-2">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670472" y="879894"/>
            <a:ext cx="8025619" cy="692957"/>
          </a:xfrm>
        </p:spPr>
        <p:txBody>
          <a:bodyPr lIns="0" tIns="0" rIns="0" bIns="0" anchor="t" anchorCtr="0">
            <a:normAutofit/>
          </a:bodyPr>
          <a:lstStyle>
            <a:lvl1pPr>
              <a:defRPr sz="3400" b="1">
                <a:solidFill>
                  <a:schemeClr val="accent3"/>
                </a:solidFill>
              </a:defRPr>
            </a:lvl1pPr>
          </a:lstStyle>
          <a:p>
            <a:r>
              <a:rPr lang="en-US" noProof="0" dirty="0"/>
              <a:t>Click to add a title</a:t>
            </a:r>
          </a:p>
        </p:txBody>
      </p:sp>
      <p:sp>
        <p:nvSpPr>
          <p:cNvPr id="4" name="Plassholder for dato 3"/>
          <p:cNvSpPr>
            <a:spLocks noGrp="1"/>
          </p:cNvSpPr>
          <p:nvPr>
            <p:ph type="dt" sz="half" idx="10"/>
          </p:nvPr>
        </p:nvSpPr>
        <p:spPr/>
        <p:txBody>
          <a:bodyPr/>
          <a:lstStyle/>
          <a:p>
            <a:fld id="{1108768B-B3AF-6345-B6B2-89BD521C0B7D}" type="datetime1">
              <a:rPr lang="nb-NO" noProof="0" smtClean="0"/>
              <a:t>05.06.2025</a:t>
            </a:fld>
            <a:endParaRPr lang="en-US" noProof="0" dirty="0"/>
          </a:p>
        </p:txBody>
      </p:sp>
      <p:sp>
        <p:nvSpPr>
          <p:cNvPr id="5" name="Plassholder for bunntekst 4"/>
          <p:cNvSpPr>
            <a:spLocks noGrp="1"/>
          </p:cNvSpPr>
          <p:nvPr>
            <p:ph type="ftr" sz="quarter" idx="11"/>
          </p:nvPr>
        </p:nvSpPr>
        <p:spPr/>
        <p:txBody>
          <a:bodyPr/>
          <a:lstStyle/>
          <a:p>
            <a:r>
              <a:rPr lang="en-US" noProof="0"/>
              <a:t>Footer</a:t>
            </a:r>
            <a:endParaRPr lang="en-US" noProof="0" dirty="0"/>
          </a:p>
        </p:txBody>
      </p:sp>
      <p:cxnSp>
        <p:nvCxnSpPr>
          <p:cNvPr id="9" name="Rett linje 8"/>
          <p:cNvCxnSpPr/>
          <p:nvPr userDrawn="1"/>
        </p:nvCxnSpPr>
        <p:spPr>
          <a:xfrm flipH="1">
            <a:off x="1670472" y="1624829"/>
            <a:ext cx="8025619"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Plassholder for tekst 11"/>
          <p:cNvSpPr>
            <a:spLocks noGrp="1"/>
          </p:cNvSpPr>
          <p:nvPr>
            <p:ph type="body" sz="quarter" idx="13" hasCustomPrompt="1"/>
          </p:nvPr>
        </p:nvSpPr>
        <p:spPr>
          <a:xfrm>
            <a:off x="1670049" y="1938337"/>
            <a:ext cx="8026041" cy="3953503"/>
          </a:xfrm>
        </p:spPr>
        <p:txBody>
          <a:bodyPr/>
          <a:lstStyle>
            <a:lvl1pPr marL="324000" indent="-324000">
              <a:buClr>
                <a:schemeClr val="bg2"/>
              </a:buClr>
              <a:buFont typeface="Wingdings" charset="2"/>
              <a:buChar char="§"/>
              <a:defRPr>
                <a:solidFill>
                  <a:schemeClr val="bg2"/>
                </a:solidFill>
              </a:defRPr>
            </a:lvl1pPr>
            <a:lvl2pPr>
              <a:buClr>
                <a:schemeClr val="bg2"/>
              </a:buClr>
              <a:defRPr>
                <a:solidFill>
                  <a:schemeClr val="bg2"/>
                </a:solidFill>
              </a:defRPr>
            </a:lvl2pPr>
            <a:lvl3pPr>
              <a:buClr>
                <a:schemeClr val="bg2"/>
              </a:buClr>
              <a:defRPr>
                <a:solidFill>
                  <a:schemeClr val="bg2"/>
                </a:solidFill>
              </a:defRPr>
            </a:lvl3pPr>
            <a:lvl4pPr>
              <a:buClr>
                <a:schemeClr val="bg2"/>
              </a:buClr>
              <a:defRPr>
                <a:solidFill>
                  <a:schemeClr val="bg2"/>
                </a:solidFill>
              </a:defRPr>
            </a:lvl4pPr>
            <a:lvl5pPr>
              <a:buClr>
                <a:schemeClr val="bg2"/>
              </a:buClr>
              <a:defRPr>
                <a:solidFill>
                  <a:schemeClr val="bg2"/>
                </a:solidFill>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Plassholder for lysbildenummer 5"/>
          <p:cNvSpPr>
            <a:spLocks noGrp="1"/>
          </p:cNvSpPr>
          <p:nvPr>
            <p:ph type="sldNum" sz="quarter" idx="4"/>
          </p:nvPr>
        </p:nvSpPr>
        <p:spPr>
          <a:xfrm>
            <a:off x="9039479" y="6550559"/>
            <a:ext cx="1295146" cy="307442"/>
          </a:xfrm>
          <a:prstGeom prst="rect">
            <a:avLst/>
          </a:prstGeom>
        </p:spPr>
        <p:txBody>
          <a:bodyPr vert="horz" lIns="0" tIns="0" rIns="0" bIns="0" rtlCol="0" anchor="t" anchorCtr="0"/>
          <a:lstStyle>
            <a:lvl1pPr algn="r">
              <a:defRPr sz="1000">
                <a:solidFill>
                  <a:srgbClr val="024DA1"/>
                </a:solidFill>
                <a:latin typeface="Tahoma" charset="0"/>
                <a:ea typeface="Tahoma" charset="0"/>
                <a:cs typeface="Tahoma" charset="0"/>
              </a:defRPr>
            </a:lvl1pPr>
          </a:lstStyle>
          <a:p>
            <a:fld id="{1CAACE74-9F97-CC48-B4CB-2460102901BA}" type="slidenum">
              <a:rPr lang="en-US" noProof="0" smtClean="0"/>
              <a:pPr/>
              <a:t>‹#›</a:t>
            </a:fld>
            <a:endParaRPr lang="en-US" noProof="0" dirty="0"/>
          </a:p>
        </p:txBody>
      </p:sp>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2946" y="6493047"/>
            <a:ext cx="977472" cy="30106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slide med bilde-1">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130060" y="1009620"/>
            <a:ext cx="5132717" cy="692957"/>
          </a:xfrm>
        </p:spPr>
        <p:txBody>
          <a:bodyPr lIns="0" tIns="0" rIns="0" bIns="0" anchor="t" anchorCtr="0">
            <a:normAutofit/>
          </a:bodyPr>
          <a:lstStyle>
            <a:lvl1pPr>
              <a:lnSpc>
                <a:spcPct val="100000"/>
              </a:lnSpc>
              <a:defRPr sz="3400" b="1">
                <a:solidFill>
                  <a:schemeClr val="accent1"/>
                </a:solidFill>
              </a:defRPr>
            </a:lvl1pPr>
          </a:lstStyle>
          <a:p>
            <a:r>
              <a:rPr lang="en-US" noProof="0" dirty="0"/>
              <a:t>Click to add a title</a:t>
            </a:r>
          </a:p>
        </p:txBody>
      </p:sp>
      <p:sp>
        <p:nvSpPr>
          <p:cNvPr id="4" name="Plassholder for dato 3"/>
          <p:cNvSpPr>
            <a:spLocks noGrp="1"/>
          </p:cNvSpPr>
          <p:nvPr>
            <p:ph type="dt" sz="half" idx="10"/>
          </p:nvPr>
        </p:nvSpPr>
        <p:spPr/>
        <p:txBody>
          <a:bodyPr/>
          <a:lstStyle/>
          <a:p>
            <a:fld id="{18071DAF-051F-8847-AF93-6E361FFEEFD9}" type="datetime1">
              <a:rPr lang="nb-NO" noProof="0" smtClean="0"/>
              <a:t>05.06.2025</a:t>
            </a:fld>
            <a:endParaRPr lang="en-US" noProof="0" dirty="0"/>
          </a:p>
        </p:txBody>
      </p:sp>
      <p:sp>
        <p:nvSpPr>
          <p:cNvPr id="5" name="Plassholder for bunntekst 4"/>
          <p:cNvSpPr>
            <a:spLocks noGrp="1"/>
          </p:cNvSpPr>
          <p:nvPr>
            <p:ph type="ftr" sz="quarter" idx="11"/>
          </p:nvPr>
        </p:nvSpPr>
        <p:spPr/>
        <p:txBody>
          <a:bodyPr/>
          <a:lstStyle/>
          <a:p>
            <a:r>
              <a:rPr lang="en-US" noProof="0"/>
              <a:t>Footer</a:t>
            </a:r>
            <a:endParaRPr lang="en-US" noProof="0" dirty="0"/>
          </a:p>
        </p:txBody>
      </p:sp>
      <p:cxnSp>
        <p:nvCxnSpPr>
          <p:cNvPr id="9" name="Rett linje 8"/>
          <p:cNvCxnSpPr/>
          <p:nvPr userDrawn="1"/>
        </p:nvCxnSpPr>
        <p:spPr>
          <a:xfrm flipH="1">
            <a:off x="1130061" y="1823236"/>
            <a:ext cx="51413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lassholder for bilde 10"/>
          <p:cNvSpPr>
            <a:spLocks noGrp="1"/>
          </p:cNvSpPr>
          <p:nvPr>
            <p:ph type="pic" sz="quarter" idx="13"/>
          </p:nvPr>
        </p:nvSpPr>
        <p:spPr>
          <a:xfrm>
            <a:off x="6918386" y="428263"/>
            <a:ext cx="4864040" cy="6001473"/>
          </a:xfrm>
          <a:solidFill>
            <a:schemeClr val="bg1"/>
          </a:solidFill>
        </p:spPr>
        <p:txBody>
          <a:bodyPr/>
          <a:lstStyle/>
          <a:p>
            <a:r>
              <a:rPr lang="nb-NO" noProof="0"/>
              <a:t>Klikk på ikonet for å legge til et bilde</a:t>
            </a:r>
            <a:endParaRPr lang="en-US" noProof="0" dirty="0"/>
          </a:p>
        </p:txBody>
      </p:sp>
      <p:sp>
        <p:nvSpPr>
          <p:cNvPr id="10" name="Plassholder for tekst 11"/>
          <p:cNvSpPr>
            <a:spLocks noGrp="1"/>
          </p:cNvSpPr>
          <p:nvPr>
            <p:ph type="body" sz="quarter" idx="14" hasCustomPrompt="1"/>
          </p:nvPr>
        </p:nvSpPr>
        <p:spPr>
          <a:xfrm>
            <a:off x="1130060" y="2175898"/>
            <a:ext cx="5141343" cy="3953503"/>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Plassholder for lysbildenummer 5"/>
          <p:cNvSpPr>
            <a:spLocks noGrp="1"/>
          </p:cNvSpPr>
          <p:nvPr>
            <p:ph type="sldNum" sz="quarter" idx="4"/>
          </p:nvPr>
        </p:nvSpPr>
        <p:spPr>
          <a:xfrm>
            <a:off x="9039479" y="6550559"/>
            <a:ext cx="1295146" cy="307442"/>
          </a:xfrm>
          <a:prstGeom prst="rect">
            <a:avLst/>
          </a:prstGeom>
        </p:spPr>
        <p:txBody>
          <a:bodyPr vert="horz" lIns="0" tIns="0" rIns="0" bIns="0" rtlCol="0" anchor="t" anchorCtr="0"/>
          <a:lstStyle>
            <a:lvl1pPr algn="r">
              <a:defRPr sz="1000">
                <a:solidFill>
                  <a:srgbClr val="024DA1"/>
                </a:solidFill>
                <a:latin typeface="Tahoma" charset="0"/>
                <a:ea typeface="Tahoma" charset="0"/>
                <a:cs typeface="Tahoma" charset="0"/>
              </a:defRPr>
            </a:lvl1pPr>
          </a:lstStyle>
          <a:p>
            <a:fld id="{1CAACE74-9F97-CC48-B4CB-2460102901BA}" type="slidenum">
              <a:rPr lang="en-US" noProof="0" smtClean="0"/>
              <a:pPr/>
              <a:t>‹#›</a:t>
            </a:fld>
            <a:endParaRPr lang="en-US" noProof="0" dirty="0"/>
          </a:p>
        </p:txBody>
      </p:sp>
      <p:pic>
        <p:nvPicPr>
          <p:cNvPr id="12" name="Bil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2946" y="6493047"/>
            <a:ext cx="977472" cy="30106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slide med bilde-2">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130060" y="1009620"/>
            <a:ext cx="5132717" cy="692957"/>
          </a:xfrm>
        </p:spPr>
        <p:txBody>
          <a:bodyPr lIns="0" tIns="0" rIns="0" bIns="0" anchor="t" anchorCtr="0">
            <a:noAutofit/>
          </a:bodyPr>
          <a:lstStyle>
            <a:lvl1pPr>
              <a:lnSpc>
                <a:spcPct val="100000"/>
              </a:lnSpc>
              <a:defRPr sz="3400" b="1">
                <a:solidFill>
                  <a:schemeClr val="accent3"/>
                </a:solidFill>
              </a:defRPr>
            </a:lvl1pPr>
          </a:lstStyle>
          <a:p>
            <a:r>
              <a:rPr lang="en-US" noProof="0" dirty="0"/>
              <a:t>Click to add a title</a:t>
            </a:r>
          </a:p>
        </p:txBody>
      </p:sp>
      <p:sp>
        <p:nvSpPr>
          <p:cNvPr id="4" name="Plassholder for dato 3"/>
          <p:cNvSpPr>
            <a:spLocks noGrp="1"/>
          </p:cNvSpPr>
          <p:nvPr>
            <p:ph type="dt" sz="half" idx="10"/>
          </p:nvPr>
        </p:nvSpPr>
        <p:spPr/>
        <p:txBody>
          <a:bodyPr/>
          <a:lstStyle/>
          <a:p>
            <a:fld id="{D682B81E-977E-3245-9D50-5D5D527E0266}" type="datetime1">
              <a:rPr lang="nb-NO" noProof="0" smtClean="0"/>
              <a:t>05.06.2025</a:t>
            </a:fld>
            <a:endParaRPr lang="en-US" noProof="0" dirty="0"/>
          </a:p>
        </p:txBody>
      </p:sp>
      <p:sp>
        <p:nvSpPr>
          <p:cNvPr id="5" name="Plassholder for bunntekst 4"/>
          <p:cNvSpPr>
            <a:spLocks noGrp="1"/>
          </p:cNvSpPr>
          <p:nvPr>
            <p:ph type="ftr" sz="quarter" idx="11"/>
          </p:nvPr>
        </p:nvSpPr>
        <p:spPr/>
        <p:txBody>
          <a:bodyPr/>
          <a:lstStyle/>
          <a:p>
            <a:r>
              <a:rPr lang="en-US" noProof="0"/>
              <a:t>Footer</a:t>
            </a:r>
            <a:endParaRPr lang="en-US" noProof="0" dirty="0"/>
          </a:p>
        </p:txBody>
      </p:sp>
      <p:cxnSp>
        <p:nvCxnSpPr>
          <p:cNvPr id="9" name="Rett linje 8"/>
          <p:cNvCxnSpPr/>
          <p:nvPr userDrawn="1"/>
        </p:nvCxnSpPr>
        <p:spPr>
          <a:xfrm flipH="1">
            <a:off x="1130061" y="1823236"/>
            <a:ext cx="514134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Plassholder for bilde 10"/>
          <p:cNvSpPr>
            <a:spLocks noGrp="1"/>
          </p:cNvSpPr>
          <p:nvPr>
            <p:ph type="pic" sz="quarter" idx="13"/>
          </p:nvPr>
        </p:nvSpPr>
        <p:spPr>
          <a:xfrm>
            <a:off x="6918386" y="428263"/>
            <a:ext cx="4864040" cy="6001474"/>
          </a:xfrm>
          <a:solidFill>
            <a:schemeClr val="bg1"/>
          </a:solidFill>
        </p:spPr>
        <p:txBody>
          <a:bodyPr/>
          <a:lstStyle/>
          <a:p>
            <a:r>
              <a:rPr lang="nb-NO" noProof="0"/>
              <a:t>Klikk på ikonet for å legge til et bilde</a:t>
            </a:r>
            <a:endParaRPr lang="en-US" noProof="0" dirty="0"/>
          </a:p>
        </p:txBody>
      </p:sp>
      <p:sp>
        <p:nvSpPr>
          <p:cNvPr id="10" name="Plassholder for tekst 11"/>
          <p:cNvSpPr>
            <a:spLocks noGrp="1"/>
          </p:cNvSpPr>
          <p:nvPr>
            <p:ph type="body" sz="quarter" idx="14" hasCustomPrompt="1"/>
          </p:nvPr>
        </p:nvSpPr>
        <p:spPr>
          <a:xfrm>
            <a:off x="1130060" y="2175898"/>
            <a:ext cx="5132717" cy="3953503"/>
          </a:xfrm>
        </p:spPr>
        <p:txBody>
          <a:bodyPr/>
          <a:lstStyle>
            <a:lvl1pPr marL="324000" indent="-324000">
              <a:buClr>
                <a:schemeClr val="bg2"/>
              </a:buClr>
              <a:buFont typeface="Wingdings" charset="2"/>
              <a:buChar char="§"/>
              <a:defRPr>
                <a:solidFill>
                  <a:schemeClr val="bg2"/>
                </a:solidFill>
              </a:defRPr>
            </a:lvl1pPr>
            <a:lvl2pPr>
              <a:buClr>
                <a:schemeClr val="bg2"/>
              </a:buClr>
              <a:defRPr>
                <a:solidFill>
                  <a:schemeClr val="bg2"/>
                </a:solidFill>
              </a:defRPr>
            </a:lvl2pPr>
            <a:lvl3pPr>
              <a:buClr>
                <a:schemeClr val="bg2"/>
              </a:buClr>
              <a:defRPr>
                <a:solidFill>
                  <a:schemeClr val="bg2"/>
                </a:solidFill>
              </a:defRPr>
            </a:lvl3pPr>
            <a:lvl4pPr>
              <a:buClr>
                <a:schemeClr val="bg2"/>
              </a:buClr>
              <a:defRPr>
                <a:solidFill>
                  <a:schemeClr val="bg2"/>
                </a:solidFill>
              </a:defRPr>
            </a:lvl4pPr>
            <a:lvl5pPr>
              <a:buClr>
                <a:schemeClr val="bg2"/>
              </a:buClr>
              <a:defRPr>
                <a:solidFill>
                  <a:schemeClr val="bg2"/>
                </a:solidFill>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Plassholder for lysbildenummer 5"/>
          <p:cNvSpPr>
            <a:spLocks noGrp="1"/>
          </p:cNvSpPr>
          <p:nvPr>
            <p:ph type="sldNum" sz="quarter" idx="4"/>
          </p:nvPr>
        </p:nvSpPr>
        <p:spPr>
          <a:xfrm>
            <a:off x="9039479" y="6550559"/>
            <a:ext cx="1295146" cy="307442"/>
          </a:xfrm>
          <a:prstGeom prst="rect">
            <a:avLst/>
          </a:prstGeom>
        </p:spPr>
        <p:txBody>
          <a:bodyPr vert="horz" lIns="0" tIns="0" rIns="0" bIns="0" rtlCol="0" anchor="t" anchorCtr="0"/>
          <a:lstStyle>
            <a:lvl1pPr algn="r">
              <a:defRPr sz="1000">
                <a:solidFill>
                  <a:srgbClr val="024DA1"/>
                </a:solidFill>
                <a:latin typeface="Tahoma" charset="0"/>
                <a:ea typeface="Tahoma" charset="0"/>
                <a:cs typeface="Tahoma" charset="0"/>
              </a:defRPr>
            </a:lvl1pPr>
          </a:lstStyle>
          <a:p>
            <a:fld id="{1CAACE74-9F97-CC48-B4CB-2460102901BA}" type="slidenum">
              <a:rPr lang="en-US" noProof="0" smtClean="0"/>
              <a:pPr/>
              <a:t>‹#›</a:t>
            </a:fld>
            <a:endParaRPr lang="en-US" noProof="0" dirty="0"/>
          </a:p>
        </p:txBody>
      </p:sp>
      <p:pic>
        <p:nvPicPr>
          <p:cNvPr id="14" name="Bil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2946" y="6493047"/>
            <a:ext cx="977472" cy="30106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slide med bilde-3">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130060" y="1009620"/>
            <a:ext cx="5132717" cy="1201755"/>
          </a:xfrm>
        </p:spPr>
        <p:txBody>
          <a:bodyPr lIns="0" tIns="0" rIns="0" bIns="0" anchor="t" anchorCtr="0">
            <a:normAutofit/>
          </a:bodyPr>
          <a:lstStyle>
            <a:lvl1pPr>
              <a:lnSpc>
                <a:spcPct val="100000"/>
              </a:lnSpc>
              <a:defRPr sz="3400" b="1">
                <a:solidFill>
                  <a:schemeClr val="bg2"/>
                </a:solidFill>
              </a:defRPr>
            </a:lvl1pPr>
          </a:lstStyle>
          <a:p>
            <a:r>
              <a:rPr lang="en-US" noProof="0" dirty="0"/>
              <a:t>Click to add a multi-line title</a:t>
            </a:r>
          </a:p>
        </p:txBody>
      </p:sp>
      <p:sp>
        <p:nvSpPr>
          <p:cNvPr id="4" name="Plassholder for dato 3"/>
          <p:cNvSpPr>
            <a:spLocks noGrp="1"/>
          </p:cNvSpPr>
          <p:nvPr>
            <p:ph type="dt" sz="half" idx="10"/>
          </p:nvPr>
        </p:nvSpPr>
        <p:spPr/>
        <p:txBody>
          <a:bodyPr/>
          <a:lstStyle/>
          <a:p>
            <a:fld id="{DEE88071-F377-B840-95FF-28567F2561D8}" type="datetime1">
              <a:rPr lang="nb-NO" noProof="0" smtClean="0"/>
              <a:t>05.06.2025</a:t>
            </a:fld>
            <a:endParaRPr lang="en-US" noProof="0" dirty="0"/>
          </a:p>
        </p:txBody>
      </p:sp>
      <p:sp>
        <p:nvSpPr>
          <p:cNvPr id="5" name="Plassholder for bunntekst 4"/>
          <p:cNvSpPr>
            <a:spLocks noGrp="1"/>
          </p:cNvSpPr>
          <p:nvPr>
            <p:ph type="ftr" sz="quarter" idx="11"/>
          </p:nvPr>
        </p:nvSpPr>
        <p:spPr/>
        <p:txBody>
          <a:bodyPr/>
          <a:lstStyle/>
          <a:p>
            <a:r>
              <a:rPr lang="en-US" noProof="0"/>
              <a:t>Footer</a:t>
            </a:r>
            <a:endParaRPr lang="en-US" noProof="0" dirty="0"/>
          </a:p>
        </p:txBody>
      </p:sp>
      <p:sp>
        <p:nvSpPr>
          <p:cNvPr id="6" name="Plassholder for lysbildenummer 5"/>
          <p:cNvSpPr>
            <a:spLocks noGrp="1"/>
          </p:cNvSpPr>
          <p:nvPr>
            <p:ph type="sldNum" sz="quarter" idx="12"/>
          </p:nvPr>
        </p:nvSpPr>
        <p:spPr/>
        <p:txBody>
          <a:bodyPr/>
          <a:lstStyle/>
          <a:p>
            <a:fld id="{1CAACE74-9F97-CC48-B4CB-2460102901BA}" type="slidenum">
              <a:rPr lang="en-US" noProof="0" smtClean="0"/>
              <a:t>‹#›</a:t>
            </a:fld>
            <a:endParaRPr lang="en-US" noProof="0" dirty="0"/>
          </a:p>
        </p:txBody>
      </p:sp>
      <p:cxnSp>
        <p:nvCxnSpPr>
          <p:cNvPr id="9" name="Rett linje 8"/>
          <p:cNvCxnSpPr/>
          <p:nvPr userDrawn="1"/>
        </p:nvCxnSpPr>
        <p:spPr>
          <a:xfrm flipH="1">
            <a:off x="1130061" y="2375327"/>
            <a:ext cx="514134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Plassholder for bilde 10"/>
          <p:cNvSpPr>
            <a:spLocks noGrp="1"/>
          </p:cNvSpPr>
          <p:nvPr>
            <p:ph type="pic" sz="quarter" idx="13"/>
          </p:nvPr>
        </p:nvSpPr>
        <p:spPr>
          <a:xfrm>
            <a:off x="6918386" y="428263"/>
            <a:ext cx="4864040" cy="6001474"/>
          </a:xfrm>
          <a:solidFill>
            <a:schemeClr val="bg1"/>
          </a:solidFill>
        </p:spPr>
        <p:txBody>
          <a:bodyPr/>
          <a:lstStyle/>
          <a:p>
            <a:r>
              <a:rPr lang="nb-NO" noProof="0"/>
              <a:t>Klikk på ikonet for å legge til et bilde</a:t>
            </a:r>
            <a:endParaRPr lang="en-US" noProof="0" dirty="0"/>
          </a:p>
        </p:txBody>
      </p:sp>
      <p:sp>
        <p:nvSpPr>
          <p:cNvPr id="10" name="Plassholder for tekst 11"/>
          <p:cNvSpPr>
            <a:spLocks noGrp="1"/>
          </p:cNvSpPr>
          <p:nvPr>
            <p:ph type="body" sz="quarter" idx="14" hasCustomPrompt="1"/>
          </p:nvPr>
        </p:nvSpPr>
        <p:spPr>
          <a:xfrm>
            <a:off x="1130061" y="2743200"/>
            <a:ext cx="5132716" cy="3386201"/>
          </a:xfrm>
        </p:spPr>
        <p:txBody>
          <a:bodyPr/>
          <a:lstStyle>
            <a:lvl1pPr marL="324000" indent="-324000">
              <a:buClr>
                <a:schemeClr val="bg2"/>
              </a:buClr>
              <a:buFont typeface="Wingdings" charset="2"/>
              <a:buChar char="§"/>
              <a:defRPr>
                <a:solidFill>
                  <a:schemeClr val="bg2"/>
                </a:solidFill>
              </a:defRPr>
            </a:lvl1pPr>
            <a:lvl2pPr>
              <a:buClr>
                <a:schemeClr val="bg2"/>
              </a:buClr>
              <a:defRPr>
                <a:solidFill>
                  <a:schemeClr val="bg2"/>
                </a:solidFill>
              </a:defRPr>
            </a:lvl2pPr>
            <a:lvl3pPr>
              <a:buClr>
                <a:schemeClr val="bg2"/>
              </a:buClr>
              <a:defRPr>
                <a:solidFill>
                  <a:schemeClr val="bg2"/>
                </a:solidFill>
              </a:defRPr>
            </a:lvl3pPr>
            <a:lvl4pPr>
              <a:buClr>
                <a:schemeClr val="bg2"/>
              </a:buClr>
              <a:defRPr>
                <a:solidFill>
                  <a:schemeClr val="bg2"/>
                </a:solidFill>
              </a:defRPr>
            </a:lvl4pPr>
            <a:lvl5pPr>
              <a:buClr>
                <a:schemeClr val="bg2"/>
              </a:buClr>
              <a:defRPr>
                <a:solidFill>
                  <a:schemeClr val="bg2"/>
                </a:solidFill>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13" name="Bil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2946" y="6493047"/>
            <a:ext cx="977472" cy="30106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ktangel 6"/>
          <p:cNvSpPr/>
          <p:nvPr userDrawn="1"/>
        </p:nvSpPr>
        <p:spPr>
          <a:xfrm>
            <a:off x="208722" y="208722"/>
            <a:ext cx="11767929" cy="6430617"/>
          </a:xfrm>
          <a:prstGeom prst="rect">
            <a:avLst/>
          </a:prstGeom>
          <a:noFill/>
          <a:ln w="4318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add a title</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en-US" noProof="0" dirty="0"/>
          </a:p>
        </p:txBody>
      </p:sp>
      <p:sp>
        <p:nvSpPr>
          <p:cNvPr id="4" name="Plassholder for dato 3"/>
          <p:cNvSpPr>
            <a:spLocks noGrp="1"/>
          </p:cNvSpPr>
          <p:nvPr>
            <p:ph type="dt" sz="half" idx="2"/>
          </p:nvPr>
        </p:nvSpPr>
        <p:spPr>
          <a:xfrm>
            <a:off x="409322" y="6550559"/>
            <a:ext cx="2743200" cy="307442"/>
          </a:xfrm>
          <a:prstGeom prst="rect">
            <a:avLst/>
          </a:prstGeom>
        </p:spPr>
        <p:txBody>
          <a:bodyPr vert="horz" lIns="0" tIns="0" rIns="0" bIns="0" rtlCol="0" anchor="t" anchorCtr="0"/>
          <a:lstStyle>
            <a:lvl1pPr algn="l">
              <a:defRPr sz="1000">
                <a:solidFill>
                  <a:srgbClr val="024DA1"/>
                </a:solidFill>
                <a:latin typeface="Tahoma" charset="0"/>
                <a:ea typeface="Tahoma" charset="0"/>
                <a:cs typeface="Tahoma" charset="0"/>
              </a:defRPr>
            </a:lvl1pPr>
          </a:lstStyle>
          <a:p>
            <a:fld id="{AEE3A4C0-EDD6-0043-985D-4BC8CCBCEADB}" type="datetime1">
              <a:rPr lang="nb-NO" noProof="0" smtClean="0"/>
              <a:t>05.06.2025</a:t>
            </a:fld>
            <a:endParaRPr lang="en-US" noProof="0" dirty="0"/>
          </a:p>
        </p:txBody>
      </p:sp>
      <p:sp>
        <p:nvSpPr>
          <p:cNvPr id="5" name="Plassholder for bunntekst 4"/>
          <p:cNvSpPr>
            <a:spLocks noGrp="1"/>
          </p:cNvSpPr>
          <p:nvPr>
            <p:ph type="ftr" sz="quarter" idx="3"/>
          </p:nvPr>
        </p:nvSpPr>
        <p:spPr>
          <a:xfrm>
            <a:off x="4038600" y="6550559"/>
            <a:ext cx="4114800" cy="307442"/>
          </a:xfrm>
          <a:prstGeom prst="rect">
            <a:avLst/>
          </a:prstGeom>
        </p:spPr>
        <p:txBody>
          <a:bodyPr vert="horz" lIns="0" tIns="0" rIns="0" bIns="0" rtlCol="0" anchor="t" anchorCtr="0"/>
          <a:lstStyle>
            <a:lvl1pPr algn="ctr">
              <a:defRPr sz="1000">
                <a:solidFill>
                  <a:srgbClr val="024DA1"/>
                </a:solidFill>
                <a:latin typeface="Tahoma" charset="0"/>
                <a:ea typeface="Tahoma" charset="0"/>
                <a:cs typeface="Tahoma" charset="0"/>
              </a:defRPr>
            </a:lvl1pPr>
          </a:lstStyle>
          <a:p>
            <a:r>
              <a:rPr lang="en-US" noProof="0" dirty="0"/>
              <a:t>Footer</a:t>
            </a:r>
          </a:p>
        </p:txBody>
      </p:sp>
      <p:sp>
        <p:nvSpPr>
          <p:cNvPr id="6" name="Plassholder for lysbildenummer 5"/>
          <p:cNvSpPr>
            <a:spLocks noGrp="1"/>
          </p:cNvSpPr>
          <p:nvPr>
            <p:ph type="sldNum" sz="quarter" idx="4"/>
          </p:nvPr>
        </p:nvSpPr>
        <p:spPr>
          <a:xfrm>
            <a:off x="9039479" y="6550559"/>
            <a:ext cx="1295146" cy="307442"/>
          </a:xfrm>
          <a:prstGeom prst="rect">
            <a:avLst/>
          </a:prstGeom>
        </p:spPr>
        <p:txBody>
          <a:bodyPr vert="horz" lIns="0" tIns="0" rIns="0" bIns="0" rtlCol="0" anchor="t" anchorCtr="0"/>
          <a:lstStyle>
            <a:lvl1pPr algn="r">
              <a:defRPr sz="1000">
                <a:solidFill>
                  <a:srgbClr val="024DA1"/>
                </a:solidFill>
                <a:latin typeface="Tahoma" charset="0"/>
                <a:ea typeface="Tahoma" charset="0"/>
                <a:cs typeface="Tahoma" charset="0"/>
              </a:defRPr>
            </a:lvl1pPr>
          </a:lstStyle>
          <a:p>
            <a:fld id="{1CAACE74-9F97-CC48-B4CB-2460102901BA}" type="slidenum">
              <a:rPr lang="en-US" noProof="0" smtClean="0"/>
              <a:pPr/>
              <a:t>‹#›</a:t>
            </a:fld>
            <a:endParaRPr lang="en-US" noProof="0" dirty="0"/>
          </a:p>
        </p:txBody>
      </p:sp>
    </p:spTree>
    <p:extLst>
      <p:ext uri="{BB962C8B-B14F-4D97-AF65-F5344CB8AC3E}">
        <p14:creationId xmlns:p14="http://schemas.microsoft.com/office/powerpoint/2010/main" val="237036833"/>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71" r:id="rId3"/>
    <p:sldLayoutId id="2147483663" r:id="rId4"/>
    <p:sldLayoutId id="2147483650" r:id="rId5"/>
    <p:sldLayoutId id="2147483670" r:id="rId6"/>
    <p:sldLayoutId id="2147483664" r:id="rId7"/>
    <p:sldLayoutId id="2147483665" r:id="rId8"/>
    <p:sldLayoutId id="2147483666" r:id="rId9"/>
    <p:sldLayoutId id="2147483668" r:id="rId10"/>
    <p:sldLayoutId id="2147483672" r:id="rId11"/>
  </p:sldLayoutIdLst>
  <p:hf sldNum="0" hdr="0" ftr="0"/>
  <p:txStyles>
    <p:titleStyle>
      <a:lvl1pPr algn="l" defTabSz="914400" rtl="0" eaLnBrk="1" latinLnBrk="0" hangingPunct="1">
        <a:lnSpc>
          <a:spcPct val="90000"/>
        </a:lnSpc>
        <a:spcBef>
          <a:spcPct val="0"/>
        </a:spcBef>
        <a:buNone/>
        <a:defRPr sz="4400" kern="1200">
          <a:solidFill>
            <a:schemeClr val="accent1"/>
          </a:solidFill>
          <a:latin typeface="Tahoma" charset="0"/>
          <a:ea typeface="Tahoma" charset="0"/>
          <a:cs typeface="Tahoma" charset="0"/>
        </a:defRPr>
      </a:lvl1pPr>
    </p:titleStyle>
    <p:bodyStyle>
      <a:lvl1pPr marL="288000" indent="-288000" algn="l" defTabSz="914400" rtl="0" eaLnBrk="1" latinLnBrk="0" hangingPunct="1">
        <a:lnSpc>
          <a:spcPct val="90000"/>
        </a:lnSpc>
        <a:spcBef>
          <a:spcPts val="1000"/>
        </a:spcBef>
        <a:buClr>
          <a:schemeClr val="accent1"/>
        </a:buClr>
        <a:buSzPct val="130000"/>
        <a:buFont typeface="Wingdings" charset="2"/>
        <a:buChar char="§"/>
        <a:defRPr sz="2300" kern="1200" baseline="0">
          <a:solidFill>
            <a:schemeClr val="tx1"/>
          </a:solidFill>
          <a:latin typeface="Tahoma" charset="0"/>
          <a:ea typeface="Tahoma" charset="0"/>
          <a:cs typeface="Tahoma" charset="0"/>
        </a:defRPr>
      </a:lvl1pPr>
      <a:lvl2pPr marL="576000" indent="-288000" algn="l" defTabSz="914400" rtl="0" eaLnBrk="1" latinLnBrk="0" hangingPunct="1">
        <a:lnSpc>
          <a:spcPct val="90000"/>
        </a:lnSpc>
        <a:spcBef>
          <a:spcPts val="1000"/>
        </a:spcBef>
        <a:buClr>
          <a:schemeClr val="accent1"/>
        </a:buClr>
        <a:buSzPct val="130000"/>
        <a:buFont typeface="Wingdings" charset="2"/>
        <a:buChar char="§"/>
        <a:defRPr sz="2300" kern="1200" baseline="0">
          <a:solidFill>
            <a:schemeClr val="tx1"/>
          </a:solidFill>
          <a:latin typeface="Tahoma" charset="0"/>
          <a:ea typeface="Tahoma" charset="0"/>
          <a:cs typeface="Tahoma" charset="0"/>
        </a:defRPr>
      </a:lvl2pPr>
      <a:lvl3pPr marL="828000" indent="-288000" algn="l" defTabSz="914400" rtl="0" eaLnBrk="1" latinLnBrk="0" hangingPunct="1">
        <a:lnSpc>
          <a:spcPct val="90000"/>
        </a:lnSpc>
        <a:spcBef>
          <a:spcPts val="1000"/>
        </a:spcBef>
        <a:buClr>
          <a:schemeClr val="accent1"/>
        </a:buClr>
        <a:buSzPct val="130000"/>
        <a:buFont typeface="Wingdings" charset="2"/>
        <a:buChar char="§"/>
        <a:defRPr sz="2300" kern="1200">
          <a:solidFill>
            <a:schemeClr val="tx1"/>
          </a:solidFill>
          <a:latin typeface="Tahoma" charset="0"/>
          <a:ea typeface="Tahoma" charset="0"/>
          <a:cs typeface="Tahoma" charset="0"/>
        </a:defRPr>
      </a:lvl3pPr>
      <a:lvl4pPr marL="1116000" indent="-288000" algn="l" defTabSz="914400" rtl="0" eaLnBrk="1" latinLnBrk="0" hangingPunct="1">
        <a:lnSpc>
          <a:spcPct val="90000"/>
        </a:lnSpc>
        <a:spcBef>
          <a:spcPts val="1000"/>
        </a:spcBef>
        <a:buClr>
          <a:schemeClr val="accent1"/>
        </a:buClr>
        <a:buSzPct val="130000"/>
        <a:buFont typeface="Wingdings" charset="2"/>
        <a:buChar char="§"/>
        <a:defRPr sz="2300" kern="1200">
          <a:solidFill>
            <a:schemeClr val="tx1"/>
          </a:solidFill>
          <a:latin typeface="Tahoma" charset="0"/>
          <a:ea typeface="Tahoma" charset="0"/>
          <a:cs typeface="Tahoma" charset="0"/>
        </a:defRPr>
      </a:lvl4pPr>
      <a:lvl5pPr marL="1404000" indent="-288000" algn="l" defTabSz="914400" rtl="0" eaLnBrk="1" latinLnBrk="0" hangingPunct="1">
        <a:lnSpc>
          <a:spcPct val="90000"/>
        </a:lnSpc>
        <a:spcBef>
          <a:spcPts val="1000"/>
        </a:spcBef>
        <a:buClr>
          <a:schemeClr val="accent1"/>
        </a:buClr>
        <a:buSzPct val="130000"/>
        <a:buFont typeface="Wingdings" charset="2"/>
        <a:buChar char="§"/>
        <a:defRPr sz="23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438179" y="3122818"/>
            <a:ext cx="7868699" cy="1520302"/>
          </a:xfrm>
        </p:spPr>
        <p:txBody>
          <a:bodyPr>
            <a:normAutofit fontScale="90000"/>
          </a:bodyPr>
          <a:lstStyle/>
          <a:p>
            <a:pPr algn="ctr"/>
            <a:r>
              <a:rPr lang="en-US" sz="3200" b="1" i="0" dirty="0">
                <a:effectLst/>
                <a:latin typeface="Times New Roman" panose="02020603050405020304" pitchFamily="18" charset="0"/>
              </a:rPr>
              <a:t>Students’ Perspectives on Stakeholders’ </a:t>
            </a:r>
            <a:r>
              <a:rPr lang="en-US" sz="3200" b="1" dirty="0">
                <a:latin typeface="Times New Roman" panose="02020603050405020304" pitchFamily="18" charset="0"/>
              </a:rPr>
              <a:t>Cooperative Efforts</a:t>
            </a:r>
            <a:r>
              <a:rPr lang="en-US" sz="3200" b="1" i="0" dirty="0">
                <a:effectLst/>
                <a:latin typeface="Times New Roman" panose="02020603050405020304" pitchFamily="18" charset="0"/>
              </a:rPr>
              <a:t> to Overcome Cyberbullying in Norwegian Primary Schools</a:t>
            </a:r>
            <a:r>
              <a:rPr lang="en-US" sz="3200" dirty="0">
                <a:latin typeface="Times New Roman" panose="02020603050405020304" pitchFamily="18" charset="0"/>
              </a:rPr>
              <a:t> </a:t>
            </a:r>
            <a:br>
              <a:rPr lang="en-US" sz="3200" dirty="0">
                <a:latin typeface="Times New Roman" panose="02020603050405020304" pitchFamily="18" charset="0"/>
              </a:rPr>
            </a:br>
            <a:br>
              <a:rPr lang="nb-NO" sz="3200" dirty="0">
                <a:effectLst/>
                <a:latin typeface="Calibri" panose="020F0502020204030204" pitchFamily="34" charset="0"/>
                <a:ea typeface="Calibri" panose="020F0502020204030204" pitchFamily="34" charset="0"/>
                <a:cs typeface="Arial" panose="020B0604020202020204" pitchFamily="34" charset="0"/>
              </a:rPr>
            </a:br>
            <a:endParaRPr lang="en-US" sz="3200" dirty="0"/>
          </a:p>
        </p:txBody>
      </p:sp>
      <p:sp>
        <p:nvSpPr>
          <p:cNvPr id="3" name="Undertittel 2"/>
          <p:cNvSpPr>
            <a:spLocks noGrp="1"/>
          </p:cNvSpPr>
          <p:nvPr>
            <p:ph type="subTitle" idx="1"/>
          </p:nvPr>
        </p:nvSpPr>
        <p:spPr>
          <a:xfrm>
            <a:off x="2438178" y="2523771"/>
            <a:ext cx="7868699" cy="293215"/>
          </a:xfrm>
        </p:spPr>
        <p:txBody>
          <a:bodyPr>
            <a:normAutofit/>
          </a:bodyPr>
          <a:lstStyle/>
          <a:p>
            <a:r>
              <a:rPr lang="en-US" sz="1400" dirty="0"/>
              <a:t>World Antibullying Forum, Stavanger, Norway, </a:t>
            </a:r>
            <a:r>
              <a:rPr lang="nb-NO" sz="1400" dirty="0"/>
              <a:t>11th – 13th June 2025</a:t>
            </a:r>
            <a:r>
              <a:rPr lang="en-US" sz="1400" dirty="0"/>
              <a:t> </a:t>
            </a:r>
          </a:p>
        </p:txBody>
      </p:sp>
      <p:sp>
        <p:nvSpPr>
          <p:cNvPr id="6" name="Plassholder for dato 5"/>
          <p:cNvSpPr>
            <a:spLocks noGrp="1"/>
          </p:cNvSpPr>
          <p:nvPr>
            <p:ph type="dt" sz="half" idx="10"/>
          </p:nvPr>
        </p:nvSpPr>
        <p:spPr/>
        <p:txBody>
          <a:bodyPr/>
          <a:lstStyle/>
          <a:p>
            <a:fld id="{DA343DDD-E459-284D-9AE7-9C3AF427064A}" type="datetime1">
              <a:rPr lang="en-US" smtClean="0"/>
              <a:t>6/5/2025</a:t>
            </a:fld>
            <a:endParaRPr lang="en-US" dirty="0"/>
          </a:p>
        </p:txBody>
      </p:sp>
      <p:sp>
        <p:nvSpPr>
          <p:cNvPr id="4" name="TekstSylinder 3">
            <a:extLst>
              <a:ext uri="{FF2B5EF4-FFF2-40B4-BE49-F238E27FC236}">
                <a16:creationId xmlns:a16="http://schemas.microsoft.com/office/drawing/2014/main" id="{2F5AC556-51DD-9E88-F2CE-69B320EC8790}"/>
              </a:ext>
            </a:extLst>
          </p:cNvPr>
          <p:cNvSpPr txBox="1"/>
          <p:nvPr/>
        </p:nvSpPr>
        <p:spPr>
          <a:xfrm>
            <a:off x="8966169" y="457200"/>
            <a:ext cx="2681417" cy="553998"/>
          </a:xfrm>
          <a:prstGeom prst="rect">
            <a:avLst/>
          </a:prstGeom>
          <a:noFill/>
        </p:spPr>
        <p:txBody>
          <a:bodyPr wrap="square" lIns="0" tIns="0" rIns="0" bIns="0" rtlCol="0">
            <a:spAutoFit/>
          </a:bodyPr>
          <a:lstStyle/>
          <a:p>
            <a:pPr algn="r"/>
            <a:r>
              <a:rPr lang="nb-NO" dirty="0">
                <a:latin typeface="Tahoma" charset="0"/>
                <a:ea typeface="Tahoma" charset="0"/>
                <a:cs typeface="Tahoma" charset="0"/>
              </a:rPr>
              <a:t>Martyna Bell</a:t>
            </a:r>
          </a:p>
          <a:p>
            <a:pPr algn="r"/>
            <a:r>
              <a:rPr lang="nb-NO" dirty="0">
                <a:latin typeface="Tahoma" charset="0"/>
                <a:ea typeface="Tahoma" charset="0"/>
                <a:cs typeface="Tahoma" charset="0"/>
              </a:rPr>
              <a:t>Klara Øverland</a:t>
            </a:r>
          </a:p>
        </p:txBody>
      </p:sp>
      <p:sp>
        <p:nvSpPr>
          <p:cNvPr id="7" name="TekstSylinder 6">
            <a:extLst>
              <a:ext uri="{FF2B5EF4-FFF2-40B4-BE49-F238E27FC236}">
                <a16:creationId xmlns:a16="http://schemas.microsoft.com/office/drawing/2014/main" id="{AE782BEB-0E69-681D-5CD3-72F2E430BF6E}"/>
              </a:ext>
            </a:extLst>
          </p:cNvPr>
          <p:cNvSpPr txBox="1"/>
          <p:nvPr/>
        </p:nvSpPr>
        <p:spPr>
          <a:xfrm>
            <a:off x="868680" y="5371232"/>
            <a:ext cx="10454640" cy="1014252"/>
          </a:xfrm>
          <a:prstGeom prst="rect">
            <a:avLst/>
          </a:prstGeom>
          <a:noFill/>
        </p:spPr>
        <p:txBody>
          <a:bodyPr wrap="square">
            <a:spAutoFit/>
          </a:bodyPr>
          <a:lstStyle/>
          <a:p>
            <a:pPr algn="l" rtl="0" fontAlgn="base">
              <a:lnSpc>
                <a:spcPts val="1350"/>
              </a:lnSpc>
              <a:buNone/>
            </a:pPr>
            <a:r>
              <a:rPr lang="en-US" sz="1600" b="1" i="0" dirty="0">
                <a:solidFill>
                  <a:schemeClr val="bg2"/>
                </a:solidFill>
                <a:effectLst/>
                <a:latin typeface="Calibri" panose="020F0502020204030204" pitchFamily="34" charset="0"/>
              </a:rPr>
              <a:t>KEY WORDS</a:t>
            </a:r>
            <a:r>
              <a:rPr lang="en-US" sz="1600" b="0" i="0" dirty="0">
                <a:solidFill>
                  <a:schemeClr val="bg2"/>
                </a:solidFill>
                <a:effectLst/>
                <a:latin typeface="Calibri" panose="020F0502020204030204" pitchFamily="34" charset="0"/>
              </a:rPr>
              <a:t> </a:t>
            </a:r>
            <a:endParaRPr lang="en-US" b="0" i="0" dirty="0">
              <a:solidFill>
                <a:schemeClr val="bg2"/>
              </a:solidFill>
              <a:effectLst/>
              <a:latin typeface="Segoe UI" panose="020B0502040204020203" pitchFamily="34" charset="0"/>
            </a:endParaRPr>
          </a:p>
          <a:p>
            <a:pPr algn="just" rtl="0" fontAlgn="base">
              <a:buNone/>
            </a:pPr>
            <a:r>
              <a:rPr lang="en-US" sz="1800" b="0" i="0" dirty="0">
                <a:solidFill>
                  <a:schemeClr val="bg2"/>
                </a:solidFill>
                <a:effectLst/>
                <a:latin typeface="Times New Roman" panose="02020603050405020304" pitchFamily="18" charset="0"/>
              </a:rPr>
              <a:t>cyberbullying, cooperative efforts, whole education approach, mesosystemic interactions, q methodology, exploratory factor analysis </a:t>
            </a:r>
            <a:endParaRPr lang="en-US" b="0" i="0" dirty="0">
              <a:solidFill>
                <a:schemeClr val="bg2"/>
              </a:solidFill>
              <a:effectLst/>
              <a:latin typeface="Segoe UI" panose="020B0502040204020203" pitchFamily="34" charset="0"/>
            </a:endParaRPr>
          </a:p>
          <a:p>
            <a:pPr algn="just" rtl="0" fontAlgn="base">
              <a:lnSpc>
                <a:spcPts val="1350"/>
              </a:lnSpc>
            </a:pPr>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40368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05F5B-2988-6405-CCBC-235565718AA8}"/>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FEA6EF3-CD89-BAB9-5E2D-F2B7F662C19F}"/>
              </a:ext>
            </a:extLst>
          </p:cNvPr>
          <p:cNvSpPr>
            <a:spLocks noGrp="1"/>
          </p:cNvSpPr>
          <p:nvPr>
            <p:ph type="title"/>
          </p:nvPr>
        </p:nvSpPr>
        <p:spPr/>
        <p:txBody>
          <a:bodyPr>
            <a:normAutofit fontScale="90000"/>
          </a:bodyPr>
          <a:lstStyle/>
          <a:p>
            <a:r>
              <a:rPr lang="nb-NO" dirty="0" err="1"/>
              <a:t>Summary</a:t>
            </a:r>
            <a:r>
              <a:rPr lang="nb-NO" dirty="0"/>
              <a:t> </a:t>
            </a:r>
            <a:r>
              <a:rPr lang="nb-NO" dirty="0" err="1"/>
              <a:t>of</a:t>
            </a:r>
            <a:r>
              <a:rPr lang="nb-NO" dirty="0"/>
              <a:t> </a:t>
            </a:r>
            <a:r>
              <a:rPr lang="nb-NO" dirty="0" err="1"/>
              <a:t>viewpoint</a:t>
            </a:r>
            <a:r>
              <a:rPr lang="nb-NO" dirty="0"/>
              <a:t> 3</a:t>
            </a:r>
          </a:p>
        </p:txBody>
      </p:sp>
      <p:sp>
        <p:nvSpPr>
          <p:cNvPr id="3" name="Plassholder for dato 2">
            <a:extLst>
              <a:ext uri="{FF2B5EF4-FFF2-40B4-BE49-F238E27FC236}">
                <a16:creationId xmlns:a16="http://schemas.microsoft.com/office/drawing/2014/main" id="{25FF8E97-D911-8586-DEB2-BEC8D6A0C438}"/>
              </a:ext>
            </a:extLst>
          </p:cNvPr>
          <p:cNvSpPr>
            <a:spLocks noGrp="1"/>
          </p:cNvSpPr>
          <p:nvPr>
            <p:ph type="dt" sz="half" idx="10"/>
          </p:nvPr>
        </p:nvSpPr>
        <p:spPr/>
        <p:txBody>
          <a:bodyPr/>
          <a:lstStyle/>
          <a:p>
            <a:fld id="{18071DAF-051F-8847-AF93-6E361FFEEFD9}" type="datetime1">
              <a:rPr lang="nb-NO" noProof="0" smtClean="0"/>
              <a:t>05.06.2025</a:t>
            </a:fld>
            <a:endParaRPr lang="en-US" noProof="0" dirty="0"/>
          </a:p>
        </p:txBody>
      </p:sp>
      <p:sp>
        <p:nvSpPr>
          <p:cNvPr id="4" name="Plassholder for bilde 3">
            <a:extLst>
              <a:ext uri="{FF2B5EF4-FFF2-40B4-BE49-F238E27FC236}">
                <a16:creationId xmlns:a16="http://schemas.microsoft.com/office/drawing/2014/main" id="{C3C596F6-BFE8-4DE7-EE86-6C5C75C0C5C0}"/>
              </a:ext>
            </a:extLst>
          </p:cNvPr>
          <p:cNvSpPr>
            <a:spLocks noGrp="1"/>
          </p:cNvSpPr>
          <p:nvPr>
            <p:ph type="pic" sz="quarter" idx="13"/>
          </p:nvPr>
        </p:nvSpPr>
        <p:spPr/>
        <p:txBody>
          <a:bodyPr/>
          <a:lstStyle/>
          <a:p>
            <a:endParaRPr lang="nb-NO" dirty="0"/>
          </a:p>
        </p:txBody>
      </p:sp>
      <p:sp>
        <p:nvSpPr>
          <p:cNvPr id="5" name="Plassholder for tekst 4">
            <a:extLst>
              <a:ext uri="{FF2B5EF4-FFF2-40B4-BE49-F238E27FC236}">
                <a16:creationId xmlns:a16="http://schemas.microsoft.com/office/drawing/2014/main" id="{2A289AA7-7E65-CEFE-819B-39D45E8F2BFC}"/>
              </a:ext>
            </a:extLst>
          </p:cNvPr>
          <p:cNvSpPr>
            <a:spLocks noGrp="1"/>
          </p:cNvSpPr>
          <p:nvPr>
            <p:ph type="body" sz="quarter" idx="14"/>
          </p:nvPr>
        </p:nvSpPr>
        <p:spPr>
          <a:xfrm>
            <a:off x="1131112" y="2105199"/>
            <a:ext cx="5141343" cy="2330114"/>
          </a:xfrm>
        </p:spPr>
        <p:txBody>
          <a:bodyPr>
            <a:normAutofit/>
          </a:bodyPr>
          <a:lstStyle/>
          <a:p>
            <a:pPr>
              <a:buFont typeface="Wingdings" panose="05000000000000000000" pitchFamily="2" charset="2"/>
              <a:buChar char="§"/>
            </a:pPr>
            <a:r>
              <a:rPr lang="en-US" sz="1800" dirty="0">
                <a:solidFill>
                  <a:schemeClr val="accent2">
                    <a:lumMod val="50000"/>
                  </a:schemeClr>
                </a:solidFill>
                <a:latin typeface="Times New Roman" panose="02020603050405020304" pitchFamily="18" charset="0"/>
                <a:cs typeface="Times New Roman" panose="02020603050405020304" pitchFamily="18" charset="0"/>
              </a:rPr>
              <a:t>t</a:t>
            </a:r>
            <a:r>
              <a:rPr lang="en-US" sz="1800" b="0" i="0" dirty="0">
                <a:solidFill>
                  <a:schemeClr val="accent2">
                    <a:lumMod val="50000"/>
                  </a:schemeClr>
                </a:solidFill>
                <a:effectLst/>
                <a:latin typeface="Times New Roman" panose="02020603050405020304" pitchFamily="18" charset="0"/>
                <a:cs typeface="Times New Roman" panose="02020603050405020304" pitchFamily="18" charset="0"/>
              </a:rPr>
              <a:t>he peer-oriented users </a:t>
            </a:r>
            <a:endParaRPr lang="en-US" sz="1800" b="1"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r>
              <a:rPr lang="en-US" sz="1800" b="0" i="0" dirty="0">
                <a:solidFill>
                  <a:schemeClr val="accent2">
                    <a:lumMod val="50000"/>
                  </a:schemeClr>
                </a:solidFill>
                <a:effectLst/>
                <a:latin typeface="Times New Roman" panose="02020603050405020304" pitchFamily="18" charset="0"/>
                <a:cs typeface="Times New Roman" panose="02020603050405020304" pitchFamily="18" charset="0"/>
              </a:rPr>
              <a:t>defined by five students (three boys, two girls)</a:t>
            </a:r>
          </a:p>
          <a:p>
            <a:r>
              <a:rPr lang="en-US" sz="1800" kern="0" dirty="0">
                <a:solidFill>
                  <a:schemeClr val="accent2">
                    <a:lumMod val="50000"/>
                  </a:schemeClr>
                </a:solidFill>
                <a:effectLst/>
                <a:latin typeface="Times New Roman" panose="02020603050405020304" pitchFamily="18" charset="0"/>
                <a:ea typeface="Aptos" panose="020B0004020202020204" pitchFamily="34" charset="0"/>
              </a:rPr>
              <a:t>the students strongly agree that it is better to get help from friends and siblings, than adults</a:t>
            </a:r>
          </a:p>
          <a:p>
            <a:r>
              <a:rPr lang="en-US" sz="1800" b="0" i="0" dirty="0">
                <a:solidFill>
                  <a:schemeClr val="accent2">
                    <a:lumMod val="50000"/>
                  </a:schemeClr>
                </a:solidFill>
                <a:effectLst/>
                <a:latin typeface="Times New Roman" panose="02020603050405020304" pitchFamily="18" charset="0"/>
                <a:cs typeface="Times New Roman" panose="02020603050405020304" pitchFamily="18" charset="0"/>
              </a:rPr>
              <a:t>students </a:t>
            </a:r>
            <a:r>
              <a:rPr lang="en-US" sz="1800" kern="0" dirty="0">
                <a:solidFill>
                  <a:schemeClr val="accent2">
                    <a:lumMod val="50000"/>
                  </a:schemeClr>
                </a:solidFill>
                <a:effectLst/>
                <a:latin typeface="Times New Roman" panose="02020603050405020304" pitchFamily="18" charset="0"/>
                <a:ea typeface="Aptos" panose="020B0004020202020204" pitchFamily="34" charset="0"/>
              </a:rPr>
              <a:t>strongly disagree that it should be forbidden to use mobile phones and social media at school and that there should be a mobile hotel at school</a:t>
            </a:r>
            <a:endParaRPr lang="en-US" sz="1800" b="1" dirty="0">
              <a:solidFill>
                <a:schemeClr val="accent2">
                  <a:lumMod val="50000"/>
                </a:schemeClr>
              </a:solidFill>
              <a:effectLst/>
              <a:latin typeface="Aptos Display" panose="020B0004020202020204" pitchFamily="34" charset="0"/>
              <a:ea typeface="Times New Roman" panose="02020603050405020304" pitchFamily="18" charset="0"/>
              <a:cs typeface="Times New Roman" panose="02020603050405020304" pitchFamily="18" charset="0"/>
            </a:endParaRPr>
          </a:p>
          <a:p>
            <a:endParaRPr lang="nb-NO" sz="1800" b="1"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endParaRPr lang="nb-NO" dirty="0"/>
          </a:p>
        </p:txBody>
      </p:sp>
      <p:pic>
        <p:nvPicPr>
          <p:cNvPr id="7" name="Bilde 6">
            <a:extLst>
              <a:ext uri="{FF2B5EF4-FFF2-40B4-BE49-F238E27FC236}">
                <a16:creationId xmlns:a16="http://schemas.microsoft.com/office/drawing/2014/main" id="{EB05EB71-66DF-3036-3373-855E0BB20E41}"/>
              </a:ext>
            </a:extLst>
          </p:cNvPr>
          <p:cNvPicPr>
            <a:picLocks noChangeAspect="1"/>
          </p:cNvPicPr>
          <p:nvPr/>
        </p:nvPicPr>
        <p:blipFill>
          <a:blip r:embed="rId2"/>
          <a:stretch>
            <a:fillRect/>
          </a:stretch>
        </p:blipFill>
        <p:spPr>
          <a:xfrm>
            <a:off x="7532130" y="428263"/>
            <a:ext cx="1447826" cy="3000737"/>
          </a:xfrm>
          <a:prstGeom prst="rect">
            <a:avLst/>
          </a:prstGeom>
        </p:spPr>
      </p:pic>
      <p:pic>
        <p:nvPicPr>
          <p:cNvPr id="9" name="Bilde 8">
            <a:extLst>
              <a:ext uri="{FF2B5EF4-FFF2-40B4-BE49-F238E27FC236}">
                <a16:creationId xmlns:a16="http://schemas.microsoft.com/office/drawing/2014/main" id="{777F6849-A149-C23C-47DE-3C0FE6DE0D9D}"/>
              </a:ext>
            </a:extLst>
          </p:cNvPr>
          <p:cNvPicPr>
            <a:picLocks noChangeAspect="1"/>
          </p:cNvPicPr>
          <p:nvPr/>
        </p:nvPicPr>
        <p:blipFill>
          <a:blip r:embed="rId3"/>
          <a:stretch>
            <a:fillRect/>
          </a:stretch>
        </p:blipFill>
        <p:spPr>
          <a:xfrm>
            <a:off x="9794763" y="421285"/>
            <a:ext cx="1341732" cy="3007715"/>
          </a:xfrm>
          <a:prstGeom prst="rect">
            <a:avLst/>
          </a:prstGeom>
        </p:spPr>
      </p:pic>
      <p:sp>
        <p:nvSpPr>
          <p:cNvPr id="10" name="Snakkeboble: oval 9">
            <a:extLst>
              <a:ext uri="{FF2B5EF4-FFF2-40B4-BE49-F238E27FC236}">
                <a16:creationId xmlns:a16="http://schemas.microsoft.com/office/drawing/2014/main" id="{743198AB-B7B1-2263-6EB3-082FE4C7EBBA}"/>
              </a:ext>
            </a:extLst>
          </p:cNvPr>
          <p:cNvSpPr/>
          <p:nvPr/>
        </p:nvSpPr>
        <p:spPr>
          <a:xfrm>
            <a:off x="7192651" y="3846136"/>
            <a:ext cx="4474590" cy="1904214"/>
          </a:xfrm>
          <a:prstGeom prst="wedgeEllipseCallo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kern="0" dirty="0">
                <a:solidFill>
                  <a:schemeClr val="accent2">
                    <a:lumMod val="50000"/>
                  </a:schemeClr>
                </a:solidFill>
                <a:effectLst/>
                <a:latin typeface="Times New Roman" panose="02020603050405020304" pitchFamily="18" charset="0"/>
                <a:ea typeface="Times New Roman" panose="02020603050405020304" pitchFamily="18" charset="0"/>
              </a:rPr>
              <a:t>“Adults may make matters worse. The parents may contact the others and repeat the things that have been said. They can get really mad and make it even worse for us” (S216). </a:t>
            </a:r>
            <a:endParaRPr lang="nb-NO" dirty="0">
              <a:solidFill>
                <a:schemeClr val="accent2">
                  <a:lumMod val="50000"/>
                </a:schemeClr>
              </a:solidFill>
            </a:endParaRPr>
          </a:p>
        </p:txBody>
      </p:sp>
      <p:sp>
        <p:nvSpPr>
          <p:cNvPr id="11" name="Snakkeboble: oval 10">
            <a:extLst>
              <a:ext uri="{FF2B5EF4-FFF2-40B4-BE49-F238E27FC236}">
                <a16:creationId xmlns:a16="http://schemas.microsoft.com/office/drawing/2014/main" id="{0EE5A41C-73EE-452E-4CF5-5B7AE3915AEF}"/>
              </a:ext>
            </a:extLst>
          </p:cNvPr>
          <p:cNvSpPr/>
          <p:nvPr/>
        </p:nvSpPr>
        <p:spPr>
          <a:xfrm>
            <a:off x="1780922" y="4435313"/>
            <a:ext cx="4157221" cy="1611983"/>
          </a:xfrm>
          <a:prstGeom prst="wedgeEllipseCallo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kern="0" dirty="0">
                <a:solidFill>
                  <a:schemeClr val="accent2">
                    <a:lumMod val="50000"/>
                  </a:schemeClr>
                </a:solidFill>
                <a:effectLst/>
                <a:latin typeface="Times New Roman" panose="02020603050405020304" pitchFamily="18" charset="0"/>
                <a:ea typeface="Times New Roman" panose="02020603050405020304" pitchFamily="18" charset="0"/>
              </a:rPr>
              <a:t>“Cyberbullying is not such a big issue. I play video games with friends. Sometimes we bully (there). But we don’t care really” (S233)</a:t>
            </a:r>
            <a:endParaRPr lang="nb-NO" dirty="0">
              <a:solidFill>
                <a:schemeClr val="accent2">
                  <a:lumMod val="50000"/>
                </a:schemeClr>
              </a:solidFill>
            </a:endParaRPr>
          </a:p>
        </p:txBody>
      </p:sp>
    </p:spTree>
    <p:extLst>
      <p:ext uri="{BB962C8B-B14F-4D97-AF65-F5344CB8AC3E}">
        <p14:creationId xmlns:p14="http://schemas.microsoft.com/office/powerpoint/2010/main" val="108804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1BF8AE-02F1-7C18-CC7A-85309ACD1B2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F32FC149-049F-CA1A-A9E0-658B06F6CF60}"/>
              </a:ext>
            </a:extLst>
          </p:cNvPr>
          <p:cNvSpPr>
            <a:spLocks noGrp="1"/>
          </p:cNvSpPr>
          <p:nvPr>
            <p:ph type="title"/>
          </p:nvPr>
        </p:nvSpPr>
        <p:spPr>
          <a:xfrm>
            <a:off x="1176669" y="831882"/>
            <a:ext cx="8025619" cy="692957"/>
          </a:xfrm>
        </p:spPr>
        <p:txBody>
          <a:bodyPr/>
          <a:lstStyle/>
          <a:p>
            <a:r>
              <a:rPr lang="en-US" dirty="0"/>
              <a:t>Results – consensus statements</a:t>
            </a:r>
          </a:p>
        </p:txBody>
      </p:sp>
      <p:graphicFrame>
        <p:nvGraphicFramePr>
          <p:cNvPr id="9" name="Tabell 8">
            <a:extLst>
              <a:ext uri="{FF2B5EF4-FFF2-40B4-BE49-F238E27FC236}">
                <a16:creationId xmlns:a16="http://schemas.microsoft.com/office/drawing/2014/main" id="{2609C704-D4CF-882C-1A9F-5D6ABE3AD01B}"/>
              </a:ext>
            </a:extLst>
          </p:cNvPr>
          <p:cNvGraphicFramePr>
            <a:graphicFrameLocks noGrp="1"/>
          </p:cNvGraphicFramePr>
          <p:nvPr>
            <p:extLst>
              <p:ext uri="{D42A27DB-BD31-4B8C-83A1-F6EECF244321}">
                <p14:modId xmlns:p14="http://schemas.microsoft.com/office/powerpoint/2010/main" val="3721838540"/>
              </p:ext>
            </p:extLst>
          </p:nvPr>
        </p:nvGraphicFramePr>
        <p:xfrm>
          <a:off x="533400" y="1948543"/>
          <a:ext cx="11038113" cy="4196773"/>
        </p:xfrm>
        <a:graphic>
          <a:graphicData uri="http://schemas.openxmlformats.org/drawingml/2006/table">
            <a:tbl>
              <a:tblPr firstRow="1" firstCol="1" bandRow="1">
                <a:tableStyleId>{5C22544A-7EE6-4342-B048-85BDC9FD1C3A}</a:tableStyleId>
              </a:tblPr>
              <a:tblGrid>
                <a:gridCol w="8478834">
                  <a:extLst>
                    <a:ext uri="{9D8B030D-6E8A-4147-A177-3AD203B41FA5}">
                      <a16:colId xmlns:a16="http://schemas.microsoft.com/office/drawing/2014/main" val="1751678030"/>
                    </a:ext>
                  </a:extLst>
                </a:gridCol>
                <a:gridCol w="722851">
                  <a:extLst>
                    <a:ext uri="{9D8B030D-6E8A-4147-A177-3AD203B41FA5}">
                      <a16:colId xmlns:a16="http://schemas.microsoft.com/office/drawing/2014/main" val="3711910967"/>
                    </a:ext>
                  </a:extLst>
                </a:gridCol>
                <a:gridCol w="918214">
                  <a:extLst>
                    <a:ext uri="{9D8B030D-6E8A-4147-A177-3AD203B41FA5}">
                      <a16:colId xmlns:a16="http://schemas.microsoft.com/office/drawing/2014/main" val="3761024664"/>
                    </a:ext>
                  </a:extLst>
                </a:gridCol>
                <a:gridCol w="918214">
                  <a:extLst>
                    <a:ext uri="{9D8B030D-6E8A-4147-A177-3AD203B41FA5}">
                      <a16:colId xmlns:a16="http://schemas.microsoft.com/office/drawing/2014/main" val="1248446076"/>
                    </a:ext>
                  </a:extLst>
                </a:gridCol>
              </a:tblGrid>
              <a:tr h="248835">
                <a:tc>
                  <a:txBody>
                    <a:bodyPr/>
                    <a:lstStyle/>
                    <a:p>
                      <a:pPr algn="ct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Statement</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tc>
                  <a:txBody>
                    <a:bodyPr/>
                    <a:lstStyle/>
                    <a:p>
                      <a:pPr algn="ct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F1</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tc>
                  <a:txBody>
                    <a:bodyPr/>
                    <a:lstStyle/>
                    <a:p>
                      <a:pPr algn="ct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F2</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tc>
                  <a:txBody>
                    <a:bodyPr/>
                    <a:lstStyle/>
                    <a:p>
                      <a:pPr algn="ct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F3</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636434068"/>
                  </a:ext>
                </a:extLst>
              </a:tr>
              <a:tr h="460097">
                <a:tc>
                  <a:txBody>
                    <a:bodyPr/>
                    <a:lstStyle/>
                    <a:p>
                      <a:pPr>
                        <a:lnSpc>
                          <a:spcPct val="107000"/>
                        </a:lnSpc>
                        <a:spcAft>
                          <a:spcPts val="800"/>
                        </a:spcAft>
                        <a:buNone/>
                      </a:pPr>
                      <a:r>
                        <a:rPr lang="en-US" sz="1800" kern="0">
                          <a:effectLst/>
                          <a:latin typeface="Times New Roman" panose="02020603050405020304" pitchFamily="18" charset="0"/>
                          <a:cs typeface="Times New Roman" panose="02020603050405020304" pitchFamily="18" charset="0"/>
                        </a:rPr>
                        <a:t>2. I want teachers and other adults at school to do more to prevent cyberbullying. </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tc>
                  <a:txBody>
                    <a:bodyPr/>
                    <a:lstStyle/>
                    <a:p>
                      <a:pPr algn="ct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1</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tc>
                  <a:txBody>
                    <a:bodyPr/>
                    <a:lstStyle/>
                    <a:p>
                      <a:pPr algn="ct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1</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tc>
                  <a:txBody>
                    <a:bodyPr/>
                    <a:lstStyle/>
                    <a:p>
                      <a:pPr algn="ct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2</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801881224"/>
                  </a:ext>
                </a:extLst>
              </a:tr>
              <a:tr h="460097">
                <a:tc>
                  <a:txBody>
                    <a:bodyPr/>
                    <a:lstStyle/>
                    <a:p>
                      <a:pP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7. I want education about legislation and the consequences of cyberbullying. </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tc>
                  <a:txBody>
                    <a:bodyPr/>
                    <a:lstStyle/>
                    <a:p>
                      <a:pPr algn="ct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0</a:t>
                      </a:r>
                      <a:r>
                        <a:rPr lang="nb-NO" sz="1800" kern="100">
                          <a:effectLst/>
                          <a:latin typeface="Times New Roman" panose="02020603050405020304" pitchFamily="18" charset="0"/>
                          <a:cs typeface="Times New Roman" panose="02020603050405020304" pitchFamily="18" charset="0"/>
                        </a:rPr>
                        <a:t> </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tc>
                  <a:txBody>
                    <a:bodyPr/>
                    <a:lstStyle/>
                    <a:p>
                      <a:pPr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1</a:t>
                      </a:r>
                      <a:r>
                        <a:rPr lang="nb-NO" sz="1800" kern="100" dirty="0">
                          <a:effectLst/>
                          <a:latin typeface="Times New Roman" panose="02020603050405020304" pitchFamily="18" charset="0"/>
                          <a:cs typeface="Times New Roman" panose="02020603050405020304" pitchFamily="18" charset="0"/>
                        </a:rPr>
                        <a:t> </a:t>
                      </a:r>
                      <a:endParaRPr lang="nb-NO"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tc>
                  <a:txBody>
                    <a:bodyPr/>
                    <a:lstStyle/>
                    <a:p>
                      <a:pPr algn="ct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2</a:t>
                      </a:r>
                      <a:r>
                        <a:rPr lang="nb-NO" sz="1800" kern="100">
                          <a:effectLst/>
                          <a:latin typeface="Times New Roman" panose="02020603050405020304" pitchFamily="18" charset="0"/>
                          <a:cs typeface="Times New Roman" panose="02020603050405020304" pitchFamily="18" charset="0"/>
                        </a:rPr>
                        <a:t> </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287307860"/>
                  </a:ext>
                </a:extLst>
              </a:tr>
              <a:tr h="460097">
                <a:tc>
                  <a:txBody>
                    <a:bodyPr/>
                    <a:lstStyle/>
                    <a:p>
                      <a:pP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9. I want the parents to be able to help without getting angry and stressed and that they do not punish. </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tc>
                  <a:txBody>
                    <a:bodyPr/>
                    <a:lstStyle/>
                    <a:p>
                      <a:pPr algn="ct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4</a:t>
                      </a:r>
                      <a:r>
                        <a:rPr lang="nb-NO" sz="1800" kern="100">
                          <a:effectLst/>
                          <a:latin typeface="Times New Roman" panose="02020603050405020304" pitchFamily="18" charset="0"/>
                          <a:cs typeface="Times New Roman" panose="02020603050405020304" pitchFamily="18" charset="0"/>
                        </a:rPr>
                        <a:t> </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tc>
                  <a:txBody>
                    <a:bodyPr/>
                    <a:lstStyle/>
                    <a:p>
                      <a:pPr algn="ct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4</a:t>
                      </a:r>
                      <a:r>
                        <a:rPr lang="nb-NO" sz="1800" kern="100">
                          <a:effectLst/>
                          <a:latin typeface="Times New Roman" panose="02020603050405020304" pitchFamily="18" charset="0"/>
                          <a:cs typeface="Times New Roman" panose="02020603050405020304" pitchFamily="18" charset="0"/>
                        </a:rPr>
                        <a:t> </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tc>
                  <a:txBody>
                    <a:bodyPr/>
                    <a:lstStyle/>
                    <a:p>
                      <a:pPr algn="ct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4</a:t>
                      </a:r>
                      <a:r>
                        <a:rPr lang="nb-NO" sz="1800" kern="100">
                          <a:effectLst/>
                          <a:latin typeface="Times New Roman" panose="02020603050405020304" pitchFamily="18" charset="0"/>
                          <a:cs typeface="Times New Roman" panose="02020603050405020304" pitchFamily="18" charset="0"/>
                        </a:rPr>
                        <a:t> </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584247647"/>
                  </a:ext>
                </a:extLst>
              </a:tr>
              <a:tr h="248835">
                <a:tc>
                  <a:txBody>
                    <a:bodyPr/>
                    <a:lstStyle/>
                    <a:p>
                      <a:pP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14. I want to be able to go to a public health nurse and get help there. </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tc>
                  <a:txBody>
                    <a:bodyPr/>
                    <a:lstStyle/>
                    <a:p>
                      <a:pPr algn="ct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0</a:t>
                      </a:r>
                      <a:r>
                        <a:rPr lang="nb-NO" sz="1800" kern="100">
                          <a:effectLst/>
                          <a:latin typeface="Times New Roman" panose="02020603050405020304" pitchFamily="18" charset="0"/>
                          <a:cs typeface="Times New Roman" panose="02020603050405020304" pitchFamily="18" charset="0"/>
                        </a:rPr>
                        <a:t> </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tc>
                  <a:txBody>
                    <a:bodyPr/>
                    <a:lstStyle/>
                    <a:p>
                      <a:pPr algn="ct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0</a:t>
                      </a:r>
                      <a:r>
                        <a:rPr lang="nb-NO" sz="1800" kern="100">
                          <a:effectLst/>
                          <a:latin typeface="Times New Roman" panose="02020603050405020304" pitchFamily="18" charset="0"/>
                          <a:cs typeface="Times New Roman" panose="02020603050405020304" pitchFamily="18" charset="0"/>
                        </a:rPr>
                        <a:t> </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tc>
                  <a:txBody>
                    <a:bodyPr/>
                    <a:lstStyle/>
                    <a:p>
                      <a:pPr algn="ct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-1</a:t>
                      </a:r>
                      <a:r>
                        <a:rPr lang="nb-NO" sz="1800" kern="100">
                          <a:effectLst/>
                          <a:latin typeface="Times New Roman" panose="02020603050405020304" pitchFamily="18" charset="0"/>
                          <a:cs typeface="Times New Roman" panose="02020603050405020304" pitchFamily="18" charset="0"/>
                        </a:rPr>
                        <a:t> </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836629594"/>
                  </a:ext>
                </a:extLst>
              </a:tr>
              <a:tr h="460097">
                <a:tc>
                  <a:txBody>
                    <a:bodyPr/>
                    <a:lstStyle/>
                    <a:p>
                      <a:pP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16. I don't want to tell the teacher, but I would like someone else to help, for example a public health nurse. </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tc>
                  <a:txBody>
                    <a:bodyPr/>
                    <a:lstStyle/>
                    <a:p>
                      <a:pPr algn="ct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0</a:t>
                      </a:r>
                      <a:r>
                        <a:rPr lang="nb-NO" sz="1800" kern="100">
                          <a:effectLst/>
                          <a:latin typeface="Times New Roman" panose="02020603050405020304" pitchFamily="18" charset="0"/>
                          <a:cs typeface="Times New Roman" panose="02020603050405020304" pitchFamily="18" charset="0"/>
                        </a:rPr>
                        <a:t> </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tc>
                  <a:txBody>
                    <a:bodyPr/>
                    <a:lstStyle/>
                    <a:p>
                      <a:pPr algn="ct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-2</a:t>
                      </a:r>
                      <a:r>
                        <a:rPr lang="nb-NO" sz="1800" kern="100">
                          <a:effectLst/>
                          <a:latin typeface="Times New Roman" panose="02020603050405020304" pitchFamily="18" charset="0"/>
                          <a:cs typeface="Times New Roman" panose="02020603050405020304" pitchFamily="18" charset="0"/>
                        </a:rPr>
                        <a:t> </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tc>
                  <a:txBody>
                    <a:bodyPr/>
                    <a:lstStyle/>
                    <a:p>
                      <a:pPr algn="ct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-2</a:t>
                      </a:r>
                      <a:r>
                        <a:rPr lang="nb-NO" sz="1800" kern="100">
                          <a:effectLst/>
                          <a:latin typeface="Times New Roman" panose="02020603050405020304" pitchFamily="18" charset="0"/>
                          <a:cs typeface="Times New Roman" panose="02020603050405020304" pitchFamily="18" charset="0"/>
                        </a:rPr>
                        <a:t> </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064303245"/>
                  </a:ext>
                </a:extLst>
              </a:tr>
              <a:tr h="460097">
                <a:tc>
                  <a:txBody>
                    <a:bodyPr/>
                    <a:lstStyle/>
                    <a:p>
                      <a:pP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21. It is important that parents are able to help and do not make it worse. </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tc>
                  <a:txBody>
                    <a:bodyPr/>
                    <a:lstStyle/>
                    <a:p>
                      <a:pPr algn="ct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4</a:t>
                      </a:r>
                      <a:r>
                        <a:rPr lang="nb-NO" sz="1800" kern="100">
                          <a:effectLst/>
                          <a:latin typeface="Times New Roman" panose="02020603050405020304" pitchFamily="18" charset="0"/>
                          <a:cs typeface="Times New Roman" panose="02020603050405020304" pitchFamily="18" charset="0"/>
                        </a:rPr>
                        <a:t> </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tc>
                  <a:txBody>
                    <a:bodyPr/>
                    <a:lstStyle/>
                    <a:p>
                      <a:pPr algn="ct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3</a:t>
                      </a:r>
                      <a:r>
                        <a:rPr lang="nb-NO" sz="1800" kern="100">
                          <a:effectLst/>
                          <a:latin typeface="Times New Roman" panose="02020603050405020304" pitchFamily="18" charset="0"/>
                          <a:cs typeface="Times New Roman" panose="02020603050405020304" pitchFamily="18" charset="0"/>
                        </a:rPr>
                        <a:t> </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tc>
                  <a:txBody>
                    <a:bodyPr/>
                    <a:lstStyle/>
                    <a:p>
                      <a:pPr algn="ct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3</a:t>
                      </a:r>
                      <a:r>
                        <a:rPr lang="nb-NO" sz="1800" kern="100">
                          <a:effectLst/>
                          <a:latin typeface="Times New Roman" panose="02020603050405020304" pitchFamily="18" charset="0"/>
                          <a:cs typeface="Times New Roman" panose="02020603050405020304" pitchFamily="18" charset="0"/>
                        </a:rPr>
                        <a:t> </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811982945"/>
                  </a:ext>
                </a:extLst>
              </a:tr>
              <a:tr h="460097">
                <a:tc>
                  <a:txBody>
                    <a:bodyPr/>
                    <a:lstStyle/>
                    <a:p>
                      <a:pP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26. The school should let us talk more about thoughts and feelings about cyberbullying. </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tc>
                  <a:txBody>
                    <a:bodyPr/>
                    <a:lstStyle/>
                    <a:p>
                      <a:pPr algn="ct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0</a:t>
                      </a:r>
                      <a:r>
                        <a:rPr lang="nb-NO" sz="1800" kern="100">
                          <a:effectLst/>
                          <a:latin typeface="Times New Roman" panose="02020603050405020304" pitchFamily="18" charset="0"/>
                          <a:cs typeface="Times New Roman" panose="02020603050405020304" pitchFamily="18" charset="0"/>
                        </a:rPr>
                        <a:t> </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tc>
                  <a:txBody>
                    <a:bodyPr/>
                    <a:lstStyle/>
                    <a:p>
                      <a:pPr algn="ct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0</a:t>
                      </a:r>
                      <a:r>
                        <a:rPr lang="nb-NO" sz="1800" kern="100">
                          <a:effectLst/>
                          <a:latin typeface="Times New Roman" panose="02020603050405020304" pitchFamily="18" charset="0"/>
                          <a:cs typeface="Times New Roman" panose="02020603050405020304" pitchFamily="18" charset="0"/>
                        </a:rPr>
                        <a:t> </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tc>
                  <a:txBody>
                    <a:bodyPr/>
                    <a:lstStyle/>
                    <a:p>
                      <a:pPr algn="ct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-1</a:t>
                      </a:r>
                      <a:r>
                        <a:rPr lang="nb-NO" sz="1800" kern="100">
                          <a:effectLst/>
                          <a:latin typeface="Times New Roman" panose="02020603050405020304" pitchFamily="18" charset="0"/>
                          <a:cs typeface="Times New Roman" panose="02020603050405020304" pitchFamily="18" charset="0"/>
                        </a:rPr>
                        <a:t> </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77982660"/>
                  </a:ext>
                </a:extLst>
              </a:tr>
              <a:tr h="460097">
                <a:tc>
                  <a:txBody>
                    <a:bodyPr/>
                    <a:lstStyle/>
                    <a:p>
                      <a:pP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37. The adults cannot control everything we do online, therefore we must learn what is right and wrong. </a:t>
                      </a:r>
                      <a:endParaRPr lang="nb-NO"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tc>
                  <a:txBody>
                    <a:bodyPr/>
                    <a:lstStyle/>
                    <a:p>
                      <a:pPr algn="ct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2</a:t>
                      </a:r>
                      <a:r>
                        <a:rPr lang="nb-NO" sz="1800" kern="100">
                          <a:effectLst/>
                          <a:latin typeface="Times New Roman" panose="02020603050405020304" pitchFamily="18" charset="0"/>
                          <a:cs typeface="Times New Roman" panose="02020603050405020304" pitchFamily="18" charset="0"/>
                        </a:rPr>
                        <a:t> </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tc>
                  <a:txBody>
                    <a:bodyPr/>
                    <a:lstStyle/>
                    <a:p>
                      <a:pPr algn="ctr">
                        <a:lnSpc>
                          <a:spcPct val="107000"/>
                        </a:lnSpc>
                        <a:spcAft>
                          <a:spcPts val="800"/>
                        </a:spcAft>
                        <a:buNone/>
                      </a:pPr>
                      <a:r>
                        <a:rPr lang="en-US" sz="1800" kern="100">
                          <a:effectLst/>
                          <a:latin typeface="Times New Roman" panose="02020603050405020304" pitchFamily="18" charset="0"/>
                          <a:cs typeface="Times New Roman" panose="02020603050405020304" pitchFamily="18" charset="0"/>
                        </a:rPr>
                        <a:t>4</a:t>
                      </a:r>
                      <a:r>
                        <a:rPr lang="nb-NO" sz="1800" kern="100">
                          <a:effectLst/>
                          <a:latin typeface="Times New Roman" panose="02020603050405020304" pitchFamily="18" charset="0"/>
                          <a:cs typeface="Times New Roman" panose="02020603050405020304" pitchFamily="18" charset="0"/>
                        </a:rPr>
                        <a:t> </a:t>
                      </a:r>
                      <a:endParaRPr lang="nb-NO"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tc>
                  <a:txBody>
                    <a:bodyPr/>
                    <a:lstStyle/>
                    <a:p>
                      <a:pPr algn="ctr">
                        <a:lnSpc>
                          <a:spcPct val="107000"/>
                        </a:lnSpc>
                        <a:spcAft>
                          <a:spcPts val="800"/>
                        </a:spcAft>
                        <a:buNone/>
                      </a:pPr>
                      <a:r>
                        <a:rPr lang="en-US" sz="1800" kern="100" dirty="0">
                          <a:effectLst/>
                          <a:latin typeface="Times New Roman" panose="02020603050405020304" pitchFamily="18" charset="0"/>
                          <a:cs typeface="Times New Roman" panose="02020603050405020304" pitchFamily="18" charset="0"/>
                        </a:rPr>
                        <a:t>3</a:t>
                      </a:r>
                      <a:r>
                        <a:rPr lang="nb-NO" sz="1800" kern="100" dirty="0">
                          <a:effectLst/>
                          <a:latin typeface="Times New Roman" panose="02020603050405020304" pitchFamily="18" charset="0"/>
                          <a:cs typeface="Times New Roman" panose="02020603050405020304" pitchFamily="18" charset="0"/>
                        </a:rPr>
                        <a:t> </a:t>
                      </a:r>
                      <a:endParaRPr lang="nb-NO"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760037499"/>
                  </a:ext>
                </a:extLst>
              </a:tr>
            </a:tbl>
          </a:graphicData>
        </a:graphic>
      </p:graphicFrame>
    </p:spTree>
    <p:extLst>
      <p:ext uri="{BB962C8B-B14F-4D97-AF65-F5344CB8AC3E}">
        <p14:creationId xmlns:p14="http://schemas.microsoft.com/office/powerpoint/2010/main" val="3622937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en-US" dirty="0"/>
              <a:t>Discussion</a:t>
            </a:r>
          </a:p>
        </p:txBody>
      </p:sp>
      <p:pic>
        <p:nvPicPr>
          <p:cNvPr id="6" name="Plassholder for bilde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58" b="258"/>
          <a:stretch>
            <a:fillRect/>
          </a:stretch>
        </p:blipFill>
        <p:spPr/>
      </p:pic>
      <p:sp>
        <p:nvSpPr>
          <p:cNvPr id="3" name="Plassholder for innhold 2"/>
          <p:cNvSpPr>
            <a:spLocks noGrp="1"/>
          </p:cNvSpPr>
          <p:nvPr>
            <p:ph type="body" sz="quarter" idx="14"/>
          </p:nvPr>
        </p:nvSpPr>
        <p:spPr/>
        <p:txBody>
          <a:bodyPr/>
          <a:lstStyle/>
          <a:p>
            <a:pPr>
              <a:buFontTx/>
              <a:buChar char="-"/>
            </a:pPr>
            <a:r>
              <a:rPr lang="en-US" b="0" i="0" dirty="0">
                <a:effectLst/>
                <a:latin typeface="Times New Roman" panose="02020603050405020304" pitchFamily="18" charset="0"/>
              </a:rPr>
              <a:t>The students need capable, trusted adults who may help in creating supportive environments, and understand the complexity of bullying (F1)</a:t>
            </a:r>
          </a:p>
          <a:p>
            <a:pPr>
              <a:buFontTx/>
              <a:buChar char="-"/>
            </a:pPr>
            <a:r>
              <a:rPr lang="en-US" b="0" i="0" dirty="0">
                <a:effectLst/>
                <a:latin typeface="Times New Roman" panose="02020603050405020304" pitchFamily="18" charset="0"/>
              </a:rPr>
              <a:t>the students may need independence and potentially defy imposed rules and authorities (F2)</a:t>
            </a:r>
          </a:p>
          <a:p>
            <a:pPr>
              <a:buFontTx/>
              <a:buChar char="-"/>
            </a:pPr>
            <a:r>
              <a:rPr lang="en-US" dirty="0">
                <a:latin typeface="Times New Roman" panose="02020603050405020304" pitchFamily="18" charset="0"/>
                <a:cs typeface="Times New Roman" panose="02020603050405020304" pitchFamily="18" charset="0"/>
              </a:rPr>
              <a:t>Using peers and siblings as mediators may be more appealing to adolescents (F3)</a:t>
            </a:r>
          </a:p>
        </p:txBody>
      </p:sp>
    </p:spTree>
    <p:extLst>
      <p:ext uri="{BB962C8B-B14F-4D97-AF65-F5344CB8AC3E}">
        <p14:creationId xmlns:p14="http://schemas.microsoft.com/office/powerpoint/2010/main" val="854382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lstStyle/>
          <a:p>
            <a:r>
              <a:rPr lang="en-US" dirty="0"/>
              <a:t>Discussion</a:t>
            </a:r>
          </a:p>
        </p:txBody>
      </p:sp>
      <p:pic>
        <p:nvPicPr>
          <p:cNvPr id="7" name="Plassholder for bilde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58" b="258"/>
          <a:stretch>
            <a:fillRect/>
          </a:stretch>
        </p:blipFill>
        <p:spPr/>
      </p:pic>
      <p:sp>
        <p:nvSpPr>
          <p:cNvPr id="9" name="Plassholder for tekst 8"/>
          <p:cNvSpPr>
            <a:spLocks noGrp="1"/>
          </p:cNvSpPr>
          <p:nvPr>
            <p:ph type="body" sz="quarter" idx="14"/>
          </p:nvPr>
        </p:nvSpPr>
        <p:spPr>
          <a:xfrm>
            <a:off x="1130060" y="1902610"/>
            <a:ext cx="5141343" cy="3953503"/>
          </a:xfrm>
        </p:spPr>
        <p:txBody>
          <a:bodyPr>
            <a:normAutofit fontScale="92500"/>
          </a:bodyPr>
          <a:lstStyle/>
          <a:p>
            <a:pPr marL="0" indent="0">
              <a:buNone/>
            </a:pPr>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the students expect balance between the need to constantly monitor their technology use and allowing them to freely investigate its possibilities</a:t>
            </a:r>
          </a:p>
          <a:p>
            <a:r>
              <a:rPr lang="en-US" b="0" i="0" dirty="0">
                <a:solidFill>
                  <a:srgbClr val="000000"/>
                </a:solidFill>
                <a:effectLst/>
                <a:latin typeface="Times New Roman" panose="02020603050405020304" pitchFamily="18" charset="0"/>
              </a:rPr>
              <a:t>children may prefer confiding in peers or siblings. Research indicates that children often rely on peers for digital development</a:t>
            </a:r>
          </a:p>
          <a:p>
            <a:r>
              <a:rPr lang="en-US" b="0" i="0" dirty="0">
                <a:solidFill>
                  <a:srgbClr val="000000"/>
                </a:solidFill>
                <a:effectLst/>
                <a:latin typeface="Times New Roman" panose="02020603050405020304" pitchFamily="18" charset="0"/>
              </a:rPr>
              <a:t>children should know that there are people in their lives they may approach if cyberbullying occurs, and creating such awareness is the adult’s responsibility.</a:t>
            </a:r>
            <a:endParaRPr lang="en-US" dirty="0"/>
          </a:p>
        </p:txBody>
      </p:sp>
    </p:spTree>
    <p:extLst>
      <p:ext uri="{BB962C8B-B14F-4D97-AF65-F5344CB8AC3E}">
        <p14:creationId xmlns:p14="http://schemas.microsoft.com/office/powerpoint/2010/main" val="166587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1175468" y="1164426"/>
            <a:ext cx="5230444" cy="802473"/>
          </a:xfrm>
        </p:spPr>
        <p:txBody>
          <a:bodyPr>
            <a:normAutofit/>
          </a:bodyPr>
          <a:lstStyle/>
          <a:p>
            <a:r>
              <a:rPr lang="en-US" dirty="0"/>
              <a:t>Take home message</a:t>
            </a:r>
            <a:endParaRPr lang="en-US" sz="2000" dirty="0"/>
          </a:p>
        </p:txBody>
      </p:sp>
      <p:pic>
        <p:nvPicPr>
          <p:cNvPr id="3" name="Plassholder for bilde 2"/>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921818" y="428263"/>
            <a:ext cx="4857176" cy="6001474"/>
          </a:xfrm>
        </p:spPr>
      </p:pic>
      <p:sp>
        <p:nvSpPr>
          <p:cNvPr id="2" name="TekstSylinder 1">
            <a:extLst>
              <a:ext uri="{FF2B5EF4-FFF2-40B4-BE49-F238E27FC236}">
                <a16:creationId xmlns:a16="http://schemas.microsoft.com/office/drawing/2014/main" id="{8C1E2367-5945-7099-B3BF-AC7CDC24ADF3}"/>
              </a:ext>
            </a:extLst>
          </p:cNvPr>
          <p:cNvSpPr txBox="1"/>
          <p:nvPr/>
        </p:nvSpPr>
        <p:spPr>
          <a:xfrm>
            <a:off x="1181100" y="2519681"/>
            <a:ext cx="5473700" cy="276999"/>
          </a:xfrm>
          <a:prstGeom prst="rect">
            <a:avLst/>
          </a:prstGeom>
          <a:noFill/>
        </p:spPr>
        <p:txBody>
          <a:bodyPr wrap="square" lIns="0" tIns="0" rIns="0" bIns="0" rtlCol="0">
            <a:spAutoFit/>
          </a:bodyPr>
          <a:lstStyle/>
          <a:p>
            <a:r>
              <a:rPr lang="en-US" sz="1800" b="0" i="0" dirty="0">
                <a:solidFill>
                  <a:schemeClr val="bg2"/>
                </a:solidFill>
                <a:effectLst/>
                <a:latin typeface="Times New Roman" panose="02020603050405020304" pitchFamily="18" charset="0"/>
              </a:rPr>
              <a:t>- the students may opt for different coping strategies. </a:t>
            </a:r>
          </a:p>
        </p:txBody>
      </p:sp>
      <p:sp>
        <p:nvSpPr>
          <p:cNvPr id="4" name="TekstSylinder 3">
            <a:extLst>
              <a:ext uri="{FF2B5EF4-FFF2-40B4-BE49-F238E27FC236}">
                <a16:creationId xmlns:a16="http://schemas.microsoft.com/office/drawing/2014/main" id="{5A482B78-FE86-CA9B-62B2-0BAE6DEB5269}"/>
              </a:ext>
            </a:extLst>
          </p:cNvPr>
          <p:cNvSpPr txBox="1"/>
          <p:nvPr/>
        </p:nvSpPr>
        <p:spPr>
          <a:xfrm>
            <a:off x="1181100" y="2908300"/>
            <a:ext cx="5473700" cy="553998"/>
          </a:xfrm>
          <a:prstGeom prst="rect">
            <a:avLst/>
          </a:prstGeom>
          <a:noFill/>
        </p:spPr>
        <p:txBody>
          <a:bodyPr wrap="square" lIns="0" tIns="0" rIns="0" bIns="0" rtlCol="0">
            <a:spAutoFit/>
          </a:bodyPr>
          <a:lstStyle/>
          <a:p>
            <a:r>
              <a:rPr lang="en-US" sz="1800" b="0" i="0" dirty="0">
                <a:solidFill>
                  <a:schemeClr val="bg2"/>
                </a:solidFill>
                <a:effectLst/>
                <a:latin typeface="Times New Roman" panose="02020603050405020304" pitchFamily="18" charset="0"/>
              </a:rPr>
              <a:t>- adults may be allowed to offer guidance and support for the child</a:t>
            </a:r>
            <a:endParaRPr lang="en-US" sz="1800" dirty="0">
              <a:solidFill>
                <a:schemeClr val="bg2"/>
              </a:solidFill>
            </a:endParaRPr>
          </a:p>
        </p:txBody>
      </p:sp>
      <p:sp>
        <p:nvSpPr>
          <p:cNvPr id="6" name="TekstSylinder 5">
            <a:extLst>
              <a:ext uri="{FF2B5EF4-FFF2-40B4-BE49-F238E27FC236}">
                <a16:creationId xmlns:a16="http://schemas.microsoft.com/office/drawing/2014/main" id="{2B2BD9BD-A48B-98A7-1D29-3AD014D5BEDC}"/>
              </a:ext>
            </a:extLst>
          </p:cNvPr>
          <p:cNvSpPr txBox="1"/>
          <p:nvPr/>
        </p:nvSpPr>
        <p:spPr>
          <a:xfrm>
            <a:off x="1181100" y="3700882"/>
            <a:ext cx="5473700" cy="553998"/>
          </a:xfrm>
          <a:prstGeom prst="rect">
            <a:avLst/>
          </a:prstGeom>
          <a:noFill/>
        </p:spPr>
        <p:txBody>
          <a:bodyPr wrap="square" lIns="0" tIns="0" rIns="0" bIns="0" rtlCol="0">
            <a:spAutoFit/>
          </a:bodyPr>
          <a:lstStyle/>
          <a:p>
            <a:r>
              <a:rPr lang="en-US" sz="1800" b="0" i="0" dirty="0">
                <a:solidFill>
                  <a:schemeClr val="bg2"/>
                </a:solidFill>
                <a:effectLst/>
                <a:latin typeface="Times New Roman" panose="02020603050405020304" pitchFamily="18" charset="0"/>
              </a:rPr>
              <a:t>- the adults may lack competence or willingness to approach the issue appropriately</a:t>
            </a:r>
          </a:p>
        </p:txBody>
      </p:sp>
      <p:sp>
        <p:nvSpPr>
          <p:cNvPr id="8" name="TekstSylinder 7">
            <a:extLst>
              <a:ext uri="{FF2B5EF4-FFF2-40B4-BE49-F238E27FC236}">
                <a16:creationId xmlns:a16="http://schemas.microsoft.com/office/drawing/2014/main" id="{6353DC86-31DB-552C-C962-BA6FE8389A58}"/>
              </a:ext>
            </a:extLst>
          </p:cNvPr>
          <p:cNvSpPr txBox="1"/>
          <p:nvPr/>
        </p:nvSpPr>
        <p:spPr>
          <a:xfrm>
            <a:off x="1175468" y="4464624"/>
            <a:ext cx="5473700" cy="553998"/>
          </a:xfrm>
          <a:prstGeom prst="rect">
            <a:avLst/>
          </a:prstGeom>
          <a:noFill/>
        </p:spPr>
        <p:txBody>
          <a:bodyPr wrap="square" lIns="0" tIns="0" rIns="0" bIns="0" rtlCol="0">
            <a:spAutoFit/>
          </a:bodyPr>
          <a:lstStyle/>
          <a:p>
            <a:r>
              <a:rPr lang="en-US" sz="1800" b="0" i="0" dirty="0">
                <a:solidFill>
                  <a:schemeClr val="bg2"/>
                </a:solidFill>
                <a:effectLst/>
                <a:latin typeface="Times New Roman" panose="02020603050405020304" pitchFamily="18" charset="0"/>
              </a:rPr>
              <a:t>- students value their socializing and privacy</a:t>
            </a:r>
          </a:p>
          <a:p>
            <a:endParaRPr lang="nb-NO" dirty="0" err="1">
              <a:latin typeface="Tahoma" charset="0"/>
              <a:ea typeface="Tahoma" charset="0"/>
              <a:cs typeface="Tahoma" charset="0"/>
            </a:endParaRPr>
          </a:p>
        </p:txBody>
      </p:sp>
      <p:sp>
        <p:nvSpPr>
          <p:cNvPr id="13" name="TekstSylinder 12">
            <a:extLst>
              <a:ext uri="{FF2B5EF4-FFF2-40B4-BE49-F238E27FC236}">
                <a16:creationId xmlns:a16="http://schemas.microsoft.com/office/drawing/2014/main" id="{74B58646-3F91-C22B-C8A4-D049B12469E6}"/>
              </a:ext>
            </a:extLst>
          </p:cNvPr>
          <p:cNvSpPr txBox="1"/>
          <p:nvPr/>
        </p:nvSpPr>
        <p:spPr>
          <a:xfrm>
            <a:off x="1181100" y="4851853"/>
            <a:ext cx="5479332" cy="553998"/>
          </a:xfrm>
          <a:prstGeom prst="rect">
            <a:avLst/>
          </a:prstGeom>
          <a:noFill/>
        </p:spPr>
        <p:txBody>
          <a:bodyPr wrap="square" lIns="0" tIns="0" rIns="0" bIns="0" rtlCol="0">
            <a:spAutoFit/>
          </a:bodyPr>
          <a:lstStyle/>
          <a:p>
            <a:r>
              <a:rPr lang="en-US" dirty="0">
                <a:solidFill>
                  <a:schemeClr val="bg2"/>
                </a:solidFill>
                <a:latin typeface="Times New Roman" panose="02020603050405020304" pitchFamily="18" charset="0"/>
              </a:rPr>
              <a:t>- t</a:t>
            </a:r>
            <a:r>
              <a:rPr lang="en-US" sz="1800" b="0" i="0" dirty="0">
                <a:solidFill>
                  <a:schemeClr val="bg2"/>
                </a:solidFill>
                <a:effectLst/>
                <a:latin typeface="Times New Roman" panose="02020603050405020304" pitchFamily="18" charset="0"/>
              </a:rPr>
              <a:t>he Q methodology enabled students to share their perspectives</a:t>
            </a:r>
            <a:endParaRPr lang="nb-NO" dirty="0" err="1">
              <a:latin typeface="Tahoma" charset="0"/>
              <a:ea typeface="Tahoma" charset="0"/>
              <a:cs typeface="Tahoma" charset="0"/>
            </a:endParaRPr>
          </a:p>
        </p:txBody>
      </p:sp>
    </p:spTree>
    <p:extLst>
      <p:ext uri="{BB962C8B-B14F-4D97-AF65-F5344CB8AC3E}">
        <p14:creationId xmlns:p14="http://schemas.microsoft.com/office/powerpoint/2010/main" val="5965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
          </p:nvPr>
        </p:nvSpPr>
        <p:spPr/>
        <p:txBody>
          <a:bodyPr/>
          <a:lstStyle/>
          <a:p>
            <a:r>
              <a:rPr lang="en-US" dirty="0" err="1"/>
              <a:t>læringsmiljøsenteret.no</a:t>
            </a:r>
            <a:endParaRPr lang="en-US" dirty="0"/>
          </a:p>
        </p:txBody>
      </p:sp>
      <p:sp>
        <p:nvSpPr>
          <p:cNvPr id="3" name="Plassholder for dato 2"/>
          <p:cNvSpPr>
            <a:spLocks noGrp="1"/>
          </p:cNvSpPr>
          <p:nvPr>
            <p:ph type="dt" sz="half" idx="10"/>
          </p:nvPr>
        </p:nvSpPr>
        <p:spPr/>
        <p:txBody>
          <a:bodyPr/>
          <a:lstStyle/>
          <a:p>
            <a:fld id="{A8B17444-CBA2-9E48-9269-22B54D85A388}" type="datetime1">
              <a:rPr lang="nb-NO" noProof="0" smtClean="0"/>
              <a:t>05.06.2025</a:t>
            </a:fld>
            <a:endParaRPr lang="en-US" noProof="0" dirty="0"/>
          </a:p>
        </p:txBody>
      </p:sp>
      <p:sp>
        <p:nvSpPr>
          <p:cNvPr id="5" name="TekstSylinder 4">
            <a:extLst>
              <a:ext uri="{FF2B5EF4-FFF2-40B4-BE49-F238E27FC236}">
                <a16:creationId xmlns:a16="http://schemas.microsoft.com/office/drawing/2014/main" id="{5396B3E1-8D1C-339A-605F-71A395AEB129}"/>
              </a:ext>
            </a:extLst>
          </p:cNvPr>
          <p:cNvSpPr txBox="1"/>
          <p:nvPr/>
        </p:nvSpPr>
        <p:spPr>
          <a:xfrm>
            <a:off x="2974206" y="3189886"/>
            <a:ext cx="6172200" cy="461665"/>
          </a:xfrm>
          <a:prstGeom prst="rect">
            <a:avLst/>
          </a:prstGeom>
          <a:noFill/>
        </p:spPr>
        <p:txBody>
          <a:bodyPr wrap="square">
            <a:spAutoFit/>
          </a:bodyPr>
          <a:lstStyle/>
          <a:p>
            <a:pPr algn="ctr" eaLnBrk="1" hangingPunct="1"/>
            <a:r>
              <a:rPr lang="it-IT" altLang="it-IT" sz="2400" b="1" dirty="0">
                <a:solidFill>
                  <a:schemeClr val="bg2"/>
                </a:solidFill>
                <a:latin typeface="Georgia" panose="02040502050405020303" pitchFamily="18" charset="0"/>
              </a:rPr>
              <a:t>Thank you for your attention!</a:t>
            </a:r>
          </a:p>
        </p:txBody>
      </p:sp>
      <p:sp>
        <p:nvSpPr>
          <p:cNvPr id="7" name="TekstSylinder 6">
            <a:extLst>
              <a:ext uri="{FF2B5EF4-FFF2-40B4-BE49-F238E27FC236}">
                <a16:creationId xmlns:a16="http://schemas.microsoft.com/office/drawing/2014/main" id="{726775DB-BE5D-8B91-C402-2FF394F51824}"/>
              </a:ext>
            </a:extLst>
          </p:cNvPr>
          <p:cNvSpPr txBox="1"/>
          <p:nvPr/>
        </p:nvSpPr>
        <p:spPr>
          <a:xfrm>
            <a:off x="3048802" y="4146801"/>
            <a:ext cx="6097604" cy="646331"/>
          </a:xfrm>
          <a:prstGeom prst="rect">
            <a:avLst/>
          </a:prstGeom>
          <a:noFill/>
        </p:spPr>
        <p:txBody>
          <a:bodyPr wrap="square">
            <a:spAutoFit/>
          </a:bodyPr>
          <a:lstStyle/>
          <a:p>
            <a:pPr algn="ctr" eaLnBrk="1" hangingPunct="1"/>
            <a:r>
              <a:rPr lang="it-IT" altLang="it-IT" dirty="0">
                <a:solidFill>
                  <a:schemeClr val="bg2"/>
                </a:solidFill>
                <a:latin typeface="Georgia" panose="02040502050405020303" pitchFamily="18" charset="0"/>
              </a:rPr>
              <a:t>martyna.bell@uis.no</a:t>
            </a:r>
          </a:p>
          <a:p>
            <a:pPr algn="ctr" eaLnBrk="1" hangingPunct="1"/>
            <a:r>
              <a:rPr lang="it-IT" altLang="it-IT" dirty="0">
                <a:solidFill>
                  <a:schemeClr val="bg2"/>
                </a:solidFill>
                <a:latin typeface="Georgia" panose="02040502050405020303" pitchFamily="18" charset="0"/>
              </a:rPr>
              <a:t>klara.overland@uis.no</a:t>
            </a:r>
          </a:p>
        </p:txBody>
      </p:sp>
    </p:spTree>
    <p:extLst>
      <p:ext uri="{BB962C8B-B14F-4D97-AF65-F5344CB8AC3E}">
        <p14:creationId xmlns:p14="http://schemas.microsoft.com/office/powerpoint/2010/main" val="1028595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2AC325-FC0A-4397-EDAA-1C023DE7F078}"/>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7E231798-9152-98CB-C51E-7B34DF897D88}"/>
              </a:ext>
            </a:extLst>
          </p:cNvPr>
          <p:cNvSpPr>
            <a:spLocks noGrp="1"/>
          </p:cNvSpPr>
          <p:nvPr>
            <p:ph type="title"/>
          </p:nvPr>
        </p:nvSpPr>
        <p:spPr>
          <a:xfrm>
            <a:off x="1176669" y="913448"/>
            <a:ext cx="8025619" cy="692957"/>
          </a:xfrm>
        </p:spPr>
        <p:txBody>
          <a:bodyPr/>
          <a:lstStyle/>
          <a:p>
            <a:r>
              <a:rPr lang="en-US" dirty="0"/>
              <a:t>Results – factor arrays </a:t>
            </a:r>
          </a:p>
        </p:txBody>
      </p:sp>
      <p:pic>
        <p:nvPicPr>
          <p:cNvPr id="4" name="Bilde 3">
            <a:extLst>
              <a:ext uri="{FF2B5EF4-FFF2-40B4-BE49-F238E27FC236}">
                <a16:creationId xmlns:a16="http://schemas.microsoft.com/office/drawing/2014/main" id="{F72DA0B2-83FC-9C75-FFDF-1CA1F573A291}"/>
              </a:ext>
            </a:extLst>
          </p:cNvPr>
          <p:cNvPicPr>
            <a:picLocks noChangeAspect="1"/>
          </p:cNvPicPr>
          <p:nvPr/>
        </p:nvPicPr>
        <p:blipFill>
          <a:blip r:embed="rId2"/>
          <a:stretch>
            <a:fillRect/>
          </a:stretch>
        </p:blipFill>
        <p:spPr>
          <a:xfrm>
            <a:off x="1449441" y="2203170"/>
            <a:ext cx="8811855" cy="3048425"/>
          </a:xfrm>
          <a:prstGeom prst="rect">
            <a:avLst/>
          </a:prstGeom>
        </p:spPr>
      </p:pic>
    </p:spTree>
    <p:extLst>
      <p:ext uri="{BB962C8B-B14F-4D97-AF65-F5344CB8AC3E}">
        <p14:creationId xmlns:p14="http://schemas.microsoft.com/office/powerpoint/2010/main" val="2138685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0374D-BC8D-4F23-E230-037E69DFFA09}"/>
            </a:ext>
          </a:extLst>
        </p:cNvPr>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B3FA2F99-B9F3-B70C-B2A6-76C2C63DB7F4}"/>
              </a:ext>
            </a:extLst>
          </p:cNvPr>
          <p:cNvSpPr>
            <a:spLocks noGrp="1"/>
          </p:cNvSpPr>
          <p:nvPr>
            <p:ph type="dt" sz="half" idx="10"/>
          </p:nvPr>
        </p:nvSpPr>
        <p:spPr/>
        <p:txBody>
          <a:bodyPr/>
          <a:lstStyle/>
          <a:p>
            <a:fld id="{FB28A44F-AF6C-3945-93F7-6DBEF88D4FBA}" type="datetime1">
              <a:rPr lang="nb-NO" noProof="0" smtClean="0"/>
              <a:t>05.06.2025</a:t>
            </a:fld>
            <a:endParaRPr lang="en-US" noProof="0" dirty="0"/>
          </a:p>
        </p:txBody>
      </p:sp>
      <p:sp>
        <p:nvSpPr>
          <p:cNvPr id="5" name="Tittel 1">
            <a:extLst>
              <a:ext uri="{FF2B5EF4-FFF2-40B4-BE49-F238E27FC236}">
                <a16:creationId xmlns:a16="http://schemas.microsoft.com/office/drawing/2014/main" id="{598B93DA-9F56-F808-E6E6-48506F75C148}"/>
              </a:ext>
            </a:extLst>
          </p:cNvPr>
          <p:cNvSpPr txBox="1">
            <a:spLocks/>
          </p:cNvSpPr>
          <p:nvPr/>
        </p:nvSpPr>
        <p:spPr>
          <a:xfrm>
            <a:off x="603642" y="455439"/>
            <a:ext cx="1944598" cy="692957"/>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Tahoma" charset="0"/>
                <a:ea typeface="Tahoma" charset="0"/>
                <a:cs typeface="Tahoma" charset="0"/>
              </a:defRPr>
            </a:lvl1pPr>
          </a:lstStyle>
          <a:p>
            <a:r>
              <a:rPr lang="en-US" sz="3400" b="1" dirty="0"/>
              <a:t>Results</a:t>
            </a:r>
          </a:p>
        </p:txBody>
      </p:sp>
      <p:pic>
        <p:nvPicPr>
          <p:cNvPr id="4" name="Bilde 3">
            <a:extLst>
              <a:ext uri="{FF2B5EF4-FFF2-40B4-BE49-F238E27FC236}">
                <a16:creationId xmlns:a16="http://schemas.microsoft.com/office/drawing/2014/main" id="{22F6C05A-962F-24C5-C34C-8595F2754B66}"/>
              </a:ext>
            </a:extLst>
          </p:cNvPr>
          <p:cNvPicPr>
            <a:picLocks noChangeAspect="1"/>
          </p:cNvPicPr>
          <p:nvPr/>
        </p:nvPicPr>
        <p:blipFill>
          <a:blip r:embed="rId2"/>
          <a:stretch>
            <a:fillRect/>
          </a:stretch>
        </p:blipFill>
        <p:spPr>
          <a:xfrm>
            <a:off x="409322" y="256582"/>
            <a:ext cx="11281057" cy="6145979"/>
          </a:xfrm>
          <a:prstGeom prst="rect">
            <a:avLst/>
          </a:prstGeom>
        </p:spPr>
      </p:pic>
      <p:sp>
        <p:nvSpPr>
          <p:cNvPr id="7" name="TekstSylinder 6">
            <a:extLst>
              <a:ext uri="{FF2B5EF4-FFF2-40B4-BE49-F238E27FC236}">
                <a16:creationId xmlns:a16="http://schemas.microsoft.com/office/drawing/2014/main" id="{C5AFA5D6-77E7-D596-EA27-3CA254AC04EE}"/>
              </a:ext>
            </a:extLst>
          </p:cNvPr>
          <p:cNvSpPr txBox="1"/>
          <p:nvPr/>
        </p:nvSpPr>
        <p:spPr>
          <a:xfrm>
            <a:off x="603642" y="4520121"/>
            <a:ext cx="2954690" cy="830997"/>
          </a:xfrm>
          <a:prstGeom prst="rect">
            <a:avLst/>
          </a:prstGeom>
          <a:noFill/>
        </p:spPr>
        <p:txBody>
          <a:bodyPr wrap="square" lIns="0" tIns="0" rIns="0" bIns="0" rtlCol="0">
            <a:spAutoFit/>
          </a:bodyPr>
          <a:lstStyle/>
          <a:p>
            <a:r>
              <a:rPr lang="nb-NO" b="0" i="0" dirty="0" err="1">
                <a:solidFill>
                  <a:srgbClr val="0F4761"/>
                </a:solidFill>
                <a:effectLst/>
                <a:latin typeface="Tahoma" charset="0"/>
                <a:ea typeface="Tahoma" charset="0"/>
                <a:cs typeface="Tahoma" charset="0"/>
              </a:rPr>
              <a:t>Figure</a:t>
            </a:r>
            <a:r>
              <a:rPr lang="nb-NO" b="0" i="0" dirty="0">
                <a:solidFill>
                  <a:srgbClr val="0F4761"/>
                </a:solidFill>
                <a:effectLst/>
                <a:latin typeface="Tahoma" charset="0"/>
                <a:ea typeface="Tahoma" charset="0"/>
                <a:cs typeface="Tahoma" charset="0"/>
              </a:rPr>
              <a:t> 1: </a:t>
            </a:r>
            <a:r>
              <a:rPr lang="en-US" b="0" i="0" dirty="0">
                <a:solidFill>
                  <a:srgbClr val="0F4761"/>
                </a:solidFill>
                <a:effectLst/>
                <a:latin typeface="WordVisi_MSFontService"/>
              </a:rPr>
              <a:t>Summary of viewpoint one– the active users who need capable adults</a:t>
            </a:r>
            <a:endParaRPr lang="nb-NO" dirty="0">
              <a:latin typeface="Tahoma" charset="0"/>
              <a:ea typeface="Tahoma" charset="0"/>
              <a:cs typeface="Tahoma" charset="0"/>
            </a:endParaRPr>
          </a:p>
        </p:txBody>
      </p:sp>
    </p:spTree>
    <p:extLst>
      <p:ext uri="{BB962C8B-B14F-4D97-AF65-F5344CB8AC3E}">
        <p14:creationId xmlns:p14="http://schemas.microsoft.com/office/powerpoint/2010/main" val="2078427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09CB4D52-B7FA-B30F-7CF8-ABA707B078BC}"/>
              </a:ext>
            </a:extLst>
          </p:cNvPr>
          <p:cNvSpPr>
            <a:spLocks noGrp="1"/>
          </p:cNvSpPr>
          <p:nvPr>
            <p:ph type="dt" sz="half" idx="10"/>
          </p:nvPr>
        </p:nvSpPr>
        <p:spPr/>
        <p:txBody>
          <a:bodyPr/>
          <a:lstStyle/>
          <a:p>
            <a:fld id="{FB28A44F-AF6C-3945-93F7-6DBEF88D4FBA}" type="datetime1">
              <a:rPr lang="nb-NO" noProof="0" smtClean="0"/>
              <a:t>05.06.2025</a:t>
            </a:fld>
            <a:endParaRPr lang="en-US" noProof="0" dirty="0"/>
          </a:p>
        </p:txBody>
      </p:sp>
      <p:sp>
        <p:nvSpPr>
          <p:cNvPr id="5" name="Tittel 1">
            <a:extLst>
              <a:ext uri="{FF2B5EF4-FFF2-40B4-BE49-F238E27FC236}">
                <a16:creationId xmlns:a16="http://schemas.microsoft.com/office/drawing/2014/main" id="{CAA53330-C200-59E5-C628-ABD5E02BEDF1}"/>
              </a:ext>
            </a:extLst>
          </p:cNvPr>
          <p:cNvSpPr txBox="1">
            <a:spLocks/>
          </p:cNvSpPr>
          <p:nvPr/>
        </p:nvSpPr>
        <p:spPr>
          <a:xfrm>
            <a:off x="683324" y="651310"/>
            <a:ext cx="1944598" cy="692957"/>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Tahoma" charset="0"/>
                <a:ea typeface="Tahoma" charset="0"/>
                <a:cs typeface="Tahoma" charset="0"/>
              </a:defRPr>
            </a:lvl1pPr>
          </a:lstStyle>
          <a:p>
            <a:r>
              <a:rPr lang="en-US" sz="3400" b="1" dirty="0"/>
              <a:t>Results</a:t>
            </a:r>
          </a:p>
        </p:txBody>
      </p:sp>
      <p:pic>
        <p:nvPicPr>
          <p:cNvPr id="4" name="Bilde 3">
            <a:extLst>
              <a:ext uri="{FF2B5EF4-FFF2-40B4-BE49-F238E27FC236}">
                <a16:creationId xmlns:a16="http://schemas.microsoft.com/office/drawing/2014/main" id="{05E6B2AE-D92F-234B-88F0-D1AB9B23CE19}"/>
              </a:ext>
            </a:extLst>
          </p:cNvPr>
          <p:cNvPicPr>
            <a:picLocks noChangeAspect="1"/>
          </p:cNvPicPr>
          <p:nvPr/>
        </p:nvPicPr>
        <p:blipFill>
          <a:blip r:embed="rId2"/>
          <a:stretch>
            <a:fillRect/>
          </a:stretch>
        </p:blipFill>
        <p:spPr>
          <a:xfrm>
            <a:off x="409322" y="192474"/>
            <a:ext cx="11233584" cy="6299765"/>
          </a:xfrm>
          <a:prstGeom prst="rect">
            <a:avLst/>
          </a:prstGeom>
        </p:spPr>
      </p:pic>
      <p:sp>
        <p:nvSpPr>
          <p:cNvPr id="6" name="TekstSylinder 5">
            <a:extLst>
              <a:ext uri="{FF2B5EF4-FFF2-40B4-BE49-F238E27FC236}">
                <a16:creationId xmlns:a16="http://schemas.microsoft.com/office/drawing/2014/main" id="{7A60B585-D42C-8A36-74BB-7373EB9A6786}"/>
              </a:ext>
            </a:extLst>
          </p:cNvPr>
          <p:cNvSpPr txBox="1"/>
          <p:nvPr/>
        </p:nvSpPr>
        <p:spPr>
          <a:xfrm>
            <a:off x="938596" y="4646861"/>
            <a:ext cx="2954690" cy="830997"/>
          </a:xfrm>
          <a:prstGeom prst="rect">
            <a:avLst/>
          </a:prstGeom>
          <a:noFill/>
        </p:spPr>
        <p:txBody>
          <a:bodyPr wrap="square" lIns="0" tIns="0" rIns="0" bIns="0" rtlCol="0">
            <a:spAutoFit/>
          </a:bodyPr>
          <a:lstStyle/>
          <a:p>
            <a:r>
              <a:rPr lang="nb-NO" b="0" i="0" dirty="0" err="1">
                <a:solidFill>
                  <a:srgbClr val="0F4761"/>
                </a:solidFill>
                <a:effectLst/>
                <a:latin typeface="Tahoma" charset="0"/>
                <a:ea typeface="Tahoma" charset="0"/>
                <a:cs typeface="Tahoma" charset="0"/>
              </a:rPr>
              <a:t>Figure</a:t>
            </a:r>
            <a:r>
              <a:rPr lang="nb-NO" b="0" i="0" dirty="0">
                <a:solidFill>
                  <a:srgbClr val="0F4761"/>
                </a:solidFill>
                <a:effectLst/>
                <a:latin typeface="Tahoma" charset="0"/>
                <a:ea typeface="Tahoma" charset="0"/>
                <a:cs typeface="Tahoma" charset="0"/>
              </a:rPr>
              <a:t> 2: </a:t>
            </a:r>
            <a:r>
              <a:rPr lang="en-US" b="0" i="0" dirty="0">
                <a:solidFill>
                  <a:srgbClr val="0F4761"/>
                </a:solidFill>
                <a:effectLst/>
                <a:latin typeface="WordVisi_MSFontService"/>
              </a:rPr>
              <a:t>Summary of viewpoint two – the independent digital enthusiasts</a:t>
            </a:r>
            <a:endParaRPr lang="nb-NO" dirty="0">
              <a:latin typeface="Tahoma" charset="0"/>
              <a:ea typeface="Tahoma" charset="0"/>
              <a:cs typeface="Tahoma" charset="0"/>
            </a:endParaRPr>
          </a:p>
        </p:txBody>
      </p:sp>
    </p:spTree>
    <p:extLst>
      <p:ext uri="{BB962C8B-B14F-4D97-AF65-F5344CB8AC3E}">
        <p14:creationId xmlns:p14="http://schemas.microsoft.com/office/powerpoint/2010/main" val="3958775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2CE42-2D19-8D6A-5FC6-74721404998E}"/>
            </a:ext>
          </a:extLst>
        </p:cNvPr>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01E20EF1-510F-9E31-31C7-7B83169336EC}"/>
              </a:ext>
            </a:extLst>
          </p:cNvPr>
          <p:cNvSpPr>
            <a:spLocks noGrp="1"/>
          </p:cNvSpPr>
          <p:nvPr>
            <p:ph type="dt" sz="half" idx="10"/>
          </p:nvPr>
        </p:nvSpPr>
        <p:spPr/>
        <p:txBody>
          <a:bodyPr/>
          <a:lstStyle/>
          <a:p>
            <a:fld id="{FB28A44F-AF6C-3945-93F7-6DBEF88D4FBA}" type="datetime1">
              <a:rPr lang="nb-NO" noProof="0" smtClean="0"/>
              <a:t>05.06.2025</a:t>
            </a:fld>
            <a:endParaRPr lang="en-US" noProof="0" dirty="0"/>
          </a:p>
        </p:txBody>
      </p:sp>
      <p:sp>
        <p:nvSpPr>
          <p:cNvPr id="5" name="Tittel 1">
            <a:extLst>
              <a:ext uri="{FF2B5EF4-FFF2-40B4-BE49-F238E27FC236}">
                <a16:creationId xmlns:a16="http://schemas.microsoft.com/office/drawing/2014/main" id="{8638F28E-F333-73F3-D6BA-82070A7BB726}"/>
              </a:ext>
            </a:extLst>
          </p:cNvPr>
          <p:cNvSpPr txBox="1">
            <a:spLocks/>
          </p:cNvSpPr>
          <p:nvPr/>
        </p:nvSpPr>
        <p:spPr>
          <a:xfrm>
            <a:off x="1308966" y="1302588"/>
            <a:ext cx="1944598" cy="692957"/>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Tahoma" charset="0"/>
                <a:ea typeface="Tahoma" charset="0"/>
                <a:cs typeface="Tahoma" charset="0"/>
              </a:defRPr>
            </a:lvl1pPr>
          </a:lstStyle>
          <a:p>
            <a:r>
              <a:rPr lang="en-US" sz="3400" b="1" dirty="0"/>
              <a:t>Results</a:t>
            </a:r>
          </a:p>
        </p:txBody>
      </p:sp>
      <p:pic>
        <p:nvPicPr>
          <p:cNvPr id="6" name="Bilde 5">
            <a:extLst>
              <a:ext uri="{FF2B5EF4-FFF2-40B4-BE49-F238E27FC236}">
                <a16:creationId xmlns:a16="http://schemas.microsoft.com/office/drawing/2014/main" id="{0CA8FA27-20CD-222A-3ACD-79260335E0A0}"/>
              </a:ext>
            </a:extLst>
          </p:cNvPr>
          <p:cNvPicPr>
            <a:picLocks noChangeAspect="1"/>
          </p:cNvPicPr>
          <p:nvPr/>
        </p:nvPicPr>
        <p:blipFill>
          <a:blip r:embed="rId2"/>
          <a:stretch>
            <a:fillRect/>
          </a:stretch>
        </p:blipFill>
        <p:spPr>
          <a:xfrm>
            <a:off x="211756" y="130851"/>
            <a:ext cx="11980244" cy="6714990"/>
          </a:xfrm>
          <a:prstGeom prst="rect">
            <a:avLst/>
          </a:prstGeom>
        </p:spPr>
      </p:pic>
      <p:sp>
        <p:nvSpPr>
          <p:cNvPr id="2" name="TekstSylinder 1">
            <a:extLst>
              <a:ext uri="{FF2B5EF4-FFF2-40B4-BE49-F238E27FC236}">
                <a16:creationId xmlns:a16="http://schemas.microsoft.com/office/drawing/2014/main" id="{2BDB47DC-F1E7-AC16-65AF-4E6B2DAAE430}"/>
              </a:ext>
            </a:extLst>
          </p:cNvPr>
          <p:cNvSpPr txBox="1"/>
          <p:nvPr/>
        </p:nvSpPr>
        <p:spPr>
          <a:xfrm>
            <a:off x="727106" y="5008898"/>
            <a:ext cx="2954690" cy="830997"/>
          </a:xfrm>
          <a:prstGeom prst="rect">
            <a:avLst/>
          </a:prstGeom>
          <a:noFill/>
        </p:spPr>
        <p:txBody>
          <a:bodyPr wrap="square" lIns="0" tIns="0" rIns="0" bIns="0" rtlCol="0">
            <a:spAutoFit/>
          </a:bodyPr>
          <a:lstStyle/>
          <a:p>
            <a:r>
              <a:rPr lang="nb-NO" b="0" i="0" dirty="0" err="1">
                <a:solidFill>
                  <a:srgbClr val="0F4761"/>
                </a:solidFill>
                <a:effectLst/>
                <a:latin typeface="Tahoma" charset="0"/>
                <a:ea typeface="Tahoma" charset="0"/>
                <a:cs typeface="Tahoma" charset="0"/>
              </a:rPr>
              <a:t>Figure</a:t>
            </a:r>
            <a:r>
              <a:rPr lang="nb-NO" b="0" i="0" dirty="0">
                <a:solidFill>
                  <a:srgbClr val="0F4761"/>
                </a:solidFill>
                <a:effectLst/>
                <a:latin typeface="Tahoma" charset="0"/>
                <a:ea typeface="Tahoma" charset="0"/>
                <a:cs typeface="Tahoma" charset="0"/>
              </a:rPr>
              <a:t> 3: </a:t>
            </a:r>
            <a:r>
              <a:rPr lang="en-US" b="0" i="0" dirty="0">
                <a:solidFill>
                  <a:srgbClr val="0F4761"/>
                </a:solidFill>
                <a:effectLst/>
                <a:latin typeface="WordVisi_MSFontService"/>
              </a:rPr>
              <a:t>Summary of viewpoint three -</a:t>
            </a:r>
            <a:r>
              <a:rPr lang="nb-NO" b="0" i="0" dirty="0">
                <a:solidFill>
                  <a:srgbClr val="0F4761"/>
                </a:solidFill>
                <a:effectLst/>
                <a:latin typeface="Tahoma" charset="0"/>
                <a:ea typeface="Tahoma" charset="0"/>
                <a:cs typeface="Tahoma" charset="0"/>
              </a:rPr>
              <a:t> </a:t>
            </a:r>
            <a:r>
              <a:rPr lang="nb-NO" b="0" i="0" dirty="0" err="1">
                <a:solidFill>
                  <a:srgbClr val="0F4761"/>
                </a:solidFill>
                <a:effectLst/>
                <a:latin typeface="Aptos Display" panose="020B0004020202020204" pitchFamily="34" charset="0"/>
              </a:rPr>
              <a:t>the</a:t>
            </a:r>
            <a:r>
              <a:rPr lang="nb-NO" b="0" i="0" dirty="0">
                <a:solidFill>
                  <a:srgbClr val="0F4761"/>
                </a:solidFill>
                <a:effectLst/>
                <a:latin typeface="Aptos Display" panose="020B0004020202020204" pitchFamily="34" charset="0"/>
              </a:rPr>
              <a:t> peer-</a:t>
            </a:r>
            <a:r>
              <a:rPr lang="nb-NO" b="0" i="0" dirty="0" err="1">
                <a:solidFill>
                  <a:srgbClr val="0F4761"/>
                </a:solidFill>
                <a:effectLst/>
                <a:latin typeface="Aptos Display" panose="020B0004020202020204" pitchFamily="34" charset="0"/>
              </a:rPr>
              <a:t>oriented</a:t>
            </a:r>
            <a:r>
              <a:rPr lang="nb-NO" b="0" i="0" dirty="0">
                <a:solidFill>
                  <a:srgbClr val="0F4761"/>
                </a:solidFill>
                <a:effectLst/>
                <a:latin typeface="Aptos Display" panose="020B0004020202020204" pitchFamily="34" charset="0"/>
              </a:rPr>
              <a:t> </a:t>
            </a:r>
            <a:r>
              <a:rPr lang="nb-NO" b="0" i="0" dirty="0" err="1">
                <a:solidFill>
                  <a:srgbClr val="0F4761"/>
                </a:solidFill>
                <a:effectLst/>
                <a:latin typeface="Aptos Display" panose="020B0004020202020204" pitchFamily="34" charset="0"/>
              </a:rPr>
              <a:t>users</a:t>
            </a:r>
            <a:endParaRPr lang="nb-NO" dirty="0">
              <a:latin typeface="Tahoma" charset="0"/>
              <a:ea typeface="Tahoma" charset="0"/>
              <a:cs typeface="Tahoma" charset="0"/>
            </a:endParaRPr>
          </a:p>
        </p:txBody>
      </p:sp>
    </p:spTree>
    <p:extLst>
      <p:ext uri="{BB962C8B-B14F-4D97-AF65-F5344CB8AC3E}">
        <p14:creationId xmlns:p14="http://schemas.microsoft.com/office/powerpoint/2010/main" val="3779339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2">
            <a:extLst>
              <a:ext uri="{FF2B5EF4-FFF2-40B4-BE49-F238E27FC236}">
                <a16:creationId xmlns:a16="http://schemas.microsoft.com/office/drawing/2014/main" id="{C3B9AE69-066A-7147-A5EC-44F821789B10}"/>
              </a:ext>
            </a:extLst>
          </p:cNvPr>
          <p:cNvSpPr txBox="1">
            <a:spLocks/>
          </p:cNvSpPr>
          <p:nvPr/>
        </p:nvSpPr>
        <p:spPr>
          <a:xfrm>
            <a:off x="1363141" y="1278630"/>
            <a:ext cx="7868699" cy="293215"/>
          </a:xfrm>
          <a:prstGeom prst="rect">
            <a:avLst/>
          </a:prstGeom>
        </p:spPr>
        <p:txBody>
          <a:bodyPr>
            <a:noAutofit/>
          </a:bodyPr>
          <a:lstStyle>
            <a:lvl1pPr marL="288000" indent="-288000" algn="l" defTabSz="914400" rtl="0" eaLnBrk="1" latinLnBrk="0" hangingPunct="1">
              <a:lnSpc>
                <a:spcPct val="90000"/>
              </a:lnSpc>
              <a:spcBef>
                <a:spcPts val="1000"/>
              </a:spcBef>
              <a:buClr>
                <a:schemeClr val="accent1"/>
              </a:buClr>
              <a:buSzPct val="130000"/>
              <a:buFont typeface="Wingdings" charset="2"/>
              <a:buChar char="§"/>
              <a:defRPr sz="2300" kern="1200" baseline="0">
                <a:solidFill>
                  <a:schemeClr val="tx1"/>
                </a:solidFill>
                <a:latin typeface="Tahoma" charset="0"/>
                <a:ea typeface="Tahoma" charset="0"/>
                <a:cs typeface="Tahoma" charset="0"/>
              </a:defRPr>
            </a:lvl1pPr>
            <a:lvl2pPr marL="576000" indent="-288000" algn="l" defTabSz="914400" rtl="0" eaLnBrk="1" latinLnBrk="0" hangingPunct="1">
              <a:lnSpc>
                <a:spcPct val="90000"/>
              </a:lnSpc>
              <a:spcBef>
                <a:spcPts val="1000"/>
              </a:spcBef>
              <a:buClr>
                <a:schemeClr val="accent1"/>
              </a:buClr>
              <a:buSzPct val="130000"/>
              <a:buFont typeface="Wingdings" charset="2"/>
              <a:buChar char="§"/>
              <a:defRPr sz="2300" kern="1200" baseline="0">
                <a:solidFill>
                  <a:schemeClr val="tx1"/>
                </a:solidFill>
                <a:latin typeface="Tahoma" charset="0"/>
                <a:ea typeface="Tahoma" charset="0"/>
                <a:cs typeface="Tahoma" charset="0"/>
              </a:defRPr>
            </a:lvl2pPr>
            <a:lvl3pPr marL="828000" indent="-288000" algn="l" defTabSz="914400" rtl="0" eaLnBrk="1" latinLnBrk="0" hangingPunct="1">
              <a:lnSpc>
                <a:spcPct val="90000"/>
              </a:lnSpc>
              <a:spcBef>
                <a:spcPts val="1000"/>
              </a:spcBef>
              <a:buClr>
                <a:schemeClr val="accent1"/>
              </a:buClr>
              <a:buSzPct val="130000"/>
              <a:buFont typeface="Wingdings" charset="2"/>
              <a:buChar char="§"/>
              <a:defRPr sz="2300" kern="1200">
                <a:solidFill>
                  <a:schemeClr val="tx1"/>
                </a:solidFill>
                <a:latin typeface="Tahoma" charset="0"/>
                <a:ea typeface="Tahoma" charset="0"/>
                <a:cs typeface="Tahoma" charset="0"/>
              </a:defRPr>
            </a:lvl3pPr>
            <a:lvl4pPr marL="1116000" indent="-288000" algn="l" defTabSz="914400" rtl="0" eaLnBrk="1" latinLnBrk="0" hangingPunct="1">
              <a:lnSpc>
                <a:spcPct val="90000"/>
              </a:lnSpc>
              <a:spcBef>
                <a:spcPts val="1000"/>
              </a:spcBef>
              <a:buClr>
                <a:schemeClr val="accent1"/>
              </a:buClr>
              <a:buSzPct val="130000"/>
              <a:buFont typeface="Wingdings" charset="2"/>
              <a:buChar char="§"/>
              <a:defRPr sz="2300" kern="1200">
                <a:solidFill>
                  <a:schemeClr val="tx1"/>
                </a:solidFill>
                <a:latin typeface="Tahoma" charset="0"/>
                <a:ea typeface="Tahoma" charset="0"/>
                <a:cs typeface="Tahoma" charset="0"/>
              </a:defRPr>
            </a:lvl4pPr>
            <a:lvl5pPr marL="1404000" indent="-288000" algn="l" defTabSz="914400" rtl="0" eaLnBrk="1" latinLnBrk="0" hangingPunct="1">
              <a:lnSpc>
                <a:spcPct val="90000"/>
              </a:lnSpc>
              <a:spcBef>
                <a:spcPts val="1000"/>
              </a:spcBef>
              <a:buClr>
                <a:schemeClr val="accent1"/>
              </a:buClr>
              <a:buSzPct val="130000"/>
              <a:buFont typeface="Wingdings" charset="2"/>
              <a:buChar char="§"/>
              <a:defRPr sz="23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b="1" dirty="0">
                <a:solidFill>
                  <a:schemeClr val="bg2"/>
                </a:solidFill>
                <a:latin typeface="Times New Roman" panose="02020603050405020304" pitchFamily="18" charset="0"/>
                <a:cs typeface="Times New Roman" panose="02020603050405020304" pitchFamily="18" charset="0"/>
              </a:rPr>
              <a:t>Introduction</a:t>
            </a:r>
          </a:p>
        </p:txBody>
      </p:sp>
      <p:sp>
        <p:nvSpPr>
          <p:cNvPr id="4" name="TekstSylinder 3">
            <a:extLst>
              <a:ext uri="{FF2B5EF4-FFF2-40B4-BE49-F238E27FC236}">
                <a16:creationId xmlns:a16="http://schemas.microsoft.com/office/drawing/2014/main" id="{7FEFAB99-6F46-CE7A-259F-E14E32A48A19}"/>
              </a:ext>
            </a:extLst>
          </p:cNvPr>
          <p:cNvSpPr txBox="1"/>
          <p:nvPr/>
        </p:nvSpPr>
        <p:spPr>
          <a:xfrm>
            <a:off x="1663700" y="2194560"/>
            <a:ext cx="8953500" cy="461665"/>
          </a:xfrm>
          <a:prstGeom prst="rect">
            <a:avLst/>
          </a:prstGeom>
          <a:noFill/>
        </p:spPr>
        <p:txBody>
          <a:bodyPr wrap="square" lIns="0" tIns="0" rIns="0" bIns="0" rtlCol="0">
            <a:spAutoFit/>
          </a:bodyPr>
          <a:lstStyle/>
          <a:p>
            <a:r>
              <a:rPr lang="en-US" sz="1800" dirty="0">
                <a:solidFill>
                  <a:schemeClr val="bg2"/>
                </a:solidFill>
                <a:effectLst/>
                <a:latin typeface="Times New Roman" panose="02020603050405020304" pitchFamily="18" charset="0"/>
                <a:ea typeface="Calibri" panose="020F0502020204030204" pitchFamily="34" charset="0"/>
              </a:rPr>
              <a:t>- </a:t>
            </a:r>
            <a:r>
              <a:rPr lang="en-US" sz="1800" b="0" i="0" dirty="0">
                <a:solidFill>
                  <a:schemeClr val="bg2"/>
                </a:solidFill>
                <a:effectLst/>
                <a:latin typeface="Times New Roman" panose="02020603050405020304" pitchFamily="18" charset="0"/>
              </a:rPr>
              <a:t>rise of new societal issues and forms of aggression, </a:t>
            </a:r>
            <a:r>
              <a:rPr lang="en-US" sz="1800" b="1" i="0" dirty="0">
                <a:solidFill>
                  <a:schemeClr val="bg2"/>
                </a:solidFill>
                <a:effectLst/>
                <a:latin typeface="Times New Roman" panose="02020603050405020304" pitchFamily="18" charset="0"/>
              </a:rPr>
              <a:t>such as cyberbullying </a:t>
            </a:r>
            <a:r>
              <a:rPr lang="en-US" sz="1200" b="0" i="0" dirty="0">
                <a:solidFill>
                  <a:schemeClr val="bg2"/>
                </a:solidFill>
                <a:effectLst/>
                <a:latin typeface="Times New Roman" panose="02020603050405020304" pitchFamily="18" charset="0"/>
              </a:rPr>
              <a:t>(Cowie &amp; Myers, 2023; </a:t>
            </a:r>
            <a:r>
              <a:rPr lang="en-US" sz="1200" b="0" i="0" dirty="0" err="1">
                <a:solidFill>
                  <a:schemeClr val="bg2"/>
                </a:solidFill>
                <a:effectLst/>
                <a:latin typeface="Times New Roman" panose="02020603050405020304" pitchFamily="18" charset="0"/>
              </a:rPr>
              <a:t>Herweijer</a:t>
            </a:r>
            <a:r>
              <a:rPr lang="en-US" sz="1200" b="0" i="0" dirty="0">
                <a:solidFill>
                  <a:schemeClr val="bg2"/>
                </a:solidFill>
                <a:effectLst/>
                <a:latin typeface="Times New Roman" panose="02020603050405020304" pitchFamily="18" charset="0"/>
              </a:rPr>
              <a:t> et al., 2020)</a:t>
            </a:r>
            <a:endParaRPr lang="nb-NO" dirty="0" err="1">
              <a:solidFill>
                <a:schemeClr val="bg2"/>
              </a:solidFill>
              <a:latin typeface="Tahoma" charset="0"/>
              <a:ea typeface="Tahoma" charset="0"/>
              <a:cs typeface="Tahoma" charset="0"/>
            </a:endParaRPr>
          </a:p>
        </p:txBody>
      </p:sp>
      <p:sp>
        <p:nvSpPr>
          <p:cNvPr id="5" name="TekstSylinder 4">
            <a:extLst>
              <a:ext uri="{FF2B5EF4-FFF2-40B4-BE49-F238E27FC236}">
                <a16:creationId xmlns:a16="http://schemas.microsoft.com/office/drawing/2014/main" id="{C3477BD6-C8C4-E95A-3A07-97D4126D9388}"/>
              </a:ext>
            </a:extLst>
          </p:cNvPr>
          <p:cNvSpPr txBox="1"/>
          <p:nvPr/>
        </p:nvSpPr>
        <p:spPr>
          <a:xfrm>
            <a:off x="1663700" y="2987040"/>
            <a:ext cx="8669020" cy="553998"/>
          </a:xfrm>
          <a:prstGeom prst="rect">
            <a:avLst/>
          </a:prstGeom>
          <a:noFill/>
        </p:spPr>
        <p:txBody>
          <a:bodyPr wrap="square" lIns="0" tIns="0" rIns="0" bIns="0" rtlCol="0">
            <a:spAutoFit/>
          </a:bodyPr>
          <a:lstStyle/>
          <a:p>
            <a:r>
              <a:rPr lang="en-US" sz="1800" dirty="0">
                <a:solidFill>
                  <a:schemeClr val="bg2"/>
                </a:solidFill>
                <a:effectLst/>
                <a:latin typeface="Times New Roman" panose="02020603050405020304" pitchFamily="18" charset="0"/>
                <a:ea typeface="Calibri" panose="020F0502020204030204" pitchFamily="34" charset="0"/>
              </a:rPr>
              <a:t>- the annual national student survey in Norway: </a:t>
            </a:r>
            <a:r>
              <a:rPr lang="en-US" sz="1800" b="1" dirty="0">
                <a:solidFill>
                  <a:schemeClr val="bg2"/>
                </a:solidFill>
                <a:effectLst/>
                <a:latin typeface="Times New Roman" panose="02020603050405020304" pitchFamily="18" charset="0"/>
                <a:ea typeface="Calibri" panose="020F0502020204030204" pitchFamily="34" charset="0"/>
              </a:rPr>
              <a:t>4,1% in grades 7</a:t>
            </a:r>
            <a:r>
              <a:rPr lang="en-US" sz="1800" b="1" baseline="30000" dirty="0">
                <a:solidFill>
                  <a:schemeClr val="bg2"/>
                </a:solidFill>
                <a:effectLst/>
                <a:latin typeface="Times New Roman" panose="02020603050405020304" pitchFamily="18" charset="0"/>
                <a:ea typeface="Calibri" panose="020F0502020204030204" pitchFamily="34" charset="0"/>
              </a:rPr>
              <a:t>th</a:t>
            </a:r>
            <a:r>
              <a:rPr lang="en-US" sz="1800" b="1" dirty="0">
                <a:solidFill>
                  <a:schemeClr val="bg2"/>
                </a:solidFill>
                <a:effectLst/>
                <a:latin typeface="Times New Roman" panose="02020603050405020304" pitchFamily="18" charset="0"/>
                <a:ea typeface="Calibri" panose="020F0502020204030204" pitchFamily="34" charset="0"/>
              </a:rPr>
              <a:t> to 10</a:t>
            </a:r>
            <a:r>
              <a:rPr lang="en-US" sz="1800" b="1" baseline="30000" dirty="0">
                <a:solidFill>
                  <a:schemeClr val="bg2"/>
                </a:solidFill>
                <a:effectLst/>
                <a:latin typeface="Times New Roman" panose="02020603050405020304" pitchFamily="18" charset="0"/>
                <a:ea typeface="Calibri" panose="020F0502020204030204" pitchFamily="34" charset="0"/>
              </a:rPr>
              <a:t>th</a:t>
            </a:r>
            <a:r>
              <a:rPr lang="en-US" sz="1800" baseline="30000" dirty="0">
                <a:solidFill>
                  <a:schemeClr val="bg2"/>
                </a:solidFill>
                <a:effectLst/>
                <a:latin typeface="Times New Roman" panose="02020603050405020304" pitchFamily="18" charset="0"/>
                <a:ea typeface="Calibri" panose="020F0502020204030204" pitchFamily="34" charset="0"/>
              </a:rPr>
              <a:t> </a:t>
            </a:r>
            <a:r>
              <a:rPr lang="en-US" sz="1800" dirty="0">
                <a:solidFill>
                  <a:schemeClr val="bg2"/>
                </a:solidFill>
                <a:effectLst/>
                <a:latin typeface="Times New Roman" panose="02020603050405020304" pitchFamily="18" charset="0"/>
                <a:ea typeface="Calibri" panose="020F0502020204030204" pitchFamily="34" charset="0"/>
              </a:rPr>
              <a:t>report having been subjected to cyberbullying </a:t>
            </a:r>
            <a:r>
              <a:rPr lang="en-US" sz="1200" dirty="0">
                <a:solidFill>
                  <a:schemeClr val="bg2"/>
                </a:solidFill>
                <a:effectLst/>
                <a:latin typeface="Times New Roman" panose="02020603050405020304" pitchFamily="18" charset="0"/>
                <a:ea typeface="Calibri" panose="020F0502020204030204" pitchFamily="34" charset="0"/>
              </a:rPr>
              <a:t>(</a:t>
            </a:r>
            <a:r>
              <a:rPr lang="en-US" sz="1200" dirty="0" err="1">
                <a:solidFill>
                  <a:schemeClr val="bg2"/>
                </a:solidFill>
                <a:effectLst/>
                <a:latin typeface="Times New Roman" panose="02020603050405020304" pitchFamily="18" charset="0"/>
                <a:ea typeface="Calibri" panose="020F0502020204030204" pitchFamily="34" charset="0"/>
              </a:rPr>
              <a:t>Utdanningsdirektoratet</a:t>
            </a:r>
            <a:r>
              <a:rPr lang="en-US" sz="1200" dirty="0">
                <a:solidFill>
                  <a:schemeClr val="bg2"/>
                </a:solidFill>
                <a:effectLst/>
                <a:latin typeface="Times New Roman" panose="02020603050405020304" pitchFamily="18" charset="0"/>
                <a:ea typeface="Calibri" panose="020F0502020204030204" pitchFamily="34" charset="0"/>
              </a:rPr>
              <a:t> 2024)</a:t>
            </a:r>
            <a:endParaRPr lang="nb-NO" dirty="0" err="1">
              <a:solidFill>
                <a:schemeClr val="bg2"/>
              </a:solidFill>
              <a:latin typeface="Tahoma" charset="0"/>
              <a:ea typeface="Tahoma" charset="0"/>
              <a:cs typeface="Tahoma" charset="0"/>
            </a:endParaRPr>
          </a:p>
        </p:txBody>
      </p:sp>
      <p:sp>
        <p:nvSpPr>
          <p:cNvPr id="6" name="TekstSylinder 5">
            <a:extLst>
              <a:ext uri="{FF2B5EF4-FFF2-40B4-BE49-F238E27FC236}">
                <a16:creationId xmlns:a16="http://schemas.microsoft.com/office/drawing/2014/main" id="{8B5E2200-0DE6-4B26-15EA-E608C112FAAD}"/>
              </a:ext>
            </a:extLst>
          </p:cNvPr>
          <p:cNvSpPr txBox="1"/>
          <p:nvPr/>
        </p:nvSpPr>
        <p:spPr>
          <a:xfrm>
            <a:off x="1663700" y="3871853"/>
            <a:ext cx="9061965" cy="276999"/>
          </a:xfrm>
          <a:prstGeom prst="rect">
            <a:avLst/>
          </a:prstGeom>
          <a:noFill/>
        </p:spPr>
        <p:txBody>
          <a:bodyPr wrap="square" lIns="0" tIns="0" rIns="0" bIns="0" rtlCol="0">
            <a:spAutoFit/>
          </a:bodyPr>
          <a:lstStyle/>
          <a:p>
            <a:r>
              <a:rPr lang="en-US" sz="1800" dirty="0">
                <a:solidFill>
                  <a:schemeClr val="bg2"/>
                </a:solidFill>
                <a:effectLst/>
                <a:latin typeface="Times New Roman" panose="02020603050405020304" pitchFamily="18" charset="0"/>
                <a:ea typeface="Calibri" panose="020F0502020204030204" pitchFamily="34" charset="0"/>
              </a:rPr>
              <a:t>- significant </a:t>
            </a:r>
            <a:r>
              <a:rPr lang="en-US" sz="1800" b="1" dirty="0">
                <a:solidFill>
                  <a:schemeClr val="bg2"/>
                </a:solidFill>
                <a:effectLst/>
                <a:latin typeface="Times New Roman" panose="02020603050405020304" pitchFamily="18" charset="0"/>
                <a:ea typeface="Calibri" panose="020F0502020204030204" pitchFamily="34" charset="0"/>
              </a:rPr>
              <a:t>socio-economic costs </a:t>
            </a:r>
            <a:r>
              <a:rPr lang="en-US" sz="1800" dirty="0">
                <a:solidFill>
                  <a:schemeClr val="bg2"/>
                </a:solidFill>
                <a:effectLst/>
                <a:latin typeface="Times New Roman" panose="02020603050405020304" pitchFamily="18" charset="0"/>
                <a:ea typeface="Calibri" panose="020F0502020204030204" pitchFamily="34" charset="0"/>
              </a:rPr>
              <a:t>associated with cyberbullying </a:t>
            </a:r>
            <a:r>
              <a:rPr lang="en-US" sz="1200" dirty="0">
                <a:solidFill>
                  <a:schemeClr val="bg2"/>
                </a:solidFill>
                <a:effectLst/>
                <a:latin typeface="Times New Roman" panose="02020603050405020304" pitchFamily="18" charset="0"/>
                <a:ea typeface="Calibri" panose="020F0502020204030204" pitchFamily="34" charset="0"/>
              </a:rPr>
              <a:t>(</a:t>
            </a:r>
            <a:r>
              <a:rPr lang="en-US" sz="1200" dirty="0" err="1">
                <a:solidFill>
                  <a:schemeClr val="bg2"/>
                </a:solidFill>
                <a:effectLst/>
                <a:latin typeface="Times New Roman" panose="02020603050405020304" pitchFamily="18" charset="0"/>
                <a:ea typeface="Calibri" panose="020F0502020204030204" pitchFamily="34" charset="0"/>
              </a:rPr>
              <a:t>O'Moore</a:t>
            </a:r>
            <a:r>
              <a:rPr lang="en-US" sz="1200" dirty="0">
                <a:solidFill>
                  <a:schemeClr val="bg2"/>
                </a:solidFill>
                <a:effectLst/>
                <a:latin typeface="Times New Roman" panose="02020603050405020304" pitchFamily="18" charset="0"/>
                <a:ea typeface="Calibri" panose="020F0502020204030204" pitchFamily="34" charset="0"/>
              </a:rPr>
              <a:t> 2014)</a:t>
            </a:r>
            <a:endParaRPr lang="nb-NO" dirty="0" err="1">
              <a:solidFill>
                <a:schemeClr val="bg2"/>
              </a:solidFill>
              <a:latin typeface="Tahoma" charset="0"/>
              <a:ea typeface="Tahoma" charset="0"/>
              <a:cs typeface="Tahoma" charset="0"/>
            </a:endParaRPr>
          </a:p>
        </p:txBody>
      </p:sp>
      <p:sp>
        <p:nvSpPr>
          <p:cNvPr id="7" name="TekstSylinder 6">
            <a:extLst>
              <a:ext uri="{FF2B5EF4-FFF2-40B4-BE49-F238E27FC236}">
                <a16:creationId xmlns:a16="http://schemas.microsoft.com/office/drawing/2014/main" id="{A9947058-F8C8-E830-3289-0CDCEE6AD03F}"/>
              </a:ext>
            </a:extLst>
          </p:cNvPr>
          <p:cNvSpPr txBox="1"/>
          <p:nvPr/>
        </p:nvSpPr>
        <p:spPr>
          <a:xfrm>
            <a:off x="1663700" y="4338320"/>
            <a:ext cx="8669020" cy="584775"/>
          </a:xfrm>
          <a:prstGeom prst="rect">
            <a:avLst/>
          </a:prstGeom>
          <a:noFill/>
        </p:spPr>
        <p:txBody>
          <a:bodyPr wrap="square" lIns="0" tIns="0" rIns="0" bIns="0" rtlCol="0">
            <a:spAutoFit/>
          </a:bodyPr>
          <a:lstStyle/>
          <a:p>
            <a:r>
              <a:rPr lang="en-US" sz="2000" b="1" dirty="0">
                <a:solidFill>
                  <a:schemeClr val="bg2"/>
                </a:solidFill>
                <a:latin typeface="Times New Roman" panose="02020603050405020304" pitchFamily="18" charset="0"/>
                <a:ea typeface="MS Gothic" panose="020B0609070205080204" pitchFamily="49" charset="-128"/>
                <a:cs typeface="Times New Roman" panose="02020603050405020304" pitchFamily="18" charset="0"/>
              </a:rPr>
              <a:t>- </a:t>
            </a:r>
            <a:r>
              <a:rPr lang="en-US" sz="1800" dirty="0">
                <a:solidFill>
                  <a:schemeClr val="bg2"/>
                </a:solidFill>
                <a:latin typeface="Times New Roman" panose="02020603050405020304" pitchFamily="18" charset="0"/>
                <a:cs typeface="Times New Roman" panose="02020603050405020304" pitchFamily="18" charset="0"/>
              </a:rPr>
              <a:t>technological advances and the internet a </a:t>
            </a:r>
            <a:r>
              <a:rPr lang="en-US" sz="1800" b="1" dirty="0">
                <a:solidFill>
                  <a:schemeClr val="bg2"/>
                </a:solidFill>
                <a:latin typeface="Times New Roman" panose="02020603050405020304" pitchFamily="18" charset="0"/>
                <a:cs typeface="Times New Roman" panose="02020603050405020304" pitchFamily="18" charset="0"/>
              </a:rPr>
              <a:t>fundamental part of children’s developmental ecology </a:t>
            </a:r>
            <a:r>
              <a:rPr lang="en-US" sz="1200" dirty="0">
                <a:solidFill>
                  <a:schemeClr val="bg2"/>
                </a:solidFill>
                <a:latin typeface="Times New Roman" panose="02020603050405020304" pitchFamily="18" charset="0"/>
                <a:cs typeface="Times New Roman" panose="02020603050405020304" pitchFamily="18" charset="0"/>
              </a:rPr>
              <a:t>(Barr, 2019)</a:t>
            </a:r>
            <a:endParaRPr lang="nb-NO" dirty="0" err="1">
              <a:solidFill>
                <a:schemeClr val="bg2"/>
              </a:solidFill>
              <a:latin typeface="Tahoma" charset="0"/>
              <a:ea typeface="Tahoma" charset="0"/>
              <a:cs typeface="Tahoma" charset="0"/>
            </a:endParaRPr>
          </a:p>
        </p:txBody>
      </p:sp>
      <p:sp>
        <p:nvSpPr>
          <p:cNvPr id="10" name="TekstSylinder 9">
            <a:extLst>
              <a:ext uri="{FF2B5EF4-FFF2-40B4-BE49-F238E27FC236}">
                <a16:creationId xmlns:a16="http://schemas.microsoft.com/office/drawing/2014/main" id="{7ACAEAAE-FD4B-88C5-51B3-CCBCAF3C6EE3}"/>
              </a:ext>
            </a:extLst>
          </p:cNvPr>
          <p:cNvSpPr txBox="1"/>
          <p:nvPr/>
        </p:nvSpPr>
        <p:spPr>
          <a:xfrm>
            <a:off x="1757680" y="5133647"/>
            <a:ext cx="8575040" cy="461665"/>
          </a:xfrm>
          <a:prstGeom prst="rect">
            <a:avLst/>
          </a:prstGeom>
          <a:noFill/>
        </p:spPr>
        <p:txBody>
          <a:bodyPr wrap="square" lIns="0" tIns="0" rIns="0" bIns="0" rtlCol="0">
            <a:spAutoFit/>
          </a:bodyPr>
          <a:lstStyle/>
          <a:p>
            <a:r>
              <a:rPr lang="en-US" sz="1800" dirty="0">
                <a:solidFill>
                  <a:schemeClr val="bg2"/>
                </a:solidFill>
                <a:effectLst/>
                <a:latin typeface="Times New Roman" panose="02020603050405020304" pitchFamily="18" charset="0"/>
                <a:ea typeface="Calibri" panose="020F0502020204030204" pitchFamily="34" charset="0"/>
              </a:rPr>
              <a:t>- </a:t>
            </a:r>
            <a:r>
              <a:rPr lang="en-US" sz="1800" dirty="0">
                <a:solidFill>
                  <a:schemeClr val="bg2"/>
                </a:solidFill>
                <a:effectLst/>
                <a:latin typeface="Times New Roman" panose="02020603050405020304" pitchFamily="18" charset="0"/>
                <a:ea typeface="Calibri" panose="020F0502020204030204" pitchFamily="34" charset="0"/>
                <a:cs typeface="Arial" panose="020B0604020202020204" pitchFamily="34" charset="0"/>
              </a:rPr>
              <a:t>a </a:t>
            </a:r>
            <a:r>
              <a:rPr lang="en-US" sz="1800" b="1" dirty="0">
                <a:solidFill>
                  <a:schemeClr val="bg2"/>
                </a:solidFill>
                <a:effectLst/>
                <a:latin typeface="Times New Roman" panose="02020603050405020304" pitchFamily="18" charset="0"/>
                <a:ea typeface="Calibri" panose="020F0502020204030204" pitchFamily="34" charset="0"/>
                <a:cs typeface="Arial" panose="020B0604020202020204" pitchFamily="34" charset="0"/>
              </a:rPr>
              <a:t>holistic, whole education approach</a:t>
            </a:r>
            <a:r>
              <a:rPr lang="en-US" sz="1800" dirty="0">
                <a:solidFill>
                  <a:schemeClr val="bg2"/>
                </a:solidFill>
                <a:effectLst/>
                <a:latin typeface="Times New Roman" panose="02020603050405020304" pitchFamily="18" charset="0"/>
                <a:ea typeface="Calibri" panose="020F0502020204030204" pitchFamily="34" charset="0"/>
                <a:cs typeface="Arial" panose="020B0604020202020204" pitchFamily="34" charset="0"/>
              </a:rPr>
              <a:t> </a:t>
            </a:r>
            <a:r>
              <a:rPr lang="en-US" sz="1800" dirty="0">
                <a:solidFill>
                  <a:schemeClr val="bg2"/>
                </a:solidFill>
                <a:latin typeface="Times New Roman" panose="02020603050405020304" pitchFamily="18" charset="0"/>
                <a:ea typeface="Calibri" panose="020F0502020204030204" pitchFamily="34" charset="0"/>
                <a:cs typeface="Arial" panose="020B0604020202020204" pitchFamily="34" charset="0"/>
              </a:rPr>
              <a:t>to be preferred</a:t>
            </a:r>
            <a:r>
              <a:rPr lang="en-US" sz="1800" dirty="0">
                <a:solidFill>
                  <a:schemeClr val="bg2"/>
                </a:solidFill>
                <a:effectLst/>
                <a:latin typeface="Times New Roman" panose="02020603050405020304" pitchFamily="18" charset="0"/>
                <a:ea typeface="Calibri" panose="020F0502020204030204" pitchFamily="34" charset="0"/>
                <a:cs typeface="Arial" panose="020B0604020202020204" pitchFamily="34" charset="0"/>
              </a:rPr>
              <a:t> in reducing rates of cyberbullying </a:t>
            </a:r>
            <a:r>
              <a:rPr lang="en-US" sz="1200" dirty="0">
                <a:solidFill>
                  <a:schemeClr val="bg2"/>
                </a:solidFill>
                <a:effectLst/>
                <a:latin typeface="Times New Roman" panose="02020603050405020304" pitchFamily="18" charset="0"/>
                <a:ea typeface="Calibri" panose="020F0502020204030204" pitchFamily="34" charset="0"/>
                <a:cs typeface="Arial" panose="020B0604020202020204" pitchFamily="34" charset="0"/>
              </a:rPr>
              <a:t>(O'Higgins Norman, Berger et al. 2022)</a:t>
            </a:r>
            <a:endParaRPr lang="nb-NO" dirty="0" err="1">
              <a:solidFill>
                <a:schemeClr val="bg2"/>
              </a:solidFill>
              <a:latin typeface="Tahoma" charset="0"/>
              <a:ea typeface="Tahoma" charset="0"/>
              <a:cs typeface="Tahoma" charset="0"/>
            </a:endParaRPr>
          </a:p>
        </p:txBody>
      </p:sp>
    </p:spTree>
    <p:extLst>
      <p:ext uri="{BB962C8B-B14F-4D97-AF65-F5344CB8AC3E}">
        <p14:creationId xmlns:p14="http://schemas.microsoft.com/office/powerpoint/2010/main" val="130904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2438179" y="2273764"/>
            <a:ext cx="7868699" cy="293215"/>
          </a:xfrm>
        </p:spPr>
        <p:txBody>
          <a:bodyPr>
            <a:noAutofit/>
          </a:bodyPr>
          <a:lstStyle/>
          <a:p>
            <a:r>
              <a:rPr lang="en-US" sz="3200" b="1" dirty="0">
                <a:latin typeface="Times New Roman" panose="02020603050405020304" pitchFamily="18" charset="0"/>
                <a:cs typeface="Times New Roman" panose="02020603050405020304" pitchFamily="18" charset="0"/>
              </a:rPr>
              <a:t>Introduction</a:t>
            </a:r>
          </a:p>
        </p:txBody>
      </p:sp>
      <p:sp>
        <p:nvSpPr>
          <p:cNvPr id="6" name="Plassholder for dato 5"/>
          <p:cNvSpPr>
            <a:spLocks noGrp="1"/>
          </p:cNvSpPr>
          <p:nvPr>
            <p:ph type="dt" sz="half" idx="10"/>
          </p:nvPr>
        </p:nvSpPr>
        <p:spPr/>
        <p:txBody>
          <a:bodyPr/>
          <a:lstStyle/>
          <a:p>
            <a:fld id="{DA343DDD-E459-284D-9AE7-9C3AF427064A}" type="datetime1">
              <a:rPr lang="en-US" smtClean="0"/>
              <a:t>6/5/2025</a:t>
            </a:fld>
            <a:endParaRPr lang="en-US" dirty="0"/>
          </a:p>
        </p:txBody>
      </p:sp>
      <p:sp>
        <p:nvSpPr>
          <p:cNvPr id="4" name="TekstSylinder 3">
            <a:extLst>
              <a:ext uri="{FF2B5EF4-FFF2-40B4-BE49-F238E27FC236}">
                <a16:creationId xmlns:a16="http://schemas.microsoft.com/office/drawing/2014/main" id="{2F5AC556-51DD-9E88-F2CE-69B320EC8790}"/>
              </a:ext>
            </a:extLst>
          </p:cNvPr>
          <p:cNvSpPr txBox="1"/>
          <p:nvPr/>
        </p:nvSpPr>
        <p:spPr>
          <a:xfrm>
            <a:off x="8966169" y="457200"/>
            <a:ext cx="2681417" cy="553998"/>
          </a:xfrm>
          <a:prstGeom prst="rect">
            <a:avLst/>
          </a:prstGeom>
          <a:noFill/>
        </p:spPr>
        <p:txBody>
          <a:bodyPr wrap="square" lIns="0" tIns="0" rIns="0" bIns="0" rtlCol="0">
            <a:spAutoFit/>
          </a:bodyPr>
          <a:lstStyle/>
          <a:p>
            <a:pPr algn="r"/>
            <a:r>
              <a:rPr lang="nb-NO" dirty="0">
                <a:latin typeface="Tahoma" charset="0"/>
                <a:ea typeface="Tahoma" charset="0"/>
                <a:cs typeface="Tahoma" charset="0"/>
              </a:rPr>
              <a:t>Martyna Onyszko</a:t>
            </a:r>
          </a:p>
          <a:p>
            <a:pPr algn="r"/>
            <a:r>
              <a:rPr lang="nb-NO" dirty="0">
                <a:latin typeface="Tahoma" charset="0"/>
                <a:ea typeface="Tahoma" charset="0"/>
                <a:cs typeface="Tahoma" charset="0"/>
              </a:rPr>
              <a:t>Hildegunn </a:t>
            </a:r>
            <a:r>
              <a:rPr lang="nb-NO" dirty="0" err="1">
                <a:latin typeface="Tahoma" charset="0"/>
                <a:ea typeface="Tahoma" charset="0"/>
                <a:cs typeface="Tahoma" charset="0"/>
              </a:rPr>
              <a:t>Fandrem</a:t>
            </a:r>
            <a:endParaRPr lang="nb-NO" dirty="0">
              <a:latin typeface="Tahoma" charset="0"/>
              <a:ea typeface="Tahoma" charset="0"/>
              <a:cs typeface="Tahoma" charset="0"/>
            </a:endParaRPr>
          </a:p>
        </p:txBody>
      </p:sp>
      <p:sp>
        <p:nvSpPr>
          <p:cNvPr id="10" name="TekstSylinder 9">
            <a:extLst>
              <a:ext uri="{FF2B5EF4-FFF2-40B4-BE49-F238E27FC236}">
                <a16:creationId xmlns:a16="http://schemas.microsoft.com/office/drawing/2014/main" id="{9CAA3A85-2D39-DDFC-389C-E628F70FBAED}"/>
              </a:ext>
            </a:extLst>
          </p:cNvPr>
          <p:cNvSpPr txBox="1"/>
          <p:nvPr/>
        </p:nvSpPr>
        <p:spPr>
          <a:xfrm>
            <a:off x="918913" y="3044602"/>
            <a:ext cx="10376632" cy="461665"/>
          </a:xfrm>
          <a:prstGeom prst="rect">
            <a:avLst/>
          </a:prstGeom>
          <a:noFill/>
        </p:spPr>
        <p:txBody>
          <a:bodyPr wrap="square" lIns="0" tIns="0" rIns="0" bIns="0" rtlCol="0">
            <a:spAutoFit/>
          </a:bodyPr>
          <a:lstStyle/>
          <a:p>
            <a:r>
              <a:rPr lang="en-US" sz="1800" b="0" i="0" dirty="0">
                <a:solidFill>
                  <a:schemeClr val="bg2"/>
                </a:solidFill>
                <a:effectLst/>
                <a:latin typeface="Times New Roman" panose="02020603050405020304" pitchFamily="18" charset="0"/>
              </a:rPr>
              <a:t>- </a:t>
            </a:r>
            <a:r>
              <a:rPr lang="en-US" dirty="0">
                <a:solidFill>
                  <a:schemeClr val="bg2"/>
                </a:solidFill>
                <a:latin typeface="Times New Roman" panose="02020603050405020304" pitchFamily="18" charset="0"/>
              </a:rPr>
              <a:t>a</a:t>
            </a:r>
            <a:r>
              <a:rPr lang="en-US" sz="1800" b="0" i="0" dirty="0">
                <a:solidFill>
                  <a:schemeClr val="bg2"/>
                </a:solidFill>
                <a:effectLst/>
                <a:latin typeface="Times New Roman" panose="02020603050405020304" pitchFamily="18" charset="0"/>
              </a:rPr>
              <a:t>pproaching cyberbullying from a </a:t>
            </a:r>
            <a:r>
              <a:rPr lang="en-US" sz="1800" b="1" i="0" dirty="0">
                <a:solidFill>
                  <a:schemeClr val="bg2"/>
                </a:solidFill>
                <a:effectLst/>
                <a:latin typeface="Times New Roman" panose="02020603050405020304" pitchFamily="18" charset="0"/>
              </a:rPr>
              <a:t>bioecological perspective</a:t>
            </a:r>
            <a:r>
              <a:rPr lang="en-US" sz="1800" b="0" i="0" dirty="0">
                <a:solidFill>
                  <a:schemeClr val="bg2"/>
                </a:solidFill>
                <a:effectLst/>
                <a:latin typeface="Times New Roman" panose="02020603050405020304" pitchFamily="18" charset="0"/>
              </a:rPr>
              <a:t> widely acknowledged </a:t>
            </a:r>
            <a:r>
              <a:rPr lang="en-US" sz="1200" b="0" i="0" dirty="0">
                <a:solidFill>
                  <a:schemeClr val="bg2"/>
                </a:solidFill>
                <a:effectLst/>
                <a:latin typeface="Times New Roman" panose="02020603050405020304" pitchFamily="18" charset="0"/>
              </a:rPr>
              <a:t>(Cross et al., 2015; Hong &amp; Espelage, 2010; Marczak &amp; Coine, 2019)</a:t>
            </a:r>
            <a:endParaRPr lang="nb-NO" sz="1200" dirty="0" err="1">
              <a:solidFill>
                <a:schemeClr val="bg2"/>
              </a:solidFill>
              <a:latin typeface="Tahoma" charset="0"/>
              <a:ea typeface="Tahoma" charset="0"/>
              <a:cs typeface="Tahoma" charset="0"/>
            </a:endParaRPr>
          </a:p>
        </p:txBody>
      </p:sp>
      <p:sp>
        <p:nvSpPr>
          <p:cNvPr id="5" name="TekstSylinder 4">
            <a:extLst>
              <a:ext uri="{FF2B5EF4-FFF2-40B4-BE49-F238E27FC236}">
                <a16:creationId xmlns:a16="http://schemas.microsoft.com/office/drawing/2014/main" id="{B420F4A7-1F8C-42CB-A108-5947D7554F86}"/>
              </a:ext>
            </a:extLst>
          </p:cNvPr>
          <p:cNvSpPr txBox="1"/>
          <p:nvPr/>
        </p:nvSpPr>
        <p:spPr>
          <a:xfrm>
            <a:off x="1022888" y="5166581"/>
            <a:ext cx="10084666" cy="923330"/>
          </a:xfrm>
          <a:prstGeom prst="rect">
            <a:avLst/>
          </a:prstGeom>
          <a:noFill/>
        </p:spPr>
        <p:txBody>
          <a:bodyPr wrap="square">
            <a:spAutoFit/>
          </a:bodyPr>
          <a:lstStyle/>
          <a:p>
            <a:pPr algn="ctr"/>
            <a:r>
              <a:rPr lang="en-US" sz="1800" b="1" dirty="0">
                <a:solidFill>
                  <a:schemeClr val="bg2"/>
                </a:solidFill>
                <a:latin typeface="+mj-lt"/>
              </a:rPr>
              <a:t>Focusing on the pedagogical potential of </a:t>
            </a:r>
            <a:r>
              <a:rPr lang="en-US" b="1" dirty="0">
                <a:solidFill>
                  <a:schemeClr val="bg2"/>
                </a:solidFill>
                <a:latin typeface="+mj-lt"/>
              </a:rPr>
              <a:t>mesosystemic interactions in creating safe virtual environments,</a:t>
            </a:r>
            <a:r>
              <a:rPr lang="en-US" sz="1800" b="1" dirty="0">
                <a:solidFill>
                  <a:schemeClr val="bg2"/>
                </a:solidFill>
                <a:latin typeface="+mj-lt"/>
              </a:rPr>
              <a:t> we aimed to investigate</a:t>
            </a:r>
            <a:r>
              <a:rPr lang="en-US" b="1" dirty="0">
                <a:solidFill>
                  <a:schemeClr val="bg2"/>
                </a:solidFill>
                <a:latin typeface="+mj-lt"/>
              </a:rPr>
              <a:t> </a:t>
            </a:r>
            <a:r>
              <a:rPr lang="en-US" sz="1800" b="1" i="0" dirty="0">
                <a:solidFill>
                  <a:schemeClr val="bg2"/>
                </a:solidFill>
                <a:effectLst/>
                <a:latin typeface="+mj-lt"/>
              </a:rPr>
              <a:t>students’ perspectives regarding cooperative efforts among stakeholders to overcome cyberbullying in Norwegian elementary and middle schools (grades 7</a:t>
            </a:r>
            <a:r>
              <a:rPr lang="en-US" sz="1800" b="1" i="0" baseline="30000" dirty="0">
                <a:solidFill>
                  <a:schemeClr val="bg2"/>
                </a:solidFill>
                <a:effectLst/>
                <a:latin typeface="+mj-lt"/>
              </a:rPr>
              <a:t>th</a:t>
            </a:r>
            <a:r>
              <a:rPr lang="en-US" sz="1800" b="1" i="0" dirty="0">
                <a:solidFill>
                  <a:schemeClr val="bg2"/>
                </a:solidFill>
                <a:effectLst/>
                <a:latin typeface="+mj-lt"/>
              </a:rPr>
              <a:t> to 9</a:t>
            </a:r>
            <a:r>
              <a:rPr lang="en-US" sz="1800" b="1" i="0" baseline="30000" dirty="0">
                <a:solidFill>
                  <a:schemeClr val="bg2"/>
                </a:solidFill>
                <a:effectLst/>
                <a:latin typeface="+mj-lt"/>
              </a:rPr>
              <a:t>th</a:t>
            </a:r>
            <a:r>
              <a:rPr lang="en-US" sz="1800" b="1" i="0" dirty="0">
                <a:solidFill>
                  <a:schemeClr val="bg2"/>
                </a:solidFill>
                <a:effectLst/>
                <a:latin typeface="+mj-lt"/>
              </a:rPr>
              <a:t>).</a:t>
            </a:r>
            <a:endParaRPr lang="nb-NO" b="1" dirty="0">
              <a:solidFill>
                <a:schemeClr val="bg2"/>
              </a:solidFill>
              <a:latin typeface="+mj-lt"/>
            </a:endParaRPr>
          </a:p>
        </p:txBody>
      </p:sp>
      <p:sp>
        <p:nvSpPr>
          <p:cNvPr id="11" name="TekstSylinder 10">
            <a:extLst>
              <a:ext uri="{FF2B5EF4-FFF2-40B4-BE49-F238E27FC236}">
                <a16:creationId xmlns:a16="http://schemas.microsoft.com/office/drawing/2014/main" id="{D1E9ED2A-FBA7-5976-675A-FF027B05D362}"/>
              </a:ext>
            </a:extLst>
          </p:cNvPr>
          <p:cNvSpPr txBox="1"/>
          <p:nvPr/>
        </p:nvSpPr>
        <p:spPr>
          <a:xfrm>
            <a:off x="918913" y="3690513"/>
            <a:ext cx="9904396" cy="553998"/>
          </a:xfrm>
          <a:prstGeom prst="rect">
            <a:avLst/>
          </a:prstGeom>
          <a:noFill/>
        </p:spPr>
        <p:txBody>
          <a:bodyPr wrap="square" lIns="0" tIns="0" rIns="0" bIns="0" rtlCol="0">
            <a:spAutoFit/>
          </a:bodyPr>
          <a:lstStyle/>
          <a:p>
            <a:r>
              <a:rPr lang="en-US" sz="1800" b="0" i="0" dirty="0">
                <a:solidFill>
                  <a:schemeClr val="bg2"/>
                </a:solidFill>
                <a:effectLst/>
                <a:latin typeface="Times New Roman" panose="02020603050405020304" pitchFamily="18" charset="0"/>
              </a:rPr>
              <a:t>- </a:t>
            </a:r>
            <a:r>
              <a:rPr lang="en-US" sz="1800" b="1" i="0" dirty="0">
                <a:solidFill>
                  <a:schemeClr val="bg2"/>
                </a:solidFill>
                <a:effectLst/>
                <a:latin typeface="Times New Roman" panose="02020603050405020304" pitchFamily="18" charset="0"/>
              </a:rPr>
              <a:t>schools are responsible </a:t>
            </a:r>
            <a:r>
              <a:rPr lang="en-US" sz="1800" b="0" i="0" dirty="0">
                <a:solidFill>
                  <a:schemeClr val="bg2"/>
                </a:solidFill>
                <a:effectLst/>
                <a:latin typeface="Times New Roman" panose="02020603050405020304" pitchFamily="18" charset="0"/>
              </a:rPr>
              <a:t>for protecting children from (cyber)bullying, and the school staff are obliged to take action if someone is bullied </a:t>
            </a:r>
            <a:r>
              <a:rPr lang="en-US" sz="1200" b="0" i="0" dirty="0">
                <a:solidFill>
                  <a:schemeClr val="bg2"/>
                </a:solidFill>
                <a:effectLst/>
                <a:latin typeface="Times New Roman" panose="02020603050405020304" pitchFamily="18" charset="0"/>
              </a:rPr>
              <a:t>("The Education Act," 2024)</a:t>
            </a:r>
            <a:endParaRPr lang="nb-NO" sz="1200" dirty="0" err="1">
              <a:solidFill>
                <a:schemeClr val="bg2"/>
              </a:solidFill>
              <a:latin typeface="Tahoma" charset="0"/>
              <a:ea typeface="Tahoma" charset="0"/>
              <a:cs typeface="Tahoma" charset="0"/>
            </a:endParaRPr>
          </a:p>
        </p:txBody>
      </p:sp>
      <p:sp>
        <p:nvSpPr>
          <p:cNvPr id="12" name="TekstSylinder 11">
            <a:extLst>
              <a:ext uri="{FF2B5EF4-FFF2-40B4-BE49-F238E27FC236}">
                <a16:creationId xmlns:a16="http://schemas.microsoft.com/office/drawing/2014/main" id="{5942C2C1-73BB-F9F9-3021-EED04BE4DE4F}"/>
              </a:ext>
            </a:extLst>
          </p:cNvPr>
          <p:cNvSpPr txBox="1"/>
          <p:nvPr/>
        </p:nvSpPr>
        <p:spPr>
          <a:xfrm>
            <a:off x="918914" y="4336424"/>
            <a:ext cx="10084666" cy="553998"/>
          </a:xfrm>
          <a:prstGeom prst="rect">
            <a:avLst/>
          </a:prstGeom>
          <a:noFill/>
        </p:spPr>
        <p:txBody>
          <a:bodyPr wrap="square" lIns="0" tIns="0" rIns="0" bIns="0" rtlCol="0">
            <a:spAutoFit/>
          </a:bodyPr>
          <a:lstStyle/>
          <a:p>
            <a:r>
              <a:rPr lang="en-US" sz="1800" b="0" i="0" dirty="0">
                <a:solidFill>
                  <a:schemeClr val="bg2"/>
                </a:solidFill>
                <a:effectLst/>
                <a:latin typeface="Times New Roman" panose="02020603050405020304" pitchFamily="18" charset="0"/>
              </a:rPr>
              <a:t>- </a:t>
            </a:r>
            <a:r>
              <a:rPr lang="en-US" sz="1800" b="1" i="0" dirty="0">
                <a:solidFill>
                  <a:schemeClr val="bg2"/>
                </a:solidFill>
                <a:effectLst/>
                <a:latin typeface="Times New Roman" panose="02020603050405020304" pitchFamily="18" charset="0"/>
              </a:rPr>
              <a:t>limited research </a:t>
            </a:r>
            <a:r>
              <a:rPr lang="en-US" dirty="0">
                <a:solidFill>
                  <a:schemeClr val="bg2"/>
                </a:solidFill>
                <a:latin typeface="Times New Roman" panose="02020603050405020304" pitchFamily="18" charset="0"/>
              </a:rPr>
              <a:t>on</a:t>
            </a:r>
            <a:r>
              <a:rPr lang="en-US" sz="1800" b="0" i="0" dirty="0">
                <a:solidFill>
                  <a:schemeClr val="bg2"/>
                </a:solidFill>
                <a:effectLst/>
                <a:latin typeface="Times New Roman" panose="02020603050405020304" pitchFamily="18" charset="0"/>
              </a:rPr>
              <a:t> cooperation between </a:t>
            </a:r>
            <a:r>
              <a:rPr lang="en-US" dirty="0">
                <a:solidFill>
                  <a:schemeClr val="bg2"/>
                </a:solidFill>
                <a:latin typeface="Times New Roman" panose="02020603050405020304" pitchFamily="18" charset="0"/>
              </a:rPr>
              <a:t>stakeholders</a:t>
            </a:r>
            <a:r>
              <a:rPr lang="en-US" sz="1800" b="0" i="0" dirty="0">
                <a:solidFill>
                  <a:schemeClr val="bg2"/>
                </a:solidFill>
                <a:effectLst/>
                <a:latin typeface="Times New Roman" panose="02020603050405020304" pitchFamily="18" charset="0"/>
              </a:rPr>
              <a:t> in addressing cyberbullying, particularly from children’s perspective </a:t>
            </a:r>
            <a:r>
              <a:rPr lang="en-US" sz="1200" b="0" i="0" dirty="0">
                <a:solidFill>
                  <a:schemeClr val="bg2"/>
                </a:solidFill>
                <a:effectLst/>
                <a:latin typeface="Times New Roman" panose="02020603050405020304" pitchFamily="18" charset="0"/>
              </a:rPr>
              <a:t>(</a:t>
            </a:r>
            <a:r>
              <a:rPr lang="en-US" sz="1200" b="0" i="0" dirty="0" err="1">
                <a:solidFill>
                  <a:schemeClr val="bg2"/>
                </a:solidFill>
                <a:effectLst/>
                <a:latin typeface="Times New Roman" panose="02020603050405020304" pitchFamily="18" charset="0"/>
              </a:rPr>
              <a:t>Sjursø</a:t>
            </a:r>
            <a:r>
              <a:rPr lang="en-US" sz="1200" b="0" i="0" dirty="0">
                <a:solidFill>
                  <a:schemeClr val="bg2"/>
                </a:solidFill>
                <a:effectLst/>
                <a:latin typeface="Times New Roman" panose="02020603050405020304" pitchFamily="18" charset="0"/>
              </a:rPr>
              <a:t> et al., 2020b; Støen &amp; Jahnsen, 2018)</a:t>
            </a:r>
            <a:endParaRPr lang="nb-NO" sz="1200" dirty="0" err="1">
              <a:solidFill>
                <a:schemeClr val="bg2"/>
              </a:solidFill>
              <a:latin typeface="Tahoma" charset="0"/>
              <a:ea typeface="Tahoma" charset="0"/>
              <a:cs typeface="Tahoma" charset="0"/>
            </a:endParaRPr>
          </a:p>
        </p:txBody>
      </p:sp>
    </p:spTree>
    <p:extLst>
      <p:ext uri="{BB962C8B-B14F-4D97-AF65-F5344CB8AC3E}">
        <p14:creationId xmlns:p14="http://schemas.microsoft.com/office/powerpoint/2010/main" val="80092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lstStyle/>
          <a:p>
            <a:r>
              <a:rPr lang="en-US" dirty="0"/>
              <a:t>Method and research question</a:t>
            </a:r>
          </a:p>
        </p:txBody>
      </p:sp>
      <p:sp>
        <p:nvSpPr>
          <p:cNvPr id="3" name="Plassholder for tekst 2"/>
          <p:cNvSpPr>
            <a:spLocks noGrp="1"/>
          </p:cNvSpPr>
          <p:nvPr>
            <p:ph type="body" sz="quarter" idx="13"/>
          </p:nvPr>
        </p:nvSpPr>
        <p:spPr>
          <a:xfrm>
            <a:off x="2501204" y="4614152"/>
            <a:ext cx="7306134" cy="333468"/>
          </a:xfrm>
        </p:spPr>
        <p:txBody>
          <a:bodyPr>
            <a:normAutofit/>
          </a:bodyPr>
          <a:lstStyle/>
          <a:p>
            <a:pPr marL="0" indent="0">
              <a:buNone/>
            </a:pPr>
            <a:r>
              <a:rPr lang="en-US" dirty="0"/>
              <a:t>Applied to answer the following research question:</a:t>
            </a:r>
          </a:p>
          <a:p>
            <a:endParaRPr lang="en-US" dirty="0"/>
          </a:p>
        </p:txBody>
      </p:sp>
      <p:sp>
        <p:nvSpPr>
          <p:cNvPr id="2" name="TekstSylinder 1">
            <a:extLst>
              <a:ext uri="{FF2B5EF4-FFF2-40B4-BE49-F238E27FC236}">
                <a16:creationId xmlns:a16="http://schemas.microsoft.com/office/drawing/2014/main" id="{47CD4679-8404-4375-500A-581665C6D006}"/>
              </a:ext>
            </a:extLst>
          </p:cNvPr>
          <p:cNvSpPr txBox="1"/>
          <p:nvPr/>
        </p:nvSpPr>
        <p:spPr>
          <a:xfrm>
            <a:off x="2141462" y="5122611"/>
            <a:ext cx="7306133" cy="553998"/>
          </a:xfrm>
          <a:prstGeom prst="rect">
            <a:avLst/>
          </a:prstGeom>
          <a:noFill/>
        </p:spPr>
        <p:txBody>
          <a:bodyPr wrap="square" lIns="0" tIns="0" rIns="0" bIns="0" rtlCol="0">
            <a:spAutoFit/>
          </a:bodyPr>
          <a:lstStyle/>
          <a:p>
            <a:r>
              <a:rPr lang="en-US" sz="1800" b="0" i="0" dirty="0">
                <a:solidFill>
                  <a:srgbClr val="000000"/>
                </a:solidFill>
                <a:effectLst/>
                <a:latin typeface="Times New Roman" panose="02020603050405020304" pitchFamily="18" charset="0"/>
              </a:rPr>
              <a:t>What are school children’s perspectives on stakeholders’ cooperative efforts to overcome cyberbullying in an educational context?  </a:t>
            </a:r>
            <a:endParaRPr lang="nb-NO" dirty="0" err="1">
              <a:latin typeface="Tahoma" charset="0"/>
              <a:ea typeface="Tahoma" charset="0"/>
              <a:cs typeface="Tahoma" charset="0"/>
            </a:endParaRPr>
          </a:p>
        </p:txBody>
      </p:sp>
      <p:sp>
        <p:nvSpPr>
          <p:cNvPr id="4" name="TekstSylinder 3">
            <a:extLst>
              <a:ext uri="{FF2B5EF4-FFF2-40B4-BE49-F238E27FC236}">
                <a16:creationId xmlns:a16="http://schemas.microsoft.com/office/drawing/2014/main" id="{5A24297C-7796-D92E-61F6-97761F2B451A}"/>
              </a:ext>
            </a:extLst>
          </p:cNvPr>
          <p:cNvSpPr txBox="1"/>
          <p:nvPr/>
        </p:nvSpPr>
        <p:spPr>
          <a:xfrm>
            <a:off x="1670472" y="1933562"/>
            <a:ext cx="8628560" cy="276999"/>
          </a:xfrm>
          <a:prstGeom prst="rect">
            <a:avLst/>
          </a:prstGeom>
          <a:noFill/>
        </p:spPr>
        <p:txBody>
          <a:bodyPr wrap="square" lIns="0" tIns="0" rIns="0" bIns="0" rtlCol="0">
            <a:spAutoFit/>
          </a:bodyPr>
          <a:lstStyle/>
          <a:p>
            <a:r>
              <a:rPr lang="en-US" sz="1800" b="1" i="0" dirty="0">
                <a:solidFill>
                  <a:srgbClr val="000000"/>
                </a:solidFill>
                <a:effectLst/>
                <a:latin typeface="Times New Roman" panose="02020603050405020304" pitchFamily="18" charset="0"/>
              </a:rPr>
              <a:t>Q METHODOLOGY</a:t>
            </a:r>
          </a:p>
        </p:txBody>
      </p:sp>
      <p:sp>
        <p:nvSpPr>
          <p:cNvPr id="6" name="TekstSylinder 5">
            <a:extLst>
              <a:ext uri="{FF2B5EF4-FFF2-40B4-BE49-F238E27FC236}">
                <a16:creationId xmlns:a16="http://schemas.microsoft.com/office/drawing/2014/main" id="{C124419A-F484-3341-55EE-7D463525635A}"/>
              </a:ext>
            </a:extLst>
          </p:cNvPr>
          <p:cNvSpPr txBox="1"/>
          <p:nvPr/>
        </p:nvSpPr>
        <p:spPr>
          <a:xfrm>
            <a:off x="1781720" y="3518601"/>
            <a:ext cx="8025618" cy="553998"/>
          </a:xfrm>
          <a:prstGeom prst="rect">
            <a:avLst/>
          </a:prstGeom>
          <a:noFill/>
        </p:spPr>
        <p:txBody>
          <a:bodyPr wrap="square" lIns="0" tIns="0" rIns="0" bIns="0" rtlCol="0">
            <a:spAutoFit/>
          </a:bodyPr>
          <a:lstStyle/>
          <a:p>
            <a:r>
              <a:rPr lang="en-US" sz="1800" b="0" i="0" dirty="0">
                <a:solidFill>
                  <a:srgbClr val="000000"/>
                </a:solidFill>
                <a:effectLst/>
                <a:latin typeface="Times New Roman" panose="02020603050405020304" pitchFamily="18" charset="0"/>
              </a:rPr>
              <a:t>-less intrusive method for studying bullying, may allow individuals to share sensitive experiences </a:t>
            </a:r>
            <a:r>
              <a:rPr lang="en-US" sz="1200" b="0" i="0" dirty="0">
                <a:solidFill>
                  <a:srgbClr val="000000"/>
                </a:solidFill>
                <a:effectLst/>
                <a:latin typeface="Times New Roman" panose="02020603050405020304" pitchFamily="18" charset="0"/>
              </a:rPr>
              <a:t>(Lundberg &amp; Hellström, 2022) </a:t>
            </a:r>
            <a:endParaRPr lang="nb-NO" sz="1200" dirty="0" err="1">
              <a:latin typeface="Tahoma" charset="0"/>
              <a:ea typeface="Tahoma" charset="0"/>
              <a:cs typeface="Tahoma" charset="0"/>
            </a:endParaRPr>
          </a:p>
        </p:txBody>
      </p:sp>
      <p:sp>
        <p:nvSpPr>
          <p:cNvPr id="5" name="TekstSylinder 4">
            <a:extLst>
              <a:ext uri="{FF2B5EF4-FFF2-40B4-BE49-F238E27FC236}">
                <a16:creationId xmlns:a16="http://schemas.microsoft.com/office/drawing/2014/main" id="{BEC18AC1-9BAC-3EEE-7233-AA73F3436D6E}"/>
              </a:ext>
            </a:extLst>
          </p:cNvPr>
          <p:cNvSpPr txBox="1"/>
          <p:nvPr/>
        </p:nvSpPr>
        <p:spPr>
          <a:xfrm>
            <a:off x="1781720" y="2818128"/>
            <a:ext cx="7914371" cy="738664"/>
          </a:xfrm>
          <a:prstGeom prst="rect">
            <a:avLst/>
          </a:prstGeom>
          <a:noFill/>
        </p:spPr>
        <p:txBody>
          <a:bodyPr wrap="square" lIns="0" tIns="0" rIns="0" bIns="0" rtlCol="0">
            <a:spAutoFit/>
          </a:bodyPr>
          <a:lstStyle/>
          <a:p>
            <a:r>
              <a:rPr lang="en-US" dirty="0">
                <a:solidFill>
                  <a:srgbClr val="000000"/>
                </a:solidFill>
                <a:latin typeface="Times New Roman" panose="02020603050405020304" pitchFamily="18" charset="0"/>
              </a:rPr>
              <a:t>- </a:t>
            </a:r>
            <a:r>
              <a:rPr lang="en-US" sz="1800" b="0" i="0" dirty="0">
                <a:solidFill>
                  <a:srgbClr val="000000"/>
                </a:solidFill>
                <a:effectLst/>
                <a:latin typeface="Times New Roman" panose="02020603050405020304" pitchFamily="18" charset="0"/>
              </a:rPr>
              <a:t>especially appropriate to explore children’s perspectives </a:t>
            </a:r>
            <a:r>
              <a:rPr lang="en-US" sz="1200" b="0" i="0" dirty="0">
                <a:solidFill>
                  <a:srgbClr val="000000"/>
                </a:solidFill>
                <a:effectLst/>
                <a:latin typeface="Times New Roman" panose="02020603050405020304" pitchFamily="18" charset="0"/>
              </a:rPr>
              <a:t>(Størksen et al., 2012; Brown &amp; Montgomery, 2025)</a:t>
            </a:r>
            <a:endParaRPr lang="nb-NO" dirty="0">
              <a:latin typeface="Tahoma" charset="0"/>
              <a:ea typeface="Tahoma" charset="0"/>
              <a:cs typeface="Tahoma" charset="0"/>
            </a:endParaRPr>
          </a:p>
          <a:p>
            <a:endParaRPr lang="nb-NO" dirty="0" err="1">
              <a:latin typeface="Tahoma" charset="0"/>
              <a:ea typeface="Tahoma" charset="0"/>
              <a:cs typeface="Tahoma" charset="0"/>
            </a:endParaRPr>
          </a:p>
        </p:txBody>
      </p:sp>
      <p:sp>
        <p:nvSpPr>
          <p:cNvPr id="9" name="TekstSylinder 8">
            <a:extLst>
              <a:ext uri="{FF2B5EF4-FFF2-40B4-BE49-F238E27FC236}">
                <a16:creationId xmlns:a16="http://schemas.microsoft.com/office/drawing/2014/main" id="{94FB10D4-19E0-CA71-E638-0D8DF915795F}"/>
              </a:ext>
            </a:extLst>
          </p:cNvPr>
          <p:cNvSpPr txBox="1"/>
          <p:nvPr/>
        </p:nvSpPr>
        <p:spPr>
          <a:xfrm>
            <a:off x="1670472" y="2130401"/>
            <a:ext cx="7585800" cy="553998"/>
          </a:xfrm>
          <a:prstGeom prst="rect">
            <a:avLst/>
          </a:prstGeom>
          <a:noFill/>
        </p:spPr>
        <p:txBody>
          <a:bodyPr wrap="square" lIns="0" tIns="0" rIns="0" bIns="0" rtlCol="0">
            <a:spAutoFit/>
          </a:bodyPr>
          <a:lstStyle/>
          <a:p>
            <a:endParaRPr lang="en-US" dirty="0">
              <a:solidFill>
                <a:srgbClr val="000000"/>
              </a:solidFill>
              <a:latin typeface="Times New Roman" panose="02020603050405020304" pitchFamily="18" charset="0"/>
            </a:endParaRPr>
          </a:p>
          <a:p>
            <a:r>
              <a:rPr lang="en-US" sz="1800" b="0" i="0" dirty="0">
                <a:solidFill>
                  <a:srgbClr val="000000"/>
                </a:solidFill>
                <a:effectLst/>
                <a:latin typeface="Times New Roman" panose="02020603050405020304" pitchFamily="18" charset="0"/>
              </a:rPr>
              <a:t> - </a:t>
            </a:r>
            <a:r>
              <a:rPr lang="en-US" dirty="0">
                <a:solidFill>
                  <a:srgbClr val="000000"/>
                </a:solidFill>
                <a:latin typeface="Times New Roman" panose="02020603050405020304" pitchFamily="18" charset="0"/>
              </a:rPr>
              <a:t>beliefs and </a:t>
            </a:r>
            <a:r>
              <a:rPr lang="en-US" sz="1800" b="0" i="0" dirty="0">
                <a:solidFill>
                  <a:srgbClr val="000000"/>
                </a:solidFill>
                <a:effectLst/>
                <a:latin typeface="Times New Roman" panose="02020603050405020304" pitchFamily="18" charset="0"/>
              </a:rPr>
              <a:t>shared subjective views on a topic</a:t>
            </a:r>
          </a:p>
        </p:txBody>
      </p:sp>
    </p:spTree>
    <p:extLst>
      <p:ext uri="{BB962C8B-B14F-4D97-AF65-F5344CB8AC3E}">
        <p14:creationId xmlns:p14="http://schemas.microsoft.com/office/powerpoint/2010/main" val="19932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P spid="6" grpId="0"/>
      <p:bldP spid="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334A8-32BA-50A7-1F6C-923A962E81AA}"/>
            </a:ext>
          </a:extLst>
        </p:cNvPr>
        <p:cNvGrpSpPr/>
        <p:nvPr/>
      </p:nvGrpSpPr>
      <p:grpSpPr>
        <a:xfrm>
          <a:off x="0" y="0"/>
          <a:ext cx="0" cy="0"/>
          <a:chOff x="0" y="0"/>
          <a:chExt cx="0" cy="0"/>
        </a:xfrm>
      </p:grpSpPr>
      <p:sp>
        <p:nvSpPr>
          <p:cNvPr id="8" name="Tittel 7">
            <a:extLst>
              <a:ext uri="{FF2B5EF4-FFF2-40B4-BE49-F238E27FC236}">
                <a16:creationId xmlns:a16="http://schemas.microsoft.com/office/drawing/2014/main" id="{A04777DE-309F-8597-AE96-485392999898}"/>
              </a:ext>
            </a:extLst>
          </p:cNvPr>
          <p:cNvSpPr>
            <a:spLocks noGrp="1"/>
          </p:cNvSpPr>
          <p:nvPr>
            <p:ph type="title"/>
          </p:nvPr>
        </p:nvSpPr>
        <p:spPr/>
        <p:txBody>
          <a:bodyPr/>
          <a:lstStyle/>
          <a:p>
            <a:r>
              <a:rPr lang="en-US" dirty="0"/>
              <a:t>Method and research question</a:t>
            </a:r>
          </a:p>
        </p:txBody>
      </p:sp>
      <p:sp>
        <p:nvSpPr>
          <p:cNvPr id="3" name="Plassholder for tekst 2">
            <a:extLst>
              <a:ext uri="{FF2B5EF4-FFF2-40B4-BE49-F238E27FC236}">
                <a16:creationId xmlns:a16="http://schemas.microsoft.com/office/drawing/2014/main" id="{760AA141-DA64-BF30-E7E3-C887B06C6656}"/>
              </a:ext>
            </a:extLst>
          </p:cNvPr>
          <p:cNvSpPr>
            <a:spLocks noGrp="1"/>
          </p:cNvSpPr>
          <p:nvPr>
            <p:ph type="body" sz="quarter" idx="13"/>
          </p:nvPr>
        </p:nvSpPr>
        <p:spPr>
          <a:xfrm>
            <a:off x="1115972" y="1875105"/>
            <a:ext cx="10122194" cy="692957"/>
          </a:xfrm>
        </p:spPr>
        <p:txBody>
          <a:bodyPr>
            <a:normAutofit/>
          </a:bodyPr>
          <a:lstStyle/>
          <a:p>
            <a:pPr lvl="1"/>
            <a:endParaRPr lang="nb-NO" sz="1800" dirty="0">
              <a:effectLst/>
              <a:latin typeface="Times New Roman" panose="02020603050405020304" pitchFamily="18" charset="0"/>
              <a:ea typeface="Times New Roman" panose="02020603050405020304" pitchFamily="18" charset="0"/>
            </a:endParaRPr>
          </a:p>
          <a:p>
            <a:endParaRPr lang="en-US" dirty="0"/>
          </a:p>
        </p:txBody>
      </p:sp>
      <p:sp>
        <p:nvSpPr>
          <p:cNvPr id="2" name="TekstSylinder 1">
            <a:extLst>
              <a:ext uri="{FF2B5EF4-FFF2-40B4-BE49-F238E27FC236}">
                <a16:creationId xmlns:a16="http://schemas.microsoft.com/office/drawing/2014/main" id="{3F17BFF5-923D-BA9F-9049-2088E7A91F9E}"/>
              </a:ext>
            </a:extLst>
          </p:cNvPr>
          <p:cNvSpPr txBox="1"/>
          <p:nvPr/>
        </p:nvSpPr>
        <p:spPr>
          <a:xfrm>
            <a:off x="197807" y="1884480"/>
            <a:ext cx="8025619" cy="276999"/>
          </a:xfrm>
          <a:prstGeom prst="rect">
            <a:avLst/>
          </a:prstGeom>
          <a:noFill/>
        </p:spPr>
        <p:txBody>
          <a:bodyPr wrap="square" lIns="0" tIns="0" rIns="0" bIns="0" rtlCol="0">
            <a:spAutoFit/>
          </a:bodyPr>
          <a:lstStyle/>
          <a:p>
            <a:pPr lvl="1"/>
            <a:r>
              <a:rPr lang="en-US" dirty="0">
                <a:solidFill>
                  <a:srgbClr val="000000"/>
                </a:solidFill>
                <a:latin typeface="Times New Roman" panose="02020603050405020304" pitchFamily="18" charset="0"/>
              </a:rPr>
              <a:t>S</a:t>
            </a:r>
            <a:r>
              <a:rPr lang="en-US" sz="1800" b="0" i="0" dirty="0">
                <a:solidFill>
                  <a:srgbClr val="000000"/>
                </a:solidFill>
                <a:effectLst/>
                <a:latin typeface="Times New Roman" panose="02020603050405020304" pitchFamily="18" charset="0"/>
              </a:rPr>
              <a:t>ix stages (van </a:t>
            </a:r>
            <a:r>
              <a:rPr lang="en-US" sz="1800" b="0" i="0" dirty="0" err="1">
                <a:solidFill>
                  <a:srgbClr val="000000"/>
                </a:solidFill>
                <a:effectLst/>
                <a:latin typeface="Times New Roman" panose="02020603050405020304" pitchFamily="18" charset="0"/>
              </a:rPr>
              <a:t>Exel</a:t>
            </a:r>
            <a:r>
              <a:rPr lang="en-US" sz="1800" b="0" i="0" dirty="0">
                <a:solidFill>
                  <a:srgbClr val="000000"/>
                </a:solidFill>
                <a:effectLst/>
                <a:latin typeface="Times New Roman" panose="02020603050405020304" pitchFamily="18" charset="0"/>
              </a:rPr>
              <a:t> &amp; de Graaf, 205):</a:t>
            </a:r>
            <a:endParaRPr lang="en-US" sz="1800" dirty="0">
              <a:solidFill>
                <a:srgbClr val="000000"/>
              </a:solidFill>
              <a:latin typeface="Times New Roman" panose="02020603050405020304" pitchFamily="18" charset="0"/>
              <a:ea typeface="Times New Roman" panose="02020603050405020304" pitchFamily="18" charset="0"/>
            </a:endParaRPr>
          </a:p>
        </p:txBody>
      </p:sp>
      <p:sp>
        <p:nvSpPr>
          <p:cNvPr id="4" name="TekstSylinder 3">
            <a:extLst>
              <a:ext uri="{FF2B5EF4-FFF2-40B4-BE49-F238E27FC236}">
                <a16:creationId xmlns:a16="http://schemas.microsoft.com/office/drawing/2014/main" id="{E28DF778-DE49-6D0D-CBA3-55F010B1E70F}"/>
              </a:ext>
            </a:extLst>
          </p:cNvPr>
          <p:cNvSpPr txBox="1"/>
          <p:nvPr/>
        </p:nvSpPr>
        <p:spPr>
          <a:xfrm>
            <a:off x="644893" y="2484649"/>
            <a:ext cx="4581626" cy="553998"/>
          </a:xfrm>
          <a:prstGeom prst="rect">
            <a:avLst/>
          </a:prstGeom>
          <a:noFill/>
        </p:spPr>
        <p:txBody>
          <a:bodyPr wrap="square" lIns="0" tIns="0" rIns="0" bIns="0" rtlCol="0">
            <a:spAutoFit/>
          </a:bodyPr>
          <a:lstStyle/>
          <a:p>
            <a:pPr marL="342900" indent="-342900">
              <a:buAutoNum type="arabicParenBoth"/>
            </a:pPr>
            <a:r>
              <a:rPr lang="en-US" sz="1800" b="0" i="0" dirty="0">
                <a:solidFill>
                  <a:srgbClr val="000000"/>
                </a:solidFill>
                <a:effectLst/>
                <a:latin typeface="Times New Roman" panose="02020603050405020304" pitchFamily="18" charset="0"/>
              </a:rPr>
              <a:t>define the concourse</a:t>
            </a:r>
          </a:p>
          <a:p>
            <a:pPr lvl="1"/>
            <a:r>
              <a:rPr lang="en-US" dirty="0">
                <a:solidFill>
                  <a:srgbClr val="000000"/>
                </a:solidFill>
                <a:latin typeface="Times New Roman" panose="02020603050405020304" pitchFamily="18" charset="0"/>
                <a:ea typeface="Tahoma" charset="0"/>
                <a:cs typeface="Tahoma" charset="0"/>
              </a:rPr>
              <a:t>	</a:t>
            </a:r>
            <a:r>
              <a:rPr lang="en-US" dirty="0" err="1">
                <a:solidFill>
                  <a:srgbClr val="000000"/>
                </a:solidFill>
                <a:latin typeface="Times New Roman" panose="02020603050405020304" pitchFamily="18" charset="0"/>
                <a:ea typeface="Tahoma" charset="0"/>
                <a:cs typeface="Tahoma" charset="0"/>
              </a:rPr>
              <a:t>i</a:t>
            </a:r>
            <a:r>
              <a:rPr lang="en-US" dirty="0">
                <a:solidFill>
                  <a:srgbClr val="000000"/>
                </a:solidFill>
                <a:latin typeface="Times New Roman" panose="02020603050405020304" pitchFamily="18" charset="0"/>
                <a:ea typeface="Tahoma" charset="0"/>
                <a:cs typeface="Tahoma" charset="0"/>
              </a:rPr>
              <a:t>) focus group interviews </a:t>
            </a:r>
            <a:endParaRPr lang="nb-NO" dirty="0" err="1">
              <a:latin typeface="Tahoma" charset="0"/>
              <a:ea typeface="Tahoma" charset="0"/>
              <a:cs typeface="Tahoma" charset="0"/>
            </a:endParaRPr>
          </a:p>
        </p:txBody>
      </p:sp>
      <p:sp>
        <p:nvSpPr>
          <p:cNvPr id="5" name="TekstSylinder 4">
            <a:extLst>
              <a:ext uri="{FF2B5EF4-FFF2-40B4-BE49-F238E27FC236}">
                <a16:creationId xmlns:a16="http://schemas.microsoft.com/office/drawing/2014/main" id="{2799458A-1C2A-CFBB-9434-2E2E2FC5EE0A}"/>
              </a:ext>
            </a:extLst>
          </p:cNvPr>
          <p:cNvSpPr txBox="1"/>
          <p:nvPr/>
        </p:nvSpPr>
        <p:spPr>
          <a:xfrm>
            <a:off x="705961" y="3309039"/>
            <a:ext cx="2290813" cy="276999"/>
          </a:xfrm>
          <a:prstGeom prst="rect">
            <a:avLst/>
          </a:prstGeom>
          <a:noFill/>
        </p:spPr>
        <p:txBody>
          <a:bodyPr wrap="square" lIns="0" tIns="0" rIns="0" bIns="0" rtlCol="0">
            <a:spAutoFit/>
          </a:bodyPr>
          <a:lstStyle/>
          <a:p>
            <a:r>
              <a:rPr lang="en-US" sz="1800" b="0" i="0" dirty="0">
                <a:solidFill>
                  <a:srgbClr val="000000"/>
                </a:solidFill>
                <a:effectLst/>
                <a:latin typeface="Times New Roman" panose="02020603050405020304" pitchFamily="18" charset="0"/>
              </a:rPr>
              <a:t>(2) construct the Q set</a:t>
            </a:r>
            <a:endParaRPr lang="nb-NO" dirty="0" err="1">
              <a:latin typeface="Tahoma" charset="0"/>
              <a:ea typeface="Tahoma" charset="0"/>
              <a:cs typeface="Tahoma" charset="0"/>
            </a:endParaRPr>
          </a:p>
        </p:txBody>
      </p:sp>
      <p:sp>
        <p:nvSpPr>
          <p:cNvPr id="6" name="TekstSylinder 5">
            <a:extLst>
              <a:ext uri="{FF2B5EF4-FFF2-40B4-BE49-F238E27FC236}">
                <a16:creationId xmlns:a16="http://schemas.microsoft.com/office/drawing/2014/main" id="{E19C513F-F9EE-4CB5-F1D5-E2A43C53F6F7}"/>
              </a:ext>
            </a:extLst>
          </p:cNvPr>
          <p:cNvSpPr txBox="1"/>
          <p:nvPr/>
        </p:nvSpPr>
        <p:spPr>
          <a:xfrm>
            <a:off x="705961" y="3876320"/>
            <a:ext cx="3282215" cy="276999"/>
          </a:xfrm>
          <a:prstGeom prst="rect">
            <a:avLst/>
          </a:prstGeom>
          <a:noFill/>
        </p:spPr>
        <p:txBody>
          <a:bodyPr wrap="square" lIns="0" tIns="0" rIns="0" bIns="0" rtlCol="0">
            <a:spAutoFit/>
          </a:bodyPr>
          <a:lstStyle/>
          <a:p>
            <a:r>
              <a:rPr lang="en-US" sz="1800" b="0" i="0" dirty="0">
                <a:solidFill>
                  <a:srgbClr val="000000"/>
                </a:solidFill>
                <a:effectLst/>
                <a:latin typeface="Times New Roman" panose="02020603050405020304" pitchFamily="18" charset="0"/>
              </a:rPr>
              <a:t>(3) select the participants (p-set)</a:t>
            </a:r>
            <a:endParaRPr lang="nb-NO" dirty="0" err="1">
              <a:latin typeface="Tahoma" charset="0"/>
              <a:ea typeface="Tahoma" charset="0"/>
              <a:cs typeface="Tahoma" charset="0"/>
            </a:endParaRPr>
          </a:p>
        </p:txBody>
      </p:sp>
      <p:sp>
        <p:nvSpPr>
          <p:cNvPr id="7" name="TekstSylinder 6">
            <a:extLst>
              <a:ext uri="{FF2B5EF4-FFF2-40B4-BE49-F238E27FC236}">
                <a16:creationId xmlns:a16="http://schemas.microsoft.com/office/drawing/2014/main" id="{688F08E4-56AB-47C2-A82B-FEA408BB6224}"/>
              </a:ext>
            </a:extLst>
          </p:cNvPr>
          <p:cNvSpPr txBox="1"/>
          <p:nvPr/>
        </p:nvSpPr>
        <p:spPr>
          <a:xfrm>
            <a:off x="693100" y="4462638"/>
            <a:ext cx="3166712" cy="553998"/>
          </a:xfrm>
          <a:prstGeom prst="rect">
            <a:avLst/>
          </a:prstGeom>
          <a:noFill/>
        </p:spPr>
        <p:txBody>
          <a:bodyPr wrap="square" lIns="0" tIns="0" rIns="0" bIns="0" rtlCol="0">
            <a:spAutoFit/>
          </a:bodyPr>
          <a:lstStyle/>
          <a:p>
            <a:r>
              <a:rPr lang="en-US" sz="1800" b="0" i="0" dirty="0">
                <a:solidFill>
                  <a:srgbClr val="000000"/>
                </a:solidFill>
                <a:effectLst/>
                <a:latin typeface="Times New Roman" panose="02020603050405020304" pitchFamily="18" charset="0"/>
              </a:rPr>
              <a:t>(4) conduct the q-sort</a:t>
            </a:r>
          </a:p>
          <a:p>
            <a:r>
              <a:rPr lang="en-US" dirty="0">
                <a:solidFill>
                  <a:srgbClr val="000000"/>
                </a:solidFill>
                <a:latin typeface="Times New Roman" panose="02020603050405020304" pitchFamily="18" charset="0"/>
                <a:ea typeface="Tahoma" charset="0"/>
                <a:cs typeface="Tahoma" charset="0"/>
              </a:rPr>
              <a:t>	</a:t>
            </a:r>
            <a:r>
              <a:rPr lang="en-US" dirty="0" err="1">
                <a:solidFill>
                  <a:srgbClr val="000000"/>
                </a:solidFill>
                <a:latin typeface="Times New Roman" panose="02020603050405020304" pitchFamily="18" charset="0"/>
                <a:ea typeface="Tahoma" charset="0"/>
                <a:cs typeface="Tahoma" charset="0"/>
              </a:rPr>
              <a:t>i</a:t>
            </a:r>
            <a:r>
              <a:rPr lang="en-US" dirty="0">
                <a:solidFill>
                  <a:srgbClr val="000000"/>
                </a:solidFill>
                <a:latin typeface="Times New Roman" panose="02020603050405020304" pitchFamily="18" charset="0"/>
                <a:ea typeface="Tahoma" charset="0"/>
                <a:cs typeface="Tahoma" charset="0"/>
              </a:rPr>
              <a:t>) post-sort interviews</a:t>
            </a:r>
            <a:endParaRPr lang="nb-NO" dirty="0" err="1">
              <a:latin typeface="Tahoma" charset="0"/>
              <a:ea typeface="Tahoma" charset="0"/>
              <a:cs typeface="Tahoma" charset="0"/>
            </a:endParaRPr>
          </a:p>
        </p:txBody>
      </p:sp>
      <p:sp>
        <p:nvSpPr>
          <p:cNvPr id="9" name="TekstSylinder 8">
            <a:extLst>
              <a:ext uri="{FF2B5EF4-FFF2-40B4-BE49-F238E27FC236}">
                <a16:creationId xmlns:a16="http://schemas.microsoft.com/office/drawing/2014/main" id="{733E9835-DCEB-3AAB-F421-1D8F896ACB1A}"/>
              </a:ext>
            </a:extLst>
          </p:cNvPr>
          <p:cNvSpPr txBox="1"/>
          <p:nvPr/>
        </p:nvSpPr>
        <p:spPr>
          <a:xfrm>
            <a:off x="670614" y="5053443"/>
            <a:ext cx="3060834" cy="276999"/>
          </a:xfrm>
          <a:prstGeom prst="rect">
            <a:avLst/>
          </a:prstGeom>
          <a:noFill/>
        </p:spPr>
        <p:txBody>
          <a:bodyPr wrap="square" lIns="0" tIns="0" rIns="0" bIns="0" rtlCol="0">
            <a:spAutoFit/>
          </a:bodyPr>
          <a:lstStyle/>
          <a:p>
            <a:r>
              <a:rPr lang="en-US" sz="1800" b="0" i="0" dirty="0">
                <a:solidFill>
                  <a:srgbClr val="000000"/>
                </a:solidFill>
                <a:effectLst/>
                <a:latin typeface="Times New Roman" panose="02020603050405020304" pitchFamily="18" charset="0"/>
              </a:rPr>
              <a:t>(5) factor analysis</a:t>
            </a:r>
            <a:endParaRPr lang="nb-NO" dirty="0" err="1">
              <a:latin typeface="Tahoma" charset="0"/>
              <a:ea typeface="Tahoma" charset="0"/>
              <a:cs typeface="Tahoma" charset="0"/>
            </a:endParaRPr>
          </a:p>
        </p:txBody>
      </p:sp>
      <p:sp>
        <p:nvSpPr>
          <p:cNvPr id="10" name="TekstSylinder 9">
            <a:extLst>
              <a:ext uri="{FF2B5EF4-FFF2-40B4-BE49-F238E27FC236}">
                <a16:creationId xmlns:a16="http://schemas.microsoft.com/office/drawing/2014/main" id="{6A148950-64C1-B89D-C7B9-D05C10DFCFA6}"/>
              </a:ext>
            </a:extLst>
          </p:cNvPr>
          <p:cNvSpPr txBox="1"/>
          <p:nvPr/>
        </p:nvSpPr>
        <p:spPr>
          <a:xfrm>
            <a:off x="670614" y="5613498"/>
            <a:ext cx="2877954" cy="276999"/>
          </a:xfrm>
          <a:prstGeom prst="rect">
            <a:avLst/>
          </a:prstGeom>
          <a:noFill/>
        </p:spPr>
        <p:txBody>
          <a:bodyPr wrap="square" lIns="0" tIns="0" rIns="0" bIns="0" rtlCol="0">
            <a:spAutoFit/>
          </a:bodyPr>
          <a:lstStyle/>
          <a:p>
            <a:r>
              <a:rPr lang="en-US" sz="1800" b="0" i="0" dirty="0">
                <a:solidFill>
                  <a:srgbClr val="000000"/>
                </a:solidFill>
                <a:effectLst/>
                <a:latin typeface="Times New Roman" panose="02020603050405020304" pitchFamily="18" charset="0"/>
              </a:rPr>
              <a:t>(6) interpretation</a:t>
            </a:r>
            <a:endParaRPr lang="nb-NO" dirty="0" err="1">
              <a:latin typeface="Tahoma" charset="0"/>
              <a:ea typeface="Tahoma" charset="0"/>
              <a:cs typeface="Tahoma" charset="0"/>
            </a:endParaRPr>
          </a:p>
        </p:txBody>
      </p:sp>
      <p:pic>
        <p:nvPicPr>
          <p:cNvPr id="12" name="Bilde 11">
            <a:extLst>
              <a:ext uri="{FF2B5EF4-FFF2-40B4-BE49-F238E27FC236}">
                <a16:creationId xmlns:a16="http://schemas.microsoft.com/office/drawing/2014/main" id="{66432E76-0891-8A7E-78B9-3D679E348ED8}"/>
              </a:ext>
            </a:extLst>
          </p:cNvPr>
          <p:cNvPicPr>
            <a:picLocks noChangeAspect="1"/>
          </p:cNvPicPr>
          <p:nvPr/>
        </p:nvPicPr>
        <p:blipFill>
          <a:blip r:embed="rId3"/>
          <a:stretch>
            <a:fillRect/>
          </a:stretch>
        </p:blipFill>
        <p:spPr>
          <a:xfrm>
            <a:off x="2948702" y="3337585"/>
            <a:ext cx="6525536" cy="228632"/>
          </a:xfrm>
          <a:prstGeom prst="rect">
            <a:avLst/>
          </a:prstGeom>
        </p:spPr>
      </p:pic>
      <p:pic>
        <p:nvPicPr>
          <p:cNvPr id="14" name="Bilde 13">
            <a:extLst>
              <a:ext uri="{FF2B5EF4-FFF2-40B4-BE49-F238E27FC236}">
                <a16:creationId xmlns:a16="http://schemas.microsoft.com/office/drawing/2014/main" id="{4E5F26DD-3776-1964-A130-AF6C0B7FF04C}"/>
              </a:ext>
            </a:extLst>
          </p:cNvPr>
          <p:cNvPicPr>
            <a:picLocks noChangeAspect="1"/>
          </p:cNvPicPr>
          <p:nvPr/>
        </p:nvPicPr>
        <p:blipFill>
          <a:blip r:embed="rId4"/>
          <a:stretch>
            <a:fillRect/>
          </a:stretch>
        </p:blipFill>
        <p:spPr>
          <a:xfrm>
            <a:off x="2935706" y="3622845"/>
            <a:ext cx="8992855" cy="190527"/>
          </a:xfrm>
          <a:prstGeom prst="rect">
            <a:avLst/>
          </a:prstGeom>
        </p:spPr>
      </p:pic>
      <p:pic>
        <p:nvPicPr>
          <p:cNvPr id="3074" name="Picture 2" descr="Tekstboks 2, Tekstboks">
            <a:extLst>
              <a:ext uri="{FF2B5EF4-FFF2-40B4-BE49-F238E27FC236}">
                <a16:creationId xmlns:a16="http://schemas.microsoft.com/office/drawing/2014/main" id="{996F3AB8-7020-4BF7-93B1-852921064F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2232" y="3963225"/>
            <a:ext cx="5473065" cy="3012959"/>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e 15">
            <a:extLst>
              <a:ext uri="{FF2B5EF4-FFF2-40B4-BE49-F238E27FC236}">
                <a16:creationId xmlns:a16="http://schemas.microsoft.com/office/drawing/2014/main" id="{9731FEED-5685-6345-B16F-84F252115A25}"/>
              </a:ext>
            </a:extLst>
          </p:cNvPr>
          <p:cNvPicPr>
            <a:picLocks noChangeAspect="1"/>
          </p:cNvPicPr>
          <p:nvPr/>
        </p:nvPicPr>
        <p:blipFill>
          <a:blip r:embed="rId6"/>
          <a:stretch>
            <a:fillRect/>
          </a:stretch>
        </p:blipFill>
        <p:spPr>
          <a:xfrm>
            <a:off x="3775947" y="3869510"/>
            <a:ext cx="6024470" cy="2814462"/>
          </a:xfrm>
          <a:prstGeom prst="rect">
            <a:avLst/>
          </a:prstGeom>
        </p:spPr>
      </p:pic>
      <p:pic>
        <p:nvPicPr>
          <p:cNvPr id="17" name="Bilde 16" descr="Et bilde som inneholder tekst, kontorforsyninger, eske, Post-it-lapp&#10;&#10;KI-generert innhold kan være feil.">
            <a:extLst>
              <a:ext uri="{FF2B5EF4-FFF2-40B4-BE49-F238E27FC236}">
                <a16:creationId xmlns:a16="http://schemas.microsoft.com/office/drawing/2014/main" id="{A3B603E6-90E1-0847-D22A-488A93CD6703}"/>
              </a:ext>
            </a:extLst>
          </p:cNvPr>
          <p:cNvPicPr>
            <a:picLocks noChangeAspect="1"/>
          </p:cNvPicPr>
          <p:nvPr/>
        </p:nvPicPr>
        <p:blipFill>
          <a:blip r:embed="rId7"/>
          <a:stretch>
            <a:fillRect/>
          </a:stretch>
        </p:blipFill>
        <p:spPr>
          <a:xfrm>
            <a:off x="3123059" y="1791796"/>
            <a:ext cx="6213869" cy="4660402"/>
          </a:xfrm>
          <a:prstGeom prst="rect">
            <a:avLst/>
          </a:prstGeom>
        </p:spPr>
      </p:pic>
    </p:spTree>
    <p:extLst>
      <p:ext uri="{BB962C8B-B14F-4D97-AF65-F5344CB8AC3E}">
        <p14:creationId xmlns:p14="http://schemas.microsoft.com/office/powerpoint/2010/main" val="92709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F4B29A-E9FE-B743-8C8F-88D0B912F8AC}"/>
              </a:ext>
            </a:extLst>
          </p:cNvPr>
          <p:cNvSpPr>
            <a:spLocks noGrp="1"/>
          </p:cNvSpPr>
          <p:nvPr>
            <p:ph type="title"/>
          </p:nvPr>
        </p:nvSpPr>
        <p:spPr/>
        <p:txBody>
          <a:bodyPr/>
          <a:lstStyle/>
          <a:p>
            <a:r>
              <a:rPr lang="nb-NO" dirty="0" err="1"/>
              <a:t>Ethical</a:t>
            </a:r>
            <a:r>
              <a:rPr lang="nb-NO" dirty="0"/>
              <a:t> </a:t>
            </a:r>
            <a:r>
              <a:rPr lang="nb-NO" dirty="0" err="1"/>
              <a:t>considerations</a:t>
            </a:r>
            <a:endParaRPr lang="nb-NO" dirty="0"/>
          </a:p>
        </p:txBody>
      </p:sp>
      <p:sp>
        <p:nvSpPr>
          <p:cNvPr id="3" name="Plassholder for dato 2">
            <a:extLst>
              <a:ext uri="{FF2B5EF4-FFF2-40B4-BE49-F238E27FC236}">
                <a16:creationId xmlns:a16="http://schemas.microsoft.com/office/drawing/2014/main" id="{FC62DF0B-DFB3-208B-7597-34FDA7441C04}"/>
              </a:ext>
            </a:extLst>
          </p:cNvPr>
          <p:cNvSpPr>
            <a:spLocks noGrp="1"/>
          </p:cNvSpPr>
          <p:nvPr>
            <p:ph type="dt" sz="half" idx="10"/>
          </p:nvPr>
        </p:nvSpPr>
        <p:spPr/>
        <p:txBody>
          <a:bodyPr/>
          <a:lstStyle/>
          <a:p>
            <a:fld id="{31892F0E-56F2-5843-B3C3-040348D2C940}" type="datetime1">
              <a:rPr lang="nb-NO" noProof="0" smtClean="0"/>
              <a:t>05.06.2025</a:t>
            </a:fld>
            <a:endParaRPr lang="en-US" noProof="0" dirty="0"/>
          </a:p>
        </p:txBody>
      </p:sp>
      <p:sp>
        <p:nvSpPr>
          <p:cNvPr id="4" name="Plassholder for tekst 3">
            <a:extLst>
              <a:ext uri="{FF2B5EF4-FFF2-40B4-BE49-F238E27FC236}">
                <a16:creationId xmlns:a16="http://schemas.microsoft.com/office/drawing/2014/main" id="{0CA53FD4-0DBB-2686-31D1-4BC2BB1EB49F}"/>
              </a:ext>
            </a:extLst>
          </p:cNvPr>
          <p:cNvSpPr>
            <a:spLocks noGrp="1"/>
          </p:cNvSpPr>
          <p:nvPr>
            <p:ph type="body" sz="quarter" idx="13"/>
          </p:nvPr>
        </p:nvSpPr>
        <p:spPr>
          <a:xfrm>
            <a:off x="1670049" y="2270485"/>
            <a:ext cx="8026041" cy="3953503"/>
          </a:xfrm>
        </p:spPr>
        <p:txBody>
          <a:bodyPr>
            <a:normAutofit/>
          </a:bodyPr>
          <a:lstStyle/>
          <a:p>
            <a:r>
              <a:rPr lang="en-US" sz="1800" dirty="0">
                <a:solidFill>
                  <a:srgbClr val="000000"/>
                </a:solidFill>
                <a:latin typeface="Times New Roman" panose="02020603050405020304" pitchFamily="18" charset="0"/>
              </a:rPr>
              <a:t>A</a:t>
            </a:r>
            <a:r>
              <a:rPr lang="en-US" sz="1800" b="0" i="0" dirty="0">
                <a:solidFill>
                  <a:srgbClr val="000000"/>
                </a:solidFill>
                <a:effectLst/>
                <a:latin typeface="Times New Roman" panose="02020603050405020304" pitchFamily="18" charset="0"/>
              </a:rPr>
              <a:t>ssessed by the Norwegian Agency for Shared Services in Education and Research (SIKT) in Norway.</a:t>
            </a:r>
          </a:p>
          <a:p>
            <a:r>
              <a:rPr lang="en-US" sz="1800" dirty="0">
                <a:solidFill>
                  <a:srgbClr val="000000"/>
                </a:solidFill>
                <a:latin typeface="Times New Roman" panose="02020603050405020304" pitchFamily="18" charset="0"/>
              </a:rPr>
              <a:t>A</a:t>
            </a:r>
            <a:r>
              <a:rPr lang="en-US" sz="1800" b="0" i="0" dirty="0">
                <a:solidFill>
                  <a:srgbClr val="000000"/>
                </a:solidFill>
                <a:effectLst/>
                <a:latin typeface="Times New Roman" panose="02020603050405020304" pitchFamily="18" charset="0"/>
              </a:rPr>
              <a:t> child-friendly approach, age-appropriate information, and informed consent from both child and parent . </a:t>
            </a:r>
          </a:p>
          <a:p>
            <a:r>
              <a:rPr lang="en-US" sz="1800" dirty="0">
                <a:solidFill>
                  <a:srgbClr val="000000"/>
                </a:solidFill>
                <a:latin typeface="Times New Roman" panose="02020603050405020304" pitchFamily="18" charset="0"/>
              </a:rPr>
              <a:t>The scenario </a:t>
            </a:r>
            <a:r>
              <a:rPr lang="en-US" sz="1800" b="0" i="0" dirty="0">
                <a:solidFill>
                  <a:srgbClr val="000000"/>
                </a:solidFill>
                <a:effectLst/>
                <a:latin typeface="Times New Roman" panose="02020603050405020304" pitchFamily="18" charset="0"/>
              </a:rPr>
              <a:t>used to protect vulnerable participants</a:t>
            </a:r>
            <a:r>
              <a:rPr lang="en-US" sz="1800" dirty="0">
                <a:solidFill>
                  <a:srgbClr val="000000"/>
                </a:solidFill>
                <a:latin typeface="Times New Roman" panose="02020603050405020304" pitchFamily="18" charset="0"/>
              </a:rPr>
              <a:t> </a:t>
            </a:r>
            <a:r>
              <a:rPr lang="en-US" sz="1800" b="0" i="0" dirty="0">
                <a:solidFill>
                  <a:srgbClr val="000000"/>
                </a:solidFill>
                <a:effectLst/>
                <a:latin typeface="Times New Roman" panose="02020603050405020304" pitchFamily="18" charset="0"/>
              </a:rPr>
              <a:t>(Bradbury-Jones et al., 2014)</a:t>
            </a:r>
          </a:p>
          <a:p>
            <a:r>
              <a:rPr lang="en-US" sz="1800" b="0" i="0" dirty="0">
                <a:solidFill>
                  <a:srgbClr val="000000"/>
                </a:solidFill>
                <a:effectLst/>
                <a:latin typeface="Times New Roman" panose="02020603050405020304" pitchFamily="18" charset="0"/>
              </a:rPr>
              <a:t>Q method’s sorting activity allows for a more playful expression of children’s subjective experiences (Øverland, 2025)</a:t>
            </a:r>
            <a:r>
              <a:rPr lang="en-US" sz="1800" dirty="0">
                <a:solidFill>
                  <a:srgbClr val="000000"/>
                </a:solidFill>
                <a:latin typeface="Times New Roman" panose="02020603050405020304" pitchFamily="18" charset="0"/>
              </a:rPr>
              <a:t> </a:t>
            </a:r>
          </a:p>
          <a:p>
            <a:r>
              <a:rPr lang="en-US" sz="1800" dirty="0">
                <a:solidFill>
                  <a:srgbClr val="000000"/>
                </a:solidFill>
                <a:latin typeface="Times New Roman" panose="02020603050405020304" pitchFamily="18" charset="0"/>
              </a:rPr>
              <a:t>Q methodology is well suited for children to express opinions and it is possible to take consideration for children’s development and wellbeing regarding data collection (Størksen, et. al,  2012, Øverland, 2013, Ellingsen et al., 2014; Brown &amp; Montgomery, 2025)</a:t>
            </a:r>
            <a:endParaRPr lang="en-US" sz="1200" dirty="0">
              <a:solidFill>
                <a:srgbClr val="000000"/>
              </a:solidFill>
              <a:latin typeface="Times New Roman" panose="02020603050405020304" pitchFamily="18" charset="0"/>
            </a:endParaRPr>
          </a:p>
          <a:p>
            <a:endParaRPr lang="nb-NO" sz="1800" dirty="0"/>
          </a:p>
        </p:txBody>
      </p:sp>
    </p:spTree>
    <p:extLst>
      <p:ext uri="{BB962C8B-B14F-4D97-AF65-F5344CB8AC3E}">
        <p14:creationId xmlns:p14="http://schemas.microsoft.com/office/powerpoint/2010/main" val="1850323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176669" y="831882"/>
            <a:ext cx="8025619" cy="692957"/>
          </a:xfrm>
        </p:spPr>
        <p:txBody>
          <a:bodyPr/>
          <a:lstStyle/>
          <a:p>
            <a:r>
              <a:rPr lang="en-US" dirty="0"/>
              <a:t>Results </a:t>
            </a:r>
          </a:p>
        </p:txBody>
      </p:sp>
      <p:sp>
        <p:nvSpPr>
          <p:cNvPr id="5" name="TekstSylinder 4">
            <a:extLst>
              <a:ext uri="{FF2B5EF4-FFF2-40B4-BE49-F238E27FC236}">
                <a16:creationId xmlns:a16="http://schemas.microsoft.com/office/drawing/2014/main" id="{AAE7C8B5-F7F0-B9E7-6A77-A099D4C11BA6}"/>
              </a:ext>
            </a:extLst>
          </p:cNvPr>
          <p:cNvSpPr txBox="1"/>
          <p:nvPr/>
        </p:nvSpPr>
        <p:spPr>
          <a:xfrm>
            <a:off x="1040984" y="1891438"/>
            <a:ext cx="3413051" cy="276999"/>
          </a:xfrm>
          <a:prstGeom prst="rect">
            <a:avLst/>
          </a:prstGeom>
          <a:noFill/>
        </p:spPr>
        <p:txBody>
          <a:bodyPr wrap="square" lIns="0" tIns="0" rIns="0" bIns="0" rtlCol="0">
            <a:spAutoFit/>
          </a:bodyPr>
          <a:lstStyle/>
          <a:p>
            <a:r>
              <a:rPr lang="nb-NO" dirty="0" err="1">
                <a:latin typeface="Tahoma" charset="0"/>
                <a:ea typeface="Tahoma" charset="0"/>
                <a:cs typeface="Tahoma" charset="0"/>
              </a:rPr>
              <a:t>Table</a:t>
            </a:r>
            <a:r>
              <a:rPr lang="nb-NO" dirty="0">
                <a:latin typeface="Tahoma" charset="0"/>
                <a:ea typeface="Tahoma" charset="0"/>
                <a:cs typeface="Tahoma" charset="0"/>
              </a:rPr>
              <a:t> 1: Informant </a:t>
            </a:r>
            <a:r>
              <a:rPr lang="nb-NO" dirty="0" err="1">
                <a:latin typeface="Tahoma" charset="0"/>
                <a:ea typeface="Tahoma" charset="0"/>
                <a:cs typeface="Tahoma" charset="0"/>
              </a:rPr>
              <a:t>characteristics</a:t>
            </a:r>
            <a:endParaRPr lang="nb-NO" dirty="0">
              <a:latin typeface="Tahoma" charset="0"/>
              <a:ea typeface="Tahoma" charset="0"/>
              <a:cs typeface="Tahoma" charset="0"/>
            </a:endParaRPr>
          </a:p>
        </p:txBody>
      </p:sp>
      <p:pic>
        <p:nvPicPr>
          <p:cNvPr id="8" name="Bilde 7">
            <a:extLst>
              <a:ext uri="{FF2B5EF4-FFF2-40B4-BE49-F238E27FC236}">
                <a16:creationId xmlns:a16="http://schemas.microsoft.com/office/drawing/2014/main" id="{3DE8CC3A-4F1B-FA86-71B2-28CC646037F0}"/>
              </a:ext>
            </a:extLst>
          </p:cNvPr>
          <p:cNvPicPr>
            <a:picLocks noChangeAspect="1"/>
          </p:cNvPicPr>
          <p:nvPr/>
        </p:nvPicPr>
        <p:blipFill>
          <a:blip r:embed="rId2"/>
          <a:stretch>
            <a:fillRect/>
          </a:stretch>
        </p:blipFill>
        <p:spPr>
          <a:xfrm>
            <a:off x="2571258" y="2347761"/>
            <a:ext cx="7049484" cy="2162477"/>
          </a:xfrm>
          <a:prstGeom prst="rect">
            <a:avLst/>
          </a:prstGeom>
        </p:spPr>
      </p:pic>
    </p:spTree>
    <p:extLst>
      <p:ext uri="{BB962C8B-B14F-4D97-AF65-F5344CB8AC3E}">
        <p14:creationId xmlns:p14="http://schemas.microsoft.com/office/powerpoint/2010/main" val="2023932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02C914-8E14-FCF7-A271-C22B2175A362}"/>
              </a:ext>
            </a:extLst>
          </p:cNvPr>
          <p:cNvSpPr>
            <a:spLocks noGrp="1"/>
          </p:cNvSpPr>
          <p:nvPr>
            <p:ph type="title"/>
          </p:nvPr>
        </p:nvSpPr>
        <p:spPr/>
        <p:txBody>
          <a:bodyPr>
            <a:normAutofit fontScale="90000"/>
          </a:bodyPr>
          <a:lstStyle/>
          <a:p>
            <a:r>
              <a:rPr lang="nb-NO" dirty="0" err="1"/>
              <a:t>Summary</a:t>
            </a:r>
            <a:r>
              <a:rPr lang="nb-NO" dirty="0"/>
              <a:t> </a:t>
            </a:r>
            <a:r>
              <a:rPr lang="nb-NO" dirty="0" err="1"/>
              <a:t>of</a:t>
            </a:r>
            <a:r>
              <a:rPr lang="nb-NO" dirty="0"/>
              <a:t> </a:t>
            </a:r>
            <a:r>
              <a:rPr lang="nb-NO" dirty="0" err="1"/>
              <a:t>viewpoint</a:t>
            </a:r>
            <a:r>
              <a:rPr lang="nb-NO" dirty="0"/>
              <a:t> 1</a:t>
            </a:r>
          </a:p>
        </p:txBody>
      </p:sp>
      <p:sp>
        <p:nvSpPr>
          <p:cNvPr id="3" name="Plassholder for dato 2">
            <a:extLst>
              <a:ext uri="{FF2B5EF4-FFF2-40B4-BE49-F238E27FC236}">
                <a16:creationId xmlns:a16="http://schemas.microsoft.com/office/drawing/2014/main" id="{9D80759E-489D-FFC7-BC80-A18F3BF6CB28}"/>
              </a:ext>
            </a:extLst>
          </p:cNvPr>
          <p:cNvSpPr>
            <a:spLocks noGrp="1"/>
          </p:cNvSpPr>
          <p:nvPr>
            <p:ph type="dt" sz="half" idx="10"/>
          </p:nvPr>
        </p:nvSpPr>
        <p:spPr/>
        <p:txBody>
          <a:bodyPr/>
          <a:lstStyle/>
          <a:p>
            <a:fld id="{18071DAF-051F-8847-AF93-6E361FFEEFD9}" type="datetime1">
              <a:rPr lang="nb-NO" noProof="0" smtClean="0"/>
              <a:t>05.06.2025</a:t>
            </a:fld>
            <a:endParaRPr lang="en-US" noProof="0" dirty="0"/>
          </a:p>
        </p:txBody>
      </p:sp>
      <p:sp>
        <p:nvSpPr>
          <p:cNvPr id="4" name="Plassholder for bilde 3">
            <a:extLst>
              <a:ext uri="{FF2B5EF4-FFF2-40B4-BE49-F238E27FC236}">
                <a16:creationId xmlns:a16="http://schemas.microsoft.com/office/drawing/2014/main" id="{A8B1AFAD-A2B2-CCFD-78D5-44F64097F25F}"/>
              </a:ext>
            </a:extLst>
          </p:cNvPr>
          <p:cNvSpPr>
            <a:spLocks noGrp="1"/>
          </p:cNvSpPr>
          <p:nvPr>
            <p:ph type="pic" sz="quarter" idx="13"/>
          </p:nvPr>
        </p:nvSpPr>
        <p:spPr/>
        <p:txBody>
          <a:bodyPr/>
          <a:lstStyle/>
          <a:p>
            <a:endParaRPr lang="nb-NO" dirty="0"/>
          </a:p>
        </p:txBody>
      </p:sp>
      <p:sp>
        <p:nvSpPr>
          <p:cNvPr id="5" name="Plassholder for tekst 4">
            <a:extLst>
              <a:ext uri="{FF2B5EF4-FFF2-40B4-BE49-F238E27FC236}">
                <a16:creationId xmlns:a16="http://schemas.microsoft.com/office/drawing/2014/main" id="{752A70BD-1F7E-B619-5974-C8528FBCACDF}"/>
              </a:ext>
            </a:extLst>
          </p:cNvPr>
          <p:cNvSpPr>
            <a:spLocks noGrp="1"/>
          </p:cNvSpPr>
          <p:nvPr>
            <p:ph type="body" sz="quarter" idx="14"/>
          </p:nvPr>
        </p:nvSpPr>
        <p:spPr>
          <a:xfrm>
            <a:off x="1213447" y="2037031"/>
            <a:ext cx="4965941" cy="2450531"/>
          </a:xfrm>
        </p:spPr>
        <p:txBody>
          <a:bodyPr>
            <a:normAutofit/>
          </a:bodyPr>
          <a:lstStyle/>
          <a:p>
            <a:r>
              <a:rPr lang="en-US" sz="1800" b="0" i="0" dirty="0">
                <a:solidFill>
                  <a:schemeClr val="accent2">
                    <a:lumMod val="50000"/>
                  </a:schemeClr>
                </a:solidFill>
                <a:effectLst/>
                <a:latin typeface="Times New Roman" panose="02020603050405020304" pitchFamily="18" charset="0"/>
                <a:cs typeface="Times New Roman" panose="02020603050405020304" pitchFamily="18" charset="0"/>
              </a:rPr>
              <a:t>the active users who need capable adults</a:t>
            </a:r>
          </a:p>
          <a:p>
            <a:r>
              <a:rPr lang="en-US" sz="1800" b="0" i="0" dirty="0">
                <a:solidFill>
                  <a:schemeClr val="accent2">
                    <a:lumMod val="50000"/>
                  </a:schemeClr>
                </a:solidFill>
                <a:effectLst/>
                <a:latin typeface="Times New Roman" panose="02020603050405020304" pitchFamily="18" charset="0"/>
                <a:cs typeface="Times New Roman" panose="02020603050405020304" pitchFamily="18" charset="0"/>
              </a:rPr>
              <a:t>defined by 16 students (11 girls, five boys)</a:t>
            </a:r>
          </a:p>
          <a:p>
            <a:r>
              <a:rPr lang="en-US" sz="1800" b="0" i="0" dirty="0">
                <a:solidFill>
                  <a:schemeClr val="accent2">
                    <a:lumMod val="50000"/>
                  </a:schemeClr>
                </a:solidFill>
                <a:effectLst/>
                <a:latin typeface="Times New Roman" panose="02020603050405020304" pitchFamily="18" charset="0"/>
                <a:cs typeface="Times New Roman" panose="02020603050405020304" pitchFamily="18" charset="0"/>
              </a:rPr>
              <a:t>need for the presence of capable guardians they trust, who may help them in times of distress and play a role in creating safe environments.</a:t>
            </a:r>
            <a:endParaRPr lang="en-US" sz="1800" dirty="0">
              <a:solidFill>
                <a:schemeClr val="accent2">
                  <a:lumMod val="50000"/>
                </a:schemeClr>
              </a:solidFill>
              <a:latin typeface="Times New Roman" panose="02020603050405020304" pitchFamily="18" charset="0"/>
              <a:cs typeface="Times New Roman" panose="02020603050405020304" pitchFamily="18" charset="0"/>
            </a:endParaRPr>
          </a:p>
          <a:p>
            <a:r>
              <a:rPr lang="en-US" sz="1800" b="0" i="0" dirty="0">
                <a:solidFill>
                  <a:schemeClr val="accent2">
                    <a:lumMod val="50000"/>
                  </a:schemeClr>
                </a:solidFill>
                <a:effectLst/>
                <a:latin typeface="Times New Roman" panose="02020603050405020304" pitchFamily="18" charset="0"/>
                <a:cs typeface="Times New Roman" panose="02020603050405020304" pitchFamily="18" charset="0"/>
              </a:rPr>
              <a:t>students feel strongly about the problematic nature of cyberbullying and feel they do know what to do if it occurs.  </a:t>
            </a:r>
            <a:endParaRPr lang="nb-NO" sz="18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7" name="Bilde 6">
            <a:extLst>
              <a:ext uri="{FF2B5EF4-FFF2-40B4-BE49-F238E27FC236}">
                <a16:creationId xmlns:a16="http://schemas.microsoft.com/office/drawing/2014/main" id="{0632109A-5A91-5B7F-AB02-9C14438F6504}"/>
              </a:ext>
            </a:extLst>
          </p:cNvPr>
          <p:cNvPicPr>
            <a:picLocks noChangeAspect="1"/>
          </p:cNvPicPr>
          <p:nvPr/>
        </p:nvPicPr>
        <p:blipFill>
          <a:blip r:embed="rId3"/>
          <a:stretch>
            <a:fillRect/>
          </a:stretch>
        </p:blipFill>
        <p:spPr>
          <a:xfrm>
            <a:off x="7377151" y="95220"/>
            <a:ext cx="1883229" cy="3839592"/>
          </a:xfrm>
          <a:prstGeom prst="rect">
            <a:avLst/>
          </a:prstGeom>
        </p:spPr>
      </p:pic>
      <p:pic>
        <p:nvPicPr>
          <p:cNvPr id="11" name="Bilde 10">
            <a:extLst>
              <a:ext uri="{FF2B5EF4-FFF2-40B4-BE49-F238E27FC236}">
                <a16:creationId xmlns:a16="http://schemas.microsoft.com/office/drawing/2014/main" id="{E3D26412-093C-48B9-9E56-CE572341BAE3}"/>
              </a:ext>
            </a:extLst>
          </p:cNvPr>
          <p:cNvPicPr>
            <a:picLocks noChangeAspect="1"/>
          </p:cNvPicPr>
          <p:nvPr/>
        </p:nvPicPr>
        <p:blipFill>
          <a:blip r:embed="rId4"/>
          <a:stretch>
            <a:fillRect/>
          </a:stretch>
        </p:blipFill>
        <p:spPr>
          <a:xfrm>
            <a:off x="9611547" y="95221"/>
            <a:ext cx="1819711" cy="3839591"/>
          </a:xfrm>
          <a:prstGeom prst="rect">
            <a:avLst/>
          </a:prstGeom>
        </p:spPr>
      </p:pic>
      <p:sp>
        <p:nvSpPr>
          <p:cNvPr id="12" name="Snakkeboble: oval 11">
            <a:extLst>
              <a:ext uri="{FF2B5EF4-FFF2-40B4-BE49-F238E27FC236}">
                <a16:creationId xmlns:a16="http://schemas.microsoft.com/office/drawing/2014/main" id="{7CD73233-9938-27D8-715D-A9EC91931674}"/>
              </a:ext>
            </a:extLst>
          </p:cNvPr>
          <p:cNvSpPr/>
          <p:nvPr/>
        </p:nvSpPr>
        <p:spPr>
          <a:xfrm>
            <a:off x="2264228" y="4430486"/>
            <a:ext cx="3145972" cy="1774371"/>
          </a:xfrm>
          <a:prstGeom prst="wedgeEllipseCallo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solidFill>
                  <a:srgbClr val="000000"/>
                </a:solidFill>
                <a:effectLst/>
                <a:latin typeface="Times New Roman" panose="02020603050405020304" pitchFamily="18" charset="0"/>
              </a:rPr>
              <a:t>“They have to teach us what is right and wrong, since they cannot see everything themselves” (S12)</a:t>
            </a:r>
            <a:endParaRPr lang="nb-NO" dirty="0"/>
          </a:p>
        </p:txBody>
      </p:sp>
      <p:sp>
        <p:nvSpPr>
          <p:cNvPr id="13" name="Snakkeboble: oval 12">
            <a:extLst>
              <a:ext uri="{FF2B5EF4-FFF2-40B4-BE49-F238E27FC236}">
                <a16:creationId xmlns:a16="http://schemas.microsoft.com/office/drawing/2014/main" id="{80E2CFD9-4732-76BD-4A98-E87572F0CBA2}"/>
              </a:ext>
            </a:extLst>
          </p:cNvPr>
          <p:cNvSpPr/>
          <p:nvPr/>
        </p:nvSpPr>
        <p:spPr>
          <a:xfrm>
            <a:off x="7377151" y="4060371"/>
            <a:ext cx="4054107" cy="1992086"/>
          </a:xfrm>
          <a:prstGeom prst="wedgeEllipseCallo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a:solidFill>
                  <a:srgbClr val="000000"/>
                </a:solidFill>
                <a:effectLst/>
                <a:latin typeface="Times New Roman" panose="02020603050405020304" pitchFamily="18" charset="0"/>
              </a:rPr>
              <a:t>“It is quite a big issue, where many students can get hurt. Not only at school, but outside, too. They end up not trusting anybody and isolating themselves” (S225)</a:t>
            </a:r>
            <a:endParaRPr lang="nb-NO"/>
          </a:p>
        </p:txBody>
      </p:sp>
    </p:spTree>
    <p:extLst>
      <p:ext uri="{BB962C8B-B14F-4D97-AF65-F5344CB8AC3E}">
        <p14:creationId xmlns:p14="http://schemas.microsoft.com/office/powerpoint/2010/main" val="194869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C8897-56E5-6662-D41B-1722940C3463}"/>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E2EE1CB5-6976-CB20-37C7-3FE313FAA7F3}"/>
              </a:ext>
            </a:extLst>
          </p:cNvPr>
          <p:cNvSpPr>
            <a:spLocks noGrp="1"/>
          </p:cNvSpPr>
          <p:nvPr>
            <p:ph type="title"/>
          </p:nvPr>
        </p:nvSpPr>
        <p:spPr/>
        <p:txBody>
          <a:bodyPr>
            <a:normAutofit fontScale="90000"/>
          </a:bodyPr>
          <a:lstStyle/>
          <a:p>
            <a:r>
              <a:rPr lang="nb-NO" dirty="0" err="1"/>
              <a:t>Summary</a:t>
            </a:r>
            <a:r>
              <a:rPr lang="nb-NO" dirty="0"/>
              <a:t> </a:t>
            </a:r>
            <a:r>
              <a:rPr lang="nb-NO" dirty="0" err="1"/>
              <a:t>of</a:t>
            </a:r>
            <a:r>
              <a:rPr lang="nb-NO" dirty="0"/>
              <a:t> </a:t>
            </a:r>
            <a:r>
              <a:rPr lang="nb-NO" dirty="0" err="1"/>
              <a:t>viewpoint</a:t>
            </a:r>
            <a:r>
              <a:rPr lang="nb-NO" dirty="0"/>
              <a:t> 2</a:t>
            </a:r>
          </a:p>
        </p:txBody>
      </p:sp>
      <p:sp>
        <p:nvSpPr>
          <p:cNvPr id="3" name="Plassholder for dato 2">
            <a:extLst>
              <a:ext uri="{FF2B5EF4-FFF2-40B4-BE49-F238E27FC236}">
                <a16:creationId xmlns:a16="http://schemas.microsoft.com/office/drawing/2014/main" id="{9E661361-D7EE-B0E2-CF10-1F193269E62B}"/>
              </a:ext>
            </a:extLst>
          </p:cNvPr>
          <p:cNvSpPr>
            <a:spLocks noGrp="1"/>
          </p:cNvSpPr>
          <p:nvPr>
            <p:ph type="dt" sz="half" idx="10"/>
          </p:nvPr>
        </p:nvSpPr>
        <p:spPr/>
        <p:txBody>
          <a:bodyPr/>
          <a:lstStyle/>
          <a:p>
            <a:fld id="{18071DAF-051F-8847-AF93-6E361FFEEFD9}" type="datetime1">
              <a:rPr lang="nb-NO" noProof="0" smtClean="0"/>
              <a:t>05.06.2025</a:t>
            </a:fld>
            <a:endParaRPr lang="en-US" noProof="0" dirty="0"/>
          </a:p>
        </p:txBody>
      </p:sp>
      <p:sp>
        <p:nvSpPr>
          <p:cNvPr id="4" name="Plassholder for bilde 3">
            <a:extLst>
              <a:ext uri="{FF2B5EF4-FFF2-40B4-BE49-F238E27FC236}">
                <a16:creationId xmlns:a16="http://schemas.microsoft.com/office/drawing/2014/main" id="{C240BFA5-08A8-67E4-8D4B-F0990E753CCC}"/>
              </a:ext>
            </a:extLst>
          </p:cNvPr>
          <p:cNvSpPr>
            <a:spLocks noGrp="1"/>
          </p:cNvSpPr>
          <p:nvPr>
            <p:ph type="pic" sz="quarter" idx="13"/>
          </p:nvPr>
        </p:nvSpPr>
        <p:spPr/>
        <p:txBody>
          <a:bodyPr/>
          <a:lstStyle/>
          <a:p>
            <a:endParaRPr lang="nb-NO"/>
          </a:p>
        </p:txBody>
      </p:sp>
      <p:sp>
        <p:nvSpPr>
          <p:cNvPr id="5" name="Plassholder for tekst 4">
            <a:extLst>
              <a:ext uri="{FF2B5EF4-FFF2-40B4-BE49-F238E27FC236}">
                <a16:creationId xmlns:a16="http://schemas.microsoft.com/office/drawing/2014/main" id="{49F06719-0798-0C86-2798-A0FEB264C9E5}"/>
              </a:ext>
            </a:extLst>
          </p:cNvPr>
          <p:cNvSpPr>
            <a:spLocks noGrp="1"/>
          </p:cNvSpPr>
          <p:nvPr>
            <p:ph type="body" sz="quarter" idx="14"/>
          </p:nvPr>
        </p:nvSpPr>
        <p:spPr>
          <a:xfrm>
            <a:off x="1130060" y="2175898"/>
            <a:ext cx="5141343" cy="2433809"/>
          </a:xfrm>
        </p:spPr>
        <p:txBody>
          <a:bodyPr>
            <a:normAutofit fontScale="70000" lnSpcReduction="20000"/>
          </a:bodyPr>
          <a:lstStyle/>
          <a:p>
            <a:r>
              <a:rPr lang="en-US" sz="2800" b="0" i="0" dirty="0">
                <a:solidFill>
                  <a:schemeClr val="accent2">
                    <a:lumMod val="50000"/>
                  </a:schemeClr>
                </a:solidFill>
                <a:effectLst/>
                <a:latin typeface="Times New Roman" panose="02020603050405020304" pitchFamily="18" charset="0"/>
                <a:cs typeface="Times New Roman" panose="02020603050405020304" pitchFamily="18" charset="0"/>
              </a:rPr>
              <a:t>the independent digital enthusiasts</a:t>
            </a:r>
          </a:p>
          <a:p>
            <a:r>
              <a:rPr lang="en-US" sz="2800" b="0" i="0" dirty="0">
                <a:solidFill>
                  <a:schemeClr val="accent2">
                    <a:lumMod val="50000"/>
                  </a:schemeClr>
                </a:solidFill>
                <a:effectLst/>
                <a:latin typeface="Times New Roman" panose="02020603050405020304" pitchFamily="18" charset="0"/>
                <a:cs typeface="Times New Roman" panose="02020603050405020304" pitchFamily="18" charset="0"/>
              </a:rPr>
              <a:t>defined by six students (five boys, one girl)</a:t>
            </a:r>
          </a:p>
          <a:p>
            <a:r>
              <a:rPr lang="en-US" sz="2800" kern="0" dirty="0">
                <a:solidFill>
                  <a:schemeClr val="accent2">
                    <a:lumMod val="50000"/>
                  </a:schemeClr>
                </a:solidFill>
                <a:effectLst/>
                <a:latin typeface="Times New Roman" panose="02020603050405020304" pitchFamily="18" charset="0"/>
                <a:ea typeface="Aptos" panose="020B0004020202020204" pitchFamily="34" charset="0"/>
              </a:rPr>
              <a:t>the students do not know why there are all the rules about cell phone use at school, and they do not want the adults to control what kids do on social media, as they see it as their private life </a:t>
            </a:r>
            <a:endParaRPr lang="en-US" sz="2800" b="0" i="0" dirty="0">
              <a:solidFill>
                <a:schemeClr val="accent2">
                  <a:lumMod val="50000"/>
                </a:schemeClr>
              </a:solidFill>
              <a:effectLst/>
              <a:latin typeface="Times New Roman" panose="02020603050405020304" pitchFamily="18" charset="0"/>
              <a:cs typeface="Times New Roman" panose="02020603050405020304" pitchFamily="18" charset="0"/>
            </a:endParaRPr>
          </a:p>
          <a:p>
            <a:r>
              <a:rPr lang="en-US" sz="2800" b="0" i="0" dirty="0">
                <a:solidFill>
                  <a:schemeClr val="accent2">
                    <a:lumMod val="50000"/>
                  </a:schemeClr>
                </a:solidFill>
                <a:effectLst/>
                <a:latin typeface="Times New Roman" panose="02020603050405020304" pitchFamily="18" charset="0"/>
                <a:cs typeface="Times New Roman" panose="02020603050405020304" pitchFamily="18" charset="0"/>
              </a:rPr>
              <a:t>students </a:t>
            </a:r>
            <a:r>
              <a:rPr lang="en-US" sz="2800" kern="0" dirty="0">
                <a:solidFill>
                  <a:schemeClr val="accent2">
                    <a:lumMod val="50000"/>
                  </a:schemeClr>
                </a:solidFill>
                <a:effectLst/>
                <a:latin typeface="Times New Roman" panose="02020603050405020304" pitchFamily="18" charset="0"/>
                <a:ea typeface="Aptos" panose="020B0004020202020204" pitchFamily="34" charset="0"/>
              </a:rPr>
              <a:t>strongly disagree that mobile phones and social media should be forbidden at school </a:t>
            </a:r>
            <a:endParaRPr lang="nb-NO" sz="2800" dirty="0">
              <a:solidFill>
                <a:schemeClr val="accent2">
                  <a:lumMod val="50000"/>
                </a:schemeClr>
              </a:solidFill>
              <a:latin typeface="Times New Roman" panose="02020603050405020304" pitchFamily="18" charset="0"/>
              <a:cs typeface="Times New Roman" panose="02020603050405020304" pitchFamily="18" charset="0"/>
            </a:endParaRPr>
          </a:p>
          <a:p>
            <a:endParaRPr lang="nb-NO" dirty="0"/>
          </a:p>
        </p:txBody>
      </p:sp>
      <p:pic>
        <p:nvPicPr>
          <p:cNvPr id="7" name="Bilde 6">
            <a:extLst>
              <a:ext uri="{FF2B5EF4-FFF2-40B4-BE49-F238E27FC236}">
                <a16:creationId xmlns:a16="http://schemas.microsoft.com/office/drawing/2014/main" id="{CF01B836-B0A5-3D07-0C4A-1A0E8A76A58D}"/>
              </a:ext>
            </a:extLst>
          </p:cNvPr>
          <p:cNvPicPr>
            <a:picLocks noChangeAspect="1"/>
          </p:cNvPicPr>
          <p:nvPr/>
        </p:nvPicPr>
        <p:blipFill>
          <a:blip r:embed="rId3"/>
          <a:stretch>
            <a:fillRect/>
          </a:stretch>
        </p:blipFill>
        <p:spPr>
          <a:xfrm>
            <a:off x="7316173" y="373653"/>
            <a:ext cx="1560067" cy="3454433"/>
          </a:xfrm>
          <a:prstGeom prst="rect">
            <a:avLst/>
          </a:prstGeom>
        </p:spPr>
      </p:pic>
      <p:pic>
        <p:nvPicPr>
          <p:cNvPr id="9" name="Bilde 8">
            <a:extLst>
              <a:ext uri="{FF2B5EF4-FFF2-40B4-BE49-F238E27FC236}">
                <a16:creationId xmlns:a16="http://schemas.microsoft.com/office/drawing/2014/main" id="{91AFC546-EC98-E902-BC28-89EDED70E5DC}"/>
              </a:ext>
            </a:extLst>
          </p:cNvPr>
          <p:cNvPicPr>
            <a:picLocks noChangeAspect="1"/>
          </p:cNvPicPr>
          <p:nvPr/>
        </p:nvPicPr>
        <p:blipFill>
          <a:blip r:embed="rId4"/>
          <a:stretch>
            <a:fillRect/>
          </a:stretch>
        </p:blipFill>
        <p:spPr>
          <a:xfrm>
            <a:off x="9738701" y="428262"/>
            <a:ext cx="1516468" cy="3399823"/>
          </a:xfrm>
          <a:prstGeom prst="rect">
            <a:avLst/>
          </a:prstGeom>
        </p:spPr>
      </p:pic>
      <p:sp>
        <p:nvSpPr>
          <p:cNvPr id="10" name="Snakkeboble: oval 9">
            <a:extLst>
              <a:ext uri="{FF2B5EF4-FFF2-40B4-BE49-F238E27FC236}">
                <a16:creationId xmlns:a16="http://schemas.microsoft.com/office/drawing/2014/main" id="{CEF421ED-6EF1-7FA0-FDB2-2E80D1631525}"/>
              </a:ext>
            </a:extLst>
          </p:cNvPr>
          <p:cNvSpPr/>
          <p:nvPr/>
        </p:nvSpPr>
        <p:spPr>
          <a:xfrm>
            <a:off x="1825197" y="4741683"/>
            <a:ext cx="3742441" cy="1423448"/>
          </a:xfrm>
          <a:prstGeom prst="wedgeEllipseCallo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kern="0" dirty="0">
                <a:solidFill>
                  <a:schemeClr val="accent2">
                    <a:lumMod val="50000"/>
                  </a:schemeClr>
                </a:solidFill>
                <a:effectLst/>
                <a:latin typeface="Times New Roman" panose="02020603050405020304" pitchFamily="18" charset="0"/>
                <a:ea typeface="Times New Roman" panose="02020603050405020304" pitchFamily="18" charset="0"/>
              </a:rPr>
              <a:t>“The adults don’t know anything. They only know how to pay the bills” (S11). </a:t>
            </a:r>
            <a:endParaRPr lang="nb-NO" dirty="0">
              <a:solidFill>
                <a:schemeClr val="accent2">
                  <a:lumMod val="50000"/>
                </a:schemeClr>
              </a:solidFill>
            </a:endParaRPr>
          </a:p>
        </p:txBody>
      </p:sp>
      <p:sp>
        <p:nvSpPr>
          <p:cNvPr id="11" name="Snakkeboble: oval 10">
            <a:extLst>
              <a:ext uri="{FF2B5EF4-FFF2-40B4-BE49-F238E27FC236}">
                <a16:creationId xmlns:a16="http://schemas.microsoft.com/office/drawing/2014/main" id="{5A00FE81-1DDC-9EE9-4900-CA550CE0CEB9}"/>
              </a:ext>
            </a:extLst>
          </p:cNvPr>
          <p:cNvSpPr/>
          <p:nvPr/>
        </p:nvSpPr>
        <p:spPr>
          <a:xfrm>
            <a:off x="7460075" y="4007196"/>
            <a:ext cx="3818829" cy="2157935"/>
          </a:xfrm>
          <a:prstGeom prst="wedgeEllipseCallo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kern="0" dirty="0">
                <a:solidFill>
                  <a:schemeClr val="accent2">
                    <a:lumMod val="50000"/>
                  </a:schemeClr>
                </a:solidFill>
                <a:effectLst/>
                <a:latin typeface="Times New Roman" panose="02020603050405020304" pitchFamily="18" charset="0"/>
                <a:ea typeface="Times New Roman" panose="02020603050405020304" pitchFamily="18" charset="0"/>
              </a:rPr>
              <a:t>“It is a part of our education to be able to use the Internet. You can learn plenty of (useful) things by watching TikTok, for instance” (S226).</a:t>
            </a:r>
            <a:endParaRPr lang="nb-NO" dirty="0">
              <a:solidFill>
                <a:schemeClr val="accent2">
                  <a:lumMod val="50000"/>
                </a:schemeClr>
              </a:solidFill>
            </a:endParaRPr>
          </a:p>
        </p:txBody>
      </p:sp>
    </p:spTree>
    <p:extLst>
      <p:ext uri="{BB962C8B-B14F-4D97-AF65-F5344CB8AC3E}">
        <p14:creationId xmlns:p14="http://schemas.microsoft.com/office/powerpoint/2010/main" val="318715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animBg="1"/>
      <p:bldP spid="11" grpId="0" animBg="1"/>
    </p:bldLst>
  </p:timing>
</p:sld>
</file>

<file path=ppt/theme/theme1.xml><?xml version="1.0" encoding="utf-8"?>
<a:theme xmlns:a="http://schemas.openxmlformats.org/drawingml/2006/main" name="Office-tema">
  <a:themeElements>
    <a:clrScheme name="UiS LMS (8 februar 2018)">
      <a:dk1>
        <a:srgbClr val="050F41"/>
      </a:dk1>
      <a:lt1>
        <a:srgbClr val="F0ECE3"/>
      </a:lt1>
      <a:dk2>
        <a:srgbClr val="000000"/>
      </a:dk2>
      <a:lt2>
        <a:srgbClr val="FFFFFF"/>
      </a:lt2>
      <a:accent1>
        <a:srgbClr val="00535B"/>
      </a:accent1>
      <a:accent2>
        <a:srgbClr val="02998E"/>
      </a:accent2>
      <a:accent3>
        <a:srgbClr val="59DDCD"/>
      </a:accent3>
      <a:accent4>
        <a:srgbClr val="AAC6E9"/>
      </a:accent4>
      <a:accent5>
        <a:srgbClr val="661D1A"/>
      </a:accent5>
      <a:accent6>
        <a:srgbClr val="AE937D"/>
      </a:accent6>
      <a:hlink>
        <a:srgbClr val="00535B"/>
      </a:hlink>
      <a:folHlink>
        <a:srgbClr val="050F4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latin typeface="Tahoma" charset="0"/>
            <a:ea typeface="Tahoma" charset="0"/>
            <a:cs typeface="Tahoma" charset="0"/>
          </a:defRPr>
        </a:defPPr>
      </a:lstStyle>
    </a:txDef>
  </a:objectDefaults>
  <a:extraClrSchemeLst/>
  <a:extLst>
    <a:ext uri="{05A4C25C-085E-4340-85A3-A5531E510DB2}">
      <thm15:themeFamily xmlns:thm15="http://schemas.microsoft.com/office/thememl/2012/main" name="Parental experiences" id="{DE141A42-7E90-4DF3-969B-256F606604CA}" vid="{A938CB35-4332-4717-9E9E-9182A26E977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141b4cb-6987-4f4d-a402-5dc730ab6a88">
      <Terms xmlns="http://schemas.microsoft.com/office/infopath/2007/PartnerControls"/>
    </lcf76f155ced4ddcb4097134ff3c332f>
    <TaxCatchAll xmlns="c2af5eae-4190-43b9-9a76-77aae041f7f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A1D0AB85C851D4AA153BCD38AC97BAA" ma:contentTypeVersion="18" ma:contentTypeDescription="Opprett et nytt dokument." ma:contentTypeScope="" ma:versionID="d5090abc930cdc8b7e5bc056876c7035">
  <xsd:schema xmlns:xsd="http://www.w3.org/2001/XMLSchema" xmlns:xs="http://www.w3.org/2001/XMLSchema" xmlns:p="http://schemas.microsoft.com/office/2006/metadata/properties" xmlns:ns2="5141b4cb-6987-4f4d-a402-5dc730ab6a88" xmlns:ns3="c2af5eae-4190-43b9-9a76-77aae041f7f1" targetNamespace="http://schemas.microsoft.com/office/2006/metadata/properties" ma:root="true" ma:fieldsID="06dba55e5f52fde94d772997a8d4fa73" ns2:_="" ns3:_="">
    <xsd:import namespace="5141b4cb-6987-4f4d-a402-5dc730ab6a88"/>
    <xsd:import namespace="c2af5eae-4190-43b9-9a76-77aae041f7f1"/>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41b4cb-6987-4f4d-a402-5dc730ab6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emerkelapper" ma:readOnly="false" ma:fieldId="{5cf76f15-5ced-4ddc-b409-7134ff3c332f}" ma:taxonomyMulti="true" ma:sspId="7051377f-c3a4-486c-a87b-1b24b1195840" ma:termSetId="09814cd3-568e-fe90-9814-8d621ff8fb84" ma:anchorId="fba54fb3-c3e1-fe81-a776-ca4b69148c4d" ma:open="true" ma:isKeyword="false">
      <xsd:complexType>
        <xsd:sequence>
          <xsd:element ref="pc:Terms" minOccurs="0" maxOccurs="1"/>
        </xsd:sequence>
      </xsd:complex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af5eae-4190-43b9-9a76-77aae041f7f1"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TaxCatchAll" ma:index="20" nillable="true" ma:displayName="Taxonomy Catch All Column" ma:hidden="true" ma:list="{fb5b325c-3f15-4c5a-8325-4d42012eb55a}" ma:internalName="TaxCatchAll" ma:showField="CatchAllData" ma:web="c2af5eae-4190-43b9-9a76-77aae041f7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7C68CE-9623-4022-8F8E-F03D25AB87DD}">
  <ds:schemaRefs>
    <ds:schemaRef ds:uri="5141b4cb-6987-4f4d-a402-5dc730ab6a88"/>
    <ds:schemaRef ds:uri="c2af5eae-4190-43b9-9a76-77aae041f7f1"/>
    <ds:schemaRef ds:uri="http://purl.org/dc/elements/1.1/"/>
    <ds:schemaRef ds:uri="http://schemas.microsoft.com/office/2006/documentManagement/types"/>
    <ds:schemaRef ds:uri="http://purl.org/dc/terms/"/>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7042058B-42CE-49A2-BC37-9E55F8FF320A}">
  <ds:schemaRefs>
    <ds:schemaRef ds:uri="http://schemas.microsoft.com/sharepoint/v3/contenttype/forms"/>
  </ds:schemaRefs>
</ds:datastoreItem>
</file>

<file path=customXml/itemProps3.xml><?xml version="1.0" encoding="utf-8"?>
<ds:datastoreItem xmlns:ds="http://schemas.openxmlformats.org/officeDocument/2006/customXml" ds:itemID="{5E7F69A2-3866-4A54-B6CB-1E0235B147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41b4cb-6987-4f4d-a402-5dc730ab6a88"/>
    <ds:schemaRef ds:uri="c2af5eae-4190-43b9-9a76-77aae041f7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b7fce66-bf2d-46b5-b59a-9f0018501bcd}" enabled="1" method="Standard" siteId="{f8a213d2-8f6c-400d-9e74-4e8b475316c6}" removed="0"/>
</clbl:labelList>
</file>

<file path=docProps/app.xml><?xml version="1.0" encoding="utf-8"?>
<Properties xmlns="http://schemas.openxmlformats.org/officeDocument/2006/extended-properties" xmlns:vt="http://schemas.openxmlformats.org/officeDocument/2006/docPropsVTypes">
  <Template>Parental experiences – Kopi</Template>
  <TotalTime>11029</TotalTime>
  <Words>3464</Words>
  <Application>Microsoft Office PowerPoint</Application>
  <PresentationFormat>Widescreen</PresentationFormat>
  <Paragraphs>191</Paragraphs>
  <Slides>19</Slides>
  <Notes>13</Notes>
  <HiddenSlides>0</HiddenSlides>
  <MMClips>0</MMClips>
  <ScaleCrop>false</ScaleCrop>
  <HeadingPairs>
    <vt:vector size="6" baseType="variant">
      <vt:variant>
        <vt:lpstr>Brukte skrifter</vt:lpstr>
      </vt:variant>
      <vt:variant>
        <vt:i4>10</vt:i4>
      </vt:variant>
      <vt:variant>
        <vt:lpstr>Tema</vt:lpstr>
      </vt:variant>
      <vt:variant>
        <vt:i4>1</vt:i4>
      </vt:variant>
      <vt:variant>
        <vt:lpstr>Lysbildetitler</vt:lpstr>
      </vt:variant>
      <vt:variant>
        <vt:i4>19</vt:i4>
      </vt:variant>
    </vt:vector>
  </HeadingPairs>
  <TitlesOfParts>
    <vt:vector size="30" baseType="lpstr">
      <vt:lpstr>Aptos Display</vt:lpstr>
      <vt:lpstr>Arial</vt:lpstr>
      <vt:lpstr>Calibri</vt:lpstr>
      <vt:lpstr>Georgia</vt:lpstr>
      <vt:lpstr>Poppins</vt:lpstr>
      <vt:lpstr>Segoe UI</vt:lpstr>
      <vt:lpstr>Tahoma</vt:lpstr>
      <vt:lpstr>Times New Roman</vt:lpstr>
      <vt:lpstr>Wingdings</vt:lpstr>
      <vt:lpstr>WordVisi_MSFontService</vt:lpstr>
      <vt:lpstr>Office-tema</vt:lpstr>
      <vt:lpstr>Students’ Perspectives on Stakeholders’ Cooperative Efforts to Overcome Cyberbullying in Norwegian Primary Schools   </vt:lpstr>
      <vt:lpstr>PowerPoint-presentasjon</vt:lpstr>
      <vt:lpstr>PowerPoint-presentasjon</vt:lpstr>
      <vt:lpstr>Method and research question</vt:lpstr>
      <vt:lpstr>Method and research question</vt:lpstr>
      <vt:lpstr>Ethical considerations</vt:lpstr>
      <vt:lpstr>Results </vt:lpstr>
      <vt:lpstr>Summary of viewpoint 1</vt:lpstr>
      <vt:lpstr>Summary of viewpoint 2</vt:lpstr>
      <vt:lpstr>Summary of viewpoint 3</vt:lpstr>
      <vt:lpstr>Results – consensus statements</vt:lpstr>
      <vt:lpstr>Discussion</vt:lpstr>
      <vt:lpstr>Discussion</vt:lpstr>
      <vt:lpstr>Take home message</vt:lpstr>
      <vt:lpstr>PowerPoint-presentasjon</vt:lpstr>
      <vt:lpstr>Results – factor arrays </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Martyna Bell</dc:creator>
  <cp:lastModifiedBy>Martyna Bell</cp:lastModifiedBy>
  <cp:revision>37</cp:revision>
  <dcterms:created xsi:type="dcterms:W3CDTF">2025-05-15T07:59:41Z</dcterms:created>
  <dcterms:modified xsi:type="dcterms:W3CDTF">2025-06-05T05:11:47Z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0x0101003A1D0AB85C851D4AA153BCD38AC97BAA</vt:lpwstr>
  </property>
  <property fmtid="{D5CDD505-2E9C-101B-9397-08002B2CF9AE}" pid="3" name="MediaServiceImageTags">
    <vt:lpwstr/>
  </property>
</Properties>
</file>