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6" r:id="rId2"/>
    <p:sldMasterId id="2147483681" r:id="rId3"/>
  </p:sldMasterIdLst>
  <p:notesMasterIdLst>
    <p:notesMasterId r:id="rId3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9144000" cy="5143500" type="screen16x9"/>
  <p:notesSz cx="6858000" cy="9144000"/>
  <p:embeddedFontLst>
    <p:embeddedFont>
      <p:font typeface="Roboto Serif" panose="020B0604020202020204" charset="0"/>
      <p:regular r:id="rId32"/>
      <p:bold r:id="rId33"/>
      <p:italic r:id="rId34"/>
      <p:boldItalic r:id="rId35"/>
    </p:embeddedFont>
    <p:embeddedFont>
      <p:font typeface="Roboto Serif Black" panose="020B0604020202020204" charset="0"/>
      <p:bold r:id="rId36"/>
      <p:boldItalic r:id="rId37"/>
    </p:embeddedFont>
    <p:embeddedFont>
      <p:font typeface="Roboto Serif ExtraBold" panose="020B0604020202020204" charset="0"/>
      <p:bold r:id="rId38"/>
      <p:boldItalic r:id="rId39"/>
    </p:embeddedFont>
    <p:embeddedFont>
      <p:font typeface="Roboto Serif ExtraLight" panose="020B0604020202020204" charset="0"/>
      <p:regular r:id="rId40"/>
      <p:bold r:id="rId41"/>
      <p:italic r:id="rId42"/>
      <p:boldItalic r:id="rId43"/>
    </p:embeddedFont>
    <p:embeddedFont>
      <p:font typeface="Roboto Serif Light" panose="020B0604020202020204" charset="0"/>
      <p:regular r:id="rId44"/>
      <p:bold r:id="rId45"/>
      <p:italic r:id="rId46"/>
      <p:boldItalic r:id="rId47"/>
    </p:embeddedFont>
    <p:embeddedFont>
      <p:font typeface="Roboto Serif Medium" panose="020B0604020202020204" charset="0"/>
      <p:regular r:id="rId48"/>
      <p:bold r:id="rId49"/>
      <p:italic r:id="rId50"/>
      <p:boldItalic r:id="rId51"/>
    </p:embeddedFont>
    <p:embeddedFont>
      <p:font typeface="Roboto Serif SemiBold" panose="020B0604020202020204" charset="0"/>
      <p:regular r:id="rId52"/>
      <p:bold r:id="rId53"/>
      <p:italic r:id="rId54"/>
      <p:bold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9" roundtripDataSignature="AMtx7mharaDAaEj0N53rAgFzwqle8nve5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8.fntdata"/><Relationship Id="rId21" Type="http://schemas.openxmlformats.org/officeDocument/2006/relationships/slide" Target="slides/slide18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font" Target="fonts/font24.fntdata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font" Target="fonts/font22.fntdata"/><Relationship Id="rId5" Type="http://schemas.openxmlformats.org/officeDocument/2006/relationships/slide" Target="slides/slide2.xml"/><Relationship Id="rId61" Type="http://schemas.openxmlformats.org/officeDocument/2006/relationships/viewProps" Target="viewProps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8" Type="http://schemas.openxmlformats.org/officeDocument/2006/relationships/slide" Target="slides/slide5.xml"/><Relationship Id="rId51" Type="http://schemas.openxmlformats.org/officeDocument/2006/relationships/font" Target="fonts/font20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59" Type="http://customschemas.google.com/relationships/presentationmetadata" Target="metadata"/><Relationship Id="rId20" Type="http://schemas.openxmlformats.org/officeDocument/2006/relationships/slide" Target="slides/slide17.xml"/><Relationship Id="rId41" Type="http://schemas.openxmlformats.org/officeDocument/2006/relationships/font" Target="fonts/font10.fntdata"/><Relationship Id="rId54" Type="http://schemas.openxmlformats.org/officeDocument/2006/relationships/font" Target="fonts/font23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10" Type="http://schemas.openxmlformats.org/officeDocument/2006/relationships/slide" Target="slides/slide7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font" Target="fonts/font21.fntdata"/><Relationship Id="rId6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4" name="Google Shape;38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9" name="Google Shape;49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4" name="Google Shape;50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1" name="Google Shape;51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6" name="Google Shape;51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6" name="Google Shape;52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6" name="Google Shape;53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6" name="Google Shape;54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0" name="Google Shape;57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9" name="Google Shape;57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4" name="Google Shape;3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8" name="Google Shape;59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6" name="Google Shape;60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8" name="Google Shape;61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7" name="Google Shape;63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0" name="Google Shape;65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2" name="Google Shape;68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4" name="Google Shape;71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6" name="Google Shape;74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2" name="Google Shape;4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3" name="Google Shape;4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5" name="Google Shape;4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4" name="Google Shape;43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3" name="Google Shape;45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1" name="Google Shape;46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6" name="Google Shape;46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dell'intervento e autori 3">
  <p:cSld name="SECTION_TITLE_AND_DESCRIPTION_1_1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/>
          <p:nvPr/>
        </p:nvSpPr>
        <p:spPr>
          <a:xfrm>
            <a:off x="3170350" y="-125"/>
            <a:ext cx="5973600" cy="5143500"/>
          </a:xfrm>
          <a:prstGeom prst="rect">
            <a:avLst/>
          </a:prstGeom>
          <a:solidFill>
            <a:srgbClr val="FFCA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9"/>
          <p:cNvSpPr txBox="1">
            <a:spLocks noGrp="1"/>
          </p:cNvSpPr>
          <p:nvPr>
            <p:ph type="title"/>
          </p:nvPr>
        </p:nvSpPr>
        <p:spPr>
          <a:xfrm>
            <a:off x="3625175" y="1830475"/>
            <a:ext cx="52413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subTitle" idx="1"/>
          </p:nvPr>
        </p:nvSpPr>
        <p:spPr>
          <a:xfrm>
            <a:off x="222850" y="1954075"/>
            <a:ext cx="29475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13" name="Google Shape;13;p29"/>
          <p:cNvCxnSpPr/>
          <p:nvPr/>
        </p:nvCxnSpPr>
        <p:spPr>
          <a:xfrm>
            <a:off x="3171500" y="-1325"/>
            <a:ext cx="1200" cy="5147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nto principale opzione 2">
  <p:cSld name="MAIN_POINT_1">
    <p:bg>
      <p:bgPr>
        <a:solidFill>
          <a:srgbClr val="4084FF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9" name="Google Shape;89;p42"/>
          <p:cNvSpPr txBox="1">
            <a:spLocks noGrp="1"/>
          </p:cNvSpPr>
          <p:nvPr>
            <p:ph type="sldNum" idx="12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marL="0" marR="0" lvl="1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marL="0" marR="0" lvl="2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marL="0" marR="0" lvl="3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marL="0" marR="0" lvl="4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marL="0" marR="0" lvl="5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marL="0" marR="0" lvl="6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marL="0" marR="0" lvl="7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marL="0" marR="0" lvl="8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90" name="Google Shape;90;p42"/>
          <p:cNvCxnSpPr/>
          <p:nvPr/>
        </p:nvCxnSpPr>
        <p:spPr>
          <a:xfrm>
            <a:off x="-14700" y="335200"/>
            <a:ext cx="917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1" name="Google Shape;91;p42"/>
          <p:cNvSpPr txBox="1"/>
          <p:nvPr/>
        </p:nvSpPr>
        <p:spPr>
          <a:xfrm>
            <a:off x="4704150" y="0"/>
            <a:ext cx="4317000" cy="1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The Italian Law 71/2017 on Preventing and Contrasting Bullying</a:t>
            </a: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92" name="Google Shape;92;p42"/>
          <p:cNvSpPr txBox="1">
            <a:spLocks noGrp="1"/>
          </p:cNvSpPr>
          <p:nvPr>
            <p:ph type="sldNum" idx="2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marL="0" marR="0" lvl="1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marL="0" marR="0" lvl="2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marL="0" marR="0" lvl="3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marL="0" marR="0" lvl="4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marL="0" marR="0" lvl="5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marL="0" marR="0" lvl="6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marL="0" marR="0" lvl="7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marL="0" marR="0" lvl="8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93" name="Google Shape;93;p42"/>
          <p:cNvCxnSpPr/>
          <p:nvPr/>
        </p:nvCxnSpPr>
        <p:spPr>
          <a:xfrm>
            <a:off x="-14700" y="4663225"/>
            <a:ext cx="917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4" name="Google Shape;94;p42"/>
          <p:cNvSpPr txBox="1"/>
          <p:nvPr/>
        </p:nvSpPr>
        <p:spPr>
          <a:xfrm>
            <a:off x="41875" y="4724875"/>
            <a:ext cx="19887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June 13            Symposium</a:t>
            </a: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cxnSp>
        <p:nvCxnSpPr>
          <p:cNvPr id="95" name="Google Shape;95;p42"/>
          <p:cNvCxnSpPr/>
          <p:nvPr/>
        </p:nvCxnSpPr>
        <p:spPr>
          <a:xfrm>
            <a:off x="674375" y="4901525"/>
            <a:ext cx="289200" cy="1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6" name="Google Shape;96;p42"/>
          <p:cNvSpPr txBox="1"/>
          <p:nvPr/>
        </p:nvSpPr>
        <p:spPr>
          <a:xfrm>
            <a:off x="41875" y="0"/>
            <a:ext cx="2768700" cy="1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World Anti-Bullying Forum 2025</a:t>
            </a: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dell'intervento e autori">
  <p:cSld name="SECTION_TITLE_AND_DESCRIPTIO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3"/>
          <p:cNvSpPr/>
          <p:nvPr/>
        </p:nvSpPr>
        <p:spPr>
          <a:xfrm>
            <a:off x="3170350" y="-125"/>
            <a:ext cx="5973600" cy="5143500"/>
          </a:xfrm>
          <a:prstGeom prst="rect">
            <a:avLst/>
          </a:prstGeom>
          <a:solidFill>
            <a:srgbClr val="FF5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43"/>
          <p:cNvSpPr txBox="1">
            <a:spLocks noGrp="1"/>
          </p:cNvSpPr>
          <p:nvPr>
            <p:ph type="title"/>
          </p:nvPr>
        </p:nvSpPr>
        <p:spPr>
          <a:xfrm>
            <a:off x="3625175" y="1830475"/>
            <a:ext cx="52413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0" name="Google Shape;100;p43"/>
          <p:cNvSpPr txBox="1">
            <a:spLocks noGrp="1"/>
          </p:cNvSpPr>
          <p:nvPr>
            <p:ph type="subTitle" idx="1"/>
          </p:nvPr>
        </p:nvSpPr>
        <p:spPr>
          <a:xfrm>
            <a:off x="222850" y="1954075"/>
            <a:ext cx="29475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101" name="Google Shape;101;p43"/>
          <p:cNvCxnSpPr/>
          <p:nvPr/>
        </p:nvCxnSpPr>
        <p:spPr>
          <a:xfrm>
            <a:off x="3171500" y="-1325"/>
            <a:ext cx="1200" cy="5147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dell'intervento e autori 2">
  <p:cSld name="SECTION_TITLE_AND_DESCRIPTION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4"/>
          <p:cNvSpPr/>
          <p:nvPr/>
        </p:nvSpPr>
        <p:spPr>
          <a:xfrm>
            <a:off x="3170350" y="-125"/>
            <a:ext cx="5973600" cy="5143500"/>
          </a:xfrm>
          <a:prstGeom prst="rect">
            <a:avLst/>
          </a:prstGeom>
          <a:solidFill>
            <a:srgbClr val="408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44"/>
          <p:cNvSpPr txBox="1">
            <a:spLocks noGrp="1"/>
          </p:cNvSpPr>
          <p:nvPr>
            <p:ph type="title"/>
          </p:nvPr>
        </p:nvSpPr>
        <p:spPr>
          <a:xfrm>
            <a:off x="3625175" y="1830475"/>
            <a:ext cx="52413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5" name="Google Shape;105;p44"/>
          <p:cNvSpPr txBox="1">
            <a:spLocks noGrp="1"/>
          </p:cNvSpPr>
          <p:nvPr>
            <p:ph type="subTitle" idx="1"/>
          </p:nvPr>
        </p:nvSpPr>
        <p:spPr>
          <a:xfrm>
            <a:off x="222850" y="1954075"/>
            <a:ext cx="29475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106" name="Google Shape;106;p44"/>
          <p:cNvCxnSpPr/>
          <p:nvPr/>
        </p:nvCxnSpPr>
        <p:spPr>
          <a:xfrm>
            <a:off x="3171500" y="-1325"/>
            <a:ext cx="1200" cy="5147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dascalia per immagine chiara">
  <p:cSld name="CAPTION_ONLY"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5"/>
          <p:cNvSpPr txBox="1">
            <a:spLocks noGrp="1"/>
          </p:cNvSpPr>
          <p:nvPr>
            <p:ph type="body" idx="1"/>
          </p:nvPr>
        </p:nvSpPr>
        <p:spPr>
          <a:xfrm>
            <a:off x="297500" y="41959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9" name="Google Shape;109;p45"/>
          <p:cNvSpPr txBox="1">
            <a:spLocks noGrp="1"/>
          </p:cNvSpPr>
          <p:nvPr>
            <p:ph type="sldNum" idx="12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marL="0" marR="0" lvl="1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marL="0" marR="0" lvl="2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marL="0" marR="0" lvl="3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marL="0" marR="0" lvl="4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marL="0" marR="0" lvl="5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marL="0" marR="0" lvl="6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marL="0" marR="0" lvl="7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marL="0" marR="0" lvl="8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110" name="Google Shape;110;p45"/>
          <p:cNvCxnSpPr/>
          <p:nvPr/>
        </p:nvCxnSpPr>
        <p:spPr>
          <a:xfrm>
            <a:off x="-14700" y="335200"/>
            <a:ext cx="917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1" name="Google Shape;111;p45"/>
          <p:cNvSpPr txBox="1"/>
          <p:nvPr/>
        </p:nvSpPr>
        <p:spPr>
          <a:xfrm>
            <a:off x="4704150" y="0"/>
            <a:ext cx="4317000" cy="1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The Italian Law 71/2017 on Preventing and Contrasting Bullying</a:t>
            </a: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112" name="Google Shape;112;p45"/>
          <p:cNvSpPr txBox="1">
            <a:spLocks noGrp="1"/>
          </p:cNvSpPr>
          <p:nvPr>
            <p:ph type="sldNum" idx="2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marL="0" marR="0" lvl="1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marL="0" marR="0" lvl="2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marL="0" marR="0" lvl="3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marL="0" marR="0" lvl="4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marL="0" marR="0" lvl="5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marL="0" marR="0" lvl="6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marL="0" marR="0" lvl="7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marL="0" marR="0" lvl="8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113" name="Google Shape;113;p45"/>
          <p:cNvCxnSpPr/>
          <p:nvPr/>
        </p:nvCxnSpPr>
        <p:spPr>
          <a:xfrm>
            <a:off x="-14700" y="4663225"/>
            <a:ext cx="917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4" name="Google Shape;114;p45"/>
          <p:cNvSpPr txBox="1"/>
          <p:nvPr/>
        </p:nvSpPr>
        <p:spPr>
          <a:xfrm>
            <a:off x="41875" y="4724875"/>
            <a:ext cx="19887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June 13            Symposium</a:t>
            </a: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cxnSp>
        <p:nvCxnSpPr>
          <p:cNvPr id="115" name="Google Shape;115;p45"/>
          <p:cNvCxnSpPr/>
          <p:nvPr/>
        </p:nvCxnSpPr>
        <p:spPr>
          <a:xfrm>
            <a:off x="674375" y="4901525"/>
            <a:ext cx="289200" cy="1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6" name="Google Shape;116;p45"/>
          <p:cNvSpPr txBox="1"/>
          <p:nvPr/>
        </p:nvSpPr>
        <p:spPr>
          <a:xfrm>
            <a:off x="41875" y="0"/>
            <a:ext cx="2768700" cy="1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World Anti-Bullying Forum 2025</a:t>
            </a: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117" name="Google Shape;117;p45"/>
          <p:cNvSpPr txBox="1"/>
          <p:nvPr/>
        </p:nvSpPr>
        <p:spPr>
          <a:xfrm>
            <a:off x="3227700" y="2340888"/>
            <a:ext cx="2688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" sz="1800" b="0" i="0" u="none" strike="noStrike" cap="non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Spazio per immagine</a:t>
            </a:r>
            <a:endParaRPr sz="1800" b="0" i="0" u="none" strike="noStrike" cap="non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dascalia per immagine scura">
  <p:cSld name="CAPTION_ONLY_1">
    <p:bg>
      <p:bgPr>
        <a:solidFill>
          <a:srgbClr val="999999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6"/>
          <p:cNvSpPr txBox="1">
            <a:spLocks noGrp="1"/>
          </p:cNvSpPr>
          <p:nvPr>
            <p:ph type="body" idx="1"/>
          </p:nvPr>
        </p:nvSpPr>
        <p:spPr>
          <a:xfrm>
            <a:off x="281875" y="41572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0" name="Google Shape;120;p46"/>
          <p:cNvSpPr txBox="1">
            <a:spLocks noGrp="1"/>
          </p:cNvSpPr>
          <p:nvPr>
            <p:ph type="sldNum" idx="12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marL="0" marR="0" lvl="1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marL="0" marR="0" lvl="2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marL="0" marR="0" lvl="3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marL="0" marR="0" lvl="4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marL="0" marR="0" lvl="5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marL="0" marR="0" lvl="6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marL="0" marR="0" lvl="7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marL="0" marR="0" lvl="8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121" name="Google Shape;121;p46"/>
          <p:cNvCxnSpPr/>
          <p:nvPr/>
        </p:nvCxnSpPr>
        <p:spPr>
          <a:xfrm>
            <a:off x="-14700" y="335200"/>
            <a:ext cx="9173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2" name="Google Shape;122;p46"/>
          <p:cNvSpPr txBox="1"/>
          <p:nvPr/>
        </p:nvSpPr>
        <p:spPr>
          <a:xfrm>
            <a:off x="4704150" y="0"/>
            <a:ext cx="4317000" cy="1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0" i="0" u="none" strike="noStrike" cap="none">
                <a:solidFill>
                  <a:schemeClr val="lt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The Italian Law 71/2017 on Preventing and Contrasting Bullying</a:t>
            </a:r>
            <a:endParaRPr sz="1000" b="0" i="0" u="none" strike="noStrike" cap="none">
              <a:solidFill>
                <a:schemeClr val="lt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123" name="Google Shape;123;p46"/>
          <p:cNvSpPr txBox="1">
            <a:spLocks noGrp="1"/>
          </p:cNvSpPr>
          <p:nvPr>
            <p:ph type="sldNum" idx="2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marL="0" marR="0" lvl="1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marL="0" marR="0" lvl="2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marL="0" marR="0" lvl="3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marL="0" marR="0" lvl="4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marL="0" marR="0" lvl="5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marL="0" marR="0" lvl="6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marL="0" marR="0" lvl="7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marL="0" marR="0" lvl="8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124" name="Google Shape;124;p46"/>
          <p:cNvCxnSpPr/>
          <p:nvPr/>
        </p:nvCxnSpPr>
        <p:spPr>
          <a:xfrm>
            <a:off x="-14700" y="4663225"/>
            <a:ext cx="9173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5" name="Google Shape;125;p46"/>
          <p:cNvSpPr txBox="1"/>
          <p:nvPr/>
        </p:nvSpPr>
        <p:spPr>
          <a:xfrm>
            <a:off x="41875" y="4724875"/>
            <a:ext cx="19887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0" i="0" u="none" strike="noStrike" cap="none">
                <a:solidFill>
                  <a:schemeClr val="lt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June 13            Symposium</a:t>
            </a:r>
            <a:endParaRPr sz="1000" b="0" i="0" u="none" strike="noStrike" cap="none">
              <a:solidFill>
                <a:schemeClr val="lt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cxnSp>
        <p:nvCxnSpPr>
          <p:cNvPr id="126" name="Google Shape;126;p46"/>
          <p:cNvCxnSpPr/>
          <p:nvPr/>
        </p:nvCxnSpPr>
        <p:spPr>
          <a:xfrm>
            <a:off x="674375" y="4901525"/>
            <a:ext cx="289200" cy="12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7" name="Google Shape;127;p46"/>
          <p:cNvSpPr txBox="1"/>
          <p:nvPr/>
        </p:nvSpPr>
        <p:spPr>
          <a:xfrm>
            <a:off x="41875" y="0"/>
            <a:ext cx="2768700" cy="1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0" i="0" u="none" strike="noStrike" cap="none">
                <a:solidFill>
                  <a:schemeClr val="lt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World Anti-Bullying Forum 2025</a:t>
            </a:r>
            <a:endParaRPr sz="1000" b="0" i="0" u="none" strike="noStrike" cap="none">
              <a:solidFill>
                <a:schemeClr val="lt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ngraziamenti e contatti" type="blank">
  <p:cSld name="BLANK">
    <p:bg>
      <p:bgPr>
        <a:solidFill>
          <a:srgbClr val="4084FF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7"/>
          <p:cNvSpPr txBox="1">
            <a:spLocks noGrp="1"/>
          </p:cNvSpPr>
          <p:nvPr>
            <p:ph type="subTitle" idx="1"/>
          </p:nvPr>
        </p:nvSpPr>
        <p:spPr>
          <a:xfrm>
            <a:off x="311700" y="25717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0" name="Google Shape;130;p47"/>
          <p:cNvSpPr txBox="1">
            <a:spLocks noGrp="1"/>
          </p:cNvSpPr>
          <p:nvPr>
            <p:ph type="ctrTitle"/>
          </p:nvPr>
        </p:nvSpPr>
        <p:spPr>
          <a:xfrm>
            <a:off x="311700" y="1267925"/>
            <a:ext cx="85206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3200"/>
              <a:buNone/>
              <a:defRPr sz="3200">
                <a:solidFill>
                  <a:srgbClr val="1A1A1A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1" name="Google Shape;131;p47"/>
          <p:cNvSpPr txBox="1"/>
          <p:nvPr/>
        </p:nvSpPr>
        <p:spPr>
          <a:xfrm>
            <a:off x="311700" y="3730975"/>
            <a:ext cx="3185400" cy="10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t" sz="3200" b="0" i="0" u="none" strike="noStrike" cap="none">
                <a:solidFill>
                  <a:schemeClr val="dk1"/>
                </a:solidFill>
                <a:latin typeface="Roboto Serif Black"/>
                <a:ea typeface="Roboto Serif Black"/>
                <a:cs typeface="Roboto Serif Black"/>
                <a:sym typeface="Roboto Serif Black"/>
              </a:rPr>
              <a:t>Thank you!</a:t>
            </a:r>
            <a:endParaRPr sz="3200" b="0" i="0" u="none" strike="noStrike" cap="none">
              <a:solidFill>
                <a:schemeClr val="dk1"/>
              </a:solidFill>
              <a:latin typeface="Roboto Serif Black"/>
              <a:ea typeface="Roboto Serif Black"/>
              <a:cs typeface="Roboto Serif Black"/>
              <a:sym typeface="Roboto Serif Black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4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5" name="Google Shape;135;p4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p4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4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marL="0" marR="0" lvl="1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marL="0" marR="0" lvl="2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marL="0" marR="0" lvl="3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marL="0" marR="0" lvl="4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marL="0" marR="0" lvl="5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marL="0" marR="0" lvl="6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marL="0" marR="0" lvl="7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marL="0" marR="0" lvl="8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>
  <p:cSld name="BLANK_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Google Shape;140;p4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Google Shape;141;p4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marL="0" marR="0" lvl="1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marL="0" marR="0" lvl="2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marL="0" marR="0" lvl="3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marL="0" marR="0" lvl="4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marL="0" marR="0" lvl="5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marL="0" marR="0" lvl="6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marL="0" marR="0" lvl="7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marL="0" marR="0" lvl="8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>
            <a:spLocks noGrp="1"/>
          </p:cNvSpPr>
          <p:nvPr>
            <p:ph type="title"/>
          </p:nvPr>
        </p:nvSpPr>
        <p:spPr>
          <a:xfrm>
            <a:off x="311700" y="489563"/>
            <a:ext cx="8520600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6"/>
          <p:cNvSpPr txBox="1">
            <a:spLocks noGrp="1"/>
          </p:cNvSpPr>
          <p:nvPr>
            <p:ph type="body" idx="1"/>
          </p:nvPr>
        </p:nvSpPr>
        <p:spPr>
          <a:xfrm>
            <a:off x="311700" y="1173151"/>
            <a:ext cx="8520600" cy="3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erif"/>
              <a:buChar char="●"/>
              <a:defRPr>
                <a:latin typeface="Roboto Serif"/>
                <a:ea typeface="Roboto Serif"/>
                <a:cs typeface="Roboto Serif"/>
                <a:sym typeface="Roboto Serif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9" name="Google Shape;149;p36"/>
          <p:cNvSpPr txBox="1">
            <a:spLocks noGrp="1"/>
          </p:cNvSpPr>
          <p:nvPr>
            <p:ph type="sldNum" idx="12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marL="0" marR="0" lvl="1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marL="0" marR="0" lvl="2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marL="0" marR="0" lvl="3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marL="0" marR="0" lvl="4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marL="0" marR="0" lvl="5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marL="0" marR="0" lvl="6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marL="0" marR="0" lvl="7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marL="0" marR="0" lvl="8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150" name="Google Shape;150;p36"/>
          <p:cNvCxnSpPr/>
          <p:nvPr/>
        </p:nvCxnSpPr>
        <p:spPr>
          <a:xfrm>
            <a:off x="-14700" y="335200"/>
            <a:ext cx="917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1" name="Google Shape;151;p36"/>
          <p:cNvCxnSpPr/>
          <p:nvPr/>
        </p:nvCxnSpPr>
        <p:spPr>
          <a:xfrm>
            <a:off x="-14700" y="4663225"/>
            <a:ext cx="917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2" name="Google Shape;152;p36"/>
          <p:cNvSpPr txBox="1"/>
          <p:nvPr/>
        </p:nvSpPr>
        <p:spPr>
          <a:xfrm>
            <a:off x="41875" y="0"/>
            <a:ext cx="2768700" cy="1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World Anti-Bullying Forum 2025</a:t>
            </a: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153" name="Google Shape;153;p36"/>
          <p:cNvSpPr txBox="1"/>
          <p:nvPr/>
        </p:nvSpPr>
        <p:spPr>
          <a:xfrm>
            <a:off x="4704150" y="0"/>
            <a:ext cx="4317000" cy="1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The Italian Law 71/2017 on Preventing and Contrasting Bullying</a:t>
            </a: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154" name="Google Shape;154;p36"/>
          <p:cNvSpPr txBox="1"/>
          <p:nvPr/>
        </p:nvSpPr>
        <p:spPr>
          <a:xfrm>
            <a:off x="41875" y="4724875"/>
            <a:ext cx="19887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June 13            Symposium</a:t>
            </a: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cxnSp>
        <p:nvCxnSpPr>
          <p:cNvPr id="155" name="Google Shape;155;p36"/>
          <p:cNvCxnSpPr/>
          <p:nvPr/>
        </p:nvCxnSpPr>
        <p:spPr>
          <a:xfrm>
            <a:off x="674375" y="4901525"/>
            <a:ext cx="289200" cy="1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4084FF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2"/>
          <p:cNvSpPr txBox="1">
            <a:spLocks noGrp="1"/>
          </p:cNvSpPr>
          <p:nvPr>
            <p:ph type="ctrTitle"/>
          </p:nvPr>
        </p:nvSpPr>
        <p:spPr>
          <a:xfrm>
            <a:off x="311708" y="698750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4000"/>
              <a:buNone/>
              <a:defRPr sz="4000">
                <a:solidFill>
                  <a:srgbClr val="1A1A1A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8" name="Google Shape;158;p6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159" name="Google Shape;159;p62"/>
          <p:cNvCxnSpPr/>
          <p:nvPr/>
        </p:nvCxnSpPr>
        <p:spPr>
          <a:xfrm>
            <a:off x="4895800" y="409425"/>
            <a:ext cx="425400" cy="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0" name="Google Shape;160;p62"/>
          <p:cNvSpPr txBox="1"/>
          <p:nvPr/>
        </p:nvSpPr>
        <p:spPr>
          <a:xfrm>
            <a:off x="5292550" y="174500"/>
            <a:ext cx="3728700" cy="6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" sz="1600" b="0" i="0" u="none" strike="noStrike" cap="non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World Anti-Bullying Forum 2025</a:t>
            </a:r>
            <a:endParaRPr sz="16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0"/>
          <p:cNvSpPr txBox="1">
            <a:spLocks noGrp="1"/>
          </p:cNvSpPr>
          <p:nvPr>
            <p:ph type="sldNum" idx="12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marL="0" marR="0" lvl="1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marL="0" marR="0" lvl="2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marL="0" marR="0" lvl="3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marL="0" marR="0" lvl="4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marL="0" marR="0" lvl="5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marL="0" marR="0" lvl="6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marL="0" marR="0" lvl="7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marL="0" marR="0" lvl="8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title"/>
          </p:nvPr>
        </p:nvSpPr>
        <p:spPr>
          <a:xfrm>
            <a:off x="311700" y="489575"/>
            <a:ext cx="4059000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body" idx="1"/>
          </p:nvPr>
        </p:nvSpPr>
        <p:spPr>
          <a:xfrm>
            <a:off x="311700" y="1828800"/>
            <a:ext cx="4059000" cy="27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18" name="Google Shape;18;p30"/>
          <p:cNvCxnSpPr/>
          <p:nvPr/>
        </p:nvCxnSpPr>
        <p:spPr>
          <a:xfrm>
            <a:off x="-14700" y="335200"/>
            <a:ext cx="917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" name="Google Shape;19;p30"/>
          <p:cNvCxnSpPr/>
          <p:nvPr/>
        </p:nvCxnSpPr>
        <p:spPr>
          <a:xfrm>
            <a:off x="-14700" y="4663225"/>
            <a:ext cx="917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" name="Google Shape;20;p30"/>
          <p:cNvSpPr txBox="1"/>
          <p:nvPr/>
        </p:nvSpPr>
        <p:spPr>
          <a:xfrm>
            <a:off x="41875" y="4724875"/>
            <a:ext cx="19887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June 13            Symposium</a:t>
            </a: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cxnSp>
        <p:nvCxnSpPr>
          <p:cNvPr id="21" name="Google Shape;21;p30"/>
          <p:cNvCxnSpPr/>
          <p:nvPr/>
        </p:nvCxnSpPr>
        <p:spPr>
          <a:xfrm>
            <a:off x="674375" y="4901525"/>
            <a:ext cx="289200" cy="1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30"/>
          <p:cNvSpPr txBox="1"/>
          <p:nvPr/>
        </p:nvSpPr>
        <p:spPr>
          <a:xfrm>
            <a:off x="4704150" y="0"/>
            <a:ext cx="4317000" cy="1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The Italian Law 71/2017 on Preventing and Contrasting Bullying</a:t>
            </a: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23" name="Google Shape;23;p30"/>
          <p:cNvSpPr txBox="1">
            <a:spLocks noGrp="1"/>
          </p:cNvSpPr>
          <p:nvPr>
            <p:ph type="body" idx="2"/>
          </p:nvPr>
        </p:nvSpPr>
        <p:spPr>
          <a:xfrm>
            <a:off x="4800600" y="489575"/>
            <a:ext cx="4059000" cy="40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24" name="Google Shape;24;p30"/>
          <p:cNvCxnSpPr/>
          <p:nvPr/>
        </p:nvCxnSpPr>
        <p:spPr>
          <a:xfrm>
            <a:off x="4572000" y="335200"/>
            <a:ext cx="0" cy="4330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30"/>
          <p:cNvSpPr txBox="1"/>
          <p:nvPr/>
        </p:nvSpPr>
        <p:spPr>
          <a:xfrm>
            <a:off x="41875" y="0"/>
            <a:ext cx="2768700" cy="1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World Anti-Bullying Forum 2025</a:t>
            </a: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lenco puntato">
  <p:cSld name="TITLE_AND_BODY_1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3"/>
          <p:cNvSpPr txBox="1">
            <a:spLocks noGrp="1"/>
          </p:cNvSpPr>
          <p:nvPr>
            <p:ph type="title"/>
          </p:nvPr>
        </p:nvSpPr>
        <p:spPr>
          <a:xfrm>
            <a:off x="311700" y="489563"/>
            <a:ext cx="8520600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63"/>
          <p:cNvSpPr txBox="1">
            <a:spLocks noGrp="1"/>
          </p:cNvSpPr>
          <p:nvPr>
            <p:ph type="body" idx="1"/>
          </p:nvPr>
        </p:nvSpPr>
        <p:spPr>
          <a:xfrm>
            <a:off x="843650" y="1173150"/>
            <a:ext cx="7988700" cy="3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erif"/>
              <a:buChar char="●"/>
              <a:defRPr>
                <a:latin typeface="Roboto Serif"/>
                <a:ea typeface="Roboto Serif"/>
                <a:cs typeface="Roboto Serif"/>
                <a:sym typeface="Roboto Serif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4" name="Google Shape;164;p63"/>
          <p:cNvSpPr txBox="1">
            <a:spLocks noGrp="1"/>
          </p:cNvSpPr>
          <p:nvPr>
            <p:ph type="sldNum" idx="12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marL="0" marR="0" lvl="1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marL="0" marR="0" lvl="2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marL="0" marR="0" lvl="3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marL="0" marR="0" lvl="4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marL="0" marR="0" lvl="5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marL="0" marR="0" lvl="6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marL="0" marR="0" lvl="7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marL="0" marR="0" lvl="8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165" name="Google Shape;165;p63"/>
          <p:cNvCxnSpPr/>
          <p:nvPr/>
        </p:nvCxnSpPr>
        <p:spPr>
          <a:xfrm>
            <a:off x="-14700" y="335200"/>
            <a:ext cx="917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6" name="Google Shape;166;p63"/>
          <p:cNvCxnSpPr/>
          <p:nvPr/>
        </p:nvCxnSpPr>
        <p:spPr>
          <a:xfrm>
            <a:off x="-14700" y="4663225"/>
            <a:ext cx="917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7" name="Google Shape;167;p63"/>
          <p:cNvSpPr txBox="1"/>
          <p:nvPr/>
        </p:nvSpPr>
        <p:spPr>
          <a:xfrm>
            <a:off x="41875" y="0"/>
            <a:ext cx="2768700" cy="1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World Anti-Bullying Forum 2025</a:t>
            </a: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168" name="Google Shape;168;p63"/>
          <p:cNvSpPr txBox="1"/>
          <p:nvPr/>
        </p:nvSpPr>
        <p:spPr>
          <a:xfrm>
            <a:off x="4704150" y="0"/>
            <a:ext cx="4317000" cy="1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The Italian Law 71/2017 on Preventing and Contrasting Bullying</a:t>
            </a: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169" name="Google Shape;169;p63"/>
          <p:cNvSpPr txBox="1"/>
          <p:nvPr/>
        </p:nvSpPr>
        <p:spPr>
          <a:xfrm>
            <a:off x="41875" y="4724875"/>
            <a:ext cx="19887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June 13            Symposium</a:t>
            </a: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cxnSp>
        <p:nvCxnSpPr>
          <p:cNvPr id="170" name="Google Shape;170;p63"/>
          <p:cNvCxnSpPr/>
          <p:nvPr/>
        </p:nvCxnSpPr>
        <p:spPr>
          <a:xfrm>
            <a:off x="674375" y="4901525"/>
            <a:ext cx="289200" cy="1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1" name="Google Shape;171;p63"/>
          <p:cNvSpPr/>
          <p:nvPr/>
        </p:nvSpPr>
        <p:spPr>
          <a:xfrm>
            <a:off x="444375" y="1275975"/>
            <a:ext cx="281100" cy="381000"/>
          </a:xfrm>
          <a:prstGeom prst="chevron">
            <a:avLst>
              <a:gd name="adj" fmla="val 60706"/>
            </a:avLst>
          </a:prstGeom>
          <a:solidFill>
            <a:srgbClr val="FF5D40"/>
          </a:solidFill>
          <a:ln w="9525" cap="flat" cmpd="sng">
            <a:solidFill>
              <a:srgbClr val="FF5D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172" name="Google Shape;172;p63"/>
          <p:cNvSpPr/>
          <p:nvPr/>
        </p:nvSpPr>
        <p:spPr>
          <a:xfrm>
            <a:off x="444375" y="2049875"/>
            <a:ext cx="281100" cy="381000"/>
          </a:xfrm>
          <a:prstGeom prst="chevron">
            <a:avLst>
              <a:gd name="adj" fmla="val 60706"/>
            </a:avLst>
          </a:prstGeom>
          <a:solidFill>
            <a:srgbClr val="FF5D40"/>
          </a:solidFill>
          <a:ln w="9525" cap="flat" cmpd="sng">
            <a:solidFill>
              <a:srgbClr val="FF5D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173" name="Google Shape;173;p63"/>
          <p:cNvSpPr/>
          <p:nvPr/>
        </p:nvSpPr>
        <p:spPr>
          <a:xfrm>
            <a:off x="444375" y="2823775"/>
            <a:ext cx="281100" cy="381000"/>
          </a:xfrm>
          <a:prstGeom prst="chevron">
            <a:avLst>
              <a:gd name="adj" fmla="val 60706"/>
            </a:avLst>
          </a:prstGeom>
          <a:solidFill>
            <a:srgbClr val="FF5D40"/>
          </a:solidFill>
          <a:ln w="9525" cap="flat" cmpd="sng">
            <a:solidFill>
              <a:srgbClr val="FF5D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174" name="Google Shape;174;p63"/>
          <p:cNvSpPr/>
          <p:nvPr/>
        </p:nvSpPr>
        <p:spPr>
          <a:xfrm>
            <a:off x="444375" y="3597675"/>
            <a:ext cx="281100" cy="381000"/>
          </a:xfrm>
          <a:prstGeom prst="chevron">
            <a:avLst>
              <a:gd name="adj" fmla="val 60706"/>
            </a:avLst>
          </a:prstGeom>
          <a:solidFill>
            <a:srgbClr val="FF5D40"/>
          </a:solidFill>
          <a:ln w="9525" cap="flat" cmpd="sng">
            <a:solidFill>
              <a:srgbClr val="FF5D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4"/>
          <p:cNvSpPr txBox="1">
            <a:spLocks noGrp="1"/>
          </p:cNvSpPr>
          <p:nvPr>
            <p:ph type="sldNum" idx="12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marL="0" marR="0" lvl="1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marL="0" marR="0" lvl="2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marL="0" marR="0" lvl="3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marL="0" marR="0" lvl="4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marL="0" marR="0" lvl="5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marL="0" marR="0" lvl="6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marL="0" marR="0" lvl="7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marL="0" marR="0" lvl="8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77" name="Google Shape;177;p64"/>
          <p:cNvSpPr txBox="1">
            <a:spLocks noGrp="1"/>
          </p:cNvSpPr>
          <p:nvPr>
            <p:ph type="title"/>
          </p:nvPr>
        </p:nvSpPr>
        <p:spPr>
          <a:xfrm>
            <a:off x="311700" y="489575"/>
            <a:ext cx="4059000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64"/>
          <p:cNvSpPr txBox="1">
            <a:spLocks noGrp="1"/>
          </p:cNvSpPr>
          <p:nvPr>
            <p:ph type="body" idx="1"/>
          </p:nvPr>
        </p:nvSpPr>
        <p:spPr>
          <a:xfrm>
            <a:off x="311700" y="1828800"/>
            <a:ext cx="4059000" cy="27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179" name="Google Shape;179;p64"/>
          <p:cNvCxnSpPr/>
          <p:nvPr/>
        </p:nvCxnSpPr>
        <p:spPr>
          <a:xfrm>
            <a:off x="-14700" y="335200"/>
            <a:ext cx="917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0" name="Google Shape;180;p64"/>
          <p:cNvCxnSpPr/>
          <p:nvPr/>
        </p:nvCxnSpPr>
        <p:spPr>
          <a:xfrm>
            <a:off x="-14700" y="4663225"/>
            <a:ext cx="917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1" name="Google Shape;181;p64"/>
          <p:cNvSpPr txBox="1"/>
          <p:nvPr/>
        </p:nvSpPr>
        <p:spPr>
          <a:xfrm>
            <a:off x="41875" y="4724875"/>
            <a:ext cx="19887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June 13            Symposium</a:t>
            </a: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cxnSp>
        <p:nvCxnSpPr>
          <p:cNvPr id="182" name="Google Shape;182;p64"/>
          <p:cNvCxnSpPr/>
          <p:nvPr/>
        </p:nvCxnSpPr>
        <p:spPr>
          <a:xfrm>
            <a:off x="674375" y="4901525"/>
            <a:ext cx="289200" cy="1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3" name="Google Shape;183;p64"/>
          <p:cNvSpPr txBox="1"/>
          <p:nvPr/>
        </p:nvSpPr>
        <p:spPr>
          <a:xfrm>
            <a:off x="4704150" y="0"/>
            <a:ext cx="4317000" cy="1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The Italian Law 71/2017 on Preventing and Contrasting Bullying</a:t>
            </a: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184" name="Google Shape;184;p64"/>
          <p:cNvSpPr txBox="1">
            <a:spLocks noGrp="1"/>
          </p:cNvSpPr>
          <p:nvPr>
            <p:ph type="body" idx="2"/>
          </p:nvPr>
        </p:nvSpPr>
        <p:spPr>
          <a:xfrm>
            <a:off x="4800600" y="489575"/>
            <a:ext cx="4059000" cy="40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185" name="Google Shape;185;p64"/>
          <p:cNvCxnSpPr/>
          <p:nvPr/>
        </p:nvCxnSpPr>
        <p:spPr>
          <a:xfrm>
            <a:off x="4572000" y="335200"/>
            <a:ext cx="0" cy="4330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6" name="Google Shape;186;p64"/>
          <p:cNvSpPr txBox="1"/>
          <p:nvPr/>
        </p:nvSpPr>
        <p:spPr>
          <a:xfrm>
            <a:off x="41875" y="0"/>
            <a:ext cx="2768700" cy="1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World Anti-Bullying Forum 2025</a:t>
            </a: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FF5D40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89" name="Google Shape;189;p65"/>
          <p:cNvSpPr txBox="1">
            <a:spLocks noGrp="1"/>
          </p:cNvSpPr>
          <p:nvPr>
            <p:ph type="sldNum" idx="12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marL="0" marR="0" lvl="1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marL="0" marR="0" lvl="2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marL="0" marR="0" lvl="3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marL="0" marR="0" lvl="4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marL="0" marR="0" lvl="5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marL="0" marR="0" lvl="6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marL="0" marR="0" lvl="7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marL="0" marR="0" lvl="8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190" name="Google Shape;190;p65"/>
          <p:cNvCxnSpPr/>
          <p:nvPr/>
        </p:nvCxnSpPr>
        <p:spPr>
          <a:xfrm>
            <a:off x="-14700" y="335200"/>
            <a:ext cx="917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1" name="Google Shape;191;p65"/>
          <p:cNvSpPr txBox="1"/>
          <p:nvPr/>
        </p:nvSpPr>
        <p:spPr>
          <a:xfrm>
            <a:off x="4704150" y="0"/>
            <a:ext cx="4317000" cy="1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The Italian Law 71/2017 on Preventing and Contrasting Bullying</a:t>
            </a: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192" name="Google Shape;192;p65"/>
          <p:cNvSpPr txBox="1">
            <a:spLocks noGrp="1"/>
          </p:cNvSpPr>
          <p:nvPr>
            <p:ph type="sldNum" idx="2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marL="0" marR="0" lvl="1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marL="0" marR="0" lvl="2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marL="0" marR="0" lvl="3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marL="0" marR="0" lvl="4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marL="0" marR="0" lvl="5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marL="0" marR="0" lvl="6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marL="0" marR="0" lvl="7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marL="0" marR="0" lvl="8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193" name="Google Shape;193;p65"/>
          <p:cNvCxnSpPr/>
          <p:nvPr/>
        </p:nvCxnSpPr>
        <p:spPr>
          <a:xfrm>
            <a:off x="-14700" y="4663225"/>
            <a:ext cx="917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4" name="Google Shape;194;p65"/>
          <p:cNvSpPr txBox="1"/>
          <p:nvPr/>
        </p:nvSpPr>
        <p:spPr>
          <a:xfrm>
            <a:off x="41875" y="4724875"/>
            <a:ext cx="19887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June 13            Symposium</a:t>
            </a: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cxnSp>
        <p:nvCxnSpPr>
          <p:cNvPr id="195" name="Google Shape;195;p65"/>
          <p:cNvCxnSpPr/>
          <p:nvPr/>
        </p:nvCxnSpPr>
        <p:spPr>
          <a:xfrm>
            <a:off x="674375" y="4901525"/>
            <a:ext cx="289200" cy="1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6" name="Google Shape;196;p65"/>
          <p:cNvSpPr txBox="1"/>
          <p:nvPr/>
        </p:nvSpPr>
        <p:spPr>
          <a:xfrm>
            <a:off x="41875" y="0"/>
            <a:ext cx="2768700" cy="1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World Anti-Bullying Forum 2025</a:t>
            </a: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nto principale opzione 2">
  <p:cSld name="MAIN_POINT_1">
    <p:bg>
      <p:bgPr>
        <a:solidFill>
          <a:srgbClr val="4084FF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6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9" name="Google Shape;199;p66"/>
          <p:cNvSpPr txBox="1">
            <a:spLocks noGrp="1"/>
          </p:cNvSpPr>
          <p:nvPr>
            <p:ph type="sldNum" idx="12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marL="0" marR="0" lvl="1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marL="0" marR="0" lvl="2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marL="0" marR="0" lvl="3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marL="0" marR="0" lvl="4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marL="0" marR="0" lvl="5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marL="0" marR="0" lvl="6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marL="0" marR="0" lvl="7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marL="0" marR="0" lvl="8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200" name="Google Shape;200;p66"/>
          <p:cNvCxnSpPr/>
          <p:nvPr/>
        </p:nvCxnSpPr>
        <p:spPr>
          <a:xfrm>
            <a:off x="-14700" y="335200"/>
            <a:ext cx="917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1" name="Google Shape;201;p66"/>
          <p:cNvSpPr txBox="1"/>
          <p:nvPr/>
        </p:nvSpPr>
        <p:spPr>
          <a:xfrm>
            <a:off x="4704150" y="0"/>
            <a:ext cx="4317000" cy="1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The Italian Law 71/2017 on Preventing and Contrasting Bullying</a:t>
            </a: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202" name="Google Shape;202;p66"/>
          <p:cNvSpPr txBox="1">
            <a:spLocks noGrp="1"/>
          </p:cNvSpPr>
          <p:nvPr>
            <p:ph type="sldNum" idx="2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marL="0" marR="0" lvl="1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marL="0" marR="0" lvl="2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marL="0" marR="0" lvl="3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marL="0" marR="0" lvl="4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marL="0" marR="0" lvl="5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marL="0" marR="0" lvl="6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marL="0" marR="0" lvl="7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marL="0" marR="0" lvl="8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203" name="Google Shape;203;p66"/>
          <p:cNvCxnSpPr/>
          <p:nvPr/>
        </p:nvCxnSpPr>
        <p:spPr>
          <a:xfrm>
            <a:off x="-14700" y="4663225"/>
            <a:ext cx="917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4" name="Google Shape;204;p66"/>
          <p:cNvSpPr txBox="1"/>
          <p:nvPr/>
        </p:nvSpPr>
        <p:spPr>
          <a:xfrm>
            <a:off x="41875" y="4724875"/>
            <a:ext cx="19887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June 13            Symposium</a:t>
            </a: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cxnSp>
        <p:nvCxnSpPr>
          <p:cNvPr id="205" name="Google Shape;205;p66"/>
          <p:cNvCxnSpPr/>
          <p:nvPr/>
        </p:nvCxnSpPr>
        <p:spPr>
          <a:xfrm>
            <a:off x="674375" y="4901525"/>
            <a:ext cx="289200" cy="1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6" name="Google Shape;206;p66"/>
          <p:cNvSpPr txBox="1"/>
          <p:nvPr/>
        </p:nvSpPr>
        <p:spPr>
          <a:xfrm>
            <a:off x="41875" y="0"/>
            <a:ext cx="2768700" cy="1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World Anti-Bullying Forum 2025</a:t>
            </a: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nto principale opzione 3">
  <p:cSld name="MAIN_POINT_1_1">
    <p:bg>
      <p:bgPr>
        <a:solidFill>
          <a:srgbClr val="FFCA40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6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09" name="Google Shape;209;p67"/>
          <p:cNvSpPr txBox="1">
            <a:spLocks noGrp="1"/>
          </p:cNvSpPr>
          <p:nvPr>
            <p:ph type="sldNum" idx="12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marL="0" marR="0" lvl="1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marL="0" marR="0" lvl="2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marL="0" marR="0" lvl="3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marL="0" marR="0" lvl="4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marL="0" marR="0" lvl="5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marL="0" marR="0" lvl="6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marL="0" marR="0" lvl="7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marL="0" marR="0" lvl="8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210" name="Google Shape;210;p67"/>
          <p:cNvCxnSpPr/>
          <p:nvPr/>
        </p:nvCxnSpPr>
        <p:spPr>
          <a:xfrm>
            <a:off x="-14700" y="335200"/>
            <a:ext cx="917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1" name="Google Shape;211;p67"/>
          <p:cNvSpPr txBox="1"/>
          <p:nvPr/>
        </p:nvSpPr>
        <p:spPr>
          <a:xfrm>
            <a:off x="4704150" y="0"/>
            <a:ext cx="4317000" cy="1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The Italian Law 71/2017 on Preventing and Contrasting Bullying</a:t>
            </a: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212" name="Google Shape;212;p67"/>
          <p:cNvSpPr txBox="1">
            <a:spLocks noGrp="1"/>
          </p:cNvSpPr>
          <p:nvPr>
            <p:ph type="sldNum" idx="2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marL="0" marR="0" lvl="1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marL="0" marR="0" lvl="2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marL="0" marR="0" lvl="3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marL="0" marR="0" lvl="4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marL="0" marR="0" lvl="5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marL="0" marR="0" lvl="6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marL="0" marR="0" lvl="7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marL="0" marR="0" lvl="8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213" name="Google Shape;213;p67"/>
          <p:cNvCxnSpPr/>
          <p:nvPr/>
        </p:nvCxnSpPr>
        <p:spPr>
          <a:xfrm>
            <a:off x="-14700" y="4663225"/>
            <a:ext cx="917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4" name="Google Shape;214;p67"/>
          <p:cNvSpPr txBox="1"/>
          <p:nvPr/>
        </p:nvSpPr>
        <p:spPr>
          <a:xfrm>
            <a:off x="41875" y="4724875"/>
            <a:ext cx="19887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June 13            Symposium</a:t>
            </a: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cxnSp>
        <p:nvCxnSpPr>
          <p:cNvPr id="215" name="Google Shape;215;p67"/>
          <p:cNvCxnSpPr/>
          <p:nvPr/>
        </p:nvCxnSpPr>
        <p:spPr>
          <a:xfrm>
            <a:off x="674375" y="4901525"/>
            <a:ext cx="289200" cy="1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6" name="Google Shape;216;p67"/>
          <p:cNvSpPr txBox="1"/>
          <p:nvPr/>
        </p:nvSpPr>
        <p:spPr>
          <a:xfrm>
            <a:off x="41875" y="0"/>
            <a:ext cx="2768700" cy="1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World Anti-Bullying Forum 2025</a:t>
            </a: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dell'intervento e autori">
  <p:cSld name="SECTION_TITLE_AND_DESCRIPTION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8"/>
          <p:cNvSpPr/>
          <p:nvPr/>
        </p:nvSpPr>
        <p:spPr>
          <a:xfrm>
            <a:off x="3170350" y="-125"/>
            <a:ext cx="5973600" cy="5143500"/>
          </a:xfrm>
          <a:prstGeom prst="rect">
            <a:avLst/>
          </a:prstGeom>
          <a:solidFill>
            <a:srgbClr val="FF5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68"/>
          <p:cNvSpPr txBox="1">
            <a:spLocks noGrp="1"/>
          </p:cNvSpPr>
          <p:nvPr>
            <p:ph type="title"/>
          </p:nvPr>
        </p:nvSpPr>
        <p:spPr>
          <a:xfrm>
            <a:off x="3625175" y="1830475"/>
            <a:ext cx="52413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20" name="Google Shape;220;p68"/>
          <p:cNvSpPr txBox="1">
            <a:spLocks noGrp="1"/>
          </p:cNvSpPr>
          <p:nvPr>
            <p:ph type="subTitle" idx="1"/>
          </p:nvPr>
        </p:nvSpPr>
        <p:spPr>
          <a:xfrm>
            <a:off x="222850" y="1954075"/>
            <a:ext cx="29475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221" name="Google Shape;221;p68"/>
          <p:cNvCxnSpPr/>
          <p:nvPr/>
        </p:nvCxnSpPr>
        <p:spPr>
          <a:xfrm>
            <a:off x="3171500" y="-1325"/>
            <a:ext cx="1200" cy="5147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dell'intervento e autori 2">
  <p:cSld name="SECTION_TITLE_AND_DESCRIPTION_1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69"/>
          <p:cNvSpPr/>
          <p:nvPr/>
        </p:nvSpPr>
        <p:spPr>
          <a:xfrm>
            <a:off x="3170350" y="-125"/>
            <a:ext cx="5973600" cy="5143500"/>
          </a:xfrm>
          <a:prstGeom prst="rect">
            <a:avLst/>
          </a:prstGeom>
          <a:solidFill>
            <a:srgbClr val="408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69"/>
          <p:cNvSpPr txBox="1">
            <a:spLocks noGrp="1"/>
          </p:cNvSpPr>
          <p:nvPr>
            <p:ph type="title"/>
          </p:nvPr>
        </p:nvSpPr>
        <p:spPr>
          <a:xfrm>
            <a:off x="3625175" y="1830475"/>
            <a:ext cx="52413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25" name="Google Shape;225;p69"/>
          <p:cNvSpPr txBox="1">
            <a:spLocks noGrp="1"/>
          </p:cNvSpPr>
          <p:nvPr>
            <p:ph type="subTitle" idx="1"/>
          </p:nvPr>
        </p:nvSpPr>
        <p:spPr>
          <a:xfrm>
            <a:off x="222850" y="1954075"/>
            <a:ext cx="29475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226" name="Google Shape;226;p69"/>
          <p:cNvCxnSpPr/>
          <p:nvPr/>
        </p:nvCxnSpPr>
        <p:spPr>
          <a:xfrm>
            <a:off x="3171500" y="-1325"/>
            <a:ext cx="1200" cy="5147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dell'intervento e autori 3">
  <p:cSld name="SECTION_TITLE_AND_DESCRIPTION_1_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70"/>
          <p:cNvSpPr/>
          <p:nvPr/>
        </p:nvSpPr>
        <p:spPr>
          <a:xfrm>
            <a:off x="3170350" y="-125"/>
            <a:ext cx="5973600" cy="5143500"/>
          </a:xfrm>
          <a:prstGeom prst="rect">
            <a:avLst/>
          </a:prstGeom>
          <a:solidFill>
            <a:srgbClr val="FFCA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70"/>
          <p:cNvSpPr txBox="1">
            <a:spLocks noGrp="1"/>
          </p:cNvSpPr>
          <p:nvPr>
            <p:ph type="title"/>
          </p:nvPr>
        </p:nvSpPr>
        <p:spPr>
          <a:xfrm>
            <a:off x="3625175" y="1830475"/>
            <a:ext cx="52413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30" name="Google Shape;230;p70"/>
          <p:cNvSpPr txBox="1">
            <a:spLocks noGrp="1"/>
          </p:cNvSpPr>
          <p:nvPr>
            <p:ph type="subTitle" idx="1"/>
          </p:nvPr>
        </p:nvSpPr>
        <p:spPr>
          <a:xfrm>
            <a:off x="222850" y="1954075"/>
            <a:ext cx="29475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231" name="Google Shape;231;p70"/>
          <p:cNvCxnSpPr/>
          <p:nvPr/>
        </p:nvCxnSpPr>
        <p:spPr>
          <a:xfrm>
            <a:off x="3171500" y="-1325"/>
            <a:ext cx="1200" cy="5147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dascalia per immagine chiara">
  <p:cSld name="CAPTION_ONLY">
    <p:bg>
      <p:bgPr>
        <a:solidFill>
          <a:schemeClr val="lt1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71"/>
          <p:cNvSpPr txBox="1">
            <a:spLocks noGrp="1"/>
          </p:cNvSpPr>
          <p:nvPr>
            <p:ph type="body" idx="1"/>
          </p:nvPr>
        </p:nvSpPr>
        <p:spPr>
          <a:xfrm>
            <a:off x="297500" y="41959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234" name="Google Shape;234;p71"/>
          <p:cNvSpPr txBox="1">
            <a:spLocks noGrp="1"/>
          </p:cNvSpPr>
          <p:nvPr>
            <p:ph type="sldNum" idx="12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marL="0" marR="0" lvl="1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marL="0" marR="0" lvl="2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marL="0" marR="0" lvl="3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marL="0" marR="0" lvl="4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marL="0" marR="0" lvl="5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marL="0" marR="0" lvl="6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marL="0" marR="0" lvl="7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marL="0" marR="0" lvl="8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235" name="Google Shape;235;p71"/>
          <p:cNvCxnSpPr/>
          <p:nvPr/>
        </p:nvCxnSpPr>
        <p:spPr>
          <a:xfrm>
            <a:off x="-14700" y="335200"/>
            <a:ext cx="917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6" name="Google Shape;236;p71"/>
          <p:cNvSpPr txBox="1"/>
          <p:nvPr/>
        </p:nvSpPr>
        <p:spPr>
          <a:xfrm>
            <a:off x="4704150" y="0"/>
            <a:ext cx="4317000" cy="1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The Italian Law 71/2017 on Preventing and Contrasting Bullying</a:t>
            </a: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237" name="Google Shape;237;p71"/>
          <p:cNvSpPr txBox="1">
            <a:spLocks noGrp="1"/>
          </p:cNvSpPr>
          <p:nvPr>
            <p:ph type="sldNum" idx="2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marL="0" marR="0" lvl="1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marL="0" marR="0" lvl="2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marL="0" marR="0" lvl="3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marL="0" marR="0" lvl="4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marL="0" marR="0" lvl="5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marL="0" marR="0" lvl="6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marL="0" marR="0" lvl="7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marL="0" marR="0" lvl="8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238" name="Google Shape;238;p71"/>
          <p:cNvCxnSpPr/>
          <p:nvPr/>
        </p:nvCxnSpPr>
        <p:spPr>
          <a:xfrm>
            <a:off x="-14700" y="4663225"/>
            <a:ext cx="917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9" name="Google Shape;239;p71"/>
          <p:cNvSpPr txBox="1"/>
          <p:nvPr/>
        </p:nvSpPr>
        <p:spPr>
          <a:xfrm>
            <a:off x="41875" y="4724875"/>
            <a:ext cx="19887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June 13            Symposium</a:t>
            </a: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cxnSp>
        <p:nvCxnSpPr>
          <p:cNvPr id="240" name="Google Shape;240;p71"/>
          <p:cNvCxnSpPr/>
          <p:nvPr/>
        </p:nvCxnSpPr>
        <p:spPr>
          <a:xfrm>
            <a:off x="674375" y="4901525"/>
            <a:ext cx="289200" cy="1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1" name="Google Shape;241;p71"/>
          <p:cNvSpPr txBox="1"/>
          <p:nvPr/>
        </p:nvSpPr>
        <p:spPr>
          <a:xfrm>
            <a:off x="41875" y="0"/>
            <a:ext cx="2768700" cy="1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World Anti-Bullying Forum 2025</a:t>
            </a: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242" name="Google Shape;242;p71"/>
          <p:cNvSpPr txBox="1"/>
          <p:nvPr/>
        </p:nvSpPr>
        <p:spPr>
          <a:xfrm>
            <a:off x="3227700" y="2340888"/>
            <a:ext cx="2688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" sz="1800" b="0" i="0" u="none" strike="noStrike" cap="non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Spazio per immagine</a:t>
            </a:r>
            <a:endParaRPr sz="1800" b="0" i="0" u="none" strike="noStrike" cap="non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dascalia per immagine scura">
  <p:cSld name="CAPTION_ONLY_1">
    <p:bg>
      <p:bgPr>
        <a:solidFill>
          <a:srgbClr val="999999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72"/>
          <p:cNvSpPr txBox="1">
            <a:spLocks noGrp="1"/>
          </p:cNvSpPr>
          <p:nvPr>
            <p:ph type="body" idx="1"/>
          </p:nvPr>
        </p:nvSpPr>
        <p:spPr>
          <a:xfrm>
            <a:off x="281875" y="41572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5" name="Google Shape;245;p72"/>
          <p:cNvSpPr txBox="1">
            <a:spLocks noGrp="1"/>
          </p:cNvSpPr>
          <p:nvPr>
            <p:ph type="sldNum" idx="12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marL="0" marR="0" lvl="1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marL="0" marR="0" lvl="2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marL="0" marR="0" lvl="3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marL="0" marR="0" lvl="4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marL="0" marR="0" lvl="5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marL="0" marR="0" lvl="6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marL="0" marR="0" lvl="7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marL="0" marR="0" lvl="8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246" name="Google Shape;246;p72"/>
          <p:cNvCxnSpPr/>
          <p:nvPr/>
        </p:nvCxnSpPr>
        <p:spPr>
          <a:xfrm>
            <a:off x="-14700" y="335200"/>
            <a:ext cx="9173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7" name="Google Shape;247;p72"/>
          <p:cNvSpPr txBox="1"/>
          <p:nvPr/>
        </p:nvSpPr>
        <p:spPr>
          <a:xfrm>
            <a:off x="4704150" y="0"/>
            <a:ext cx="4317000" cy="1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0" i="0" u="none" strike="noStrike" cap="none">
                <a:solidFill>
                  <a:schemeClr val="lt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The Italian Law 71/2017 on Preventing and Contrasting Bullying</a:t>
            </a:r>
            <a:endParaRPr sz="1000" b="0" i="0" u="none" strike="noStrike" cap="none">
              <a:solidFill>
                <a:schemeClr val="lt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248" name="Google Shape;248;p72"/>
          <p:cNvSpPr txBox="1">
            <a:spLocks noGrp="1"/>
          </p:cNvSpPr>
          <p:nvPr>
            <p:ph type="sldNum" idx="2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marL="0" marR="0" lvl="1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marL="0" marR="0" lvl="2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marL="0" marR="0" lvl="3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marL="0" marR="0" lvl="4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marL="0" marR="0" lvl="5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marL="0" marR="0" lvl="6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marL="0" marR="0" lvl="7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marL="0" marR="0" lvl="8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249" name="Google Shape;249;p72"/>
          <p:cNvCxnSpPr/>
          <p:nvPr/>
        </p:nvCxnSpPr>
        <p:spPr>
          <a:xfrm>
            <a:off x="-14700" y="4663225"/>
            <a:ext cx="9173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0" name="Google Shape;250;p72"/>
          <p:cNvSpPr txBox="1"/>
          <p:nvPr/>
        </p:nvSpPr>
        <p:spPr>
          <a:xfrm>
            <a:off x="41875" y="4724875"/>
            <a:ext cx="19887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0" i="0" u="none" strike="noStrike" cap="none">
                <a:solidFill>
                  <a:schemeClr val="lt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June 13            Symposium</a:t>
            </a:r>
            <a:endParaRPr sz="1000" b="0" i="0" u="none" strike="noStrike" cap="none">
              <a:solidFill>
                <a:schemeClr val="lt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cxnSp>
        <p:nvCxnSpPr>
          <p:cNvPr id="251" name="Google Shape;251;p72"/>
          <p:cNvCxnSpPr/>
          <p:nvPr/>
        </p:nvCxnSpPr>
        <p:spPr>
          <a:xfrm>
            <a:off x="674375" y="4901525"/>
            <a:ext cx="289200" cy="12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2" name="Google Shape;252;p72"/>
          <p:cNvSpPr txBox="1"/>
          <p:nvPr/>
        </p:nvSpPr>
        <p:spPr>
          <a:xfrm>
            <a:off x="41875" y="0"/>
            <a:ext cx="2768700" cy="1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0" i="0" u="none" strike="noStrike" cap="none">
                <a:solidFill>
                  <a:schemeClr val="lt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World Anti-Bullying Forum 2025</a:t>
            </a:r>
            <a:endParaRPr sz="1000" b="0" i="0" u="none" strike="noStrike" cap="none">
              <a:solidFill>
                <a:schemeClr val="lt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253" name="Google Shape;253;p72"/>
          <p:cNvSpPr txBox="1"/>
          <p:nvPr/>
        </p:nvSpPr>
        <p:spPr>
          <a:xfrm>
            <a:off x="3227700" y="2340888"/>
            <a:ext cx="2688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" sz="1800" b="0" i="0" u="none" strike="noStrike" cap="none">
                <a:solidFill>
                  <a:schemeClr val="lt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Spazio per immagine</a:t>
            </a:r>
            <a:endParaRPr sz="1800" b="0" i="0" u="none" strike="noStrike" cap="none">
              <a:solidFill>
                <a:schemeClr val="lt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1"/>
          <p:cNvSpPr txBox="1">
            <a:spLocks noGrp="1"/>
          </p:cNvSpPr>
          <p:nvPr>
            <p:ph type="title"/>
          </p:nvPr>
        </p:nvSpPr>
        <p:spPr>
          <a:xfrm>
            <a:off x="311700" y="489563"/>
            <a:ext cx="8520600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body" idx="1"/>
          </p:nvPr>
        </p:nvSpPr>
        <p:spPr>
          <a:xfrm>
            <a:off x="311700" y="1173151"/>
            <a:ext cx="8520600" cy="3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erif"/>
              <a:buChar char="●"/>
              <a:defRPr>
                <a:latin typeface="Roboto Serif"/>
                <a:ea typeface="Roboto Serif"/>
                <a:cs typeface="Roboto Serif"/>
                <a:sym typeface="Roboto Serif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sldNum" idx="12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marL="0" marR="0" lvl="1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marL="0" marR="0" lvl="2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marL="0" marR="0" lvl="3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marL="0" marR="0" lvl="4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marL="0" marR="0" lvl="5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marL="0" marR="0" lvl="6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marL="0" marR="0" lvl="7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marL="0" marR="0" lvl="8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30" name="Google Shape;30;p31"/>
          <p:cNvCxnSpPr/>
          <p:nvPr/>
        </p:nvCxnSpPr>
        <p:spPr>
          <a:xfrm>
            <a:off x="-14700" y="335200"/>
            <a:ext cx="917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31"/>
          <p:cNvCxnSpPr/>
          <p:nvPr/>
        </p:nvCxnSpPr>
        <p:spPr>
          <a:xfrm>
            <a:off x="-14700" y="4663225"/>
            <a:ext cx="917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31"/>
          <p:cNvSpPr txBox="1"/>
          <p:nvPr/>
        </p:nvSpPr>
        <p:spPr>
          <a:xfrm>
            <a:off x="41875" y="0"/>
            <a:ext cx="2768700" cy="1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World Anti-Bullying Forum 2025</a:t>
            </a: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33" name="Google Shape;33;p31"/>
          <p:cNvSpPr txBox="1"/>
          <p:nvPr/>
        </p:nvSpPr>
        <p:spPr>
          <a:xfrm>
            <a:off x="4704150" y="0"/>
            <a:ext cx="4317000" cy="1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The Italian Law 71/2017 on Preventing and Contrasting Bullying</a:t>
            </a: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34" name="Google Shape;34;p31"/>
          <p:cNvSpPr txBox="1"/>
          <p:nvPr/>
        </p:nvSpPr>
        <p:spPr>
          <a:xfrm>
            <a:off x="41875" y="4724875"/>
            <a:ext cx="19887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June 13            Symposium</a:t>
            </a: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cxnSp>
        <p:nvCxnSpPr>
          <p:cNvPr id="35" name="Google Shape;35;p31"/>
          <p:cNvCxnSpPr/>
          <p:nvPr/>
        </p:nvCxnSpPr>
        <p:spPr>
          <a:xfrm>
            <a:off x="674375" y="4901525"/>
            <a:ext cx="289200" cy="1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7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56" name="Google Shape;256;p7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73"/>
          <p:cNvSpPr txBox="1">
            <a:spLocks noGrp="1"/>
          </p:cNvSpPr>
          <p:nvPr>
            <p:ph type="sldNum" idx="12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marL="0" marR="0" lvl="1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marL="0" marR="0" lvl="2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marL="0" marR="0" lvl="3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marL="0" marR="0" lvl="4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marL="0" marR="0" lvl="5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marL="0" marR="0" lvl="6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marL="0" marR="0" lvl="7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marL="0" marR="0" lvl="8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258" name="Google Shape;258;p73"/>
          <p:cNvCxnSpPr/>
          <p:nvPr/>
        </p:nvCxnSpPr>
        <p:spPr>
          <a:xfrm>
            <a:off x="-14700" y="335200"/>
            <a:ext cx="917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9" name="Google Shape;259;p73"/>
          <p:cNvSpPr txBox="1"/>
          <p:nvPr/>
        </p:nvSpPr>
        <p:spPr>
          <a:xfrm>
            <a:off x="4704150" y="0"/>
            <a:ext cx="4317000" cy="1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The Italian Law 71/2017 on Preventing and Contrasting Bullying</a:t>
            </a: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260" name="Google Shape;260;p73"/>
          <p:cNvSpPr txBox="1">
            <a:spLocks noGrp="1"/>
          </p:cNvSpPr>
          <p:nvPr>
            <p:ph type="sldNum" idx="2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marL="0" marR="0" lvl="1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marL="0" marR="0" lvl="2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marL="0" marR="0" lvl="3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marL="0" marR="0" lvl="4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marL="0" marR="0" lvl="5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marL="0" marR="0" lvl="6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marL="0" marR="0" lvl="7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marL="0" marR="0" lvl="8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261" name="Google Shape;261;p73"/>
          <p:cNvCxnSpPr/>
          <p:nvPr/>
        </p:nvCxnSpPr>
        <p:spPr>
          <a:xfrm>
            <a:off x="-14700" y="4663225"/>
            <a:ext cx="917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2" name="Google Shape;262;p73"/>
          <p:cNvSpPr txBox="1"/>
          <p:nvPr/>
        </p:nvSpPr>
        <p:spPr>
          <a:xfrm>
            <a:off x="41875" y="4724875"/>
            <a:ext cx="19887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June 13            Symposium</a:t>
            </a: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cxnSp>
        <p:nvCxnSpPr>
          <p:cNvPr id="263" name="Google Shape;263;p73"/>
          <p:cNvCxnSpPr/>
          <p:nvPr/>
        </p:nvCxnSpPr>
        <p:spPr>
          <a:xfrm>
            <a:off x="674375" y="4901525"/>
            <a:ext cx="289200" cy="1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4" name="Google Shape;264;p73"/>
          <p:cNvSpPr txBox="1"/>
          <p:nvPr/>
        </p:nvSpPr>
        <p:spPr>
          <a:xfrm>
            <a:off x="41875" y="0"/>
            <a:ext cx="2768700" cy="1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World Anti-Bullying Forum 2025</a:t>
            </a: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ngraziamenti e contatti" type="blank">
  <p:cSld name="BLANK">
    <p:bg>
      <p:bgPr>
        <a:solidFill>
          <a:srgbClr val="4084FF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74"/>
          <p:cNvSpPr txBox="1">
            <a:spLocks noGrp="1"/>
          </p:cNvSpPr>
          <p:nvPr>
            <p:ph type="subTitle" idx="1"/>
          </p:nvPr>
        </p:nvSpPr>
        <p:spPr>
          <a:xfrm>
            <a:off x="311700" y="25717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67" name="Google Shape;267;p74"/>
          <p:cNvSpPr txBox="1">
            <a:spLocks noGrp="1"/>
          </p:cNvSpPr>
          <p:nvPr>
            <p:ph type="ctrTitle"/>
          </p:nvPr>
        </p:nvSpPr>
        <p:spPr>
          <a:xfrm>
            <a:off x="311700" y="1267925"/>
            <a:ext cx="85206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3200"/>
              <a:buNone/>
              <a:defRPr sz="3200">
                <a:solidFill>
                  <a:srgbClr val="1A1A1A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8" name="Google Shape;268;p74"/>
          <p:cNvSpPr txBox="1"/>
          <p:nvPr/>
        </p:nvSpPr>
        <p:spPr>
          <a:xfrm>
            <a:off x="311700" y="3730975"/>
            <a:ext cx="3185400" cy="10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t" sz="3200" b="0" i="0" u="none" strike="noStrike" cap="none">
                <a:solidFill>
                  <a:schemeClr val="dk1"/>
                </a:solidFill>
                <a:latin typeface="Roboto Serif Black"/>
                <a:ea typeface="Roboto Serif Black"/>
                <a:cs typeface="Roboto Serif Black"/>
                <a:sym typeface="Roboto Serif Black"/>
              </a:rPr>
              <a:t>Thank you!</a:t>
            </a:r>
            <a:endParaRPr sz="3200" b="0" i="0" u="none" strike="noStrike" cap="none">
              <a:solidFill>
                <a:schemeClr val="dk1"/>
              </a:solidFill>
              <a:latin typeface="Roboto Serif Black"/>
              <a:ea typeface="Roboto Serif Black"/>
              <a:cs typeface="Roboto Serif Black"/>
              <a:sym typeface="Roboto Serif Black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ngraziamenti e contatti" type="blank">
  <p:cSld name="BLANK">
    <p:bg>
      <p:bgPr>
        <a:solidFill>
          <a:srgbClr val="4084FF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8"/>
          <p:cNvSpPr txBox="1">
            <a:spLocks noGrp="1"/>
          </p:cNvSpPr>
          <p:nvPr>
            <p:ph type="subTitle" idx="1"/>
          </p:nvPr>
        </p:nvSpPr>
        <p:spPr>
          <a:xfrm>
            <a:off x="311700" y="333380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75" name="Google Shape;275;p38"/>
          <p:cNvSpPr txBox="1">
            <a:spLocks noGrp="1"/>
          </p:cNvSpPr>
          <p:nvPr>
            <p:ph type="ctrTitle"/>
          </p:nvPr>
        </p:nvSpPr>
        <p:spPr>
          <a:xfrm>
            <a:off x="311700" y="2029925"/>
            <a:ext cx="85206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3200"/>
              <a:buNone/>
              <a:defRPr sz="3200">
                <a:solidFill>
                  <a:srgbClr val="1A1A1A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76" name="Google Shape;276;p38"/>
          <p:cNvSpPr txBox="1"/>
          <p:nvPr/>
        </p:nvSpPr>
        <p:spPr>
          <a:xfrm>
            <a:off x="311700" y="437225"/>
            <a:ext cx="3185400" cy="10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t" sz="3200" b="0" i="0" u="none" strike="noStrike" cap="none">
                <a:solidFill>
                  <a:schemeClr val="dk1"/>
                </a:solidFill>
                <a:latin typeface="Roboto Serif Black"/>
                <a:ea typeface="Roboto Serif Black"/>
                <a:cs typeface="Roboto Serif Black"/>
                <a:sym typeface="Roboto Serif Black"/>
              </a:rPr>
              <a:t>Thank you!</a:t>
            </a:r>
            <a:endParaRPr sz="3200" b="0" i="0" u="none" strike="noStrike" cap="none">
              <a:solidFill>
                <a:schemeClr val="dk1"/>
              </a:solidFill>
              <a:latin typeface="Roboto Serif Black"/>
              <a:ea typeface="Roboto Serif Black"/>
              <a:cs typeface="Roboto Serif Black"/>
              <a:sym typeface="Roboto Serif Black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4084FF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0"/>
          <p:cNvSpPr txBox="1">
            <a:spLocks noGrp="1"/>
          </p:cNvSpPr>
          <p:nvPr>
            <p:ph type="ctrTitle"/>
          </p:nvPr>
        </p:nvSpPr>
        <p:spPr>
          <a:xfrm>
            <a:off x="311708" y="698750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4000"/>
              <a:buNone/>
              <a:defRPr sz="4000">
                <a:solidFill>
                  <a:srgbClr val="1A1A1A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79" name="Google Shape;279;p5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280" name="Google Shape;280;p50"/>
          <p:cNvCxnSpPr/>
          <p:nvPr/>
        </p:nvCxnSpPr>
        <p:spPr>
          <a:xfrm>
            <a:off x="4895800" y="409425"/>
            <a:ext cx="425400" cy="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1" name="Google Shape;281;p50"/>
          <p:cNvSpPr txBox="1"/>
          <p:nvPr/>
        </p:nvSpPr>
        <p:spPr>
          <a:xfrm>
            <a:off x="5292550" y="174500"/>
            <a:ext cx="3728700" cy="6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" sz="1600" b="0" i="0" u="none" strike="noStrike" cap="non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World Anti-Bullying Forum 2025</a:t>
            </a:r>
            <a:endParaRPr sz="16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1"/>
          <p:cNvSpPr txBox="1">
            <a:spLocks noGrp="1"/>
          </p:cNvSpPr>
          <p:nvPr>
            <p:ph type="title"/>
          </p:nvPr>
        </p:nvSpPr>
        <p:spPr>
          <a:xfrm>
            <a:off x="311700" y="489563"/>
            <a:ext cx="8520600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51"/>
          <p:cNvSpPr txBox="1">
            <a:spLocks noGrp="1"/>
          </p:cNvSpPr>
          <p:nvPr>
            <p:ph type="body" idx="1"/>
          </p:nvPr>
        </p:nvSpPr>
        <p:spPr>
          <a:xfrm>
            <a:off x="311700" y="1173151"/>
            <a:ext cx="8520600" cy="3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5" name="Google Shape;285;p51"/>
          <p:cNvSpPr txBox="1">
            <a:spLocks noGrp="1"/>
          </p:cNvSpPr>
          <p:nvPr>
            <p:ph type="sldNum" idx="12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marL="0" marR="0" lvl="1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marL="0" marR="0" lvl="2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marL="0" marR="0" lvl="3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marL="0" marR="0" lvl="4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marL="0" marR="0" lvl="5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marL="0" marR="0" lvl="6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marL="0" marR="0" lvl="7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marL="0" marR="0" lvl="8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286" name="Google Shape;286;p51"/>
          <p:cNvCxnSpPr/>
          <p:nvPr/>
        </p:nvCxnSpPr>
        <p:spPr>
          <a:xfrm>
            <a:off x="-14700" y="335200"/>
            <a:ext cx="917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7" name="Google Shape;287;p51"/>
          <p:cNvCxnSpPr/>
          <p:nvPr/>
        </p:nvCxnSpPr>
        <p:spPr>
          <a:xfrm>
            <a:off x="-14700" y="4663225"/>
            <a:ext cx="917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8" name="Google Shape;288;p51"/>
          <p:cNvSpPr txBox="1"/>
          <p:nvPr/>
        </p:nvSpPr>
        <p:spPr>
          <a:xfrm>
            <a:off x="41875" y="0"/>
            <a:ext cx="2768700" cy="1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World Anti-Bullying Forum 2025</a:t>
            </a: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289" name="Google Shape;289;p51"/>
          <p:cNvSpPr txBox="1"/>
          <p:nvPr/>
        </p:nvSpPr>
        <p:spPr>
          <a:xfrm>
            <a:off x="4704150" y="0"/>
            <a:ext cx="4317000" cy="1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The Italian Law 71/2017 on Preventing and Contrasting Bullying</a:t>
            </a: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290" name="Google Shape;290;p51"/>
          <p:cNvSpPr txBox="1"/>
          <p:nvPr/>
        </p:nvSpPr>
        <p:spPr>
          <a:xfrm>
            <a:off x="41875" y="4724875"/>
            <a:ext cx="19887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June 13            Symposium</a:t>
            </a: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cxnSp>
        <p:nvCxnSpPr>
          <p:cNvPr id="291" name="Google Shape;291;p51"/>
          <p:cNvCxnSpPr/>
          <p:nvPr/>
        </p:nvCxnSpPr>
        <p:spPr>
          <a:xfrm>
            <a:off x="674375" y="4901525"/>
            <a:ext cx="289200" cy="1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2"/>
          <p:cNvSpPr txBox="1">
            <a:spLocks noGrp="1"/>
          </p:cNvSpPr>
          <p:nvPr>
            <p:ph type="sldNum" idx="12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marL="0" marR="0" lvl="1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marL="0" marR="0" lvl="2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marL="0" marR="0" lvl="3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marL="0" marR="0" lvl="4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marL="0" marR="0" lvl="5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marL="0" marR="0" lvl="6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marL="0" marR="0" lvl="7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marL="0" marR="0" lvl="8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294" name="Google Shape;294;p52"/>
          <p:cNvSpPr txBox="1">
            <a:spLocks noGrp="1"/>
          </p:cNvSpPr>
          <p:nvPr>
            <p:ph type="title"/>
          </p:nvPr>
        </p:nvSpPr>
        <p:spPr>
          <a:xfrm>
            <a:off x="311700" y="489575"/>
            <a:ext cx="4059000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52"/>
          <p:cNvSpPr txBox="1">
            <a:spLocks noGrp="1"/>
          </p:cNvSpPr>
          <p:nvPr>
            <p:ph type="body" idx="1"/>
          </p:nvPr>
        </p:nvSpPr>
        <p:spPr>
          <a:xfrm>
            <a:off x="311700" y="1828800"/>
            <a:ext cx="4059000" cy="27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296" name="Google Shape;296;p52"/>
          <p:cNvCxnSpPr/>
          <p:nvPr/>
        </p:nvCxnSpPr>
        <p:spPr>
          <a:xfrm>
            <a:off x="-14700" y="335200"/>
            <a:ext cx="917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7" name="Google Shape;297;p52"/>
          <p:cNvCxnSpPr/>
          <p:nvPr/>
        </p:nvCxnSpPr>
        <p:spPr>
          <a:xfrm>
            <a:off x="-14700" y="4663225"/>
            <a:ext cx="917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8" name="Google Shape;298;p52"/>
          <p:cNvSpPr txBox="1"/>
          <p:nvPr/>
        </p:nvSpPr>
        <p:spPr>
          <a:xfrm>
            <a:off x="41875" y="4724875"/>
            <a:ext cx="19887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June 13            Symposium</a:t>
            </a: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cxnSp>
        <p:nvCxnSpPr>
          <p:cNvPr id="299" name="Google Shape;299;p52"/>
          <p:cNvCxnSpPr/>
          <p:nvPr/>
        </p:nvCxnSpPr>
        <p:spPr>
          <a:xfrm>
            <a:off x="674375" y="4901525"/>
            <a:ext cx="289200" cy="1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0" name="Google Shape;300;p52"/>
          <p:cNvSpPr txBox="1"/>
          <p:nvPr/>
        </p:nvSpPr>
        <p:spPr>
          <a:xfrm>
            <a:off x="4704150" y="0"/>
            <a:ext cx="4317000" cy="1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The Italian Law 71/2017 on Preventing and Contrasting Bullying</a:t>
            </a: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301" name="Google Shape;301;p52"/>
          <p:cNvSpPr txBox="1">
            <a:spLocks noGrp="1"/>
          </p:cNvSpPr>
          <p:nvPr>
            <p:ph type="body" idx="2"/>
          </p:nvPr>
        </p:nvSpPr>
        <p:spPr>
          <a:xfrm>
            <a:off x="4800600" y="489575"/>
            <a:ext cx="4059000" cy="40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302" name="Google Shape;302;p52"/>
          <p:cNvCxnSpPr/>
          <p:nvPr/>
        </p:nvCxnSpPr>
        <p:spPr>
          <a:xfrm>
            <a:off x="4572000" y="335200"/>
            <a:ext cx="0" cy="4330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3" name="Google Shape;303;p52"/>
          <p:cNvSpPr txBox="1"/>
          <p:nvPr/>
        </p:nvSpPr>
        <p:spPr>
          <a:xfrm>
            <a:off x="41875" y="0"/>
            <a:ext cx="2768700" cy="1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World Anti-Bullying Forum 2025</a:t>
            </a: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FF5D40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06" name="Google Shape;306;p53"/>
          <p:cNvSpPr txBox="1">
            <a:spLocks noGrp="1"/>
          </p:cNvSpPr>
          <p:nvPr>
            <p:ph type="sldNum" idx="12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marL="0" marR="0" lvl="1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marL="0" marR="0" lvl="2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marL="0" marR="0" lvl="3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marL="0" marR="0" lvl="4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marL="0" marR="0" lvl="5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marL="0" marR="0" lvl="6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marL="0" marR="0" lvl="7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marL="0" marR="0" lvl="8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307" name="Google Shape;307;p53"/>
          <p:cNvCxnSpPr/>
          <p:nvPr/>
        </p:nvCxnSpPr>
        <p:spPr>
          <a:xfrm>
            <a:off x="-14700" y="335200"/>
            <a:ext cx="917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8" name="Google Shape;308;p53"/>
          <p:cNvSpPr txBox="1"/>
          <p:nvPr/>
        </p:nvSpPr>
        <p:spPr>
          <a:xfrm>
            <a:off x="4704150" y="0"/>
            <a:ext cx="4317000" cy="1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The Italian Law 71/2017 on Preventing and Contrasting Bullying</a:t>
            </a: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309" name="Google Shape;309;p53"/>
          <p:cNvSpPr txBox="1">
            <a:spLocks noGrp="1"/>
          </p:cNvSpPr>
          <p:nvPr>
            <p:ph type="sldNum" idx="2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marL="0" marR="0" lvl="1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marL="0" marR="0" lvl="2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marL="0" marR="0" lvl="3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marL="0" marR="0" lvl="4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marL="0" marR="0" lvl="5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marL="0" marR="0" lvl="6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marL="0" marR="0" lvl="7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marL="0" marR="0" lvl="8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310" name="Google Shape;310;p53"/>
          <p:cNvCxnSpPr/>
          <p:nvPr/>
        </p:nvCxnSpPr>
        <p:spPr>
          <a:xfrm>
            <a:off x="-14700" y="4663225"/>
            <a:ext cx="917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1" name="Google Shape;311;p53"/>
          <p:cNvSpPr txBox="1"/>
          <p:nvPr/>
        </p:nvSpPr>
        <p:spPr>
          <a:xfrm>
            <a:off x="41875" y="4724875"/>
            <a:ext cx="19887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June 13            Symposium</a:t>
            </a: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cxnSp>
        <p:nvCxnSpPr>
          <p:cNvPr id="312" name="Google Shape;312;p53"/>
          <p:cNvCxnSpPr/>
          <p:nvPr/>
        </p:nvCxnSpPr>
        <p:spPr>
          <a:xfrm>
            <a:off x="674375" y="4901525"/>
            <a:ext cx="289200" cy="1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3" name="Google Shape;313;p53"/>
          <p:cNvSpPr txBox="1"/>
          <p:nvPr/>
        </p:nvSpPr>
        <p:spPr>
          <a:xfrm>
            <a:off x="41875" y="0"/>
            <a:ext cx="2768700" cy="1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World Anti-Bullying Forum 2025</a:t>
            </a: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nto principale opzione 2">
  <p:cSld name="MAIN_POINT_1">
    <p:bg>
      <p:bgPr>
        <a:solidFill>
          <a:srgbClr val="4084FF"/>
        </a:soli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6" name="Google Shape;316;p54"/>
          <p:cNvSpPr txBox="1">
            <a:spLocks noGrp="1"/>
          </p:cNvSpPr>
          <p:nvPr>
            <p:ph type="sldNum" idx="12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marL="0" marR="0" lvl="1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marL="0" marR="0" lvl="2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marL="0" marR="0" lvl="3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marL="0" marR="0" lvl="4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marL="0" marR="0" lvl="5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marL="0" marR="0" lvl="6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marL="0" marR="0" lvl="7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marL="0" marR="0" lvl="8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317" name="Google Shape;317;p54"/>
          <p:cNvCxnSpPr/>
          <p:nvPr/>
        </p:nvCxnSpPr>
        <p:spPr>
          <a:xfrm>
            <a:off x="-14700" y="335200"/>
            <a:ext cx="917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8" name="Google Shape;318;p54"/>
          <p:cNvSpPr txBox="1"/>
          <p:nvPr/>
        </p:nvSpPr>
        <p:spPr>
          <a:xfrm>
            <a:off x="4704150" y="0"/>
            <a:ext cx="4317000" cy="1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The Italian Law 71/2017 on Preventing and Contrasting Bullying</a:t>
            </a: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319" name="Google Shape;319;p54"/>
          <p:cNvSpPr txBox="1">
            <a:spLocks noGrp="1"/>
          </p:cNvSpPr>
          <p:nvPr>
            <p:ph type="sldNum" idx="2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marL="0" marR="0" lvl="1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marL="0" marR="0" lvl="2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marL="0" marR="0" lvl="3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marL="0" marR="0" lvl="4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marL="0" marR="0" lvl="5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marL="0" marR="0" lvl="6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marL="0" marR="0" lvl="7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marL="0" marR="0" lvl="8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320" name="Google Shape;320;p54"/>
          <p:cNvCxnSpPr/>
          <p:nvPr/>
        </p:nvCxnSpPr>
        <p:spPr>
          <a:xfrm>
            <a:off x="-14700" y="4663225"/>
            <a:ext cx="917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1" name="Google Shape;321;p54"/>
          <p:cNvSpPr txBox="1"/>
          <p:nvPr/>
        </p:nvSpPr>
        <p:spPr>
          <a:xfrm>
            <a:off x="41875" y="4724875"/>
            <a:ext cx="19887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June 13            Symposium</a:t>
            </a: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cxnSp>
        <p:nvCxnSpPr>
          <p:cNvPr id="322" name="Google Shape;322;p54"/>
          <p:cNvCxnSpPr/>
          <p:nvPr/>
        </p:nvCxnSpPr>
        <p:spPr>
          <a:xfrm>
            <a:off x="674375" y="4901525"/>
            <a:ext cx="289200" cy="1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3" name="Google Shape;323;p54"/>
          <p:cNvSpPr txBox="1"/>
          <p:nvPr/>
        </p:nvSpPr>
        <p:spPr>
          <a:xfrm>
            <a:off x="41875" y="0"/>
            <a:ext cx="2768700" cy="1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World Anti-Bullying Forum 2025</a:t>
            </a: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nto principale opzione 3">
  <p:cSld name="MAIN_POINT_1_1">
    <p:bg>
      <p:bgPr>
        <a:solidFill>
          <a:srgbClr val="FFCA40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26" name="Google Shape;326;p55"/>
          <p:cNvSpPr txBox="1">
            <a:spLocks noGrp="1"/>
          </p:cNvSpPr>
          <p:nvPr>
            <p:ph type="sldNum" idx="12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marL="0" marR="0" lvl="1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marL="0" marR="0" lvl="2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marL="0" marR="0" lvl="3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marL="0" marR="0" lvl="4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marL="0" marR="0" lvl="5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marL="0" marR="0" lvl="6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marL="0" marR="0" lvl="7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marL="0" marR="0" lvl="8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327" name="Google Shape;327;p55"/>
          <p:cNvCxnSpPr/>
          <p:nvPr/>
        </p:nvCxnSpPr>
        <p:spPr>
          <a:xfrm>
            <a:off x="-14700" y="335200"/>
            <a:ext cx="917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8" name="Google Shape;328;p55"/>
          <p:cNvSpPr txBox="1"/>
          <p:nvPr/>
        </p:nvSpPr>
        <p:spPr>
          <a:xfrm>
            <a:off x="4704150" y="0"/>
            <a:ext cx="4317000" cy="1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The Italian Law 71/2017 on Preventing and Contrasting Bullying</a:t>
            </a: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329" name="Google Shape;329;p55"/>
          <p:cNvSpPr txBox="1">
            <a:spLocks noGrp="1"/>
          </p:cNvSpPr>
          <p:nvPr>
            <p:ph type="sldNum" idx="2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marL="0" marR="0" lvl="1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marL="0" marR="0" lvl="2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marL="0" marR="0" lvl="3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marL="0" marR="0" lvl="4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marL="0" marR="0" lvl="5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marL="0" marR="0" lvl="6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marL="0" marR="0" lvl="7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marL="0" marR="0" lvl="8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330" name="Google Shape;330;p55"/>
          <p:cNvCxnSpPr/>
          <p:nvPr/>
        </p:nvCxnSpPr>
        <p:spPr>
          <a:xfrm>
            <a:off x="-14700" y="4663225"/>
            <a:ext cx="917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1" name="Google Shape;331;p55"/>
          <p:cNvSpPr txBox="1"/>
          <p:nvPr/>
        </p:nvSpPr>
        <p:spPr>
          <a:xfrm>
            <a:off x="41875" y="4724875"/>
            <a:ext cx="19887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June 13            Symposium</a:t>
            </a: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cxnSp>
        <p:nvCxnSpPr>
          <p:cNvPr id="332" name="Google Shape;332;p55"/>
          <p:cNvCxnSpPr/>
          <p:nvPr/>
        </p:nvCxnSpPr>
        <p:spPr>
          <a:xfrm>
            <a:off x="674375" y="4901525"/>
            <a:ext cx="289200" cy="1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3" name="Google Shape;333;p55"/>
          <p:cNvSpPr txBox="1"/>
          <p:nvPr/>
        </p:nvSpPr>
        <p:spPr>
          <a:xfrm>
            <a:off x="41875" y="0"/>
            <a:ext cx="2768700" cy="1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World Anti-Bullying Forum 2025</a:t>
            </a: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dell'intervento e autori">
  <p:cSld name="SECTION_TITLE_AND_DESCRIPTION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6"/>
          <p:cNvSpPr/>
          <p:nvPr/>
        </p:nvSpPr>
        <p:spPr>
          <a:xfrm>
            <a:off x="3170350" y="-125"/>
            <a:ext cx="5973600" cy="5143500"/>
          </a:xfrm>
          <a:prstGeom prst="rect">
            <a:avLst/>
          </a:prstGeom>
          <a:solidFill>
            <a:srgbClr val="FF5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56"/>
          <p:cNvSpPr txBox="1">
            <a:spLocks noGrp="1"/>
          </p:cNvSpPr>
          <p:nvPr>
            <p:ph type="title"/>
          </p:nvPr>
        </p:nvSpPr>
        <p:spPr>
          <a:xfrm>
            <a:off x="3625175" y="1830475"/>
            <a:ext cx="52413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37" name="Google Shape;337;p56"/>
          <p:cNvSpPr txBox="1">
            <a:spLocks noGrp="1"/>
          </p:cNvSpPr>
          <p:nvPr>
            <p:ph type="subTitle" idx="1"/>
          </p:nvPr>
        </p:nvSpPr>
        <p:spPr>
          <a:xfrm>
            <a:off x="222850" y="1954075"/>
            <a:ext cx="29475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338" name="Google Shape;338;p56"/>
          <p:cNvCxnSpPr/>
          <p:nvPr/>
        </p:nvCxnSpPr>
        <p:spPr>
          <a:xfrm>
            <a:off x="3171500" y="-1325"/>
            <a:ext cx="1200" cy="5147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nto principale opzione 3">
  <p:cSld name="MAIN_POINT_1_1">
    <p:bg>
      <p:bgPr>
        <a:solidFill>
          <a:srgbClr val="FFCA40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32"/>
          <p:cNvSpPr txBox="1">
            <a:spLocks noGrp="1"/>
          </p:cNvSpPr>
          <p:nvPr>
            <p:ph type="sldNum" idx="12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marL="0" marR="0" lvl="1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marL="0" marR="0" lvl="2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marL="0" marR="0" lvl="3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marL="0" marR="0" lvl="4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marL="0" marR="0" lvl="5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marL="0" marR="0" lvl="6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marL="0" marR="0" lvl="7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marL="0" marR="0" lvl="8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39" name="Google Shape;39;p32"/>
          <p:cNvCxnSpPr/>
          <p:nvPr/>
        </p:nvCxnSpPr>
        <p:spPr>
          <a:xfrm>
            <a:off x="-14700" y="335200"/>
            <a:ext cx="917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" name="Google Shape;40;p32"/>
          <p:cNvSpPr txBox="1"/>
          <p:nvPr/>
        </p:nvSpPr>
        <p:spPr>
          <a:xfrm>
            <a:off x="4704150" y="0"/>
            <a:ext cx="4317000" cy="1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The Italian Law 71/2017 on Preventing and Contrasting Bullying</a:t>
            </a: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41" name="Google Shape;41;p32"/>
          <p:cNvSpPr txBox="1">
            <a:spLocks noGrp="1"/>
          </p:cNvSpPr>
          <p:nvPr>
            <p:ph type="sldNum" idx="2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marL="0" marR="0" lvl="1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marL="0" marR="0" lvl="2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marL="0" marR="0" lvl="3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marL="0" marR="0" lvl="4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marL="0" marR="0" lvl="5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marL="0" marR="0" lvl="6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marL="0" marR="0" lvl="7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marL="0" marR="0" lvl="8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42" name="Google Shape;42;p32"/>
          <p:cNvCxnSpPr/>
          <p:nvPr/>
        </p:nvCxnSpPr>
        <p:spPr>
          <a:xfrm>
            <a:off x="-14700" y="4663225"/>
            <a:ext cx="917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32"/>
          <p:cNvSpPr txBox="1"/>
          <p:nvPr/>
        </p:nvSpPr>
        <p:spPr>
          <a:xfrm>
            <a:off x="41875" y="4724875"/>
            <a:ext cx="19887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June 13            Symposium</a:t>
            </a: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cxnSp>
        <p:nvCxnSpPr>
          <p:cNvPr id="44" name="Google Shape;44;p32"/>
          <p:cNvCxnSpPr/>
          <p:nvPr/>
        </p:nvCxnSpPr>
        <p:spPr>
          <a:xfrm>
            <a:off x="674375" y="4901525"/>
            <a:ext cx="289200" cy="1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32"/>
          <p:cNvSpPr txBox="1"/>
          <p:nvPr/>
        </p:nvSpPr>
        <p:spPr>
          <a:xfrm>
            <a:off x="41875" y="0"/>
            <a:ext cx="2768700" cy="1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World Anti-Bullying Forum 2025</a:t>
            </a: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dell'intervento e autori 2">
  <p:cSld name="SECTION_TITLE_AND_DESCRIPTION_1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7"/>
          <p:cNvSpPr/>
          <p:nvPr/>
        </p:nvSpPr>
        <p:spPr>
          <a:xfrm>
            <a:off x="3170350" y="-125"/>
            <a:ext cx="5973600" cy="5143500"/>
          </a:xfrm>
          <a:prstGeom prst="rect">
            <a:avLst/>
          </a:prstGeom>
          <a:solidFill>
            <a:srgbClr val="408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57"/>
          <p:cNvSpPr txBox="1">
            <a:spLocks noGrp="1"/>
          </p:cNvSpPr>
          <p:nvPr>
            <p:ph type="title"/>
          </p:nvPr>
        </p:nvSpPr>
        <p:spPr>
          <a:xfrm>
            <a:off x="3625175" y="1830475"/>
            <a:ext cx="52413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42" name="Google Shape;342;p57"/>
          <p:cNvSpPr txBox="1">
            <a:spLocks noGrp="1"/>
          </p:cNvSpPr>
          <p:nvPr>
            <p:ph type="subTitle" idx="1"/>
          </p:nvPr>
        </p:nvSpPr>
        <p:spPr>
          <a:xfrm>
            <a:off x="222850" y="1954075"/>
            <a:ext cx="29475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343" name="Google Shape;343;p57"/>
          <p:cNvCxnSpPr/>
          <p:nvPr/>
        </p:nvCxnSpPr>
        <p:spPr>
          <a:xfrm>
            <a:off x="3171500" y="-1325"/>
            <a:ext cx="1200" cy="5147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dell'intervento e autori 3">
  <p:cSld name="SECTION_TITLE_AND_DESCRIPTION_1_1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8"/>
          <p:cNvSpPr/>
          <p:nvPr/>
        </p:nvSpPr>
        <p:spPr>
          <a:xfrm>
            <a:off x="3170350" y="-125"/>
            <a:ext cx="5973600" cy="5143500"/>
          </a:xfrm>
          <a:prstGeom prst="rect">
            <a:avLst/>
          </a:prstGeom>
          <a:solidFill>
            <a:srgbClr val="FFCA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58"/>
          <p:cNvSpPr txBox="1">
            <a:spLocks noGrp="1"/>
          </p:cNvSpPr>
          <p:nvPr>
            <p:ph type="title"/>
          </p:nvPr>
        </p:nvSpPr>
        <p:spPr>
          <a:xfrm>
            <a:off x="3625175" y="1830475"/>
            <a:ext cx="52413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47" name="Google Shape;347;p58"/>
          <p:cNvSpPr txBox="1">
            <a:spLocks noGrp="1"/>
          </p:cNvSpPr>
          <p:nvPr>
            <p:ph type="subTitle" idx="1"/>
          </p:nvPr>
        </p:nvSpPr>
        <p:spPr>
          <a:xfrm>
            <a:off x="222850" y="1954075"/>
            <a:ext cx="29475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348" name="Google Shape;348;p58"/>
          <p:cNvCxnSpPr/>
          <p:nvPr/>
        </p:nvCxnSpPr>
        <p:spPr>
          <a:xfrm>
            <a:off x="3171500" y="-1325"/>
            <a:ext cx="1200" cy="5147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dascalia per immagine chiara">
  <p:cSld name="CAPTION_ONLY">
    <p:bg>
      <p:bgPr>
        <a:solidFill>
          <a:schemeClr val="lt1"/>
        </a:soli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9"/>
          <p:cNvSpPr txBox="1">
            <a:spLocks noGrp="1"/>
          </p:cNvSpPr>
          <p:nvPr>
            <p:ph type="body" idx="1"/>
          </p:nvPr>
        </p:nvSpPr>
        <p:spPr>
          <a:xfrm>
            <a:off x="297500" y="41959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351" name="Google Shape;351;p59"/>
          <p:cNvSpPr txBox="1">
            <a:spLocks noGrp="1"/>
          </p:cNvSpPr>
          <p:nvPr>
            <p:ph type="sldNum" idx="12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marL="0" marR="0" lvl="1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marL="0" marR="0" lvl="2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marL="0" marR="0" lvl="3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marL="0" marR="0" lvl="4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marL="0" marR="0" lvl="5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marL="0" marR="0" lvl="6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marL="0" marR="0" lvl="7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marL="0" marR="0" lvl="8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352" name="Google Shape;352;p59"/>
          <p:cNvCxnSpPr/>
          <p:nvPr/>
        </p:nvCxnSpPr>
        <p:spPr>
          <a:xfrm>
            <a:off x="-14700" y="335200"/>
            <a:ext cx="917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3" name="Google Shape;353;p59"/>
          <p:cNvSpPr txBox="1"/>
          <p:nvPr/>
        </p:nvSpPr>
        <p:spPr>
          <a:xfrm>
            <a:off x="4704150" y="0"/>
            <a:ext cx="4317000" cy="1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The Italian Law 71/2017 on Preventing and Contrasting Bullying</a:t>
            </a: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354" name="Google Shape;354;p59"/>
          <p:cNvSpPr txBox="1">
            <a:spLocks noGrp="1"/>
          </p:cNvSpPr>
          <p:nvPr>
            <p:ph type="sldNum" idx="2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marL="0" marR="0" lvl="1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marL="0" marR="0" lvl="2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marL="0" marR="0" lvl="3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marL="0" marR="0" lvl="4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marL="0" marR="0" lvl="5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marL="0" marR="0" lvl="6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marL="0" marR="0" lvl="7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marL="0" marR="0" lvl="8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355" name="Google Shape;355;p59"/>
          <p:cNvCxnSpPr/>
          <p:nvPr/>
        </p:nvCxnSpPr>
        <p:spPr>
          <a:xfrm>
            <a:off x="-14700" y="4663225"/>
            <a:ext cx="917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6" name="Google Shape;356;p59"/>
          <p:cNvSpPr txBox="1"/>
          <p:nvPr/>
        </p:nvSpPr>
        <p:spPr>
          <a:xfrm>
            <a:off x="41875" y="4724875"/>
            <a:ext cx="19887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June 13            Symposium</a:t>
            </a: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cxnSp>
        <p:nvCxnSpPr>
          <p:cNvPr id="357" name="Google Shape;357;p59"/>
          <p:cNvCxnSpPr/>
          <p:nvPr/>
        </p:nvCxnSpPr>
        <p:spPr>
          <a:xfrm>
            <a:off x="674375" y="4901525"/>
            <a:ext cx="289200" cy="1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8" name="Google Shape;358;p59"/>
          <p:cNvSpPr txBox="1"/>
          <p:nvPr/>
        </p:nvSpPr>
        <p:spPr>
          <a:xfrm>
            <a:off x="41875" y="0"/>
            <a:ext cx="2768700" cy="1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World Anti-Bullying Forum 2025</a:t>
            </a: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359" name="Google Shape;359;p59"/>
          <p:cNvSpPr txBox="1"/>
          <p:nvPr/>
        </p:nvSpPr>
        <p:spPr>
          <a:xfrm>
            <a:off x="3227700" y="2340888"/>
            <a:ext cx="2688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" sz="1800" b="0" i="0" u="none" strike="noStrike" cap="non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Spazio per immagine</a:t>
            </a:r>
            <a:endParaRPr sz="1800" b="0" i="0" u="none" strike="noStrike" cap="non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dascalia per immagine scura">
  <p:cSld name="CAPTION_ONLY_1">
    <p:bg>
      <p:bgPr>
        <a:solidFill>
          <a:srgbClr val="999999"/>
        </a:solid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60"/>
          <p:cNvSpPr txBox="1">
            <a:spLocks noGrp="1"/>
          </p:cNvSpPr>
          <p:nvPr>
            <p:ph type="body" idx="1"/>
          </p:nvPr>
        </p:nvSpPr>
        <p:spPr>
          <a:xfrm>
            <a:off x="281875" y="41572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2" name="Google Shape;362;p60"/>
          <p:cNvSpPr txBox="1">
            <a:spLocks noGrp="1"/>
          </p:cNvSpPr>
          <p:nvPr>
            <p:ph type="sldNum" idx="12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marL="0" marR="0" lvl="1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marL="0" marR="0" lvl="2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marL="0" marR="0" lvl="3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marL="0" marR="0" lvl="4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marL="0" marR="0" lvl="5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marL="0" marR="0" lvl="6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marL="0" marR="0" lvl="7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marL="0" marR="0" lvl="8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363" name="Google Shape;363;p60"/>
          <p:cNvCxnSpPr/>
          <p:nvPr/>
        </p:nvCxnSpPr>
        <p:spPr>
          <a:xfrm>
            <a:off x="-14700" y="335200"/>
            <a:ext cx="9173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4" name="Google Shape;364;p60"/>
          <p:cNvSpPr txBox="1"/>
          <p:nvPr/>
        </p:nvSpPr>
        <p:spPr>
          <a:xfrm>
            <a:off x="4704150" y="0"/>
            <a:ext cx="4317000" cy="1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0" i="0" u="none" strike="noStrike" cap="none">
                <a:solidFill>
                  <a:schemeClr val="lt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The Italian Law 71/2017 on Preventing and Contrasting Bullying</a:t>
            </a:r>
            <a:endParaRPr sz="1000" b="0" i="0" u="none" strike="noStrike" cap="none">
              <a:solidFill>
                <a:schemeClr val="lt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365" name="Google Shape;365;p60"/>
          <p:cNvSpPr txBox="1">
            <a:spLocks noGrp="1"/>
          </p:cNvSpPr>
          <p:nvPr>
            <p:ph type="sldNum" idx="2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marL="0" marR="0" lvl="1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marL="0" marR="0" lvl="2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marL="0" marR="0" lvl="3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marL="0" marR="0" lvl="4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marL="0" marR="0" lvl="5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marL="0" marR="0" lvl="6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marL="0" marR="0" lvl="7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marL="0" marR="0" lvl="8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366" name="Google Shape;366;p60"/>
          <p:cNvCxnSpPr/>
          <p:nvPr/>
        </p:nvCxnSpPr>
        <p:spPr>
          <a:xfrm>
            <a:off x="-14700" y="4663225"/>
            <a:ext cx="9173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7" name="Google Shape;367;p60"/>
          <p:cNvSpPr txBox="1"/>
          <p:nvPr/>
        </p:nvSpPr>
        <p:spPr>
          <a:xfrm>
            <a:off x="41875" y="4724875"/>
            <a:ext cx="19887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0" i="0" u="none" strike="noStrike" cap="none">
                <a:solidFill>
                  <a:schemeClr val="lt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June 13            Symposium</a:t>
            </a:r>
            <a:endParaRPr sz="1000" b="0" i="0" u="none" strike="noStrike" cap="none">
              <a:solidFill>
                <a:schemeClr val="lt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cxnSp>
        <p:nvCxnSpPr>
          <p:cNvPr id="368" name="Google Shape;368;p60"/>
          <p:cNvCxnSpPr/>
          <p:nvPr/>
        </p:nvCxnSpPr>
        <p:spPr>
          <a:xfrm>
            <a:off x="674375" y="4901525"/>
            <a:ext cx="289200" cy="12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9" name="Google Shape;369;p60"/>
          <p:cNvSpPr txBox="1"/>
          <p:nvPr/>
        </p:nvSpPr>
        <p:spPr>
          <a:xfrm>
            <a:off x="41875" y="0"/>
            <a:ext cx="2768700" cy="1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0" i="0" u="none" strike="noStrike" cap="none">
                <a:solidFill>
                  <a:schemeClr val="lt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World Anti-Bullying Forum 2025</a:t>
            </a:r>
            <a:endParaRPr sz="1000" b="0" i="0" u="none" strike="noStrike" cap="none">
              <a:solidFill>
                <a:schemeClr val="lt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370" name="Google Shape;370;p60"/>
          <p:cNvSpPr txBox="1"/>
          <p:nvPr/>
        </p:nvSpPr>
        <p:spPr>
          <a:xfrm>
            <a:off x="3227700" y="2340888"/>
            <a:ext cx="2688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" sz="1800" b="0" i="0" u="none" strike="noStrike" cap="none">
                <a:solidFill>
                  <a:schemeClr val="lt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Spazio per immagine</a:t>
            </a:r>
            <a:endParaRPr sz="1800" b="0" i="0" u="none" strike="noStrike" cap="none">
              <a:solidFill>
                <a:schemeClr val="lt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6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73" name="Google Shape;373;p6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4" name="Google Shape;374;p61"/>
          <p:cNvSpPr txBox="1">
            <a:spLocks noGrp="1"/>
          </p:cNvSpPr>
          <p:nvPr>
            <p:ph type="sldNum" idx="12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marL="0" marR="0" lvl="1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marL="0" marR="0" lvl="2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marL="0" marR="0" lvl="3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marL="0" marR="0" lvl="4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marL="0" marR="0" lvl="5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marL="0" marR="0" lvl="6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marL="0" marR="0" lvl="7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marL="0" marR="0" lvl="8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375" name="Google Shape;375;p61"/>
          <p:cNvCxnSpPr/>
          <p:nvPr/>
        </p:nvCxnSpPr>
        <p:spPr>
          <a:xfrm>
            <a:off x="-14700" y="335200"/>
            <a:ext cx="917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6" name="Google Shape;376;p61"/>
          <p:cNvSpPr txBox="1"/>
          <p:nvPr/>
        </p:nvSpPr>
        <p:spPr>
          <a:xfrm>
            <a:off x="4704150" y="0"/>
            <a:ext cx="4317000" cy="1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The Italian Law 71/2017 on Preventing and Contrasting Bullying</a:t>
            </a: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377" name="Google Shape;377;p61"/>
          <p:cNvSpPr txBox="1">
            <a:spLocks noGrp="1"/>
          </p:cNvSpPr>
          <p:nvPr>
            <p:ph type="sldNum" idx="2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marL="0" marR="0" lvl="1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marL="0" marR="0" lvl="2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marL="0" marR="0" lvl="3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marL="0" marR="0" lvl="4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marL="0" marR="0" lvl="5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marL="0" marR="0" lvl="6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marL="0" marR="0" lvl="7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marL="0" marR="0" lvl="8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378" name="Google Shape;378;p61"/>
          <p:cNvCxnSpPr/>
          <p:nvPr/>
        </p:nvCxnSpPr>
        <p:spPr>
          <a:xfrm>
            <a:off x="-14700" y="4663225"/>
            <a:ext cx="917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9" name="Google Shape;379;p61"/>
          <p:cNvSpPr txBox="1"/>
          <p:nvPr/>
        </p:nvSpPr>
        <p:spPr>
          <a:xfrm>
            <a:off x="41875" y="4724875"/>
            <a:ext cx="19887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June 13            Symposium</a:t>
            </a: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cxnSp>
        <p:nvCxnSpPr>
          <p:cNvPr id="380" name="Google Shape;380;p61"/>
          <p:cNvCxnSpPr/>
          <p:nvPr/>
        </p:nvCxnSpPr>
        <p:spPr>
          <a:xfrm>
            <a:off x="674375" y="4901525"/>
            <a:ext cx="289200" cy="1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1" name="Google Shape;381;p61"/>
          <p:cNvSpPr txBox="1"/>
          <p:nvPr/>
        </p:nvSpPr>
        <p:spPr>
          <a:xfrm>
            <a:off x="41875" y="0"/>
            <a:ext cx="2768700" cy="1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World Anti-Bullying Forum 2025</a:t>
            </a: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zato 1">
  <p:cSld name="CUSTOM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9" name="Google Shape;49;p3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34"/>
          <p:cNvSpPr txBox="1">
            <a:spLocks noGrp="1"/>
          </p:cNvSpPr>
          <p:nvPr>
            <p:ph type="sldNum" idx="12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marL="0" marR="0" lvl="1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marL="0" marR="0" lvl="2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marL="0" marR="0" lvl="3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marL="0" marR="0" lvl="4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marL="0" marR="0" lvl="5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marL="0" marR="0" lvl="6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marL="0" marR="0" lvl="7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marL="0" marR="0" lvl="8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51" name="Google Shape;51;p34"/>
          <p:cNvCxnSpPr/>
          <p:nvPr/>
        </p:nvCxnSpPr>
        <p:spPr>
          <a:xfrm>
            <a:off x="-14700" y="335200"/>
            <a:ext cx="917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" name="Google Shape;52;p34"/>
          <p:cNvSpPr txBox="1"/>
          <p:nvPr/>
        </p:nvSpPr>
        <p:spPr>
          <a:xfrm>
            <a:off x="4704150" y="0"/>
            <a:ext cx="4317000" cy="1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The Italian Law 71/2017 on Preventing and Contrasting Bullying</a:t>
            </a: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53" name="Google Shape;53;p34"/>
          <p:cNvSpPr txBox="1">
            <a:spLocks noGrp="1"/>
          </p:cNvSpPr>
          <p:nvPr>
            <p:ph type="sldNum" idx="2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marL="0" marR="0" lvl="1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marL="0" marR="0" lvl="2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marL="0" marR="0" lvl="3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marL="0" marR="0" lvl="4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marL="0" marR="0" lvl="5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marL="0" marR="0" lvl="6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marL="0" marR="0" lvl="7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marL="0" marR="0" lvl="8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54" name="Google Shape;54;p34"/>
          <p:cNvCxnSpPr/>
          <p:nvPr/>
        </p:nvCxnSpPr>
        <p:spPr>
          <a:xfrm>
            <a:off x="-14700" y="4663225"/>
            <a:ext cx="917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5" name="Google Shape;55;p34"/>
          <p:cNvSpPr txBox="1"/>
          <p:nvPr/>
        </p:nvSpPr>
        <p:spPr>
          <a:xfrm>
            <a:off x="41875" y="4724875"/>
            <a:ext cx="19887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June 13            Symposium</a:t>
            </a: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cxnSp>
        <p:nvCxnSpPr>
          <p:cNvPr id="56" name="Google Shape;56;p34"/>
          <p:cNvCxnSpPr/>
          <p:nvPr/>
        </p:nvCxnSpPr>
        <p:spPr>
          <a:xfrm>
            <a:off x="674375" y="4901525"/>
            <a:ext cx="289200" cy="1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" name="Google Shape;57;p34"/>
          <p:cNvSpPr txBox="1"/>
          <p:nvPr/>
        </p:nvSpPr>
        <p:spPr>
          <a:xfrm>
            <a:off x="41875" y="0"/>
            <a:ext cx="2768700" cy="1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World Anti-Bullying Forum 2025</a:t>
            </a: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4084FF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9"/>
          <p:cNvSpPr txBox="1">
            <a:spLocks noGrp="1"/>
          </p:cNvSpPr>
          <p:nvPr>
            <p:ph type="ctrTitle"/>
          </p:nvPr>
        </p:nvSpPr>
        <p:spPr>
          <a:xfrm>
            <a:off x="311708" y="698750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4000"/>
              <a:buNone/>
              <a:defRPr sz="4000">
                <a:solidFill>
                  <a:srgbClr val="1A1A1A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0" name="Google Shape;60;p3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61" name="Google Shape;61;p39"/>
          <p:cNvCxnSpPr/>
          <p:nvPr/>
        </p:nvCxnSpPr>
        <p:spPr>
          <a:xfrm>
            <a:off x="4895800" y="409425"/>
            <a:ext cx="425400" cy="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39"/>
          <p:cNvSpPr txBox="1"/>
          <p:nvPr/>
        </p:nvSpPr>
        <p:spPr>
          <a:xfrm>
            <a:off x="5292550" y="174500"/>
            <a:ext cx="3728700" cy="6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" sz="1600" b="0" i="0" u="none" strike="noStrike" cap="non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World Anti-Bullying Forum 2025</a:t>
            </a:r>
            <a:endParaRPr sz="16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lenco puntato">
  <p:cSld name="TITLE_AND_BODY_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0"/>
          <p:cNvSpPr txBox="1">
            <a:spLocks noGrp="1"/>
          </p:cNvSpPr>
          <p:nvPr>
            <p:ph type="title"/>
          </p:nvPr>
        </p:nvSpPr>
        <p:spPr>
          <a:xfrm>
            <a:off x="311700" y="489563"/>
            <a:ext cx="8520600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0"/>
          <p:cNvSpPr txBox="1">
            <a:spLocks noGrp="1"/>
          </p:cNvSpPr>
          <p:nvPr>
            <p:ph type="body" idx="1"/>
          </p:nvPr>
        </p:nvSpPr>
        <p:spPr>
          <a:xfrm>
            <a:off x="843650" y="1173150"/>
            <a:ext cx="7988700" cy="3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erif"/>
              <a:buChar char="●"/>
              <a:defRPr>
                <a:latin typeface="Roboto Serif"/>
                <a:ea typeface="Roboto Serif"/>
                <a:cs typeface="Roboto Serif"/>
                <a:sym typeface="Roboto Serif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p40"/>
          <p:cNvSpPr txBox="1">
            <a:spLocks noGrp="1"/>
          </p:cNvSpPr>
          <p:nvPr>
            <p:ph type="sldNum" idx="12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marL="0" marR="0" lvl="1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marL="0" marR="0" lvl="2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marL="0" marR="0" lvl="3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marL="0" marR="0" lvl="4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marL="0" marR="0" lvl="5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marL="0" marR="0" lvl="6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marL="0" marR="0" lvl="7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marL="0" marR="0" lvl="8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67" name="Google Shape;67;p40"/>
          <p:cNvCxnSpPr/>
          <p:nvPr/>
        </p:nvCxnSpPr>
        <p:spPr>
          <a:xfrm>
            <a:off x="-14700" y="335200"/>
            <a:ext cx="917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8" name="Google Shape;68;p40"/>
          <p:cNvCxnSpPr/>
          <p:nvPr/>
        </p:nvCxnSpPr>
        <p:spPr>
          <a:xfrm>
            <a:off x="-14700" y="4663225"/>
            <a:ext cx="917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9" name="Google Shape;69;p40"/>
          <p:cNvSpPr txBox="1"/>
          <p:nvPr/>
        </p:nvSpPr>
        <p:spPr>
          <a:xfrm>
            <a:off x="41875" y="0"/>
            <a:ext cx="2768700" cy="1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World Anti-Bullying Forum 2025</a:t>
            </a: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70" name="Google Shape;70;p40"/>
          <p:cNvSpPr txBox="1"/>
          <p:nvPr/>
        </p:nvSpPr>
        <p:spPr>
          <a:xfrm>
            <a:off x="4704150" y="0"/>
            <a:ext cx="4317000" cy="1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The Italian Law 71/2017 on Preventing and Contrasting Bullying</a:t>
            </a: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71" name="Google Shape;71;p40"/>
          <p:cNvSpPr txBox="1"/>
          <p:nvPr/>
        </p:nvSpPr>
        <p:spPr>
          <a:xfrm>
            <a:off x="41875" y="4724875"/>
            <a:ext cx="19887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June 13            Symposium</a:t>
            </a: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cxnSp>
        <p:nvCxnSpPr>
          <p:cNvPr id="72" name="Google Shape;72;p40"/>
          <p:cNvCxnSpPr/>
          <p:nvPr/>
        </p:nvCxnSpPr>
        <p:spPr>
          <a:xfrm>
            <a:off x="674375" y="4901525"/>
            <a:ext cx="289200" cy="1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3" name="Google Shape;73;p40"/>
          <p:cNvSpPr/>
          <p:nvPr/>
        </p:nvSpPr>
        <p:spPr>
          <a:xfrm>
            <a:off x="444375" y="1275975"/>
            <a:ext cx="281100" cy="381000"/>
          </a:xfrm>
          <a:prstGeom prst="chevron">
            <a:avLst>
              <a:gd name="adj" fmla="val 60706"/>
            </a:avLst>
          </a:prstGeom>
          <a:solidFill>
            <a:srgbClr val="FF5D40"/>
          </a:solidFill>
          <a:ln w="9525" cap="flat" cmpd="sng">
            <a:solidFill>
              <a:srgbClr val="FF5D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74" name="Google Shape;74;p40"/>
          <p:cNvSpPr/>
          <p:nvPr/>
        </p:nvSpPr>
        <p:spPr>
          <a:xfrm>
            <a:off x="444375" y="2049875"/>
            <a:ext cx="281100" cy="381000"/>
          </a:xfrm>
          <a:prstGeom prst="chevron">
            <a:avLst>
              <a:gd name="adj" fmla="val 60706"/>
            </a:avLst>
          </a:prstGeom>
          <a:solidFill>
            <a:srgbClr val="FF5D40"/>
          </a:solidFill>
          <a:ln w="9525" cap="flat" cmpd="sng">
            <a:solidFill>
              <a:srgbClr val="FF5D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75" name="Google Shape;75;p40"/>
          <p:cNvSpPr/>
          <p:nvPr/>
        </p:nvSpPr>
        <p:spPr>
          <a:xfrm>
            <a:off x="444375" y="2823775"/>
            <a:ext cx="281100" cy="381000"/>
          </a:xfrm>
          <a:prstGeom prst="chevron">
            <a:avLst>
              <a:gd name="adj" fmla="val 60706"/>
            </a:avLst>
          </a:prstGeom>
          <a:solidFill>
            <a:srgbClr val="FF5D40"/>
          </a:solidFill>
          <a:ln w="9525" cap="flat" cmpd="sng">
            <a:solidFill>
              <a:srgbClr val="FF5D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76" name="Google Shape;76;p40"/>
          <p:cNvSpPr/>
          <p:nvPr/>
        </p:nvSpPr>
        <p:spPr>
          <a:xfrm>
            <a:off x="444375" y="3597675"/>
            <a:ext cx="281100" cy="381000"/>
          </a:xfrm>
          <a:prstGeom prst="chevron">
            <a:avLst>
              <a:gd name="adj" fmla="val 60706"/>
            </a:avLst>
          </a:prstGeom>
          <a:solidFill>
            <a:srgbClr val="FF5D40"/>
          </a:solidFill>
          <a:ln w="9525" cap="flat" cmpd="sng">
            <a:solidFill>
              <a:srgbClr val="FF5D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FF5D40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41"/>
          <p:cNvSpPr txBox="1">
            <a:spLocks noGrp="1"/>
          </p:cNvSpPr>
          <p:nvPr>
            <p:ph type="sldNum" idx="12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marL="0" marR="0" lvl="1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marL="0" marR="0" lvl="2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marL="0" marR="0" lvl="3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marL="0" marR="0" lvl="4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marL="0" marR="0" lvl="5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marL="0" marR="0" lvl="6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marL="0" marR="0" lvl="7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marL="0" marR="0" lvl="8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80" name="Google Shape;80;p41"/>
          <p:cNvCxnSpPr/>
          <p:nvPr/>
        </p:nvCxnSpPr>
        <p:spPr>
          <a:xfrm>
            <a:off x="-14700" y="335200"/>
            <a:ext cx="917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1" name="Google Shape;81;p41"/>
          <p:cNvSpPr txBox="1"/>
          <p:nvPr/>
        </p:nvSpPr>
        <p:spPr>
          <a:xfrm>
            <a:off x="4704150" y="0"/>
            <a:ext cx="4317000" cy="1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The Italian Law 71/2017 on Preventing and Contrasting Bullying</a:t>
            </a: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82" name="Google Shape;82;p41"/>
          <p:cNvSpPr txBox="1">
            <a:spLocks noGrp="1"/>
          </p:cNvSpPr>
          <p:nvPr>
            <p:ph type="sldNum" idx="2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marL="0" marR="0" lvl="1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marL="0" marR="0" lvl="2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marL="0" marR="0" lvl="3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marL="0" marR="0" lvl="4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marL="0" marR="0" lvl="5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marL="0" marR="0" lvl="6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marL="0" marR="0" lvl="7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marL="0" marR="0" lvl="8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83" name="Google Shape;83;p41"/>
          <p:cNvCxnSpPr/>
          <p:nvPr/>
        </p:nvCxnSpPr>
        <p:spPr>
          <a:xfrm>
            <a:off x="-14700" y="4663225"/>
            <a:ext cx="917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4" name="Google Shape;84;p41"/>
          <p:cNvSpPr txBox="1"/>
          <p:nvPr/>
        </p:nvSpPr>
        <p:spPr>
          <a:xfrm>
            <a:off x="41875" y="4724875"/>
            <a:ext cx="19887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June 13            Symposium</a:t>
            </a: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cxnSp>
        <p:nvCxnSpPr>
          <p:cNvPr id="85" name="Google Shape;85;p41"/>
          <p:cNvCxnSpPr/>
          <p:nvPr/>
        </p:nvCxnSpPr>
        <p:spPr>
          <a:xfrm>
            <a:off x="674375" y="4901525"/>
            <a:ext cx="289200" cy="1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6" name="Google Shape;86;p41"/>
          <p:cNvSpPr txBox="1"/>
          <p:nvPr/>
        </p:nvSpPr>
        <p:spPr>
          <a:xfrm>
            <a:off x="41875" y="0"/>
            <a:ext cx="2768700" cy="1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World Anti-Bullying Forum 2025</a:t>
            </a:r>
            <a:endParaRPr sz="10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 ExtraBold"/>
              <a:buNone/>
              <a:defRPr sz="2400" b="0" i="0" u="none" strike="noStrike" cap="none">
                <a:solidFill>
                  <a:schemeClr val="dk1"/>
                </a:solidFill>
                <a:latin typeface="Roboto Serif ExtraBold"/>
                <a:ea typeface="Roboto Serif ExtraBold"/>
                <a:cs typeface="Roboto Serif ExtraBold"/>
                <a:sym typeface="Roboto Serif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Serif Medium"/>
              <a:buChar char="●"/>
              <a:defRPr sz="1800" b="0" i="0" u="none" strike="noStrike" cap="non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erif"/>
              <a:buChar char="○"/>
              <a:defRPr sz="1400" b="0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erif"/>
              <a:buChar char="■"/>
              <a:defRPr sz="1400" b="0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erif"/>
              <a:buChar char="●"/>
              <a:defRPr sz="1400" b="0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erif"/>
              <a:buChar char="○"/>
              <a:defRPr sz="1400" b="0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erif"/>
              <a:buChar char="■"/>
              <a:defRPr sz="1400" b="0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erif"/>
              <a:buChar char="●"/>
              <a:defRPr sz="1400" b="0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erif"/>
              <a:buChar char="○"/>
              <a:defRPr sz="1400" b="0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erif"/>
              <a:buChar char="■"/>
              <a:defRPr sz="1400" b="0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9pPr>
          </a:lstStyle>
          <a:p>
            <a:endParaRPr/>
          </a:p>
        </p:txBody>
      </p:sp>
      <p:sp>
        <p:nvSpPr>
          <p:cNvPr id="8" name="Google Shape;8;p28"/>
          <p:cNvSpPr txBox="1">
            <a:spLocks noGrp="1"/>
          </p:cNvSpPr>
          <p:nvPr>
            <p:ph type="sldNum" idx="12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marL="0" marR="0" lvl="1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marL="0" marR="0" lvl="2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marL="0" marR="0" lvl="3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marL="0" marR="0" lvl="4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marL="0" marR="0" lvl="5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marL="0" marR="0" lvl="6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marL="0" marR="0" lvl="7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marL="0" marR="0" lvl="8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 ExtraBold"/>
              <a:buNone/>
              <a:defRPr sz="2400" b="0" i="0" u="none" strike="noStrike" cap="none">
                <a:solidFill>
                  <a:schemeClr val="dk1"/>
                </a:solidFill>
                <a:latin typeface="Roboto Serif ExtraBold"/>
                <a:ea typeface="Roboto Serif ExtraBold"/>
                <a:cs typeface="Roboto Serif ExtraBold"/>
                <a:sym typeface="Roboto Serif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Serif Medium"/>
              <a:buChar char="●"/>
              <a:defRPr sz="1800" b="0" i="0" u="none" strike="noStrike" cap="non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erif"/>
              <a:buChar char="○"/>
              <a:defRPr sz="1400" b="0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erif"/>
              <a:buChar char="■"/>
              <a:defRPr sz="1400" b="0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erif"/>
              <a:buChar char="●"/>
              <a:defRPr sz="1400" b="0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erif"/>
              <a:buChar char="○"/>
              <a:defRPr sz="1400" b="0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erif"/>
              <a:buChar char="■"/>
              <a:defRPr sz="1400" b="0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erif"/>
              <a:buChar char="●"/>
              <a:defRPr sz="1400" b="0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erif"/>
              <a:buChar char="○"/>
              <a:defRPr sz="1400" b="0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erif"/>
              <a:buChar char="■"/>
              <a:defRPr sz="1400" b="0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9pPr>
          </a:lstStyle>
          <a:p>
            <a:endParaRPr/>
          </a:p>
        </p:txBody>
      </p:sp>
      <p:sp>
        <p:nvSpPr>
          <p:cNvPr id="145" name="Google Shape;145;p35"/>
          <p:cNvSpPr txBox="1">
            <a:spLocks noGrp="1"/>
          </p:cNvSpPr>
          <p:nvPr>
            <p:ph type="sldNum" idx="12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marL="0" marR="0" lvl="1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marL="0" marR="0" lvl="2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marL="0" marR="0" lvl="3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marL="0" marR="0" lvl="4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marL="0" marR="0" lvl="5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marL="0" marR="0" lvl="6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marL="0" marR="0" lvl="7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marL="0" marR="0" lvl="8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 ExtraBold"/>
              <a:buNone/>
              <a:defRPr sz="2400" b="0" i="0" u="none" strike="noStrike" cap="none">
                <a:solidFill>
                  <a:schemeClr val="dk1"/>
                </a:solidFill>
                <a:latin typeface="Roboto Serif ExtraBold"/>
                <a:ea typeface="Roboto Serif ExtraBold"/>
                <a:cs typeface="Roboto Serif ExtraBold"/>
                <a:sym typeface="Roboto Serif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1" name="Google Shape;271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Serif Medium"/>
              <a:buChar char="●"/>
              <a:defRPr sz="1800" b="0" i="0" u="none" strike="noStrike" cap="non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erif"/>
              <a:buChar char="○"/>
              <a:defRPr sz="1400" b="0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erif"/>
              <a:buChar char="■"/>
              <a:defRPr sz="1400" b="0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erif"/>
              <a:buChar char="●"/>
              <a:defRPr sz="1400" b="0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erif"/>
              <a:buChar char="○"/>
              <a:defRPr sz="1400" b="0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erif"/>
              <a:buChar char="■"/>
              <a:defRPr sz="1400" b="0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erif"/>
              <a:buChar char="●"/>
              <a:defRPr sz="1400" b="0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erif"/>
              <a:buChar char="○"/>
              <a:defRPr sz="1400" b="0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erif"/>
              <a:buChar char="■"/>
              <a:defRPr sz="1400" b="0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9pPr>
          </a:lstStyle>
          <a:p>
            <a:endParaRPr/>
          </a:p>
        </p:txBody>
      </p:sp>
      <p:sp>
        <p:nvSpPr>
          <p:cNvPr id="272" name="Google Shape;272;p37"/>
          <p:cNvSpPr txBox="1">
            <a:spLocks noGrp="1"/>
          </p:cNvSpPr>
          <p:nvPr>
            <p:ph type="sldNum" idx="12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marL="0" marR="0" lvl="1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marL="0" marR="0" lvl="2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marL="0" marR="0" lvl="3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marL="0" marR="0" lvl="4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marL="0" marR="0" lvl="5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marL="0" marR="0" lvl="6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marL="0" marR="0" lvl="7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marL="0" marR="0" lvl="8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"/>
          <p:cNvSpPr txBox="1">
            <a:spLocks noGrp="1"/>
          </p:cNvSpPr>
          <p:nvPr>
            <p:ph type="title"/>
          </p:nvPr>
        </p:nvSpPr>
        <p:spPr>
          <a:xfrm>
            <a:off x="3625175" y="1830475"/>
            <a:ext cx="55188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2100"/>
              <a:t>The Smartphone License as a New Proposal for Digital Education.  </a:t>
            </a:r>
            <a:endParaRPr sz="21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990"/>
              <a:buNone/>
            </a:pPr>
            <a:r>
              <a:rPr lang="it" sz="1800">
                <a:latin typeface="Roboto Serif"/>
                <a:ea typeface="Roboto Serif"/>
                <a:cs typeface="Roboto Serif"/>
                <a:sym typeface="Roboto Serif"/>
              </a:rPr>
              <a:t>Good Practices for the Development                  of Alliances in the Educational Community.</a:t>
            </a:r>
            <a:endParaRPr sz="2520"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387" name="Google Shape;387;p1"/>
          <p:cNvSpPr txBox="1">
            <a:spLocks noGrp="1"/>
          </p:cNvSpPr>
          <p:nvPr>
            <p:ph type="subTitle" idx="1"/>
          </p:nvPr>
        </p:nvSpPr>
        <p:spPr>
          <a:xfrm>
            <a:off x="222850" y="1954075"/>
            <a:ext cx="29475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"/>
              <a:t>— Elena Ferrara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"/>
              <a:t>— Andrea Donati  </a:t>
            </a:r>
            <a:r>
              <a:rPr lang="it" sz="1400">
                <a:latin typeface="Roboto Serif Light"/>
                <a:ea typeface="Roboto Serif Light"/>
                <a:cs typeface="Roboto Serif Light"/>
                <a:sym typeface="Roboto Serif Light"/>
              </a:rPr>
              <a:t>     </a:t>
            </a:r>
            <a:endParaRPr sz="1400"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cxnSp>
        <p:nvCxnSpPr>
          <p:cNvPr id="388" name="Google Shape;388;p1"/>
          <p:cNvCxnSpPr/>
          <p:nvPr/>
        </p:nvCxnSpPr>
        <p:spPr>
          <a:xfrm>
            <a:off x="4667200" y="409425"/>
            <a:ext cx="425400" cy="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9" name="Google Shape;389;p1"/>
          <p:cNvSpPr txBox="1"/>
          <p:nvPr/>
        </p:nvSpPr>
        <p:spPr>
          <a:xfrm>
            <a:off x="5064098" y="174500"/>
            <a:ext cx="3802500" cy="6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The Italian Law 71/2017 on Preventing </a:t>
            </a:r>
            <a:endParaRPr sz="1400" b="0" i="0" u="none" strike="noStrike" cap="non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and Contrasting Bullying</a:t>
            </a:r>
            <a:endParaRPr sz="1400" b="0" i="0" u="none" strike="noStrike" cap="non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pic>
        <p:nvPicPr>
          <p:cNvPr id="390" name="Google Shape;390;p1"/>
          <p:cNvPicPr preferRelativeResize="0"/>
          <p:nvPr/>
        </p:nvPicPr>
        <p:blipFill rotWithShape="1">
          <a:blip r:embed="rId3">
            <a:alphaModFix/>
          </a:blip>
          <a:srcRect l="11971"/>
          <a:stretch/>
        </p:blipFill>
        <p:spPr>
          <a:xfrm>
            <a:off x="76625" y="3869600"/>
            <a:ext cx="1592425" cy="117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6900" y="4064725"/>
            <a:ext cx="1481915" cy="8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Google Shape;501;p10"/>
          <p:cNvPicPr preferRelativeResize="0"/>
          <p:nvPr/>
        </p:nvPicPr>
        <p:blipFill rotWithShape="1">
          <a:blip r:embed="rId3">
            <a:alphaModFix/>
          </a:blip>
          <a:srcRect t="8347" b="16655"/>
          <a:stretch/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11"/>
          <p:cNvSpPr txBox="1">
            <a:spLocks noGrp="1"/>
          </p:cNvSpPr>
          <p:nvPr>
            <p:ph type="title"/>
          </p:nvPr>
        </p:nvSpPr>
        <p:spPr>
          <a:xfrm>
            <a:off x="311700" y="801325"/>
            <a:ext cx="42603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it" sz="3300"/>
              <a:t> more than</a:t>
            </a:r>
            <a:endParaRPr sz="33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it" sz="6000"/>
              <a:t> 100.000</a:t>
            </a:r>
            <a:endParaRPr sz="6000"/>
          </a:p>
        </p:txBody>
      </p:sp>
      <p:sp>
        <p:nvSpPr>
          <p:cNvPr id="507" name="Google Shape;507;p11"/>
          <p:cNvSpPr txBox="1">
            <a:spLocks noGrp="1"/>
          </p:cNvSpPr>
          <p:nvPr>
            <p:ph type="body" idx="1"/>
          </p:nvPr>
        </p:nvSpPr>
        <p:spPr>
          <a:xfrm>
            <a:off x="311700" y="2847425"/>
            <a:ext cx="42603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it" sz="2000"/>
              <a:t>Smartphone Licences issued in Piedmont from 2017 to 2025</a:t>
            </a:r>
            <a:endParaRPr sz="2000"/>
          </a:p>
        </p:txBody>
      </p:sp>
      <p:pic>
        <p:nvPicPr>
          <p:cNvPr id="508" name="Google Shape;50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4000" y="1321283"/>
            <a:ext cx="3462250" cy="2215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12"/>
          <p:cNvSpPr/>
          <p:nvPr/>
        </p:nvSpPr>
        <p:spPr>
          <a:xfrm>
            <a:off x="1051725" y="0"/>
            <a:ext cx="1567500" cy="337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84FF"/>
        </a:solidFill>
        <a:effectLst/>
      </p:bgPr>
    </p:bg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3"/>
          <p:cNvSpPr txBox="1">
            <a:spLocks noGrp="1"/>
          </p:cNvSpPr>
          <p:nvPr>
            <p:ph type="title"/>
          </p:nvPr>
        </p:nvSpPr>
        <p:spPr>
          <a:xfrm>
            <a:off x="802900" y="1806600"/>
            <a:ext cx="30114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it"/>
              <a:t>8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it" sz="2750">
                <a:latin typeface="Roboto Serif Medium"/>
                <a:ea typeface="Roboto Serif Medium"/>
                <a:cs typeface="Roboto Serif Medium"/>
                <a:sym typeface="Roboto Serif Medium"/>
              </a:rPr>
              <a:t>Regions           </a:t>
            </a:r>
            <a:r>
              <a:rPr lang="it" sz="2750">
                <a:latin typeface="Roboto Serif ExtraLight"/>
                <a:ea typeface="Roboto Serif ExtraLight"/>
                <a:cs typeface="Roboto Serif ExtraLight"/>
                <a:sym typeface="Roboto Serif ExtraLight"/>
              </a:rPr>
              <a:t>from North          to South Italy</a:t>
            </a:r>
            <a:endParaRPr sz="2750">
              <a:latin typeface="Roboto Serif ExtraLight"/>
              <a:ea typeface="Roboto Serif ExtraLight"/>
              <a:cs typeface="Roboto Serif ExtraLight"/>
              <a:sym typeface="Roboto Serif ExtraLight"/>
            </a:endParaRPr>
          </a:p>
        </p:txBody>
      </p:sp>
      <p:sp>
        <p:nvSpPr>
          <p:cNvPr id="519" name="Google Shape;519;p13"/>
          <p:cNvSpPr txBox="1">
            <a:spLocks noGrp="1"/>
          </p:cNvSpPr>
          <p:nvPr>
            <p:ph type="title"/>
          </p:nvPr>
        </p:nvSpPr>
        <p:spPr>
          <a:xfrm>
            <a:off x="5166950" y="495300"/>
            <a:ext cx="2725500" cy="13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5200"/>
              <a:t>140.000</a:t>
            </a:r>
            <a:endParaRPr sz="52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2000">
                <a:latin typeface="Roboto Serif Medium"/>
                <a:ea typeface="Roboto Serif Medium"/>
                <a:cs typeface="Roboto Serif Medium"/>
                <a:sym typeface="Roboto Serif Medium"/>
              </a:rPr>
              <a:t>Students</a:t>
            </a:r>
            <a:endParaRPr sz="2000"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520" name="Google Shape;520;p13"/>
          <p:cNvSpPr txBox="1">
            <a:spLocks noGrp="1"/>
          </p:cNvSpPr>
          <p:nvPr>
            <p:ph type="title"/>
          </p:nvPr>
        </p:nvSpPr>
        <p:spPr>
          <a:xfrm>
            <a:off x="5547950" y="1935150"/>
            <a:ext cx="1963500" cy="11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5200"/>
              <a:t>4.000</a:t>
            </a:r>
            <a:endParaRPr sz="52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it" sz="2000">
                <a:latin typeface="Roboto Serif Medium"/>
                <a:ea typeface="Roboto Serif Medium"/>
                <a:cs typeface="Roboto Serif Medium"/>
                <a:sym typeface="Roboto Serif Medium"/>
              </a:rPr>
              <a:t>Teachers</a:t>
            </a:r>
            <a:endParaRPr sz="5200"/>
          </a:p>
        </p:txBody>
      </p:sp>
      <p:sp>
        <p:nvSpPr>
          <p:cNvPr id="521" name="Google Shape;521;p13"/>
          <p:cNvSpPr txBox="1">
            <a:spLocks noGrp="1"/>
          </p:cNvSpPr>
          <p:nvPr>
            <p:ph type="title"/>
          </p:nvPr>
        </p:nvSpPr>
        <p:spPr>
          <a:xfrm>
            <a:off x="5547950" y="3184500"/>
            <a:ext cx="1963500" cy="11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5200"/>
              <a:t>4.000</a:t>
            </a:r>
            <a:endParaRPr sz="52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it" sz="2000">
                <a:latin typeface="Roboto Serif Medium"/>
                <a:ea typeface="Roboto Serif Medium"/>
                <a:cs typeface="Roboto Serif Medium"/>
                <a:sym typeface="Roboto Serif Medium"/>
              </a:rPr>
              <a:t>Parents</a:t>
            </a:r>
            <a:endParaRPr sz="5200"/>
          </a:p>
        </p:txBody>
      </p:sp>
      <p:sp>
        <p:nvSpPr>
          <p:cNvPr id="522" name="Google Shape;522;p13"/>
          <p:cNvSpPr/>
          <p:nvPr/>
        </p:nvSpPr>
        <p:spPr>
          <a:xfrm>
            <a:off x="4431450" y="2305050"/>
            <a:ext cx="281100" cy="381000"/>
          </a:xfrm>
          <a:prstGeom prst="chevron">
            <a:avLst>
              <a:gd name="adj" fmla="val 60706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523" name="Google Shape;523;p13"/>
          <p:cNvSpPr txBox="1"/>
          <p:nvPr/>
        </p:nvSpPr>
        <p:spPr>
          <a:xfrm>
            <a:off x="385850" y="4280550"/>
            <a:ext cx="45327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1" u="none" strike="noStrike" cap="non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Extension of the project by Ass. Contorno Viola</a:t>
            </a:r>
            <a:endParaRPr sz="1400" b="0" i="1" u="none" strike="noStrike" cap="non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4"/>
          <p:cNvSpPr txBox="1">
            <a:spLocks noGrp="1"/>
          </p:cNvSpPr>
          <p:nvPr>
            <p:ph type="title"/>
          </p:nvPr>
        </p:nvSpPr>
        <p:spPr>
          <a:xfrm>
            <a:off x="311700" y="489563"/>
            <a:ext cx="8520600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/>
              <a:t>Educational Pact of Co-responsibility</a:t>
            </a:r>
            <a:endParaRPr/>
          </a:p>
        </p:txBody>
      </p:sp>
      <p:sp>
        <p:nvSpPr>
          <p:cNvPr id="529" name="Google Shape;529;p14"/>
          <p:cNvSpPr txBox="1"/>
          <p:nvPr/>
        </p:nvSpPr>
        <p:spPr>
          <a:xfrm>
            <a:off x="311700" y="1450300"/>
            <a:ext cx="799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The first part, </a:t>
            </a:r>
            <a:r>
              <a:rPr lang="it" sz="1400" b="1" i="0" u="none" strike="noStrike" cap="none">
                <a:solidFill>
                  <a:srgbClr val="000000"/>
                </a:solidFill>
                <a:latin typeface="Roboto Serif"/>
                <a:ea typeface="Roboto Serif"/>
                <a:cs typeface="Roboto Serif"/>
                <a:sym typeface="Roboto Serif"/>
              </a:rPr>
              <a:t>from child to parent</a:t>
            </a:r>
            <a:r>
              <a:rPr lang="it" sz="1400" b="0" i="0" u="none" strike="noStrike" cap="none">
                <a:solidFill>
                  <a:srgbClr val="000000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, is a promise of trust and responsibility</a:t>
            </a:r>
            <a:endParaRPr sz="1400" b="0" i="0" u="none" strike="noStrike" cap="non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530" name="Google Shape;530;p14"/>
          <p:cNvSpPr txBox="1"/>
          <p:nvPr/>
        </p:nvSpPr>
        <p:spPr>
          <a:xfrm>
            <a:off x="311700" y="2039425"/>
            <a:ext cx="30552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&gt; I will not use technology        to lie, mock or deceive another human being... </a:t>
            </a:r>
            <a:r>
              <a:rPr lang="it" sz="14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(not to use technology in a distorted way)</a:t>
            </a:r>
            <a:endParaRPr sz="14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&gt; I will not write in messages or mail something that I would not say in person... </a:t>
            </a:r>
            <a:r>
              <a:rPr lang="it" sz="14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(not to use technology as a shield)</a:t>
            </a:r>
            <a:endParaRPr sz="1400" b="0" i="1" u="none" strike="noStrike" cap="non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cxnSp>
        <p:nvCxnSpPr>
          <p:cNvPr id="531" name="Google Shape;531;p14"/>
          <p:cNvCxnSpPr/>
          <p:nvPr/>
        </p:nvCxnSpPr>
        <p:spPr>
          <a:xfrm>
            <a:off x="-9300" y="1921525"/>
            <a:ext cx="9162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2" name="Google Shape;532;p14"/>
          <p:cNvSpPr txBox="1"/>
          <p:nvPr/>
        </p:nvSpPr>
        <p:spPr>
          <a:xfrm>
            <a:off x="3443550" y="2039425"/>
            <a:ext cx="28668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&gt; I will not send or ask for photos of private parts... </a:t>
            </a:r>
            <a:r>
              <a:rPr lang="it" sz="14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(awareness of the reputational consequences   of online actions)</a:t>
            </a:r>
            <a:endParaRPr sz="14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&gt; You will always know my passwords... </a:t>
            </a:r>
            <a:r>
              <a:rPr lang="it" sz="14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(full confidence in adults)</a:t>
            </a:r>
            <a:endParaRPr sz="14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533" name="Google Shape;533;p14"/>
          <p:cNvSpPr txBox="1"/>
          <p:nvPr/>
        </p:nvSpPr>
        <p:spPr>
          <a:xfrm>
            <a:off x="6123675" y="2039425"/>
            <a:ext cx="28668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&gt; I will learn to use the web and the smartphone without being used by them </a:t>
            </a:r>
            <a:r>
              <a:rPr lang="it" sz="1400" b="0" i="0" u="none" strike="noStrike" cap="non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(acquisition of critical sense and autonomy)</a:t>
            </a:r>
            <a:endParaRPr sz="14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15"/>
          <p:cNvSpPr txBox="1">
            <a:spLocks noGrp="1"/>
          </p:cNvSpPr>
          <p:nvPr>
            <p:ph type="title"/>
          </p:nvPr>
        </p:nvSpPr>
        <p:spPr>
          <a:xfrm>
            <a:off x="311700" y="489563"/>
            <a:ext cx="8520600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/>
              <a:t>Educational Pact of Co-responsibility</a:t>
            </a:r>
            <a:endParaRPr/>
          </a:p>
        </p:txBody>
      </p:sp>
      <p:sp>
        <p:nvSpPr>
          <p:cNvPr id="539" name="Google Shape;539;p15"/>
          <p:cNvSpPr txBox="1"/>
          <p:nvPr/>
        </p:nvSpPr>
        <p:spPr>
          <a:xfrm>
            <a:off x="311700" y="1456350"/>
            <a:ext cx="8832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The second part, </a:t>
            </a:r>
            <a:r>
              <a:rPr lang="it" sz="1400" b="1" i="0" u="none" strike="noStrike" cap="none">
                <a:solidFill>
                  <a:srgbClr val="000000"/>
                </a:solidFill>
                <a:latin typeface="Roboto Serif"/>
                <a:ea typeface="Roboto Serif"/>
                <a:cs typeface="Roboto Serif"/>
                <a:sym typeface="Roboto Serif"/>
              </a:rPr>
              <a:t>from parent to child</a:t>
            </a:r>
            <a:r>
              <a:rPr lang="it" sz="1400" b="0" i="0" u="none" strike="noStrike" cap="none">
                <a:solidFill>
                  <a:srgbClr val="000000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, is an educational and protective commitment</a:t>
            </a:r>
            <a:endParaRPr sz="1400" b="0" i="0" u="none" strike="noStrike" cap="non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540" name="Google Shape;540;p15"/>
          <p:cNvSpPr txBox="1"/>
          <p:nvPr/>
        </p:nvSpPr>
        <p:spPr>
          <a:xfrm>
            <a:off x="311700" y="2039425"/>
            <a:ext cx="30552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&gt; The best antivirus                     is your brain</a:t>
            </a:r>
            <a:endParaRPr sz="1400" b="0" i="0" u="none" strike="noStrike" cap="non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&gt; I promise not                                 to abandon you</a:t>
            </a:r>
            <a:endParaRPr sz="1400" b="0" i="0" u="none" strike="noStrike" cap="non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&gt; If something happens that you can’t handle, talk about it... together we’ll find a solution</a:t>
            </a:r>
            <a:endParaRPr sz="1400" b="0" i="0" u="none" strike="noStrike" cap="non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cxnSp>
        <p:nvCxnSpPr>
          <p:cNvPr id="541" name="Google Shape;541;p15"/>
          <p:cNvCxnSpPr/>
          <p:nvPr/>
        </p:nvCxnSpPr>
        <p:spPr>
          <a:xfrm>
            <a:off x="-9300" y="1921525"/>
            <a:ext cx="9162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42" name="Google Shape;542;p15"/>
          <p:cNvSpPr txBox="1"/>
          <p:nvPr/>
        </p:nvSpPr>
        <p:spPr>
          <a:xfrm>
            <a:off x="3366900" y="2039425"/>
            <a:ext cx="2866800" cy="38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&gt; Be polite, stay in the real world, live your own experiences and not just watch others from a monitor, use the net to expand your knowledge</a:t>
            </a:r>
            <a:endParaRPr sz="1400" b="0" i="0" u="none" strike="noStrike" cap="non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&gt; Remember that it is easy to publish images and words on the web, but difficult to delete them</a:t>
            </a:r>
            <a:endParaRPr sz="1400" b="0" i="0" u="none" strike="noStrike" cap="non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543" name="Google Shape;543;p15"/>
          <p:cNvSpPr txBox="1"/>
          <p:nvPr/>
        </p:nvSpPr>
        <p:spPr>
          <a:xfrm>
            <a:off x="6286500" y="2039425"/>
            <a:ext cx="28668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&gt; Parents are still the guarantors of the good use of the tool </a:t>
            </a:r>
            <a:endParaRPr sz="1400" b="0" i="0" u="none" strike="noStrike" cap="non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D40"/>
        </a:solidFill>
        <a:effectLst/>
      </p:bgPr>
    </p:bg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16"/>
          <p:cNvSpPr txBox="1">
            <a:spLocks noGrp="1"/>
          </p:cNvSpPr>
          <p:nvPr>
            <p:ph type="title"/>
          </p:nvPr>
        </p:nvSpPr>
        <p:spPr>
          <a:xfrm>
            <a:off x="311700" y="489563"/>
            <a:ext cx="8520600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2100"/>
              <a:t>Smartphone License and Care for Students with BES</a:t>
            </a:r>
            <a:endParaRPr sz="2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549" name="Google Shape;549;p16"/>
          <p:cNvSpPr txBox="1"/>
          <p:nvPr/>
        </p:nvSpPr>
        <p:spPr>
          <a:xfrm>
            <a:off x="867575" y="3656250"/>
            <a:ext cx="7527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00" b="0" i="0" u="none" strike="noStrike" cap="non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For the text of the questions a high legibility font was used,            with the intention to favor all students and in particular                   those with specific learning disabilities.</a:t>
            </a:r>
            <a:endParaRPr sz="1600" b="0" i="0" u="none" strike="noStrike" cap="non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550" name="Google Shape;550;p16"/>
          <p:cNvSpPr/>
          <p:nvPr/>
        </p:nvSpPr>
        <p:spPr>
          <a:xfrm>
            <a:off x="426300" y="3927438"/>
            <a:ext cx="281100" cy="381000"/>
          </a:xfrm>
          <a:prstGeom prst="chevron">
            <a:avLst>
              <a:gd name="adj" fmla="val 60706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cxnSp>
        <p:nvCxnSpPr>
          <p:cNvPr id="551" name="Google Shape;551;p16"/>
          <p:cNvCxnSpPr/>
          <p:nvPr/>
        </p:nvCxnSpPr>
        <p:spPr>
          <a:xfrm>
            <a:off x="-9300" y="3467750"/>
            <a:ext cx="9162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52" name="Google Shape;552;p16"/>
          <p:cNvSpPr txBox="1"/>
          <p:nvPr/>
        </p:nvSpPr>
        <p:spPr>
          <a:xfrm>
            <a:off x="867575" y="1362138"/>
            <a:ext cx="75276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" sz="1600" b="0" i="0" u="none" strike="noStrike" cap="non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Training and examination make even more sense for the most fragile and thus most vulnerable.</a:t>
            </a:r>
            <a:endParaRPr sz="1600" b="0" i="0" u="none" strike="noStrike" cap="none"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553" name="Google Shape;553;p16"/>
          <p:cNvSpPr/>
          <p:nvPr/>
        </p:nvSpPr>
        <p:spPr>
          <a:xfrm>
            <a:off x="426300" y="1510200"/>
            <a:ext cx="281100" cy="381000"/>
          </a:xfrm>
          <a:prstGeom prst="chevron">
            <a:avLst>
              <a:gd name="adj" fmla="val 60706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554" name="Google Shape;554;p16"/>
          <p:cNvSpPr txBox="1"/>
          <p:nvPr/>
        </p:nvSpPr>
        <p:spPr>
          <a:xfrm>
            <a:off x="867575" y="2532275"/>
            <a:ext cx="7082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" sz="1600" b="0" i="0" u="none" strike="noStrike" cap="non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For students with special educational needs, the instructions provided in the Personalized Teaching Plans are applied.</a:t>
            </a:r>
            <a:endParaRPr sz="1600" b="0" i="0" u="none" strike="noStrike" cap="non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555" name="Google Shape;555;p16"/>
          <p:cNvSpPr/>
          <p:nvPr/>
        </p:nvSpPr>
        <p:spPr>
          <a:xfrm>
            <a:off x="426300" y="2733575"/>
            <a:ext cx="281100" cy="381000"/>
          </a:xfrm>
          <a:prstGeom prst="chevron">
            <a:avLst>
              <a:gd name="adj" fmla="val 60706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cxnSp>
        <p:nvCxnSpPr>
          <p:cNvPr id="556" name="Google Shape;556;p16"/>
          <p:cNvCxnSpPr/>
          <p:nvPr/>
        </p:nvCxnSpPr>
        <p:spPr>
          <a:xfrm>
            <a:off x="-9300" y="2273888"/>
            <a:ext cx="9162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17"/>
          <p:cNvSpPr txBox="1">
            <a:spLocks noGrp="1"/>
          </p:cNvSpPr>
          <p:nvPr>
            <p:ph type="title"/>
          </p:nvPr>
        </p:nvSpPr>
        <p:spPr>
          <a:xfrm>
            <a:off x="311700" y="489563"/>
            <a:ext cx="8520600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1960"/>
              <a:t>Suspension or Withdrawal of the Licence</a:t>
            </a:r>
            <a:endParaRPr sz="1960"/>
          </a:p>
        </p:txBody>
      </p:sp>
      <p:sp>
        <p:nvSpPr>
          <p:cNvPr id="562" name="Google Shape;562;p17"/>
          <p:cNvSpPr txBox="1"/>
          <p:nvPr/>
        </p:nvSpPr>
        <p:spPr>
          <a:xfrm>
            <a:off x="4593300" y="3139425"/>
            <a:ext cx="4137600" cy="10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00" b="0" i="0" u="none" strike="noStrike" cap="non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From the school                                            </a:t>
            </a:r>
            <a:r>
              <a:rPr lang="it" sz="1600" b="0" i="1" u="none" strike="noStrike" cap="non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Educational Pact of Co-responsibility             and Discipline Regulation</a:t>
            </a:r>
            <a:endParaRPr sz="1600" b="0" i="0" u="none" strike="noStrike" cap="none">
              <a:solidFill>
                <a:schemeClr val="dk1"/>
              </a:solidFill>
              <a:latin typeface="Roboto Serif Black"/>
              <a:ea typeface="Roboto Serif Black"/>
              <a:cs typeface="Roboto Serif Black"/>
              <a:sym typeface="Roboto Serif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563" name="Google Shape;563;p17"/>
          <p:cNvSpPr/>
          <p:nvPr/>
        </p:nvSpPr>
        <p:spPr>
          <a:xfrm>
            <a:off x="4035450" y="3474663"/>
            <a:ext cx="281100" cy="381000"/>
          </a:xfrm>
          <a:prstGeom prst="chevron">
            <a:avLst>
              <a:gd name="adj" fmla="val 60706"/>
            </a:avLst>
          </a:prstGeom>
          <a:solidFill>
            <a:srgbClr val="FF5D40"/>
          </a:solidFill>
          <a:ln w="9525" cap="flat" cmpd="sng">
            <a:solidFill>
              <a:srgbClr val="FF5D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564" name="Google Shape;564;p17"/>
          <p:cNvSpPr txBox="1"/>
          <p:nvPr/>
        </p:nvSpPr>
        <p:spPr>
          <a:xfrm>
            <a:off x="4641300" y="1609950"/>
            <a:ext cx="34842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00" b="0" i="0" u="none" strike="noStrike" cap="non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By parents                                   </a:t>
            </a:r>
            <a:r>
              <a:rPr lang="it" sz="1600" b="0" i="1" u="none" strike="noStrike" cap="non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Parents - Children’s Agreement (</a:t>
            </a:r>
            <a:r>
              <a:rPr lang="it" sz="1600" b="0" i="0" u="none" strike="noStrike" cap="non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including temporary withdrawal of the smartphone)</a:t>
            </a:r>
            <a:endParaRPr sz="1600" b="0" i="0" u="none" strike="noStrike" cap="non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565" name="Google Shape;565;p17"/>
          <p:cNvSpPr/>
          <p:nvPr/>
        </p:nvSpPr>
        <p:spPr>
          <a:xfrm>
            <a:off x="4059450" y="1792500"/>
            <a:ext cx="281100" cy="381000"/>
          </a:xfrm>
          <a:prstGeom prst="chevron">
            <a:avLst>
              <a:gd name="adj" fmla="val 60706"/>
            </a:avLst>
          </a:prstGeom>
          <a:solidFill>
            <a:srgbClr val="FF5D40"/>
          </a:solidFill>
          <a:ln w="9525" cap="flat" cmpd="sng">
            <a:solidFill>
              <a:srgbClr val="FF5D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cxnSp>
        <p:nvCxnSpPr>
          <p:cNvPr id="566" name="Google Shape;566;p17"/>
          <p:cNvCxnSpPr/>
          <p:nvPr/>
        </p:nvCxnSpPr>
        <p:spPr>
          <a:xfrm>
            <a:off x="-9300" y="1081175"/>
            <a:ext cx="9162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7" name="Google Shape;567;p17"/>
          <p:cNvSpPr/>
          <p:nvPr/>
        </p:nvSpPr>
        <p:spPr>
          <a:xfrm>
            <a:off x="311700" y="1531725"/>
            <a:ext cx="3433500" cy="2690100"/>
          </a:xfrm>
          <a:prstGeom prst="roundRect">
            <a:avLst>
              <a:gd name="adj" fmla="val 24468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91425" rIns="91425" bIns="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Roboto Serif SemiBold"/>
              <a:ea typeface="Roboto Serif SemiBold"/>
              <a:cs typeface="Roboto Serif SemiBold"/>
              <a:sym typeface="Roboto Serif SemiBold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700" b="0" i="0" u="none" strike="noStrike" cap="non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In the event of a breach of the agreement,              the licence may be suspended or withdrawn</a:t>
            </a:r>
            <a:endParaRPr sz="1700" b="0" i="0" u="none" strike="noStrike" cap="non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Roboto Serif SemiBold"/>
              <a:ea typeface="Roboto Serif SemiBold"/>
              <a:cs typeface="Roboto Serif SemiBold"/>
              <a:sym typeface="Roboto Serif SemiBol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8"/>
          <p:cNvSpPr txBox="1">
            <a:spLocks noGrp="1"/>
          </p:cNvSpPr>
          <p:nvPr>
            <p:ph type="title"/>
          </p:nvPr>
        </p:nvSpPr>
        <p:spPr>
          <a:xfrm>
            <a:off x="311700" y="489563"/>
            <a:ext cx="8520600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"/>
              <a:t>Delivery Ceremony</a:t>
            </a:r>
            <a:endParaRPr sz="1960"/>
          </a:p>
        </p:txBody>
      </p:sp>
      <p:cxnSp>
        <p:nvCxnSpPr>
          <p:cNvPr id="573" name="Google Shape;573;p18"/>
          <p:cNvCxnSpPr/>
          <p:nvPr/>
        </p:nvCxnSpPr>
        <p:spPr>
          <a:xfrm>
            <a:off x="-9300" y="1081175"/>
            <a:ext cx="9162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4" name="Google Shape;574;p18"/>
          <p:cNvSpPr txBox="1"/>
          <p:nvPr/>
        </p:nvSpPr>
        <p:spPr>
          <a:xfrm>
            <a:off x="311700" y="1425250"/>
            <a:ext cx="3197400" cy="31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it" sz="1500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Solemn recognition                          of the achieved awareness          by students.</a:t>
            </a:r>
            <a:endParaRPr sz="1500" i="0" u="none" strike="noStrike" cap="none"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it" sz="1500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The ceremonies follow                    a common protocol: parents, teachers and the Head                   of School, local authorities         are present.</a:t>
            </a:r>
            <a:endParaRPr sz="1500" i="0" u="none" strike="noStrike" cap="none"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it" sz="1500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The Student-Parent Pact                is made.</a:t>
            </a:r>
            <a:endParaRPr sz="1500" i="0" u="none" strike="noStrike" cap="none">
              <a:solidFill>
                <a:srgbClr val="000000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pic>
        <p:nvPicPr>
          <p:cNvPr id="575" name="Google Shape;575;p18" title="Screenshot 2025-05-25 at 11.26.16.png"/>
          <p:cNvPicPr preferRelativeResize="0"/>
          <p:nvPr/>
        </p:nvPicPr>
        <p:blipFill rotWithShape="1">
          <a:blip r:embed="rId3">
            <a:alphaModFix/>
          </a:blip>
          <a:srcRect l="16157" t="108" r="5448" b="119"/>
          <a:stretch/>
        </p:blipFill>
        <p:spPr>
          <a:xfrm>
            <a:off x="3676050" y="1085025"/>
            <a:ext cx="5467951" cy="35751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6" name="Google Shape;576;p18"/>
          <p:cNvCxnSpPr/>
          <p:nvPr/>
        </p:nvCxnSpPr>
        <p:spPr>
          <a:xfrm flipH="1">
            <a:off x="3672450" y="1079000"/>
            <a:ext cx="3600" cy="3585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D40"/>
        </a:solidFill>
        <a:effectLst/>
      </p:bgPr>
    </p:bg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9"/>
          <p:cNvSpPr txBox="1">
            <a:spLocks noGrp="1"/>
          </p:cNvSpPr>
          <p:nvPr>
            <p:ph type="title"/>
          </p:nvPr>
        </p:nvSpPr>
        <p:spPr>
          <a:xfrm>
            <a:off x="311700" y="489563"/>
            <a:ext cx="8520600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/>
              <a:t>What Next?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582" name="Google Shape;582;p19"/>
          <p:cNvSpPr txBox="1"/>
          <p:nvPr/>
        </p:nvSpPr>
        <p:spPr>
          <a:xfrm>
            <a:off x="867575" y="4126725"/>
            <a:ext cx="4460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00" b="0" i="0" u="none" strike="noStrike" cap="none">
                <a:solidFill>
                  <a:srgbClr val="000000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Licence for Vulnerable Groups</a:t>
            </a:r>
            <a:endParaRPr sz="1600" b="0" i="0" u="none" strike="noStrike" cap="non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583" name="Google Shape;583;p19"/>
          <p:cNvSpPr/>
          <p:nvPr/>
        </p:nvSpPr>
        <p:spPr>
          <a:xfrm>
            <a:off x="426300" y="4159913"/>
            <a:ext cx="281100" cy="381000"/>
          </a:xfrm>
          <a:prstGeom prst="chevron">
            <a:avLst>
              <a:gd name="adj" fmla="val 60706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cxnSp>
        <p:nvCxnSpPr>
          <p:cNvPr id="584" name="Google Shape;584;p19"/>
          <p:cNvCxnSpPr/>
          <p:nvPr/>
        </p:nvCxnSpPr>
        <p:spPr>
          <a:xfrm>
            <a:off x="-9300" y="3247625"/>
            <a:ext cx="9162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5" name="Google Shape;585;p19"/>
          <p:cNvSpPr txBox="1"/>
          <p:nvPr/>
        </p:nvSpPr>
        <p:spPr>
          <a:xfrm>
            <a:off x="867575" y="1238750"/>
            <a:ext cx="3954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" sz="1600" b="0" i="0" u="none" strike="noStrike" cap="none">
                <a:solidFill>
                  <a:srgbClr val="000000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Learner's Permit (primary school)</a:t>
            </a:r>
            <a:endParaRPr sz="1600" b="0" i="0" u="none" strike="noStrike" cap="non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586" name="Google Shape;586;p19"/>
          <p:cNvSpPr/>
          <p:nvPr/>
        </p:nvSpPr>
        <p:spPr>
          <a:xfrm>
            <a:off x="426300" y="1301850"/>
            <a:ext cx="281100" cy="381000"/>
          </a:xfrm>
          <a:prstGeom prst="chevron">
            <a:avLst>
              <a:gd name="adj" fmla="val 60706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587" name="Google Shape;587;p19"/>
          <p:cNvSpPr txBox="1"/>
          <p:nvPr/>
        </p:nvSpPr>
        <p:spPr>
          <a:xfrm>
            <a:off x="867575" y="2672625"/>
            <a:ext cx="5075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" sz="1600" b="0" i="0" u="none" strike="noStrike" cap="none">
                <a:solidFill>
                  <a:srgbClr val="000000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Licence Renewal (II degree)   </a:t>
            </a:r>
            <a:endParaRPr sz="1600" b="0" i="0" u="none" strike="noStrike" cap="non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588" name="Google Shape;588;p19"/>
          <p:cNvSpPr/>
          <p:nvPr/>
        </p:nvSpPr>
        <p:spPr>
          <a:xfrm>
            <a:off x="426300" y="2697675"/>
            <a:ext cx="281100" cy="381000"/>
          </a:xfrm>
          <a:prstGeom prst="chevron">
            <a:avLst>
              <a:gd name="adj" fmla="val 60706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cxnSp>
        <p:nvCxnSpPr>
          <p:cNvPr id="589" name="Google Shape;589;p19"/>
          <p:cNvCxnSpPr/>
          <p:nvPr/>
        </p:nvCxnSpPr>
        <p:spPr>
          <a:xfrm>
            <a:off x="-9300" y="1827413"/>
            <a:ext cx="9162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0" name="Google Shape;590;p19"/>
          <p:cNvSpPr txBox="1"/>
          <p:nvPr/>
        </p:nvSpPr>
        <p:spPr>
          <a:xfrm>
            <a:off x="867575" y="1954000"/>
            <a:ext cx="5075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" sz="1600" b="0" i="0" u="none" strike="noStrike" cap="none">
                <a:solidFill>
                  <a:srgbClr val="000000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Smartphone Licence (I degree)</a:t>
            </a:r>
            <a:endParaRPr sz="1600" b="0" i="0" u="none" strike="noStrike" cap="non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591" name="Google Shape;591;p19"/>
          <p:cNvSpPr/>
          <p:nvPr/>
        </p:nvSpPr>
        <p:spPr>
          <a:xfrm>
            <a:off x="426300" y="1987588"/>
            <a:ext cx="281100" cy="381000"/>
          </a:xfrm>
          <a:prstGeom prst="chevron">
            <a:avLst>
              <a:gd name="adj" fmla="val 60706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592" name="Google Shape;592;p19"/>
          <p:cNvSpPr txBox="1"/>
          <p:nvPr/>
        </p:nvSpPr>
        <p:spPr>
          <a:xfrm>
            <a:off x="867575" y="3406388"/>
            <a:ext cx="2297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" sz="1600" b="0" i="0" u="none" strike="noStrike" cap="none">
                <a:solidFill>
                  <a:srgbClr val="000000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License for Parents</a:t>
            </a:r>
            <a:endParaRPr sz="1600" b="0" i="0" u="none" strike="noStrike" cap="non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593" name="Google Shape;593;p19"/>
          <p:cNvSpPr/>
          <p:nvPr/>
        </p:nvSpPr>
        <p:spPr>
          <a:xfrm>
            <a:off x="426300" y="3424713"/>
            <a:ext cx="281100" cy="381000"/>
          </a:xfrm>
          <a:prstGeom prst="chevron">
            <a:avLst>
              <a:gd name="adj" fmla="val 60706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cxnSp>
        <p:nvCxnSpPr>
          <p:cNvPr id="594" name="Google Shape;594;p19"/>
          <p:cNvCxnSpPr/>
          <p:nvPr/>
        </p:nvCxnSpPr>
        <p:spPr>
          <a:xfrm>
            <a:off x="-9300" y="2528750"/>
            <a:ext cx="9162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5" name="Google Shape;595;p19"/>
          <p:cNvCxnSpPr/>
          <p:nvPr/>
        </p:nvCxnSpPr>
        <p:spPr>
          <a:xfrm>
            <a:off x="-9300" y="3982825"/>
            <a:ext cx="9162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"/>
          <p:cNvSpPr txBox="1">
            <a:spLocks noGrp="1"/>
          </p:cNvSpPr>
          <p:nvPr>
            <p:ph type="title"/>
          </p:nvPr>
        </p:nvSpPr>
        <p:spPr>
          <a:xfrm>
            <a:off x="311700" y="489575"/>
            <a:ext cx="4059000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1960"/>
              <a:t>Why do cyberbullying   cases occur in this area?</a:t>
            </a:r>
            <a:endParaRPr sz="1960"/>
          </a:p>
        </p:txBody>
      </p:sp>
      <p:sp>
        <p:nvSpPr>
          <p:cNvPr id="397" name="Google Shape;397;p2"/>
          <p:cNvSpPr txBox="1">
            <a:spLocks noGrp="1"/>
          </p:cNvSpPr>
          <p:nvPr>
            <p:ph type="body" idx="1"/>
          </p:nvPr>
        </p:nvSpPr>
        <p:spPr>
          <a:xfrm>
            <a:off x="311700" y="1647575"/>
            <a:ext cx="4059000" cy="29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" sz="1400">
                <a:latin typeface="Roboto Serif"/>
                <a:ea typeface="Roboto Serif"/>
                <a:cs typeface="Roboto Serif"/>
                <a:sym typeface="Roboto Serif"/>
              </a:rPr>
              <a:t>Some background elements:</a:t>
            </a:r>
            <a:endParaRPr sz="1400">
              <a:latin typeface="Roboto Serif"/>
              <a:ea typeface="Roboto Serif"/>
              <a:cs typeface="Roboto Serif"/>
              <a:sym typeface="Roboto Serif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it" sz="1400">
                <a:latin typeface="Roboto Serif"/>
                <a:ea typeface="Roboto Serif"/>
                <a:cs typeface="Roboto Serif"/>
                <a:sym typeface="Roboto Serif"/>
              </a:rPr>
              <a:t>&gt; The social isolation of adolescents</a:t>
            </a:r>
            <a:endParaRPr sz="1400">
              <a:latin typeface="Roboto Serif"/>
              <a:ea typeface="Roboto Serif"/>
              <a:cs typeface="Roboto Serif"/>
              <a:sym typeface="Roboto Serif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it" sz="1400">
                <a:latin typeface="Roboto Serif"/>
                <a:ea typeface="Roboto Serif"/>
                <a:cs typeface="Roboto Serif"/>
                <a:sym typeface="Roboto Serif"/>
              </a:rPr>
              <a:t>&gt; The need for parents to monitor             their children as they travel to and from the city to study has led to the early provision of mobile phones</a:t>
            </a:r>
            <a:endParaRPr sz="1400">
              <a:latin typeface="Roboto Serif"/>
              <a:ea typeface="Roboto Serif"/>
              <a:cs typeface="Roboto Serif"/>
              <a:sym typeface="Roboto Serif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it" sz="1400">
                <a:latin typeface="Roboto Serif"/>
                <a:ea typeface="Roboto Serif"/>
                <a:cs typeface="Roboto Serif"/>
                <a:sym typeface="Roboto Serif"/>
              </a:rPr>
              <a:t>&gt; Lack of awareness of network risks</a:t>
            </a:r>
            <a:endParaRPr sz="1400">
              <a:latin typeface="Roboto Serif"/>
              <a:ea typeface="Roboto Serif"/>
              <a:cs typeface="Roboto Serif"/>
              <a:sym typeface="Roboto Serif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it" sz="1400">
                <a:latin typeface="Roboto Serif"/>
                <a:ea typeface="Roboto Serif"/>
                <a:cs typeface="Roboto Serif"/>
                <a:sym typeface="Roboto Serif"/>
              </a:rPr>
              <a:t>&gt; Absence of digital citizenship   education projects</a:t>
            </a:r>
            <a:endParaRPr sz="1400"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398" name="Google Shape;398;p2"/>
          <p:cNvSpPr txBox="1">
            <a:spLocks noGrp="1"/>
          </p:cNvSpPr>
          <p:nvPr>
            <p:ph type="body" idx="2"/>
          </p:nvPr>
        </p:nvSpPr>
        <p:spPr>
          <a:xfrm>
            <a:off x="4800600" y="489575"/>
            <a:ext cx="4059000" cy="40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pic>
        <p:nvPicPr>
          <p:cNvPr id="399" name="Google Shape;399;p2" title="Crampiolo_Devero.jpg"/>
          <p:cNvPicPr preferRelativeResize="0"/>
          <p:nvPr/>
        </p:nvPicPr>
        <p:blipFill rotWithShape="1">
          <a:blip r:embed="rId3">
            <a:alphaModFix/>
          </a:blip>
          <a:srcRect l="9671" t="59" r="25895"/>
          <a:stretch/>
        </p:blipFill>
        <p:spPr>
          <a:xfrm>
            <a:off x="4572000" y="339325"/>
            <a:ext cx="4572000" cy="4321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20"/>
          <p:cNvSpPr txBox="1"/>
          <p:nvPr/>
        </p:nvSpPr>
        <p:spPr>
          <a:xfrm>
            <a:off x="1029450" y="2710650"/>
            <a:ext cx="70851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00" b="0" i="0" u="none" strike="noStrike" cap="non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Journal of Psychological and Educational Research JPER - 2024, 32 (2), November, 34-51 e-ISSN: 2821-4099</a:t>
            </a:r>
            <a:endParaRPr sz="1400" b="0" i="0" u="none" strike="noStrike" cap="none"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cxnSp>
        <p:nvCxnSpPr>
          <p:cNvPr id="601" name="Google Shape;601;p20"/>
          <p:cNvCxnSpPr/>
          <p:nvPr/>
        </p:nvCxnSpPr>
        <p:spPr>
          <a:xfrm>
            <a:off x="-9300" y="2571750"/>
            <a:ext cx="9162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2" name="Google Shape;602;p20"/>
          <p:cNvSpPr txBox="1"/>
          <p:nvPr/>
        </p:nvSpPr>
        <p:spPr>
          <a:xfrm>
            <a:off x="331500" y="929075"/>
            <a:ext cx="8481000" cy="15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it" sz="2220" b="0" i="0" u="none" strike="noStrike" cap="none">
                <a:solidFill>
                  <a:schemeClr val="dk1"/>
                </a:solidFill>
                <a:latin typeface="Roboto Serif SemiBold"/>
                <a:ea typeface="Roboto Serif SemiBold"/>
                <a:cs typeface="Roboto Serif SemiBold"/>
                <a:sym typeface="Roboto Serif SemiBold"/>
              </a:rPr>
              <a:t>Results of the Research of                                      “Preventing Problematic Smartphone Use: Effectiveness Evaluation of the Smartphone Licence Program for Italian Preadolescents”</a:t>
            </a:r>
            <a:r>
              <a:rPr lang="it" sz="2220" b="0" i="0" u="none" strike="noStrike" cap="none">
                <a:solidFill>
                  <a:schemeClr val="dk1"/>
                </a:solidFill>
                <a:latin typeface="Roboto Serif ExtraBold"/>
                <a:ea typeface="Roboto Serif ExtraBold"/>
                <a:cs typeface="Roboto Serif ExtraBold"/>
                <a:sym typeface="Roboto Serif ExtraBold"/>
              </a:rPr>
              <a:t> </a:t>
            </a:r>
            <a:endParaRPr sz="2220" b="0" i="0" u="none" strike="noStrike" cap="none">
              <a:solidFill>
                <a:schemeClr val="dk1"/>
              </a:solidFill>
              <a:latin typeface="Roboto Serif ExtraBold"/>
              <a:ea typeface="Roboto Serif ExtraBold"/>
              <a:cs typeface="Roboto Serif ExtraBold"/>
              <a:sym typeface="Roboto Serif Extra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603" name="Google Shape;603;p20"/>
          <p:cNvSpPr txBox="1"/>
          <p:nvPr/>
        </p:nvSpPr>
        <p:spPr>
          <a:xfrm>
            <a:off x="285450" y="3664950"/>
            <a:ext cx="8527200" cy="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Paolo Bozzato</a:t>
            </a:r>
            <a:r>
              <a:rPr lang="it" sz="1400" b="0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, University of Insubria, Italy</a:t>
            </a:r>
            <a:endParaRPr sz="1400" b="0" i="0" u="none" strike="noStrike" cap="none"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Mauro Croce</a:t>
            </a:r>
            <a:r>
              <a:rPr lang="it" sz="1400" b="0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, University of Applied Sciences and Arts of Southern Switzerland, Switzerland</a:t>
            </a:r>
            <a:endParaRPr sz="1400" b="0" i="0" u="none" strike="noStrike" cap="none"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Nicolas Leanza</a:t>
            </a:r>
            <a:r>
              <a:rPr lang="it" sz="1400" b="0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, Foundation IRCCS Ca' Granda Ospedale Maggiore Policlinico, Italy</a:t>
            </a:r>
            <a:endParaRPr sz="1400" b="0" i="0" u="none" strike="noStrike" cap="non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1"/>
          <p:cNvSpPr txBox="1">
            <a:spLocks noGrp="1"/>
          </p:cNvSpPr>
          <p:nvPr>
            <p:ph type="title"/>
          </p:nvPr>
        </p:nvSpPr>
        <p:spPr>
          <a:xfrm>
            <a:off x="506575" y="2299325"/>
            <a:ext cx="18720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it" sz="8000"/>
              <a:t>11</a:t>
            </a:r>
            <a:endParaRPr sz="80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2000"/>
              <a:buNone/>
            </a:pPr>
            <a:r>
              <a:rPr lang="it" sz="2021">
                <a:latin typeface="Roboto Serif Medium"/>
                <a:ea typeface="Roboto Serif Medium"/>
                <a:cs typeface="Roboto Serif Medium"/>
                <a:sym typeface="Roboto Serif Medium"/>
              </a:rPr>
              <a:t>Schools</a:t>
            </a:r>
            <a:endParaRPr/>
          </a:p>
        </p:txBody>
      </p:sp>
      <p:sp>
        <p:nvSpPr>
          <p:cNvPr id="609" name="Google Shape;609;p21"/>
          <p:cNvSpPr txBox="1">
            <a:spLocks noGrp="1"/>
          </p:cNvSpPr>
          <p:nvPr>
            <p:ph type="title"/>
          </p:nvPr>
        </p:nvSpPr>
        <p:spPr>
          <a:xfrm>
            <a:off x="506575" y="335825"/>
            <a:ext cx="18720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it" sz="8000"/>
              <a:t>2</a:t>
            </a:r>
            <a:endParaRPr sz="80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800">
                <a:latin typeface="Roboto Serif Medium"/>
                <a:ea typeface="Roboto Serif Medium"/>
                <a:cs typeface="Roboto Serif Medium"/>
                <a:sym typeface="Roboto Serif Medium"/>
              </a:rPr>
              <a:t>Regions</a:t>
            </a:r>
            <a:endParaRPr sz="8000"/>
          </a:p>
        </p:txBody>
      </p:sp>
      <p:cxnSp>
        <p:nvCxnSpPr>
          <p:cNvPr id="610" name="Google Shape;610;p21"/>
          <p:cNvCxnSpPr/>
          <p:nvPr/>
        </p:nvCxnSpPr>
        <p:spPr>
          <a:xfrm>
            <a:off x="3064288" y="335825"/>
            <a:ext cx="0" cy="4330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11" name="Google Shape;611;p21"/>
          <p:cNvSpPr txBox="1">
            <a:spLocks noGrp="1"/>
          </p:cNvSpPr>
          <p:nvPr>
            <p:ph type="title"/>
          </p:nvPr>
        </p:nvSpPr>
        <p:spPr>
          <a:xfrm>
            <a:off x="6504775" y="670625"/>
            <a:ext cx="23256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40240"/>
              <a:buNone/>
            </a:pPr>
            <a:r>
              <a:rPr lang="it" sz="5550"/>
              <a:t>11-13</a:t>
            </a:r>
            <a:endParaRPr sz="555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2000"/>
              <a:buNone/>
            </a:pPr>
            <a:r>
              <a:rPr lang="it" sz="1800">
                <a:latin typeface="Roboto Serif Medium"/>
                <a:ea typeface="Roboto Serif Medium"/>
                <a:cs typeface="Roboto Serif Medium"/>
                <a:sym typeface="Roboto Serif Medium"/>
              </a:rPr>
              <a:t>Years old</a:t>
            </a:r>
            <a:endParaRPr sz="8000"/>
          </a:p>
        </p:txBody>
      </p:sp>
      <p:sp>
        <p:nvSpPr>
          <p:cNvPr id="612" name="Google Shape;612;p21"/>
          <p:cNvSpPr txBox="1">
            <a:spLocks noGrp="1"/>
          </p:cNvSpPr>
          <p:nvPr>
            <p:ph type="title"/>
          </p:nvPr>
        </p:nvSpPr>
        <p:spPr>
          <a:xfrm>
            <a:off x="6239275" y="2299325"/>
            <a:ext cx="2856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40240"/>
              <a:buNone/>
            </a:pPr>
            <a:r>
              <a:rPr lang="it" sz="5550"/>
              <a:t>49.1%</a:t>
            </a:r>
            <a:endParaRPr sz="555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0"/>
              <a:buFont typeface="Arial"/>
              <a:buNone/>
            </a:pPr>
            <a:r>
              <a:rPr lang="it" sz="1800">
                <a:latin typeface="Roboto Serif Medium"/>
                <a:ea typeface="Roboto Serif Medium"/>
                <a:cs typeface="Roboto Serif Medium"/>
                <a:sym typeface="Roboto Serif Medium"/>
              </a:rPr>
              <a:t>Males   </a:t>
            </a:r>
            <a:endParaRPr sz="5550"/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240240"/>
              <a:buNone/>
            </a:pPr>
            <a:r>
              <a:rPr lang="it" sz="5550"/>
              <a:t>48.6%</a:t>
            </a:r>
            <a:endParaRPr sz="555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2000"/>
              <a:buNone/>
            </a:pPr>
            <a:r>
              <a:rPr lang="it" sz="1800">
                <a:latin typeface="Roboto Serif Medium"/>
                <a:ea typeface="Roboto Serif Medium"/>
                <a:cs typeface="Roboto Serif Medium"/>
                <a:sym typeface="Roboto Serif Medium"/>
              </a:rPr>
              <a:t>Females</a:t>
            </a:r>
            <a:endParaRPr sz="8000"/>
          </a:p>
        </p:txBody>
      </p:sp>
      <p:cxnSp>
        <p:nvCxnSpPr>
          <p:cNvPr id="613" name="Google Shape;613;p21"/>
          <p:cNvCxnSpPr/>
          <p:nvPr/>
        </p:nvCxnSpPr>
        <p:spPr>
          <a:xfrm>
            <a:off x="6102888" y="335825"/>
            <a:ext cx="0" cy="4330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14" name="Google Shape;614;p21"/>
          <p:cNvSpPr txBox="1">
            <a:spLocks noGrp="1"/>
          </p:cNvSpPr>
          <p:nvPr>
            <p:ph type="title"/>
          </p:nvPr>
        </p:nvSpPr>
        <p:spPr>
          <a:xfrm>
            <a:off x="3155300" y="608250"/>
            <a:ext cx="2856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it" sz="8000"/>
              <a:t>1</a:t>
            </a:r>
            <a:endParaRPr sz="8000"/>
          </a:p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SzPts val="12000"/>
              <a:buNone/>
            </a:pPr>
            <a:r>
              <a:rPr lang="it" sz="1650">
                <a:latin typeface="Roboto Serif Medium"/>
                <a:ea typeface="Roboto Serif Medium"/>
                <a:cs typeface="Roboto Serif Medium"/>
                <a:sym typeface="Roboto Serif Medium"/>
              </a:rPr>
              <a:t>Group who received          the Smartphone License </a:t>
            </a:r>
            <a:endParaRPr sz="1650"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615" name="Google Shape;615;p21"/>
          <p:cNvSpPr txBox="1">
            <a:spLocks noGrp="1"/>
          </p:cNvSpPr>
          <p:nvPr>
            <p:ph type="title"/>
          </p:nvPr>
        </p:nvSpPr>
        <p:spPr>
          <a:xfrm>
            <a:off x="3155288" y="2149150"/>
            <a:ext cx="2856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it" sz="8000"/>
              <a:t>1</a:t>
            </a:r>
            <a:endParaRPr sz="8000"/>
          </a:p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SzPts val="12000"/>
              <a:buNone/>
            </a:pPr>
            <a:r>
              <a:rPr lang="it" sz="2000">
                <a:latin typeface="Roboto Serif Medium"/>
                <a:ea typeface="Roboto Serif Medium"/>
                <a:cs typeface="Roboto Serif Medium"/>
                <a:sym typeface="Roboto Serif Medium"/>
              </a:rPr>
              <a:t>Control group</a:t>
            </a:r>
            <a:endParaRPr sz="2000"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22"/>
          <p:cNvSpPr txBox="1">
            <a:spLocks noGrp="1"/>
          </p:cNvSpPr>
          <p:nvPr>
            <p:ph type="title"/>
          </p:nvPr>
        </p:nvSpPr>
        <p:spPr>
          <a:xfrm>
            <a:off x="311700" y="489563"/>
            <a:ext cx="8520600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/>
              <a:t>The Questionnaire</a:t>
            </a:r>
            <a:endParaRPr/>
          </a:p>
        </p:txBody>
      </p:sp>
      <p:sp>
        <p:nvSpPr>
          <p:cNvPr id="621" name="Google Shape;621;p22"/>
          <p:cNvSpPr txBox="1"/>
          <p:nvPr/>
        </p:nvSpPr>
        <p:spPr>
          <a:xfrm>
            <a:off x="4896561" y="1784050"/>
            <a:ext cx="215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Roboto Serif Medium"/>
                <a:ea typeface="Roboto Serif Medium"/>
                <a:cs typeface="Roboto Serif Medium"/>
                <a:sym typeface="Roboto Serif Medium"/>
              </a:rPr>
              <a:t>Smartphone        Licence Program</a:t>
            </a:r>
            <a:endParaRPr sz="1400" b="0" i="0" u="none" strike="noStrike" cap="non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622" name="Google Shape;622;p22"/>
          <p:cNvSpPr txBox="1"/>
          <p:nvPr/>
        </p:nvSpPr>
        <p:spPr>
          <a:xfrm>
            <a:off x="7419775" y="1787625"/>
            <a:ext cx="1592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Questionnaire</a:t>
            </a:r>
            <a:endParaRPr sz="1400" b="0" i="0" u="none" strike="noStrike" cap="non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Time 2</a:t>
            </a:r>
            <a:endParaRPr sz="1400" b="1" i="0" u="none" strike="noStrike" cap="none">
              <a:solidFill>
                <a:srgbClr val="000000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cxnSp>
        <p:nvCxnSpPr>
          <p:cNvPr id="623" name="Google Shape;623;p22"/>
          <p:cNvCxnSpPr/>
          <p:nvPr/>
        </p:nvCxnSpPr>
        <p:spPr>
          <a:xfrm>
            <a:off x="4709225" y="2196925"/>
            <a:ext cx="300" cy="521700"/>
          </a:xfrm>
          <a:prstGeom prst="straightConnector1">
            <a:avLst/>
          </a:prstGeom>
          <a:noFill/>
          <a:ln w="28575" cap="flat" cmpd="sng">
            <a:solidFill>
              <a:srgbClr val="4084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4" name="Google Shape;624;p22"/>
          <p:cNvSpPr txBox="1"/>
          <p:nvPr/>
        </p:nvSpPr>
        <p:spPr>
          <a:xfrm>
            <a:off x="2556194" y="1787625"/>
            <a:ext cx="1592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Questionnaire</a:t>
            </a:r>
            <a:endParaRPr sz="1400" b="0" i="0" u="none" strike="noStrike" cap="non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Time 1</a:t>
            </a:r>
            <a:endParaRPr sz="1400" b="1" i="0" u="none" strike="noStrike" cap="none">
              <a:solidFill>
                <a:srgbClr val="000000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625" name="Google Shape;625;p22"/>
          <p:cNvSpPr/>
          <p:nvPr/>
        </p:nvSpPr>
        <p:spPr>
          <a:xfrm rot="10800000">
            <a:off x="2209500" y="2028325"/>
            <a:ext cx="160200" cy="168600"/>
          </a:xfrm>
          <a:prstGeom prst="ellipse">
            <a:avLst/>
          </a:prstGeom>
          <a:solidFill>
            <a:srgbClr val="4084FF"/>
          </a:solidFill>
          <a:ln w="19050" cap="flat" cmpd="sng">
            <a:solidFill>
              <a:srgbClr val="4084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626" name="Google Shape;626;p22"/>
          <p:cNvSpPr txBox="1"/>
          <p:nvPr/>
        </p:nvSpPr>
        <p:spPr>
          <a:xfrm>
            <a:off x="311694" y="1395525"/>
            <a:ext cx="1592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latin typeface="Roboto Serif ExtraBold"/>
                <a:ea typeface="Roboto Serif ExtraBold"/>
                <a:cs typeface="Roboto Serif ExtraBold"/>
                <a:sym typeface="Roboto Serif ExtraBold"/>
              </a:rPr>
              <a:t>Experimental group</a:t>
            </a:r>
            <a:endParaRPr sz="1400" b="0" i="0" u="none" strike="noStrike" cap="none">
              <a:solidFill>
                <a:srgbClr val="000000"/>
              </a:solidFill>
              <a:latin typeface="Roboto Serif ExtraBold"/>
              <a:ea typeface="Roboto Serif ExtraBold"/>
              <a:cs typeface="Roboto Serif ExtraBold"/>
              <a:sym typeface="Roboto Serif ExtraBold"/>
            </a:endParaRPr>
          </a:p>
        </p:txBody>
      </p:sp>
      <p:sp>
        <p:nvSpPr>
          <p:cNvPr id="627" name="Google Shape;627;p22"/>
          <p:cNvSpPr txBox="1"/>
          <p:nvPr/>
        </p:nvSpPr>
        <p:spPr>
          <a:xfrm>
            <a:off x="311699" y="3400375"/>
            <a:ext cx="1314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latin typeface="Roboto Serif ExtraBold"/>
                <a:ea typeface="Roboto Serif ExtraBold"/>
                <a:cs typeface="Roboto Serif ExtraBold"/>
                <a:sym typeface="Roboto Serif ExtraBold"/>
              </a:rPr>
              <a:t>Control group</a:t>
            </a:r>
            <a:endParaRPr sz="1400" b="0" i="0" u="none" strike="noStrike" cap="none">
              <a:solidFill>
                <a:srgbClr val="000000"/>
              </a:solidFill>
              <a:latin typeface="Roboto Serif ExtraBold"/>
              <a:ea typeface="Roboto Serif ExtraBold"/>
              <a:cs typeface="Roboto Serif ExtraBold"/>
              <a:sym typeface="Roboto Serif ExtraBold"/>
            </a:endParaRPr>
          </a:p>
        </p:txBody>
      </p:sp>
      <p:sp>
        <p:nvSpPr>
          <p:cNvPr id="628" name="Google Shape;628;p22"/>
          <p:cNvSpPr/>
          <p:nvPr/>
        </p:nvSpPr>
        <p:spPr>
          <a:xfrm rot="10800000">
            <a:off x="2209500" y="3214575"/>
            <a:ext cx="160200" cy="168600"/>
          </a:xfrm>
          <a:prstGeom prst="ellipse">
            <a:avLst/>
          </a:prstGeom>
          <a:solidFill>
            <a:srgbClr val="4084FF"/>
          </a:solidFill>
          <a:ln w="19050" cap="flat" cmpd="sng">
            <a:solidFill>
              <a:srgbClr val="4084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cxnSp>
        <p:nvCxnSpPr>
          <p:cNvPr id="629" name="Google Shape;629;p22"/>
          <p:cNvCxnSpPr/>
          <p:nvPr/>
        </p:nvCxnSpPr>
        <p:spPr>
          <a:xfrm>
            <a:off x="-9300" y="2705750"/>
            <a:ext cx="9162600" cy="0"/>
          </a:xfrm>
          <a:prstGeom prst="straightConnector1">
            <a:avLst/>
          </a:prstGeom>
          <a:noFill/>
          <a:ln w="28575" cap="flat" cmpd="sng">
            <a:solidFill>
              <a:srgbClr val="4084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30" name="Google Shape;630;p22"/>
          <p:cNvCxnSpPr/>
          <p:nvPr/>
        </p:nvCxnSpPr>
        <p:spPr>
          <a:xfrm rot="10800000" flipH="1">
            <a:off x="2288550" y="2196925"/>
            <a:ext cx="2100" cy="1047000"/>
          </a:xfrm>
          <a:prstGeom prst="straightConnector1">
            <a:avLst/>
          </a:prstGeom>
          <a:noFill/>
          <a:ln w="28575" cap="flat" cmpd="sng">
            <a:solidFill>
              <a:srgbClr val="4084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1" name="Google Shape;631;p22"/>
          <p:cNvSpPr/>
          <p:nvPr/>
        </p:nvSpPr>
        <p:spPr>
          <a:xfrm rot="10800000">
            <a:off x="4629275" y="2028325"/>
            <a:ext cx="160200" cy="168600"/>
          </a:xfrm>
          <a:prstGeom prst="ellipse">
            <a:avLst/>
          </a:prstGeom>
          <a:solidFill>
            <a:srgbClr val="4084FF"/>
          </a:solidFill>
          <a:ln w="19050" cap="flat" cmpd="sng">
            <a:solidFill>
              <a:srgbClr val="4084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632" name="Google Shape;632;p22"/>
          <p:cNvSpPr/>
          <p:nvPr/>
        </p:nvSpPr>
        <p:spPr>
          <a:xfrm rot="10800000">
            <a:off x="7049050" y="2043000"/>
            <a:ext cx="160200" cy="168600"/>
          </a:xfrm>
          <a:prstGeom prst="ellipse">
            <a:avLst/>
          </a:prstGeom>
          <a:solidFill>
            <a:srgbClr val="4084FF"/>
          </a:solidFill>
          <a:ln w="19050" cap="flat" cmpd="sng">
            <a:solidFill>
              <a:srgbClr val="4084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633" name="Google Shape;633;p22"/>
          <p:cNvSpPr/>
          <p:nvPr/>
        </p:nvSpPr>
        <p:spPr>
          <a:xfrm rot="10800000">
            <a:off x="7049050" y="3229250"/>
            <a:ext cx="160200" cy="168600"/>
          </a:xfrm>
          <a:prstGeom prst="ellipse">
            <a:avLst/>
          </a:prstGeom>
          <a:solidFill>
            <a:srgbClr val="4084FF"/>
          </a:solidFill>
          <a:ln w="19050" cap="flat" cmpd="sng">
            <a:solidFill>
              <a:srgbClr val="4084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cxnSp>
        <p:nvCxnSpPr>
          <p:cNvPr id="634" name="Google Shape;634;p22"/>
          <p:cNvCxnSpPr/>
          <p:nvPr/>
        </p:nvCxnSpPr>
        <p:spPr>
          <a:xfrm rot="10800000" flipH="1">
            <a:off x="7128100" y="2211600"/>
            <a:ext cx="2100" cy="1047000"/>
          </a:xfrm>
          <a:prstGeom prst="straightConnector1">
            <a:avLst/>
          </a:prstGeom>
          <a:noFill/>
          <a:ln w="28575" cap="flat" cmpd="sng">
            <a:solidFill>
              <a:srgbClr val="4084F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23"/>
          <p:cNvSpPr txBox="1">
            <a:spLocks noGrp="1"/>
          </p:cNvSpPr>
          <p:nvPr>
            <p:ph type="title"/>
          </p:nvPr>
        </p:nvSpPr>
        <p:spPr>
          <a:xfrm>
            <a:off x="311700" y="489563"/>
            <a:ext cx="8520600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t"/>
              <a:t>The Questionnaire</a:t>
            </a:r>
            <a:endParaRPr/>
          </a:p>
        </p:txBody>
      </p:sp>
      <p:sp>
        <p:nvSpPr>
          <p:cNvPr id="640" name="Google Shape;640;p23"/>
          <p:cNvSpPr txBox="1"/>
          <p:nvPr/>
        </p:nvSpPr>
        <p:spPr>
          <a:xfrm>
            <a:off x="2891201" y="2981550"/>
            <a:ext cx="25071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Socio-demographic measures: age, gender, school grade, nationality and residence (urban vs. rural), social status ETC.)</a:t>
            </a:r>
            <a:endParaRPr sz="1800" b="0" i="0" u="none" strike="noStrike" cap="non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641" name="Google Shape;641;p23"/>
          <p:cNvSpPr txBox="1"/>
          <p:nvPr/>
        </p:nvSpPr>
        <p:spPr>
          <a:xfrm>
            <a:off x="867575" y="2981550"/>
            <a:ext cx="1453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Smartphone             utilisation</a:t>
            </a:r>
            <a:endParaRPr sz="1800" b="0" i="0" u="none" strike="noStrike" cap="non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642" name="Google Shape;642;p23"/>
          <p:cNvSpPr txBox="1"/>
          <p:nvPr/>
        </p:nvSpPr>
        <p:spPr>
          <a:xfrm>
            <a:off x="6029025" y="2981550"/>
            <a:ext cx="28032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Knowledge of the negative consequences associated with smartphone use </a:t>
            </a:r>
            <a:endParaRPr sz="1400" b="0" i="0" u="none" strike="noStrike" cap="non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643" name="Google Shape;643;p23"/>
          <p:cNvSpPr/>
          <p:nvPr/>
        </p:nvSpPr>
        <p:spPr>
          <a:xfrm>
            <a:off x="426300" y="3165438"/>
            <a:ext cx="281100" cy="381000"/>
          </a:xfrm>
          <a:prstGeom prst="chevron">
            <a:avLst>
              <a:gd name="adj" fmla="val 60706"/>
            </a:avLst>
          </a:prstGeom>
          <a:solidFill>
            <a:srgbClr val="4084FF"/>
          </a:solidFill>
          <a:ln w="9525" cap="flat" cmpd="sng">
            <a:solidFill>
              <a:srgbClr val="4084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644" name="Google Shape;644;p23"/>
          <p:cNvSpPr/>
          <p:nvPr/>
        </p:nvSpPr>
        <p:spPr>
          <a:xfrm>
            <a:off x="5568200" y="3165438"/>
            <a:ext cx="281100" cy="381000"/>
          </a:xfrm>
          <a:prstGeom prst="chevron">
            <a:avLst>
              <a:gd name="adj" fmla="val 60706"/>
            </a:avLst>
          </a:prstGeom>
          <a:solidFill>
            <a:srgbClr val="4084FF"/>
          </a:solidFill>
          <a:ln w="9525" cap="flat" cmpd="sng">
            <a:solidFill>
              <a:srgbClr val="4084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645" name="Google Shape;645;p23"/>
          <p:cNvSpPr/>
          <p:nvPr/>
        </p:nvSpPr>
        <p:spPr>
          <a:xfrm>
            <a:off x="2440150" y="3165438"/>
            <a:ext cx="281100" cy="381000"/>
          </a:xfrm>
          <a:prstGeom prst="chevron">
            <a:avLst>
              <a:gd name="adj" fmla="val 60706"/>
            </a:avLst>
          </a:prstGeom>
          <a:solidFill>
            <a:srgbClr val="4084FF"/>
          </a:solidFill>
          <a:ln w="9525" cap="flat" cmpd="sng">
            <a:solidFill>
              <a:srgbClr val="4084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cxnSp>
        <p:nvCxnSpPr>
          <p:cNvPr id="646" name="Google Shape;646;p23"/>
          <p:cNvCxnSpPr/>
          <p:nvPr/>
        </p:nvCxnSpPr>
        <p:spPr>
          <a:xfrm>
            <a:off x="-9300" y="2705750"/>
            <a:ext cx="9162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47" name="Google Shape;647;p23"/>
          <p:cNvSpPr txBox="1"/>
          <p:nvPr/>
        </p:nvSpPr>
        <p:spPr>
          <a:xfrm>
            <a:off x="271900" y="2097750"/>
            <a:ext cx="83553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" sz="2000" b="0" i="0" u="none" strike="noStrike" cap="non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The questionnaire was composed of different measures:</a:t>
            </a:r>
            <a:endParaRPr sz="2000" b="0" i="0" u="none" strike="noStrike" cap="non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24"/>
          <p:cNvSpPr txBox="1">
            <a:spLocks noGrp="1"/>
          </p:cNvSpPr>
          <p:nvPr>
            <p:ph type="title"/>
          </p:nvPr>
        </p:nvSpPr>
        <p:spPr>
          <a:xfrm>
            <a:off x="311700" y="489563"/>
            <a:ext cx="8520600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/>
              <a:t>Knowledge About Risks of the Smartphone</a:t>
            </a:r>
            <a:endParaRPr/>
          </a:p>
        </p:txBody>
      </p:sp>
      <p:cxnSp>
        <p:nvCxnSpPr>
          <p:cNvPr id="653" name="Google Shape;653;p24"/>
          <p:cNvCxnSpPr/>
          <p:nvPr/>
        </p:nvCxnSpPr>
        <p:spPr>
          <a:xfrm rot="10800000" flipH="1">
            <a:off x="1467975" y="3519550"/>
            <a:ext cx="4309500" cy="1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54" name="Google Shape;654;p24"/>
          <p:cNvCxnSpPr/>
          <p:nvPr/>
        </p:nvCxnSpPr>
        <p:spPr>
          <a:xfrm rot="10800000" flipH="1">
            <a:off x="1467975" y="3894175"/>
            <a:ext cx="4309500" cy="1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55" name="Google Shape;655;p24"/>
          <p:cNvSpPr txBox="1"/>
          <p:nvPr/>
        </p:nvSpPr>
        <p:spPr>
          <a:xfrm>
            <a:off x="938775" y="3652375"/>
            <a:ext cx="52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0,0</a:t>
            </a:r>
            <a:endParaRPr sz="1400" b="0" i="0" u="none" strike="noStrike" cap="none"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656" name="Google Shape;656;p24"/>
          <p:cNvSpPr txBox="1"/>
          <p:nvPr/>
        </p:nvSpPr>
        <p:spPr>
          <a:xfrm>
            <a:off x="938775" y="3272975"/>
            <a:ext cx="52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0,5</a:t>
            </a:r>
            <a:endParaRPr sz="1400" b="0" i="0" u="none" strike="noStrike" cap="none"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657" name="Google Shape;657;p24"/>
          <p:cNvSpPr txBox="1"/>
          <p:nvPr/>
        </p:nvSpPr>
        <p:spPr>
          <a:xfrm>
            <a:off x="938775" y="2888113"/>
            <a:ext cx="52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1,0</a:t>
            </a:r>
            <a:endParaRPr sz="1400" b="0" i="0" u="none" strike="noStrike" cap="none"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658" name="Google Shape;658;p24"/>
          <p:cNvSpPr txBox="1"/>
          <p:nvPr/>
        </p:nvSpPr>
        <p:spPr>
          <a:xfrm>
            <a:off x="938775" y="2510500"/>
            <a:ext cx="52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1,5</a:t>
            </a:r>
            <a:endParaRPr sz="1400" b="0" i="0" u="none" strike="noStrike" cap="none"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659" name="Google Shape;659;p24"/>
          <p:cNvSpPr txBox="1"/>
          <p:nvPr/>
        </p:nvSpPr>
        <p:spPr>
          <a:xfrm>
            <a:off x="938775" y="2136388"/>
            <a:ext cx="52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2,0</a:t>
            </a:r>
            <a:endParaRPr sz="1400" b="0" i="0" u="none" strike="noStrike" cap="none"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660" name="Google Shape;660;p24"/>
          <p:cNvSpPr txBox="1"/>
          <p:nvPr/>
        </p:nvSpPr>
        <p:spPr>
          <a:xfrm>
            <a:off x="938775" y="1764013"/>
            <a:ext cx="52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2,5</a:t>
            </a:r>
            <a:endParaRPr sz="1400" b="0" i="0" u="none" strike="noStrike" cap="none"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661" name="Google Shape;661;p24"/>
          <p:cNvSpPr txBox="1"/>
          <p:nvPr/>
        </p:nvSpPr>
        <p:spPr>
          <a:xfrm>
            <a:off x="938775" y="1391650"/>
            <a:ext cx="52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3,0</a:t>
            </a:r>
            <a:endParaRPr sz="1400" b="0" i="0" u="none" strike="noStrike" cap="none"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662" name="Google Shape;662;p24"/>
          <p:cNvSpPr txBox="1"/>
          <p:nvPr/>
        </p:nvSpPr>
        <p:spPr>
          <a:xfrm>
            <a:off x="2457400" y="3894175"/>
            <a:ext cx="52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1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T1</a:t>
            </a:r>
            <a:endParaRPr sz="1400" b="1" i="0" u="none" strike="noStrike" cap="none"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663" name="Google Shape;663;p24"/>
          <p:cNvSpPr txBox="1"/>
          <p:nvPr/>
        </p:nvSpPr>
        <p:spPr>
          <a:xfrm>
            <a:off x="3610400" y="3894175"/>
            <a:ext cx="52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1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T2</a:t>
            </a:r>
            <a:endParaRPr sz="1400" b="1" i="0" u="none" strike="noStrike" cap="none"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cxnSp>
        <p:nvCxnSpPr>
          <p:cNvPr id="664" name="Google Shape;664;p24"/>
          <p:cNvCxnSpPr/>
          <p:nvPr/>
        </p:nvCxnSpPr>
        <p:spPr>
          <a:xfrm rot="10800000" flipH="1">
            <a:off x="1467975" y="3144925"/>
            <a:ext cx="4309500" cy="1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5" name="Google Shape;665;p24"/>
          <p:cNvCxnSpPr/>
          <p:nvPr/>
        </p:nvCxnSpPr>
        <p:spPr>
          <a:xfrm rot="10800000" flipH="1">
            <a:off x="1467975" y="2770300"/>
            <a:ext cx="4309500" cy="1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6" name="Google Shape;666;p24"/>
          <p:cNvCxnSpPr/>
          <p:nvPr/>
        </p:nvCxnSpPr>
        <p:spPr>
          <a:xfrm rot="10800000" flipH="1">
            <a:off x="1467975" y="2395675"/>
            <a:ext cx="4309500" cy="1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7" name="Google Shape;667;p24"/>
          <p:cNvCxnSpPr/>
          <p:nvPr/>
        </p:nvCxnSpPr>
        <p:spPr>
          <a:xfrm rot="10800000" flipH="1">
            <a:off x="1467975" y="2021050"/>
            <a:ext cx="4309500" cy="1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8" name="Google Shape;668;p24"/>
          <p:cNvCxnSpPr/>
          <p:nvPr/>
        </p:nvCxnSpPr>
        <p:spPr>
          <a:xfrm rot="10800000" flipH="1">
            <a:off x="1467975" y="1646425"/>
            <a:ext cx="4309500" cy="1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9" name="Google Shape;669;p24"/>
          <p:cNvCxnSpPr/>
          <p:nvPr/>
        </p:nvCxnSpPr>
        <p:spPr>
          <a:xfrm>
            <a:off x="2436800" y="1985050"/>
            <a:ext cx="1305900" cy="853200"/>
          </a:xfrm>
          <a:prstGeom prst="straightConnector1">
            <a:avLst/>
          </a:prstGeom>
          <a:noFill/>
          <a:ln w="28575" cap="flat" cmpd="sng">
            <a:solidFill>
              <a:srgbClr val="4084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70" name="Google Shape;670;p24"/>
          <p:cNvSpPr/>
          <p:nvPr/>
        </p:nvSpPr>
        <p:spPr>
          <a:xfrm rot="10800000">
            <a:off x="6943125" y="1513188"/>
            <a:ext cx="160200" cy="168600"/>
          </a:xfrm>
          <a:prstGeom prst="ellipse">
            <a:avLst/>
          </a:prstGeom>
          <a:solidFill>
            <a:srgbClr val="4084FF"/>
          </a:solidFill>
          <a:ln w="19050" cap="flat" cmpd="sng">
            <a:solidFill>
              <a:srgbClr val="4084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671" name="Google Shape;671;p24"/>
          <p:cNvSpPr/>
          <p:nvPr/>
        </p:nvSpPr>
        <p:spPr>
          <a:xfrm rot="10800000">
            <a:off x="6943125" y="2071813"/>
            <a:ext cx="160200" cy="168600"/>
          </a:xfrm>
          <a:prstGeom prst="ellipse">
            <a:avLst/>
          </a:prstGeom>
          <a:solidFill>
            <a:srgbClr val="FF5D40"/>
          </a:solidFill>
          <a:ln w="19050" cap="flat" cmpd="sng">
            <a:solidFill>
              <a:srgbClr val="FF5D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672" name="Google Shape;672;p24"/>
          <p:cNvSpPr txBox="1"/>
          <p:nvPr/>
        </p:nvSpPr>
        <p:spPr>
          <a:xfrm>
            <a:off x="7239894" y="1289700"/>
            <a:ext cx="1592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Experimental group</a:t>
            </a:r>
            <a:endParaRPr sz="1400" b="0" i="0" u="none" strike="noStrike" cap="non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673" name="Google Shape;673;p24"/>
          <p:cNvSpPr txBox="1"/>
          <p:nvPr/>
        </p:nvSpPr>
        <p:spPr>
          <a:xfrm>
            <a:off x="7239894" y="1956025"/>
            <a:ext cx="1592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Control group</a:t>
            </a:r>
            <a:endParaRPr sz="1400" b="0" i="0" u="none" strike="noStrike" cap="non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674" name="Google Shape;674;p24"/>
          <p:cNvSpPr/>
          <p:nvPr/>
        </p:nvSpPr>
        <p:spPr>
          <a:xfrm rot="10800000">
            <a:off x="3713950" y="2818293"/>
            <a:ext cx="73500" cy="67800"/>
          </a:xfrm>
          <a:prstGeom prst="ellipse">
            <a:avLst/>
          </a:prstGeom>
          <a:solidFill>
            <a:srgbClr val="4084FF"/>
          </a:solidFill>
          <a:ln w="19050" cap="flat" cmpd="sng">
            <a:solidFill>
              <a:srgbClr val="4084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675" name="Google Shape;675;p24"/>
          <p:cNvSpPr/>
          <p:nvPr/>
        </p:nvSpPr>
        <p:spPr>
          <a:xfrm rot="10800000">
            <a:off x="2383900" y="1932268"/>
            <a:ext cx="73500" cy="67800"/>
          </a:xfrm>
          <a:prstGeom prst="ellipse">
            <a:avLst/>
          </a:prstGeom>
          <a:solidFill>
            <a:srgbClr val="4084FF"/>
          </a:solidFill>
          <a:ln w="19050" cap="flat" cmpd="sng">
            <a:solidFill>
              <a:srgbClr val="4084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cxnSp>
        <p:nvCxnSpPr>
          <p:cNvPr id="676" name="Google Shape;676;p24"/>
          <p:cNvCxnSpPr/>
          <p:nvPr/>
        </p:nvCxnSpPr>
        <p:spPr>
          <a:xfrm>
            <a:off x="2436775" y="1817243"/>
            <a:ext cx="1323000" cy="35100"/>
          </a:xfrm>
          <a:prstGeom prst="straightConnector1">
            <a:avLst/>
          </a:prstGeom>
          <a:noFill/>
          <a:ln w="28575" cap="flat" cmpd="sng">
            <a:solidFill>
              <a:srgbClr val="FF5D4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77" name="Google Shape;677;p24"/>
          <p:cNvSpPr/>
          <p:nvPr/>
        </p:nvSpPr>
        <p:spPr>
          <a:xfrm rot="10800000">
            <a:off x="2383900" y="1782743"/>
            <a:ext cx="73500" cy="67800"/>
          </a:xfrm>
          <a:prstGeom prst="ellipse">
            <a:avLst/>
          </a:prstGeom>
          <a:solidFill>
            <a:srgbClr val="FF5D40"/>
          </a:solidFill>
          <a:ln w="19050" cap="flat" cmpd="sng">
            <a:solidFill>
              <a:srgbClr val="FF5D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678" name="Google Shape;678;p24"/>
          <p:cNvSpPr/>
          <p:nvPr/>
        </p:nvSpPr>
        <p:spPr>
          <a:xfrm rot="10800000">
            <a:off x="3713950" y="1817255"/>
            <a:ext cx="73500" cy="67800"/>
          </a:xfrm>
          <a:prstGeom prst="ellipse">
            <a:avLst/>
          </a:prstGeom>
          <a:solidFill>
            <a:srgbClr val="FF5D40"/>
          </a:solidFill>
          <a:ln w="19050" cap="flat" cmpd="sng">
            <a:solidFill>
              <a:srgbClr val="FF5D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679" name="Google Shape;679;p24"/>
          <p:cNvSpPr txBox="1"/>
          <p:nvPr/>
        </p:nvSpPr>
        <p:spPr>
          <a:xfrm rot="-5400000">
            <a:off x="-517800" y="2464300"/>
            <a:ext cx="222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1" i="0" u="none" strike="noStrike" cap="none">
                <a:solidFill>
                  <a:srgbClr val="000000"/>
                </a:solidFill>
                <a:latin typeface="Roboto Serif"/>
                <a:ea typeface="Roboto Serif"/>
                <a:cs typeface="Roboto Serif"/>
                <a:sym typeface="Roboto Serif"/>
              </a:rPr>
              <a:t>Percentage of error</a:t>
            </a:r>
            <a:endParaRPr sz="1400" b="1" i="0" u="none" strike="noStrike" cap="none">
              <a:solidFill>
                <a:srgbClr val="000000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25"/>
          <p:cNvSpPr txBox="1">
            <a:spLocks noGrp="1"/>
          </p:cNvSpPr>
          <p:nvPr>
            <p:ph type="title"/>
          </p:nvPr>
        </p:nvSpPr>
        <p:spPr>
          <a:xfrm>
            <a:off x="311700" y="489563"/>
            <a:ext cx="8520600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/>
              <a:t>Misconceptions Related to Smartphone Use</a:t>
            </a:r>
            <a:endParaRPr/>
          </a:p>
        </p:txBody>
      </p:sp>
      <p:cxnSp>
        <p:nvCxnSpPr>
          <p:cNvPr id="685" name="Google Shape;685;p25"/>
          <p:cNvCxnSpPr/>
          <p:nvPr/>
        </p:nvCxnSpPr>
        <p:spPr>
          <a:xfrm rot="10800000" flipH="1">
            <a:off x="1467975" y="3519550"/>
            <a:ext cx="4309500" cy="1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86" name="Google Shape;686;p25"/>
          <p:cNvCxnSpPr/>
          <p:nvPr/>
        </p:nvCxnSpPr>
        <p:spPr>
          <a:xfrm rot="10800000" flipH="1">
            <a:off x="1467975" y="3894175"/>
            <a:ext cx="4309500" cy="1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87" name="Google Shape;687;p25"/>
          <p:cNvSpPr txBox="1"/>
          <p:nvPr/>
        </p:nvSpPr>
        <p:spPr>
          <a:xfrm>
            <a:off x="938775" y="3652375"/>
            <a:ext cx="52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0,0</a:t>
            </a:r>
            <a:endParaRPr sz="1400" b="0" i="0" u="none" strike="noStrike" cap="none"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688" name="Google Shape;688;p25"/>
          <p:cNvSpPr txBox="1"/>
          <p:nvPr/>
        </p:nvSpPr>
        <p:spPr>
          <a:xfrm>
            <a:off x="938775" y="3272975"/>
            <a:ext cx="52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0,5</a:t>
            </a:r>
            <a:endParaRPr sz="1400" b="0" i="0" u="none" strike="noStrike" cap="none"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689" name="Google Shape;689;p25"/>
          <p:cNvSpPr txBox="1"/>
          <p:nvPr/>
        </p:nvSpPr>
        <p:spPr>
          <a:xfrm>
            <a:off x="938775" y="2888113"/>
            <a:ext cx="52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1,0</a:t>
            </a:r>
            <a:endParaRPr sz="1400" b="0" i="0" u="none" strike="noStrike" cap="none"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690" name="Google Shape;690;p25"/>
          <p:cNvSpPr txBox="1"/>
          <p:nvPr/>
        </p:nvSpPr>
        <p:spPr>
          <a:xfrm>
            <a:off x="938775" y="2510500"/>
            <a:ext cx="52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1,5</a:t>
            </a:r>
            <a:endParaRPr sz="1400" b="0" i="0" u="none" strike="noStrike" cap="none"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691" name="Google Shape;691;p25"/>
          <p:cNvSpPr txBox="1"/>
          <p:nvPr/>
        </p:nvSpPr>
        <p:spPr>
          <a:xfrm>
            <a:off x="938775" y="2136388"/>
            <a:ext cx="52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2,0</a:t>
            </a:r>
            <a:endParaRPr sz="1400" b="0" i="0" u="none" strike="noStrike" cap="none"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692" name="Google Shape;692;p25"/>
          <p:cNvSpPr txBox="1"/>
          <p:nvPr/>
        </p:nvSpPr>
        <p:spPr>
          <a:xfrm>
            <a:off x="938775" y="1764013"/>
            <a:ext cx="52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2,5</a:t>
            </a:r>
            <a:endParaRPr sz="1400" b="0" i="0" u="none" strike="noStrike" cap="none"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693" name="Google Shape;693;p25"/>
          <p:cNvSpPr txBox="1"/>
          <p:nvPr/>
        </p:nvSpPr>
        <p:spPr>
          <a:xfrm>
            <a:off x="938775" y="1391650"/>
            <a:ext cx="52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3,0</a:t>
            </a:r>
            <a:endParaRPr sz="1400" b="0" i="0" u="none" strike="noStrike" cap="none"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694" name="Google Shape;694;p25"/>
          <p:cNvSpPr txBox="1"/>
          <p:nvPr/>
        </p:nvSpPr>
        <p:spPr>
          <a:xfrm>
            <a:off x="2457400" y="3894175"/>
            <a:ext cx="52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1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T1</a:t>
            </a:r>
            <a:endParaRPr sz="1400" b="1" i="0" u="none" strike="noStrike" cap="none"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695" name="Google Shape;695;p25"/>
          <p:cNvSpPr txBox="1"/>
          <p:nvPr/>
        </p:nvSpPr>
        <p:spPr>
          <a:xfrm>
            <a:off x="3610400" y="3894175"/>
            <a:ext cx="52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1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T2</a:t>
            </a:r>
            <a:endParaRPr sz="1400" b="1" i="0" u="none" strike="noStrike" cap="none"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cxnSp>
        <p:nvCxnSpPr>
          <p:cNvPr id="696" name="Google Shape;696;p25"/>
          <p:cNvCxnSpPr/>
          <p:nvPr/>
        </p:nvCxnSpPr>
        <p:spPr>
          <a:xfrm rot="10800000" flipH="1">
            <a:off x="1467975" y="3144925"/>
            <a:ext cx="4309500" cy="1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97" name="Google Shape;697;p25"/>
          <p:cNvCxnSpPr/>
          <p:nvPr/>
        </p:nvCxnSpPr>
        <p:spPr>
          <a:xfrm rot="10800000" flipH="1">
            <a:off x="1467975" y="2770300"/>
            <a:ext cx="4309500" cy="1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98" name="Google Shape;698;p25"/>
          <p:cNvCxnSpPr/>
          <p:nvPr/>
        </p:nvCxnSpPr>
        <p:spPr>
          <a:xfrm rot="10800000" flipH="1">
            <a:off x="1467975" y="2395675"/>
            <a:ext cx="4309500" cy="1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99" name="Google Shape;699;p25"/>
          <p:cNvCxnSpPr/>
          <p:nvPr/>
        </p:nvCxnSpPr>
        <p:spPr>
          <a:xfrm rot="10800000" flipH="1">
            <a:off x="1467975" y="2021050"/>
            <a:ext cx="4309500" cy="1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00" name="Google Shape;700;p25"/>
          <p:cNvCxnSpPr/>
          <p:nvPr/>
        </p:nvCxnSpPr>
        <p:spPr>
          <a:xfrm rot="10800000" flipH="1">
            <a:off x="1467975" y="1646425"/>
            <a:ext cx="4309500" cy="1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01" name="Google Shape;701;p25"/>
          <p:cNvCxnSpPr/>
          <p:nvPr/>
        </p:nvCxnSpPr>
        <p:spPr>
          <a:xfrm>
            <a:off x="2457900" y="2156800"/>
            <a:ext cx="1277400" cy="523500"/>
          </a:xfrm>
          <a:prstGeom prst="straightConnector1">
            <a:avLst/>
          </a:prstGeom>
          <a:noFill/>
          <a:ln w="28575" cap="flat" cmpd="sng">
            <a:solidFill>
              <a:srgbClr val="4084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02" name="Google Shape;702;p25"/>
          <p:cNvSpPr/>
          <p:nvPr/>
        </p:nvSpPr>
        <p:spPr>
          <a:xfrm rot="10800000">
            <a:off x="6943125" y="1513188"/>
            <a:ext cx="160200" cy="168600"/>
          </a:xfrm>
          <a:prstGeom prst="ellipse">
            <a:avLst/>
          </a:prstGeom>
          <a:solidFill>
            <a:srgbClr val="4084FF"/>
          </a:solidFill>
          <a:ln w="19050" cap="flat" cmpd="sng">
            <a:solidFill>
              <a:srgbClr val="4084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703" name="Google Shape;703;p25"/>
          <p:cNvSpPr/>
          <p:nvPr/>
        </p:nvSpPr>
        <p:spPr>
          <a:xfrm rot="10800000">
            <a:off x="6943125" y="2071813"/>
            <a:ext cx="160200" cy="168600"/>
          </a:xfrm>
          <a:prstGeom prst="ellipse">
            <a:avLst/>
          </a:prstGeom>
          <a:solidFill>
            <a:srgbClr val="FF5D40"/>
          </a:solidFill>
          <a:ln w="19050" cap="flat" cmpd="sng">
            <a:solidFill>
              <a:srgbClr val="FF5D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704" name="Google Shape;704;p25"/>
          <p:cNvSpPr txBox="1"/>
          <p:nvPr/>
        </p:nvSpPr>
        <p:spPr>
          <a:xfrm>
            <a:off x="7239900" y="1289700"/>
            <a:ext cx="1447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Experimental group</a:t>
            </a:r>
            <a:endParaRPr sz="1400" b="0" i="0" u="none" strike="noStrike" cap="non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705" name="Google Shape;705;p25"/>
          <p:cNvSpPr txBox="1"/>
          <p:nvPr/>
        </p:nvSpPr>
        <p:spPr>
          <a:xfrm>
            <a:off x="7239900" y="1956025"/>
            <a:ext cx="1592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Control group</a:t>
            </a:r>
            <a:endParaRPr sz="1400" b="0" i="0" u="none" strike="noStrike" cap="non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706" name="Google Shape;706;p25"/>
          <p:cNvSpPr/>
          <p:nvPr/>
        </p:nvSpPr>
        <p:spPr>
          <a:xfrm rot="10800000">
            <a:off x="3713950" y="2657243"/>
            <a:ext cx="73500" cy="67800"/>
          </a:xfrm>
          <a:prstGeom prst="ellipse">
            <a:avLst/>
          </a:prstGeom>
          <a:solidFill>
            <a:srgbClr val="4084FF"/>
          </a:solidFill>
          <a:ln w="19050" cap="flat" cmpd="sng">
            <a:solidFill>
              <a:srgbClr val="4084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707" name="Google Shape;707;p25"/>
          <p:cNvSpPr/>
          <p:nvPr/>
        </p:nvSpPr>
        <p:spPr>
          <a:xfrm rot="10800000">
            <a:off x="2394200" y="2113030"/>
            <a:ext cx="73500" cy="67800"/>
          </a:xfrm>
          <a:prstGeom prst="ellipse">
            <a:avLst/>
          </a:prstGeom>
          <a:solidFill>
            <a:srgbClr val="4084FF"/>
          </a:solidFill>
          <a:ln w="19050" cap="flat" cmpd="sng">
            <a:solidFill>
              <a:srgbClr val="4084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cxnSp>
        <p:nvCxnSpPr>
          <p:cNvPr id="708" name="Google Shape;708;p25"/>
          <p:cNvCxnSpPr/>
          <p:nvPr/>
        </p:nvCxnSpPr>
        <p:spPr>
          <a:xfrm rot="10800000" flipH="1">
            <a:off x="2441475" y="2080025"/>
            <a:ext cx="1320000" cy="33000"/>
          </a:xfrm>
          <a:prstGeom prst="straightConnector1">
            <a:avLst/>
          </a:prstGeom>
          <a:noFill/>
          <a:ln w="28575" cap="flat" cmpd="sng">
            <a:solidFill>
              <a:srgbClr val="FF5D4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09" name="Google Shape;709;p25"/>
          <p:cNvSpPr/>
          <p:nvPr/>
        </p:nvSpPr>
        <p:spPr>
          <a:xfrm rot="10800000">
            <a:off x="2383900" y="2079143"/>
            <a:ext cx="73500" cy="67800"/>
          </a:xfrm>
          <a:prstGeom prst="ellipse">
            <a:avLst/>
          </a:prstGeom>
          <a:solidFill>
            <a:srgbClr val="FF5D40"/>
          </a:solidFill>
          <a:ln w="19050" cap="flat" cmpd="sng">
            <a:solidFill>
              <a:srgbClr val="FF5D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710" name="Google Shape;710;p25"/>
          <p:cNvSpPr/>
          <p:nvPr/>
        </p:nvSpPr>
        <p:spPr>
          <a:xfrm rot="10800000">
            <a:off x="3713950" y="2045218"/>
            <a:ext cx="73500" cy="67800"/>
          </a:xfrm>
          <a:prstGeom prst="ellipse">
            <a:avLst/>
          </a:prstGeom>
          <a:solidFill>
            <a:srgbClr val="FF5D40"/>
          </a:solidFill>
          <a:ln w="19050" cap="flat" cmpd="sng">
            <a:solidFill>
              <a:srgbClr val="FF5D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711" name="Google Shape;711;p25"/>
          <p:cNvSpPr txBox="1"/>
          <p:nvPr/>
        </p:nvSpPr>
        <p:spPr>
          <a:xfrm rot="-5400000">
            <a:off x="-517800" y="2464300"/>
            <a:ext cx="222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1" i="0" u="none" strike="noStrike" cap="none">
                <a:solidFill>
                  <a:srgbClr val="000000"/>
                </a:solidFill>
                <a:latin typeface="Roboto Serif"/>
                <a:ea typeface="Roboto Serif"/>
                <a:cs typeface="Roboto Serif"/>
                <a:sym typeface="Roboto Serif"/>
              </a:rPr>
              <a:t>Percentage of error</a:t>
            </a:r>
            <a:endParaRPr sz="1400" b="1" i="0" u="none" strike="noStrike" cap="none">
              <a:solidFill>
                <a:srgbClr val="000000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26"/>
          <p:cNvSpPr txBox="1">
            <a:spLocks noGrp="1"/>
          </p:cNvSpPr>
          <p:nvPr>
            <p:ph type="title"/>
          </p:nvPr>
        </p:nvSpPr>
        <p:spPr>
          <a:xfrm>
            <a:off x="311700" y="489563"/>
            <a:ext cx="8520600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"/>
              <a:t>Total Results of the Questionnaire</a:t>
            </a:r>
            <a:endParaRPr/>
          </a:p>
        </p:txBody>
      </p:sp>
      <p:cxnSp>
        <p:nvCxnSpPr>
          <p:cNvPr id="717" name="Google Shape;717;p26"/>
          <p:cNvCxnSpPr/>
          <p:nvPr/>
        </p:nvCxnSpPr>
        <p:spPr>
          <a:xfrm rot="10800000" flipH="1">
            <a:off x="1467975" y="3519550"/>
            <a:ext cx="4309500" cy="1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18" name="Google Shape;718;p26"/>
          <p:cNvCxnSpPr/>
          <p:nvPr/>
        </p:nvCxnSpPr>
        <p:spPr>
          <a:xfrm rot="10800000" flipH="1">
            <a:off x="1467975" y="3894175"/>
            <a:ext cx="4309500" cy="1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19" name="Google Shape;719;p26"/>
          <p:cNvSpPr txBox="1"/>
          <p:nvPr/>
        </p:nvSpPr>
        <p:spPr>
          <a:xfrm>
            <a:off x="938775" y="3652375"/>
            <a:ext cx="52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0,0</a:t>
            </a:r>
            <a:endParaRPr sz="1400" b="0" i="0" u="none" strike="noStrike" cap="none"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720" name="Google Shape;720;p26"/>
          <p:cNvSpPr txBox="1"/>
          <p:nvPr/>
        </p:nvSpPr>
        <p:spPr>
          <a:xfrm>
            <a:off x="938775" y="3272975"/>
            <a:ext cx="52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1,0</a:t>
            </a:r>
            <a:endParaRPr sz="1400" b="0" i="0" u="none" strike="noStrike" cap="none"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721" name="Google Shape;721;p26"/>
          <p:cNvSpPr txBox="1"/>
          <p:nvPr/>
        </p:nvSpPr>
        <p:spPr>
          <a:xfrm>
            <a:off x="938775" y="2888113"/>
            <a:ext cx="52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2,0</a:t>
            </a:r>
            <a:endParaRPr sz="1400" b="0" i="0" u="none" strike="noStrike" cap="none"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722" name="Google Shape;722;p26"/>
          <p:cNvSpPr txBox="1"/>
          <p:nvPr/>
        </p:nvSpPr>
        <p:spPr>
          <a:xfrm>
            <a:off x="938775" y="2510500"/>
            <a:ext cx="52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3,0</a:t>
            </a:r>
            <a:endParaRPr sz="1400" b="0" i="0" u="none" strike="noStrike" cap="none"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723" name="Google Shape;723;p26"/>
          <p:cNvSpPr txBox="1"/>
          <p:nvPr/>
        </p:nvSpPr>
        <p:spPr>
          <a:xfrm>
            <a:off x="938775" y="2136388"/>
            <a:ext cx="52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4,0</a:t>
            </a:r>
            <a:endParaRPr sz="1400" b="0" i="0" u="none" strike="noStrike" cap="none"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724" name="Google Shape;724;p26"/>
          <p:cNvSpPr txBox="1"/>
          <p:nvPr/>
        </p:nvSpPr>
        <p:spPr>
          <a:xfrm>
            <a:off x="938775" y="1764013"/>
            <a:ext cx="52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5,0</a:t>
            </a:r>
            <a:endParaRPr sz="1400" b="0" i="0" u="none" strike="noStrike" cap="none"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725" name="Google Shape;725;p26"/>
          <p:cNvSpPr txBox="1"/>
          <p:nvPr/>
        </p:nvSpPr>
        <p:spPr>
          <a:xfrm>
            <a:off x="938775" y="1391650"/>
            <a:ext cx="52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6,0</a:t>
            </a:r>
            <a:endParaRPr sz="1400" b="0" i="0" u="none" strike="noStrike" cap="none"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726" name="Google Shape;726;p26"/>
          <p:cNvSpPr txBox="1"/>
          <p:nvPr/>
        </p:nvSpPr>
        <p:spPr>
          <a:xfrm>
            <a:off x="2457400" y="3894175"/>
            <a:ext cx="52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1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T1</a:t>
            </a:r>
            <a:endParaRPr sz="1400" b="1" i="0" u="none" strike="noStrike" cap="none"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727" name="Google Shape;727;p26"/>
          <p:cNvSpPr txBox="1"/>
          <p:nvPr/>
        </p:nvSpPr>
        <p:spPr>
          <a:xfrm>
            <a:off x="3610400" y="3894175"/>
            <a:ext cx="52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1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T2</a:t>
            </a:r>
            <a:endParaRPr sz="1400" b="1" i="0" u="none" strike="noStrike" cap="none"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cxnSp>
        <p:nvCxnSpPr>
          <p:cNvPr id="728" name="Google Shape;728;p26"/>
          <p:cNvCxnSpPr/>
          <p:nvPr/>
        </p:nvCxnSpPr>
        <p:spPr>
          <a:xfrm rot="10800000" flipH="1">
            <a:off x="1467975" y="3144925"/>
            <a:ext cx="4309500" cy="1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29" name="Google Shape;729;p26"/>
          <p:cNvCxnSpPr/>
          <p:nvPr/>
        </p:nvCxnSpPr>
        <p:spPr>
          <a:xfrm rot="10800000" flipH="1">
            <a:off x="1467975" y="2770300"/>
            <a:ext cx="4309500" cy="1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30" name="Google Shape;730;p26"/>
          <p:cNvCxnSpPr/>
          <p:nvPr/>
        </p:nvCxnSpPr>
        <p:spPr>
          <a:xfrm rot="10800000" flipH="1">
            <a:off x="1467975" y="2395675"/>
            <a:ext cx="4309500" cy="1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31" name="Google Shape;731;p26"/>
          <p:cNvCxnSpPr/>
          <p:nvPr/>
        </p:nvCxnSpPr>
        <p:spPr>
          <a:xfrm rot="10800000" flipH="1">
            <a:off x="1467975" y="2021050"/>
            <a:ext cx="4309500" cy="1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32" name="Google Shape;732;p26"/>
          <p:cNvCxnSpPr/>
          <p:nvPr/>
        </p:nvCxnSpPr>
        <p:spPr>
          <a:xfrm rot="10800000" flipH="1">
            <a:off x="1467975" y="1646425"/>
            <a:ext cx="4309500" cy="1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33" name="Google Shape;733;p26"/>
          <p:cNvCxnSpPr>
            <a:stCxn id="734" idx="1"/>
          </p:cNvCxnSpPr>
          <p:nvPr/>
        </p:nvCxnSpPr>
        <p:spPr>
          <a:xfrm>
            <a:off x="2457561" y="2045926"/>
            <a:ext cx="1302900" cy="709800"/>
          </a:xfrm>
          <a:prstGeom prst="straightConnector1">
            <a:avLst/>
          </a:prstGeom>
          <a:noFill/>
          <a:ln w="28575" cap="flat" cmpd="sng">
            <a:solidFill>
              <a:srgbClr val="4084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35" name="Google Shape;735;p26"/>
          <p:cNvSpPr/>
          <p:nvPr/>
        </p:nvSpPr>
        <p:spPr>
          <a:xfrm rot="10800000">
            <a:off x="6943125" y="1513188"/>
            <a:ext cx="160200" cy="168600"/>
          </a:xfrm>
          <a:prstGeom prst="ellipse">
            <a:avLst/>
          </a:prstGeom>
          <a:solidFill>
            <a:srgbClr val="4084FF"/>
          </a:solidFill>
          <a:ln w="19050" cap="flat" cmpd="sng">
            <a:solidFill>
              <a:srgbClr val="4084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736" name="Google Shape;736;p26"/>
          <p:cNvSpPr/>
          <p:nvPr/>
        </p:nvSpPr>
        <p:spPr>
          <a:xfrm rot="10800000">
            <a:off x="6943125" y="2071813"/>
            <a:ext cx="160200" cy="168600"/>
          </a:xfrm>
          <a:prstGeom prst="ellipse">
            <a:avLst/>
          </a:prstGeom>
          <a:solidFill>
            <a:srgbClr val="FF5D40"/>
          </a:solidFill>
          <a:ln w="19050" cap="flat" cmpd="sng">
            <a:solidFill>
              <a:srgbClr val="FF5D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737" name="Google Shape;737;p26"/>
          <p:cNvSpPr txBox="1"/>
          <p:nvPr/>
        </p:nvSpPr>
        <p:spPr>
          <a:xfrm>
            <a:off x="7239894" y="1289700"/>
            <a:ext cx="1592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Experimental group</a:t>
            </a:r>
            <a:endParaRPr sz="1400" b="0" i="0" u="none" strike="noStrike" cap="non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738" name="Google Shape;738;p26"/>
          <p:cNvSpPr txBox="1"/>
          <p:nvPr/>
        </p:nvSpPr>
        <p:spPr>
          <a:xfrm>
            <a:off x="7239894" y="1956025"/>
            <a:ext cx="1592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Control group</a:t>
            </a:r>
            <a:endParaRPr sz="1400" b="0" i="0" u="none" strike="noStrike" cap="non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739" name="Google Shape;739;p26"/>
          <p:cNvSpPr/>
          <p:nvPr/>
        </p:nvSpPr>
        <p:spPr>
          <a:xfrm rot="10800000">
            <a:off x="3733225" y="2726068"/>
            <a:ext cx="73500" cy="67800"/>
          </a:xfrm>
          <a:prstGeom prst="ellipse">
            <a:avLst/>
          </a:prstGeom>
          <a:solidFill>
            <a:srgbClr val="4084FF"/>
          </a:solidFill>
          <a:ln w="19050" cap="flat" cmpd="sng">
            <a:solidFill>
              <a:srgbClr val="4084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734" name="Google Shape;734;p26"/>
          <p:cNvSpPr/>
          <p:nvPr/>
        </p:nvSpPr>
        <p:spPr>
          <a:xfrm rot="10800000">
            <a:off x="2394825" y="1988055"/>
            <a:ext cx="73500" cy="67800"/>
          </a:xfrm>
          <a:prstGeom prst="ellipse">
            <a:avLst/>
          </a:prstGeom>
          <a:solidFill>
            <a:srgbClr val="4084FF"/>
          </a:solidFill>
          <a:ln w="19050" cap="flat" cmpd="sng">
            <a:solidFill>
              <a:srgbClr val="4084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cxnSp>
        <p:nvCxnSpPr>
          <p:cNvPr id="740" name="Google Shape;740;p26"/>
          <p:cNvCxnSpPr/>
          <p:nvPr/>
        </p:nvCxnSpPr>
        <p:spPr>
          <a:xfrm rot="10800000" flipH="1">
            <a:off x="2454250" y="1924980"/>
            <a:ext cx="1309500" cy="1500"/>
          </a:xfrm>
          <a:prstGeom prst="straightConnector1">
            <a:avLst/>
          </a:prstGeom>
          <a:noFill/>
          <a:ln w="28575" cap="flat" cmpd="sng">
            <a:solidFill>
              <a:srgbClr val="FF5D4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41" name="Google Shape;741;p26"/>
          <p:cNvSpPr/>
          <p:nvPr/>
        </p:nvSpPr>
        <p:spPr>
          <a:xfrm rot="10800000">
            <a:off x="2394825" y="1885568"/>
            <a:ext cx="73500" cy="67800"/>
          </a:xfrm>
          <a:prstGeom prst="ellipse">
            <a:avLst/>
          </a:prstGeom>
          <a:solidFill>
            <a:srgbClr val="FF5D40"/>
          </a:solidFill>
          <a:ln w="19050" cap="flat" cmpd="sng">
            <a:solidFill>
              <a:srgbClr val="FF5D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742" name="Google Shape;742;p26"/>
          <p:cNvSpPr/>
          <p:nvPr/>
        </p:nvSpPr>
        <p:spPr>
          <a:xfrm rot="10800000">
            <a:off x="3733225" y="1891830"/>
            <a:ext cx="73500" cy="67800"/>
          </a:xfrm>
          <a:prstGeom prst="ellipse">
            <a:avLst/>
          </a:prstGeom>
          <a:solidFill>
            <a:srgbClr val="FF5D40"/>
          </a:solidFill>
          <a:ln w="19050" cap="flat" cmpd="sng">
            <a:solidFill>
              <a:srgbClr val="FF5D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743" name="Google Shape;743;p26"/>
          <p:cNvSpPr txBox="1"/>
          <p:nvPr/>
        </p:nvSpPr>
        <p:spPr>
          <a:xfrm rot="-5400000">
            <a:off x="-517800" y="2464300"/>
            <a:ext cx="222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1" i="0" u="none" strike="noStrike" cap="none">
                <a:solidFill>
                  <a:srgbClr val="000000"/>
                </a:solidFill>
                <a:latin typeface="Roboto Serif"/>
                <a:ea typeface="Roboto Serif"/>
                <a:cs typeface="Roboto Serif"/>
                <a:sym typeface="Roboto Serif"/>
              </a:rPr>
              <a:t>Percentage of error</a:t>
            </a:r>
            <a:endParaRPr sz="1400" b="1" i="0" u="none" strike="noStrike" cap="none">
              <a:solidFill>
                <a:srgbClr val="000000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27"/>
          <p:cNvSpPr txBox="1">
            <a:spLocks noGrp="1"/>
          </p:cNvSpPr>
          <p:nvPr>
            <p:ph type="subTitle" idx="1"/>
          </p:nvPr>
        </p:nvSpPr>
        <p:spPr>
          <a:xfrm>
            <a:off x="984900" y="2763550"/>
            <a:ext cx="7174200" cy="10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" sz="1400" dirty="0"/>
              <a:t>Journal of Psychological and Educational Research JPER - 2024, 32 (2), November, 34-51 e-ISSN: 2821-4099</a:t>
            </a:r>
            <a:endParaRPr sz="14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" sz="1400" dirty="0"/>
              <a:t>https://www.marianjournals.com/files/JPER_articles/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400" dirty="0"/>
              <a:t>JPER_32_2_2024/Bozzato_et_all_JPER_2024_32_2_34_51.pdf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it" sz="14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400" dirty="0"/>
              <a:t>A book under publication by M. Croce </a:t>
            </a:r>
            <a:r>
              <a:rPr lang="it" sz="1400"/>
              <a:t>and F. Paracchini  </a:t>
            </a:r>
            <a:r>
              <a:rPr lang="it" sz="1400" dirty="0"/>
              <a:t>ed. Franco Angeli:  «La patente di smartphone. Proposte e strumenti per il benesseere digitale in adolescenza»</a:t>
            </a:r>
            <a:endParaRPr sz="1400" dirty="0"/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endParaRPr sz="2440" dirty="0"/>
          </a:p>
        </p:txBody>
      </p:sp>
      <p:sp>
        <p:nvSpPr>
          <p:cNvPr id="749" name="Google Shape;749;p27"/>
          <p:cNvSpPr txBox="1">
            <a:spLocks noGrp="1"/>
          </p:cNvSpPr>
          <p:nvPr>
            <p:ph type="ctrTitle"/>
          </p:nvPr>
        </p:nvSpPr>
        <p:spPr>
          <a:xfrm>
            <a:off x="311700" y="1344150"/>
            <a:ext cx="85206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00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more informations on the research on</a:t>
            </a:r>
            <a:endParaRPr sz="1600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cxnSp>
        <p:nvCxnSpPr>
          <p:cNvPr id="750" name="Google Shape;750;p27"/>
          <p:cNvCxnSpPr/>
          <p:nvPr/>
        </p:nvCxnSpPr>
        <p:spPr>
          <a:xfrm>
            <a:off x="-9300" y="2705750"/>
            <a:ext cx="91626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"/>
          <p:cNvSpPr txBox="1">
            <a:spLocks noGrp="1"/>
          </p:cNvSpPr>
          <p:nvPr>
            <p:ph type="title"/>
          </p:nvPr>
        </p:nvSpPr>
        <p:spPr>
          <a:xfrm>
            <a:off x="311700" y="489563"/>
            <a:ext cx="8520600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t"/>
              <a:t>The Project</a:t>
            </a:r>
            <a:endParaRPr/>
          </a:p>
        </p:txBody>
      </p:sp>
      <p:pic>
        <p:nvPicPr>
          <p:cNvPr id="405" name="Google Shape;405;p3" title="Map_of_region_of_Piedmont,_Italy.sv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5576" y="446975"/>
            <a:ext cx="3326724" cy="4112051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3"/>
          <p:cNvSpPr txBox="1"/>
          <p:nvPr/>
        </p:nvSpPr>
        <p:spPr>
          <a:xfrm>
            <a:off x="752975" y="3013575"/>
            <a:ext cx="41862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00" b="0" i="0" u="none" strike="noStrike" cap="none">
                <a:solidFill>
                  <a:schemeClr val="dk1"/>
                </a:solidFill>
                <a:latin typeface="Roboto Serif Black"/>
                <a:ea typeface="Roboto Serif Black"/>
                <a:cs typeface="Roboto Serif Black"/>
                <a:sym typeface="Roboto Serif Black"/>
              </a:rPr>
              <a:t>How?</a:t>
            </a:r>
            <a:endParaRPr sz="1600" b="0" i="0" u="none" strike="noStrike" cap="non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With a </a:t>
            </a:r>
            <a:r>
              <a:rPr lang="it" sz="1400" b="1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flexible work model</a:t>
            </a:r>
            <a:r>
              <a:rPr lang="it" sz="1400" b="0" i="0" u="none" strike="noStrike" cap="non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in which parents and teachers can build educational practices at school and at home</a:t>
            </a:r>
            <a:endParaRPr sz="1400" b="0" i="0" u="none" strike="noStrike" cap="non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407" name="Google Shape;407;p3"/>
          <p:cNvSpPr/>
          <p:nvPr/>
        </p:nvSpPr>
        <p:spPr>
          <a:xfrm>
            <a:off x="311700" y="3361713"/>
            <a:ext cx="281100" cy="381000"/>
          </a:xfrm>
          <a:prstGeom prst="chevron">
            <a:avLst>
              <a:gd name="adj" fmla="val 60706"/>
            </a:avLst>
          </a:prstGeom>
          <a:solidFill>
            <a:srgbClr val="FFCA40"/>
          </a:solidFill>
          <a:ln w="9525" cap="flat" cmpd="sng">
            <a:solidFill>
              <a:srgbClr val="FFCA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408" name="Google Shape;408;p3"/>
          <p:cNvSpPr txBox="1"/>
          <p:nvPr/>
        </p:nvSpPr>
        <p:spPr>
          <a:xfrm>
            <a:off x="752975" y="1786375"/>
            <a:ext cx="36756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" sz="1600" b="0" i="0" u="none" strike="noStrike" cap="none">
                <a:solidFill>
                  <a:schemeClr val="dk1"/>
                </a:solidFill>
                <a:latin typeface="Roboto Serif Black"/>
                <a:ea typeface="Roboto Serif Black"/>
                <a:cs typeface="Roboto Serif Black"/>
                <a:sym typeface="Roboto Serif Black"/>
              </a:rPr>
              <a:t>Why?</a:t>
            </a:r>
            <a:endParaRPr sz="1600" b="0" i="0" u="none" strike="noStrike" cap="none">
              <a:solidFill>
                <a:schemeClr val="dk1"/>
              </a:solidFill>
              <a:latin typeface="Roboto Serif Black"/>
              <a:ea typeface="Roboto Serif Black"/>
              <a:cs typeface="Roboto Serif Black"/>
              <a:sym typeface="Roboto Serif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In response to the growing incidence                         of </a:t>
            </a:r>
            <a:r>
              <a:rPr lang="it" sz="1400" b="1" i="0" u="none" strike="noStrike" cap="none">
                <a:solidFill>
                  <a:srgbClr val="000000"/>
                </a:solidFill>
                <a:latin typeface="Roboto Serif"/>
                <a:ea typeface="Roboto Serif"/>
                <a:cs typeface="Roboto Serif"/>
                <a:sym typeface="Roboto Serif"/>
              </a:rPr>
              <a:t>cyberbullying and cyberstupidity</a:t>
            </a:r>
            <a:r>
              <a:rPr lang="it" sz="1400" b="0" i="0" u="none" strike="noStrike" cap="none">
                <a:solidFill>
                  <a:srgbClr val="000000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                      at school</a:t>
            </a:r>
            <a:endParaRPr sz="1400" b="0" i="0" u="none" strike="noStrike" cap="non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409" name="Google Shape;409;p3"/>
          <p:cNvSpPr/>
          <p:nvPr/>
        </p:nvSpPr>
        <p:spPr>
          <a:xfrm>
            <a:off x="311700" y="2167850"/>
            <a:ext cx="281100" cy="381000"/>
          </a:xfrm>
          <a:prstGeom prst="chevron">
            <a:avLst>
              <a:gd name="adj" fmla="val 60706"/>
            </a:avLst>
          </a:prstGeom>
          <a:solidFill>
            <a:srgbClr val="FFCA40"/>
          </a:solidFill>
          <a:ln w="9525" cap="flat" cmpd="sng">
            <a:solidFill>
              <a:srgbClr val="FFCA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410" name="Google Shape;410;p3"/>
          <p:cNvSpPr/>
          <p:nvPr/>
        </p:nvSpPr>
        <p:spPr>
          <a:xfrm>
            <a:off x="4645775" y="902800"/>
            <a:ext cx="1905000" cy="766500"/>
          </a:xfrm>
          <a:prstGeom prst="wedgeRoundRectCallout">
            <a:avLst>
              <a:gd name="adj1" fmla="val 129913"/>
              <a:gd name="adj2" fmla="val -9736"/>
              <a:gd name="adj3" fmla="val 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1" i="0" u="none" strike="noStrike" cap="none">
                <a:solidFill>
                  <a:srgbClr val="000000"/>
                </a:solidFill>
                <a:latin typeface="Roboto Serif"/>
                <a:ea typeface="Roboto Serif"/>
                <a:cs typeface="Roboto Serif"/>
                <a:sym typeface="Roboto Serif"/>
              </a:rPr>
              <a:t>From 2017                 in Verbania, Piedmont - Italy</a:t>
            </a:r>
            <a:endParaRPr sz="1400" b="1" i="0" u="none" strike="noStrike" cap="none">
              <a:solidFill>
                <a:srgbClr val="000000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"/>
          <p:cNvSpPr txBox="1">
            <a:spLocks noGrp="1"/>
          </p:cNvSpPr>
          <p:nvPr>
            <p:ph type="title"/>
          </p:nvPr>
        </p:nvSpPr>
        <p:spPr>
          <a:xfrm>
            <a:off x="311700" y="489563"/>
            <a:ext cx="8520600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/>
              <a:t>The Work Model: How the Project Started</a:t>
            </a:r>
            <a:endParaRPr/>
          </a:p>
        </p:txBody>
      </p:sp>
      <p:sp>
        <p:nvSpPr>
          <p:cNvPr id="416" name="Google Shape;416;p4"/>
          <p:cNvSpPr txBox="1"/>
          <p:nvPr/>
        </p:nvSpPr>
        <p:spPr>
          <a:xfrm>
            <a:off x="311700" y="1450300"/>
            <a:ext cx="1517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" sz="1800" b="0" i="0" u="none" strike="noStrike" cap="none">
                <a:solidFill>
                  <a:srgbClr val="FF5D40"/>
                </a:solidFill>
                <a:latin typeface="Roboto Serif Black"/>
                <a:ea typeface="Roboto Serif Black"/>
                <a:cs typeface="Roboto Serif Black"/>
                <a:sym typeface="Roboto Serif Black"/>
              </a:rPr>
              <a:t>Needs</a:t>
            </a:r>
            <a:endParaRPr sz="1800" b="0" i="0" u="none" strike="noStrike" cap="none">
              <a:solidFill>
                <a:srgbClr val="FF5D40"/>
              </a:solidFill>
              <a:latin typeface="Roboto Serif Black"/>
              <a:ea typeface="Roboto Serif Black"/>
              <a:cs typeface="Roboto Serif Black"/>
              <a:sym typeface="Roboto Serif Black"/>
            </a:endParaRPr>
          </a:p>
        </p:txBody>
      </p:sp>
      <p:sp>
        <p:nvSpPr>
          <p:cNvPr id="417" name="Google Shape;417;p4"/>
          <p:cNvSpPr txBox="1"/>
          <p:nvPr/>
        </p:nvSpPr>
        <p:spPr>
          <a:xfrm>
            <a:off x="311700" y="2039425"/>
            <a:ext cx="27063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&gt; </a:t>
            </a:r>
            <a:r>
              <a:rPr lang="it" sz="1400" b="1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Families</a:t>
            </a:r>
            <a:r>
              <a:rPr lang="it" sz="1400" b="0" i="0" u="none" strike="noStrike" cap="non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asked for support to understand     "at what age to give the first mobile phone"</a:t>
            </a:r>
            <a:endParaRPr sz="1400" b="0" i="0" u="none" strike="noStrike" cap="non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&gt; </a:t>
            </a:r>
            <a:r>
              <a:rPr lang="it" sz="1400" b="1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Teachers</a:t>
            </a:r>
            <a:r>
              <a:rPr lang="it" sz="1400" b="0" i="0" u="none" strike="noStrike" cap="non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asked for more support to address issues related to mobile phone use at school</a:t>
            </a:r>
            <a:endParaRPr sz="1400" b="0" i="0" u="none" strike="noStrike" cap="non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</a:t>
            </a:r>
            <a:endParaRPr sz="1400" b="0" i="1" u="none" strike="noStrike" cap="non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cxnSp>
        <p:nvCxnSpPr>
          <p:cNvPr id="418" name="Google Shape;418;p4"/>
          <p:cNvCxnSpPr/>
          <p:nvPr/>
        </p:nvCxnSpPr>
        <p:spPr>
          <a:xfrm>
            <a:off x="-9300" y="1921525"/>
            <a:ext cx="9162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9" name="Google Shape;419;p4"/>
          <p:cNvSpPr txBox="1"/>
          <p:nvPr/>
        </p:nvSpPr>
        <p:spPr>
          <a:xfrm>
            <a:off x="3142650" y="2039425"/>
            <a:ext cx="28668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&gt; Creation of </a:t>
            </a:r>
            <a:r>
              <a:rPr lang="it" sz="1400" b="1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an inter institutional expert group: </a:t>
            </a:r>
            <a:r>
              <a:rPr lang="it" sz="1400" b="0" i="0" u="none" strike="noStrike" cap="non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teachers, psychologists,                      pedagogues, media educators, stakeholders, university lecturers and IT security workers</a:t>
            </a:r>
            <a:endParaRPr sz="1400" b="0" i="0" u="none" strike="noStrike" cap="non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&gt; The Project is realised thanks to the contribution of a </a:t>
            </a:r>
            <a:r>
              <a:rPr lang="it" sz="1400" b="1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social private sponsor</a:t>
            </a:r>
            <a:endParaRPr sz="1400" b="1" i="0" u="none" strike="noStrike" cap="none"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420" name="Google Shape;420;p4"/>
          <p:cNvSpPr txBox="1"/>
          <p:nvPr/>
        </p:nvSpPr>
        <p:spPr>
          <a:xfrm>
            <a:off x="6134100" y="2039425"/>
            <a:ext cx="27063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&gt; Originally, the licence was designed for </a:t>
            </a:r>
            <a:r>
              <a:rPr lang="it" sz="1400" b="1" i="0" u="none" strike="noStrike" cap="none">
                <a:solidFill>
                  <a:srgbClr val="000000"/>
                </a:solidFill>
                <a:latin typeface="Roboto Serif"/>
                <a:ea typeface="Roboto Serif"/>
                <a:cs typeface="Roboto Serif"/>
                <a:sym typeface="Roboto Serif"/>
              </a:rPr>
              <a:t>students in the first grade                   of primary secondary school (11-12 years old)</a:t>
            </a:r>
            <a:endParaRPr sz="1400" b="1" i="0" u="none" strike="noStrike" cap="none">
              <a:solidFill>
                <a:srgbClr val="000000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421" name="Google Shape;421;p4"/>
          <p:cNvSpPr txBox="1"/>
          <p:nvPr/>
        </p:nvSpPr>
        <p:spPr>
          <a:xfrm>
            <a:off x="3191300" y="1450300"/>
            <a:ext cx="1884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" sz="1800" b="0" i="0" u="none" strike="noStrike" cap="none">
                <a:solidFill>
                  <a:srgbClr val="FF5D40"/>
                </a:solidFill>
                <a:latin typeface="Roboto Serif Black"/>
                <a:ea typeface="Roboto Serif Black"/>
                <a:cs typeface="Roboto Serif Black"/>
                <a:sym typeface="Roboto Serif Black"/>
              </a:rPr>
              <a:t>Methodology</a:t>
            </a:r>
            <a:endParaRPr sz="1800" b="0" i="0" u="none" strike="noStrike" cap="none">
              <a:solidFill>
                <a:srgbClr val="FF5D40"/>
              </a:solidFill>
              <a:latin typeface="Roboto Serif Black"/>
              <a:ea typeface="Roboto Serif Black"/>
              <a:cs typeface="Roboto Serif Black"/>
              <a:sym typeface="Roboto Serif Black"/>
            </a:endParaRPr>
          </a:p>
        </p:txBody>
      </p:sp>
      <p:sp>
        <p:nvSpPr>
          <p:cNvPr id="422" name="Google Shape;422;p4"/>
          <p:cNvSpPr txBox="1"/>
          <p:nvPr/>
        </p:nvSpPr>
        <p:spPr>
          <a:xfrm>
            <a:off x="6134100" y="1450300"/>
            <a:ext cx="1884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" sz="1800" b="0" i="0" u="none" strike="noStrike" cap="none">
                <a:solidFill>
                  <a:srgbClr val="FF5D40"/>
                </a:solidFill>
                <a:latin typeface="Roboto Serif Black"/>
                <a:ea typeface="Roboto Serif Black"/>
                <a:cs typeface="Roboto Serif Black"/>
                <a:sym typeface="Roboto Serif Black"/>
              </a:rPr>
              <a:t>Beneficiaries</a:t>
            </a:r>
            <a:endParaRPr sz="1800" b="0" i="0" u="none" strike="noStrike" cap="none">
              <a:solidFill>
                <a:srgbClr val="FF5D40"/>
              </a:solidFill>
              <a:latin typeface="Roboto Serif Black"/>
              <a:ea typeface="Roboto Serif Black"/>
              <a:cs typeface="Roboto Serif Black"/>
              <a:sym typeface="Roboto Serif Bla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5"/>
          <p:cNvSpPr txBox="1">
            <a:spLocks noGrp="1"/>
          </p:cNvSpPr>
          <p:nvPr>
            <p:ph type="title"/>
          </p:nvPr>
        </p:nvSpPr>
        <p:spPr>
          <a:xfrm>
            <a:off x="311700" y="489563"/>
            <a:ext cx="8520600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/>
              <a:t>Teachers Training and Toolkit </a:t>
            </a:r>
            <a:endParaRPr/>
          </a:p>
        </p:txBody>
      </p:sp>
      <p:sp>
        <p:nvSpPr>
          <p:cNvPr id="428" name="Google Shape;428;p5"/>
          <p:cNvSpPr txBox="1"/>
          <p:nvPr/>
        </p:nvSpPr>
        <p:spPr>
          <a:xfrm>
            <a:off x="311700" y="2039425"/>
            <a:ext cx="27063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&gt; The training (</a:t>
            </a:r>
            <a:r>
              <a:rPr lang="it" sz="1400" b="1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synchronous and asynchronous</a:t>
            </a:r>
            <a:r>
              <a:rPr lang="it" sz="1400" b="0" i="0" u="none" strike="noStrike" cap="non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) is aimed at teachers, who will carry out relapse interventions in the identified classes</a:t>
            </a:r>
            <a:endParaRPr sz="1400" b="0" i="0" u="none" strike="noStrike" cap="non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&gt; In each school, the </a:t>
            </a:r>
            <a:r>
              <a:rPr lang="it" sz="1400" b="1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Cyberbullying Referent </a:t>
            </a:r>
            <a:r>
              <a:rPr lang="it" sz="1400" b="0" i="0" u="none" strike="noStrike" cap="non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established by Law 71/2017 coordinates the project</a:t>
            </a:r>
            <a:endParaRPr sz="1400" b="0" i="0" u="none" strike="noStrike" cap="non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cxnSp>
        <p:nvCxnSpPr>
          <p:cNvPr id="429" name="Google Shape;429;p5"/>
          <p:cNvCxnSpPr/>
          <p:nvPr/>
        </p:nvCxnSpPr>
        <p:spPr>
          <a:xfrm>
            <a:off x="-9300" y="1921525"/>
            <a:ext cx="9162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0" name="Google Shape;430;p5"/>
          <p:cNvSpPr txBox="1"/>
          <p:nvPr/>
        </p:nvSpPr>
        <p:spPr>
          <a:xfrm>
            <a:off x="3065900" y="2039425"/>
            <a:ext cx="32079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&gt; The training modules are structured with a </a:t>
            </a:r>
            <a:r>
              <a:rPr lang="it" sz="1400" b="1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normative and psycho-pedagogical approach</a:t>
            </a:r>
            <a:endParaRPr sz="1400" b="0" i="0" u="none" strike="noStrike" cap="non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&gt; The course topics are:</a:t>
            </a:r>
            <a:endParaRPr sz="1400" b="0" i="0" u="none" strike="noStrike" cap="non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1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- sensitive data management</a:t>
            </a:r>
            <a:endParaRPr sz="1400" b="1" i="0" u="none" strike="noStrike" cap="none"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1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- identity and sexting</a:t>
            </a:r>
            <a:endParaRPr sz="1400" b="1" i="0" u="none" strike="noStrike" cap="none"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1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- grooming</a:t>
            </a:r>
            <a:endParaRPr sz="1400" b="1" i="0" u="none" strike="noStrike" cap="none"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1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-  cyberstupidity                                 - cyberbullying </a:t>
            </a:r>
            <a:endParaRPr sz="1400" b="1" i="0" u="none" strike="noStrike" cap="none"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431" name="Google Shape;431;p5"/>
          <p:cNvSpPr txBox="1"/>
          <p:nvPr/>
        </p:nvSpPr>
        <p:spPr>
          <a:xfrm>
            <a:off x="6098150" y="2039425"/>
            <a:ext cx="26277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&gt; The </a:t>
            </a:r>
            <a:r>
              <a:rPr lang="it" sz="1400" b="1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Teaching Kit </a:t>
            </a:r>
            <a:r>
              <a:rPr lang="it" sz="1400" b="0" i="0" u="none" strike="noStrike" cap="non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provides: </a:t>
            </a:r>
            <a:endParaRPr sz="1400" b="0" i="0" u="none" strike="noStrike" cap="non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- </a:t>
            </a:r>
            <a:r>
              <a:rPr lang="it" sz="1400" b="1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stimulus material</a:t>
            </a:r>
            <a:r>
              <a:rPr lang="it" sz="1400" b="0" i="0" u="none" strike="noStrike" cap="non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               for in class laboratories           (4 learning unit of at least two hours each)</a:t>
            </a:r>
            <a:endParaRPr sz="1400" b="0" i="0" u="none" strike="noStrike" cap="non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- </a:t>
            </a:r>
            <a:r>
              <a:rPr lang="it" sz="1400" b="1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questions database</a:t>
            </a:r>
            <a:r>
              <a:rPr lang="it" sz="1400" b="0" i="0" u="none" strike="noStrike" cap="non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for the </a:t>
            </a:r>
            <a:r>
              <a:rPr lang="it" sz="14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Roboto Serif Medium"/>
                <a:ea typeface="Roboto Serif Medium"/>
                <a:cs typeface="Roboto Serif Medium"/>
                <a:sym typeface="Roboto Serif Medium"/>
              </a:rPr>
              <a:t>Final competence test</a:t>
            </a:r>
            <a:endParaRPr sz="14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Roboto Serif Medium"/>
                <a:ea typeface="Roboto Serif Medium"/>
                <a:cs typeface="Roboto Serif Medium"/>
                <a:sym typeface="Roboto Serif Medium"/>
              </a:rPr>
              <a:t>- </a:t>
            </a:r>
            <a:r>
              <a:rPr lang="it" sz="14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Roboto Serif"/>
                <a:ea typeface="Roboto Serif"/>
                <a:cs typeface="Roboto Serif"/>
                <a:sym typeface="Roboto Serif"/>
              </a:rPr>
              <a:t>Student-Parent Pact</a:t>
            </a:r>
            <a:endParaRPr sz="1400" b="1" i="0" u="none" strike="noStrike" cap="none"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6"/>
          <p:cNvSpPr txBox="1">
            <a:spLocks noGrp="1"/>
          </p:cNvSpPr>
          <p:nvPr>
            <p:ph type="title"/>
          </p:nvPr>
        </p:nvSpPr>
        <p:spPr>
          <a:xfrm>
            <a:off x="311700" y="489563"/>
            <a:ext cx="8520600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/>
              <a:t>The Work Model at School</a:t>
            </a:r>
            <a:endParaRPr/>
          </a:p>
        </p:txBody>
      </p:sp>
      <p:cxnSp>
        <p:nvCxnSpPr>
          <p:cNvPr id="437" name="Google Shape;437;p6"/>
          <p:cNvCxnSpPr/>
          <p:nvPr/>
        </p:nvCxnSpPr>
        <p:spPr>
          <a:xfrm>
            <a:off x="-9300" y="2705750"/>
            <a:ext cx="9162600" cy="0"/>
          </a:xfrm>
          <a:prstGeom prst="straightConnector1">
            <a:avLst/>
          </a:prstGeom>
          <a:noFill/>
          <a:ln w="28575" cap="flat" cmpd="sng">
            <a:solidFill>
              <a:srgbClr val="FFCA4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8" name="Google Shape;438;p6"/>
          <p:cNvSpPr txBox="1"/>
          <p:nvPr/>
        </p:nvSpPr>
        <p:spPr>
          <a:xfrm>
            <a:off x="549000" y="2974025"/>
            <a:ext cx="26223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In-class laboratory activities realized with the stimulus materials of the Toolkit </a:t>
            </a:r>
            <a:endParaRPr sz="1400" b="0" i="0" u="none" strike="noStrike" cap="non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439" name="Google Shape;439;p6"/>
          <p:cNvSpPr txBox="1"/>
          <p:nvPr/>
        </p:nvSpPr>
        <p:spPr>
          <a:xfrm>
            <a:off x="3982550" y="2974025"/>
            <a:ext cx="5314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440" name="Google Shape;440;p6"/>
          <p:cNvSpPr txBox="1"/>
          <p:nvPr/>
        </p:nvSpPr>
        <p:spPr>
          <a:xfrm>
            <a:off x="2226600" y="2037275"/>
            <a:ext cx="243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Roboto Serif Medium"/>
                <a:ea typeface="Roboto Serif Medium"/>
                <a:cs typeface="Roboto Serif Medium"/>
                <a:sym typeface="Roboto Serif Medium"/>
              </a:rPr>
              <a:t>Final competence test</a:t>
            </a:r>
            <a:r>
              <a:rPr lang="it" sz="1400" b="0" i="0" u="none" strike="noStrike" cap="non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</a:t>
            </a:r>
            <a:endParaRPr sz="1400" b="0" i="0" u="none" strike="noStrike" cap="non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441" name="Google Shape;441;p6"/>
          <p:cNvSpPr txBox="1"/>
          <p:nvPr/>
        </p:nvSpPr>
        <p:spPr>
          <a:xfrm>
            <a:off x="5641025" y="1940025"/>
            <a:ext cx="3147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Public ceremony for the award of the </a:t>
            </a:r>
            <a:r>
              <a:rPr lang="it" sz="1400" b="1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Smartphone Licence </a:t>
            </a:r>
            <a:endParaRPr sz="1400" b="1" i="0" u="none" strike="noStrike" cap="none">
              <a:solidFill>
                <a:srgbClr val="000000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cxnSp>
        <p:nvCxnSpPr>
          <p:cNvPr id="442" name="Google Shape;442;p6"/>
          <p:cNvCxnSpPr/>
          <p:nvPr/>
        </p:nvCxnSpPr>
        <p:spPr>
          <a:xfrm rot="10800000">
            <a:off x="311700" y="2705750"/>
            <a:ext cx="900" cy="432600"/>
          </a:xfrm>
          <a:prstGeom prst="straightConnector1">
            <a:avLst/>
          </a:prstGeom>
          <a:noFill/>
          <a:ln w="28575" cap="flat" cmpd="sng">
            <a:solidFill>
              <a:srgbClr val="FFCA4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3" name="Google Shape;443;p6"/>
          <p:cNvSpPr/>
          <p:nvPr/>
        </p:nvSpPr>
        <p:spPr>
          <a:xfrm>
            <a:off x="232050" y="3079375"/>
            <a:ext cx="160200" cy="168600"/>
          </a:xfrm>
          <a:prstGeom prst="ellipse">
            <a:avLst/>
          </a:prstGeom>
          <a:solidFill>
            <a:srgbClr val="FFCA40"/>
          </a:solidFill>
          <a:ln w="19050" cap="flat" cmpd="sng">
            <a:solidFill>
              <a:srgbClr val="FFCA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cxnSp>
        <p:nvCxnSpPr>
          <p:cNvPr id="444" name="Google Shape;444;p6"/>
          <p:cNvCxnSpPr/>
          <p:nvPr/>
        </p:nvCxnSpPr>
        <p:spPr>
          <a:xfrm>
            <a:off x="1972588" y="2273150"/>
            <a:ext cx="900" cy="432600"/>
          </a:xfrm>
          <a:prstGeom prst="straightConnector1">
            <a:avLst/>
          </a:prstGeom>
          <a:noFill/>
          <a:ln w="28575" cap="flat" cmpd="sng">
            <a:solidFill>
              <a:srgbClr val="FFCA4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5" name="Google Shape;445;p6"/>
          <p:cNvSpPr/>
          <p:nvPr/>
        </p:nvSpPr>
        <p:spPr>
          <a:xfrm rot="10800000">
            <a:off x="1892938" y="2163525"/>
            <a:ext cx="160200" cy="168600"/>
          </a:xfrm>
          <a:prstGeom prst="ellipse">
            <a:avLst/>
          </a:prstGeom>
          <a:solidFill>
            <a:srgbClr val="FFCA40"/>
          </a:solidFill>
          <a:ln w="19050" cap="flat" cmpd="sng">
            <a:solidFill>
              <a:srgbClr val="FFCA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cxnSp>
        <p:nvCxnSpPr>
          <p:cNvPr id="446" name="Google Shape;446;p6"/>
          <p:cNvCxnSpPr/>
          <p:nvPr/>
        </p:nvCxnSpPr>
        <p:spPr>
          <a:xfrm>
            <a:off x="5373988" y="2273150"/>
            <a:ext cx="900" cy="432600"/>
          </a:xfrm>
          <a:prstGeom prst="straightConnector1">
            <a:avLst/>
          </a:prstGeom>
          <a:noFill/>
          <a:ln w="28575" cap="flat" cmpd="sng">
            <a:solidFill>
              <a:srgbClr val="FFCA4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7" name="Google Shape;447;p6"/>
          <p:cNvSpPr/>
          <p:nvPr/>
        </p:nvSpPr>
        <p:spPr>
          <a:xfrm rot="10800000">
            <a:off x="5294338" y="2163525"/>
            <a:ext cx="160200" cy="168600"/>
          </a:xfrm>
          <a:prstGeom prst="ellipse">
            <a:avLst/>
          </a:prstGeom>
          <a:solidFill>
            <a:srgbClr val="FFCA40"/>
          </a:solidFill>
          <a:ln w="19050" cap="flat" cmpd="sng">
            <a:solidFill>
              <a:srgbClr val="FFCA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448" name="Google Shape;448;p6"/>
          <p:cNvSpPr txBox="1"/>
          <p:nvPr/>
        </p:nvSpPr>
        <p:spPr>
          <a:xfrm>
            <a:off x="3872350" y="2974025"/>
            <a:ext cx="37476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Training meeting for parents and sharing of the </a:t>
            </a:r>
            <a:r>
              <a:rPr lang="it" sz="1400" b="1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Co-Responsibility Agreement </a:t>
            </a:r>
            <a:r>
              <a:rPr lang="it" sz="1400" b="0" i="0" u="none" strike="noStrike" cap="non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between students          and parents</a:t>
            </a:r>
            <a:endParaRPr sz="1400" b="0" i="0" u="none" strike="noStrike" cap="non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cxnSp>
        <p:nvCxnSpPr>
          <p:cNvPr id="449" name="Google Shape;449;p6"/>
          <p:cNvCxnSpPr/>
          <p:nvPr/>
        </p:nvCxnSpPr>
        <p:spPr>
          <a:xfrm rot="10800000">
            <a:off x="3635050" y="2705750"/>
            <a:ext cx="900" cy="432600"/>
          </a:xfrm>
          <a:prstGeom prst="straightConnector1">
            <a:avLst/>
          </a:prstGeom>
          <a:noFill/>
          <a:ln w="28575" cap="flat" cmpd="sng">
            <a:solidFill>
              <a:srgbClr val="FFCA4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0" name="Google Shape;450;p6"/>
          <p:cNvSpPr/>
          <p:nvPr/>
        </p:nvSpPr>
        <p:spPr>
          <a:xfrm>
            <a:off x="3555400" y="3079375"/>
            <a:ext cx="160200" cy="168600"/>
          </a:xfrm>
          <a:prstGeom prst="ellipse">
            <a:avLst/>
          </a:prstGeom>
          <a:solidFill>
            <a:srgbClr val="FFCA40"/>
          </a:solidFill>
          <a:ln w="19050" cap="flat" cmpd="sng">
            <a:solidFill>
              <a:srgbClr val="FFCA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7"/>
          <p:cNvSpPr txBox="1">
            <a:spLocks noGrp="1"/>
          </p:cNvSpPr>
          <p:nvPr>
            <p:ph type="title"/>
          </p:nvPr>
        </p:nvSpPr>
        <p:spPr>
          <a:xfrm>
            <a:off x="311700" y="489575"/>
            <a:ext cx="4059000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2000"/>
              <a:t>Smartphone Licence:</a:t>
            </a: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2000"/>
              <a:t>a Pink Tile with Strong Symbolic Value</a:t>
            </a: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000"/>
          </a:p>
        </p:txBody>
      </p:sp>
      <p:sp>
        <p:nvSpPr>
          <p:cNvPr id="456" name="Google Shape;456;p7"/>
          <p:cNvSpPr txBox="1">
            <a:spLocks noGrp="1"/>
          </p:cNvSpPr>
          <p:nvPr>
            <p:ph type="body" idx="1"/>
          </p:nvPr>
        </p:nvSpPr>
        <p:spPr>
          <a:xfrm>
            <a:off x="311700" y="1883350"/>
            <a:ext cx="4059000" cy="26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" sz="1400">
                <a:latin typeface="Roboto Serif"/>
                <a:ea typeface="Roboto Serif"/>
                <a:cs typeface="Roboto Serif"/>
                <a:sym typeface="Roboto Serif"/>
              </a:rPr>
              <a:t>The Licence has the same form                      of a driving licence, in terms of shape, colours, dimensions and materials.</a:t>
            </a:r>
            <a:endParaRPr sz="1400">
              <a:latin typeface="Roboto Serif"/>
              <a:ea typeface="Roboto Serif"/>
              <a:cs typeface="Roboto Serif"/>
              <a:sym typeface="Roboto Serif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it" sz="1400">
                <a:latin typeface="Roboto Serif"/>
                <a:ea typeface="Roboto Serif"/>
                <a:cs typeface="Roboto Serif"/>
                <a:sym typeface="Roboto Serif"/>
              </a:rPr>
              <a:t>On the back, the card is personalized with the name of the student and school.</a:t>
            </a:r>
            <a:endParaRPr sz="1400">
              <a:latin typeface="Roboto Serif"/>
              <a:ea typeface="Roboto Serif"/>
              <a:cs typeface="Roboto Serif"/>
              <a:sym typeface="Roboto Serif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it" sz="1400">
                <a:latin typeface="Roboto Serif"/>
                <a:ea typeface="Roboto Serif"/>
                <a:cs typeface="Roboto Serif"/>
                <a:sym typeface="Roboto Serif"/>
              </a:rPr>
              <a:t>It is the first licence that the student receives and, for this reason, it also constitutes a first step in his growth towards adulthood.</a:t>
            </a:r>
            <a:endParaRPr sz="1400">
              <a:solidFill>
                <a:srgbClr val="2F5496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pic>
        <p:nvPicPr>
          <p:cNvPr id="457" name="Google Shape;457;p7" descr="Immagine che contiene testo, bigliettodavisita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2796" y="619475"/>
            <a:ext cx="2916158" cy="1801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7" descr="Immagine che contiene testo, bigliettodavisita, busta, documento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19200" y="2571757"/>
            <a:ext cx="2923350" cy="1805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72921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it" sz="4200"/>
              <a:t>The aim of the project  is to develop digital citizenship and build  an educational alliance.</a:t>
            </a:r>
            <a:endParaRPr sz="4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9"/>
          <p:cNvSpPr txBox="1">
            <a:spLocks noGrp="1"/>
          </p:cNvSpPr>
          <p:nvPr>
            <p:ph type="title"/>
          </p:nvPr>
        </p:nvSpPr>
        <p:spPr>
          <a:xfrm>
            <a:off x="311700" y="489563"/>
            <a:ext cx="8520600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/>
              <a:t>From the School to the Community</a:t>
            </a:r>
            <a:endParaRPr/>
          </a:p>
        </p:txBody>
      </p:sp>
      <p:cxnSp>
        <p:nvCxnSpPr>
          <p:cNvPr id="469" name="Google Shape;469;p9"/>
          <p:cNvCxnSpPr/>
          <p:nvPr/>
        </p:nvCxnSpPr>
        <p:spPr>
          <a:xfrm>
            <a:off x="-9300" y="2705750"/>
            <a:ext cx="9162600" cy="0"/>
          </a:xfrm>
          <a:prstGeom prst="straightConnector1">
            <a:avLst/>
          </a:prstGeom>
          <a:noFill/>
          <a:ln w="28575" cap="flat" cmpd="sng">
            <a:solidFill>
              <a:srgbClr val="FF5D4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70" name="Google Shape;470;p9"/>
          <p:cNvCxnSpPr/>
          <p:nvPr/>
        </p:nvCxnSpPr>
        <p:spPr>
          <a:xfrm>
            <a:off x="355438" y="2273150"/>
            <a:ext cx="900" cy="432600"/>
          </a:xfrm>
          <a:prstGeom prst="straightConnector1">
            <a:avLst/>
          </a:prstGeom>
          <a:noFill/>
          <a:ln w="28575" cap="flat" cmpd="sng">
            <a:solidFill>
              <a:srgbClr val="FF5D4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71" name="Google Shape;471;p9"/>
          <p:cNvSpPr/>
          <p:nvPr/>
        </p:nvSpPr>
        <p:spPr>
          <a:xfrm rot="10800000">
            <a:off x="275788" y="2163525"/>
            <a:ext cx="160200" cy="168600"/>
          </a:xfrm>
          <a:prstGeom prst="ellipse">
            <a:avLst/>
          </a:prstGeom>
          <a:solidFill>
            <a:srgbClr val="FF5D40"/>
          </a:solidFill>
          <a:ln w="19050" cap="flat" cmpd="sng">
            <a:solidFill>
              <a:srgbClr val="FF5D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cxnSp>
        <p:nvCxnSpPr>
          <p:cNvPr id="472" name="Google Shape;472;p9"/>
          <p:cNvCxnSpPr/>
          <p:nvPr/>
        </p:nvCxnSpPr>
        <p:spPr>
          <a:xfrm>
            <a:off x="4840988" y="2273150"/>
            <a:ext cx="900" cy="432600"/>
          </a:xfrm>
          <a:prstGeom prst="straightConnector1">
            <a:avLst/>
          </a:prstGeom>
          <a:noFill/>
          <a:ln w="28575" cap="flat" cmpd="sng">
            <a:solidFill>
              <a:srgbClr val="FF5D4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73" name="Google Shape;473;p9"/>
          <p:cNvSpPr/>
          <p:nvPr/>
        </p:nvSpPr>
        <p:spPr>
          <a:xfrm rot="10800000">
            <a:off x="4761338" y="2163525"/>
            <a:ext cx="160200" cy="168600"/>
          </a:xfrm>
          <a:prstGeom prst="ellipse">
            <a:avLst/>
          </a:prstGeom>
          <a:solidFill>
            <a:srgbClr val="FF5D40"/>
          </a:solidFill>
          <a:ln w="19050" cap="flat" cmpd="sng">
            <a:solidFill>
              <a:srgbClr val="FF5D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cxnSp>
        <p:nvCxnSpPr>
          <p:cNvPr id="474" name="Google Shape;474;p9"/>
          <p:cNvCxnSpPr/>
          <p:nvPr/>
        </p:nvCxnSpPr>
        <p:spPr>
          <a:xfrm rot="10800000">
            <a:off x="2202900" y="2705750"/>
            <a:ext cx="900" cy="432600"/>
          </a:xfrm>
          <a:prstGeom prst="straightConnector1">
            <a:avLst/>
          </a:prstGeom>
          <a:noFill/>
          <a:ln w="28575" cap="flat" cmpd="sng">
            <a:solidFill>
              <a:srgbClr val="FF5D4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75" name="Google Shape;475;p9"/>
          <p:cNvSpPr/>
          <p:nvPr/>
        </p:nvSpPr>
        <p:spPr>
          <a:xfrm>
            <a:off x="2123250" y="3079375"/>
            <a:ext cx="160200" cy="168600"/>
          </a:xfrm>
          <a:prstGeom prst="ellipse">
            <a:avLst/>
          </a:prstGeom>
          <a:solidFill>
            <a:srgbClr val="FF5D40"/>
          </a:solidFill>
          <a:ln w="19050" cap="flat" cmpd="sng">
            <a:solidFill>
              <a:srgbClr val="FF5D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cxnSp>
        <p:nvCxnSpPr>
          <p:cNvPr id="476" name="Google Shape;476;p9"/>
          <p:cNvCxnSpPr/>
          <p:nvPr/>
        </p:nvCxnSpPr>
        <p:spPr>
          <a:xfrm flipH="1">
            <a:off x="1868188" y="1658750"/>
            <a:ext cx="2100" cy="1047000"/>
          </a:xfrm>
          <a:prstGeom prst="straightConnector1">
            <a:avLst/>
          </a:prstGeom>
          <a:noFill/>
          <a:ln w="28575" cap="flat" cmpd="sng">
            <a:solidFill>
              <a:srgbClr val="FF5D4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77" name="Google Shape;477;p9"/>
          <p:cNvSpPr/>
          <p:nvPr/>
        </p:nvSpPr>
        <p:spPr>
          <a:xfrm rot="10800000">
            <a:off x="1790638" y="1532500"/>
            <a:ext cx="160200" cy="168600"/>
          </a:xfrm>
          <a:prstGeom prst="ellipse">
            <a:avLst/>
          </a:prstGeom>
          <a:solidFill>
            <a:srgbClr val="FF5D40"/>
          </a:solidFill>
          <a:ln w="19050" cap="flat" cmpd="sng">
            <a:solidFill>
              <a:srgbClr val="FF5D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cxnSp>
        <p:nvCxnSpPr>
          <p:cNvPr id="478" name="Google Shape;478;p9"/>
          <p:cNvCxnSpPr/>
          <p:nvPr/>
        </p:nvCxnSpPr>
        <p:spPr>
          <a:xfrm rot="10800000" flipH="1">
            <a:off x="698750" y="2705750"/>
            <a:ext cx="2100" cy="1047000"/>
          </a:xfrm>
          <a:prstGeom prst="straightConnector1">
            <a:avLst/>
          </a:prstGeom>
          <a:noFill/>
          <a:ln w="28575" cap="flat" cmpd="sng">
            <a:solidFill>
              <a:srgbClr val="FF5D4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79" name="Google Shape;479;p9"/>
          <p:cNvSpPr/>
          <p:nvPr/>
        </p:nvSpPr>
        <p:spPr>
          <a:xfrm>
            <a:off x="618200" y="3710400"/>
            <a:ext cx="160200" cy="168600"/>
          </a:xfrm>
          <a:prstGeom prst="ellipse">
            <a:avLst/>
          </a:prstGeom>
          <a:solidFill>
            <a:srgbClr val="FF5D40"/>
          </a:solidFill>
          <a:ln w="19050" cap="flat" cmpd="sng">
            <a:solidFill>
              <a:srgbClr val="FF5D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480" name="Google Shape;480;p9"/>
          <p:cNvSpPr txBox="1"/>
          <p:nvPr/>
        </p:nvSpPr>
        <p:spPr>
          <a:xfrm>
            <a:off x="551950" y="1939189"/>
            <a:ext cx="12003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1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2017</a:t>
            </a:r>
            <a:endParaRPr sz="1400" b="1" i="0" u="none" strike="noStrike" cap="none"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First trial in Verbania</a:t>
            </a:r>
            <a:endParaRPr sz="1400" b="0" i="0" u="none" strike="noStrike" cap="none"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481" name="Google Shape;481;p9"/>
          <p:cNvSpPr txBox="1"/>
          <p:nvPr/>
        </p:nvSpPr>
        <p:spPr>
          <a:xfrm>
            <a:off x="854750" y="3513000"/>
            <a:ext cx="13569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1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2018</a:t>
            </a:r>
            <a:r>
              <a:rPr lang="it" sz="1400" b="0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 </a:t>
            </a:r>
            <a:endParaRPr sz="1400" b="0" i="0" u="none" strike="noStrike" cap="none"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Law Rossi:</a:t>
            </a:r>
            <a:endParaRPr sz="1400" b="0" i="0" u="none" strike="noStrike" cap="none"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Extension    in Piedmont </a:t>
            </a:r>
            <a:endParaRPr sz="1400" b="0" i="0" u="none" strike="noStrike" cap="none">
              <a:solidFill>
                <a:srgbClr val="000000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482" name="Google Shape;482;p9"/>
          <p:cNvSpPr txBox="1"/>
          <p:nvPr/>
        </p:nvSpPr>
        <p:spPr>
          <a:xfrm>
            <a:off x="2033413" y="1238750"/>
            <a:ext cx="29166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1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2019</a:t>
            </a:r>
            <a:endParaRPr sz="1400" b="1" i="0" u="none" strike="noStrike" cap="none"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"Digital Citizenship" forum: integrated regional training for school staff, health personnel and police</a:t>
            </a:r>
            <a:endParaRPr sz="1400" b="0" i="0" u="none" strike="noStrike" cap="none"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483" name="Google Shape;483;p9"/>
          <p:cNvSpPr txBox="1"/>
          <p:nvPr/>
        </p:nvSpPr>
        <p:spPr>
          <a:xfrm>
            <a:off x="2352375" y="2832000"/>
            <a:ext cx="2069100" cy="10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1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2020</a:t>
            </a:r>
            <a:endParaRPr sz="1400" b="1" i="0" u="none" strike="noStrike" cap="none"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Extension to other Regions thanks to Ass. Contorno Viola</a:t>
            </a:r>
            <a:endParaRPr sz="1400" b="0" i="0" u="none" strike="noStrike" cap="none"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cxnSp>
        <p:nvCxnSpPr>
          <p:cNvPr id="484" name="Google Shape;484;p9"/>
          <p:cNvCxnSpPr/>
          <p:nvPr/>
        </p:nvCxnSpPr>
        <p:spPr>
          <a:xfrm rot="10800000" flipH="1">
            <a:off x="4839475" y="2705750"/>
            <a:ext cx="2100" cy="1047000"/>
          </a:xfrm>
          <a:prstGeom prst="straightConnector1">
            <a:avLst/>
          </a:prstGeom>
          <a:noFill/>
          <a:ln w="28575" cap="flat" cmpd="sng">
            <a:solidFill>
              <a:srgbClr val="FF5D4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5" name="Google Shape;485;p9"/>
          <p:cNvSpPr/>
          <p:nvPr/>
        </p:nvSpPr>
        <p:spPr>
          <a:xfrm>
            <a:off x="4758925" y="3710400"/>
            <a:ext cx="160200" cy="168600"/>
          </a:xfrm>
          <a:prstGeom prst="ellipse">
            <a:avLst/>
          </a:prstGeom>
          <a:solidFill>
            <a:srgbClr val="FF5D40"/>
          </a:solidFill>
          <a:ln w="19050" cap="flat" cmpd="sng">
            <a:solidFill>
              <a:srgbClr val="FF5D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486" name="Google Shape;486;p9"/>
          <p:cNvSpPr txBox="1"/>
          <p:nvPr/>
        </p:nvSpPr>
        <p:spPr>
          <a:xfrm>
            <a:off x="4995475" y="3513000"/>
            <a:ext cx="13569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1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2021</a:t>
            </a:r>
            <a:endParaRPr sz="1400" b="0" i="0" u="none" strike="noStrike" cap="none"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"Digital Citizenship" Vol. 2 </a:t>
            </a:r>
            <a:endParaRPr sz="1400" b="0" i="0" u="none" strike="noStrike" cap="none">
              <a:solidFill>
                <a:srgbClr val="000000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487" name="Google Shape;487;p9"/>
          <p:cNvSpPr txBox="1"/>
          <p:nvPr/>
        </p:nvSpPr>
        <p:spPr>
          <a:xfrm>
            <a:off x="5016550" y="1997777"/>
            <a:ext cx="12003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1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2021</a:t>
            </a:r>
            <a:endParaRPr sz="1400" b="1" i="0" u="none" strike="noStrike" cap="none"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I° Level</a:t>
            </a:r>
            <a:endParaRPr sz="1400" b="0" i="0" u="none" strike="noStrike" cap="none"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cxnSp>
        <p:nvCxnSpPr>
          <p:cNvPr id="488" name="Google Shape;488;p9"/>
          <p:cNvCxnSpPr/>
          <p:nvPr/>
        </p:nvCxnSpPr>
        <p:spPr>
          <a:xfrm rot="10800000">
            <a:off x="6424750" y="2718625"/>
            <a:ext cx="900" cy="432600"/>
          </a:xfrm>
          <a:prstGeom prst="straightConnector1">
            <a:avLst/>
          </a:prstGeom>
          <a:noFill/>
          <a:ln w="28575" cap="flat" cmpd="sng">
            <a:solidFill>
              <a:srgbClr val="FF5D4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9" name="Google Shape;489;p9"/>
          <p:cNvSpPr/>
          <p:nvPr/>
        </p:nvSpPr>
        <p:spPr>
          <a:xfrm>
            <a:off x="6345100" y="3092250"/>
            <a:ext cx="160200" cy="168600"/>
          </a:xfrm>
          <a:prstGeom prst="ellipse">
            <a:avLst/>
          </a:prstGeom>
          <a:solidFill>
            <a:srgbClr val="FF5D40"/>
          </a:solidFill>
          <a:ln w="19050" cap="flat" cmpd="sng">
            <a:solidFill>
              <a:srgbClr val="FF5D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cxnSp>
        <p:nvCxnSpPr>
          <p:cNvPr id="490" name="Google Shape;490;p9"/>
          <p:cNvCxnSpPr/>
          <p:nvPr/>
        </p:nvCxnSpPr>
        <p:spPr>
          <a:xfrm flipH="1">
            <a:off x="6090038" y="1671625"/>
            <a:ext cx="2100" cy="1047000"/>
          </a:xfrm>
          <a:prstGeom prst="straightConnector1">
            <a:avLst/>
          </a:prstGeom>
          <a:noFill/>
          <a:ln w="28575" cap="flat" cmpd="sng">
            <a:solidFill>
              <a:srgbClr val="FF5D4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1" name="Google Shape;491;p9"/>
          <p:cNvSpPr/>
          <p:nvPr/>
        </p:nvSpPr>
        <p:spPr>
          <a:xfrm rot="10800000">
            <a:off x="6012488" y="1545375"/>
            <a:ext cx="160200" cy="168600"/>
          </a:xfrm>
          <a:prstGeom prst="ellipse">
            <a:avLst/>
          </a:prstGeom>
          <a:solidFill>
            <a:srgbClr val="FF5D40"/>
          </a:solidFill>
          <a:ln w="19050" cap="flat" cmpd="sng">
            <a:solidFill>
              <a:srgbClr val="FF5D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492" name="Google Shape;492;p9"/>
          <p:cNvSpPr txBox="1"/>
          <p:nvPr/>
        </p:nvSpPr>
        <p:spPr>
          <a:xfrm>
            <a:off x="6253550" y="1238750"/>
            <a:ext cx="15348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1" i="0" u="none" strike="noStrike" cap="none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rPr>
              <a:t>2022</a:t>
            </a:r>
            <a:endParaRPr sz="1400" b="1" i="0" u="none" strike="noStrike" cap="none">
              <a:solidFill>
                <a:schemeClr val="accent2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rPr>
              <a:t>II° Level:</a:t>
            </a:r>
            <a:endParaRPr sz="1400" b="0" i="0" u="none" strike="noStrike" cap="none">
              <a:solidFill>
                <a:schemeClr val="accent2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Roboto Serif"/>
                <a:ea typeface="Roboto Serif"/>
                <a:cs typeface="Roboto Serif"/>
                <a:sym typeface="Roboto Serif"/>
              </a:rPr>
              <a:t>14 yrs trial  </a:t>
            </a:r>
            <a:endParaRPr sz="1400" b="1" i="0" u="none" strike="noStrike" cap="none"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493" name="Google Shape;493;p9"/>
          <p:cNvSpPr txBox="1"/>
          <p:nvPr/>
        </p:nvSpPr>
        <p:spPr>
          <a:xfrm>
            <a:off x="6574225" y="2844875"/>
            <a:ext cx="2646600" cy="10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1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2023</a:t>
            </a:r>
            <a:endParaRPr sz="1400" b="1" i="0" u="none" strike="noStrike" cap="none"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New target groups:            over 65 and disabled adults</a:t>
            </a:r>
            <a:endParaRPr sz="1400" b="0" i="0" u="none" strike="noStrike" cap="none"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cxnSp>
        <p:nvCxnSpPr>
          <p:cNvPr id="494" name="Google Shape;494;p9"/>
          <p:cNvCxnSpPr/>
          <p:nvPr/>
        </p:nvCxnSpPr>
        <p:spPr>
          <a:xfrm>
            <a:off x="7494638" y="2273150"/>
            <a:ext cx="900" cy="432600"/>
          </a:xfrm>
          <a:prstGeom prst="straightConnector1">
            <a:avLst/>
          </a:prstGeom>
          <a:noFill/>
          <a:ln w="28575" cap="flat" cmpd="sng">
            <a:solidFill>
              <a:srgbClr val="FF5D4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5" name="Google Shape;495;p9"/>
          <p:cNvSpPr/>
          <p:nvPr/>
        </p:nvSpPr>
        <p:spPr>
          <a:xfrm rot="10800000">
            <a:off x="7414988" y="2163525"/>
            <a:ext cx="160200" cy="168600"/>
          </a:xfrm>
          <a:prstGeom prst="ellipse">
            <a:avLst/>
          </a:prstGeom>
          <a:solidFill>
            <a:srgbClr val="FF5D40"/>
          </a:solidFill>
          <a:ln w="19050" cap="flat" cmpd="sng">
            <a:solidFill>
              <a:srgbClr val="FF5D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496" name="Google Shape;496;p9"/>
          <p:cNvSpPr txBox="1"/>
          <p:nvPr/>
        </p:nvSpPr>
        <p:spPr>
          <a:xfrm>
            <a:off x="7691150" y="1939200"/>
            <a:ext cx="14535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1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Community</a:t>
            </a:r>
            <a:endParaRPr sz="1400" b="1" i="0" u="none" strike="noStrike" cap="none"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1" i="0" u="none" strike="noStrike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Welfare</a:t>
            </a:r>
            <a:endParaRPr sz="1400" b="1" i="0" u="none" strike="noStrike" cap="none"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 WABF25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 WABF25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plate WABF25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1353</Words>
  <Application>Microsoft Office PowerPoint</Application>
  <PresentationFormat>On-screen Show (16:9)</PresentationFormat>
  <Paragraphs>214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Roboto Serif Light</vt:lpstr>
      <vt:lpstr>Roboto Serif ExtraLight</vt:lpstr>
      <vt:lpstr>Roboto Serif SemiBold</vt:lpstr>
      <vt:lpstr>Roboto Serif Medium</vt:lpstr>
      <vt:lpstr>Roboto Serif Black</vt:lpstr>
      <vt:lpstr>Roboto Serif</vt:lpstr>
      <vt:lpstr>Roboto Serif ExtraBold</vt:lpstr>
      <vt:lpstr>Arial</vt:lpstr>
      <vt:lpstr>Template WABF25</vt:lpstr>
      <vt:lpstr>Template WABF25</vt:lpstr>
      <vt:lpstr>Template WABF25</vt:lpstr>
      <vt:lpstr>The Smartphone License as a New Proposal for Digital Education.   Good Practices for the Development                  of Alliances in the Educational Community.</vt:lpstr>
      <vt:lpstr>Why do cyberbullying   cases occur in this area?</vt:lpstr>
      <vt:lpstr>The Project</vt:lpstr>
      <vt:lpstr>The Work Model: How the Project Started</vt:lpstr>
      <vt:lpstr>Teachers Training and Toolkit </vt:lpstr>
      <vt:lpstr>The Work Model at School</vt:lpstr>
      <vt:lpstr>Smartphone Licence: a Pink Tile with Strong Symbolic Value </vt:lpstr>
      <vt:lpstr>The aim of the project  is to develop digital citizenship and build  an educational alliance.</vt:lpstr>
      <vt:lpstr>From the School to the Community</vt:lpstr>
      <vt:lpstr>PowerPoint Presentation</vt:lpstr>
      <vt:lpstr> more than  100.000</vt:lpstr>
      <vt:lpstr>PowerPoint Presentation</vt:lpstr>
      <vt:lpstr>8 Regions           from North          to South Italy</vt:lpstr>
      <vt:lpstr>Educational Pact of Co-responsibility</vt:lpstr>
      <vt:lpstr>Educational Pact of Co-responsibility</vt:lpstr>
      <vt:lpstr>Smartphone License and Care for Students with BES  </vt:lpstr>
      <vt:lpstr>Suspension or Withdrawal of the Licence</vt:lpstr>
      <vt:lpstr>Delivery Ceremony</vt:lpstr>
      <vt:lpstr>What Next? </vt:lpstr>
      <vt:lpstr>PowerPoint Presentation</vt:lpstr>
      <vt:lpstr>11 Schools</vt:lpstr>
      <vt:lpstr>The Questionnaire</vt:lpstr>
      <vt:lpstr>The Questionnaire</vt:lpstr>
      <vt:lpstr>Knowledge About Risks of the Smartphone</vt:lpstr>
      <vt:lpstr>Misconceptions Related to Smartphone Use</vt:lpstr>
      <vt:lpstr>Total Results of the Questionnaire</vt:lpstr>
      <vt:lpstr>more informations on the research 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DI GIOIA Rosanna (JRC-ISPRA)</cp:lastModifiedBy>
  <cp:revision>1</cp:revision>
  <dcterms:modified xsi:type="dcterms:W3CDTF">2025-06-12T14:13:46Z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2025-06-12T14:13:46Z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23445c4a-6884-4070-a819-f4be078825b3</vt:lpwstr>
  </property>
  <property fmtid="{D5CDD505-2E9C-101B-9397-08002B2CF9AE}" pid="8" name="MSIP_Label_6bd9ddd1-4d20-43f6-abfa-fc3c07406f94_ContentBits">
    <vt:lpwstr>0</vt:lpwstr>
  </property>
</Properties>
</file>