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Open Sans" panose="020B0606030504020204" pitchFamily="34" charset="0"/>
      <p:regular r:id="rId24"/>
      <p:bold r:id="rId25"/>
      <p:italic r:id="rId26"/>
      <p:boldItalic r:id="rId27"/>
    </p:embeddedFont>
    <p:embeddedFont>
      <p:font typeface="Public Sans"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o668YhA6d8kuMRChQoscMAOp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94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1792288" y="612775"/>
            <a:ext cx="5486400" cy="4114800"/>
          </a:xfrm>
          <a:prstGeom prst="rect">
            <a:avLst/>
          </a:prstGeom>
          <a:noFill/>
          <a:ln>
            <a:noFill/>
          </a:ln>
        </p:spPr>
      </p:sp>
      <p:sp>
        <p:nvSpPr>
          <p:cNvPr id="64" name="Google Shape;64;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mailto:guillerminacarnicina@gmail.com" TargetMode="External"/><Relationship Id="rId4" Type="http://schemas.openxmlformats.org/officeDocument/2006/relationships/hyperlink" Target="mailto:cristina.baldi@giustizia.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83"/>
        <p:cNvGrpSpPr/>
        <p:nvPr/>
      </p:nvGrpSpPr>
      <p:grpSpPr>
        <a:xfrm>
          <a:off x="0" y="0"/>
          <a:ext cx="0" cy="0"/>
          <a:chOff x="0" y="0"/>
          <a:chExt cx="0" cy="0"/>
        </a:xfrm>
      </p:grpSpPr>
      <p:sp>
        <p:nvSpPr>
          <p:cNvPr id="84" name="Google Shape;84;p1"/>
          <p:cNvSpPr/>
          <p:nvPr/>
        </p:nvSpPr>
        <p:spPr>
          <a:xfrm>
            <a:off x="11061087" y="1633294"/>
            <a:ext cx="6198213" cy="5919714"/>
          </a:xfrm>
          <a:custGeom>
            <a:avLst/>
            <a:gdLst/>
            <a:ahLst/>
            <a:cxnLst/>
            <a:rect l="l" t="t" r="r" b="b"/>
            <a:pathLst>
              <a:path w="6198213" h="5919714" extrusionOk="0">
                <a:moveTo>
                  <a:pt x="0" y="0"/>
                </a:moveTo>
                <a:lnTo>
                  <a:pt x="6198213" y="0"/>
                </a:lnTo>
                <a:lnTo>
                  <a:pt x="6198213" y="5919714"/>
                </a:lnTo>
                <a:lnTo>
                  <a:pt x="0" y="591971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1"/>
          <p:cNvSpPr/>
          <p:nvPr/>
        </p:nvSpPr>
        <p:spPr>
          <a:xfrm>
            <a:off x="1028700" y="8046659"/>
            <a:ext cx="3238500" cy="1676400"/>
          </a:xfrm>
          <a:custGeom>
            <a:avLst/>
            <a:gdLst/>
            <a:ahLst/>
            <a:cxnLst/>
            <a:rect l="l" t="t" r="r" b="b"/>
            <a:pathLst>
              <a:path w="2542862" h="1192948" extrusionOk="0">
                <a:moveTo>
                  <a:pt x="0" y="0"/>
                </a:moveTo>
                <a:lnTo>
                  <a:pt x="2542862" y="0"/>
                </a:lnTo>
                <a:lnTo>
                  <a:pt x="2542862" y="1192948"/>
                </a:lnTo>
                <a:lnTo>
                  <a:pt x="0" y="119294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txBox="1"/>
          <p:nvPr/>
        </p:nvSpPr>
        <p:spPr>
          <a:xfrm>
            <a:off x="1028700" y="1402141"/>
            <a:ext cx="8526918" cy="179528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US" sz="13900">
                <a:solidFill>
                  <a:srgbClr val="272665"/>
                </a:solidFill>
                <a:latin typeface="Public Sans"/>
                <a:ea typeface="Public Sans"/>
                <a:cs typeface="Public Sans"/>
                <a:sym typeface="Public Sans"/>
              </a:rPr>
              <a:t>M.E.R.C.I. </a:t>
            </a:r>
            <a:endParaRPr/>
          </a:p>
        </p:txBody>
      </p:sp>
      <p:sp>
        <p:nvSpPr>
          <p:cNvPr id="87" name="Google Shape;87;p1"/>
          <p:cNvSpPr txBox="1"/>
          <p:nvPr/>
        </p:nvSpPr>
        <p:spPr>
          <a:xfrm>
            <a:off x="1028700" y="3302196"/>
            <a:ext cx="9267300" cy="3791700"/>
          </a:xfrm>
          <a:prstGeom prst="rect">
            <a:avLst/>
          </a:prstGeom>
          <a:noFill/>
          <a:ln>
            <a:noFill/>
          </a:ln>
        </p:spPr>
        <p:txBody>
          <a:bodyPr spcFirstLastPara="1" wrap="square" lIns="0" tIns="0" rIns="0" bIns="0" anchor="t" anchorCtr="0">
            <a:spAutoFit/>
          </a:bodyPr>
          <a:lstStyle/>
          <a:p>
            <a:pPr marL="0" marR="0" lvl="0" indent="0" algn="l" rtl="0">
              <a:lnSpc>
                <a:spcPct val="87997"/>
              </a:lnSpc>
              <a:spcBef>
                <a:spcPts val="0"/>
              </a:spcBef>
              <a:spcAft>
                <a:spcPts val="0"/>
              </a:spcAft>
              <a:buNone/>
            </a:pPr>
            <a:r>
              <a:rPr lang="en-US" sz="3999">
                <a:solidFill>
                  <a:srgbClr val="272665"/>
                </a:solidFill>
                <a:latin typeface="Public Sans"/>
                <a:ea typeface="Public Sans"/>
                <a:cs typeface="Public Sans"/>
                <a:sym typeface="Public Sans"/>
              </a:rPr>
              <a:t>Indicated prevention interventions for victims of bullying and cyberbullying in the school setting</a:t>
            </a:r>
            <a:endParaRPr/>
          </a:p>
          <a:p>
            <a:pPr marL="0" marR="0" lvl="0" indent="0" algn="l" rtl="0">
              <a:lnSpc>
                <a:spcPct val="87997"/>
              </a:lnSpc>
              <a:spcBef>
                <a:spcPts val="0"/>
              </a:spcBef>
              <a:spcAft>
                <a:spcPts val="0"/>
              </a:spcAft>
              <a:buNone/>
            </a:pPr>
            <a:endParaRPr sz="3999">
              <a:solidFill>
                <a:srgbClr val="272665"/>
              </a:solidFill>
              <a:latin typeface="Public Sans"/>
              <a:ea typeface="Public Sans"/>
              <a:cs typeface="Public Sans"/>
              <a:sym typeface="Public Sans"/>
            </a:endParaRPr>
          </a:p>
          <a:p>
            <a:pPr marL="0" marR="0" lvl="0" indent="0" algn="l" rtl="0">
              <a:lnSpc>
                <a:spcPct val="87997"/>
              </a:lnSpc>
              <a:spcBef>
                <a:spcPts val="0"/>
              </a:spcBef>
              <a:spcAft>
                <a:spcPts val="0"/>
              </a:spcAft>
              <a:buNone/>
            </a:pPr>
            <a:r>
              <a:rPr lang="en-US" sz="3999" u="none" strike="noStrike">
                <a:solidFill>
                  <a:srgbClr val="272665"/>
                </a:solidFill>
                <a:latin typeface="Public Sans"/>
                <a:ea typeface="Public Sans"/>
                <a:cs typeface="Public Sans"/>
                <a:sym typeface="Public Sans"/>
              </a:rPr>
              <a:t>Good practice model -</a:t>
            </a:r>
            <a:r>
              <a:rPr lang="en-US" sz="3999" i="1" u="none" strike="noStrike">
                <a:solidFill>
                  <a:srgbClr val="272665"/>
                </a:solidFill>
                <a:latin typeface="Public Sans"/>
                <a:ea typeface="Public Sans"/>
                <a:cs typeface="Public Sans"/>
                <a:sym typeface="Public Sans"/>
              </a:rPr>
              <a:t> Italian Law 71/2017 on Preventing and Contrasting Cyberbulling</a:t>
            </a:r>
            <a:endParaRPr/>
          </a:p>
        </p:txBody>
      </p:sp>
      <p:sp>
        <p:nvSpPr>
          <p:cNvPr id="88" name="Google Shape;88;p1"/>
          <p:cNvSpPr txBox="1"/>
          <p:nvPr/>
        </p:nvSpPr>
        <p:spPr>
          <a:xfrm>
            <a:off x="1028700" y="7264083"/>
            <a:ext cx="7773976" cy="288925"/>
          </a:xfrm>
          <a:prstGeom prst="rect">
            <a:avLst/>
          </a:prstGeom>
          <a:noFill/>
          <a:ln>
            <a:noFill/>
          </a:ln>
        </p:spPr>
        <p:txBody>
          <a:bodyPr spcFirstLastPara="1" wrap="square" lIns="0" tIns="0" rIns="0" bIns="0" anchor="t" anchorCtr="0">
            <a:spAutoFit/>
          </a:bodyPr>
          <a:lstStyle/>
          <a:p>
            <a:pPr marL="0" marR="0" lvl="0" indent="0" algn="l" rtl="0">
              <a:lnSpc>
                <a:spcPct val="77000"/>
              </a:lnSpc>
              <a:spcBef>
                <a:spcPts val="0"/>
              </a:spcBef>
              <a:spcAft>
                <a:spcPts val="0"/>
              </a:spcAft>
              <a:buNone/>
            </a:pPr>
            <a:r>
              <a:rPr lang="en-US" sz="2500">
                <a:solidFill>
                  <a:srgbClr val="272665"/>
                </a:solidFill>
                <a:latin typeface="Public Sans"/>
                <a:ea typeface="Public Sans"/>
                <a:cs typeface="Public Sans"/>
                <a:sym typeface="Public Sans"/>
              </a:rPr>
              <a:t>by Cristina BALDI and Guillermina Nora CARNICINA</a:t>
            </a:r>
            <a:endParaRPr/>
          </a:p>
        </p:txBody>
      </p:sp>
      <p:sp>
        <p:nvSpPr>
          <p:cNvPr id="89" name="Google Shape;89;p1"/>
          <p:cNvSpPr txBox="1"/>
          <p:nvPr/>
        </p:nvSpPr>
        <p:spPr>
          <a:xfrm>
            <a:off x="17259300" y="9210675"/>
            <a:ext cx="152400" cy="2000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272665"/>
                </a:solidFill>
                <a:latin typeface="Open Sans"/>
                <a:ea typeface="Open Sans"/>
                <a:cs typeface="Open Sans"/>
                <a:sym typeface="Open Sans"/>
              </a:rPr>
              <a:t>1</a:t>
            </a:r>
            <a:endParaRPr/>
          </a:p>
        </p:txBody>
      </p:sp>
      <p:sp>
        <p:nvSpPr>
          <p:cNvPr id="90" name="Google Shape;90;p1"/>
          <p:cNvSpPr txBox="1"/>
          <p:nvPr/>
        </p:nvSpPr>
        <p:spPr>
          <a:xfrm>
            <a:off x="6594125" y="9121275"/>
            <a:ext cx="11505000" cy="69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250" i="1">
                <a:solidFill>
                  <a:schemeClr val="dk1"/>
                </a:solidFill>
                <a:latin typeface="Calibri"/>
                <a:ea typeface="Calibri"/>
                <a:cs typeface="Calibri"/>
                <a:sym typeface="Calibri"/>
              </a:rPr>
              <a:t>World Anti Bullying Forum (WABF), Stavanger, Norway - 11-13</a:t>
            </a:r>
            <a:r>
              <a:rPr lang="en-US" sz="3600" i="1" baseline="30000">
                <a:solidFill>
                  <a:schemeClr val="dk1"/>
                </a:solidFill>
                <a:latin typeface="Calibri"/>
                <a:ea typeface="Calibri"/>
                <a:cs typeface="Calibri"/>
                <a:sym typeface="Calibri"/>
              </a:rPr>
              <a:t>th</a:t>
            </a:r>
            <a:r>
              <a:rPr lang="en-US" sz="2250" i="1">
                <a:solidFill>
                  <a:schemeClr val="dk1"/>
                </a:solidFill>
                <a:latin typeface="Calibri"/>
                <a:ea typeface="Calibri"/>
                <a:cs typeface="Calibri"/>
                <a:sym typeface="Calibri"/>
              </a:rPr>
              <a:t> June 2025</a:t>
            </a:r>
            <a:endParaRPr sz="2250" i="1">
              <a:solidFill>
                <a:schemeClr val="dk1"/>
              </a:solidFill>
              <a:latin typeface="Calibri"/>
              <a:ea typeface="Calibri"/>
              <a:cs typeface="Calibri"/>
              <a:sym typeface="Calibri"/>
            </a:endParaRPr>
          </a:p>
          <a:p>
            <a:pPr marL="0" lvl="0" indent="0" algn="l" rtl="0">
              <a:spcBef>
                <a:spcPts val="400"/>
              </a:spcBef>
              <a:spcAft>
                <a:spcPts val="0"/>
              </a:spcAft>
              <a:buNone/>
            </a:pPr>
            <a:endParaRPr sz="3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184"/>
        <p:cNvGrpSpPr/>
        <p:nvPr/>
      </p:nvGrpSpPr>
      <p:grpSpPr>
        <a:xfrm>
          <a:off x="0" y="0"/>
          <a:ext cx="0" cy="0"/>
          <a:chOff x="0" y="0"/>
          <a:chExt cx="0" cy="0"/>
        </a:xfrm>
      </p:grpSpPr>
      <p:sp>
        <p:nvSpPr>
          <p:cNvPr id="185" name="Google Shape;185;p10"/>
          <p:cNvSpPr txBox="1"/>
          <p:nvPr/>
        </p:nvSpPr>
        <p:spPr>
          <a:xfrm>
            <a:off x="2932993" y="1155735"/>
            <a:ext cx="12422014" cy="1930163"/>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US" sz="7700">
                <a:solidFill>
                  <a:srgbClr val="272665"/>
                </a:solidFill>
                <a:latin typeface="Public Sans"/>
                <a:ea typeface="Public Sans"/>
                <a:cs typeface="Public Sans"/>
                <a:sym typeface="Public Sans"/>
              </a:rPr>
              <a:t>The masterpieces of autobiographical writing</a:t>
            </a:r>
            <a:endParaRPr/>
          </a:p>
        </p:txBody>
      </p:sp>
      <p:sp>
        <p:nvSpPr>
          <p:cNvPr id="186" name="Google Shape;186;p10"/>
          <p:cNvSpPr txBox="1"/>
          <p:nvPr/>
        </p:nvSpPr>
        <p:spPr>
          <a:xfrm>
            <a:off x="17259300" y="9210675"/>
            <a:ext cx="152400" cy="200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000000"/>
                </a:solidFill>
                <a:latin typeface="Open Sans"/>
                <a:ea typeface="Open Sans"/>
                <a:cs typeface="Open Sans"/>
                <a:sym typeface="Open Sans"/>
              </a:rPr>
              <a:t>10</a:t>
            </a:r>
            <a:endParaRPr/>
          </a:p>
        </p:txBody>
      </p:sp>
      <p:sp>
        <p:nvSpPr>
          <p:cNvPr id="187" name="Google Shape;187;p10"/>
          <p:cNvSpPr txBox="1"/>
          <p:nvPr/>
        </p:nvSpPr>
        <p:spPr>
          <a:xfrm>
            <a:off x="3615197" y="3661735"/>
            <a:ext cx="11057607" cy="487313"/>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US" sz="4000" b="1">
                <a:solidFill>
                  <a:srgbClr val="17365D"/>
                </a:solidFill>
                <a:latin typeface="Public Sans"/>
                <a:ea typeface="Public Sans"/>
                <a:cs typeface="Public Sans"/>
                <a:sym typeface="Public Sans"/>
              </a:rPr>
              <a:t>Magnifications and existential miniatures</a:t>
            </a:r>
            <a:endParaRPr/>
          </a:p>
        </p:txBody>
      </p:sp>
      <p:sp>
        <p:nvSpPr>
          <p:cNvPr id="188" name="Google Shape;188;p10"/>
          <p:cNvSpPr txBox="1"/>
          <p:nvPr/>
        </p:nvSpPr>
        <p:spPr>
          <a:xfrm>
            <a:off x="3058528" y="5086350"/>
            <a:ext cx="12171000" cy="36162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a:solidFill>
                  <a:srgbClr val="272665"/>
                </a:solidFill>
                <a:latin typeface="Public Sans"/>
                <a:ea typeface="Public Sans"/>
                <a:cs typeface="Public Sans"/>
                <a:sym typeface="Public Sans"/>
              </a:rPr>
              <a:t>The adolescents, after writing, find themselves facing a page, that contains a fragment of their own story: a small, complex system, ordered by writing, from which senses, signifiers, and meanings enclosed in a micro-space emerge. The miniature, precisely because of its small size,  becomes an autonomous representation of what happened. Writing reveals the balances and imbalances,  the emotions and the senses that often become blurred and merged in the speed of oral  storytelling.</a:t>
            </a:r>
            <a:endParaRPr/>
          </a:p>
        </p:txBody>
      </p:sp>
      <p:pic>
        <p:nvPicPr>
          <p:cNvPr id="189" name="Google Shape;189;p10"/>
          <p:cNvPicPr preferRelativeResize="0"/>
          <p:nvPr/>
        </p:nvPicPr>
        <p:blipFill rotWithShape="1">
          <a:blip r:embed="rId3">
            <a:alphaModFix/>
          </a:blip>
          <a:srcRect/>
          <a:stretch/>
        </p:blipFill>
        <p:spPr>
          <a:xfrm>
            <a:off x="4071300" y="3583325"/>
            <a:ext cx="10439250" cy="721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193"/>
        <p:cNvGrpSpPr/>
        <p:nvPr/>
      </p:nvGrpSpPr>
      <p:grpSpPr>
        <a:xfrm>
          <a:off x="0" y="0"/>
          <a:ext cx="0" cy="0"/>
          <a:chOff x="0" y="0"/>
          <a:chExt cx="0" cy="0"/>
        </a:xfrm>
      </p:grpSpPr>
      <p:grpSp>
        <p:nvGrpSpPr>
          <p:cNvPr id="194" name="Google Shape;194;p11"/>
          <p:cNvGrpSpPr/>
          <p:nvPr/>
        </p:nvGrpSpPr>
        <p:grpSpPr>
          <a:xfrm rot="-1158228">
            <a:off x="3582059" y="4839371"/>
            <a:ext cx="11123881" cy="1450099"/>
            <a:chOff x="0" y="0"/>
            <a:chExt cx="4630965" cy="603688"/>
          </a:xfrm>
        </p:grpSpPr>
        <p:sp>
          <p:nvSpPr>
            <p:cNvPr id="195" name="Google Shape;195;p11"/>
            <p:cNvSpPr/>
            <p:nvPr/>
          </p:nvSpPr>
          <p:spPr>
            <a:xfrm>
              <a:off x="0" y="0"/>
              <a:ext cx="4630965" cy="603688"/>
            </a:xfrm>
            <a:custGeom>
              <a:avLst/>
              <a:gdLst/>
              <a:ahLst/>
              <a:cxnLst/>
              <a:rect l="l" t="t" r="r" b="b"/>
              <a:pathLst>
                <a:path w="4630965" h="603688" extrusionOk="0">
                  <a:moveTo>
                    <a:pt x="4630965" y="301844"/>
                  </a:moveTo>
                  <a:lnTo>
                    <a:pt x="4224565" y="0"/>
                  </a:lnTo>
                  <a:lnTo>
                    <a:pt x="4224565" y="203200"/>
                  </a:lnTo>
                  <a:lnTo>
                    <a:pt x="0" y="203200"/>
                  </a:lnTo>
                  <a:lnTo>
                    <a:pt x="0" y="400488"/>
                  </a:lnTo>
                  <a:lnTo>
                    <a:pt x="4224565" y="400488"/>
                  </a:lnTo>
                  <a:lnTo>
                    <a:pt x="4224565" y="603688"/>
                  </a:lnTo>
                  <a:lnTo>
                    <a:pt x="4630965" y="301844"/>
                  </a:lnTo>
                  <a:close/>
                </a:path>
              </a:pathLst>
            </a:custGeom>
            <a:solidFill>
              <a:srgbClr val="AB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1"/>
            <p:cNvSpPr txBox="1"/>
            <p:nvPr/>
          </p:nvSpPr>
          <p:spPr>
            <a:xfrm>
              <a:off x="0" y="155575"/>
              <a:ext cx="4529365" cy="244913"/>
            </a:xfrm>
            <a:prstGeom prst="rect">
              <a:avLst/>
            </a:prstGeom>
            <a:noFill/>
            <a:ln>
              <a:noFill/>
            </a:ln>
          </p:spPr>
          <p:txBody>
            <a:bodyPr spcFirstLastPara="1" wrap="square" lIns="50800" tIns="50800" rIns="50800" bIns="50800" anchor="ctr" anchorCtr="0">
              <a:noAutofit/>
            </a:bodyPr>
            <a:lstStyle/>
            <a:p>
              <a:pPr marL="0" marR="0" lvl="0" indent="0" algn="ctr" rtl="0">
                <a:lnSpc>
                  <a:spcPct val="155555"/>
                </a:lnSpc>
                <a:spcBef>
                  <a:spcPts val="0"/>
                </a:spcBef>
                <a:spcAft>
                  <a:spcPts val="0"/>
                </a:spcAft>
                <a:buNone/>
              </a:pPr>
              <a:endParaRPr sz="1800">
                <a:solidFill>
                  <a:schemeClr val="dk1"/>
                </a:solidFill>
                <a:latin typeface="Calibri"/>
                <a:ea typeface="Calibri"/>
                <a:cs typeface="Calibri"/>
                <a:sym typeface="Calibri"/>
              </a:endParaRPr>
            </a:p>
          </p:txBody>
        </p:sp>
      </p:grpSp>
      <p:sp>
        <p:nvSpPr>
          <p:cNvPr id="197" name="Google Shape;197;p11"/>
          <p:cNvSpPr/>
          <p:nvPr/>
        </p:nvSpPr>
        <p:spPr>
          <a:xfrm>
            <a:off x="7473440" y="5800285"/>
            <a:ext cx="511391" cy="478848"/>
          </a:xfrm>
          <a:custGeom>
            <a:avLst/>
            <a:gdLst/>
            <a:ahLst/>
            <a:cxnLst/>
            <a:rect l="l" t="t" r="r" b="b"/>
            <a:pathLst>
              <a:path w="511391" h="478848" extrusionOk="0">
                <a:moveTo>
                  <a:pt x="0" y="0"/>
                </a:moveTo>
                <a:lnTo>
                  <a:pt x="511391" y="0"/>
                </a:lnTo>
                <a:lnTo>
                  <a:pt x="511391" y="478848"/>
                </a:lnTo>
                <a:lnTo>
                  <a:pt x="0" y="47884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1"/>
          <p:cNvSpPr/>
          <p:nvPr/>
        </p:nvSpPr>
        <p:spPr>
          <a:xfrm rot="5400000">
            <a:off x="10650856" y="4686996"/>
            <a:ext cx="511391" cy="478848"/>
          </a:xfrm>
          <a:custGeom>
            <a:avLst/>
            <a:gdLst/>
            <a:ahLst/>
            <a:cxnLst/>
            <a:rect l="l" t="t" r="r" b="b"/>
            <a:pathLst>
              <a:path w="511391" h="478848" extrusionOk="0">
                <a:moveTo>
                  <a:pt x="0" y="0"/>
                </a:moveTo>
                <a:lnTo>
                  <a:pt x="511391" y="0"/>
                </a:lnTo>
                <a:lnTo>
                  <a:pt x="511391" y="478847"/>
                </a:lnTo>
                <a:lnTo>
                  <a:pt x="0" y="4788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1"/>
          <p:cNvSpPr/>
          <p:nvPr/>
        </p:nvSpPr>
        <p:spPr>
          <a:xfrm>
            <a:off x="4352421" y="6884359"/>
            <a:ext cx="511391" cy="478848"/>
          </a:xfrm>
          <a:custGeom>
            <a:avLst/>
            <a:gdLst/>
            <a:ahLst/>
            <a:cxnLst/>
            <a:rect l="l" t="t" r="r" b="b"/>
            <a:pathLst>
              <a:path w="511391" h="478848" extrusionOk="0">
                <a:moveTo>
                  <a:pt x="0" y="0"/>
                </a:moveTo>
                <a:lnTo>
                  <a:pt x="511391" y="0"/>
                </a:lnTo>
                <a:lnTo>
                  <a:pt x="511391" y="478848"/>
                </a:lnTo>
                <a:lnTo>
                  <a:pt x="0" y="47884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1"/>
          <p:cNvSpPr/>
          <p:nvPr/>
        </p:nvSpPr>
        <p:spPr>
          <a:xfrm>
            <a:off x="4352421" y="7363207"/>
            <a:ext cx="2199334" cy="1895093"/>
          </a:xfrm>
          <a:custGeom>
            <a:avLst/>
            <a:gdLst/>
            <a:ahLst/>
            <a:cxnLst/>
            <a:rect l="l" t="t" r="r" b="b"/>
            <a:pathLst>
              <a:path w="2199334" h="1895093" extrusionOk="0">
                <a:moveTo>
                  <a:pt x="0" y="0"/>
                </a:moveTo>
                <a:lnTo>
                  <a:pt x="2199334" y="0"/>
                </a:lnTo>
                <a:lnTo>
                  <a:pt x="2199334" y="1895093"/>
                </a:lnTo>
                <a:lnTo>
                  <a:pt x="0" y="1895093"/>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1"/>
          <p:cNvSpPr/>
          <p:nvPr/>
        </p:nvSpPr>
        <p:spPr>
          <a:xfrm>
            <a:off x="7984831" y="6390678"/>
            <a:ext cx="2122586" cy="1840861"/>
          </a:xfrm>
          <a:custGeom>
            <a:avLst/>
            <a:gdLst/>
            <a:ahLst/>
            <a:cxnLst/>
            <a:rect l="l" t="t" r="r" b="b"/>
            <a:pathLst>
              <a:path w="2122586" h="1840861" extrusionOk="0">
                <a:moveTo>
                  <a:pt x="0" y="0"/>
                </a:moveTo>
                <a:lnTo>
                  <a:pt x="2122586" y="0"/>
                </a:lnTo>
                <a:lnTo>
                  <a:pt x="2122586" y="1840861"/>
                </a:lnTo>
                <a:lnTo>
                  <a:pt x="0" y="184086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11"/>
          <p:cNvSpPr/>
          <p:nvPr/>
        </p:nvSpPr>
        <p:spPr>
          <a:xfrm>
            <a:off x="11738485" y="5621891"/>
            <a:ext cx="1991399" cy="2035817"/>
          </a:xfrm>
          <a:custGeom>
            <a:avLst/>
            <a:gdLst/>
            <a:ahLst/>
            <a:cxnLst/>
            <a:rect l="l" t="t" r="r" b="b"/>
            <a:pathLst>
              <a:path w="1991399" h="2035817" extrusionOk="0">
                <a:moveTo>
                  <a:pt x="0" y="0"/>
                </a:moveTo>
                <a:lnTo>
                  <a:pt x="1991399" y="0"/>
                </a:lnTo>
                <a:lnTo>
                  <a:pt x="1991399" y="2035817"/>
                </a:lnTo>
                <a:lnTo>
                  <a:pt x="0" y="203581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11"/>
          <p:cNvSpPr txBox="1"/>
          <p:nvPr/>
        </p:nvSpPr>
        <p:spPr>
          <a:xfrm>
            <a:off x="4352421" y="6879308"/>
            <a:ext cx="2675900" cy="4318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a:solidFill>
                  <a:srgbClr val="272665"/>
                </a:solidFill>
                <a:latin typeface="Public Sans"/>
                <a:ea typeface="Public Sans"/>
                <a:cs typeface="Public Sans"/>
                <a:sym typeface="Public Sans"/>
              </a:rPr>
              <a:t>WRITING</a:t>
            </a:r>
            <a:endParaRPr/>
          </a:p>
        </p:txBody>
      </p:sp>
      <p:sp>
        <p:nvSpPr>
          <p:cNvPr id="204" name="Google Shape;204;p11"/>
          <p:cNvSpPr txBox="1"/>
          <p:nvPr/>
        </p:nvSpPr>
        <p:spPr>
          <a:xfrm>
            <a:off x="2932993" y="1171575"/>
            <a:ext cx="12422014" cy="1765935"/>
          </a:xfrm>
          <a:prstGeom prst="rect">
            <a:avLst/>
          </a:prstGeom>
          <a:noFill/>
          <a:ln>
            <a:noFill/>
          </a:ln>
        </p:spPr>
        <p:txBody>
          <a:bodyPr spcFirstLastPara="1" wrap="square" lIns="0" tIns="0" rIns="0" bIns="0" anchor="t" anchorCtr="0">
            <a:spAutoFit/>
          </a:bodyPr>
          <a:lstStyle/>
          <a:p>
            <a:pPr marL="0" marR="0" lvl="0" indent="0" algn="ctr" rtl="0">
              <a:lnSpc>
                <a:spcPct val="95999"/>
              </a:lnSpc>
              <a:spcBef>
                <a:spcPts val="0"/>
              </a:spcBef>
              <a:spcAft>
                <a:spcPts val="0"/>
              </a:spcAft>
              <a:buNone/>
            </a:pPr>
            <a:r>
              <a:rPr lang="en-US" sz="6999">
                <a:solidFill>
                  <a:srgbClr val="272665"/>
                </a:solidFill>
                <a:latin typeface="Public Sans"/>
                <a:ea typeface="Public Sans"/>
                <a:cs typeface="Public Sans"/>
                <a:sym typeface="Public Sans"/>
              </a:rPr>
              <a:t>The masterpieces of autobiographical writing</a:t>
            </a:r>
            <a:endParaRPr/>
          </a:p>
        </p:txBody>
      </p:sp>
      <p:sp>
        <p:nvSpPr>
          <p:cNvPr id="205" name="Google Shape;205;p11"/>
          <p:cNvSpPr txBox="1"/>
          <p:nvPr/>
        </p:nvSpPr>
        <p:spPr>
          <a:xfrm>
            <a:off x="17259300" y="9210675"/>
            <a:ext cx="152400" cy="200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000000"/>
                </a:solidFill>
                <a:latin typeface="Open Sans"/>
                <a:ea typeface="Open Sans"/>
                <a:cs typeface="Open Sans"/>
                <a:sym typeface="Open Sans"/>
              </a:rPr>
              <a:t>11</a:t>
            </a:r>
            <a:endParaRPr/>
          </a:p>
        </p:txBody>
      </p:sp>
      <p:sp>
        <p:nvSpPr>
          <p:cNvPr id="206" name="Google Shape;206;p11"/>
          <p:cNvSpPr txBox="1"/>
          <p:nvPr/>
        </p:nvSpPr>
        <p:spPr>
          <a:xfrm>
            <a:off x="8138660" y="5795234"/>
            <a:ext cx="2675900" cy="4318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a:solidFill>
                  <a:srgbClr val="272665"/>
                </a:solidFill>
                <a:latin typeface="Public Sans"/>
                <a:ea typeface="Public Sans"/>
                <a:cs typeface="Public Sans"/>
                <a:sym typeface="Public Sans"/>
              </a:rPr>
              <a:t>MAGNIFICATION</a:t>
            </a:r>
            <a:endParaRPr/>
          </a:p>
        </p:txBody>
      </p:sp>
      <p:sp>
        <p:nvSpPr>
          <p:cNvPr id="207" name="Google Shape;207;p11"/>
          <p:cNvSpPr txBox="1"/>
          <p:nvPr/>
        </p:nvSpPr>
        <p:spPr>
          <a:xfrm>
            <a:off x="10906551" y="4680249"/>
            <a:ext cx="2675900" cy="86995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a:solidFill>
                  <a:srgbClr val="272665"/>
                </a:solidFill>
                <a:latin typeface="Public Sans"/>
                <a:ea typeface="Public Sans"/>
                <a:cs typeface="Public Sans"/>
                <a:sym typeface="Public Sans"/>
              </a:rPr>
              <a:t>EXISTENTIAL MINIATURES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211"/>
        <p:cNvGrpSpPr/>
        <p:nvPr/>
      </p:nvGrpSpPr>
      <p:grpSpPr>
        <a:xfrm>
          <a:off x="0" y="0"/>
          <a:ext cx="0" cy="0"/>
          <a:chOff x="0" y="0"/>
          <a:chExt cx="0" cy="0"/>
        </a:xfrm>
      </p:grpSpPr>
      <p:sp>
        <p:nvSpPr>
          <p:cNvPr id="212" name="Google Shape;212;p12"/>
          <p:cNvSpPr txBox="1"/>
          <p:nvPr/>
        </p:nvSpPr>
        <p:spPr>
          <a:xfrm>
            <a:off x="17259300" y="9210675"/>
            <a:ext cx="152400" cy="200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000000"/>
                </a:solidFill>
                <a:latin typeface="Open Sans"/>
                <a:ea typeface="Open Sans"/>
                <a:cs typeface="Open Sans"/>
                <a:sym typeface="Open Sans"/>
              </a:rPr>
              <a:t>12</a:t>
            </a:r>
            <a:endParaRPr/>
          </a:p>
        </p:txBody>
      </p:sp>
      <p:sp>
        <p:nvSpPr>
          <p:cNvPr id="213" name="Google Shape;213;p12"/>
          <p:cNvSpPr/>
          <p:nvPr/>
        </p:nvSpPr>
        <p:spPr>
          <a:xfrm>
            <a:off x="1429272" y="837525"/>
            <a:ext cx="2199334" cy="1895093"/>
          </a:xfrm>
          <a:custGeom>
            <a:avLst/>
            <a:gdLst/>
            <a:ahLst/>
            <a:cxnLst/>
            <a:rect l="l" t="t" r="r" b="b"/>
            <a:pathLst>
              <a:path w="2199334" h="1895093" extrusionOk="0">
                <a:moveTo>
                  <a:pt x="0" y="0"/>
                </a:moveTo>
                <a:lnTo>
                  <a:pt x="2199334" y="0"/>
                </a:lnTo>
                <a:lnTo>
                  <a:pt x="2199334" y="1895093"/>
                </a:lnTo>
                <a:lnTo>
                  <a:pt x="0" y="189509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12"/>
          <p:cNvSpPr/>
          <p:nvPr/>
        </p:nvSpPr>
        <p:spPr>
          <a:xfrm>
            <a:off x="1467647" y="3737295"/>
            <a:ext cx="2122586" cy="1840861"/>
          </a:xfrm>
          <a:custGeom>
            <a:avLst/>
            <a:gdLst/>
            <a:ahLst/>
            <a:cxnLst/>
            <a:rect l="l" t="t" r="r" b="b"/>
            <a:pathLst>
              <a:path w="2122586" h="1840861" extrusionOk="0">
                <a:moveTo>
                  <a:pt x="0" y="0"/>
                </a:moveTo>
                <a:lnTo>
                  <a:pt x="2122585" y="0"/>
                </a:lnTo>
                <a:lnTo>
                  <a:pt x="2122585" y="1840860"/>
                </a:lnTo>
                <a:lnTo>
                  <a:pt x="0" y="18408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12"/>
          <p:cNvSpPr/>
          <p:nvPr/>
        </p:nvSpPr>
        <p:spPr>
          <a:xfrm>
            <a:off x="1675581" y="6387780"/>
            <a:ext cx="1991399" cy="2035817"/>
          </a:xfrm>
          <a:custGeom>
            <a:avLst/>
            <a:gdLst/>
            <a:ahLst/>
            <a:cxnLst/>
            <a:rect l="l" t="t" r="r" b="b"/>
            <a:pathLst>
              <a:path w="1991399" h="2035817" extrusionOk="0">
                <a:moveTo>
                  <a:pt x="0" y="0"/>
                </a:moveTo>
                <a:lnTo>
                  <a:pt x="1991400" y="0"/>
                </a:lnTo>
                <a:lnTo>
                  <a:pt x="1991400" y="2035817"/>
                </a:lnTo>
                <a:lnTo>
                  <a:pt x="0" y="203581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2"/>
          <p:cNvSpPr txBox="1"/>
          <p:nvPr/>
        </p:nvSpPr>
        <p:spPr>
          <a:xfrm>
            <a:off x="3937849" y="1074550"/>
            <a:ext cx="14350200" cy="2000400"/>
          </a:xfrm>
          <a:prstGeom prst="rect">
            <a:avLst/>
          </a:prstGeom>
          <a:noFill/>
          <a:ln>
            <a:noFill/>
          </a:ln>
        </p:spPr>
        <p:txBody>
          <a:bodyPr spcFirstLastPara="1" wrap="square" lIns="0" tIns="0" rIns="0" bIns="0" anchor="t" anchorCtr="0">
            <a:spAutoFit/>
          </a:bodyPr>
          <a:lstStyle/>
          <a:p>
            <a:pPr marL="457200" marR="0" lvl="0" indent="0" algn="l" rtl="0">
              <a:lnSpc>
                <a:spcPct val="140016"/>
              </a:lnSpc>
              <a:spcBef>
                <a:spcPts val="0"/>
              </a:spcBef>
              <a:spcAft>
                <a:spcPts val="0"/>
              </a:spcAft>
              <a:buNone/>
            </a:pPr>
            <a:endParaRPr sz="2499">
              <a:solidFill>
                <a:srgbClr val="272665"/>
              </a:solidFill>
              <a:latin typeface="Public Sans"/>
              <a:ea typeface="Public Sans"/>
              <a:cs typeface="Public Sans"/>
              <a:sym typeface="Public Sans"/>
            </a:endParaRPr>
          </a:p>
          <a:p>
            <a:pPr marL="457200" marR="0" lvl="0" indent="-387286" algn="l" rtl="0">
              <a:lnSpc>
                <a:spcPct val="140016"/>
              </a:lnSpc>
              <a:spcBef>
                <a:spcPts val="0"/>
              </a:spcBef>
              <a:spcAft>
                <a:spcPts val="0"/>
              </a:spcAft>
              <a:buClr>
                <a:srgbClr val="272665"/>
              </a:buClr>
              <a:buSzPts val="2499"/>
              <a:buChar char="❖"/>
            </a:pPr>
            <a:r>
              <a:rPr lang="en-US" sz="2499" b="0" i="0" u="none" strike="noStrike" cap="none">
                <a:solidFill>
                  <a:srgbClr val="272665"/>
                </a:solidFill>
                <a:latin typeface="Public Sans"/>
                <a:ea typeface="Public Sans"/>
                <a:cs typeface="Public Sans"/>
                <a:sym typeface="Public Sans"/>
              </a:rPr>
              <a:t>invites to enter the story</a:t>
            </a:r>
            <a:endParaRPr/>
          </a:p>
          <a:p>
            <a:pPr marL="457200" marR="0" lvl="0" indent="-387286" algn="l" rtl="0">
              <a:lnSpc>
                <a:spcPct val="140016"/>
              </a:lnSpc>
              <a:spcBef>
                <a:spcPts val="0"/>
              </a:spcBef>
              <a:spcAft>
                <a:spcPts val="0"/>
              </a:spcAft>
              <a:buClr>
                <a:srgbClr val="272665"/>
              </a:buClr>
              <a:buSzPts val="2499"/>
              <a:buChar char="❖"/>
            </a:pPr>
            <a:r>
              <a:rPr lang="en-US" sz="2499" b="0" i="0" u="none" strike="noStrike" cap="none">
                <a:solidFill>
                  <a:srgbClr val="272665"/>
                </a:solidFill>
                <a:latin typeface="Public Sans"/>
                <a:ea typeface="Public Sans"/>
                <a:cs typeface="Public Sans"/>
                <a:sym typeface="Public Sans"/>
              </a:rPr>
              <a:t>helps identify subjects, objects, apical dimension and the spaces &amp; times of interiority</a:t>
            </a:r>
            <a:endParaRPr/>
          </a:p>
          <a:p>
            <a:pPr marL="457200" marR="0" lvl="0" indent="-387286" algn="l" rtl="0">
              <a:lnSpc>
                <a:spcPct val="140016"/>
              </a:lnSpc>
              <a:spcBef>
                <a:spcPts val="0"/>
              </a:spcBef>
              <a:spcAft>
                <a:spcPts val="0"/>
              </a:spcAft>
              <a:buClr>
                <a:srgbClr val="272665"/>
              </a:buClr>
              <a:buSzPts val="2499"/>
              <a:buChar char="❖"/>
            </a:pPr>
            <a:r>
              <a:rPr lang="en-US" sz="2499" b="0" i="0" u="none" strike="noStrike" cap="none">
                <a:solidFill>
                  <a:srgbClr val="272665"/>
                </a:solidFill>
                <a:latin typeface="Public Sans"/>
                <a:ea typeface="Public Sans"/>
                <a:cs typeface="Public Sans"/>
                <a:sym typeface="Public Sans"/>
              </a:rPr>
              <a:t>establishes connections between the elements that emerged</a:t>
            </a:r>
            <a:endParaRPr/>
          </a:p>
        </p:txBody>
      </p:sp>
      <p:sp>
        <p:nvSpPr>
          <p:cNvPr id="217" name="Google Shape;217;p12"/>
          <p:cNvSpPr txBox="1"/>
          <p:nvPr/>
        </p:nvSpPr>
        <p:spPr>
          <a:xfrm>
            <a:off x="3937861" y="3756025"/>
            <a:ext cx="12882600" cy="2455288"/>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endParaRPr sz="2499" dirty="0">
              <a:solidFill>
                <a:srgbClr val="272665"/>
              </a:solidFill>
              <a:latin typeface="Public Sans"/>
              <a:ea typeface="Public Sans"/>
              <a:cs typeface="Public Sans"/>
              <a:sym typeface="Public Sans"/>
            </a:endParaRPr>
          </a:p>
          <a:p>
            <a:pPr marL="539749" marR="0" lvl="1" indent="-269874" algn="l" rtl="0">
              <a:lnSpc>
                <a:spcPct val="140016"/>
              </a:lnSpc>
              <a:spcBef>
                <a:spcPts val="0"/>
              </a:spcBef>
              <a:spcAft>
                <a:spcPts val="0"/>
              </a:spcAft>
              <a:buClr>
                <a:srgbClr val="272665"/>
              </a:buClr>
              <a:buSzPts val="2499"/>
              <a:buFont typeface="Arial"/>
              <a:buChar char="➢"/>
            </a:pPr>
            <a:r>
              <a:rPr lang="en-US" sz="2499" b="0" i="0" u="none" strike="noStrike" cap="none" dirty="0">
                <a:solidFill>
                  <a:srgbClr val="272665"/>
                </a:solidFill>
                <a:latin typeface="Public Sans"/>
                <a:ea typeface="Public Sans"/>
                <a:cs typeface="Public Sans"/>
                <a:sym typeface="Public Sans"/>
              </a:rPr>
              <a:t>helps analyze the critical experiences</a:t>
            </a:r>
            <a:endParaRPr dirty="0"/>
          </a:p>
          <a:p>
            <a:pPr marL="539749" marR="0" lvl="1" indent="-269874" algn="l" rtl="0">
              <a:lnSpc>
                <a:spcPct val="140016"/>
              </a:lnSpc>
              <a:spcBef>
                <a:spcPts val="0"/>
              </a:spcBef>
              <a:spcAft>
                <a:spcPts val="0"/>
              </a:spcAft>
              <a:buClr>
                <a:srgbClr val="272665"/>
              </a:buClr>
              <a:buSzPts val="2499"/>
              <a:buFont typeface="Arial"/>
              <a:buChar char="➢"/>
            </a:pPr>
            <a:r>
              <a:rPr lang="en-US" sz="2499" b="0" i="0" u="none" strike="noStrike" cap="none" dirty="0">
                <a:solidFill>
                  <a:srgbClr val="272665"/>
                </a:solidFill>
                <a:latin typeface="Public Sans"/>
                <a:ea typeface="Public Sans"/>
                <a:cs typeface="Public Sans"/>
                <a:sym typeface="Public Sans"/>
              </a:rPr>
              <a:t>leads to the “shrinking” of the experiences </a:t>
            </a:r>
            <a:endParaRPr dirty="0"/>
          </a:p>
          <a:p>
            <a:pPr marL="539749" marR="0" lvl="1" indent="-269874" algn="l" rtl="0">
              <a:lnSpc>
                <a:spcPct val="140016"/>
              </a:lnSpc>
              <a:spcBef>
                <a:spcPts val="0"/>
              </a:spcBef>
              <a:spcAft>
                <a:spcPts val="0"/>
              </a:spcAft>
              <a:buClr>
                <a:srgbClr val="272665"/>
              </a:buClr>
              <a:buSzPts val="2499"/>
              <a:buFont typeface="Arial"/>
              <a:buChar char="➢"/>
            </a:pPr>
            <a:r>
              <a:rPr lang="en-US" sz="2499" b="0" i="0" u="none" strike="noStrike" cap="none" dirty="0">
                <a:solidFill>
                  <a:srgbClr val="272665"/>
                </a:solidFill>
                <a:latin typeface="Public Sans"/>
                <a:ea typeface="Public Sans"/>
                <a:cs typeface="Public Sans"/>
                <a:sym typeface="Public Sans"/>
              </a:rPr>
              <a:t>compose “existential miniatures” of the distress</a:t>
            </a:r>
            <a:endParaRPr dirty="0"/>
          </a:p>
          <a:p>
            <a:pPr marL="269875" marR="0" lvl="1" algn="l" rtl="0">
              <a:lnSpc>
                <a:spcPct val="140016"/>
              </a:lnSpc>
              <a:spcBef>
                <a:spcPts val="0"/>
              </a:spcBef>
              <a:spcAft>
                <a:spcPts val="0"/>
              </a:spcAft>
              <a:buClr>
                <a:srgbClr val="272665"/>
              </a:buClr>
              <a:buSzPts val="2499"/>
            </a:pPr>
            <a:endParaRPr dirty="0"/>
          </a:p>
        </p:txBody>
      </p:sp>
      <p:sp>
        <p:nvSpPr>
          <p:cNvPr id="218" name="Google Shape;218;p12"/>
          <p:cNvSpPr txBox="1"/>
          <p:nvPr/>
        </p:nvSpPr>
        <p:spPr>
          <a:xfrm>
            <a:off x="3829111" y="6570525"/>
            <a:ext cx="12882600" cy="36162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endParaRPr sz="2499">
              <a:solidFill>
                <a:srgbClr val="272665"/>
              </a:solidFill>
              <a:latin typeface="Public Sans"/>
              <a:ea typeface="Public Sans"/>
              <a:cs typeface="Public Sans"/>
              <a:sym typeface="Public Sans"/>
            </a:endParaRPr>
          </a:p>
          <a:p>
            <a:pPr marL="539749" marR="0" lvl="1" indent="-269874" algn="l" rtl="0">
              <a:lnSpc>
                <a:spcPct val="140016"/>
              </a:lnSpc>
              <a:spcBef>
                <a:spcPts val="0"/>
              </a:spcBef>
              <a:spcAft>
                <a:spcPts val="0"/>
              </a:spcAft>
              <a:buClr>
                <a:srgbClr val="272665"/>
              </a:buClr>
              <a:buSzPts val="2499"/>
              <a:buFont typeface="Arial"/>
              <a:buChar char="➢"/>
            </a:pPr>
            <a:r>
              <a:rPr lang="en-US" sz="2499" b="0" i="0" u="none" strike="noStrike" cap="none">
                <a:solidFill>
                  <a:srgbClr val="272665"/>
                </a:solidFill>
                <a:latin typeface="Public Sans"/>
                <a:ea typeface="Public Sans"/>
                <a:cs typeface="Public Sans"/>
                <a:sym typeface="Public Sans"/>
              </a:rPr>
              <a:t>the root of their distress</a:t>
            </a:r>
            <a:endParaRPr/>
          </a:p>
          <a:p>
            <a:pPr marL="539749" marR="0" lvl="1" indent="-269874" algn="l" rtl="0">
              <a:lnSpc>
                <a:spcPct val="140016"/>
              </a:lnSpc>
              <a:spcBef>
                <a:spcPts val="0"/>
              </a:spcBef>
              <a:spcAft>
                <a:spcPts val="0"/>
              </a:spcAft>
              <a:buClr>
                <a:srgbClr val="272665"/>
              </a:buClr>
              <a:buSzPts val="2499"/>
              <a:buFont typeface="Arial"/>
              <a:buChar char="➢"/>
            </a:pPr>
            <a:r>
              <a:rPr lang="en-US" sz="2499" b="0" i="0" u="none" strike="noStrike" cap="none">
                <a:solidFill>
                  <a:srgbClr val="272665"/>
                </a:solidFill>
                <a:latin typeface="Public Sans"/>
                <a:ea typeface="Public Sans"/>
                <a:cs typeface="Public Sans"/>
                <a:sym typeface="Public Sans"/>
              </a:rPr>
              <a:t>factors that generated it</a:t>
            </a:r>
            <a:endParaRPr/>
          </a:p>
          <a:p>
            <a:pPr marL="539749" marR="0" lvl="1" indent="-269874" algn="l" rtl="0">
              <a:lnSpc>
                <a:spcPct val="140016"/>
              </a:lnSpc>
              <a:spcBef>
                <a:spcPts val="0"/>
              </a:spcBef>
              <a:spcAft>
                <a:spcPts val="0"/>
              </a:spcAft>
              <a:buClr>
                <a:srgbClr val="272665"/>
              </a:buClr>
              <a:buSzPts val="2499"/>
              <a:buFont typeface="Arial"/>
              <a:buChar char="➢"/>
            </a:pPr>
            <a:r>
              <a:rPr lang="en-US" sz="2499" b="0" i="0" u="none" strike="noStrike" cap="none">
                <a:solidFill>
                  <a:srgbClr val="272665"/>
                </a:solidFill>
                <a:latin typeface="Public Sans"/>
                <a:ea typeface="Public Sans"/>
                <a:cs typeface="Public Sans"/>
                <a:sym typeface="Public Sans"/>
              </a:rPr>
              <a:t>actors (victims, perpetrators, or saviors)</a:t>
            </a:r>
            <a:endParaRPr/>
          </a:p>
          <a:p>
            <a:pPr marL="539749" marR="0" lvl="1" indent="-269874" algn="l" rtl="0">
              <a:lnSpc>
                <a:spcPct val="140016"/>
              </a:lnSpc>
              <a:spcBef>
                <a:spcPts val="0"/>
              </a:spcBef>
              <a:spcAft>
                <a:spcPts val="0"/>
              </a:spcAft>
              <a:buClr>
                <a:srgbClr val="272665"/>
              </a:buClr>
              <a:buSzPts val="2499"/>
              <a:buFont typeface="Arial"/>
              <a:buChar char="➢"/>
            </a:pPr>
            <a:r>
              <a:rPr lang="en-US" sz="2499" b="0" i="0" u="none" strike="noStrike" cap="none">
                <a:solidFill>
                  <a:srgbClr val="272665"/>
                </a:solidFill>
                <a:latin typeface="Public Sans"/>
                <a:ea typeface="Public Sans"/>
                <a:cs typeface="Public Sans"/>
                <a:sym typeface="Public Sans"/>
              </a:rPr>
              <a:t>coping strategies</a:t>
            </a:r>
            <a:endParaRPr/>
          </a:p>
          <a:p>
            <a:pPr marL="539749" marR="0" lvl="1" indent="-269874" algn="l" rtl="0">
              <a:lnSpc>
                <a:spcPct val="140016"/>
              </a:lnSpc>
              <a:spcBef>
                <a:spcPts val="0"/>
              </a:spcBef>
              <a:spcAft>
                <a:spcPts val="0"/>
              </a:spcAft>
              <a:buClr>
                <a:srgbClr val="272665"/>
              </a:buClr>
              <a:buSzPts val="2499"/>
              <a:buFont typeface="Arial"/>
              <a:buChar char="➢"/>
            </a:pPr>
            <a:r>
              <a:rPr lang="en-US" sz="2499" b="0" i="0" u="none" strike="noStrike" cap="none">
                <a:solidFill>
                  <a:srgbClr val="272665"/>
                </a:solidFill>
                <a:latin typeface="Public Sans"/>
                <a:ea typeface="Public Sans"/>
                <a:cs typeface="Public Sans"/>
                <a:sym typeface="Public Sans"/>
              </a:rPr>
              <a:t>intrinsic experiences </a:t>
            </a:r>
            <a:endParaRPr/>
          </a:p>
          <a:p>
            <a:pPr marL="539749" marR="0" lvl="1" indent="-269874" algn="l" rtl="0">
              <a:lnSpc>
                <a:spcPct val="140016"/>
              </a:lnSpc>
              <a:spcBef>
                <a:spcPts val="0"/>
              </a:spcBef>
              <a:spcAft>
                <a:spcPts val="0"/>
              </a:spcAft>
              <a:buClr>
                <a:srgbClr val="272665"/>
              </a:buClr>
              <a:buSzPts val="2499"/>
              <a:buFont typeface="Arial"/>
              <a:buChar char="➢"/>
            </a:pPr>
            <a:r>
              <a:rPr lang="en-US" sz="2499" b="0" i="0" u="none" strike="noStrike" cap="none">
                <a:solidFill>
                  <a:srgbClr val="272665"/>
                </a:solidFill>
                <a:latin typeface="Public Sans"/>
                <a:ea typeface="Public Sans"/>
                <a:cs typeface="Public Sans"/>
                <a:sym typeface="Public Sans"/>
              </a:rPr>
              <a:t>emotional consequences </a:t>
            </a:r>
            <a:endParaRPr/>
          </a:p>
        </p:txBody>
      </p:sp>
      <p:sp>
        <p:nvSpPr>
          <p:cNvPr id="219" name="Google Shape;219;p12"/>
          <p:cNvSpPr txBox="1"/>
          <p:nvPr/>
        </p:nvSpPr>
        <p:spPr>
          <a:xfrm>
            <a:off x="4724400" y="3708999"/>
            <a:ext cx="2946000" cy="60305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dirty="0">
                <a:solidFill>
                  <a:schemeClr val="dk2"/>
                </a:solidFill>
                <a:latin typeface="Public Sans"/>
                <a:ea typeface="Public Sans"/>
                <a:cs typeface="Public Sans"/>
                <a:sym typeface="Public Sans"/>
              </a:rPr>
              <a:t>MAGNIFICATIO</a:t>
            </a:r>
            <a:endParaRPr dirty="0"/>
          </a:p>
        </p:txBody>
      </p:sp>
      <p:sp>
        <p:nvSpPr>
          <p:cNvPr id="220" name="Google Shape;220;p12"/>
          <p:cNvSpPr txBox="1"/>
          <p:nvPr/>
        </p:nvSpPr>
        <p:spPr>
          <a:xfrm>
            <a:off x="4356883" y="6197600"/>
            <a:ext cx="5053800" cy="430800"/>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None/>
            </a:pPr>
            <a:r>
              <a:rPr lang="en-US" sz="2799" b="1">
                <a:solidFill>
                  <a:schemeClr val="dk2"/>
                </a:solidFill>
                <a:latin typeface="Public Sans"/>
                <a:ea typeface="Public Sans"/>
                <a:cs typeface="Public Sans"/>
                <a:sym typeface="Public Sans"/>
              </a:rPr>
              <a:t>:</a:t>
            </a:r>
            <a:endParaRPr/>
          </a:p>
        </p:txBody>
      </p:sp>
      <p:pic>
        <p:nvPicPr>
          <p:cNvPr id="221" name="Google Shape;221;p12"/>
          <p:cNvPicPr preferRelativeResize="0"/>
          <p:nvPr/>
        </p:nvPicPr>
        <p:blipFill rotWithShape="1">
          <a:blip r:embed="rId6">
            <a:alphaModFix/>
          </a:blip>
          <a:srcRect/>
          <a:stretch/>
        </p:blipFill>
        <p:spPr>
          <a:xfrm>
            <a:off x="4280238" y="362421"/>
            <a:ext cx="1751183" cy="540259"/>
          </a:xfrm>
          <a:prstGeom prst="rect">
            <a:avLst/>
          </a:prstGeom>
          <a:noFill/>
          <a:ln>
            <a:noFill/>
          </a:ln>
        </p:spPr>
      </p:pic>
      <p:pic>
        <p:nvPicPr>
          <p:cNvPr id="222" name="Google Shape;222;p12"/>
          <p:cNvPicPr preferRelativeResize="0"/>
          <p:nvPr/>
        </p:nvPicPr>
        <p:blipFill rotWithShape="1">
          <a:blip r:embed="rId7">
            <a:alphaModFix/>
          </a:blip>
          <a:srcRect/>
          <a:stretch/>
        </p:blipFill>
        <p:spPr>
          <a:xfrm>
            <a:off x="4483056" y="3524734"/>
            <a:ext cx="3187344" cy="615066"/>
          </a:xfrm>
          <a:prstGeom prst="rect">
            <a:avLst/>
          </a:prstGeom>
          <a:noFill/>
          <a:ln>
            <a:noFill/>
          </a:ln>
        </p:spPr>
      </p:pic>
      <p:pic>
        <p:nvPicPr>
          <p:cNvPr id="223" name="Google Shape;223;p12"/>
          <p:cNvPicPr preferRelativeResize="0"/>
          <p:nvPr/>
        </p:nvPicPr>
        <p:blipFill rotWithShape="1">
          <a:blip r:embed="rId8">
            <a:alphaModFix/>
          </a:blip>
          <a:srcRect/>
          <a:stretch/>
        </p:blipFill>
        <p:spPr>
          <a:xfrm>
            <a:off x="3867414" y="6337911"/>
            <a:ext cx="4013022" cy="7843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227"/>
        <p:cNvGrpSpPr/>
        <p:nvPr/>
      </p:nvGrpSpPr>
      <p:grpSpPr>
        <a:xfrm>
          <a:off x="0" y="0"/>
          <a:ext cx="0" cy="0"/>
          <a:chOff x="0" y="0"/>
          <a:chExt cx="0" cy="0"/>
        </a:xfrm>
      </p:grpSpPr>
      <p:sp>
        <p:nvSpPr>
          <p:cNvPr id="228" name="Google Shape;228;p13"/>
          <p:cNvSpPr/>
          <p:nvPr/>
        </p:nvSpPr>
        <p:spPr>
          <a:xfrm>
            <a:off x="5892362" y="1680469"/>
            <a:ext cx="6503276" cy="4114800"/>
          </a:xfrm>
          <a:custGeom>
            <a:avLst/>
            <a:gdLst/>
            <a:ahLst/>
            <a:cxnLst/>
            <a:rect l="l" t="t" r="r" b="b"/>
            <a:pathLst>
              <a:path w="6503276" h="4114800" extrusionOk="0">
                <a:moveTo>
                  <a:pt x="0" y="0"/>
                </a:moveTo>
                <a:lnTo>
                  <a:pt x="6503276" y="0"/>
                </a:lnTo>
                <a:lnTo>
                  <a:pt x="6503276"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3"/>
          <p:cNvSpPr txBox="1"/>
          <p:nvPr/>
        </p:nvSpPr>
        <p:spPr>
          <a:xfrm>
            <a:off x="2347025" y="6622350"/>
            <a:ext cx="13593900" cy="2365200"/>
          </a:xfrm>
          <a:prstGeom prst="rect">
            <a:avLst/>
          </a:prstGeom>
          <a:noFill/>
          <a:ln>
            <a:noFill/>
          </a:ln>
        </p:spPr>
        <p:txBody>
          <a:bodyPr spcFirstLastPara="1" wrap="square" lIns="0" tIns="0" rIns="0" bIns="0" anchor="t" anchorCtr="0">
            <a:spAutoFit/>
          </a:bodyPr>
          <a:lstStyle/>
          <a:p>
            <a:pPr marL="0" marR="0" lvl="0" indent="0" algn="ctr" rtl="0">
              <a:lnSpc>
                <a:spcPct val="124964"/>
              </a:lnSpc>
              <a:spcBef>
                <a:spcPts val="0"/>
              </a:spcBef>
              <a:spcAft>
                <a:spcPts val="0"/>
              </a:spcAft>
              <a:buNone/>
            </a:pPr>
            <a:r>
              <a:rPr lang="en-US" sz="2499">
                <a:solidFill>
                  <a:srgbClr val="272665"/>
                </a:solidFill>
                <a:latin typeface="Public Sans"/>
                <a:ea typeface="Public Sans"/>
                <a:cs typeface="Public Sans"/>
                <a:sym typeface="Public Sans"/>
              </a:rPr>
              <a:t>At a time when the 2.0 speed typical of </a:t>
            </a:r>
            <a:r>
              <a:rPr lang="en-US" sz="2499" b="1">
                <a:solidFill>
                  <a:srgbClr val="272665"/>
                </a:solidFill>
                <a:latin typeface="Public Sans"/>
                <a:ea typeface="Public Sans"/>
                <a:cs typeface="Public Sans"/>
                <a:sym typeface="Public Sans"/>
              </a:rPr>
              <a:t>media</a:t>
            </a:r>
            <a:r>
              <a:rPr lang="en-US" sz="2499">
                <a:solidFill>
                  <a:srgbClr val="272665"/>
                </a:solidFill>
                <a:latin typeface="Public Sans"/>
                <a:ea typeface="Public Sans"/>
                <a:cs typeface="Public Sans"/>
                <a:sym typeface="Public Sans"/>
              </a:rPr>
              <a:t> discursive flow, where online and offline merge, where the information overload of the hyperconnected society leads to intuitive and quick acting responses, the “miniature narrative” appears as a kind of "</a:t>
            </a:r>
            <a:r>
              <a:rPr lang="en-US" sz="2800" b="1">
                <a:solidFill>
                  <a:srgbClr val="272665"/>
                </a:solidFill>
                <a:latin typeface="Public Sans"/>
                <a:ea typeface="Public Sans"/>
                <a:cs typeface="Public Sans"/>
                <a:sym typeface="Public Sans"/>
              </a:rPr>
              <a:t>freezing</a:t>
            </a:r>
            <a:r>
              <a:rPr lang="en-US" sz="2800">
                <a:solidFill>
                  <a:srgbClr val="272665"/>
                </a:solidFill>
                <a:latin typeface="Public Sans"/>
                <a:ea typeface="Public Sans"/>
                <a:cs typeface="Public Sans"/>
                <a:sym typeface="Public Sans"/>
              </a:rPr>
              <a:t>"</a:t>
            </a:r>
            <a:r>
              <a:rPr lang="en-US" sz="2499">
                <a:solidFill>
                  <a:srgbClr val="272665"/>
                </a:solidFill>
                <a:latin typeface="Public Sans"/>
                <a:ea typeface="Public Sans"/>
                <a:cs typeface="Public Sans"/>
                <a:sym typeface="Public Sans"/>
              </a:rPr>
              <a:t> of the critical event that gives rise to a new narrator who is an author and actor, reflective and rational capable of re-examining and re-interpreting one experiences.</a:t>
            </a:r>
            <a:endParaRPr/>
          </a:p>
        </p:txBody>
      </p:sp>
      <p:sp>
        <p:nvSpPr>
          <p:cNvPr id="230" name="Google Shape;230;p13"/>
          <p:cNvSpPr txBox="1"/>
          <p:nvPr/>
        </p:nvSpPr>
        <p:spPr>
          <a:xfrm>
            <a:off x="17259300" y="9210675"/>
            <a:ext cx="152400" cy="200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272665"/>
                </a:solidFill>
                <a:latin typeface="Open Sans"/>
                <a:ea typeface="Open Sans"/>
                <a:cs typeface="Open Sans"/>
                <a:sym typeface="Open Sans"/>
              </a:rPr>
              <a:t>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B9EE2"/>
        </a:solidFill>
        <a:effectLst/>
      </p:bgPr>
    </p:bg>
    <p:spTree>
      <p:nvGrpSpPr>
        <p:cNvPr id="1" name="Shape 234"/>
        <p:cNvGrpSpPr/>
        <p:nvPr/>
      </p:nvGrpSpPr>
      <p:grpSpPr>
        <a:xfrm>
          <a:off x="0" y="0"/>
          <a:ext cx="0" cy="0"/>
          <a:chOff x="0" y="0"/>
          <a:chExt cx="0" cy="0"/>
        </a:xfrm>
      </p:grpSpPr>
      <p:sp>
        <p:nvSpPr>
          <p:cNvPr id="235" name="Google Shape;235;p14"/>
          <p:cNvSpPr/>
          <p:nvPr/>
        </p:nvSpPr>
        <p:spPr>
          <a:xfrm>
            <a:off x="9048189" y="3956634"/>
            <a:ext cx="663792" cy="290060"/>
          </a:xfrm>
          <a:custGeom>
            <a:avLst/>
            <a:gdLst/>
            <a:ahLst/>
            <a:cxnLst/>
            <a:rect l="l" t="t" r="r" b="b"/>
            <a:pathLst>
              <a:path w="663792" h="290060" extrusionOk="0">
                <a:moveTo>
                  <a:pt x="0" y="0"/>
                </a:moveTo>
                <a:lnTo>
                  <a:pt x="663792" y="0"/>
                </a:lnTo>
                <a:lnTo>
                  <a:pt x="663792" y="290060"/>
                </a:lnTo>
                <a:lnTo>
                  <a:pt x="0" y="29006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4"/>
          <p:cNvSpPr txBox="1"/>
          <p:nvPr/>
        </p:nvSpPr>
        <p:spPr>
          <a:xfrm>
            <a:off x="1898802" y="3686550"/>
            <a:ext cx="5586000" cy="56151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US" sz="9500">
                <a:solidFill>
                  <a:srgbClr val="272665"/>
                </a:solidFill>
                <a:latin typeface="Public Sans"/>
                <a:ea typeface="Public Sans"/>
                <a:cs typeface="Public Sans"/>
                <a:sym typeface="Public Sans"/>
              </a:rPr>
              <a:t>Why do we say </a:t>
            </a:r>
            <a:r>
              <a:rPr lang="en-US" sz="9500">
                <a:solidFill>
                  <a:srgbClr val="FFFFFF"/>
                </a:solidFill>
                <a:latin typeface="Public Sans"/>
                <a:ea typeface="Public Sans"/>
                <a:cs typeface="Public Sans"/>
                <a:sym typeface="Public Sans"/>
              </a:rPr>
              <a:t>M.E.R.C.I</a:t>
            </a:r>
            <a:r>
              <a:rPr lang="en-US" sz="9500">
                <a:solidFill>
                  <a:srgbClr val="272665"/>
                </a:solidFill>
                <a:latin typeface="Public Sans"/>
                <a:ea typeface="Public Sans"/>
                <a:cs typeface="Public Sans"/>
                <a:sym typeface="Public Sans"/>
              </a:rPr>
              <a:t>?</a:t>
            </a:r>
            <a:endParaRPr sz="9500">
              <a:solidFill>
                <a:srgbClr val="272665"/>
              </a:solidFill>
              <a:latin typeface="Public Sans"/>
              <a:ea typeface="Public Sans"/>
              <a:cs typeface="Public Sans"/>
              <a:sym typeface="Public Sans"/>
            </a:endParaRPr>
          </a:p>
          <a:p>
            <a:pPr marL="0" marR="0" lvl="0" indent="0" algn="l" rtl="0">
              <a:lnSpc>
                <a:spcPct val="96000"/>
              </a:lnSpc>
              <a:spcBef>
                <a:spcPts val="0"/>
              </a:spcBef>
              <a:spcAft>
                <a:spcPts val="0"/>
              </a:spcAft>
              <a:buNone/>
            </a:pPr>
            <a:endParaRPr sz="9500">
              <a:solidFill>
                <a:srgbClr val="272665"/>
              </a:solidFill>
              <a:latin typeface="Public Sans"/>
              <a:ea typeface="Public Sans"/>
              <a:cs typeface="Public Sans"/>
              <a:sym typeface="Public Sans"/>
            </a:endParaRPr>
          </a:p>
        </p:txBody>
      </p:sp>
      <p:sp>
        <p:nvSpPr>
          <p:cNvPr id="237" name="Google Shape;237;p14"/>
          <p:cNvSpPr txBox="1"/>
          <p:nvPr/>
        </p:nvSpPr>
        <p:spPr>
          <a:xfrm>
            <a:off x="9777226" y="3709613"/>
            <a:ext cx="7793100" cy="3666600"/>
          </a:xfrm>
          <a:prstGeom prst="rect">
            <a:avLst/>
          </a:prstGeom>
          <a:noFill/>
          <a:ln>
            <a:noFill/>
          </a:ln>
        </p:spPr>
        <p:txBody>
          <a:bodyPr spcFirstLastPara="1" wrap="square" lIns="0" tIns="0" rIns="0" bIns="0" anchor="t" anchorCtr="0">
            <a:spAutoFit/>
          </a:bodyPr>
          <a:lstStyle/>
          <a:p>
            <a:pPr marL="0" marR="0" lvl="0" indent="0" algn="l" rtl="0">
              <a:lnSpc>
                <a:spcPct val="187982"/>
              </a:lnSpc>
              <a:spcBef>
                <a:spcPts val="0"/>
              </a:spcBef>
              <a:spcAft>
                <a:spcPts val="0"/>
              </a:spcAft>
              <a:buNone/>
            </a:pPr>
            <a:r>
              <a:rPr lang="en-US" sz="2796">
                <a:solidFill>
                  <a:srgbClr val="FFFFFF"/>
                </a:solidFill>
                <a:latin typeface="Public Sans"/>
                <a:ea typeface="Public Sans"/>
                <a:cs typeface="Public Sans"/>
                <a:sym typeface="Public Sans"/>
              </a:rPr>
              <a:t>Micropedagogia (</a:t>
            </a:r>
            <a:r>
              <a:rPr lang="en-US" sz="2796" b="1">
                <a:solidFill>
                  <a:srgbClr val="FFFFFF"/>
                </a:solidFill>
                <a:latin typeface="Public Sans"/>
                <a:ea typeface="Public Sans"/>
                <a:cs typeface="Public Sans"/>
                <a:sym typeface="Public Sans"/>
              </a:rPr>
              <a:t>M</a:t>
            </a:r>
            <a:r>
              <a:rPr lang="en-US" sz="2796">
                <a:solidFill>
                  <a:srgbClr val="FFFFFF"/>
                </a:solidFill>
                <a:latin typeface="Public Sans"/>
                <a:ea typeface="Public Sans"/>
                <a:cs typeface="Public Sans"/>
                <a:sym typeface="Public Sans"/>
              </a:rPr>
              <a:t>icropedagogy) as</a:t>
            </a:r>
            <a:endParaRPr sz="1500"/>
          </a:p>
          <a:p>
            <a:pPr marL="0" marR="0" lvl="0" indent="0" algn="l" rtl="0">
              <a:lnSpc>
                <a:spcPct val="187982"/>
              </a:lnSpc>
              <a:spcBef>
                <a:spcPts val="0"/>
              </a:spcBef>
              <a:spcAft>
                <a:spcPts val="0"/>
              </a:spcAft>
              <a:buNone/>
            </a:pPr>
            <a:r>
              <a:rPr lang="en-US" sz="2796">
                <a:solidFill>
                  <a:srgbClr val="FFFFFF"/>
                </a:solidFill>
                <a:latin typeface="Public Sans"/>
                <a:ea typeface="Public Sans"/>
                <a:cs typeface="Public Sans"/>
                <a:sym typeface="Public Sans"/>
              </a:rPr>
              <a:t>Esperienza (</a:t>
            </a:r>
            <a:r>
              <a:rPr lang="en-US" sz="2796" b="1">
                <a:solidFill>
                  <a:srgbClr val="FFFFFF"/>
                </a:solidFill>
                <a:latin typeface="Public Sans"/>
                <a:ea typeface="Public Sans"/>
                <a:cs typeface="Public Sans"/>
                <a:sym typeface="Public Sans"/>
              </a:rPr>
              <a:t>E</a:t>
            </a:r>
            <a:r>
              <a:rPr lang="en-US" sz="2796">
                <a:solidFill>
                  <a:srgbClr val="FFFFFF"/>
                </a:solidFill>
                <a:latin typeface="Public Sans"/>
                <a:ea typeface="Public Sans"/>
                <a:cs typeface="Public Sans"/>
                <a:sym typeface="Public Sans"/>
              </a:rPr>
              <a:t>xperience)</a:t>
            </a:r>
            <a:endParaRPr sz="1500"/>
          </a:p>
          <a:p>
            <a:pPr marL="0" marR="0" lvl="0" indent="0" algn="l" rtl="0">
              <a:lnSpc>
                <a:spcPct val="187982"/>
              </a:lnSpc>
              <a:spcBef>
                <a:spcPts val="0"/>
              </a:spcBef>
              <a:spcAft>
                <a:spcPts val="0"/>
              </a:spcAft>
              <a:buNone/>
            </a:pPr>
            <a:r>
              <a:rPr lang="en-US" sz="2796">
                <a:solidFill>
                  <a:srgbClr val="FFFFFF"/>
                </a:solidFill>
                <a:latin typeface="Public Sans"/>
                <a:ea typeface="Public Sans"/>
                <a:cs typeface="Public Sans"/>
                <a:sym typeface="Public Sans"/>
              </a:rPr>
              <a:t>Riparativa (</a:t>
            </a:r>
            <a:r>
              <a:rPr lang="en-US" sz="2796" b="1">
                <a:solidFill>
                  <a:srgbClr val="FFFFFF"/>
                </a:solidFill>
                <a:latin typeface="Public Sans"/>
                <a:ea typeface="Public Sans"/>
                <a:cs typeface="Public Sans"/>
                <a:sym typeface="Public Sans"/>
              </a:rPr>
              <a:t>R</a:t>
            </a:r>
            <a:r>
              <a:rPr lang="en-US" sz="2796">
                <a:solidFill>
                  <a:srgbClr val="FFFFFF"/>
                </a:solidFill>
                <a:latin typeface="Public Sans"/>
                <a:ea typeface="Public Sans"/>
                <a:cs typeface="Public Sans"/>
                <a:sym typeface="Public Sans"/>
              </a:rPr>
              <a:t>eparative) for</a:t>
            </a:r>
            <a:endParaRPr sz="1500"/>
          </a:p>
          <a:p>
            <a:pPr marL="0" marR="0" lvl="0" indent="0" algn="l" rtl="0">
              <a:lnSpc>
                <a:spcPct val="187982"/>
              </a:lnSpc>
              <a:spcBef>
                <a:spcPts val="0"/>
              </a:spcBef>
              <a:spcAft>
                <a:spcPts val="0"/>
              </a:spcAft>
              <a:buNone/>
            </a:pPr>
            <a:r>
              <a:rPr lang="en-US" sz="2796">
                <a:solidFill>
                  <a:srgbClr val="FFFFFF"/>
                </a:solidFill>
                <a:latin typeface="Public Sans"/>
                <a:ea typeface="Public Sans"/>
                <a:cs typeface="Public Sans"/>
                <a:sym typeface="Public Sans"/>
              </a:rPr>
              <a:t>Contesti (</a:t>
            </a:r>
            <a:r>
              <a:rPr lang="en-US" sz="2796" b="1">
                <a:solidFill>
                  <a:srgbClr val="FFFFFF"/>
                </a:solidFill>
                <a:latin typeface="Public Sans"/>
                <a:ea typeface="Public Sans"/>
                <a:cs typeface="Public Sans"/>
                <a:sym typeface="Public Sans"/>
              </a:rPr>
              <a:t>C</a:t>
            </a:r>
            <a:r>
              <a:rPr lang="en-US" sz="2796">
                <a:solidFill>
                  <a:srgbClr val="FFFFFF"/>
                </a:solidFill>
                <a:latin typeface="Public Sans"/>
                <a:ea typeface="Public Sans"/>
                <a:cs typeface="Public Sans"/>
                <a:sym typeface="Public Sans"/>
              </a:rPr>
              <a:t>ontexts)</a:t>
            </a:r>
            <a:endParaRPr sz="1500"/>
          </a:p>
          <a:p>
            <a:pPr marL="0" marR="0" lvl="0" indent="0" algn="l" rtl="0">
              <a:lnSpc>
                <a:spcPct val="187982"/>
              </a:lnSpc>
              <a:spcBef>
                <a:spcPts val="0"/>
              </a:spcBef>
              <a:spcAft>
                <a:spcPts val="0"/>
              </a:spcAft>
              <a:buNone/>
            </a:pPr>
            <a:r>
              <a:rPr lang="en-US" sz="2796">
                <a:solidFill>
                  <a:srgbClr val="FFFFFF"/>
                </a:solidFill>
                <a:latin typeface="Public Sans"/>
                <a:ea typeface="Public Sans"/>
                <a:cs typeface="Public Sans"/>
                <a:sym typeface="Public Sans"/>
              </a:rPr>
              <a:t>Inclusivi (</a:t>
            </a:r>
            <a:r>
              <a:rPr lang="en-US" sz="2796" b="1">
                <a:solidFill>
                  <a:srgbClr val="FFFFFF"/>
                </a:solidFill>
                <a:latin typeface="Public Sans"/>
                <a:ea typeface="Public Sans"/>
                <a:cs typeface="Public Sans"/>
                <a:sym typeface="Public Sans"/>
              </a:rPr>
              <a:t>I</a:t>
            </a:r>
            <a:r>
              <a:rPr lang="en-US" sz="2796">
                <a:solidFill>
                  <a:srgbClr val="FFFFFF"/>
                </a:solidFill>
                <a:latin typeface="Public Sans"/>
                <a:ea typeface="Public Sans"/>
                <a:cs typeface="Public Sans"/>
                <a:sym typeface="Public Sans"/>
              </a:rPr>
              <a:t>nclusive)</a:t>
            </a:r>
            <a:endParaRPr sz="1500"/>
          </a:p>
        </p:txBody>
      </p:sp>
      <p:sp>
        <p:nvSpPr>
          <p:cNvPr id="238" name="Google Shape;238;p14"/>
          <p:cNvSpPr txBox="1"/>
          <p:nvPr/>
        </p:nvSpPr>
        <p:spPr>
          <a:xfrm>
            <a:off x="8300045" y="3286577"/>
            <a:ext cx="804900" cy="907200"/>
          </a:xfrm>
          <a:prstGeom prst="rect">
            <a:avLst/>
          </a:prstGeom>
          <a:noFill/>
          <a:ln>
            <a:noFill/>
          </a:ln>
        </p:spPr>
        <p:txBody>
          <a:bodyPr spcFirstLastPara="1" wrap="square" lIns="0" tIns="0" rIns="0" bIns="0" anchor="t" anchorCtr="0">
            <a:spAutoFit/>
          </a:bodyPr>
          <a:lstStyle/>
          <a:p>
            <a:pPr marL="0" marR="0" lvl="0" indent="0" algn="l" rtl="0">
              <a:lnSpc>
                <a:spcPct val="184017"/>
              </a:lnSpc>
              <a:spcBef>
                <a:spcPts val="0"/>
              </a:spcBef>
              <a:spcAft>
                <a:spcPts val="0"/>
              </a:spcAft>
              <a:buNone/>
            </a:pPr>
            <a:r>
              <a:rPr lang="en-US" sz="5894" b="1">
                <a:solidFill>
                  <a:srgbClr val="FFFFFF"/>
                </a:solidFill>
                <a:latin typeface="Public Sans"/>
                <a:ea typeface="Public Sans"/>
                <a:cs typeface="Public Sans"/>
                <a:sym typeface="Public Sans"/>
              </a:rPr>
              <a:t>M</a:t>
            </a:r>
            <a:endParaRPr/>
          </a:p>
        </p:txBody>
      </p:sp>
      <p:sp>
        <p:nvSpPr>
          <p:cNvPr id="239" name="Google Shape;239;p14"/>
          <p:cNvSpPr txBox="1"/>
          <p:nvPr/>
        </p:nvSpPr>
        <p:spPr>
          <a:xfrm>
            <a:off x="8300057" y="4236686"/>
            <a:ext cx="804900" cy="907200"/>
          </a:xfrm>
          <a:prstGeom prst="rect">
            <a:avLst/>
          </a:prstGeom>
          <a:noFill/>
          <a:ln>
            <a:noFill/>
          </a:ln>
        </p:spPr>
        <p:txBody>
          <a:bodyPr spcFirstLastPara="1" wrap="square" lIns="0" tIns="0" rIns="0" bIns="0" anchor="t" anchorCtr="0">
            <a:spAutoFit/>
          </a:bodyPr>
          <a:lstStyle/>
          <a:p>
            <a:pPr marL="0" marR="0" lvl="0" indent="0" algn="l" rtl="0">
              <a:lnSpc>
                <a:spcPct val="184017"/>
              </a:lnSpc>
              <a:spcBef>
                <a:spcPts val="0"/>
              </a:spcBef>
              <a:spcAft>
                <a:spcPts val="0"/>
              </a:spcAft>
              <a:buNone/>
            </a:pPr>
            <a:r>
              <a:rPr lang="en-US" sz="5894" b="1">
                <a:solidFill>
                  <a:srgbClr val="FFFFFF"/>
                </a:solidFill>
                <a:latin typeface="Public Sans"/>
                <a:ea typeface="Public Sans"/>
                <a:cs typeface="Public Sans"/>
                <a:sym typeface="Public Sans"/>
              </a:rPr>
              <a:t>E </a:t>
            </a:r>
            <a:endParaRPr/>
          </a:p>
        </p:txBody>
      </p:sp>
      <p:sp>
        <p:nvSpPr>
          <p:cNvPr id="240" name="Google Shape;240;p14"/>
          <p:cNvSpPr txBox="1"/>
          <p:nvPr/>
        </p:nvSpPr>
        <p:spPr>
          <a:xfrm>
            <a:off x="8300032" y="4887637"/>
            <a:ext cx="804900" cy="907200"/>
          </a:xfrm>
          <a:prstGeom prst="rect">
            <a:avLst/>
          </a:prstGeom>
          <a:noFill/>
          <a:ln>
            <a:noFill/>
          </a:ln>
        </p:spPr>
        <p:txBody>
          <a:bodyPr spcFirstLastPara="1" wrap="square" lIns="0" tIns="0" rIns="0" bIns="0" anchor="t" anchorCtr="0">
            <a:spAutoFit/>
          </a:bodyPr>
          <a:lstStyle/>
          <a:p>
            <a:pPr marL="0" marR="0" lvl="0" indent="0" algn="l" rtl="0">
              <a:lnSpc>
                <a:spcPct val="184017"/>
              </a:lnSpc>
              <a:spcBef>
                <a:spcPts val="0"/>
              </a:spcBef>
              <a:spcAft>
                <a:spcPts val="0"/>
              </a:spcAft>
              <a:buNone/>
            </a:pPr>
            <a:r>
              <a:rPr lang="en-US" sz="5894" b="1">
                <a:solidFill>
                  <a:srgbClr val="FFFFFF"/>
                </a:solidFill>
                <a:latin typeface="Public Sans"/>
                <a:ea typeface="Public Sans"/>
                <a:cs typeface="Public Sans"/>
                <a:sym typeface="Public Sans"/>
              </a:rPr>
              <a:t>R</a:t>
            </a:r>
            <a:endParaRPr/>
          </a:p>
        </p:txBody>
      </p:sp>
      <p:sp>
        <p:nvSpPr>
          <p:cNvPr id="241" name="Google Shape;241;p14"/>
          <p:cNvSpPr txBox="1"/>
          <p:nvPr/>
        </p:nvSpPr>
        <p:spPr>
          <a:xfrm>
            <a:off x="8300022" y="5687955"/>
            <a:ext cx="804900" cy="907200"/>
          </a:xfrm>
          <a:prstGeom prst="rect">
            <a:avLst/>
          </a:prstGeom>
          <a:noFill/>
          <a:ln>
            <a:noFill/>
          </a:ln>
        </p:spPr>
        <p:txBody>
          <a:bodyPr spcFirstLastPara="1" wrap="square" lIns="0" tIns="0" rIns="0" bIns="0" anchor="t" anchorCtr="0">
            <a:spAutoFit/>
          </a:bodyPr>
          <a:lstStyle/>
          <a:p>
            <a:pPr marL="0" marR="0" lvl="0" indent="0" algn="l" rtl="0">
              <a:lnSpc>
                <a:spcPct val="184017"/>
              </a:lnSpc>
              <a:spcBef>
                <a:spcPts val="0"/>
              </a:spcBef>
              <a:spcAft>
                <a:spcPts val="0"/>
              </a:spcAft>
              <a:buNone/>
            </a:pPr>
            <a:r>
              <a:rPr lang="en-US" sz="5894" b="1">
                <a:solidFill>
                  <a:srgbClr val="FFFFFF"/>
                </a:solidFill>
                <a:latin typeface="Public Sans"/>
                <a:ea typeface="Public Sans"/>
                <a:cs typeface="Public Sans"/>
                <a:sym typeface="Public Sans"/>
              </a:rPr>
              <a:t>C</a:t>
            </a:r>
            <a:endParaRPr/>
          </a:p>
        </p:txBody>
      </p:sp>
      <p:sp>
        <p:nvSpPr>
          <p:cNvPr id="242" name="Google Shape;242;p14"/>
          <p:cNvSpPr txBox="1"/>
          <p:nvPr/>
        </p:nvSpPr>
        <p:spPr>
          <a:xfrm>
            <a:off x="8539263" y="6438312"/>
            <a:ext cx="804900" cy="907200"/>
          </a:xfrm>
          <a:prstGeom prst="rect">
            <a:avLst/>
          </a:prstGeom>
          <a:noFill/>
          <a:ln>
            <a:noFill/>
          </a:ln>
        </p:spPr>
        <p:txBody>
          <a:bodyPr spcFirstLastPara="1" wrap="square" lIns="0" tIns="0" rIns="0" bIns="0" anchor="t" anchorCtr="0">
            <a:spAutoFit/>
          </a:bodyPr>
          <a:lstStyle/>
          <a:p>
            <a:pPr marL="0" marR="0" lvl="0" indent="0" algn="l" rtl="0">
              <a:lnSpc>
                <a:spcPct val="184017"/>
              </a:lnSpc>
              <a:spcBef>
                <a:spcPts val="0"/>
              </a:spcBef>
              <a:spcAft>
                <a:spcPts val="0"/>
              </a:spcAft>
              <a:buNone/>
            </a:pPr>
            <a:r>
              <a:rPr lang="en-US" sz="5894" b="1">
                <a:solidFill>
                  <a:srgbClr val="FFFFFF"/>
                </a:solidFill>
                <a:latin typeface="Public Sans"/>
                <a:ea typeface="Public Sans"/>
                <a:cs typeface="Public Sans"/>
                <a:sym typeface="Public Sans"/>
              </a:rPr>
              <a:t>I</a:t>
            </a:r>
            <a:endParaRPr/>
          </a:p>
        </p:txBody>
      </p:sp>
      <p:sp>
        <p:nvSpPr>
          <p:cNvPr id="243" name="Google Shape;243;p14"/>
          <p:cNvSpPr txBox="1"/>
          <p:nvPr/>
        </p:nvSpPr>
        <p:spPr>
          <a:xfrm>
            <a:off x="17259300" y="9210675"/>
            <a:ext cx="152400" cy="200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FFFFFF"/>
                </a:solidFill>
                <a:latin typeface="Open Sans"/>
                <a:ea typeface="Open Sans"/>
                <a:cs typeface="Open Sans"/>
                <a:sym typeface="Open Sans"/>
              </a:rPr>
              <a:t>14</a:t>
            </a:r>
            <a:endParaRPr/>
          </a:p>
        </p:txBody>
      </p:sp>
      <p:sp>
        <p:nvSpPr>
          <p:cNvPr id="244" name="Google Shape;244;p14"/>
          <p:cNvSpPr/>
          <p:nvPr/>
        </p:nvSpPr>
        <p:spPr>
          <a:xfrm>
            <a:off x="9048189" y="4545251"/>
            <a:ext cx="663792" cy="290060"/>
          </a:xfrm>
          <a:custGeom>
            <a:avLst/>
            <a:gdLst/>
            <a:ahLst/>
            <a:cxnLst/>
            <a:rect l="l" t="t" r="r" b="b"/>
            <a:pathLst>
              <a:path w="663792" h="290060" extrusionOk="0">
                <a:moveTo>
                  <a:pt x="0" y="0"/>
                </a:moveTo>
                <a:lnTo>
                  <a:pt x="663792" y="0"/>
                </a:lnTo>
                <a:lnTo>
                  <a:pt x="663792" y="290060"/>
                </a:lnTo>
                <a:lnTo>
                  <a:pt x="0" y="29006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14"/>
          <p:cNvSpPr/>
          <p:nvPr/>
        </p:nvSpPr>
        <p:spPr>
          <a:xfrm>
            <a:off x="9048189" y="5397881"/>
            <a:ext cx="663792" cy="290060"/>
          </a:xfrm>
          <a:custGeom>
            <a:avLst/>
            <a:gdLst/>
            <a:ahLst/>
            <a:cxnLst/>
            <a:rect l="l" t="t" r="r" b="b"/>
            <a:pathLst>
              <a:path w="663792" h="290060" extrusionOk="0">
                <a:moveTo>
                  <a:pt x="0" y="0"/>
                </a:moveTo>
                <a:lnTo>
                  <a:pt x="663792" y="0"/>
                </a:lnTo>
                <a:lnTo>
                  <a:pt x="663792" y="290060"/>
                </a:lnTo>
                <a:lnTo>
                  <a:pt x="0" y="29006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4"/>
          <p:cNvSpPr/>
          <p:nvPr/>
        </p:nvSpPr>
        <p:spPr>
          <a:xfrm>
            <a:off x="9048189" y="7055442"/>
            <a:ext cx="663792" cy="290060"/>
          </a:xfrm>
          <a:custGeom>
            <a:avLst/>
            <a:gdLst/>
            <a:ahLst/>
            <a:cxnLst/>
            <a:rect l="l" t="t" r="r" b="b"/>
            <a:pathLst>
              <a:path w="663792" h="290060" extrusionOk="0">
                <a:moveTo>
                  <a:pt x="0" y="0"/>
                </a:moveTo>
                <a:lnTo>
                  <a:pt x="663792" y="0"/>
                </a:lnTo>
                <a:lnTo>
                  <a:pt x="663792" y="290061"/>
                </a:lnTo>
                <a:lnTo>
                  <a:pt x="0" y="29006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14"/>
          <p:cNvSpPr/>
          <p:nvPr/>
        </p:nvSpPr>
        <p:spPr>
          <a:xfrm>
            <a:off x="8979214" y="6171943"/>
            <a:ext cx="663792" cy="290060"/>
          </a:xfrm>
          <a:custGeom>
            <a:avLst/>
            <a:gdLst/>
            <a:ahLst/>
            <a:cxnLst/>
            <a:rect l="l" t="t" r="r" b="b"/>
            <a:pathLst>
              <a:path w="663792" h="290060" extrusionOk="0">
                <a:moveTo>
                  <a:pt x="0" y="0"/>
                </a:moveTo>
                <a:lnTo>
                  <a:pt x="663792" y="0"/>
                </a:lnTo>
                <a:lnTo>
                  <a:pt x="663792" y="290060"/>
                </a:lnTo>
                <a:lnTo>
                  <a:pt x="0" y="29006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p14"/>
          <p:cNvSpPr txBox="1"/>
          <p:nvPr/>
        </p:nvSpPr>
        <p:spPr>
          <a:xfrm>
            <a:off x="9535500" y="2200700"/>
            <a:ext cx="4500300" cy="8865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US" sz="3000">
                <a:solidFill>
                  <a:srgbClr val="272665"/>
                </a:solidFill>
                <a:latin typeface="Public Sans"/>
                <a:ea typeface="Public Sans"/>
                <a:cs typeface="Public Sans"/>
                <a:sym typeface="Public Sans"/>
              </a:rPr>
              <a:t>The acronym stands for:</a:t>
            </a:r>
            <a:endParaRPr sz="3000">
              <a:solidFill>
                <a:srgbClr val="272665"/>
              </a:solidFill>
              <a:latin typeface="Public Sans"/>
              <a:ea typeface="Public Sans"/>
              <a:cs typeface="Public Sans"/>
              <a:sym typeface="Public Sans"/>
            </a:endParaRPr>
          </a:p>
          <a:p>
            <a:pPr marL="0" marR="0" lvl="0" indent="0" algn="l" rtl="0">
              <a:lnSpc>
                <a:spcPct val="96000"/>
              </a:lnSpc>
              <a:spcBef>
                <a:spcPts val="0"/>
              </a:spcBef>
              <a:spcAft>
                <a:spcPts val="0"/>
              </a:spcAft>
              <a:buNone/>
            </a:pPr>
            <a:endParaRPr sz="3000">
              <a:solidFill>
                <a:srgbClr val="272665"/>
              </a:solidFill>
              <a:latin typeface="Public Sans"/>
              <a:ea typeface="Public Sans"/>
              <a:cs typeface="Public Sans"/>
              <a:sym typeface="Public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252"/>
        <p:cNvGrpSpPr/>
        <p:nvPr/>
      </p:nvGrpSpPr>
      <p:grpSpPr>
        <a:xfrm>
          <a:off x="0" y="0"/>
          <a:ext cx="0" cy="0"/>
          <a:chOff x="0" y="0"/>
          <a:chExt cx="0" cy="0"/>
        </a:xfrm>
      </p:grpSpPr>
      <p:sp>
        <p:nvSpPr>
          <p:cNvPr id="253" name="Google Shape;253;p15"/>
          <p:cNvSpPr/>
          <p:nvPr/>
        </p:nvSpPr>
        <p:spPr>
          <a:xfrm rot="2218318">
            <a:off x="3235183" y="5106274"/>
            <a:ext cx="2240689" cy="632995"/>
          </a:xfrm>
          <a:custGeom>
            <a:avLst/>
            <a:gdLst/>
            <a:ahLst/>
            <a:cxnLst/>
            <a:rect l="l" t="t" r="r" b="b"/>
            <a:pathLst>
              <a:path w="2240689" h="632995" extrusionOk="0">
                <a:moveTo>
                  <a:pt x="0" y="0"/>
                </a:moveTo>
                <a:lnTo>
                  <a:pt x="2240689" y="0"/>
                </a:lnTo>
                <a:lnTo>
                  <a:pt x="2240689" y="632995"/>
                </a:lnTo>
                <a:lnTo>
                  <a:pt x="0" y="63299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15"/>
          <p:cNvSpPr txBox="1"/>
          <p:nvPr/>
        </p:nvSpPr>
        <p:spPr>
          <a:xfrm>
            <a:off x="903475" y="1111100"/>
            <a:ext cx="2660100" cy="1783800"/>
          </a:xfrm>
          <a:prstGeom prst="rect">
            <a:avLst/>
          </a:prstGeom>
          <a:noFill/>
          <a:ln>
            <a:noFill/>
          </a:ln>
        </p:spPr>
        <p:txBody>
          <a:bodyPr spcFirstLastPara="1" wrap="square" lIns="0" tIns="0" rIns="0" bIns="0" anchor="t" anchorCtr="0">
            <a:spAutoFit/>
          </a:bodyPr>
          <a:lstStyle/>
          <a:p>
            <a:pPr marL="0" marR="0" lvl="0" indent="0" algn="l" rtl="0">
              <a:lnSpc>
                <a:spcPct val="184009"/>
              </a:lnSpc>
              <a:spcBef>
                <a:spcPts val="0"/>
              </a:spcBef>
              <a:spcAft>
                <a:spcPts val="0"/>
              </a:spcAft>
              <a:buNone/>
            </a:pPr>
            <a:r>
              <a:rPr lang="en-US" sz="11588" b="1" dirty="0">
                <a:solidFill>
                  <a:srgbClr val="5A51B8"/>
                </a:solidFill>
                <a:latin typeface="Public Sans"/>
                <a:ea typeface="Public Sans"/>
                <a:cs typeface="Public Sans"/>
                <a:sym typeface="Public Sans"/>
              </a:rPr>
              <a:t>M</a:t>
            </a:r>
            <a:endParaRPr dirty="0"/>
          </a:p>
        </p:txBody>
      </p:sp>
      <p:sp>
        <p:nvSpPr>
          <p:cNvPr id="255" name="Google Shape;255;p15"/>
          <p:cNvSpPr txBox="1"/>
          <p:nvPr/>
        </p:nvSpPr>
        <p:spPr>
          <a:xfrm>
            <a:off x="5440953" y="6851085"/>
            <a:ext cx="11384100" cy="1034100"/>
          </a:xfrm>
          <a:prstGeom prst="rect">
            <a:avLst/>
          </a:prstGeom>
          <a:noFill/>
          <a:ln>
            <a:noFill/>
          </a:ln>
        </p:spPr>
        <p:txBody>
          <a:bodyPr spcFirstLastPara="1" wrap="square" lIns="0" tIns="0" rIns="0" bIns="0" anchor="t" anchorCtr="0">
            <a:spAutoFit/>
          </a:bodyPr>
          <a:lstStyle/>
          <a:p>
            <a:pPr marL="0" marR="0" lvl="0" indent="0" algn="ctr" rtl="0">
              <a:lnSpc>
                <a:spcPct val="139964"/>
              </a:lnSpc>
              <a:spcBef>
                <a:spcPts val="0"/>
              </a:spcBef>
              <a:spcAft>
                <a:spcPts val="0"/>
              </a:spcAft>
              <a:buNone/>
            </a:pPr>
            <a:r>
              <a:rPr lang="en-US" sz="2799">
                <a:solidFill>
                  <a:srgbClr val="272665"/>
                </a:solidFill>
                <a:latin typeface="Public Sans"/>
                <a:ea typeface="Public Sans"/>
                <a:cs typeface="Public Sans"/>
                <a:sym typeface="Public Sans"/>
              </a:rPr>
              <a:t> </a:t>
            </a:r>
            <a:r>
              <a:rPr lang="en-US" sz="2800">
                <a:solidFill>
                  <a:srgbClr val="272665"/>
                </a:solidFill>
                <a:latin typeface="Public Sans"/>
                <a:ea typeface="Public Sans"/>
                <a:cs typeface="Public Sans"/>
                <a:sym typeface="Public Sans"/>
              </a:rPr>
              <a:t>Writing gives individuals the possibility of becoming protagonists of their own story</a:t>
            </a:r>
            <a:r>
              <a:rPr lang="en-US" sz="2799">
                <a:solidFill>
                  <a:srgbClr val="272665"/>
                </a:solidFill>
                <a:latin typeface="Public Sans"/>
                <a:ea typeface="Public Sans"/>
                <a:cs typeface="Public Sans"/>
                <a:sym typeface="Public Sans"/>
              </a:rPr>
              <a:t>.</a:t>
            </a:r>
            <a:endParaRPr/>
          </a:p>
        </p:txBody>
      </p:sp>
      <p:sp>
        <p:nvSpPr>
          <p:cNvPr id="256" name="Google Shape;256;p15"/>
          <p:cNvSpPr txBox="1"/>
          <p:nvPr/>
        </p:nvSpPr>
        <p:spPr>
          <a:xfrm>
            <a:off x="2707056" y="2003000"/>
            <a:ext cx="12699164" cy="1194821"/>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US" sz="9200">
                <a:solidFill>
                  <a:srgbClr val="272665"/>
                </a:solidFill>
                <a:latin typeface="Public Sans"/>
                <a:ea typeface="Public Sans"/>
                <a:cs typeface="Public Sans"/>
                <a:sym typeface="Public Sans"/>
              </a:rPr>
              <a:t>icropedagogy</a:t>
            </a:r>
            <a:endParaRPr/>
          </a:p>
        </p:txBody>
      </p:sp>
      <p:sp>
        <p:nvSpPr>
          <p:cNvPr id="257" name="Google Shape;257;p15"/>
          <p:cNvSpPr txBox="1"/>
          <p:nvPr/>
        </p:nvSpPr>
        <p:spPr>
          <a:xfrm>
            <a:off x="17259300" y="9210675"/>
            <a:ext cx="152400" cy="200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000000"/>
                </a:solidFill>
                <a:latin typeface="Open Sans"/>
                <a:ea typeface="Open Sans"/>
                <a:cs typeface="Open Sans"/>
                <a:sym typeface="Open Sans"/>
              </a:rPr>
              <a:t>15</a:t>
            </a:r>
            <a:endParaRPr/>
          </a:p>
        </p:txBody>
      </p:sp>
      <p:sp>
        <p:nvSpPr>
          <p:cNvPr id="258" name="Google Shape;258;p15"/>
          <p:cNvSpPr txBox="1"/>
          <p:nvPr/>
        </p:nvSpPr>
        <p:spPr>
          <a:xfrm>
            <a:off x="5440953" y="5920500"/>
            <a:ext cx="11384100" cy="692700"/>
          </a:xfrm>
          <a:prstGeom prst="rect">
            <a:avLst/>
          </a:prstGeom>
          <a:noFill/>
          <a:ln>
            <a:noFill/>
          </a:ln>
        </p:spPr>
        <p:txBody>
          <a:bodyPr spcFirstLastPara="1" wrap="square" lIns="0" tIns="0" rIns="0" bIns="0" anchor="t" anchorCtr="0">
            <a:spAutoFit/>
          </a:bodyPr>
          <a:lstStyle/>
          <a:p>
            <a:pPr marL="0" marR="0" lvl="0" indent="0" algn="ctr" rtl="0">
              <a:lnSpc>
                <a:spcPct val="139977"/>
              </a:lnSpc>
              <a:spcBef>
                <a:spcPts val="0"/>
              </a:spcBef>
              <a:spcAft>
                <a:spcPts val="0"/>
              </a:spcAft>
              <a:buNone/>
            </a:pPr>
            <a:r>
              <a:rPr lang="en-US" sz="4500">
                <a:solidFill>
                  <a:srgbClr val="272665"/>
                </a:solidFill>
                <a:latin typeface="Public Sans"/>
                <a:ea typeface="Public Sans"/>
                <a:cs typeface="Public Sans"/>
                <a:sym typeface="Public Sans"/>
              </a:rPr>
              <a:t> Is an educational act.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262"/>
        <p:cNvGrpSpPr/>
        <p:nvPr/>
      </p:nvGrpSpPr>
      <p:grpSpPr>
        <a:xfrm>
          <a:off x="0" y="0"/>
          <a:ext cx="0" cy="0"/>
          <a:chOff x="0" y="0"/>
          <a:chExt cx="0" cy="0"/>
        </a:xfrm>
      </p:grpSpPr>
      <p:grpSp>
        <p:nvGrpSpPr>
          <p:cNvPr id="263" name="Google Shape;263;p16"/>
          <p:cNvGrpSpPr/>
          <p:nvPr/>
        </p:nvGrpSpPr>
        <p:grpSpPr>
          <a:xfrm>
            <a:off x="2286750" y="830640"/>
            <a:ext cx="15581693" cy="2494080"/>
            <a:chOff x="0" y="-935788"/>
            <a:chExt cx="18714500" cy="3325440"/>
          </a:xfrm>
        </p:grpSpPr>
        <p:sp>
          <p:nvSpPr>
            <p:cNvPr id="264" name="Google Shape;264;p16"/>
            <p:cNvSpPr txBox="1"/>
            <p:nvPr/>
          </p:nvSpPr>
          <p:spPr>
            <a:xfrm>
              <a:off x="0" y="500858"/>
              <a:ext cx="3433200" cy="18126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US" sz="9200">
                  <a:solidFill>
                    <a:srgbClr val="272665"/>
                  </a:solidFill>
                  <a:latin typeface="Public Sans"/>
                  <a:ea typeface="Public Sans"/>
                  <a:cs typeface="Public Sans"/>
                  <a:sym typeface="Public Sans"/>
                </a:rPr>
                <a:t>It’s a</a:t>
              </a:r>
              <a:endParaRPr/>
            </a:p>
          </p:txBody>
        </p:sp>
        <p:sp>
          <p:nvSpPr>
            <p:cNvPr id="265" name="Google Shape;265;p16"/>
            <p:cNvSpPr txBox="1"/>
            <p:nvPr/>
          </p:nvSpPr>
          <p:spPr>
            <a:xfrm>
              <a:off x="3433198" y="-935788"/>
              <a:ext cx="3546900" cy="2378099"/>
            </a:xfrm>
            <a:prstGeom prst="rect">
              <a:avLst/>
            </a:prstGeom>
            <a:noFill/>
            <a:ln>
              <a:noFill/>
            </a:ln>
          </p:spPr>
          <p:txBody>
            <a:bodyPr spcFirstLastPara="1" wrap="square" lIns="0" tIns="0" rIns="0" bIns="0" anchor="t" anchorCtr="0">
              <a:spAutoFit/>
            </a:bodyPr>
            <a:lstStyle/>
            <a:p>
              <a:pPr marL="0" marR="0" lvl="0" indent="0" algn="l" rtl="0">
                <a:lnSpc>
                  <a:spcPct val="184009"/>
                </a:lnSpc>
                <a:spcBef>
                  <a:spcPts val="0"/>
                </a:spcBef>
                <a:spcAft>
                  <a:spcPts val="0"/>
                </a:spcAft>
                <a:buNone/>
              </a:pPr>
              <a:r>
                <a:rPr lang="en-US" sz="11588" b="1" dirty="0">
                  <a:solidFill>
                    <a:srgbClr val="5A51B8"/>
                  </a:solidFill>
                  <a:latin typeface="Public Sans"/>
                  <a:ea typeface="Public Sans"/>
                  <a:cs typeface="Public Sans"/>
                  <a:sym typeface="Public Sans"/>
                </a:rPr>
                <a:t>R</a:t>
              </a:r>
              <a:endParaRPr dirty="0"/>
            </a:p>
          </p:txBody>
        </p:sp>
        <p:sp>
          <p:nvSpPr>
            <p:cNvPr id="266" name="Google Shape;266;p16"/>
            <p:cNvSpPr txBox="1"/>
            <p:nvPr/>
          </p:nvSpPr>
          <p:spPr>
            <a:xfrm>
              <a:off x="4543482" y="577052"/>
              <a:ext cx="6692700" cy="18126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US" sz="9200">
                  <a:solidFill>
                    <a:srgbClr val="272665"/>
                  </a:solidFill>
                  <a:latin typeface="Public Sans"/>
                  <a:ea typeface="Public Sans"/>
                  <a:cs typeface="Public Sans"/>
                  <a:sym typeface="Public Sans"/>
                </a:rPr>
                <a:t>eparative</a:t>
              </a:r>
              <a:endParaRPr/>
            </a:p>
          </p:txBody>
        </p:sp>
        <p:sp>
          <p:nvSpPr>
            <p:cNvPr id="267" name="Google Shape;267;p16"/>
            <p:cNvSpPr txBox="1"/>
            <p:nvPr/>
          </p:nvSpPr>
          <p:spPr>
            <a:xfrm>
              <a:off x="10956992" y="-881871"/>
              <a:ext cx="3546900" cy="2378100"/>
            </a:xfrm>
            <a:prstGeom prst="rect">
              <a:avLst/>
            </a:prstGeom>
            <a:noFill/>
            <a:ln>
              <a:noFill/>
            </a:ln>
          </p:spPr>
          <p:txBody>
            <a:bodyPr spcFirstLastPara="1" wrap="square" lIns="0" tIns="0" rIns="0" bIns="0" anchor="t" anchorCtr="0">
              <a:spAutoFit/>
            </a:bodyPr>
            <a:lstStyle/>
            <a:p>
              <a:pPr marL="0" marR="0" lvl="0" indent="0" algn="l" rtl="0">
                <a:lnSpc>
                  <a:spcPct val="184009"/>
                </a:lnSpc>
                <a:spcBef>
                  <a:spcPts val="0"/>
                </a:spcBef>
                <a:spcAft>
                  <a:spcPts val="0"/>
                </a:spcAft>
                <a:buNone/>
              </a:pPr>
              <a:r>
                <a:rPr lang="en-US" sz="11588" b="1" dirty="0">
                  <a:solidFill>
                    <a:srgbClr val="5A51B8"/>
                  </a:solidFill>
                  <a:latin typeface="Public Sans"/>
                  <a:ea typeface="Public Sans"/>
                  <a:cs typeface="Public Sans"/>
                  <a:sym typeface="Public Sans"/>
                </a:rPr>
                <a:t>E</a:t>
              </a:r>
              <a:endParaRPr dirty="0"/>
            </a:p>
          </p:txBody>
        </p:sp>
        <p:sp>
          <p:nvSpPr>
            <p:cNvPr id="268" name="Google Shape;268;p16"/>
            <p:cNvSpPr txBox="1"/>
            <p:nvPr/>
          </p:nvSpPr>
          <p:spPr>
            <a:xfrm>
              <a:off x="12021800" y="551658"/>
              <a:ext cx="6692700" cy="18126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US" sz="9200">
                  <a:solidFill>
                    <a:srgbClr val="272665"/>
                  </a:solidFill>
                  <a:latin typeface="Public Sans"/>
                  <a:ea typeface="Public Sans"/>
                  <a:cs typeface="Public Sans"/>
                  <a:sym typeface="Public Sans"/>
                </a:rPr>
                <a:t>xperience</a:t>
              </a:r>
              <a:endParaRPr/>
            </a:p>
          </p:txBody>
        </p:sp>
      </p:grpSp>
      <p:grpSp>
        <p:nvGrpSpPr>
          <p:cNvPr id="269" name="Google Shape;269;p16"/>
          <p:cNvGrpSpPr/>
          <p:nvPr/>
        </p:nvGrpSpPr>
        <p:grpSpPr>
          <a:xfrm>
            <a:off x="2440233" y="4256669"/>
            <a:ext cx="4195264" cy="3513229"/>
            <a:chOff x="0" y="0"/>
            <a:chExt cx="1386864" cy="1161398"/>
          </a:xfrm>
        </p:grpSpPr>
        <p:sp>
          <p:nvSpPr>
            <p:cNvPr id="270" name="Google Shape;270;p16"/>
            <p:cNvSpPr/>
            <p:nvPr/>
          </p:nvSpPr>
          <p:spPr>
            <a:xfrm>
              <a:off x="0" y="0"/>
              <a:ext cx="1386864" cy="1161398"/>
            </a:xfrm>
            <a:custGeom>
              <a:avLst/>
              <a:gdLst/>
              <a:ahLst/>
              <a:cxnLst/>
              <a:rect l="l" t="t" r="r" b="b"/>
              <a:pathLst>
                <a:path w="1386864" h="1161398" extrusionOk="0">
                  <a:moveTo>
                    <a:pt x="33217" y="0"/>
                  </a:moveTo>
                  <a:lnTo>
                    <a:pt x="1353647" y="0"/>
                  </a:lnTo>
                  <a:cubicBezTo>
                    <a:pt x="1371992" y="0"/>
                    <a:pt x="1386864" y="14872"/>
                    <a:pt x="1386864" y="33217"/>
                  </a:cubicBezTo>
                  <a:lnTo>
                    <a:pt x="1386864" y="1128181"/>
                  </a:lnTo>
                  <a:cubicBezTo>
                    <a:pt x="1386864" y="1146526"/>
                    <a:pt x="1371992" y="1161398"/>
                    <a:pt x="1353647" y="1161398"/>
                  </a:cubicBezTo>
                  <a:lnTo>
                    <a:pt x="33217" y="1161398"/>
                  </a:lnTo>
                  <a:cubicBezTo>
                    <a:pt x="14872" y="1161398"/>
                    <a:pt x="0" y="1146526"/>
                    <a:pt x="0" y="1128181"/>
                  </a:cubicBezTo>
                  <a:lnTo>
                    <a:pt x="0" y="33217"/>
                  </a:lnTo>
                  <a:cubicBezTo>
                    <a:pt x="0" y="14872"/>
                    <a:pt x="14872" y="0"/>
                    <a:pt x="33217" y="0"/>
                  </a:cubicBezTo>
                  <a:close/>
                </a:path>
              </a:pathLst>
            </a:custGeom>
            <a:solidFill>
              <a:srgbClr val="000000">
                <a:alpha val="0"/>
              </a:srgbClr>
            </a:solidFill>
            <a:ln w="57150" cap="sq" cmpd="sng">
              <a:solidFill>
                <a:srgbClr val="AB9EE2"/>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16"/>
            <p:cNvSpPr txBox="1"/>
            <p:nvPr/>
          </p:nvSpPr>
          <p:spPr>
            <a:xfrm>
              <a:off x="0" y="85725"/>
              <a:ext cx="1386864" cy="1075673"/>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
        <p:nvSpPr>
          <p:cNvPr id="272" name="Google Shape;272;p16"/>
          <p:cNvSpPr txBox="1"/>
          <p:nvPr/>
        </p:nvSpPr>
        <p:spPr>
          <a:xfrm>
            <a:off x="2896695" y="4693319"/>
            <a:ext cx="3287400" cy="30777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a:solidFill>
                  <a:srgbClr val="272665"/>
                </a:solidFill>
                <a:latin typeface="Public Sans"/>
                <a:ea typeface="Public Sans"/>
                <a:cs typeface="Public Sans"/>
                <a:sym typeface="Public Sans"/>
              </a:rPr>
              <a:t>Encourage the adolescent to engage in a continuous search for a path to follow through writing</a:t>
            </a:r>
            <a:endParaRPr/>
          </a:p>
        </p:txBody>
      </p:sp>
      <p:grpSp>
        <p:nvGrpSpPr>
          <p:cNvPr id="273" name="Google Shape;273;p16"/>
          <p:cNvGrpSpPr/>
          <p:nvPr/>
        </p:nvGrpSpPr>
        <p:grpSpPr>
          <a:xfrm>
            <a:off x="7047611" y="4256669"/>
            <a:ext cx="4195291" cy="3513250"/>
            <a:chOff x="0" y="0"/>
            <a:chExt cx="1386864" cy="1161398"/>
          </a:xfrm>
        </p:grpSpPr>
        <p:sp>
          <p:nvSpPr>
            <p:cNvPr id="274" name="Google Shape;274;p16"/>
            <p:cNvSpPr/>
            <p:nvPr/>
          </p:nvSpPr>
          <p:spPr>
            <a:xfrm>
              <a:off x="0" y="0"/>
              <a:ext cx="1386864" cy="1161398"/>
            </a:xfrm>
            <a:custGeom>
              <a:avLst/>
              <a:gdLst/>
              <a:ahLst/>
              <a:cxnLst/>
              <a:rect l="l" t="t" r="r" b="b"/>
              <a:pathLst>
                <a:path w="1386864" h="1161398" extrusionOk="0">
                  <a:moveTo>
                    <a:pt x="33217" y="0"/>
                  </a:moveTo>
                  <a:lnTo>
                    <a:pt x="1353647" y="0"/>
                  </a:lnTo>
                  <a:cubicBezTo>
                    <a:pt x="1371992" y="0"/>
                    <a:pt x="1386864" y="14872"/>
                    <a:pt x="1386864" y="33217"/>
                  </a:cubicBezTo>
                  <a:lnTo>
                    <a:pt x="1386864" y="1128181"/>
                  </a:lnTo>
                  <a:cubicBezTo>
                    <a:pt x="1386864" y="1146526"/>
                    <a:pt x="1371992" y="1161398"/>
                    <a:pt x="1353647" y="1161398"/>
                  </a:cubicBezTo>
                  <a:lnTo>
                    <a:pt x="33217" y="1161398"/>
                  </a:lnTo>
                  <a:cubicBezTo>
                    <a:pt x="14872" y="1161398"/>
                    <a:pt x="0" y="1146526"/>
                    <a:pt x="0" y="1128181"/>
                  </a:cubicBezTo>
                  <a:lnTo>
                    <a:pt x="0" y="33217"/>
                  </a:lnTo>
                  <a:cubicBezTo>
                    <a:pt x="0" y="14872"/>
                    <a:pt x="14872" y="0"/>
                    <a:pt x="33217" y="0"/>
                  </a:cubicBezTo>
                  <a:close/>
                </a:path>
              </a:pathLst>
            </a:custGeom>
            <a:solidFill>
              <a:srgbClr val="000000">
                <a:alpha val="0"/>
              </a:srgbClr>
            </a:solidFill>
            <a:ln w="57150" cap="sq" cmpd="sng">
              <a:solidFill>
                <a:srgbClr val="AB9EE2"/>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6"/>
            <p:cNvSpPr txBox="1"/>
            <p:nvPr/>
          </p:nvSpPr>
          <p:spPr>
            <a:xfrm>
              <a:off x="0" y="85725"/>
              <a:ext cx="1386864" cy="1075673"/>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
        <p:nvSpPr>
          <p:cNvPr id="276" name="Google Shape;276;p16"/>
          <p:cNvSpPr txBox="1"/>
          <p:nvPr/>
        </p:nvSpPr>
        <p:spPr>
          <a:xfrm>
            <a:off x="7500255" y="5111594"/>
            <a:ext cx="3287400" cy="20004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a:solidFill>
                  <a:srgbClr val="272665"/>
                </a:solidFill>
                <a:latin typeface="Public Sans"/>
                <a:ea typeface="Public Sans"/>
                <a:cs typeface="Public Sans"/>
                <a:sym typeface="Public Sans"/>
              </a:rPr>
              <a:t>This enables the creation of other new vital spaces and times</a:t>
            </a:r>
            <a:endParaRPr/>
          </a:p>
        </p:txBody>
      </p:sp>
      <p:grpSp>
        <p:nvGrpSpPr>
          <p:cNvPr id="277" name="Google Shape;277;p16"/>
          <p:cNvGrpSpPr/>
          <p:nvPr/>
        </p:nvGrpSpPr>
        <p:grpSpPr>
          <a:xfrm>
            <a:off x="11652476" y="4256669"/>
            <a:ext cx="4195291" cy="3513250"/>
            <a:chOff x="0" y="0"/>
            <a:chExt cx="1386864" cy="1161398"/>
          </a:xfrm>
        </p:grpSpPr>
        <p:sp>
          <p:nvSpPr>
            <p:cNvPr id="278" name="Google Shape;278;p16"/>
            <p:cNvSpPr/>
            <p:nvPr/>
          </p:nvSpPr>
          <p:spPr>
            <a:xfrm>
              <a:off x="0" y="0"/>
              <a:ext cx="1386864" cy="1161398"/>
            </a:xfrm>
            <a:custGeom>
              <a:avLst/>
              <a:gdLst/>
              <a:ahLst/>
              <a:cxnLst/>
              <a:rect l="l" t="t" r="r" b="b"/>
              <a:pathLst>
                <a:path w="1386864" h="1161398" extrusionOk="0">
                  <a:moveTo>
                    <a:pt x="33217" y="0"/>
                  </a:moveTo>
                  <a:lnTo>
                    <a:pt x="1353647" y="0"/>
                  </a:lnTo>
                  <a:cubicBezTo>
                    <a:pt x="1371992" y="0"/>
                    <a:pt x="1386864" y="14872"/>
                    <a:pt x="1386864" y="33217"/>
                  </a:cubicBezTo>
                  <a:lnTo>
                    <a:pt x="1386864" y="1128181"/>
                  </a:lnTo>
                  <a:cubicBezTo>
                    <a:pt x="1386864" y="1146526"/>
                    <a:pt x="1371992" y="1161398"/>
                    <a:pt x="1353647" y="1161398"/>
                  </a:cubicBezTo>
                  <a:lnTo>
                    <a:pt x="33217" y="1161398"/>
                  </a:lnTo>
                  <a:cubicBezTo>
                    <a:pt x="14872" y="1161398"/>
                    <a:pt x="0" y="1146526"/>
                    <a:pt x="0" y="1128181"/>
                  </a:cubicBezTo>
                  <a:lnTo>
                    <a:pt x="0" y="33217"/>
                  </a:lnTo>
                  <a:cubicBezTo>
                    <a:pt x="0" y="14872"/>
                    <a:pt x="14872" y="0"/>
                    <a:pt x="33217" y="0"/>
                  </a:cubicBezTo>
                  <a:close/>
                </a:path>
              </a:pathLst>
            </a:custGeom>
            <a:solidFill>
              <a:srgbClr val="000000">
                <a:alpha val="0"/>
              </a:srgbClr>
            </a:solidFill>
            <a:ln w="57150" cap="sq" cmpd="sng">
              <a:solidFill>
                <a:srgbClr val="AB9EE2"/>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6"/>
            <p:cNvSpPr txBox="1"/>
            <p:nvPr/>
          </p:nvSpPr>
          <p:spPr>
            <a:xfrm>
              <a:off x="0" y="85725"/>
              <a:ext cx="1386864" cy="1075673"/>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
        <p:nvSpPr>
          <p:cNvPr id="280" name="Google Shape;280;p16"/>
          <p:cNvSpPr txBox="1"/>
          <p:nvPr/>
        </p:nvSpPr>
        <p:spPr>
          <a:xfrm>
            <a:off x="12106376" y="5768819"/>
            <a:ext cx="3287491" cy="1076833"/>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dirty="0">
                <a:solidFill>
                  <a:srgbClr val="272665"/>
                </a:solidFill>
                <a:latin typeface="Public Sans"/>
                <a:ea typeface="Public Sans"/>
                <a:cs typeface="Public Sans"/>
                <a:sym typeface="Public Sans"/>
              </a:rPr>
              <a:t>Are preventive and Reparative</a:t>
            </a:r>
            <a:endParaRPr dirty="0"/>
          </a:p>
        </p:txBody>
      </p:sp>
      <p:sp>
        <p:nvSpPr>
          <p:cNvPr id="281" name="Google Shape;281;p16"/>
          <p:cNvSpPr txBox="1"/>
          <p:nvPr/>
        </p:nvSpPr>
        <p:spPr>
          <a:xfrm>
            <a:off x="17259300" y="9210675"/>
            <a:ext cx="152400" cy="200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000000"/>
                </a:solidFill>
                <a:latin typeface="Open Sans"/>
                <a:ea typeface="Open Sans"/>
                <a:cs typeface="Open Sans"/>
                <a:sym typeface="Open Sans"/>
              </a:rPr>
              <a:t>16</a:t>
            </a:r>
            <a:endParaRPr/>
          </a:p>
        </p:txBody>
      </p:sp>
      <p:sp>
        <p:nvSpPr>
          <p:cNvPr id="282" name="Google Shape;282;p16"/>
          <p:cNvSpPr/>
          <p:nvPr/>
        </p:nvSpPr>
        <p:spPr>
          <a:xfrm rot="5238948">
            <a:off x="1271411" y="3267604"/>
            <a:ext cx="1527948" cy="431645"/>
          </a:xfrm>
          <a:custGeom>
            <a:avLst/>
            <a:gdLst/>
            <a:ahLst/>
            <a:cxnLst/>
            <a:rect l="l" t="t" r="r" b="b"/>
            <a:pathLst>
              <a:path w="1527948" h="431645" extrusionOk="0">
                <a:moveTo>
                  <a:pt x="0" y="0"/>
                </a:moveTo>
                <a:lnTo>
                  <a:pt x="1527948" y="0"/>
                </a:lnTo>
                <a:lnTo>
                  <a:pt x="1527948" y="431645"/>
                </a:lnTo>
                <a:lnTo>
                  <a:pt x="0" y="4316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6"/>
          <p:cNvSpPr/>
          <p:nvPr/>
        </p:nvSpPr>
        <p:spPr>
          <a:xfrm rot="-5563170" flipH="1">
            <a:off x="16570665" y="3703029"/>
            <a:ext cx="1529671" cy="432132"/>
          </a:xfrm>
          <a:custGeom>
            <a:avLst/>
            <a:gdLst/>
            <a:ahLst/>
            <a:cxnLst/>
            <a:rect l="l" t="t" r="r" b="b"/>
            <a:pathLst>
              <a:path w="1527948" h="431645" extrusionOk="0">
                <a:moveTo>
                  <a:pt x="0" y="431645"/>
                </a:moveTo>
                <a:lnTo>
                  <a:pt x="1527948" y="431645"/>
                </a:lnTo>
                <a:lnTo>
                  <a:pt x="1527948" y="0"/>
                </a:lnTo>
                <a:lnTo>
                  <a:pt x="0" y="0"/>
                </a:lnTo>
                <a:lnTo>
                  <a:pt x="0" y="431645"/>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287"/>
        <p:cNvGrpSpPr/>
        <p:nvPr/>
      </p:nvGrpSpPr>
      <p:grpSpPr>
        <a:xfrm>
          <a:off x="0" y="0"/>
          <a:ext cx="0" cy="0"/>
          <a:chOff x="0" y="0"/>
          <a:chExt cx="0" cy="0"/>
        </a:xfrm>
      </p:grpSpPr>
      <p:grpSp>
        <p:nvGrpSpPr>
          <p:cNvPr id="288" name="Google Shape;288;p17"/>
          <p:cNvGrpSpPr/>
          <p:nvPr/>
        </p:nvGrpSpPr>
        <p:grpSpPr>
          <a:xfrm>
            <a:off x="5668566" y="3392319"/>
            <a:ext cx="6359604" cy="1728908"/>
            <a:chOff x="0" y="0"/>
            <a:chExt cx="1130597" cy="307362"/>
          </a:xfrm>
        </p:grpSpPr>
        <p:sp>
          <p:nvSpPr>
            <p:cNvPr id="289" name="Google Shape;289;p17"/>
            <p:cNvSpPr/>
            <p:nvPr/>
          </p:nvSpPr>
          <p:spPr>
            <a:xfrm>
              <a:off x="0" y="0"/>
              <a:ext cx="1130597" cy="307362"/>
            </a:xfrm>
            <a:custGeom>
              <a:avLst/>
              <a:gdLst/>
              <a:ahLst/>
              <a:cxnLst/>
              <a:rect l="l" t="t" r="r" b="b"/>
              <a:pathLst>
                <a:path w="1130597" h="307362" extrusionOk="0">
                  <a:moveTo>
                    <a:pt x="21912" y="0"/>
                  </a:moveTo>
                  <a:lnTo>
                    <a:pt x="1108684" y="0"/>
                  </a:lnTo>
                  <a:cubicBezTo>
                    <a:pt x="1120786" y="0"/>
                    <a:pt x="1130597" y="9811"/>
                    <a:pt x="1130597" y="21912"/>
                  </a:cubicBezTo>
                  <a:lnTo>
                    <a:pt x="1130597" y="285449"/>
                  </a:lnTo>
                  <a:cubicBezTo>
                    <a:pt x="1130597" y="297551"/>
                    <a:pt x="1120786" y="307362"/>
                    <a:pt x="1108684" y="307362"/>
                  </a:cubicBezTo>
                  <a:lnTo>
                    <a:pt x="21912" y="307362"/>
                  </a:lnTo>
                  <a:cubicBezTo>
                    <a:pt x="9811" y="307362"/>
                    <a:pt x="0" y="297551"/>
                    <a:pt x="0" y="285449"/>
                  </a:cubicBezTo>
                  <a:lnTo>
                    <a:pt x="0" y="21912"/>
                  </a:lnTo>
                  <a:cubicBezTo>
                    <a:pt x="0" y="9811"/>
                    <a:pt x="9811" y="0"/>
                    <a:pt x="21912" y="0"/>
                  </a:cubicBezTo>
                  <a:close/>
                </a:path>
              </a:pathLst>
            </a:custGeom>
            <a:solidFill>
              <a:srgbClr val="AB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17"/>
            <p:cNvSpPr txBox="1"/>
            <p:nvPr/>
          </p:nvSpPr>
          <p:spPr>
            <a:xfrm>
              <a:off x="0" y="85725"/>
              <a:ext cx="1130597" cy="221637"/>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1" name="Google Shape;291;p17"/>
          <p:cNvGrpSpPr/>
          <p:nvPr/>
        </p:nvGrpSpPr>
        <p:grpSpPr>
          <a:xfrm>
            <a:off x="5668566" y="5344763"/>
            <a:ext cx="6359604" cy="1728908"/>
            <a:chOff x="0" y="0"/>
            <a:chExt cx="1130597" cy="307362"/>
          </a:xfrm>
        </p:grpSpPr>
        <p:sp>
          <p:nvSpPr>
            <p:cNvPr id="292" name="Google Shape;292;p17"/>
            <p:cNvSpPr/>
            <p:nvPr/>
          </p:nvSpPr>
          <p:spPr>
            <a:xfrm>
              <a:off x="0" y="0"/>
              <a:ext cx="1130597" cy="307362"/>
            </a:xfrm>
            <a:custGeom>
              <a:avLst/>
              <a:gdLst/>
              <a:ahLst/>
              <a:cxnLst/>
              <a:rect l="l" t="t" r="r" b="b"/>
              <a:pathLst>
                <a:path w="1130597" h="307362" extrusionOk="0">
                  <a:moveTo>
                    <a:pt x="21912" y="0"/>
                  </a:moveTo>
                  <a:lnTo>
                    <a:pt x="1108684" y="0"/>
                  </a:lnTo>
                  <a:cubicBezTo>
                    <a:pt x="1120786" y="0"/>
                    <a:pt x="1130597" y="9811"/>
                    <a:pt x="1130597" y="21912"/>
                  </a:cubicBezTo>
                  <a:lnTo>
                    <a:pt x="1130597" y="285449"/>
                  </a:lnTo>
                  <a:cubicBezTo>
                    <a:pt x="1130597" y="297551"/>
                    <a:pt x="1120786" y="307362"/>
                    <a:pt x="1108684" y="307362"/>
                  </a:cubicBezTo>
                  <a:lnTo>
                    <a:pt x="21912" y="307362"/>
                  </a:lnTo>
                  <a:cubicBezTo>
                    <a:pt x="9811" y="307362"/>
                    <a:pt x="0" y="297551"/>
                    <a:pt x="0" y="285449"/>
                  </a:cubicBezTo>
                  <a:lnTo>
                    <a:pt x="0" y="21912"/>
                  </a:lnTo>
                  <a:cubicBezTo>
                    <a:pt x="0" y="9811"/>
                    <a:pt x="9811" y="0"/>
                    <a:pt x="21912" y="0"/>
                  </a:cubicBezTo>
                  <a:close/>
                </a:path>
              </a:pathLst>
            </a:custGeom>
            <a:solidFill>
              <a:srgbClr val="AB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17"/>
            <p:cNvSpPr txBox="1"/>
            <p:nvPr/>
          </p:nvSpPr>
          <p:spPr>
            <a:xfrm>
              <a:off x="0" y="85725"/>
              <a:ext cx="1130597" cy="221637"/>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294" name="Google Shape;294;p17"/>
          <p:cNvGrpSpPr/>
          <p:nvPr/>
        </p:nvGrpSpPr>
        <p:grpSpPr>
          <a:xfrm>
            <a:off x="5668566" y="7301292"/>
            <a:ext cx="6359604" cy="1728908"/>
            <a:chOff x="0" y="0"/>
            <a:chExt cx="1130597" cy="307362"/>
          </a:xfrm>
        </p:grpSpPr>
        <p:sp>
          <p:nvSpPr>
            <p:cNvPr id="295" name="Google Shape;295;p17"/>
            <p:cNvSpPr/>
            <p:nvPr/>
          </p:nvSpPr>
          <p:spPr>
            <a:xfrm>
              <a:off x="0" y="0"/>
              <a:ext cx="1130597" cy="307362"/>
            </a:xfrm>
            <a:custGeom>
              <a:avLst/>
              <a:gdLst/>
              <a:ahLst/>
              <a:cxnLst/>
              <a:rect l="l" t="t" r="r" b="b"/>
              <a:pathLst>
                <a:path w="1130597" h="307362" extrusionOk="0">
                  <a:moveTo>
                    <a:pt x="21912" y="0"/>
                  </a:moveTo>
                  <a:lnTo>
                    <a:pt x="1108684" y="0"/>
                  </a:lnTo>
                  <a:cubicBezTo>
                    <a:pt x="1120786" y="0"/>
                    <a:pt x="1130597" y="9811"/>
                    <a:pt x="1130597" y="21912"/>
                  </a:cubicBezTo>
                  <a:lnTo>
                    <a:pt x="1130597" y="285449"/>
                  </a:lnTo>
                  <a:cubicBezTo>
                    <a:pt x="1130597" y="297551"/>
                    <a:pt x="1120786" y="307362"/>
                    <a:pt x="1108684" y="307362"/>
                  </a:cubicBezTo>
                  <a:lnTo>
                    <a:pt x="21912" y="307362"/>
                  </a:lnTo>
                  <a:cubicBezTo>
                    <a:pt x="9811" y="307362"/>
                    <a:pt x="0" y="297551"/>
                    <a:pt x="0" y="285449"/>
                  </a:cubicBezTo>
                  <a:lnTo>
                    <a:pt x="0" y="21912"/>
                  </a:lnTo>
                  <a:cubicBezTo>
                    <a:pt x="0" y="9811"/>
                    <a:pt x="9811" y="0"/>
                    <a:pt x="21912" y="0"/>
                  </a:cubicBezTo>
                  <a:close/>
                </a:path>
              </a:pathLst>
            </a:custGeom>
            <a:solidFill>
              <a:srgbClr val="AB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p17"/>
            <p:cNvSpPr txBox="1"/>
            <p:nvPr/>
          </p:nvSpPr>
          <p:spPr>
            <a:xfrm>
              <a:off x="0" y="85725"/>
              <a:ext cx="1130597" cy="221637"/>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
        <p:nvSpPr>
          <p:cNvPr id="297" name="Google Shape;297;p17"/>
          <p:cNvSpPr txBox="1"/>
          <p:nvPr/>
        </p:nvSpPr>
        <p:spPr>
          <a:xfrm>
            <a:off x="6001305" y="4008088"/>
            <a:ext cx="5634900" cy="3846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a:solidFill>
                  <a:srgbClr val="FFFFFF"/>
                </a:solidFill>
                <a:latin typeface="Public Sans"/>
                <a:ea typeface="Public Sans"/>
                <a:cs typeface="Public Sans"/>
                <a:sym typeface="Public Sans"/>
              </a:rPr>
              <a:t> WRITING encourages dialogue</a:t>
            </a:r>
            <a:endParaRPr/>
          </a:p>
        </p:txBody>
      </p:sp>
      <p:sp>
        <p:nvSpPr>
          <p:cNvPr id="298" name="Google Shape;298;p17"/>
          <p:cNvSpPr txBox="1"/>
          <p:nvPr/>
        </p:nvSpPr>
        <p:spPr>
          <a:xfrm>
            <a:off x="6001305" y="5966784"/>
            <a:ext cx="5634900" cy="3846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a:solidFill>
                  <a:srgbClr val="FFFFFF"/>
                </a:solidFill>
                <a:latin typeface="Public Sans"/>
                <a:ea typeface="Public Sans"/>
                <a:cs typeface="Public Sans"/>
                <a:sym typeface="Public Sans"/>
              </a:rPr>
              <a:t>it puts distress into words</a:t>
            </a:r>
            <a:endParaRPr/>
          </a:p>
        </p:txBody>
      </p:sp>
      <p:sp>
        <p:nvSpPr>
          <p:cNvPr id="299" name="Google Shape;299;p17"/>
          <p:cNvSpPr txBox="1"/>
          <p:nvPr/>
        </p:nvSpPr>
        <p:spPr>
          <a:xfrm>
            <a:off x="6030905" y="7466046"/>
            <a:ext cx="5634900" cy="14619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a:solidFill>
                  <a:srgbClr val="FFFFFF"/>
                </a:solidFill>
                <a:latin typeface="Public Sans"/>
                <a:ea typeface="Public Sans"/>
                <a:cs typeface="Public Sans"/>
                <a:sym typeface="Public Sans"/>
              </a:rPr>
              <a:t>it enables perpetrators, victims and saviors to produce a counter-narrative.</a:t>
            </a:r>
            <a:endParaRPr/>
          </a:p>
        </p:txBody>
      </p:sp>
      <p:sp>
        <p:nvSpPr>
          <p:cNvPr id="300" name="Google Shape;300;p17"/>
          <p:cNvSpPr txBox="1"/>
          <p:nvPr/>
        </p:nvSpPr>
        <p:spPr>
          <a:xfrm>
            <a:off x="17259300" y="9210675"/>
            <a:ext cx="152400" cy="200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000000"/>
                </a:solidFill>
                <a:latin typeface="Open Sans"/>
                <a:ea typeface="Open Sans"/>
                <a:cs typeface="Open Sans"/>
                <a:sym typeface="Open Sans"/>
              </a:rPr>
              <a:t>17</a:t>
            </a:r>
            <a:endParaRPr/>
          </a:p>
        </p:txBody>
      </p:sp>
      <p:grpSp>
        <p:nvGrpSpPr>
          <p:cNvPr id="301" name="Google Shape;301;p17"/>
          <p:cNvGrpSpPr/>
          <p:nvPr/>
        </p:nvGrpSpPr>
        <p:grpSpPr>
          <a:xfrm>
            <a:off x="4585028" y="467266"/>
            <a:ext cx="10100945" cy="2511584"/>
            <a:chOff x="-28133" y="-958137"/>
            <a:chExt cx="11915708" cy="3348779"/>
          </a:xfrm>
        </p:grpSpPr>
        <p:sp>
          <p:nvSpPr>
            <p:cNvPr id="302" name="Google Shape;302;p17"/>
            <p:cNvSpPr txBox="1"/>
            <p:nvPr/>
          </p:nvSpPr>
          <p:spPr>
            <a:xfrm>
              <a:off x="-28133" y="-884926"/>
              <a:ext cx="3546900" cy="2378100"/>
            </a:xfrm>
            <a:prstGeom prst="rect">
              <a:avLst/>
            </a:prstGeom>
            <a:noFill/>
            <a:ln>
              <a:noFill/>
            </a:ln>
          </p:spPr>
          <p:txBody>
            <a:bodyPr spcFirstLastPara="1" wrap="square" lIns="0" tIns="0" rIns="0" bIns="0" anchor="t" anchorCtr="0">
              <a:spAutoFit/>
            </a:bodyPr>
            <a:lstStyle/>
            <a:p>
              <a:pPr marL="0" marR="0" lvl="0" indent="0" algn="l" rtl="0">
                <a:lnSpc>
                  <a:spcPct val="184009"/>
                </a:lnSpc>
                <a:spcBef>
                  <a:spcPts val="0"/>
                </a:spcBef>
                <a:spcAft>
                  <a:spcPts val="0"/>
                </a:spcAft>
                <a:buNone/>
              </a:pPr>
              <a:r>
                <a:rPr lang="en-US" sz="11588" b="1" dirty="0">
                  <a:solidFill>
                    <a:srgbClr val="5A51B8"/>
                  </a:solidFill>
                  <a:latin typeface="Public Sans"/>
                  <a:ea typeface="Public Sans"/>
                  <a:cs typeface="Public Sans"/>
                  <a:sym typeface="Public Sans"/>
                </a:rPr>
                <a:t>I</a:t>
              </a:r>
              <a:endParaRPr dirty="0"/>
            </a:p>
          </p:txBody>
        </p:sp>
        <p:sp>
          <p:nvSpPr>
            <p:cNvPr id="303" name="Google Shape;303;p17"/>
            <p:cNvSpPr txBox="1"/>
            <p:nvPr/>
          </p:nvSpPr>
          <p:spPr>
            <a:xfrm>
              <a:off x="566670" y="578042"/>
              <a:ext cx="6692700" cy="18126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US" sz="9200">
                  <a:solidFill>
                    <a:srgbClr val="272665"/>
                  </a:solidFill>
                  <a:latin typeface="Public Sans"/>
                  <a:ea typeface="Public Sans"/>
                  <a:cs typeface="Public Sans"/>
                  <a:sym typeface="Public Sans"/>
                </a:rPr>
                <a:t>nclusive</a:t>
              </a:r>
              <a:endParaRPr/>
            </a:p>
          </p:txBody>
        </p:sp>
        <p:sp>
          <p:nvSpPr>
            <p:cNvPr id="304" name="Google Shape;304;p17"/>
            <p:cNvSpPr txBox="1"/>
            <p:nvPr/>
          </p:nvSpPr>
          <p:spPr>
            <a:xfrm>
              <a:off x="5877524" y="-958137"/>
              <a:ext cx="3546900" cy="2378100"/>
            </a:xfrm>
            <a:prstGeom prst="rect">
              <a:avLst/>
            </a:prstGeom>
            <a:noFill/>
            <a:ln>
              <a:noFill/>
            </a:ln>
          </p:spPr>
          <p:txBody>
            <a:bodyPr spcFirstLastPara="1" wrap="square" lIns="0" tIns="0" rIns="0" bIns="0" anchor="t" anchorCtr="0">
              <a:spAutoFit/>
            </a:bodyPr>
            <a:lstStyle/>
            <a:p>
              <a:pPr marL="0" marR="0" lvl="0" indent="0" algn="l" rtl="0">
                <a:lnSpc>
                  <a:spcPct val="184009"/>
                </a:lnSpc>
                <a:spcBef>
                  <a:spcPts val="0"/>
                </a:spcBef>
                <a:spcAft>
                  <a:spcPts val="0"/>
                </a:spcAft>
                <a:buNone/>
              </a:pPr>
              <a:r>
                <a:rPr lang="en-US" sz="11588" b="1" dirty="0">
                  <a:solidFill>
                    <a:srgbClr val="5A51B8"/>
                  </a:solidFill>
                  <a:latin typeface="Public Sans"/>
                  <a:ea typeface="Public Sans"/>
                  <a:cs typeface="Public Sans"/>
                  <a:sym typeface="Public Sans"/>
                </a:rPr>
                <a:t> C</a:t>
              </a:r>
              <a:endParaRPr dirty="0"/>
            </a:p>
          </p:txBody>
        </p:sp>
        <p:sp>
          <p:nvSpPr>
            <p:cNvPr id="305" name="Google Shape;305;p17"/>
            <p:cNvSpPr txBox="1"/>
            <p:nvPr/>
          </p:nvSpPr>
          <p:spPr>
            <a:xfrm>
              <a:off x="7650975" y="578042"/>
              <a:ext cx="4236600" cy="18126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US" sz="9200">
                  <a:solidFill>
                    <a:srgbClr val="272665"/>
                  </a:solidFill>
                  <a:latin typeface="Public Sans"/>
                  <a:ea typeface="Public Sans"/>
                  <a:cs typeface="Public Sans"/>
                  <a:sym typeface="Public Sans"/>
                </a:rPr>
                <a:t>ontext</a:t>
              </a:r>
              <a:endParaRPr/>
            </a:p>
          </p:txBody>
        </p:sp>
      </p:grpSp>
      <p:sp>
        <p:nvSpPr>
          <p:cNvPr id="306" name="Google Shape;306;p17"/>
          <p:cNvSpPr/>
          <p:nvPr/>
        </p:nvSpPr>
        <p:spPr>
          <a:xfrm rot="5238948">
            <a:off x="3089417" y="2746695"/>
            <a:ext cx="1527948" cy="431645"/>
          </a:xfrm>
          <a:custGeom>
            <a:avLst/>
            <a:gdLst/>
            <a:ahLst/>
            <a:cxnLst/>
            <a:rect l="l" t="t" r="r" b="b"/>
            <a:pathLst>
              <a:path w="1527948" h="431645" extrusionOk="0">
                <a:moveTo>
                  <a:pt x="0" y="0"/>
                </a:moveTo>
                <a:lnTo>
                  <a:pt x="1527947" y="0"/>
                </a:lnTo>
                <a:lnTo>
                  <a:pt x="1527947" y="431645"/>
                </a:lnTo>
                <a:lnTo>
                  <a:pt x="0" y="43164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7"/>
          <p:cNvSpPr/>
          <p:nvPr/>
        </p:nvSpPr>
        <p:spPr>
          <a:xfrm rot="-5563170" flipH="1">
            <a:off x="13954864" y="2855870"/>
            <a:ext cx="1529671" cy="432132"/>
          </a:xfrm>
          <a:custGeom>
            <a:avLst/>
            <a:gdLst/>
            <a:ahLst/>
            <a:cxnLst/>
            <a:rect l="l" t="t" r="r" b="b"/>
            <a:pathLst>
              <a:path w="1527948" h="431645" extrusionOk="0">
                <a:moveTo>
                  <a:pt x="0" y="431645"/>
                </a:moveTo>
                <a:lnTo>
                  <a:pt x="1527947" y="431645"/>
                </a:lnTo>
                <a:lnTo>
                  <a:pt x="1527947" y="0"/>
                </a:lnTo>
                <a:lnTo>
                  <a:pt x="0" y="0"/>
                </a:lnTo>
                <a:lnTo>
                  <a:pt x="0" y="431645"/>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B9EE2"/>
        </a:solidFill>
        <a:effectLst/>
      </p:bgPr>
    </p:bg>
    <p:spTree>
      <p:nvGrpSpPr>
        <p:cNvPr id="1" name="Shape 311"/>
        <p:cNvGrpSpPr/>
        <p:nvPr/>
      </p:nvGrpSpPr>
      <p:grpSpPr>
        <a:xfrm>
          <a:off x="0" y="0"/>
          <a:ext cx="0" cy="0"/>
          <a:chOff x="0" y="0"/>
          <a:chExt cx="0" cy="0"/>
        </a:xfrm>
      </p:grpSpPr>
      <p:sp>
        <p:nvSpPr>
          <p:cNvPr id="312" name="Google Shape;312;p18"/>
          <p:cNvSpPr txBox="1"/>
          <p:nvPr/>
        </p:nvSpPr>
        <p:spPr>
          <a:xfrm>
            <a:off x="1113529" y="2234175"/>
            <a:ext cx="14914800" cy="13596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US" sz="9200">
                <a:solidFill>
                  <a:srgbClr val="FFFFFF"/>
                </a:solidFill>
                <a:latin typeface="Public Sans"/>
                <a:ea typeface="Public Sans"/>
                <a:cs typeface="Public Sans"/>
                <a:sym typeface="Public Sans"/>
              </a:rPr>
              <a:t>The “miniatures” offer:</a:t>
            </a:r>
            <a:endParaRPr/>
          </a:p>
        </p:txBody>
      </p:sp>
      <p:grpSp>
        <p:nvGrpSpPr>
          <p:cNvPr id="313" name="Google Shape;313;p18"/>
          <p:cNvGrpSpPr/>
          <p:nvPr/>
        </p:nvGrpSpPr>
        <p:grpSpPr>
          <a:xfrm>
            <a:off x="1244141" y="4493085"/>
            <a:ext cx="3655992" cy="3204259"/>
            <a:chOff x="0" y="0"/>
            <a:chExt cx="4874656" cy="4272346"/>
          </a:xfrm>
        </p:grpSpPr>
        <p:grpSp>
          <p:nvGrpSpPr>
            <p:cNvPr id="314" name="Google Shape;314;p18"/>
            <p:cNvGrpSpPr/>
            <p:nvPr/>
          </p:nvGrpSpPr>
          <p:grpSpPr>
            <a:xfrm>
              <a:off x="0" y="0"/>
              <a:ext cx="4874656" cy="4272346"/>
              <a:chOff x="0" y="0"/>
              <a:chExt cx="784638" cy="687689"/>
            </a:xfrm>
          </p:grpSpPr>
          <p:sp>
            <p:nvSpPr>
              <p:cNvPr id="315" name="Google Shape;315;p18"/>
              <p:cNvSpPr/>
              <p:nvPr/>
            </p:nvSpPr>
            <p:spPr>
              <a:xfrm>
                <a:off x="0" y="0"/>
                <a:ext cx="784638" cy="687689"/>
              </a:xfrm>
              <a:custGeom>
                <a:avLst/>
                <a:gdLst/>
                <a:ahLst/>
                <a:cxnLst/>
                <a:rect l="l" t="t" r="r" b="b"/>
                <a:pathLst>
                  <a:path w="784638" h="687689" extrusionOk="0">
                    <a:moveTo>
                      <a:pt x="38117" y="0"/>
                    </a:moveTo>
                    <a:lnTo>
                      <a:pt x="746522" y="0"/>
                    </a:lnTo>
                    <a:cubicBezTo>
                      <a:pt x="756631" y="0"/>
                      <a:pt x="766326" y="4016"/>
                      <a:pt x="773474" y="11164"/>
                    </a:cubicBezTo>
                    <a:cubicBezTo>
                      <a:pt x="780623" y="18312"/>
                      <a:pt x="784638" y="28008"/>
                      <a:pt x="784638" y="38117"/>
                    </a:cubicBezTo>
                    <a:lnTo>
                      <a:pt x="784638" y="649572"/>
                    </a:lnTo>
                    <a:cubicBezTo>
                      <a:pt x="784638" y="659681"/>
                      <a:pt x="780623" y="669376"/>
                      <a:pt x="773474" y="676525"/>
                    </a:cubicBezTo>
                    <a:cubicBezTo>
                      <a:pt x="766326" y="683673"/>
                      <a:pt x="756631" y="687689"/>
                      <a:pt x="746522" y="687689"/>
                    </a:cubicBezTo>
                    <a:lnTo>
                      <a:pt x="38117" y="687689"/>
                    </a:lnTo>
                    <a:cubicBezTo>
                      <a:pt x="28008" y="687689"/>
                      <a:pt x="18312" y="683673"/>
                      <a:pt x="11164" y="676525"/>
                    </a:cubicBezTo>
                    <a:cubicBezTo>
                      <a:pt x="4016" y="669376"/>
                      <a:pt x="0" y="659681"/>
                      <a:pt x="0" y="649572"/>
                    </a:cubicBezTo>
                    <a:lnTo>
                      <a:pt x="0" y="38117"/>
                    </a:lnTo>
                    <a:cubicBezTo>
                      <a:pt x="0" y="28008"/>
                      <a:pt x="4016" y="18312"/>
                      <a:pt x="11164" y="11164"/>
                    </a:cubicBezTo>
                    <a:cubicBezTo>
                      <a:pt x="18312" y="4016"/>
                      <a:pt x="28008" y="0"/>
                      <a:pt x="38117" y="0"/>
                    </a:cubicBezTo>
                    <a:close/>
                  </a:path>
                </a:pathLst>
              </a:custGeom>
              <a:solidFill>
                <a:srgbClr val="E6E4EF"/>
              </a:solidFill>
              <a:ln w="38100" cap="sq" cmpd="sng">
                <a:solidFill>
                  <a:srgbClr val="272665"/>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8"/>
              <p:cNvSpPr txBox="1"/>
              <p:nvPr/>
            </p:nvSpPr>
            <p:spPr>
              <a:xfrm>
                <a:off x="0" y="85725"/>
                <a:ext cx="784638" cy="601964"/>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
          <p:nvSpPr>
            <p:cNvPr id="317" name="Google Shape;317;p18"/>
            <p:cNvSpPr txBox="1"/>
            <p:nvPr/>
          </p:nvSpPr>
          <p:spPr>
            <a:xfrm>
              <a:off x="561020" y="1531981"/>
              <a:ext cx="3752617" cy="1140883"/>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a:solidFill>
                    <a:srgbClr val="272665"/>
                  </a:solidFill>
                  <a:latin typeface="Public Sans"/>
                  <a:ea typeface="Public Sans"/>
                  <a:cs typeface="Public Sans"/>
                  <a:sym typeface="Public Sans"/>
                </a:rPr>
                <a:t>Self-knowledge</a:t>
              </a:r>
              <a:r>
                <a:rPr lang="en-US" sz="2499">
                  <a:solidFill>
                    <a:srgbClr val="272665"/>
                  </a:solidFill>
                  <a:latin typeface="Public Sans"/>
                  <a:ea typeface="Public Sans"/>
                  <a:cs typeface="Public Sans"/>
                  <a:sym typeface="Public Sans"/>
                </a:rPr>
                <a:t> in painful situations </a:t>
              </a:r>
              <a:endParaRPr/>
            </a:p>
          </p:txBody>
        </p:sp>
      </p:grpSp>
      <p:grpSp>
        <p:nvGrpSpPr>
          <p:cNvPr id="318" name="Google Shape;318;p18"/>
          <p:cNvGrpSpPr/>
          <p:nvPr/>
        </p:nvGrpSpPr>
        <p:grpSpPr>
          <a:xfrm>
            <a:off x="5294832" y="4502503"/>
            <a:ext cx="3655992" cy="3204259"/>
            <a:chOff x="0" y="0"/>
            <a:chExt cx="4874656" cy="4272346"/>
          </a:xfrm>
        </p:grpSpPr>
        <p:grpSp>
          <p:nvGrpSpPr>
            <p:cNvPr id="319" name="Google Shape;319;p18"/>
            <p:cNvGrpSpPr/>
            <p:nvPr/>
          </p:nvGrpSpPr>
          <p:grpSpPr>
            <a:xfrm>
              <a:off x="0" y="0"/>
              <a:ext cx="4874656" cy="4272346"/>
              <a:chOff x="0" y="0"/>
              <a:chExt cx="784638" cy="687689"/>
            </a:xfrm>
          </p:grpSpPr>
          <p:sp>
            <p:nvSpPr>
              <p:cNvPr id="320" name="Google Shape;320;p18"/>
              <p:cNvSpPr/>
              <p:nvPr/>
            </p:nvSpPr>
            <p:spPr>
              <a:xfrm>
                <a:off x="0" y="0"/>
                <a:ext cx="784638" cy="687689"/>
              </a:xfrm>
              <a:custGeom>
                <a:avLst/>
                <a:gdLst/>
                <a:ahLst/>
                <a:cxnLst/>
                <a:rect l="l" t="t" r="r" b="b"/>
                <a:pathLst>
                  <a:path w="784638" h="687689" extrusionOk="0">
                    <a:moveTo>
                      <a:pt x="38117" y="0"/>
                    </a:moveTo>
                    <a:lnTo>
                      <a:pt x="746522" y="0"/>
                    </a:lnTo>
                    <a:cubicBezTo>
                      <a:pt x="756631" y="0"/>
                      <a:pt x="766326" y="4016"/>
                      <a:pt x="773474" y="11164"/>
                    </a:cubicBezTo>
                    <a:cubicBezTo>
                      <a:pt x="780623" y="18312"/>
                      <a:pt x="784638" y="28008"/>
                      <a:pt x="784638" y="38117"/>
                    </a:cubicBezTo>
                    <a:lnTo>
                      <a:pt x="784638" y="649572"/>
                    </a:lnTo>
                    <a:cubicBezTo>
                      <a:pt x="784638" y="659681"/>
                      <a:pt x="780623" y="669376"/>
                      <a:pt x="773474" y="676525"/>
                    </a:cubicBezTo>
                    <a:cubicBezTo>
                      <a:pt x="766326" y="683673"/>
                      <a:pt x="756631" y="687689"/>
                      <a:pt x="746522" y="687689"/>
                    </a:cubicBezTo>
                    <a:lnTo>
                      <a:pt x="38117" y="687689"/>
                    </a:lnTo>
                    <a:cubicBezTo>
                      <a:pt x="28008" y="687689"/>
                      <a:pt x="18312" y="683673"/>
                      <a:pt x="11164" y="676525"/>
                    </a:cubicBezTo>
                    <a:cubicBezTo>
                      <a:pt x="4016" y="669376"/>
                      <a:pt x="0" y="659681"/>
                      <a:pt x="0" y="649572"/>
                    </a:cubicBezTo>
                    <a:lnTo>
                      <a:pt x="0" y="38117"/>
                    </a:lnTo>
                    <a:cubicBezTo>
                      <a:pt x="0" y="28008"/>
                      <a:pt x="4016" y="18312"/>
                      <a:pt x="11164" y="11164"/>
                    </a:cubicBezTo>
                    <a:cubicBezTo>
                      <a:pt x="18312" y="4016"/>
                      <a:pt x="28008" y="0"/>
                      <a:pt x="38117" y="0"/>
                    </a:cubicBezTo>
                    <a:close/>
                  </a:path>
                </a:pathLst>
              </a:custGeom>
              <a:solidFill>
                <a:srgbClr val="E6E4EF"/>
              </a:solidFill>
              <a:ln w="38100" cap="sq" cmpd="sng">
                <a:solidFill>
                  <a:srgbClr val="272665"/>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8"/>
              <p:cNvSpPr txBox="1"/>
              <p:nvPr/>
            </p:nvSpPr>
            <p:spPr>
              <a:xfrm>
                <a:off x="0" y="85725"/>
                <a:ext cx="784638" cy="601964"/>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
          <p:nvSpPr>
            <p:cNvPr id="322" name="Google Shape;322;p18"/>
            <p:cNvSpPr txBox="1"/>
            <p:nvPr/>
          </p:nvSpPr>
          <p:spPr>
            <a:xfrm>
              <a:off x="561020" y="727785"/>
              <a:ext cx="3752617" cy="2893483"/>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a:solidFill>
                    <a:srgbClr val="272665"/>
                  </a:solidFill>
                  <a:latin typeface="Public Sans"/>
                  <a:ea typeface="Public Sans"/>
                  <a:cs typeface="Public Sans"/>
                  <a:sym typeface="Public Sans"/>
                </a:rPr>
                <a:t>Implications</a:t>
              </a:r>
              <a:r>
                <a:rPr lang="en-US" sz="2499">
                  <a:solidFill>
                    <a:srgbClr val="272665"/>
                  </a:solidFill>
                  <a:latin typeface="Public Sans"/>
                  <a:ea typeface="Public Sans"/>
                  <a:cs typeface="Public Sans"/>
                  <a:sym typeface="Public Sans"/>
                </a:rPr>
                <a:t> at the level of cognitive, emotional, social and interpersonal transformations</a:t>
              </a:r>
              <a:endParaRPr/>
            </a:p>
          </p:txBody>
        </p:sp>
      </p:grpSp>
      <p:grpSp>
        <p:nvGrpSpPr>
          <p:cNvPr id="323" name="Google Shape;323;p18"/>
          <p:cNvGrpSpPr/>
          <p:nvPr/>
        </p:nvGrpSpPr>
        <p:grpSpPr>
          <a:xfrm>
            <a:off x="9341349" y="4502503"/>
            <a:ext cx="3655992" cy="3204259"/>
            <a:chOff x="0" y="0"/>
            <a:chExt cx="784638" cy="687689"/>
          </a:xfrm>
        </p:grpSpPr>
        <p:sp>
          <p:nvSpPr>
            <p:cNvPr id="324" name="Google Shape;324;p18"/>
            <p:cNvSpPr/>
            <p:nvPr/>
          </p:nvSpPr>
          <p:spPr>
            <a:xfrm>
              <a:off x="0" y="0"/>
              <a:ext cx="784638" cy="687689"/>
            </a:xfrm>
            <a:custGeom>
              <a:avLst/>
              <a:gdLst/>
              <a:ahLst/>
              <a:cxnLst/>
              <a:rect l="l" t="t" r="r" b="b"/>
              <a:pathLst>
                <a:path w="784638" h="687689" extrusionOk="0">
                  <a:moveTo>
                    <a:pt x="38117" y="0"/>
                  </a:moveTo>
                  <a:lnTo>
                    <a:pt x="746522" y="0"/>
                  </a:lnTo>
                  <a:cubicBezTo>
                    <a:pt x="756631" y="0"/>
                    <a:pt x="766326" y="4016"/>
                    <a:pt x="773474" y="11164"/>
                  </a:cubicBezTo>
                  <a:cubicBezTo>
                    <a:pt x="780623" y="18312"/>
                    <a:pt x="784638" y="28008"/>
                    <a:pt x="784638" y="38117"/>
                  </a:cubicBezTo>
                  <a:lnTo>
                    <a:pt x="784638" y="649572"/>
                  </a:lnTo>
                  <a:cubicBezTo>
                    <a:pt x="784638" y="659681"/>
                    <a:pt x="780623" y="669376"/>
                    <a:pt x="773474" y="676525"/>
                  </a:cubicBezTo>
                  <a:cubicBezTo>
                    <a:pt x="766326" y="683673"/>
                    <a:pt x="756631" y="687689"/>
                    <a:pt x="746522" y="687689"/>
                  </a:cubicBezTo>
                  <a:lnTo>
                    <a:pt x="38117" y="687689"/>
                  </a:lnTo>
                  <a:cubicBezTo>
                    <a:pt x="28008" y="687689"/>
                    <a:pt x="18312" y="683673"/>
                    <a:pt x="11164" y="676525"/>
                  </a:cubicBezTo>
                  <a:cubicBezTo>
                    <a:pt x="4016" y="669376"/>
                    <a:pt x="0" y="659681"/>
                    <a:pt x="0" y="649572"/>
                  </a:cubicBezTo>
                  <a:lnTo>
                    <a:pt x="0" y="38117"/>
                  </a:lnTo>
                  <a:cubicBezTo>
                    <a:pt x="0" y="28008"/>
                    <a:pt x="4016" y="18312"/>
                    <a:pt x="11164" y="11164"/>
                  </a:cubicBezTo>
                  <a:cubicBezTo>
                    <a:pt x="18312" y="4016"/>
                    <a:pt x="28008" y="0"/>
                    <a:pt x="38117" y="0"/>
                  </a:cubicBezTo>
                  <a:close/>
                </a:path>
              </a:pathLst>
            </a:custGeom>
            <a:solidFill>
              <a:srgbClr val="E6E4EF"/>
            </a:solidFill>
            <a:ln w="38100" cap="sq" cmpd="sng">
              <a:solidFill>
                <a:srgbClr val="272665"/>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5" name="Google Shape;325;p18"/>
            <p:cNvSpPr txBox="1"/>
            <p:nvPr/>
          </p:nvSpPr>
          <p:spPr>
            <a:xfrm>
              <a:off x="0" y="85725"/>
              <a:ext cx="784638" cy="601964"/>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
        <p:nvSpPr>
          <p:cNvPr id="326" name="Google Shape;326;p18"/>
          <p:cNvSpPr txBox="1"/>
          <p:nvPr/>
        </p:nvSpPr>
        <p:spPr>
          <a:xfrm>
            <a:off x="9762114" y="4974439"/>
            <a:ext cx="2814463" cy="161525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dirty="0">
                <a:solidFill>
                  <a:srgbClr val="272665"/>
                </a:solidFill>
                <a:latin typeface="Public Sans"/>
                <a:ea typeface="Public Sans"/>
                <a:cs typeface="Public Sans"/>
                <a:sym typeface="Public Sans"/>
              </a:rPr>
              <a:t>Personal </a:t>
            </a:r>
            <a:r>
              <a:rPr lang="en-US" sz="2499" b="1" dirty="0" err="1">
                <a:solidFill>
                  <a:srgbClr val="272665"/>
                </a:solidFill>
                <a:latin typeface="Public Sans"/>
                <a:ea typeface="Public Sans"/>
                <a:cs typeface="Public Sans"/>
                <a:sym typeface="Public Sans"/>
              </a:rPr>
              <a:t>remotivation</a:t>
            </a:r>
            <a:r>
              <a:rPr lang="en-US" sz="2499">
                <a:solidFill>
                  <a:srgbClr val="272665"/>
                </a:solidFill>
                <a:latin typeface="Public Sans"/>
                <a:ea typeface="Public Sans"/>
                <a:cs typeface="Public Sans"/>
                <a:sym typeface="Public Sans"/>
              </a:rPr>
              <a:t> projects</a:t>
            </a:r>
            <a:endParaRPr dirty="0"/>
          </a:p>
        </p:txBody>
      </p:sp>
      <p:sp>
        <p:nvSpPr>
          <p:cNvPr id="327" name="Google Shape;327;p18"/>
          <p:cNvSpPr txBox="1"/>
          <p:nvPr/>
        </p:nvSpPr>
        <p:spPr>
          <a:xfrm>
            <a:off x="17259300" y="9210675"/>
            <a:ext cx="152400" cy="2000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FFFFFF"/>
                </a:solidFill>
                <a:latin typeface="Open Sans"/>
                <a:ea typeface="Open Sans"/>
                <a:cs typeface="Open Sans"/>
                <a:sym typeface="Open Sans"/>
              </a:rPr>
              <a:t>18</a:t>
            </a:r>
            <a:endParaRPr/>
          </a:p>
        </p:txBody>
      </p:sp>
      <p:grpSp>
        <p:nvGrpSpPr>
          <p:cNvPr id="328" name="Google Shape;328;p18"/>
          <p:cNvGrpSpPr/>
          <p:nvPr/>
        </p:nvGrpSpPr>
        <p:grpSpPr>
          <a:xfrm>
            <a:off x="13387867" y="4502503"/>
            <a:ext cx="3655992" cy="3204259"/>
            <a:chOff x="0" y="0"/>
            <a:chExt cx="784638" cy="687689"/>
          </a:xfrm>
        </p:grpSpPr>
        <p:sp>
          <p:nvSpPr>
            <p:cNvPr id="329" name="Google Shape;329;p18"/>
            <p:cNvSpPr/>
            <p:nvPr/>
          </p:nvSpPr>
          <p:spPr>
            <a:xfrm>
              <a:off x="0" y="0"/>
              <a:ext cx="784638" cy="687689"/>
            </a:xfrm>
            <a:custGeom>
              <a:avLst/>
              <a:gdLst/>
              <a:ahLst/>
              <a:cxnLst/>
              <a:rect l="l" t="t" r="r" b="b"/>
              <a:pathLst>
                <a:path w="784638" h="687689" extrusionOk="0">
                  <a:moveTo>
                    <a:pt x="38117" y="0"/>
                  </a:moveTo>
                  <a:lnTo>
                    <a:pt x="746522" y="0"/>
                  </a:lnTo>
                  <a:cubicBezTo>
                    <a:pt x="756631" y="0"/>
                    <a:pt x="766326" y="4016"/>
                    <a:pt x="773474" y="11164"/>
                  </a:cubicBezTo>
                  <a:cubicBezTo>
                    <a:pt x="780623" y="18312"/>
                    <a:pt x="784638" y="28008"/>
                    <a:pt x="784638" y="38117"/>
                  </a:cubicBezTo>
                  <a:lnTo>
                    <a:pt x="784638" y="649572"/>
                  </a:lnTo>
                  <a:cubicBezTo>
                    <a:pt x="784638" y="659681"/>
                    <a:pt x="780623" y="669376"/>
                    <a:pt x="773474" y="676525"/>
                  </a:cubicBezTo>
                  <a:cubicBezTo>
                    <a:pt x="766326" y="683673"/>
                    <a:pt x="756631" y="687689"/>
                    <a:pt x="746522" y="687689"/>
                  </a:cubicBezTo>
                  <a:lnTo>
                    <a:pt x="38117" y="687689"/>
                  </a:lnTo>
                  <a:cubicBezTo>
                    <a:pt x="28008" y="687689"/>
                    <a:pt x="18312" y="683673"/>
                    <a:pt x="11164" y="676525"/>
                  </a:cubicBezTo>
                  <a:cubicBezTo>
                    <a:pt x="4016" y="669376"/>
                    <a:pt x="0" y="659681"/>
                    <a:pt x="0" y="649572"/>
                  </a:cubicBezTo>
                  <a:lnTo>
                    <a:pt x="0" y="38117"/>
                  </a:lnTo>
                  <a:cubicBezTo>
                    <a:pt x="0" y="28008"/>
                    <a:pt x="4016" y="18312"/>
                    <a:pt x="11164" y="11164"/>
                  </a:cubicBezTo>
                  <a:cubicBezTo>
                    <a:pt x="18312" y="4016"/>
                    <a:pt x="28008" y="0"/>
                    <a:pt x="38117" y="0"/>
                  </a:cubicBezTo>
                  <a:close/>
                </a:path>
              </a:pathLst>
            </a:custGeom>
            <a:solidFill>
              <a:srgbClr val="E6E4EF"/>
            </a:solidFill>
            <a:ln w="38100" cap="sq" cmpd="sng">
              <a:solidFill>
                <a:srgbClr val="272665"/>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8"/>
            <p:cNvSpPr txBox="1"/>
            <p:nvPr/>
          </p:nvSpPr>
          <p:spPr>
            <a:xfrm>
              <a:off x="0" y="85725"/>
              <a:ext cx="784638" cy="601964"/>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
        <p:nvSpPr>
          <p:cNvPr id="331" name="Google Shape;331;p18"/>
          <p:cNvSpPr txBox="1"/>
          <p:nvPr/>
        </p:nvSpPr>
        <p:spPr>
          <a:xfrm>
            <a:off x="13808631" y="4983858"/>
            <a:ext cx="2814600" cy="25389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a:solidFill>
                  <a:srgbClr val="272665"/>
                </a:solidFill>
                <a:latin typeface="Public Sans"/>
                <a:ea typeface="Public Sans"/>
                <a:cs typeface="Public Sans"/>
                <a:sym typeface="Public Sans"/>
              </a:rPr>
              <a:t>Enable adolescent to make</a:t>
            </a:r>
            <a:r>
              <a:rPr lang="en-US" sz="2499" b="1">
                <a:solidFill>
                  <a:srgbClr val="272665"/>
                </a:solidFill>
                <a:latin typeface="Public Sans"/>
                <a:ea typeface="Public Sans"/>
                <a:cs typeface="Public Sans"/>
                <a:sym typeface="Public Sans"/>
              </a:rPr>
              <a:t> informed choices</a:t>
            </a:r>
            <a:r>
              <a:rPr lang="en-US" sz="2499">
                <a:solidFill>
                  <a:srgbClr val="272665"/>
                </a:solidFill>
                <a:latin typeface="Public Sans"/>
                <a:ea typeface="Public Sans"/>
                <a:cs typeface="Public Sans"/>
                <a:sym typeface="Public Sans"/>
              </a:rPr>
              <a:t> about how to approach the future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335"/>
        <p:cNvGrpSpPr/>
        <p:nvPr/>
      </p:nvGrpSpPr>
      <p:grpSpPr>
        <a:xfrm>
          <a:off x="0" y="0"/>
          <a:ext cx="0" cy="0"/>
          <a:chOff x="0" y="0"/>
          <a:chExt cx="0" cy="0"/>
        </a:xfrm>
      </p:grpSpPr>
      <p:sp>
        <p:nvSpPr>
          <p:cNvPr id="336" name="Google Shape;336;p19"/>
          <p:cNvSpPr/>
          <p:nvPr/>
        </p:nvSpPr>
        <p:spPr>
          <a:xfrm rot="-1972013">
            <a:off x="3195563" y="2496610"/>
            <a:ext cx="1667740" cy="1082515"/>
          </a:xfrm>
          <a:custGeom>
            <a:avLst/>
            <a:gdLst/>
            <a:ahLst/>
            <a:cxnLst/>
            <a:rect l="l" t="t" r="r" b="b"/>
            <a:pathLst>
              <a:path w="1667740" h="1082515" extrusionOk="0">
                <a:moveTo>
                  <a:pt x="0" y="0"/>
                </a:moveTo>
                <a:lnTo>
                  <a:pt x="1667740" y="0"/>
                </a:lnTo>
                <a:lnTo>
                  <a:pt x="1667740" y="1082515"/>
                </a:lnTo>
                <a:lnTo>
                  <a:pt x="0" y="108251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9"/>
          <p:cNvSpPr txBox="1"/>
          <p:nvPr/>
        </p:nvSpPr>
        <p:spPr>
          <a:xfrm>
            <a:off x="4402475" y="3515705"/>
            <a:ext cx="7644900" cy="6195600"/>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None/>
            </a:pPr>
            <a:r>
              <a:rPr lang="en-US" sz="3299">
                <a:solidFill>
                  <a:srgbClr val="272665"/>
                </a:solidFill>
                <a:latin typeface="Public Sans"/>
                <a:ea typeface="Public Sans"/>
                <a:cs typeface="Public Sans"/>
                <a:sym typeface="Public Sans"/>
              </a:rPr>
              <a:t>If real is virtual, if a continuum exists between online and offline (</a:t>
            </a:r>
            <a:r>
              <a:rPr lang="en-US" sz="3299" b="1" i="1">
                <a:solidFill>
                  <a:srgbClr val="272665"/>
                </a:solidFill>
                <a:latin typeface="Public Sans"/>
                <a:ea typeface="Public Sans"/>
                <a:cs typeface="Public Sans"/>
                <a:sym typeface="Public Sans"/>
              </a:rPr>
              <a:t>the onlife</a:t>
            </a:r>
            <a:r>
              <a:rPr lang="en-US" sz="3299">
                <a:solidFill>
                  <a:srgbClr val="272665"/>
                </a:solidFill>
                <a:latin typeface="Public Sans"/>
                <a:ea typeface="Public Sans"/>
                <a:cs typeface="Public Sans"/>
                <a:sym typeface="Public Sans"/>
              </a:rPr>
              <a:t>), if our </a:t>
            </a:r>
            <a:r>
              <a:rPr lang="en-US" sz="3299" b="1">
                <a:solidFill>
                  <a:srgbClr val="272665"/>
                </a:solidFill>
                <a:latin typeface="Public Sans"/>
                <a:ea typeface="Public Sans"/>
                <a:cs typeface="Public Sans"/>
                <a:sym typeface="Public Sans"/>
              </a:rPr>
              <a:t>image</a:t>
            </a:r>
            <a:r>
              <a:rPr lang="en-US" sz="3299">
                <a:solidFill>
                  <a:srgbClr val="272665"/>
                </a:solidFill>
                <a:latin typeface="Public Sans"/>
                <a:ea typeface="Public Sans"/>
                <a:cs typeface="Public Sans"/>
                <a:sym typeface="Public Sans"/>
              </a:rPr>
              <a:t> does not always reflect our </a:t>
            </a:r>
            <a:r>
              <a:rPr lang="en-US" sz="3299" b="1">
                <a:solidFill>
                  <a:srgbClr val="272665"/>
                </a:solidFill>
                <a:latin typeface="Public Sans"/>
                <a:ea typeface="Public Sans"/>
                <a:cs typeface="Public Sans"/>
                <a:sym typeface="Public Sans"/>
              </a:rPr>
              <a:t>identity,</a:t>
            </a:r>
            <a:r>
              <a:rPr lang="en-US" sz="3299">
                <a:solidFill>
                  <a:srgbClr val="272665"/>
                </a:solidFill>
                <a:latin typeface="Public Sans"/>
                <a:ea typeface="Public Sans"/>
                <a:cs typeface="Public Sans"/>
                <a:sym typeface="Public Sans"/>
              </a:rPr>
              <a:t> and where the </a:t>
            </a:r>
            <a:r>
              <a:rPr lang="en-US" sz="3299" b="1">
                <a:solidFill>
                  <a:srgbClr val="272665"/>
                </a:solidFill>
                <a:latin typeface="Public Sans"/>
                <a:ea typeface="Public Sans"/>
                <a:cs typeface="Public Sans"/>
                <a:sym typeface="Public Sans"/>
              </a:rPr>
              <a:t>web-reputation</a:t>
            </a:r>
            <a:r>
              <a:rPr lang="en-US" sz="3299">
                <a:solidFill>
                  <a:srgbClr val="272665"/>
                </a:solidFill>
                <a:latin typeface="Public Sans"/>
                <a:ea typeface="Public Sans"/>
                <a:cs typeface="Public Sans"/>
                <a:sym typeface="Public Sans"/>
              </a:rPr>
              <a:t> is essential, then reparative writing can serve as a powerful tool for exploring and expressing one’s identity and as a catalyst for building social bonds.</a:t>
            </a:r>
            <a:endParaRPr/>
          </a:p>
        </p:txBody>
      </p:sp>
      <p:sp>
        <p:nvSpPr>
          <p:cNvPr id="338" name="Google Shape;338;p19"/>
          <p:cNvSpPr/>
          <p:nvPr/>
        </p:nvSpPr>
        <p:spPr>
          <a:xfrm>
            <a:off x="12361310" y="3245807"/>
            <a:ext cx="2622267" cy="3795387"/>
          </a:xfrm>
          <a:custGeom>
            <a:avLst/>
            <a:gdLst/>
            <a:ahLst/>
            <a:cxnLst/>
            <a:rect l="l" t="t" r="r" b="b"/>
            <a:pathLst>
              <a:path w="2622267" h="3795387" extrusionOk="0">
                <a:moveTo>
                  <a:pt x="0" y="0"/>
                </a:moveTo>
                <a:lnTo>
                  <a:pt x="2622267" y="0"/>
                </a:lnTo>
                <a:lnTo>
                  <a:pt x="2622267" y="3795386"/>
                </a:lnTo>
                <a:lnTo>
                  <a:pt x="0" y="37953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9"/>
          <p:cNvSpPr txBox="1"/>
          <p:nvPr/>
        </p:nvSpPr>
        <p:spPr>
          <a:xfrm>
            <a:off x="17259300" y="9210675"/>
            <a:ext cx="152400" cy="2000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272665"/>
                </a:solidFill>
                <a:latin typeface="Open Sans"/>
                <a:ea typeface="Open Sans"/>
                <a:cs typeface="Open Sans"/>
                <a:sym typeface="Open Sans"/>
              </a:rPr>
              <a:t>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94"/>
        <p:cNvGrpSpPr/>
        <p:nvPr/>
      </p:nvGrpSpPr>
      <p:grpSpPr>
        <a:xfrm>
          <a:off x="0" y="0"/>
          <a:ext cx="0" cy="0"/>
          <a:chOff x="0" y="0"/>
          <a:chExt cx="0" cy="0"/>
        </a:xfrm>
      </p:grpSpPr>
      <p:sp>
        <p:nvSpPr>
          <p:cNvPr id="95" name="Google Shape;95;p2"/>
          <p:cNvSpPr/>
          <p:nvPr/>
        </p:nvSpPr>
        <p:spPr>
          <a:xfrm rot="-2700000">
            <a:off x="5919493" y="6579431"/>
            <a:ext cx="597656" cy="1786471"/>
          </a:xfrm>
          <a:custGeom>
            <a:avLst/>
            <a:gdLst/>
            <a:ahLst/>
            <a:cxnLst/>
            <a:rect l="l" t="t" r="r" b="b"/>
            <a:pathLst>
              <a:path w="597656" h="1786471" extrusionOk="0">
                <a:moveTo>
                  <a:pt x="0" y="0"/>
                </a:moveTo>
                <a:lnTo>
                  <a:pt x="597656" y="0"/>
                </a:lnTo>
                <a:lnTo>
                  <a:pt x="597656" y="1786472"/>
                </a:lnTo>
                <a:lnTo>
                  <a:pt x="0" y="17864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2"/>
          <p:cNvSpPr/>
          <p:nvPr/>
        </p:nvSpPr>
        <p:spPr>
          <a:xfrm>
            <a:off x="968118" y="4054338"/>
            <a:ext cx="511391" cy="478848"/>
          </a:xfrm>
          <a:custGeom>
            <a:avLst/>
            <a:gdLst/>
            <a:ahLst/>
            <a:cxnLst/>
            <a:rect l="l" t="t" r="r" b="b"/>
            <a:pathLst>
              <a:path w="511391" h="478848" extrusionOk="0">
                <a:moveTo>
                  <a:pt x="0" y="0"/>
                </a:moveTo>
                <a:lnTo>
                  <a:pt x="511391" y="0"/>
                </a:lnTo>
                <a:lnTo>
                  <a:pt x="511391" y="478848"/>
                </a:lnTo>
                <a:lnTo>
                  <a:pt x="0" y="47884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2"/>
          <p:cNvSpPr txBox="1"/>
          <p:nvPr/>
        </p:nvSpPr>
        <p:spPr>
          <a:xfrm>
            <a:off x="6876673" y="7285048"/>
            <a:ext cx="9627900" cy="2022000"/>
          </a:xfrm>
          <a:prstGeom prst="rect">
            <a:avLst/>
          </a:prstGeom>
          <a:noFill/>
          <a:ln>
            <a:noFill/>
          </a:ln>
        </p:spPr>
        <p:txBody>
          <a:bodyPr spcFirstLastPara="1" wrap="square" lIns="0" tIns="0" rIns="0" bIns="0" anchor="t" anchorCtr="0">
            <a:spAutoFit/>
          </a:bodyPr>
          <a:lstStyle/>
          <a:p>
            <a:pPr marL="0" marR="0" lvl="0" indent="0" algn="r" rtl="0">
              <a:lnSpc>
                <a:spcPct val="140016"/>
              </a:lnSpc>
              <a:spcBef>
                <a:spcPts val="0"/>
              </a:spcBef>
              <a:spcAft>
                <a:spcPts val="0"/>
              </a:spcAft>
              <a:buNone/>
            </a:pPr>
            <a:r>
              <a:rPr lang="en-US" sz="2499">
                <a:solidFill>
                  <a:srgbClr val="272665"/>
                </a:solidFill>
                <a:latin typeface="Public Sans"/>
                <a:ea typeface="Public Sans"/>
                <a:cs typeface="Public Sans"/>
                <a:sym typeface="Public Sans"/>
              </a:rPr>
              <a:t>The combination of these two  premises gives rise to a protocol to closely confront the critical event through </a:t>
            </a:r>
            <a:r>
              <a:rPr lang="en-US" sz="2499" b="1">
                <a:solidFill>
                  <a:srgbClr val="272665"/>
                </a:solidFill>
                <a:latin typeface="Public Sans"/>
                <a:ea typeface="Public Sans"/>
                <a:cs typeface="Public Sans"/>
                <a:sym typeface="Public Sans"/>
              </a:rPr>
              <a:t>pieces of writing </a:t>
            </a:r>
            <a:r>
              <a:rPr lang="en-US" sz="2499">
                <a:solidFill>
                  <a:srgbClr val="272665"/>
                </a:solidFill>
                <a:latin typeface="Public Sans"/>
                <a:ea typeface="Public Sans"/>
                <a:cs typeface="Public Sans"/>
                <a:sym typeface="Public Sans"/>
              </a:rPr>
              <a:t>that will materialize into </a:t>
            </a:r>
            <a:r>
              <a:rPr lang="en-US" sz="2599" b="1">
                <a:solidFill>
                  <a:srgbClr val="272665"/>
                </a:solidFill>
                <a:latin typeface="Public Sans"/>
                <a:ea typeface="Public Sans"/>
                <a:cs typeface="Public Sans"/>
                <a:sym typeface="Public Sans"/>
              </a:rPr>
              <a:t>e</a:t>
            </a:r>
            <a:r>
              <a:rPr lang="en-US" sz="2599" b="1" i="1">
                <a:solidFill>
                  <a:srgbClr val="272665"/>
                </a:solidFill>
                <a:latin typeface="Public Sans"/>
                <a:ea typeface="Public Sans"/>
                <a:cs typeface="Public Sans"/>
                <a:sym typeface="Public Sans"/>
              </a:rPr>
              <a:t>xistential miniatures</a:t>
            </a:r>
            <a:r>
              <a:rPr lang="en-US" sz="2499">
                <a:solidFill>
                  <a:srgbClr val="272665"/>
                </a:solidFill>
                <a:latin typeface="Public Sans"/>
                <a:ea typeface="Public Sans"/>
                <a:cs typeface="Public Sans"/>
                <a:sym typeface="Public Sans"/>
              </a:rPr>
              <a:t> that the young  will carry with them and  will be able  to use after some time.</a:t>
            </a:r>
            <a:endParaRPr/>
          </a:p>
        </p:txBody>
      </p:sp>
      <p:sp>
        <p:nvSpPr>
          <p:cNvPr id="98" name="Google Shape;98;p2"/>
          <p:cNvSpPr txBox="1"/>
          <p:nvPr/>
        </p:nvSpPr>
        <p:spPr>
          <a:xfrm>
            <a:off x="1654426" y="3978138"/>
            <a:ext cx="15665400" cy="1108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a:solidFill>
                  <a:schemeClr val="dk2"/>
                </a:solidFill>
                <a:latin typeface="Public Sans"/>
                <a:ea typeface="Public Sans"/>
                <a:cs typeface="Public Sans"/>
                <a:sym typeface="Public Sans"/>
              </a:rPr>
              <a:t>Adolescents, who suffer from bullying and cyberbullying,  have a story to share,  but they  struggle to express  themselves or don’t know how to.</a:t>
            </a:r>
            <a:endParaRPr/>
          </a:p>
        </p:txBody>
      </p:sp>
      <p:sp>
        <p:nvSpPr>
          <p:cNvPr id="99" name="Google Shape;99;p2"/>
          <p:cNvSpPr txBox="1"/>
          <p:nvPr/>
        </p:nvSpPr>
        <p:spPr>
          <a:xfrm>
            <a:off x="1654426" y="5937584"/>
            <a:ext cx="15183300" cy="461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a:solidFill>
                  <a:schemeClr val="dk2"/>
                </a:solidFill>
                <a:latin typeface="Public Sans"/>
                <a:ea typeface="Public Sans"/>
                <a:cs typeface="Public Sans"/>
                <a:sym typeface="Public Sans"/>
              </a:rPr>
              <a:t>Expert adults have tools that help them put distress into words through writing</a:t>
            </a:r>
            <a:endParaRPr/>
          </a:p>
        </p:txBody>
      </p:sp>
      <p:sp>
        <p:nvSpPr>
          <p:cNvPr id="100" name="Google Shape;100;p2"/>
          <p:cNvSpPr/>
          <p:nvPr/>
        </p:nvSpPr>
        <p:spPr>
          <a:xfrm>
            <a:off x="968118" y="6013784"/>
            <a:ext cx="511391" cy="478848"/>
          </a:xfrm>
          <a:custGeom>
            <a:avLst/>
            <a:gdLst/>
            <a:ahLst/>
            <a:cxnLst/>
            <a:rect l="l" t="t" r="r" b="b"/>
            <a:pathLst>
              <a:path w="511391" h="478848" extrusionOk="0">
                <a:moveTo>
                  <a:pt x="0" y="0"/>
                </a:moveTo>
                <a:lnTo>
                  <a:pt x="511391" y="0"/>
                </a:lnTo>
                <a:lnTo>
                  <a:pt x="511391" y="478848"/>
                </a:lnTo>
                <a:lnTo>
                  <a:pt x="0" y="47884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txBox="1"/>
          <p:nvPr/>
        </p:nvSpPr>
        <p:spPr>
          <a:xfrm>
            <a:off x="17259300" y="9210675"/>
            <a:ext cx="152400" cy="2000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000000"/>
                </a:solidFill>
                <a:latin typeface="Open Sans"/>
                <a:ea typeface="Open Sans"/>
                <a:cs typeface="Open Sans"/>
                <a:sym typeface="Open Sans"/>
              </a:rPr>
              <a:t>2</a:t>
            </a:r>
            <a:endParaRPr/>
          </a:p>
        </p:txBody>
      </p:sp>
      <p:sp>
        <p:nvSpPr>
          <p:cNvPr id="102" name="Google Shape;102;p2"/>
          <p:cNvSpPr txBox="1"/>
          <p:nvPr/>
        </p:nvSpPr>
        <p:spPr>
          <a:xfrm>
            <a:off x="3273152" y="2802565"/>
            <a:ext cx="11741696" cy="635147"/>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US" sz="4900" i="1">
                <a:solidFill>
                  <a:srgbClr val="001D4A"/>
                </a:solidFill>
                <a:latin typeface="Public Sans"/>
                <a:ea typeface="Public Sans"/>
                <a:cs typeface="Public Sans"/>
                <a:sym typeface="Public Sans"/>
              </a:rPr>
              <a:t>Primary premises</a:t>
            </a:r>
            <a:endParaRPr/>
          </a:p>
        </p:txBody>
      </p:sp>
      <p:sp>
        <p:nvSpPr>
          <p:cNvPr id="103" name="Google Shape;103;p2"/>
          <p:cNvSpPr txBox="1"/>
          <p:nvPr/>
        </p:nvSpPr>
        <p:spPr>
          <a:xfrm>
            <a:off x="3273152" y="1465252"/>
            <a:ext cx="11741696" cy="1232538"/>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US" sz="9500">
                <a:solidFill>
                  <a:srgbClr val="272665"/>
                </a:solidFill>
                <a:latin typeface="Public Sans"/>
                <a:ea typeface="Public Sans"/>
                <a:cs typeface="Public Sans"/>
                <a:sym typeface="Public Sans"/>
              </a:rPr>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343"/>
        <p:cNvGrpSpPr/>
        <p:nvPr/>
      </p:nvGrpSpPr>
      <p:grpSpPr>
        <a:xfrm>
          <a:off x="0" y="0"/>
          <a:ext cx="0" cy="0"/>
          <a:chOff x="0" y="0"/>
          <a:chExt cx="0" cy="0"/>
        </a:xfrm>
      </p:grpSpPr>
      <p:sp>
        <p:nvSpPr>
          <p:cNvPr id="344" name="Google Shape;344;p20"/>
          <p:cNvSpPr/>
          <p:nvPr/>
        </p:nvSpPr>
        <p:spPr>
          <a:xfrm>
            <a:off x="-224172" y="0"/>
            <a:ext cx="3611801" cy="6414558"/>
          </a:xfrm>
          <a:custGeom>
            <a:avLst/>
            <a:gdLst/>
            <a:ahLst/>
            <a:cxnLst/>
            <a:rect l="l" t="t" r="r" b="b"/>
            <a:pathLst>
              <a:path w="3611801" h="6414558" extrusionOk="0">
                <a:moveTo>
                  <a:pt x="0" y="0"/>
                </a:moveTo>
                <a:lnTo>
                  <a:pt x="3611801" y="0"/>
                </a:lnTo>
                <a:lnTo>
                  <a:pt x="3611801" y="6414558"/>
                </a:lnTo>
                <a:lnTo>
                  <a:pt x="0" y="641455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20"/>
          <p:cNvSpPr txBox="1"/>
          <p:nvPr/>
        </p:nvSpPr>
        <p:spPr>
          <a:xfrm>
            <a:off x="3212276" y="4266968"/>
            <a:ext cx="11863447" cy="1722568"/>
          </a:xfrm>
          <a:prstGeom prst="rect">
            <a:avLst/>
          </a:prstGeom>
          <a:noFill/>
          <a:ln>
            <a:noFill/>
          </a:ln>
        </p:spPr>
        <p:txBody>
          <a:bodyPr spcFirstLastPara="1" wrap="square" lIns="0" tIns="0" rIns="0" bIns="0" anchor="t" anchorCtr="0">
            <a:spAutoFit/>
          </a:bodyPr>
          <a:lstStyle/>
          <a:p>
            <a:pPr marL="0" marR="0" lvl="0" indent="0" algn="ctr" rtl="0">
              <a:lnSpc>
                <a:spcPct val="96015"/>
              </a:lnSpc>
              <a:spcBef>
                <a:spcPts val="0"/>
              </a:spcBef>
              <a:spcAft>
                <a:spcPts val="0"/>
              </a:spcAft>
              <a:buNone/>
            </a:pPr>
            <a:r>
              <a:rPr lang="en-US" sz="6826" i="1">
                <a:solidFill>
                  <a:srgbClr val="272665"/>
                </a:solidFill>
                <a:latin typeface="Public Sans"/>
                <a:ea typeface="Public Sans"/>
                <a:cs typeface="Public Sans"/>
                <a:sym typeface="Public Sans"/>
              </a:rPr>
              <a:t>"With great power comes great responsibility" </a:t>
            </a:r>
            <a:endParaRPr/>
          </a:p>
        </p:txBody>
      </p:sp>
      <p:sp>
        <p:nvSpPr>
          <p:cNvPr id="346" name="Google Shape;346;p20"/>
          <p:cNvSpPr txBox="1"/>
          <p:nvPr/>
        </p:nvSpPr>
        <p:spPr>
          <a:xfrm>
            <a:off x="5257012" y="6312958"/>
            <a:ext cx="7773976" cy="288925"/>
          </a:xfrm>
          <a:prstGeom prst="rect">
            <a:avLst/>
          </a:prstGeom>
          <a:noFill/>
          <a:ln>
            <a:noFill/>
          </a:ln>
        </p:spPr>
        <p:txBody>
          <a:bodyPr spcFirstLastPara="1" wrap="square" lIns="0" tIns="0" rIns="0" bIns="0" anchor="t" anchorCtr="0">
            <a:spAutoFit/>
          </a:bodyPr>
          <a:lstStyle/>
          <a:p>
            <a:pPr marL="0" marR="0" lvl="0" indent="0" algn="ctr" rtl="0">
              <a:lnSpc>
                <a:spcPct val="77000"/>
              </a:lnSpc>
              <a:spcBef>
                <a:spcPts val="0"/>
              </a:spcBef>
              <a:spcAft>
                <a:spcPts val="0"/>
              </a:spcAft>
              <a:buNone/>
            </a:pPr>
            <a:r>
              <a:rPr lang="en-US" sz="2500">
                <a:solidFill>
                  <a:srgbClr val="272665"/>
                </a:solidFill>
                <a:latin typeface="Public Sans"/>
                <a:ea typeface="Public Sans"/>
                <a:cs typeface="Public Sans"/>
                <a:sym typeface="Public Sans"/>
              </a:rPr>
              <a:t>Spiderman (Stan Lee)</a:t>
            </a:r>
            <a:endParaRPr/>
          </a:p>
        </p:txBody>
      </p:sp>
      <p:sp>
        <p:nvSpPr>
          <p:cNvPr id="347" name="Google Shape;347;p20"/>
          <p:cNvSpPr txBox="1"/>
          <p:nvPr/>
        </p:nvSpPr>
        <p:spPr>
          <a:xfrm>
            <a:off x="17259300" y="9210675"/>
            <a:ext cx="152400" cy="2000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272665"/>
                </a:solidFill>
                <a:latin typeface="Open Sans"/>
                <a:ea typeface="Open Sans"/>
                <a:cs typeface="Open Sans"/>
                <a:sym typeface="Open Sans"/>
              </a:rPr>
              <a:t>20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351"/>
        <p:cNvGrpSpPr/>
        <p:nvPr/>
      </p:nvGrpSpPr>
      <p:grpSpPr>
        <a:xfrm>
          <a:off x="0" y="0"/>
          <a:ext cx="0" cy="0"/>
          <a:chOff x="0" y="0"/>
          <a:chExt cx="0" cy="0"/>
        </a:xfrm>
      </p:grpSpPr>
      <p:sp>
        <p:nvSpPr>
          <p:cNvPr id="352" name="Google Shape;352;p21"/>
          <p:cNvSpPr/>
          <p:nvPr/>
        </p:nvSpPr>
        <p:spPr>
          <a:xfrm>
            <a:off x="1028700" y="7277100"/>
            <a:ext cx="4229100" cy="1981201"/>
          </a:xfrm>
          <a:custGeom>
            <a:avLst/>
            <a:gdLst/>
            <a:ahLst/>
            <a:cxnLst/>
            <a:rect l="l" t="t" r="r" b="b"/>
            <a:pathLst>
              <a:path w="3307679" h="1551751" extrusionOk="0">
                <a:moveTo>
                  <a:pt x="0" y="0"/>
                </a:moveTo>
                <a:lnTo>
                  <a:pt x="3307679" y="0"/>
                </a:lnTo>
                <a:lnTo>
                  <a:pt x="3307679" y="1551751"/>
                </a:lnTo>
                <a:lnTo>
                  <a:pt x="0" y="155175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21"/>
          <p:cNvSpPr txBox="1"/>
          <p:nvPr/>
        </p:nvSpPr>
        <p:spPr>
          <a:xfrm>
            <a:off x="6098600" y="4390900"/>
            <a:ext cx="10564200" cy="2033100"/>
          </a:xfrm>
          <a:prstGeom prst="rect">
            <a:avLst/>
          </a:prstGeom>
          <a:noFill/>
          <a:ln>
            <a:noFill/>
          </a:ln>
        </p:spPr>
        <p:txBody>
          <a:bodyPr spcFirstLastPara="1" wrap="square" lIns="0" tIns="0" rIns="0" bIns="0" anchor="t" anchorCtr="0">
            <a:spAutoFit/>
          </a:bodyPr>
          <a:lstStyle/>
          <a:p>
            <a:pPr marL="0" marR="0" lvl="0" indent="0" algn="ctr" rtl="0">
              <a:lnSpc>
                <a:spcPct val="96002"/>
              </a:lnSpc>
              <a:spcBef>
                <a:spcPts val="0"/>
              </a:spcBef>
              <a:spcAft>
                <a:spcPts val="0"/>
              </a:spcAft>
              <a:buNone/>
            </a:pPr>
            <a:r>
              <a:rPr lang="en-US" sz="13758" b="1" i="1">
                <a:solidFill>
                  <a:srgbClr val="6C73B4"/>
                </a:solidFill>
                <a:latin typeface="Public Sans"/>
                <a:ea typeface="Public Sans"/>
                <a:cs typeface="Public Sans"/>
                <a:sym typeface="Public Sans"/>
              </a:rPr>
              <a:t>Thank you! </a:t>
            </a:r>
            <a:endParaRPr/>
          </a:p>
        </p:txBody>
      </p:sp>
      <p:sp>
        <p:nvSpPr>
          <p:cNvPr id="354" name="Google Shape;354;p21"/>
          <p:cNvSpPr txBox="1"/>
          <p:nvPr/>
        </p:nvSpPr>
        <p:spPr>
          <a:xfrm>
            <a:off x="17259300" y="9210675"/>
            <a:ext cx="152400" cy="2154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endParaRPr/>
          </a:p>
        </p:txBody>
      </p:sp>
      <p:sp>
        <p:nvSpPr>
          <p:cNvPr id="355" name="Google Shape;355;p21"/>
          <p:cNvSpPr txBox="1"/>
          <p:nvPr/>
        </p:nvSpPr>
        <p:spPr>
          <a:xfrm>
            <a:off x="7069550" y="6626775"/>
            <a:ext cx="10342200" cy="230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i="1">
                <a:solidFill>
                  <a:srgbClr val="6C73B4"/>
                </a:solidFill>
                <a:latin typeface="Public Sans"/>
                <a:ea typeface="Public Sans"/>
                <a:cs typeface="Public Sans"/>
                <a:sym typeface="Public Sans"/>
              </a:rPr>
              <a:t>Cristina Baldi, Honorary Judge of the Bari Juvenile Court </a:t>
            </a:r>
            <a:endParaRPr sz="2400" b="1">
              <a:solidFill>
                <a:schemeClr val="dk2"/>
              </a:solidFill>
            </a:endParaRPr>
          </a:p>
          <a:p>
            <a:pPr marL="0" lvl="0" indent="0" algn="l" rtl="0">
              <a:spcBef>
                <a:spcPts val="0"/>
              </a:spcBef>
              <a:spcAft>
                <a:spcPts val="0"/>
              </a:spcAft>
              <a:buNone/>
            </a:pPr>
            <a:r>
              <a:rPr lang="en-US" sz="1800" b="1" u="sng">
                <a:solidFill>
                  <a:schemeClr val="hlink"/>
                </a:solidFill>
                <a:hlinkClick r:id="rId4"/>
              </a:rPr>
              <a:t>cristina.baldi@giustizia.it</a:t>
            </a:r>
            <a:endParaRPr sz="1800" b="1">
              <a:solidFill>
                <a:schemeClr val="dk2"/>
              </a:solidFill>
            </a:endParaRPr>
          </a:p>
          <a:p>
            <a:pPr marL="0" lvl="0" indent="0" algn="l" rtl="0">
              <a:spcBef>
                <a:spcPts val="0"/>
              </a:spcBef>
              <a:spcAft>
                <a:spcPts val="0"/>
              </a:spcAft>
              <a:buNone/>
            </a:pPr>
            <a:endParaRPr sz="1800" b="1">
              <a:solidFill>
                <a:schemeClr val="dk2"/>
              </a:solidFill>
            </a:endParaRPr>
          </a:p>
          <a:p>
            <a:pPr marL="0" lvl="0" indent="0" algn="l" rtl="0">
              <a:spcBef>
                <a:spcPts val="0"/>
              </a:spcBef>
              <a:spcAft>
                <a:spcPts val="0"/>
              </a:spcAft>
              <a:buNone/>
            </a:pPr>
            <a:endParaRPr sz="1800" b="1">
              <a:solidFill>
                <a:schemeClr val="dk2"/>
              </a:solidFill>
            </a:endParaRPr>
          </a:p>
          <a:p>
            <a:pPr marL="0" lvl="0" indent="0" algn="l" rtl="0">
              <a:spcBef>
                <a:spcPts val="0"/>
              </a:spcBef>
              <a:spcAft>
                <a:spcPts val="0"/>
              </a:spcAft>
              <a:buNone/>
            </a:pPr>
            <a:r>
              <a:rPr lang="en-US" sz="2400" b="1" i="1">
                <a:solidFill>
                  <a:srgbClr val="6C73B4"/>
                </a:solidFill>
                <a:latin typeface="Public Sans"/>
                <a:ea typeface="Public Sans"/>
                <a:cs typeface="Public Sans"/>
                <a:sym typeface="Public Sans"/>
              </a:rPr>
              <a:t>Guillermina Nora Carnicina, Honorary Judge of the Bari Court of Appeal</a:t>
            </a:r>
            <a:endParaRPr sz="1800" b="1">
              <a:solidFill>
                <a:schemeClr val="dk2"/>
              </a:solidFill>
            </a:endParaRPr>
          </a:p>
          <a:p>
            <a:pPr marL="0" lvl="0" indent="0" algn="l" rtl="0">
              <a:spcBef>
                <a:spcPts val="0"/>
              </a:spcBef>
              <a:spcAft>
                <a:spcPts val="0"/>
              </a:spcAft>
              <a:buNone/>
            </a:pPr>
            <a:r>
              <a:rPr lang="en-US" sz="1800" b="1" u="sng">
                <a:solidFill>
                  <a:schemeClr val="hlink"/>
                </a:solidFill>
                <a:hlinkClick r:id="rId5"/>
              </a:rPr>
              <a:t>guillerminacarnicina@gmail.com</a:t>
            </a:r>
            <a:endParaRPr sz="1800" b="1">
              <a:solidFill>
                <a:schemeClr val="dk2"/>
              </a:solidFill>
            </a:endParaRPr>
          </a:p>
          <a:p>
            <a:pPr marL="0" lvl="0" indent="0" algn="l" rtl="0">
              <a:spcBef>
                <a:spcPts val="0"/>
              </a:spcBef>
              <a:spcAft>
                <a:spcPts val="0"/>
              </a:spcAft>
              <a:buNone/>
            </a:pPr>
            <a:r>
              <a:rPr lang="en-US" sz="1800" b="1">
                <a:solidFill>
                  <a:schemeClr val="dk2"/>
                </a:solidFill>
              </a:rPr>
              <a:t> </a:t>
            </a:r>
            <a:endParaRPr sz="1800" b="1">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107"/>
        <p:cNvGrpSpPr/>
        <p:nvPr/>
      </p:nvGrpSpPr>
      <p:grpSpPr>
        <a:xfrm>
          <a:off x="0" y="0"/>
          <a:ext cx="0" cy="0"/>
          <a:chOff x="0" y="0"/>
          <a:chExt cx="0" cy="0"/>
        </a:xfrm>
      </p:grpSpPr>
      <p:sp>
        <p:nvSpPr>
          <p:cNvPr id="108" name="Google Shape;108;p3"/>
          <p:cNvSpPr/>
          <p:nvPr/>
        </p:nvSpPr>
        <p:spPr>
          <a:xfrm>
            <a:off x="2301220" y="5106053"/>
            <a:ext cx="5411245" cy="3607497"/>
          </a:xfrm>
          <a:custGeom>
            <a:avLst/>
            <a:gdLst/>
            <a:ahLst/>
            <a:cxnLst/>
            <a:rect l="l" t="t" r="r" b="b"/>
            <a:pathLst>
              <a:path w="5411245" h="3607497" extrusionOk="0">
                <a:moveTo>
                  <a:pt x="0" y="0"/>
                </a:moveTo>
                <a:lnTo>
                  <a:pt x="5411244" y="0"/>
                </a:lnTo>
                <a:lnTo>
                  <a:pt x="5411244" y="3607497"/>
                </a:lnTo>
                <a:lnTo>
                  <a:pt x="0" y="360749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3"/>
          <p:cNvSpPr/>
          <p:nvPr/>
        </p:nvSpPr>
        <p:spPr>
          <a:xfrm>
            <a:off x="12033480" y="1573450"/>
            <a:ext cx="3738644" cy="3514326"/>
          </a:xfrm>
          <a:custGeom>
            <a:avLst/>
            <a:gdLst/>
            <a:ahLst/>
            <a:cxnLst/>
            <a:rect l="l" t="t" r="r" b="b"/>
            <a:pathLst>
              <a:path w="3738644" h="3514326" extrusionOk="0">
                <a:moveTo>
                  <a:pt x="0" y="0"/>
                </a:moveTo>
                <a:lnTo>
                  <a:pt x="3738645" y="0"/>
                </a:lnTo>
                <a:lnTo>
                  <a:pt x="3738645" y="3514326"/>
                </a:lnTo>
                <a:lnTo>
                  <a:pt x="0" y="351432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3"/>
          <p:cNvSpPr txBox="1"/>
          <p:nvPr/>
        </p:nvSpPr>
        <p:spPr>
          <a:xfrm>
            <a:off x="1374185" y="1516300"/>
            <a:ext cx="8788800" cy="8700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99">
                <a:solidFill>
                  <a:srgbClr val="272665"/>
                </a:solidFill>
                <a:latin typeface="Public Sans"/>
                <a:ea typeface="Public Sans"/>
                <a:cs typeface="Public Sans"/>
                <a:sym typeface="Public Sans"/>
              </a:rPr>
              <a:t>Young people can experience the </a:t>
            </a:r>
            <a:r>
              <a:rPr lang="en-US" sz="2499" b="1">
                <a:solidFill>
                  <a:srgbClr val="272665"/>
                </a:solidFill>
                <a:latin typeface="Public Sans"/>
                <a:ea typeface="Public Sans"/>
                <a:cs typeface="Public Sans"/>
                <a:sym typeface="Public Sans"/>
              </a:rPr>
              <a:t>pain</a:t>
            </a:r>
            <a:r>
              <a:rPr lang="en-US" sz="2499">
                <a:solidFill>
                  <a:srgbClr val="272665"/>
                </a:solidFill>
                <a:latin typeface="Public Sans"/>
                <a:ea typeface="Public Sans"/>
                <a:cs typeface="Public Sans"/>
                <a:sym typeface="Public Sans"/>
              </a:rPr>
              <a:t> and </a:t>
            </a:r>
            <a:r>
              <a:rPr lang="en-US" sz="2499" b="1">
                <a:solidFill>
                  <a:srgbClr val="272665"/>
                </a:solidFill>
                <a:latin typeface="Public Sans"/>
                <a:ea typeface="Public Sans"/>
                <a:cs typeface="Public Sans"/>
                <a:sym typeface="Public Sans"/>
              </a:rPr>
              <a:t>emotions</a:t>
            </a:r>
            <a:r>
              <a:rPr lang="en-US" sz="2499">
                <a:solidFill>
                  <a:srgbClr val="272665"/>
                </a:solidFill>
                <a:latin typeface="Public Sans"/>
                <a:ea typeface="Public Sans"/>
                <a:cs typeface="Public Sans"/>
                <a:sym typeface="Public Sans"/>
              </a:rPr>
              <a:t> of the critical experience either:</a:t>
            </a:r>
            <a:endParaRPr/>
          </a:p>
        </p:txBody>
      </p:sp>
      <p:sp>
        <p:nvSpPr>
          <p:cNvPr id="111" name="Google Shape;111;p3"/>
          <p:cNvSpPr txBox="1"/>
          <p:nvPr/>
        </p:nvSpPr>
        <p:spPr>
          <a:xfrm>
            <a:off x="1354520" y="3193776"/>
            <a:ext cx="5029200" cy="410305"/>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a:solidFill>
                  <a:schemeClr val="dk2"/>
                </a:solidFill>
                <a:latin typeface="Public Sans"/>
                <a:ea typeface="Public Sans"/>
                <a:cs typeface="Public Sans"/>
                <a:sym typeface="Public Sans"/>
              </a:rPr>
              <a:t>in the silence of their inner selves</a:t>
            </a:r>
            <a:endParaRPr/>
          </a:p>
        </p:txBody>
      </p:sp>
      <p:sp>
        <p:nvSpPr>
          <p:cNvPr id="112" name="Google Shape;112;p3"/>
          <p:cNvSpPr txBox="1"/>
          <p:nvPr/>
        </p:nvSpPr>
        <p:spPr>
          <a:xfrm>
            <a:off x="1354513" y="4538768"/>
            <a:ext cx="7699500" cy="9231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99">
                <a:solidFill>
                  <a:schemeClr val="dk2"/>
                </a:solidFill>
                <a:latin typeface="Public Sans"/>
                <a:ea typeface="Public Sans"/>
                <a:cs typeface="Public Sans"/>
                <a:sym typeface="Public Sans"/>
              </a:rPr>
              <a:t>by transforming their cry for help into problematic behaviors or psychopathological symptoms</a:t>
            </a:r>
            <a:endParaRPr/>
          </a:p>
        </p:txBody>
      </p:sp>
      <p:sp>
        <p:nvSpPr>
          <p:cNvPr id="113" name="Google Shape;113;p3"/>
          <p:cNvSpPr txBox="1"/>
          <p:nvPr/>
        </p:nvSpPr>
        <p:spPr>
          <a:xfrm>
            <a:off x="799089" y="3429004"/>
            <a:ext cx="2196000" cy="9231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endParaRPr sz="2499">
              <a:solidFill>
                <a:srgbClr val="272665"/>
              </a:solidFill>
              <a:latin typeface="Public Sans"/>
              <a:ea typeface="Public Sans"/>
              <a:cs typeface="Public Sans"/>
              <a:sym typeface="Public Sans"/>
            </a:endParaRPr>
          </a:p>
          <a:p>
            <a:pPr marL="0" marR="0" lvl="0" indent="0" algn="ctr" rtl="0">
              <a:lnSpc>
                <a:spcPct val="140016"/>
              </a:lnSpc>
              <a:spcBef>
                <a:spcPts val="0"/>
              </a:spcBef>
              <a:spcAft>
                <a:spcPts val="0"/>
              </a:spcAft>
              <a:buNone/>
            </a:pPr>
            <a:r>
              <a:rPr lang="en-US" sz="2499">
                <a:solidFill>
                  <a:srgbClr val="272665"/>
                </a:solidFill>
                <a:latin typeface="Public Sans"/>
                <a:ea typeface="Public Sans"/>
                <a:cs typeface="Public Sans"/>
                <a:sym typeface="Public Sans"/>
              </a:rPr>
              <a:t>or</a:t>
            </a:r>
            <a:endParaRPr/>
          </a:p>
        </p:txBody>
      </p:sp>
      <p:sp>
        <p:nvSpPr>
          <p:cNvPr id="114" name="Google Shape;114;p3"/>
          <p:cNvSpPr txBox="1"/>
          <p:nvPr/>
        </p:nvSpPr>
        <p:spPr>
          <a:xfrm>
            <a:off x="9073611" y="6592726"/>
            <a:ext cx="7840200" cy="2540100"/>
          </a:xfrm>
          <a:prstGeom prst="rect">
            <a:avLst/>
          </a:prstGeom>
          <a:noFill/>
          <a:ln>
            <a:noFill/>
          </a:ln>
        </p:spPr>
        <p:txBody>
          <a:bodyPr spcFirstLastPara="1" wrap="square" lIns="0" tIns="0" rIns="0" bIns="0" anchor="t" anchorCtr="0">
            <a:spAutoFit/>
          </a:bodyPr>
          <a:lstStyle/>
          <a:p>
            <a:pPr marL="0" marR="0" lvl="0" indent="0" algn="r" rtl="0">
              <a:lnSpc>
                <a:spcPct val="140016"/>
              </a:lnSpc>
              <a:spcBef>
                <a:spcPts val="0"/>
              </a:spcBef>
              <a:spcAft>
                <a:spcPts val="0"/>
              </a:spcAft>
              <a:buNone/>
            </a:pPr>
            <a:r>
              <a:rPr lang="en-US" sz="2500">
                <a:solidFill>
                  <a:srgbClr val="1F497D"/>
                </a:solidFill>
                <a:latin typeface="Public Sans"/>
                <a:ea typeface="Public Sans"/>
                <a:cs typeface="Public Sans"/>
                <a:sym typeface="Public Sans"/>
              </a:rPr>
              <a:t>At times, they may externalize their suffering through extreme gestures, becoming overwhelmed by </a:t>
            </a:r>
            <a:r>
              <a:rPr lang="en-US" sz="2500" b="1">
                <a:solidFill>
                  <a:srgbClr val="1F497D"/>
                </a:solidFill>
                <a:latin typeface="Public Sans"/>
                <a:ea typeface="Public Sans"/>
                <a:cs typeface="Public Sans"/>
                <a:sym typeface="Public Sans"/>
              </a:rPr>
              <a:t>the weight of their pain</a:t>
            </a:r>
            <a:r>
              <a:rPr lang="en-US" sz="2500">
                <a:solidFill>
                  <a:srgbClr val="1F497D"/>
                </a:solidFill>
                <a:latin typeface="Public Sans"/>
                <a:ea typeface="Public Sans"/>
                <a:cs typeface="Public Sans"/>
                <a:sym typeface="Public Sans"/>
              </a:rPr>
              <a:t>, which has grown and intensified due to the silence, indifference, fear, shame, and the impossibility of making it visible</a:t>
            </a:r>
            <a:endParaRPr/>
          </a:p>
        </p:txBody>
      </p:sp>
      <p:sp>
        <p:nvSpPr>
          <p:cNvPr id="115" name="Google Shape;115;p3"/>
          <p:cNvSpPr txBox="1"/>
          <p:nvPr/>
        </p:nvSpPr>
        <p:spPr>
          <a:xfrm>
            <a:off x="17259300" y="9210675"/>
            <a:ext cx="152400" cy="2000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000000"/>
                </a:solidFill>
                <a:latin typeface="Open Sans"/>
                <a:ea typeface="Open Sans"/>
                <a:cs typeface="Open Sans"/>
                <a:sym typeface="Open Sans"/>
              </a:rPr>
              <a:t>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4"/>
          <p:cNvGrpSpPr/>
          <p:nvPr/>
        </p:nvGrpSpPr>
        <p:grpSpPr>
          <a:xfrm>
            <a:off x="356475" y="356475"/>
            <a:ext cx="17575050" cy="9574050"/>
            <a:chOff x="0" y="0"/>
            <a:chExt cx="4628820" cy="2521560"/>
          </a:xfrm>
        </p:grpSpPr>
        <p:sp>
          <p:nvSpPr>
            <p:cNvPr id="121" name="Google Shape;121;p4"/>
            <p:cNvSpPr/>
            <p:nvPr/>
          </p:nvSpPr>
          <p:spPr>
            <a:xfrm>
              <a:off x="0" y="0"/>
              <a:ext cx="4628820" cy="2521560"/>
            </a:xfrm>
            <a:custGeom>
              <a:avLst/>
              <a:gdLst/>
              <a:ahLst/>
              <a:cxnLst/>
              <a:rect l="l" t="t" r="r" b="b"/>
              <a:pathLst>
                <a:path w="4628820" h="2521560" extrusionOk="0">
                  <a:moveTo>
                    <a:pt x="7048" y="0"/>
                  </a:moveTo>
                  <a:lnTo>
                    <a:pt x="4621772" y="0"/>
                  </a:lnTo>
                  <a:cubicBezTo>
                    <a:pt x="4623641" y="0"/>
                    <a:pt x="4625434" y="743"/>
                    <a:pt x="4626756" y="2064"/>
                  </a:cubicBezTo>
                  <a:cubicBezTo>
                    <a:pt x="4628077" y="3386"/>
                    <a:pt x="4628820" y="5179"/>
                    <a:pt x="4628820" y="7048"/>
                  </a:cubicBezTo>
                  <a:lnTo>
                    <a:pt x="4628820" y="2514512"/>
                  </a:lnTo>
                  <a:cubicBezTo>
                    <a:pt x="4628820" y="2516382"/>
                    <a:pt x="4628077" y="2518174"/>
                    <a:pt x="4626756" y="2519496"/>
                  </a:cubicBezTo>
                  <a:cubicBezTo>
                    <a:pt x="4625434" y="2520818"/>
                    <a:pt x="4623641" y="2521560"/>
                    <a:pt x="4621772" y="2521560"/>
                  </a:cubicBezTo>
                  <a:lnTo>
                    <a:pt x="7048" y="2521560"/>
                  </a:lnTo>
                  <a:cubicBezTo>
                    <a:pt x="5179" y="2521560"/>
                    <a:pt x="3386" y="2520818"/>
                    <a:pt x="2064" y="2519496"/>
                  </a:cubicBezTo>
                  <a:cubicBezTo>
                    <a:pt x="743" y="2518174"/>
                    <a:pt x="0" y="2516382"/>
                    <a:pt x="0" y="2514512"/>
                  </a:cubicBezTo>
                  <a:lnTo>
                    <a:pt x="0" y="7048"/>
                  </a:lnTo>
                  <a:cubicBezTo>
                    <a:pt x="0" y="5179"/>
                    <a:pt x="743" y="3386"/>
                    <a:pt x="2064" y="2064"/>
                  </a:cubicBezTo>
                  <a:cubicBezTo>
                    <a:pt x="3386" y="743"/>
                    <a:pt x="5179" y="0"/>
                    <a:pt x="7048" y="0"/>
                  </a:cubicBezTo>
                  <a:close/>
                </a:path>
              </a:pathLst>
            </a:custGeom>
            <a:solidFill>
              <a:srgbClr val="AB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4"/>
            <p:cNvSpPr txBox="1"/>
            <p:nvPr/>
          </p:nvSpPr>
          <p:spPr>
            <a:xfrm>
              <a:off x="0" y="85725"/>
              <a:ext cx="4628820" cy="2435835"/>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sp>
        <p:nvSpPr>
          <p:cNvPr id="123" name="Google Shape;123;p4"/>
          <p:cNvSpPr txBox="1"/>
          <p:nvPr/>
        </p:nvSpPr>
        <p:spPr>
          <a:xfrm>
            <a:off x="2073217" y="3735705"/>
            <a:ext cx="14141700" cy="3380100"/>
          </a:xfrm>
          <a:prstGeom prst="rect">
            <a:avLst/>
          </a:prstGeom>
          <a:noFill/>
          <a:ln>
            <a:noFill/>
          </a:ln>
        </p:spPr>
        <p:txBody>
          <a:bodyPr spcFirstLastPara="1" wrap="square" lIns="0" tIns="0" rIns="0" bIns="0" anchor="t" anchorCtr="0">
            <a:spAutoFit/>
          </a:bodyPr>
          <a:lstStyle/>
          <a:p>
            <a:pPr marL="0" marR="0" lvl="0" indent="0" algn="ctr" rtl="0">
              <a:lnSpc>
                <a:spcPct val="116363"/>
              </a:lnSpc>
              <a:spcBef>
                <a:spcPts val="0"/>
              </a:spcBef>
              <a:spcAft>
                <a:spcPts val="0"/>
              </a:spcAft>
              <a:buNone/>
            </a:pPr>
            <a:r>
              <a:rPr lang="en-US" sz="6600" i="1">
                <a:solidFill>
                  <a:srgbClr val="FFFFFF"/>
                </a:solidFill>
                <a:latin typeface="Public Sans"/>
                <a:ea typeface="Public Sans"/>
                <a:cs typeface="Public Sans"/>
                <a:sym typeface="Public Sans"/>
              </a:rPr>
              <a:t>Not talking about suffering </a:t>
            </a:r>
            <a:r>
              <a:rPr lang="en-US" sz="6600" b="1" i="1">
                <a:solidFill>
                  <a:srgbClr val="FFFFFF"/>
                </a:solidFill>
                <a:latin typeface="Public Sans"/>
                <a:ea typeface="Public Sans"/>
                <a:cs typeface="Public Sans"/>
                <a:sym typeface="Public Sans"/>
              </a:rPr>
              <a:t>"magnifies" </a:t>
            </a:r>
            <a:r>
              <a:rPr lang="en-US" sz="6600" i="1">
                <a:solidFill>
                  <a:srgbClr val="FFFFFF"/>
                </a:solidFill>
                <a:latin typeface="Public Sans"/>
                <a:ea typeface="Public Sans"/>
                <a:cs typeface="Public Sans"/>
                <a:sym typeface="Public Sans"/>
              </a:rPr>
              <a:t>the pain; writing about suffering can help to “</a:t>
            </a:r>
            <a:r>
              <a:rPr lang="en-US" sz="6600" b="1" i="1">
                <a:solidFill>
                  <a:srgbClr val="FFFFFF"/>
                </a:solidFill>
                <a:latin typeface="Public Sans"/>
                <a:ea typeface="Public Sans"/>
                <a:cs typeface="Public Sans"/>
                <a:sym typeface="Public Sans"/>
              </a:rPr>
              <a:t>alleviate” </a:t>
            </a:r>
            <a:r>
              <a:rPr lang="en-US" sz="6600" i="1">
                <a:solidFill>
                  <a:srgbClr val="FFFFFF"/>
                </a:solidFill>
                <a:latin typeface="Public Sans"/>
                <a:ea typeface="Public Sans"/>
                <a:cs typeface="Public Sans"/>
                <a:sym typeface="Public Sans"/>
              </a:rPr>
              <a:t>it</a:t>
            </a:r>
            <a:endParaRPr/>
          </a:p>
        </p:txBody>
      </p:sp>
      <p:sp>
        <p:nvSpPr>
          <p:cNvPr id="124" name="Google Shape;124;p4"/>
          <p:cNvSpPr txBox="1"/>
          <p:nvPr/>
        </p:nvSpPr>
        <p:spPr>
          <a:xfrm>
            <a:off x="17259300" y="9210675"/>
            <a:ext cx="152400" cy="2000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FFFFFF"/>
                </a:solidFill>
                <a:latin typeface="Open Sans"/>
                <a:ea typeface="Open Sans"/>
                <a:cs typeface="Open Sans"/>
                <a:sym typeface="Open Sans"/>
              </a:rPr>
              <a:t>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128"/>
        <p:cNvGrpSpPr/>
        <p:nvPr/>
      </p:nvGrpSpPr>
      <p:grpSpPr>
        <a:xfrm>
          <a:off x="0" y="0"/>
          <a:ext cx="0" cy="0"/>
          <a:chOff x="0" y="0"/>
          <a:chExt cx="0" cy="0"/>
        </a:xfrm>
      </p:grpSpPr>
      <p:sp>
        <p:nvSpPr>
          <p:cNvPr id="129" name="Google Shape;129;p5"/>
          <p:cNvSpPr/>
          <p:nvPr/>
        </p:nvSpPr>
        <p:spPr>
          <a:xfrm>
            <a:off x="11894083" y="3371426"/>
            <a:ext cx="5133539" cy="5007913"/>
          </a:xfrm>
          <a:custGeom>
            <a:avLst/>
            <a:gdLst/>
            <a:ahLst/>
            <a:cxnLst/>
            <a:rect l="l" t="t" r="r" b="b"/>
            <a:pathLst>
              <a:path w="5133539" h="5007913" extrusionOk="0">
                <a:moveTo>
                  <a:pt x="0" y="0"/>
                </a:moveTo>
                <a:lnTo>
                  <a:pt x="5133539" y="0"/>
                </a:lnTo>
                <a:lnTo>
                  <a:pt x="5133539" y="5007913"/>
                </a:lnTo>
                <a:lnTo>
                  <a:pt x="0" y="500791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5"/>
          <p:cNvSpPr txBox="1"/>
          <p:nvPr/>
        </p:nvSpPr>
        <p:spPr>
          <a:xfrm>
            <a:off x="1286216" y="2619332"/>
            <a:ext cx="9679500" cy="1182000"/>
          </a:xfrm>
          <a:prstGeom prst="rect">
            <a:avLst/>
          </a:prstGeom>
          <a:noFill/>
          <a:ln>
            <a:noFill/>
          </a:ln>
        </p:spPr>
        <p:txBody>
          <a:bodyPr spcFirstLastPara="1" wrap="square" lIns="0" tIns="0" rIns="0" bIns="0" anchor="t" anchorCtr="0">
            <a:spAutoFit/>
          </a:bodyPr>
          <a:lstStyle/>
          <a:p>
            <a:pPr marL="0" marR="0" lvl="0" indent="0" algn="l" rtl="0">
              <a:lnSpc>
                <a:spcPct val="96000"/>
              </a:lnSpc>
              <a:spcBef>
                <a:spcPts val="0"/>
              </a:spcBef>
              <a:spcAft>
                <a:spcPts val="0"/>
              </a:spcAft>
              <a:buNone/>
            </a:pPr>
            <a:r>
              <a:rPr lang="en-US" sz="8000">
                <a:solidFill>
                  <a:schemeClr val="dk2"/>
                </a:solidFill>
                <a:latin typeface="Public Sans"/>
                <a:ea typeface="Public Sans"/>
                <a:cs typeface="Public Sans"/>
                <a:sym typeface="Public Sans"/>
              </a:rPr>
              <a:t>Theoretical Hthesis</a:t>
            </a:r>
            <a:endParaRPr/>
          </a:p>
        </p:txBody>
      </p:sp>
      <p:sp>
        <p:nvSpPr>
          <p:cNvPr id="131" name="Google Shape;131;p5"/>
          <p:cNvSpPr txBox="1"/>
          <p:nvPr/>
        </p:nvSpPr>
        <p:spPr>
          <a:xfrm>
            <a:off x="1028700" y="4340268"/>
            <a:ext cx="9000600" cy="4154700"/>
          </a:xfrm>
          <a:prstGeom prst="rect">
            <a:avLst/>
          </a:prstGeom>
          <a:noFill/>
          <a:ln>
            <a:noFill/>
          </a:ln>
        </p:spPr>
        <p:txBody>
          <a:bodyPr spcFirstLastPara="1" wrap="square" lIns="0" tIns="0" rIns="0" bIns="0" anchor="t" anchorCtr="0">
            <a:spAutoFit/>
          </a:bodyPr>
          <a:lstStyle/>
          <a:p>
            <a:pPr marL="0" marR="0" lvl="0" indent="0" algn="l" rtl="0">
              <a:lnSpc>
                <a:spcPct val="140016"/>
              </a:lnSpc>
              <a:spcBef>
                <a:spcPts val="0"/>
              </a:spcBef>
              <a:spcAft>
                <a:spcPts val="0"/>
              </a:spcAft>
              <a:buNone/>
            </a:pPr>
            <a:r>
              <a:rPr lang="en-US" sz="2499">
                <a:solidFill>
                  <a:srgbClr val="272665"/>
                </a:solidFill>
                <a:latin typeface="Public Sans"/>
                <a:ea typeface="Public Sans"/>
                <a:cs typeface="Public Sans"/>
                <a:sym typeface="Public Sans"/>
              </a:rPr>
              <a:t>The autobiographical narrative can structure itself as a </a:t>
            </a:r>
            <a:r>
              <a:rPr lang="en-US" sz="2499" b="1">
                <a:solidFill>
                  <a:srgbClr val="272665"/>
                </a:solidFill>
                <a:latin typeface="Public Sans"/>
                <a:ea typeface="Public Sans"/>
                <a:cs typeface="Public Sans"/>
                <a:sym typeface="Public Sans"/>
              </a:rPr>
              <a:t>symbolic and experiential space-time:</a:t>
            </a:r>
            <a:r>
              <a:rPr lang="en-US" sz="2499">
                <a:solidFill>
                  <a:srgbClr val="272665"/>
                </a:solidFill>
                <a:latin typeface="Public Sans"/>
                <a:ea typeface="Public Sans"/>
                <a:cs typeface="Public Sans"/>
                <a:sym typeface="Public Sans"/>
              </a:rPr>
              <a:t> </a:t>
            </a:r>
            <a:endParaRPr/>
          </a:p>
          <a:p>
            <a:pPr marL="539749" marR="0" lvl="1" indent="-269874" algn="l" rtl="0">
              <a:lnSpc>
                <a:spcPct val="140016"/>
              </a:lnSpc>
              <a:spcBef>
                <a:spcPts val="0"/>
              </a:spcBef>
              <a:spcAft>
                <a:spcPts val="0"/>
              </a:spcAft>
              <a:buClr>
                <a:srgbClr val="272665"/>
              </a:buClr>
              <a:buSzPts val="2499"/>
              <a:buFont typeface="Arial"/>
              <a:buChar char="•"/>
            </a:pPr>
            <a:r>
              <a:rPr lang="en-US" sz="2499" b="0" i="0" u="none" strike="noStrike" cap="none">
                <a:solidFill>
                  <a:srgbClr val="272665"/>
                </a:solidFill>
                <a:latin typeface="Public Sans"/>
                <a:ea typeface="Public Sans"/>
                <a:cs typeface="Public Sans"/>
                <a:sym typeface="Public Sans"/>
              </a:rPr>
              <a:t>the narrator </a:t>
            </a:r>
            <a:r>
              <a:rPr lang="en-US" sz="2499" b="1" i="0" u="none" strike="noStrike" cap="none">
                <a:solidFill>
                  <a:srgbClr val="272665"/>
                </a:solidFill>
                <a:latin typeface="Public Sans"/>
                <a:ea typeface="Public Sans"/>
                <a:cs typeface="Public Sans"/>
                <a:sym typeface="Public Sans"/>
              </a:rPr>
              <a:t>magnif</a:t>
            </a:r>
            <a:r>
              <a:rPr lang="en-US" sz="2499" b="1">
                <a:solidFill>
                  <a:srgbClr val="272665"/>
                </a:solidFill>
                <a:latin typeface="Public Sans"/>
                <a:ea typeface="Public Sans"/>
                <a:cs typeface="Public Sans"/>
                <a:sym typeface="Public Sans"/>
              </a:rPr>
              <a:t>ies</a:t>
            </a:r>
            <a:r>
              <a:rPr lang="en-US" sz="2499" b="1" i="0" u="none" strike="noStrike" cap="none">
                <a:solidFill>
                  <a:srgbClr val="272665"/>
                </a:solidFill>
                <a:latin typeface="Public Sans"/>
                <a:ea typeface="Public Sans"/>
                <a:cs typeface="Public Sans"/>
                <a:sym typeface="Public Sans"/>
              </a:rPr>
              <a:t>, expands, and analyzes critical experiences</a:t>
            </a:r>
            <a:r>
              <a:rPr lang="en-US" sz="2499" b="0" i="0" u="none" strike="noStrike" cap="none">
                <a:solidFill>
                  <a:srgbClr val="272665"/>
                </a:solidFill>
                <a:latin typeface="Public Sans"/>
                <a:ea typeface="Public Sans"/>
                <a:cs typeface="Public Sans"/>
                <a:sym typeface="Public Sans"/>
              </a:rPr>
              <a:t>, </a:t>
            </a:r>
            <a:endParaRPr/>
          </a:p>
          <a:p>
            <a:pPr marL="539749" marR="0" lvl="1" indent="-269874" algn="l" rtl="0">
              <a:lnSpc>
                <a:spcPct val="140016"/>
              </a:lnSpc>
              <a:spcBef>
                <a:spcPts val="0"/>
              </a:spcBef>
              <a:spcAft>
                <a:spcPts val="0"/>
              </a:spcAft>
              <a:buClr>
                <a:srgbClr val="272665"/>
              </a:buClr>
              <a:buSzPts val="2499"/>
              <a:buFont typeface="Arial"/>
              <a:buChar char="•"/>
            </a:pPr>
            <a:r>
              <a:rPr lang="en-US" sz="2499" b="0" i="0" u="none" strike="noStrike" cap="none">
                <a:solidFill>
                  <a:srgbClr val="272665"/>
                </a:solidFill>
                <a:latin typeface="Public Sans"/>
                <a:ea typeface="Public Sans"/>
                <a:cs typeface="Public Sans"/>
                <a:sym typeface="Public Sans"/>
              </a:rPr>
              <a:t>critical experiences “shrink”  and  become visible in their own writing </a:t>
            </a:r>
            <a:endParaRPr/>
          </a:p>
          <a:p>
            <a:pPr marL="539749" marR="0" lvl="1" indent="-269874" algn="l" rtl="0">
              <a:lnSpc>
                <a:spcPct val="140016"/>
              </a:lnSpc>
              <a:spcBef>
                <a:spcPts val="0"/>
              </a:spcBef>
              <a:spcAft>
                <a:spcPts val="0"/>
              </a:spcAft>
              <a:buClr>
                <a:srgbClr val="272665"/>
              </a:buClr>
              <a:buSzPts val="2499"/>
              <a:buFont typeface="Arial"/>
              <a:buChar char="•"/>
            </a:pPr>
            <a:r>
              <a:rPr lang="en-US" sz="2499" b="0" i="0" u="none" strike="noStrike" cap="none">
                <a:solidFill>
                  <a:srgbClr val="272665"/>
                </a:solidFill>
                <a:latin typeface="Public Sans"/>
                <a:ea typeface="Public Sans"/>
                <a:cs typeface="Public Sans"/>
                <a:sym typeface="Public Sans"/>
              </a:rPr>
              <a:t>the written pages, full of emotions and pain, contain the strategies for overcoming them.</a:t>
            </a:r>
            <a:endParaRPr/>
          </a:p>
        </p:txBody>
      </p:sp>
      <p:sp>
        <p:nvSpPr>
          <p:cNvPr id="132" name="Google Shape;132;p5"/>
          <p:cNvSpPr txBox="1"/>
          <p:nvPr/>
        </p:nvSpPr>
        <p:spPr>
          <a:xfrm>
            <a:off x="17259300" y="9210675"/>
            <a:ext cx="152400" cy="2000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272665"/>
                </a:solidFill>
                <a:latin typeface="Open Sans"/>
                <a:ea typeface="Open Sans"/>
                <a:cs typeface="Open Sans"/>
                <a:sym typeface="Open Sans"/>
              </a:rPr>
              <a:t>5</a:t>
            </a:r>
            <a:endParaRPr/>
          </a:p>
        </p:txBody>
      </p:sp>
      <p:pic>
        <p:nvPicPr>
          <p:cNvPr id="133" name="Google Shape;133;p5"/>
          <p:cNvPicPr preferRelativeResize="0"/>
          <p:nvPr/>
        </p:nvPicPr>
        <p:blipFill rotWithShape="1">
          <a:blip r:embed="rId4">
            <a:alphaModFix/>
          </a:blip>
          <a:srcRect/>
          <a:stretch/>
        </p:blipFill>
        <p:spPr>
          <a:xfrm>
            <a:off x="1286216" y="2354116"/>
            <a:ext cx="9229384" cy="13057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137"/>
        <p:cNvGrpSpPr/>
        <p:nvPr/>
      </p:nvGrpSpPr>
      <p:grpSpPr>
        <a:xfrm>
          <a:off x="0" y="0"/>
          <a:ext cx="0" cy="0"/>
          <a:chOff x="0" y="0"/>
          <a:chExt cx="0" cy="0"/>
        </a:xfrm>
      </p:grpSpPr>
      <p:sp>
        <p:nvSpPr>
          <p:cNvPr id="138" name="Google Shape;138;p6"/>
          <p:cNvSpPr/>
          <p:nvPr/>
        </p:nvSpPr>
        <p:spPr>
          <a:xfrm>
            <a:off x="12092758" y="3463937"/>
            <a:ext cx="5166542" cy="3359126"/>
          </a:xfrm>
          <a:custGeom>
            <a:avLst/>
            <a:gdLst/>
            <a:ahLst/>
            <a:cxnLst/>
            <a:rect l="l" t="t" r="r" b="b"/>
            <a:pathLst>
              <a:path w="5166542" h="3359126" extrusionOk="0">
                <a:moveTo>
                  <a:pt x="0" y="0"/>
                </a:moveTo>
                <a:lnTo>
                  <a:pt x="5166542" y="0"/>
                </a:lnTo>
                <a:lnTo>
                  <a:pt x="5166542" y="3359126"/>
                </a:lnTo>
                <a:lnTo>
                  <a:pt x="0" y="3359126"/>
                </a:lnTo>
                <a:lnTo>
                  <a:pt x="0" y="0"/>
                </a:lnTo>
                <a:close/>
              </a:path>
            </a:pathLst>
          </a:custGeom>
          <a:blipFill rotWithShape="1">
            <a:blip r:embed="rId3">
              <a:alphaModFix/>
            </a:blip>
            <a:stretch>
              <a:fillRect l="-11439" t="-43946" r="-10723" b="-4394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6"/>
          <p:cNvSpPr txBox="1"/>
          <p:nvPr/>
        </p:nvSpPr>
        <p:spPr>
          <a:xfrm>
            <a:off x="1028700" y="4305300"/>
            <a:ext cx="10513580" cy="2585323"/>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dirty="0">
                <a:solidFill>
                  <a:srgbClr val="272665"/>
                </a:solidFill>
                <a:latin typeface="Public Sans"/>
                <a:ea typeface="Public Sans"/>
                <a:cs typeface="Public Sans"/>
                <a:sym typeface="Public Sans"/>
              </a:rPr>
              <a:t>The </a:t>
            </a:r>
            <a:r>
              <a:rPr lang="en-US" sz="3000" b="1" dirty="0">
                <a:solidFill>
                  <a:srgbClr val="272665"/>
                </a:solidFill>
                <a:latin typeface="Public Sans"/>
                <a:ea typeface="Public Sans"/>
                <a:cs typeface="Public Sans"/>
                <a:sym typeface="Public Sans"/>
              </a:rPr>
              <a:t>MERCI Protocol</a:t>
            </a:r>
            <a:r>
              <a:rPr lang="en-US" sz="3000" dirty="0">
                <a:solidFill>
                  <a:srgbClr val="272665"/>
                </a:solidFill>
                <a:latin typeface="Public Sans"/>
                <a:ea typeface="Public Sans"/>
                <a:cs typeface="Public Sans"/>
                <a:sym typeface="Public Sans"/>
              </a:rPr>
              <a:t>  provides in confirmed cases of bullying and </a:t>
            </a:r>
            <a:r>
              <a:rPr lang="en-US" sz="3000" dirty="0" err="1">
                <a:solidFill>
                  <a:srgbClr val="272665"/>
                </a:solidFill>
                <a:latin typeface="Public Sans"/>
                <a:ea typeface="Public Sans"/>
                <a:cs typeface="Public Sans"/>
                <a:sym typeface="Public Sans"/>
              </a:rPr>
              <a:t>cyberbulliyng</a:t>
            </a:r>
            <a:r>
              <a:rPr lang="en-US" sz="3000" dirty="0">
                <a:solidFill>
                  <a:srgbClr val="272665"/>
                </a:solidFill>
                <a:latin typeface="Public Sans"/>
                <a:ea typeface="Public Sans"/>
                <a:cs typeface="Public Sans"/>
                <a:sym typeface="Public Sans"/>
              </a:rPr>
              <a:t>, for the activation of a specialized </a:t>
            </a:r>
            <a:r>
              <a:rPr lang="en-US" sz="3000" b="1" i="1" dirty="0">
                <a:solidFill>
                  <a:srgbClr val="272665"/>
                </a:solidFill>
                <a:latin typeface="Public Sans"/>
                <a:ea typeface="Public Sans"/>
                <a:cs typeface="Public Sans"/>
                <a:sym typeface="Public Sans"/>
              </a:rPr>
              <a:t>reparative intervention </a:t>
            </a:r>
            <a:r>
              <a:rPr lang="en-US" sz="3000" dirty="0">
                <a:solidFill>
                  <a:srgbClr val="272665"/>
                </a:solidFill>
                <a:latin typeface="Public Sans"/>
                <a:ea typeface="Public Sans"/>
                <a:cs typeface="Public Sans"/>
                <a:sym typeface="Public Sans"/>
              </a:rPr>
              <a:t>by experts so that the critical event can be processed through writing</a:t>
            </a:r>
            <a:endParaRPr dirty="0"/>
          </a:p>
        </p:txBody>
      </p:sp>
      <p:sp>
        <p:nvSpPr>
          <p:cNvPr id="140" name="Google Shape;140;p6"/>
          <p:cNvSpPr txBox="1"/>
          <p:nvPr/>
        </p:nvSpPr>
        <p:spPr>
          <a:xfrm>
            <a:off x="17259300" y="9210675"/>
            <a:ext cx="152400" cy="2000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272665"/>
                </a:solidFill>
                <a:latin typeface="Open Sans"/>
                <a:ea typeface="Open Sans"/>
                <a:cs typeface="Open Sans"/>
                <a:sym typeface="Open Sans"/>
              </a:rPr>
              <a:t>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144"/>
        <p:cNvGrpSpPr/>
        <p:nvPr/>
      </p:nvGrpSpPr>
      <p:grpSpPr>
        <a:xfrm>
          <a:off x="0" y="0"/>
          <a:ext cx="0" cy="0"/>
          <a:chOff x="0" y="0"/>
          <a:chExt cx="0" cy="0"/>
        </a:xfrm>
      </p:grpSpPr>
      <p:sp>
        <p:nvSpPr>
          <p:cNvPr id="145" name="Google Shape;145;p7"/>
          <p:cNvSpPr/>
          <p:nvPr/>
        </p:nvSpPr>
        <p:spPr>
          <a:xfrm>
            <a:off x="2658521" y="3571572"/>
            <a:ext cx="3239470" cy="4114800"/>
          </a:xfrm>
          <a:custGeom>
            <a:avLst/>
            <a:gdLst/>
            <a:ahLst/>
            <a:cxnLst/>
            <a:rect l="l" t="t" r="r" b="b"/>
            <a:pathLst>
              <a:path w="3239470" h="4114800" extrusionOk="0">
                <a:moveTo>
                  <a:pt x="0" y="0"/>
                </a:moveTo>
                <a:lnTo>
                  <a:pt x="3239470" y="0"/>
                </a:lnTo>
                <a:lnTo>
                  <a:pt x="3239470"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7"/>
          <p:cNvSpPr txBox="1"/>
          <p:nvPr/>
        </p:nvSpPr>
        <p:spPr>
          <a:xfrm>
            <a:off x="6451648" y="4289122"/>
            <a:ext cx="9177900" cy="3616200"/>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en-US" sz="2499">
                <a:solidFill>
                  <a:srgbClr val="272665"/>
                </a:solidFill>
                <a:latin typeface="Public Sans"/>
                <a:ea typeface="Public Sans"/>
                <a:cs typeface="Public Sans"/>
                <a:sym typeface="Public Sans"/>
              </a:rPr>
              <a:t>The expert adult:</a:t>
            </a:r>
            <a:endParaRPr/>
          </a:p>
          <a:p>
            <a:pPr marL="539749" marR="0" lvl="1" indent="-269874" algn="just" rtl="0">
              <a:lnSpc>
                <a:spcPct val="140016"/>
              </a:lnSpc>
              <a:spcBef>
                <a:spcPts val="0"/>
              </a:spcBef>
              <a:spcAft>
                <a:spcPts val="0"/>
              </a:spcAft>
              <a:buClr>
                <a:srgbClr val="272665"/>
              </a:buClr>
              <a:buSzPts val="2499"/>
              <a:buFont typeface="Arial"/>
              <a:buChar char="•"/>
            </a:pPr>
            <a:r>
              <a:rPr lang="en-US" sz="2499" b="0" i="0" u="none" strike="noStrike" cap="none">
                <a:solidFill>
                  <a:srgbClr val="272665"/>
                </a:solidFill>
                <a:latin typeface="Public Sans"/>
                <a:ea typeface="Public Sans"/>
                <a:cs typeface="Public Sans"/>
                <a:sym typeface="Public Sans"/>
              </a:rPr>
              <a:t>accompanies the adolescents in expressing their </a:t>
            </a:r>
            <a:r>
              <a:rPr lang="en-US" sz="2499" b="1" i="0" u="none" strike="noStrike" cap="none">
                <a:solidFill>
                  <a:srgbClr val="272665"/>
                </a:solidFill>
                <a:latin typeface="Public Sans"/>
                <a:ea typeface="Public Sans"/>
                <a:cs typeface="Public Sans"/>
                <a:sym typeface="Public Sans"/>
              </a:rPr>
              <a:t>existential needs</a:t>
            </a:r>
            <a:r>
              <a:rPr lang="en-US" sz="2499" b="0" i="0" u="none" strike="noStrike" cap="none">
                <a:solidFill>
                  <a:srgbClr val="272665"/>
                </a:solidFill>
                <a:latin typeface="Public Sans"/>
                <a:ea typeface="Public Sans"/>
                <a:cs typeface="Public Sans"/>
                <a:sym typeface="Public Sans"/>
              </a:rPr>
              <a:t>  by listening to them in a respectful silence and empathy;</a:t>
            </a:r>
            <a:endParaRPr/>
          </a:p>
          <a:p>
            <a:pPr marL="539749" marR="0" lvl="1" indent="-269874" algn="just" rtl="0">
              <a:lnSpc>
                <a:spcPct val="140016"/>
              </a:lnSpc>
              <a:spcBef>
                <a:spcPts val="0"/>
              </a:spcBef>
              <a:spcAft>
                <a:spcPts val="0"/>
              </a:spcAft>
              <a:buClr>
                <a:srgbClr val="272665"/>
              </a:buClr>
              <a:buSzPts val="2499"/>
              <a:buFont typeface="Arial"/>
              <a:buChar char="•"/>
            </a:pPr>
            <a:r>
              <a:rPr lang="en-US" sz="2499" b="0" i="0" u="none" strike="noStrike" cap="none">
                <a:solidFill>
                  <a:srgbClr val="272665"/>
                </a:solidFill>
                <a:latin typeface="Public Sans"/>
                <a:ea typeface="Public Sans"/>
                <a:cs typeface="Public Sans"/>
                <a:sym typeface="Public Sans"/>
              </a:rPr>
              <a:t>adopts a </a:t>
            </a:r>
            <a:r>
              <a:rPr lang="en-US" sz="2499" b="1" i="0" u="none" strike="noStrike" cap="none">
                <a:solidFill>
                  <a:srgbClr val="272665"/>
                </a:solidFill>
                <a:latin typeface="Public Sans"/>
                <a:ea typeface="Public Sans"/>
                <a:cs typeface="Public Sans"/>
                <a:sym typeface="Public Sans"/>
              </a:rPr>
              <a:t>non-judgmental guiding posture</a:t>
            </a:r>
            <a:r>
              <a:rPr lang="en-US" sz="2499" i="0" u="none" strike="noStrike" cap="none">
                <a:solidFill>
                  <a:srgbClr val="272665"/>
                </a:solidFill>
                <a:latin typeface="Public Sans"/>
                <a:ea typeface="Public Sans"/>
                <a:cs typeface="Public Sans"/>
                <a:sym typeface="Public Sans"/>
              </a:rPr>
              <a:t>;</a:t>
            </a:r>
            <a:endParaRPr/>
          </a:p>
          <a:p>
            <a:pPr marL="539749" marR="0" lvl="1" indent="-269874" algn="just" rtl="0">
              <a:lnSpc>
                <a:spcPct val="140016"/>
              </a:lnSpc>
              <a:spcBef>
                <a:spcPts val="0"/>
              </a:spcBef>
              <a:spcAft>
                <a:spcPts val="0"/>
              </a:spcAft>
              <a:buClr>
                <a:srgbClr val="272665"/>
              </a:buClr>
              <a:buSzPts val="2499"/>
              <a:buFont typeface="Arial"/>
              <a:buChar char="•"/>
            </a:pPr>
            <a:r>
              <a:rPr lang="en-US" sz="2499" b="0" i="0" u="none" strike="noStrike" cap="none">
                <a:solidFill>
                  <a:srgbClr val="272665"/>
                </a:solidFill>
                <a:latin typeface="Public Sans"/>
                <a:ea typeface="Public Sans"/>
                <a:cs typeface="Public Sans"/>
                <a:sym typeface="Public Sans"/>
              </a:rPr>
              <a:t>legitimizes the </a:t>
            </a:r>
            <a:r>
              <a:rPr lang="en-US" sz="2499" b="1" i="0" u="none" strike="noStrike" cap="none">
                <a:solidFill>
                  <a:srgbClr val="272665"/>
                </a:solidFill>
                <a:latin typeface="Public Sans"/>
                <a:ea typeface="Public Sans"/>
                <a:cs typeface="Public Sans"/>
                <a:sym typeface="Public Sans"/>
              </a:rPr>
              <a:t>adolescent’s emotions</a:t>
            </a:r>
            <a:r>
              <a:rPr lang="en-US" sz="2499" b="0" i="0" u="none" strike="noStrike" cap="none">
                <a:solidFill>
                  <a:srgbClr val="272665"/>
                </a:solidFill>
                <a:latin typeface="Public Sans"/>
                <a:ea typeface="Public Sans"/>
                <a:cs typeface="Public Sans"/>
                <a:sym typeface="Public Sans"/>
              </a:rPr>
              <a:t>  related to the event.</a:t>
            </a:r>
            <a:endParaRPr/>
          </a:p>
        </p:txBody>
      </p:sp>
      <p:sp>
        <p:nvSpPr>
          <p:cNvPr id="147" name="Google Shape;147;p7"/>
          <p:cNvSpPr txBox="1"/>
          <p:nvPr/>
        </p:nvSpPr>
        <p:spPr>
          <a:xfrm>
            <a:off x="17259300" y="9210675"/>
            <a:ext cx="152400" cy="2000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272665"/>
                </a:solidFill>
                <a:latin typeface="Open Sans"/>
                <a:ea typeface="Open Sans"/>
                <a:cs typeface="Open Sans"/>
                <a:sym typeface="Open Sans"/>
              </a:rPr>
              <a:t>7</a:t>
            </a:r>
            <a:endParaRPr/>
          </a:p>
        </p:txBody>
      </p:sp>
      <p:sp>
        <p:nvSpPr>
          <p:cNvPr id="148" name="Google Shape;148;p7"/>
          <p:cNvSpPr txBox="1"/>
          <p:nvPr/>
        </p:nvSpPr>
        <p:spPr>
          <a:xfrm>
            <a:off x="3273152" y="1133475"/>
            <a:ext cx="11741700" cy="2172300"/>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US" sz="4900">
                <a:solidFill>
                  <a:srgbClr val="001D4A"/>
                </a:solidFill>
                <a:latin typeface="Public Sans"/>
                <a:ea typeface="Public Sans"/>
                <a:cs typeface="Public Sans"/>
                <a:sym typeface="Public Sans"/>
              </a:rPr>
              <a:t>The MERCI protocol activates a specialized reparative intervention by experts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4EF"/>
        </a:solidFill>
        <a:effectLst/>
      </p:bgPr>
    </p:bg>
    <p:spTree>
      <p:nvGrpSpPr>
        <p:cNvPr id="1" name="Shape 152"/>
        <p:cNvGrpSpPr/>
        <p:nvPr/>
      </p:nvGrpSpPr>
      <p:grpSpPr>
        <a:xfrm>
          <a:off x="0" y="0"/>
          <a:ext cx="0" cy="0"/>
          <a:chOff x="0" y="0"/>
          <a:chExt cx="0" cy="0"/>
        </a:xfrm>
      </p:grpSpPr>
      <p:grpSp>
        <p:nvGrpSpPr>
          <p:cNvPr id="153" name="Google Shape;153;p8"/>
          <p:cNvGrpSpPr/>
          <p:nvPr/>
        </p:nvGrpSpPr>
        <p:grpSpPr>
          <a:xfrm>
            <a:off x="2823155" y="3698082"/>
            <a:ext cx="3230474" cy="2890835"/>
            <a:chOff x="0" y="0"/>
            <a:chExt cx="837916" cy="749821"/>
          </a:xfrm>
        </p:grpSpPr>
        <p:sp>
          <p:nvSpPr>
            <p:cNvPr id="154" name="Google Shape;154;p8"/>
            <p:cNvSpPr/>
            <p:nvPr/>
          </p:nvSpPr>
          <p:spPr>
            <a:xfrm>
              <a:off x="0" y="0"/>
              <a:ext cx="837916" cy="749821"/>
            </a:xfrm>
            <a:custGeom>
              <a:avLst/>
              <a:gdLst/>
              <a:ahLst/>
              <a:cxnLst/>
              <a:rect l="l" t="t" r="r" b="b"/>
              <a:pathLst>
                <a:path w="837916" h="749821" extrusionOk="0">
                  <a:moveTo>
                    <a:pt x="43137" y="0"/>
                  </a:moveTo>
                  <a:lnTo>
                    <a:pt x="794779" y="0"/>
                  </a:lnTo>
                  <a:cubicBezTo>
                    <a:pt x="806219" y="0"/>
                    <a:pt x="817192" y="4545"/>
                    <a:pt x="825282" y="12635"/>
                  </a:cubicBezTo>
                  <a:cubicBezTo>
                    <a:pt x="833371" y="20725"/>
                    <a:pt x="837916" y="31697"/>
                    <a:pt x="837916" y="43137"/>
                  </a:cubicBezTo>
                  <a:lnTo>
                    <a:pt x="837916" y="706684"/>
                  </a:lnTo>
                  <a:cubicBezTo>
                    <a:pt x="837916" y="718124"/>
                    <a:pt x="833371" y="729097"/>
                    <a:pt x="825282" y="737186"/>
                  </a:cubicBezTo>
                  <a:cubicBezTo>
                    <a:pt x="817192" y="745276"/>
                    <a:pt x="806219" y="749821"/>
                    <a:pt x="794779" y="749821"/>
                  </a:cubicBezTo>
                  <a:lnTo>
                    <a:pt x="43137" y="749821"/>
                  </a:lnTo>
                  <a:cubicBezTo>
                    <a:pt x="31697" y="749821"/>
                    <a:pt x="20725" y="745276"/>
                    <a:pt x="12635" y="737186"/>
                  </a:cubicBezTo>
                  <a:cubicBezTo>
                    <a:pt x="4545" y="729097"/>
                    <a:pt x="0" y="718124"/>
                    <a:pt x="0" y="706684"/>
                  </a:cubicBezTo>
                  <a:lnTo>
                    <a:pt x="0" y="43137"/>
                  </a:lnTo>
                  <a:cubicBezTo>
                    <a:pt x="0" y="31697"/>
                    <a:pt x="4545" y="20725"/>
                    <a:pt x="12635" y="12635"/>
                  </a:cubicBezTo>
                  <a:cubicBezTo>
                    <a:pt x="20725" y="4545"/>
                    <a:pt x="31697" y="0"/>
                    <a:pt x="43137" y="0"/>
                  </a:cubicBezTo>
                  <a:close/>
                </a:path>
              </a:pathLst>
            </a:custGeom>
            <a:solidFill>
              <a:srgbClr val="000000">
                <a:alpha val="0"/>
              </a:srgbClr>
            </a:solidFill>
            <a:ln w="57150" cap="sq" cmpd="sng">
              <a:solidFill>
                <a:srgbClr val="AB9EE2"/>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8"/>
            <p:cNvSpPr txBox="1"/>
            <p:nvPr/>
          </p:nvSpPr>
          <p:spPr>
            <a:xfrm>
              <a:off x="0" y="85725"/>
              <a:ext cx="837916" cy="664096"/>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6" name="Google Shape;156;p8"/>
          <p:cNvGrpSpPr/>
          <p:nvPr/>
        </p:nvGrpSpPr>
        <p:grpSpPr>
          <a:xfrm>
            <a:off x="7527522" y="3698082"/>
            <a:ext cx="3230474" cy="2890835"/>
            <a:chOff x="0" y="0"/>
            <a:chExt cx="837916" cy="749821"/>
          </a:xfrm>
        </p:grpSpPr>
        <p:sp>
          <p:nvSpPr>
            <p:cNvPr id="157" name="Google Shape;157;p8"/>
            <p:cNvSpPr/>
            <p:nvPr/>
          </p:nvSpPr>
          <p:spPr>
            <a:xfrm>
              <a:off x="0" y="0"/>
              <a:ext cx="837916" cy="749821"/>
            </a:xfrm>
            <a:custGeom>
              <a:avLst/>
              <a:gdLst/>
              <a:ahLst/>
              <a:cxnLst/>
              <a:rect l="l" t="t" r="r" b="b"/>
              <a:pathLst>
                <a:path w="837916" h="749821" extrusionOk="0">
                  <a:moveTo>
                    <a:pt x="43137" y="0"/>
                  </a:moveTo>
                  <a:lnTo>
                    <a:pt x="794779" y="0"/>
                  </a:lnTo>
                  <a:cubicBezTo>
                    <a:pt x="806219" y="0"/>
                    <a:pt x="817192" y="4545"/>
                    <a:pt x="825282" y="12635"/>
                  </a:cubicBezTo>
                  <a:cubicBezTo>
                    <a:pt x="833371" y="20725"/>
                    <a:pt x="837916" y="31697"/>
                    <a:pt x="837916" y="43137"/>
                  </a:cubicBezTo>
                  <a:lnTo>
                    <a:pt x="837916" y="706684"/>
                  </a:lnTo>
                  <a:cubicBezTo>
                    <a:pt x="837916" y="718124"/>
                    <a:pt x="833371" y="729097"/>
                    <a:pt x="825282" y="737186"/>
                  </a:cubicBezTo>
                  <a:cubicBezTo>
                    <a:pt x="817192" y="745276"/>
                    <a:pt x="806219" y="749821"/>
                    <a:pt x="794779" y="749821"/>
                  </a:cubicBezTo>
                  <a:lnTo>
                    <a:pt x="43137" y="749821"/>
                  </a:lnTo>
                  <a:cubicBezTo>
                    <a:pt x="31697" y="749821"/>
                    <a:pt x="20725" y="745276"/>
                    <a:pt x="12635" y="737186"/>
                  </a:cubicBezTo>
                  <a:cubicBezTo>
                    <a:pt x="4545" y="729097"/>
                    <a:pt x="0" y="718124"/>
                    <a:pt x="0" y="706684"/>
                  </a:cubicBezTo>
                  <a:lnTo>
                    <a:pt x="0" y="43137"/>
                  </a:lnTo>
                  <a:cubicBezTo>
                    <a:pt x="0" y="31697"/>
                    <a:pt x="4545" y="20725"/>
                    <a:pt x="12635" y="12635"/>
                  </a:cubicBezTo>
                  <a:cubicBezTo>
                    <a:pt x="20725" y="4545"/>
                    <a:pt x="31697" y="0"/>
                    <a:pt x="43137" y="0"/>
                  </a:cubicBezTo>
                  <a:close/>
                </a:path>
              </a:pathLst>
            </a:custGeom>
            <a:solidFill>
              <a:srgbClr val="000000">
                <a:alpha val="0"/>
              </a:srgbClr>
            </a:solidFill>
            <a:ln w="57150" cap="sq" cmpd="sng">
              <a:solidFill>
                <a:srgbClr val="AB9EE2"/>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8"/>
            <p:cNvSpPr txBox="1"/>
            <p:nvPr/>
          </p:nvSpPr>
          <p:spPr>
            <a:xfrm>
              <a:off x="0" y="85725"/>
              <a:ext cx="837916" cy="664096"/>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9" name="Google Shape;159;p8"/>
          <p:cNvGrpSpPr/>
          <p:nvPr/>
        </p:nvGrpSpPr>
        <p:grpSpPr>
          <a:xfrm>
            <a:off x="12234371" y="3698082"/>
            <a:ext cx="3230474" cy="2890835"/>
            <a:chOff x="0" y="0"/>
            <a:chExt cx="837916" cy="749821"/>
          </a:xfrm>
        </p:grpSpPr>
        <p:sp>
          <p:nvSpPr>
            <p:cNvPr id="160" name="Google Shape;160;p8"/>
            <p:cNvSpPr/>
            <p:nvPr/>
          </p:nvSpPr>
          <p:spPr>
            <a:xfrm>
              <a:off x="0" y="0"/>
              <a:ext cx="837916" cy="749821"/>
            </a:xfrm>
            <a:custGeom>
              <a:avLst/>
              <a:gdLst/>
              <a:ahLst/>
              <a:cxnLst/>
              <a:rect l="l" t="t" r="r" b="b"/>
              <a:pathLst>
                <a:path w="837916" h="749821" extrusionOk="0">
                  <a:moveTo>
                    <a:pt x="43137" y="0"/>
                  </a:moveTo>
                  <a:lnTo>
                    <a:pt x="794779" y="0"/>
                  </a:lnTo>
                  <a:cubicBezTo>
                    <a:pt x="806219" y="0"/>
                    <a:pt x="817192" y="4545"/>
                    <a:pt x="825282" y="12635"/>
                  </a:cubicBezTo>
                  <a:cubicBezTo>
                    <a:pt x="833371" y="20725"/>
                    <a:pt x="837916" y="31697"/>
                    <a:pt x="837916" y="43137"/>
                  </a:cubicBezTo>
                  <a:lnTo>
                    <a:pt x="837916" y="706684"/>
                  </a:lnTo>
                  <a:cubicBezTo>
                    <a:pt x="837916" y="718124"/>
                    <a:pt x="833371" y="729097"/>
                    <a:pt x="825282" y="737186"/>
                  </a:cubicBezTo>
                  <a:cubicBezTo>
                    <a:pt x="817192" y="745276"/>
                    <a:pt x="806219" y="749821"/>
                    <a:pt x="794779" y="749821"/>
                  </a:cubicBezTo>
                  <a:lnTo>
                    <a:pt x="43137" y="749821"/>
                  </a:lnTo>
                  <a:cubicBezTo>
                    <a:pt x="31697" y="749821"/>
                    <a:pt x="20725" y="745276"/>
                    <a:pt x="12635" y="737186"/>
                  </a:cubicBezTo>
                  <a:cubicBezTo>
                    <a:pt x="4545" y="729097"/>
                    <a:pt x="0" y="718124"/>
                    <a:pt x="0" y="706684"/>
                  </a:cubicBezTo>
                  <a:lnTo>
                    <a:pt x="0" y="43137"/>
                  </a:lnTo>
                  <a:cubicBezTo>
                    <a:pt x="0" y="31697"/>
                    <a:pt x="4545" y="20725"/>
                    <a:pt x="12635" y="12635"/>
                  </a:cubicBezTo>
                  <a:cubicBezTo>
                    <a:pt x="20725" y="4545"/>
                    <a:pt x="31697" y="0"/>
                    <a:pt x="43137" y="0"/>
                  </a:cubicBezTo>
                  <a:close/>
                </a:path>
              </a:pathLst>
            </a:custGeom>
            <a:solidFill>
              <a:srgbClr val="000000">
                <a:alpha val="0"/>
              </a:srgbClr>
            </a:solidFill>
            <a:ln w="57150" cap="sq" cmpd="sng">
              <a:solidFill>
                <a:srgbClr val="AB9EE2"/>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8"/>
            <p:cNvSpPr txBox="1"/>
            <p:nvPr/>
          </p:nvSpPr>
          <p:spPr>
            <a:xfrm>
              <a:off x="0" y="85725"/>
              <a:ext cx="837916" cy="664096"/>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62" name="Google Shape;162;p8"/>
          <p:cNvGrpSpPr/>
          <p:nvPr/>
        </p:nvGrpSpPr>
        <p:grpSpPr>
          <a:xfrm>
            <a:off x="6291721" y="4625187"/>
            <a:ext cx="997709" cy="837412"/>
            <a:chOff x="0" y="0"/>
            <a:chExt cx="968386" cy="812800"/>
          </a:xfrm>
        </p:grpSpPr>
        <p:sp>
          <p:nvSpPr>
            <p:cNvPr id="163" name="Google Shape;163;p8"/>
            <p:cNvSpPr/>
            <p:nvPr/>
          </p:nvSpPr>
          <p:spPr>
            <a:xfrm>
              <a:off x="0" y="0"/>
              <a:ext cx="968386" cy="812800"/>
            </a:xfrm>
            <a:custGeom>
              <a:avLst/>
              <a:gdLst/>
              <a:ahLst/>
              <a:cxnLst/>
              <a:rect l="l" t="t" r="r" b="b"/>
              <a:pathLst>
                <a:path w="968386" h="812800" extrusionOk="0">
                  <a:moveTo>
                    <a:pt x="968386" y="406400"/>
                  </a:moveTo>
                  <a:lnTo>
                    <a:pt x="561986" y="0"/>
                  </a:lnTo>
                  <a:lnTo>
                    <a:pt x="561986" y="203200"/>
                  </a:lnTo>
                  <a:lnTo>
                    <a:pt x="0" y="203200"/>
                  </a:lnTo>
                  <a:lnTo>
                    <a:pt x="0" y="609600"/>
                  </a:lnTo>
                  <a:lnTo>
                    <a:pt x="561986" y="609600"/>
                  </a:lnTo>
                  <a:lnTo>
                    <a:pt x="561986" y="812800"/>
                  </a:lnTo>
                  <a:lnTo>
                    <a:pt x="968386" y="406400"/>
                  </a:lnTo>
                  <a:close/>
                </a:path>
              </a:pathLst>
            </a:custGeom>
            <a:solidFill>
              <a:srgbClr val="000000">
                <a:alpha val="0"/>
              </a:srgbClr>
            </a:solidFill>
            <a:ln w="3810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8"/>
            <p:cNvSpPr txBox="1"/>
            <p:nvPr/>
          </p:nvSpPr>
          <p:spPr>
            <a:xfrm>
              <a:off x="0" y="155575"/>
              <a:ext cx="866786" cy="454025"/>
            </a:xfrm>
            <a:prstGeom prst="rect">
              <a:avLst/>
            </a:prstGeom>
            <a:noFill/>
            <a:ln>
              <a:noFill/>
            </a:ln>
          </p:spPr>
          <p:txBody>
            <a:bodyPr spcFirstLastPara="1" wrap="square" lIns="50800" tIns="50800" rIns="50800" bIns="50800" anchor="ctr" anchorCtr="0">
              <a:noAutofit/>
            </a:bodyPr>
            <a:lstStyle/>
            <a:p>
              <a:pPr marL="0" marR="0" lvl="0" indent="0" algn="ctr" rtl="0">
                <a:lnSpc>
                  <a:spcPct val="155555"/>
                </a:lnSpc>
                <a:spcBef>
                  <a:spcPts val="0"/>
                </a:spcBef>
                <a:spcAft>
                  <a:spcPts val="0"/>
                </a:spcAft>
                <a:buNone/>
              </a:pPr>
              <a:endParaRPr sz="1800">
                <a:solidFill>
                  <a:schemeClr val="dk1"/>
                </a:solidFill>
                <a:latin typeface="Calibri"/>
                <a:ea typeface="Calibri"/>
                <a:cs typeface="Calibri"/>
                <a:sym typeface="Calibri"/>
              </a:endParaRPr>
            </a:p>
          </p:txBody>
        </p:sp>
      </p:grpSp>
      <p:sp>
        <p:nvSpPr>
          <p:cNvPr id="165" name="Google Shape;165;p8"/>
          <p:cNvSpPr txBox="1"/>
          <p:nvPr/>
        </p:nvSpPr>
        <p:spPr>
          <a:xfrm>
            <a:off x="17259300" y="9210675"/>
            <a:ext cx="152400" cy="2000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000000"/>
                </a:solidFill>
                <a:latin typeface="Open Sans"/>
                <a:ea typeface="Open Sans"/>
                <a:cs typeface="Open Sans"/>
                <a:sym typeface="Open Sans"/>
              </a:rPr>
              <a:t>8</a:t>
            </a:r>
            <a:endParaRPr/>
          </a:p>
        </p:txBody>
      </p:sp>
      <p:sp>
        <p:nvSpPr>
          <p:cNvPr id="166" name="Google Shape;166;p8"/>
          <p:cNvSpPr txBox="1"/>
          <p:nvPr/>
        </p:nvSpPr>
        <p:spPr>
          <a:xfrm>
            <a:off x="2161876" y="1885432"/>
            <a:ext cx="13961700" cy="591000"/>
          </a:xfrm>
          <a:prstGeom prst="rect">
            <a:avLst/>
          </a:prstGeom>
          <a:noFill/>
          <a:ln>
            <a:noFill/>
          </a:ln>
        </p:spPr>
        <p:txBody>
          <a:bodyPr spcFirstLastPara="1" wrap="square" lIns="0" tIns="0" rIns="0" bIns="0" anchor="t" anchorCtr="0">
            <a:spAutoFit/>
          </a:bodyPr>
          <a:lstStyle/>
          <a:p>
            <a:pPr marL="0" marR="0" lvl="0" indent="0" algn="ctr" rtl="0">
              <a:lnSpc>
                <a:spcPct val="96000"/>
              </a:lnSpc>
              <a:spcBef>
                <a:spcPts val="0"/>
              </a:spcBef>
              <a:spcAft>
                <a:spcPts val="0"/>
              </a:spcAft>
              <a:buNone/>
            </a:pPr>
            <a:r>
              <a:rPr lang="en-US" sz="4000">
                <a:solidFill>
                  <a:srgbClr val="17365D"/>
                </a:solidFill>
                <a:latin typeface="Public Sans"/>
                <a:ea typeface="Public Sans"/>
                <a:cs typeface="Public Sans"/>
                <a:sym typeface="Public Sans"/>
              </a:rPr>
              <a:t>Description of the indicated prevention micro-pedagogical </a:t>
            </a:r>
            <a:endParaRPr/>
          </a:p>
        </p:txBody>
      </p:sp>
      <p:sp>
        <p:nvSpPr>
          <p:cNvPr id="167" name="Google Shape;167;p8"/>
          <p:cNvSpPr txBox="1"/>
          <p:nvPr/>
        </p:nvSpPr>
        <p:spPr>
          <a:xfrm>
            <a:off x="3100442" y="4241800"/>
            <a:ext cx="2718300" cy="2032500"/>
          </a:xfrm>
          <a:prstGeom prst="rect">
            <a:avLst/>
          </a:prstGeom>
          <a:noFill/>
          <a:ln>
            <a:noFill/>
          </a:ln>
        </p:spPr>
        <p:txBody>
          <a:bodyPr spcFirstLastPara="1" wrap="square" lIns="0" tIns="0" rIns="0" bIns="0" anchor="t" anchorCtr="0">
            <a:spAutoFit/>
          </a:bodyPr>
          <a:lstStyle/>
          <a:p>
            <a:pPr marL="0" marR="0" lvl="0" indent="0" algn="ctr" rtl="0">
              <a:lnSpc>
                <a:spcPct val="140015"/>
              </a:lnSpc>
              <a:spcBef>
                <a:spcPts val="0"/>
              </a:spcBef>
              <a:spcAft>
                <a:spcPts val="0"/>
              </a:spcAft>
              <a:buNone/>
            </a:pPr>
            <a:r>
              <a:rPr lang="en-US" sz="2539">
                <a:solidFill>
                  <a:srgbClr val="272665"/>
                </a:solidFill>
                <a:latin typeface="Public Sans"/>
                <a:ea typeface="Public Sans"/>
                <a:cs typeface="Public Sans"/>
                <a:sym typeface="Public Sans"/>
              </a:rPr>
              <a:t>Writing from </a:t>
            </a:r>
            <a:r>
              <a:rPr lang="en-US" sz="2539" b="1">
                <a:solidFill>
                  <a:srgbClr val="272665"/>
                </a:solidFill>
                <a:latin typeface="Public Sans"/>
                <a:ea typeface="Public Sans"/>
                <a:cs typeface="Public Sans"/>
                <a:sym typeface="Public Sans"/>
              </a:rPr>
              <a:t>REAL PROBLEMS</a:t>
            </a:r>
            <a:r>
              <a:rPr lang="en-US" sz="2539">
                <a:solidFill>
                  <a:srgbClr val="272665"/>
                </a:solidFill>
                <a:latin typeface="Public Sans"/>
                <a:ea typeface="Public Sans"/>
                <a:cs typeface="Public Sans"/>
                <a:sym typeface="Public Sans"/>
              </a:rPr>
              <a:t> (observable)</a:t>
            </a:r>
            <a:endParaRPr/>
          </a:p>
        </p:txBody>
      </p:sp>
      <p:sp>
        <p:nvSpPr>
          <p:cNvPr id="168" name="Google Shape;168;p8"/>
          <p:cNvSpPr txBox="1"/>
          <p:nvPr/>
        </p:nvSpPr>
        <p:spPr>
          <a:xfrm>
            <a:off x="7804809" y="4460875"/>
            <a:ext cx="2675900" cy="130810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a:solidFill>
                  <a:srgbClr val="272665"/>
                </a:solidFill>
                <a:latin typeface="Public Sans"/>
                <a:ea typeface="Public Sans"/>
                <a:cs typeface="Public Sans"/>
                <a:sym typeface="Public Sans"/>
              </a:rPr>
              <a:t>APPROACH </a:t>
            </a:r>
            <a:r>
              <a:rPr lang="en-US" sz="2499">
                <a:solidFill>
                  <a:srgbClr val="272665"/>
                </a:solidFill>
                <a:latin typeface="Public Sans"/>
                <a:ea typeface="Public Sans"/>
                <a:cs typeface="Public Sans"/>
                <a:sym typeface="Public Sans"/>
              </a:rPr>
              <a:t> to observe with a “close-up”</a:t>
            </a:r>
            <a:endParaRPr/>
          </a:p>
        </p:txBody>
      </p:sp>
      <p:sp>
        <p:nvSpPr>
          <p:cNvPr id="169" name="Google Shape;169;p8"/>
          <p:cNvSpPr txBox="1"/>
          <p:nvPr/>
        </p:nvSpPr>
        <p:spPr>
          <a:xfrm>
            <a:off x="12511658" y="4679950"/>
            <a:ext cx="2675900" cy="869950"/>
          </a:xfrm>
          <a:prstGeom prst="rect">
            <a:avLst/>
          </a:prstGeom>
          <a:noFill/>
          <a:ln>
            <a:noFill/>
          </a:ln>
        </p:spPr>
        <p:txBody>
          <a:bodyPr spcFirstLastPara="1" wrap="square" lIns="0" tIns="0" rIns="0" bIns="0" anchor="t" anchorCtr="0">
            <a:spAutoFit/>
          </a:bodyPr>
          <a:lstStyle/>
          <a:p>
            <a:pPr marL="0" marR="0" lvl="0" indent="0" algn="ctr" rtl="0">
              <a:lnSpc>
                <a:spcPct val="140016"/>
              </a:lnSpc>
              <a:spcBef>
                <a:spcPts val="0"/>
              </a:spcBef>
              <a:spcAft>
                <a:spcPts val="0"/>
              </a:spcAft>
              <a:buNone/>
            </a:pPr>
            <a:r>
              <a:rPr lang="en-US" sz="2499" b="1">
                <a:solidFill>
                  <a:srgbClr val="272665"/>
                </a:solidFill>
                <a:latin typeface="Public Sans"/>
                <a:ea typeface="Public Sans"/>
                <a:cs typeface="Public Sans"/>
                <a:sym typeface="Public Sans"/>
              </a:rPr>
              <a:t>“MINIATURE STORIES”</a:t>
            </a:r>
            <a:endParaRPr/>
          </a:p>
        </p:txBody>
      </p:sp>
      <p:grpSp>
        <p:nvGrpSpPr>
          <p:cNvPr id="170" name="Google Shape;170;p8"/>
          <p:cNvGrpSpPr/>
          <p:nvPr/>
        </p:nvGrpSpPr>
        <p:grpSpPr>
          <a:xfrm>
            <a:off x="10996121" y="4625187"/>
            <a:ext cx="997709" cy="837412"/>
            <a:chOff x="0" y="0"/>
            <a:chExt cx="968386" cy="812800"/>
          </a:xfrm>
        </p:grpSpPr>
        <p:sp>
          <p:nvSpPr>
            <p:cNvPr id="171" name="Google Shape;171;p8"/>
            <p:cNvSpPr/>
            <p:nvPr/>
          </p:nvSpPr>
          <p:spPr>
            <a:xfrm>
              <a:off x="0" y="0"/>
              <a:ext cx="968386" cy="812800"/>
            </a:xfrm>
            <a:custGeom>
              <a:avLst/>
              <a:gdLst/>
              <a:ahLst/>
              <a:cxnLst/>
              <a:rect l="l" t="t" r="r" b="b"/>
              <a:pathLst>
                <a:path w="968386" h="812800" extrusionOk="0">
                  <a:moveTo>
                    <a:pt x="968386" y="406400"/>
                  </a:moveTo>
                  <a:lnTo>
                    <a:pt x="561986" y="0"/>
                  </a:lnTo>
                  <a:lnTo>
                    <a:pt x="561986" y="203200"/>
                  </a:lnTo>
                  <a:lnTo>
                    <a:pt x="0" y="203200"/>
                  </a:lnTo>
                  <a:lnTo>
                    <a:pt x="0" y="609600"/>
                  </a:lnTo>
                  <a:lnTo>
                    <a:pt x="561986" y="609600"/>
                  </a:lnTo>
                  <a:lnTo>
                    <a:pt x="561986" y="812800"/>
                  </a:lnTo>
                  <a:lnTo>
                    <a:pt x="968386" y="406400"/>
                  </a:lnTo>
                  <a:close/>
                </a:path>
              </a:pathLst>
            </a:custGeom>
            <a:solidFill>
              <a:srgbClr val="000000">
                <a:alpha val="0"/>
              </a:srgbClr>
            </a:solidFill>
            <a:ln w="3810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8"/>
            <p:cNvSpPr txBox="1"/>
            <p:nvPr/>
          </p:nvSpPr>
          <p:spPr>
            <a:xfrm>
              <a:off x="0" y="155575"/>
              <a:ext cx="866786" cy="454025"/>
            </a:xfrm>
            <a:prstGeom prst="rect">
              <a:avLst/>
            </a:prstGeom>
            <a:noFill/>
            <a:ln>
              <a:noFill/>
            </a:ln>
          </p:spPr>
          <p:txBody>
            <a:bodyPr spcFirstLastPara="1" wrap="square" lIns="50800" tIns="50800" rIns="50800" bIns="50800" anchor="ctr" anchorCtr="0">
              <a:noAutofit/>
            </a:bodyPr>
            <a:lstStyle/>
            <a:p>
              <a:pPr marL="0" marR="0" lvl="0" indent="0" algn="ctr" rtl="0">
                <a:lnSpc>
                  <a:spcPct val="155555"/>
                </a:lnSpc>
                <a:spcBef>
                  <a:spcPts val="0"/>
                </a:spcBef>
                <a:spcAft>
                  <a:spcPts val="0"/>
                </a:spcAft>
                <a:buNone/>
              </a:pPr>
              <a:endParaRPr sz="1800">
                <a:solidFill>
                  <a:schemeClr val="dk1"/>
                </a:solidFill>
                <a:latin typeface="Calibri"/>
                <a:ea typeface="Calibri"/>
                <a:cs typeface="Calibri"/>
                <a:sym typeface="Calibri"/>
              </a:endParaRPr>
            </a:p>
          </p:txBody>
        </p:sp>
      </p:grpSp>
      <p:pic>
        <p:nvPicPr>
          <p:cNvPr id="173" name="Google Shape;173;p8"/>
          <p:cNvPicPr preferRelativeResize="0"/>
          <p:nvPr/>
        </p:nvPicPr>
        <p:blipFill rotWithShape="1">
          <a:blip r:embed="rId3">
            <a:alphaModFix/>
          </a:blip>
          <a:srcRect/>
          <a:stretch/>
        </p:blipFill>
        <p:spPr>
          <a:xfrm>
            <a:off x="2129920" y="1532506"/>
            <a:ext cx="14176879" cy="10393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B9EE2"/>
        </a:solidFill>
        <a:effectLst/>
      </p:bgPr>
    </p:bg>
    <p:spTree>
      <p:nvGrpSpPr>
        <p:cNvPr id="1" name="Shape 177"/>
        <p:cNvGrpSpPr/>
        <p:nvPr/>
      </p:nvGrpSpPr>
      <p:grpSpPr>
        <a:xfrm>
          <a:off x="0" y="0"/>
          <a:ext cx="0" cy="0"/>
          <a:chOff x="0" y="0"/>
          <a:chExt cx="0" cy="0"/>
        </a:xfrm>
      </p:grpSpPr>
      <p:sp>
        <p:nvSpPr>
          <p:cNvPr id="178" name="Google Shape;178;p9"/>
          <p:cNvSpPr/>
          <p:nvPr/>
        </p:nvSpPr>
        <p:spPr>
          <a:xfrm>
            <a:off x="12190865" y="4246814"/>
            <a:ext cx="3952374" cy="4114800"/>
          </a:xfrm>
          <a:custGeom>
            <a:avLst/>
            <a:gdLst/>
            <a:ahLst/>
            <a:cxnLst/>
            <a:rect l="l" t="t" r="r" b="b"/>
            <a:pathLst>
              <a:path w="3952374" h="4114800" extrusionOk="0">
                <a:moveTo>
                  <a:pt x="0" y="0"/>
                </a:moveTo>
                <a:lnTo>
                  <a:pt x="3952374" y="0"/>
                </a:lnTo>
                <a:lnTo>
                  <a:pt x="3952374" y="4114800"/>
                </a:lnTo>
                <a:lnTo>
                  <a:pt x="0" y="41148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9"/>
          <p:cNvSpPr txBox="1"/>
          <p:nvPr/>
        </p:nvSpPr>
        <p:spPr>
          <a:xfrm>
            <a:off x="2156840" y="4246825"/>
            <a:ext cx="9204300" cy="476280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2865">
                <a:solidFill>
                  <a:srgbClr val="FFFFFF"/>
                </a:solidFill>
                <a:latin typeface="Public Sans"/>
                <a:ea typeface="Public Sans"/>
                <a:cs typeface="Public Sans"/>
                <a:sym typeface="Public Sans"/>
              </a:rPr>
              <a:t>In a globalized world, where everything belongs to everyone and is for everyone, and where the vastness  can disperse identity, the </a:t>
            </a:r>
            <a:r>
              <a:rPr lang="en-US" sz="2865" b="1" i="1">
                <a:solidFill>
                  <a:srgbClr val="FFFFFF"/>
                </a:solidFill>
                <a:latin typeface="Public Sans"/>
                <a:ea typeface="Public Sans"/>
                <a:cs typeface="Public Sans"/>
                <a:sym typeface="Public Sans"/>
              </a:rPr>
              <a:t>existential miniature</a:t>
            </a:r>
            <a:r>
              <a:rPr lang="en-US" sz="2865">
                <a:solidFill>
                  <a:srgbClr val="FFFFFF"/>
                </a:solidFill>
                <a:latin typeface="Public Sans"/>
                <a:ea typeface="Public Sans"/>
                <a:cs typeface="Public Sans"/>
                <a:sym typeface="Public Sans"/>
              </a:rPr>
              <a:t> to which writing leads, shrinks thoughts and emotions </a:t>
            </a:r>
            <a:r>
              <a:rPr lang="en-US" sz="2865" b="1">
                <a:solidFill>
                  <a:srgbClr val="FFFFFF"/>
                </a:solidFill>
                <a:latin typeface="Public Sans"/>
                <a:ea typeface="Public Sans"/>
                <a:cs typeface="Public Sans"/>
                <a:sym typeface="Public Sans"/>
              </a:rPr>
              <a:t>without simplifying them</a:t>
            </a:r>
            <a:r>
              <a:rPr lang="en-US" sz="2865">
                <a:solidFill>
                  <a:srgbClr val="FFFFFF"/>
                </a:solidFill>
                <a:latin typeface="Public Sans"/>
                <a:ea typeface="Public Sans"/>
                <a:cs typeface="Public Sans"/>
                <a:sym typeface="Public Sans"/>
              </a:rPr>
              <a:t>; it refers young people back to look at the complexity of the experience they are narrating, and gives it a new and more powerful meaning.</a:t>
            </a:r>
            <a:endParaRPr/>
          </a:p>
        </p:txBody>
      </p:sp>
      <p:sp>
        <p:nvSpPr>
          <p:cNvPr id="180" name="Google Shape;180;p9"/>
          <p:cNvSpPr txBox="1"/>
          <p:nvPr/>
        </p:nvSpPr>
        <p:spPr>
          <a:xfrm>
            <a:off x="17259300" y="9210675"/>
            <a:ext cx="152400" cy="2000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000">
                <a:solidFill>
                  <a:srgbClr val="FFFFFF"/>
                </a:solidFill>
                <a:latin typeface="Open Sans"/>
                <a:ea typeface="Open Sans"/>
                <a:cs typeface="Open Sans"/>
                <a:sym typeface="Open Sans"/>
              </a:rPr>
              <a:t>9</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1023</Words>
  <Application>Microsoft Office PowerPoint</Application>
  <PresentationFormat>Custom</PresentationFormat>
  <Paragraphs>126</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Open Sans</vt:lpstr>
      <vt:lpstr>Public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guillermina carnicina</dc:creator>
  <cp:lastModifiedBy>DI GIOIA Rosanna (JRC-ISPRA)</cp:lastModifiedBy>
  <cp:revision>2</cp:revision>
  <dcterms:created xsi:type="dcterms:W3CDTF">2006-08-16T00:00:00Z</dcterms:created>
  <dcterms:modified xsi:type="dcterms:W3CDTF">2025-06-13T07:03:52Z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2025-06-12T14:43:43Z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7c6ffabc-9f53-4668-813d-25260b2cf923</vt:lpwstr>
  </property>
  <property fmtid="{D5CDD505-2E9C-101B-9397-08002B2CF9AE}" pid="8" name="MSIP_Label_6bd9ddd1-4d20-43f6-abfa-fc3c07406f94_ContentBits">
    <vt:lpwstr>0</vt:lpwstr>
  </property>
</Properties>
</file>