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742" r:id="rId2"/>
  </p:sldMasterIdLst>
  <p:notesMasterIdLst>
    <p:notesMasterId r:id="rId21"/>
  </p:notesMasterIdLst>
  <p:sldIdLst>
    <p:sldId id="262" r:id="rId3"/>
    <p:sldId id="2007578699" r:id="rId4"/>
    <p:sldId id="2007578728" r:id="rId5"/>
    <p:sldId id="2007578722" r:id="rId6"/>
    <p:sldId id="2007578600" r:id="rId7"/>
    <p:sldId id="2007578662" r:id="rId8"/>
    <p:sldId id="2007578729" r:id="rId9"/>
    <p:sldId id="2007578626" r:id="rId10"/>
    <p:sldId id="2007578732" r:id="rId11"/>
    <p:sldId id="2007578734" r:id="rId12"/>
    <p:sldId id="2007578736" r:id="rId13"/>
    <p:sldId id="2007578667" r:id="rId14"/>
    <p:sldId id="2007578737" r:id="rId15"/>
    <p:sldId id="2007578741" r:id="rId16"/>
    <p:sldId id="2007578742" r:id="rId17"/>
    <p:sldId id="2007578743" r:id="rId18"/>
    <p:sldId id="2007578745" r:id="rId19"/>
    <p:sldId id="2007578711" r:id="rId20"/>
  </p:sldIdLst>
  <p:sldSz cx="12192000" cy="6858000"/>
  <p:notesSz cx="6858000" cy="9144000"/>
  <p:embeddedFontLst>
    <p:embeddedFont>
      <p:font typeface="等线" panose="02010600030101010101" pitchFamily="2" charset="-122"/>
      <p:regular r:id="rId22"/>
      <p:bold r:id="rId23"/>
    </p:embeddedFont>
    <p:embeddedFont>
      <p:font typeface="微软雅黑" panose="020B0503020204020204" pitchFamily="34" charset="-122"/>
      <p:regular r:id="rId24"/>
      <p:bold r:id="rId25"/>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8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43ED59-20C7-4FDF-8DCA-8A14D1AA1C8C}" name="Microsoft Office User" initials="MOU" userId="Microsoft Office User"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aoran Guang" initials="hG" lastIdx="1" clrIdx="0">
    <p:extLst>
      <p:ext uri="{19B8F6BF-5375-455C-9EA6-DF929625EA0E}">
        <p15:presenceInfo xmlns:p15="http://schemas.microsoft.com/office/powerpoint/2012/main" userId="2e47d14aecd68a0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F5FC"/>
    <a:srgbClr val="774E92"/>
    <a:srgbClr val="05958E"/>
    <a:srgbClr val="024DC6"/>
    <a:srgbClr val="0257E0"/>
    <a:srgbClr val="600C20"/>
    <a:srgbClr val="EBF4FB"/>
    <a:srgbClr val="FAFFFF"/>
    <a:srgbClr val="FBFDFF"/>
    <a:srgbClr val="008A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中度样式 1 - 强调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79" autoAdjust="0"/>
    <p:restoredTop sz="95220" autoAdjust="0"/>
  </p:normalViewPr>
  <p:slideViewPr>
    <p:cSldViewPr snapToGrid="0">
      <p:cViewPr varScale="1">
        <p:scale>
          <a:sx n="84" d="100"/>
          <a:sy n="84" d="100"/>
        </p:scale>
        <p:origin x="57" y="75"/>
      </p:cViewPr>
      <p:guideLst>
        <p:guide pos="3840"/>
        <p:guide orient="horz" pos="2183"/>
      </p:guideLst>
    </p:cSldViewPr>
  </p:slideViewPr>
  <p:notesTextViewPr>
    <p:cViewPr>
      <p:scale>
        <a:sx n="200" d="100"/>
        <a:sy n="200" d="100"/>
      </p:scale>
      <p:origin x="0" y="0"/>
    </p:cViewPr>
  </p:notesTextViewPr>
  <p:sorterViewPr>
    <p:cViewPr>
      <p:scale>
        <a:sx n="66" d="100"/>
        <a:sy n="66" d="100"/>
      </p:scale>
      <p:origin x="0" y="0"/>
    </p:cViewPr>
  </p:sorterViewPr>
  <p:notesViewPr>
    <p:cSldViewPr snapToGrid="0">
      <p:cViewPr varScale="1">
        <p:scale>
          <a:sx n="65" d="100"/>
          <a:sy n="65" d="100"/>
        </p:scale>
        <p:origin x="3154" y="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49DA14-8AFD-984D-9960-283E7706DEC9}" type="datetimeFigureOut">
              <a:rPr kumimoji="1" lang="zh-CN" altLang="en-US" smtClean="0"/>
              <a:t>2025/6/11</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E04943-B8AB-0E49-8968-D8AFD72BCA6A}" type="slidenum">
              <a:rPr kumimoji="1" lang="zh-CN" altLang="en-US" smtClean="0"/>
              <a:t>‹#›</a:t>
            </a:fld>
            <a:endParaRPr kumimoji="1" lang="zh-CN" altLang="en-US"/>
          </a:p>
        </p:txBody>
      </p:sp>
    </p:spTree>
    <p:extLst>
      <p:ext uri="{BB962C8B-B14F-4D97-AF65-F5344CB8AC3E}">
        <p14:creationId xmlns:p14="http://schemas.microsoft.com/office/powerpoint/2010/main" val="3878704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indent="304800" algn="just"/>
            <a:r>
              <a:rPr lang="en-US" altLang="zh-CN" dirty="0"/>
              <a:t>Good noon. I‘m</a:t>
            </a:r>
            <a:r>
              <a:rPr lang="zh-CN" altLang="en-US" dirty="0"/>
              <a:t> </a:t>
            </a:r>
            <a:r>
              <a:rPr lang="en-US" altLang="zh-CN" dirty="0"/>
              <a:t>Xiaolin Li from Beijing </a:t>
            </a:r>
            <a:r>
              <a:rPr lang="en-US" altLang="zh-CN" dirty="0" err="1"/>
              <a:t>Jiaotong</a:t>
            </a:r>
            <a:r>
              <a:rPr lang="en-US" altLang="zh-CN" dirty="0"/>
              <a:t> University. Today I'll present our research on track geometry irregularity prediction, which addresses a practical problem in railway maintenance: how to accurately predict short-term changes in track conditions.</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271971-2C66-405E-A74D-7E371BACBA1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core concept of TAAM is integrating temporal interval information into attention weight computation. By transforming non-equidistant temporal intervals into decay weight factors, this mechanism effectively addresses irregular sampling intervals in track inspection data and enhances the model's adaptive capability for temporal dependency modeling, adaptively adjusting attention weights for different time points.</a:t>
            </a:r>
            <a:endParaRPr lang="zh-CN" altLang="en-US" dirty="0"/>
          </a:p>
        </p:txBody>
      </p:sp>
      <p:sp>
        <p:nvSpPr>
          <p:cNvPr id="4" name="灯片编号占位符 3"/>
          <p:cNvSpPr>
            <a:spLocks noGrp="1"/>
          </p:cNvSpPr>
          <p:nvPr>
            <p:ph type="sldNum" sz="quarter" idx="5"/>
          </p:nvPr>
        </p:nvSpPr>
        <p:spPr/>
        <p:txBody>
          <a:bodyPr/>
          <a:lstStyle/>
          <a:p>
            <a:fld id="{2EE04943-B8AB-0E49-8968-D8AFD72BCA6A}" type="slidenum">
              <a:rPr kumimoji="1" lang="zh-CN" altLang="en-US" smtClean="0"/>
              <a:t>10</a:t>
            </a:fld>
            <a:endParaRPr kumimoji="1" lang="zh-CN" altLang="en-US"/>
          </a:p>
        </p:txBody>
      </p:sp>
    </p:spTree>
    <p:extLst>
      <p:ext uri="{BB962C8B-B14F-4D97-AF65-F5344CB8AC3E}">
        <p14:creationId xmlns:p14="http://schemas.microsoft.com/office/powerpoint/2010/main" val="3868470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Now let's examine our case study results.</a:t>
            </a:r>
            <a:endParaRPr lang="zh-CN" altLang="en-US" dirty="0"/>
          </a:p>
        </p:txBody>
      </p:sp>
      <p:sp>
        <p:nvSpPr>
          <p:cNvPr id="4" name="灯片编号占位符 3"/>
          <p:cNvSpPr>
            <a:spLocks noGrp="1"/>
          </p:cNvSpPr>
          <p:nvPr>
            <p:ph type="sldNum" sz="quarter" idx="5"/>
          </p:nvPr>
        </p:nvSpPr>
        <p:spPr/>
        <p:txBody>
          <a:bodyPr/>
          <a:lstStyle/>
          <a:p>
            <a:fld id="{2EE04943-B8AB-0E49-8968-D8AFD72BCA6A}" type="slidenum">
              <a:rPr kumimoji="1" lang="zh-CN" altLang="en-US" smtClean="0"/>
              <a:t>11</a:t>
            </a:fld>
            <a:endParaRPr kumimoji="1" lang="zh-CN" altLang="en-US"/>
          </a:p>
        </p:txBody>
      </p:sp>
    </p:spTree>
    <p:extLst>
      <p:ext uri="{BB962C8B-B14F-4D97-AF65-F5344CB8AC3E}">
        <p14:creationId xmlns:p14="http://schemas.microsoft.com/office/powerpoint/2010/main" val="1379632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selected the China Jin-Shan Railway K193-K240+600 section as our study area, covering 47.6 kilometers. Our data source consists of track inspection data from March 2023 to October 2024. The data characteristics include seven track geometry parameters, detection timestamps, and maintenance intervention records. The figures show spatiotemporal distribution heatmaps of left/right longitudinal level parameters before and after maintenance.</a:t>
            </a:r>
            <a:endParaRPr lang="zh-CN" altLang="en-US" dirty="0"/>
          </a:p>
        </p:txBody>
      </p:sp>
      <p:sp>
        <p:nvSpPr>
          <p:cNvPr id="4" name="灯片编号占位符 3"/>
          <p:cNvSpPr>
            <a:spLocks noGrp="1"/>
          </p:cNvSpPr>
          <p:nvPr>
            <p:ph type="sldNum" sz="quarter" idx="5"/>
          </p:nvPr>
        </p:nvSpPr>
        <p:spPr/>
        <p:txBody>
          <a:bodyPr/>
          <a:lstStyle/>
          <a:p>
            <a:fld id="{2EE04943-B8AB-0E49-8968-D8AFD72BCA6A}" type="slidenum">
              <a:rPr kumimoji="1" lang="zh-CN" altLang="en-US" smtClean="0"/>
              <a:t>12</a:t>
            </a:fld>
            <a:endParaRPr kumimoji="1" lang="zh-CN" altLang="en-US"/>
          </a:p>
        </p:txBody>
      </p:sp>
    </p:spTree>
    <p:extLst>
      <p:ext uri="{BB962C8B-B14F-4D97-AF65-F5344CB8AC3E}">
        <p14:creationId xmlns:p14="http://schemas.microsoft.com/office/powerpoint/2010/main" val="2059651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C6B10-6A0D-090B-D993-E9E0FB0CA25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B94959C-7627-A7EA-1E8A-3EB26AFA0BD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51341BD-1C5A-5DB2-3C0A-FD48DA5C9300}"/>
              </a:ext>
            </a:extLst>
          </p:cNvPr>
          <p:cNvSpPr>
            <a:spLocks noGrp="1"/>
          </p:cNvSpPr>
          <p:nvPr>
            <p:ph type="body" idx="1"/>
          </p:nvPr>
        </p:nvSpPr>
        <p:spPr/>
        <p:txBody>
          <a:bodyPr/>
          <a:lstStyle/>
          <a:p>
            <a:r>
              <a:rPr lang="en-US" altLang="zh-CN" dirty="0"/>
              <a:t>We validate the CNN-</a:t>
            </a:r>
            <a:r>
              <a:rPr lang="en-US" altLang="zh-CN" dirty="0" err="1"/>
              <a:t>BiLSTM</a:t>
            </a:r>
            <a:r>
              <a:rPr lang="en-US" altLang="zh-CN" dirty="0"/>
              <a:t>-Attention model's performance through comparative experiments. The experimental configuration includes a 70% training set and 30% validation set, hyperparameter optimization using the </a:t>
            </a:r>
            <a:r>
              <a:rPr lang="en-US" altLang="zh-CN" dirty="0" err="1"/>
              <a:t>Optuna</a:t>
            </a:r>
            <a:r>
              <a:rPr lang="en-US" altLang="zh-CN" dirty="0"/>
              <a:t> framework, Mean Absolute Error as the loss function, and RMSE, MAE, MAPE, and R² as evaluation metrics. Comparison models include CNN-</a:t>
            </a:r>
            <a:r>
              <a:rPr lang="en-US" altLang="zh-CN" dirty="0" err="1"/>
              <a:t>BiLSTM</a:t>
            </a:r>
            <a:r>
              <a:rPr lang="en-US" altLang="zh-CN" dirty="0"/>
              <a:t>, </a:t>
            </a:r>
            <a:r>
              <a:rPr lang="en-US" altLang="zh-CN" dirty="0" err="1"/>
              <a:t>BiTCN</a:t>
            </a:r>
            <a:r>
              <a:rPr lang="en-US" altLang="zh-CN" dirty="0"/>
              <a:t>, and DNN. Results show that CNN-</a:t>
            </a:r>
            <a:r>
              <a:rPr lang="en-US" altLang="zh-CN" dirty="0" err="1"/>
              <a:t>BiLSTM</a:t>
            </a:r>
            <a:r>
              <a:rPr lang="en-US" altLang="zh-CN" dirty="0"/>
              <a:t>-Attention achieves optimal performance on most parameters, with the time-aware attention mechanism effectively improving prediction accuracy.</a:t>
            </a:r>
            <a:endParaRPr lang="zh-CN" altLang="en-US" dirty="0"/>
          </a:p>
        </p:txBody>
      </p:sp>
      <p:sp>
        <p:nvSpPr>
          <p:cNvPr id="4" name="灯片编号占位符 3">
            <a:extLst>
              <a:ext uri="{FF2B5EF4-FFF2-40B4-BE49-F238E27FC236}">
                <a16:creationId xmlns:a16="http://schemas.microsoft.com/office/drawing/2014/main" id="{EB28C4CA-C79A-C6AD-D331-9C4EAD2A2A5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271971-2C66-405E-A74D-7E371BACBA1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706868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855BD-C40A-E143-D814-1317A9A9FB9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D9967CD-5308-C8C0-2877-BAC17CAAD86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99E2456-8C90-881E-3C36-32612865633C}"/>
              </a:ext>
            </a:extLst>
          </p:cNvPr>
          <p:cNvSpPr>
            <a:spLocks noGrp="1"/>
          </p:cNvSpPr>
          <p:nvPr>
            <p:ph type="body" idx="1"/>
          </p:nvPr>
        </p:nvSpPr>
        <p:spPr/>
        <p:txBody>
          <a:bodyPr/>
          <a:lstStyle/>
          <a:p>
            <a:r>
              <a:rPr lang="en-US" altLang="zh-CN" dirty="0"/>
              <a:t>Multi-task learning performance validation results show that the multi-task framework demonstrates superior performance across all tasks. It effectively shares feature information, enhances generalization capability, reduces training errors, and improves prediction accuracy. The comparison table shows detailed performance comparisons between single-task and multi-task learning frameworks, along with corresponding prediction result visualizations.</a:t>
            </a:r>
            <a:endParaRPr lang="en-US" altLang="zh-CN" sz="1200" dirty="0">
              <a:solidFill>
                <a:prstClr val="black"/>
              </a:solidFill>
              <a:latin typeface="Arial"/>
              <a:ea typeface="微软雅黑"/>
            </a:endParaRPr>
          </a:p>
        </p:txBody>
      </p:sp>
      <p:sp>
        <p:nvSpPr>
          <p:cNvPr id="4" name="灯片编号占位符 3">
            <a:extLst>
              <a:ext uri="{FF2B5EF4-FFF2-40B4-BE49-F238E27FC236}">
                <a16:creationId xmlns:a16="http://schemas.microsoft.com/office/drawing/2014/main" id="{9080C4E0-52C4-7AD5-3D8D-3547BE5F5B3B}"/>
              </a:ext>
            </a:extLst>
          </p:cNvPr>
          <p:cNvSpPr>
            <a:spLocks noGrp="1"/>
          </p:cNvSpPr>
          <p:nvPr>
            <p:ph type="sldNum" sz="quarter" idx="5"/>
          </p:nvPr>
        </p:nvSpPr>
        <p:spPr/>
        <p:txBody>
          <a:bodyPr/>
          <a:lstStyle/>
          <a:p>
            <a:fld id="{2EE04943-B8AB-0E49-8968-D8AFD72BCA6A}" type="slidenum">
              <a:rPr kumimoji="1" lang="zh-CN" altLang="en-US" smtClean="0"/>
              <a:t>14</a:t>
            </a:fld>
            <a:endParaRPr kumimoji="1" lang="zh-CN" altLang="en-US"/>
          </a:p>
        </p:txBody>
      </p:sp>
    </p:spTree>
    <p:extLst>
      <p:ext uri="{BB962C8B-B14F-4D97-AF65-F5344CB8AC3E}">
        <p14:creationId xmlns:p14="http://schemas.microsoft.com/office/powerpoint/2010/main" val="4007398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In practical applications, we use left/right longitudinal level as primary analytical indicators for a representative 6-kilometer segment to analyze maintenance effects. The effects following April 2024 maintenance intervention are significant: amplitude reduction in left/right longitudinal level parameters and measurable deceleration in deterioration rates. This demonstrates that our model can effectively learn and evaluate the impact of maintenance interventions.</a:t>
            </a:r>
          </a:p>
          <a:p>
            <a:endParaRPr lang="zh-CN" altLang="en-US" dirty="0"/>
          </a:p>
        </p:txBody>
      </p:sp>
      <p:sp>
        <p:nvSpPr>
          <p:cNvPr id="4" name="灯片编号占位符 3"/>
          <p:cNvSpPr>
            <a:spLocks noGrp="1"/>
          </p:cNvSpPr>
          <p:nvPr>
            <p:ph type="sldNum" sz="quarter" idx="5"/>
          </p:nvPr>
        </p:nvSpPr>
        <p:spPr/>
        <p:txBody>
          <a:bodyPr/>
          <a:lstStyle/>
          <a:p>
            <a:fld id="{2EE04943-B8AB-0E49-8968-D8AFD72BCA6A}" type="slidenum">
              <a:rPr kumimoji="1" lang="zh-CN" altLang="en-US" smtClean="0"/>
              <a:t>15</a:t>
            </a:fld>
            <a:endParaRPr kumimoji="1" lang="zh-CN" altLang="en-US"/>
          </a:p>
        </p:txBody>
      </p:sp>
    </p:spTree>
    <p:extLst>
      <p:ext uri="{BB962C8B-B14F-4D97-AF65-F5344CB8AC3E}">
        <p14:creationId xmlns:p14="http://schemas.microsoft.com/office/powerpoint/2010/main" val="3444545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Finally, let me summarize our conclusions and discuss future work directions.</a:t>
            </a:r>
          </a:p>
          <a:p>
            <a:endParaRPr lang="zh-CN" altLang="en-US" dirty="0"/>
          </a:p>
        </p:txBody>
      </p:sp>
      <p:sp>
        <p:nvSpPr>
          <p:cNvPr id="4" name="灯片编号占位符 3"/>
          <p:cNvSpPr>
            <a:spLocks noGrp="1"/>
          </p:cNvSpPr>
          <p:nvPr>
            <p:ph type="sldNum" sz="quarter" idx="5"/>
          </p:nvPr>
        </p:nvSpPr>
        <p:spPr/>
        <p:txBody>
          <a:bodyPr/>
          <a:lstStyle/>
          <a:p>
            <a:fld id="{2EE04943-B8AB-0E49-8968-D8AFD72BCA6A}" type="slidenum">
              <a:rPr kumimoji="1" lang="zh-CN" altLang="en-US" smtClean="0"/>
              <a:t>16</a:t>
            </a:fld>
            <a:endParaRPr kumimoji="1" lang="zh-CN" altLang="en-US"/>
          </a:p>
        </p:txBody>
      </p:sp>
    </p:spTree>
    <p:extLst>
      <p:ext uri="{BB962C8B-B14F-4D97-AF65-F5344CB8AC3E}">
        <p14:creationId xmlns:p14="http://schemas.microsoft.com/office/powerpoint/2010/main" val="3212035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Key conclusions include: the proposed multi-task CNN-</a:t>
            </a:r>
            <a:r>
              <a:rPr lang="en-US" altLang="zh-CN" dirty="0" err="1"/>
              <a:t>BiLSTM</a:t>
            </a:r>
            <a:r>
              <a:rPr lang="en-US" altLang="zh-CN" dirty="0"/>
              <a:t>-Attention model is effective; the time-aware mechanism enhances modeling capability for non-equidistant sampling data. Research limitations include: limited temporal scope of dataset requiring improvement in long-term prediction capability; parameter coupling mechanism research requires further investigation. Future work includes: expanding datasets for long-term monitoring; in-depth study of parameter coupling mechanisms to enhance model accuracy; providing technical support for railway engineering departments.</a:t>
            </a:r>
          </a:p>
          <a:p>
            <a:endParaRPr lang="zh-CN" altLang="en-US" dirty="0"/>
          </a:p>
        </p:txBody>
      </p:sp>
      <p:sp>
        <p:nvSpPr>
          <p:cNvPr id="4" name="灯片编号占位符 3"/>
          <p:cNvSpPr>
            <a:spLocks noGrp="1"/>
          </p:cNvSpPr>
          <p:nvPr>
            <p:ph type="sldNum" sz="quarter" idx="5"/>
          </p:nvPr>
        </p:nvSpPr>
        <p:spPr/>
        <p:txBody>
          <a:bodyPr/>
          <a:lstStyle/>
          <a:p>
            <a:fld id="{2EE04943-B8AB-0E49-8968-D8AFD72BCA6A}" type="slidenum">
              <a:rPr kumimoji="1" lang="zh-CN" altLang="en-US" smtClean="0"/>
              <a:t>17</a:t>
            </a:fld>
            <a:endParaRPr kumimoji="1" lang="zh-CN" altLang="en-US"/>
          </a:p>
        </p:txBody>
      </p:sp>
    </p:spTree>
    <p:extLst>
      <p:ext uri="{BB962C8B-B14F-4D97-AF65-F5344CB8AC3E}">
        <p14:creationId xmlns:p14="http://schemas.microsoft.com/office/powerpoint/2010/main" val="30127692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A3264-9356-9A5C-43C1-7BF4E533F6B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CB5C1E5-9535-22CF-85C6-6B3E1E04D8AB}"/>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B999272-58C0-4FCF-E5E6-EDE85B4B0F74}"/>
              </a:ext>
            </a:extLst>
          </p:cNvPr>
          <p:cNvSpPr>
            <a:spLocks noGrp="1"/>
          </p:cNvSpPr>
          <p:nvPr>
            <p:ph type="body" idx="1"/>
          </p:nvPr>
        </p:nvSpPr>
        <p:spPr/>
        <p:txBody>
          <a:bodyPr/>
          <a:lstStyle/>
          <a:p>
            <a:pPr indent="304800" algn="just"/>
            <a:r>
              <a:rPr lang="en-US" altLang="zh-CN" dirty="0"/>
              <a:t>Thank you for your attention! I'm Xiaolin Li from Beijing </a:t>
            </a:r>
            <a:r>
              <a:rPr lang="en-US" altLang="zh-CN" dirty="0" err="1"/>
              <a:t>Jiaotong</a:t>
            </a:r>
            <a:r>
              <a:rPr lang="en-US" altLang="zh-CN" dirty="0"/>
              <a:t> University. I welcome any questions or discussions.</a:t>
            </a:r>
            <a:endParaRPr lang="zh-CN" altLang="en-US" dirty="0"/>
          </a:p>
        </p:txBody>
      </p:sp>
      <p:sp>
        <p:nvSpPr>
          <p:cNvPr id="4" name="灯片编号占位符 3">
            <a:extLst>
              <a:ext uri="{FF2B5EF4-FFF2-40B4-BE49-F238E27FC236}">
                <a16:creationId xmlns:a16="http://schemas.microsoft.com/office/drawing/2014/main" id="{ADE92CC3-7D1E-D057-F59B-261671170CC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271971-2C66-405E-A74D-7E371BACBA1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27553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presentation covers four sections: problem background, technical methodology, experimental validation, and conclusions.</a:t>
            </a:r>
            <a:endParaRPr lang="zh-CN" altLang="en-US" dirty="0"/>
          </a:p>
        </p:txBody>
      </p:sp>
      <p:sp>
        <p:nvSpPr>
          <p:cNvPr id="4" name="灯片编号占位符 3"/>
          <p:cNvSpPr>
            <a:spLocks noGrp="1"/>
          </p:cNvSpPr>
          <p:nvPr>
            <p:ph type="sldNum" sz="quarter" idx="5"/>
          </p:nvPr>
        </p:nvSpPr>
        <p:spPr/>
        <p:txBody>
          <a:bodyPr/>
          <a:lstStyle/>
          <a:p>
            <a:fld id="{2EE04943-B8AB-0E49-8968-D8AFD72BCA6A}" type="slidenum">
              <a:rPr kumimoji="1" lang="zh-CN" altLang="en-US" smtClean="0"/>
              <a:t>2</a:t>
            </a:fld>
            <a:endParaRPr kumimoji="1" lang="zh-CN" altLang="en-US"/>
          </a:p>
        </p:txBody>
      </p:sp>
    </p:spTree>
    <p:extLst>
      <p:ext uri="{BB962C8B-B14F-4D97-AF65-F5344CB8AC3E}">
        <p14:creationId xmlns:p14="http://schemas.microsoft.com/office/powerpoint/2010/main" val="688004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Let's begin with the background and motivation of our research.</a:t>
            </a:r>
            <a:endParaRPr lang="zh-CN" altLang="en-US" dirty="0"/>
          </a:p>
        </p:txBody>
      </p:sp>
      <p:sp>
        <p:nvSpPr>
          <p:cNvPr id="4" name="灯片编号占位符 3"/>
          <p:cNvSpPr>
            <a:spLocks noGrp="1"/>
          </p:cNvSpPr>
          <p:nvPr>
            <p:ph type="sldNum" sz="quarter" idx="5"/>
          </p:nvPr>
        </p:nvSpPr>
        <p:spPr/>
        <p:txBody>
          <a:bodyPr/>
          <a:lstStyle/>
          <a:p>
            <a:fld id="{2EE04943-B8AB-0E49-8968-D8AFD72BCA6A}" type="slidenum">
              <a:rPr kumimoji="1" lang="zh-CN" altLang="en-US" smtClean="0"/>
              <a:t>3</a:t>
            </a:fld>
            <a:endParaRPr kumimoji="1" lang="zh-CN" altLang="en-US"/>
          </a:p>
        </p:txBody>
      </p:sp>
    </p:spTree>
    <p:extLst>
      <p:ext uri="{BB962C8B-B14F-4D97-AF65-F5344CB8AC3E}">
        <p14:creationId xmlns:p14="http://schemas.microsoft.com/office/powerpoint/2010/main" val="1818990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Global railway maintenance investment exceeds $32 billion annually, yet detection frequency remains insufficient. China conducts track inspections twice monthly, the Netherlands twice yearly. This low-frequency detection cannot timely identify track condition changes, creating safety risks between inspections. We need predictive models to bridge these detection gaps and enable continuous condition monitoring. Track geometry irregularities directly affect train operation safety and passenger comfort, making accurate prediction crucial for proactive maintenance strategies.</a:t>
            </a:r>
          </a:p>
          <a:p>
            <a:endParaRPr lang="zh-CN" altLang="en-US" dirty="0"/>
          </a:p>
          <a:p>
            <a:endParaRPr lang="zh-CN" altLang="en-US" dirty="0"/>
          </a:p>
        </p:txBody>
      </p:sp>
      <p:sp>
        <p:nvSpPr>
          <p:cNvPr id="4" name="灯片编号占位符 3"/>
          <p:cNvSpPr>
            <a:spLocks noGrp="1"/>
          </p:cNvSpPr>
          <p:nvPr>
            <p:ph type="sldNum" sz="quarter" idx="5"/>
          </p:nvPr>
        </p:nvSpPr>
        <p:spPr/>
        <p:txBody>
          <a:bodyPr/>
          <a:lstStyle/>
          <a:p>
            <a:fld id="{2EE04943-B8AB-0E49-8968-D8AFD72BCA6A}" type="slidenum">
              <a:rPr kumimoji="1" lang="zh-CN" altLang="en-US" smtClean="0"/>
              <a:t>4</a:t>
            </a:fld>
            <a:endParaRPr kumimoji="1" lang="zh-CN" altLang="en-US"/>
          </a:p>
        </p:txBody>
      </p:sp>
    </p:spTree>
    <p:extLst>
      <p:ext uri="{BB962C8B-B14F-4D97-AF65-F5344CB8AC3E}">
        <p14:creationId xmlns:p14="http://schemas.microsoft.com/office/powerpoint/2010/main" val="385555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Traditional methods face three technical challenges: First, track geometry involves 7 interrelated parameters - left/right longitudinal level, left/right alignment, rail gauge, track cross level, and twist - requiring simultaneous modeling of their coupling relationships. Second, actual detection data has irregular time intervals ranging from days to months, making traditional deep learning assumptions of equidistant sampling inapplicable. Third, track condition evolution exhibits complex spatiotemporal characteristics requiring specialized feature extraction methods that can capture both local patterns and long-term dependencies.</a:t>
            </a:r>
          </a:p>
          <a:p>
            <a:endParaRPr lang="en-US" altLang="zh-CN" dirty="0"/>
          </a:p>
        </p:txBody>
      </p:sp>
      <p:sp>
        <p:nvSpPr>
          <p:cNvPr id="4" name="灯片编号占位符 3"/>
          <p:cNvSpPr>
            <a:spLocks noGrp="1"/>
          </p:cNvSpPr>
          <p:nvPr>
            <p:ph type="sldNum" sz="quarter" idx="5"/>
          </p:nvPr>
        </p:nvSpPr>
        <p:spPr/>
        <p:txBody>
          <a:bodyPr/>
          <a:lstStyle/>
          <a:p>
            <a:fld id="{2EE04943-B8AB-0E49-8968-D8AFD72BCA6A}" type="slidenum">
              <a:rPr kumimoji="1" lang="zh-CN" altLang="en-US" smtClean="0"/>
              <a:t>5</a:t>
            </a:fld>
            <a:endParaRPr kumimoji="1" lang="zh-CN" altLang="en-US"/>
          </a:p>
        </p:txBody>
      </p:sp>
    </p:spTree>
    <p:extLst>
      <p:ext uri="{BB962C8B-B14F-4D97-AF65-F5344CB8AC3E}">
        <p14:creationId xmlns:p14="http://schemas.microsoft.com/office/powerpoint/2010/main" val="972002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face three main challenges: First, coordinated multi-parameter analysis - we need to consider coupling effects among 7 key geometric parameters. Second, non-equidistant detection intervals - real detection data exhibits irregular time interval characteristics. Third, spatiotemporal feature extraction - we need to capture complex spatiotemporal evolution patterns.</a:t>
            </a:r>
            <a:endParaRPr lang="zh-CN" altLang="en-US" dirty="0"/>
          </a:p>
        </p:txBody>
      </p:sp>
      <p:sp>
        <p:nvSpPr>
          <p:cNvPr id="4" name="灯片编号占位符 3"/>
          <p:cNvSpPr>
            <a:spLocks noGrp="1"/>
          </p:cNvSpPr>
          <p:nvPr>
            <p:ph type="sldNum" sz="quarter" idx="5"/>
          </p:nvPr>
        </p:nvSpPr>
        <p:spPr/>
        <p:txBody>
          <a:bodyPr/>
          <a:lstStyle/>
          <a:p>
            <a:fld id="{2EE04943-B8AB-0E49-8968-D8AFD72BCA6A}" type="slidenum">
              <a:rPr kumimoji="1" lang="zh-CN" altLang="en-US" smtClean="0"/>
              <a:t>6</a:t>
            </a:fld>
            <a:endParaRPr kumimoji="1" lang="zh-CN" altLang="en-US"/>
          </a:p>
        </p:txBody>
      </p:sp>
    </p:spTree>
    <p:extLst>
      <p:ext uri="{BB962C8B-B14F-4D97-AF65-F5344CB8AC3E}">
        <p14:creationId xmlns:p14="http://schemas.microsoft.com/office/powerpoint/2010/main" val="837023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Now let me introduce our proposed methodology.</a:t>
            </a:r>
            <a:endParaRPr lang="zh-CN" altLang="en-US" dirty="0"/>
          </a:p>
        </p:txBody>
      </p:sp>
      <p:sp>
        <p:nvSpPr>
          <p:cNvPr id="4" name="灯片编号占位符 3"/>
          <p:cNvSpPr>
            <a:spLocks noGrp="1"/>
          </p:cNvSpPr>
          <p:nvPr>
            <p:ph type="sldNum" sz="quarter" idx="5"/>
          </p:nvPr>
        </p:nvSpPr>
        <p:spPr/>
        <p:txBody>
          <a:bodyPr/>
          <a:lstStyle/>
          <a:p>
            <a:fld id="{2EE04943-B8AB-0E49-8968-D8AFD72BCA6A}" type="slidenum">
              <a:rPr kumimoji="1" lang="zh-CN" altLang="en-US" smtClean="0"/>
              <a:t>7</a:t>
            </a:fld>
            <a:endParaRPr kumimoji="1" lang="zh-CN" altLang="en-US"/>
          </a:p>
        </p:txBody>
      </p:sp>
    </p:spTree>
    <p:extLst>
      <p:ext uri="{BB962C8B-B14F-4D97-AF65-F5344CB8AC3E}">
        <p14:creationId xmlns:p14="http://schemas.microsoft.com/office/powerpoint/2010/main" val="926716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296D49-F293-CC37-72CF-A9CC16082E7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F6B1ADF-9DD9-75FE-DB5A-B6F0A37341D7}"/>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810684B-15D7-D0A0-813C-A6B15B9E2E96}"/>
              </a:ext>
            </a:extLst>
          </p:cNvPr>
          <p:cNvSpPr>
            <a:spLocks noGrp="1"/>
          </p:cNvSpPr>
          <p:nvPr>
            <p:ph type="body" idx="1"/>
          </p:nvPr>
        </p:nvSpPr>
        <p:spPr/>
        <p:txBody>
          <a:bodyPr/>
          <a:lstStyle/>
          <a:p>
            <a:r>
              <a:rPr lang="en-US" altLang="zh-CN" dirty="0"/>
              <a:t>Our solution is a multi-task learning framework. Instead of predicting each parameter separately, we design a shared feature extractor with 7 specialized prediction heads. The shared layers learn common patterns among parameters, while specialized heads handle parameter-specific characteristics. This design is based on a key observation: although track parameters have different physical properties, their deterioration processes share common underlying mechanisms driven by traffic loads, environmental conditions, and material aging. The hard parameter sharing approach allows effective feature reuse while maintaining parameter-specific adaptations.</a:t>
            </a:r>
          </a:p>
        </p:txBody>
      </p:sp>
      <p:sp>
        <p:nvSpPr>
          <p:cNvPr id="4" name="灯片编号占位符 3">
            <a:extLst>
              <a:ext uri="{FF2B5EF4-FFF2-40B4-BE49-F238E27FC236}">
                <a16:creationId xmlns:a16="http://schemas.microsoft.com/office/drawing/2014/main" id="{A6E9DBD6-56C3-833E-F9F1-0290AA362C2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271971-2C66-405E-A74D-7E371BACBA1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43233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832E2-9C72-0932-39A3-8C5177EA9D9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69B7AFF-E58B-F798-E046-3AEC07E3CDD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747A055-42E3-8360-4FB7-B1CAEDDAD33E}"/>
              </a:ext>
            </a:extLst>
          </p:cNvPr>
          <p:cNvSpPr>
            <a:spLocks noGrp="1"/>
          </p:cNvSpPr>
          <p:nvPr>
            <p:ph type="body" idx="1"/>
          </p:nvPr>
        </p:nvSpPr>
        <p:spPr/>
        <p:txBody>
          <a:bodyPr/>
          <a:lstStyle/>
          <a:p>
            <a:r>
              <a:rPr lang="en-US" altLang="zh-CN" dirty="0"/>
              <a:t>The CNN-</a:t>
            </a:r>
            <a:r>
              <a:rPr lang="en-US" altLang="zh-CN" dirty="0" err="1"/>
              <a:t>BiLSTM</a:t>
            </a:r>
            <a:r>
              <a:rPr lang="en-US" altLang="zh-CN" dirty="0"/>
              <a:t>-Attention model effectively integrates spatiotemporal features and adapts to non-equidistant sampling data. CNN employs one-dimensional convolution operations to extract local features from input time series. Based on CNN-extracted features, the bidirectional LSTM network simultaneously utilizes historical and future contextual information to capture long-term temporal dependencies, enhancing the model's understanding of track geometry parameter evolution patterns. TAAM transforms irregular detection interval information into attention weight adjustment factors, addressing non-uniform temporal intervals in track inspection data and enhancing model adaptability to non-equidistant time series.</a:t>
            </a:r>
            <a:endParaRPr lang="zh-CN" altLang="en-US" dirty="0"/>
          </a:p>
        </p:txBody>
      </p:sp>
      <p:sp>
        <p:nvSpPr>
          <p:cNvPr id="4" name="灯片编号占位符 3">
            <a:extLst>
              <a:ext uri="{FF2B5EF4-FFF2-40B4-BE49-F238E27FC236}">
                <a16:creationId xmlns:a16="http://schemas.microsoft.com/office/drawing/2014/main" id="{F2C8B250-AB39-D0EA-A2A6-7E911362AC6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271971-2C66-405E-A74D-7E371BACBA1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32030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4326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cxnSp>
        <p:nvCxnSpPr>
          <p:cNvPr id="6" name="直接连接符 5">
            <a:extLst>
              <a:ext uri="{FF2B5EF4-FFF2-40B4-BE49-F238E27FC236}">
                <a16:creationId xmlns:a16="http://schemas.microsoft.com/office/drawing/2014/main" id="{52707560-AF36-C608-B4A6-023B617E3510}"/>
              </a:ext>
            </a:extLst>
          </p:cNvPr>
          <p:cNvCxnSpPr>
            <a:cxnSpLocks/>
          </p:cNvCxnSpPr>
          <p:nvPr userDrawn="1"/>
        </p:nvCxnSpPr>
        <p:spPr>
          <a:xfrm>
            <a:off x="3603625" y="399751"/>
            <a:ext cx="834707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id="{43EFFC97-5807-0AB7-D3A1-2D0C7E069CD6}"/>
              </a:ext>
            </a:extLst>
          </p:cNvPr>
          <p:cNvCxnSpPr>
            <a:cxnSpLocks/>
          </p:cNvCxnSpPr>
          <p:nvPr userDrawn="1"/>
        </p:nvCxnSpPr>
        <p:spPr>
          <a:xfrm>
            <a:off x="132148" y="399751"/>
            <a:ext cx="106165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2" descr="Yale University – Logos Download">
            <a:extLst>
              <a:ext uri="{FF2B5EF4-FFF2-40B4-BE49-F238E27FC236}">
                <a16:creationId xmlns:a16="http://schemas.microsoft.com/office/drawing/2014/main" id="{FDD564C7-333F-BE5F-31E1-BF0884321431}"/>
              </a:ext>
            </a:extLst>
          </p:cNvPr>
          <p:cNvPicPr>
            <a:picLocks noChangeAspect="1" noChangeArrowheads="1"/>
          </p:cNvPicPr>
          <p:nvPr userDrawn="1"/>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10255" y="250564"/>
            <a:ext cx="1852477" cy="298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957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自定义版式">
    <p:bg>
      <p:bgPr>
        <a:solidFill>
          <a:srgbClr val="024DC6"/>
        </a:solidFill>
        <a:effectLst/>
      </p:bgPr>
    </p:bg>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9518700D-C8D8-FA6A-BE7C-2F1A4C81A5D6}"/>
              </a:ext>
            </a:extLst>
          </p:cNvPr>
          <p:cNvGrpSpPr/>
          <p:nvPr userDrawn="1"/>
        </p:nvGrpSpPr>
        <p:grpSpPr>
          <a:xfrm>
            <a:off x="3625720" y="2416651"/>
            <a:ext cx="1569660" cy="1802737"/>
            <a:chOff x="2097104" y="2023832"/>
            <a:chExt cx="2006008" cy="2303878"/>
          </a:xfrm>
        </p:grpSpPr>
        <p:sp>
          <p:nvSpPr>
            <p:cNvPr id="7" name="文本框 6">
              <a:extLst>
                <a:ext uri="{FF2B5EF4-FFF2-40B4-BE49-F238E27FC236}">
                  <a16:creationId xmlns:a16="http://schemas.microsoft.com/office/drawing/2014/main" id="{1B959E7B-FE9B-C707-0EFB-C0C60DBAE796}"/>
                </a:ext>
              </a:extLst>
            </p:cNvPr>
            <p:cNvSpPr txBox="1"/>
            <p:nvPr userDrawn="1"/>
          </p:nvSpPr>
          <p:spPr>
            <a:xfrm>
              <a:off x="2139762" y="2023832"/>
              <a:ext cx="1792121" cy="925108"/>
            </a:xfrm>
            <a:custGeom>
              <a:avLst/>
              <a:gdLst/>
              <a:ahLst/>
              <a:cxnLst/>
              <a:rect l="l" t="t" r="r" b="b"/>
              <a:pathLst>
                <a:path w="1680525" h="867501">
                  <a:moveTo>
                    <a:pt x="1260137" y="150065"/>
                  </a:moveTo>
                  <a:cubicBezTo>
                    <a:pt x="1134740" y="150065"/>
                    <a:pt x="1019621" y="244627"/>
                    <a:pt x="914781" y="433750"/>
                  </a:cubicBezTo>
                  <a:cubicBezTo>
                    <a:pt x="1010713" y="620818"/>
                    <a:pt x="1125832" y="715037"/>
                    <a:pt x="1260137" y="716407"/>
                  </a:cubicBezTo>
                  <a:cubicBezTo>
                    <a:pt x="1337568" y="715037"/>
                    <a:pt x="1400095" y="688142"/>
                    <a:pt x="1447718" y="635722"/>
                  </a:cubicBezTo>
                  <a:cubicBezTo>
                    <a:pt x="1495342" y="583302"/>
                    <a:pt x="1519153" y="514950"/>
                    <a:pt x="1519153" y="430667"/>
                  </a:cubicBezTo>
                  <a:cubicBezTo>
                    <a:pt x="1519153" y="351180"/>
                    <a:pt x="1494485" y="284541"/>
                    <a:pt x="1445149" y="230751"/>
                  </a:cubicBezTo>
                  <a:cubicBezTo>
                    <a:pt x="1395812" y="176961"/>
                    <a:pt x="1334141" y="150065"/>
                    <a:pt x="1260137" y="150065"/>
                  </a:cubicBezTo>
                  <a:close/>
                  <a:moveTo>
                    <a:pt x="417304" y="149037"/>
                  </a:moveTo>
                  <a:cubicBezTo>
                    <a:pt x="339873" y="149037"/>
                    <a:pt x="277175" y="175761"/>
                    <a:pt x="229209" y="229209"/>
                  </a:cubicBezTo>
                  <a:cubicBezTo>
                    <a:pt x="181243" y="282657"/>
                    <a:pt x="157260" y="351865"/>
                    <a:pt x="157260" y="436834"/>
                  </a:cubicBezTo>
                  <a:cubicBezTo>
                    <a:pt x="157260" y="516320"/>
                    <a:pt x="182099" y="582274"/>
                    <a:pt x="231778" y="634694"/>
                  </a:cubicBezTo>
                  <a:cubicBezTo>
                    <a:pt x="281458" y="687114"/>
                    <a:pt x="343300" y="713324"/>
                    <a:pt x="417304" y="713324"/>
                  </a:cubicBezTo>
                  <a:cubicBezTo>
                    <a:pt x="544757" y="713324"/>
                    <a:pt x="659875" y="619105"/>
                    <a:pt x="762660" y="430667"/>
                  </a:cubicBezTo>
                  <a:cubicBezTo>
                    <a:pt x="667413" y="242914"/>
                    <a:pt x="552294" y="149037"/>
                    <a:pt x="417304" y="149037"/>
                  </a:cubicBezTo>
                  <a:close/>
                  <a:moveTo>
                    <a:pt x="413193" y="0"/>
                  </a:moveTo>
                  <a:cubicBezTo>
                    <a:pt x="588612" y="0"/>
                    <a:pt x="731139" y="100043"/>
                    <a:pt x="840776" y="300130"/>
                  </a:cubicBezTo>
                  <a:cubicBezTo>
                    <a:pt x="961376" y="100729"/>
                    <a:pt x="1102191" y="1028"/>
                    <a:pt x="1263220" y="1028"/>
                  </a:cubicBezTo>
                  <a:cubicBezTo>
                    <a:pt x="1387247" y="1028"/>
                    <a:pt x="1487804" y="41456"/>
                    <a:pt x="1564892" y="122313"/>
                  </a:cubicBezTo>
                  <a:cubicBezTo>
                    <a:pt x="1641981" y="203171"/>
                    <a:pt x="1680525" y="305955"/>
                    <a:pt x="1680525" y="430667"/>
                  </a:cubicBezTo>
                  <a:cubicBezTo>
                    <a:pt x="1680525" y="549897"/>
                    <a:pt x="1639582" y="652510"/>
                    <a:pt x="1557697" y="738506"/>
                  </a:cubicBezTo>
                  <a:cubicBezTo>
                    <a:pt x="1475813" y="824502"/>
                    <a:pt x="1377654" y="867501"/>
                    <a:pt x="1263220" y="867501"/>
                  </a:cubicBezTo>
                  <a:cubicBezTo>
                    <a:pt x="1095339" y="867501"/>
                    <a:pt x="953496" y="766429"/>
                    <a:pt x="837693" y="564286"/>
                  </a:cubicBezTo>
                  <a:cubicBezTo>
                    <a:pt x="715037" y="765059"/>
                    <a:pt x="573537" y="865445"/>
                    <a:pt x="413193" y="865445"/>
                  </a:cubicBezTo>
                  <a:cubicBezTo>
                    <a:pt x="291907" y="865445"/>
                    <a:pt x="192720" y="825530"/>
                    <a:pt x="115632" y="745701"/>
                  </a:cubicBezTo>
                  <a:cubicBezTo>
                    <a:pt x="38544" y="665872"/>
                    <a:pt x="0" y="562916"/>
                    <a:pt x="0" y="436834"/>
                  </a:cubicBezTo>
                  <a:cubicBezTo>
                    <a:pt x="0" y="316919"/>
                    <a:pt x="40428" y="214134"/>
                    <a:pt x="121285" y="128481"/>
                  </a:cubicBezTo>
                  <a:cubicBezTo>
                    <a:pt x="202142" y="42827"/>
                    <a:pt x="299445" y="0"/>
                    <a:pt x="41319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3000"/>
                </a:lnSpc>
              </a:pPr>
              <a:endParaRPr lang="zh-CN" altLang="en-US" sz="11500" dirty="0">
                <a:solidFill>
                  <a:schemeClr val="bg1"/>
                </a:solidFill>
                <a:latin typeface="+mj-ea"/>
                <a:ea typeface="+mj-ea"/>
              </a:endParaRPr>
            </a:p>
          </p:txBody>
        </p:sp>
        <p:sp>
          <p:nvSpPr>
            <p:cNvPr id="8" name="文本框 7">
              <a:extLst>
                <a:ext uri="{FF2B5EF4-FFF2-40B4-BE49-F238E27FC236}">
                  <a16:creationId xmlns:a16="http://schemas.microsoft.com/office/drawing/2014/main" id="{66D03E37-365F-C2A6-04B9-6E26F6442E42}"/>
                </a:ext>
              </a:extLst>
            </p:cNvPr>
            <p:cNvSpPr txBox="1"/>
            <p:nvPr userDrawn="1"/>
          </p:nvSpPr>
          <p:spPr>
            <a:xfrm>
              <a:off x="2097104" y="3019379"/>
              <a:ext cx="2006008" cy="1308331"/>
            </a:xfrm>
            <a:prstGeom prst="rect">
              <a:avLst/>
            </a:prstGeom>
            <a:noFill/>
          </p:spPr>
          <p:txBody>
            <a:bodyPr wrap="none" rtlCol="0">
              <a:spAutoFit/>
            </a:bodyPr>
            <a:lstStyle/>
            <a:p>
              <a:pPr algn="l">
                <a:lnSpc>
                  <a:spcPct val="123000"/>
                </a:lnSpc>
              </a:pPr>
              <a:r>
                <a:rPr lang="zh-CN" altLang="en-US" sz="5400" b="1" dirty="0">
                  <a:solidFill>
                    <a:schemeClr val="bg1"/>
                  </a:solidFill>
                  <a:latin typeface="+mj-ea"/>
                  <a:ea typeface="+mj-ea"/>
                </a:rPr>
                <a:t>引度</a:t>
              </a:r>
            </a:p>
          </p:txBody>
        </p:sp>
      </p:grpSp>
      <p:sp>
        <p:nvSpPr>
          <p:cNvPr id="9" name="文本框 8">
            <a:extLst>
              <a:ext uri="{FF2B5EF4-FFF2-40B4-BE49-F238E27FC236}">
                <a16:creationId xmlns:a16="http://schemas.microsoft.com/office/drawing/2014/main" id="{61C98B49-F05F-9F0C-CD1A-0591516F9588}"/>
              </a:ext>
            </a:extLst>
          </p:cNvPr>
          <p:cNvSpPr txBox="1"/>
          <p:nvPr userDrawn="1"/>
        </p:nvSpPr>
        <p:spPr>
          <a:xfrm>
            <a:off x="6534955" y="2547346"/>
            <a:ext cx="2031325" cy="1394677"/>
          </a:xfrm>
          <a:prstGeom prst="rect">
            <a:avLst/>
          </a:prstGeom>
          <a:noFill/>
        </p:spPr>
        <p:txBody>
          <a:bodyPr wrap="none" rtlCol="0">
            <a:spAutoFit/>
          </a:bodyPr>
          <a:lstStyle/>
          <a:p>
            <a:pPr algn="l">
              <a:lnSpc>
                <a:spcPct val="123000"/>
              </a:lnSpc>
            </a:pPr>
            <a:r>
              <a:rPr lang="zh-CN" altLang="en-US" sz="3600" b="1" dirty="0">
                <a:solidFill>
                  <a:schemeClr val="bg1"/>
                </a:solidFill>
                <a:latin typeface="+mj-ea"/>
                <a:ea typeface="+mj-ea"/>
              </a:rPr>
              <a:t>引度出品</a:t>
            </a:r>
            <a:endParaRPr lang="en-US" altLang="zh-CN" sz="3600" b="1" dirty="0">
              <a:solidFill>
                <a:schemeClr val="bg1"/>
              </a:solidFill>
              <a:latin typeface="+mj-ea"/>
              <a:ea typeface="+mj-ea"/>
            </a:endParaRPr>
          </a:p>
          <a:p>
            <a:pPr algn="l">
              <a:lnSpc>
                <a:spcPct val="123000"/>
              </a:lnSpc>
            </a:pPr>
            <a:r>
              <a:rPr lang="zh-CN" altLang="en-US" sz="3600" b="1" dirty="0">
                <a:solidFill>
                  <a:schemeClr val="bg1"/>
                </a:solidFill>
                <a:latin typeface="+mj-ea"/>
                <a:ea typeface="+mj-ea"/>
              </a:rPr>
              <a:t>必能摆平</a:t>
            </a:r>
          </a:p>
        </p:txBody>
      </p:sp>
      <p:sp>
        <p:nvSpPr>
          <p:cNvPr id="10" name="文本框 9">
            <a:extLst>
              <a:ext uri="{FF2B5EF4-FFF2-40B4-BE49-F238E27FC236}">
                <a16:creationId xmlns:a16="http://schemas.microsoft.com/office/drawing/2014/main" id="{6DBD8274-9905-1346-F8AD-AF3F1D9C1A44}"/>
              </a:ext>
            </a:extLst>
          </p:cNvPr>
          <p:cNvSpPr txBox="1"/>
          <p:nvPr userDrawn="1"/>
        </p:nvSpPr>
        <p:spPr>
          <a:xfrm>
            <a:off x="8825564" y="2365577"/>
            <a:ext cx="501421" cy="380008"/>
          </a:xfrm>
          <a:custGeom>
            <a:avLst/>
            <a:gdLst/>
            <a:ahLst/>
            <a:cxnLst/>
            <a:rect l="l" t="t" r="r" b="b"/>
            <a:pathLst>
              <a:path w="189309" h="143470">
                <a:moveTo>
                  <a:pt x="148828" y="0"/>
                </a:moveTo>
                <a:lnTo>
                  <a:pt x="189309" y="0"/>
                </a:lnTo>
                <a:lnTo>
                  <a:pt x="154483" y="143470"/>
                </a:lnTo>
                <a:lnTo>
                  <a:pt x="101798" y="143470"/>
                </a:lnTo>
                <a:close/>
                <a:moveTo>
                  <a:pt x="47029" y="0"/>
                </a:moveTo>
                <a:lnTo>
                  <a:pt x="87510" y="0"/>
                </a:lnTo>
                <a:lnTo>
                  <a:pt x="52685" y="143470"/>
                </a:lnTo>
                <a:lnTo>
                  <a:pt x="0" y="143470"/>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3000"/>
              </a:lnSpc>
            </a:pPr>
            <a:endParaRPr lang="zh-CN" altLang="en-US" sz="4800" dirty="0">
              <a:solidFill>
                <a:schemeClr val="bg1"/>
              </a:solidFill>
              <a:latin typeface="+mj-ea"/>
              <a:ea typeface="+mj-ea"/>
            </a:endParaRPr>
          </a:p>
        </p:txBody>
      </p:sp>
      <p:sp>
        <p:nvSpPr>
          <p:cNvPr id="11" name="文本框 10">
            <a:extLst>
              <a:ext uri="{FF2B5EF4-FFF2-40B4-BE49-F238E27FC236}">
                <a16:creationId xmlns:a16="http://schemas.microsoft.com/office/drawing/2014/main" id="{6C08A8B2-741B-B3F1-F659-AFAEE6CE2F53}"/>
              </a:ext>
            </a:extLst>
          </p:cNvPr>
          <p:cNvSpPr txBox="1"/>
          <p:nvPr userDrawn="1"/>
        </p:nvSpPr>
        <p:spPr>
          <a:xfrm>
            <a:off x="11195088" y="6426014"/>
            <a:ext cx="777506" cy="195141"/>
          </a:xfrm>
          <a:custGeom>
            <a:avLst/>
            <a:gdLst/>
            <a:ahLst/>
            <a:cxnLst/>
            <a:rect l="l" t="t" r="r" b="b"/>
            <a:pathLst>
              <a:path w="777506" h="195141">
                <a:moveTo>
                  <a:pt x="277183" y="135564"/>
                </a:moveTo>
                <a:cubicBezTo>
                  <a:pt x="285518" y="143898"/>
                  <a:pt x="295219" y="150605"/>
                  <a:pt x="306288" y="155683"/>
                </a:cubicBezTo>
                <a:cubicBezTo>
                  <a:pt x="318139" y="150214"/>
                  <a:pt x="328231" y="143507"/>
                  <a:pt x="336566" y="135564"/>
                </a:cubicBezTo>
                <a:close/>
                <a:moveTo>
                  <a:pt x="236944" y="114467"/>
                </a:moveTo>
                <a:lnTo>
                  <a:pt x="365671" y="114467"/>
                </a:lnTo>
                <a:lnTo>
                  <a:pt x="365671" y="135564"/>
                </a:lnTo>
                <a:cubicBezTo>
                  <a:pt x="355253" y="147544"/>
                  <a:pt x="344835" y="157181"/>
                  <a:pt x="334417" y="164474"/>
                </a:cubicBezTo>
                <a:cubicBezTo>
                  <a:pt x="348742" y="167208"/>
                  <a:pt x="365931" y="168901"/>
                  <a:pt x="385986" y="169552"/>
                </a:cubicBezTo>
                <a:cubicBezTo>
                  <a:pt x="382079" y="177105"/>
                  <a:pt x="378238" y="184984"/>
                  <a:pt x="374461" y="193188"/>
                </a:cubicBezTo>
                <a:cubicBezTo>
                  <a:pt x="345681" y="189672"/>
                  <a:pt x="322567" y="184789"/>
                  <a:pt x="305116" y="178538"/>
                </a:cubicBezTo>
                <a:cubicBezTo>
                  <a:pt x="286494" y="184789"/>
                  <a:pt x="263314" y="190193"/>
                  <a:pt x="235577" y="194751"/>
                </a:cubicBezTo>
                <a:cubicBezTo>
                  <a:pt x="232321" y="187458"/>
                  <a:pt x="228089" y="180231"/>
                  <a:pt x="222880" y="173068"/>
                </a:cubicBezTo>
                <a:cubicBezTo>
                  <a:pt x="243976" y="172027"/>
                  <a:pt x="262728" y="169357"/>
                  <a:pt x="279137" y="165060"/>
                </a:cubicBezTo>
                <a:cubicBezTo>
                  <a:pt x="268328" y="157246"/>
                  <a:pt x="258431" y="147414"/>
                  <a:pt x="249445" y="135564"/>
                </a:cubicBezTo>
                <a:lnTo>
                  <a:pt x="236944" y="135564"/>
                </a:lnTo>
                <a:close/>
                <a:moveTo>
                  <a:pt x="280895" y="73447"/>
                </a:moveTo>
                <a:lnTo>
                  <a:pt x="280895" y="85362"/>
                </a:lnTo>
                <a:lnTo>
                  <a:pt x="329338" y="85362"/>
                </a:lnTo>
                <a:lnTo>
                  <a:pt x="329338" y="73447"/>
                </a:lnTo>
                <a:close/>
                <a:moveTo>
                  <a:pt x="255892" y="44146"/>
                </a:moveTo>
                <a:lnTo>
                  <a:pt x="280895" y="44146"/>
                </a:lnTo>
                <a:lnTo>
                  <a:pt x="280895" y="52350"/>
                </a:lnTo>
                <a:lnTo>
                  <a:pt x="329338" y="52350"/>
                </a:lnTo>
                <a:lnTo>
                  <a:pt x="329338" y="44146"/>
                </a:lnTo>
                <a:lnTo>
                  <a:pt x="354341" y="44146"/>
                </a:lnTo>
                <a:lnTo>
                  <a:pt x="354341" y="52350"/>
                </a:lnTo>
                <a:lnTo>
                  <a:pt x="380907" y="52350"/>
                </a:lnTo>
                <a:lnTo>
                  <a:pt x="380907" y="73447"/>
                </a:lnTo>
                <a:lnTo>
                  <a:pt x="354341" y="73447"/>
                </a:lnTo>
                <a:lnTo>
                  <a:pt x="354341" y="105286"/>
                </a:lnTo>
                <a:lnTo>
                  <a:pt x="255892" y="105286"/>
                </a:lnTo>
                <a:lnTo>
                  <a:pt x="255892" y="73447"/>
                </a:lnTo>
                <a:lnTo>
                  <a:pt x="234600" y="73447"/>
                </a:lnTo>
                <a:lnTo>
                  <a:pt x="234600" y="52350"/>
                </a:lnTo>
                <a:lnTo>
                  <a:pt x="255892" y="52350"/>
                </a:lnTo>
                <a:close/>
                <a:moveTo>
                  <a:pt x="571979" y="41216"/>
                </a:moveTo>
                <a:lnTo>
                  <a:pt x="571979" y="90050"/>
                </a:lnTo>
                <a:lnTo>
                  <a:pt x="585946" y="90050"/>
                </a:lnTo>
                <a:cubicBezTo>
                  <a:pt x="604893" y="90050"/>
                  <a:pt x="614367" y="81813"/>
                  <a:pt x="614367" y="65340"/>
                </a:cubicBezTo>
                <a:cubicBezTo>
                  <a:pt x="614367" y="49257"/>
                  <a:pt x="604991" y="41216"/>
                  <a:pt x="586239" y="41216"/>
                </a:cubicBezTo>
                <a:close/>
                <a:moveTo>
                  <a:pt x="438629" y="41216"/>
                </a:moveTo>
                <a:lnTo>
                  <a:pt x="438629" y="90050"/>
                </a:lnTo>
                <a:lnTo>
                  <a:pt x="452596" y="90050"/>
                </a:lnTo>
                <a:cubicBezTo>
                  <a:pt x="471544" y="90050"/>
                  <a:pt x="481017" y="81813"/>
                  <a:pt x="481017" y="65340"/>
                </a:cubicBezTo>
                <a:cubicBezTo>
                  <a:pt x="481017" y="49257"/>
                  <a:pt x="471641" y="41216"/>
                  <a:pt x="452889" y="41216"/>
                </a:cubicBezTo>
                <a:close/>
                <a:moveTo>
                  <a:pt x="658937" y="16213"/>
                </a:moveTo>
                <a:lnTo>
                  <a:pt x="777506" y="16213"/>
                </a:lnTo>
                <a:lnTo>
                  <a:pt x="777506" y="42583"/>
                </a:lnTo>
                <a:lnTo>
                  <a:pt x="734337" y="42583"/>
                </a:lnTo>
                <a:lnTo>
                  <a:pt x="734337" y="167501"/>
                </a:lnTo>
                <a:lnTo>
                  <a:pt x="702009" y="167501"/>
                </a:lnTo>
                <a:lnTo>
                  <a:pt x="702009" y="42583"/>
                </a:lnTo>
                <a:lnTo>
                  <a:pt x="658937" y="42583"/>
                </a:lnTo>
                <a:close/>
                <a:moveTo>
                  <a:pt x="539749" y="16213"/>
                </a:moveTo>
                <a:lnTo>
                  <a:pt x="591806" y="16213"/>
                </a:lnTo>
                <a:cubicBezTo>
                  <a:pt x="629441" y="16213"/>
                  <a:pt x="648258" y="32165"/>
                  <a:pt x="648258" y="64070"/>
                </a:cubicBezTo>
                <a:cubicBezTo>
                  <a:pt x="648258" y="79567"/>
                  <a:pt x="642577" y="91987"/>
                  <a:pt x="631215" y="101331"/>
                </a:cubicBezTo>
                <a:cubicBezTo>
                  <a:pt x="619853" y="110674"/>
                  <a:pt x="605642" y="115151"/>
                  <a:pt x="588583" y="114760"/>
                </a:cubicBezTo>
                <a:lnTo>
                  <a:pt x="571979" y="114760"/>
                </a:lnTo>
                <a:lnTo>
                  <a:pt x="571979" y="167501"/>
                </a:lnTo>
                <a:lnTo>
                  <a:pt x="539749" y="167501"/>
                </a:lnTo>
                <a:close/>
                <a:moveTo>
                  <a:pt x="406399" y="16213"/>
                </a:moveTo>
                <a:lnTo>
                  <a:pt x="458456" y="16213"/>
                </a:lnTo>
                <a:cubicBezTo>
                  <a:pt x="496091" y="16213"/>
                  <a:pt x="514908" y="32165"/>
                  <a:pt x="514908" y="64070"/>
                </a:cubicBezTo>
                <a:cubicBezTo>
                  <a:pt x="514908" y="79567"/>
                  <a:pt x="509227" y="91987"/>
                  <a:pt x="497865" y="101331"/>
                </a:cubicBezTo>
                <a:cubicBezTo>
                  <a:pt x="486503" y="110674"/>
                  <a:pt x="472292" y="115151"/>
                  <a:pt x="455233" y="114760"/>
                </a:cubicBezTo>
                <a:lnTo>
                  <a:pt x="438629" y="114760"/>
                </a:lnTo>
                <a:lnTo>
                  <a:pt x="438629" y="167501"/>
                </a:lnTo>
                <a:lnTo>
                  <a:pt x="406399" y="167501"/>
                </a:lnTo>
                <a:close/>
                <a:moveTo>
                  <a:pt x="782" y="11134"/>
                </a:moveTo>
                <a:lnTo>
                  <a:pt x="103919" y="11134"/>
                </a:lnTo>
                <a:lnTo>
                  <a:pt x="103919" y="83799"/>
                </a:lnTo>
                <a:lnTo>
                  <a:pt x="32621" y="83799"/>
                </a:lnTo>
                <a:lnTo>
                  <a:pt x="31059" y="105286"/>
                </a:lnTo>
                <a:lnTo>
                  <a:pt x="104505" y="105286"/>
                </a:lnTo>
                <a:lnTo>
                  <a:pt x="101282" y="155781"/>
                </a:lnTo>
                <a:cubicBezTo>
                  <a:pt x="100631" y="164571"/>
                  <a:pt x="98597" y="171717"/>
                  <a:pt x="95178" y="177219"/>
                </a:cubicBezTo>
                <a:cubicBezTo>
                  <a:pt x="91760" y="182721"/>
                  <a:pt x="87023" y="186530"/>
                  <a:pt x="80967" y="188646"/>
                </a:cubicBezTo>
                <a:cubicBezTo>
                  <a:pt x="74912" y="190763"/>
                  <a:pt x="56778" y="191821"/>
                  <a:pt x="26566" y="191821"/>
                </a:cubicBezTo>
                <a:cubicBezTo>
                  <a:pt x="24222" y="181924"/>
                  <a:pt x="21552" y="172482"/>
                  <a:pt x="18557" y="163497"/>
                </a:cubicBezTo>
                <a:cubicBezTo>
                  <a:pt x="28454" y="164018"/>
                  <a:pt x="38319" y="164278"/>
                  <a:pt x="48151" y="164278"/>
                </a:cubicBezTo>
                <a:cubicBezTo>
                  <a:pt x="56094" y="164278"/>
                  <a:pt x="61515" y="163676"/>
                  <a:pt x="64413" y="162471"/>
                </a:cubicBezTo>
                <a:cubicBezTo>
                  <a:pt x="67310" y="161267"/>
                  <a:pt x="69247" y="159232"/>
                  <a:pt x="70224" y="156367"/>
                </a:cubicBezTo>
                <a:cubicBezTo>
                  <a:pt x="71201" y="153502"/>
                  <a:pt x="72145" y="144875"/>
                  <a:pt x="73056" y="130485"/>
                </a:cubicBezTo>
                <a:lnTo>
                  <a:pt x="0" y="130485"/>
                </a:lnTo>
                <a:lnTo>
                  <a:pt x="6446" y="58601"/>
                </a:lnTo>
                <a:lnTo>
                  <a:pt x="75205" y="58601"/>
                </a:lnTo>
                <a:lnTo>
                  <a:pt x="75205" y="36333"/>
                </a:lnTo>
                <a:lnTo>
                  <a:pt x="782" y="36333"/>
                </a:lnTo>
                <a:close/>
                <a:moveTo>
                  <a:pt x="137908" y="4688"/>
                </a:moveTo>
                <a:lnTo>
                  <a:pt x="166623" y="4688"/>
                </a:lnTo>
                <a:lnTo>
                  <a:pt x="166623" y="191821"/>
                </a:lnTo>
                <a:lnTo>
                  <a:pt x="137908" y="191821"/>
                </a:lnTo>
                <a:close/>
                <a:moveTo>
                  <a:pt x="309805" y="0"/>
                </a:moveTo>
                <a:cubicBezTo>
                  <a:pt x="312149" y="5990"/>
                  <a:pt x="314493" y="12111"/>
                  <a:pt x="316837" y="18362"/>
                </a:cubicBezTo>
                <a:lnTo>
                  <a:pt x="384423" y="18362"/>
                </a:lnTo>
                <a:lnTo>
                  <a:pt x="384423" y="40239"/>
                </a:lnTo>
                <a:lnTo>
                  <a:pt x="230302" y="40239"/>
                </a:lnTo>
                <a:lnTo>
                  <a:pt x="230302" y="90050"/>
                </a:lnTo>
                <a:cubicBezTo>
                  <a:pt x="230563" y="138884"/>
                  <a:pt x="224052" y="173915"/>
                  <a:pt x="210769" y="195141"/>
                </a:cubicBezTo>
                <a:cubicBezTo>
                  <a:pt x="203606" y="188239"/>
                  <a:pt x="196509" y="182119"/>
                  <a:pt x="189477" y="176780"/>
                </a:cubicBezTo>
                <a:cubicBezTo>
                  <a:pt x="200546" y="156074"/>
                  <a:pt x="205820" y="125992"/>
                  <a:pt x="205299" y="86534"/>
                </a:cubicBezTo>
                <a:lnTo>
                  <a:pt x="205299" y="18362"/>
                </a:lnTo>
                <a:lnTo>
                  <a:pt x="283043" y="18362"/>
                </a:lnTo>
                <a:cubicBezTo>
                  <a:pt x="281611" y="14585"/>
                  <a:pt x="279723" y="10027"/>
                  <a:pt x="277379" y="4688"/>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3000"/>
              </a:lnSpc>
            </a:pPr>
            <a:endParaRPr lang="zh-CN" altLang="en-US" sz="1600" b="1" dirty="0">
              <a:solidFill>
                <a:schemeClr val="bg1"/>
              </a:solidFill>
              <a:latin typeface="+mj-ea"/>
              <a:ea typeface="+mj-ea"/>
            </a:endParaRPr>
          </a:p>
        </p:txBody>
      </p:sp>
      <p:cxnSp>
        <p:nvCxnSpPr>
          <p:cNvPr id="12" name="直接连接符 11">
            <a:extLst>
              <a:ext uri="{FF2B5EF4-FFF2-40B4-BE49-F238E27FC236}">
                <a16:creationId xmlns:a16="http://schemas.microsoft.com/office/drawing/2014/main" id="{BC216F0D-CE47-5189-0F84-CD622A0A3327}"/>
              </a:ext>
            </a:extLst>
          </p:cNvPr>
          <p:cNvCxnSpPr>
            <a:cxnSpLocks/>
          </p:cNvCxnSpPr>
          <p:nvPr userDrawn="1"/>
        </p:nvCxnSpPr>
        <p:spPr>
          <a:xfrm>
            <a:off x="11058843" y="6417222"/>
            <a:ext cx="0" cy="2127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C423938D-3B19-C3EB-A80C-B8E91898AFBB}"/>
              </a:ext>
            </a:extLst>
          </p:cNvPr>
          <p:cNvSpPr txBox="1"/>
          <p:nvPr userDrawn="1"/>
        </p:nvSpPr>
        <p:spPr>
          <a:xfrm>
            <a:off x="10331117" y="6426795"/>
            <a:ext cx="591480" cy="193578"/>
          </a:xfrm>
          <a:custGeom>
            <a:avLst/>
            <a:gdLst/>
            <a:ahLst/>
            <a:cxnLst/>
            <a:rect l="l" t="t" r="r" b="b"/>
            <a:pathLst>
              <a:path w="591480" h="193578">
                <a:moveTo>
                  <a:pt x="493226" y="55866"/>
                </a:moveTo>
                <a:lnTo>
                  <a:pt x="493226" y="91417"/>
                </a:lnTo>
                <a:lnTo>
                  <a:pt x="529558" y="91417"/>
                </a:lnTo>
                <a:lnTo>
                  <a:pt x="532098" y="55866"/>
                </a:lnTo>
                <a:close/>
                <a:moveTo>
                  <a:pt x="29887" y="45318"/>
                </a:moveTo>
                <a:lnTo>
                  <a:pt x="59187" y="52350"/>
                </a:lnTo>
                <a:cubicBezTo>
                  <a:pt x="49681" y="87250"/>
                  <a:pt x="39588" y="119220"/>
                  <a:pt x="28910" y="148260"/>
                </a:cubicBezTo>
                <a:lnTo>
                  <a:pt x="0" y="137321"/>
                </a:lnTo>
                <a:cubicBezTo>
                  <a:pt x="11460" y="107630"/>
                  <a:pt x="21422" y="76962"/>
                  <a:pt x="29887" y="45318"/>
                </a:cubicBezTo>
                <a:close/>
                <a:moveTo>
                  <a:pt x="159200" y="45122"/>
                </a:moveTo>
                <a:cubicBezTo>
                  <a:pt x="171571" y="73642"/>
                  <a:pt x="183552" y="103658"/>
                  <a:pt x="195142" y="135173"/>
                </a:cubicBezTo>
                <a:lnTo>
                  <a:pt x="164278" y="147088"/>
                </a:lnTo>
                <a:cubicBezTo>
                  <a:pt x="153600" y="113360"/>
                  <a:pt x="142726" y="82432"/>
                  <a:pt x="131657" y="54303"/>
                </a:cubicBezTo>
                <a:close/>
                <a:moveTo>
                  <a:pt x="276597" y="16017"/>
                </a:moveTo>
                <a:lnTo>
                  <a:pt x="386376" y="16017"/>
                </a:lnTo>
                <a:lnTo>
                  <a:pt x="386376" y="42192"/>
                </a:lnTo>
                <a:lnTo>
                  <a:pt x="345746" y="42192"/>
                </a:lnTo>
                <a:lnTo>
                  <a:pt x="345746" y="158613"/>
                </a:lnTo>
                <a:lnTo>
                  <a:pt x="391651" y="158613"/>
                </a:lnTo>
                <a:lnTo>
                  <a:pt x="391651" y="184788"/>
                </a:lnTo>
                <a:lnTo>
                  <a:pt x="269565" y="184788"/>
                </a:lnTo>
                <a:lnTo>
                  <a:pt x="269565" y="172677"/>
                </a:lnTo>
                <a:cubicBezTo>
                  <a:pt x="246711" y="175607"/>
                  <a:pt x="225093" y="178863"/>
                  <a:pt x="204713" y="182444"/>
                </a:cubicBezTo>
                <a:lnTo>
                  <a:pt x="200025" y="154902"/>
                </a:lnTo>
                <a:cubicBezTo>
                  <a:pt x="224507" y="151907"/>
                  <a:pt x="248404" y="148586"/>
                  <a:pt x="271714" y="144939"/>
                </a:cubicBezTo>
                <a:lnTo>
                  <a:pt x="271128" y="158613"/>
                </a:lnTo>
                <a:lnTo>
                  <a:pt x="317618" y="158613"/>
                </a:lnTo>
                <a:lnTo>
                  <a:pt x="317618" y="42192"/>
                </a:lnTo>
                <a:lnTo>
                  <a:pt x="276597" y="42192"/>
                </a:lnTo>
                <a:close/>
                <a:moveTo>
                  <a:pt x="83604" y="2930"/>
                </a:moveTo>
                <a:lnTo>
                  <a:pt x="114077" y="2930"/>
                </a:lnTo>
                <a:lnTo>
                  <a:pt x="114077" y="150800"/>
                </a:lnTo>
                <a:cubicBezTo>
                  <a:pt x="114077" y="163627"/>
                  <a:pt x="112075" y="173084"/>
                  <a:pt x="108070" y="179172"/>
                </a:cubicBezTo>
                <a:cubicBezTo>
                  <a:pt x="104066" y="185260"/>
                  <a:pt x="98922" y="188858"/>
                  <a:pt x="92639" y="189965"/>
                </a:cubicBezTo>
                <a:cubicBezTo>
                  <a:pt x="86355" y="191072"/>
                  <a:pt x="72014" y="191625"/>
                  <a:pt x="49616" y="191625"/>
                </a:cubicBezTo>
                <a:cubicBezTo>
                  <a:pt x="47662" y="180556"/>
                  <a:pt x="45253" y="170268"/>
                  <a:pt x="42388" y="160762"/>
                </a:cubicBezTo>
                <a:cubicBezTo>
                  <a:pt x="52806" y="161934"/>
                  <a:pt x="61922" y="162520"/>
                  <a:pt x="69735" y="162520"/>
                </a:cubicBezTo>
                <a:cubicBezTo>
                  <a:pt x="78981" y="162520"/>
                  <a:pt x="83604" y="157115"/>
                  <a:pt x="83604" y="146307"/>
                </a:cubicBezTo>
                <a:close/>
                <a:moveTo>
                  <a:pt x="464902" y="1562"/>
                </a:moveTo>
                <a:lnTo>
                  <a:pt x="493226" y="1562"/>
                </a:lnTo>
                <a:lnTo>
                  <a:pt x="493226" y="32035"/>
                </a:lnTo>
                <a:lnTo>
                  <a:pt x="547041" y="32035"/>
                </a:lnTo>
                <a:cubicBezTo>
                  <a:pt x="541507" y="27933"/>
                  <a:pt x="535744" y="23831"/>
                  <a:pt x="529754" y="19729"/>
                </a:cubicBezTo>
                <a:lnTo>
                  <a:pt x="546553" y="1758"/>
                </a:lnTo>
                <a:cubicBezTo>
                  <a:pt x="562831" y="12306"/>
                  <a:pt x="577807" y="22919"/>
                  <a:pt x="591480" y="33597"/>
                </a:cubicBezTo>
                <a:lnTo>
                  <a:pt x="573314" y="53131"/>
                </a:lnTo>
                <a:cubicBezTo>
                  <a:pt x="569342" y="49680"/>
                  <a:pt x="565175" y="46197"/>
                  <a:pt x="560812" y="42681"/>
                </a:cubicBezTo>
                <a:lnTo>
                  <a:pt x="557394" y="91417"/>
                </a:lnTo>
                <a:lnTo>
                  <a:pt x="586011" y="91417"/>
                </a:lnTo>
                <a:cubicBezTo>
                  <a:pt x="585099" y="118374"/>
                  <a:pt x="584090" y="136654"/>
                  <a:pt x="582983" y="146258"/>
                </a:cubicBezTo>
                <a:cubicBezTo>
                  <a:pt x="581876" y="155862"/>
                  <a:pt x="578311" y="163448"/>
                  <a:pt x="572288" y="169015"/>
                </a:cubicBezTo>
                <a:cubicBezTo>
                  <a:pt x="566266" y="174582"/>
                  <a:pt x="557492" y="177365"/>
                  <a:pt x="545967" y="177365"/>
                </a:cubicBezTo>
                <a:cubicBezTo>
                  <a:pt x="533726" y="177365"/>
                  <a:pt x="524610" y="177170"/>
                  <a:pt x="518620" y="176779"/>
                </a:cubicBezTo>
                <a:cubicBezTo>
                  <a:pt x="517578" y="168836"/>
                  <a:pt x="515624" y="159525"/>
                  <a:pt x="512759" y="148846"/>
                </a:cubicBezTo>
                <a:cubicBezTo>
                  <a:pt x="521224" y="150018"/>
                  <a:pt x="529754" y="150604"/>
                  <a:pt x="538349" y="150604"/>
                </a:cubicBezTo>
                <a:cubicBezTo>
                  <a:pt x="543492" y="150604"/>
                  <a:pt x="547481" y="149497"/>
                  <a:pt x="550313" y="147284"/>
                </a:cubicBezTo>
                <a:cubicBezTo>
                  <a:pt x="553145" y="145070"/>
                  <a:pt x="554871" y="141944"/>
                  <a:pt x="555489" y="137907"/>
                </a:cubicBezTo>
                <a:cubicBezTo>
                  <a:pt x="556108" y="133870"/>
                  <a:pt x="556580" y="126448"/>
                  <a:pt x="556906" y="115639"/>
                </a:cubicBezTo>
                <a:lnTo>
                  <a:pt x="493226" y="115639"/>
                </a:lnTo>
                <a:lnTo>
                  <a:pt x="493226" y="193578"/>
                </a:lnTo>
                <a:lnTo>
                  <a:pt x="464902" y="193578"/>
                </a:lnTo>
                <a:lnTo>
                  <a:pt x="464902" y="115639"/>
                </a:lnTo>
                <a:lnTo>
                  <a:pt x="400441" y="115639"/>
                </a:lnTo>
                <a:lnTo>
                  <a:pt x="400441" y="91417"/>
                </a:lnTo>
                <a:lnTo>
                  <a:pt x="464902" y="91417"/>
                </a:lnTo>
                <a:lnTo>
                  <a:pt x="464902" y="55866"/>
                </a:lnTo>
                <a:lnTo>
                  <a:pt x="414114" y="55866"/>
                </a:lnTo>
                <a:lnTo>
                  <a:pt x="414114" y="32035"/>
                </a:lnTo>
                <a:lnTo>
                  <a:pt x="464902" y="32035"/>
                </a:lnTo>
                <a:close/>
                <a:moveTo>
                  <a:pt x="234404" y="0"/>
                </a:moveTo>
                <a:lnTo>
                  <a:pt x="261361" y="10938"/>
                </a:lnTo>
                <a:cubicBezTo>
                  <a:pt x="248859" y="31905"/>
                  <a:pt x="238441" y="48248"/>
                  <a:pt x="230107" y="59968"/>
                </a:cubicBezTo>
                <a:cubicBezTo>
                  <a:pt x="234469" y="59903"/>
                  <a:pt x="239744" y="59707"/>
                  <a:pt x="245929" y="59382"/>
                </a:cubicBezTo>
                <a:cubicBezTo>
                  <a:pt x="250227" y="52089"/>
                  <a:pt x="254459" y="44471"/>
                  <a:pt x="258626" y="36528"/>
                </a:cubicBezTo>
                <a:lnTo>
                  <a:pt x="283629" y="48834"/>
                </a:lnTo>
                <a:cubicBezTo>
                  <a:pt x="272560" y="68367"/>
                  <a:pt x="257910" y="89724"/>
                  <a:pt x="239678" y="112904"/>
                </a:cubicBezTo>
                <a:cubicBezTo>
                  <a:pt x="251268" y="111602"/>
                  <a:pt x="262533" y="110170"/>
                  <a:pt x="273472" y="108607"/>
                </a:cubicBezTo>
                <a:cubicBezTo>
                  <a:pt x="272169" y="119155"/>
                  <a:pt x="271388" y="127750"/>
                  <a:pt x="271128" y="134391"/>
                </a:cubicBezTo>
                <a:cubicBezTo>
                  <a:pt x="239613" y="136996"/>
                  <a:pt x="219949" y="139731"/>
                  <a:pt x="212136" y="142595"/>
                </a:cubicBezTo>
                <a:lnTo>
                  <a:pt x="201588" y="116420"/>
                </a:lnTo>
                <a:cubicBezTo>
                  <a:pt x="208099" y="114337"/>
                  <a:pt x="217833" y="103268"/>
                  <a:pt x="230791" y="83213"/>
                </a:cubicBezTo>
                <a:cubicBezTo>
                  <a:pt x="219917" y="83929"/>
                  <a:pt x="211941" y="84906"/>
                  <a:pt x="206862" y="86143"/>
                </a:cubicBezTo>
                <a:lnTo>
                  <a:pt x="198853" y="62507"/>
                </a:lnTo>
                <a:cubicBezTo>
                  <a:pt x="206146" y="57038"/>
                  <a:pt x="217996" y="36202"/>
                  <a:pt x="2344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3000"/>
              </a:lnSpc>
            </a:pPr>
            <a:endParaRPr lang="zh-CN" altLang="en-US" sz="1600" b="1" dirty="0">
              <a:solidFill>
                <a:schemeClr val="bg1"/>
              </a:solidFill>
              <a:latin typeface="+mj-ea"/>
              <a:ea typeface="+mj-ea"/>
            </a:endParaRPr>
          </a:p>
        </p:txBody>
      </p:sp>
      <p:sp>
        <p:nvSpPr>
          <p:cNvPr id="14" name="文本框 13">
            <a:extLst>
              <a:ext uri="{FF2B5EF4-FFF2-40B4-BE49-F238E27FC236}">
                <a16:creationId xmlns:a16="http://schemas.microsoft.com/office/drawing/2014/main" id="{AB2A4C86-7CCE-CEB1-3ED1-ABF671134028}"/>
              </a:ext>
            </a:extLst>
          </p:cNvPr>
          <p:cNvSpPr txBox="1"/>
          <p:nvPr userDrawn="1"/>
        </p:nvSpPr>
        <p:spPr>
          <a:xfrm>
            <a:off x="8152569" y="6421133"/>
            <a:ext cx="1042083" cy="204902"/>
          </a:xfrm>
          <a:custGeom>
            <a:avLst/>
            <a:gdLst/>
            <a:ahLst/>
            <a:cxnLst/>
            <a:rect l="l" t="t" r="r" b="b"/>
            <a:pathLst>
              <a:path w="996413" h="195922">
                <a:moveTo>
                  <a:pt x="293591" y="141423"/>
                </a:moveTo>
                <a:lnTo>
                  <a:pt x="293591" y="160176"/>
                </a:lnTo>
                <a:lnTo>
                  <a:pt x="357661" y="160176"/>
                </a:lnTo>
                <a:lnTo>
                  <a:pt x="357661" y="141423"/>
                </a:lnTo>
                <a:close/>
                <a:moveTo>
                  <a:pt x="266830" y="118374"/>
                </a:moveTo>
                <a:lnTo>
                  <a:pt x="384423" y="118374"/>
                </a:lnTo>
                <a:lnTo>
                  <a:pt x="384423" y="193383"/>
                </a:lnTo>
                <a:lnTo>
                  <a:pt x="357661" y="193383"/>
                </a:lnTo>
                <a:lnTo>
                  <a:pt x="357661" y="183226"/>
                </a:lnTo>
                <a:lnTo>
                  <a:pt x="293591" y="183226"/>
                </a:lnTo>
                <a:lnTo>
                  <a:pt x="293591" y="193383"/>
                </a:lnTo>
                <a:lnTo>
                  <a:pt x="266830" y="193383"/>
                </a:lnTo>
                <a:close/>
                <a:moveTo>
                  <a:pt x="267221" y="87120"/>
                </a:moveTo>
                <a:lnTo>
                  <a:pt x="384423" y="87120"/>
                </a:lnTo>
                <a:lnTo>
                  <a:pt x="384423" y="108021"/>
                </a:lnTo>
                <a:lnTo>
                  <a:pt x="267221" y="108021"/>
                </a:lnTo>
                <a:close/>
                <a:moveTo>
                  <a:pt x="802443" y="83799"/>
                </a:moveTo>
                <a:lnTo>
                  <a:pt x="996413" y="83799"/>
                </a:lnTo>
                <a:lnTo>
                  <a:pt x="996413" y="107630"/>
                </a:lnTo>
                <a:lnTo>
                  <a:pt x="861923" y="107630"/>
                </a:lnTo>
                <a:lnTo>
                  <a:pt x="860068" y="119936"/>
                </a:lnTo>
                <a:lnTo>
                  <a:pt x="973168" y="119936"/>
                </a:lnTo>
                <a:lnTo>
                  <a:pt x="969261" y="162324"/>
                </a:lnTo>
                <a:cubicBezTo>
                  <a:pt x="968284" y="172287"/>
                  <a:pt x="964622" y="179596"/>
                  <a:pt x="958273" y="184251"/>
                </a:cubicBezTo>
                <a:cubicBezTo>
                  <a:pt x="951925" y="188907"/>
                  <a:pt x="943721" y="191299"/>
                  <a:pt x="933661" y="191430"/>
                </a:cubicBezTo>
                <a:cubicBezTo>
                  <a:pt x="923601" y="191560"/>
                  <a:pt x="904995" y="191625"/>
                  <a:pt x="877843" y="191625"/>
                </a:cubicBezTo>
                <a:cubicBezTo>
                  <a:pt x="876020" y="183030"/>
                  <a:pt x="873611" y="173784"/>
                  <a:pt x="870616" y="163887"/>
                </a:cubicBezTo>
                <a:cubicBezTo>
                  <a:pt x="889564" y="165385"/>
                  <a:pt x="904312" y="166134"/>
                  <a:pt x="914860" y="166134"/>
                </a:cubicBezTo>
                <a:cubicBezTo>
                  <a:pt x="923259" y="166134"/>
                  <a:pt x="929185" y="165694"/>
                  <a:pt x="932635" y="164815"/>
                </a:cubicBezTo>
                <a:cubicBezTo>
                  <a:pt x="936086" y="163936"/>
                  <a:pt x="938496" y="162406"/>
                  <a:pt x="939863" y="160225"/>
                </a:cubicBezTo>
                <a:cubicBezTo>
                  <a:pt x="941230" y="158043"/>
                  <a:pt x="942239" y="152427"/>
                  <a:pt x="942891" y="143377"/>
                </a:cubicBezTo>
                <a:lnTo>
                  <a:pt x="828228" y="143377"/>
                </a:lnTo>
                <a:lnTo>
                  <a:pt x="833990" y="107630"/>
                </a:lnTo>
                <a:lnTo>
                  <a:pt x="802443" y="107630"/>
                </a:lnTo>
                <a:close/>
                <a:moveTo>
                  <a:pt x="55671" y="83018"/>
                </a:moveTo>
                <a:lnTo>
                  <a:pt x="124820" y="83018"/>
                </a:lnTo>
                <a:lnTo>
                  <a:pt x="124820" y="102356"/>
                </a:lnTo>
                <a:lnTo>
                  <a:pt x="55671" y="102356"/>
                </a:lnTo>
                <a:close/>
                <a:moveTo>
                  <a:pt x="719816" y="69344"/>
                </a:moveTo>
                <a:lnTo>
                  <a:pt x="745991" y="69344"/>
                </a:lnTo>
                <a:cubicBezTo>
                  <a:pt x="746121" y="78981"/>
                  <a:pt x="745731" y="88162"/>
                  <a:pt x="744819" y="96887"/>
                </a:cubicBezTo>
                <a:cubicBezTo>
                  <a:pt x="754325" y="132438"/>
                  <a:pt x="771841" y="156204"/>
                  <a:pt x="797365" y="168185"/>
                </a:cubicBezTo>
                <a:cubicBezTo>
                  <a:pt x="788119" y="178993"/>
                  <a:pt x="781282" y="187262"/>
                  <a:pt x="776854" y="192992"/>
                </a:cubicBezTo>
                <a:cubicBezTo>
                  <a:pt x="757972" y="180751"/>
                  <a:pt x="744168" y="162585"/>
                  <a:pt x="735443" y="138493"/>
                </a:cubicBezTo>
                <a:cubicBezTo>
                  <a:pt x="725806" y="163757"/>
                  <a:pt x="709528" y="182900"/>
                  <a:pt x="686609" y="195922"/>
                </a:cubicBezTo>
                <a:cubicBezTo>
                  <a:pt x="679446" y="186286"/>
                  <a:pt x="673261" y="178668"/>
                  <a:pt x="668052" y="173068"/>
                </a:cubicBezTo>
                <a:cubicBezTo>
                  <a:pt x="703994" y="154706"/>
                  <a:pt x="721248" y="120132"/>
                  <a:pt x="719816" y="69344"/>
                </a:cubicBezTo>
                <a:close/>
                <a:moveTo>
                  <a:pt x="486193" y="65828"/>
                </a:moveTo>
                <a:lnTo>
                  <a:pt x="515103" y="78720"/>
                </a:lnTo>
                <a:cubicBezTo>
                  <a:pt x="492965" y="112969"/>
                  <a:pt x="474864" y="137972"/>
                  <a:pt x="460799" y="153730"/>
                </a:cubicBezTo>
                <a:cubicBezTo>
                  <a:pt x="486323" y="153144"/>
                  <a:pt x="510838" y="152330"/>
                  <a:pt x="534344" y="151288"/>
                </a:cubicBezTo>
                <a:cubicBezTo>
                  <a:pt x="526791" y="140479"/>
                  <a:pt x="518489" y="129182"/>
                  <a:pt x="509438" y="117397"/>
                </a:cubicBezTo>
                <a:lnTo>
                  <a:pt x="532683" y="102747"/>
                </a:lnTo>
                <a:cubicBezTo>
                  <a:pt x="553129" y="127489"/>
                  <a:pt x="571490" y="152037"/>
                  <a:pt x="587768" y="176389"/>
                </a:cubicBezTo>
                <a:lnTo>
                  <a:pt x="562179" y="194164"/>
                </a:lnTo>
                <a:cubicBezTo>
                  <a:pt x="558989" y="188760"/>
                  <a:pt x="555570" y="183193"/>
                  <a:pt x="551924" y="177463"/>
                </a:cubicBezTo>
                <a:lnTo>
                  <a:pt x="450153" y="182737"/>
                </a:lnTo>
                <a:cubicBezTo>
                  <a:pt x="443577" y="183453"/>
                  <a:pt x="436838" y="184658"/>
                  <a:pt x="429936" y="186351"/>
                </a:cubicBezTo>
                <a:lnTo>
                  <a:pt x="417825" y="159980"/>
                </a:lnTo>
                <a:cubicBezTo>
                  <a:pt x="426615" y="154902"/>
                  <a:pt x="438319" y="141619"/>
                  <a:pt x="452937" y="120132"/>
                </a:cubicBezTo>
                <a:cubicBezTo>
                  <a:pt x="467555" y="98645"/>
                  <a:pt x="478640" y="80543"/>
                  <a:pt x="486193" y="65828"/>
                </a:cubicBezTo>
                <a:close/>
                <a:moveTo>
                  <a:pt x="152851" y="56647"/>
                </a:moveTo>
                <a:lnTo>
                  <a:pt x="152460" y="57624"/>
                </a:lnTo>
                <a:cubicBezTo>
                  <a:pt x="153176" y="77548"/>
                  <a:pt x="155813" y="95194"/>
                  <a:pt x="160371" y="110560"/>
                </a:cubicBezTo>
                <a:cubicBezTo>
                  <a:pt x="165124" y="94673"/>
                  <a:pt x="167794" y="76702"/>
                  <a:pt x="168380" y="56647"/>
                </a:cubicBezTo>
                <a:close/>
                <a:moveTo>
                  <a:pt x="267221" y="56257"/>
                </a:moveTo>
                <a:lnTo>
                  <a:pt x="384423" y="56257"/>
                </a:lnTo>
                <a:lnTo>
                  <a:pt x="384423" y="77158"/>
                </a:lnTo>
                <a:lnTo>
                  <a:pt x="267221" y="77158"/>
                </a:lnTo>
                <a:close/>
                <a:moveTo>
                  <a:pt x="855380" y="30863"/>
                </a:moveTo>
                <a:lnTo>
                  <a:pt x="855380" y="49420"/>
                </a:lnTo>
                <a:lnTo>
                  <a:pt x="944258" y="49420"/>
                </a:lnTo>
                <a:lnTo>
                  <a:pt x="944258" y="30863"/>
                </a:lnTo>
                <a:close/>
                <a:moveTo>
                  <a:pt x="827251" y="7618"/>
                </a:moveTo>
                <a:lnTo>
                  <a:pt x="972387" y="7618"/>
                </a:lnTo>
                <a:lnTo>
                  <a:pt x="972387" y="72665"/>
                </a:lnTo>
                <a:lnTo>
                  <a:pt x="827251" y="72665"/>
                </a:lnTo>
                <a:close/>
                <a:moveTo>
                  <a:pt x="457674" y="5860"/>
                </a:moveTo>
                <a:lnTo>
                  <a:pt x="484435" y="17189"/>
                </a:lnTo>
                <a:cubicBezTo>
                  <a:pt x="470110" y="49615"/>
                  <a:pt x="449535" y="78199"/>
                  <a:pt x="422709" y="102942"/>
                </a:cubicBezTo>
                <a:cubicBezTo>
                  <a:pt x="418281" y="97212"/>
                  <a:pt x="411770" y="89659"/>
                  <a:pt x="403175" y="80283"/>
                </a:cubicBezTo>
                <a:cubicBezTo>
                  <a:pt x="426876" y="59317"/>
                  <a:pt x="445042" y="34509"/>
                  <a:pt x="457674" y="5860"/>
                </a:cubicBezTo>
                <a:close/>
                <a:moveTo>
                  <a:pt x="539911" y="3906"/>
                </a:moveTo>
                <a:cubicBezTo>
                  <a:pt x="554626" y="33728"/>
                  <a:pt x="573509" y="58340"/>
                  <a:pt x="596558" y="77744"/>
                </a:cubicBezTo>
                <a:cubicBezTo>
                  <a:pt x="587052" y="87250"/>
                  <a:pt x="579629" y="94998"/>
                  <a:pt x="574290" y="100989"/>
                </a:cubicBezTo>
                <a:cubicBezTo>
                  <a:pt x="551240" y="79632"/>
                  <a:pt x="531251" y="51308"/>
                  <a:pt x="514322" y="16017"/>
                </a:cubicBezTo>
                <a:close/>
                <a:moveTo>
                  <a:pt x="235967" y="1367"/>
                </a:moveTo>
                <a:lnTo>
                  <a:pt x="261751" y="8204"/>
                </a:lnTo>
                <a:cubicBezTo>
                  <a:pt x="256868" y="23831"/>
                  <a:pt x="251854" y="38448"/>
                  <a:pt x="246710" y="52057"/>
                </a:cubicBezTo>
                <a:lnTo>
                  <a:pt x="246710" y="193383"/>
                </a:lnTo>
                <a:lnTo>
                  <a:pt x="221902" y="193383"/>
                </a:lnTo>
                <a:lnTo>
                  <a:pt x="221902" y="107142"/>
                </a:lnTo>
                <a:cubicBezTo>
                  <a:pt x="217279" y="115606"/>
                  <a:pt x="212591" y="123387"/>
                  <a:pt x="207838" y="130485"/>
                </a:cubicBezTo>
                <a:cubicBezTo>
                  <a:pt x="206406" y="120067"/>
                  <a:pt x="204322" y="107825"/>
                  <a:pt x="201587" y="93761"/>
                </a:cubicBezTo>
                <a:cubicBezTo>
                  <a:pt x="213568" y="71363"/>
                  <a:pt x="225028" y="40564"/>
                  <a:pt x="235967" y="1367"/>
                </a:cubicBezTo>
                <a:close/>
                <a:moveTo>
                  <a:pt x="687195" y="976"/>
                </a:moveTo>
                <a:lnTo>
                  <a:pt x="720597" y="976"/>
                </a:lnTo>
                <a:lnTo>
                  <a:pt x="715714" y="7032"/>
                </a:lnTo>
                <a:cubicBezTo>
                  <a:pt x="733815" y="30212"/>
                  <a:pt x="761162" y="48313"/>
                  <a:pt x="797755" y="61335"/>
                </a:cubicBezTo>
                <a:cubicBezTo>
                  <a:pt x="796453" y="63419"/>
                  <a:pt x="791114" y="72600"/>
                  <a:pt x="781738" y="88878"/>
                </a:cubicBezTo>
                <a:cubicBezTo>
                  <a:pt x="747098" y="72079"/>
                  <a:pt x="719621" y="51764"/>
                  <a:pt x="699305" y="27933"/>
                </a:cubicBezTo>
                <a:cubicBezTo>
                  <a:pt x="688106" y="41867"/>
                  <a:pt x="672284" y="55671"/>
                  <a:pt x="651839" y="69344"/>
                </a:cubicBezTo>
                <a:lnTo>
                  <a:pt x="672349" y="69344"/>
                </a:lnTo>
                <a:cubicBezTo>
                  <a:pt x="672219" y="82887"/>
                  <a:pt x="671177" y="95519"/>
                  <a:pt x="669224" y="107239"/>
                </a:cubicBezTo>
                <a:cubicBezTo>
                  <a:pt x="677167" y="112579"/>
                  <a:pt x="688106" y="119871"/>
                  <a:pt x="702040" y="129117"/>
                </a:cubicBezTo>
                <a:lnTo>
                  <a:pt x="685437" y="152362"/>
                </a:lnTo>
                <a:cubicBezTo>
                  <a:pt x="677753" y="145460"/>
                  <a:pt x="670265" y="138949"/>
                  <a:pt x="662973" y="132829"/>
                </a:cubicBezTo>
                <a:cubicBezTo>
                  <a:pt x="654638" y="158092"/>
                  <a:pt x="640900" y="177951"/>
                  <a:pt x="621757" y="192406"/>
                </a:cubicBezTo>
                <a:cubicBezTo>
                  <a:pt x="621236" y="191495"/>
                  <a:pt x="614529" y="183160"/>
                  <a:pt x="601637" y="167403"/>
                </a:cubicBezTo>
                <a:cubicBezTo>
                  <a:pt x="630286" y="148390"/>
                  <a:pt x="645067" y="117006"/>
                  <a:pt x="645979" y="73251"/>
                </a:cubicBezTo>
                <a:cubicBezTo>
                  <a:pt x="637253" y="78851"/>
                  <a:pt x="627747" y="84385"/>
                  <a:pt x="617459" y="89854"/>
                </a:cubicBezTo>
                <a:cubicBezTo>
                  <a:pt x="612250" y="80869"/>
                  <a:pt x="606911" y="72404"/>
                  <a:pt x="601442" y="64461"/>
                </a:cubicBezTo>
                <a:cubicBezTo>
                  <a:pt x="642983" y="46880"/>
                  <a:pt x="671568" y="25719"/>
                  <a:pt x="687195" y="976"/>
                </a:cubicBezTo>
                <a:close/>
                <a:moveTo>
                  <a:pt x="332658" y="0"/>
                </a:moveTo>
                <a:cubicBezTo>
                  <a:pt x="335849" y="5990"/>
                  <a:pt x="339430" y="13738"/>
                  <a:pt x="343402" y="23245"/>
                </a:cubicBezTo>
                <a:lnTo>
                  <a:pt x="395752" y="23245"/>
                </a:lnTo>
                <a:lnTo>
                  <a:pt x="395752" y="45513"/>
                </a:lnTo>
                <a:lnTo>
                  <a:pt x="259212" y="45513"/>
                </a:lnTo>
                <a:lnTo>
                  <a:pt x="259212" y="23245"/>
                </a:lnTo>
                <a:lnTo>
                  <a:pt x="311562" y="23245"/>
                </a:lnTo>
                <a:cubicBezTo>
                  <a:pt x="309218" y="17580"/>
                  <a:pt x="306548" y="11590"/>
                  <a:pt x="303553" y="5274"/>
                </a:cubicBezTo>
                <a:close/>
                <a:moveTo>
                  <a:pt x="147088" y="0"/>
                </a:moveTo>
                <a:lnTo>
                  <a:pt x="169943" y="4883"/>
                </a:lnTo>
                <a:cubicBezTo>
                  <a:pt x="167599" y="14715"/>
                  <a:pt x="164897" y="24221"/>
                  <a:pt x="161836" y="33402"/>
                </a:cubicBezTo>
                <a:lnTo>
                  <a:pt x="196313" y="33402"/>
                </a:lnTo>
                <a:lnTo>
                  <a:pt x="196313" y="56647"/>
                </a:lnTo>
                <a:lnTo>
                  <a:pt x="189672" y="56647"/>
                </a:lnTo>
                <a:cubicBezTo>
                  <a:pt x="187783" y="88813"/>
                  <a:pt x="182249" y="116453"/>
                  <a:pt x="173068" y="139568"/>
                </a:cubicBezTo>
                <a:cubicBezTo>
                  <a:pt x="179384" y="150051"/>
                  <a:pt x="187197" y="158743"/>
                  <a:pt x="196509" y="165645"/>
                </a:cubicBezTo>
                <a:cubicBezTo>
                  <a:pt x="191560" y="176975"/>
                  <a:pt x="188044" y="186156"/>
                  <a:pt x="185960" y="193188"/>
                </a:cubicBezTo>
                <a:cubicBezTo>
                  <a:pt x="176063" y="185049"/>
                  <a:pt x="167631" y="175510"/>
                  <a:pt x="160664" y="164571"/>
                </a:cubicBezTo>
                <a:cubicBezTo>
                  <a:pt x="153697" y="175900"/>
                  <a:pt x="145526" y="185765"/>
                  <a:pt x="136149" y="194164"/>
                </a:cubicBezTo>
                <a:cubicBezTo>
                  <a:pt x="133350" y="186742"/>
                  <a:pt x="130029" y="179970"/>
                  <a:pt x="126187" y="173849"/>
                </a:cubicBezTo>
                <a:cubicBezTo>
                  <a:pt x="117788" y="179644"/>
                  <a:pt x="110756" y="184853"/>
                  <a:pt x="105091" y="189476"/>
                </a:cubicBezTo>
                <a:lnTo>
                  <a:pt x="93957" y="174826"/>
                </a:lnTo>
                <a:cubicBezTo>
                  <a:pt x="96952" y="171180"/>
                  <a:pt x="98384" y="167208"/>
                  <a:pt x="98254" y="162910"/>
                </a:cubicBezTo>
                <a:lnTo>
                  <a:pt x="98254" y="134196"/>
                </a:lnTo>
                <a:lnTo>
                  <a:pt x="80869" y="134196"/>
                </a:lnTo>
                <a:cubicBezTo>
                  <a:pt x="81130" y="160892"/>
                  <a:pt x="74228" y="180426"/>
                  <a:pt x="60163" y="192797"/>
                </a:cubicBezTo>
                <a:cubicBezTo>
                  <a:pt x="56387" y="187458"/>
                  <a:pt x="51503" y="181858"/>
                  <a:pt x="45513" y="175998"/>
                </a:cubicBezTo>
                <a:cubicBezTo>
                  <a:pt x="49485" y="172352"/>
                  <a:pt x="52643" y="167989"/>
                  <a:pt x="54987" y="162910"/>
                </a:cubicBezTo>
                <a:cubicBezTo>
                  <a:pt x="57331" y="157832"/>
                  <a:pt x="58812" y="152753"/>
                  <a:pt x="59431" y="147674"/>
                </a:cubicBezTo>
                <a:cubicBezTo>
                  <a:pt x="60049" y="142595"/>
                  <a:pt x="60359" y="131591"/>
                  <a:pt x="60359" y="114662"/>
                </a:cubicBezTo>
                <a:lnTo>
                  <a:pt x="119155" y="114662"/>
                </a:lnTo>
                <a:lnTo>
                  <a:pt x="119155" y="154511"/>
                </a:lnTo>
                <a:cubicBezTo>
                  <a:pt x="122020" y="152558"/>
                  <a:pt x="126578" y="149172"/>
                  <a:pt x="132829" y="144353"/>
                </a:cubicBezTo>
                <a:cubicBezTo>
                  <a:pt x="133089" y="149823"/>
                  <a:pt x="133415" y="154771"/>
                  <a:pt x="133805" y="159199"/>
                </a:cubicBezTo>
                <a:cubicBezTo>
                  <a:pt x="139210" y="153209"/>
                  <a:pt x="143995" y="146632"/>
                  <a:pt x="148163" y="139470"/>
                </a:cubicBezTo>
                <a:cubicBezTo>
                  <a:pt x="142368" y="124299"/>
                  <a:pt x="138526" y="107174"/>
                  <a:pt x="136638" y="88096"/>
                </a:cubicBezTo>
                <a:cubicBezTo>
                  <a:pt x="134945" y="90896"/>
                  <a:pt x="133219" y="93631"/>
                  <a:pt x="131461" y="96301"/>
                </a:cubicBezTo>
                <a:cubicBezTo>
                  <a:pt x="128987" y="89399"/>
                  <a:pt x="125731" y="82171"/>
                  <a:pt x="121694" y="74618"/>
                </a:cubicBezTo>
                <a:cubicBezTo>
                  <a:pt x="122411" y="73381"/>
                  <a:pt x="123127" y="72079"/>
                  <a:pt x="123843" y="70711"/>
                </a:cubicBezTo>
                <a:lnTo>
                  <a:pt x="57917" y="70711"/>
                </a:lnTo>
                <a:cubicBezTo>
                  <a:pt x="53424" y="78134"/>
                  <a:pt x="48769" y="85329"/>
                  <a:pt x="43950" y="92296"/>
                </a:cubicBezTo>
                <a:lnTo>
                  <a:pt x="43950" y="193188"/>
                </a:lnTo>
                <a:lnTo>
                  <a:pt x="20901" y="193188"/>
                </a:lnTo>
                <a:lnTo>
                  <a:pt x="20901" y="122476"/>
                </a:lnTo>
                <a:cubicBezTo>
                  <a:pt x="17059" y="126968"/>
                  <a:pt x="13152" y="131331"/>
                  <a:pt x="9180" y="135563"/>
                </a:cubicBezTo>
                <a:cubicBezTo>
                  <a:pt x="7097" y="128271"/>
                  <a:pt x="4037" y="119285"/>
                  <a:pt x="0" y="108607"/>
                </a:cubicBezTo>
                <a:cubicBezTo>
                  <a:pt x="14975" y="91938"/>
                  <a:pt x="28193" y="73707"/>
                  <a:pt x="39653" y="53912"/>
                </a:cubicBezTo>
                <a:lnTo>
                  <a:pt x="54108" y="64558"/>
                </a:lnTo>
                <a:lnTo>
                  <a:pt x="54108" y="21487"/>
                </a:lnTo>
                <a:cubicBezTo>
                  <a:pt x="41802" y="37960"/>
                  <a:pt x="28779" y="52936"/>
                  <a:pt x="15041" y="66414"/>
                </a:cubicBezTo>
                <a:cubicBezTo>
                  <a:pt x="10222" y="58731"/>
                  <a:pt x="5339" y="51438"/>
                  <a:pt x="390" y="44536"/>
                </a:cubicBezTo>
                <a:cubicBezTo>
                  <a:pt x="14455" y="31774"/>
                  <a:pt x="27217" y="17189"/>
                  <a:pt x="38676" y="781"/>
                </a:cubicBezTo>
                <a:lnTo>
                  <a:pt x="58796" y="15040"/>
                </a:lnTo>
                <a:cubicBezTo>
                  <a:pt x="57819" y="16408"/>
                  <a:pt x="56810" y="17775"/>
                  <a:pt x="55768" y="19143"/>
                </a:cubicBezTo>
                <a:lnTo>
                  <a:pt x="73056" y="19143"/>
                </a:lnTo>
                <a:lnTo>
                  <a:pt x="73056" y="53131"/>
                </a:lnTo>
                <a:lnTo>
                  <a:pt x="80869" y="53131"/>
                </a:lnTo>
                <a:lnTo>
                  <a:pt x="80869" y="2539"/>
                </a:lnTo>
                <a:lnTo>
                  <a:pt x="99817" y="2539"/>
                </a:lnTo>
                <a:lnTo>
                  <a:pt x="99817" y="53131"/>
                </a:lnTo>
                <a:lnTo>
                  <a:pt x="107630" y="53131"/>
                </a:lnTo>
                <a:lnTo>
                  <a:pt x="107630" y="19143"/>
                </a:lnTo>
                <a:lnTo>
                  <a:pt x="126578" y="19143"/>
                </a:lnTo>
                <a:lnTo>
                  <a:pt x="126578" y="65242"/>
                </a:lnTo>
                <a:cubicBezTo>
                  <a:pt x="134652" y="48248"/>
                  <a:pt x="141489" y="26500"/>
                  <a:pt x="14708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3000"/>
              </a:lnSpc>
            </a:pPr>
            <a:endParaRPr lang="en-US" altLang="zh-CN" sz="1600" b="1" dirty="0">
              <a:solidFill>
                <a:schemeClr val="bg1"/>
              </a:solidFill>
              <a:latin typeface="+mj-ea"/>
              <a:ea typeface="+mj-ea"/>
            </a:endParaRPr>
          </a:p>
        </p:txBody>
      </p:sp>
      <p:cxnSp>
        <p:nvCxnSpPr>
          <p:cNvPr id="15" name="直接连接符 14">
            <a:extLst>
              <a:ext uri="{FF2B5EF4-FFF2-40B4-BE49-F238E27FC236}">
                <a16:creationId xmlns:a16="http://schemas.microsoft.com/office/drawing/2014/main" id="{38DDD954-ADB0-702D-80AE-C4BC1484634F}"/>
              </a:ext>
            </a:extLst>
          </p:cNvPr>
          <p:cNvCxnSpPr>
            <a:cxnSpLocks/>
          </p:cNvCxnSpPr>
          <p:nvPr userDrawn="1"/>
        </p:nvCxnSpPr>
        <p:spPr>
          <a:xfrm>
            <a:off x="10194871" y="6417222"/>
            <a:ext cx="0" cy="2127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E3B6C21E-E21C-21E6-089E-DEDA7469940E}"/>
              </a:ext>
            </a:extLst>
          </p:cNvPr>
          <p:cNvCxnSpPr>
            <a:cxnSpLocks/>
          </p:cNvCxnSpPr>
          <p:nvPr userDrawn="1"/>
        </p:nvCxnSpPr>
        <p:spPr>
          <a:xfrm>
            <a:off x="9330898" y="6417222"/>
            <a:ext cx="0" cy="2127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id="{53693B92-6203-5E4E-4E82-0AE52221BEF1}"/>
              </a:ext>
            </a:extLst>
          </p:cNvPr>
          <p:cNvSpPr txBox="1"/>
          <p:nvPr userDrawn="1"/>
        </p:nvSpPr>
        <p:spPr>
          <a:xfrm>
            <a:off x="9467144" y="6426365"/>
            <a:ext cx="591481" cy="194438"/>
          </a:xfrm>
          <a:custGeom>
            <a:avLst/>
            <a:gdLst/>
            <a:ahLst/>
            <a:cxnLst/>
            <a:rect l="l" t="t" r="r" b="b"/>
            <a:pathLst>
              <a:path w="679102" h="223242">
                <a:moveTo>
                  <a:pt x="247352" y="113630"/>
                </a:moveTo>
                <a:lnTo>
                  <a:pt x="271016" y="121667"/>
                </a:lnTo>
                <a:cubicBezTo>
                  <a:pt x="264170" y="141610"/>
                  <a:pt x="257100" y="158799"/>
                  <a:pt x="249808" y="173236"/>
                </a:cubicBezTo>
                <a:cubicBezTo>
                  <a:pt x="241622" y="168622"/>
                  <a:pt x="233957" y="164901"/>
                  <a:pt x="226814" y="162074"/>
                </a:cubicBezTo>
                <a:cubicBezTo>
                  <a:pt x="233362" y="150465"/>
                  <a:pt x="240208" y="134317"/>
                  <a:pt x="247352" y="113630"/>
                </a:cubicBezTo>
                <a:close/>
                <a:moveTo>
                  <a:pt x="457423" y="95547"/>
                </a:moveTo>
                <a:lnTo>
                  <a:pt x="679102" y="95547"/>
                </a:lnTo>
                <a:lnTo>
                  <a:pt x="679102" y="122783"/>
                </a:lnTo>
                <a:lnTo>
                  <a:pt x="525400" y="122783"/>
                </a:lnTo>
                <a:lnTo>
                  <a:pt x="523279" y="136847"/>
                </a:lnTo>
                <a:lnTo>
                  <a:pt x="652537" y="136847"/>
                </a:lnTo>
                <a:lnTo>
                  <a:pt x="648072" y="185291"/>
                </a:lnTo>
                <a:cubicBezTo>
                  <a:pt x="646955" y="196676"/>
                  <a:pt x="642770" y="205029"/>
                  <a:pt x="635514" y="210350"/>
                </a:cubicBezTo>
                <a:cubicBezTo>
                  <a:pt x="628259" y="215670"/>
                  <a:pt x="618883" y="218405"/>
                  <a:pt x="607386" y="218554"/>
                </a:cubicBezTo>
                <a:cubicBezTo>
                  <a:pt x="595889" y="218703"/>
                  <a:pt x="574625" y="218777"/>
                  <a:pt x="543594" y="218777"/>
                </a:cubicBezTo>
                <a:cubicBezTo>
                  <a:pt x="541511" y="208954"/>
                  <a:pt x="538757" y="198388"/>
                  <a:pt x="535334" y="187077"/>
                </a:cubicBezTo>
                <a:cubicBezTo>
                  <a:pt x="556989" y="188788"/>
                  <a:pt x="573844" y="189644"/>
                  <a:pt x="585899" y="189644"/>
                </a:cubicBezTo>
                <a:cubicBezTo>
                  <a:pt x="595498" y="189644"/>
                  <a:pt x="602270" y="189142"/>
                  <a:pt x="606214" y="188137"/>
                </a:cubicBezTo>
                <a:cubicBezTo>
                  <a:pt x="610158" y="187133"/>
                  <a:pt x="612911" y="185384"/>
                  <a:pt x="614474" y="182891"/>
                </a:cubicBezTo>
                <a:cubicBezTo>
                  <a:pt x="616036" y="180398"/>
                  <a:pt x="617190" y="173980"/>
                  <a:pt x="617934" y="163636"/>
                </a:cubicBezTo>
                <a:lnTo>
                  <a:pt x="486891" y="163636"/>
                </a:lnTo>
                <a:lnTo>
                  <a:pt x="493477" y="122783"/>
                </a:lnTo>
                <a:lnTo>
                  <a:pt x="457423" y="122783"/>
                </a:lnTo>
                <a:close/>
                <a:moveTo>
                  <a:pt x="378172" y="91083"/>
                </a:moveTo>
                <a:lnTo>
                  <a:pt x="404291" y="91083"/>
                </a:lnTo>
                <a:lnTo>
                  <a:pt x="404291" y="99343"/>
                </a:lnTo>
                <a:cubicBezTo>
                  <a:pt x="404291" y="124643"/>
                  <a:pt x="402133" y="144958"/>
                  <a:pt x="397817" y="160288"/>
                </a:cubicBezTo>
                <a:cubicBezTo>
                  <a:pt x="418207" y="173831"/>
                  <a:pt x="436215" y="187151"/>
                  <a:pt x="451842" y="200248"/>
                </a:cubicBezTo>
                <a:lnTo>
                  <a:pt x="432866" y="221903"/>
                </a:lnTo>
                <a:cubicBezTo>
                  <a:pt x="419323" y="209401"/>
                  <a:pt x="403994" y="196825"/>
                  <a:pt x="386878" y="184175"/>
                </a:cubicBezTo>
                <a:cubicBezTo>
                  <a:pt x="377056" y="198016"/>
                  <a:pt x="361726" y="211038"/>
                  <a:pt x="340890" y="223242"/>
                </a:cubicBezTo>
                <a:cubicBezTo>
                  <a:pt x="333747" y="214461"/>
                  <a:pt x="326826" y="206648"/>
                  <a:pt x="320129" y="199802"/>
                </a:cubicBezTo>
                <a:lnTo>
                  <a:pt x="363619" y="165645"/>
                </a:lnTo>
                <a:lnTo>
                  <a:pt x="365224" y="165645"/>
                </a:lnTo>
                <a:lnTo>
                  <a:pt x="365224" y="164384"/>
                </a:lnTo>
                <a:lnTo>
                  <a:pt x="369019" y="161404"/>
                </a:lnTo>
                <a:cubicBezTo>
                  <a:pt x="375121" y="149200"/>
                  <a:pt x="378172" y="128364"/>
                  <a:pt x="378172" y="98896"/>
                </a:cubicBezTo>
                <a:close/>
                <a:moveTo>
                  <a:pt x="130150" y="52462"/>
                </a:moveTo>
                <a:lnTo>
                  <a:pt x="161181" y="52462"/>
                </a:lnTo>
                <a:cubicBezTo>
                  <a:pt x="160660" y="84757"/>
                  <a:pt x="158241" y="111323"/>
                  <a:pt x="153925" y="132159"/>
                </a:cubicBezTo>
                <a:lnTo>
                  <a:pt x="170557" y="132159"/>
                </a:lnTo>
                <a:lnTo>
                  <a:pt x="170557" y="183058"/>
                </a:lnTo>
                <a:cubicBezTo>
                  <a:pt x="170557" y="188863"/>
                  <a:pt x="173087" y="191765"/>
                  <a:pt x="178147" y="191765"/>
                </a:cubicBezTo>
                <a:lnTo>
                  <a:pt x="181496" y="191765"/>
                </a:lnTo>
                <a:cubicBezTo>
                  <a:pt x="184993" y="191765"/>
                  <a:pt x="187411" y="190221"/>
                  <a:pt x="188751" y="187133"/>
                </a:cubicBezTo>
                <a:cubicBezTo>
                  <a:pt x="190090" y="184044"/>
                  <a:pt x="191318" y="173608"/>
                  <a:pt x="192434" y="155823"/>
                </a:cubicBezTo>
                <a:cubicBezTo>
                  <a:pt x="204638" y="161329"/>
                  <a:pt x="214461" y="165497"/>
                  <a:pt x="221902" y="168324"/>
                </a:cubicBezTo>
                <a:cubicBezTo>
                  <a:pt x="218554" y="193104"/>
                  <a:pt x="214368" y="207522"/>
                  <a:pt x="209345" y="211578"/>
                </a:cubicBezTo>
                <a:cubicBezTo>
                  <a:pt x="204322" y="215633"/>
                  <a:pt x="198313" y="217661"/>
                  <a:pt x="191318" y="217661"/>
                </a:cubicBezTo>
                <a:lnTo>
                  <a:pt x="169440" y="217661"/>
                </a:lnTo>
                <a:cubicBezTo>
                  <a:pt x="151581" y="217661"/>
                  <a:pt x="142651" y="209550"/>
                  <a:pt x="142651" y="193328"/>
                </a:cubicBezTo>
                <a:lnTo>
                  <a:pt x="142651" y="166762"/>
                </a:lnTo>
                <a:cubicBezTo>
                  <a:pt x="131266" y="189532"/>
                  <a:pt x="111621" y="207987"/>
                  <a:pt x="83715" y="222126"/>
                </a:cubicBezTo>
                <a:cubicBezTo>
                  <a:pt x="78060" y="214684"/>
                  <a:pt x="70916" y="206201"/>
                  <a:pt x="62284" y="196676"/>
                </a:cubicBezTo>
                <a:cubicBezTo>
                  <a:pt x="88999" y="185142"/>
                  <a:pt x="107063" y="170520"/>
                  <a:pt x="116476" y="152809"/>
                </a:cubicBezTo>
                <a:cubicBezTo>
                  <a:pt x="125890" y="135099"/>
                  <a:pt x="130447" y="101649"/>
                  <a:pt x="130150" y="52462"/>
                </a:cubicBezTo>
                <a:close/>
                <a:moveTo>
                  <a:pt x="517921" y="35049"/>
                </a:moveTo>
                <a:lnTo>
                  <a:pt x="517921" y="56257"/>
                </a:lnTo>
                <a:lnTo>
                  <a:pt x="619497" y="56257"/>
                </a:lnTo>
                <a:lnTo>
                  <a:pt x="619497" y="35049"/>
                </a:lnTo>
                <a:close/>
                <a:moveTo>
                  <a:pt x="333300" y="9822"/>
                </a:moveTo>
                <a:lnTo>
                  <a:pt x="450056" y="9822"/>
                </a:lnTo>
                <a:lnTo>
                  <a:pt x="450056" y="36612"/>
                </a:lnTo>
                <a:lnTo>
                  <a:pt x="401389" y="36612"/>
                </a:lnTo>
                <a:lnTo>
                  <a:pt x="397371" y="54471"/>
                </a:lnTo>
                <a:lnTo>
                  <a:pt x="443135" y="54471"/>
                </a:lnTo>
                <a:lnTo>
                  <a:pt x="443135" y="165645"/>
                </a:lnTo>
                <a:lnTo>
                  <a:pt x="416793" y="165645"/>
                </a:lnTo>
                <a:lnTo>
                  <a:pt x="416793" y="81260"/>
                </a:lnTo>
                <a:lnTo>
                  <a:pt x="365224" y="81260"/>
                </a:lnTo>
                <a:lnTo>
                  <a:pt x="365224" y="164384"/>
                </a:lnTo>
                <a:lnTo>
                  <a:pt x="363619" y="165645"/>
                </a:lnTo>
                <a:lnTo>
                  <a:pt x="338881" y="165645"/>
                </a:lnTo>
                <a:lnTo>
                  <a:pt x="338881" y="136624"/>
                </a:lnTo>
                <a:cubicBezTo>
                  <a:pt x="318045" y="176063"/>
                  <a:pt x="286717" y="204713"/>
                  <a:pt x="244896" y="222572"/>
                </a:cubicBezTo>
                <a:cubicBezTo>
                  <a:pt x="240878" y="215428"/>
                  <a:pt x="235074" y="206499"/>
                  <a:pt x="227483" y="195783"/>
                </a:cubicBezTo>
                <a:cubicBezTo>
                  <a:pt x="251445" y="188342"/>
                  <a:pt x="271388" y="177105"/>
                  <a:pt x="287312" y="162074"/>
                </a:cubicBezTo>
                <a:lnTo>
                  <a:pt x="275480" y="162074"/>
                </a:lnTo>
                <a:lnTo>
                  <a:pt x="275480" y="103584"/>
                </a:lnTo>
                <a:lnTo>
                  <a:pt x="302716" y="103584"/>
                </a:lnTo>
                <a:lnTo>
                  <a:pt x="302716" y="143545"/>
                </a:lnTo>
                <a:cubicBezTo>
                  <a:pt x="307479" y="136252"/>
                  <a:pt x="312613" y="127694"/>
                  <a:pt x="318120" y="117872"/>
                </a:cubicBezTo>
                <a:lnTo>
                  <a:pt x="338881" y="130820"/>
                </a:lnTo>
                <a:lnTo>
                  <a:pt x="338881" y="54471"/>
                </a:lnTo>
                <a:lnTo>
                  <a:pt x="369242" y="54471"/>
                </a:lnTo>
                <a:lnTo>
                  <a:pt x="372814" y="36612"/>
                </a:lnTo>
                <a:lnTo>
                  <a:pt x="333300" y="36612"/>
                </a:lnTo>
                <a:close/>
                <a:moveTo>
                  <a:pt x="485775" y="8483"/>
                </a:moveTo>
                <a:lnTo>
                  <a:pt x="651644" y="8483"/>
                </a:lnTo>
                <a:lnTo>
                  <a:pt x="651644" y="82823"/>
                </a:lnTo>
                <a:lnTo>
                  <a:pt x="485775" y="82823"/>
                </a:lnTo>
                <a:close/>
                <a:moveTo>
                  <a:pt x="278606" y="1339"/>
                </a:moveTo>
                <a:lnTo>
                  <a:pt x="305841" y="1339"/>
                </a:lnTo>
                <a:lnTo>
                  <a:pt x="305841" y="31700"/>
                </a:lnTo>
                <a:lnTo>
                  <a:pt x="329282" y="31700"/>
                </a:lnTo>
                <a:lnTo>
                  <a:pt x="329282" y="55810"/>
                </a:lnTo>
                <a:lnTo>
                  <a:pt x="305841" y="55810"/>
                </a:lnTo>
                <a:lnTo>
                  <a:pt x="305841" y="76349"/>
                </a:lnTo>
                <a:lnTo>
                  <a:pt x="333077" y="76349"/>
                </a:lnTo>
                <a:lnTo>
                  <a:pt x="333077" y="100459"/>
                </a:lnTo>
                <a:lnTo>
                  <a:pt x="228376" y="100459"/>
                </a:lnTo>
                <a:lnTo>
                  <a:pt x="228376" y="76349"/>
                </a:lnTo>
                <a:lnTo>
                  <a:pt x="238422" y="76349"/>
                </a:lnTo>
                <a:lnTo>
                  <a:pt x="238422" y="21208"/>
                </a:lnTo>
                <a:lnTo>
                  <a:pt x="265211" y="21208"/>
                </a:lnTo>
                <a:lnTo>
                  <a:pt x="265211" y="76349"/>
                </a:lnTo>
                <a:lnTo>
                  <a:pt x="278606" y="76349"/>
                </a:lnTo>
                <a:close/>
                <a:moveTo>
                  <a:pt x="38844" y="0"/>
                </a:moveTo>
                <a:cubicBezTo>
                  <a:pt x="46732" y="8632"/>
                  <a:pt x="55587" y="19422"/>
                  <a:pt x="65410" y="32370"/>
                </a:cubicBezTo>
                <a:lnTo>
                  <a:pt x="41969" y="47997"/>
                </a:lnTo>
                <a:lnTo>
                  <a:pt x="73670" y="47997"/>
                </a:lnTo>
                <a:lnTo>
                  <a:pt x="73670" y="73670"/>
                </a:lnTo>
                <a:cubicBezTo>
                  <a:pt x="69874" y="83344"/>
                  <a:pt x="64889" y="93203"/>
                  <a:pt x="58712" y="103249"/>
                </a:cubicBezTo>
                <a:cubicBezTo>
                  <a:pt x="68237" y="110840"/>
                  <a:pt x="77018" y="118244"/>
                  <a:pt x="85055" y="125462"/>
                </a:cubicBezTo>
                <a:lnTo>
                  <a:pt x="85055" y="9822"/>
                </a:lnTo>
                <a:lnTo>
                  <a:pt x="207168" y="9822"/>
                </a:lnTo>
                <a:lnTo>
                  <a:pt x="207168" y="148009"/>
                </a:lnTo>
                <a:lnTo>
                  <a:pt x="176807" y="148009"/>
                </a:lnTo>
                <a:lnTo>
                  <a:pt x="176807" y="38621"/>
                </a:lnTo>
                <a:lnTo>
                  <a:pt x="115416" y="38621"/>
                </a:lnTo>
                <a:lnTo>
                  <a:pt x="115416" y="149795"/>
                </a:lnTo>
                <a:lnTo>
                  <a:pt x="85055" y="149795"/>
                </a:lnTo>
                <a:lnTo>
                  <a:pt x="85055" y="134168"/>
                </a:lnTo>
                <a:lnTo>
                  <a:pt x="70991" y="150465"/>
                </a:lnTo>
                <a:cubicBezTo>
                  <a:pt x="65038" y="144214"/>
                  <a:pt x="59680" y="138708"/>
                  <a:pt x="54917" y="133945"/>
                </a:cubicBezTo>
                <a:lnTo>
                  <a:pt x="54917" y="221679"/>
                </a:lnTo>
                <a:lnTo>
                  <a:pt x="26789" y="221679"/>
                </a:lnTo>
                <a:lnTo>
                  <a:pt x="26789" y="145442"/>
                </a:lnTo>
                <a:cubicBezTo>
                  <a:pt x="21208" y="151693"/>
                  <a:pt x="15255" y="157981"/>
                  <a:pt x="8929" y="164306"/>
                </a:cubicBezTo>
                <a:cubicBezTo>
                  <a:pt x="6250" y="152697"/>
                  <a:pt x="3274" y="141535"/>
                  <a:pt x="0" y="130820"/>
                </a:cubicBezTo>
                <a:cubicBezTo>
                  <a:pt x="18603" y="111621"/>
                  <a:pt x="32072" y="93613"/>
                  <a:pt x="40406" y="76795"/>
                </a:cubicBezTo>
                <a:lnTo>
                  <a:pt x="2455" y="76795"/>
                </a:lnTo>
                <a:lnTo>
                  <a:pt x="2455" y="47997"/>
                </a:lnTo>
                <a:lnTo>
                  <a:pt x="39067" y="47997"/>
                </a:lnTo>
                <a:cubicBezTo>
                  <a:pt x="32742" y="38472"/>
                  <a:pt x="24631" y="27607"/>
                  <a:pt x="14734" y="15404"/>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23000"/>
              </a:lnSpc>
            </a:pPr>
            <a:endParaRPr lang="zh-CN" altLang="en-US" sz="1800" b="1" dirty="0">
              <a:solidFill>
                <a:schemeClr val="bg1"/>
              </a:solidFill>
              <a:latin typeface="+mj-ea"/>
              <a:ea typeface="+mj-ea"/>
            </a:endParaRPr>
          </a:p>
        </p:txBody>
      </p:sp>
    </p:spTree>
    <p:extLst>
      <p:ext uri="{BB962C8B-B14F-4D97-AF65-F5344CB8AC3E}">
        <p14:creationId xmlns:p14="http://schemas.microsoft.com/office/powerpoint/2010/main" val="3006556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标题和内容">
    <p:bg>
      <p:bgPr>
        <a:gradFill>
          <a:gsLst>
            <a:gs pos="47000">
              <a:schemeClr val="accent1"/>
            </a:gs>
            <a:gs pos="100000">
              <a:schemeClr val="accent2"/>
            </a:gs>
          </a:gsLst>
          <a:lin ang="18900000" scaled="1"/>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90501" y="195010"/>
            <a:ext cx="10203180" cy="555349"/>
          </a:xfrm>
        </p:spPr>
        <p:txBody>
          <a:bodyPr anchor="ctr">
            <a:normAutofit/>
          </a:bodyPr>
          <a:lstStyle>
            <a:lvl1pPr>
              <a:defRPr sz="3200" b="1" baseline="0">
                <a:solidFill>
                  <a:schemeClr val="bg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pic>
        <p:nvPicPr>
          <p:cNvPr id="4" name="Picture 6" descr="Download Yale University Logo in SVG Vector or PNG File Format - Logo.wine">
            <a:extLst>
              <a:ext uri="{FF2B5EF4-FFF2-40B4-BE49-F238E27FC236}">
                <a16:creationId xmlns:a16="http://schemas.microsoft.com/office/drawing/2014/main" id="{9C4D8D38-F0D7-7579-3902-639F2349C840}"/>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0677525" y="112825"/>
            <a:ext cx="1095374" cy="73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344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标题和内容">
    <p:bg>
      <p:bgPr>
        <a:gradFill>
          <a:gsLst>
            <a:gs pos="47000">
              <a:schemeClr val="accent1"/>
            </a:gs>
            <a:gs pos="100000">
              <a:schemeClr val="accent2"/>
            </a:gs>
          </a:gsLst>
          <a:lin ang="18900000" scaled="1"/>
        </a:gra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90501" y="195010"/>
            <a:ext cx="10203180" cy="555349"/>
          </a:xfrm>
        </p:spPr>
        <p:txBody>
          <a:bodyPr anchor="ctr">
            <a:normAutofit/>
          </a:bodyPr>
          <a:lstStyle>
            <a:lvl1pPr>
              <a:defRPr sz="3200" b="1" baseline="0">
                <a:solidFill>
                  <a:schemeClr val="bg1"/>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pic>
        <p:nvPicPr>
          <p:cNvPr id="4" name="Picture 6" descr="Download Yale University Logo in SVG Vector or PNG File Format - Logo.wine">
            <a:extLst>
              <a:ext uri="{FF2B5EF4-FFF2-40B4-BE49-F238E27FC236}">
                <a16:creationId xmlns:a16="http://schemas.microsoft.com/office/drawing/2014/main" id="{9C4D8D38-F0D7-7579-3902-639F2349C840}"/>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0677525" y="112825"/>
            <a:ext cx="1095374" cy="73025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a:extLst>
              <a:ext uri="{FF2B5EF4-FFF2-40B4-BE49-F238E27FC236}">
                <a16:creationId xmlns:a16="http://schemas.microsoft.com/office/drawing/2014/main" id="{D1F4C77C-591B-963F-A51D-EE0D415BC9DC}"/>
              </a:ext>
            </a:extLst>
          </p:cNvPr>
          <p:cNvSpPr txBox="1"/>
          <p:nvPr userDrawn="1"/>
        </p:nvSpPr>
        <p:spPr>
          <a:xfrm>
            <a:off x="11412786" y="6224162"/>
            <a:ext cx="436338" cy="338554"/>
          </a:xfrm>
          <a:prstGeom prst="rect">
            <a:avLst/>
          </a:prstGeom>
          <a:noFill/>
        </p:spPr>
        <p:txBody>
          <a:bodyPr wrap="none" rtlCol="0">
            <a:spAutoFit/>
          </a:bodyPr>
          <a:lstStyle/>
          <a:p>
            <a:fld id="{F88BA783-B53B-47A6-964B-4BAAE70436C7}" type="slidenum">
              <a:rPr lang="zh-CN" altLang="en-US" sz="1600" b="1" smtClean="0">
                <a:solidFill>
                  <a:schemeClr val="bg1"/>
                </a:solidFill>
              </a:rPr>
              <a:t>‹#›</a:t>
            </a:fld>
            <a:endParaRPr lang="zh-CN" altLang="en-US" sz="1600" b="1" dirty="0">
              <a:solidFill>
                <a:schemeClr val="bg1"/>
              </a:solidFill>
            </a:endParaRPr>
          </a:p>
        </p:txBody>
      </p:sp>
    </p:spTree>
    <p:extLst>
      <p:ext uri="{BB962C8B-B14F-4D97-AF65-F5344CB8AC3E}">
        <p14:creationId xmlns:p14="http://schemas.microsoft.com/office/powerpoint/2010/main" val="2522653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标题和内容">
    <p:bg>
      <p:bgPr>
        <a:gradFill>
          <a:gsLst>
            <a:gs pos="47000">
              <a:schemeClr val="accent1"/>
            </a:gs>
            <a:gs pos="100000">
              <a:schemeClr val="accent2"/>
            </a:gs>
          </a:gsLst>
          <a:lin ang="18900000" scaled="1"/>
        </a:gradFill>
        <a:effectLst/>
      </p:bgPr>
    </p:bg>
    <p:spTree>
      <p:nvGrpSpPr>
        <p:cNvPr id="1" name=""/>
        <p:cNvGrpSpPr/>
        <p:nvPr/>
      </p:nvGrpSpPr>
      <p:grpSpPr>
        <a:xfrm>
          <a:off x="0" y="0"/>
          <a:ext cx="0" cy="0"/>
          <a:chOff x="0" y="0"/>
          <a:chExt cx="0" cy="0"/>
        </a:xfrm>
      </p:grpSpPr>
      <p:pic>
        <p:nvPicPr>
          <p:cNvPr id="4" name="Picture 6" descr="Download Yale University Logo in SVG Vector or PNG File Format - Logo.wine">
            <a:extLst>
              <a:ext uri="{FF2B5EF4-FFF2-40B4-BE49-F238E27FC236}">
                <a16:creationId xmlns:a16="http://schemas.microsoft.com/office/drawing/2014/main" id="{9C4D8D38-F0D7-7579-3902-639F2349C840}"/>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0677525" y="112825"/>
            <a:ext cx="1095374" cy="73025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a:extLst>
              <a:ext uri="{FF2B5EF4-FFF2-40B4-BE49-F238E27FC236}">
                <a16:creationId xmlns:a16="http://schemas.microsoft.com/office/drawing/2014/main" id="{96975276-88A4-323B-40E8-5373D3C21A1D}"/>
              </a:ext>
            </a:extLst>
          </p:cNvPr>
          <p:cNvSpPr txBox="1"/>
          <p:nvPr userDrawn="1"/>
        </p:nvSpPr>
        <p:spPr>
          <a:xfrm>
            <a:off x="11412786" y="6224162"/>
            <a:ext cx="436338" cy="338554"/>
          </a:xfrm>
          <a:prstGeom prst="rect">
            <a:avLst/>
          </a:prstGeom>
          <a:noFill/>
        </p:spPr>
        <p:txBody>
          <a:bodyPr wrap="none" rtlCol="0">
            <a:spAutoFit/>
          </a:bodyPr>
          <a:lstStyle/>
          <a:p>
            <a:fld id="{F88BA783-B53B-47A6-964B-4BAAE70436C7}" type="slidenum">
              <a:rPr lang="zh-CN" altLang="en-US" sz="1600" b="1" smtClean="0">
                <a:solidFill>
                  <a:schemeClr val="bg1"/>
                </a:solidFill>
              </a:rPr>
              <a:t>‹#›</a:t>
            </a:fld>
            <a:endParaRPr lang="zh-CN" altLang="en-US" sz="1600" b="1" dirty="0">
              <a:solidFill>
                <a:schemeClr val="bg1"/>
              </a:solidFill>
            </a:endParaRPr>
          </a:p>
        </p:txBody>
      </p:sp>
    </p:spTree>
    <p:extLst>
      <p:ext uri="{BB962C8B-B14F-4D97-AF65-F5344CB8AC3E}">
        <p14:creationId xmlns:p14="http://schemas.microsoft.com/office/powerpoint/2010/main" val="1435492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标题和内容">
    <p:bg>
      <p:bgPr>
        <a:gradFill>
          <a:gsLst>
            <a:gs pos="47000">
              <a:schemeClr val="accent1"/>
            </a:gs>
            <a:gs pos="100000">
              <a:schemeClr val="accent2"/>
            </a:gs>
          </a:gsLst>
          <a:lin ang="18900000" scaled="1"/>
        </a:gradFill>
        <a:effectLst/>
      </p:bgPr>
    </p:bg>
    <p:spTree>
      <p:nvGrpSpPr>
        <p:cNvPr id="1" name=""/>
        <p:cNvGrpSpPr/>
        <p:nvPr/>
      </p:nvGrpSpPr>
      <p:grpSpPr>
        <a:xfrm>
          <a:off x="0" y="0"/>
          <a:ext cx="0" cy="0"/>
          <a:chOff x="0" y="0"/>
          <a:chExt cx="0" cy="0"/>
        </a:xfrm>
      </p:grpSpPr>
      <p:pic>
        <p:nvPicPr>
          <p:cNvPr id="4" name="Picture 6" descr="Download Yale University Logo in SVG Vector or PNG File Format - Logo.wine">
            <a:extLst>
              <a:ext uri="{FF2B5EF4-FFF2-40B4-BE49-F238E27FC236}">
                <a16:creationId xmlns:a16="http://schemas.microsoft.com/office/drawing/2014/main" id="{9C4D8D38-F0D7-7579-3902-639F2349C840}"/>
              </a:ext>
            </a:extLst>
          </p:cNvPr>
          <p:cNvPicPr>
            <a:picLocks noChangeAspect="1" noChangeArrowheads="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0677525" y="112825"/>
            <a:ext cx="1095374" cy="73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1556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951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无页码">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45981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有页码">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5F7E0664-BCC9-367C-87CF-7C1F4361B4AD}"/>
              </a:ext>
            </a:extLst>
          </p:cNvPr>
          <p:cNvSpPr txBox="1"/>
          <p:nvPr userDrawn="1"/>
        </p:nvSpPr>
        <p:spPr>
          <a:xfrm>
            <a:off x="11412786" y="6224162"/>
            <a:ext cx="436338" cy="338554"/>
          </a:xfrm>
          <a:prstGeom prst="rect">
            <a:avLst/>
          </a:prstGeom>
          <a:noFill/>
        </p:spPr>
        <p:txBody>
          <a:bodyPr wrap="none" rtlCol="0">
            <a:spAutoFit/>
          </a:bodyPr>
          <a:lstStyle/>
          <a:p>
            <a:fld id="{F88BA783-B53B-47A6-964B-4BAAE70436C7}" type="slidenum">
              <a:rPr lang="zh-CN" altLang="en-US" sz="1600" b="1" smtClean="0">
                <a:solidFill>
                  <a:schemeClr val="accent2"/>
                </a:solidFill>
              </a:rPr>
              <a:t>‹#›</a:t>
            </a:fld>
            <a:endParaRPr lang="zh-CN" altLang="en-US" sz="1600" b="1" dirty="0">
              <a:solidFill>
                <a:schemeClr val="accent2"/>
              </a:solidFill>
            </a:endParaRPr>
          </a:p>
        </p:txBody>
      </p:sp>
    </p:spTree>
    <p:extLst>
      <p:ext uri="{BB962C8B-B14F-4D97-AF65-F5344CB8AC3E}">
        <p14:creationId xmlns:p14="http://schemas.microsoft.com/office/powerpoint/2010/main" val="595242435"/>
      </p:ext>
    </p:extLst>
  </p:cSld>
  <p:clrMapOvr>
    <a:masterClrMapping/>
  </p:clrMapOvr>
  <p:hf hdr="0" ft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深色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91850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题目-无页码">
    <p:spTree>
      <p:nvGrpSpPr>
        <p:cNvPr id="1" name=""/>
        <p:cNvGrpSpPr/>
        <p:nvPr/>
      </p:nvGrpSpPr>
      <p:grpSpPr>
        <a:xfrm>
          <a:off x="0" y="0"/>
          <a:ext cx="0" cy="0"/>
          <a:chOff x="0" y="0"/>
          <a:chExt cx="0" cy="0"/>
        </a:xfrm>
      </p:grpSpPr>
      <p:sp>
        <p:nvSpPr>
          <p:cNvPr id="2" name="标题 1"/>
          <p:cNvSpPr>
            <a:spLocks noGrp="1"/>
          </p:cNvSpPr>
          <p:nvPr>
            <p:ph type="title"/>
          </p:nvPr>
        </p:nvSpPr>
        <p:spPr>
          <a:xfrm>
            <a:off x="571501" y="195010"/>
            <a:ext cx="10203180" cy="555349"/>
          </a:xfrm>
        </p:spPr>
        <p:txBody>
          <a:bodyPr anchor="ctr">
            <a:normAutofit/>
          </a:bodyPr>
          <a:lstStyle>
            <a:lvl1pPr>
              <a:defRPr sz="3200" b="1" baseline="0">
                <a:solidFill>
                  <a:schemeClr val="accent2"/>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grpSp>
        <p:nvGrpSpPr>
          <p:cNvPr id="19" name="组合 18">
            <a:extLst>
              <a:ext uri="{FF2B5EF4-FFF2-40B4-BE49-F238E27FC236}">
                <a16:creationId xmlns:a16="http://schemas.microsoft.com/office/drawing/2014/main" id="{AAD21796-EC73-C95D-DE70-88E4FF0C1832}"/>
              </a:ext>
            </a:extLst>
          </p:cNvPr>
          <p:cNvGrpSpPr/>
          <p:nvPr userDrawn="1"/>
        </p:nvGrpSpPr>
        <p:grpSpPr>
          <a:xfrm>
            <a:off x="177522" y="281866"/>
            <a:ext cx="393979" cy="381635"/>
            <a:chOff x="1935480" y="1957705"/>
            <a:chExt cx="1904999" cy="1845310"/>
          </a:xfrm>
          <a:gradFill>
            <a:gsLst>
              <a:gs pos="61000">
                <a:schemeClr val="accent1"/>
              </a:gs>
              <a:gs pos="0">
                <a:schemeClr val="accent2">
                  <a:alpha val="24000"/>
                </a:schemeClr>
              </a:gs>
              <a:gs pos="100000">
                <a:schemeClr val="accent2"/>
              </a:gs>
            </a:gsLst>
            <a:lin ang="10800000" scaled="0"/>
          </a:gradFill>
        </p:grpSpPr>
        <p:sp>
          <p:nvSpPr>
            <p:cNvPr id="16" name="任意多边形: 形状 15">
              <a:extLst>
                <a:ext uri="{FF2B5EF4-FFF2-40B4-BE49-F238E27FC236}">
                  <a16:creationId xmlns:a16="http://schemas.microsoft.com/office/drawing/2014/main" id="{D9533EB7-8574-9F8E-B76A-49F7866EAAB3}"/>
                </a:ext>
              </a:extLst>
            </p:cNvPr>
            <p:cNvSpPr/>
            <p:nvPr/>
          </p:nvSpPr>
          <p:spPr>
            <a:xfrm>
              <a:off x="2774950" y="1957705"/>
              <a:ext cx="1065529" cy="1845310"/>
            </a:xfrm>
            <a:custGeom>
              <a:avLst/>
              <a:gdLst>
                <a:gd name="connsiteX0" fmla="*/ 306705 w 1065529"/>
                <a:gd name="connsiteY0" fmla="*/ 1845310 h 1845310"/>
                <a:gd name="connsiteX1" fmla="*/ 1065530 w 1065529"/>
                <a:gd name="connsiteY1" fmla="*/ 922655 h 1845310"/>
                <a:gd name="connsiteX2" fmla="*/ 306705 w 1065529"/>
                <a:gd name="connsiteY2" fmla="*/ 0 h 1845310"/>
                <a:gd name="connsiteX3" fmla="*/ 0 w 1065529"/>
                <a:gd name="connsiteY3" fmla="*/ 0 h 1845310"/>
                <a:gd name="connsiteX4" fmla="*/ 758825 w 1065529"/>
                <a:gd name="connsiteY4" fmla="*/ 922655 h 1845310"/>
                <a:gd name="connsiteX5" fmla="*/ 0 w 1065529"/>
                <a:gd name="connsiteY5" fmla="*/ 1845310 h 184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5529" h="1845310">
                  <a:moveTo>
                    <a:pt x="306705" y="1845310"/>
                  </a:moveTo>
                  <a:lnTo>
                    <a:pt x="1065530" y="922655"/>
                  </a:lnTo>
                  <a:lnTo>
                    <a:pt x="306705" y="0"/>
                  </a:lnTo>
                  <a:lnTo>
                    <a:pt x="0" y="0"/>
                  </a:lnTo>
                  <a:lnTo>
                    <a:pt x="758825" y="922655"/>
                  </a:lnTo>
                  <a:lnTo>
                    <a:pt x="0" y="1845310"/>
                  </a:lnTo>
                  <a:close/>
                </a:path>
              </a:pathLst>
            </a:custGeom>
            <a:grpFill/>
            <a:ln w="1860" cap="flat">
              <a:noFill/>
              <a:prstDash val="solid"/>
              <a:miter/>
            </a:ln>
          </p:spPr>
          <p:txBody>
            <a:bodyPr rtlCol="0" anchor="ctr"/>
            <a:lstStyle/>
            <a:p>
              <a:endParaRPr lang="zh-CN" altLang="en-US"/>
            </a:p>
          </p:txBody>
        </p:sp>
        <p:sp>
          <p:nvSpPr>
            <p:cNvPr id="17" name="任意多边形: 形状 16">
              <a:extLst>
                <a:ext uri="{FF2B5EF4-FFF2-40B4-BE49-F238E27FC236}">
                  <a16:creationId xmlns:a16="http://schemas.microsoft.com/office/drawing/2014/main" id="{D038520B-A76B-2F4B-EF72-080FD946C8B3}"/>
                </a:ext>
              </a:extLst>
            </p:cNvPr>
            <p:cNvSpPr/>
            <p:nvPr/>
          </p:nvSpPr>
          <p:spPr>
            <a:xfrm>
              <a:off x="2308859" y="1957705"/>
              <a:ext cx="1065529" cy="1845310"/>
            </a:xfrm>
            <a:custGeom>
              <a:avLst/>
              <a:gdLst>
                <a:gd name="connsiteX0" fmla="*/ 306705 w 1065529"/>
                <a:gd name="connsiteY0" fmla="*/ 1845310 h 1845310"/>
                <a:gd name="connsiteX1" fmla="*/ 1065530 w 1065529"/>
                <a:gd name="connsiteY1" fmla="*/ 922655 h 1845310"/>
                <a:gd name="connsiteX2" fmla="*/ 306705 w 1065529"/>
                <a:gd name="connsiteY2" fmla="*/ 0 h 1845310"/>
                <a:gd name="connsiteX3" fmla="*/ 0 w 1065529"/>
                <a:gd name="connsiteY3" fmla="*/ 0 h 1845310"/>
                <a:gd name="connsiteX4" fmla="*/ 758825 w 1065529"/>
                <a:gd name="connsiteY4" fmla="*/ 922655 h 1845310"/>
                <a:gd name="connsiteX5" fmla="*/ 0 w 1065529"/>
                <a:gd name="connsiteY5" fmla="*/ 1845310 h 184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5529" h="1845310">
                  <a:moveTo>
                    <a:pt x="306705" y="1845310"/>
                  </a:moveTo>
                  <a:lnTo>
                    <a:pt x="1065530" y="922655"/>
                  </a:lnTo>
                  <a:lnTo>
                    <a:pt x="306705" y="0"/>
                  </a:lnTo>
                  <a:lnTo>
                    <a:pt x="0" y="0"/>
                  </a:lnTo>
                  <a:lnTo>
                    <a:pt x="758825" y="922655"/>
                  </a:lnTo>
                  <a:lnTo>
                    <a:pt x="0" y="1845310"/>
                  </a:lnTo>
                  <a:close/>
                </a:path>
              </a:pathLst>
            </a:custGeom>
            <a:grpFill/>
            <a:ln w="1860" cap="flat">
              <a:noFill/>
              <a:prstDash val="solid"/>
              <a:miter/>
            </a:ln>
          </p:spPr>
          <p:txBody>
            <a:bodyPr rtlCol="0" anchor="ctr"/>
            <a:lstStyle/>
            <a:p>
              <a:endParaRPr lang="zh-CN" altLang="en-US"/>
            </a:p>
          </p:txBody>
        </p:sp>
        <p:sp>
          <p:nvSpPr>
            <p:cNvPr id="18" name="任意多边形: 形状 17">
              <a:extLst>
                <a:ext uri="{FF2B5EF4-FFF2-40B4-BE49-F238E27FC236}">
                  <a16:creationId xmlns:a16="http://schemas.microsoft.com/office/drawing/2014/main" id="{00318DBC-1F9B-F132-38B9-A19444C718A3}"/>
                </a:ext>
              </a:extLst>
            </p:cNvPr>
            <p:cNvSpPr/>
            <p:nvPr/>
          </p:nvSpPr>
          <p:spPr>
            <a:xfrm>
              <a:off x="1935480" y="1957705"/>
              <a:ext cx="1010285" cy="1845310"/>
            </a:xfrm>
            <a:custGeom>
              <a:avLst/>
              <a:gdLst>
                <a:gd name="connsiteX0" fmla="*/ 1010285 w 1010285"/>
                <a:gd name="connsiteY0" fmla="*/ 826770 h 1845310"/>
                <a:gd name="connsiteX1" fmla="*/ 923925 w 1010285"/>
                <a:gd name="connsiteY1" fmla="*/ 721995 h 1845310"/>
                <a:gd name="connsiteX2" fmla="*/ 845185 w 1010285"/>
                <a:gd name="connsiteY2" fmla="*/ 817880 h 1845310"/>
                <a:gd name="connsiteX3" fmla="*/ 172720 w 1010285"/>
                <a:gd name="connsiteY3" fmla="*/ 0 h 1845310"/>
                <a:gd name="connsiteX4" fmla="*/ 0 w 1010285"/>
                <a:gd name="connsiteY4" fmla="*/ 0 h 1845310"/>
                <a:gd name="connsiteX5" fmla="*/ 758825 w 1010285"/>
                <a:gd name="connsiteY5" fmla="*/ 922655 h 1845310"/>
                <a:gd name="connsiteX6" fmla="*/ 0 w 1010285"/>
                <a:gd name="connsiteY6" fmla="*/ 1845310 h 1845310"/>
                <a:gd name="connsiteX7" fmla="*/ 172720 w 1010285"/>
                <a:gd name="connsiteY7" fmla="*/ 1845310 h 1845310"/>
                <a:gd name="connsiteX8" fmla="*/ 845185 w 1010285"/>
                <a:gd name="connsiteY8" fmla="*/ 1027430 h 1845310"/>
                <a:gd name="connsiteX9" fmla="*/ 923925 w 1010285"/>
                <a:gd name="connsiteY9" fmla="*/ 1123315 h 1845310"/>
                <a:gd name="connsiteX10" fmla="*/ 1010285 w 1010285"/>
                <a:gd name="connsiteY10" fmla="*/ 1018540 h 1845310"/>
                <a:gd name="connsiteX11" fmla="*/ 931545 w 1010285"/>
                <a:gd name="connsiteY11" fmla="*/ 922655 h 184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0285" h="1845310">
                  <a:moveTo>
                    <a:pt x="1010285" y="826770"/>
                  </a:moveTo>
                  <a:lnTo>
                    <a:pt x="923925" y="721995"/>
                  </a:lnTo>
                  <a:lnTo>
                    <a:pt x="845185" y="817880"/>
                  </a:lnTo>
                  <a:lnTo>
                    <a:pt x="172720" y="0"/>
                  </a:lnTo>
                  <a:lnTo>
                    <a:pt x="0" y="0"/>
                  </a:lnTo>
                  <a:lnTo>
                    <a:pt x="758825" y="922655"/>
                  </a:lnTo>
                  <a:lnTo>
                    <a:pt x="0" y="1845310"/>
                  </a:lnTo>
                  <a:lnTo>
                    <a:pt x="172720" y="1845310"/>
                  </a:lnTo>
                  <a:lnTo>
                    <a:pt x="845185" y="1027430"/>
                  </a:lnTo>
                  <a:lnTo>
                    <a:pt x="923925" y="1123315"/>
                  </a:lnTo>
                  <a:lnTo>
                    <a:pt x="1010285" y="1018540"/>
                  </a:lnTo>
                  <a:lnTo>
                    <a:pt x="931545" y="922655"/>
                  </a:lnTo>
                  <a:close/>
                </a:path>
              </a:pathLst>
            </a:custGeom>
            <a:grpFill/>
            <a:ln w="1860" cap="flat">
              <a:noFill/>
              <a:prstDash val="solid"/>
              <a:miter/>
            </a:ln>
          </p:spPr>
          <p:txBody>
            <a:bodyPr rtlCol="0" anchor="ctr"/>
            <a:lstStyle/>
            <a:p>
              <a:endParaRPr lang="zh-CN" altLang="en-US"/>
            </a:p>
          </p:txBody>
        </p:sp>
      </p:grpSp>
    </p:spTree>
    <p:extLst>
      <p:ext uri="{BB962C8B-B14F-4D97-AF65-F5344CB8AC3E}">
        <p14:creationId xmlns:p14="http://schemas.microsoft.com/office/powerpoint/2010/main" val="40855298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题目-有页码">
    <p:spTree>
      <p:nvGrpSpPr>
        <p:cNvPr id="1" name=""/>
        <p:cNvGrpSpPr/>
        <p:nvPr/>
      </p:nvGrpSpPr>
      <p:grpSpPr>
        <a:xfrm>
          <a:off x="0" y="0"/>
          <a:ext cx="0" cy="0"/>
          <a:chOff x="0" y="0"/>
          <a:chExt cx="0" cy="0"/>
        </a:xfrm>
      </p:grpSpPr>
      <p:sp>
        <p:nvSpPr>
          <p:cNvPr id="2" name="标题 1"/>
          <p:cNvSpPr>
            <a:spLocks noGrp="1"/>
          </p:cNvSpPr>
          <p:nvPr>
            <p:ph type="title"/>
          </p:nvPr>
        </p:nvSpPr>
        <p:spPr>
          <a:xfrm>
            <a:off x="571501" y="195010"/>
            <a:ext cx="10203180" cy="555349"/>
          </a:xfrm>
        </p:spPr>
        <p:txBody>
          <a:bodyPr anchor="ctr">
            <a:normAutofit/>
          </a:bodyPr>
          <a:lstStyle>
            <a:lvl1pPr>
              <a:defRPr sz="3200" b="1" baseline="0">
                <a:solidFill>
                  <a:schemeClr val="accent2"/>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文本框 2">
            <a:extLst>
              <a:ext uri="{FF2B5EF4-FFF2-40B4-BE49-F238E27FC236}">
                <a16:creationId xmlns:a16="http://schemas.microsoft.com/office/drawing/2014/main" id="{D1F4C77C-591B-963F-A51D-EE0D415BC9DC}"/>
              </a:ext>
            </a:extLst>
          </p:cNvPr>
          <p:cNvSpPr txBox="1"/>
          <p:nvPr userDrawn="1"/>
        </p:nvSpPr>
        <p:spPr>
          <a:xfrm>
            <a:off x="11412786" y="6224162"/>
            <a:ext cx="436338" cy="338554"/>
          </a:xfrm>
          <a:prstGeom prst="rect">
            <a:avLst/>
          </a:prstGeom>
          <a:noFill/>
        </p:spPr>
        <p:txBody>
          <a:bodyPr wrap="none" rtlCol="0">
            <a:spAutoFit/>
          </a:bodyPr>
          <a:lstStyle/>
          <a:p>
            <a:fld id="{F88BA783-B53B-47A6-964B-4BAAE70436C7}" type="slidenum">
              <a:rPr lang="zh-CN" altLang="en-US" sz="1600" b="1" smtClean="0">
                <a:solidFill>
                  <a:schemeClr val="accent2"/>
                </a:solidFill>
              </a:rPr>
              <a:t>‹#›</a:t>
            </a:fld>
            <a:endParaRPr lang="zh-CN" altLang="en-US" sz="1600" b="1" dirty="0">
              <a:solidFill>
                <a:schemeClr val="accent2"/>
              </a:solidFill>
            </a:endParaRPr>
          </a:p>
        </p:txBody>
      </p:sp>
      <p:grpSp>
        <p:nvGrpSpPr>
          <p:cNvPr id="5" name="组合 4">
            <a:extLst>
              <a:ext uri="{FF2B5EF4-FFF2-40B4-BE49-F238E27FC236}">
                <a16:creationId xmlns:a16="http://schemas.microsoft.com/office/drawing/2014/main" id="{3F4ED8BC-5633-75D8-47B2-6D9D2D45748B}"/>
              </a:ext>
            </a:extLst>
          </p:cNvPr>
          <p:cNvGrpSpPr/>
          <p:nvPr userDrawn="1"/>
        </p:nvGrpSpPr>
        <p:grpSpPr>
          <a:xfrm>
            <a:off x="177522" y="281866"/>
            <a:ext cx="393979" cy="381635"/>
            <a:chOff x="1935480" y="1957705"/>
            <a:chExt cx="1904999" cy="1845310"/>
          </a:xfrm>
          <a:gradFill>
            <a:gsLst>
              <a:gs pos="61000">
                <a:schemeClr val="accent1"/>
              </a:gs>
              <a:gs pos="0">
                <a:schemeClr val="accent2">
                  <a:alpha val="24000"/>
                </a:schemeClr>
              </a:gs>
              <a:gs pos="100000">
                <a:schemeClr val="accent2"/>
              </a:gs>
            </a:gsLst>
            <a:lin ang="10800000" scaled="0"/>
          </a:gradFill>
        </p:grpSpPr>
        <p:sp>
          <p:nvSpPr>
            <p:cNvPr id="6" name="任意多边形: 形状 5">
              <a:extLst>
                <a:ext uri="{FF2B5EF4-FFF2-40B4-BE49-F238E27FC236}">
                  <a16:creationId xmlns:a16="http://schemas.microsoft.com/office/drawing/2014/main" id="{EB3A8DB0-81B1-6353-A421-B3F3C1A6CE0B}"/>
                </a:ext>
              </a:extLst>
            </p:cNvPr>
            <p:cNvSpPr/>
            <p:nvPr/>
          </p:nvSpPr>
          <p:spPr>
            <a:xfrm>
              <a:off x="2774950" y="1957705"/>
              <a:ext cx="1065529" cy="1845310"/>
            </a:xfrm>
            <a:custGeom>
              <a:avLst/>
              <a:gdLst>
                <a:gd name="connsiteX0" fmla="*/ 306705 w 1065529"/>
                <a:gd name="connsiteY0" fmla="*/ 1845310 h 1845310"/>
                <a:gd name="connsiteX1" fmla="*/ 1065530 w 1065529"/>
                <a:gd name="connsiteY1" fmla="*/ 922655 h 1845310"/>
                <a:gd name="connsiteX2" fmla="*/ 306705 w 1065529"/>
                <a:gd name="connsiteY2" fmla="*/ 0 h 1845310"/>
                <a:gd name="connsiteX3" fmla="*/ 0 w 1065529"/>
                <a:gd name="connsiteY3" fmla="*/ 0 h 1845310"/>
                <a:gd name="connsiteX4" fmla="*/ 758825 w 1065529"/>
                <a:gd name="connsiteY4" fmla="*/ 922655 h 1845310"/>
                <a:gd name="connsiteX5" fmla="*/ 0 w 1065529"/>
                <a:gd name="connsiteY5" fmla="*/ 1845310 h 184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5529" h="1845310">
                  <a:moveTo>
                    <a:pt x="306705" y="1845310"/>
                  </a:moveTo>
                  <a:lnTo>
                    <a:pt x="1065530" y="922655"/>
                  </a:lnTo>
                  <a:lnTo>
                    <a:pt x="306705" y="0"/>
                  </a:lnTo>
                  <a:lnTo>
                    <a:pt x="0" y="0"/>
                  </a:lnTo>
                  <a:lnTo>
                    <a:pt x="758825" y="922655"/>
                  </a:lnTo>
                  <a:lnTo>
                    <a:pt x="0" y="1845310"/>
                  </a:lnTo>
                  <a:close/>
                </a:path>
              </a:pathLst>
            </a:custGeom>
            <a:grpFill/>
            <a:ln w="1860" cap="flat">
              <a:noFill/>
              <a:prstDash val="solid"/>
              <a:miter/>
            </a:ln>
          </p:spPr>
          <p:txBody>
            <a:bodyPr rtlCol="0" anchor="ctr"/>
            <a:lstStyle/>
            <a:p>
              <a:endParaRPr lang="zh-CN" altLang="en-US"/>
            </a:p>
          </p:txBody>
        </p:sp>
        <p:sp>
          <p:nvSpPr>
            <p:cNvPr id="8" name="任意多边形: 形状 7">
              <a:extLst>
                <a:ext uri="{FF2B5EF4-FFF2-40B4-BE49-F238E27FC236}">
                  <a16:creationId xmlns:a16="http://schemas.microsoft.com/office/drawing/2014/main" id="{5C6F130D-FD8F-64E6-D211-D662829496DA}"/>
                </a:ext>
              </a:extLst>
            </p:cNvPr>
            <p:cNvSpPr/>
            <p:nvPr/>
          </p:nvSpPr>
          <p:spPr>
            <a:xfrm>
              <a:off x="2308859" y="1957705"/>
              <a:ext cx="1065529" cy="1845310"/>
            </a:xfrm>
            <a:custGeom>
              <a:avLst/>
              <a:gdLst>
                <a:gd name="connsiteX0" fmla="*/ 306705 w 1065529"/>
                <a:gd name="connsiteY0" fmla="*/ 1845310 h 1845310"/>
                <a:gd name="connsiteX1" fmla="*/ 1065530 w 1065529"/>
                <a:gd name="connsiteY1" fmla="*/ 922655 h 1845310"/>
                <a:gd name="connsiteX2" fmla="*/ 306705 w 1065529"/>
                <a:gd name="connsiteY2" fmla="*/ 0 h 1845310"/>
                <a:gd name="connsiteX3" fmla="*/ 0 w 1065529"/>
                <a:gd name="connsiteY3" fmla="*/ 0 h 1845310"/>
                <a:gd name="connsiteX4" fmla="*/ 758825 w 1065529"/>
                <a:gd name="connsiteY4" fmla="*/ 922655 h 1845310"/>
                <a:gd name="connsiteX5" fmla="*/ 0 w 1065529"/>
                <a:gd name="connsiteY5" fmla="*/ 1845310 h 184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5529" h="1845310">
                  <a:moveTo>
                    <a:pt x="306705" y="1845310"/>
                  </a:moveTo>
                  <a:lnTo>
                    <a:pt x="1065530" y="922655"/>
                  </a:lnTo>
                  <a:lnTo>
                    <a:pt x="306705" y="0"/>
                  </a:lnTo>
                  <a:lnTo>
                    <a:pt x="0" y="0"/>
                  </a:lnTo>
                  <a:lnTo>
                    <a:pt x="758825" y="922655"/>
                  </a:lnTo>
                  <a:lnTo>
                    <a:pt x="0" y="1845310"/>
                  </a:lnTo>
                  <a:close/>
                </a:path>
              </a:pathLst>
            </a:custGeom>
            <a:grpFill/>
            <a:ln w="1860" cap="flat">
              <a:noFill/>
              <a:prstDash val="solid"/>
              <a:miter/>
            </a:ln>
          </p:spPr>
          <p:txBody>
            <a:bodyPr rtlCol="0" anchor="ctr"/>
            <a:lstStyle/>
            <a:p>
              <a:endParaRPr lang="zh-CN" altLang="en-US"/>
            </a:p>
          </p:txBody>
        </p:sp>
        <p:sp>
          <p:nvSpPr>
            <p:cNvPr id="9" name="任意多边形: 形状 8">
              <a:extLst>
                <a:ext uri="{FF2B5EF4-FFF2-40B4-BE49-F238E27FC236}">
                  <a16:creationId xmlns:a16="http://schemas.microsoft.com/office/drawing/2014/main" id="{9CFD44D2-865E-BDF3-4A8D-E171B8ACE4C1}"/>
                </a:ext>
              </a:extLst>
            </p:cNvPr>
            <p:cNvSpPr/>
            <p:nvPr/>
          </p:nvSpPr>
          <p:spPr>
            <a:xfrm>
              <a:off x="1935480" y="1957705"/>
              <a:ext cx="1010285" cy="1845310"/>
            </a:xfrm>
            <a:custGeom>
              <a:avLst/>
              <a:gdLst>
                <a:gd name="connsiteX0" fmla="*/ 1010285 w 1010285"/>
                <a:gd name="connsiteY0" fmla="*/ 826770 h 1845310"/>
                <a:gd name="connsiteX1" fmla="*/ 923925 w 1010285"/>
                <a:gd name="connsiteY1" fmla="*/ 721995 h 1845310"/>
                <a:gd name="connsiteX2" fmla="*/ 845185 w 1010285"/>
                <a:gd name="connsiteY2" fmla="*/ 817880 h 1845310"/>
                <a:gd name="connsiteX3" fmla="*/ 172720 w 1010285"/>
                <a:gd name="connsiteY3" fmla="*/ 0 h 1845310"/>
                <a:gd name="connsiteX4" fmla="*/ 0 w 1010285"/>
                <a:gd name="connsiteY4" fmla="*/ 0 h 1845310"/>
                <a:gd name="connsiteX5" fmla="*/ 758825 w 1010285"/>
                <a:gd name="connsiteY5" fmla="*/ 922655 h 1845310"/>
                <a:gd name="connsiteX6" fmla="*/ 0 w 1010285"/>
                <a:gd name="connsiteY6" fmla="*/ 1845310 h 1845310"/>
                <a:gd name="connsiteX7" fmla="*/ 172720 w 1010285"/>
                <a:gd name="connsiteY7" fmla="*/ 1845310 h 1845310"/>
                <a:gd name="connsiteX8" fmla="*/ 845185 w 1010285"/>
                <a:gd name="connsiteY8" fmla="*/ 1027430 h 1845310"/>
                <a:gd name="connsiteX9" fmla="*/ 923925 w 1010285"/>
                <a:gd name="connsiteY9" fmla="*/ 1123315 h 1845310"/>
                <a:gd name="connsiteX10" fmla="*/ 1010285 w 1010285"/>
                <a:gd name="connsiteY10" fmla="*/ 1018540 h 1845310"/>
                <a:gd name="connsiteX11" fmla="*/ 931545 w 1010285"/>
                <a:gd name="connsiteY11" fmla="*/ 922655 h 184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0285" h="1845310">
                  <a:moveTo>
                    <a:pt x="1010285" y="826770"/>
                  </a:moveTo>
                  <a:lnTo>
                    <a:pt x="923925" y="721995"/>
                  </a:lnTo>
                  <a:lnTo>
                    <a:pt x="845185" y="817880"/>
                  </a:lnTo>
                  <a:lnTo>
                    <a:pt x="172720" y="0"/>
                  </a:lnTo>
                  <a:lnTo>
                    <a:pt x="0" y="0"/>
                  </a:lnTo>
                  <a:lnTo>
                    <a:pt x="758825" y="922655"/>
                  </a:lnTo>
                  <a:lnTo>
                    <a:pt x="0" y="1845310"/>
                  </a:lnTo>
                  <a:lnTo>
                    <a:pt x="172720" y="1845310"/>
                  </a:lnTo>
                  <a:lnTo>
                    <a:pt x="845185" y="1027430"/>
                  </a:lnTo>
                  <a:lnTo>
                    <a:pt x="923925" y="1123315"/>
                  </a:lnTo>
                  <a:lnTo>
                    <a:pt x="1010285" y="1018540"/>
                  </a:lnTo>
                  <a:lnTo>
                    <a:pt x="931545" y="922655"/>
                  </a:lnTo>
                  <a:close/>
                </a:path>
              </a:pathLst>
            </a:custGeom>
            <a:grpFill/>
            <a:ln w="1860" cap="flat">
              <a:noFill/>
              <a:prstDash val="solid"/>
              <a:miter/>
            </a:ln>
          </p:spPr>
          <p:txBody>
            <a:bodyPr rtlCol="0" anchor="ctr"/>
            <a:lstStyle/>
            <a:p>
              <a:endParaRPr lang="zh-CN" altLang="en-US"/>
            </a:p>
          </p:txBody>
        </p:sp>
      </p:grpSp>
    </p:spTree>
    <p:extLst>
      <p:ext uri="{BB962C8B-B14F-4D97-AF65-F5344CB8AC3E}">
        <p14:creationId xmlns:p14="http://schemas.microsoft.com/office/powerpoint/2010/main" val="24284442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无标题-无页码">
    <p:spTree>
      <p:nvGrpSpPr>
        <p:cNvPr id="1" name=""/>
        <p:cNvGrpSpPr/>
        <p:nvPr/>
      </p:nvGrpSpPr>
      <p:grpSpPr>
        <a:xfrm>
          <a:off x="0" y="0"/>
          <a:ext cx="0" cy="0"/>
          <a:chOff x="0" y="0"/>
          <a:chExt cx="0" cy="0"/>
        </a:xfrm>
      </p:grpSpPr>
      <p:sp>
        <p:nvSpPr>
          <p:cNvPr id="7" name="灯片编号占位符 5"/>
          <p:cNvSpPr>
            <a:spLocks noGrp="1"/>
          </p:cNvSpPr>
          <p:nvPr>
            <p:ph type="sldNum" sz="quarter" idx="4"/>
          </p:nvPr>
        </p:nvSpPr>
        <p:spPr>
          <a:xfrm>
            <a:off x="9330447" y="63988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3AF99F-76E7-41BC-BC3B-28E0C2273351}" type="slidenum">
              <a:rPr lang="zh-CN" altLang="en-US" smtClean="0"/>
              <a:t>‹#›</a:t>
            </a:fld>
            <a:endParaRPr lang="zh-CN" altLang="en-US"/>
          </a:p>
        </p:txBody>
      </p:sp>
    </p:spTree>
    <p:extLst>
      <p:ext uri="{BB962C8B-B14F-4D97-AF65-F5344CB8AC3E}">
        <p14:creationId xmlns:p14="http://schemas.microsoft.com/office/powerpoint/2010/main" val="35991519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无标题-有页码">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96975276-88A4-323B-40E8-5373D3C21A1D}"/>
              </a:ext>
            </a:extLst>
          </p:cNvPr>
          <p:cNvSpPr txBox="1"/>
          <p:nvPr userDrawn="1"/>
        </p:nvSpPr>
        <p:spPr>
          <a:xfrm>
            <a:off x="11412786" y="6224162"/>
            <a:ext cx="436338" cy="338554"/>
          </a:xfrm>
          <a:prstGeom prst="rect">
            <a:avLst/>
          </a:prstGeom>
          <a:noFill/>
        </p:spPr>
        <p:txBody>
          <a:bodyPr wrap="none" rtlCol="0">
            <a:spAutoFit/>
          </a:bodyPr>
          <a:lstStyle/>
          <a:p>
            <a:fld id="{F88BA783-B53B-47A6-964B-4BAAE70436C7}" type="slidenum">
              <a:rPr lang="zh-CN" altLang="en-US" sz="1600" b="1" smtClean="0">
                <a:solidFill>
                  <a:schemeClr val="accent2"/>
                </a:solidFill>
              </a:rPr>
              <a:t>‹#›</a:t>
            </a:fld>
            <a:endParaRPr lang="zh-CN" altLang="en-US" sz="1600" b="1" dirty="0">
              <a:solidFill>
                <a:schemeClr val="accent2"/>
              </a:solidFill>
            </a:endParaRPr>
          </a:p>
        </p:txBody>
      </p:sp>
    </p:spTree>
    <p:extLst>
      <p:ext uri="{BB962C8B-B14F-4D97-AF65-F5344CB8AC3E}">
        <p14:creationId xmlns:p14="http://schemas.microsoft.com/office/powerpoint/2010/main" val="39584433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cxnSp>
        <p:nvCxnSpPr>
          <p:cNvPr id="6" name="直接连接符 5">
            <a:extLst>
              <a:ext uri="{FF2B5EF4-FFF2-40B4-BE49-F238E27FC236}">
                <a16:creationId xmlns:a16="http://schemas.microsoft.com/office/drawing/2014/main" id="{52707560-AF36-C608-B4A6-023B617E3510}"/>
              </a:ext>
            </a:extLst>
          </p:cNvPr>
          <p:cNvCxnSpPr>
            <a:cxnSpLocks/>
          </p:cNvCxnSpPr>
          <p:nvPr userDrawn="1"/>
        </p:nvCxnSpPr>
        <p:spPr>
          <a:xfrm>
            <a:off x="7172325" y="6429635"/>
            <a:ext cx="47986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id="{43EFFC97-5807-0AB7-D3A1-2D0C7E069CD6}"/>
              </a:ext>
            </a:extLst>
          </p:cNvPr>
          <p:cNvCxnSpPr>
            <a:cxnSpLocks/>
          </p:cNvCxnSpPr>
          <p:nvPr userDrawn="1"/>
        </p:nvCxnSpPr>
        <p:spPr>
          <a:xfrm>
            <a:off x="360748" y="6429635"/>
            <a:ext cx="4608693"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2" descr="Yale University – Logos Download">
            <a:extLst>
              <a:ext uri="{FF2B5EF4-FFF2-40B4-BE49-F238E27FC236}">
                <a16:creationId xmlns:a16="http://schemas.microsoft.com/office/drawing/2014/main" id="{FDD564C7-333F-BE5F-31E1-BF088432143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44644" y="6280448"/>
            <a:ext cx="1852477" cy="298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210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71745"/>
      </p:ext>
    </p:extLst>
  </p:cSld>
  <p:clrMap bg1="lt1" tx1="dk1" bg2="lt2" tx2="dk2" accent1="accent1" accent2="accent2" accent3="accent3" accent4="accent4" accent5="accent5" accent6="accent6" hlink="hlink" folHlink="folHlink"/>
  <p:sldLayoutIdLst>
    <p:sldLayoutId id="2147483671" r:id="rId1"/>
    <p:sldLayoutId id="2147483733" r:id="rId2"/>
    <p:sldLayoutId id="2147483737" r:id="rId3"/>
    <p:sldLayoutId id="2147483732" r:id="rId4"/>
    <p:sldLayoutId id="2147483715" r:id="rId5"/>
    <p:sldLayoutId id="2147483735" r:id="rId6"/>
    <p:sldLayoutId id="2147483741" r:id="rId7"/>
    <p:sldLayoutId id="2147483736" r:id="rId8"/>
    <p:sldLayoutId id="2147483744" r:id="rId9"/>
    <p:sldLayoutId id="2147483745" r:id="rId10"/>
    <p:sldLayoutId id="2147483746"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47000">
              <a:schemeClr val="accent1"/>
            </a:gs>
            <a:gs pos="100000">
              <a:schemeClr val="accent2"/>
            </a:gs>
          </a:gsLst>
          <a:lin ang="189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1928978"/>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38" r:id="rId3"/>
    <p:sldLayoutId id="2147483734" r:id="rId4"/>
    <p:sldLayoutId id="214748374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296EBB63-DE48-8BA3-510F-FB8B8BAC017C}"/>
              </a:ext>
            </a:extLst>
          </p:cNvPr>
          <p:cNvSpPr txBox="1"/>
          <p:nvPr/>
        </p:nvSpPr>
        <p:spPr>
          <a:xfrm>
            <a:off x="910580" y="1811850"/>
            <a:ext cx="10370839" cy="1938992"/>
          </a:xfrm>
          <a:prstGeom prst="rect">
            <a:avLst/>
          </a:prstGeom>
          <a:noFill/>
        </p:spPr>
        <p:txBody>
          <a:bodyPr wrap="square">
            <a:spAutoFit/>
          </a:bodyPr>
          <a:lstStyle>
            <a:defPPr>
              <a:defRPr lang="zh-CN"/>
            </a:defPPr>
            <a:lvl1pPr indent="0" algn="ctr">
              <a:buNone/>
              <a:defRPr sz="4000" b="1">
                <a:gradFill>
                  <a:gsLst>
                    <a:gs pos="0">
                      <a:schemeClr val="accent1"/>
                    </a:gs>
                    <a:gs pos="100000">
                      <a:schemeClr val="accent2"/>
                    </a:gs>
                  </a:gsLst>
                  <a:lin ang="5400000" scaled="1"/>
                </a:gradFill>
                <a:latin typeface="+mj-ea"/>
                <a:ea typeface="+mj-ea"/>
                <a:cs typeface="Arial" panose="020B0604020202020204" pitchFamily="34" charset="0"/>
              </a:defRPr>
            </a:lvl1pPr>
          </a:lstStyle>
          <a:p>
            <a:r>
              <a:rPr lang="en-US" altLang="zh-CN" dirty="0"/>
              <a:t>A Time-Aware CNN-</a:t>
            </a:r>
            <a:r>
              <a:rPr lang="en-US" altLang="zh-CN" dirty="0" err="1"/>
              <a:t>BiLSTM</a:t>
            </a:r>
            <a:r>
              <a:rPr lang="en-US" altLang="zh-CN" dirty="0"/>
              <a:t>-Attention Model for Short-Term Track Geometry Irregularity Deterioration Prediction</a:t>
            </a:r>
          </a:p>
        </p:txBody>
      </p:sp>
      <p:sp>
        <p:nvSpPr>
          <p:cNvPr id="3" name="文本框 2">
            <a:extLst>
              <a:ext uri="{FF2B5EF4-FFF2-40B4-BE49-F238E27FC236}">
                <a16:creationId xmlns:a16="http://schemas.microsoft.com/office/drawing/2014/main" id="{DC5E550E-7105-7C1F-AFAD-290925EDB5EE}"/>
              </a:ext>
            </a:extLst>
          </p:cNvPr>
          <p:cNvSpPr txBox="1"/>
          <p:nvPr/>
        </p:nvSpPr>
        <p:spPr>
          <a:xfrm>
            <a:off x="2674827" y="5068411"/>
            <a:ext cx="6842343" cy="369332"/>
          </a:xfrm>
          <a:prstGeom prst="rect">
            <a:avLst/>
          </a:prstGeom>
          <a:noFill/>
        </p:spPr>
        <p:txBody>
          <a:bodyPr wrap="square">
            <a:spAutoFit/>
          </a:bodyPr>
          <a:lstStyle/>
          <a:p>
            <a:pPr algn="ctr">
              <a:defRPr/>
            </a:pPr>
            <a:r>
              <a:rPr lang="en-US" altLang="zh-CN" b="1" dirty="0">
                <a:solidFill>
                  <a:schemeClr val="accent1"/>
                </a:solidFill>
                <a:latin typeface="Arial" panose="020B0604020202020204" pitchFamily="34" charset="0"/>
                <a:ea typeface="微软雅黑" panose="020B0503020204020204" pitchFamily="34" charset="-122"/>
                <a:cs typeface="Arial" panose="020B0604020202020204" pitchFamily="34" charset="0"/>
              </a:rPr>
              <a:t>Xiaolin Li , </a:t>
            </a:r>
            <a:r>
              <a:rPr lang="en-US" altLang="zh-CN" b="1" dirty="0" err="1">
                <a:solidFill>
                  <a:schemeClr val="accent1"/>
                </a:solidFill>
                <a:latin typeface="Arial" panose="020B0604020202020204" pitchFamily="34" charset="0"/>
                <a:ea typeface="微软雅黑" panose="020B0503020204020204" pitchFamily="34" charset="-122"/>
                <a:cs typeface="Arial" panose="020B0604020202020204" pitchFamily="34" charset="0"/>
              </a:rPr>
              <a:t>Yuanjie</a:t>
            </a:r>
            <a:r>
              <a:rPr lang="en-US" altLang="zh-CN" b="1" dirty="0">
                <a:solidFill>
                  <a:schemeClr val="accent1"/>
                </a:solidFill>
                <a:latin typeface="Arial" panose="020B0604020202020204" pitchFamily="34" charset="0"/>
                <a:ea typeface="微软雅黑" panose="020B0503020204020204" pitchFamily="34" charset="-122"/>
                <a:cs typeface="Arial" panose="020B0604020202020204" pitchFamily="34" charset="0"/>
              </a:rPr>
              <a:t> Tang , Lifen Yun , Yong Zhuang</a:t>
            </a:r>
          </a:p>
        </p:txBody>
      </p:sp>
      <p:sp>
        <p:nvSpPr>
          <p:cNvPr id="4" name="文本框 3">
            <a:extLst>
              <a:ext uri="{FF2B5EF4-FFF2-40B4-BE49-F238E27FC236}">
                <a16:creationId xmlns:a16="http://schemas.microsoft.com/office/drawing/2014/main" id="{669FF896-DD14-897D-1560-5D7E8A9F3B8A}"/>
              </a:ext>
            </a:extLst>
          </p:cNvPr>
          <p:cNvSpPr txBox="1"/>
          <p:nvPr/>
        </p:nvSpPr>
        <p:spPr>
          <a:xfrm>
            <a:off x="4275028" y="5406960"/>
            <a:ext cx="3641943" cy="369332"/>
          </a:xfrm>
          <a:prstGeom prst="rect">
            <a:avLst/>
          </a:prstGeom>
          <a:noFill/>
        </p:spPr>
        <p:txBody>
          <a:bodyPr wrap="square">
            <a:spAutoFit/>
          </a:bodyPr>
          <a:lstStyle/>
          <a:p>
            <a:pPr algn="ctr">
              <a:defRPr/>
            </a:pPr>
            <a:r>
              <a:rPr lang="en-US" altLang="zh-CN" b="1" dirty="0">
                <a:solidFill>
                  <a:schemeClr val="accent1"/>
                </a:solidFill>
                <a:latin typeface="Arial" panose="020B0604020202020204" pitchFamily="34" charset="0"/>
                <a:ea typeface="微软雅黑" panose="020B0503020204020204" pitchFamily="34" charset="-122"/>
                <a:cs typeface="Arial" panose="020B0604020202020204" pitchFamily="34" charset="0"/>
              </a:rPr>
              <a:t>Beijing </a:t>
            </a:r>
            <a:r>
              <a:rPr lang="en-US" altLang="zh-CN" b="1" dirty="0" err="1">
                <a:solidFill>
                  <a:schemeClr val="accent1"/>
                </a:solidFill>
                <a:latin typeface="Arial" panose="020B0604020202020204" pitchFamily="34" charset="0"/>
                <a:ea typeface="微软雅黑" panose="020B0503020204020204" pitchFamily="34" charset="-122"/>
                <a:cs typeface="Arial" panose="020B0604020202020204" pitchFamily="34" charset="0"/>
              </a:rPr>
              <a:t>Jiaotong</a:t>
            </a:r>
            <a:r>
              <a:rPr lang="en-US" altLang="zh-CN" b="1" dirty="0">
                <a:solidFill>
                  <a:schemeClr val="accent1"/>
                </a:solidFill>
                <a:latin typeface="Arial" panose="020B0604020202020204" pitchFamily="34" charset="0"/>
                <a:ea typeface="微软雅黑" panose="020B0503020204020204" pitchFamily="34" charset="-122"/>
                <a:cs typeface="Arial" panose="020B0604020202020204" pitchFamily="34" charset="0"/>
              </a:rPr>
              <a:t> University</a:t>
            </a:r>
          </a:p>
        </p:txBody>
      </p:sp>
      <p:sp>
        <p:nvSpPr>
          <p:cNvPr id="6" name="文本框 5">
            <a:extLst>
              <a:ext uri="{FF2B5EF4-FFF2-40B4-BE49-F238E27FC236}">
                <a16:creationId xmlns:a16="http://schemas.microsoft.com/office/drawing/2014/main" id="{E9CB4E62-42BB-7261-F861-60E2F2120BF3}"/>
              </a:ext>
            </a:extLst>
          </p:cNvPr>
          <p:cNvSpPr txBox="1"/>
          <p:nvPr/>
        </p:nvSpPr>
        <p:spPr>
          <a:xfrm>
            <a:off x="4765457" y="5853241"/>
            <a:ext cx="2270330" cy="369332"/>
          </a:xfrm>
          <a:prstGeom prst="rect">
            <a:avLst/>
          </a:prstGeom>
          <a:noFill/>
        </p:spPr>
        <p:txBody>
          <a:bodyPr wrap="square">
            <a:spAutoFit/>
          </a:bodyPr>
          <a:lstStyle/>
          <a:p>
            <a:pPr marL="0" indent="0" algn="ctr" eaLnBrk="1" hangingPunct="1">
              <a:spcBef>
                <a:spcPts val="600"/>
              </a:spcBef>
              <a:buNone/>
              <a:defRPr/>
            </a:pPr>
            <a:r>
              <a:rPr lang="en-US" altLang="zh-CN" b="1" dirty="0">
                <a:solidFill>
                  <a:schemeClr val="accent1"/>
                </a:solidFill>
                <a:latin typeface="Arial" panose="020B0604020202020204" pitchFamily="34" charset="0"/>
                <a:ea typeface="微软雅黑" panose="020B0503020204020204" pitchFamily="34" charset="-122"/>
                <a:cs typeface="Arial" panose="020B0604020202020204" pitchFamily="34" charset="0"/>
              </a:rPr>
              <a:t>11 </a:t>
            </a:r>
            <a:r>
              <a:rPr lang="en-US" altLang="zh-CN" sz="1800" b="1" dirty="0">
                <a:solidFill>
                  <a:schemeClr val="accent1"/>
                </a:solidFill>
                <a:latin typeface="Arial" panose="020B0604020202020204" pitchFamily="34" charset="0"/>
                <a:ea typeface="微软雅黑" panose="020B0503020204020204" pitchFamily="34" charset="-122"/>
                <a:cs typeface="Arial" panose="020B0604020202020204" pitchFamily="34" charset="0"/>
              </a:rPr>
              <a:t>June 2025</a:t>
            </a:r>
            <a:endParaRPr lang="en-US" altLang="zh-CN" sz="2400" b="1" dirty="0">
              <a:solidFill>
                <a:schemeClr val="accent1"/>
              </a:solidFill>
              <a:latin typeface="Arial" panose="020B0604020202020204" pitchFamily="34" charset="0"/>
              <a:ea typeface="微软雅黑" panose="020B0503020204020204" pitchFamily="34" charset="-122"/>
              <a:cs typeface="Arial" panose="020B0604020202020204" pitchFamily="34" charset="0"/>
            </a:endParaRPr>
          </a:p>
        </p:txBody>
      </p:sp>
      <p:sp>
        <p:nvSpPr>
          <p:cNvPr id="2" name="文本框 1">
            <a:extLst>
              <a:ext uri="{FF2B5EF4-FFF2-40B4-BE49-F238E27FC236}">
                <a16:creationId xmlns:a16="http://schemas.microsoft.com/office/drawing/2014/main" id="{CBB4DD6D-2323-DF77-AA5B-05602201ACBA}"/>
              </a:ext>
            </a:extLst>
          </p:cNvPr>
          <p:cNvSpPr txBox="1"/>
          <p:nvPr/>
        </p:nvSpPr>
        <p:spPr>
          <a:xfrm>
            <a:off x="1440222" y="3770075"/>
            <a:ext cx="9311554"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b="1" i="0" u="none" strike="noStrike" kern="120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cs typeface="Arial" panose="020B0604020202020204" pitchFamily="34" charset="0"/>
              </a:rPr>
              <a:t>2nd Olympiad in Engineering Science – OES 2025</a:t>
            </a:r>
            <a:endParaRPr kumimoji="0" lang="zh-CN" altLang="en-US" b="1" i="0" u="none" strike="noStrike" kern="1200" cap="none" spc="0" normalizeH="0" baseline="0" noProof="0" dirty="0">
              <a:ln>
                <a:noFill/>
              </a:ln>
              <a:solidFill>
                <a:schemeClr val="accent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5" name="矩形 14">
            <a:extLst>
              <a:ext uri="{FF2B5EF4-FFF2-40B4-BE49-F238E27FC236}">
                <a16:creationId xmlns:a16="http://schemas.microsoft.com/office/drawing/2014/main" id="{361DF96F-3545-56F3-4BF4-90A8315C2A63}"/>
              </a:ext>
            </a:extLst>
          </p:cNvPr>
          <p:cNvSpPr/>
          <p:nvPr/>
        </p:nvSpPr>
        <p:spPr>
          <a:xfrm>
            <a:off x="0" y="6530340"/>
            <a:ext cx="12192000" cy="32766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6BE11-7CF8-CE35-4093-FFD3A327EF02}"/>
            </a:ext>
          </a:extLst>
        </p:cNvPr>
        <p:cNvGrpSpPr/>
        <p:nvPr/>
      </p:nvGrpSpPr>
      <p:grpSpPr>
        <a:xfrm>
          <a:off x="0" y="0"/>
          <a:ext cx="0" cy="0"/>
          <a:chOff x="0" y="0"/>
          <a:chExt cx="0" cy="0"/>
        </a:xfrm>
      </p:grpSpPr>
      <p:sp>
        <p:nvSpPr>
          <p:cNvPr id="20" name="矩形 19">
            <a:extLst>
              <a:ext uri="{FF2B5EF4-FFF2-40B4-BE49-F238E27FC236}">
                <a16:creationId xmlns:a16="http://schemas.microsoft.com/office/drawing/2014/main" id="{30803D94-98AC-3B48-680D-B746B6AA5167}"/>
              </a:ext>
            </a:extLst>
          </p:cNvPr>
          <p:cNvSpPr/>
          <p:nvPr/>
        </p:nvSpPr>
        <p:spPr>
          <a:xfrm>
            <a:off x="0" y="803564"/>
            <a:ext cx="12192000" cy="59662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E911CC59-30DB-7947-09D8-9BD0D8684774}"/>
              </a:ext>
            </a:extLst>
          </p:cNvPr>
          <p:cNvSpPr>
            <a:spLocks noGrp="1"/>
          </p:cNvSpPr>
          <p:nvPr>
            <p:ph type="title"/>
          </p:nvPr>
        </p:nvSpPr>
        <p:spPr/>
        <p:txBody>
          <a:bodyPr>
            <a:normAutofit/>
          </a:bodyPr>
          <a:lstStyle/>
          <a:p>
            <a:r>
              <a:rPr lang="en-US" altLang="zh-CN" dirty="0"/>
              <a:t>Methodology</a:t>
            </a:r>
            <a:endParaRPr lang="zh-CN" altLang="en-US" dirty="0"/>
          </a:p>
        </p:txBody>
      </p:sp>
      <p:sp>
        <p:nvSpPr>
          <p:cNvPr id="4" name="矩形 3">
            <a:extLst>
              <a:ext uri="{FF2B5EF4-FFF2-40B4-BE49-F238E27FC236}">
                <a16:creationId xmlns:a16="http://schemas.microsoft.com/office/drawing/2014/main" id="{91C37690-BDB1-7FBA-6ED6-B80EAB83B36A}"/>
              </a:ext>
            </a:extLst>
          </p:cNvPr>
          <p:cNvSpPr/>
          <p:nvPr/>
        </p:nvSpPr>
        <p:spPr>
          <a:xfrm>
            <a:off x="276129" y="903324"/>
            <a:ext cx="11639742" cy="40011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TAAM (Time-Aware Attention Mechanism)</a:t>
            </a:r>
          </a:p>
        </p:txBody>
      </p:sp>
      <p:sp>
        <p:nvSpPr>
          <p:cNvPr id="9" name="矩形: 圆角 8">
            <a:extLst>
              <a:ext uri="{FF2B5EF4-FFF2-40B4-BE49-F238E27FC236}">
                <a16:creationId xmlns:a16="http://schemas.microsoft.com/office/drawing/2014/main" id="{68C09641-18DB-9000-01FD-847D532A639D}"/>
              </a:ext>
            </a:extLst>
          </p:cNvPr>
          <p:cNvSpPr/>
          <p:nvPr/>
        </p:nvSpPr>
        <p:spPr>
          <a:xfrm>
            <a:off x="485596" y="1584864"/>
            <a:ext cx="11220809" cy="774685"/>
          </a:xfrm>
          <a:prstGeom prst="roundRect">
            <a:avLst>
              <a:gd name="adj" fmla="val 782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none" spc="0" normalizeH="0" baseline="0" noProof="0" dirty="0">
                <a:ln>
                  <a:noFill/>
                </a:ln>
                <a:solidFill>
                  <a:schemeClr val="accent6"/>
                </a:solidFill>
                <a:effectLst/>
                <a:uLnTx/>
                <a:uFillTx/>
                <a:latin typeface="微软雅黑" panose="020B0503020204020204" pitchFamily="34" charset="-122"/>
                <a:ea typeface="微软雅黑" panose="020B0503020204020204" pitchFamily="34" charset="-122"/>
                <a:cs typeface="+mn-cs"/>
              </a:rPr>
              <a:t>Integrating temporal interval information into attention weight computation</a:t>
            </a:r>
            <a:endParaRPr kumimoji="0" lang="zh-CN" altLang="en-US" sz="1600" b="1" i="0" u="none" strike="noStrike" kern="1200" cap="none" spc="0" normalizeH="0" baseline="0" noProof="0" dirty="0">
              <a:ln>
                <a:noFill/>
              </a:ln>
              <a:solidFill>
                <a:schemeClr val="accent6"/>
              </a:solidFill>
              <a:effectLst/>
              <a:uLnTx/>
              <a:uFillTx/>
              <a:latin typeface="微软雅黑" panose="020B0503020204020204" pitchFamily="34" charset="-122"/>
              <a:ea typeface="微软雅黑" panose="020B0503020204020204" pitchFamily="34" charset="-122"/>
              <a:cs typeface="+mn-cs"/>
            </a:endParaRPr>
          </a:p>
        </p:txBody>
      </p:sp>
      <p:sp>
        <p:nvSpPr>
          <p:cNvPr id="24" name="矩形: 圆角 23">
            <a:extLst>
              <a:ext uri="{FF2B5EF4-FFF2-40B4-BE49-F238E27FC236}">
                <a16:creationId xmlns:a16="http://schemas.microsoft.com/office/drawing/2014/main" id="{8D5C382A-123D-4FE4-6613-4E4161FBC962}"/>
              </a:ext>
            </a:extLst>
          </p:cNvPr>
          <p:cNvSpPr/>
          <p:nvPr/>
        </p:nvSpPr>
        <p:spPr>
          <a:xfrm>
            <a:off x="485596" y="2603758"/>
            <a:ext cx="5515333" cy="3789389"/>
          </a:xfrm>
          <a:prstGeom prst="roundRect">
            <a:avLst>
              <a:gd name="adj" fmla="val 1760"/>
            </a:avLst>
          </a:prstGeom>
          <a:solidFill>
            <a:schemeClr val="bg1"/>
          </a:solidFill>
          <a:ln>
            <a:solidFill>
              <a:schemeClr val="accent4">
                <a:alpha val="42000"/>
              </a:schemeClr>
            </a:solidFill>
          </a:ln>
          <a:effectLst>
            <a:outerShdw blurRad="393700" sx="102000" sy="102000" algn="ctr" rotWithShape="0">
              <a:schemeClr val="accent1">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400" b="1" dirty="0">
              <a:solidFill>
                <a:schemeClr val="bg1"/>
              </a:solidFill>
            </a:endParaRPr>
          </a:p>
        </p:txBody>
      </p:sp>
      <p:sp>
        <p:nvSpPr>
          <p:cNvPr id="14" name="文本框 13">
            <a:extLst>
              <a:ext uri="{FF2B5EF4-FFF2-40B4-BE49-F238E27FC236}">
                <a16:creationId xmlns:a16="http://schemas.microsoft.com/office/drawing/2014/main" id="{33242E15-9C1A-496D-A157-249802FA83BB}"/>
              </a:ext>
            </a:extLst>
          </p:cNvPr>
          <p:cNvSpPr txBox="1"/>
          <p:nvPr/>
        </p:nvSpPr>
        <p:spPr>
          <a:xfrm>
            <a:off x="760038" y="3836669"/>
            <a:ext cx="5049686" cy="1485856"/>
          </a:xfrm>
          <a:prstGeom prst="rect">
            <a:avLst/>
          </a:prstGeom>
          <a:noFill/>
        </p:spPr>
        <p:txBody>
          <a:bodyPr wrap="square">
            <a:spAutoFit/>
          </a:bodyPr>
          <a:lstStyle/>
          <a:p>
            <a:pPr marL="285750" marR="0" lvl="0" indent="-285750" algn="l" defTabSz="914400" rtl="0" eaLnBrk="1" fontAlgn="auto" latinLnBrk="0" hangingPunct="1">
              <a:lnSpc>
                <a:spcPct val="132000"/>
              </a:lnSpc>
              <a:spcBef>
                <a:spcPts val="0"/>
              </a:spcBef>
              <a:spcAft>
                <a:spcPts val="600"/>
              </a:spcAft>
              <a:buClrTx/>
              <a:buSzTx/>
              <a:buFont typeface="Arial" panose="020B0604020202020204" pitchFamily="34" charset="0"/>
              <a:buChar char="•"/>
              <a:tabLst/>
              <a:defRPr/>
            </a:pPr>
            <a:r>
              <a:rPr kumimoji="0" lang="en-US" altLang="zh-CN" sz="1400" i="0" strike="noStrike" kern="120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cs typeface="+mn-cs"/>
              </a:rPr>
              <a:t>By transforming non-equidistant temporal intervals into decay weight factors, this mechanism effectively addresses irregular sampling intervals in track inspection data and enhances the model's adaptive capability for temporal dependency modeling.</a:t>
            </a:r>
          </a:p>
        </p:txBody>
      </p:sp>
      <p:sp>
        <p:nvSpPr>
          <p:cNvPr id="22" name="矩形: 圆角 21">
            <a:extLst>
              <a:ext uri="{FF2B5EF4-FFF2-40B4-BE49-F238E27FC236}">
                <a16:creationId xmlns:a16="http://schemas.microsoft.com/office/drawing/2014/main" id="{C321B5B1-9935-02B9-848E-7EFF0E9614C9}"/>
              </a:ext>
            </a:extLst>
          </p:cNvPr>
          <p:cNvSpPr/>
          <p:nvPr/>
        </p:nvSpPr>
        <p:spPr>
          <a:xfrm>
            <a:off x="1086985" y="2898942"/>
            <a:ext cx="4143374" cy="642543"/>
          </a:xfrm>
          <a:prstGeom prst="roundRect">
            <a:avLst/>
          </a:prstGeom>
          <a:solidFill>
            <a:srgbClr val="EFF5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600"/>
              </a:spcAft>
              <a:buClrTx/>
              <a:buSzTx/>
              <a:tabLst/>
              <a:defRPr/>
            </a:pPr>
            <a:r>
              <a:rPr kumimoji="0" lang="en-US" altLang="zh-CN"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rPr>
              <a:t>Adaptively adjusting attention weights for different time points</a:t>
            </a:r>
          </a:p>
        </p:txBody>
      </p:sp>
      <p:pic>
        <p:nvPicPr>
          <p:cNvPr id="5" name="图片 4">
            <a:extLst>
              <a:ext uri="{FF2B5EF4-FFF2-40B4-BE49-F238E27FC236}">
                <a16:creationId xmlns:a16="http://schemas.microsoft.com/office/drawing/2014/main" id="{A842A2C7-9155-DE9E-8466-D20EFE18E843}"/>
              </a:ext>
            </a:extLst>
          </p:cNvPr>
          <p:cNvPicPr>
            <a:picLocks noChangeAspect="1"/>
          </p:cNvPicPr>
          <p:nvPr/>
        </p:nvPicPr>
        <p:blipFill>
          <a:blip r:embed="rId3"/>
          <a:stretch>
            <a:fillRect/>
          </a:stretch>
        </p:blipFill>
        <p:spPr>
          <a:xfrm>
            <a:off x="7016449" y="2544225"/>
            <a:ext cx="4415513" cy="3848921"/>
          </a:xfrm>
          <a:prstGeom prst="rect">
            <a:avLst/>
          </a:prstGeom>
        </p:spPr>
      </p:pic>
    </p:spTree>
    <p:extLst>
      <p:ext uri="{BB962C8B-B14F-4D97-AF65-F5344CB8AC3E}">
        <p14:creationId xmlns:p14="http://schemas.microsoft.com/office/powerpoint/2010/main" val="1133421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D5716-A102-1010-2EFF-73E7185C125F}"/>
            </a:ext>
          </a:extLst>
        </p:cNvPr>
        <p:cNvGrpSpPr/>
        <p:nvPr/>
      </p:nvGrpSpPr>
      <p:grpSpPr>
        <a:xfrm>
          <a:off x="0" y="0"/>
          <a:ext cx="0" cy="0"/>
          <a:chOff x="0" y="0"/>
          <a:chExt cx="0" cy="0"/>
        </a:xfrm>
      </p:grpSpPr>
      <p:sp>
        <p:nvSpPr>
          <p:cNvPr id="2" name="矩形: 圆角 1">
            <a:extLst>
              <a:ext uri="{FF2B5EF4-FFF2-40B4-BE49-F238E27FC236}">
                <a16:creationId xmlns:a16="http://schemas.microsoft.com/office/drawing/2014/main" id="{2D7C1A34-EB56-7EDC-258A-7ABC17EB49E0}"/>
              </a:ext>
            </a:extLst>
          </p:cNvPr>
          <p:cNvSpPr/>
          <p:nvPr/>
        </p:nvSpPr>
        <p:spPr>
          <a:xfrm>
            <a:off x="1965729" y="2489105"/>
            <a:ext cx="1368021" cy="1375412"/>
          </a:xfrm>
          <a:prstGeom prst="roundRect">
            <a:avLst>
              <a:gd name="adj" fmla="val 5991"/>
            </a:avLst>
          </a:prstGeom>
          <a:solidFill>
            <a:schemeClr val="accent2"/>
          </a:solidFill>
          <a:ln>
            <a:noFill/>
          </a:ln>
          <a:effectLst/>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zh-CN" sz="4800" b="1" dirty="0">
                <a:latin typeface="+mj-ea"/>
                <a:ea typeface="+mj-ea"/>
              </a:rPr>
              <a:t>03</a:t>
            </a:r>
            <a:endParaRPr lang="zh-CN" altLang="en-US" sz="4800" b="1" dirty="0">
              <a:latin typeface="+mj-ea"/>
              <a:ea typeface="+mj-ea"/>
            </a:endParaRPr>
          </a:p>
        </p:txBody>
      </p:sp>
      <p:sp>
        <p:nvSpPr>
          <p:cNvPr id="4" name="文本框 3">
            <a:extLst>
              <a:ext uri="{FF2B5EF4-FFF2-40B4-BE49-F238E27FC236}">
                <a16:creationId xmlns:a16="http://schemas.microsoft.com/office/drawing/2014/main" id="{2309CF4A-64F0-63CB-3919-45C129897E3D}"/>
              </a:ext>
            </a:extLst>
          </p:cNvPr>
          <p:cNvSpPr txBox="1"/>
          <p:nvPr/>
        </p:nvSpPr>
        <p:spPr>
          <a:xfrm>
            <a:off x="3743324" y="2575464"/>
            <a:ext cx="7077075" cy="707886"/>
          </a:xfrm>
          <a:prstGeom prst="rect">
            <a:avLst/>
          </a:prstGeom>
          <a:noFill/>
        </p:spPr>
        <p:txBody>
          <a:bodyPr wrap="square">
            <a:spAutoFit/>
          </a:bodyPr>
          <a:lstStyle/>
          <a:p>
            <a:r>
              <a:rPr lang="en-US" altLang="zh-CN" sz="4000" b="1" dirty="0">
                <a:solidFill>
                  <a:schemeClr val="tx1">
                    <a:lumMod val="75000"/>
                    <a:lumOff val="25000"/>
                  </a:schemeClr>
                </a:solidFill>
              </a:rPr>
              <a:t>Case Study</a:t>
            </a:r>
          </a:p>
        </p:txBody>
      </p:sp>
    </p:spTree>
    <p:extLst>
      <p:ext uri="{BB962C8B-B14F-4D97-AF65-F5344CB8AC3E}">
        <p14:creationId xmlns:p14="http://schemas.microsoft.com/office/powerpoint/2010/main" val="2864642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52000">
              <a:srgbClr val="ECF5FC">
                <a:alpha val="4000"/>
              </a:srgbClr>
            </a:gs>
            <a:gs pos="0">
              <a:schemeClr val="bg1">
                <a:lumMod val="95000"/>
              </a:schemeClr>
            </a:gs>
            <a:gs pos="100000">
              <a:schemeClr val="accent5">
                <a:alpha val="0"/>
              </a:schemeClr>
            </a:gs>
          </a:gsLst>
          <a:lin ang="16200000" scaled="1"/>
        </a:gradFill>
        <a:effectLst/>
      </p:bgPr>
    </p:bg>
    <p:spTree>
      <p:nvGrpSpPr>
        <p:cNvPr id="1" name=""/>
        <p:cNvGrpSpPr/>
        <p:nvPr/>
      </p:nvGrpSpPr>
      <p:grpSpPr>
        <a:xfrm>
          <a:off x="0" y="0"/>
          <a:ext cx="0" cy="0"/>
          <a:chOff x="0" y="0"/>
          <a:chExt cx="0" cy="0"/>
        </a:xfrm>
      </p:grpSpPr>
      <p:sp>
        <p:nvSpPr>
          <p:cNvPr id="7" name="矩形: 圆角 6">
            <a:extLst>
              <a:ext uri="{FF2B5EF4-FFF2-40B4-BE49-F238E27FC236}">
                <a16:creationId xmlns:a16="http://schemas.microsoft.com/office/drawing/2014/main" id="{0A0A6143-7171-A137-BB23-3FFED19C33FC}"/>
              </a:ext>
            </a:extLst>
          </p:cNvPr>
          <p:cNvSpPr/>
          <p:nvPr/>
        </p:nvSpPr>
        <p:spPr>
          <a:xfrm>
            <a:off x="340346" y="952500"/>
            <a:ext cx="11511309" cy="5537200"/>
          </a:xfrm>
          <a:prstGeom prst="roundRect">
            <a:avLst>
              <a:gd name="adj" fmla="val 1760"/>
            </a:avLst>
          </a:prstGeom>
          <a:solidFill>
            <a:schemeClr val="bg1"/>
          </a:solidFill>
          <a:ln>
            <a:solidFill>
              <a:schemeClr val="accent4">
                <a:alpha val="26000"/>
              </a:schemeClr>
            </a:solidFill>
          </a:ln>
          <a:effectLst>
            <a:outerShdw blurRad="393700" sx="102000" sy="102000" algn="ctr" rotWithShape="0">
              <a:schemeClr val="accent1">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400" b="1" dirty="0">
              <a:solidFill>
                <a:schemeClr val="bg1"/>
              </a:solidFill>
            </a:endParaRPr>
          </a:p>
        </p:txBody>
      </p:sp>
      <p:sp>
        <p:nvSpPr>
          <p:cNvPr id="2" name="标题 1">
            <a:extLst>
              <a:ext uri="{FF2B5EF4-FFF2-40B4-BE49-F238E27FC236}">
                <a16:creationId xmlns:a16="http://schemas.microsoft.com/office/drawing/2014/main" id="{F9EDFAA9-D3F6-7926-06AD-FC38F553A161}"/>
              </a:ext>
            </a:extLst>
          </p:cNvPr>
          <p:cNvSpPr>
            <a:spLocks noGrp="1"/>
          </p:cNvSpPr>
          <p:nvPr>
            <p:ph type="title"/>
          </p:nvPr>
        </p:nvSpPr>
        <p:spPr>
          <a:xfrm>
            <a:off x="571500" y="195010"/>
            <a:ext cx="10985499" cy="517539"/>
          </a:xfrm>
        </p:spPr>
        <p:txBody>
          <a:bodyPr>
            <a:noAutofit/>
          </a:bodyPr>
          <a:lstStyle/>
          <a:p>
            <a:r>
              <a:rPr lang="en-US" altLang="zh-CN" dirty="0"/>
              <a:t>Case Study</a:t>
            </a:r>
            <a:endParaRPr lang="zh-CN" altLang="en-US" dirty="0"/>
          </a:p>
        </p:txBody>
      </p:sp>
      <p:sp>
        <p:nvSpPr>
          <p:cNvPr id="4" name="文本框 3">
            <a:extLst>
              <a:ext uri="{FF2B5EF4-FFF2-40B4-BE49-F238E27FC236}">
                <a16:creationId xmlns:a16="http://schemas.microsoft.com/office/drawing/2014/main" id="{25915948-982D-066D-B40B-9A011DDEB9DC}"/>
              </a:ext>
            </a:extLst>
          </p:cNvPr>
          <p:cNvSpPr txBox="1"/>
          <p:nvPr/>
        </p:nvSpPr>
        <p:spPr>
          <a:xfrm>
            <a:off x="742950" y="1981721"/>
            <a:ext cx="10706100" cy="1667829"/>
          </a:xfrm>
          <a:prstGeom prst="rect">
            <a:avLst/>
          </a:prstGeom>
          <a:noFill/>
        </p:spPr>
        <p:txBody>
          <a:bodyPr wrap="square">
            <a:spAutoFit/>
          </a:bodyPr>
          <a:lstStyle/>
          <a:p>
            <a:pPr marL="285750" indent="-285750">
              <a:lnSpc>
                <a:spcPct val="132000"/>
              </a:lnSpc>
              <a:spcAft>
                <a:spcPts val="1200"/>
              </a:spcAft>
              <a:buFont typeface="Arial" panose="020B0604020202020204" pitchFamily="34" charset="0"/>
              <a:buChar char="•"/>
            </a:pPr>
            <a:r>
              <a:rPr lang="en-US" altLang="zh-CN" sz="1600" b="1" dirty="0"/>
              <a:t>Study Area: </a:t>
            </a:r>
            <a:r>
              <a:rPr lang="en-US" altLang="zh-CN" sz="1600" dirty="0"/>
              <a:t>China Jin-Shan Railway K193-K240+600 Section (47.6km)</a:t>
            </a:r>
            <a:endParaRPr lang="en-US" altLang="zh-CN" sz="1600" dirty="0">
              <a:latin typeface="+mj-ea"/>
              <a:ea typeface="+mj-ea"/>
            </a:endParaRPr>
          </a:p>
          <a:p>
            <a:pPr marL="285750" indent="-285750">
              <a:lnSpc>
                <a:spcPct val="132000"/>
              </a:lnSpc>
              <a:spcAft>
                <a:spcPts val="1200"/>
              </a:spcAft>
              <a:buFont typeface="Arial" panose="020B0604020202020204" pitchFamily="34" charset="0"/>
              <a:buChar char="•"/>
            </a:pPr>
            <a:r>
              <a:rPr lang="en-US" altLang="zh-CN" sz="1600" b="1" dirty="0"/>
              <a:t>Data Source: </a:t>
            </a:r>
            <a:r>
              <a:rPr lang="en-US" altLang="zh-CN" sz="1600" dirty="0"/>
              <a:t>Track inspection data from March 2023 to October 2024 </a:t>
            </a:r>
          </a:p>
          <a:p>
            <a:pPr marL="285750" indent="-285750">
              <a:lnSpc>
                <a:spcPct val="132000"/>
              </a:lnSpc>
              <a:spcAft>
                <a:spcPts val="1200"/>
              </a:spcAft>
              <a:buFont typeface="Arial" panose="020B0604020202020204" pitchFamily="34" charset="0"/>
              <a:buChar char="•"/>
            </a:pPr>
            <a:r>
              <a:rPr lang="en-US" altLang="zh-CN" sz="1600" b="1" dirty="0">
                <a:latin typeface="+mj-ea"/>
                <a:ea typeface="+mj-ea"/>
              </a:rPr>
              <a:t>Data Characteristics: </a:t>
            </a:r>
            <a:r>
              <a:rPr lang="en-US" altLang="zh-CN" sz="1600" dirty="0">
                <a:latin typeface="+mj-ea"/>
                <a:ea typeface="+mj-ea"/>
              </a:rPr>
              <a:t>Contains seven track geometry parameters, detection timestamps, maintenance intervention records, etc.</a:t>
            </a:r>
            <a:endParaRPr lang="zh-CN" altLang="en-US" sz="1600" dirty="0">
              <a:latin typeface="+mj-ea"/>
              <a:ea typeface="+mj-ea"/>
            </a:endParaRPr>
          </a:p>
        </p:txBody>
      </p:sp>
      <p:sp>
        <p:nvSpPr>
          <p:cNvPr id="5" name="矩形: 圆角 4">
            <a:extLst>
              <a:ext uri="{FF2B5EF4-FFF2-40B4-BE49-F238E27FC236}">
                <a16:creationId xmlns:a16="http://schemas.microsoft.com/office/drawing/2014/main" id="{497667C0-D670-23CD-775C-C752B3D824CD}"/>
              </a:ext>
            </a:extLst>
          </p:cNvPr>
          <p:cNvSpPr/>
          <p:nvPr/>
        </p:nvSpPr>
        <p:spPr>
          <a:xfrm>
            <a:off x="742950" y="1186422"/>
            <a:ext cx="10706100" cy="555349"/>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2400" b="1" i="0" dirty="0">
                <a:effectLst/>
                <a:latin typeface="+mj-ea"/>
                <a:ea typeface="+mj-ea"/>
              </a:rPr>
              <a:t>Jin-Shan Railway Line Engineering Practice</a:t>
            </a:r>
            <a:endParaRPr lang="zh-CN" altLang="en-US" sz="2400" dirty="0">
              <a:latin typeface="+mj-ea"/>
              <a:ea typeface="+mj-ea"/>
            </a:endParaRPr>
          </a:p>
        </p:txBody>
      </p:sp>
      <p:pic>
        <p:nvPicPr>
          <p:cNvPr id="18" name="图片 17">
            <a:extLst>
              <a:ext uri="{FF2B5EF4-FFF2-40B4-BE49-F238E27FC236}">
                <a16:creationId xmlns:a16="http://schemas.microsoft.com/office/drawing/2014/main" id="{9D345586-A82E-0CA7-08E2-4B744DAC043F}"/>
              </a:ext>
            </a:extLst>
          </p:cNvPr>
          <p:cNvPicPr>
            <a:picLocks noChangeAspect="1"/>
          </p:cNvPicPr>
          <p:nvPr/>
        </p:nvPicPr>
        <p:blipFill>
          <a:blip r:embed="rId3">
            <a:clrChange>
              <a:clrFrom>
                <a:srgbClr val="000000">
                  <a:alpha val="0"/>
                </a:srgbClr>
              </a:clrFrom>
              <a:clrTo>
                <a:srgbClr val="000000">
                  <a:alpha val="0"/>
                </a:srgbClr>
              </a:clrTo>
            </a:clrChange>
          </a:blip>
          <a:srcRect r="48012" b="49023"/>
          <a:stretch>
            <a:fillRect/>
          </a:stretch>
        </p:blipFill>
        <p:spPr>
          <a:xfrm>
            <a:off x="1414746" y="3649549"/>
            <a:ext cx="3820249" cy="2713589"/>
          </a:xfrm>
          <a:prstGeom prst="rect">
            <a:avLst/>
          </a:prstGeom>
        </p:spPr>
      </p:pic>
      <p:pic>
        <p:nvPicPr>
          <p:cNvPr id="19" name="图片 18">
            <a:extLst>
              <a:ext uri="{FF2B5EF4-FFF2-40B4-BE49-F238E27FC236}">
                <a16:creationId xmlns:a16="http://schemas.microsoft.com/office/drawing/2014/main" id="{2B1294A7-B658-2CBE-952E-78AAA067F441}"/>
              </a:ext>
            </a:extLst>
          </p:cNvPr>
          <p:cNvPicPr>
            <a:picLocks noChangeAspect="1"/>
          </p:cNvPicPr>
          <p:nvPr/>
        </p:nvPicPr>
        <p:blipFill>
          <a:blip r:embed="rId3"/>
          <a:srcRect t="51180" r="47504"/>
          <a:stretch>
            <a:fillRect/>
          </a:stretch>
        </p:blipFill>
        <p:spPr>
          <a:xfrm>
            <a:off x="6379781" y="3719512"/>
            <a:ext cx="3924096" cy="2643626"/>
          </a:xfrm>
          <a:prstGeom prst="rect">
            <a:avLst/>
          </a:prstGeom>
        </p:spPr>
      </p:pic>
    </p:spTree>
    <p:extLst>
      <p:ext uri="{BB962C8B-B14F-4D97-AF65-F5344CB8AC3E}">
        <p14:creationId xmlns:p14="http://schemas.microsoft.com/office/powerpoint/2010/main" val="3462083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7F9BD-06B9-6D67-35CD-A2AEF54E96BB}"/>
            </a:ext>
          </a:extLst>
        </p:cNvPr>
        <p:cNvGrpSpPr/>
        <p:nvPr/>
      </p:nvGrpSpPr>
      <p:grpSpPr>
        <a:xfrm>
          <a:off x="0" y="0"/>
          <a:ext cx="0" cy="0"/>
          <a:chOff x="0" y="0"/>
          <a:chExt cx="0" cy="0"/>
        </a:xfrm>
      </p:grpSpPr>
      <p:sp>
        <p:nvSpPr>
          <p:cNvPr id="8" name="矩形: 圆角 7">
            <a:extLst>
              <a:ext uri="{FF2B5EF4-FFF2-40B4-BE49-F238E27FC236}">
                <a16:creationId xmlns:a16="http://schemas.microsoft.com/office/drawing/2014/main" id="{4D1AFD1C-2E47-EE92-C0DA-6A555FFB6739}"/>
              </a:ext>
            </a:extLst>
          </p:cNvPr>
          <p:cNvSpPr/>
          <p:nvPr/>
        </p:nvSpPr>
        <p:spPr>
          <a:xfrm>
            <a:off x="292878" y="4043622"/>
            <a:ext cx="5183162" cy="1979067"/>
          </a:xfrm>
          <a:prstGeom prst="roundRect">
            <a:avLst>
              <a:gd name="adj" fmla="val 1760"/>
            </a:avLst>
          </a:prstGeom>
          <a:solidFill>
            <a:schemeClr val="bg1"/>
          </a:solidFill>
          <a:ln>
            <a:solidFill>
              <a:schemeClr val="accent4">
                <a:alpha val="42000"/>
              </a:schemeClr>
            </a:solidFill>
          </a:ln>
          <a:effectLst>
            <a:outerShdw blurRad="393700" sx="102000" sy="102000" algn="ctr" rotWithShape="0">
              <a:schemeClr val="accent1">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400" b="1" dirty="0">
              <a:solidFill>
                <a:schemeClr val="bg1"/>
              </a:solidFill>
            </a:endParaRPr>
          </a:p>
        </p:txBody>
      </p:sp>
      <p:sp>
        <p:nvSpPr>
          <p:cNvPr id="7" name="矩形: 圆角 6">
            <a:extLst>
              <a:ext uri="{FF2B5EF4-FFF2-40B4-BE49-F238E27FC236}">
                <a16:creationId xmlns:a16="http://schemas.microsoft.com/office/drawing/2014/main" id="{13527572-C60A-03FE-E205-EDFBD3666A56}"/>
              </a:ext>
            </a:extLst>
          </p:cNvPr>
          <p:cNvSpPr/>
          <p:nvPr/>
        </p:nvSpPr>
        <p:spPr>
          <a:xfrm>
            <a:off x="292878" y="1289873"/>
            <a:ext cx="5183162" cy="2658803"/>
          </a:xfrm>
          <a:prstGeom prst="roundRect">
            <a:avLst>
              <a:gd name="adj" fmla="val 1760"/>
            </a:avLst>
          </a:prstGeom>
          <a:solidFill>
            <a:schemeClr val="bg1"/>
          </a:solidFill>
          <a:ln>
            <a:solidFill>
              <a:schemeClr val="accent4">
                <a:alpha val="42000"/>
              </a:schemeClr>
            </a:solidFill>
          </a:ln>
          <a:effectLst>
            <a:outerShdw blurRad="393700" sx="102000" sy="102000" algn="ctr" rotWithShape="0">
              <a:schemeClr val="accent1">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400" b="1" dirty="0">
              <a:solidFill>
                <a:schemeClr val="bg1"/>
              </a:solidFill>
            </a:endParaRPr>
          </a:p>
        </p:txBody>
      </p:sp>
      <p:sp>
        <p:nvSpPr>
          <p:cNvPr id="2" name="标题 1">
            <a:extLst>
              <a:ext uri="{FF2B5EF4-FFF2-40B4-BE49-F238E27FC236}">
                <a16:creationId xmlns:a16="http://schemas.microsoft.com/office/drawing/2014/main" id="{75FC1D47-6213-7E14-FFBF-3C39A63E6881}"/>
              </a:ext>
            </a:extLst>
          </p:cNvPr>
          <p:cNvSpPr>
            <a:spLocks noGrp="1"/>
          </p:cNvSpPr>
          <p:nvPr>
            <p:ph type="title"/>
          </p:nvPr>
        </p:nvSpPr>
        <p:spPr/>
        <p:txBody>
          <a:bodyPr/>
          <a:lstStyle/>
          <a:p>
            <a:r>
              <a:rPr lang="en-US" altLang="zh-CN" dirty="0"/>
              <a:t>Case Study</a:t>
            </a:r>
            <a:endParaRPr lang="zh-CN" altLang="en-US" dirty="0"/>
          </a:p>
        </p:txBody>
      </p:sp>
      <p:sp>
        <p:nvSpPr>
          <p:cNvPr id="14" name="矩形 13">
            <a:extLst>
              <a:ext uri="{FF2B5EF4-FFF2-40B4-BE49-F238E27FC236}">
                <a16:creationId xmlns:a16="http://schemas.microsoft.com/office/drawing/2014/main" id="{C2845C7A-EDA5-CD0A-68AF-ABFE72B76DF6}"/>
              </a:ext>
            </a:extLst>
          </p:cNvPr>
          <p:cNvSpPr/>
          <p:nvPr/>
        </p:nvSpPr>
        <p:spPr>
          <a:xfrm>
            <a:off x="180765" y="795473"/>
            <a:ext cx="10593916" cy="646331"/>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Validate the CNN-</a:t>
            </a:r>
            <a:r>
              <a:rPr kumimoji="0" lang="en-US" altLang="zh-CN" b="1" i="0" u="none" strike="noStrike" kern="1200" cap="none" spc="0" normalizeH="0" baseline="0" noProof="0" dirty="0" err="1">
                <a:ln>
                  <a:noFill/>
                </a:ln>
                <a:solidFill>
                  <a:srgbClr val="C00000"/>
                </a:solidFill>
                <a:effectLst/>
                <a:uLnTx/>
                <a:uFillTx/>
                <a:latin typeface="微软雅黑" panose="020B0503020204020204" pitchFamily="34" charset="-122"/>
                <a:ea typeface="微软雅黑" panose="020B0503020204020204" pitchFamily="34" charset="-122"/>
                <a:cs typeface="+mn-cs"/>
              </a:rPr>
              <a:t>BiLSTM</a:t>
            </a:r>
            <a:r>
              <a:rPr kumimoji="0" lang="en-US" altLang="zh-CN"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-Attention model's performance in track geometry prediction through comparative experiments.</a:t>
            </a:r>
          </a:p>
        </p:txBody>
      </p:sp>
      <p:sp>
        <p:nvSpPr>
          <p:cNvPr id="3" name="矩形 2">
            <a:extLst>
              <a:ext uri="{FF2B5EF4-FFF2-40B4-BE49-F238E27FC236}">
                <a16:creationId xmlns:a16="http://schemas.microsoft.com/office/drawing/2014/main" id="{28983564-D20E-0A5F-6393-380B8CC78F5E}"/>
              </a:ext>
            </a:extLst>
          </p:cNvPr>
          <p:cNvSpPr/>
          <p:nvPr/>
        </p:nvSpPr>
        <p:spPr>
          <a:xfrm>
            <a:off x="398526" y="1390046"/>
            <a:ext cx="5025651" cy="501575"/>
          </a:xfrm>
          <a:prstGeom prst="rect">
            <a:avLst/>
          </a:prstGeom>
          <a:gradFill flip="none" rotWithShape="1">
            <a:gsLst>
              <a:gs pos="0">
                <a:schemeClr val="bg1">
                  <a:lumMod val="95000"/>
                </a:schemeClr>
              </a:gs>
              <a:gs pos="100000">
                <a:schemeClr val="bg1">
                  <a:lumMod val="95000"/>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C452A249-0B42-8E52-3D19-6EB721C5702E}"/>
              </a:ext>
            </a:extLst>
          </p:cNvPr>
          <p:cNvSpPr txBox="1"/>
          <p:nvPr/>
        </p:nvSpPr>
        <p:spPr>
          <a:xfrm>
            <a:off x="413259" y="1484992"/>
            <a:ext cx="3708186" cy="338554"/>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600"/>
              </a:spcAft>
              <a:buClrTx/>
              <a:buSzTx/>
              <a:tabLst/>
              <a:defRPr/>
            </a:pPr>
            <a:r>
              <a:rPr kumimoji="0" lang="en-US" altLang="zh-CN" sz="1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Experimental Configuration</a:t>
            </a:r>
            <a:endParaRPr kumimoji="0" lang="zh-CN" altLang="en-US" sz="14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161" name="文本框 160">
            <a:extLst>
              <a:ext uri="{FF2B5EF4-FFF2-40B4-BE49-F238E27FC236}">
                <a16:creationId xmlns:a16="http://schemas.microsoft.com/office/drawing/2014/main" id="{978AFC77-2E32-6792-138E-3FBBF3BFF9B7}"/>
              </a:ext>
            </a:extLst>
          </p:cNvPr>
          <p:cNvSpPr txBox="1"/>
          <p:nvPr/>
        </p:nvSpPr>
        <p:spPr>
          <a:xfrm>
            <a:off x="413259" y="1924676"/>
            <a:ext cx="4963232" cy="1600438"/>
          </a:xfrm>
          <a:prstGeom prst="rect">
            <a:avLst/>
          </a:prstGeom>
          <a:noFill/>
        </p:spPr>
        <p:txBody>
          <a:bodyPr wrap="square">
            <a:spAutoFit/>
          </a:bodyPr>
          <a:lstStyle/>
          <a:p>
            <a:pPr lvl="0" eaLnBrk="0" fontAlgn="base" hangingPunct="0">
              <a:lnSpc>
                <a:spcPct val="150000"/>
              </a:lnSpc>
              <a:spcBef>
                <a:spcPct val="0"/>
              </a:spcBef>
              <a:spcAft>
                <a:spcPct val="0"/>
              </a:spcAft>
              <a:buFontTx/>
              <a:buChar char="•"/>
            </a:pPr>
            <a:r>
              <a:rPr lang="zh-CN" altLang="zh-CN" sz="1400" b="1" dirty="0">
                <a:latin typeface="Arial" panose="020B0604020202020204" pitchFamily="34" charset="0"/>
              </a:rPr>
              <a:t>Data Split: </a:t>
            </a:r>
            <a:r>
              <a:rPr lang="zh-CN" altLang="zh-CN" sz="1400" dirty="0">
                <a:latin typeface="Arial" panose="020B0604020202020204" pitchFamily="34" charset="0"/>
              </a:rPr>
              <a:t>70% training set, 30% validation set </a:t>
            </a:r>
          </a:p>
          <a:p>
            <a:pPr lvl="0" eaLnBrk="0" fontAlgn="base" hangingPunct="0">
              <a:lnSpc>
                <a:spcPct val="150000"/>
              </a:lnSpc>
              <a:spcBef>
                <a:spcPct val="0"/>
              </a:spcBef>
              <a:spcAft>
                <a:spcPct val="0"/>
              </a:spcAft>
              <a:buFontTx/>
              <a:buChar char="•"/>
            </a:pPr>
            <a:r>
              <a:rPr lang="zh-CN" altLang="zh-CN" sz="1400" b="1" dirty="0">
                <a:latin typeface="Arial" panose="020B0604020202020204" pitchFamily="34" charset="0"/>
              </a:rPr>
              <a:t>Hyperparameter Optimization: </a:t>
            </a:r>
            <a:r>
              <a:rPr lang="zh-CN" altLang="zh-CN" sz="1400" dirty="0">
                <a:latin typeface="Arial" panose="020B0604020202020204" pitchFamily="34" charset="0"/>
              </a:rPr>
              <a:t>Using Optuna framework </a:t>
            </a:r>
          </a:p>
          <a:p>
            <a:pPr lvl="0" eaLnBrk="0" fontAlgn="base" hangingPunct="0">
              <a:lnSpc>
                <a:spcPct val="150000"/>
              </a:lnSpc>
              <a:spcBef>
                <a:spcPct val="0"/>
              </a:spcBef>
              <a:spcAft>
                <a:spcPct val="0"/>
              </a:spcAft>
              <a:buFontTx/>
              <a:buChar char="•"/>
            </a:pPr>
            <a:r>
              <a:rPr lang="zh-CN" altLang="zh-CN" sz="1400" b="1" dirty="0">
                <a:latin typeface="Arial" panose="020B0604020202020204" pitchFamily="34" charset="0"/>
              </a:rPr>
              <a:t>Loss Function: </a:t>
            </a:r>
            <a:r>
              <a:rPr lang="zh-CN" altLang="zh-CN" sz="1400" dirty="0">
                <a:latin typeface="Arial" panose="020B0604020202020204" pitchFamily="34" charset="0"/>
              </a:rPr>
              <a:t>Mean Absolute Error (MAE) </a:t>
            </a:r>
          </a:p>
          <a:p>
            <a:pPr lvl="0" eaLnBrk="0" fontAlgn="base" hangingPunct="0">
              <a:lnSpc>
                <a:spcPct val="150000"/>
              </a:lnSpc>
              <a:spcBef>
                <a:spcPct val="0"/>
              </a:spcBef>
              <a:spcAft>
                <a:spcPct val="0"/>
              </a:spcAft>
              <a:buFontTx/>
              <a:buChar char="•"/>
            </a:pPr>
            <a:r>
              <a:rPr lang="zh-CN" altLang="zh-CN" sz="1400" b="1" dirty="0">
                <a:latin typeface="Arial" panose="020B0604020202020204" pitchFamily="34" charset="0"/>
              </a:rPr>
              <a:t>Evaluation Metrics: </a:t>
            </a:r>
            <a:r>
              <a:rPr lang="zh-CN" altLang="zh-CN" sz="1400" dirty="0">
                <a:latin typeface="Arial" panose="020B0604020202020204" pitchFamily="34" charset="0"/>
              </a:rPr>
              <a:t>RMSE, MAE, MAPE, R² </a:t>
            </a:r>
          </a:p>
          <a:p>
            <a:pPr marR="0" lvl="0" algn="l" defTabSz="914400" rtl="0" eaLnBrk="1" fontAlgn="auto" latinLnBrk="0" hangingPunct="1">
              <a:lnSpc>
                <a:spcPct val="100000"/>
              </a:lnSpc>
              <a:spcBef>
                <a:spcPts val="0"/>
              </a:spcBef>
              <a:spcAft>
                <a:spcPts val="600"/>
              </a:spcAft>
              <a:buClrTx/>
              <a:buSzTx/>
              <a:tabLst/>
              <a:defRPr/>
            </a:pPr>
            <a:endParaRPr kumimoji="0" lang="en-US" altLang="zh-CN" sz="1400" i="0" u="none" strike="noStrike" kern="1200" cap="none" spc="0" normalizeH="0" baseline="0" noProof="0" dirty="0">
              <a:ln>
                <a:noFill/>
              </a:ln>
              <a:solidFill>
                <a:srgbClr val="C00000"/>
              </a:solidFill>
              <a:effectLst/>
              <a:uLnTx/>
              <a:uFillTx/>
              <a:latin typeface="+mj-ea"/>
              <a:ea typeface="+mj-ea"/>
              <a:cs typeface="+mn-cs"/>
            </a:endParaRPr>
          </a:p>
        </p:txBody>
      </p:sp>
      <p:sp>
        <p:nvSpPr>
          <p:cNvPr id="17" name="任意多边形: 形状 16">
            <a:extLst>
              <a:ext uri="{FF2B5EF4-FFF2-40B4-BE49-F238E27FC236}">
                <a16:creationId xmlns:a16="http://schemas.microsoft.com/office/drawing/2014/main" id="{298A72C0-9826-62DB-B2DB-343F1EBD5990}"/>
              </a:ext>
            </a:extLst>
          </p:cNvPr>
          <p:cNvSpPr/>
          <p:nvPr/>
        </p:nvSpPr>
        <p:spPr>
          <a:xfrm>
            <a:off x="0" y="6214417"/>
            <a:ext cx="12192000" cy="632967"/>
          </a:xfrm>
          <a:custGeom>
            <a:avLst/>
            <a:gdLst>
              <a:gd name="connsiteX0" fmla="*/ 356177 w 12192000"/>
              <a:gd name="connsiteY0" fmla="*/ 0 h 632967"/>
              <a:gd name="connsiteX1" fmla="*/ 11835823 w 12192000"/>
              <a:gd name="connsiteY1" fmla="*/ 0 h 632967"/>
              <a:gd name="connsiteX2" fmla="*/ 12192000 w 12192000"/>
              <a:gd name="connsiteY2" fmla="*/ 356177 h 632967"/>
              <a:gd name="connsiteX3" fmla="*/ 12192000 w 12192000"/>
              <a:gd name="connsiteY3" fmla="*/ 629262 h 632967"/>
              <a:gd name="connsiteX4" fmla="*/ 12191252 w 12192000"/>
              <a:gd name="connsiteY4" fmla="*/ 632967 h 632967"/>
              <a:gd name="connsiteX5" fmla="*/ 748 w 12192000"/>
              <a:gd name="connsiteY5" fmla="*/ 632967 h 632967"/>
              <a:gd name="connsiteX6" fmla="*/ 0 w 12192000"/>
              <a:gd name="connsiteY6" fmla="*/ 629262 h 632967"/>
              <a:gd name="connsiteX7" fmla="*/ 0 w 12192000"/>
              <a:gd name="connsiteY7" fmla="*/ 356177 h 632967"/>
              <a:gd name="connsiteX8" fmla="*/ 356177 w 12192000"/>
              <a:gd name="connsiteY8" fmla="*/ 0 h 63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32967">
                <a:moveTo>
                  <a:pt x="356177" y="0"/>
                </a:moveTo>
                <a:lnTo>
                  <a:pt x="11835823" y="0"/>
                </a:lnTo>
                <a:cubicBezTo>
                  <a:pt x="12032534" y="0"/>
                  <a:pt x="12192000" y="159466"/>
                  <a:pt x="12192000" y="356177"/>
                </a:cubicBezTo>
                <a:lnTo>
                  <a:pt x="12192000" y="629262"/>
                </a:lnTo>
                <a:lnTo>
                  <a:pt x="12191252" y="632967"/>
                </a:lnTo>
                <a:lnTo>
                  <a:pt x="748" y="632967"/>
                </a:lnTo>
                <a:lnTo>
                  <a:pt x="0" y="629262"/>
                </a:lnTo>
                <a:lnTo>
                  <a:pt x="0" y="356177"/>
                </a:lnTo>
                <a:cubicBezTo>
                  <a:pt x="0" y="159466"/>
                  <a:pt x="159466" y="0"/>
                  <a:pt x="35617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20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 name="矩形 3">
            <a:extLst>
              <a:ext uri="{FF2B5EF4-FFF2-40B4-BE49-F238E27FC236}">
                <a16:creationId xmlns:a16="http://schemas.microsoft.com/office/drawing/2014/main" id="{E093117B-991D-C89C-611A-B5EBCD7BED73}"/>
              </a:ext>
            </a:extLst>
          </p:cNvPr>
          <p:cNvSpPr/>
          <p:nvPr/>
        </p:nvSpPr>
        <p:spPr>
          <a:xfrm>
            <a:off x="398526" y="4145455"/>
            <a:ext cx="5025651" cy="566290"/>
          </a:xfrm>
          <a:prstGeom prst="rect">
            <a:avLst/>
          </a:prstGeom>
          <a:gradFill flip="none" rotWithShape="1">
            <a:gsLst>
              <a:gs pos="0">
                <a:schemeClr val="bg1">
                  <a:lumMod val="95000"/>
                </a:schemeClr>
              </a:gs>
              <a:gs pos="100000">
                <a:schemeClr val="bg1">
                  <a:lumMod val="95000"/>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文本框 169">
            <a:extLst>
              <a:ext uri="{FF2B5EF4-FFF2-40B4-BE49-F238E27FC236}">
                <a16:creationId xmlns:a16="http://schemas.microsoft.com/office/drawing/2014/main" id="{44A3BF42-97D2-A1D8-EF04-8A0359C2C969}"/>
              </a:ext>
            </a:extLst>
          </p:cNvPr>
          <p:cNvSpPr txBox="1"/>
          <p:nvPr/>
        </p:nvSpPr>
        <p:spPr>
          <a:xfrm>
            <a:off x="413258" y="4240400"/>
            <a:ext cx="4840987" cy="338554"/>
          </a:xfrm>
          <a:prstGeom prst="rect">
            <a:avLst/>
          </a:prstGeom>
          <a:noFill/>
        </p:spPr>
        <p:txBody>
          <a:bodyPr wrap="square" rtlCol="0">
            <a:spAutoFit/>
          </a:bodyPr>
          <a:lstStyle>
            <a:defPPr>
              <a:defRPr lang="zh-CN"/>
            </a:defPPr>
            <a:lvl1pPr marR="0" lvl="0" fontAlgn="auto">
              <a:lnSpc>
                <a:spcPct val="100000"/>
              </a:lnSpc>
              <a:spcBef>
                <a:spcPts val="0"/>
              </a:spcBef>
              <a:spcAft>
                <a:spcPts val="600"/>
              </a:spcAft>
              <a:buClrTx/>
              <a:buSzTx/>
              <a:tabLst/>
              <a:defRPr kumimoji="0" sz="1600" b="1" i="0" u="none" strike="noStrike" cap="none" spc="0" normalizeH="0" baseline="0">
                <a:ln>
                  <a:noFill/>
                </a:ln>
                <a:solidFill>
                  <a:srgbClr val="0070C0"/>
                </a:solidFill>
                <a:effectLst/>
                <a:uLnTx/>
                <a:uFillTx/>
                <a:latin typeface="微软雅黑" panose="020B0503020204020204" pitchFamily="34" charset="-122"/>
                <a:ea typeface="微软雅黑" panose="020B0503020204020204" pitchFamily="34" charset="-122"/>
              </a:defRPr>
            </a:lvl1pPr>
          </a:lstStyle>
          <a:p>
            <a:r>
              <a:rPr lang="en-US" altLang="zh-CN" dirty="0">
                <a:solidFill>
                  <a:srgbClr val="C00000"/>
                </a:solidFill>
              </a:rPr>
              <a:t>Comparison Models</a:t>
            </a:r>
          </a:p>
        </p:txBody>
      </p:sp>
      <p:sp>
        <p:nvSpPr>
          <p:cNvPr id="171" name="文本框 170">
            <a:extLst>
              <a:ext uri="{FF2B5EF4-FFF2-40B4-BE49-F238E27FC236}">
                <a16:creationId xmlns:a16="http://schemas.microsoft.com/office/drawing/2014/main" id="{AFF00D3F-AC92-2425-4F9D-5499F2917D06}"/>
              </a:ext>
            </a:extLst>
          </p:cNvPr>
          <p:cNvSpPr txBox="1"/>
          <p:nvPr/>
        </p:nvSpPr>
        <p:spPr>
          <a:xfrm>
            <a:off x="413259" y="4708310"/>
            <a:ext cx="4931887" cy="1021883"/>
          </a:xfrm>
          <a:prstGeom prst="rect">
            <a:avLst/>
          </a:prstGeom>
          <a:noFill/>
        </p:spPr>
        <p:txBody>
          <a:bodyPr wrap="square">
            <a:spAutoFit/>
          </a:bodyPr>
          <a:lstStyle>
            <a:defPPr>
              <a:defRPr lang="zh-CN"/>
            </a:defPPr>
            <a:lvl1pPr marR="0" lvl="0" fontAlgn="auto">
              <a:lnSpc>
                <a:spcPct val="100000"/>
              </a:lnSpc>
              <a:spcBef>
                <a:spcPts val="0"/>
              </a:spcBef>
              <a:spcAft>
                <a:spcPts val="600"/>
              </a:spcAft>
              <a:buClrTx/>
              <a:buSzTx/>
              <a:tabLst/>
              <a:defRPr kumimoji="0" sz="1400" b="1" i="0" u="none" strike="noStrike" cap="none" spc="0" normalizeH="0" baseline="0">
                <a:ln>
                  <a:noFill/>
                </a:ln>
                <a:solidFill>
                  <a:prstClr val="black"/>
                </a:solidFill>
                <a:effectLst/>
                <a:uLnTx/>
                <a:uFillTx/>
                <a:latin typeface="+mj-ea"/>
                <a:ea typeface="+mj-ea"/>
              </a:defRPr>
            </a:lvl1pPr>
          </a:lstStyle>
          <a:p>
            <a:pPr indent="-285750" eaLnBrk="0" fontAlgn="base" hangingPunct="0">
              <a:lnSpc>
                <a:spcPct val="150000"/>
              </a:lnSpc>
              <a:spcBef>
                <a:spcPct val="0"/>
              </a:spcBef>
              <a:spcAft>
                <a:spcPct val="0"/>
              </a:spcAft>
              <a:buFontTx/>
              <a:buChar char="•"/>
            </a:pPr>
            <a:r>
              <a:rPr lang="en-US" altLang="zh-CN" dirty="0">
                <a:solidFill>
                  <a:schemeClr val="tx1"/>
                </a:solidFill>
                <a:latin typeface="Arial" panose="020B0604020202020204" pitchFamily="34" charset="0"/>
                <a:ea typeface="+mn-ea"/>
              </a:rPr>
              <a:t>CNN-</a:t>
            </a:r>
            <a:r>
              <a:rPr lang="en-US" altLang="zh-CN" dirty="0" err="1">
                <a:solidFill>
                  <a:schemeClr val="tx1"/>
                </a:solidFill>
                <a:latin typeface="Arial" panose="020B0604020202020204" pitchFamily="34" charset="0"/>
                <a:ea typeface="+mn-ea"/>
              </a:rPr>
              <a:t>BiLSTM</a:t>
            </a:r>
            <a:endParaRPr lang="en-US" altLang="zh-CN" dirty="0">
              <a:solidFill>
                <a:schemeClr val="tx1"/>
              </a:solidFill>
              <a:latin typeface="Arial" panose="020B0604020202020204" pitchFamily="34" charset="0"/>
              <a:ea typeface="+mn-ea"/>
            </a:endParaRPr>
          </a:p>
          <a:p>
            <a:pPr indent="-285750" eaLnBrk="0" fontAlgn="base" hangingPunct="0">
              <a:lnSpc>
                <a:spcPct val="150000"/>
              </a:lnSpc>
              <a:spcBef>
                <a:spcPct val="0"/>
              </a:spcBef>
              <a:spcAft>
                <a:spcPct val="0"/>
              </a:spcAft>
              <a:buFontTx/>
              <a:buChar char="•"/>
            </a:pPr>
            <a:r>
              <a:rPr lang="en-US" altLang="zh-CN" dirty="0" err="1">
                <a:solidFill>
                  <a:schemeClr val="tx1"/>
                </a:solidFill>
                <a:latin typeface="Arial" panose="020B0604020202020204" pitchFamily="34" charset="0"/>
                <a:ea typeface="+mn-ea"/>
              </a:rPr>
              <a:t>BiTCN</a:t>
            </a:r>
            <a:endParaRPr lang="en-US" altLang="zh-CN" dirty="0">
              <a:solidFill>
                <a:schemeClr val="tx1"/>
              </a:solidFill>
              <a:latin typeface="Arial" panose="020B0604020202020204" pitchFamily="34" charset="0"/>
              <a:ea typeface="+mn-ea"/>
            </a:endParaRPr>
          </a:p>
          <a:p>
            <a:pPr indent="-285750" eaLnBrk="0" fontAlgn="base" hangingPunct="0">
              <a:lnSpc>
                <a:spcPct val="150000"/>
              </a:lnSpc>
              <a:spcBef>
                <a:spcPct val="0"/>
              </a:spcBef>
              <a:spcAft>
                <a:spcPct val="0"/>
              </a:spcAft>
              <a:buFontTx/>
              <a:buChar char="•"/>
            </a:pPr>
            <a:r>
              <a:rPr lang="en-US" altLang="zh-CN" dirty="0">
                <a:solidFill>
                  <a:schemeClr val="tx1"/>
                </a:solidFill>
                <a:latin typeface="Arial" panose="020B0604020202020204" pitchFamily="34" charset="0"/>
                <a:ea typeface="+mn-ea"/>
              </a:rPr>
              <a:t>DNN</a:t>
            </a:r>
          </a:p>
        </p:txBody>
      </p:sp>
      <p:sp>
        <p:nvSpPr>
          <p:cNvPr id="40" name="矩形: 圆角 39">
            <a:extLst>
              <a:ext uri="{FF2B5EF4-FFF2-40B4-BE49-F238E27FC236}">
                <a16:creationId xmlns:a16="http://schemas.microsoft.com/office/drawing/2014/main" id="{941413F2-EFA7-DD31-28A7-A55C66EB632C}"/>
              </a:ext>
            </a:extLst>
          </p:cNvPr>
          <p:cNvSpPr/>
          <p:nvPr/>
        </p:nvSpPr>
        <p:spPr bwMode="auto">
          <a:xfrm>
            <a:off x="6876516" y="1330777"/>
            <a:ext cx="3542463" cy="369332"/>
          </a:xfrm>
          <a:prstGeom prst="roundRect">
            <a:avLst>
              <a:gd name="adj" fmla="val 50000"/>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lstStyle/>
          <a:p>
            <a:pPr algn="ctr"/>
            <a:r>
              <a:rPr lang="en-US" altLang="zh-CN" sz="2000" b="1" kern="0" spc="-40" dirty="0">
                <a:solidFill>
                  <a:srgbClr val="FFFFFF"/>
                </a:solidFill>
                <a:latin typeface="Times New Roman" panose="02020603050405020304"/>
                <a:ea typeface="微软雅黑" panose="020B0503020204020204" pitchFamily="34" charset="-122"/>
              </a:rPr>
              <a:t>Model comparison results </a:t>
            </a:r>
          </a:p>
        </p:txBody>
      </p:sp>
      <p:sp>
        <p:nvSpPr>
          <p:cNvPr id="11" name="文本框 10">
            <a:extLst>
              <a:ext uri="{FF2B5EF4-FFF2-40B4-BE49-F238E27FC236}">
                <a16:creationId xmlns:a16="http://schemas.microsoft.com/office/drawing/2014/main" id="{FB4DC731-7F08-1B53-2AA6-4310AC06F983}"/>
              </a:ext>
            </a:extLst>
          </p:cNvPr>
          <p:cNvSpPr txBox="1"/>
          <p:nvPr/>
        </p:nvSpPr>
        <p:spPr>
          <a:xfrm>
            <a:off x="180765" y="6246474"/>
            <a:ext cx="11718357"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CNN-</a:t>
            </a:r>
            <a:r>
              <a:rPr kumimoji="0" lang="en-US" altLang="zh-CN" sz="1800" b="1" i="0" u="none" strike="noStrike" kern="1200" cap="none" spc="0" normalizeH="0" baseline="0" noProof="0" dirty="0" err="1">
                <a:ln>
                  <a:noFill/>
                </a:ln>
                <a:solidFill>
                  <a:prstClr val="white"/>
                </a:solidFill>
                <a:effectLst/>
                <a:uLnTx/>
                <a:uFillTx/>
                <a:latin typeface="微软雅黑" panose="020B0503020204020204" pitchFamily="34" charset="-122"/>
                <a:ea typeface="微软雅黑" panose="020B0503020204020204" pitchFamily="34" charset="-122"/>
                <a:cs typeface="+mn-cs"/>
              </a:rPr>
              <a:t>BiLSTM</a:t>
            </a:r>
            <a:r>
              <a:rPr kumimoji="0" lang="en-US" altLang="zh-CN"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-Attention demonstrates optimal performance with time-aware attention mechanism effectively improving prediction accuracy.</a:t>
            </a:r>
          </a:p>
        </p:txBody>
      </p:sp>
      <p:pic>
        <p:nvPicPr>
          <p:cNvPr id="24" name="图片 23">
            <a:extLst>
              <a:ext uri="{FF2B5EF4-FFF2-40B4-BE49-F238E27FC236}">
                <a16:creationId xmlns:a16="http://schemas.microsoft.com/office/drawing/2014/main" id="{4130B498-6B44-2A15-56A5-4CD90D0BE5FD}"/>
              </a:ext>
            </a:extLst>
          </p:cNvPr>
          <p:cNvPicPr>
            <a:picLocks noChangeAspect="1"/>
          </p:cNvPicPr>
          <p:nvPr/>
        </p:nvPicPr>
        <p:blipFill>
          <a:blip r:embed="rId3">
            <a:clrChange>
              <a:clrFrom>
                <a:srgbClr val="FFFFFF"/>
              </a:clrFrom>
              <a:clrTo>
                <a:srgbClr val="FFFFFF">
                  <a:alpha val="0"/>
                </a:srgbClr>
              </a:clrTo>
            </a:clrChange>
          </a:blip>
          <a:srcRect t="5365"/>
          <a:stretch>
            <a:fillRect/>
          </a:stretch>
        </p:blipFill>
        <p:spPr>
          <a:xfrm>
            <a:off x="5992454" y="1783538"/>
            <a:ext cx="5310585" cy="4385458"/>
          </a:xfrm>
          <a:prstGeom prst="rect">
            <a:avLst/>
          </a:prstGeom>
        </p:spPr>
      </p:pic>
      <p:sp>
        <p:nvSpPr>
          <p:cNvPr id="25" name="矩形 24">
            <a:extLst>
              <a:ext uri="{FF2B5EF4-FFF2-40B4-BE49-F238E27FC236}">
                <a16:creationId xmlns:a16="http://schemas.microsoft.com/office/drawing/2014/main" id="{16A7CEAC-3F6D-2ED1-00CA-A0208E1200AC}"/>
              </a:ext>
            </a:extLst>
          </p:cNvPr>
          <p:cNvSpPr/>
          <p:nvPr/>
        </p:nvSpPr>
        <p:spPr>
          <a:xfrm>
            <a:off x="7015327" y="1783538"/>
            <a:ext cx="2097988" cy="2182312"/>
          </a:xfrm>
          <a:prstGeom prst="rect">
            <a:avLst/>
          </a:prstGeom>
          <a:solidFill>
            <a:srgbClr val="ECF5FC">
              <a:alpha val="20000"/>
            </a:srgbClr>
          </a:solid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204332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DB9DF-15E4-6A02-4DFB-4EEEF19AACE4}"/>
            </a:ext>
          </a:extLst>
        </p:cNvPr>
        <p:cNvGrpSpPr/>
        <p:nvPr/>
      </p:nvGrpSpPr>
      <p:grpSpPr>
        <a:xfrm>
          <a:off x="0" y="0"/>
          <a:ext cx="0" cy="0"/>
          <a:chOff x="0" y="0"/>
          <a:chExt cx="0" cy="0"/>
        </a:xfrm>
      </p:grpSpPr>
      <p:sp>
        <p:nvSpPr>
          <p:cNvPr id="16" name="矩形: 圆角 15">
            <a:extLst>
              <a:ext uri="{FF2B5EF4-FFF2-40B4-BE49-F238E27FC236}">
                <a16:creationId xmlns:a16="http://schemas.microsoft.com/office/drawing/2014/main" id="{20ED4BFD-F2FA-A2E2-BDBA-171C59027872}"/>
              </a:ext>
            </a:extLst>
          </p:cNvPr>
          <p:cNvSpPr>
            <a:spLocks noChangeAspect="1"/>
          </p:cNvSpPr>
          <p:nvPr/>
        </p:nvSpPr>
        <p:spPr>
          <a:xfrm>
            <a:off x="4710265" y="1744526"/>
            <a:ext cx="7189094" cy="4837703"/>
          </a:xfrm>
          <a:prstGeom prst="roundRect">
            <a:avLst>
              <a:gd name="adj" fmla="val 1760"/>
            </a:avLst>
          </a:prstGeom>
          <a:solidFill>
            <a:schemeClr val="bg1"/>
          </a:solidFill>
          <a:ln>
            <a:solidFill>
              <a:schemeClr val="accent4">
                <a:alpha val="42000"/>
              </a:schemeClr>
            </a:solidFill>
          </a:ln>
          <a:effectLst>
            <a:outerShdw blurRad="393700" sx="102000" sy="102000" algn="ctr" rotWithShape="0">
              <a:schemeClr val="accent1">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schemeClr val="accent4"/>
              </a:solidFill>
            </a:endParaRPr>
          </a:p>
        </p:txBody>
      </p:sp>
      <p:sp>
        <p:nvSpPr>
          <p:cNvPr id="2" name="标题 1">
            <a:extLst>
              <a:ext uri="{FF2B5EF4-FFF2-40B4-BE49-F238E27FC236}">
                <a16:creationId xmlns:a16="http://schemas.microsoft.com/office/drawing/2014/main" id="{65549BFD-BE44-FFE0-656D-6B73B3A39820}"/>
              </a:ext>
            </a:extLst>
          </p:cNvPr>
          <p:cNvSpPr>
            <a:spLocks noGrp="1"/>
          </p:cNvSpPr>
          <p:nvPr>
            <p:ph type="title"/>
          </p:nvPr>
        </p:nvSpPr>
        <p:spPr/>
        <p:txBody>
          <a:bodyPr>
            <a:normAutofit/>
          </a:bodyPr>
          <a:lstStyle/>
          <a:p>
            <a:r>
              <a:rPr lang="en-US" altLang="zh-CN" dirty="0"/>
              <a:t>Case Study</a:t>
            </a:r>
          </a:p>
        </p:txBody>
      </p:sp>
      <p:sp>
        <p:nvSpPr>
          <p:cNvPr id="25" name="矩形: 圆角 24">
            <a:extLst>
              <a:ext uri="{FF2B5EF4-FFF2-40B4-BE49-F238E27FC236}">
                <a16:creationId xmlns:a16="http://schemas.microsoft.com/office/drawing/2014/main" id="{34F58FE9-8EB7-F7C8-BF69-B7E94E63C292}"/>
              </a:ext>
            </a:extLst>
          </p:cNvPr>
          <p:cNvSpPr/>
          <p:nvPr/>
        </p:nvSpPr>
        <p:spPr>
          <a:xfrm>
            <a:off x="191155" y="895776"/>
            <a:ext cx="8830925" cy="400110"/>
          </a:xfrm>
          <a:prstGeom prst="roundRect">
            <a:avLst>
              <a:gd name="adj" fmla="val 13808"/>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mj-ea"/>
                <a:ea typeface="+mj-ea"/>
              </a:rPr>
              <a:t>Multi-Task Learning Performance Validation</a:t>
            </a:r>
            <a:endParaRPr lang="zh-CN" altLang="en-US" sz="1600" b="1" dirty="0">
              <a:solidFill>
                <a:schemeClr val="bg1"/>
              </a:solidFill>
              <a:latin typeface="+mj-ea"/>
              <a:ea typeface="+mj-ea"/>
            </a:endParaRPr>
          </a:p>
        </p:txBody>
      </p:sp>
      <p:sp>
        <p:nvSpPr>
          <p:cNvPr id="6" name="矩形: 圆角 5">
            <a:extLst>
              <a:ext uri="{FF2B5EF4-FFF2-40B4-BE49-F238E27FC236}">
                <a16:creationId xmlns:a16="http://schemas.microsoft.com/office/drawing/2014/main" id="{CAF54BC7-3183-2AB9-CB87-20FB2133E563}"/>
              </a:ext>
            </a:extLst>
          </p:cNvPr>
          <p:cNvSpPr/>
          <p:nvPr/>
        </p:nvSpPr>
        <p:spPr bwMode="auto">
          <a:xfrm>
            <a:off x="191155" y="1652885"/>
            <a:ext cx="1534488" cy="352898"/>
          </a:xfrm>
          <a:prstGeom prst="roundRect">
            <a:avLst>
              <a:gd name="adj" fmla="val 13402"/>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mj-ea"/>
                <a:ea typeface="+mj-ea"/>
              </a:rPr>
              <a:t>Results</a:t>
            </a:r>
            <a:endParaRPr lang="zh-CN" altLang="en-US" b="1" dirty="0">
              <a:solidFill>
                <a:schemeClr val="bg1"/>
              </a:solidFill>
              <a:latin typeface="+mj-ea"/>
              <a:ea typeface="+mj-ea"/>
            </a:endParaRPr>
          </a:p>
        </p:txBody>
      </p:sp>
      <p:sp>
        <p:nvSpPr>
          <p:cNvPr id="4" name="文本框 3">
            <a:extLst>
              <a:ext uri="{FF2B5EF4-FFF2-40B4-BE49-F238E27FC236}">
                <a16:creationId xmlns:a16="http://schemas.microsoft.com/office/drawing/2014/main" id="{8810C815-1F55-3E81-5A4A-B1E4D0F3DFB7}"/>
              </a:ext>
            </a:extLst>
          </p:cNvPr>
          <p:cNvSpPr txBox="1"/>
          <p:nvPr/>
        </p:nvSpPr>
        <p:spPr>
          <a:xfrm>
            <a:off x="154839" y="2184021"/>
            <a:ext cx="4298344" cy="1770228"/>
          </a:xfrm>
          <a:prstGeom prst="rect">
            <a:avLst/>
          </a:prstGeom>
          <a:noFill/>
        </p:spPr>
        <p:txBody>
          <a:bodyPr wrap="square" rtlCol="0">
            <a:spAutoFit/>
          </a:bodyPr>
          <a:lstStyle>
            <a:defPPr>
              <a:defRPr lang="zh-CN"/>
            </a:defPPr>
            <a:lvl1pPr>
              <a:defRPr sz="1400">
                <a:solidFill>
                  <a:prstClr val="black"/>
                </a:solidFill>
                <a:latin typeface="+mj-ea"/>
                <a:ea typeface="+mj-ea"/>
              </a:defRPr>
            </a:lvl1pPr>
          </a:lstStyle>
          <a:p>
            <a:pPr marL="285750" indent="-285750">
              <a:lnSpc>
                <a:spcPct val="132000"/>
              </a:lnSpc>
              <a:buFont typeface="Arial" panose="020B0604020202020204" pitchFamily="34" charset="0"/>
              <a:buChar char="•"/>
            </a:pPr>
            <a:r>
              <a:rPr lang="en-US" altLang="zh-CN" dirty="0"/>
              <a:t>Multi-task framework demonstrates superior performance across all tasks.</a:t>
            </a:r>
          </a:p>
          <a:p>
            <a:pPr marL="285750" indent="-285750">
              <a:lnSpc>
                <a:spcPct val="132000"/>
              </a:lnSpc>
              <a:buFont typeface="Arial" panose="020B0604020202020204" pitchFamily="34" charset="0"/>
              <a:buChar char="•"/>
            </a:pPr>
            <a:r>
              <a:rPr lang="en-US" altLang="zh-CN" dirty="0"/>
              <a:t>Effectively shares feature information, enhancing generalization capability.</a:t>
            </a:r>
          </a:p>
          <a:p>
            <a:pPr marL="285750" indent="-285750">
              <a:lnSpc>
                <a:spcPct val="132000"/>
              </a:lnSpc>
              <a:buFont typeface="Arial" panose="020B0604020202020204" pitchFamily="34" charset="0"/>
              <a:buChar char="•"/>
            </a:pPr>
            <a:r>
              <a:rPr lang="en-US" altLang="zh-CN" dirty="0"/>
              <a:t>Reduces training errors and enhances prediction accuracy.</a:t>
            </a:r>
            <a:endParaRPr lang="zh-CN" altLang="en-US" dirty="0"/>
          </a:p>
        </p:txBody>
      </p:sp>
      <p:grpSp>
        <p:nvGrpSpPr>
          <p:cNvPr id="10" name="组合 9">
            <a:extLst>
              <a:ext uri="{FF2B5EF4-FFF2-40B4-BE49-F238E27FC236}">
                <a16:creationId xmlns:a16="http://schemas.microsoft.com/office/drawing/2014/main" id="{6F1937DB-05FF-5573-33AC-3C51C75049F2}"/>
              </a:ext>
            </a:extLst>
          </p:cNvPr>
          <p:cNvGrpSpPr>
            <a:grpSpLocks noChangeAspect="1"/>
          </p:cNvGrpSpPr>
          <p:nvPr/>
        </p:nvGrpSpPr>
        <p:grpSpPr>
          <a:xfrm>
            <a:off x="4973818" y="1897070"/>
            <a:ext cx="6925541" cy="4532613"/>
            <a:chOff x="0" y="42333"/>
            <a:chExt cx="12192000" cy="6773334"/>
          </a:xfrm>
        </p:grpSpPr>
        <p:pic>
          <p:nvPicPr>
            <p:cNvPr id="11" name="图片 10">
              <a:extLst>
                <a:ext uri="{FF2B5EF4-FFF2-40B4-BE49-F238E27FC236}">
                  <a16:creationId xmlns:a16="http://schemas.microsoft.com/office/drawing/2014/main" id="{FCAC56A4-C2DB-D4BD-1866-586B5502616F}"/>
                </a:ext>
              </a:extLst>
            </p:cNvPr>
            <p:cNvPicPr>
              <a:picLocks noChangeAspect="1"/>
            </p:cNvPicPr>
            <p:nvPr/>
          </p:nvPicPr>
          <p:blipFill>
            <a:blip r:embed="rId3">
              <a:extLst>
                <a:ext uri="{28A0092B-C50C-407E-A947-70E740481C1C}">
                  <a14:useLocalDpi xmlns:a14="http://schemas.microsoft.com/office/drawing/2010/main" val="0"/>
                </a:ext>
              </a:extLst>
            </a:blip>
            <a:srcRect l="227" t="50000" r="24773"/>
            <a:stretch/>
          </p:blipFill>
          <p:spPr>
            <a:xfrm>
              <a:off x="1523997" y="3429000"/>
              <a:ext cx="9144001" cy="3386667"/>
            </a:xfrm>
            <a:prstGeom prst="rect">
              <a:avLst/>
            </a:prstGeom>
          </p:spPr>
        </p:pic>
        <p:pic>
          <p:nvPicPr>
            <p:cNvPr id="12" name="图片 11">
              <a:extLst>
                <a:ext uri="{FF2B5EF4-FFF2-40B4-BE49-F238E27FC236}">
                  <a16:creationId xmlns:a16="http://schemas.microsoft.com/office/drawing/2014/main" id="{8F3829C8-07BB-F2CA-B5BF-2C7AD5D4B0B5}"/>
                </a:ext>
              </a:extLst>
            </p:cNvPr>
            <p:cNvPicPr>
              <a:picLocks noChangeAspect="1"/>
            </p:cNvPicPr>
            <p:nvPr/>
          </p:nvPicPr>
          <p:blipFill>
            <a:blip r:embed="rId3">
              <a:extLst>
                <a:ext uri="{28A0092B-C50C-407E-A947-70E740481C1C}">
                  <a14:useLocalDpi xmlns:a14="http://schemas.microsoft.com/office/drawing/2010/main" val="0"/>
                </a:ext>
              </a:extLst>
            </a:blip>
            <a:srcRect b="50000"/>
            <a:stretch/>
          </p:blipFill>
          <p:spPr>
            <a:xfrm>
              <a:off x="0" y="42333"/>
              <a:ext cx="12192000" cy="3386665"/>
            </a:xfrm>
            <a:prstGeom prst="rect">
              <a:avLst/>
            </a:prstGeom>
          </p:spPr>
        </p:pic>
      </p:grpSp>
      <p:pic>
        <p:nvPicPr>
          <p:cNvPr id="18" name="图片 17">
            <a:extLst>
              <a:ext uri="{FF2B5EF4-FFF2-40B4-BE49-F238E27FC236}">
                <a16:creationId xmlns:a16="http://schemas.microsoft.com/office/drawing/2014/main" id="{4838CDC5-A002-71D3-201E-8697505BE642}"/>
              </a:ext>
            </a:extLst>
          </p:cNvPr>
          <p:cNvPicPr>
            <a:picLocks noChangeAspect="1"/>
          </p:cNvPicPr>
          <p:nvPr/>
        </p:nvPicPr>
        <p:blipFill>
          <a:blip r:embed="rId4"/>
          <a:srcRect t="6946"/>
          <a:stretch>
            <a:fillRect/>
          </a:stretch>
        </p:blipFill>
        <p:spPr>
          <a:xfrm>
            <a:off x="154839" y="4259580"/>
            <a:ext cx="4196716" cy="1702643"/>
          </a:xfrm>
          <a:prstGeom prst="rect">
            <a:avLst/>
          </a:prstGeom>
        </p:spPr>
      </p:pic>
      <p:sp>
        <p:nvSpPr>
          <p:cNvPr id="19" name="矩形 18">
            <a:extLst>
              <a:ext uri="{FF2B5EF4-FFF2-40B4-BE49-F238E27FC236}">
                <a16:creationId xmlns:a16="http://schemas.microsoft.com/office/drawing/2014/main" id="{D7C2BC0C-3CE5-E8E8-D4B0-2C53D6E3A248}"/>
              </a:ext>
            </a:extLst>
          </p:cNvPr>
          <p:cNvSpPr/>
          <p:nvPr/>
        </p:nvSpPr>
        <p:spPr>
          <a:xfrm>
            <a:off x="2669557" y="4259580"/>
            <a:ext cx="1632419" cy="1702643"/>
          </a:xfrm>
          <a:prstGeom prst="rect">
            <a:avLst/>
          </a:prstGeom>
          <a:solidFill>
            <a:srgbClr val="ECF5FC">
              <a:alpha val="20000"/>
            </a:srgbClr>
          </a:solid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68294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E8084-34D9-1CD9-2F90-F26F926F3D48}"/>
            </a:ext>
          </a:extLst>
        </p:cNvPr>
        <p:cNvGrpSpPr/>
        <p:nvPr/>
      </p:nvGrpSpPr>
      <p:grpSpPr>
        <a:xfrm>
          <a:off x="0" y="0"/>
          <a:ext cx="0" cy="0"/>
          <a:chOff x="0" y="0"/>
          <a:chExt cx="0" cy="0"/>
        </a:xfrm>
      </p:grpSpPr>
      <p:sp>
        <p:nvSpPr>
          <p:cNvPr id="20" name="矩形 19">
            <a:extLst>
              <a:ext uri="{FF2B5EF4-FFF2-40B4-BE49-F238E27FC236}">
                <a16:creationId xmlns:a16="http://schemas.microsoft.com/office/drawing/2014/main" id="{4665AF1A-B2D7-174C-529F-AFCFB9DBABC8}"/>
              </a:ext>
            </a:extLst>
          </p:cNvPr>
          <p:cNvSpPr/>
          <p:nvPr/>
        </p:nvSpPr>
        <p:spPr>
          <a:xfrm>
            <a:off x="0" y="1042541"/>
            <a:ext cx="12192000" cy="80764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0C628638-97A2-CD1C-C82F-6C0C74B17D0A}"/>
              </a:ext>
            </a:extLst>
          </p:cNvPr>
          <p:cNvSpPr>
            <a:spLocks noGrp="1"/>
          </p:cNvSpPr>
          <p:nvPr>
            <p:ph type="title"/>
          </p:nvPr>
        </p:nvSpPr>
        <p:spPr/>
        <p:txBody>
          <a:bodyPr>
            <a:normAutofit/>
          </a:bodyPr>
          <a:lstStyle/>
          <a:p>
            <a:r>
              <a:rPr lang="en-US" altLang="zh-CN" dirty="0"/>
              <a:t>Case Study</a:t>
            </a:r>
            <a:endParaRPr lang="zh-CN" altLang="en-US" dirty="0"/>
          </a:p>
        </p:txBody>
      </p:sp>
      <p:sp>
        <p:nvSpPr>
          <p:cNvPr id="4" name="矩形 3">
            <a:extLst>
              <a:ext uri="{FF2B5EF4-FFF2-40B4-BE49-F238E27FC236}">
                <a16:creationId xmlns:a16="http://schemas.microsoft.com/office/drawing/2014/main" id="{AFF17A7C-0027-77AD-AAE6-0AD334805C09}"/>
              </a:ext>
            </a:extLst>
          </p:cNvPr>
          <p:cNvSpPr/>
          <p:nvPr/>
        </p:nvSpPr>
        <p:spPr>
          <a:xfrm>
            <a:off x="276129" y="1142301"/>
            <a:ext cx="11639742"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0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Practical Application Results</a:t>
            </a:r>
            <a:r>
              <a:rPr kumimoji="0" lang="zh-CN" altLang="en-US" sz="20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a:t>
            </a:r>
            <a:r>
              <a:rPr kumimoji="0" lang="en-US" altLang="zh-CN" sz="20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Using left/right longitudinal level as primary analytical indicators for a representative 6-kilometer segment</a:t>
            </a:r>
          </a:p>
        </p:txBody>
      </p:sp>
      <p:sp>
        <p:nvSpPr>
          <p:cNvPr id="5" name="矩形: 圆角 4">
            <a:extLst>
              <a:ext uri="{FF2B5EF4-FFF2-40B4-BE49-F238E27FC236}">
                <a16:creationId xmlns:a16="http://schemas.microsoft.com/office/drawing/2014/main" id="{42081836-EFC2-08FE-68FD-83580B75780B}"/>
              </a:ext>
            </a:extLst>
          </p:cNvPr>
          <p:cNvSpPr/>
          <p:nvPr/>
        </p:nvSpPr>
        <p:spPr>
          <a:xfrm>
            <a:off x="318972" y="1921600"/>
            <a:ext cx="5777027" cy="4741389"/>
          </a:xfrm>
          <a:prstGeom prst="roundRect">
            <a:avLst>
              <a:gd name="adj" fmla="val 1760"/>
            </a:avLst>
          </a:prstGeom>
          <a:solidFill>
            <a:schemeClr val="bg1"/>
          </a:solidFill>
          <a:ln>
            <a:solidFill>
              <a:schemeClr val="accent4">
                <a:alpha val="42000"/>
              </a:schemeClr>
            </a:solidFill>
          </a:ln>
          <a:effectLst>
            <a:outerShdw blurRad="393700" sx="102000" sy="102000" algn="ctr" rotWithShape="0">
              <a:schemeClr val="accent1">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400" b="1" dirty="0">
              <a:solidFill>
                <a:schemeClr val="bg1"/>
              </a:solidFill>
            </a:endParaRPr>
          </a:p>
        </p:txBody>
      </p:sp>
      <p:sp>
        <p:nvSpPr>
          <p:cNvPr id="8" name="矩形 7">
            <a:extLst>
              <a:ext uri="{FF2B5EF4-FFF2-40B4-BE49-F238E27FC236}">
                <a16:creationId xmlns:a16="http://schemas.microsoft.com/office/drawing/2014/main" id="{7C8EAA7B-953C-6C02-5A57-1D08E840A0B1}"/>
              </a:ext>
            </a:extLst>
          </p:cNvPr>
          <p:cNvSpPr/>
          <p:nvPr/>
        </p:nvSpPr>
        <p:spPr>
          <a:xfrm>
            <a:off x="496667" y="2083349"/>
            <a:ext cx="3352798" cy="603610"/>
          </a:xfrm>
          <a:prstGeom prst="rect">
            <a:avLst/>
          </a:prstGeom>
          <a:gradFill flip="none" rotWithShape="1">
            <a:gsLst>
              <a:gs pos="0">
                <a:schemeClr val="bg1">
                  <a:lumMod val="95000"/>
                </a:schemeClr>
              </a:gs>
              <a:gs pos="100000">
                <a:schemeClr val="bg1">
                  <a:lumMod val="95000"/>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0" name="文本框 9">
            <a:extLst>
              <a:ext uri="{FF2B5EF4-FFF2-40B4-BE49-F238E27FC236}">
                <a16:creationId xmlns:a16="http://schemas.microsoft.com/office/drawing/2014/main" id="{2C9F9AE9-945C-2A0B-8871-EF162AD2A126}"/>
              </a:ext>
            </a:extLst>
          </p:cNvPr>
          <p:cNvSpPr txBox="1"/>
          <p:nvPr/>
        </p:nvSpPr>
        <p:spPr>
          <a:xfrm>
            <a:off x="511398" y="2184814"/>
            <a:ext cx="4517801" cy="40011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600"/>
              </a:spcAft>
              <a:buClrTx/>
              <a:buSzTx/>
              <a:tabLst/>
              <a:defRPr/>
            </a:pPr>
            <a:r>
              <a:rPr kumimoji="0" lang="en-US" altLang="zh-CN"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Maintenance Effect Analysis</a:t>
            </a:r>
            <a:endParaRPr kumimoji="0" lang="zh-CN" altLang="en-US"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7" name="文本框 6">
            <a:extLst>
              <a:ext uri="{FF2B5EF4-FFF2-40B4-BE49-F238E27FC236}">
                <a16:creationId xmlns:a16="http://schemas.microsoft.com/office/drawing/2014/main" id="{49F82296-97DC-C7BD-D256-F96A956BCFE8}"/>
              </a:ext>
            </a:extLst>
          </p:cNvPr>
          <p:cNvSpPr txBox="1"/>
          <p:nvPr/>
        </p:nvSpPr>
        <p:spPr>
          <a:xfrm>
            <a:off x="504033" y="2848717"/>
            <a:ext cx="5591966" cy="1111971"/>
          </a:xfrm>
          <a:prstGeom prst="rect">
            <a:avLst/>
          </a:prstGeom>
          <a:noFill/>
        </p:spPr>
        <p:txBody>
          <a:bodyPr wrap="square">
            <a:spAutoFit/>
          </a:bodyPr>
          <a:lstStyle/>
          <a:p>
            <a:pPr marL="285750" marR="0" lvl="0" indent="-285750" defTabSz="914400" rtl="0" eaLnBrk="1" fontAlgn="auto" latinLnBrk="0" hangingPunct="1">
              <a:lnSpc>
                <a:spcPct val="132000"/>
              </a:lnSpc>
              <a:spcBef>
                <a:spcPts val="0"/>
              </a:spcBef>
              <a:spcAft>
                <a:spcPts val="600"/>
              </a:spcAft>
              <a:buClrTx/>
              <a:buSzTx/>
              <a:buFont typeface="Arial" panose="020B0604020202020204" pitchFamily="34" charset="0"/>
              <a:buChar char="•"/>
              <a:tabLst/>
              <a:defRPr/>
            </a:pPr>
            <a:r>
              <a:rPr kumimoji="0" lang="en-US" altLang="zh-CN" sz="1600" i="0" u="none" strike="noStrike" kern="1200" cap="none" spc="0" normalizeH="0" baseline="0" noProof="0" dirty="0">
                <a:ln>
                  <a:noFill/>
                </a:ln>
                <a:effectLst/>
                <a:uLnTx/>
                <a:uFillTx/>
                <a:latin typeface="+mj-ea"/>
                <a:ea typeface="+mj-ea"/>
                <a:cs typeface="+mn-cs"/>
              </a:rPr>
              <a:t>Significant amplitude reduction in left/right longitudinal level parameters</a:t>
            </a:r>
          </a:p>
          <a:p>
            <a:pPr marL="285750" lvl="0" indent="-285750">
              <a:lnSpc>
                <a:spcPct val="132000"/>
              </a:lnSpc>
              <a:spcAft>
                <a:spcPts val="600"/>
              </a:spcAft>
              <a:buFont typeface="Arial" panose="020B0604020202020204" pitchFamily="34" charset="0"/>
              <a:buChar char="•"/>
              <a:defRPr/>
            </a:pPr>
            <a:r>
              <a:rPr lang="en-US" altLang="zh-CN" sz="1600" dirty="0"/>
              <a:t>Measurable deceleration in deterioration rates</a:t>
            </a:r>
            <a:r>
              <a:rPr lang="en-US" altLang="zh-CN" sz="1600" dirty="0">
                <a:latin typeface="+mj-ea"/>
                <a:ea typeface="+mj-ea"/>
              </a:rPr>
              <a:t>.</a:t>
            </a:r>
            <a:endParaRPr lang="en-US" altLang="zh-CN" sz="1600" dirty="0"/>
          </a:p>
        </p:txBody>
      </p:sp>
      <p:grpSp>
        <p:nvGrpSpPr>
          <p:cNvPr id="3" name="组合 2">
            <a:extLst>
              <a:ext uri="{FF2B5EF4-FFF2-40B4-BE49-F238E27FC236}">
                <a16:creationId xmlns:a16="http://schemas.microsoft.com/office/drawing/2014/main" id="{DED190DB-A5E3-E9B0-C3F4-8FD720B51A64}"/>
              </a:ext>
            </a:extLst>
          </p:cNvPr>
          <p:cNvGrpSpPr/>
          <p:nvPr/>
        </p:nvGrpSpPr>
        <p:grpSpPr>
          <a:xfrm>
            <a:off x="6288085" y="1989804"/>
            <a:ext cx="5903915" cy="4673186"/>
            <a:chOff x="923932" y="0"/>
            <a:chExt cx="9449877" cy="6858000"/>
          </a:xfrm>
        </p:grpSpPr>
        <p:pic>
          <p:nvPicPr>
            <p:cNvPr id="6" name="图片 5">
              <a:extLst>
                <a:ext uri="{FF2B5EF4-FFF2-40B4-BE49-F238E27FC236}">
                  <a16:creationId xmlns:a16="http://schemas.microsoft.com/office/drawing/2014/main" id="{6E7CB350-A295-74D2-D2C1-6CAFFB26F5D0}"/>
                </a:ext>
              </a:extLst>
            </p:cNvPr>
            <p:cNvPicPr>
              <a:picLocks noChangeAspect="1"/>
            </p:cNvPicPr>
            <p:nvPr/>
          </p:nvPicPr>
          <p:blipFill>
            <a:blip r:embed="rId3"/>
            <a:stretch>
              <a:fillRect/>
            </a:stretch>
          </p:blipFill>
          <p:spPr>
            <a:xfrm>
              <a:off x="1910206" y="0"/>
              <a:ext cx="8463603" cy="6858000"/>
            </a:xfrm>
            <a:prstGeom prst="rect">
              <a:avLst/>
            </a:prstGeom>
          </p:spPr>
        </p:pic>
        <p:sp>
          <p:nvSpPr>
            <p:cNvPr id="9" name="矩形 8">
              <a:extLst>
                <a:ext uri="{FF2B5EF4-FFF2-40B4-BE49-F238E27FC236}">
                  <a16:creationId xmlns:a16="http://schemas.microsoft.com/office/drawing/2014/main" id="{91F3C4E4-C020-4DB5-6F1F-A2EF7DC5C624}"/>
                </a:ext>
              </a:extLst>
            </p:cNvPr>
            <p:cNvSpPr/>
            <p:nvPr/>
          </p:nvSpPr>
          <p:spPr>
            <a:xfrm>
              <a:off x="2205038" y="1762124"/>
              <a:ext cx="3395662" cy="1602105"/>
            </a:xfrm>
            <a:prstGeom prst="rect">
              <a:avLst/>
            </a:prstGeom>
            <a:noFill/>
            <a:ln w="28575">
              <a:solidFill>
                <a:srgbClr val="FF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cxnSp>
          <p:nvCxnSpPr>
            <p:cNvPr id="11" name="直接箭头连接符 10">
              <a:extLst>
                <a:ext uri="{FF2B5EF4-FFF2-40B4-BE49-F238E27FC236}">
                  <a16:creationId xmlns:a16="http://schemas.microsoft.com/office/drawing/2014/main" id="{765B88EB-DBA8-696B-0193-DC54073E748B}"/>
                </a:ext>
              </a:extLst>
            </p:cNvPr>
            <p:cNvCxnSpPr/>
            <p:nvPr/>
          </p:nvCxnSpPr>
          <p:spPr>
            <a:xfrm flipV="1">
              <a:off x="5700713" y="1981200"/>
              <a:ext cx="952500" cy="4191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矩形 12">
              <a:extLst>
                <a:ext uri="{FF2B5EF4-FFF2-40B4-BE49-F238E27FC236}">
                  <a16:creationId xmlns:a16="http://schemas.microsoft.com/office/drawing/2014/main" id="{C1849EA3-4BBB-4A9E-EA93-AFFE1CD8C9FE}"/>
                </a:ext>
              </a:extLst>
            </p:cNvPr>
            <p:cNvSpPr/>
            <p:nvPr/>
          </p:nvSpPr>
          <p:spPr>
            <a:xfrm>
              <a:off x="2205038" y="5066041"/>
              <a:ext cx="3395662" cy="1602105"/>
            </a:xfrm>
            <a:prstGeom prst="rect">
              <a:avLst/>
            </a:prstGeom>
            <a:noFill/>
            <a:ln w="28575">
              <a:solidFill>
                <a:srgbClr val="FF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cxnSp>
          <p:nvCxnSpPr>
            <p:cNvPr id="14" name="直接箭头连接符 13">
              <a:extLst>
                <a:ext uri="{FF2B5EF4-FFF2-40B4-BE49-F238E27FC236}">
                  <a16:creationId xmlns:a16="http://schemas.microsoft.com/office/drawing/2014/main" id="{B3647452-2E55-E9E2-63C0-2083055F56DF}"/>
                </a:ext>
              </a:extLst>
            </p:cNvPr>
            <p:cNvCxnSpPr/>
            <p:nvPr/>
          </p:nvCxnSpPr>
          <p:spPr>
            <a:xfrm flipV="1">
              <a:off x="5665757" y="5447993"/>
              <a:ext cx="952500" cy="4191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61B7D010-FB9B-2B44-7E95-9637AF4126C9}"/>
                </a:ext>
              </a:extLst>
            </p:cNvPr>
            <p:cNvCxnSpPr/>
            <p:nvPr/>
          </p:nvCxnSpPr>
          <p:spPr>
            <a:xfrm>
              <a:off x="1910206" y="4922520"/>
              <a:ext cx="3545714"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F1A9E2F7-497B-1868-E2D5-4AD76BBB87A0}"/>
                </a:ext>
              </a:extLst>
            </p:cNvPr>
            <p:cNvCxnSpPr/>
            <p:nvPr/>
          </p:nvCxnSpPr>
          <p:spPr>
            <a:xfrm>
              <a:off x="1818191" y="1658860"/>
              <a:ext cx="3545714"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文本框 20">
              <a:extLst>
                <a:ext uri="{FF2B5EF4-FFF2-40B4-BE49-F238E27FC236}">
                  <a16:creationId xmlns:a16="http://schemas.microsoft.com/office/drawing/2014/main" id="{3E49F745-8143-9301-8E83-E1DFC1CAE39C}"/>
                </a:ext>
              </a:extLst>
            </p:cNvPr>
            <p:cNvSpPr txBox="1"/>
            <p:nvPr/>
          </p:nvSpPr>
          <p:spPr>
            <a:xfrm>
              <a:off x="977662" y="1724937"/>
              <a:ext cx="1281106" cy="523220"/>
            </a:xfrm>
            <a:prstGeom prst="rect">
              <a:avLst/>
            </a:prstGeom>
            <a:noFill/>
          </p:spPr>
          <p:txBody>
            <a:bodyPr wrap="square" rtlCol="0">
              <a:spAutoFit/>
            </a:bodyPr>
            <a:lstStyle/>
            <a:p>
              <a:r>
                <a:rPr lang="en-US" altLang="zh-CN" sz="1400" b="1" dirty="0">
                  <a:latin typeface="Calibri" panose="020F0502020204030204" pitchFamily="34" charset="0"/>
                  <a:ea typeface="Calibri" panose="020F0502020204030204" pitchFamily="34" charset="0"/>
                  <a:cs typeface="Calibri" panose="020F0502020204030204" pitchFamily="34" charset="0"/>
                </a:rPr>
                <a:t>Maintenance</a:t>
              </a:r>
              <a:r>
                <a:rPr lang="zh-CN" altLang="en-US" sz="1400" b="1" dirty="0">
                  <a:latin typeface="Calibri" panose="020F0502020204030204" pitchFamily="34" charset="0"/>
                  <a:cs typeface="Calibri" panose="020F0502020204030204" pitchFamily="34" charset="0"/>
                </a:rPr>
                <a:t>（</a:t>
              </a:r>
              <a:r>
                <a:rPr lang="en-US" altLang="zh-CN" sz="1400" b="1" dirty="0">
                  <a:latin typeface="Calibri" panose="020F0502020204030204" pitchFamily="34" charset="0"/>
                  <a:ea typeface="Calibri" panose="020F0502020204030204" pitchFamily="34" charset="0"/>
                  <a:cs typeface="Calibri" panose="020F0502020204030204" pitchFamily="34" charset="0"/>
                </a:rPr>
                <a:t>Tamping</a:t>
              </a:r>
              <a:r>
                <a:rPr lang="zh-CN" altLang="en-US" sz="1400" b="1" dirty="0">
                  <a:latin typeface="Calibri" panose="020F0502020204030204" pitchFamily="34" charset="0"/>
                  <a:cs typeface="Calibri" panose="020F0502020204030204" pitchFamily="34" charset="0"/>
                </a:rPr>
                <a:t>）</a:t>
              </a:r>
            </a:p>
          </p:txBody>
        </p:sp>
        <p:sp>
          <p:nvSpPr>
            <p:cNvPr id="22" name="文本框 21">
              <a:extLst>
                <a:ext uri="{FF2B5EF4-FFF2-40B4-BE49-F238E27FC236}">
                  <a16:creationId xmlns:a16="http://schemas.microsoft.com/office/drawing/2014/main" id="{BD3A329F-C0E7-59BF-A93C-B8E13269C6E9}"/>
                </a:ext>
              </a:extLst>
            </p:cNvPr>
            <p:cNvSpPr txBox="1"/>
            <p:nvPr/>
          </p:nvSpPr>
          <p:spPr>
            <a:xfrm>
              <a:off x="923932" y="4937530"/>
              <a:ext cx="1281106" cy="523220"/>
            </a:xfrm>
            <a:prstGeom prst="rect">
              <a:avLst/>
            </a:prstGeom>
            <a:noFill/>
          </p:spPr>
          <p:txBody>
            <a:bodyPr wrap="square" rtlCol="0">
              <a:spAutoFit/>
            </a:bodyPr>
            <a:lstStyle/>
            <a:p>
              <a:r>
                <a:rPr lang="en-US" altLang="zh-CN" sz="1400" b="1" dirty="0">
                  <a:latin typeface="Calibri" panose="020F0502020204030204" pitchFamily="34" charset="0"/>
                  <a:ea typeface="Calibri" panose="020F0502020204030204" pitchFamily="34" charset="0"/>
                  <a:cs typeface="Calibri" panose="020F0502020204030204" pitchFamily="34" charset="0"/>
                </a:rPr>
                <a:t>Maintenance</a:t>
              </a:r>
              <a:r>
                <a:rPr lang="zh-CN" altLang="en-US" sz="1400" b="1" dirty="0">
                  <a:latin typeface="Calibri" panose="020F0502020204030204" pitchFamily="34" charset="0"/>
                  <a:cs typeface="Calibri" panose="020F0502020204030204" pitchFamily="34" charset="0"/>
                </a:rPr>
                <a:t>（</a:t>
              </a:r>
              <a:r>
                <a:rPr lang="en-US" altLang="zh-CN" sz="1400" b="1" dirty="0">
                  <a:latin typeface="Calibri" panose="020F0502020204030204" pitchFamily="34" charset="0"/>
                  <a:ea typeface="Calibri" panose="020F0502020204030204" pitchFamily="34" charset="0"/>
                  <a:cs typeface="Calibri" panose="020F0502020204030204" pitchFamily="34" charset="0"/>
                </a:rPr>
                <a:t>Tamping</a:t>
              </a:r>
              <a:r>
                <a:rPr lang="zh-CN" altLang="en-US" sz="1400" b="1" dirty="0">
                  <a:latin typeface="Calibri" panose="020F0502020204030204" pitchFamily="34" charset="0"/>
                  <a:cs typeface="Calibri" panose="020F0502020204030204" pitchFamily="34" charset="0"/>
                </a:rPr>
                <a:t>）</a:t>
              </a:r>
            </a:p>
          </p:txBody>
        </p:sp>
      </p:grpSp>
      <p:sp>
        <p:nvSpPr>
          <p:cNvPr id="29" name="箭头: 右 28">
            <a:extLst>
              <a:ext uri="{FF2B5EF4-FFF2-40B4-BE49-F238E27FC236}">
                <a16:creationId xmlns:a16="http://schemas.microsoft.com/office/drawing/2014/main" id="{5538BA86-2698-A598-FEC3-028830DBE667}"/>
              </a:ext>
            </a:extLst>
          </p:cNvPr>
          <p:cNvSpPr/>
          <p:nvPr/>
        </p:nvSpPr>
        <p:spPr>
          <a:xfrm rot="16200000">
            <a:off x="2901394" y="4195709"/>
            <a:ext cx="612181" cy="584775"/>
          </a:xfrm>
          <a:prstGeom prst="right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矩形: 圆角 39">
            <a:extLst>
              <a:ext uri="{FF2B5EF4-FFF2-40B4-BE49-F238E27FC236}">
                <a16:creationId xmlns:a16="http://schemas.microsoft.com/office/drawing/2014/main" id="{92F20E26-65C1-F996-0337-C3DC8A8D7823}"/>
              </a:ext>
            </a:extLst>
          </p:cNvPr>
          <p:cNvSpPr/>
          <p:nvPr/>
        </p:nvSpPr>
        <p:spPr bwMode="auto">
          <a:xfrm>
            <a:off x="970445" y="5028471"/>
            <a:ext cx="4474078" cy="826880"/>
          </a:xfrm>
          <a:prstGeom prst="roundRect">
            <a:avLst>
              <a:gd name="adj" fmla="val 3923"/>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lstStyle/>
          <a:p>
            <a:pPr algn="ctr"/>
            <a:r>
              <a:rPr lang="en-US" altLang="zh-CN" sz="2000" dirty="0">
                <a:solidFill>
                  <a:schemeClr val="bg1"/>
                </a:solidFill>
              </a:rPr>
              <a:t>Effects Following April 2024 Maintenance Intervention</a:t>
            </a:r>
            <a:endParaRPr lang="zh-CN" altLang="en-US" sz="2000" dirty="0">
              <a:solidFill>
                <a:schemeClr val="bg1"/>
              </a:solidFill>
            </a:endParaRPr>
          </a:p>
        </p:txBody>
      </p:sp>
    </p:spTree>
    <p:extLst>
      <p:ext uri="{BB962C8B-B14F-4D97-AF65-F5344CB8AC3E}">
        <p14:creationId xmlns:p14="http://schemas.microsoft.com/office/powerpoint/2010/main" val="377353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0D9AC-E13F-6B12-9352-740286629135}"/>
            </a:ext>
          </a:extLst>
        </p:cNvPr>
        <p:cNvGrpSpPr/>
        <p:nvPr/>
      </p:nvGrpSpPr>
      <p:grpSpPr>
        <a:xfrm>
          <a:off x="0" y="0"/>
          <a:ext cx="0" cy="0"/>
          <a:chOff x="0" y="0"/>
          <a:chExt cx="0" cy="0"/>
        </a:xfrm>
      </p:grpSpPr>
      <p:sp>
        <p:nvSpPr>
          <p:cNvPr id="2" name="矩形: 圆角 1">
            <a:extLst>
              <a:ext uri="{FF2B5EF4-FFF2-40B4-BE49-F238E27FC236}">
                <a16:creationId xmlns:a16="http://schemas.microsoft.com/office/drawing/2014/main" id="{9267313E-BABC-F0BB-B772-0830F2362BE4}"/>
              </a:ext>
            </a:extLst>
          </p:cNvPr>
          <p:cNvSpPr/>
          <p:nvPr/>
        </p:nvSpPr>
        <p:spPr>
          <a:xfrm>
            <a:off x="1965729" y="2489105"/>
            <a:ext cx="1368021" cy="1375412"/>
          </a:xfrm>
          <a:prstGeom prst="roundRect">
            <a:avLst>
              <a:gd name="adj" fmla="val 5991"/>
            </a:avLst>
          </a:prstGeom>
          <a:solidFill>
            <a:schemeClr val="accent2"/>
          </a:solidFill>
          <a:ln>
            <a:noFill/>
          </a:ln>
          <a:effectLst/>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zh-CN" sz="4800" b="1" dirty="0">
                <a:latin typeface="+mj-ea"/>
                <a:ea typeface="+mj-ea"/>
              </a:rPr>
              <a:t>04</a:t>
            </a:r>
            <a:endParaRPr lang="zh-CN" altLang="en-US" sz="4800" b="1" dirty="0">
              <a:latin typeface="+mj-ea"/>
              <a:ea typeface="+mj-ea"/>
            </a:endParaRPr>
          </a:p>
        </p:txBody>
      </p:sp>
      <p:sp>
        <p:nvSpPr>
          <p:cNvPr id="4" name="文本框 3">
            <a:extLst>
              <a:ext uri="{FF2B5EF4-FFF2-40B4-BE49-F238E27FC236}">
                <a16:creationId xmlns:a16="http://schemas.microsoft.com/office/drawing/2014/main" id="{A9091096-29C1-62CF-3C22-ECF0D04663E9}"/>
              </a:ext>
            </a:extLst>
          </p:cNvPr>
          <p:cNvSpPr txBox="1"/>
          <p:nvPr/>
        </p:nvSpPr>
        <p:spPr>
          <a:xfrm>
            <a:off x="3743324" y="2575464"/>
            <a:ext cx="7077075" cy="1323439"/>
          </a:xfrm>
          <a:prstGeom prst="rect">
            <a:avLst/>
          </a:prstGeom>
          <a:noFill/>
        </p:spPr>
        <p:txBody>
          <a:bodyPr wrap="square">
            <a:spAutoFit/>
          </a:bodyPr>
          <a:lstStyle/>
          <a:p>
            <a:r>
              <a:rPr lang="en-US" altLang="zh-CN" sz="4000" b="1" dirty="0">
                <a:solidFill>
                  <a:schemeClr val="tx1">
                    <a:lumMod val="75000"/>
                    <a:lumOff val="25000"/>
                  </a:schemeClr>
                </a:solidFill>
              </a:rPr>
              <a:t>Conclusion and </a:t>
            </a:r>
            <a:r>
              <a:rPr lang="pt-BR" altLang="zh-CN" sz="4000" b="1" dirty="0">
                <a:solidFill>
                  <a:schemeClr val="tx1">
                    <a:lumMod val="75000"/>
                    <a:lumOff val="25000"/>
                  </a:schemeClr>
                </a:solidFill>
              </a:rPr>
              <a:t>Future Work</a:t>
            </a:r>
          </a:p>
        </p:txBody>
      </p:sp>
    </p:spTree>
    <p:extLst>
      <p:ext uri="{BB962C8B-B14F-4D97-AF65-F5344CB8AC3E}">
        <p14:creationId xmlns:p14="http://schemas.microsoft.com/office/powerpoint/2010/main" val="3505492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3B2FB-5C13-4575-DC32-C0026FFF797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77CA2A1-EDF4-1F38-BEDC-488D88E9298D}"/>
              </a:ext>
            </a:extLst>
          </p:cNvPr>
          <p:cNvSpPr>
            <a:spLocks noGrp="1"/>
          </p:cNvSpPr>
          <p:nvPr>
            <p:ph type="title"/>
          </p:nvPr>
        </p:nvSpPr>
        <p:spPr/>
        <p:txBody>
          <a:bodyPr>
            <a:normAutofit/>
          </a:bodyPr>
          <a:lstStyle/>
          <a:p>
            <a:r>
              <a:rPr lang="en-US" altLang="zh-CN" dirty="0"/>
              <a:t>Conclusion and Future Work</a:t>
            </a:r>
            <a:endParaRPr lang="zh-CN" altLang="en-US" dirty="0"/>
          </a:p>
        </p:txBody>
      </p:sp>
      <p:sp>
        <p:nvSpPr>
          <p:cNvPr id="5" name="矩形: 圆角 4">
            <a:extLst>
              <a:ext uri="{FF2B5EF4-FFF2-40B4-BE49-F238E27FC236}">
                <a16:creationId xmlns:a16="http://schemas.microsoft.com/office/drawing/2014/main" id="{6345D7F0-57F3-9803-4E88-5A26F626EBF5}"/>
              </a:ext>
            </a:extLst>
          </p:cNvPr>
          <p:cNvSpPr/>
          <p:nvPr/>
        </p:nvSpPr>
        <p:spPr>
          <a:xfrm>
            <a:off x="276129" y="1370058"/>
            <a:ext cx="3708186" cy="4481470"/>
          </a:xfrm>
          <a:prstGeom prst="roundRect">
            <a:avLst>
              <a:gd name="adj" fmla="val 1760"/>
            </a:avLst>
          </a:prstGeom>
          <a:solidFill>
            <a:schemeClr val="bg1"/>
          </a:solidFill>
          <a:ln>
            <a:solidFill>
              <a:schemeClr val="accent4">
                <a:alpha val="42000"/>
              </a:schemeClr>
            </a:solidFill>
          </a:ln>
          <a:effectLst>
            <a:outerShdw blurRad="393700" sx="102000" sy="102000" algn="ctr" rotWithShape="0">
              <a:schemeClr val="accent1">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400" b="1" dirty="0">
              <a:solidFill>
                <a:schemeClr val="bg1"/>
              </a:solidFill>
            </a:endParaRPr>
          </a:p>
        </p:txBody>
      </p:sp>
      <p:sp>
        <p:nvSpPr>
          <p:cNvPr id="8" name="矩形 7">
            <a:extLst>
              <a:ext uri="{FF2B5EF4-FFF2-40B4-BE49-F238E27FC236}">
                <a16:creationId xmlns:a16="http://schemas.microsoft.com/office/drawing/2014/main" id="{E387BC84-56A2-DAF0-109B-30B527D045C6}"/>
              </a:ext>
            </a:extLst>
          </p:cNvPr>
          <p:cNvSpPr/>
          <p:nvPr/>
        </p:nvSpPr>
        <p:spPr>
          <a:xfrm>
            <a:off x="453823" y="1531806"/>
            <a:ext cx="3352798" cy="603610"/>
          </a:xfrm>
          <a:prstGeom prst="rect">
            <a:avLst/>
          </a:prstGeom>
          <a:gradFill flip="none" rotWithShape="1">
            <a:gsLst>
              <a:gs pos="0">
                <a:schemeClr val="bg1">
                  <a:lumMod val="95000"/>
                </a:schemeClr>
              </a:gs>
              <a:gs pos="100000">
                <a:schemeClr val="bg1">
                  <a:lumMod val="95000"/>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0" name="文本框 9">
            <a:extLst>
              <a:ext uri="{FF2B5EF4-FFF2-40B4-BE49-F238E27FC236}">
                <a16:creationId xmlns:a16="http://schemas.microsoft.com/office/drawing/2014/main" id="{2BEDDF42-0D17-F2D2-49A8-5144F6CA0F0C}"/>
              </a:ext>
            </a:extLst>
          </p:cNvPr>
          <p:cNvSpPr txBox="1"/>
          <p:nvPr/>
        </p:nvSpPr>
        <p:spPr>
          <a:xfrm>
            <a:off x="468555" y="1633271"/>
            <a:ext cx="3166616" cy="40011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600"/>
              </a:spcAft>
              <a:buClrTx/>
              <a:buSzTx/>
              <a:tabLst/>
              <a:defRPr/>
            </a:pPr>
            <a:r>
              <a:rPr kumimoji="0" lang="en-US" altLang="zh-CN"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Key Conclusions</a:t>
            </a:r>
            <a:endParaRPr kumimoji="0" lang="zh-CN" altLang="en-US"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7" name="文本框 6">
            <a:extLst>
              <a:ext uri="{FF2B5EF4-FFF2-40B4-BE49-F238E27FC236}">
                <a16:creationId xmlns:a16="http://schemas.microsoft.com/office/drawing/2014/main" id="{CC2E0904-42F4-497D-5B17-62BB7D2207BA}"/>
              </a:ext>
            </a:extLst>
          </p:cNvPr>
          <p:cNvSpPr txBox="1"/>
          <p:nvPr/>
        </p:nvSpPr>
        <p:spPr>
          <a:xfrm>
            <a:off x="461189" y="2297174"/>
            <a:ext cx="3338066" cy="2412071"/>
          </a:xfrm>
          <a:prstGeom prst="rect">
            <a:avLst/>
          </a:prstGeom>
          <a:noFill/>
        </p:spPr>
        <p:txBody>
          <a:bodyPr wrap="square">
            <a:spAutoFit/>
          </a:bodyPr>
          <a:lstStyle/>
          <a:p>
            <a:pPr marL="285750" lvl="0" indent="-285750">
              <a:lnSpc>
                <a:spcPct val="132000"/>
              </a:lnSpc>
              <a:spcAft>
                <a:spcPts val="600"/>
              </a:spcAft>
              <a:buFont typeface="Arial" panose="020B0604020202020204" pitchFamily="34" charset="0"/>
              <a:buChar char="•"/>
              <a:defRPr/>
            </a:pPr>
            <a:r>
              <a:rPr lang="en-US" altLang="zh-CN" sz="1600" dirty="0"/>
              <a:t>The proposed multi-task CNN-</a:t>
            </a:r>
            <a:r>
              <a:rPr lang="en-US" altLang="zh-CN" sz="1600" dirty="0" err="1"/>
              <a:t>BiLSTM</a:t>
            </a:r>
            <a:r>
              <a:rPr lang="en-US" altLang="zh-CN" sz="1600" dirty="0"/>
              <a:t>-Attention model is effective.</a:t>
            </a:r>
          </a:p>
          <a:p>
            <a:pPr marL="285750" lvl="0" indent="-285750">
              <a:lnSpc>
                <a:spcPct val="132000"/>
              </a:lnSpc>
              <a:spcAft>
                <a:spcPts val="600"/>
              </a:spcAft>
              <a:buFont typeface="Arial" panose="020B0604020202020204" pitchFamily="34" charset="0"/>
              <a:buChar char="•"/>
              <a:defRPr/>
            </a:pPr>
            <a:r>
              <a:rPr lang="en-US" altLang="zh-CN" sz="1600" dirty="0"/>
              <a:t>Time-aware mechanism enhances modeling capability for non-equidistant sampling data.</a:t>
            </a:r>
            <a:endParaRPr kumimoji="0" lang="en-US" altLang="zh-CN" sz="1600" i="0" u="none" strike="noStrike" kern="1200" cap="none" spc="0" normalizeH="0" baseline="0" noProof="0" dirty="0">
              <a:ln>
                <a:noFill/>
              </a:ln>
              <a:solidFill>
                <a:srgbClr val="C00000"/>
              </a:solidFill>
              <a:effectLst/>
              <a:uLnTx/>
              <a:uFillTx/>
              <a:latin typeface="+mj-ea"/>
              <a:ea typeface="+mj-ea"/>
              <a:cs typeface="+mn-cs"/>
            </a:endParaRPr>
          </a:p>
        </p:txBody>
      </p:sp>
      <p:sp>
        <p:nvSpPr>
          <p:cNvPr id="12" name="矩形: 圆角 11">
            <a:extLst>
              <a:ext uri="{FF2B5EF4-FFF2-40B4-BE49-F238E27FC236}">
                <a16:creationId xmlns:a16="http://schemas.microsoft.com/office/drawing/2014/main" id="{AD4F589D-9A71-D090-8606-F19490127973}"/>
              </a:ext>
            </a:extLst>
          </p:cNvPr>
          <p:cNvSpPr/>
          <p:nvPr/>
        </p:nvSpPr>
        <p:spPr>
          <a:xfrm>
            <a:off x="4199063" y="1370058"/>
            <a:ext cx="3708186" cy="4481470"/>
          </a:xfrm>
          <a:prstGeom prst="roundRect">
            <a:avLst>
              <a:gd name="adj" fmla="val 1760"/>
            </a:avLst>
          </a:prstGeom>
          <a:solidFill>
            <a:schemeClr val="bg1"/>
          </a:solidFill>
          <a:ln>
            <a:solidFill>
              <a:schemeClr val="accent4">
                <a:alpha val="42000"/>
              </a:schemeClr>
            </a:solidFill>
          </a:ln>
          <a:effectLst>
            <a:outerShdw blurRad="393700" sx="102000" sy="102000" algn="ctr" rotWithShape="0">
              <a:schemeClr val="accent1">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400" b="1" dirty="0">
              <a:solidFill>
                <a:schemeClr val="bg1"/>
              </a:solidFill>
            </a:endParaRPr>
          </a:p>
        </p:txBody>
      </p:sp>
      <p:sp>
        <p:nvSpPr>
          <p:cNvPr id="18" name="矩形 17">
            <a:extLst>
              <a:ext uri="{FF2B5EF4-FFF2-40B4-BE49-F238E27FC236}">
                <a16:creationId xmlns:a16="http://schemas.microsoft.com/office/drawing/2014/main" id="{A9240E80-1A92-3D31-F32B-6C140B7B1631}"/>
              </a:ext>
            </a:extLst>
          </p:cNvPr>
          <p:cNvSpPr/>
          <p:nvPr/>
        </p:nvSpPr>
        <p:spPr>
          <a:xfrm>
            <a:off x="4376757" y="1531806"/>
            <a:ext cx="3352798" cy="603610"/>
          </a:xfrm>
          <a:prstGeom prst="rect">
            <a:avLst/>
          </a:prstGeom>
          <a:gradFill flip="none" rotWithShape="1">
            <a:gsLst>
              <a:gs pos="0">
                <a:schemeClr val="bg1">
                  <a:lumMod val="95000"/>
                </a:schemeClr>
              </a:gs>
              <a:gs pos="100000">
                <a:schemeClr val="bg1">
                  <a:lumMod val="95000"/>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9" name="文本框 18">
            <a:extLst>
              <a:ext uri="{FF2B5EF4-FFF2-40B4-BE49-F238E27FC236}">
                <a16:creationId xmlns:a16="http://schemas.microsoft.com/office/drawing/2014/main" id="{BF4E2C9B-8B6B-5539-CB6E-71F4363038C3}"/>
              </a:ext>
            </a:extLst>
          </p:cNvPr>
          <p:cNvSpPr txBox="1"/>
          <p:nvPr/>
        </p:nvSpPr>
        <p:spPr>
          <a:xfrm>
            <a:off x="4391489" y="1633271"/>
            <a:ext cx="3166616" cy="40011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600"/>
              </a:spcAft>
              <a:buClrTx/>
              <a:buSzTx/>
              <a:tabLst/>
              <a:defRPr/>
            </a:pPr>
            <a:r>
              <a:rPr kumimoji="0" lang="en-US" altLang="zh-CN"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Research Limitations</a:t>
            </a:r>
            <a:endParaRPr kumimoji="0" lang="zh-CN" altLang="en-US"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17" name="文本框 16">
            <a:extLst>
              <a:ext uri="{FF2B5EF4-FFF2-40B4-BE49-F238E27FC236}">
                <a16:creationId xmlns:a16="http://schemas.microsoft.com/office/drawing/2014/main" id="{AE2E7E77-EA45-059E-8B74-DB56AD95C9B7}"/>
              </a:ext>
            </a:extLst>
          </p:cNvPr>
          <p:cNvSpPr txBox="1"/>
          <p:nvPr/>
        </p:nvSpPr>
        <p:spPr>
          <a:xfrm>
            <a:off x="4384123" y="2297174"/>
            <a:ext cx="3338066" cy="2412071"/>
          </a:xfrm>
          <a:prstGeom prst="rect">
            <a:avLst/>
          </a:prstGeom>
          <a:noFill/>
        </p:spPr>
        <p:txBody>
          <a:bodyPr wrap="square">
            <a:spAutoFit/>
          </a:bodyPr>
          <a:lstStyle/>
          <a:p>
            <a:pPr marL="285750" marR="0" lvl="0" indent="-285750" defTabSz="914400" rtl="0" eaLnBrk="1" fontAlgn="auto" latinLnBrk="0" hangingPunct="1">
              <a:lnSpc>
                <a:spcPct val="132000"/>
              </a:lnSpc>
              <a:spcBef>
                <a:spcPts val="0"/>
              </a:spcBef>
              <a:spcAft>
                <a:spcPts val="600"/>
              </a:spcAft>
              <a:buClrTx/>
              <a:buSzTx/>
              <a:buFont typeface="Arial" panose="020B0604020202020204" pitchFamily="34" charset="0"/>
              <a:buChar char="•"/>
              <a:tabLst/>
              <a:defRPr/>
            </a:pPr>
            <a:r>
              <a:rPr kumimoji="0" lang="en-US" altLang="zh-CN" sz="1600" i="0" u="none" strike="noStrike" kern="1200" cap="none" spc="0" normalizeH="0" baseline="0" noProof="0" dirty="0">
                <a:ln>
                  <a:noFill/>
                </a:ln>
                <a:solidFill>
                  <a:prstClr val="black"/>
                </a:solidFill>
                <a:effectLst/>
                <a:uLnTx/>
                <a:uFillTx/>
                <a:latin typeface="+mj-ea"/>
                <a:ea typeface="+mj-ea"/>
                <a:cs typeface="+mn-cs"/>
              </a:rPr>
              <a:t>Limited temporal scope of dataset, long-term prediction capability needs improvement.</a:t>
            </a:r>
          </a:p>
          <a:p>
            <a:pPr marL="285750" lvl="0" indent="-285750">
              <a:lnSpc>
                <a:spcPct val="132000"/>
              </a:lnSpc>
              <a:spcAft>
                <a:spcPts val="600"/>
              </a:spcAft>
              <a:buFont typeface="Arial" panose="020B0604020202020204" pitchFamily="34" charset="0"/>
              <a:buChar char="•"/>
              <a:defRPr/>
            </a:pPr>
            <a:r>
              <a:rPr lang="en-US" altLang="zh-CN" sz="1600" dirty="0"/>
              <a:t>Parameter coupling mechanism research requires further investigation.</a:t>
            </a:r>
            <a:endParaRPr kumimoji="0" lang="en-US" altLang="zh-CN" sz="1600" i="0" u="none" strike="noStrike" kern="1200" cap="none" spc="0" normalizeH="0" baseline="0" noProof="0" dirty="0">
              <a:ln>
                <a:noFill/>
              </a:ln>
              <a:solidFill>
                <a:srgbClr val="C00000"/>
              </a:solidFill>
              <a:effectLst/>
              <a:uLnTx/>
              <a:uFillTx/>
              <a:latin typeface="+mj-ea"/>
              <a:ea typeface="+mj-ea"/>
              <a:cs typeface="+mn-cs"/>
            </a:endParaRPr>
          </a:p>
        </p:txBody>
      </p:sp>
      <p:sp>
        <p:nvSpPr>
          <p:cNvPr id="23" name="矩形: 圆角 22">
            <a:extLst>
              <a:ext uri="{FF2B5EF4-FFF2-40B4-BE49-F238E27FC236}">
                <a16:creationId xmlns:a16="http://schemas.microsoft.com/office/drawing/2014/main" id="{22BD55EB-5464-FB35-547A-D8418B708ECC}"/>
              </a:ext>
            </a:extLst>
          </p:cNvPr>
          <p:cNvSpPr/>
          <p:nvPr/>
        </p:nvSpPr>
        <p:spPr>
          <a:xfrm>
            <a:off x="8121997" y="1370058"/>
            <a:ext cx="3708186" cy="4481470"/>
          </a:xfrm>
          <a:prstGeom prst="roundRect">
            <a:avLst>
              <a:gd name="adj" fmla="val 1760"/>
            </a:avLst>
          </a:prstGeom>
          <a:solidFill>
            <a:schemeClr val="bg1"/>
          </a:solidFill>
          <a:ln>
            <a:solidFill>
              <a:schemeClr val="accent4">
                <a:alpha val="42000"/>
              </a:schemeClr>
            </a:solidFill>
          </a:ln>
          <a:effectLst>
            <a:outerShdw blurRad="393700" sx="102000" sy="102000" algn="ctr" rotWithShape="0">
              <a:schemeClr val="accent1">
                <a:alpha val="1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400" b="1" dirty="0">
              <a:solidFill>
                <a:schemeClr val="bg1"/>
              </a:solidFill>
            </a:endParaRPr>
          </a:p>
        </p:txBody>
      </p:sp>
      <p:sp>
        <p:nvSpPr>
          <p:cNvPr id="27" name="矩形 26">
            <a:extLst>
              <a:ext uri="{FF2B5EF4-FFF2-40B4-BE49-F238E27FC236}">
                <a16:creationId xmlns:a16="http://schemas.microsoft.com/office/drawing/2014/main" id="{B311DE92-1E31-65B4-2B52-A25048BAD35A}"/>
              </a:ext>
            </a:extLst>
          </p:cNvPr>
          <p:cNvSpPr/>
          <p:nvPr/>
        </p:nvSpPr>
        <p:spPr>
          <a:xfrm>
            <a:off x="8299691" y="1531806"/>
            <a:ext cx="3352798" cy="603610"/>
          </a:xfrm>
          <a:prstGeom prst="rect">
            <a:avLst/>
          </a:prstGeom>
          <a:gradFill flip="none" rotWithShape="1">
            <a:gsLst>
              <a:gs pos="0">
                <a:schemeClr val="bg1">
                  <a:lumMod val="95000"/>
                </a:schemeClr>
              </a:gs>
              <a:gs pos="100000">
                <a:schemeClr val="bg1">
                  <a:lumMod val="95000"/>
                  <a:alpha val="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28" name="文本框 27">
            <a:extLst>
              <a:ext uri="{FF2B5EF4-FFF2-40B4-BE49-F238E27FC236}">
                <a16:creationId xmlns:a16="http://schemas.microsoft.com/office/drawing/2014/main" id="{C071A989-8BDE-AEA2-4376-8E6C33E12F5E}"/>
              </a:ext>
            </a:extLst>
          </p:cNvPr>
          <p:cNvSpPr txBox="1"/>
          <p:nvPr/>
        </p:nvSpPr>
        <p:spPr>
          <a:xfrm>
            <a:off x="8314423" y="1633271"/>
            <a:ext cx="3166616" cy="40011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600"/>
              </a:spcAft>
              <a:buClrTx/>
              <a:buSzTx/>
              <a:tabLst/>
              <a:defRPr/>
            </a:pPr>
            <a:r>
              <a:rPr kumimoji="0" lang="en-US" altLang="zh-CN"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Future Work</a:t>
            </a:r>
            <a:endParaRPr kumimoji="0" lang="zh-CN" altLang="en-US"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26" name="文本框 25">
            <a:extLst>
              <a:ext uri="{FF2B5EF4-FFF2-40B4-BE49-F238E27FC236}">
                <a16:creationId xmlns:a16="http://schemas.microsoft.com/office/drawing/2014/main" id="{262625DA-8D59-3855-0CE4-C35925212AFB}"/>
              </a:ext>
            </a:extLst>
          </p:cNvPr>
          <p:cNvSpPr txBox="1"/>
          <p:nvPr/>
        </p:nvSpPr>
        <p:spPr>
          <a:xfrm>
            <a:off x="8307057" y="2297174"/>
            <a:ext cx="3338066" cy="2814040"/>
          </a:xfrm>
          <a:prstGeom prst="rect">
            <a:avLst/>
          </a:prstGeom>
          <a:noFill/>
        </p:spPr>
        <p:txBody>
          <a:bodyPr wrap="square">
            <a:spAutoFit/>
          </a:bodyPr>
          <a:lstStyle/>
          <a:p>
            <a:pPr marL="285750" lvl="0" indent="-285750">
              <a:lnSpc>
                <a:spcPct val="132000"/>
              </a:lnSpc>
              <a:spcAft>
                <a:spcPts val="600"/>
              </a:spcAft>
              <a:buFont typeface="Arial" panose="020B0604020202020204" pitchFamily="34" charset="0"/>
              <a:buChar char="•"/>
              <a:defRPr/>
            </a:pPr>
            <a:r>
              <a:rPr lang="en-US" altLang="zh-CN" sz="1600" dirty="0"/>
              <a:t>Expand dataset for long-term monitoring.</a:t>
            </a:r>
          </a:p>
          <a:p>
            <a:pPr marL="285750" lvl="0" indent="-285750">
              <a:lnSpc>
                <a:spcPct val="132000"/>
              </a:lnSpc>
              <a:spcAft>
                <a:spcPts val="600"/>
              </a:spcAft>
              <a:buFont typeface="Arial" panose="020B0604020202020204" pitchFamily="34" charset="0"/>
              <a:buChar char="•"/>
              <a:defRPr/>
            </a:pPr>
            <a:r>
              <a:rPr lang="en-US" altLang="zh-CN" sz="1600" dirty="0"/>
              <a:t>In-depth study of parameter coupling mechanisms to enhance model accuracy.</a:t>
            </a:r>
          </a:p>
          <a:p>
            <a:pPr marL="285750" lvl="0" indent="-285750">
              <a:lnSpc>
                <a:spcPct val="132000"/>
              </a:lnSpc>
              <a:spcAft>
                <a:spcPts val="600"/>
              </a:spcAft>
              <a:buFont typeface="Arial" panose="020B0604020202020204" pitchFamily="34" charset="0"/>
              <a:buChar char="•"/>
              <a:defRPr/>
            </a:pPr>
            <a:r>
              <a:rPr kumimoji="0" lang="en-US" altLang="zh-CN" sz="1600" i="0" u="none" strike="noStrike" kern="1200" cap="none" spc="0" normalizeH="0" baseline="0" noProof="0" dirty="0">
                <a:ln>
                  <a:noFill/>
                </a:ln>
                <a:effectLst/>
                <a:uLnTx/>
                <a:uFillTx/>
                <a:latin typeface="+mj-ea"/>
                <a:ea typeface="+mj-ea"/>
                <a:cs typeface="+mn-cs"/>
              </a:rPr>
              <a:t>Provide technical support for railway engineering departments</a:t>
            </a:r>
          </a:p>
        </p:txBody>
      </p:sp>
    </p:spTree>
    <p:extLst>
      <p:ext uri="{BB962C8B-B14F-4D97-AF65-F5344CB8AC3E}">
        <p14:creationId xmlns:p14="http://schemas.microsoft.com/office/powerpoint/2010/main" val="2758616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4A36D-6B76-A234-5AB3-3A3EAE02B2A2}"/>
            </a:ext>
          </a:extLst>
        </p:cNvPr>
        <p:cNvGrpSpPr/>
        <p:nvPr/>
      </p:nvGrpSpPr>
      <p:grpSpPr>
        <a:xfrm>
          <a:off x="0" y="0"/>
          <a:ext cx="0" cy="0"/>
          <a:chOff x="0" y="0"/>
          <a:chExt cx="0" cy="0"/>
        </a:xfrm>
      </p:grpSpPr>
      <p:sp>
        <p:nvSpPr>
          <p:cNvPr id="5" name="文本框 4">
            <a:extLst>
              <a:ext uri="{FF2B5EF4-FFF2-40B4-BE49-F238E27FC236}">
                <a16:creationId xmlns:a16="http://schemas.microsoft.com/office/drawing/2014/main" id="{7DFFA00E-96AB-A6D1-4612-BAAAA3082479}"/>
              </a:ext>
            </a:extLst>
          </p:cNvPr>
          <p:cNvSpPr txBox="1"/>
          <p:nvPr/>
        </p:nvSpPr>
        <p:spPr>
          <a:xfrm>
            <a:off x="910580" y="2382415"/>
            <a:ext cx="10370839" cy="923330"/>
          </a:xfrm>
          <a:prstGeom prst="rect">
            <a:avLst/>
          </a:prstGeom>
          <a:noFill/>
        </p:spPr>
        <p:txBody>
          <a:bodyPr wrap="square">
            <a:spAutoFit/>
          </a:bodyPr>
          <a:lstStyle>
            <a:defPPr>
              <a:defRPr lang="zh-CN"/>
            </a:defPPr>
            <a:lvl1pPr indent="0" algn="ctr">
              <a:buNone/>
              <a:defRPr sz="4000" b="1">
                <a:gradFill>
                  <a:gsLst>
                    <a:gs pos="0">
                      <a:schemeClr val="accent1"/>
                    </a:gs>
                    <a:gs pos="100000">
                      <a:schemeClr val="accent2"/>
                    </a:gs>
                  </a:gsLst>
                  <a:lin ang="5400000" scaled="1"/>
                </a:gradFill>
                <a:latin typeface="+mj-ea"/>
                <a:ea typeface="+mj-ea"/>
                <a:cs typeface="Arial" panose="020B0604020202020204" pitchFamily="34" charset="0"/>
              </a:defRPr>
            </a:lvl1pPr>
          </a:lstStyle>
          <a:p>
            <a:r>
              <a:rPr lang="en-US" altLang="zh-CN" sz="5400" dirty="0"/>
              <a:t>THANK YOU!</a:t>
            </a:r>
          </a:p>
        </p:txBody>
      </p:sp>
      <p:pic>
        <p:nvPicPr>
          <p:cNvPr id="7" name="Picture 6" descr="Download Yale University Logo in SVG Vector or PNG File Format - Logo.wine">
            <a:extLst>
              <a:ext uri="{FF2B5EF4-FFF2-40B4-BE49-F238E27FC236}">
                <a16:creationId xmlns:a16="http://schemas.microsoft.com/office/drawing/2014/main" id="{875BAC83-70FF-AE9E-B1C7-9E5EF595650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65306" y="-86784"/>
            <a:ext cx="1290550" cy="860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679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8509E44-2152-4D3B-3272-E5BF6FCE28DF}"/>
            </a:ext>
          </a:extLst>
        </p:cNvPr>
        <p:cNvGrpSpPr/>
        <p:nvPr/>
      </p:nvGrpSpPr>
      <p:grpSpPr>
        <a:xfrm>
          <a:off x="0" y="0"/>
          <a:ext cx="0" cy="0"/>
          <a:chOff x="0" y="0"/>
          <a:chExt cx="0" cy="0"/>
        </a:xfrm>
      </p:grpSpPr>
      <p:sp>
        <p:nvSpPr>
          <p:cNvPr id="16" name="矩形 15">
            <a:extLst>
              <a:ext uri="{FF2B5EF4-FFF2-40B4-BE49-F238E27FC236}">
                <a16:creationId xmlns:a16="http://schemas.microsoft.com/office/drawing/2014/main" id="{391F0A70-4094-ACB6-F351-2F5F13DCFCC8}"/>
              </a:ext>
            </a:extLst>
          </p:cNvPr>
          <p:cNvSpPr/>
          <p:nvPr/>
        </p:nvSpPr>
        <p:spPr>
          <a:xfrm>
            <a:off x="-1" y="-19320"/>
            <a:ext cx="12192000" cy="2565582"/>
          </a:xfrm>
          <a:prstGeom prst="rect">
            <a:avLst/>
          </a:prstGeom>
          <a:gradFill flip="none" rotWithShape="1">
            <a:gsLst>
              <a:gs pos="0">
                <a:schemeClr val="accent1"/>
              </a:gs>
              <a:gs pos="100000">
                <a:schemeClr val="accent2"/>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圆角 14">
            <a:extLst>
              <a:ext uri="{FF2B5EF4-FFF2-40B4-BE49-F238E27FC236}">
                <a16:creationId xmlns:a16="http://schemas.microsoft.com/office/drawing/2014/main" id="{3458A4E4-6680-7DF9-6EFE-3EC7A9990A77}"/>
              </a:ext>
            </a:extLst>
          </p:cNvPr>
          <p:cNvSpPr/>
          <p:nvPr/>
        </p:nvSpPr>
        <p:spPr>
          <a:xfrm>
            <a:off x="730470" y="1968867"/>
            <a:ext cx="10731060" cy="3946158"/>
          </a:xfrm>
          <a:prstGeom prst="roundRect">
            <a:avLst>
              <a:gd name="adj" fmla="val 1981"/>
            </a:avLst>
          </a:prstGeom>
          <a:solidFill>
            <a:schemeClr val="bg1"/>
          </a:solidFill>
          <a:ln>
            <a:noFill/>
          </a:ln>
          <a:effectLst>
            <a:outerShdw blurRad="495300" sx="102000" sy="102000" algn="ctr" rotWithShape="0">
              <a:schemeClr val="accent2">
                <a:alpha val="1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400" b="1" dirty="0">
              <a:solidFill>
                <a:schemeClr val="bg1"/>
              </a:solidFill>
            </a:endParaRPr>
          </a:p>
        </p:txBody>
      </p:sp>
      <p:sp>
        <p:nvSpPr>
          <p:cNvPr id="2" name="文本框 1">
            <a:extLst>
              <a:ext uri="{FF2B5EF4-FFF2-40B4-BE49-F238E27FC236}">
                <a16:creationId xmlns:a16="http://schemas.microsoft.com/office/drawing/2014/main" id="{6555E6FF-2383-F211-C1E9-523C10CFE7AD}"/>
              </a:ext>
            </a:extLst>
          </p:cNvPr>
          <p:cNvSpPr txBox="1"/>
          <p:nvPr/>
        </p:nvSpPr>
        <p:spPr>
          <a:xfrm>
            <a:off x="730470" y="415731"/>
            <a:ext cx="4822605" cy="1200329"/>
          </a:xfrm>
          <a:prstGeom prst="rect">
            <a:avLst/>
          </a:prstGeom>
          <a:noFill/>
        </p:spPr>
        <p:txBody>
          <a:bodyPr wrap="square" rtlCol="0">
            <a:spAutoFit/>
          </a:bodyPr>
          <a:lstStyle/>
          <a:p>
            <a:r>
              <a:rPr lang="en-US" altLang="zh-CN" sz="7200" b="1" dirty="0">
                <a:solidFill>
                  <a:schemeClr val="bg1">
                    <a:alpha val="25000"/>
                  </a:schemeClr>
                </a:solidFill>
                <a:latin typeface="+mj-ea"/>
                <a:ea typeface="+mj-ea"/>
              </a:rPr>
              <a:t>CONTENT</a:t>
            </a:r>
            <a:endParaRPr lang="zh-CN" altLang="en-US" sz="7200" b="1" dirty="0">
              <a:solidFill>
                <a:schemeClr val="bg1">
                  <a:alpha val="25000"/>
                </a:schemeClr>
              </a:solidFill>
              <a:latin typeface="+mj-ea"/>
              <a:ea typeface="+mj-ea"/>
            </a:endParaRPr>
          </a:p>
        </p:txBody>
      </p:sp>
      <p:sp>
        <p:nvSpPr>
          <p:cNvPr id="3" name="矩形: 圆角 2">
            <a:extLst>
              <a:ext uri="{FF2B5EF4-FFF2-40B4-BE49-F238E27FC236}">
                <a16:creationId xmlns:a16="http://schemas.microsoft.com/office/drawing/2014/main" id="{FBB048EC-EC97-AF03-6455-DD7B763F099A}"/>
              </a:ext>
            </a:extLst>
          </p:cNvPr>
          <p:cNvSpPr/>
          <p:nvPr/>
        </p:nvSpPr>
        <p:spPr>
          <a:xfrm>
            <a:off x="1846990" y="2273267"/>
            <a:ext cx="549275" cy="565183"/>
          </a:xfrm>
          <a:prstGeom prst="roundRect">
            <a:avLst>
              <a:gd name="adj" fmla="val 5991"/>
            </a:avLst>
          </a:prstGeom>
          <a:solidFill>
            <a:schemeClr val="accent2"/>
          </a:solidFill>
          <a:ln>
            <a:noFill/>
          </a:ln>
          <a:effectLst/>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zh-CN" sz="2000" b="1" dirty="0">
                <a:latin typeface="+mj-ea"/>
                <a:ea typeface="+mj-ea"/>
              </a:rPr>
              <a:t>01</a:t>
            </a:r>
            <a:endParaRPr lang="zh-CN" altLang="en-US" sz="2000" b="1" dirty="0">
              <a:latin typeface="+mj-ea"/>
              <a:ea typeface="+mj-ea"/>
            </a:endParaRPr>
          </a:p>
        </p:txBody>
      </p:sp>
      <p:sp>
        <p:nvSpPr>
          <p:cNvPr id="5" name="文本框 4">
            <a:extLst>
              <a:ext uri="{FF2B5EF4-FFF2-40B4-BE49-F238E27FC236}">
                <a16:creationId xmlns:a16="http://schemas.microsoft.com/office/drawing/2014/main" id="{565F9277-079F-1D5D-FF81-5D9274064A31}"/>
              </a:ext>
            </a:extLst>
          </p:cNvPr>
          <p:cNvSpPr txBox="1"/>
          <p:nvPr/>
        </p:nvSpPr>
        <p:spPr>
          <a:xfrm>
            <a:off x="2558190" y="2371192"/>
            <a:ext cx="6096000" cy="369332"/>
          </a:xfrm>
          <a:prstGeom prst="rect">
            <a:avLst/>
          </a:prstGeom>
          <a:noFill/>
        </p:spPr>
        <p:txBody>
          <a:bodyPr wrap="square">
            <a:spAutoFit/>
          </a:bodyPr>
          <a:lstStyle/>
          <a:p>
            <a:r>
              <a:rPr lang="en-US" altLang="zh-CN" b="1" dirty="0">
                <a:solidFill>
                  <a:schemeClr val="tx1">
                    <a:lumMod val="75000"/>
                    <a:lumOff val="25000"/>
                  </a:schemeClr>
                </a:solidFill>
              </a:rPr>
              <a:t>Background and Motivation</a:t>
            </a:r>
          </a:p>
        </p:txBody>
      </p:sp>
      <p:sp>
        <p:nvSpPr>
          <p:cNvPr id="6" name="矩形: 圆角 5">
            <a:extLst>
              <a:ext uri="{FF2B5EF4-FFF2-40B4-BE49-F238E27FC236}">
                <a16:creationId xmlns:a16="http://schemas.microsoft.com/office/drawing/2014/main" id="{B33E2A37-0895-5466-615D-56E9FCD82121}"/>
              </a:ext>
            </a:extLst>
          </p:cNvPr>
          <p:cNvSpPr/>
          <p:nvPr/>
        </p:nvSpPr>
        <p:spPr>
          <a:xfrm>
            <a:off x="1846990" y="3148386"/>
            <a:ext cx="549275" cy="565183"/>
          </a:xfrm>
          <a:prstGeom prst="roundRect">
            <a:avLst>
              <a:gd name="adj" fmla="val 5991"/>
            </a:avLst>
          </a:prstGeom>
          <a:solidFill>
            <a:schemeClr val="accent2"/>
          </a:solidFill>
          <a:ln>
            <a:noFill/>
          </a:ln>
          <a:effectLst/>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zh-CN" sz="2000" b="1" dirty="0">
                <a:latin typeface="+mj-ea"/>
                <a:ea typeface="+mj-ea"/>
              </a:rPr>
              <a:t>02</a:t>
            </a:r>
            <a:endParaRPr lang="zh-CN" altLang="en-US" sz="2000" b="1" dirty="0">
              <a:latin typeface="+mj-ea"/>
              <a:ea typeface="+mj-ea"/>
            </a:endParaRPr>
          </a:p>
        </p:txBody>
      </p:sp>
      <p:sp>
        <p:nvSpPr>
          <p:cNvPr id="7" name="文本框 6">
            <a:extLst>
              <a:ext uri="{FF2B5EF4-FFF2-40B4-BE49-F238E27FC236}">
                <a16:creationId xmlns:a16="http://schemas.microsoft.com/office/drawing/2014/main" id="{6485C786-94C0-1A7F-8050-1FC75EE671EB}"/>
              </a:ext>
            </a:extLst>
          </p:cNvPr>
          <p:cNvSpPr txBox="1"/>
          <p:nvPr/>
        </p:nvSpPr>
        <p:spPr>
          <a:xfrm>
            <a:off x="2558190" y="3246311"/>
            <a:ext cx="6096000" cy="369332"/>
          </a:xfrm>
          <a:prstGeom prst="rect">
            <a:avLst/>
          </a:prstGeom>
          <a:noFill/>
        </p:spPr>
        <p:txBody>
          <a:bodyPr wrap="square">
            <a:spAutoFit/>
          </a:bodyPr>
          <a:lstStyle/>
          <a:p>
            <a:r>
              <a:rPr lang="en-US" altLang="zh-CN" b="1" dirty="0">
                <a:solidFill>
                  <a:schemeClr val="tx1">
                    <a:lumMod val="75000"/>
                    <a:lumOff val="25000"/>
                  </a:schemeClr>
                </a:solidFill>
              </a:rPr>
              <a:t>Methodology</a:t>
            </a:r>
            <a:endParaRPr lang="zh-CN" altLang="en-US" b="1" dirty="0">
              <a:solidFill>
                <a:schemeClr val="tx1">
                  <a:lumMod val="75000"/>
                  <a:lumOff val="25000"/>
                </a:schemeClr>
              </a:solidFill>
            </a:endParaRPr>
          </a:p>
        </p:txBody>
      </p:sp>
      <p:sp>
        <p:nvSpPr>
          <p:cNvPr id="8" name="矩形: 圆角 7">
            <a:extLst>
              <a:ext uri="{FF2B5EF4-FFF2-40B4-BE49-F238E27FC236}">
                <a16:creationId xmlns:a16="http://schemas.microsoft.com/office/drawing/2014/main" id="{F6E82924-86B9-F268-E100-E5DAC1EB38A4}"/>
              </a:ext>
            </a:extLst>
          </p:cNvPr>
          <p:cNvSpPr/>
          <p:nvPr/>
        </p:nvSpPr>
        <p:spPr>
          <a:xfrm>
            <a:off x="1846990" y="4023505"/>
            <a:ext cx="549275" cy="565183"/>
          </a:xfrm>
          <a:prstGeom prst="roundRect">
            <a:avLst>
              <a:gd name="adj" fmla="val 5991"/>
            </a:avLst>
          </a:prstGeom>
          <a:solidFill>
            <a:schemeClr val="accent2"/>
          </a:solidFill>
          <a:ln>
            <a:noFill/>
          </a:ln>
          <a:effectLst/>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zh-CN" sz="2000" b="1" dirty="0">
                <a:latin typeface="+mj-ea"/>
                <a:ea typeface="+mj-ea"/>
              </a:rPr>
              <a:t>03</a:t>
            </a:r>
            <a:endParaRPr lang="zh-CN" altLang="en-US" sz="2000" b="1" dirty="0">
              <a:latin typeface="+mj-ea"/>
              <a:ea typeface="+mj-ea"/>
            </a:endParaRPr>
          </a:p>
        </p:txBody>
      </p:sp>
      <p:sp>
        <p:nvSpPr>
          <p:cNvPr id="9" name="文本框 8">
            <a:extLst>
              <a:ext uri="{FF2B5EF4-FFF2-40B4-BE49-F238E27FC236}">
                <a16:creationId xmlns:a16="http://schemas.microsoft.com/office/drawing/2014/main" id="{FEB2A56A-6897-9DA8-2207-1D66D051755E}"/>
              </a:ext>
            </a:extLst>
          </p:cNvPr>
          <p:cNvSpPr txBox="1"/>
          <p:nvPr/>
        </p:nvSpPr>
        <p:spPr>
          <a:xfrm>
            <a:off x="2558190" y="4121430"/>
            <a:ext cx="6096000" cy="369332"/>
          </a:xfrm>
          <a:prstGeom prst="rect">
            <a:avLst/>
          </a:prstGeom>
          <a:noFill/>
        </p:spPr>
        <p:txBody>
          <a:bodyPr wrap="square">
            <a:spAutoFit/>
          </a:bodyPr>
          <a:lstStyle/>
          <a:p>
            <a:r>
              <a:rPr lang="en-US" altLang="zh-CN" b="1" dirty="0">
                <a:solidFill>
                  <a:schemeClr val="tx1">
                    <a:lumMod val="75000"/>
                    <a:lumOff val="25000"/>
                  </a:schemeClr>
                </a:solidFill>
              </a:rPr>
              <a:t>Case Study</a:t>
            </a:r>
          </a:p>
        </p:txBody>
      </p:sp>
      <p:sp>
        <p:nvSpPr>
          <p:cNvPr id="10" name="矩形: 圆角 9">
            <a:extLst>
              <a:ext uri="{FF2B5EF4-FFF2-40B4-BE49-F238E27FC236}">
                <a16:creationId xmlns:a16="http://schemas.microsoft.com/office/drawing/2014/main" id="{9451C083-1669-3B16-ADC5-0ABCF322779D}"/>
              </a:ext>
            </a:extLst>
          </p:cNvPr>
          <p:cNvSpPr/>
          <p:nvPr/>
        </p:nvSpPr>
        <p:spPr>
          <a:xfrm>
            <a:off x="1846990" y="4898624"/>
            <a:ext cx="549275" cy="565183"/>
          </a:xfrm>
          <a:prstGeom prst="roundRect">
            <a:avLst>
              <a:gd name="adj" fmla="val 5991"/>
            </a:avLst>
          </a:prstGeom>
          <a:solidFill>
            <a:schemeClr val="accent2"/>
          </a:solidFill>
          <a:ln>
            <a:noFill/>
          </a:ln>
          <a:effectLst/>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zh-CN" sz="2000" b="1" dirty="0">
                <a:latin typeface="+mj-ea"/>
                <a:ea typeface="+mj-ea"/>
              </a:rPr>
              <a:t>04</a:t>
            </a:r>
            <a:endParaRPr lang="zh-CN" altLang="en-US" sz="2000" b="1" dirty="0">
              <a:latin typeface="+mj-ea"/>
              <a:ea typeface="+mj-ea"/>
            </a:endParaRPr>
          </a:p>
        </p:txBody>
      </p:sp>
      <p:sp>
        <p:nvSpPr>
          <p:cNvPr id="11" name="文本框 10">
            <a:extLst>
              <a:ext uri="{FF2B5EF4-FFF2-40B4-BE49-F238E27FC236}">
                <a16:creationId xmlns:a16="http://schemas.microsoft.com/office/drawing/2014/main" id="{0D04E23E-90FE-665C-3122-8B6CC0EE6C9E}"/>
              </a:ext>
            </a:extLst>
          </p:cNvPr>
          <p:cNvSpPr txBox="1"/>
          <p:nvPr/>
        </p:nvSpPr>
        <p:spPr>
          <a:xfrm>
            <a:off x="2558190" y="4996549"/>
            <a:ext cx="6096000" cy="369332"/>
          </a:xfrm>
          <a:prstGeom prst="rect">
            <a:avLst/>
          </a:prstGeom>
          <a:noFill/>
        </p:spPr>
        <p:txBody>
          <a:bodyPr wrap="square">
            <a:spAutoFit/>
          </a:bodyPr>
          <a:lstStyle/>
          <a:p>
            <a:r>
              <a:rPr lang="en-US" altLang="zh-CN" b="1" dirty="0">
                <a:solidFill>
                  <a:schemeClr val="tx1">
                    <a:lumMod val="75000"/>
                    <a:lumOff val="25000"/>
                  </a:schemeClr>
                </a:solidFill>
              </a:rPr>
              <a:t>Conclusion and </a:t>
            </a:r>
            <a:r>
              <a:rPr lang="pt-BR" altLang="zh-CN" b="1" dirty="0">
                <a:solidFill>
                  <a:schemeClr val="tx1">
                    <a:lumMod val="75000"/>
                    <a:lumOff val="25000"/>
                  </a:schemeClr>
                </a:solidFill>
              </a:rPr>
              <a:t>Future Work</a:t>
            </a:r>
          </a:p>
        </p:txBody>
      </p:sp>
      <p:sp>
        <p:nvSpPr>
          <p:cNvPr id="14" name="矩形 13">
            <a:extLst>
              <a:ext uri="{FF2B5EF4-FFF2-40B4-BE49-F238E27FC236}">
                <a16:creationId xmlns:a16="http://schemas.microsoft.com/office/drawing/2014/main" id="{97749087-DF6C-4A25-4F52-B857A04D9AB9}"/>
              </a:ext>
            </a:extLst>
          </p:cNvPr>
          <p:cNvSpPr/>
          <p:nvPr/>
        </p:nvSpPr>
        <p:spPr>
          <a:xfrm>
            <a:off x="-1" y="6766498"/>
            <a:ext cx="12192000" cy="91501"/>
          </a:xfrm>
          <a:prstGeom prst="rect">
            <a:avLst/>
          </a:prstGeom>
          <a:gradFill flip="none" rotWithShape="1">
            <a:gsLst>
              <a:gs pos="0">
                <a:schemeClr val="accent1"/>
              </a:gs>
              <a:gs pos="100000">
                <a:schemeClr val="accent2"/>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2534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0A8CF-4F0B-5F6D-BED0-61FF317C2D39}"/>
            </a:ext>
          </a:extLst>
        </p:cNvPr>
        <p:cNvGrpSpPr/>
        <p:nvPr/>
      </p:nvGrpSpPr>
      <p:grpSpPr>
        <a:xfrm>
          <a:off x="0" y="0"/>
          <a:ext cx="0" cy="0"/>
          <a:chOff x="0" y="0"/>
          <a:chExt cx="0" cy="0"/>
        </a:xfrm>
      </p:grpSpPr>
      <p:sp>
        <p:nvSpPr>
          <p:cNvPr id="2" name="矩形: 圆角 1">
            <a:extLst>
              <a:ext uri="{FF2B5EF4-FFF2-40B4-BE49-F238E27FC236}">
                <a16:creationId xmlns:a16="http://schemas.microsoft.com/office/drawing/2014/main" id="{D133CC36-4B63-6349-53FB-24C44B887279}"/>
              </a:ext>
            </a:extLst>
          </p:cNvPr>
          <p:cNvSpPr/>
          <p:nvPr/>
        </p:nvSpPr>
        <p:spPr>
          <a:xfrm>
            <a:off x="1965729" y="2489105"/>
            <a:ext cx="1368021" cy="1375412"/>
          </a:xfrm>
          <a:prstGeom prst="roundRect">
            <a:avLst>
              <a:gd name="adj" fmla="val 5991"/>
            </a:avLst>
          </a:prstGeom>
          <a:solidFill>
            <a:schemeClr val="accent2"/>
          </a:solidFill>
          <a:ln>
            <a:noFill/>
          </a:ln>
          <a:effectLst/>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zh-CN" sz="4800" b="1" dirty="0">
                <a:latin typeface="+mj-ea"/>
                <a:ea typeface="+mj-ea"/>
              </a:rPr>
              <a:t>01</a:t>
            </a:r>
            <a:endParaRPr lang="zh-CN" altLang="en-US" sz="4800" b="1" dirty="0">
              <a:latin typeface="+mj-ea"/>
              <a:ea typeface="+mj-ea"/>
            </a:endParaRPr>
          </a:p>
        </p:txBody>
      </p:sp>
      <p:sp>
        <p:nvSpPr>
          <p:cNvPr id="4" name="文本框 3">
            <a:extLst>
              <a:ext uri="{FF2B5EF4-FFF2-40B4-BE49-F238E27FC236}">
                <a16:creationId xmlns:a16="http://schemas.microsoft.com/office/drawing/2014/main" id="{37B84CA3-B25B-B627-5A34-D78700D857D6}"/>
              </a:ext>
            </a:extLst>
          </p:cNvPr>
          <p:cNvSpPr txBox="1"/>
          <p:nvPr/>
        </p:nvSpPr>
        <p:spPr>
          <a:xfrm>
            <a:off x="3743324" y="2575464"/>
            <a:ext cx="7077075" cy="1323439"/>
          </a:xfrm>
          <a:prstGeom prst="rect">
            <a:avLst/>
          </a:prstGeom>
          <a:noFill/>
        </p:spPr>
        <p:txBody>
          <a:bodyPr wrap="square">
            <a:spAutoFit/>
          </a:bodyPr>
          <a:lstStyle/>
          <a:p>
            <a:r>
              <a:rPr lang="en-US" altLang="zh-CN" sz="4000" b="1" dirty="0">
                <a:solidFill>
                  <a:schemeClr val="tx1">
                    <a:lumMod val="75000"/>
                    <a:lumOff val="25000"/>
                  </a:schemeClr>
                </a:solidFill>
              </a:rPr>
              <a:t>Background and Motivation</a:t>
            </a:r>
          </a:p>
        </p:txBody>
      </p:sp>
    </p:spTree>
    <p:extLst>
      <p:ext uri="{BB962C8B-B14F-4D97-AF65-F5344CB8AC3E}">
        <p14:creationId xmlns:p14="http://schemas.microsoft.com/office/powerpoint/2010/main" val="1380135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100000">
              <a:schemeClr val="bg1">
                <a:lumMod val="95000"/>
              </a:schemeClr>
            </a:gs>
          </a:gsLst>
          <a:lin ang="16200000" scaled="1"/>
        </a:gradFill>
        <a:effectLst/>
      </p:bgPr>
    </p:bg>
    <p:spTree>
      <p:nvGrpSpPr>
        <p:cNvPr id="1" name=""/>
        <p:cNvGrpSpPr/>
        <p:nvPr/>
      </p:nvGrpSpPr>
      <p:grpSpPr>
        <a:xfrm>
          <a:off x="0" y="0"/>
          <a:ext cx="0" cy="0"/>
          <a:chOff x="0" y="0"/>
          <a:chExt cx="0" cy="0"/>
        </a:xfrm>
      </p:grpSpPr>
      <p:sp>
        <p:nvSpPr>
          <p:cNvPr id="3" name="等腰三角形 2">
            <a:extLst>
              <a:ext uri="{FF2B5EF4-FFF2-40B4-BE49-F238E27FC236}">
                <a16:creationId xmlns:a16="http://schemas.microsoft.com/office/drawing/2014/main" id="{703879A7-5F13-2BD7-B7A9-4C282F41A461}"/>
              </a:ext>
            </a:extLst>
          </p:cNvPr>
          <p:cNvSpPr/>
          <p:nvPr/>
        </p:nvSpPr>
        <p:spPr>
          <a:xfrm>
            <a:off x="5181068" y="1782781"/>
            <a:ext cx="1511503" cy="1303020"/>
          </a:xfrm>
          <a:prstGeom prst="triangle">
            <a:avLst/>
          </a:prstGeom>
          <a:gradFill>
            <a:gsLst>
              <a:gs pos="0">
                <a:schemeClr val="accent2"/>
              </a:gs>
              <a:gs pos="100000">
                <a:schemeClr val="accent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800" b="1" dirty="0"/>
          </a:p>
        </p:txBody>
      </p:sp>
      <p:sp>
        <p:nvSpPr>
          <p:cNvPr id="4" name="等腰三角形 3">
            <a:extLst>
              <a:ext uri="{FF2B5EF4-FFF2-40B4-BE49-F238E27FC236}">
                <a16:creationId xmlns:a16="http://schemas.microsoft.com/office/drawing/2014/main" id="{1EE868EE-12BE-D721-ED3A-53B646385FB2}"/>
              </a:ext>
            </a:extLst>
          </p:cNvPr>
          <p:cNvSpPr/>
          <p:nvPr/>
        </p:nvSpPr>
        <p:spPr>
          <a:xfrm>
            <a:off x="4425317" y="3085801"/>
            <a:ext cx="1511503" cy="1303020"/>
          </a:xfrm>
          <a:prstGeom prst="triangle">
            <a:avLst/>
          </a:prstGeom>
          <a:gradFill>
            <a:gsLst>
              <a:gs pos="0">
                <a:schemeClr val="accent2"/>
              </a:gs>
              <a:gs pos="100000">
                <a:schemeClr val="accent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800" b="1" dirty="0"/>
          </a:p>
        </p:txBody>
      </p:sp>
      <p:sp>
        <p:nvSpPr>
          <p:cNvPr id="5" name="等腰三角形 4">
            <a:extLst>
              <a:ext uri="{FF2B5EF4-FFF2-40B4-BE49-F238E27FC236}">
                <a16:creationId xmlns:a16="http://schemas.microsoft.com/office/drawing/2014/main" id="{EFAA6A3F-891B-F6B9-A55C-777DC9B7016B}"/>
              </a:ext>
            </a:extLst>
          </p:cNvPr>
          <p:cNvSpPr/>
          <p:nvPr/>
        </p:nvSpPr>
        <p:spPr>
          <a:xfrm>
            <a:off x="5936820" y="3085801"/>
            <a:ext cx="1511503" cy="1303020"/>
          </a:xfrm>
          <a:prstGeom prst="triangle">
            <a:avLst/>
          </a:prstGeom>
          <a:gradFill>
            <a:gsLst>
              <a:gs pos="0">
                <a:schemeClr val="accent2"/>
              </a:gs>
              <a:gs pos="100000">
                <a:schemeClr val="accent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2800" b="1" dirty="0"/>
          </a:p>
        </p:txBody>
      </p:sp>
      <p:sp>
        <p:nvSpPr>
          <p:cNvPr id="2" name="标题 1">
            <a:extLst>
              <a:ext uri="{FF2B5EF4-FFF2-40B4-BE49-F238E27FC236}">
                <a16:creationId xmlns:a16="http://schemas.microsoft.com/office/drawing/2014/main" id="{655D1B77-635A-7A06-0A88-64695B315E66}"/>
              </a:ext>
            </a:extLst>
          </p:cNvPr>
          <p:cNvSpPr>
            <a:spLocks noGrp="1"/>
          </p:cNvSpPr>
          <p:nvPr>
            <p:ph type="title"/>
          </p:nvPr>
        </p:nvSpPr>
        <p:spPr/>
        <p:txBody>
          <a:bodyPr/>
          <a:lstStyle/>
          <a:p>
            <a:r>
              <a:rPr lang="en-US" altLang="zh-CN" dirty="0"/>
              <a:t>Background and Motivation</a:t>
            </a:r>
            <a:endParaRPr lang="zh-CN" altLang="en-US" dirty="0"/>
          </a:p>
        </p:txBody>
      </p:sp>
      <p:sp>
        <p:nvSpPr>
          <p:cNvPr id="8" name="文本框 7">
            <a:extLst>
              <a:ext uri="{FF2B5EF4-FFF2-40B4-BE49-F238E27FC236}">
                <a16:creationId xmlns:a16="http://schemas.microsoft.com/office/drawing/2014/main" id="{8DDB1AB6-0921-49BD-9981-1C82652F30B7}"/>
              </a:ext>
            </a:extLst>
          </p:cNvPr>
          <p:cNvSpPr txBox="1"/>
          <p:nvPr/>
        </p:nvSpPr>
        <p:spPr>
          <a:xfrm>
            <a:off x="932763" y="2672834"/>
            <a:ext cx="3257244" cy="917111"/>
          </a:xfrm>
          <a:prstGeom prst="rect">
            <a:avLst/>
          </a:prstGeom>
          <a:noFill/>
        </p:spPr>
        <p:txBody>
          <a:bodyPr wrap="square">
            <a:spAutoFit/>
          </a:bodyPr>
          <a:lstStyle/>
          <a:p>
            <a:pPr marR="0" lvl="0" defTabSz="914400" rtl="0" eaLnBrk="1" fontAlgn="auto" latinLnBrk="0" hangingPunct="1">
              <a:lnSpc>
                <a:spcPct val="132000"/>
              </a:lnSpc>
              <a:spcBef>
                <a:spcPts val="0"/>
              </a:spcBef>
              <a:spcAft>
                <a:spcPts val="600"/>
              </a:spcAft>
              <a:buClrTx/>
              <a:buSzTx/>
              <a:tabLst/>
              <a:defRPr/>
            </a:pPr>
            <a:r>
              <a:rPr kumimoji="0" lang="en-US" altLang="zh-CN" sz="1400" i="0" u="none" strike="noStrike" kern="1200" cap="none" spc="0" normalizeH="0" baseline="0" noProof="0" dirty="0">
                <a:ln>
                  <a:noFill/>
                </a:ln>
                <a:solidFill>
                  <a:prstClr val="black"/>
                </a:solidFill>
                <a:effectLst/>
                <a:uLnTx/>
                <a:uFillTx/>
                <a:latin typeface="+mj-ea"/>
                <a:ea typeface="+mj-ea"/>
                <a:cs typeface="+mn-cs"/>
              </a:rPr>
              <a:t>Sustainable transportation infrastructure, pillar of national economic development</a:t>
            </a:r>
            <a:endParaRPr kumimoji="0" lang="en-US" altLang="zh-CN" sz="1400" i="0" u="none" strike="noStrike" kern="1200" cap="none" spc="0" normalizeH="0" baseline="0" noProof="0" dirty="0">
              <a:ln>
                <a:noFill/>
              </a:ln>
              <a:solidFill>
                <a:srgbClr val="C00000"/>
              </a:solidFill>
              <a:effectLst/>
              <a:uLnTx/>
              <a:uFillTx/>
              <a:latin typeface="+mj-ea"/>
              <a:ea typeface="+mj-ea"/>
              <a:cs typeface="+mn-cs"/>
            </a:endParaRPr>
          </a:p>
        </p:txBody>
      </p:sp>
      <p:sp>
        <p:nvSpPr>
          <p:cNvPr id="10" name="文本框 9">
            <a:extLst>
              <a:ext uri="{FF2B5EF4-FFF2-40B4-BE49-F238E27FC236}">
                <a16:creationId xmlns:a16="http://schemas.microsoft.com/office/drawing/2014/main" id="{C778B8F9-568E-6F95-33B1-EED774C6FC5A}"/>
              </a:ext>
            </a:extLst>
          </p:cNvPr>
          <p:cNvSpPr txBox="1"/>
          <p:nvPr/>
        </p:nvSpPr>
        <p:spPr>
          <a:xfrm>
            <a:off x="8001994" y="2672834"/>
            <a:ext cx="3257244" cy="1562800"/>
          </a:xfrm>
          <a:prstGeom prst="rect">
            <a:avLst/>
          </a:prstGeom>
          <a:noFill/>
        </p:spPr>
        <p:txBody>
          <a:bodyPr wrap="square">
            <a:spAutoFit/>
          </a:bodyPr>
          <a:lstStyle/>
          <a:p>
            <a:pPr marL="285750" marR="0" lvl="0" indent="-285750" defTabSz="914400" rtl="0" eaLnBrk="1" fontAlgn="auto" latinLnBrk="0" hangingPunct="1">
              <a:lnSpc>
                <a:spcPct val="132000"/>
              </a:lnSpc>
              <a:spcBef>
                <a:spcPts val="0"/>
              </a:spcBef>
              <a:spcAft>
                <a:spcPts val="600"/>
              </a:spcAft>
              <a:buClrTx/>
              <a:buSzTx/>
              <a:buFont typeface="Arial" panose="020B0604020202020204" pitchFamily="34" charset="0"/>
              <a:buChar char="•"/>
              <a:tabLst/>
              <a:defRPr/>
            </a:pPr>
            <a:r>
              <a:rPr kumimoji="0" lang="en-US" altLang="zh-CN" sz="1400" i="0" u="none" strike="noStrike" kern="1200" cap="none" spc="0" normalizeH="0" baseline="0" noProof="0" dirty="0">
                <a:ln>
                  <a:noFill/>
                </a:ln>
                <a:solidFill>
                  <a:prstClr val="black"/>
                </a:solidFill>
                <a:effectLst/>
                <a:uLnTx/>
                <a:uFillTx/>
                <a:latin typeface="+mj-ea"/>
                <a:ea typeface="+mj-ea"/>
                <a:cs typeface="+mn-cs"/>
              </a:rPr>
              <a:t>Affects train operation safety and comfort</a:t>
            </a:r>
          </a:p>
          <a:p>
            <a:pPr marL="285750" lvl="0" indent="-285750">
              <a:lnSpc>
                <a:spcPct val="132000"/>
              </a:lnSpc>
              <a:spcAft>
                <a:spcPts val="600"/>
              </a:spcAft>
              <a:buFont typeface="Arial" panose="020B0604020202020204" pitchFamily="34" charset="0"/>
              <a:buChar char="•"/>
              <a:defRPr/>
            </a:pPr>
            <a:r>
              <a:rPr lang="en-US" altLang="zh-CN" sz="1400" dirty="0"/>
              <a:t>Global railway sector allocates </a:t>
            </a:r>
            <a:r>
              <a:rPr lang="en-US" altLang="zh-CN" sz="1400" b="1" dirty="0"/>
              <a:t>over $32 billion annually </a:t>
            </a:r>
            <a:r>
              <a:rPr lang="en-US" altLang="zh-CN" sz="1400" dirty="0"/>
              <a:t>toward track maintenance</a:t>
            </a:r>
          </a:p>
        </p:txBody>
      </p:sp>
      <p:sp>
        <p:nvSpPr>
          <p:cNvPr id="11" name="矩形: 圆角 10">
            <a:extLst>
              <a:ext uri="{FF2B5EF4-FFF2-40B4-BE49-F238E27FC236}">
                <a16:creationId xmlns:a16="http://schemas.microsoft.com/office/drawing/2014/main" id="{04C3F60B-69C8-EBF7-E85B-D8D22BDDB640}"/>
              </a:ext>
            </a:extLst>
          </p:cNvPr>
          <p:cNvSpPr/>
          <p:nvPr/>
        </p:nvSpPr>
        <p:spPr>
          <a:xfrm>
            <a:off x="8078040" y="1941981"/>
            <a:ext cx="3510709" cy="584775"/>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US" altLang="zh-CN"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Track Geometry Irregularity: Safety Hazards</a:t>
            </a:r>
            <a:endParaRPr kumimoji="0" lang="zh-CN" altLang="en-US"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2" name="文本框 11">
            <a:extLst>
              <a:ext uri="{FF2B5EF4-FFF2-40B4-BE49-F238E27FC236}">
                <a16:creationId xmlns:a16="http://schemas.microsoft.com/office/drawing/2014/main" id="{BDEB6576-2661-6BA9-733B-35BF7ED1ED20}"/>
              </a:ext>
            </a:extLst>
          </p:cNvPr>
          <p:cNvSpPr txBox="1"/>
          <p:nvPr/>
        </p:nvSpPr>
        <p:spPr>
          <a:xfrm>
            <a:off x="3039238" y="5656517"/>
            <a:ext cx="6029402" cy="632737"/>
          </a:xfrm>
          <a:prstGeom prst="rect">
            <a:avLst/>
          </a:prstGeom>
          <a:noFill/>
        </p:spPr>
        <p:txBody>
          <a:bodyPr wrap="square">
            <a:spAutoFit/>
          </a:bodyPr>
          <a:lstStyle/>
          <a:p>
            <a:pPr lvl="0">
              <a:lnSpc>
                <a:spcPct val="132000"/>
              </a:lnSpc>
              <a:spcAft>
                <a:spcPts val="600"/>
              </a:spcAft>
              <a:defRPr/>
            </a:pPr>
            <a:r>
              <a:rPr lang="en-US" altLang="zh-CN" sz="1400" b="1" dirty="0"/>
              <a:t>Low detection frequency</a:t>
            </a:r>
            <a:r>
              <a:rPr lang="en-US" altLang="zh-CN" sz="1400" dirty="0"/>
              <a:t>(twice monthly in China, biannually in Netherlands), difficult to achieve timely condition monitoring.</a:t>
            </a:r>
            <a:endParaRPr kumimoji="0" lang="en-US" altLang="zh-CN" sz="1400" i="0" u="none" strike="noStrike" kern="1200" cap="none" spc="0" normalizeH="0" baseline="0" noProof="0" dirty="0">
              <a:ln>
                <a:noFill/>
              </a:ln>
              <a:solidFill>
                <a:srgbClr val="C00000"/>
              </a:solidFill>
              <a:effectLst/>
              <a:uLnTx/>
              <a:uFillTx/>
              <a:latin typeface="+mj-ea"/>
              <a:ea typeface="+mj-ea"/>
              <a:cs typeface="+mn-cs"/>
            </a:endParaRPr>
          </a:p>
        </p:txBody>
      </p:sp>
      <p:sp>
        <p:nvSpPr>
          <p:cNvPr id="15" name="文本框 14">
            <a:extLst>
              <a:ext uri="{FF2B5EF4-FFF2-40B4-BE49-F238E27FC236}">
                <a16:creationId xmlns:a16="http://schemas.microsoft.com/office/drawing/2014/main" id="{4B41ABE0-97B0-CEF7-C300-695D3C522A70}"/>
              </a:ext>
            </a:extLst>
          </p:cNvPr>
          <p:cNvSpPr txBox="1"/>
          <p:nvPr/>
        </p:nvSpPr>
        <p:spPr>
          <a:xfrm>
            <a:off x="1008810" y="1423879"/>
            <a:ext cx="691215" cy="584775"/>
          </a:xfrm>
          <a:prstGeom prst="rect">
            <a:avLst/>
          </a:prstGeom>
          <a:noFill/>
        </p:spPr>
        <p:txBody>
          <a:bodyPr wrap="none" rtlCol="0">
            <a:spAutoFit/>
          </a:bodyPr>
          <a:lstStyle/>
          <a:p>
            <a:r>
              <a:rPr lang="en-US" altLang="zh-CN" sz="3200" b="1" dirty="0">
                <a:solidFill>
                  <a:schemeClr val="accent2"/>
                </a:solidFill>
              </a:rPr>
              <a:t>01</a:t>
            </a:r>
            <a:endParaRPr lang="zh-CN" altLang="en-US" sz="3200" b="1" dirty="0">
              <a:solidFill>
                <a:schemeClr val="accent2"/>
              </a:solidFill>
            </a:endParaRPr>
          </a:p>
        </p:txBody>
      </p:sp>
      <p:sp>
        <p:nvSpPr>
          <p:cNvPr id="16" name="文本框 15">
            <a:extLst>
              <a:ext uri="{FF2B5EF4-FFF2-40B4-BE49-F238E27FC236}">
                <a16:creationId xmlns:a16="http://schemas.microsoft.com/office/drawing/2014/main" id="{F61CDC8E-6D21-49FE-769C-E2363A1609BC}"/>
              </a:ext>
            </a:extLst>
          </p:cNvPr>
          <p:cNvSpPr txBox="1"/>
          <p:nvPr/>
        </p:nvSpPr>
        <p:spPr>
          <a:xfrm>
            <a:off x="8078041" y="1423879"/>
            <a:ext cx="691215" cy="584775"/>
          </a:xfrm>
          <a:prstGeom prst="rect">
            <a:avLst/>
          </a:prstGeom>
          <a:noFill/>
        </p:spPr>
        <p:txBody>
          <a:bodyPr wrap="none" rtlCol="0">
            <a:spAutoFit/>
          </a:bodyPr>
          <a:lstStyle/>
          <a:p>
            <a:r>
              <a:rPr lang="en-US" altLang="zh-CN" sz="3200" b="1" dirty="0">
                <a:solidFill>
                  <a:schemeClr val="accent2"/>
                </a:solidFill>
              </a:rPr>
              <a:t>02</a:t>
            </a:r>
            <a:endParaRPr lang="zh-CN" altLang="en-US" sz="3200" b="1" dirty="0">
              <a:solidFill>
                <a:schemeClr val="accent2"/>
              </a:solidFill>
            </a:endParaRPr>
          </a:p>
        </p:txBody>
      </p:sp>
      <p:sp>
        <p:nvSpPr>
          <p:cNvPr id="17" name="文本框 16">
            <a:extLst>
              <a:ext uri="{FF2B5EF4-FFF2-40B4-BE49-F238E27FC236}">
                <a16:creationId xmlns:a16="http://schemas.microsoft.com/office/drawing/2014/main" id="{D0F54145-94E8-4369-2825-B2D48D1E5BC6}"/>
              </a:ext>
            </a:extLst>
          </p:cNvPr>
          <p:cNvSpPr txBox="1"/>
          <p:nvPr/>
        </p:nvSpPr>
        <p:spPr>
          <a:xfrm>
            <a:off x="3734102" y="4998703"/>
            <a:ext cx="691215" cy="584775"/>
          </a:xfrm>
          <a:prstGeom prst="rect">
            <a:avLst/>
          </a:prstGeom>
          <a:noFill/>
        </p:spPr>
        <p:txBody>
          <a:bodyPr wrap="none" rtlCol="0">
            <a:spAutoFit/>
          </a:bodyPr>
          <a:lstStyle/>
          <a:p>
            <a:r>
              <a:rPr lang="en-US" altLang="zh-CN" sz="3200" b="1" dirty="0">
                <a:solidFill>
                  <a:schemeClr val="accent2"/>
                </a:solidFill>
              </a:rPr>
              <a:t>03</a:t>
            </a:r>
            <a:endParaRPr lang="zh-CN" altLang="en-US" sz="3200" b="1" dirty="0">
              <a:solidFill>
                <a:schemeClr val="accent2"/>
              </a:solidFill>
            </a:endParaRPr>
          </a:p>
        </p:txBody>
      </p:sp>
      <p:sp>
        <p:nvSpPr>
          <p:cNvPr id="20" name="server_94768">
            <a:extLst>
              <a:ext uri="{FF2B5EF4-FFF2-40B4-BE49-F238E27FC236}">
                <a16:creationId xmlns:a16="http://schemas.microsoft.com/office/drawing/2014/main" id="{A4BE7C60-B18B-AB96-F192-AE181635FB22}"/>
              </a:ext>
            </a:extLst>
          </p:cNvPr>
          <p:cNvSpPr/>
          <p:nvPr/>
        </p:nvSpPr>
        <p:spPr>
          <a:xfrm>
            <a:off x="6452067" y="3788541"/>
            <a:ext cx="481009" cy="435220"/>
          </a:xfrm>
          <a:custGeom>
            <a:avLst/>
            <a:gdLst>
              <a:gd name="connsiteX0" fmla="*/ 227229 w 606368"/>
              <a:gd name="connsiteY0" fmla="*/ 473988 h 548646"/>
              <a:gd name="connsiteX1" fmla="*/ 540522 w 606368"/>
              <a:gd name="connsiteY1" fmla="*/ 473988 h 548646"/>
              <a:gd name="connsiteX2" fmla="*/ 549422 w 606368"/>
              <a:gd name="connsiteY2" fmla="*/ 482879 h 548646"/>
              <a:gd name="connsiteX3" fmla="*/ 540522 w 606368"/>
              <a:gd name="connsiteY3" fmla="*/ 491770 h 548646"/>
              <a:gd name="connsiteX4" fmla="*/ 227229 w 606368"/>
              <a:gd name="connsiteY4" fmla="*/ 491770 h 548646"/>
              <a:gd name="connsiteX5" fmla="*/ 218329 w 606368"/>
              <a:gd name="connsiteY5" fmla="*/ 482879 h 548646"/>
              <a:gd name="connsiteX6" fmla="*/ 227229 w 606368"/>
              <a:gd name="connsiteY6" fmla="*/ 473988 h 548646"/>
              <a:gd name="connsiteX7" fmla="*/ 170265 w 606368"/>
              <a:gd name="connsiteY7" fmla="*/ 453882 h 548646"/>
              <a:gd name="connsiteX8" fmla="*/ 160205 w 606368"/>
              <a:gd name="connsiteY8" fmla="*/ 463932 h 548646"/>
              <a:gd name="connsiteX9" fmla="*/ 170265 w 606368"/>
              <a:gd name="connsiteY9" fmla="*/ 473982 h 548646"/>
              <a:gd name="connsiteX10" fmla="*/ 180414 w 606368"/>
              <a:gd name="connsiteY10" fmla="*/ 463932 h 548646"/>
              <a:gd name="connsiteX11" fmla="*/ 170265 w 606368"/>
              <a:gd name="connsiteY11" fmla="*/ 453882 h 548646"/>
              <a:gd name="connsiteX12" fmla="*/ 84820 w 606368"/>
              <a:gd name="connsiteY12" fmla="*/ 444344 h 548646"/>
              <a:gd name="connsiteX13" fmla="*/ 65229 w 606368"/>
              <a:gd name="connsiteY13" fmla="*/ 463897 h 548646"/>
              <a:gd name="connsiteX14" fmla="*/ 84820 w 606368"/>
              <a:gd name="connsiteY14" fmla="*/ 483450 h 548646"/>
              <a:gd name="connsiteX15" fmla="*/ 104410 w 606368"/>
              <a:gd name="connsiteY15" fmla="*/ 463897 h 548646"/>
              <a:gd name="connsiteX16" fmla="*/ 84820 w 606368"/>
              <a:gd name="connsiteY16" fmla="*/ 444344 h 548646"/>
              <a:gd name="connsiteX17" fmla="*/ 227229 w 606368"/>
              <a:gd name="connsiteY17" fmla="*/ 436094 h 548646"/>
              <a:gd name="connsiteX18" fmla="*/ 540522 w 606368"/>
              <a:gd name="connsiteY18" fmla="*/ 436094 h 548646"/>
              <a:gd name="connsiteX19" fmla="*/ 549422 w 606368"/>
              <a:gd name="connsiteY19" fmla="*/ 444985 h 548646"/>
              <a:gd name="connsiteX20" fmla="*/ 540522 w 606368"/>
              <a:gd name="connsiteY20" fmla="*/ 453876 h 548646"/>
              <a:gd name="connsiteX21" fmla="*/ 227229 w 606368"/>
              <a:gd name="connsiteY21" fmla="*/ 453876 h 548646"/>
              <a:gd name="connsiteX22" fmla="*/ 218329 w 606368"/>
              <a:gd name="connsiteY22" fmla="*/ 444985 h 548646"/>
              <a:gd name="connsiteX23" fmla="*/ 227229 w 606368"/>
              <a:gd name="connsiteY23" fmla="*/ 436094 h 548646"/>
              <a:gd name="connsiteX24" fmla="*/ 170265 w 606368"/>
              <a:gd name="connsiteY24" fmla="*/ 436094 h 548646"/>
              <a:gd name="connsiteX25" fmla="*/ 198218 w 606368"/>
              <a:gd name="connsiteY25" fmla="*/ 463932 h 548646"/>
              <a:gd name="connsiteX26" fmla="*/ 170265 w 606368"/>
              <a:gd name="connsiteY26" fmla="*/ 491770 h 548646"/>
              <a:gd name="connsiteX27" fmla="*/ 142401 w 606368"/>
              <a:gd name="connsiteY27" fmla="*/ 463932 h 548646"/>
              <a:gd name="connsiteX28" fmla="*/ 170265 w 606368"/>
              <a:gd name="connsiteY28" fmla="*/ 436094 h 548646"/>
              <a:gd name="connsiteX29" fmla="*/ 84820 w 606368"/>
              <a:gd name="connsiteY29" fmla="*/ 426568 h 548646"/>
              <a:gd name="connsiteX30" fmla="*/ 122219 w 606368"/>
              <a:gd name="connsiteY30" fmla="*/ 463897 h 548646"/>
              <a:gd name="connsiteX31" fmla="*/ 84820 w 606368"/>
              <a:gd name="connsiteY31" fmla="*/ 501226 h 548646"/>
              <a:gd name="connsiteX32" fmla="*/ 47420 w 606368"/>
              <a:gd name="connsiteY32" fmla="*/ 463897 h 548646"/>
              <a:gd name="connsiteX33" fmla="*/ 84820 w 606368"/>
              <a:gd name="connsiteY33" fmla="*/ 426568 h 548646"/>
              <a:gd name="connsiteX34" fmla="*/ 46904 w 606368"/>
              <a:gd name="connsiteY34" fmla="*/ 397019 h 548646"/>
              <a:gd name="connsiteX35" fmla="*/ 17800 w 606368"/>
              <a:gd name="connsiteY35" fmla="*/ 425994 h 548646"/>
              <a:gd name="connsiteX36" fmla="*/ 17800 w 606368"/>
              <a:gd name="connsiteY36" fmla="*/ 501896 h 548646"/>
              <a:gd name="connsiteX37" fmla="*/ 46904 w 606368"/>
              <a:gd name="connsiteY37" fmla="*/ 530870 h 548646"/>
              <a:gd name="connsiteX38" fmla="*/ 559553 w 606368"/>
              <a:gd name="connsiteY38" fmla="*/ 530870 h 548646"/>
              <a:gd name="connsiteX39" fmla="*/ 588568 w 606368"/>
              <a:gd name="connsiteY39" fmla="*/ 501896 h 548646"/>
              <a:gd name="connsiteX40" fmla="*/ 588568 w 606368"/>
              <a:gd name="connsiteY40" fmla="*/ 425994 h 548646"/>
              <a:gd name="connsiteX41" fmla="*/ 559553 w 606368"/>
              <a:gd name="connsiteY41" fmla="*/ 397019 h 548646"/>
              <a:gd name="connsiteX42" fmla="*/ 227229 w 606368"/>
              <a:gd name="connsiteY42" fmla="*/ 284379 h 548646"/>
              <a:gd name="connsiteX43" fmla="*/ 540522 w 606368"/>
              <a:gd name="connsiteY43" fmla="*/ 284379 h 548646"/>
              <a:gd name="connsiteX44" fmla="*/ 549422 w 606368"/>
              <a:gd name="connsiteY44" fmla="*/ 293270 h 548646"/>
              <a:gd name="connsiteX45" fmla="*/ 540522 w 606368"/>
              <a:gd name="connsiteY45" fmla="*/ 302161 h 548646"/>
              <a:gd name="connsiteX46" fmla="*/ 227229 w 606368"/>
              <a:gd name="connsiteY46" fmla="*/ 302161 h 548646"/>
              <a:gd name="connsiteX47" fmla="*/ 218329 w 606368"/>
              <a:gd name="connsiteY47" fmla="*/ 293270 h 548646"/>
              <a:gd name="connsiteX48" fmla="*/ 227229 w 606368"/>
              <a:gd name="connsiteY48" fmla="*/ 284379 h 548646"/>
              <a:gd name="connsiteX49" fmla="*/ 170265 w 606368"/>
              <a:gd name="connsiteY49" fmla="*/ 264196 h 548646"/>
              <a:gd name="connsiteX50" fmla="*/ 160205 w 606368"/>
              <a:gd name="connsiteY50" fmla="*/ 274332 h 548646"/>
              <a:gd name="connsiteX51" fmla="*/ 170265 w 606368"/>
              <a:gd name="connsiteY51" fmla="*/ 284379 h 548646"/>
              <a:gd name="connsiteX52" fmla="*/ 180414 w 606368"/>
              <a:gd name="connsiteY52" fmla="*/ 274332 h 548646"/>
              <a:gd name="connsiteX53" fmla="*/ 170265 w 606368"/>
              <a:gd name="connsiteY53" fmla="*/ 264196 h 548646"/>
              <a:gd name="connsiteX54" fmla="*/ 84820 w 606368"/>
              <a:gd name="connsiteY54" fmla="*/ 254805 h 548646"/>
              <a:gd name="connsiteX55" fmla="*/ 65229 w 606368"/>
              <a:gd name="connsiteY55" fmla="*/ 274358 h 548646"/>
              <a:gd name="connsiteX56" fmla="*/ 84820 w 606368"/>
              <a:gd name="connsiteY56" fmla="*/ 293911 h 548646"/>
              <a:gd name="connsiteX57" fmla="*/ 104410 w 606368"/>
              <a:gd name="connsiteY57" fmla="*/ 274358 h 548646"/>
              <a:gd name="connsiteX58" fmla="*/ 84820 w 606368"/>
              <a:gd name="connsiteY58" fmla="*/ 254805 h 548646"/>
              <a:gd name="connsiteX59" fmla="*/ 227229 w 606368"/>
              <a:gd name="connsiteY59" fmla="*/ 246414 h 548646"/>
              <a:gd name="connsiteX60" fmla="*/ 540522 w 606368"/>
              <a:gd name="connsiteY60" fmla="*/ 246414 h 548646"/>
              <a:gd name="connsiteX61" fmla="*/ 549422 w 606368"/>
              <a:gd name="connsiteY61" fmla="*/ 255305 h 548646"/>
              <a:gd name="connsiteX62" fmla="*/ 540522 w 606368"/>
              <a:gd name="connsiteY62" fmla="*/ 264196 h 548646"/>
              <a:gd name="connsiteX63" fmla="*/ 227229 w 606368"/>
              <a:gd name="connsiteY63" fmla="*/ 264196 h 548646"/>
              <a:gd name="connsiteX64" fmla="*/ 218329 w 606368"/>
              <a:gd name="connsiteY64" fmla="*/ 255305 h 548646"/>
              <a:gd name="connsiteX65" fmla="*/ 227229 w 606368"/>
              <a:gd name="connsiteY65" fmla="*/ 246414 h 548646"/>
              <a:gd name="connsiteX66" fmla="*/ 170265 w 606368"/>
              <a:gd name="connsiteY66" fmla="*/ 246414 h 548646"/>
              <a:gd name="connsiteX67" fmla="*/ 198218 w 606368"/>
              <a:gd name="connsiteY67" fmla="*/ 274332 h 548646"/>
              <a:gd name="connsiteX68" fmla="*/ 170265 w 606368"/>
              <a:gd name="connsiteY68" fmla="*/ 302161 h 548646"/>
              <a:gd name="connsiteX69" fmla="*/ 142401 w 606368"/>
              <a:gd name="connsiteY69" fmla="*/ 274332 h 548646"/>
              <a:gd name="connsiteX70" fmla="*/ 170265 w 606368"/>
              <a:gd name="connsiteY70" fmla="*/ 246414 h 548646"/>
              <a:gd name="connsiteX71" fmla="*/ 84820 w 606368"/>
              <a:gd name="connsiteY71" fmla="*/ 237029 h 548646"/>
              <a:gd name="connsiteX72" fmla="*/ 122219 w 606368"/>
              <a:gd name="connsiteY72" fmla="*/ 274358 h 548646"/>
              <a:gd name="connsiteX73" fmla="*/ 84820 w 606368"/>
              <a:gd name="connsiteY73" fmla="*/ 311687 h 548646"/>
              <a:gd name="connsiteX74" fmla="*/ 47420 w 606368"/>
              <a:gd name="connsiteY74" fmla="*/ 274358 h 548646"/>
              <a:gd name="connsiteX75" fmla="*/ 84820 w 606368"/>
              <a:gd name="connsiteY75" fmla="*/ 237029 h 548646"/>
              <a:gd name="connsiteX76" fmla="*/ 46904 w 606368"/>
              <a:gd name="connsiteY76" fmla="*/ 207353 h 548646"/>
              <a:gd name="connsiteX77" fmla="*/ 17800 w 606368"/>
              <a:gd name="connsiteY77" fmla="*/ 236416 h 548646"/>
              <a:gd name="connsiteX78" fmla="*/ 17800 w 606368"/>
              <a:gd name="connsiteY78" fmla="*/ 312229 h 548646"/>
              <a:gd name="connsiteX79" fmla="*/ 46904 w 606368"/>
              <a:gd name="connsiteY79" fmla="*/ 341293 h 548646"/>
              <a:gd name="connsiteX80" fmla="*/ 559553 w 606368"/>
              <a:gd name="connsiteY80" fmla="*/ 341293 h 548646"/>
              <a:gd name="connsiteX81" fmla="*/ 588568 w 606368"/>
              <a:gd name="connsiteY81" fmla="*/ 312229 h 548646"/>
              <a:gd name="connsiteX82" fmla="*/ 588568 w 606368"/>
              <a:gd name="connsiteY82" fmla="*/ 236416 h 548646"/>
              <a:gd name="connsiteX83" fmla="*/ 559553 w 606368"/>
              <a:gd name="connsiteY83" fmla="*/ 207353 h 548646"/>
              <a:gd name="connsiteX84" fmla="*/ 227229 w 606368"/>
              <a:gd name="connsiteY84" fmla="*/ 94840 h 548646"/>
              <a:gd name="connsiteX85" fmla="*/ 540522 w 606368"/>
              <a:gd name="connsiteY85" fmla="*/ 94840 h 548646"/>
              <a:gd name="connsiteX86" fmla="*/ 549422 w 606368"/>
              <a:gd name="connsiteY86" fmla="*/ 103731 h 548646"/>
              <a:gd name="connsiteX87" fmla="*/ 540522 w 606368"/>
              <a:gd name="connsiteY87" fmla="*/ 112622 h 548646"/>
              <a:gd name="connsiteX88" fmla="*/ 227229 w 606368"/>
              <a:gd name="connsiteY88" fmla="*/ 112622 h 548646"/>
              <a:gd name="connsiteX89" fmla="*/ 218329 w 606368"/>
              <a:gd name="connsiteY89" fmla="*/ 103731 h 548646"/>
              <a:gd name="connsiteX90" fmla="*/ 227229 w 606368"/>
              <a:gd name="connsiteY90" fmla="*/ 94840 h 548646"/>
              <a:gd name="connsiteX91" fmla="*/ 170265 w 606368"/>
              <a:gd name="connsiteY91" fmla="*/ 74658 h 548646"/>
              <a:gd name="connsiteX92" fmla="*/ 160205 w 606368"/>
              <a:gd name="connsiteY92" fmla="*/ 84705 h 548646"/>
              <a:gd name="connsiteX93" fmla="*/ 170265 w 606368"/>
              <a:gd name="connsiteY93" fmla="*/ 94841 h 548646"/>
              <a:gd name="connsiteX94" fmla="*/ 180414 w 606368"/>
              <a:gd name="connsiteY94" fmla="*/ 84705 h 548646"/>
              <a:gd name="connsiteX95" fmla="*/ 170265 w 606368"/>
              <a:gd name="connsiteY95" fmla="*/ 74658 h 548646"/>
              <a:gd name="connsiteX96" fmla="*/ 84820 w 606368"/>
              <a:gd name="connsiteY96" fmla="*/ 65125 h 548646"/>
              <a:gd name="connsiteX97" fmla="*/ 65229 w 606368"/>
              <a:gd name="connsiteY97" fmla="*/ 84678 h 548646"/>
              <a:gd name="connsiteX98" fmla="*/ 84820 w 606368"/>
              <a:gd name="connsiteY98" fmla="*/ 104231 h 548646"/>
              <a:gd name="connsiteX99" fmla="*/ 104410 w 606368"/>
              <a:gd name="connsiteY99" fmla="*/ 84678 h 548646"/>
              <a:gd name="connsiteX100" fmla="*/ 84820 w 606368"/>
              <a:gd name="connsiteY100" fmla="*/ 65125 h 548646"/>
              <a:gd name="connsiteX101" fmla="*/ 227229 w 606368"/>
              <a:gd name="connsiteY101" fmla="*/ 56876 h 548646"/>
              <a:gd name="connsiteX102" fmla="*/ 540522 w 606368"/>
              <a:gd name="connsiteY102" fmla="*/ 56876 h 548646"/>
              <a:gd name="connsiteX103" fmla="*/ 549422 w 606368"/>
              <a:gd name="connsiteY103" fmla="*/ 65767 h 548646"/>
              <a:gd name="connsiteX104" fmla="*/ 540522 w 606368"/>
              <a:gd name="connsiteY104" fmla="*/ 74658 h 548646"/>
              <a:gd name="connsiteX105" fmla="*/ 227229 w 606368"/>
              <a:gd name="connsiteY105" fmla="*/ 74658 h 548646"/>
              <a:gd name="connsiteX106" fmla="*/ 218329 w 606368"/>
              <a:gd name="connsiteY106" fmla="*/ 65767 h 548646"/>
              <a:gd name="connsiteX107" fmla="*/ 227229 w 606368"/>
              <a:gd name="connsiteY107" fmla="*/ 56876 h 548646"/>
              <a:gd name="connsiteX108" fmla="*/ 170265 w 606368"/>
              <a:gd name="connsiteY108" fmla="*/ 56876 h 548646"/>
              <a:gd name="connsiteX109" fmla="*/ 198218 w 606368"/>
              <a:gd name="connsiteY109" fmla="*/ 84705 h 548646"/>
              <a:gd name="connsiteX110" fmla="*/ 170265 w 606368"/>
              <a:gd name="connsiteY110" fmla="*/ 112623 h 548646"/>
              <a:gd name="connsiteX111" fmla="*/ 142401 w 606368"/>
              <a:gd name="connsiteY111" fmla="*/ 84705 h 548646"/>
              <a:gd name="connsiteX112" fmla="*/ 170265 w 606368"/>
              <a:gd name="connsiteY112" fmla="*/ 56876 h 548646"/>
              <a:gd name="connsiteX113" fmla="*/ 84820 w 606368"/>
              <a:gd name="connsiteY113" fmla="*/ 47349 h 548646"/>
              <a:gd name="connsiteX114" fmla="*/ 122219 w 606368"/>
              <a:gd name="connsiteY114" fmla="*/ 84678 h 548646"/>
              <a:gd name="connsiteX115" fmla="*/ 84820 w 606368"/>
              <a:gd name="connsiteY115" fmla="*/ 122007 h 548646"/>
              <a:gd name="connsiteX116" fmla="*/ 47420 w 606368"/>
              <a:gd name="connsiteY116" fmla="*/ 84678 h 548646"/>
              <a:gd name="connsiteX117" fmla="*/ 84820 w 606368"/>
              <a:gd name="connsiteY117" fmla="*/ 47349 h 548646"/>
              <a:gd name="connsiteX118" fmla="*/ 46904 w 606368"/>
              <a:gd name="connsiteY118" fmla="*/ 17776 h 548646"/>
              <a:gd name="connsiteX119" fmla="*/ 17800 w 606368"/>
              <a:gd name="connsiteY119" fmla="*/ 46839 h 548646"/>
              <a:gd name="connsiteX120" fmla="*/ 17800 w 606368"/>
              <a:gd name="connsiteY120" fmla="*/ 122652 h 548646"/>
              <a:gd name="connsiteX121" fmla="*/ 46904 w 606368"/>
              <a:gd name="connsiteY121" fmla="*/ 151715 h 548646"/>
              <a:gd name="connsiteX122" fmla="*/ 559553 w 606368"/>
              <a:gd name="connsiteY122" fmla="*/ 151715 h 548646"/>
              <a:gd name="connsiteX123" fmla="*/ 588568 w 606368"/>
              <a:gd name="connsiteY123" fmla="*/ 122652 h 548646"/>
              <a:gd name="connsiteX124" fmla="*/ 588568 w 606368"/>
              <a:gd name="connsiteY124" fmla="*/ 46839 h 548646"/>
              <a:gd name="connsiteX125" fmla="*/ 559553 w 606368"/>
              <a:gd name="connsiteY125" fmla="*/ 17776 h 548646"/>
              <a:gd name="connsiteX126" fmla="*/ 46904 w 606368"/>
              <a:gd name="connsiteY126" fmla="*/ 0 h 548646"/>
              <a:gd name="connsiteX127" fmla="*/ 559553 w 606368"/>
              <a:gd name="connsiteY127" fmla="*/ 0 h 548646"/>
              <a:gd name="connsiteX128" fmla="*/ 606368 w 606368"/>
              <a:gd name="connsiteY128" fmla="*/ 46839 h 548646"/>
              <a:gd name="connsiteX129" fmla="*/ 606368 w 606368"/>
              <a:gd name="connsiteY129" fmla="*/ 122652 h 548646"/>
              <a:gd name="connsiteX130" fmla="*/ 559553 w 606368"/>
              <a:gd name="connsiteY130" fmla="*/ 169491 h 548646"/>
              <a:gd name="connsiteX131" fmla="*/ 312129 w 606368"/>
              <a:gd name="connsiteY131" fmla="*/ 169491 h 548646"/>
              <a:gd name="connsiteX132" fmla="*/ 312129 w 606368"/>
              <a:gd name="connsiteY132" fmla="*/ 189577 h 548646"/>
              <a:gd name="connsiteX133" fmla="*/ 559553 w 606368"/>
              <a:gd name="connsiteY133" fmla="*/ 189577 h 548646"/>
              <a:gd name="connsiteX134" fmla="*/ 606368 w 606368"/>
              <a:gd name="connsiteY134" fmla="*/ 236416 h 548646"/>
              <a:gd name="connsiteX135" fmla="*/ 606368 w 606368"/>
              <a:gd name="connsiteY135" fmla="*/ 312229 h 548646"/>
              <a:gd name="connsiteX136" fmla="*/ 559553 w 606368"/>
              <a:gd name="connsiteY136" fmla="*/ 359068 h 548646"/>
              <a:gd name="connsiteX137" fmla="*/ 312129 w 606368"/>
              <a:gd name="connsiteY137" fmla="*/ 359068 h 548646"/>
              <a:gd name="connsiteX138" fmla="*/ 312129 w 606368"/>
              <a:gd name="connsiteY138" fmla="*/ 379244 h 548646"/>
              <a:gd name="connsiteX139" fmla="*/ 559553 w 606368"/>
              <a:gd name="connsiteY139" fmla="*/ 379244 h 548646"/>
              <a:gd name="connsiteX140" fmla="*/ 606368 w 606368"/>
              <a:gd name="connsiteY140" fmla="*/ 425994 h 548646"/>
              <a:gd name="connsiteX141" fmla="*/ 606368 w 606368"/>
              <a:gd name="connsiteY141" fmla="*/ 501896 h 548646"/>
              <a:gd name="connsiteX142" fmla="*/ 559553 w 606368"/>
              <a:gd name="connsiteY142" fmla="*/ 548646 h 548646"/>
              <a:gd name="connsiteX143" fmla="*/ 46904 w 606368"/>
              <a:gd name="connsiteY143" fmla="*/ 548646 h 548646"/>
              <a:gd name="connsiteX144" fmla="*/ 0 w 606368"/>
              <a:gd name="connsiteY144" fmla="*/ 501896 h 548646"/>
              <a:gd name="connsiteX145" fmla="*/ 0 w 606368"/>
              <a:gd name="connsiteY145" fmla="*/ 425994 h 548646"/>
              <a:gd name="connsiteX146" fmla="*/ 46904 w 606368"/>
              <a:gd name="connsiteY146" fmla="*/ 379244 h 548646"/>
              <a:gd name="connsiteX147" fmla="*/ 294328 w 606368"/>
              <a:gd name="connsiteY147" fmla="*/ 379244 h 548646"/>
              <a:gd name="connsiteX148" fmla="*/ 294328 w 606368"/>
              <a:gd name="connsiteY148" fmla="*/ 359068 h 548646"/>
              <a:gd name="connsiteX149" fmla="*/ 46904 w 606368"/>
              <a:gd name="connsiteY149" fmla="*/ 359068 h 548646"/>
              <a:gd name="connsiteX150" fmla="*/ 0 w 606368"/>
              <a:gd name="connsiteY150" fmla="*/ 312229 h 548646"/>
              <a:gd name="connsiteX151" fmla="*/ 0 w 606368"/>
              <a:gd name="connsiteY151" fmla="*/ 236416 h 548646"/>
              <a:gd name="connsiteX152" fmla="*/ 46904 w 606368"/>
              <a:gd name="connsiteY152" fmla="*/ 189577 h 548646"/>
              <a:gd name="connsiteX153" fmla="*/ 294328 w 606368"/>
              <a:gd name="connsiteY153" fmla="*/ 189577 h 548646"/>
              <a:gd name="connsiteX154" fmla="*/ 294328 w 606368"/>
              <a:gd name="connsiteY154" fmla="*/ 169491 h 548646"/>
              <a:gd name="connsiteX155" fmla="*/ 46904 w 606368"/>
              <a:gd name="connsiteY155" fmla="*/ 169491 h 548646"/>
              <a:gd name="connsiteX156" fmla="*/ 0 w 606368"/>
              <a:gd name="connsiteY156" fmla="*/ 122652 h 548646"/>
              <a:gd name="connsiteX157" fmla="*/ 0 w 606368"/>
              <a:gd name="connsiteY157" fmla="*/ 46839 h 548646"/>
              <a:gd name="connsiteX158" fmla="*/ 46904 w 606368"/>
              <a:gd name="connsiteY158" fmla="*/ 0 h 5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606368" h="548646">
                <a:moveTo>
                  <a:pt x="227229" y="473988"/>
                </a:moveTo>
                <a:lnTo>
                  <a:pt x="540522" y="473988"/>
                </a:lnTo>
                <a:cubicBezTo>
                  <a:pt x="545506" y="473988"/>
                  <a:pt x="549422" y="477989"/>
                  <a:pt x="549422" y="482879"/>
                </a:cubicBezTo>
                <a:cubicBezTo>
                  <a:pt x="549422" y="487858"/>
                  <a:pt x="545506" y="491770"/>
                  <a:pt x="540522" y="491770"/>
                </a:cubicBezTo>
                <a:lnTo>
                  <a:pt x="227229" y="491770"/>
                </a:lnTo>
                <a:cubicBezTo>
                  <a:pt x="222334" y="491770"/>
                  <a:pt x="218329" y="487858"/>
                  <a:pt x="218329" y="482879"/>
                </a:cubicBezTo>
                <a:cubicBezTo>
                  <a:pt x="218329" y="477989"/>
                  <a:pt x="222334" y="473988"/>
                  <a:pt x="227229" y="473988"/>
                </a:cubicBezTo>
                <a:close/>
                <a:moveTo>
                  <a:pt x="170265" y="453882"/>
                </a:moveTo>
                <a:cubicBezTo>
                  <a:pt x="164746" y="453882"/>
                  <a:pt x="160205" y="458418"/>
                  <a:pt x="160205" y="463932"/>
                </a:cubicBezTo>
                <a:cubicBezTo>
                  <a:pt x="160205" y="469446"/>
                  <a:pt x="164746" y="473982"/>
                  <a:pt x="170265" y="473982"/>
                </a:cubicBezTo>
                <a:cubicBezTo>
                  <a:pt x="175873" y="473982"/>
                  <a:pt x="180414" y="469446"/>
                  <a:pt x="180414" y="463932"/>
                </a:cubicBezTo>
                <a:cubicBezTo>
                  <a:pt x="180414" y="458418"/>
                  <a:pt x="175873" y="453882"/>
                  <a:pt x="170265" y="453882"/>
                </a:cubicBezTo>
                <a:close/>
                <a:moveTo>
                  <a:pt x="84820" y="444344"/>
                </a:moveTo>
                <a:cubicBezTo>
                  <a:pt x="74045" y="444344"/>
                  <a:pt x="65229" y="453143"/>
                  <a:pt x="65229" y="463897"/>
                </a:cubicBezTo>
                <a:cubicBezTo>
                  <a:pt x="65229" y="474651"/>
                  <a:pt x="74045" y="483450"/>
                  <a:pt x="84820" y="483450"/>
                </a:cubicBezTo>
                <a:cubicBezTo>
                  <a:pt x="95683" y="483450"/>
                  <a:pt x="104410" y="474651"/>
                  <a:pt x="104410" y="463897"/>
                </a:cubicBezTo>
                <a:cubicBezTo>
                  <a:pt x="104410" y="453143"/>
                  <a:pt x="95683" y="444344"/>
                  <a:pt x="84820" y="444344"/>
                </a:cubicBezTo>
                <a:close/>
                <a:moveTo>
                  <a:pt x="227229" y="436094"/>
                </a:moveTo>
                <a:lnTo>
                  <a:pt x="540522" y="436094"/>
                </a:lnTo>
                <a:cubicBezTo>
                  <a:pt x="545506" y="436094"/>
                  <a:pt x="549422" y="440006"/>
                  <a:pt x="549422" y="444985"/>
                </a:cubicBezTo>
                <a:cubicBezTo>
                  <a:pt x="549422" y="449875"/>
                  <a:pt x="545506" y="453876"/>
                  <a:pt x="540522" y="453876"/>
                </a:cubicBezTo>
                <a:lnTo>
                  <a:pt x="227229" y="453876"/>
                </a:lnTo>
                <a:cubicBezTo>
                  <a:pt x="222334" y="453876"/>
                  <a:pt x="218329" y="449875"/>
                  <a:pt x="218329" y="444985"/>
                </a:cubicBezTo>
                <a:cubicBezTo>
                  <a:pt x="218329" y="440006"/>
                  <a:pt x="222334" y="436094"/>
                  <a:pt x="227229" y="436094"/>
                </a:cubicBezTo>
                <a:close/>
                <a:moveTo>
                  <a:pt x="170265" y="436094"/>
                </a:moveTo>
                <a:cubicBezTo>
                  <a:pt x="185666" y="436094"/>
                  <a:pt x="198218" y="448546"/>
                  <a:pt x="198218" y="463932"/>
                </a:cubicBezTo>
                <a:cubicBezTo>
                  <a:pt x="198218" y="479319"/>
                  <a:pt x="185666" y="491770"/>
                  <a:pt x="170265" y="491770"/>
                </a:cubicBezTo>
                <a:cubicBezTo>
                  <a:pt x="154953" y="491770"/>
                  <a:pt x="142401" y="479319"/>
                  <a:pt x="142401" y="463932"/>
                </a:cubicBezTo>
                <a:cubicBezTo>
                  <a:pt x="142401" y="448546"/>
                  <a:pt x="154953" y="436094"/>
                  <a:pt x="170265" y="436094"/>
                </a:cubicBezTo>
                <a:close/>
                <a:moveTo>
                  <a:pt x="84820" y="426568"/>
                </a:moveTo>
                <a:cubicBezTo>
                  <a:pt x="105478" y="426568"/>
                  <a:pt x="122219" y="443277"/>
                  <a:pt x="122219" y="463897"/>
                </a:cubicBezTo>
                <a:cubicBezTo>
                  <a:pt x="122219" y="484517"/>
                  <a:pt x="105478" y="501226"/>
                  <a:pt x="84820" y="501226"/>
                </a:cubicBezTo>
                <a:cubicBezTo>
                  <a:pt x="64250" y="501226"/>
                  <a:pt x="47420" y="484517"/>
                  <a:pt x="47420" y="463897"/>
                </a:cubicBezTo>
                <a:cubicBezTo>
                  <a:pt x="47420" y="443277"/>
                  <a:pt x="64250" y="426568"/>
                  <a:pt x="84820" y="426568"/>
                </a:cubicBezTo>
                <a:close/>
                <a:moveTo>
                  <a:pt x="46904" y="397019"/>
                </a:moveTo>
                <a:cubicBezTo>
                  <a:pt x="30884" y="397019"/>
                  <a:pt x="17800" y="409996"/>
                  <a:pt x="17800" y="425994"/>
                </a:cubicBezTo>
                <a:lnTo>
                  <a:pt x="17800" y="501896"/>
                </a:lnTo>
                <a:cubicBezTo>
                  <a:pt x="17800" y="517894"/>
                  <a:pt x="30884" y="530870"/>
                  <a:pt x="46904" y="530870"/>
                </a:cubicBezTo>
                <a:lnTo>
                  <a:pt x="559553" y="530870"/>
                </a:lnTo>
                <a:cubicBezTo>
                  <a:pt x="575573" y="530870"/>
                  <a:pt x="588568" y="517894"/>
                  <a:pt x="588568" y="501896"/>
                </a:cubicBezTo>
                <a:lnTo>
                  <a:pt x="588568" y="425994"/>
                </a:lnTo>
                <a:cubicBezTo>
                  <a:pt x="588568" y="409996"/>
                  <a:pt x="575573" y="397019"/>
                  <a:pt x="559553" y="397019"/>
                </a:cubicBezTo>
                <a:close/>
                <a:moveTo>
                  <a:pt x="227229" y="284379"/>
                </a:moveTo>
                <a:lnTo>
                  <a:pt x="540522" y="284379"/>
                </a:lnTo>
                <a:cubicBezTo>
                  <a:pt x="545506" y="284379"/>
                  <a:pt x="549422" y="288380"/>
                  <a:pt x="549422" y="293270"/>
                </a:cubicBezTo>
                <a:cubicBezTo>
                  <a:pt x="549422" y="298160"/>
                  <a:pt x="545506" y="302161"/>
                  <a:pt x="540522" y="302161"/>
                </a:cubicBezTo>
                <a:lnTo>
                  <a:pt x="227229" y="302161"/>
                </a:lnTo>
                <a:cubicBezTo>
                  <a:pt x="222334" y="302161"/>
                  <a:pt x="218329" y="298160"/>
                  <a:pt x="218329" y="293270"/>
                </a:cubicBezTo>
                <a:cubicBezTo>
                  <a:pt x="218329" y="288380"/>
                  <a:pt x="222334" y="284379"/>
                  <a:pt x="227229" y="284379"/>
                </a:cubicBezTo>
                <a:close/>
                <a:moveTo>
                  <a:pt x="170265" y="264196"/>
                </a:moveTo>
                <a:cubicBezTo>
                  <a:pt x="164746" y="264196"/>
                  <a:pt x="160205" y="268730"/>
                  <a:pt x="160205" y="274332"/>
                </a:cubicBezTo>
                <a:cubicBezTo>
                  <a:pt x="160205" y="279844"/>
                  <a:pt x="164746" y="284379"/>
                  <a:pt x="170265" y="284379"/>
                </a:cubicBezTo>
                <a:cubicBezTo>
                  <a:pt x="175873" y="284379"/>
                  <a:pt x="180414" y="279844"/>
                  <a:pt x="180414" y="274332"/>
                </a:cubicBezTo>
                <a:cubicBezTo>
                  <a:pt x="180414" y="268730"/>
                  <a:pt x="175873" y="264196"/>
                  <a:pt x="170265" y="264196"/>
                </a:cubicBezTo>
                <a:close/>
                <a:moveTo>
                  <a:pt x="84820" y="254805"/>
                </a:moveTo>
                <a:cubicBezTo>
                  <a:pt x="74045" y="254805"/>
                  <a:pt x="65229" y="263515"/>
                  <a:pt x="65229" y="274358"/>
                </a:cubicBezTo>
                <a:cubicBezTo>
                  <a:pt x="65229" y="285112"/>
                  <a:pt x="74045" y="293911"/>
                  <a:pt x="84820" y="293911"/>
                </a:cubicBezTo>
                <a:cubicBezTo>
                  <a:pt x="95683" y="293911"/>
                  <a:pt x="104410" y="285112"/>
                  <a:pt x="104410" y="274358"/>
                </a:cubicBezTo>
                <a:cubicBezTo>
                  <a:pt x="104410" y="263515"/>
                  <a:pt x="95683" y="254805"/>
                  <a:pt x="84820" y="254805"/>
                </a:cubicBezTo>
                <a:close/>
                <a:moveTo>
                  <a:pt x="227229" y="246414"/>
                </a:moveTo>
                <a:lnTo>
                  <a:pt x="540522" y="246414"/>
                </a:lnTo>
                <a:cubicBezTo>
                  <a:pt x="545506" y="246414"/>
                  <a:pt x="549422" y="250415"/>
                  <a:pt x="549422" y="255305"/>
                </a:cubicBezTo>
                <a:cubicBezTo>
                  <a:pt x="549422" y="260284"/>
                  <a:pt x="545506" y="264196"/>
                  <a:pt x="540522" y="264196"/>
                </a:cubicBezTo>
                <a:lnTo>
                  <a:pt x="227229" y="264196"/>
                </a:lnTo>
                <a:cubicBezTo>
                  <a:pt x="222334" y="264196"/>
                  <a:pt x="218329" y="260284"/>
                  <a:pt x="218329" y="255305"/>
                </a:cubicBezTo>
                <a:cubicBezTo>
                  <a:pt x="218329" y="250415"/>
                  <a:pt x="222334" y="246414"/>
                  <a:pt x="227229" y="246414"/>
                </a:cubicBezTo>
                <a:close/>
                <a:moveTo>
                  <a:pt x="170265" y="246414"/>
                </a:moveTo>
                <a:cubicBezTo>
                  <a:pt x="185666" y="246414"/>
                  <a:pt x="198218" y="258950"/>
                  <a:pt x="198218" y="274332"/>
                </a:cubicBezTo>
                <a:cubicBezTo>
                  <a:pt x="198218" y="289624"/>
                  <a:pt x="185666" y="302161"/>
                  <a:pt x="170265" y="302161"/>
                </a:cubicBezTo>
                <a:cubicBezTo>
                  <a:pt x="154953" y="302161"/>
                  <a:pt x="142401" y="289624"/>
                  <a:pt x="142401" y="274332"/>
                </a:cubicBezTo>
                <a:cubicBezTo>
                  <a:pt x="142401" y="258950"/>
                  <a:pt x="154953" y="246414"/>
                  <a:pt x="170265" y="246414"/>
                </a:cubicBezTo>
                <a:close/>
                <a:moveTo>
                  <a:pt x="84820" y="237029"/>
                </a:moveTo>
                <a:cubicBezTo>
                  <a:pt x="105478" y="237029"/>
                  <a:pt x="122219" y="253738"/>
                  <a:pt x="122219" y="274358"/>
                </a:cubicBezTo>
                <a:cubicBezTo>
                  <a:pt x="122219" y="294889"/>
                  <a:pt x="105478" y="311687"/>
                  <a:pt x="84820" y="311687"/>
                </a:cubicBezTo>
                <a:cubicBezTo>
                  <a:pt x="64250" y="311687"/>
                  <a:pt x="47420" y="294889"/>
                  <a:pt x="47420" y="274358"/>
                </a:cubicBezTo>
                <a:cubicBezTo>
                  <a:pt x="47420" y="253738"/>
                  <a:pt x="64250" y="237029"/>
                  <a:pt x="84820" y="237029"/>
                </a:cubicBezTo>
                <a:close/>
                <a:moveTo>
                  <a:pt x="46904" y="207353"/>
                </a:moveTo>
                <a:cubicBezTo>
                  <a:pt x="30884" y="207353"/>
                  <a:pt x="17800" y="220418"/>
                  <a:pt x="17800" y="236416"/>
                </a:cubicBezTo>
                <a:lnTo>
                  <a:pt x="17800" y="312229"/>
                </a:lnTo>
                <a:cubicBezTo>
                  <a:pt x="17800" y="328228"/>
                  <a:pt x="30884" y="341293"/>
                  <a:pt x="46904" y="341293"/>
                </a:cubicBezTo>
                <a:lnTo>
                  <a:pt x="559553" y="341293"/>
                </a:lnTo>
                <a:cubicBezTo>
                  <a:pt x="575573" y="341293"/>
                  <a:pt x="588568" y="328228"/>
                  <a:pt x="588568" y="312229"/>
                </a:cubicBezTo>
                <a:lnTo>
                  <a:pt x="588568" y="236416"/>
                </a:lnTo>
                <a:cubicBezTo>
                  <a:pt x="588568" y="220418"/>
                  <a:pt x="575573" y="207353"/>
                  <a:pt x="559553" y="207353"/>
                </a:cubicBezTo>
                <a:close/>
                <a:moveTo>
                  <a:pt x="227229" y="94840"/>
                </a:moveTo>
                <a:lnTo>
                  <a:pt x="540522" y="94840"/>
                </a:lnTo>
                <a:cubicBezTo>
                  <a:pt x="545506" y="94840"/>
                  <a:pt x="549422" y="98752"/>
                  <a:pt x="549422" y="103731"/>
                </a:cubicBezTo>
                <a:cubicBezTo>
                  <a:pt x="549422" y="108621"/>
                  <a:pt x="545506" y="112622"/>
                  <a:pt x="540522" y="112622"/>
                </a:cubicBezTo>
                <a:lnTo>
                  <a:pt x="227229" y="112622"/>
                </a:lnTo>
                <a:cubicBezTo>
                  <a:pt x="222334" y="112622"/>
                  <a:pt x="218329" y="108621"/>
                  <a:pt x="218329" y="103731"/>
                </a:cubicBezTo>
                <a:cubicBezTo>
                  <a:pt x="218329" y="98752"/>
                  <a:pt x="222334" y="94840"/>
                  <a:pt x="227229" y="94840"/>
                </a:cubicBezTo>
                <a:close/>
                <a:moveTo>
                  <a:pt x="170265" y="74658"/>
                </a:moveTo>
                <a:cubicBezTo>
                  <a:pt x="164746" y="74658"/>
                  <a:pt x="160205" y="79192"/>
                  <a:pt x="160205" y="84705"/>
                </a:cubicBezTo>
                <a:cubicBezTo>
                  <a:pt x="160205" y="90306"/>
                  <a:pt x="164746" y="94841"/>
                  <a:pt x="170265" y="94841"/>
                </a:cubicBezTo>
                <a:cubicBezTo>
                  <a:pt x="175873" y="94841"/>
                  <a:pt x="180414" y="90306"/>
                  <a:pt x="180414" y="84705"/>
                </a:cubicBezTo>
                <a:cubicBezTo>
                  <a:pt x="180414" y="79192"/>
                  <a:pt x="175873" y="74658"/>
                  <a:pt x="170265" y="74658"/>
                </a:cubicBezTo>
                <a:close/>
                <a:moveTo>
                  <a:pt x="84820" y="65125"/>
                </a:moveTo>
                <a:cubicBezTo>
                  <a:pt x="74045" y="65125"/>
                  <a:pt x="65229" y="73924"/>
                  <a:pt x="65229" y="84678"/>
                </a:cubicBezTo>
                <a:cubicBezTo>
                  <a:pt x="65229" y="95521"/>
                  <a:pt x="74045" y="104231"/>
                  <a:pt x="84820" y="104231"/>
                </a:cubicBezTo>
                <a:cubicBezTo>
                  <a:pt x="95683" y="104231"/>
                  <a:pt x="104410" y="95521"/>
                  <a:pt x="104410" y="84678"/>
                </a:cubicBezTo>
                <a:cubicBezTo>
                  <a:pt x="104410" y="73924"/>
                  <a:pt x="95683" y="65125"/>
                  <a:pt x="84820" y="65125"/>
                </a:cubicBezTo>
                <a:close/>
                <a:moveTo>
                  <a:pt x="227229" y="56876"/>
                </a:moveTo>
                <a:lnTo>
                  <a:pt x="540522" y="56876"/>
                </a:lnTo>
                <a:cubicBezTo>
                  <a:pt x="545506" y="56876"/>
                  <a:pt x="549422" y="60877"/>
                  <a:pt x="549422" y="65767"/>
                </a:cubicBezTo>
                <a:cubicBezTo>
                  <a:pt x="549422" y="70657"/>
                  <a:pt x="545506" y="74658"/>
                  <a:pt x="540522" y="74658"/>
                </a:cubicBezTo>
                <a:lnTo>
                  <a:pt x="227229" y="74658"/>
                </a:lnTo>
                <a:cubicBezTo>
                  <a:pt x="222334" y="74658"/>
                  <a:pt x="218329" y="70657"/>
                  <a:pt x="218329" y="65767"/>
                </a:cubicBezTo>
                <a:cubicBezTo>
                  <a:pt x="218329" y="60877"/>
                  <a:pt x="222334" y="56876"/>
                  <a:pt x="227229" y="56876"/>
                </a:cubicBezTo>
                <a:close/>
                <a:moveTo>
                  <a:pt x="170265" y="56876"/>
                </a:moveTo>
                <a:cubicBezTo>
                  <a:pt x="185666" y="56876"/>
                  <a:pt x="198218" y="69412"/>
                  <a:pt x="198218" y="84705"/>
                </a:cubicBezTo>
                <a:cubicBezTo>
                  <a:pt x="198218" y="100086"/>
                  <a:pt x="185666" y="112623"/>
                  <a:pt x="170265" y="112623"/>
                </a:cubicBezTo>
                <a:cubicBezTo>
                  <a:pt x="154953" y="112623"/>
                  <a:pt x="142401" y="100086"/>
                  <a:pt x="142401" y="84705"/>
                </a:cubicBezTo>
                <a:cubicBezTo>
                  <a:pt x="142401" y="69412"/>
                  <a:pt x="154953" y="56876"/>
                  <a:pt x="170265" y="56876"/>
                </a:cubicBezTo>
                <a:close/>
                <a:moveTo>
                  <a:pt x="84820" y="47349"/>
                </a:moveTo>
                <a:cubicBezTo>
                  <a:pt x="105478" y="47349"/>
                  <a:pt x="122219" y="64147"/>
                  <a:pt x="122219" y="84678"/>
                </a:cubicBezTo>
                <a:cubicBezTo>
                  <a:pt x="122219" y="105298"/>
                  <a:pt x="105478" y="122007"/>
                  <a:pt x="84820" y="122007"/>
                </a:cubicBezTo>
                <a:cubicBezTo>
                  <a:pt x="64250" y="122007"/>
                  <a:pt x="47420" y="105298"/>
                  <a:pt x="47420" y="84678"/>
                </a:cubicBezTo>
                <a:cubicBezTo>
                  <a:pt x="47420" y="64147"/>
                  <a:pt x="64250" y="47349"/>
                  <a:pt x="84820" y="47349"/>
                </a:cubicBezTo>
                <a:close/>
                <a:moveTo>
                  <a:pt x="46904" y="17776"/>
                </a:moveTo>
                <a:cubicBezTo>
                  <a:pt x="30884" y="17776"/>
                  <a:pt x="17800" y="30841"/>
                  <a:pt x="17800" y="46839"/>
                </a:cubicBezTo>
                <a:lnTo>
                  <a:pt x="17800" y="122652"/>
                </a:lnTo>
                <a:cubicBezTo>
                  <a:pt x="17800" y="138650"/>
                  <a:pt x="30884" y="151715"/>
                  <a:pt x="46904" y="151715"/>
                </a:cubicBezTo>
                <a:lnTo>
                  <a:pt x="559553" y="151715"/>
                </a:lnTo>
                <a:cubicBezTo>
                  <a:pt x="575573" y="151715"/>
                  <a:pt x="588568" y="138650"/>
                  <a:pt x="588568" y="122652"/>
                </a:cubicBezTo>
                <a:lnTo>
                  <a:pt x="588568" y="46839"/>
                </a:lnTo>
                <a:cubicBezTo>
                  <a:pt x="588568" y="30841"/>
                  <a:pt x="575573" y="17776"/>
                  <a:pt x="559553" y="17776"/>
                </a:cubicBezTo>
                <a:close/>
                <a:moveTo>
                  <a:pt x="46904" y="0"/>
                </a:moveTo>
                <a:lnTo>
                  <a:pt x="559553" y="0"/>
                </a:lnTo>
                <a:cubicBezTo>
                  <a:pt x="585364" y="0"/>
                  <a:pt x="606368" y="20975"/>
                  <a:pt x="606368" y="46839"/>
                </a:cubicBezTo>
                <a:lnTo>
                  <a:pt x="606368" y="122652"/>
                </a:lnTo>
                <a:cubicBezTo>
                  <a:pt x="606368" y="148427"/>
                  <a:pt x="585364" y="169491"/>
                  <a:pt x="559553" y="169491"/>
                </a:cubicBezTo>
                <a:lnTo>
                  <a:pt x="312129" y="169491"/>
                </a:lnTo>
                <a:lnTo>
                  <a:pt x="312129" y="189577"/>
                </a:lnTo>
                <a:lnTo>
                  <a:pt x="559553" y="189577"/>
                </a:lnTo>
                <a:cubicBezTo>
                  <a:pt x="585364" y="189577"/>
                  <a:pt x="606368" y="210642"/>
                  <a:pt x="606368" y="236416"/>
                </a:cubicBezTo>
                <a:lnTo>
                  <a:pt x="606368" y="312229"/>
                </a:lnTo>
                <a:cubicBezTo>
                  <a:pt x="606368" y="338093"/>
                  <a:pt x="585364" y="359068"/>
                  <a:pt x="559553" y="359068"/>
                </a:cubicBezTo>
                <a:lnTo>
                  <a:pt x="312129" y="359068"/>
                </a:lnTo>
                <a:lnTo>
                  <a:pt x="312129" y="379244"/>
                </a:lnTo>
                <a:lnTo>
                  <a:pt x="559553" y="379244"/>
                </a:lnTo>
                <a:cubicBezTo>
                  <a:pt x="585364" y="379244"/>
                  <a:pt x="606368" y="400219"/>
                  <a:pt x="606368" y="425994"/>
                </a:cubicBezTo>
                <a:lnTo>
                  <a:pt x="606368" y="501896"/>
                </a:lnTo>
                <a:cubicBezTo>
                  <a:pt x="606368" y="527671"/>
                  <a:pt x="585364" y="548646"/>
                  <a:pt x="559553" y="548646"/>
                </a:cubicBezTo>
                <a:lnTo>
                  <a:pt x="46904" y="548646"/>
                </a:lnTo>
                <a:cubicBezTo>
                  <a:pt x="21004" y="548646"/>
                  <a:pt x="0" y="527671"/>
                  <a:pt x="0" y="501896"/>
                </a:cubicBezTo>
                <a:lnTo>
                  <a:pt x="0" y="425994"/>
                </a:lnTo>
                <a:cubicBezTo>
                  <a:pt x="0" y="400219"/>
                  <a:pt x="21004" y="379244"/>
                  <a:pt x="46904" y="379244"/>
                </a:cubicBezTo>
                <a:lnTo>
                  <a:pt x="294328" y="379244"/>
                </a:lnTo>
                <a:lnTo>
                  <a:pt x="294328" y="359068"/>
                </a:lnTo>
                <a:lnTo>
                  <a:pt x="46904" y="359068"/>
                </a:lnTo>
                <a:cubicBezTo>
                  <a:pt x="21004" y="359068"/>
                  <a:pt x="0" y="338093"/>
                  <a:pt x="0" y="312229"/>
                </a:cubicBezTo>
                <a:lnTo>
                  <a:pt x="0" y="236416"/>
                </a:lnTo>
                <a:cubicBezTo>
                  <a:pt x="0" y="210642"/>
                  <a:pt x="21004" y="189577"/>
                  <a:pt x="46904" y="189577"/>
                </a:cubicBezTo>
                <a:lnTo>
                  <a:pt x="294328" y="189577"/>
                </a:lnTo>
                <a:lnTo>
                  <a:pt x="294328" y="169491"/>
                </a:lnTo>
                <a:lnTo>
                  <a:pt x="46904" y="169491"/>
                </a:lnTo>
                <a:cubicBezTo>
                  <a:pt x="21004" y="169491"/>
                  <a:pt x="0" y="148427"/>
                  <a:pt x="0" y="122652"/>
                </a:cubicBezTo>
                <a:lnTo>
                  <a:pt x="0" y="46839"/>
                </a:lnTo>
                <a:cubicBezTo>
                  <a:pt x="0" y="20975"/>
                  <a:pt x="21004" y="0"/>
                  <a:pt x="469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martphone_250232">
            <a:extLst>
              <a:ext uri="{FF2B5EF4-FFF2-40B4-BE49-F238E27FC236}">
                <a16:creationId xmlns:a16="http://schemas.microsoft.com/office/drawing/2014/main" id="{49CB8B6C-53E3-493C-417E-1CF7CE051746}"/>
              </a:ext>
            </a:extLst>
          </p:cNvPr>
          <p:cNvSpPr/>
          <p:nvPr/>
        </p:nvSpPr>
        <p:spPr>
          <a:xfrm>
            <a:off x="4902140" y="3748899"/>
            <a:ext cx="481009" cy="480285"/>
          </a:xfrm>
          <a:custGeom>
            <a:avLst/>
            <a:gdLst>
              <a:gd name="connsiteX0" fmla="*/ 334352 w 609614"/>
              <a:gd name="connsiteY0" fmla="*/ 549788 h 608697"/>
              <a:gd name="connsiteX1" fmla="*/ 334352 w 609614"/>
              <a:gd name="connsiteY1" fmla="*/ 579243 h 608697"/>
              <a:gd name="connsiteX2" fmla="*/ 344123 w 609614"/>
              <a:gd name="connsiteY2" fmla="*/ 589091 h 608697"/>
              <a:gd name="connsiteX3" fmla="*/ 580115 w 609614"/>
              <a:gd name="connsiteY3" fmla="*/ 589091 h 608697"/>
              <a:gd name="connsiteX4" fmla="*/ 589979 w 609614"/>
              <a:gd name="connsiteY4" fmla="*/ 579243 h 608697"/>
              <a:gd name="connsiteX5" fmla="*/ 589979 w 609614"/>
              <a:gd name="connsiteY5" fmla="*/ 549788 h 608697"/>
              <a:gd name="connsiteX6" fmla="*/ 176978 w 609614"/>
              <a:gd name="connsiteY6" fmla="*/ 549775 h 608697"/>
              <a:gd name="connsiteX7" fmla="*/ 255658 w 609614"/>
              <a:gd name="connsiteY7" fmla="*/ 549775 h 608697"/>
              <a:gd name="connsiteX8" fmla="*/ 255658 w 609614"/>
              <a:gd name="connsiteY8" fmla="*/ 569533 h 608697"/>
              <a:gd name="connsiteX9" fmla="*/ 176978 w 609614"/>
              <a:gd name="connsiteY9" fmla="*/ 569533 h 608697"/>
              <a:gd name="connsiteX10" fmla="*/ 19635 w 609614"/>
              <a:gd name="connsiteY10" fmla="*/ 530182 h 608697"/>
              <a:gd name="connsiteX11" fmla="*/ 19635 w 609614"/>
              <a:gd name="connsiteY11" fmla="*/ 559637 h 608697"/>
              <a:gd name="connsiteX12" fmla="*/ 49134 w 609614"/>
              <a:gd name="connsiteY12" fmla="*/ 589091 h 608697"/>
              <a:gd name="connsiteX13" fmla="*/ 316468 w 609614"/>
              <a:gd name="connsiteY13" fmla="*/ 589091 h 608697"/>
              <a:gd name="connsiteX14" fmla="*/ 314624 w 609614"/>
              <a:gd name="connsiteY14" fmla="*/ 579243 h 608697"/>
              <a:gd name="connsiteX15" fmla="*/ 314624 w 609614"/>
              <a:gd name="connsiteY15" fmla="*/ 530182 h 608697"/>
              <a:gd name="connsiteX16" fmla="*/ 471941 w 609614"/>
              <a:gd name="connsiteY16" fmla="*/ 490853 h 608697"/>
              <a:gd name="connsiteX17" fmla="*/ 570309 w 609614"/>
              <a:gd name="connsiteY17" fmla="*/ 490853 h 608697"/>
              <a:gd name="connsiteX18" fmla="*/ 570309 w 609614"/>
              <a:gd name="connsiteY18" fmla="*/ 510611 h 608697"/>
              <a:gd name="connsiteX19" fmla="*/ 471941 w 609614"/>
              <a:gd name="connsiteY19" fmla="*/ 510611 h 608697"/>
              <a:gd name="connsiteX20" fmla="*/ 471941 w 609614"/>
              <a:gd name="connsiteY20" fmla="*/ 451689 h 608697"/>
              <a:gd name="connsiteX21" fmla="*/ 570309 w 609614"/>
              <a:gd name="connsiteY21" fmla="*/ 451689 h 608697"/>
              <a:gd name="connsiteX22" fmla="*/ 570309 w 609614"/>
              <a:gd name="connsiteY22" fmla="*/ 471306 h 608697"/>
              <a:gd name="connsiteX23" fmla="*/ 471941 w 609614"/>
              <a:gd name="connsiteY23" fmla="*/ 471306 h 608697"/>
              <a:gd name="connsiteX24" fmla="*/ 373592 w 609614"/>
              <a:gd name="connsiteY24" fmla="*/ 431993 h 608697"/>
              <a:gd name="connsiteX25" fmla="*/ 373592 w 609614"/>
              <a:gd name="connsiteY25" fmla="*/ 490910 h 608697"/>
              <a:gd name="connsiteX26" fmla="*/ 432595 w 609614"/>
              <a:gd name="connsiteY26" fmla="*/ 490910 h 608697"/>
              <a:gd name="connsiteX27" fmla="*/ 432595 w 609614"/>
              <a:gd name="connsiteY27" fmla="*/ 431993 h 608697"/>
              <a:gd name="connsiteX28" fmla="*/ 471941 w 609614"/>
              <a:gd name="connsiteY28" fmla="*/ 412384 h 608697"/>
              <a:gd name="connsiteX29" fmla="*/ 570309 w 609614"/>
              <a:gd name="connsiteY29" fmla="*/ 412384 h 608697"/>
              <a:gd name="connsiteX30" fmla="*/ 570309 w 609614"/>
              <a:gd name="connsiteY30" fmla="*/ 432001 h 608697"/>
              <a:gd name="connsiteX31" fmla="*/ 471941 w 609614"/>
              <a:gd name="connsiteY31" fmla="*/ 432001 h 608697"/>
              <a:gd name="connsiteX32" fmla="*/ 353956 w 609614"/>
              <a:gd name="connsiteY32" fmla="*/ 412384 h 608697"/>
              <a:gd name="connsiteX33" fmla="*/ 452324 w 609614"/>
              <a:gd name="connsiteY33" fmla="*/ 412384 h 608697"/>
              <a:gd name="connsiteX34" fmla="*/ 452324 w 609614"/>
              <a:gd name="connsiteY34" fmla="*/ 510611 h 608697"/>
              <a:gd name="connsiteX35" fmla="*/ 353956 w 609614"/>
              <a:gd name="connsiteY35" fmla="*/ 510611 h 608697"/>
              <a:gd name="connsiteX36" fmla="*/ 59004 w 609614"/>
              <a:gd name="connsiteY36" fmla="*/ 373063 h 608697"/>
              <a:gd name="connsiteX37" fmla="*/ 59004 w 609614"/>
              <a:gd name="connsiteY37" fmla="*/ 471252 h 608697"/>
              <a:gd name="connsiteX38" fmla="*/ 176965 w 609614"/>
              <a:gd name="connsiteY38" fmla="*/ 471252 h 608697"/>
              <a:gd name="connsiteX39" fmla="*/ 176965 w 609614"/>
              <a:gd name="connsiteY39" fmla="*/ 373063 h 608697"/>
              <a:gd name="connsiteX40" fmla="*/ 39375 w 609614"/>
              <a:gd name="connsiteY40" fmla="*/ 353462 h 608697"/>
              <a:gd name="connsiteX41" fmla="*/ 196595 w 609614"/>
              <a:gd name="connsiteY41" fmla="*/ 353462 h 608697"/>
              <a:gd name="connsiteX42" fmla="*/ 196595 w 609614"/>
              <a:gd name="connsiteY42" fmla="*/ 490853 h 608697"/>
              <a:gd name="connsiteX43" fmla="*/ 39375 w 609614"/>
              <a:gd name="connsiteY43" fmla="*/ 490853 h 608697"/>
              <a:gd name="connsiteX44" fmla="*/ 462122 w 609614"/>
              <a:gd name="connsiteY44" fmla="*/ 294535 h 608697"/>
              <a:gd name="connsiteX45" fmla="*/ 442475 w 609614"/>
              <a:gd name="connsiteY45" fmla="*/ 314146 h 608697"/>
              <a:gd name="connsiteX46" fmla="*/ 462122 w 609614"/>
              <a:gd name="connsiteY46" fmla="*/ 333850 h 608697"/>
              <a:gd name="connsiteX47" fmla="*/ 481861 w 609614"/>
              <a:gd name="connsiteY47" fmla="*/ 314146 h 608697"/>
              <a:gd name="connsiteX48" fmla="*/ 462122 w 609614"/>
              <a:gd name="connsiteY48" fmla="*/ 294535 h 608697"/>
              <a:gd name="connsiteX49" fmla="*/ 462122 w 609614"/>
              <a:gd name="connsiteY49" fmla="*/ 274923 h 608697"/>
              <a:gd name="connsiteX50" fmla="*/ 501508 w 609614"/>
              <a:gd name="connsiteY50" fmla="*/ 314146 h 608697"/>
              <a:gd name="connsiteX51" fmla="*/ 462122 w 609614"/>
              <a:gd name="connsiteY51" fmla="*/ 353462 h 608697"/>
              <a:gd name="connsiteX52" fmla="*/ 422828 w 609614"/>
              <a:gd name="connsiteY52" fmla="*/ 314146 h 608697"/>
              <a:gd name="connsiteX53" fmla="*/ 462122 w 609614"/>
              <a:gd name="connsiteY53" fmla="*/ 274923 h 608697"/>
              <a:gd name="connsiteX54" fmla="*/ 373591 w 609614"/>
              <a:gd name="connsiteY54" fmla="*/ 255227 h 608697"/>
              <a:gd name="connsiteX55" fmla="*/ 373591 w 609614"/>
              <a:gd name="connsiteY55" fmla="*/ 373066 h 608697"/>
              <a:gd name="connsiteX56" fmla="*/ 550582 w 609614"/>
              <a:gd name="connsiteY56" fmla="*/ 373066 h 608697"/>
              <a:gd name="connsiteX57" fmla="*/ 550582 w 609614"/>
              <a:gd name="connsiteY57" fmla="*/ 255227 h 608697"/>
              <a:gd name="connsiteX58" fmla="*/ 353956 w 609614"/>
              <a:gd name="connsiteY58" fmla="*/ 235618 h 608697"/>
              <a:gd name="connsiteX59" fmla="*/ 570309 w 609614"/>
              <a:gd name="connsiteY59" fmla="*/ 235618 h 608697"/>
              <a:gd name="connsiteX60" fmla="*/ 570309 w 609614"/>
              <a:gd name="connsiteY60" fmla="*/ 392767 h 608697"/>
              <a:gd name="connsiteX61" fmla="*/ 353956 w 609614"/>
              <a:gd name="connsiteY61" fmla="*/ 392767 h 608697"/>
              <a:gd name="connsiteX62" fmla="*/ 334352 w 609614"/>
              <a:gd name="connsiteY62" fmla="*/ 216031 h 608697"/>
              <a:gd name="connsiteX63" fmla="*/ 334352 w 609614"/>
              <a:gd name="connsiteY63" fmla="*/ 530182 h 608697"/>
              <a:gd name="connsiteX64" fmla="*/ 589979 w 609614"/>
              <a:gd name="connsiteY64" fmla="*/ 530182 h 608697"/>
              <a:gd name="connsiteX65" fmla="*/ 589979 w 609614"/>
              <a:gd name="connsiteY65" fmla="*/ 216031 h 608697"/>
              <a:gd name="connsiteX66" fmla="*/ 216328 w 609614"/>
              <a:gd name="connsiteY66" fmla="*/ 157153 h 608697"/>
              <a:gd name="connsiteX67" fmla="*/ 157329 w 609614"/>
              <a:gd name="connsiteY67" fmla="*/ 216046 h 608697"/>
              <a:gd name="connsiteX68" fmla="*/ 216328 w 609614"/>
              <a:gd name="connsiteY68" fmla="*/ 274940 h 608697"/>
              <a:gd name="connsiteX69" fmla="*/ 275327 w 609614"/>
              <a:gd name="connsiteY69" fmla="*/ 216046 h 608697"/>
              <a:gd name="connsiteX70" fmla="*/ 216328 w 609614"/>
              <a:gd name="connsiteY70" fmla="*/ 157153 h 608697"/>
              <a:gd name="connsiteX71" fmla="*/ 344123 w 609614"/>
              <a:gd name="connsiteY71" fmla="*/ 157122 h 608697"/>
              <a:gd name="connsiteX72" fmla="*/ 334352 w 609614"/>
              <a:gd name="connsiteY72" fmla="*/ 166878 h 608697"/>
              <a:gd name="connsiteX73" fmla="*/ 334352 w 609614"/>
              <a:gd name="connsiteY73" fmla="*/ 196333 h 608697"/>
              <a:gd name="connsiteX74" fmla="*/ 589979 w 609614"/>
              <a:gd name="connsiteY74" fmla="*/ 196333 h 608697"/>
              <a:gd name="connsiteX75" fmla="*/ 589979 w 609614"/>
              <a:gd name="connsiteY75" fmla="*/ 166878 h 608697"/>
              <a:gd name="connsiteX76" fmla="*/ 580115 w 609614"/>
              <a:gd name="connsiteY76" fmla="*/ 157122 h 608697"/>
              <a:gd name="connsiteX77" fmla="*/ 216328 w 609614"/>
              <a:gd name="connsiteY77" fmla="*/ 137461 h 608697"/>
              <a:gd name="connsiteX78" fmla="*/ 294963 w 609614"/>
              <a:gd name="connsiteY78" fmla="*/ 216046 h 608697"/>
              <a:gd name="connsiteX79" fmla="*/ 216328 w 609614"/>
              <a:gd name="connsiteY79" fmla="*/ 294540 h 608697"/>
              <a:gd name="connsiteX80" fmla="*/ 137602 w 609614"/>
              <a:gd name="connsiteY80" fmla="*/ 216046 h 608697"/>
              <a:gd name="connsiteX81" fmla="*/ 216328 w 609614"/>
              <a:gd name="connsiteY81" fmla="*/ 137461 h 608697"/>
              <a:gd name="connsiteX82" fmla="*/ 58998 w 609614"/>
              <a:gd name="connsiteY82" fmla="*/ 117818 h 608697"/>
              <a:gd name="connsiteX83" fmla="*/ 58998 w 609614"/>
              <a:gd name="connsiteY83" fmla="*/ 314151 h 608697"/>
              <a:gd name="connsiteX84" fmla="*/ 314624 w 609614"/>
              <a:gd name="connsiteY84" fmla="*/ 314151 h 608697"/>
              <a:gd name="connsiteX85" fmla="*/ 314624 w 609614"/>
              <a:gd name="connsiteY85" fmla="*/ 166878 h 608697"/>
              <a:gd name="connsiteX86" fmla="*/ 344123 w 609614"/>
              <a:gd name="connsiteY86" fmla="*/ 137424 h 608697"/>
              <a:gd name="connsiteX87" fmla="*/ 373622 w 609614"/>
              <a:gd name="connsiteY87" fmla="*/ 137424 h 608697"/>
              <a:gd name="connsiteX88" fmla="*/ 373622 w 609614"/>
              <a:gd name="connsiteY88" fmla="*/ 117818 h 608697"/>
              <a:gd name="connsiteX89" fmla="*/ 19635 w 609614"/>
              <a:gd name="connsiteY89" fmla="*/ 78515 h 608697"/>
              <a:gd name="connsiteX90" fmla="*/ 19635 w 609614"/>
              <a:gd name="connsiteY90" fmla="*/ 510577 h 608697"/>
              <a:gd name="connsiteX91" fmla="*/ 314624 w 609614"/>
              <a:gd name="connsiteY91" fmla="*/ 510577 h 608697"/>
              <a:gd name="connsiteX92" fmla="*/ 314624 w 609614"/>
              <a:gd name="connsiteY92" fmla="*/ 490879 h 608697"/>
              <a:gd name="connsiteX93" fmla="*/ 216356 w 609614"/>
              <a:gd name="connsiteY93" fmla="*/ 490879 h 608697"/>
              <a:gd name="connsiteX94" fmla="*/ 216356 w 609614"/>
              <a:gd name="connsiteY94" fmla="*/ 471273 h 608697"/>
              <a:gd name="connsiteX95" fmla="*/ 314624 w 609614"/>
              <a:gd name="connsiteY95" fmla="*/ 471273 h 608697"/>
              <a:gd name="connsiteX96" fmla="*/ 314624 w 609614"/>
              <a:gd name="connsiteY96" fmla="*/ 451667 h 608697"/>
              <a:gd name="connsiteX97" fmla="*/ 216356 w 609614"/>
              <a:gd name="connsiteY97" fmla="*/ 451667 h 608697"/>
              <a:gd name="connsiteX98" fmla="*/ 216356 w 609614"/>
              <a:gd name="connsiteY98" fmla="*/ 431970 h 608697"/>
              <a:gd name="connsiteX99" fmla="*/ 314624 w 609614"/>
              <a:gd name="connsiteY99" fmla="*/ 431970 h 608697"/>
              <a:gd name="connsiteX100" fmla="*/ 314624 w 609614"/>
              <a:gd name="connsiteY100" fmla="*/ 412364 h 608697"/>
              <a:gd name="connsiteX101" fmla="*/ 216356 w 609614"/>
              <a:gd name="connsiteY101" fmla="*/ 412364 h 608697"/>
              <a:gd name="connsiteX102" fmla="*/ 216356 w 609614"/>
              <a:gd name="connsiteY102" fmla="*/ 392758 h 608697"/>
              <a:gd name="connsiteX103" fmla="*/ 314624 w 609614"/>
              <a:gd name="connsiteY103" fmla="*/ 392758 h 608697"/>
              <a:gd name="connsiteX104" fmla="*/ 314624 w 609614"/>
              <a:gd name="connsiteY104" fmla="*/ 373060 h 608697"/>
              <a:gd name="connsiteX105" fmla="*/ 216356 w 609614"/>
              <a:gd name="connsiteY105" fmla="*/ 373060 h 608697"/>
              <a:gd name="connsiteX106" fmla="*/ 216356 w 609614"/>
              <a:gd name="connsiteY106" fmla="*/ 353455 h 608697"/>
              <a:gd name="connsiteX107" fmla="*/ 314624 w 609614"/>
              <a:gd name="connsiteY107" fmla="*/ 353455 h 608697"/>
              <a:gd name="connsiteX108" fmla="*/ 314624 w 609614"/>
              <a:gd name="connsiteY108" fmla="*/ 333849 h 608697"/>
              <a:gd name="connsiteX109" fmla="*/ 39362 w 609614"/>
              <a:gd name="connsiteY109" fmla="*/ 333849 h 608697"/>
              <a:gd name="connsiteX110" fmla="*/ 39362 w 609614"/>
              <a:gd name="connsiteY110" fmla="*/ 98212 h 608697"/>
              <a:gd name="connsiteX111" fmla="*/ 393350 w 609614"/>
              <a:gd name="connsiteY111" fmla="*/ 98212 h 608697"/>
              <a:gd name="connsiteX112" fmla="*/ 393350 w 609614"/>
              <a:gd name="connsiteY112" fmla="*/ 137424 h 608697"/>
              <a:gd name="connsiteX113" fmla="*/ 412985 w 609614"/>
              <a:gd name="connsiteY113" fmla="*/ 137424 h 608697"/>
              <a:gd name="connsiteX114" fmla="*/ 412985 w 609614"/>
              <a:gd name="connsiteY114" fmla="*/ 78515 h 608697"/>
              <a:gd name="connsiteX115" fmla="*/ 49134 w 609614"/>
              <a:gd name="connsiteY115" fmla="*/ 19606 h 608697"/>
              <a:gd name="connsiteX116" fmla="*/ 19635 w 609614"/>
              <a:gd name="connsiteY116" fmla="*/ 49060 h 608697"/>
              <a:gd name="connsiteX117" fmla="*/ 19635 w 609614"/>
              <a:gd name="connsiteY117" fmla="*/ 58909 h 608697"/>
              <a:gd name="connsiteX118" fmla="*/ 412985 w 609614"/>
              <a:gd name="connsiteY118" fmla="*/ 58909 h 608697"/>
              <a:gd name="connsiteX119" fmla="*/ 412985 w 609614"/>
              <a:gd name="connsiteY119" fmla="*/ 49060 h 608697"/>
              <a:gd name="connsiteX120" fmla="*/ 383486 w 609614"/>
              <a:gd name="connsiteY120" fmla="*/ 19606 h 608697"/>
              <a:gd name="connsiteX121" fmla="*/ 49134 w 609614"/>
              <a:gd name="connsiteY121" fmla="*/ 0 h 608697"/>
              <a:gd name="connsiteX122" fmla="*/ 383486 w 609614"/>
              <a:gd name="connsiteY122" fmla="*/ 0 h 608697"/>
              <a:gd name="connsiteX123" fmla="*/ 432620 w 609614"/>
              <a:gd name="connsiteY123" fmla="*/ 49060 h 608697"/>
              <a:gd name="connsiteX124" fmla="*/ 432620 w 609614"/>
              <a:gd name="connsiteY124" fmla="*/ 137424 h 608697"/>
              <a:gd name="connsiteX125" fmla="*/ 580115 w 609614"/>
              <a:gd name="connsiteY125" fmla="*/ 137424 h 608697"/>
              <a:gd name="connsiteX126" fmla="*/ 609614 w 609614"/>
              <a:gd name="connsiteY126" fmla="*/ 166878 h 608697"/>
              <a:gd name="connsiteX127" fmla="*/ 609614 w 609614"/>
              <a:gd name="connsiteY127" fmla="*/ 579243 h 608697"/>
              <a:gd name="connsiteX128" fmla="*/ 580115 w 609614"/>
              <a:gd name="connsiteY128" fmla="*/ 608697 h 608697"/>
              <a:gd name="connsiteX129" fmla="*/ 344123 w 609614"/>
              <a:gd name="connsiteY129" fmla="*/ 608697 h 608697"/>
              <a:gd name="connsiteX130" fmla="*/ 49134 w 609614"/>
              <a:gd name="connsiteY130" fmla="*/ 608697 h 608697"/>
              <a:gd name="connsiteX131" fmla="*/ 0 w 609614"/>
              <a:gd name="connsiteY131" fmla="*/ 559637 h 608697"/>
              <a:gd name="connsiteX132" fmla="*/ 0 w 609614"/>
              <a:gd name="connsiteY132" fmla="*/ 49060 h 608697"/>
              <a:gd name="connsiteX133" fmla="*/ 49134 w 609614"/>
              <a:gd name="connsiteY133" fmla="*/ 0 h 60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609614" h="608697">
                <a:moveTo>
                  <a:pt x="334352" y="549788"/>
                </a:moveTo>
                <a:lnTo>
                  <a:pt x="334352" y="579243"/>
                </a:lnTo>
                <a:cubicBezTo>
                  <a:pt x="334352" y="584673"/>
                  <a:pt x="338777" y="589091"/>
                  <a:pt x="344123" y="589091"/>
                </a:cubicBezTo>
                <a:lnTo>
                  <a:pt x="580115" y="589091"/>
                </a:lnTo>
                <a:cubicBezTo>
                  <a:pt x="585554" y="589091"/>
                  <a:pt x="589979" y="584673"/>
                  <a:pt x="589979" y="579243"/>
                </a:cubicBezTo>
                <a:lnTo>
                  <a:pt x="589979" y="549788"/>
                </a:lnTo>
                <a:close/>
                <a:moveTo>
                  <a:pt x="176978" y="549775"/>
                </a:moveTo>
                <a:lnTo>
                  <a:pt x="255658" y="549775"/>
                </a:lnTo>
                <a:lnTo>
                  <a:pt x="255658" y="569533"/>
                </a:lnTo>
                <a:lnTo>
                  <a:pt x="176978" y="569533"/>
                </a:lnTo>
                <a:close/>
                <a:moveTo>
                  <a:pt x="19635" y="530182"/>
                </a:moveTo>
                <a:lnTo>
                  <a:pt x="19635" y="559637"/>
                </a:lnTo>
                <a:cubicBezTo>
                  <a:pt x="19635" y="575837"/>
                  <a:pt x="32910" y="589091"/>
                  <a:pt x="49134" y="589091"/>
                </a:cubicBezTo>
                <a:lnTo>
                  <a:pt x="316468" y="589091"/>
                </a:lnTo>
                <a:cubicBezTo>
                  <a:pt x="315362" y="586054"/>
                  <a:pt x="314624" y="582740"/>
                  <a:pt x="314624" y="579243"/>
                </a:cubicBezTo>
                <a:lnTo>
                  <a:pt x="314624" y="530182"/>
                </a:lnTo>
                <a:close/>
                <a:moveTo>
                  <a:pt x="471941" y="490853"/>
                </a:moveTo>
                <a:lnTo>
                  <a:pt x="570309" y="490853"/>
                </a:lnTo>
                <a:lnTo>
                  <a:pt x="570309" y="510611"/>
                </a:lnTo>
                <a:lnTo>
                  <a:pt x="471941" y="510611"/>
                </a:lnTo>
                <a:close/>
                <a:moveTo>
                  <a:pt x="471941" y="451689"/>
                </a:moveTo>
                <a:lnTo>
                  <a:pt x="570309" y="451689"/>
                </a:lnTo>
                <a:lnTo>
                  <a:pt x="570309" y="471306"/>
                </a:lnTo>
                <a:lnTo>
                  <a:pt x="471941" y="471306"/>
                </a:lnTo>
                <a:close/>
                <a:moveTo>
                  <a:pt x="373592" y="431993"/>
                </a:moveTo>
                <a:lnTo>
                  <a:pt x="373592" y="490910"/>
                </a:lnTo>
                <a:lnTo>
                  <a:pt x="432595" y="490910"/>
                </a:lnTo>
                <a:lnTo>
                  <a:pt x="432595" y="431993"/>
                </a:lnTo>
                <a:close/>
                <a:moveTo>
                  <a:pt x="471941" y="412384"/>
                </a:moveTo>
                <a:lnTo>
                  <a:pt x="570309" y="412384"/>
                </a:lnTo>
                <a:lnTo>
                  <a:pt x="570309" y="432001"/>
                </a:lnTo>
                <a:lnTo>
                  <a:pt x="471941" y="432001"/>
                </a:lnTo>
                <a:close/>
                <a:moveTo>
                  <a:pt x="353956" y="412384"/>
                </a:moveTo>
                <a:lnTo>
                  <a:pt x="452324" y="412384"/>
                </a:lnTo>
                <a:lnTo>
                  <a:pt x="452324" y="510611"/>
                </a:lnTo>
                <a:lnTo>
                  <a:pt x="353956" y="510611"/>
                </a:lnTo>
                <a:close/>
                <a:moveTo>
                  <a:pt x="59004" y="373063"/>
                </a:moveTo>
                <a:lnTo>
                  <a:pt x="59004" y="471252"/>
                </a:lnTo>
                <a:lnTo>
                  <a:pt x="176965" y="471252"/>
                </a:lnTo>
                <a:lnTo>
                  <a:pt x="176965" y="373063"/>
                </a:lnTo>
                <a:close/>
                <a:moveTo>
                  <a:pt x="39375" y="353462"/>
                </a:moveTo>
                <a:lnTo>
                  <a:pt x="196595" y="353462"/>
                </a:lnTo>
                <a:lnTo>
                  <a:pt x="196595" y="490853"/>
                </a:lnTo>
                <a:lnTo>
                  <a:pt x="39375" y="490853"/>
                </a:lnTo>
                <a:close/>
                <a:moveTo>
                  <a:pt x="462122" y="294535"/>
                </a:moveTo>
                <a:cubicBezTo>
                  <a:pt x="451330" y="294535"/>
                  <a:pt x="442475" y="303374"/>
                  <a:pt x="442475" y="314146"/>
                </a:cubicBezTo>
                <a:cubicBezTo>
                  <a:pt x="442475" y="325011"/>
                  <a:pt x="451330" y="333850"/>
                  <a:pt x="462122" y="333850"/>
                </a:cubicBezTo>
                <a:cubicBezTo>
                  <a:pt x="473006" y="333850"/>
                  <a:pt x="481861" y="325011"/>
                  <a:pt x="481861" y="314146"/>
                </a:cubicBezTo>
                <a:cubicBezTo>
                  <a:pt x="481861" y="303374"/>
                  <a:pt x="473006" y="294535"/>
                  <a:pt x="462122" y="294535"/>
                </a:cubicBezTo>
                <a:close/>
                <a:moveTo>
                  <a:pt x="462122" y="274923"/>
                </a:moveTo>
                <a:cubicBezTo>
                  <a:pt x="483891" y="274923"/>
                  <a:pt x="501508" y="292509"/>
                  <a:pt x="501508" y="314146"/>
                </a:cubicBezTo>
                <a:cubicBezTo>
                  <a:pt x="501508" y="335876"/>
                  <a:pt x="483891" y="353462"/>
                  <a:pt x="462122" y="353462"/>
                </a:cubicBezTo>
                <a:cubicBezTo>
                  <a:pt x="440445" y="353462"/>
                  <a:pt x="422828" y="335876"/>
                  <a:pt x="422828" y="314146"/>
                </a:cubicBezTo>
                <a:cubicBezTo>
                  <a:pt x="422828" y="292509"/>
                  <a:pt x="440445" y="274923"/>
                  <a:pt x="462122" y="274923"/>
                </a:cubicBezTo>
                <a:close/>
                <a:moveTo>
                  <a:pt x="373591" y="255227"/>
                </a:moveTo>
                <a:lnTo>
                  <a:pt x="373591" y="373066"/>
                </a:lnTo>
                <a:lnTo>
                  <a:pt x="550582" y="373066"/>
                </a:lnTo>
                <a:lnTo>
                  <a:pt x="550582" y="255227"/>
                </a:lnTo>
                <a:close/>
                <a:moveTo>
                  <a:pt x="353956" y="235618"/>
                </a:moveTo>
                <a:lnTo>
                  <a:pt x="570309" y="235618"/>
                </a:lnTo>
                <a:lnTo>
                  <a:pt x="570309" y="392767"/>
                </a:lnTo>
                <a:lnTo>
                  <a:pt x="353956" y="392767"/>
                </a:lnTo>
                <a:close/>
                <a:moveTo>
                  <a:pt x="334352" y="216031"/>
                </a:moveTo>
                <a:lnTo>
                  <a:pt x="334352" y="530182"/>
                </a:lnTo>
                <a:lnTo>
                  <a:pt x="589979" y="530182"/>
                </a:lnTo>
                <a:lnTo>
                  <a:pt x="589979" y="216031"/>
                </a:lnTo>
                <a:close/>
                <a:moveTo>
                  <a:pt x="216328" y="157153"/>
                </a:moveTo>
                <a:cubicBezTo>
                  <a:pt x="183787" y="157153"/>
                  <a:pt x="157329" y="183563"/>
                  <a:pt x="157329" y="216046"/>
                </a:cubicBezTo>
                <a:cubicBezTo>
                  <a:pt x="157329" y="248530"/>
                  <a:pt x="183787" y="274940"/>
                  <a:pt x="216328" y="274940"/>
                </a:cubicBezTo>
                <a:cubicBezTo>
                  <a:pt x="248870" y="274940"/>
                  <a:pt x="275327" y="248530"/>
                  <a:pt x="275327" y="216046"/>
                </a:cubicBezTo>
                <a:cubicBezTo>
                  <a:pt x="275327" y="183563"/>
                  <a:pt x="248870" y="157153"/>
                  <a:pt x="216328" y="157153"/>
                </a:cubicBezTo>
                <a:close/>
                <a:moveTo>
                  <a:pt x="344123" y="157122"/>
                </a:moveTo>
                <a:cubicBezTo>
                  <a:pt x="338777" y="157122"/>
                  <a:pt x="334352" y="161540"/>
                  <a:pt x="334352" y="166878"/>
                </a:cubicBezTo>
                <a:lnTo>
                  <a:pt x="334352" y="196333"/>
                </a:lnTo>
                <a:lnTo>
                  <a:pt x="589979" y="196333"/>
                </a:lnTo>
                <a:lnTo>
                  <a:pt x="589979" y="166878"/>
                </a:lnTo>
                <a:cubicBezTo>
                  <a:pt x="589979" y="161540"/>
                  <a:pt x="585554" y="157122"/>
                  <a:pt x="580115" y="157122"/>
                </a:cubicBezTo>
                <a:close/>
                <a:moveTo>
                  <a:pt x="216328" y="137461"/>
                </a:moveTo>
                <a:cubicBezTo>
                  <a:pt x="259656" y="137461"/>
                  <a:pt x="294963" y="172705"/>
                  <a:pt x="294963" y="216046"/>
                </a:cubicBezTo>
                <a:cubicBezTo>
                  <a:pt x="294963" y="259296"/>
                  <a:pt x="259656" y="294540"/>
                  <a:pt x="216328" y="294540"/>
                </a:cubicBezTo>
                <a:cubicBezTo>
                  <a:pt x="172909" y="294540"/>
                  <a:pt x="137602" y="259296"/>
                  <a:pt x="137602" y="216046"/>
                </a:cubicBezTo>
                <a:cubicBezTo>
                  <a:pt x="137602" y="172705"/>
                  <a:pt x="172909" y="137461"/>
                  <a:pt x="216328" y="137461"/>
                </a:cubicBezTo>
                <a:close/>
                <a:moveTo>
                  <a:pt x="58998" y="117818"/>
                </a:moveTo>
                <a:lnTo>
                  <a:pt x="58998" y="314151"/>
                </a:lnTo>
                <a:lnTo>
                  <a:pt x="314624" y="314151"/>
                </a:lnTo>
                <a:lnTo>
                  <a:pt x="314624" y="166878"/>
                </a:lnTo>
                <a:cubicBezTo>
                  <a:pt x="314624" y="150678"/>
                  <a:pt x="327899" y="137424"/>
                  <a:pt x="344123" y="137424"/>
                </a:cubicBezTo>
                <a:lnTo>
                  <a:pt x="373622" y="137424"/>
                </a:lnTo>
                <a:lnTo>
                  <a:pt x="373622" y="117818"/>
                </a:lnTo>
                <a:close/>
                <a:moveTo>
                  <a:pt x="19635" y="78515"/>
                </a:moveTo>
                <a:lnTo>
                  <a:pt x="19635" y="510577"/>
                </a:lnTo>
                <a:lnTo>
                  <a:pt x="314624" y="510577"/>
                </a:lnTo>
                <a:lnTo>
                  <a:pt x="314624" y="490879"/>
                </a:lnTo>
                <a:lnTo>
                  <a:pt x="216356" y="490879"/>
                </a:lnTo>
                <a:lnTo>
                  <a:pt x="216356" y="471273"/>
                </a:lnTo>
                <a:lnTo>
                  <a:pt x="314624" y="471273"/>
                </a:lnTo>
                <a:lnTo>
                  <a:pt x="314624" y="451667"/>
                </a:lnTo>
                <a:lnTo>
                  <a:pt x="216356" y="451667"/>
                </a:lnTo>
                <a:lnTo>
                  <a:pt x="216356" y="431970"/>
                </a:lnTo>
                <a:lnTo>
                  <a:pt x="314624" y="431970"/>
                </a:lnTo>
                <a:lnTo>
                  <a:pt x="314624" y="412364"/>
                </a:lnTo>
                <a:lnTo>
                  <a:pt x="216356" y="412364"/>
                </a:lnTo>
                <a:lnTo>
                  <a:pt x="216356" y="392758"/>
                </a:lnTo>
                <a:lnTo>
                  <a:pt x="314624" y="392758"/>
                </a:lnTo>
                <a:lnTo>
                  <a:pt x="314624" y="373060"/>
                </a:lnTo>
                <a:lnTo>
                  <a:pt x="216356" y="373060"/>
                </a:lnTo>
                <a:lnTo>
                  <a:pt x="216356" y="353455"/>
                </a:lnTo>
                <a:lnTo>
                  <a:pt x="314624" y="353455"/>
                </a:lnTo>
                <a:lnTo>
                  <a:pt x="314624" y="333849"/>
                </a:lnTo>
                <a:lnTo>
                  <a:pt x="39362" y="333849"/>
                </a:lnTo>
                <a:lnTo>
                  <a:pt x="39362" y="98212"/>
                </a:lnTo>
                <a:lnTo>
                  <a:pt x="393350" y="98212"/>
                </a:lnTo>
                <a:lnTo>
                  <a:pt x="393350" y="137424"/>
                </a:lnTo>
                <a:lnTo>
                  <a:pt x="412985" y="137424"/>
                </a:lnTo>
                <a:lnTo>
                  <a:pt x="412985" y="78515"/>
                </a:lnTo>
                <a:close/>
                <a:moveTo>
                  <a:pt x="49134" y="19606"/>
                </a:moveTo>
                <a:cubicBezTo>
                  <a:pt x="32910" y="19606"/>
                  <a:pt x="19635" y="32860"/>
                  <a:pt x="19635" y="49060"/>
                </a:cubicBezTo>
                <a:lnTo>
                  <a:pt x="19635" y="58909"/>
                </a:lnTo>
                <a:lnTo>
                  <a:pt x="412985" y="58909"/>
                </a:lnTo>
                <a:lnTo>
                  <a:pt x="412985" y="49060"/>
                </a:lnTo>
                <a:cubicBezTo>
                  <a:pt x="412985" y="32860"/>
                  <a:pt x="399710" y="19606"/>
                  <a:pt x="383486" y="19606"/>
                </a:cubicBezTo>
                <a:close/>
                <a:moveTo>
                  <a:pt x="49134" y="0"/>
                </a:moveTo>
                <a:lnTo>
                  <a:pt x="383486" y="0"/>
                </a:lnTo>
                <a:cubicBezTo>
                  <a:pt x="410588" y="0"/>
                  <a:pt x="432620" y="21999"/>
                  <a:pt x="432620" y="49060"/>
                </a:cubicBezTo>
                <a:lnTo>
                  <a:pt x="432620" y="137424"/>
                </a:lnTo>
                <a:lnTo>
                  <a:pt x="580115" y="137424"/>
                </a:lnTo>
                <a:cubicBezTo>
                  <a:pt x="596432" y="137424"/>
                  <a:pt x="609614" y="150678"/>
                  <a:pt x="609614" y="166878"/>
                </a:cubicBezTo>
                <a:lnTo>
                  <a:pt x="609614" y="579243"/>
                </a:lnTo>
                <a:cubicBezTo>
                  <a:pt x="609614" y="595535"/>
                  <a:pt x="596432" y="608697"/>
                  <a:pt x="580115" y="608697"/>
                </a:cubicBezTo>
                <a:lnTo>
                  <a:pt x="344123" y="608697"/>
                </a:lnTo>
                <a:lnTo>
                  <a:pt x="49134" y="608697"/>
                </a:lnTo>
                <a:cubicBezTo>
                  <a:pt x="22032" y="608697"/>
                  <a:pt x="0" y="586698"/>
                  <a:pt x="0" y="559637"/>
                </a:cubicBezTo>
                <a:lnTo>
                  <a:pt x="0" y="49060"/>
                </a:lnTo>
                <a:cubicBezTo>
                  <a:pt x="0" y="21999"/>
                  <a:pt x="22032" y="0"/>
                  <a:pt x="4913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martphone_250230">
            <a:extLst>
              <a:ext uri="{FF2B5EF4-FFF2-40B4-BE49-F238E27FC236}">
                <a16:creationId xmlns:a16="http://schemas.microsoft.com/office/drawing/2014/main" id="{73A1EC18-E486-0178-4557-ECBAF0276C06}"/>
              </a:ext>
            </a:extLst>
          </p:cNvPr>
          <p:cNvSpPr/>
          <p:nvPr/>
        </p:nvSpPr>
        <p:spPr>
          <a:xfrm>
            <a:off x="5696314" y="2399403"/>
            <a:ext cx="481009" cy="480285"/>
          </a:xfrm>
          <a:custGeom>
            <a:avLst/>
            <a:gdLst>
              <a:gd name="connsiteX0" fmla="*/ 324459 w 609614"/>
              <a:gd name="connsiteY0" fmla="*/ 422193 h 608697"/>
              <a:gd name="connsiteX1" fmla="*/ 412948 w 609614"/>
              <a:gd name="connsiteY1" fmla="*/ 422193 h 608697"/>
              <a:gd name="connsiteX2" fmla="*/ 412948 w 609614"/>
              <a:gd name="connsiteY2" fmla="*/ 441810 h 608697"/>
              <a:gd name="connsiteX3" fmla="*/ 324459 w 609614"/>
              <a:gd name="connsiteY3" fmla="*/ 441810 h 608697"/>
              <a:gd name="connsiteX4" fmla="*/ 550621 w 609614"/>
              <a:gd name="connsiteY4" fmla="*/ 353462 h 608697"/>
              <a:gd name="connsiteX5" fmla="*/ 570309 w 609614"/>
              <a:gd name="connsiteY5" fmla="*/ 353462 h 608697"/>
              <a:gd name="connsiteX6" fmla="*/ 570309 w 609614"/>
              <a:gd name="connsiteY6" fmla="*/ 432001 h 608697"/>
              <a:gd name="connsiteX7" fmla="*/ 550621 w 609614"/>
              <a:gd name="connsiteY7" fmla="*/ 432001 h 608697"/>
              <a:gd name="connsiteX8" fmla="*/ 196611 w 609614"/>
              <a:gd name="connsiteY8" fmla="*/ 304421 h 608697"/>
              <a:gd name="connsiteX9" fmla="*/ 196611 w 609614"/>
              <a:gd name="connsiteY9" fmla="*/ 382907 h 608697"/>
              <a:gd name="connsiteX10" fmla="*/ 393316 w 609614"/>
              <a:gd name="connsiteY10" fmla="*/ 382907 h 608697"/>
              <a:gd name="connsiteX11" fmla="*/ 393316 w 609614"/>
              <a:gd name="connsiteY11" fmla="*/ 304421 h 608697"/>
              <a:gd name="connsiteX12" fmla="*/ 176978 w 609614"/>
              <a:gd name="connsiteY12" fmla="*/ 284731 h 608697"/>
              <a:gd name="connsiteX13" fmla="*/ 412949 w 609614"/>
              <a:gd name="connsiteY13" fmla="*/ 284731 h 608697"/>
              <a:gd name="connsiteX14" fmla="*/ 412949 w 609614"/>
              <a:gd name="connsiteY14" fmla="*/ 402505 h 608697"/>
              <a:gd name="connsiteX15" fmla="*/ 176978 w 609614"/>
              <a:gd name="connsiteY15" fmla="*/ 402505 h 608697"/>
              <a:gd name="connsiteX16" fmla="*/ 157360 w 609614"/>
              <a:gd name="connsiteY16" fmla="*/ 255236 h 608697"/>
              <a:gd name="connsiteX17" fmla="*/ 157360 w 609614"/>
              <a:gd name="connsiteY17" fmla="*/ 520321 h 608697"/>
              <a:gd name="connsiteX18" fmla="*/ 167130 w 609614"/>
              <a:gd name="connsiteY18" fmla="*/ 530170 h 608697"/>
              <a:gd name="connsiteX19" fmla="*/ 422814 w 609614"/>
              <a:gd name="connsiteY19" fmla="*/ 530170 h 608697"/>
              <a:gd name="connsiteX20" fmla="*/ 432584 w 609614"/>
              <a:gd name="connsiteY20" fmla="*/ 520321 h 608697"/>
              <a:gd name="connsiteX21" fmla="*/ 432584 w 609614"/>
              <a:gd name="connsiteY21" fmla="*/ 255236 h 608697"/>
              <a:gd name="connsiteX22" fmla="*/ 530981 w 609614"/>
              <a:gd name="connsiteY22" fmla="*/ 196370 h 608697"/>
              <a:gd name="connsiteX23" fmla="*/ 530981 w 609614"/>
              <a:gd name="connsiteY23" fmla="*/ 589093 h 608697"/>
              <a:gd name="connsiteX24" fmla="*/ 560480 w 609614"/>
              <a:gd name="connsiteY24" fmla="*/ 589093 h 608697"/>
              <a:gd name="connsiteX25" fmla="*/ 589979 w 609614"/>
              <a:gd name="connsiteY25" fmla="*/ 559641 h 608697"/>
              <a:gd name="connsiteX26" fmla="*/ 589979 w 609614"/>
              <a:gd name="connsiteY26" fmla="*/ 225822 h 608697"/>
              <a:gd name="connsiteX27" fmla="*/ 560480 w 609614"/>
              <a:gd name="connsiteY27" fmla="*/ 196370 h 608697"/>
              <a:gd name="connsiteX28" fmla="*/ 49134 w 609614"/>
              <a:gd name="connsiteY28" fmla="*/ 196370 h 608697"/>
              <a:gd name="connsiteX29" fmla="*/ 19635 w 609614"/>
              <a:gd name="connsiteY29" fmla="*/ 225822 h 608697"/>
              <a:gd name="connsiteX30" fmla="*/ 19635 w 609614"/>
              <a:gd name="connsiteY30" fmla="*/ 559641 h 608697"/>
              <a:gd name="connsiteX31" fmla="*/ 49134 w 609614"/>
              <a:gd name="connsiteY31" fmla="*/ 589093 h 608697"/>
              <a:gd name="connsiteX32" fmla="*/ 58998 w 609614"/>
              <a:gd name="connsiteY32" fmla="*/ 589093 h 608697"/>
              <a:gd name="connsiteX33" fmla="*/ 58998 w 609614"/>
              <a:gd name="connsiteY33" fmla="*/ 196370 h 608697"/>
              <a:gd name="connsiteX34" fmla="*/ 186299 w 609614"/>
              <a:gd name="connsiteY34" fmla="*/ 193279 h 608697"/>
              <a:gd name="connsiteX35" fmla="*/ 196171 w 609614"/>
              <a:gd name="connsiteY35" fmla="*/ 222745 h 608697"/>
              <a:gd name="connsiteX36" fmla="*/ 177442 w 609614"/>
              <a:gd name="connsiteY36" fmla="*/ 228915 h 608697"/>
              <a:gd name="connsiteX37" fmla="*/ 167663 w 609614"/>
              <a:gd name="connsiteY37" fmla="*/ 199448 h 608697"/>
              <a:gd name="connsiteX38" fmla="*/ 49134 w 609614"/>
              <a:gd name="connsiteY38" fmla="*/ 176766 h 608697"/>
              <a:gd name="connsiteX39" fmla="*/ 117996 w 609614"/>
              <a:gd name="connsiteY39" fmla="*/ 176766 h 608697"/>
              <a:gd name="connsiteX40" fmla="*/ 117996 w 609614"/>
              <a:gd name="connsiteY40" fmla="*/ 196370 h 608697"/>
              <a:gd name="connsiteX41" fmla="*/ 78633 w 609614"/>
              <a:gd name="connsiteY41" fmla="*/ 196370 h 608697"/>
              <a:gd name="connsiteX42" fmla="*/ 78633 w 609614"/>
              <a:gd name="connsiteY42" fmla="*/ 589093 h 608697"/>
              <a:gd name="connsiteX43" fmla="*/ 511346 w 609614"/>
              <a:gd name="connsiteY43" fmla="*/ 589093 h 608697"/>
              <a:gd name="connsiteX44" fmla="*/ 511346 w 609614"/>
              <a:gd name="connsiteY44" fmla="*/ 196370 h 608697"/>
              <a:gd name="connsiteX45" fmla="*/ 471983 w 609614"/>
              <a:gd name="connsiteY45" fmla="*/ 196370 h 608697"/>
              <a:gd name="connsiteX46" fmla="*/ 471983 w 609614"/>
              <a:gd name="connsiteY46" fmla="*/ 176766 h 608697"/>
              <a:gd name="connsiteX47" fmla="*/ 560480 w 609614"/>
              <a:gd name="connsiteY47" fmla="*/ 176766 h 608697"/>
              <a:gd name="connsiteX48" fmla="*/ 609614 w 609614"/>
              <a:gd name="connsiteY48" fmla="*/ 225822 h 608697"/>
              <a:gd name="connsiteX49" fmla="*/ 609614 w 609614"/>
              <a:gd name="connsiteY49" fmla="*/ 559641 h 608697"/>
              <a:gd name="connsiteX50" fmla="*/ 560480 w 609614"/>
              <a:gd name="connsiteY50" fmla="*/ 608697 h 608697"/>
              <a:gd name="connsiteX51" fmla="*/ 49134 w 609614"/>
              <a:gd name="connsiteY51" fmla="*/ 608697 h 608697"/>
              <a:gd name="connsiteX52" fmla="*/ 0 w 609614"/>
              <a:gd name="connsiteY52" fmla="*/ 559641 h 608697"/>
              <a:gd name="connsiteX53" fmla="*/ 0 w 609614"/>
              <a:gd name="connsiteY53" fmla="*/ 225822 h 608697"/>
              <a:gd name="connsiteX54" fmla="*/ 49134 w 609614"/>
              <a:gd name="connsiteY54" fmla="*/ 176766 h 608697"/>
              <a:gd name="connsiteX55" fmla="*/ 166658 w 609614"/>
              <a:gd name="connsiteY55" fmla="*/ 134356 h 608697"/>
              <a:gd name="connsiteX56" fmla="*/ 176414 w 609614"/>
              <a:gd name="connsiteY56" fmla="*/ 163822 h 608697"/>
              <a:gd name="connsiteX57" fmla="*/ 157823 w 609614"/>
              <a:gd name="connsiteY57" fmla="*/ 169992 h 608697"/>
              <a:gd name="connsiteX58" fmla="*/ 147976 w 609614"/>
              <a:gd name="connsiteY58" fmla="*/ 140525 h 608697"/>
              <a:gd name="connsiteX59" fmla="*/ 275339 w 609614"/>
              <a:gd name="connsiteY59" fmla="*/ 97198 h 608697"/>
              <a:gd name="connsiteX60" fmla="*/ 275339 w 609614"/>
              <a:gd name="connsiteY60" fmla="*/ 235631 h 608697"/>
              <a:gd name="connsiteX61" fmla="*/ 294972 w 609614"/>
              <a:gd name="connsiteY61" fmla="*/ 235631 h 608697"/>
              <a:gd name="connsiteX62" fmla="*/ 294972 w 609614"/>
              <a:gd name="connsiteY62" fmla="*/ 97198 h 608697"/>
              <a:gd name="connsiteX63" fmla="*/ 285109 w 609614"/>
              <a:gd name="connsiteY63" fmla="*/ 98210 h 608697"/>
              <a:gd name="connsiteX64" fmla="*/ 275339 w 609614"/>
              <a:gd name="connsiteY64" fmla="*/ 97198 h 608697"/>
              <a:gd name="connsiteX65" fmla="*/ 393319 w 609614"/>
              <a:gd name="connsiteY65" fmla="*/ 78513 h 608697"/>
              <a:gd name="connsiteX66" fmla="*/ 393319 w 609614"/>
              <a:gd name="connsiteY66" fmla="*/ 235631 h 608697"/>
              <a:gd name="connsiteX67" fmla="*/ 412951 w 609614"/>
              <a:gd name="connsiteY67" fmla="*/ 235631 h 608697"/>
              <a:gd name="connsiteX68" fmla="*/ 412951 w 609614"/>
              <a:gd name="connsiteY68" fmla="*/ 78513 h 608697"/>
              <a:gd name="connsiteX69" fmla="*/ 353962 w 609614"/>
              <a:gd name="connsiteY69" fmla="*/ 78513 h 608697"/>
              <a:gd name="connsiteX70" fmla="*/ 353962 w 609614"/>
              <a:gd name="connsiteY70" fmla="*/ 235631 h 608697"/>
              <a:gd name="connsiteX71" fmla="*/ 373594 w 609614"/>
              <a:gd name="connsiteY71" fmla="*/ 235631 h 608697"/>
              <a:gd name="connsiteX72" fmla="*/ 373594 w 609614"/>
              <a:gd name="connsiteY72" fmla="*/ 78513 h 608697"/>
              <a:gd name="connsiteX73" fmla="*/ 146924 w 609614"/>
              <a:gd name="connsiteY73" fmla="*/ 75505 h 608697"/>
              <a:gd name="connsiteX74" fmla="*/ 156796 w 609614"/>
              <a:gd name="connsiteY74" fmla="*/ 104913 h 608697"/>
              <a:gd name="connsiteX75" fmla="*/ 138160 w 609614"/>
              <a:gd name="connsiteY75" fmla="*/ 111070 h 608697"/>
              <a:gd name="connsiteX76" fmla="*/ 128288 w 609614"/>
              <a:gd name="connsiteY76" fmla="*/ 81662 h 608697"/>
              <a:gd name="connsiteX77" fmla="*/ 180495 w 609614"/>
              <a:gd name="connsiteY77" fmla="*/ 41880 h 608697"/>
              <a:gd name="connsiteX78" fmla="*/ 110629 w 609614"/>
              <a:gd name="connsiteY78" fmla="*/ 65167 h 608697"/>
              <a:gd name="connsiteX79" fmla="*/ 164549 w 609614"/>
              <a:gd name="connsiteY79" fmla="*/ 235631 h 608697"/>
              <a:gd name="connsiteX80" fmla="*/ 242157 w 609614"/>
              <a:gd name="connsiteY80" fmla="*/ 235631 h 608697"/>
              <a:gd name="connsiteX81" fmla="*/ 383457 w 609614"/>
              <a:gd name="connsiteY81" fmla="*/ 35345 h 608697"/>
              <a:gd name="connsiteX82" fmla="*/ 364561 w 609614"/>
              <a:gd name="connsiteY82" fmla="*/ 58908 h 608697"/>
              <a:gd name="connsiteX83" fmla="*/ 402352 w 609614"/>
              <a:gd name="connsiteY83" fmla="*/ 58908 h 608697"/>
              <a:gd name="connsiteX84" fmla="*/ 285109 w 609614"/>
              <a:gd name="connsiteY84" fmla="*/ 19605 h 608697"/>
              <a:gd name="connsiteX85" fmla="*/ 255614 w 609614"/>
              <a:gd name="connsiteY85" fmla="*/ 49059 h 608697"/>
              <a:gd name="connsiteX86" fmla="*/ 285109 w 609614"/>
              <a:gd name="connsiteY86" fmla="*/ 78513 h 608697"/>
              <a:gd name="connsiteX87" fmla="*/ 314604 w 609614"/>
              <a:gd name="connsiteY87" fmla="*/ 49059 h 608697"/>
              <a:gd name="connsiteX88" fmla="*/ 285109 w 609614"/>
              <a:gd name="connsiteY88" fmla="*/ 19605 h 608697"/>
              <a:gd name="connsiteX89" fmla="*/ 285109 w 609614"/>
              <a:gd name="connsiteY89" fmla="*/ 0 h 608697"/>
              <a:gd name="connsiteX90" fmla="*/ 334329 w 609614"/>
              <a:gd name="connsiteY90" fmla="*/ 49059 h 608697"/>
              <a:gd name="connsiteX91" fmla="*/ 314604 w 609614"/>
              <a:gd name="connsiteY91" fmla="*/ 88085 h 608697"/>
              <a:gd name="connsiteX92" fmla="*/ 314604 w 609614"/>
              <a:gd name="connsiteY92" fmla="*/ 235631 h 608697"/>
              <a:gd name="connsiteX93" fmla="*/ 334329 w 609614"/>
              <a:gd name="connsiteY93" fmla="*/ 235631 h 608697"/>
              <a:gd name="connsiteX94" fmla="*/ 334329 w 609614"/>
              <a:gd name="connsiteY94" fmla="*/ 65259 h 608697"/>
              <a:gd name="connsiteX95" fmla="*/ 383457 w 609614"/>
              <a:gd name="connsiteY95" fmla="*/ 3958 h 608697"/>
              <a:gd name="connsiteX96" fmla="*/ 432584 w 609614"/>
              <a:gd name="connsiteY96" fmla="*/ 65259 h 608697"/>
              <a:gd name="connsiteX97" fmla="*/ 432584 w 609614"/>
              <a:gd name="connsiteY97" fmla="*/ 235631 h 608697"/>
              <a:gd name="connsiteX98" fmla="*/ 471941 w 609614"/>
              <a:gd name="connsiteY98" fmla="*/ 235631 h 608697"/>
              <a:gd name="connsiteX99" fmla="*/ 471941 w 609614"/>
              <a:gd name="connsiteY99" fmla="*/ 255236 h 608697"/>
              <a:gd name="connsiteX100" fmla="*/ 452309 w 609614"/>
              <a:gd name="connsiteY100" fmla="*/ 255236 h 608697"/>
              <a:gd name="connsiteX101" fmla="*/ 452309 w 609614"/>
              <a:gd name="connsiteY101" fmla="*/ 520321 h 608697"/>
              <a:gd name="connsiteX102" fmla="*/ 422814 w 609614"/>
              <a:gd name="connsiteY102" fmla="*/ 549775 h 608697"/>
              <a:gd name="connsiteX103" fmla="*/ 167130 w 609614"/>
              <a:gd name="connsiteY103" fmla="*/ 549775 h 608697"/>
              <a:gd name="connsiteX104" fmla="*/ 137635 w 609614"/>
              <a:gd name="connsiteY104" fmla="*/ 520321 h 608697"/>
              <a:gd name="connsiteX105" fmla="*/ 137635 w 609614"/>
              <a:gd name="connsiteY105" fmla="*/ 255236 h 608697"/>
              <a:gd name="connsiteX106" fmla="*/ 118002 w 609614"/>
              <a:gd name="connsiteY106" fmla="*/ 255236 h 608697"/>
              <a:gd name="connsiteX107" fmla="*/ 118002 w 609614"/>
              <a:gd name="connsiteY107" fmla="*/ 235631 h 608697"/>
              <a:gd name="connsiteX108" fmla="*/ 143903 w 609614"/>
              <a:gd name="connsiteY108" fmla="*/ 235631 h 608697"/>
              <a:gd name="connsiteX109" fmla="*/ 86019 w 609614"/>
              <a:gd name="connsiteY109" fmla="*/ 52649 h 608697"/>
              <a:gd name="connsiteX110" fmla="*/ 193214 w 609614"/>
              <a:gd name="connsiteY110" fmla="*/ 17028 h 608697"/>
              <a:gd name="connsiteX111" fmla="*/ 255614 w 609614"/>
              <a:gd name="connsiteY111" fmla="*/ 213080 h 608697"/>
              <a:gd name="connsiteX112" fmla="*/ 255614 w 609614"/>
              <a:gd name="connsiteY112" fmla="*/ 88085 h 608697"/>
              <a:gd name="connsiteX113" fmla="*/ 235982 w 609614"/>
              <a:gd name="connsiteY113" fmla="*/ 49059 h 608697"/>
              <a:gd name="connsiteX114" fmla="*/ 285109 w 609614"/>
              <a:gd name="connsiteY114" fmla="*/ 0 h 60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609614" h="608697">
                <a:moveTo>
                  <a:pt x="324459" y="422193"/>
                </a:moveTo>
                <a:lnTo>
                  <a:pt x="412948" y="422193"/>
                </a:lnTo>
                <a:lnTo>
                  <a:pt x="412948" y="441810"/>
                </a:lnTo>
                <a:lnTo>
                  <a:pt x="324459" y="441810"/>
                </a:lnTo>
                <a:close/>
                <a:moveTo>
                  <a:pt x="550621" y="353462"/>
                </a:moveTo>
                <a:lnTo>
                  <a:pt x="570309" y="353462"/>
                </a:lnTo>
                <a:lnTo>
                  <a:pt x="570309" y="432001"/>
                </a:lnTo>
                <a:lnTo>
                  <a:pt x="550621" y="432001"/>
                </a:lnTo>
                <a:close/>
                <a:moveTo>
                  <a:pt x="196611" y="304421"/>
                </a:moveTo>
                <a:lnTo>
                  <a:pt x="196611" y="382907"/>
                </a:lnTo>
                <a:lnTo>
                  <a:pt x="393316" y="382907"/>
                </a:lnTo>
                <a:lnTo>
                  <a:pt x="393316" y="304421"/>
                </a:lnTo>
                <a:close/>
                <a:moveTo>
                  <a:pt x="176978" y="284731"/>
                </a:moveTo>
                <a:lnTo>
                  <a:pt x="412949" y="284731"/>
                </a:lnTo>
                <a:lnTo>
                  <a:pt x="412949" y="402505"/>
                </a:lnTo>
                <a:lnTo>
                  <a:pt x="176978" y="402505"/>
                </a:lnTo>
                <a:close/>
                <a:moveTo>
                  <a:pt x="157360" y="255236"/>
                </a:moveTo>
                <a:lnTo>
                  <a:pt x="157360" y="520321"/>
                </a:lnTo>
                <a:cubicBezTo>
                  <a:pt x="157360" y="525752"/>
                  <a:pt x="161692" y="530170"/>
                  <a:pt x="167130" y="530170"/>
                </a:cubicBezTo>
                <a:lnTo>
                  <a:pt x="422814" y="530170"/>
                </a:lnTo>
                <a:cubicBezTo>
                  <a:pt x="428252" y="530170"/>
                  <a:pt x="432584" y="525752"/>
                  <a:pt x="432584" y="520321"/>
                </a:cubicBezTo>
                <a:lnTo>
                  <a:pt x="432584" y="255236"/>
                </a:lnTo>
                <a:close/>
                <a:moveTo>
                  <a:pt x="530981" y="196370"/>
                </a:moveTo>
                <a:lnTo>
                  <a:pt x="530981" y="589093"/>
                </a:lnTo>
                <a:lnTo>
                  <a:pt x="560480" y="589093"/>
                </a:lnTo>
                <a:cubicBezTo>
                  <a:pt x="576704" y="589093"/>
                  <a:pt x="589979" y="575840"/>
                  <a:pt x="589979" y="559641"/>
                </a:cubicBezTo>
                <a:lnTo>
                  <a:pt x="589979" y="225822"/>
                </a:lnTo>
                <a:cubicBezTo>
                  <a:pt x="589979" y="209623"/>
                  <a:pt x="576704" y="196370"/>
                  <a:pt x="560480" y="196370"/>
                </a:cubicBezTo>
                <a:close/>
                <a:moveTo>
                  <a:pt x="49134" y="196370"/>
                </a:moveTo>
                <a:cubicBezTo>
                  <a:pt x="32910" y="196370"/>
                  <a:pt x="19635" y="209623"/>
                  <a:pt x="19635" y="225822"/>
                </a:cubicBezTo>
                <a:lnTo>
                  <a:pt x="19635" y="559641"/>
                </a:lnTo>
                <a:cubicBezTo>
                  <a:pt x="19635" y="575840"/>
                  <a:pt x="32910" y="589093"/>
                  <a:pt x="49134" y="589093"/>
                </a:cubicBezTo>
                <a:lnTo>
                  <a:pt x="58998" y="589093"/>
                </a:lnTo>
                <a:lnTo>
                  <a:pt x="58998" y="196370"/>
                </a:lnTo>
                <a:close/>
                <a:moveTo>
                  <a:pt x="186299" y="193279"/>
                </a:moveTo>
                <a:lnTo>
                  <a:pt x="196171" y="222745"/>
                </a:lnTo>
                <a:lnTo>
                  <a:pt x="177442" y="228915"/>
                </a:lnTo>
                <a:lnTo>
                  <a:pt x="167663" y="199448"/>
                </a:lnTo>
                <a:close/>
                <a:moveTo>
                  <a:pt x="49134" y="176766"/>
                </a:moveTo>
                <a:lnTo>
                  <a:pt x="117996" y="176766"/>
                </a:lnTo>
                <a:lnTo>
                  <a:pt x="117996" y="196370"/>
                </a:lnTo>
                <a:lnTo>
                  <a:pt x="78633" y="196370"/>
                </a:lnTo>
                <a:lnTo>
                  <a:pt x="78633" y="589093"/>
                </a:lnTo>
                <a:lnTo>
                  <a:pt x="511346" y="589093"/>
                </a:lnTo>
                <a:lnTo>
                  <a:pt x="511346" y="196370"/>
                </a:lnTo>
                <a:lnTo>
                  <a:pt x="471983" y="196370"/>
                </a:lnTo>
                <a:lnTo>
                  <a:pt x="471983" y="176766"/>
                </a:lnTo>
                <a:lnTo>
                  <a:pt x="560480" y="176766"/>
                </a:lnTo>
                <a:cubicBezTo>
                  <a:pt x="587582" y="176766"/>
                  <a:pt x="609614" y="198763"/>
                  <a:pt x="609614" y="225822"/>
                </a:cubicBezTo>
                <a:lnTo>
                  <a:pt x="609614" y="559641"/>
                </a:lnTo>
                <a:cubicBezTo>
                  <a:pt x="609614" y="586700"/>
                  <a:pt x="587582" y="608697"/>
                  <a:pt x="560480" y="608697"/>
                </a:cubicBezTo>
                <a:lnTo>
                  <a:pt x="49134" y="608697"/>
                </a:lnTo>
                <a:cubicBezTo>
                  <a:pt x="22032" y="608697"/>
                  <a:pt x="0" y="586700"/>
                  <a:pt x="0" y="559641"/>
                </a:cubicBezTo>
                <a:lnTo>
                  <a:pt x="0" y="225822"/>
                </a:lnTo>
                <a:cubicBezTo>
                  <a:pt x="0" y="198763"/>
                  <a:pt x="22032" y="176766"/>
                  <a:pt x="49134" y="176766"/>
                </a:cubicBezTo>
                <a:close/>
                <a:moveTo>
                  <a:pt x="166658" y="134356"/>
                </a:moveTo>
                <a:lnTo>
                  <a:pt x="176414" y="163822"/>
                </a:lnTo>
                <a:lnTo>
                  <a:pt x="157823" y="169992"/>
                </a:lnTo>
                <a:lnTo>
                  <a:pt x="147976" y="140525"/>
                </a:lnTo>
                <a:close/>
                <a:moveTo>
                  <a:pt x="275339" y="97198"/>
                </a:moveTo>
                <a:lnTo>
                  <a:pt x="275339" y="235631"/>
                </a:lnTo>
                <a:lnTo>
                  <a:pt x="294972" y="235631"/>
                </a:lnTo>
                <a:lnTo>
                  <a:pt x="294972" y="97198"/>
                </a:lnTo>
                <a:cubicBezTo>
                  <a:pt x="291838" y="97842"/>
                  <a:pt x="288520" y="98210"/>
                  <a:pt x="285109" y="98210"/>
                </a:cubicBezTo>
                <a:cubicBezTo>
                  <a:pt x="281791" y="98210"/>
                  <a:pt x="278473" y="97842"/>
                  <a:pt x="275339" y="97198"/>
                </a:cubicBezTo>
                <a:close/>
                <a:moveTo>
                  <a:pt x="393319" y="78513"/>
                </a:moveTo>
                <a:lnTo>
                  <a:pt x="393319" y="235631"/>
                </a:lnTo>
                <a:lnTo>
                  <a:pt x="412951" y="235631"/>
                </a:lnTo>
                <a:lnTo>
                  <a:pt x="412951" y="78513"/>
                </a:lnTo>
                <a:close/>
                <a:moveTo>
                  <a:pt x="353962" y="78513"/>
                </a:moveTo>
                <a:lnTo>
                  <a:pt x="353962" y="235631"/>
                </a:lnTo>
                <a:lnTo>
                  <a:pt x="373594" y="235631"/>
                </a:lnTo>
                <a:lnTo>
                  <a:pt x="373594" y="78513"/>
                </a:lnTo>
                <a:close/>
                <a:moveTo>
                  <a:pt x="146924" y="75505"/>
                </a:moveTo>
                <a:lnTo>
                  <a:pt x="156796" y="104913"/>
                </a:lnTo>
                <a:lnTo>
                  <a:pt x="138160" y="111070"/>
                </a:lnTo>
                <a:lnTo>
                  <a:pt x="128288" y="81662"/>
                </a:lnTo>
                <a:close/>
                <a:moveTo>
                  <a:pt x="180495" y="41880"/>
                </a:moveTo>
                <a:lnTo>
                  <a:pt x="110629" y="65167"/>
                </a:lnTo>
                <a:lnTo>
                  <a:pt x="164549" y="235631"/>
                </a:lnTo>
                <a:lnTo>
                  <a:pt x="242157" y="235631"/>
                </a:lnTo>
                <a:close/>
                <a:moveTo>
                  <a:pt x="383457" y="35345"/>
                </a:moveTo>
                <a:lnTo>
                  <a:pt x="364561" y="58908"/>
                </a:lnTo>
                <a:lnTo>
                  <a:pt x="402352" y="58908"/>
                </a:lnTo>
                <a:close/>
                <a:moveTo>
                  <a:pt x="285109" y="19605"/>
                </a:moveTo>
                <a:cubicBezTo>
                  <a:pt x="268887" y="19605"/>
                  <a:pt x="255614" y="32859"/>
                  <a:pt x="255614" y="49059"/>
                </a:cubicBezTo>
                <a:cubicBezTo>
                  <a:pt x="255614" y="65351"/>
                  <a:pt x="268887" y="78513"/>
                  <a:pt x="285109" y="78513"/>
                </a:cubicBezTo>
                <a:cubicBezTo>
                  <a:pt x="301424" y="78513"/>
                  <a:pt x="314604" y="65351"/>
                  <a:pt x="314604" y="49059"/>
                </a:cubicBezTo>
                <a:cubicBezTo>
                  <a:pt x="314604" y="32859"/>
                  <a:pt x="301424" y="19605"/>
                  <a:pt x="285109" y="19605"/>
                </a:cubicBezTo>
                <a:close/>
                <a:moveTo>
                  <a:pt x="285109" y="0"/>
                </a:moveTo>
                <a:cubicBezTo>
                  <a:pt x="312208" y="0"/>
                  <a:pt x="334329" y="21998"/>
                  <a:pt x="334329" y="49059"/>
                </a:cubicBezTo>
                <a:cubicBezTo>
                  <a:pt x="334329" y="65075"/>
                  <a:pt x="326495" y="79157"/>
                  <a:pt x="314604" y="88085"/>
                </a:cubicBezTo>
                <a:lnTo>
                  <a:pt x="314604" y="235631"/>
                </a:lnTo>
                <a:lnTo>
                  <a:pt x="334329" y="235631"/>
                </a:lnTo>
                <a:lnTo>
                  <a:pt x="334329" y="65259"/>
                </a:lnTo>
                <a:lnTo>
                  <a:pt x="383457" y="3958"/>
                </a:lnTo>
                <a:lnTo>
                  <a:pt x="432584" y="65259"/>
                </a:lnTo>
                <a:lnTo>
                  <a:pt x="432584" y="235631"/>
                </a:lnTo>
                <a:lnTo>
                  <a:pt x="471941" y="235631"/>
                </a:lnTo>
                <a:lnTo>
                  <a:pt x="471941" y="255236"/>
                </a:lnTo>
                <a:lnTo>
                  <a:pt x="452309" y="255236"/>
                </a:lnTo>
                <a:lnTo>
                  <a:pt x="452309" y="520321"/>
                </a:lnTo>
                <a:cubicBezTo>
                  <a:pt x="452309" y="536613"/>
                  <a:pt x="439036" y="549775"/>
                  <a:pt x="422814" y="549775"/>
                </a:cubicBezTo>
                <a:lnTo>
                  <a:pt x="167130" y="549775"/>
                </a:lnTo>
                <a:cubicBezTo>
                  <a:pt x="150908" y="549775"/>
                  <a:pt x="137635" y="536613"/>
                  <a:pt x="137635" y="520321"/>
                </a:cubicBezTo>
                <a:lnTo>
                  <a:pt x="137635" y="255236"/>
                </a:lnTo>
                <a:lnTo>
                  <a:pt x="118002" y="255236"/>
                </a:lnTo>
                <a:lnTo>
                  <a:pt x="118002" y="235631"/>
                </a:lnTo>
                <a:lnTo>
                  <a:pt x="143903" y="235631"/>
                </a:lnTo>
                <a:lnTo>
                  <a:pt x="86019" y="52649"/>
                </a:lnTo>
                <a:lnTo>
                  <a:pt x="193214" y="17028"/>
                </a:lnTo>
                <a:lnTo>
                  <a:pt x="255614" y="213080"/>
                </a:lnTo>
                <a:lnTo>
                  <a:pt x="255614" y="88085"/>
                </a:lnTo>
                <a:cubicBezTo>
                  <a:pt x="243816" y="79157"/>
                  <a:pt x="235982" y="65075"/>
                  <a:pt x="235982" y="49059"/>
                </a:cubicBezTo>
                <a:cubicBezTo>
                  <a:pt x="235982" y="21998"/>
                  <a:pt x="258011" y="0"/>
                  <a:pt x="285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矩形: 圆角 13">
            <a:extLst>
              <a:ext uri="{FF2B5EF4-FFF2-40B4-BE49-F238E27FC236}">
                <a16:creationId xmlns:a16="http://schemas.microsoft.com/office/drawing/2014/main" id="{0C731D78-7956-95D3-154D-8E8BBA6138D0}"/>
              </a:ext>
            </a:extLst>
          </p:cNvPr>
          <p:cNvSpPr/>
          <p:nvPr/>
        </p:nvSpPr>
        <p:spPr>
          <a:xfrm>
            <a:off x="4421968" y="5035664"/>
            <a:ext cx="3510709" cy="584775"/>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US" altLang="zh-CN"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Challenges of Traditional Maintenance Models</a:t>
            </a:r>
            <a:endParaRPr kumimoji="0" lang="zh-CN" altLang="en-US"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8" name="矩形: 圆角 17">
            <a:extLst>
              <a:ext uri="{FF2B5EF4-FFF2-40B4-BE49-F238E27FC236}">
                <a16:creationId xmlns:a16="http://schemas.microsoft.com/office/drawing/2014/main" id="{B31A7EC4-BC95-5DAC-3259-57C9DC536D1F}"/>
              </a:ext>
            </a:extLst>
          </p:cNvPr>
          <p:cNvSpPr/>
          <p:nvPr/>
        </p:nvSpPr>
        <p:spPr>
          <a:xfrm>
            <a:off x="932763" y="1941980"/>
            <a:ext cx="3510709" cy="584775"/>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0" lang="en-US" altLang="zh-CN"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Economic Powerhouse</a:t>
            </a:r>
            <a:endParaRPr kumimoji="0" lang="zh-CN" altLang="en-US"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4097626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a:extLst>
              <a:ext uri="{FF2B5EF4-FFF2-40B4-BE49-F238E27FC236}">
                <a16:creationId xmlns:a16="http://schemas.microsoft.com/office/drawing/2014/main" id="{E6872597-B72C-89AC-3FB6-A3AD69FC61FF}"/>
              </a:ext>
            </a:extLst>
          </p:cNvPr>
          <p:cNvSpPr/>
          <p:nvPr/>
        </p:nvSpPr>
        <p:spPr>
          <a:xfrm>
            <a:off x="0" y="1098596"/>
            <a:ext cx="12192000" cy="2565582"/>
          </a:xfrm>
          <a:prstGeom prst="rect">
            <a:avLst/>
          </a:prstGeom>
          <a:gradFill flip="none" rotWithShape="1">
            <a:gsLst>
              <a:gs pos="0">
                <a:schemeClr val="accent1"/>
              </a:gs>
              <a:gs pos="100000">
                <a:schemeClr val="accent2"/>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B32AF439-B716-071B-E6CA-24F561E30A25}"/>
              </a:ext>
            </a:extLst>
          </p:cNvPr>
          <p:cNvSpPr>
            <a:spLocks noGrp="1"/>
          </p:cNvSpPr>
          <p:nvPr>
            <p:ph type="title"/>
          </p:nvPr>
        </p:nvSpPr>
        <p:spPr/>
        <p:txBody>
          <a:bodyPr/>
          <a:lstStyle/>
          <a:p>
            <a:r>
              <a:rPr lang="en-US" altLang="zh-CN" dirty="0"/>
              <a:t>Background and Motivation</a:t>
            </a:r>
            <a:endParaRPr lang="zh-CN" altLang="en-US" dirty="0"/>
          </a:p>
        </p:txBody>
      </p:sp>
      <p:sp>
        <p:nvSpPr>
          <p:cNvPr id="7" name="文本框 6">
            <a:extLst>
              <a:ext uri="{FF2B5EF4-FFF2-40B4-BE49-F238E27FC236}">
                <a16:creationId xmlns:a16="http://schemas.microsoft.com/office/drawing/2014/main" id="{36098276-EC6F-24EB-CE61-D54FF8996ED7}"/>
              </a:ext>
            </a:extLst>
          </p:cNvPr>
          <p:cNvSpPr txBox="1"/>
          <p:nvPr/>
        </p:nvSpPr>
        <p:spPr>
          <a:xfrm>
            <a:off x="889730" y="1513117"/>
            <a:ext cx="4445366" cy="369332"/>
          </a:xfrm>
          <a:prstGeom prst="rect">
            <a:avLst/>
          </a:prstGeom>
          <a:noFill/>
        </p:spPr>
        <p:txBody>
          <a:bodyPr wrap="square">
            <a:spAutoFit/>
          </a:bodyPr>
          <a:lstStyle/>
          <a:p>
            <a:r>
              <a:rPr lang="en-US" altLang="zh-CN" b="1" dirty="0">
                <a:solidFill>
                  <a:schemeClr val="bg1"/>
                </a:solidFill>
                <a:latin typeface="+mj-ea"/>
                <a:ea typeface="+mj-ea"/>
              </a:rPr>
              <a:t>The problems we need to solve are:</a:t>
            </a:r>
            <a:endParaRPr lang="zh-CN" altLang="en-US" b="1" dirty="0">
              <a:solidFill>
                <a:schemeClr val="bg1"/>
              </a:solidFill>
              <a:latin typeface="+mj-ea"/>
              <a:ea typeface="+mj-ea"/>
            </a:endParaRPr>
          </a:p>
        </p:txBody>
      </p:sp>
      <p:sp>
        <p:nvSpPr>
          <p:cNvPr id="4" name="文本框 3">
            <a:extLst>
              <a:ext uri="{FF2B5EF4-FFF2-40B4-BE49-F238E27FC236}">
                <a16:creationId xmlns:a16="http://schemas.microsoft.com/office/drawing/2014/main" id="{FEB2E152-97AB-4486-7530-BEBD06B42DD1}"/>
              </a:ext>
            </a:extLst>
          </p:cNvPr>
          <p:cNvSpPr txBox="1"/>
          <p:nvPr/>
        </p:nvSpPr>
        <p:spPr>
          <a:xfrm>
            <a:off x="962093" y="2136960"/>
            <a:ext cx="10405412" cy="954107"/>
          </a:xfrm>
          <a:prstGeom prst="rect">
            <a:avLst/>
          </a:prstGeom>
          <a:noFill/>
        </p:spPr>
        <p:txBody>
          <a:bodyPr wrap="square">
            <a:spAutoFit/>
          </a:bodyPr>
          <a:lstStyle/>
          <a:p>
            <a:r>
              <a:rPr lang="en-US" altLang="zh-CN" sz="2800" b="1" dirty="0">
                <a:solidFill>
                  <a:schemeClr val="bg1"/>
                </a:solidFill>
                <a:latin typeface="+mj-ea"/>
                <a:ea typeface="+mj-ea"/>
              </a:rPr>
              <a:t>Addressing the Challenge of Short-Term Track Geometry Irregularity Deterioration Prediction</a:t>
            </a:r>
            <a:endParaRPr lang="zh-CN" altLang="en-US" sz="2800" b="1" dirty="0">
              <a:solidFill>
                <a:schemeClr val="bg1"/>
              </a:solidFill>
              <a:latin typeface="+mj-ea"/>
              <a:ea typeface="+mj-ea"/>
            </a:endParaRPr>
          </a:p>
        </p:txBody>
      </p:sp>
      <p:sp>
        <p:nvSpPr>
          <p:cNvPr id="6" name="矩形: 圆角 5">
            <a:extLst>
              <a:ext uri="{FF2B5EF4-FFF2-40B4-BE49-F238E27FC236}">
                <a16:creationId xmlns:a16="http://schemas.microsoft.com/office/drawing/2014/main" id="{8BE9C0BF-4602-46F7-65F9-7AF18F9003CB}"/>
              </a:ext>
            </a:extLst>
          </p:cNvPr>
          <p:cNvSpPr/>
          <p:nvPr/>
        </p:nvSpPr>
        <p:spPr>
          <a:xfrm>
            <a:off x="1034456" y="3981565"/>
            <a:ext cx="3551192" cy="561900"/>
          </a:xfrm>
          <a:prstGeom prst="roundRect">
            <a:avLst>
              <a:gd name="adj" fmla="val 8095"/>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bg1"/>
                </a:solidFill>
                <a:latin typeface="+mj-ea"/>
                <a:ea typeface="+mj-ea"/>
              </a:rPr>
              <a:t>Limitations of Existing Methods</a:t>
            </a:r>
            <a:endParaRPr lang="zh-CN" altLang="en-US" sz="1600" b="1" dirty="0">
              <a:solidFill>
                <a:schemeClr val="bg1"/>
              </a:solidFill>
              <a:latin typeface="+mj-ea"/>
              <a:ea typeface="+mj-ea"/>
            </a:endParaRPr>
          </a:p>
        </p:txBody>
      </p:sp>
      <p:sp>
        <p:nvSpPr>
          <p:cNvPr id="8" name="文本框 7">
            <a:extLst>
              <a:ext uri="{FF2B5EF4-FFF2-40B4-BE49-F238E27FC236}">
                <a16:creationId xmlns:a16="http://schemas.microsoft.com/office/drawing/2014/main" id="{DA53F87C-29E1-6A27-9B98-56F354F45CC2}"/>
              </a:ext>
            </a:extLst>
          </p:cNvPr>
          <p:cNvSpPr txBox="1"/>
          <p:nvPr/>
        </p:nvSpPr>
        <p:spPr>
          <a:xfrm>
            <a:off x="962093" y="4635798"/>
            <a:ext cx="10287001" cy="646331"/>
          </a:xfrm>
          <a:prstGeom prst="rect">
            <a:avLst/>
          </a:prstGeom>
          <a:noFill/>
        </p:spPr>
        <p:txBody>
          <a:bodyPr wrap="square">
            <a:spAutoFit/>
          </a:bodyPr>
          <a:lstStyle/>
          <a:p>
            <a:pPr marL="285750" lvl="1" indent="-285750">
              <a:spcAft>
                <a:spcPts val="600"/>
              </a:spcAft>
              <a:buFont typeface="Arial" panose="020B0604020202020204" pitchFamily="34" charset="0"/>
              <a:buChar char="•"/>
              <a:defRPr/>
            </a:pPr>
            <a:r>
              <a:rPr lang="en-US" altLang="zh-CN" b="1" dirty="0">
                <a:latin typeface="微软雅黑" panose="020B0503020204020204" pitchFamily="34" charset="-122"/>
                <a:ea typeface="微软雅黑" panose="020B0503020204020204" pitchFamily="34" charset="-122"/>
              </a:rPr>
              <a:t>Traditional methods: </a:t>
            </a:r>
            <a:r>
              <a:rPr lang="en-US" altLang="zh-CN" dirty="0">
                <a:latin typeface="微软雅黑" panose="020B0503020204020204" pitchFamily="34" charset="-122"/>
                <a:ea typeface="微软雅黑" panose="020B0503020204020204" pitchFamily="34" charset="-122"/>
              </a:rPr>
              <a:t>Statistical regression and stochastic process models have limited optimization space when dealing with multi-source heterogeneous factors</a:t>
            </a:r>
            <a:endParaRPr kumimoji="0" lang="en-US" altLang="zh-CN"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p:txBody>
      </p:sp>
      <p:sp>
        <p:nvSpPr>
          <p:cNvPr id="10" name="文本框 9">
            <a:extLst>
              <a:ext uri="{FF2B5EF4-FFF2-40B4-BE49-F238E27FC236}">
                <a16:creationId xmlns:a16="http://schemas.microsoft.com/office/drawing/2014/main" id="{4C205B9E-69CE-0059-A953-55E0FC126626}"/>
              </a:ext>
            </a:extLst>
          </p:cNvPr>
          <p:cNvSpPr txBox="1"/>
          <p:nvPr/>
        </p:nvSpPr>
        <p:spPr>
          <a:xfrm>
            <a:off x="962093" y="5559128"/>
            <a:ext cx="10287001" cy="646331"/>
          </a:xfrm>
          <a:prstGeom prst="rect">
            <a:avLst/>
          </a:prstGeom>
          <a:noFill/>
        </p:spPr>
        <p:txBody>
          <a:bodyPr wrap="square">
            <a:spAutoFit/>
          </a:bodyPr>
          <a:lstStyle/>
          <a:p>
            <a:pPr marL="285750" lvl="1" indent="-285750">
              <a:spcAft>
                <a:spcPts val="600"/>
              </a:spcAft>
              <a:buFont typeface="Arial" panose="020B0604020202020204" pitchFamily="34" charset="0"/>
              <a:buChar char="•"/>
              <a:defRPr/>
            </a:pP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Existing deep learning methods: </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Focus on single parameters, ignore parameter coupling, assume equidistant sampling</a:t>
            </a:r>
          </a:p>
        </p:txBody>
      </p:sp>
    </p:spTree>
    <p:extLst>
      <p:ext uri="{BB962C8B-B14F-4D97-AF65-F5344CB8AC3E}">
        <p14:creationId xmlns:p14="http://schemas.microsoft.com/office/powerpoint/2010/main" val="2872831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AB2DB-DEA8-F8CD-F596-DF52E239411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F2D65AB-BEAB-4AE3-7702-AC4C56E02A3C}"/>
              </a:ext>
            </a:extLst>
          </p:cNvPr>
          <p:cNvSpPr>
            <a:spLocks noGrp="1"/>
          </p:cNvSpPr>
          <p:nvPr>
            <p:ph type="title"/>
          </p:nvPr>
        </p:nvSpPr>
        <p:spPr/>
        <p:txBody>
          <a:bodyPr/>
          <a:lstStyle/>
          <a:p>
            <a:r>
              <a:rPr lang="en-US" altLang="zh-CN" dirty="0"/>
              <a:t>Background and Motivation</a:t>
            </a:r>
            <a:endParaRPr lang="zh-CN" altLang="en-US" dirty="0"/>
          </a:p>
        </p:txBody>
      </p:sp>
      <p:grpSp>
        <p:nvGrpSpPr>
          <p:cNvPr id="10" name="组合 9">
            <a:extLst>
              <a:ext uri="{FF2B5EF4-FFF2-40B4-BE49-F238E27FC236}">
                <a16:creationId xmlns:a16="http://schemas.microsoft.com/office/drawing/2014/main" id="{FEF4C91C-BC46-909E-9CB7-4D399B6EAEAB}"/>
              </a:ext>
            </a:extLst>
          </p:cNvPr>
          <p:cNvGrpSpPr/>
          <p:nvPr/>
        </p:nvGrpSpPr>
        <p:grpSpPr>
          <a:xfrm>
            <a:off x="571501" y="1861149"/>
            <a:ext cx="5397499" cy="4514251"/>
            <a:chOff x="391557" y="1753916"/>
            <a:chExt cx="6991144" cy="3002781"/>
          </a:xfrm>
        </p:grpSpPr>
        <p:grpSp>
          <p:nvGrpSpPr>
            <p:cNvPr id="9" name="组合 8">
              <a:extLst>
                <a:ext uri="{FF2B5EF4-FFF2-40B4-BE49-F238E27FC236}">
                  <a16:creationId xmlns:a16="http://schemas.microsoft.com/office/drawing/2014/main" id="{C3EE16F3-9947-3FAB-0190-064D2ECDDFC3}"/>
                </a:ext>
              </a:extLst>
            </p:cNvPr>
            <p:cNvGrpSpPr/>
            <p:nvPr/>
          </p:nvGrpSpPr>
          <p:grpSpPr>
            <a:xfrm>
              <a:off x="391557" y="1753916"/>
              <a:ext cx="6991144" cy="897212"/>
              <a:chOff x="434215" y="986621"/>
              <a:chExt cx="6991144" cy="897212"/>
            </a:xfrm>
          </p:grpSpPr>
          <p:sp>
            <p:nvSpPr>
              <p:cNvPr id="8" name="文本框 7">
                <a:extLst>
                  <a:ext uri="{FF2B5EF4-FFF2-40B4-BE49-F238E27FC236}">
                    <a16:creationId xmlns:a16="http://schemas.microsoft.com/office/drawing/2014/main" id="{B524C873-440C-C78D-C688-6A78EB9AEFF5}"/>
                  </a:ext>
                </a:extLst>
              </p:cNvPr>
              <p:cNvSpPr txBox="1"/>
              <p:nvPr/>
            </p:nvSpPr>
            <p:spPr>
              <a:xfrm>
                <a:off x="434216" y="1560238"/>
                <a:ext cx="6991143" cy="323595"/>
              </a:xfrm>
              <a:prstGeom prst="rect">
                <a:avLst/>
              </a:prstGeom>
              <a:noFill/>
            </p:spPr>
            <p:txBody>
              <a:bodyPr wrap="square">
                <a:spAutoFit/>
              </a:bodyPr>
              <a:lstStyle/>
              <a:p>
                <a:pPr lvl="0">
                  <a:lnSpc>
                    <a:spcPct val="132000"/>
                  </a:lnSpc>
                  <a:spcAft>
                    <a:spcPts val="600"/>
                  </a:spcAft>
                  <a:defRPr/>
                </a:pPr>
                <a:r>
                  <a:rPr lang="en-US" altLang="zh-CN" sz="1600" dirty="0">
                    <a:solidFill>
                      <a:prstClr val="black"/>
                    </a:solidFill>
                    <a:latin typeface="+mj-ea"/>
                    <a:ea typeface="+mj-ea"/>
                  </a:rPr>
                  <a:t>Need to consider coupling effects among 7 key geometric parameters.</a:t>
                </a:r>
              </a:p>
            </p:txBody>
          </p:sp>
          <p:sp>
            <p:nvSpPr>
              <p:cNvPr id="5" name="矩形: 圆角 4">
                <a:extLst>
                  <a:ext uri="{FF2B5EF4-FFF2-40B4-BE49-F238E27FC236}">
                    <a16:creationId xmlns:a16="http://schemas.microsoft.com/office/drawing/2014/main" id="{7C27E268-9226-7416-DC14-290A75DA9760}"/>
                  </a:ext>
                </a:extLst>
              </p:cNvPr>
              <p:cNvSpPr/>
              <p:nvPr/>
            </p:nvSpPr>
            <p:spPr>
              <a:xfrm>
                <a:off x="434215" y="986621"/>
                <a:ext cx="6677024" cy="476250"/>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mj-ea"/>
                    <a:ea typeface="+mj-ea"/>
                  </a:rPr>
                  <a:t>Coordinated Multi-parameter Analysis</a:t>
                </a:r>
                <a:endParaRPr lang="zh-CN" altLang="en-US" b="1" dirty="0">
                  <a:latin typeface="+mj-ea"/>
                  <a:ea typeface="+mj-ea"/>
                </a:endParaRPr>
              </a:p>
            </p:txBody>
          </p:sp>
        </p:grpSp>
        <p:grpSp>
          <p:nvGrpSpPr>
            <p:cNvPr id="6" name="组合 5">
              <a:extLst>
                <a:ext uri="{FF2B5EF4-FFF2-40B4-BE49-F238E27FC236}">
                  <a16:creationId xmlns:a16="http://schemas.microsoft.com/office/drawing/2014/main" id="{7241A1A6-81D9-E300-4819-21970578266D}"/>
                </a:ext>
              </a:extLst>
            </p:cNvPr>
            <p:cNvGrpSpPr/>
            <p:nvPr/>
          </p:nvGrpSpPr>
          <p:grpSpPr>
            <a:xfrm>
              <a:off x="434215" y="2809875"/>
              <a:ext cx="6677024" cy="897211"/>
              <a:chOff x="434215" y="2809875"/>
              <a:chExt cx="6677024" cy="897211"/>
            </a:xfrm>
          </p:grpSpPr>
          <p:sp>
            <p:nvSpPr>
              <p:cNvPr id="7" name="文本框 6">
                <a:extLst>
                  <a:ext uri="{FF2B5EF4-FFF2-40B4-BE49-F238E27FC236}">
                    <a16:creationId xmlns:a16="http://schemas.microsoft.com/office/drawing/2014/main" id="{C9018ED9-97E7-A1A5-CEBE-39177D2B2E2A}"/>
                  </a:ext>
                </a:extLst>
              </p:cNvPr>
              <p:cNvSpPr txBox="1"/>
              <p:nvPr/>
            </p:nvSpPr>
            <p:spPr>
              <a:xfrm>
                <a:off x="434215" y="3383491"/>
                <a:ext cx="6634366" cy="323595"/>
              </a:xfrm>
              <a:prstGeom prst="rect">
                <a:avLst/>
              </a:prstGeom>
              <a:noFill/>
            </p:spPr>
            <p:txBody>
              <a:bodyPr wrap="square">
                <a:spAutoFit/>
              </a:bodyPr>
              <a:lstStyle/>
              <a:p>
                <a:pPr lvl="0">
                  <a:lnSpc>
                    <a:spcPct val="132000"/>
                  </a:lnSpc>
                  <a:spcAft>
                    <a:spcPts val="600"/>
                  </a:spcAft>
                  <a:defRPr/>
                </a:pPr>
                <a:r>
                  <a:rPr lang="en-US" altLang="zh-CN" sz="1600" dirty="0">
                    <a:solidFill>
                      <a:prstClr val="black"/>
                    </a:solidFill>
                    <a:latin typeface="+mj-ea"/>
                    <a:ea typeface="+mj-ea"/>
                  </a:rPr>
                  <a:t>Real detection data exhibits irregular time interval characteristics.</a:t>
                </a:r>
                <a:endParaRPr kumimoji="0" lang="en-US" altLang="zh-CN" sz="1600" i="0" u="none" strike="noStrike" kern="1200" cap="none" spc="0" normalizeH="0" baseline="0" noProof="0" dirty="0">
                  <a:ln>
                    <a:noFill/>
                  </a:ln>
                  <a:solidFill>
                    <a:srgbClr val="C00000"/>
                  </a:solidFill>
                  <a:effectLst/>
                  <a:uLnTx/>
                  <a:uFillTx/>
                  <a:latin typeface="+mj-ea"/>
                  <a:ea typeface="+mj-ea"/>
                  <a:cs typeface="+mn-cs"/>
                </a:endParaRPr>
              </a:p>
            </p:txBody>
          </p:sp>
          <p:sp>
            <p:nvSpPr>
              <p:cNvPr id="14" name="矩形: 圆角 13">
                <a:extLst>
                  <a:ext uri="{FF2B5EF4-FFF2-40B4-BE49-F238E27FC236}">
                    <a16:creationId xmlns:a16="http://schemas.microsoft.com/office/drawing/2014/main" id="{42D678E5-B94C-AF49-07B9-B0A9B4C34187}"/>
                  </a:ext>
                </a:extLst>
              </p:cNvPr>
              <p:cNvSpPr/>
              <p:nvPr/>
            </p:nvSpPr>
            <p:spPr>
              <a:xfrm>
                <a:off x="434215" y="2809875"/>
                <a:ext cx="6677024" cy="476250"/>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mj-ea"/>
                    <a:ea typeface="+mj-ea"/>
                  </a:rPr>
                  <a:t>Non-equidistant Detection Intervals</a:t>
                </a:r>
                <a:endParaRPr lang="zh-CN" altLang="en-US" b="1" dirty="0">
                  <a:latin typeface="+mj-ea"/>
                  <a:ea typeface="+mj-ea"/>
                </a:endParaRPr>
              </a:p>
            </p:txBody>
          </p:sp>
        </p:grpSp>
        <p:grpSp>
          <p:nvGrpSpPr>
            <p:cNvPr id="4" name="组合 3">
              <a:extLst>
                <a:ext uri="{FF2B5EF4-FFF2-40B4-BE49-F238E27FC236}">
                  <a16:creationId xmlns:a16="http://schemas.microsoft.com/office/drawing/2014/main" id="{F6068278-D1D3-FDFD-1432-48B086D3899C}"/>
                </a:ext>
              </a:extLst>
            </p:cNvPr>
            <p:cNvGrpSpPr/>
            <p:nvPr/>
          </p:nvGrpSpPr>
          <p:grpSpPr>
            <a:xfrm>
              <a:off x="391557" y="3865834"/>
              <a:ext cx="6677024" cy="890863"/>
              <a:chOff x="434215" y="4730495"/>
              <a:chExt cx="6677024" cy="890863"/>
            </a:xfrm>
          </p:grpSpPr>
          <p:sp>
            <p:nvSpPr>
              <p:cNvPr id="17" name="文本框 16">
                <a:extLst>
                  <a:ext uri="{FF2B5EF4-FFF2-40B4-BE49-F238E27FC236}">
                    <a16:creationId xmlns:a16="http://schemas.microsoft.com/office/drawing/2014/main" id="{DE77FA49-C379-9A83-05AE-EB4717D7782C}"/>
                  </a:ext>
                </a:extLst>
              </p:cNvPr>
              <p:cNvSpPr txBox="1"/>
              <p:nvPr/>
            </p:nvSpPr>
            <p:spPr>
              <a:xfrm>
                <a:off x="434216" y="5297763"/>
                <a:ext cx="6634367" cy="323595"/>
              </a:xfrm>
              <a:prstGeom prst="rect">
                <a:avLst/>
              </a:prstGeom>
              <a:noFill/>
            </p:spPr>
            <p:txBody>
              <a:bodyPr wrap="square">
                <a:spAutoFit/>
              </a:bodyPr>
              <a:lstStyle/>
              <a:p>
                <a:pPr lvl="0">
                  <a:lnSpc>
                    <a:spcPct val="132000"/>
                  </a:lnSpc>
                  <a:spcAft>
                    <a:spcPts val="600"/>
                  </a:spcAft>
                  <a:defRPr/>
                </a:pPr>
                <a:r>
                  <a:rPr lang="en-US" altLang="zh-CN" sz="1600" dirty="0">
                    <a:solidFill>
                      <a:prstClr val="black"/>
                    </a:solidFill>
                    <a:latin typeface="+mj-ea"/>
                    <a:ea typeface="+mj-ea"/>
                  </a:rPr>
                  <a:t>Need to capture complex spatiotemporal evolution patterns.</a:t>
                </a:r>
                <a:endParaRPr kumimoji="0" lang="en-US" altLang="zh-CN" sz="1600" i="0" u="none" strike="noStrike" kern="1200" cap="none" spc="0" normalizeH="0" baseline="0" noProof="0" dirty="0">
                  <a:ln>
                    <a:noFill/>
                  </a:ln>
                  <a:solidFill>
                    <a:srgbClr val="C00000"/>
                  </a:solidFill>
                  <a:effectLst/>
                  <a:uLnTx/>
                  <a:uFillTx/>
                  <a:latin typeface="+mj-ea"/>
                  <a:ea typeface="+mj-ea"/>
                  <a:cs typeface="+mn-cs"/>
                </a:endParaRPr>
              </a:p>
            </p:txBody>
          </p:sp>
          <p:sp>
            <p:nvSpPr>
              <p:cNvPr id="18" name="矩形: 圆角 17">
                <a:extLst>
                  <a:ext uri="{FF2B5EF4-FFF2-40B4-BE49-F238E27FC236}">
                    <a16:creationId xmlns:a16="http://schemas.microsoft.com/office/drawing/2014/main" id="{251336ED-1CBC-4FC9-404A-AA9CD8AF0437}"/>
                  </a:ext>
                </a:extLst>
              </p:cNvPr>
              <p:cNvSpPr/>
              <p:nvPr/>
            </p:nvSpPr>
            <p:spPr>
              <a:xfrm>
                <a:off x="434215" y="4730495"/>
                <a:ext cx="6677024" cy="476250"/>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mj-ea"/>
                    <a:ea typeface="+mj-ea"/>
                  </a:rPr>
                  <a:t>Spatiotemporal Feature Extraction</a:t>
                </a:r>
                <a:endParaRPr lang="zh-CN" altLang="en-US" b="1" dirty="0">
                  <a:latin typeface="+mj-ea"/>
                  <a:ea typeface="+mj-ea"/>
                </a:endParaRPr>
              </a:p>
            </p:txBody>
          </p:sp>
        </p:grpSp>
      </p:grpSp>
      <p:sp>
        <p:nvSpPr>
          <p:cNvPr id="13" name="矩形: 圆角 12">
            <a:extLst>
              <a:ext uri="{FF2B5EF4-FFF2-40B4-BE49-F238E27FC236}">
                <a16:creationId xmlns:a16="http://schemas.microsoft.com/office/drawing/2014/main" id="{D21A5E4C-F38C-57E2-E23F-68778B224064}"/>
              </a:ext>
            </a:extLst>
          </p:cNvPr>
          <p:cNvSpPr/>
          <p:nvPr/>
        </p:nvSpPr>
        <p:spPr>
          <a:xfrm>
            <a:off x="604184" y="1024804"/>
            <a:ext cx="3551192" cy="561900"/>
          </a:xfrm>
          <a:prstGeom prst="roundRect">
            <a:avLst>
              <a:gd name="adj" fmla="val 8095"/>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600" b="1" dirty="0">
                <a:solidFill>
                  <a:schemeClr val="bg1"/>
                </a:solidFill>
                <a:latin typeface="+mj-ea"/>
                <a:ea typeface="+mj-ea"/>
              </a:rPr>
              <a:t>Main Challenges</a:t>
            </a:r>
            <a:endParaRPr lang="zh-CN" altLang="en-US" sz="1600" b="1" dirty="0">
              <a:solidFill>
                <a:schemeClr val="bg1"/>
              </a:solidFill>
              <a:latin typeface="+mj-ea"/>
              <a:ea typeface="+mj-ea"/>
            </a:endParaRPr>
          </a:p>
        </p:txBody>
      </p:sp>
      <p:sp>
        <p:nvSpPr>
          <p:cNvPr id="15" name="矩形: 圆角 14">
            <a:extLst>
              <a:ext uri="{FF2B5EF4-FFF2-40B4-BE49-F238E27FC236}">
                <a16:creationId xmlns:a16="http://schemas.microsoft.com/office/drawing/2014/main" id="{2F3AFD49-6E3A-B264-0150-CC81E19CF394}"/>
              </a:ext>
            </a:extLst>
          </p:cNvPr>
          <p:cNvSpPr/>
          <p:nvPr/>
        </p:nvSpPr>
        <p:spPr bwMode="auto">
          <a:xfrm>
            <a:off x="6715973" y="1602358"/>
            <a:ext cx="4746476" cy="369332"/>
          </a:xfrm>
          <a:prstGeom prst="roundRect">
            <a:avLst>
              <a:gd name="adj" fmla="val 50000"/>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lstStyle/>
          <a:p>
            <a:pPr algn="ctr"/>
            <a:r>
              <a:rPr lang="en-US" altLang="zh-CN" sz="2000" b="1" kern="0" spc="-40" dirty="0">
                <a:solidFill>
                  <a:srgbClr val="FFFFFF"/>
                </a:solidFill>
                <a:latin typeface="Times New Roman" panose="02020603050405020304"/>
                <a:ea typeface="微软雅黑" panose="020B0503020204020204" pitchFamily="34" charset="-122"/>
              </a:rPr>
              <a:t>Track geometry irregularity deterioration</a:t>
            </a:r>
          </a:p>
        </p:txBody>
      </p:sp>
      <p:pic>
        <p:nvPicPr>
          <p:cNvPr id="16" name="图片 15">
            <a:extLst>
              <a:ext uri="{FF2B5EF4-FFF2-40B4-BE49-F238E27FC236}">
                <a16:creationId xmlns:a16="http://schemas.microsoft.com/office/drawing/2014/main" id="{49F5F7B6-C878-152C-4D14-08015A4CC347}"/>
              </a:ext>
            </a:extLst>
          </p:cNvPr>
          <p:cNvPicPr>
            <a:picLocks noChangeAspect="1"/>
          </p:cNvPicPr>
          <p:nvPr/>
        </p:nvPicPr>
        <p:blipFill>
          <a:blip r:embed="rId3"/>
          <a:stretch>
            <a:fillRect/>
          </a:stretch>
        </p:blipFill>
        <p:spPr>
          <a:xfrm>
            <a:off x="6376002" y="2143347"/>
            <a:ext cx="5426418" cy="39055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44827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027E0-B920-04F5-B519-FC28590F5664}"/>
            </a:ext>
          </a:extLst>
        </p:cNvPr>
        <p:cNvGrpSpPr/>
        <p:nvPr/>
      </p:nvGrpSpPr>
      <p:grpSpPr>
        <a:xfrm>
          <a:off x="0" y="0"/>
          <a:ext cx="0" cy="0"/>
          <a:chOff x="0" y="0"/>
          <a:chExt cx="0" cy="0"/>
        </a:xfrm>
      </p:grpSpPr>
      <p:sp>
        <p:nvSpPr>
          <p:cNvPr id="2" name="矩形: 圆角 1">
            <a:extLst>
              <a:ext uri="{FF2B5EF4-FFF2-40B4-BE49-F238E27FC236}">
                <a16:creationId xmlns:a16="http://schemas.microsoft.com/office/drawing/2014/main" id="{D0555CE1-73D7-88AB-EB24-01FA159858FB}"/>
              </a:ext>
            </a:extLst>
          </p:cNvPr>
          <p:cNvSpPr/>
          <p:nvPr/>
        </p:nvSpPr>
        <p:spPr>
          <a:xfrm>
            <a:off x="1965729" y="2489105"/>
            <a:ext cx="1368021" cy="1375412"/>
          </a:xfrm>
          <a:prstGeom prst="roundRect">
            <a:avLst>
              <a:gd name="adj" fmla="val 5991"/>
            </a:avLst>
          </a:prstGeom>
          <a:solidFill>
            <a:schemeClr val="accent2"/>
          </a:solidFill>
          <a:ln>
            <a:noFill/>
          </a:ln>
          <a:effectLst/>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zh-CN" sz="4800" b="1" dirty="0">
                <a:latin typeface="+mj-ea"/>
                <a:ea typeface="+mj-ea"/>
              </a:rPr>
              <a:t>02</a:t>
            </a:r>
            <a:endParaRPr lang="zh-CN" altLang="en-US" sz="4800" b="1" dirty="0">
              <a:latin typeface="+mj-ea"/>
              <a:ea typeface="+mj-ea"/>
            </a:endParaRPr>
          </a:p>
        </p:txBody>
      </p:sp>
      <p:sp>
        <p:nvSpPr>
          <p:cNvPr id="4" name="文本框 3">
            <a:extLst>
              <a:ext uri="{FF2B5EF4-FFF2-40B4-BE49-F238E27FC236}">
                <a16:creationId xmlns:a16="http://schemas.microsoft.com/office/drawing/2014/main" id="{7536B545-4DDF-299B-5355-C03AADD1EA7A}"/>
              </a:ext>
            </a:extLst>
          </p:cNvPr>
          <p:cNvSpPr txBox="1"/>
          <p:nvPr/>
        </p:nvSpPr>
        <p:spPr>
          <a:xfrm>
            <a:off x="3743324" y="2575464"/>
            <a:ext cx="7077075" cy="1323439"/>
          </a:xfrm>
          <a:prstGeom prst="rect">
            <a:avLst/>
          </a:prstGeom>
          <a:noFill/>
        </p:spPr>
        <p:txBody>
          <a:bodyPr wrap="square">
            <a:spAutoFit/>
          </a:bodyPr>
          <a:lstStyle/>
          <a:p>
            <a:r>
              <a:rPr lang="en-US" altLang="zh-CN" sz="4000" b="1" dirty="0">
                <a:solidFill>
                  <a:schemeClr val="tx1">
                    <a:lumMod val="75000"/>
                    <a:lumOff val="25000"/>
                  </a:schemeClr>
                </a:solidFill>
              </a:rPr>
              <a:t>Methodology</a:t>
            </a:r>
          </a:p>
          <a:p>
            <a:endParaRPr lang="en-US" altLang="zh-CN" sz="4000" b="1" dirty="0">
              <a:solidFill>
                <a:schemeClr val="tx1">
                  <a:lumMod val="75000"/>
                  <a:lumOff val="25000"/>
                </a:schemeClr>
              </a:solidFill>
            </a:endParaRPr>
          </a:p>
        </p:txBody>
      </p:sp>
    </p:spTree>
    <p:extLst>
      <p:ext uri="{BB962C8B-B14F-4D97-AF65-F5344CB8AC3E}">
        <p14:creationId xmlns:p14="http://schemas.microsoft.com/office/powerpoint/2010/main" val="90227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3A263-5224-181A-B18D-5C54300E4E6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4C25E11-2382-196D-1228-C4EA79726A88}"/>
              </a:ext>
            </a:extLst>
          </p:cNvPr>
          <p:cNvSpPr>
            <a:spLocks noGrp="1"/>
          </p:cNvSpPr>
          <p:nvPr>
            <p:ph type="title"/>
          </p:nvPr>
        </p:nvSpPr>
        <p:spPr/>
        <p:txBody>
          <a:bodyPr>
            <a:normAutofit/>
          </a:bodyPr>
          <a:lstStyle/>
          <a:p>
            <a:r>
              <a:rPr lang="en-US" altLang="zh-CN" dirty="0"/>
              <a:t>Methodology</a:t>
            </a:r>
            <a:endParaRPr lang="zh-CN" altLang="en-US" dirty="0"/>
          </a:p>
        </p:txBody>
      </p:sp>
      <p:sp>
        <p:nvSpPr>
          <p:cNvPr id="4" name="文本框 3">
            <a:extLst>
              <a:ext uri="{FF2B5EF4-FFF2-40B4-BE49-F238E27FC236}">
                <a16:creationId xmlns:a16="http://schemas.microsoft.com/office/drawing/2014/main" id="{ACF8487E-A29A-03A4-880C-864507B03C58}"/>
              </a:ext>
            </a:extLst>
          </p:cNvPr>
          <p:cNvSpPr txBox="1"/>
          <p:nvPr/>
        </p:nvSpPr>
        <p:spPr>
          <a:xfrm>
            <a:off x="426594" y="1390156"/>
            <a:ext cx="11452986" cy="584775"/>
          </a:xfrm>
          <a:prstGeom prst="rect">
            <a:avLst/>
          </a:prstGeom>
          <a:noFill/>
        </p:spPr>
        <p:txBody>
          <a:bodyPr wrap="square">
            <a:spAutoFit/>
          </a:bodyPr>
          <a:lstStyle/>
          <a:p>
            <a:r>
              <a:rPr lang="en-US" altLang="zh-CN" sz="1600" b="1" dirty="0">
                <a:solidFill>
                  <a:schemeClr val="tx1">
                    <a:lumMod val="75000"/>
                    <a:lumOff val="25000"/>
                  </a:schemeClr>
                </a:solidFill>
                <a:latin typeface="+mj-ea"/>
                <a:ea typeface="+mj-ea"/>
              </a:rPr>
              <a:t>Simultaneous prediction of seven key parameters including left/right longitudinal level, left/right alignment, rail gauge, track cross level, and twist through a unified feature extraction network.</a:t>
            </a:r>
            <a:endParaRPr lang="zh-CN" altLang="en-US" sz="1600" b="1" dirty="0">
              <a:solidFill>
                <a:schemeClr val="tx1">
                  <a:lumMod val="75000"/>
                  <a:lumOff val="25000"/>
                </a:schemeClr>
              </a:solidFill>
              <a:latin typeface="+mj-ea"/>
              <a:ea typeface="+mj-ea"/>
            </a:endParaRPr>
          </a:p>
        </p:txBody>
      </p:sp>
      <p:sp>
        <p:nvSpPr>
          <p:cNvPr id="8" name="文本框 7">
            <a:extLst>
              <a:ext uri="{FF2B5EF4-FFF2-40B4-BE49-F238E27FC236}">
                <a16:creationId xmlns:a16="http://schemas.microsoft.com/office/drawing/2014/main" id="{5D72AD23-F15D-0AF5-1CCE-F2BC6742D803}"/>
              </a:ext>
            </a:extLst>
          </p:cNvPr>
          <p:cNvSpPr txBox="1"/>
          <p:nvPr/>
        </p:nvSpPr>
        <p:spPr>
          <a:xfrm>
            <a:off x="426595" y="2832040"/>
            <a:ext cx="7048626" cy="738664"/>
          </a:xfrm>
          <a:prstGeom prst="rect">
            <a:avLst/>
          </a:prstGeom>
          <a:noFill/>
        </p:spPr>
        <p:txBody>
          <a:bodyPr wrap="square">
            <a:spAutoFit/>
          </a:bodyPr>
          <a:lstStyle>
            <a:defPPr>
              <a:defRPr lang="zh-CN"/>
            </a:defPPr>
            <a:lvl1pPr>
              <a:defRPr sz="1400" b="0" i="0">
                <a:solidFill>
                  <a:srgbClr val="222222"/>
                </a:solidFill>
                <a:effectLst/>
                <a:latin typeface="+mj-ea"/>
                <a:ea typeface="+mj-ea"/>
              </a:defRPr>
            </a:lvl1pPr>
          </a:lstStyle>
          <a:p>
            <a:r>
              <a:rPr lang="en-US" altLang="zh-CN" dirty="0"/>
              <a:t>Employs CNN-</a:t>
            </a:r>
            <a:r>
              <a:rPr lang="en-US" altLang="zh-CN" dirty="0" err="1"/>
              <a:t>BiLSTM</a:t>
            </a:r>
            <a:r>
              <a:rPr lang="en-US" altLang="zh-CN" dirty="0"/>
              <a:t>-Attention as shared backbone network to extract generalizable feature representations, with task-specific heads generating specialized predictions.</a:t>
            </a:r>
            <a:endParaRPr lang="zh-CN" altLang="en-US" dirty="0"/>
          </a:p>
        </p:txBody>
      </p:sp>
      <p:sp>
        <p:nvSpPr>
          <p:cNvPr id="9" name="矩形: 圆角 8">
            <a:extLst>
              <a:ext uri="{FF2B5EF4-FFF2-40B4-BE49-F238E27FC236}">
                <a16:creationId xmlns:a16="http://schemas.microsoft.com/office/drawing/2014/main" id="{3C82C481-9BDA-D937-EAEB-58396E557C53}"/>
              </a:ext>
            </a:extLst>
          </p:cNvPr>
          <p:cNvSpPr/>
          <p:nvPr/>
        </p:nvSpPr>
        <p:spPr>
          <a:xfrm>
            <a:off x="426594" y="967740"/>
            <a:ext cx="4145406" cy="365111"/>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mj-ea"/>
                <a:ea typeface="+mj-ea"/>
              </a:rPr>
              <a:t>Multi-task Learning Framework</a:t>
            </a:r>
          </a:p>
        </p:txBody>
      </p:sp>
      <p:sp>
        <p:nvSpPr>
          <p:cNvPr id="10" name="文本框 9">
            <a:extLst>
              <a:ext uri="{FF2B5EF4-FFF2-40B4-BE49-F238E27FC236}">
                <a16:creationId xmlns:a16="http://schemas.microsoft.com/office/drawing/2014/main" id="{EC18ED04-93CA-F4F6-056E-0202E8F17440}"/>
              </a:ext>
            </a:extLst>
          </p:cNvPr>
          <p:cNvSpPr txBox="1"/>
          <p:nvPr/>
        </p:nvSpPr>
        <p:spPr>
          <a:xfrm>
            <a:off x="426594" y="2377630"/>
            <a:ext cx="4886364" cy="400110"/>
          </a:xfrm>
          <a:prstGeom prst="rect">
            <a:avLst/>
          </a:prstGeom>
          <a:noFill/>
        </p:spPr>
        <p:txBody>
          <a:bodyPr wrap="square">
            <a:spAutoFit/>
          </a:bodyPr>
          <a:lstStyle/>
          <a:p>
            <a:r>
              <a:rPr lang="en-US" altLang="zh-CN" sz="2000" b="1" dirty="0">
                <a:solidFill>
                  <a:schemeClr val="accent2"/>
                </a:solidFill>
                <a:latin typeface="+mj-ea"/>
                <a:ea typeface="+mj-ea"/>
              </a:rPr>
              <a:t>Hard Parameter Sharing</a:t>
            </a:r>
            <a:endParaRPr lang="zh-CN" altLang="en-US" sz="2000" b="1" dirty="0">
              <a:solidFill>
                <a:schemeClr val="accent2"/>
              </a:solidFill>
              <a:latin typeface="+mj-ea"/>
              <a:ea typeface="+mj-ea"/>
            </a:endParaRPr>
          </a:p>
        </p:txBody>
      </p:sp>
      <p:sp>
        <p:nvSpPr>
          <p:cNvPr id="11" name="文本框 10">
            <a:extLst>
              <a:ext uri="{FF2B5EF4-FFF2-40B4-BE49-F238E27FC236}">
                <a16:creationId xmlns:a16="http://schemas.microsoft.com/office/drawing/2014/main" id="{B4C16F23-7D1C-7461-544B-D9D8B6CCD17E}"/>
              </a:ext>
            </a:extLst>
          </p:cNvPr>
          <p:cNvSpPr txBox="1"/>
          <p:nvPr/>
        </p:nvSpPr>
        <p:spPr>
          <a:xfrm>
            <a:off x="426594" y="4051259"/>
            <a:ext cx="7985886" cy="400110"/>
          </a:xfrm>
          <a:prstGeom prst="rect">
            <a:avLst/>
          </a:prstGeom>
          <a:noFill/>
        </p:spPr>
        <p:txBody>
          <a:bodyPr wrap="square">
            <a:spAutoFit/>
          </a:bodyPr>
          <a:lstStyle>
            <a:defPPr>
              <a:defRPr lang="zh-CN"/>
            </a:defPPr>
            <a:lvl1pPr>
              <a:defRPr sz="1600" b="1">
                <a:solidFill>
                  <a:schemeClr val="accent2"/>
                </a:solidFill>
                <a:latin typeface="+mj-ea"/>
                <a:ea typeface="+mj-ea"/>
              </a:defRPr>
            </a:lvl1pPr>
          </a:lstStyle>
          <a:p>
            <a:r>
              <a:rPr lang="en-US" altLang="zh-CN" sz="2000"/>
              <a:t>Task-specific Prediction Heads</a:t>
            </a:r>
            <a:endParaRPr lang="zh-CN" altLang="en-US" sz="2000" dirty="0"/>
          </a:p>
        </p:txBody>
      </p:sp>
      <p:sp>
        <p:nvSpPr>
          <p:cNvPr id="12" name="文本框 11">
            <a:extLst>
              <a:ext uri="{FF2B5EF4-FFF2-40B4-BE49-F238E27FC236}">
                <a16:creationId xmlns:a16="http://schemas.microsoft.com/office/drawing/2014/main" id="{50479556-197E-D41B-6EE5-AEAA7BD0ECDD}"/>
              </a:ext>
            </a:extLst>
          </p:cNvPr>
          <p:cNvSpPr txBox="1"/>
          <p:nvPr/>
        </p:nvSpPr>
        <p:spPr>
          <a:xfrm>
            <a:off x="426594" y="4518128"/>
            <a:ext cx="7048627" cy="523220"/>
          </a:xfrm>
          <a:prstGeom prst="rect">
            <a:avLst/>
          </a:prstGeom>
          <a:noFill/>
        </p:spPr>
        <p:txBody>
          <a:bodyPr wrap="square">
            <a:spAutoFit/>
          </a:bodyPr>
          <a:lstStyle>
            <a:defPPr>
              <a:defRPr lang="zh-CN"/>
            </a:defPPr>
            <a:lvl1pPr>
              <a:defRPr sz="1600" b="0" i="0">
                <a:solidFill>
                  <a:srgbClr val="222222"/>
                </a:solidFill>
                <a:effectLst/>
                <a:latin typeface="-apple-system"/>
              </a:defRPr>
            </a:lvl1pPr>
          </a:lstStyle>
          <a:p>
            <a:r>
              <a:rPr lang="en-US" altLang="zh-CN" sz="1400" dirty="0"/>
              <a:t>Dedicated prediction modules designed for each geometric parameter, adapting to unique evolutionary characteristics and distribution properties of each parameter.</a:t>
            </a:r>
            <a:endParaRPr lang="zh-CN" altLang="en-US" sz="1400" dirty="0">
              <a:latin typeface="+mj-ea"/>
              <a:ea typeface="+mj-ea"/>
            </a:endParaRPr>
          </a:p>
        </p:txBody>
      </p:sp>
      <p:cxnSp>
        <p:nvCxnSpPr>
          <p:cNvPr id="16" name="直接连接符 15">
            <a:extLst>
              <a:ext uri="{FF2B5EF4-FFF2-40B4-BE49-F238E27FC236}">
                <a16:creationId xmlns:a16="http://schemas.microsoft.com/office/drawing/2014/main" id="{27C27CA5-A1FF-1222-DEC2-B1216ECFD4AB}"/>
              </a:ext>
            </a:extLst>
          </p:cNvPr>
          <p:cNvCxnSpPr>
            <a:cxnSpLocks/>
          </p:cNvCxnSpPr>
          <p:nvPr/>
        </p:nvCxnSpPr>
        <p:spPr>
          <a:xfrm>
            <a:off x="480060" y="2777740"/>
            <a:ext cx="69037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CE42701E-C749-76FF-3D4E-0A6669CA36E6}"/>
              </a:ext>
            </a:extLst>
          </p:cNvPr>
          <p:cNvCxnSpPr>
            <a:cxnSpLocks/>
          </p:cNvCxnSpPr>
          <p:nvPr/>
        </p:nvCxnSpPr>
        <p:spPr>
          <a:xfrm>
            <a:off x="480060" y="4508674"/>
            <a:ext cx="6903720" cy="0"/>
          </a:xfrm>
          <a:prstGeom prst="line">
            <a:avLst/>
          </a:prstGeom>
        </p:spPr>
        <p:style>
          <a:lnRef idx="1">
            <a:schemeClr val="accent1"/>
          </a:lnRef>
          <a:fillRef idx="0">
            <a:schemeClr val="accent1"/>
          </a:fillRef>
          <a:effectRef idx="0">
            <a:schemeClr val="accent1"/>
          </a:effectRef>
          <a:fontRef idx="minor">
            <a:schemeClr val="tx1"/>
          </a:fontRef>
        </p:style>
      </p:cxnSp>
      <p:pic>
        <p:nvPicPr>
          <p:cNvPr id="20" name="图片 19">
            <a:extLst>
              <a:ext uri="{FF2B5EF4-FFF2-40B4-BE49-F238E27FC236}">
                <a16:creationId xmlns:a16="http://schemas.microsoft.com/office/drawing/2014/main" id="{89014A64-0A26-7858-9407-7BD06A99552E}"/>
              </a:ext>
            </a:extLst>
          </p:cNvPr>
          <p:cNvPicPr>
            <a:picLocks noChangeAspect="1"/>
          </p:cNvPicPr>
          <p:nvPr/>
        </p:nvPicPr>
        <p:blipFill rotWithShape="1">
          <a:blip r:embed="rId3"/>
          <a:srcRect l="766" r="674" b="1037"/>
          <a:stretch/>
        </p:blipFill>
        <p:spPr bwMode="auto">
          <a:xfrm>
            <a:off x="8014053" y="2086551"/>
            <a:ext cx="3636517" cy="40320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grpSp>
        <p:nvGrpSpPr>
          <p:cNvPr id="26" name="组合 25">
            <a:extLst>
              <a:ext uri="{FF2B5EF4-FFF2-40B4-BE49-F238E27FC236}">
                <a16:creationId xmlns:a16="http://schemas.microsoft.com/office/drawing/2014/main" id="{C2967CBF-9340-4B03-C342-01117E883B58}"/>
              </a:ext>
            </a:extLst>
          </p:cNvPr>
          <p:cNvGrpSpPr/>
          <p:nvPr/>
        </p:nvGrpSpPr>
        <p:grpSpPr>
          <a:xfrm>
            <a:off x="480059" y="5438544"/>
            <a:ext cx="6995162" cy="523220"/>
            <a:chOff x="480059" y="5438543"/>
            <a:chExt cx="6995161" cy="646331"/>
          </a:xfrm>
        </p:grpSpPr>
        <p:sp>
          <p:nvSpPr>
            <p:cNvPr id="24" name="文本框 23">
              <a:extLst>
                <a:ext uri="{FF2B5EF4-FFF2-40B4-BE49-F238E27FC236}">
                  <a16:creationId xmlns:a16="http://schemas.microsoft.com/office/drawing/2014/main" id="{4CEBD6DB-2D13-7B2C-BAA1-FB8851F749A3}"/>
                </a:ext>
              </a:extLst>
            </p:cNvPr>
            <p:cNvSpPr txBox="1"/>
            <p:nvPr/>
          </p:nvSpPr>
          <p:spPr>
            <a:xfrm>
              <a:off x="480059" y="5438543"/>
              <a:ext cx="6995161" cy="646331"/>
            </a:xfrm>
            <a:prstGeom prst="rect">
              <a:avLst/>
            </a:prstGeom>
            <a:solidFill>
              <a:schemeClr val="accent5"/>
            </a:solidFill>
            <a:ln w="19050">
              <a:solidFill>
                <a:schemeClr val="accent4"/>
              </a:solidFill>
            </a:ln>
          </p:spPr>
          <p:txBody>
            <a:bodyPr wrap="square">
              <a:spAutoFit/>
            </a:bodyPr>
            <a:lstStyle/>
            <a:p>
              <a:pPr algn="ctr"/>
              <a:endParaRPr lang="en-US" altLang="zh-CN" dirty="0">
                <a:solidFill>
                  <a:srgbClr val="222222"/>
                </a:solidFill>
                <a:latin typeface="+mj-ea"/>
                <a:ea typeface="+mj-ea"/>
              </a:endParaRPr>
            </a:p>
            <a:p>
              <a:pPr algn="ctr"/>
              <a:endParaRPr lang="zh-CN" altLang="en-US" dirty="0">
                <a:solidFill>
                  <a:srgbClr val="222222"/>
                </a:solidFill>
                <a:latin typeface="+mj-ea"/>
                <a:ea typeface="+mj-ea"/>
              </a:endParaRPr>
            </a:p>
          </p:txBody>
        </p:sp>
        <p:sp>
          <p:nvSpPr>
            <p:cNvPr id="25" name="文本框 24">
              <a:extLst>
                <a:ext uri="{FF2B5EF4-FFF2-40B4-BE49-F238E27FC236}">
                  <a16:creationId xmlns:a16="http://schemas.microsoft.com/office/drawing/2014/main" id="{2952C1A2-D6E4-E9B8-6BE3-3DB1F56A7779}"/>
                </a:ext>
              </a:extLst>
            </p:cNvPr>
            <p:cNvSpPr txBox="1"/>
            <p:nvPr/>
          </p:nvSpPr>
          <p:spPr>
            <a:xfrm>
              <a:off x="611313" y="5577042"/>
              <a:ext cx="6641214" cy="338554"/>
            </a:xfrm>
            <a:prstGeom prst="rect">
              <a:avLst/>
            </a:prstGeom>
            <a:noFill/>
          </p:spPr>
          <p:txBody>
            <a:bodyPr wrap="square" rtlCol="0">
              <a:spAutoFit/>
            </a:bodyPr>
            <a:lstStyle/>
            <a:p>
              <a:r>
                <a:rPr lang="en-US" altLang="zh-CN" sz="1600" dirty="0">
                  <a:solidFill>
                    <a:srgbClr val="222222"/>
                  </a:solidFill>
                  <a:latin typeface="+mj-ea"/>
                </a:rPr>
                <a:t>Equal weighting strategy to balance parameter importance.</a:t>
              </a:r>
            </a:p>
          </p:txBody>
        </p:sp>
      </p:grpSp>
    </p:spTree>
    <p:extLst>
      <p:ext uri="{BB962C8B-B14F-4D97-AF65-F5344CB8AC3E}">
        <p14:creationId xmlns:p14="http://schemas.microsoft.com/office/powerpoint/2010/main" val="34939145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81C3A-8CE1-BF3C-076B-8B6B5B6AE4C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27BBC07-260F-F764-0B06-0188BE005943}"/>
              </a:ext>
            </a:extLst>
          </p:cNvPr>
          <p:cNvSpPr>
            <a:spLocks noGrp="1"/>
          </p:cNvSpPr>
          <p:nvPr>
            <p:ph type="title"/>
          </p:nvPr>
        </p:nvSpPr>
        <p:spPr/>
        <p:txBody>
          <a:bodyPr>
            <a:normAutofit/>
          </a:bodyPr>
          <a:lstStyle/>
          <a:p>
            <a:r>
              <a:rPr lang="en-US" altLang="zh-CN" dirty="0"/>
              <a:t>Methodology</a:t>
            </a:r>
            <a:endParaRPr lang="zh-CN" altLang="en-US" dirty="0"/>
          </a:p>
        </p:txBody>
      </p:sp>
      <p:sp>
        <p:nvSpPr>
          <p:cNvPr id="4" name="文本框 3">
            <a:extLst>
              <a:ext uri="{FF2B5EF4-FFF2-40B4-BE49-F238E27FC236}">
                <a16:creationId xmlns:a16="http://schemas.microsoft.com/office/drawing/2014/main" id="{756545E4-E487-19D1-85F3-AB76258369E9}"/>
              </a:ext>
            </a:extLst>
          </p:cNvPr>
          <p:cNvSpPr txBox="1"/>
          <p:nvPr/>
        </p:nvSpPr>
        <p:spPr>
          <a:xfrm>
            <a:off x="426594" y="1390156"/>
            <a:ext cx="11452986" cy="338554"/>
          </a:xfrm>
          <a:prstGeom prst="rect">
            <a:avLst/>
          </a:prstGeom>
          <a:noFill/>
        </p:spPr>
        <p:txBody>
          <a:bodyPr wrap="square">
            <a:spAutoFit/>
          </a:bodyPr>
          <a:lstStyle/>
          <a:p>
            <a:r>
              <a:rPr lang="en-US" altLang="zh-CN" sz="1600" b="1" dirty="0">
                <a:solidFill>
                  <a:schemeClr val="tx1">
                    <a:lumMod val="75000"/>
                    <a:lumOff val="25000"/>
                  </a:schemeClr>
                </a:solidFill>
                <a:latin typeface="+mj-ea"/>
                <a:ea typeface="+mj-ea"/>
              </a:rPr>
              <a:t> Effectively integrate spatiotemporal features and adapt to non-equidistant sampling data.</a:t>
            </a:r>
            <a:endParaRPr lang="zh-CN" altLang="en-US" sz="1600" b="1" dirty="0">
              <a:solidFill>
                <a:schemeClr val="tx1">
                  <a:lumMod val="75000"/>
                  <a:lumOff val="25000"/>
                </a:schemeClr>
              </a:solidFill>
              <a:latin typeface="+mj-ea"/>
              <a:ea typeface="+mj-ea"/>
            </a:endParaRPr>
          </a:p>
        </p:txBody>
      </p:sp>
      <p:sp>
        <p:nvSpPr>
          <p:cNvPr id="9" name="矩形: 圆角 8">
            <a:extLst>
              <a:ext uri="{FF2B5EF4-FFF2-40B4-BE49-F238E27FC236}">
                <a16:creationId xmlns:a16="http://schemas.microsoft.com/office/drawing/2014/main" id="{5FEDC346-AAAC-418F-1A38-6184CF4AFDE4}"/>
              </a:ext>
            </a:extLst>
          </p:cNvPr>
          <p:cNvSpPr/>
          <p:nvPr/>
        </p:nvSpPr>
        <p:spPr>
          <a:xfrm>
            <a:off x="426594" y="967740"/>
            <a:ext cx="4145406" cy="365111"/>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mj-ea"/>
                <a:ea typeface="+mj-ea"/>
              </a:rPr>
              <a:t>CNN-</a:t>
            </a:r>
            <a:r>
              <a:rPr lang="en-US" altLang="zh-CN" b="1" dirty="0" err="1">
                <a:latin typeface="+mj-ea"/>
                <a:ea typeface="+mj-ea"/>
              </a:rPr>
              <a:t>BiLSTM</a:t>
            </a:r>
            <a:r>
              <a:rPr lang="en-US" altLang="zh-CN" b="1" dirty="0">
                <a:latin typeface="+mj-ea"/>
                <a:ea typeface="+mj-ea"/>
              </a:rPr>
              <a:t>-Attention</a:t>
            </a:r>
          </a:p>
        </p:txBody>
      </p:sp>
      <p:grpSp>
        <p:nvGrpSpPr>
          <p:cNvPr id="15" name="组合 14">
            <a:extLst>
              <a:ext uri="{FF2B5EF4-FFF2-40B4-BE49-F238E27FC236}">
                <a16:creationId xmlns:a16="http://schemas.microsoft.com/office/drawing/2014/main" id="{06D5B51D-7713-E5C7-9C86-1850C2B29443}"/>
              </a:ext>
            </a:extLst>
          </p:cNvPr>
          <p:cNvGrpSpPr/>
          <p:nvPr/>
        </p:nvGrpSpPr>
        <p:grpSpPr>
          <a:xfrm>
            <a:off x="426594" y="2377630"/>
            <a:ext cx="7048627" cy="977630"/>
            <a:chOff x="426594" y="2377630"/>
            <a:chExt cx="7048627" cy="977630"/>
          </a:xfrm>
        </p:grpSpPr>
        <p:sp>
          <p:nvSpPr>
            <p:cNvPr id="8" name="文本框 7">
              <a:extLst>
                <a:ext uri="{FF2B5EF4-FFF2-40B4-BE49-F238E27FC236}">
                  <a16:creationId xmlns:a16="http://schemas.microsoft.com/office/drawing/2014/main" id="{DFABDBC4-D939-5DDC-A2D7-AF0630AFE4F5}"/>
                </a:ext>
              </a:extLst>
            </p:cNvPr>
            <p:cNvSpPr txBox="1"/>
            <p:nvPr/>
          </p:nvSpPr>
          <p:spPr>
            <a:xfrm>
              <a:off x="426595" y="2832040"/>
              <a:ext cx="7048626" cy="523220"/>
            </a:xfrm>
            <a:prstGeom prst="rect">
              <a:avLst/>
            </a:prstGeom>
            <a:noFill/>
          </p:spPr>
          <p:txBody>
            <a:bodyPr wrap="square">
              <a:spAutoFit/>
            </a:bodyPr>
            <a:lstStyle>
              <a:defPPr>
                <a:defRPr lang="zh-CN"/>
              </a:defPPr>
              <a:lvl1pPr>
                <a:defRPr sz="1400" b="0" i="0">
                  <a:solidFill>
                    <a:srgbClr val="222222"/>
                  </a:solidFill>
                  <a:effectLst/>
                  <a:latin typeface="+mj-ea"/>
                  <a:ea typeface="+mj-ea"/>
                </a:defRPr>
              </a:lvl1pPr>
            </a:lstStyle>
            <a:p>
              <a:r>
                <a:rPr lang="en-US" altLang="zh-CN" dirty="0"/>
                <a:t>Employs one-dimensional convolution operations to extract local features from input time series.</a:t>
              </a:r>
              <a:endParaRPr lang="zh-CN" altLang="en-US" dirty="0"/>
            </a:p>
          </p:txBody>
        </p:sp>
        <p:sp>
          <p:nvSpPr>
            <p:cNvPr id="10" name="文本框 9">
              <a:extLst>
                <a:ext uri="{FF2B5EF4-FFF2-40B4-BE49-F238E27FC236}">
                  <a16:creationId xmlns:a16="http://schemas.microsoft.com/office/drawing/2014/main" id="{B140D88B-CC6C-6912-796E-46BB8E2E4395}"/>
                </a:ext>
              </a:extLst>
            </p:cNvPr>
            <p:cNvSpPr txBox="1"/>
            <p:nvPr/>
          </p:nvSpPr>
          <p:spPr>
            <a:xfrm>
              <a:off x="426594" y="2377630"/>
              <a:ext cx="4886364" cy="400110"/>
            </a:xfrm>
            <a:prstGeom prst="rect">
              <a:avLst/>
            </a:prstGeom>
            <a:noFill/>
          </p:spPr>
          <p:txBody>
            <a:bodyPr wrap="square">
              <a:spAutoFit/>
            </a:bodyPr>
            <a:lstStyle/>
            <a:p>
              <a:r>
                <a:rPr lang="en-US" altLang="zh-CN" sz="2000" b="1" dirty="0">
                  <a:solidFill>
                    <a:schemeClr val="accent2"/>
                  </a:solidFill>
                  <a:latin typeface="+mj-ea"/>
                  <a:ea typeface="+mj-ea"/>
                </a:rPr>
                <a:t>CNN (Convolutional Neural Network)</a:t>
              </a:r>
              <a:endParaRPr lang="zh-CN" altLang="en-US" sz="2000" b="1" dirty="0">
                <a:solidFill>
                  <a:schemeClr val="accent2"/>
                </a:solidFill>
                <a:latin typeface="+mj-ea"/>
                <a:ea typeface="+mj-ea"/>
              </a:endParaRPr>
            </a:p>
          </p:txBody>
        </p:sp>
        <p:cxnSp>
          <p:nvCxnSpPr>
            <p:cNvPr id="16" name="直接连接符 15">
              <a:extLst>
                <a:ext uri="{FF2B5EF4-FFF2-40B4-BE49-F238E27FC236}">
                  <a16:creationId xmlns:a16="http://schemas.microsoft.com/office/drawing/2014/main" id="{E99F6A58-DFB1-A7B0-BDE7-1E1EB0DFAB9D}"/>
                </a:ext>
              </a:extLst>
            </p:cNvPr>
            <p:cNvCxnSpPr>
              <a:cxnSpLocks/>
            </p:cNvCxnSpPr>
            <p:nvPr/>
          </p:nvCxnSpPr>
          <p:spPr>
            <a:xfrm>
              <a:off x="480060" y="2777740"/>
              <a:ext cx="690372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 name="组合 13">
            <a:extLst>
              <a:ext uri="{FF2B5EF4-FFF2-40B4-BE49-F238E27FC236}">
                <a16:creationId xmlns:a16="http://schemas.microsoft.com/office/drawing/2014/main" id="{56E15C2F-0464-BE2E-DBC8-615D28939964}"/>
              </a:ext>
            </a:extLst>
          </p:cNvPr>
          <p:cNvGrpSpPr/>
          <p:nvPr/>
        </p:nvGrpSpPr>
        <p:grpSpPr>
          <a:xfrm>
            <a:off x="426594" y="3726730"/>
            <a:ext cx="7985886" cy="1205533"/>
            <a:chOff x="426594" y="4051259"/>
            <a:chExt cx="7985886" cy="1205533"/>
          </a:xfrm>
        </p:grpSpPr>
        <p:sp>
          <p:nvSpPr>
            <p:cNvPr id="11" name="文本框 10">
              <a:extLst>
                <a:ext uri="{FF2B5EF4-FFF2-40B4-BE49-F238E27FC236}">
                  <a16:creationId xmlns:a16="http://schemas.microsoft.com/office/drawing/2014/main" id="{1CC89B51-DFF5-8721-B797-3A55E9BB6A0A}"/>
                </a:ext>
              </a:extLst>
            </p:cNvPr>
            <p:cNvSpPr txBox="1"/>
            <p:nvPr/>
          </p:nvSpPr>
          <p:spPr>
            <a:xfrm>
              <a:off x="426594" y="4051259"/>
              <a:ext cx="7985886" cy="400110"/>
            </a:xfrm>
            <a:prstGeom prst="rect">
              <a:avLst/>
            </a:prstGeom>
            <a:noFill/>
          </p:spPr>
          <p:txBody>
            <a:bodyPr wrap="square">
              <a:spAutoFit/>
            </a:bodyPr>
            <a:lstStyle>
              <a:defPPr>
                <a:defRPr lang="zh-CN"/>
              </a:defPPr>
              <a:lvl1pPr>
                <a:defRPr sz="1600" b="1">
                  <a:solidFill>
                    <a:schemeClr val="accent2"/>
                  </a:solidFill>
                  <a:latin typeface="+mj-ea"/>
                  <a:ea typeface="+mj-ea"/>
                </a:defRPr>
              </a:lvl1pPr>
            </a:lstStyle>
            <a:p>
              <a:r>
                <a:rPr lang="en-US" altLang="zh-CN" sz="2000" dirty="0" err="1"/>
                <a:t>BiLSTM</a:t>
              </a:r>
              <a:r>
                <a:rPr lang="en-US" altLang="zh-CN" sz="2000" dirty="0"/>
                <a:t> (Bidirectional Long Short-Term Memory)</a:t>
              </a:r>
              <a:endParaRPr lang="zh-CN" altLang="en-US" sz="2000" dirty="0"/>
            </a:p>
          </p:txBody>
        </p:sp>
        <p:sp>
          <p:nvSpPr>
            <p:cNvPr id="12" name="文本框 11">
              <a:extLst>
                <a:ext uri="{FF2B5EF4-FFF2-40B4-BE49-F238E27FC236}">
                  <a16:creationId xmlns:a16="http://schemas.microsoft.com/office/drawing/2014/main" id="{245C0DB6-E95B-B2FE-1242-29B01D8735E3}"/>
                </a:ext>
              </a:extLst>
            </p:cNvPr>
            <p:cNvSpPr txBox="1"/>
            <p:nvPr/>
          </p:nvSpPr>
          <p:spPr>
            <a:xfrm>
              <a:off x="426594" y="4518128"/>
              <a:ext cx="7048627" cy="738664"/>
            </a:xfrm>
            <a:prstGeom prst="rect">
              <a:avLst/>
            </a:prstGeom>
            <a:noFill/>
          </p:spPr>
          <p:txBody>
            <a:bodyPr wrap="square">
              <a:spAutoFit/>
            </a:bodyPr>
            <a:lstStyle>
              <a:defPPr>
                <a:defRPr lang="zh-CN"/>
              </a:defPPr>
              <a:lvl1pPr>
                <a:defRPr sz="1600" b="0" i="0">
                  <a:solidFill>
                    <a:srgbClr val="222222"/>
                  </a:solidFill>
                  <a:effectLst/>
                  <a:latin typeface="-apple-system"/>
                </a:defRPr>
              </a:lvl1pPr>
            </a:lstStyle>
            <a:p>
              <a:r>
                <a:rPr lang="en-US" altLang="zh-CN" sz="1400" dirty="0"/>
                <a:t>Based on CNN-extracted features, the bidirectional LSTM network simultaneously utilizes historical and future contextual information to capture long-term temporal dependencies, enhancing the model's understanding of track geometry parameter evolution patterns..</a:t>
              </a:r>
              <a:endParaRPr lang="zh-CN" altLang="en-US" sz="1400" dirty="0">
                <a:latin typeface="+mj-ea"/>
                <a:ea typeface="+mj-ea"/>
              </a:endParaRPr>
            </a:p>
          </p:txBody>
        </p:sp>
        <p:cxnSp>
          <p:nvCxnSpPr>
            <p:cNvPr id="17" name="直接连接符 16">
              <a:extLst>
                <a:ext uri="{FF2B5EF4-FFF2-40B4-BE49-F238E27FC236}">
                  <a16:creationId xmlns:a16="http://schemas.microsoft.com/office/drawing/2014/main" id="{D79C739E-1E20-7F14-1832-633FBB7D8715}"/>
                </a:ext>
              </a:extLst>
            </p:cNvPr>
            <p:cNvCxnSpPr>
              <a:cxnSpLocks/>
            </p:cNvCxnSpPr>
            <p:nvPr/>
          </p:nvCxnSpPr>
          <p:spPr>
            <a:xfrm>
              <a:off x="480060" y="4508674"/>
              <a:ext cx="6903720" cy="0"/>
            </a:xfrm>
            <a:prstGeom prst="line">
              <a:avLst/>
            </a:prstGeom>
          </p:spPr>
          <p:style>
            <a:lnRef idx="1">
              <a:schemeClr val="accent1"/>
            </a:lnRef>
            <a:fillRef idx="0">
              <a:schemeClr val="accent1"/>
            </a:fillRef>
            <a:effectRef idx="0">
              <a:schemeClr val="accent1"/>
            </a:effectRef>
            <a:fontRef idx="minor">
              <a:schemeClr val="tx1"/>
            </a:fontRef>
          </p:style>
        </p:cxnSp>
      </p:grpSp>
      <p:pic>
        <p:nvPicPr>
          <p:cNvPr id="5" name="图片 4">
            <a:extLst>
              <a:ext uri="{FF2B5EF4-FFF2-40B4-BE49-F238E27FC236}">
                <a16:creationId xmlns:a16="http://schemas.microsoft.com/office/drawing/2014/main" id="{A97FF66C-281C-B0A1-3FBB-E0B505487F0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1932" y="2289251"/>
            <a:ext cx="4237648" cy="35240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8" name="组合 17">
            <a:extLst>
              <a:ext uri="{FF2B5EF4-FFF2-40B4-BE49-F238E27FC236}">
                <a16:creationId xmlns:a16="http://schemas.microsoft.com/office/drawing/2014/main" id="{8DCC6E78-E722-79EF-3FE8-6ED1645DE811}"/>
              </a:ext>
            </a:extLst>
          </p:cNvPr>
          <p:cNvGrpSpPr/>
          <p:nvPr/>
        </p:nvGrpSpPr>
        <p:grpSpPr>
          <a:xfrm>
            <a:off x="480060" y="5303733"/>
            <a:ext cx="7985886" cy="1205533"/>
            <a:chOff x="480060" y="5303733"/>
            <a:chExt cx="7985886" cy="1205533"/>
          </a:xfrm>
        </p:grpSpPr>
        <p:sp>
          <p:nvSpPr>
            <p:cNvPr id="6" name="文本框 5">
              <a:extLst>
                <a:ext uri="{FF2B5EF4-FFF2-40B4-BE49-F238E27FC236}">
                  <a16:creationId xmlns:a16="http://schemas.microsoft.com/office/drawing/2014/main" id="{DB6A124A-6ACF-4775-A027-A0F3512D6FAC}"/>
                </a:ext>
              </a:extLst>
            </p:cNvPr>
            <p:cNvSpPr txBox="1"/>
            <p:nvPr/>
          </p:nvSpPr>
          <p:spPr>
            <a:xfrm>
              <a:off x="480060" y="5303733"/>
              <a:ext cx="7985886" cy="400110"/>
            </a:xfrm>
            <a:prstGeom prst="rect">
              <a:avLst/>
            </a:prstGeom>
            <a:noFill/>
          </p:spPr>
          <p:txBody>
            <a:bodyPr wrap="square">
              <a:spAutoFit/>
            </a:bodyPr>
            <a:lstStyle>
              <a:defPPr>
                <a:defRPr lang="zh-CN"/>
              </a:defPPr>
              <a:lvl1pPr>
                <a:defRPr sz="1600" b="1">
                  <a:solidFill>
                    <a:schemeClr val="accent2"/>
                  </a:solidFill>
                  <a:latin typeface="+mj-ea"/>
                  <a:ea typeface="+mj-ea"/>
                </a:defRPr>
              </a:lvl1pPr>
            </a:lstStyle>
            <a:p>
              <a:r>
                <a:rPr lang="en-US" altLang="zh-CN" sz="2000" dirty="0"/>
                <a:t>TAAM (Time-Aware Attention Mechanism)</a:t>
              </a:r>
              <a:endParaRPr lang="zh-CN" altLang="en-US" sz="2000" dirty="0"/>
            </a:p>
          </p:txBody>
        </p:sp>
        <p:sp>
          <p:nvSpPr>
            <p:cNvPr id="7" name="文本框 6">
              <a:extLst>
                <a:ext uri="{FF2B5EF4-FFF2-40B4-BE49-F238E27FC236}">
                  <a16:creationId xmlns:a16="http://schemas.microsoft.com/office/drawing/2014/main" id="{E3AB1BEA-8AC0-D214-CC95-5A4E4F15E3E5}"/>
                </a:ext>
              </a:extLst>
            </p:cNvPr>
            <p:cNvSpPr txBox="1"/>
            <p:nvPr/>
          </p:nvSpPr>
          <p:spPr>
            <a:xfrm>
              <a:off x="480060" y="5770602"/>
              <a:ext cx="7048627" cy="738664"/>
            </a:xfrm>
            <a:prstGeom prst="rect">
              <a:avLst/>
            </a:prstGeom>
            <a:noFill/>
          </p:spPr>
          <p:txBody>
            <a:bodyPr wrap="square">
              <a:spAutoFit/>
            </a:bodyPr>
            <a:lstStyle>
              <a:defPPr>
                <a:defRPr lang="zh-CN"/>
              </a:defPPr>
              <a:lvl1pPr>
                <a:defRPr sz="1600" b="0" i="0">
                  <a:solidFill>
                    <a:srgbClr val="222222"/>
                  </a:solidFill>
                  <a:effectLst/>
                  <a:latin typeface="-apple-system"/>
                </a:defRPr>
              </a:lvl1pPr>
            </a:lstStyle>
            <a:p>
              <a:r>
                <a:rPr lang="en-US" altLang="zh-CN" sz="1400" dirty="0"/>
                <a:t>Transforms irregular detection interval information into attention weight adjustment factors, addressing the issue of non-uniform temporal intervals in track inspection data and enhancing model adaptability to non-equidistant time series..</a:t>
              </a:r>
              <a:endParaRPr lang="zh-CN" altLang="en-US" sz="1400" dirty="0">
                <a:latin typeface="+mj-ea"/>
                <a:ea typeface="+mj-ea"/>
              </a:endParaRPr>
            </a:p>
          </p:txBody>
        </p:sp>
        <p:cxnSp>
          <p:nvCxnSpPr>
            <p:cNvPr id="13" name="直接连接符 12">
              <a:extLst>
                <a:ext uri="{FF2B5EF4-FFF2-40B4-BE49-F238E27FC236}">
                  <a16:creationId xmlns:a16="http://schemas.microsoft.com/office/drawing/2014/main" id="{072AED32-9193-9148-87FB-4833CF5E9E9C}"/>
                </a:ext>
              </a:extLst>
            </p:cNvPr>
            <p:cNvCxnSpPr>
              <a:cxnSpLocks/>
            </p:cNvCxnSpPr>
            <p:nvPr/>
          </p:nvCxnSpPr>
          <p:spPr>
            <a:xfrm>
              <a:off x="533526" y="5761148"/>
              <a:ext cx="690372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013025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主题">
  <a:themeElements>
    <a:clrScheme name="普蓝-引度PPT">
      <a:dk1>
        <a:sysClr val="windowText" lastClr="000000"/>
      </a:dk1>
      <a:lt1>
        <a:sysClr val="window" lastClr="FFFFFF"/>
      </a:lt1>
      <a:dk2>
        <a:srgbClr val="17406D"/>
      </a:dk2>
      <a:lt2>
        <a:srgbClr val="DBEFF9"/>
      </a:lt2>
      <a:accent1>
        <a:srgbClr val="014F9C"/>
      </a:accent1>
      <a:accent2>
        <a:srgbClr val="3C79B4"/>
      </a:accent2>
      <a:accent3>
        <a:srgbClr val="77A2CC"/>
      </a:accent3>
      <a:accent4>
        <a:srgbClr val="B1CCE4"/>
      </a:accent4>
      <a:accent5>
        <a:srgbClr val="ECF5FC"/>
      </a:accent5>
      <a:accent6>
        <a:srgbClr val="3763BE"/>
      </a:accent6>
      <a:hlink>
        <a:srgbClr val="7030A0"/>
      </a:hlink>
      <a:folHlink>
        <a:srgbClr val="387025"/>
      </a:folHlink>
    </a:clrScheme>
    <a:fontScheme name="微软雅黑">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w="12700">
          <a:solidFill>
            <a:schemeClr val="bg1">
              <a:lumMod val="50000"/>
            </a:schemeClr>
          </a:solidFill>
          <a:tailEnd type="triangle" w="sm" len="sm"/>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亮蓝-引度PPT">
      <a:dk1>
        <a:sysClr val="windowText" lastClr="000000"/>
      </a:dk1>
      <a:lt1>
        <a:sysClr val="window" lastClr="FFFFFF"/>
      </a:lt1>
      <a:dk2>
        <a:srgbClr val="17406D"/>
      </a:dk2>
      <a:lt2>
        <a:srgbClr val="DBEFF9"/>
      </a:lt2>
      <a:accent1>
        <a:srgbClr val="014F9C"/>
      </a:accent1>
      <a:accent2>
        <a:srgbClr val="1561D1"/>
      </a:accent2>
      <a:accent3>
        <a:srgbClr val="77A2CC"/>
      </a:accent3>
      <a:accent4>
        <a:srgbClr val="B1CCE4"/>
      </a:accent4>
      <a:accent5>
        <a:srgbClr val="ECF5FC"/>
      </a:accent5>
      <a:accent6>
        <a:srgbClr val="888C9C"/>
      </a:accent6>
      <a:hlink>
        <a:srgbClr val="7030A0"/>
      </a:hlink>
      <a:folHlink>
        <a:srgbClr val="387025"/>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47340</TotalTime>
  <Words>1739</Words>
  <Application>Microsoft Office PowerPoint</Application>
  <PresentationFormat>宽屏</PresentationFormat>
  <Paragraphs>150</Paragraphs>
  <Slides>18</Slides>
  <Notes>18</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18</vt:i4>
      </vt:variant>
    </vt:vector>
  </HeadingPairs>
  <TitlesOfParts>
    <vt:vector size="25" baseType="lpstr">
      <vt:lpstr>Calibri</vt:lpstr>
      <vt:lpstr>微软雅黑</vt:lpstr>
      <vt:lpstr>等线</vt:lpstr>
      <vt:lpstr>Arial</vt:lpstr>
      <vt:lpstr>Times New Roman</vt:lpstr>
      <vt:lpstr>Office 主题</vt:lpstr>
      <vt:lpstr>自定义设计方案</vt:lpstr>
      <vt:lpstr>PowerPoint 演示文稿</vt:lpstr>
      <vt:lpstr>PowerPoint 演示文稿</vt:lpstr>
      <vt:lpstr>PowerPoint 演示文稿</vt:lpstr>
      <vt:lpstr>Background and Motivation</vt:lpstr>
      <vt:lpstr>Background and Motivation</vt:lpstr>
      <vt:lpstr>Background and Motivation</vt:lpstr>
      <vt:lpstr>PowerPoint 演示文稿</vt:lpstr>
      <vt:lpstr>Methodology</vt:lpstr>
      <vt:lpstr>Methodology</vt:lpstr>
      <vt:lpstr>Methodology</vt:lpstr>
      <vt:lpstr>PowerPoint 演示文稿</vt:lpstr>
      <vt:lpstr>Case Study</vt:lpstr>
      <vt:lpstr>Case Study</vt:lpstr>
      <vt:lpstr>Case Study</vt:lpstr>
      <vt:lpstr>Case Study</vt:lpstr>
      <vt:lpstr>PowerPoint 演示文稿</vt:lpstr>
      <vt:lpstr>Conclusion and Future Work</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Cao Yaoguang</dc:creator>
  <cp:lastModifiedBy>晓琳 李</cp:lastModifiedBy>
  <cp:revision>1357</cp:revision>
  <dcterms:created xsi:type="dcterms:W3CDTF">2023-02-28T13:17:57Z</dcterms:created>
  <dcterms:modified xsi:type="dcterms:W3CDTF">2025-06-11T05:16:13Z</dcterms:modified>
</cp:coreProperties>
</file>