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77" r:id="rId16"/>
    <p:sldId id="271" r:id="rId17"/>
    <p:sldId id="272" r:id="rId18"/>
    <p:sldId id="275" r:id="rId19"/>
    <p:sldId id="273" r:id="rId20"/>
    <p:sldId id="27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31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8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3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0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0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35658-270A-8D75-091E-AFB444A3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4" name="Picture 3" descr="Líneas conectadas formando un fondo de polígonos">
            <a:extLst>
              <a:ext uri="{FF2B5EF4-FFF2-40B4-BE49-F238E27FC236}">
                <a16:creationId xmlns:a16="http://schemas.microsoft.com/office/drawing/2014/main" id="{481562B5-90C7-4C26-8A4A-0206A6F813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016" b="571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4286" y="934038"/>
            <a:ext cx="4316884" cy="4991433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3331 w 9985899"/>
              <a:gd name="connsiteY5" fmla="*/ 4251727 h 4920343"/>
              <a:gd name="connsiteX0" fmla="*/ 23936 w 9992251"/>
              <a:gd name="connsiteY0" fmla="*/ 1779914 h 4920343"/>
              <a:gd name="connsiteX1" fmla="*/ 6457 w 9992251"/>
              <a:gd name="connsiteY1" fmla="*/ 0 h 4920343"/>
              <a:gd name="connsiteX2" fmla="*/ 9992251 w 9992251"/>
              <a:gd name="connsiteY2" fmla="*/ 0 h 4920343"/>
              <a:gd name="connsiteX3" fmla="*/ 9992251 w 9992251"/>
              <a:gd name="connsiteY3" fmla="*/ 4920343 h 4920343"/>
              <a:gd name="connsiteX4" fmla="*/ 6457 w 9992251"/>
              <a:gd name="connsiteY4" fmla="*/ 4920343 h 4920343"/>
              <a:gd name="connsiteX5" fmla="*/ 0 w 9992251"/>
              <a:gd name="connsiteY5" fmla="*/ 4250393 h 4920343"/>
              <a:gd name="connsiteX0" fmla="*/ 20707 w 9989022"/>
              <a:gd name="connsiteY0" fmla="*/ 1779914 h 4920343"/>
              <a:gd name="connsiteX1" fmla="*/ 3228 w 9989022"/>
              <a:gd name="connsiteY1" fmla="*/ 0 h 4920343"/>
              <a:gd name="connsiteX2" fmla="*/ 9989022 w 9989022"/>
              <a:gd name="connsiteY2" fmla="*/ 0 h 4920343"/>
              <a:gd name="connsiteX3" fmla="*/ 9989022 w 9989022"/>
              <a:gd name="connsiteY3" fmla="*/ 4920343 h 4920343"/>
              <a:gd name="connsiteX4" fmla="*/ 3228 w 9989022"/>
              <a:gd name="connsiteY4" fmla="*/ 4920343 h 4920343"/>
              <a:gd name="connsiteX5" fmla="*/ 0 w 9989022"/>
              <a:gd name="connsiteY5" fmla="*/ 4250394 h 4920343"/>
              <a:gd name="connsiteX0" fmla="*/ 17583 w 9985898"/>
              <a:gd name="connsiteY0" fmla="*/ 1779914 h 4920343"/>
              <a:gd name="connsiteX1" fmla="*/ 104 w 9985898"/>
              <a:gd name="connsiteY1" fmla="*/ 0 h 4920343"/>
              <a:gd name="connsiteX2" fmla="*/ 9985898 w 9985898"/>
              <a:gd name="connsiteY2" fmla="*/ 0 h 4920343"/>
              <a:gd name="connsiteX3" fmla="*/ 9985898 w 9985898"/>
              <a:gd name="connsiteY3" fmla="*/ 4920343 h 4920343"/>
              <a:gd name="connsiteX4" fmla="*/ 104 w 9985898"/>
              <a:gd name="connsiteY4" fmla="*/ 4920343 h 4920343"/>
              <a:gd name="connsiteX5" fmla="*/ 6559 w 9985898"/>
              <a:gd name="connsiteY5" fmla="*/ 4251729 h 4920343"/>
              <a:gd name="connsiteX0" fmla="*/ 23935 w 9992250"/>
              <a:gd name="connsiteY0" fmla="*/ 1779914 h 4920343"/>
              <a:gd name="connsiteX1" fmla="*/ 6456 w 9992250"/>
              <a:gd name="connsiteY1" fmla="*/ 0 h 4920343"/>
              <a:gd name="connsiteX2" fmla="*/ 9992250 w 9992250"/>
              <a:gd name="connsiteY2" fmla="*/ 0 h 4920343"/>
              <a:gd name="connsiteX3" fmla="*/ 9992250 w 9992250"/>
              <a:gd name="connsiteY3" fmla="*/ 4920343 h 4920343"/>
              <a:gd name="connsiteX4" fmla="*/ 6456 w 9992250"/>
              <a:gd name="connsiteY4" fmla="*/ 4920343 h 4920343"/>
              <a:gd name="connsiteX5" fmla="*/ 0 w 9992250"/>
              <a:gd name="connsiteY5" fmla="*/ 4255735 h 4920343"/>
              <a:gd name="connsiteX0" fmla="*/ 20706 w 9989021"/>
              <a:gd name="connsiteY0" fmla="*/ 1779914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339 w 9989021"/>
              <a:gd name="connsiteY0" fmla="*/ 2408875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1022 w 9989021"/>
              <a:gd name="connsiteY0" fmla="*/ 2454278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0 w 9990908"/>
              <a:gd name="connsiteY0" fmla="*/ 2455614 h 4920343"/>
              <a:gd name="connsiteX1" fmla="*/ 5114 w 9990908"/>
              <a:gd name="connsiteY1" fmla="*/ 0 h 4920343"/>
              <a:gd name="connsiteX2" fmla="*/ 9990908 w 9990908"/>
              <a:gd name="connsiteY2" fmla="*/ 0 h 4920343"/>
              <a:gd name="connsiteX3" fmla="*/ 9990908 w 9990908"/>
              <a:gd name="connsiteY3" fmla="*/ 4920343 h 4920343"/>
              <a:gd name="connsiteX4" fmla="*/ 5114 w 9990908"/>
              <a:gd name="connsiteY4" fmla="*/ 4920343 h 4920343"/>
              <a:gd name="connsiteX5" fmla="*/ 1887 w 9990908"/>
              <a:gd name="connsiteY5" fmla="*/ 425573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0908" h="4920343">
                <a:moveTo>
                  <a:pt x="0" y="2455614"/>
                </a:moveTo>
                <a:cubicBezTo>
                  <a:pt x="1745" y="1907223"/>
                  <a:pt x="3369" y="548391"/>
                  <a:pt x="5114" y="0"/>
                </a:cubicBezTo>
                <a:lnTo>
                  <a:pt x="9990908" y="0"/>
                </a:lnTo>
                <a:lnTo>
                  <a:pt x="9990908" y="4920343"/>
                </a:lnTo>
                <a:lnTo>
                  <a:pt x="5114" y="4920343"/>
                </a:lnTo>
                <a:cubicBezTo>
                  <a:pt x="5114" y="4653404"/>
                  <a:pt x="1887" y="4522674"/>
                  <a:pt x="1887" y="4255735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65243-BB5F-801F-B47E-0DE8B103F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808" y="2292168"/>
            <a:ext cx="3939362" cy="1841435"/>
          </a:xfrm>
          <a:noFill/>
        </p:spPr>
        <p:txBody>
          <a:bodyPr anchor="ctr">
            <a:normAutofit fontScale="90000"/>
          </a:bodyPr>
          <a:lstStyle/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Comparative Analysis of Deep Learning</a:t>
            </a:r>
            <a:b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Techniques for Breast </a:t>
            </a:r>
            <a:r>
              <a:rPr lang="en-GB" noProof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Tumor</a:t>
            </a:r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Segmentation in</a:t>
            </a:r>
            <a:b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DW-MRI Images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DAA20B-FBB7-D6C8-365D-CABD77B17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8809" y="740664"/>
            <a:ext cx="3043621" cy="4488340"/>
          </a:xfrm>
          <a:noFill/>
        </p:spPr>
        <p:txBody>
          <a:bodyPr anchor="b">
            <a:normAutofit/>
          </a:bodyPr>
          <a:lstStyle/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Pablo García Marcos</a:t>
            </a:r>
          </a:p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Paula Puerta González</a:t>
            </a:r>
          </a:p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Sara Fernández Arias</a:t>
            </a:r>
          </a:p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Rebeca Oliveira Suarez</a:t>
            </a:r>
          </a:p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Guillermo Lorenzo</a:t>
            </a:r>
          </a:p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Héctor Gomez</a:t>
            </a:r>
          </a:p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José R. Villar</a:t>
            </a:r>
          </a:p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Victor M. González</a:t>
            </a:r>
          </a:p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Angel Rio-Alvarez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32B7EB76-42AB-4F5D-C8BE-D9BC3A81CB1A}"/>
              </a:ext>
            </a:extLst>
          </p:cNvPr>
          <p:cNvSpPr txBox="1">
            <a:spLocks/>
          </p:cNvSpPr>
          <p:nvPr/>
        </p:nvSpPr>
        <p:spPr>
          <a:xfrm>
            <a:off x="934286" y="6195146"/>
            <a:ext cx="5488468" cy="39317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OES 2025 – University of Stavanger</a:t>
            </a:r>
          </a:p>
        </p:txBody>
      </p:sp>
    </p:spTree>
    <p:extLst>
      <p:ext uri="{BB962C8B-B14F-4D97-AF65-F5344CB8AC3E}">
        <p14:creationId xmlns:p14="http://schemas.microsoft.com/office/powerpoint/2010/main" val="164389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66F39-DE4F-4B44-6899-F38244AD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Semantic Segmentation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8348C-1F04-7C25-B1CB-2E1DE967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Computer vision technique</a:t>
            </a:r>
          </a:p>
          <a:p>
            <a:r>
              <a:rPr lang="en-GB" noProof="0" dirty="0"/>
              <a:t>Performs</a:t>
            </a:r>
            <a:r>
              <a:rPr lang="en-GB" b="1" noProof="0" dirty="0"/>
              <a:t> pixel level classification</a:t>
            </a:r>
          </a:p>
          <a:p>
            <a:pPr lvl="1"/>
            <a:r>
              <a:rPr lang="en-GB" noProof="0" dirty="0"/>
              <a:t>Each </a:t>
            </a:r>
            <a:r>
              <a:rPr lang="en-GB" b="1" noProof="0" dirty="0"/>
              <a:t>pixel</a:t>
            </a:r>
            <a:r>
              <a:rPr lang="en-GB" noProof="0" dirty="0"/>
              <a:t> is assigned to a </a:t>
            </a:r>
            <a:r>
              <a:rPr lang="en-GB" b="1" noProof="0" dirty="0"/>
              <a:t>class</a:t>
            </a:r>
          </a:p>
          <a:p>
            <a:r>
              <a:rPr lang="en-GB" noProof="0" dirty="0"/>
              <a:t>Commonly performed using CNNs</a:t>
            </a:r>
          </a:p>
          <a:p>
            <a:pPr lvl="1"/>
            <a:r>
              <a:rPr lang="en-GB" noProof="0" dirty="0"/>
              <a:t>Well suited for processing grid-like </a:t>
            </a:r>
            <a:r>
              <a:rPr lang="en-GB" b="1" noProof="0" dirty="0"/>
              <a:t>image data</a:t>
            </a:r>
          </a:p>
          <a:p>
            <a:pPr lvl="1"/>
            <a:r>
              <a:rPr lang="en-GB" noProof="0" dirty="0"/>
              <a:t>Capture </a:t>
            </a:r>
            <a:r>
              <a:rPr lang="en-GB" b="1" noProof="0" dirty="0"/>
              <a:t>spatial patterns </a:t>
            </a:r>
            <a:r>
              <a:rPr lang="en-GB" noProof="0" dirty="0"/>
              <a:t>effectively</a:t>
            </a:r>
          </a:p>
          <a:p>
            <a:pPr lvl="1"/>
            <a:r>
              <a:rPr lang="en-GB" noProof="0" dirty="0"/>
              <a:t>Preserve both </a:t>
            </a:r>
            <a:r>
              <a:rPr lang="en-GB" b="1" noProof="0" dirty="0"/>
              <a:t>local</a:t>
            </a:r>
            <a:r>
              <a:rPr lang="en-GB" noProof="0" dirty="0"/>
              <a:t> and </a:t>
            </a:r>
            <a:r>
              <a:rPr lang="en-GB" b="1" noProof="0" dirty="0"/>
              <a:t>global context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519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36DC8-F71B-189E-06DB-25A14306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ACRIN 6698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AA039-8E50-11A2-A5F2-6026F5E62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Multicentre clinical dataset</a:t>
            </a:r>
            <a:endParaRPr lang="en-GB" noProof="0" dirty="0"/>
          </a:p>
          <a:p>
            <a:r>
              <a:rPr lang="en-GB" noProof="0" dirty="0"/>
              <a:t>Designed to assess the reliability of DWI for monitoring response to neoadjuvant chemotherapy</a:t>
            </a:r>
          </a:p>
          <a:p>
            <a:r>
              <a:rPr lang="en-GB" b="1" noProof="0" dirty="0"/>
              <a:t>406</a:t>
            </a:r>
            <a:r>
              <a:rPr lang="en-GB" noProof="0" dirty="0"/>
              <a:t> breast cancer </a:t>
            </a:r>
            <a:r>
              <a:rPr lang="en-GB" b="1" noProof="0" dirty="0"/>
              <a:t>patients</a:t>
            </a:r>
            <a:endParaRPr lang="en-GB" noProof="0" dirty="0"/>
          </a:p>
          <a:p>
            <a:r>
              <a:rPr lang="en-GB" noProof="0" dirty="0"/>
              <a:t>Several series (</a:t>
            </a:r>
            <a:r>
              <a:rPr lang="en-GB" b="1" noProof="0" dirty="0"/>
              <a:t>time points</a:t>
            </a:r>
            <a:r>
              <a:rPr lang="en-GB" noProof="0" dirty="0"/>
              <a:t>) for patient</a:t>
            </a:r>
          </a:p>
          <a:p>
            <a:r>
              <a:rPr lang="en-GB" noProof="0" dirty="0"/>
              <a:t>Several studies for series (DW-MRI, DCE-MRI, etc…)</a:t>
            </a:r>
          </a:p>
          <a:p>
            <a:r>
              <a:rPr lang="en-GB" noProof="0" dirty="0"/>
              <a:t>Includes </a:t>
            </a:r>
            <a:r>
              <a:rPr lang="en-GB" b="1" noProof="0" dirty="0"/>
              <a:t>segmentation masks </a:t>
            </a:r>
            <a:r>
              <a:rPr lang="en-GB" noProof="0" dirty="0"/>
              <a:t>for </a:t>
            </a:r>
            <a:r>
              <a:rPr lang="en-GB" b="1" noProof="0" dirty="0"/>
              <a:t>DW-MRI</a:t>
            </a:r>
            <a:r>
              <a:rPr lang="en-GB" noProof="0" dirty="0"/>
              <a:t> and </a:t>
            </a:r>
            <a:r>
              <a:rPr lang="en-GB" b="1" noProof="0" dirty="0"/>
              <a:t>ADC</a:t>
            </a:r>
            <a:r>
              <a:rPr lang="en-GB" noProof="0" dirty="0"/>
              <a:t> maps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303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BEAB1-FEBA-8379-800B-7F37367F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Acrin</a:t>
            </a:r>
            <a:r>
              <a:rPr lang="en-GB" noProof="0" dirty="0"/>
              <a:t> 6698</a:t>
            </a:r>
          </a:p>
        </p:txBody>
      </p:sp>
      <p:pic>
        <p:nvPicPr>
          <p:cNvPr id="4" name="Marcador de contenido 3" descr="Imagen que contiene animal, estrella, espejo&#10;&#10;Descripción generada automáticamente">
            <a:extLst>
              <a:ext uri="{FF2B5EF4-FFF2-40B4-BE49-F238E27FC236}">
                <a16:creationId xmlns:a16="http://schemas.microsoft.com/office/drawing/2014/main" id="{189610F4-A6EB-EAA6-E2F8-6A1ECCBA1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442" y="2434776"/>
            <a:ext cx="9004226" cy="28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5CC1E-5AC5-87FE-9AAA-7BF95C36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Pretreatment</a:t>
            </a:r>
          </a:p>
        </p:txBody>
      </p:sp>
      <p:pic>
        <p:nvPicPr>
          <p:cNvPr id="9" name="Marcador de contenido 8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C6F43803-4EF7-4523-91EB-6369C48C4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37" y="3272176"/>
            <a:ext cx="9435959" cy="1509373"/>
          </a:xfrm>
        </p:spPr>
      </p:pic>
    </p:spTree>
    <p:extLst>
      <p:ext uri="{BB962C8B-B14F-4D97-AF65-F5344CB8AC3E}">
        <p14:creationId xmlns:p14="http://schemas.microsoft.com/office/powerpoint/2010/main" val="299182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67782-A270-BDF3-BB9B-ED093C7D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U-net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0F417-E423-220F-582E-BDFD43680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Convolutional Neural Network</a:t>
            </a:r>
          </a:p>
          <a:p>
            <a:r>
              <a:rPr lang="en-GB" noProof="0" dirty="0"/>
              <a:t>Prominent with </a:t>
            </a:r>
            <a:r>
              <a:rPr lang="en-GB" b="1" noProof="0" dirty="0"/>
              <a:t>medical image</a:t>
            </a:r>
          </a:p>
          <a:p>
            <a:r>
              <a:rPr lang="en-GB" b="1" noProof="0" dirty="0"/>
              <a:t>Encoder-decoder</a:t>
            </a:r>
            <a:r>
              <a:rPr lang="en-GB" noProof="0" dirty="0"/>
              <a:t> path</a:t>
            </a:r>
          </a:p>
          <a:p>
            <a:r>
              <a:rPr lang="en-GB" b="1" noProof="0" dirty="0"/>
              <a:t>Skip connections </a:t>
            </a:r>
            <a:r>
              <a:rPr lang="en-GB" noProof="0" dirty="0"/>
              <a:t>to recover spatial details</a:t>
            </a:r>
          </a:p>
          <a:p>
            <a:endParaRPr lang="en-GB" noProof="0" dirty="0"/>
          </a:p>
        </p:txBody>
      </p:sp>
      <p:pic>
        <p:nvPicPr>
          <p:cNvPr id="5" name="Imagen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AC7434E6-4767-E3AD-E1F2-BC1A746E7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28" y="1760661"/>
            <a:ext cx="4859830" cy="38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9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B6103-E551-925B-ECC1-1808FAAC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Metrics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F07723-EE17-4C0F-9D57-D56854DB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2419639"/>
            <a:ext cx="4244647" cy="3141785"/>
          </a:xfrm>
        </p:spPr>
        <p:txBody>
          <a:bodyPr/>
          <a:lstStyle/>
          <a:p>
            <a:endParaRPr lang="en-GB" noProof="0" dirty="0"/>
          </a:p>
          <a:p>
            <a:r>
              <a:rPr lang="en-GB" b="1" noProof="0" dirty="0"/>
              <a:t>Dice</a:t>
            </a:r>
          </a:p>
          <a:p>
            <a:endParaRPr lang="en-GB" noProof="0" dirty="0"/>
          </a:p>
          <a:p>
            <a:r>
              <a:rPr lang="en-GB" b="1" noProof="0" dirty="0" err="1"/>
              <a:t>IoU</a:t>
            </a:r>
            <a:endParaRPr lang="en-GB" b="1" noProof="0" dirty="0"/>
          </a:p>
          <a:p>
            <a:endParaRPr lang="en-GB" noProof="0" dirty="0"/>
          </a:p>
          <a:p>
            <a:r>
              <a:rPr lang="en-GB" b="1" noProof="0" dirty="0"/>
              <a:t>Accuracy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FD65EA5-BACB-3972-3AE6-EEA8F1DF01B2}"/>
              </a:ext>
            </a:extLst>
          </p:cNvPr>
          <p:cNvSpPr txBox="1">
            <a:spLocks/>
          </p:cNvSpPr>
          <p:nvPr/>
        </p:nvSpPr>
        <p:spPr>
          <a:xfrm>
            <a:off x="5865091" y="2419639"/>
            <a:ext cx="4244647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0" dirty="0"/>
          </a:p>
          <a:p>
            <a:r>
              <a:rPr lang="en-GB" b="1" noProof="0" dirty="0"/>
              <a:t>Precision</a:t>
            </a:r>
          </a:p>
          <a:p>
            <a:endParaRPr lang="en-GB" dirty="0"/>
          </a:p>
          <a:p>
            <a:r>
              <a:rPr lang="en-GB" b="1" noProof="0" dirty="0"/>
              <a:t>Specificity</a:t>
            </a:r>
          </a:p>
          <a:p>
            <a:endParaRPr lang="en-GB" dirty="0"/>
          </a:p>
          <a:p>
            <a:r>
              <a:rPr lang="en-GB" b="1" noProof="0" dirty="0"/>
              <a:t>Recall</a:t>
            </a:r>
          </a:p>
          <a:p>
            <a:endParaRPr lang="en-GB" noProof="0" dirty="0"/>
          </a:p>
        </p:txBody>
      </p:sp>
      <p:pic>
        <p:nvPicPr>
          <p:cNvPr id="5" name="Marcador de contenido 4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43AF38A6-F669-33B2-9435-D55B11E2F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9"/>
          <a:stretch>
            <a:fillRect/>
          </a:stretch>
        </p:blipFill>
        <p:spPr>
          <a:xfrm>
            <a:off x="2453573" y="2593806"/>
            <a:ext cx="1412021" cy="875087"/>
          </a:xfrm>
          <a:prstGeom prst="rect">
            <a:avLst/>
          </a:prstGeom>
        </p:spPr>
      </p:pic>
      <p:pic>
        <p:nvPicPr>
          <p:cNvPr id="6" name="Imagen 5" descr="Pantalla de televisión&#10;&#10;El contenido generado por IA puede ser incorrecto.">
            <a:extLst>
              <a:ext uri="{FF2B5EF4-FFF2-40B4-BE49-F238E27FC236}">
                <a16:creationId xmlns:a16="http://schemas.microsoft.com/office/drawing/2014/main" id="{95DFB091-FE14-0462-3C2C-92A958392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0"/>
          <a:stretch>
            <a:fillRect/>
          </a:stretch>
        </p:blipFill>
        <p:spPr>
          <a:xfrm>
            <a:off x="2331230" y="3544082"/>
            <a:ext cx="1203147" cy="8190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DB29B9-9B0F-EBD2-D674-5A1221706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/>
          <a:stretch>
            <a:fillRect/>
          </a:stretch>
        </p:blipFill>
        <p:spPr>
          <a:xfrm>
            <a:off x="2849676" y="4475704"/>
            <a:ext cx="2614639" cy="6955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59425B-8105-1905-7F52-1E2BD60BA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2"/>
          <a:stretch>
            <a:fillRect/>
          </a:stretch>
        </p:blipFill>
        <p:spPr>
          <a:xfrm>
            <a:off x="7130472" y="2695064"/>
            <a:ext cx="1203147" cy="672569"/>
          </a:xfrm>
          <a:prstGeom prst="rect">
            <a:avLst/>
          </a:prstGeom>
        </p:spPr>
      </p:pic>
      <p:pic>
        <p:nvPicPr>
          <p:cNvPr id="9" name="Imagen 8" descr="Pantalla de computadora con fondo negro&#10;&#10;El contenido generado por IA puede ser incorrecto.">
            <a:extLst>
              <a:ext uri="{FF2B5EF4-FFF2-40B4-BE49-F238E27FC236}">
                <a16:creationId xmlns:a16="http://schemas.microsoft.com/office/drawing/2014/main" id="{F2A00117-9660-C9FD-8DE4-27E6784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/>
          <a:stretch>
            <a:fillRect/>
          </a:stretch>
        </p:blipFill>
        <p:spPr>
          <a:xfrm>
            <a:off x="6810815" y="4527695"/>
            <a:ext cx="1305994" cy="6887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F9A8C3C-3C48-39C1-34AE-44F509A656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5" r="-1"/>
          <a:stretch>
            <a:fillRect/>
          </a:stretch>
        </p:blipFill>
        <p:spPr>
          <a:xfrm>
            <a:off x="7211590" y="3637537"/>
            <a:ext cx="1305995" cy="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48B92-2352-4339-2F6A-E813FF5A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495017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Results</a:t>
            </a:r>
          </a:p>
        </p:txBody>
      </p:sp>
      <p:pic>
        <p:nvPicPr>
          <p:cNvPr id="16" name="Marcador de contenido 15" descr="Pantalla de computadora con letras&#10;&#10;El contenido generado por IA puede ser incorrecto.">
            <a:extLst>
              <a:ext uri="{FF2B5EF4-FFF2-40B4-BE49-F238E27FC236}">
                <a16:creationId xmlns:a16="http://schemas.microsoft.com/office/drawing/2014/main" id="{61A7D847-17D7-DAED-4971-C0FE923F1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42" y="1929384"/>
            <a:ext cx="8072199" cy="3542799"/>
          </a:xfrm>
        </p:spPr>
      </p:pic>
    </p:spTree>
    <p:extLst>
      <p:ext uri="{BB962C8B-B14F-4D97-AF65-F5344CB8AC3E}">
        <p14:creationId xmlns:p14="http://schemas.microsoft.com/office/powerpoint/2010/main" val="92464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602A-93A3-E6C5-AFE1-97871D77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 analysis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68522F-63F6-D6A4-F93B-BF66BA26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2D outperformed 3D</a:t>
            </a:r>
            <a:r>
              <a:rPr lang="en-GB" noProof="0" dirty="0"/>
              <a:t> in:</a:t>
            </a:r>
          </a:p>
          <a:p>
            <a:pPr lvl="1"/>
            <a:r>
              <a:rPr lang="en-GB" b="1" noProof="0" dirty="0"/>
              <a:t>Accuracy</a:t>
            </a:r>
            <a:r>
              <a:rPr lang="en-GB" noProof="0" dirty="0"/>
              <a:t> (0.92%)</a:t>
            </a:r>
          </a:p>
          <a:p>
            <a:pPr lvl="1"/>
            <a:r>
              <a:rPr lang="en-GB" b="1" noProof="0" dirty="0"/>
              <a:t>Dice</a:t>
            </a:r>
            <a:r>
              <a:rPr lang="en-GB" noProof="0" dirty="0"/>
              <a:t> (31,53%)</a:t>
            </a:r>
          </a:p>
          <a:p>
            <a:pPr lvl="1"/>
            <a:r>
              <a:rPr lang="en-GB" b="1" noProof="0" dirty="0" err="1"/>
              <a:t>IoU</a:t>
            </a:r>
            <a:r>
              <a:rPr lang="en-GB" noProof="0" dirty="0"/>
              <a:t> (46.03%)</a:t>
            </a:r>
          </a:p>
          <a:p>
            <a:pPr lvl="1"/>
            <a:r>
              <a:rPr lang="en-GB" b="1" noProof="0" dirty="0" err="1"/>
              <a:t>Specifity</a:t>
            </a:r>
            <a:r>
              <a:rPr lang="en-GB" noProof="0" dirty="0"/>
              <a:t> (1.02%)</a:t>
            </a:r>
          </a:p>
          <a:p>
            <a:pPr lvl="1"/>
            <a:r>
              <a:rPr lang="en-GB" b="1" noProof="0" dirty="0"/>
              <a:t>Precision</a:t>
            </a:r>
            <a:r>
              <a:rPr lang="en-GB" noProof="0" dirty="0"/>
              <a:t> (65.46%)</a:t>
            </a:r>
          </a:p>
          <a:p>
            <a:r>
              <a:rPr lang="en-GB" noProof="0" dirty="0"/>
              <a:t>No difference was found in:</a:t>
            </a:r>
          </a:p>
          <a:p>
            <a:pPr lvl="1"/>
            <a:r>
              <a:rPr lang="en-GB" noProof="0" dirty="0"/>
              <a:t>Recall</a:t>
            </a:r>
          </a:p>
        </p:txBody>
      </p:sp>
    </p:spTree>
    <p:extLst>
      <p:ext uri="{BB962C8B-B14F-4D97-AF65-F5344CB8AC3E}">
        <p14:creationId xmlns:p14="http://schemas.microsoft.com/office/powerpoint/2010/main" val="252711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EC3A7-7546-9F77-3EE2-C39A5055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 analysis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07121-8F2C-C623-A197-762AD4CA5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2D outperforms 3D</a:t>
            </a:r>
          </a:p>
          <a:p>
            <a:pPr lvl="1"/>
            <a:r>
              <a:rPr lang="en-GB" noProof="0" dirty="0"/>
              <a:t>Annotations on individual slices</a:t>
            </a:r>
          </a:p>
          <a:p>
            <a:pPr lvl="1"/>
            <a:r>
              <a:rPr lang="en-GB" noProof="0" dirty="0"/>
              <a:t>ADC maps</a:t>
            </a:r>
          </a:p>
          <a:p>
            <a:pPr lvl="2"/>
            <a:r>
              <a:rPr lang="en-GB" noProof="0" dirty="0"/>
              <a:t>Present </a:t>
            </a:r>
            <a:r>
              <a:rPr lang="en-GB" b="1" noProof="0" dirty="0"/>
              <a:t>sizable inter-slice </a:t>
            </a:r>
            <a:r>
              <a:rPr lang="en-GB" noProof="0" dirty="0"/>
              <a:t>distance</a:t>
            </a:r>
          </a:p>
          <a:p>
            <a:pPr lvl="2"/>
            <a:r>
              <a:rPr lang="en-GB" noProof="0" dirty="0"/>
              <a:t>Are:</a:t>
            </a:r>
          </a:p>
          <a:p>
            <a:pPr lvl="3"/>
            <a:r>
              <a:rPr lang="en-GB" noProof="0" dirty="0"/>
              <a:t>Irregular</a:t>
            </a:r>
          </a:p>
          <a:p>
            <a:pPr lvl="3"/>
            <a:r>
              <a:rPr lang="en-GB" noProof="0" dirty="0"/>
              <a:t>Heterogeneous</a:t>
            </a:r>
          </a:p>
          <a:p>
            <a:pPr lvl="3"/>
            <a:r>
              <a:rPr lang="en-GB" noProof="0" dirty="0"/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1663211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80932-82E1-EDF2-450F-7EA84650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Future Work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5A844-91BB-DB57-6599-10DFBA739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Improvements</a:t>
            </a:r>
          </a:p>
          <a:p>
            <a:pPr lvl="1"/>
            <a:r>
              <a:rPr lang="en-GB" noProof="0" dirty="0"/>
              <a:t>Over the dataset</a:t>
            </a:r>
          </a:p>
          <a:p>
            <a:pPr lvl="1"/>
            <a:r>
              <a:rPr lang="en-GB" noProof="0" dirty="0"/>
              <a:t>Over the techniques employed </a:t>
            </a:r>
          </a:p>
          <a:p>
            <a:r>
              <a:rPr lang="en-GB" noProof="0" dirty="0"/>
              <a:t>Use of new techniques in ADC maps</a:t>
            </a:r>
          </a:p>
        </p:txBody>
      </p:sp>
    </p:spTree>
    <p:extLst>
      <p:ext uri="{BB962C8B-B14F-4D97-AF65-F5344CB8AC3E}">
        <p14:creationId xmlns:p14="http://schemas.microsoft.com/office/powerpoint/2010/main" val="156455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AD81A-E6A9-4A70-D305-448BC644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Cancer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656D5A-BB0D-F762-6E3A-8B7BD3841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First or second cause of death </a:t>
            </a:r>
            <a:r>
              <a:rPr lang="en-GB" noProof="0" dirty="0"/>
              <a:t>in</a:t>
            </a:r>
          </a:p>
          <a:p>
            <a:pPr lvl="1"/>
            <a:r>
              <a:rPr lang="en-GB" b="1" noProof="0" dirty="0"/>
              <a:t>91/172 countries</a:t>
            </a:r>
          </a:p>
          <a:p>
            <a:pPr lvl="2"/>
            <a:r>
              <a:rPr lang="en-GB" noProof="0" dirty="0"/>
              <a:t>According to </a:t>
            </a:r>
            <a:r>
              <a:rPr lang="en-GB" b="1" noProof="0" dirty="0"/>
              <a:t>OMS</a:t>
            </a:r>
          </a:p>
          <a:p>
            <a:pPr lvl="2"/>
            <a:endParaRPr lang="en-GB" b="1" noProof="0" dirty="0"/>
          </a:p>
          <a:p>
            <a:r>
              <a:rPr lang="en-GB" b="1" noProof="0" dirty="0"/>
              <a:t>20 million </a:t>
            </a:r>
            <a:r>
              <a:rPr lang="en-GB" noProof="0" dirty="0"/>
              <a:t>estimated </a:t>
            </a:r>
            <a:r>
              <a:rPr lang="en-GB" b="1" noProof="0" dirty="0"/>
              <a:t>new cases in 2022</a:t>
            </a:r>
          </a:p>
          <a:p>
            <a:pPr lvl="1"/>
            <a:r>
              <a:rPr lang="en-GB" b="1" noProof="0" dirty="0"/>
              <a:t>9.7 million cancer-related deaths</a:t>
            </a:r>
          </a:p>
        </p:txBody>
      </p:sp>
    </p:spTree>
    <p:extLst>
      <p:ext uri="{BB962C8B-B14F-4D97-AF65-F5344CB8AC3E}">
        <p14:creationId xmlns:p14="http://schemas.microsoft.com/office/powerpoint/2010/main" val="139928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291AA-97FE-4097-B0BE-D00770D3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44" y="2698581"/>
            <a:ext cx="8977511" cy="1460837"/>
          </a:xfrm>
        </p:spPr>
        <p:txBody>
          <a:bodyPr>
            <a:noAutofit/>
          </a:bodyPr>
          <a:lstStyle/>
          <a:p>
            <a:pPr algn="ctr"/>
            <a:r>
              <a:rPr lang="en-GB" sz="4000" noProof="0" dirty="0"/>
              <a:t>Thank you for you attention</a:t>
            </a:r>
            <a:br>
              <a:rPr lang="en-GB" sz="4000" noProof="0" dirty="0"/>
            </a:br>
            <a:r>
              <a:rPr lang="en-GB" sz="4000" noProof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823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4D79E-DE0B-669C-9577-405DEC46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Cancer</a:t>
            </a:r>
          </a:p>
        </p:txBody>
      </p:sp>
      <p:pic>
        <p:nvPicPr>
          <p:cNvPr id="16" name="Marcador de contenido 15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FD620848-0508-B9CD-C105-151A00291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4" y="2459103"/>
            <a:ext cx="5649038" cy="3019927"/>
          </a:xfrm>
        </p:spPr>
      </p:pic>
      <p:pic>
        <p:nvPicPr>
          <p:cNvPr id="17" name="Marcador de contenido 8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165C413C-D96F-BB9A-AD94-7A3DC3B3C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38" y="2424303"/>
            <a:ext cx="5000768" cy="30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1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18472-2FFC-BC49-0AD6-842D103C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Breast Cancer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3196BD-6E9B-6B4F-CE63-710FBD35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Uncontrolled proliferation </a:t>
            </a:r>
            <a:r>
              <a:rPr lang="en-GB" noProof="0" dirty="0"/>
              <a:t>of</a:t>
            </a:r>
            <a:r>
              <a:rPr lang="en-GB" b="1" noProof="0" dirty="0"/>
              <a:t> malignant cells </a:t>
            </a:r>
            <a:r>
              <a:rPr lang="en-GB" noProof="0" dirty="0"/>
              <a:t>in the breast</a:t>
            </a:r>
            <a:endParaRPr lang="en-GB" b="1" noProof="0" dirty="0"/>
          </a:p>
          <a:p>
            <a:pPr lvl="1"/>
            <a:r>
              <a:rPr lang="en-GB" noProof="0" dirty="0"/>
              <a:t>This cells may:</a:t>
            </a:r>
          </a:p>
          <a:p>
            <a:pPr lvl="2"/>
            <a:r>
              <a:rPr lang="en-GB" noProof="0" dirty="0"/>
              <a:t>Form </a:t>
            </a:r>
            <a:r>
              <a:rPr lang="en-GB" b="1" noProof="0" dirty="0"/>
              <a:t>tumours</a:t>
            </a:r>
          </a:p>
          <a:p>
            <a:pPr lvl="2"/>
            <a:r>
              <a:rPr lang="en-GB" noProof="0" dirty="0"/>
              <a:t>Invade nearby tissue</a:t>
            </a:r>
          </a:p>
          <a:p>
            <a:pPr lvl="2"/>
            <a:r>
              <a:rPr lang="en-GB" noProof="0" dirty="0"/>
              <a:t>Metastasize (spread) to other organs</a:t>
            </a:r>
          </a:p>
          <a:p>
            <a:r>
              <a:rPr lang="en-GB" noProof="0" dirty="0"/>
              <a:t>Highly </a:t>
            </a:r>
            <a:r>
              <a:rPr lang="en-GB" b="1" noProof="0" dirty="0"/>
              <a:t>heterogeneous</a:t>
            </a:r>
          </a:p>
          <a:p>
            <a:pPr lvl="1"/>
            <a:r>
              <a:rPr lang="en-GB" noProof="0" dirty="0"/>
              <a:t>Different behaviour, </a:t>
            </a:r>
            <a:r>
              <a:rPr lang="en-GB" b="1" noProof="0" dirty="0"/>
              <a:t>shape</a:t>
            </a:r>
            <a:r>
              <a:rPr lang="en-GB" noProof="0" dirty="0"/>
              <a:t>, etc…</a:t>
            </a:r>
          </a:p>
          <a:p>
            <a:r>
              <a:rPr lang="en-GB" b="1" noProof="0" dirty="0"/>
              <a:t>Early diagnose </a:t>
            </a:r>
            <a:r>
              <a:rPr lang="en-GB" noProof="0" dirty="0"/>
              <a:t>is </a:t>
            </a:r>
            <a:r>
              <a:rPr lang="en-GB" b="1" noProof="0" dirty="0"/>
              <a:t>critical</a:t>
            </a:r>
            <a:r>
              <a:rPr lang="en-GB" noProof="0" dirty="0"/>
              <a:t> to improving prognosis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424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C734F-07C1-DFE8-B4A9-A739C60B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MRI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116A9-D3D2-20FC-8F6F-78CB98D03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M</a:t>
            </a:r>
            <a:r>
              <a:rPr lang="en-GB" noProof="0" dirty="0"/>
              <a:t>agnetic </a:t>
            </a:r>
            <a:r>
              <a:rPr lang="en-GB" b="1" noProof="0" dirty="0"/>
              <a:t>r</a:t>
            </a:r>
            <a:r>
              <a:rPr lang="en-GB" noProof="0" dirty="0"/>
              <a:t>esonance </a:t>
            </a:r>
            <a:r>
              <a:rPr lang="en-GB" b="1" noProof="0" dirty="0"/>
              <a:t>i</a:t>
            </a:r>
            <a:r>
              <a:rPr lang="en-GB" noProof="0" dirty="0"/>
              <a:t>maging</a:t>
            </a:r>
          </a:p>
          <a:p>
            <a:pPr lvl="1"/>
            <a:r>
              <a:rPr lang="en-GB" noProof="0" dirty="0"/>
              <a:t>Non-invasive</a:t>
            </a:r>
          </a:p>
          <a:p>
            <a:pPr lvl="1"/>
            <a:r>
              <a:rPr lang="en-GB" noProof="0" dirty="0"/>
              <a:t>Enables the detection of </a:t>
            </a:r>
            <a:r>
              <a:rPr lang="en-GB" b="1" noProof="0" dirty="0"/>
              <a:t>abnormalities</a:t>
            </a:r>
          </a:p>
          <a:p>
            <a:pPr lvl="2"/>
            <a:r>
              <a:rPr lang="en-GB" noProof="0" dirty="0"/>
              <a:t>Such as </a:t>
            </a:r>
            <a:r>
              <a:rPr lang="en-GB" b="1" noProof="0" dirty="0" err="1"/>
              <a:t>tumors</a:t>
            </a:r>
            <a:r>
              <a:rPr lang="en-GB" noProof="0" dirty="0"/>
              <a:t> in </a:t>
            </a:r>
            <a:r>
              <a:rPr lang="en-GB" b="1" noProof="0" dirty="0"/>
              <a:t>breast tissue</a:t>
            </a:r>
          </a:p>
          <a:p>
            <a:pPr lvl="1"/>
            <a:r>
              <a:rPr lang="en-GB" noProof="0" dirty="0"/>
              <a:t>Used in </a:t>
            </a:r>
            <a:r>
              <a:rPr lang="en-GB" b="1" noProof="0" dirty="0"/>
              <a:t>high-risk patients</a:t>
            </a:r>
          </a:p>
          <a:p>
            <a:pPr lvl="1"/>
            <a:r>
              <a:rPr lang="en-GB" noProof="0" dirty="0"/>
              <a:t>Adequate for </a:t>
            </a:r>
            <a:r>
              <a:rPr lang="en-GB" b="1" noProof="0" dirty="0"/>
              <a:t>assessing </a:t>
            </a:r>
            <a:r>
              <a:rPr lang="en-GB" b="1" noProof="0" dirty="0" err="1"/>
              <a:t>tumor</a:t>
            </a:r>
            <a:r>
              <a:rPr lang="en-GB" b="1" noProof="0" dirty="0"/>
              <a:t> size </a:t>
            </a:r>
            <a:r>
              <a:rPr lang="en-GB" noProof="0" dirty="0"/>
              <a:t>and </a:t>
            </a:r>
            <a:r>
              <a:rPr lang="en-GB" b="1" noProof="0" dirty="0"/>
              <a:t>spread</a:t>
            </a:r>
          </a:p>
          <a:p>
            <a:pPr lvl="1"/>
            <a:endParaRPr lang="en-GB" b="1" noProof="0" dirty="0"/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565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C1AFB-1777-CAAB-584F-4DADA21E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DCE-MRI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474A5-82D0-301F-245D-A64486BD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D</a:t>
            </a:r>
            <a:r>
              <a:rPr lang="en-GB" noProof="0" dirty="0"/>
              <a:t>ynamic </a:t>
            </a:r>
            <a:r>
              <a:rPr lang="en-GB" b="1" noProof="0" dirty="0"/>
              <a:t>c</a:t>
            </a:r>
            <a:r>
              <a:rPr lang="en-GB" noProof="0" dirty="0"/>
              <a:t>ontrast-</a:t>
            </a:r>
            <a:r>
              <a:rPr lang="en-GB" b="1" noProof="0" dirty="0"/>
              <a:t>e</a:t>
            </a:r>
            <a:r>
              <a:rPr lang="en-GB" noProof="0" dirty="0"/>
              <a:t>nhanced MRI</a:t>
            </a:r>
          </a:p>
          <a:p>
            <a:r>
              <a:rPr lang="en-GB" b="1" noProof="0" dirty="0"/>
              <a:t>Contrast enhances the visualization </a:t>
            </a:r>
            <a:r>
              <a:rPr lang="en-GB" noProof="0" dirty="0"/>
              <a:t>of blood flow patterns</a:t>
            </a:r>
          </a:p>
          <a:p>
            <a:pPr lvl="1"/>
            <a:r>
              <a:rPr lang="en-GB" noProof="0" dirty="0"/>
              <a:t>Often </a:t>
            </a:r>
            <a:r>
              <a:rPr lang="en-GB" b="1" noProof="0" dirty="0"/>
              <a:t>irregular</a:t>
            </a:r>
            <a:r>
              <a:rPr lang="en-GB" noProof="0" dirty="0"/>
              <a:t> in </a:t>
            </a:r>
            <a:r>
              <a:rPr lang="en-GB" b="1" noProof="0" dirty="0"/>
              <a:t>cancer tissue</a:t>
            </a:r>
          </a:p>
          <a:p>
            <a:pPr lvl="1"/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977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1C421-8170-4A5B-E830-41DFD5BF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DW-</a:t>
            </a:r>
            <a:r>
              <a:rPr lang="en-GB" noProof="0" dirty="0" err="1"/>
              <a:t>mRI</a:t>
            </a:r>
            <a:endParaRPr lang="en-GB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A06B52-C7F6-75BD-D2B5-D562871D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D</a:t>
            </a:r>
            <a:r>
              <a:rPr lang="en-GB" noProof="0" dirty="0"/>
              <a:t>iffusion </a:t>
            </a:r>
            <a:r>
              <a:rPr lang="en-GB" b="1" noProof="0" dirty="0"/>
              <a:t>W</a:t>
            </a:r>
            <a:r>
              <a:rPr lang="en-GB" noProof="0" dirty="0"/>
              <a:t>eighted MRI</a:t>
            </a:r>
          </a:p>
          <a:p>
            <a:r>
              <a:rPr lang="en-GB" noProof="0" dirty="0"/>
              <a:t>Images based on the </a:t>
            </a:r>
            <a:r>
              <a:rPr lang="en-GB" b="1" noProof="0" dirty="0"/>
              <a:t>diffusion of water </a:t>
            </a:r>
            <a:r>
              <a:rPr lang="en-GB" noProof="0" dirty="0"/>
              <a:t>molecules</a:t>
            </a:r>
          </a:p>
          <a:p>
            <a:r>
              <a:rPr lang="en-GB" noProof="0" dirty="0"/>
              <a:t>Doesn’t require the use of contrast</a:t>
            </a:r>
          </a:p>
          <a:p>
            <a:pPr lvl="1"/>
            <a:r>
              <a:rPr lang="en-GB" noProof="0" dirty="0"/>
              <a:t>Lower operation cost</a:t>
            </a:r>
          </a:p>
          <a:p>
            <a:pPr lvl="1"/>
            <a:r>
              <a:rPr lang="en-GB" b="1" noProof="0" dirty="0"/>
              <a:t>Safer</a:t>
            </a:r>
            <a:r>
              <a:rPr lang="en-GB" noProof="0" dirty="0"/>
              <a:t>, as some patients may be allergic</a:t>
            </a:r>
          </a:p>
        </p:txBody>
      </p:sp>
    </p:spTree>
    <p:extLst>
      <p:ext uri="{BB962C8B-B14F-4D97-AF65-F5344CB8AC3E}">
        <p14:creationId xmlns:p14="http://schemas.microsoft.com/office/powerpoint/2010/main" val="83171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A7324-E4DD-A95C-1F00-32D4C558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ADC maps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8D5D7-3766-2AB6-E426-776803B4A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A</a:t>
            </a:r>
            <a:r>
              <a:rPr lang="en-GB" noProof="0" dirty="0"/>
              <a:t>pparent </a:t>
            </a:r>
            <a:r>
              <a:rPr lang="en-GB" b="1" noProof="0" dirty="0"/>
              <a:t>D</a:t>
            </a:r>
            <a:r>
              <a:rPr lang="en-GB" noProof="0" dirty="0"/>
              <a:t>iffusion </a:t>
            </a:r>
            <a:r>
              <a:rPr lang="en-GB" b="1" noProof="0" dirty="0"/>
              <a:t>C</a:t>
            </a:r>
            <a:r>
              <a:rPr lang="en-GB" noProof="0" dirty="0"/>
              <a:t>oefficient maps</a:t>
            </a:r>
          </a:p>
          <a:p>
            <a:pPr lvl="1"/>
            <a:r>
              <a:rPr lang="en-GB" noProof="0" dirty="0"/>
              <a:t>Measure water molecules diffusion across different </a:t>
            </a:r>
            <a:r>
              <a:rPr lang="en-GB" b="1" noProof="0" dirty="0"/>
              <a:t>b-values</a:t>
            </a:r>
          </a:p>
          <a:p>
            <a:endParaRPr lang="en-GB" noProof="0" dirty="0"/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7AA0396B-E07C-0D28-AA10-4D3156CE9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42" y="3685730"/>
            <a:ext cx="6174494" cy="10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1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C23FA-F03D-D8E5-4116-4FAF4A1D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Computer vision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0B27E9-B652-5766-6F28-BE1DD2F3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 field of </a:t>
            </a:r>
            <a:r>
              <a:rPr lang="en-GB" b="1" noProof="0" dirty="0"/>
              <a:t>artificial intelligence</a:t>
            </a:r>
          </a:p>
          <a:p>
            <a:r>
              <a:rPr lang="en-GB" noProof="0" dirty="0"/>
              <a:t>Uses </a:t>
            </a:r>
            <a:r>
              <a:rPr lang="en-GB" b="1" noProof="0" dirty="0"/>
              <a:t>machine learning </a:t>
            </a:r>
            <a:r>
              <a:rPr lang="en-GB" noProof="0" dirty="0"/>
              <a:t>algorithms to:</a:t>
            </a:r>
          </a:p>
          <a:p>
            <a:pPr lvl="1"/>
            <a:r>
              <a:rPr lang="en-GB" b="1" noProof="0" dirty="0"/>
              <a:t>Extract</a:t>
            </a:r>
            <a:r>
              <a:rPr lang="en-GB" noProof="0" dirty="0"/>
              <a:t>,</a:t>
            </a:r>
          </a:p>
          <a:p>
            <a:pPr lvl="1"/>
            <a:r>
              <a:rPr lang="en-GB" b="1" noProof="0" dirty="0"/>
              <a:t>interpret</a:t>
            </a:r>
            <a:r>
              <a:rPr lang="en-GB" noProof="0" dirty="0"/>
              <a:t>, and</a:t>
            </a:r>
          </a:p>
          <a:p>
            <a:pPr lvl="1"/>
            <a:r>
              <a:rPr lang="en-GB" b="1" noProof="0" dirty="0"/>
              <a:t>process</a:t>
            </a:r>
            <a:r>
              <a:rPr lang="en-GB" noProof="0" dirty="0"/>
              <a:t> Information from </a:t>
            </a:r>
            <a:r>
              <a:rPr lang="en-GB" b="1" noProof="0" dirty="0"/>
              <a:t>images</a:t>
            </a:r>
            <a:r>
              <a:rPr lang="en-GB" noProof="0" dirty="0"/>
              <a:t> and </a:t>
            </a:r>
            <a:r>
              <a:rPr lang="en-GB" b="1" noProof="0" dirty="0"/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3305490106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Limelight">
      <a:dk1>
        <a:sysClr val="windowText" lastClr="000000"/>
      </a:dk1>
      <a:lt1>
        <a:sysClr val="window" lastClr="FFFFFF"/>
      </a:lt1>
      <a:dk2>
        <a:srgbClr val="23353B"/>
      </a:dk2>
      <a:lt2>
        <a:srgbClr val="E0DDD8"/>
      </a:lt2>
      <a:accent1>
        <a:srgbClr val="90A208"/>
      </a:accent1>
      <a:accent2>
        <a:srgbClr val="6A8755"/>
      </a:accent2>
      <a:accent3>
        <a:srgbClr val="49716B"/>
      </a:accent3>
      <a:accent4>
        <a:srgbClr val="A16F7C"/>
      </a:accent4>
      <a:accent5>
        <a:srgbClr val="B16455"/>
      </a:accent5>
      <a:accent6>
        <a:srgbClr val="E08350"/>
      </a:accent6>
      <a:hlink>
        <a:srgbClr val="5F864B"/>
      </a:hlink>
      <a:folHlink>
        <a:srgbClr val="3F877D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416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Trade Gothic Next Cond</vt:lpstr>
      <vt:lpstr>Trade Gothic Next Light</vt:lpstr>
      <vt:lpstr>LimelightVTI</vt:lpstr>
      <vt:lpstr>Comparative Analysis of Deep Learning Techniques for Breast Tumor Segmentation in DW-MRI Images</vt:lpstr>
      <vt:lpstr>Cancer</vt:lpstr>
      <vt:lpstr>Cancer</vt:lpstr>
      <vt:lpstr>Breast Cancer</vt:lpstr>
      <vt:lpstr>MRI</vt:lpstr>
      <vt:lpstr>DCE-MRI</vt:lpstr>
      <vt:lpstr>DW-mRI</vt:lpstr>
      <vt:lpstr>ADC maps</vt:lpstr>
      <vt:lpstr>Computer vision</vt:lpstr>
      <vt:lpstr>Semantic Segmentation</vt:lpstr>
      <vt:lpstr>ACRIN 6698</vt:lpstr>
      <vt:lpstr>Acrin 6698</vt:lpstr>
      <vt:lpstr>Pretreatment</vt:lpstr>
      <vt:lpstr>U-net</vt:lpstr>
      <vt:lpstr>Metrics</vt:lpstr>
      <vt:lpstr>Results</vt:lpstr>
      <vt:lpstr>Results analysis</vt:lpstr>
      <vt:lpstr>Results analysis </vt:lpstr>
      <vt:lpstr>Future Work</vt:lpstr>
      <vt:lpstr>Thank you for you attention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García Marcos</dc:creator>
  <cp:lastModifiedBy>Vanessa Grace Ochon Booc</cp:lastModifiedBy>
  <cp:revision>7</cp:revision>
  <dcterms:created xsi:type="dcterms:W3CDTF">2025-06-05T10:13:15Z</dcterms:created>
  <dcterms:modified xsi:type="dcterms:W3CDTF">2025-06-11T08:08:54Z</dcterms:modified>
</cp:coreProperties>
</file>