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9" r:id="rId4"/>
    <p:sldId id="260" r:id="rId5"/>
    <p:sldId id="258" r:id="rId6"/>
    <p:sldId id="265" r:id="rId7"/>
    <p:sldId id="264" r:id="rId8"/>
    <p:sldId id="267" r:id="rId9"/>
    <p:sldId id="256" r:id="rId10"/>
    <p:sldId id="261" r:id="rId11"/>
    <p:sldId id="259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194"/>
    <a:srgbClr val="85ABEF"/>
    <a:srgbClr val="448DCF"/>
    <a:srgbClr val="85DBB8"/>
    <a:srgbClr val="60B8BC"/>
    <a:srgbClr val="B8EAD6"/>
    <a:srgbClr val="7EA6EE"/>
    <a:srgbClr val="C1D4F7"/>
    <a:srgbClr val="F5F4F2"/>
    <a:srgbClr val="F3F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>
        <p:scale>
          <a:sx n="125" d="100"/>
          <a:sy n="125" d="100"/>
        </p:scale>
        <p:origin x="90" y="2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73"/>
          <a:stretch/>
        </p:blipFill>
        <p:spPr>
          <a:xfrm>
            <a:off x="0" y="6437864"/>
            <a:ext cx="368900" cy="420136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317882" y="6495968"/>
            <a:ext cx="10118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i="0" dirty="0">
                <a:solidFill>
                  <a:srgbClr val="164194"/>
                </a:solidFill>
                <a:effectLst/>
                <a:latin typeface="Encode Sans"/>
              </a:rPr>
              <a:t>OES 2025</a:t>
            </a:r>
          </a:p>
        </p:txBody>
      </p:sp>
      <p:sp>
        <p:nvSpPr>
          <p:cNvPr id="10" name="Rettangolo 9"/>
          <p:cNvSpPr/>
          <p:nvPr userDrawn="1"/>
        </p:nvSpPr>
        <p:spPr>
          <a:xfrm>
            <a:off x="2790620" y="6495967"/>
            <a:ext cx="6610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0" dirty="0">
                <a:solidFill>
                  <a:srgbClr val="164194"/>
                </a:solidFill>
                <a:effectLst/>
                <a:latin typeface="Encode Sans"/>
              </a:rPr>
              <a:t>Extended Reality for tunnel Inspection using BIM</a:t>
            </a:r>
            <a:endParaRPr lang="en-GB" sz="1400" dirty="0"/>
          </a:p>
        </p:txBody>
      </p:sp>
      <p:sp>
        <p:nvSpPr>
          <p:cNvPr id="11" name="Rettangolo 10"/>
          <p:cNvSpPr/>
          <p:nvPr userDrawn="1"/>
        </p:nvSpPr>
        <p:spPr>
          <a:xfrm>
            <a:off x="9463595" y="6495967"/>
            <a:ext cx="27284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0" dirty="0">
                <a:solidFill>
                  <a:srgbClr val="164194"/>
                </a:solidFill>
                <a:effectLst/>
                <a:latin typeface="Encode Sans"/>
              </a:rPr>
              <a:t>Nicola Rimella,</a:t>
            </a:r>
            <a:r>
              <a:rPr lang="en-GB" sz="1400" b="1" i="0" baseline="0" dirty="0">
                <a:solidFill>
                  <a:srgbClr val="164194"/>
                </a:solidFill>
                <a:effectLst/>
                <a:latin typeface="Encode Sans"/>
              </a:rPr>
              <a:t> Pang-Jo Chun</a:t>
            </a:r>
            <a:endParaRPr lang="en-GB" sz="1400" dirty="0"/>
          </a:p>
        </p:txBody>
      </p:sp>
      <p:cxnSp>
        <p:nvCxnSpPr>
          <p:cNvPr id="13" name="Connettore diritto 12"/>
          <p:cNvCxnSpPr/>
          <p:nvPr userDrawn="1"/>
        </p:nvCxnSpPr>
        <p:spPr>
          <a:xfrm>
            <a:off x="408144" y="6464575"/>
            <a:ext cx="11783856" cy="0"/>
          </a:xfrm>
          <a:prstGeom prst="line">
            <a:avLst/>
          </a:prstGeom>
          <a:ln w="19050">
            <a:solidFill>
              <a:srgbClr val="16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56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013B-ED88-4E61-A96B-A8910363A269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65032-7B18-4DE1-ABE0-4A0456180FC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28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013B-ED88-4E61-A96B-A8910363A269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65032-7B18-4DE1-ABE0-4A0456180FC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54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013B-ED88-4E61-A96B-A8910363A269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65032-7B18-4DE1-ABE0-4A0456180FC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84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013B-ED88-4E61-A96B-A8910363A269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65032-7B18-4DE1-ABE0-4A0456180FC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90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013B-ED88-4E61-A96B-A8910363A269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65032-7B18-4DE1-ABE0-4A0456180FC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8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013B-ED88-4E61-A96B-A8910363A269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65032-7B18-4DE1-ABE0-4A0456180FC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1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013B-ED88-4E61-A96B-A8910363A269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65032-7B18-4DE1-ABE0-4A0456180FC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809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013B-ED88-4E61-A96B-A8910363A269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65032-7B18-4DE1-ABE0-4A0456180FC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38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013B-ED88-4E61-A96B-A8910363A269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65032-7B18-4DE1-ABE0-4A0456180FC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320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013B-ED88-4E61-A96B-A8910363A269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65032-7B18-4DE1-ABE0-4A0456180FC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989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D013B-ED88-4E61-A96B-A8910363A269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65032-7B18-4DE1-ABE0-4A0456180FC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72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 /><Relationship Id="rId3" Type="http://schemas.openxmlformats.org/officeDocument/2006/relationships/slideLayout" Target="../slideLayouts/slideLayout1.xml" /><Relationship Id="rId7" Type="http://schemas.openxmlformats.org/officeDocument/2006/relationships/image" Target="../media/image34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43.jpeg" /><Relationship Id="rId5" Type="http://schemas.openxmlformats.org/officeDocument/2006/relationships/image" Target="../media/image42.png" /><Relationship Id="rId4" Type="http://schemas.openxmlformats.org/officeDocument/2006/relationships/image" Target="../media/image41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47.jpeg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 /><Relationship Id="rId13" Type="http://schemas.openxmlformats.org/officeDocument/2006/relationships/image" Target="../media/image11.jpeg" /><Relationship Id="rId3" Type="http://schemas.microsoft.com/office/2007/relationships/hdphoto" Target="../media/hdphoto1.wdp" /><Relationship Id="rId7" Type="http://schemas.openxmlformats.org/officeDocument/2006/relationships/image" Target="../media/image6.png" /><Relationship Id="rId12" Type="http://schemas.openxmlformats.org/officeDocument/2006/relationships/image" Target="../media/image10.sv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6" Type="http://schemas.microsoft.com/office/2007/relationships/hdphoto" Target="../media/hdphoto2.wdp" /><Relationship Id="rId11" Type="http://schemas.openxmlformats.org/officeDocument/2006/relationships/image" Target="../media/image9.png" /><Relationship Id="rId5" Type="http://schemas.openxmlformats.org/officeDocument/2006/relationships/image" Target="../media/image5.png" /><Relationship Id="rId15" Type="http://schemas.openxmlformats.org/officeDocument/2006/relationships/image" Target="../media/image13.jpeg" /><Relationship Id="rId10" Type="http://schemas.openxmlformats.org/officeDocument/2006/relationships/image" Target="../media/image8.png" /><Relationship Id="rId4" Type="http://schemas.openxmlformats.org/officeDocument/2006/relationships/image" Target="../media/image4.png" /><Relationship Id="rId9" Type="http://schemas.openxmlformats.org/officeDocument/2006/relationships/image" Target="../media/image7.png" /><Relationship Id="rId14" Type="http://schemas.openxmlformats.org/officeDocument/2006/relationships/image" Target="../media/image12.png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6.png" 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7" Type="http://schemas.microsoft.com/office/2007/relationships/hdphoto" Target="../media/hdphoto6.wdp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9.png" /><Relationship Id="rId5" Type="http://schemas.microsoft.com/office/2007/relationships/hdphoto" Target="../media/hdphoto5.wdp" /><Relationship Id="rId4" Type="http://schemas.openxmlformats.org/officeDocument/2006/relationships/image" Target="../media/image18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 /><Relationship Id="rId3" Type="http://schemas.openxmlformats.org/officeDocument/2006/relationships/image" Target="../media/image21.png" /><Relationship Id="rId7" Type="http://schemas.microsoft.com/office/2007/relationships/hdphoto" Target="../media/hdphoto7.wdp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4.png" /><Relationship Id="rId5" Type="http://schemas.openxmlformats.org/officeDocument/2006/relationships/image" Target="../media/image23.jpeg" /><Relationship Id="rId4" Type="http://schemas.openxmlformats.org/officeDocument/2006/relationships/image" Target="../media/image22.svg" /><Relationship Id="rId9" Type="http://schemas.openxmlformats.org/officeDocument/2006/relationships/image" Target="../media/image26.jpeg" 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 /><Relationship Id="rId3" Type="http://schemas.microsoft.com/office/2007/relationships/hdphoto" Target="../media/hdphoto8.wdp" /><Relationship Id="rId7" Type="http://schemas.openxmlformats.org/officeDocument/2006/relationships/image" Target="../media/image30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9.png" /><Relationship Id="rId5" Type="http://schemas.microsoft.com/office/2007/relationships/hdphoto" Target="../media/hdphoto9.wdp" /><Relationship Id="rId4" Type="http://schemas.openxmlformats.org/officeDocument/2006/relationships/image" Target="../media/image28.png" 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 /><Relationship Id="rId7" Type="http://schemas.openxmlformats.org/officeDocument/2006/relationships/image" Target="../media/image35.pn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4.png" /><Relationship Id="rId5" Type="http://schemas.openxmlformats.org/officeDocument/2006/relationships/image" Target="../media/image33.png" /><Relationship Id="rId4" Type="http://schemas.openxmlformats.org/officeDocument/2006/relationships/image" Target="../media/image32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 /><Relationship Id="rId3" Type="http://schemas.openxmlformats.org/officeDocument/2006/relationships/image" Target="../media/image37.png" /><Relationship Id="rId7" Type="http://schemas.openxmlformats.org/officeDocument/2006/relationships/image" Target="../media/image22.sv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1.png" /><Relationship Id="rId5" Type="http://schemas.openxmlformats.org/officeDocument/2006/relationships/image" Target="../media/image39.png" /><Relationship Id="rId4" Type="http://schemas.openxmlformats.org/officeDocument/2006/relationships/image" Target="../media/image38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0" y="2557001"/>
            <a:ext cx="12192000" cy="2462143"/>
            <a:chOff x="0" y="3100983"/>
            <a:chExt cx="12192000" cy="2462143"/>
          </a:xfrm>
        </p:grpSpPr>
        <p:sp>
          <p:nvSpPr>
            <p:cNvPr id="5" name="Rettangolo 4"/>
            <p:cNvSpPr/>
            <p:nvPr/>
          </p:nvSpPr>
          <p:spPr>
            <a:xfrm>
              <a:off x="0" y="3100983"/>
              <a:ext cx="12192000" cy="3602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lnSpc>
                  <a:spcPts val="1800"/>
                </a:lnSpc>
                <a:spcAft>
                  <a:spcPts val="1600"/>
                </a:spcAft>
              </a:pPr>
              <a:r>
                <a:rPr lang="en-US" sz="2800" b="1" dirty="0">
                  <a:solidFill>
                    <a:srgbClr val="164194"/>
                  </a:solidFill>
                  <a:ea typeface="Times New Roman" panose="02020603050405020304" pitchFamily="18" charset="0"/>
                </a:rPr>
                <a:t>Extended Reality for tunnel Inspection using BIM</a:t>
              </a:r>
              <a:endParaRPr lang="en-GB" sz="2800" b="1" dirty="0">
                <a:solidFill>
                  <a:srgbClr val="164194"/>
                </a:solidFill>
                <a:ea typeface="Times New Roman" panose="02020603050405020304" pitchFamily="18" charset="0"/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0" y="4152740"/>
              <a:ext cx="12192000" cy="1410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lnSpc>
                  <a:spcPts val="1800"/>
                </a:lnSpc>
                <a:spcAft>
                  <a:spcPts val="1000"/>
                </a:spcAft>
              </a:pPr>
              <a:r>
                <a:rPr lang="en-US" sz="2000" dirty="0">
                  <a:solidFill>
                    <a:srgbClr val="164194"/>
                  </a:solidFill>
                  <a:ea typeface="Times New Roman" panose="02020603050405020304" pitchFamily="18" charset="0"/>
                </a:rPr>
                <a:t>Nicola Rimella</a:t>
              </a:r>
              <a:r>
                <a:rPr lang="en-US" sz="2000" baseline="30000" dirty="0">
                  <a:solidFill>
                    <a:srgbClr val="164194"/>
                  </a:solidFill>
                  <a:ea typeface="Times New Roman" panose="02020603050405020304" pitchFamily="18" charset="0"/>
                </a:rPr>
                <a:t>1</a:t>
              </a:r>
              <a:r>
                <a:rPr lang="en-US" sz="2000" dirty="0">
                  <a:solidFill>
                    <a:srgbClr val="164194"/>
                  </a:solidFill>
                  <a:ea typeface="Times New Roman" panose="02020603050405020304" pitchFamily="18" charset="0"/>
                </a:rPr>
                <a:t>, Pang-jo Chun</a:t>
              </a:r>
              <a:r>
                <a:rPr lang="en-US" sz="2000" baseline="30000" dirty="0">
                  <a:solidFill>
                    <a:srgbClr val="164194"/>
                  </a:solidFill>
                  <a:ea typeface="Times New Roman" panose="02020603050405020304" pitchFamily="18" charset="0"/>
                </a:rPr>
                <a:t>2</a:t>
              </a:r>
            </a:p>
            <a:p>
              <a:pPr algn="ctr" hangingPunct="0">
                <a:lnSpc>
                  <a:spcPts val="1800"/>
                </a:lnSpc>
                <a:spcAft>
                  <a:spcPts val="1000"/>
                </a:spcAft>
              </a:pPr>
              <a:r>
                <a:rPr lang="en-US" sz="2000" baseline="30000" dirty="0">
                  <a:solidFill>
                    <a:srgbClr val="164194"/>
                  </a:solidFill>
                  <a:ea typeface="Times New Roman" panose="02020603050405020304" pitchFamily="18" charset="0"/>
                </a:rPr>
                <a:t>1</a:t>
              </a:r>
              <a:r>
                <a:rPr lang="en-US" sz="2000" i="1" dirty="0">
                  <a:solidFill>
                    <a:srgbClr val="164194"/>
                  </a:solidFill>
                  <a:ea typeface="Times New Roman" panose="02020603050405020304" pitchFamily="18" charset="0"/>
                </a:rPr>
                <a:t>Politecnico di Torino, Department of Building, Structural and Geotechnical Engineering</a:t>
              </a:r>
            </a:p>
            <a:p>
              <a:pPr algn="ctr" hangingPunct="0">
                <a:lnSpc>
                  <a:spcPts val="1800"/>
                </a:lnSpc>
                <a:spcAft>
                  <a:spcPts val="1000"/>
                </a:spcAft>
              </a:pPr>
              <a:r>
                <a:rPr lang="en-US" sz="2000" i="1" dirty="0">
                  <a:solidFill>
                    <a:srgbClr val="164194"/>
                  </a:solidFill>
                  <a:ea typeface="Times New Roman" panose="02020603050405020304" pitchFamily="18" charset="0"/>
                </a:rPr>
                <a:t>(DISEG), Turin, Italy</a:t>
              </a:r>
            </a:p>
            <a:p>
              <a:pPr algn="ctr" hangingPunct="0">
                <a:lnSpc>
                  <a:spcPts val="1800"/>
                </a:lnSpc>
                <a:spcAft>
                  <a:spcPts val="1000"/>
                </a:spcAft>
              </a:pPr>
              <a:r>
                <a:rPr lang="en-US" sz="2000" baseline="30000" dirty="0">
                  <a:solidFill>
                    <a:srgbClr val="164194"/>
                  </a:solidFill>
                  <a:ea typeface="Times New Roman" panose="02020603050405020304" pitchFamily="18" charset="0"/>
                </a:rPr>
                <a:t>2</a:t>
              </a:r>
              <a:r>
                <a:rPr lang="en-US" sz="2000" i="1" dirty="0">
                  <a:solidFill>
                    <a:srgbClr val="164194"/>
                  </a:solidFill>
                  <a:ea typeface="Times New Roman" panose="02020603050405020304" pitchFamily="18" charset="0"/>
                </a:rPr>
                <a:t>University of Tokyo, Department of Civil Engineering, Tokyo, Japan</a:t>
              </a:r>
              <a:endParaRPr lang="en-GB" sz="2000" i="1" dirty="0">
                <a:solidFill>
                  <a:srgbClr val="164194"/>
                </a:solidFill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2654"/>
            <a:ext cx="1960923" cy="73534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03671" y="242120"/>
            <a:ext cx="5634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164194"/>
                </a:solidFill>
                <a:effectLst/>
                <a:latin typeface="Encode Sans"/>
              </a:rPr>
              <a:t>2nd Olympiad in Engineering Science – OES 2025</a:t>
            </a:r>
          </a:p>
        </p:txBody>
      </p:sp>
    </p:spTree>
    <p:extLst>
      <p:ext uri="{BB962C8B-B14F-4D97-AF65-F5344CB8AC3E}">
        <p14:creationId xmlns:p14="http://schemas.microsoft.com/office/powerpoint/2010/main" val="2950561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Rtunnel">
            <a:hlinkClick r:id="" action="ppaction://media"/>
            <a:extLst>
              <a:ext uri="{FF2B5EF4-FFF2-40B4-BE49-F238E27FC236}">
                <a16:creationId xmlns:a16="http://schemas.microsoft.com/office/drawing/2014/main" id="{51A49212-E7E8-F422-AE93-D5C35EDF4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6056"/>
          <a:stretch/>
        </p:blipFill>
        <p:spPr>
          <a:xfrm>
            <a:off x="8319051" y="13951"/>
            <a:ext cx="3075229" cy="6436298"/>
          </a:xfrm>
          <a:prstGeom prst="rect">
            <a:avLst/>
          </a:prstGeom>
        </p:spPr>
      </p:pic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C28669AE-23C8-749C-7E44-08B0D425B341}"/>
              </a:ext>
            </a:extLst>
          </p:cNvPr>
          <p:cNvSpPr txBox="1">
            <a:spLocks/>
          </p:cNvSpPr>
          <p:nvPr/>
        </p:nvSpPr>
        <p:spPr>
          <a:xfrm>
            <a:off x="1740980" y="1690544"/>
            <a:ext cx="6313407" cy="42189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sz="1900" b="1" dirty="0"/>
          </a:p>
          <a:p>
            <a:pPr marL="0" indent="0" algn="just">
              <a:buNone/>
            </a:pPr>
            <a:r>
              <a:rPr lang="en-GB" sz="1900" dirty="0"/>
              <a:t>Model Placement using plane detection</a:t>
            </a:r>
          </a:p>
          <a:p>
            <a:pPr marL="0" indent="0" algn="just">
              <a:buNone/>
            </a:pPr>
            <a:endParaRPr lang="en-GB" sz="1900" dirty="0"/>
          </a:p>
          <a:p>
            <a:pPr marL="0" indent="0" algn="just">
              <a:buNone/>
            </a:pPr>
            <a:r>
              <a:rPr lang="en-GB" sz="1900" dirty="0"/>
              <a:t>Overlay and transparency between virtual and reality</a:t>
            </a:r>
          </a:p>
          <a:p>
            <a:pPr marL="0" indent="0" algn="just">
              <a:buNone/>
            </a:pPr>
            <a:endParaRPr lang="en-GB" sz="1900" dirty="0"/>
          </a:p>
          <a:p>
            <a:pPr marL="0" indent="0" algn="just">
              <a:buNone/>
            </a:pPr>
            <a:r>
              <a:rPr lang="en-GB" sz="1900" dirty="0"/>
              <a:t>Report data request using BIM code</a:t>
            </a:r>
          </a:p>
          <a:p>
            <a:pPr marL="0" indent="0" algn="just">
              <a:buNone/>
            </a:pPr>
            <a:endParaRPr lang="en-GB" sz="1900" dirty="0"/>
          </a:p>
          <a:p>
            <a:pPr marL="0" indent="0" algn="just">
              <a:buNone/>
            </a:pPr>
            <a:r>
              <a:rPr lang="en-GB" sz="1900" dirty="0"/>
              <a:t>New information data collection</a:t>
            </a:r>
          </a:p>
          <a:p>
            <a:pPr marL="0" indent="0" algn="just">
              <a:buNone/>
            </a:pPr>
            <a:endParaRPr lang="en-GB" sz="1900" dirty="0"/>
          </a:p>
          <a:p>
            <a:pPr marL="0" indent="0" algn="just">
              <a:buNone/>
            </a:pPr>
            <a:r>
              <a:rPr lang="en-GB" sz="1900" dirty="0"/>
              <a:t>Data export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17571E7-098B-8BC0-D6B7-AD72CD0412D3}"/>
              </a:ext>
            </a:extLst>
          </p:cNvPr>
          <p:cNvSpPr/>
          <p:nvPr/>
        </p:nvSpPr>
        <p:spPr>
          <a:xfrm>
            <a:off x="0" y="151304"/>
            <a:ext cx="12192000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ts val="1800"/>
              </a:lnSpc>
            </a:pPr>
            <a:r>
              <a:rPr lang="en-US" sz="2400" b="1" dirty="0">
                <a:solidFill>
                  <a:srgbClr val="164194"/>
                </a:solidFill>
                <a:ea typeface="Times New Roman" panose="02020603050405020304" pitchFamily="18" charset="0"/>
              </a:rPr>
              <a:t>Application testing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F1CCFE2-A9C7-DC62-D752-4A6F70EC5CEA}"/>
              </a:ext>
            </a:extLst>
          </p:cNvPr>
          <p:cNvGrpSpPr/>
          <p:nvPr/>
        </p:nvGrpSpPr>
        <p:grpSpPr>
          <a:xfrm>
            <a:off x="872451" y="2024767"/>
            <a:ext cx="603865" cy="369332"/>
            <a:chOff x="6191250" y="3779039"/>
            <a:chExt cx="806450" cy="493236"/>
          </a:xfrm>
        </p:grpSpPr>
        <p:sp>
          <p:nvSpPr>
            <p:cNvPr id="4" name="Parallelogramma 3">
              <a:extLst>
                <a:ext uri="{FF2B5EF4-FFF2-40B4-BE49-F238E27FC236}">
                  <a16:creationId xmlns:a16="http://schemas.microsoft.com/office/drawing/2014/main" id="{0EC981B9-3ECB-AC98-44E3-8B48EAE0D832}"/>
                </a:ext>
              </a:extLst>
            </p:cNvPr>
            <p:cNvSpPr/>
            <p:nvPr/>
          </p:nvSpPr>
          <p:spPr>
            <a:xfrm rot="1718982">
              <a:off x="6191250" y="3829050"/>
              <a:ext cx="806450" cy="388946"/>
            </a:xfrm>
            <a:prstGeom prst="parallelogram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83B2562C-73D0-9265-8300-7DDD0436BBDB}"/>
                </a:ext>
              </a:extLst>
            </p:cNvPr>
            <p:cNvSpPr/>
            <p:nvPr/>
          </p:nvSpPr>
          <p:spPr>
            <a:xfrm>
              <a:off x="6327600" y="398518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6C00B306-2257-00F8-CB21-1358961E4890}"/>
                </a:ext>
              </a:extLst>
            </p:cNvPr>
            <p:cNvSpPr/>
            <p:nvPr/>
          </p:nvSpPr>
          <p:spPr>
            <a:xfrm>
              <a:off x="6404095" y="390839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BE6CD4A4-0253-D043-EA33-9CEE2501FBE9}"/>
                </a:ext>
              </a:extLst>
            </p:cNvPr>
            <p:cNvSpPr/>
            <p:nvPr/>
          </p:nvSpPr>
          <p:spPr>
            <a:xfrm>
              <a:off x="6467417" y="383550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B89ABC9A-EC1A-0EBB-63DF-C2050DEF32CC}"/>
                </a:ext>
              </a:extLst>
            </p:cNvPr>
            <p:cNvSpPr/>
            <p:nvPr/>
          </p:nvSpPr>
          <p:spPr>
            <a:xfrm>
              <a:off x="6503288" y="408599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C7A99D15-DEFA-95C2-3961-ECE48F376D2E}"/>
                </a:ext>
              </a:extLst>
            </p:cNvPr>
            <p:cNvSpPr/>
            <p:nvPr/>
          </p:nvSpPr>
          <p:spPr>
            <a:xfrm>
              <a:off x="6741704" y="409628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C3879BEB-FD65-78A6-FE62-C8230442EC1C}"/>
                </a:ext>
              </a:extLst>
            </p:cNvPr>
            <p:cNvSpPr/>
            <p:nvPr/>
          </p:nvSpPr>
          <p:spPr>
            <a:xfrm>
              <a:off x="6577163" y="400318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F32E6559-A23F-00A1-895E-CCE68BE1E78A}"/>
                </a:ext>
              </a:extLst>
            </p:cNvPr>
            <p:cNvSpPr/>
            <p:nvPr/>
          </p:nvSpPr>
          <p:spPr>
            <a:xfrm>
              <a:off x="6643485" y="393403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30A4E864-5F91-8202-7701-D79866B7B2B8}"/>
                </a:ext>
              </a:extLst>
            </p:cNvPr>
            <p:cNvSpPr/>
            <p:nvPr/>
          </p:nvSpPr>
          <p:spPr>
            <a:xfrm>
              <a:off x="6667423" y="417890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D3334EFD-3683-42B0-AEF2-12F543156567}"/>
                </a:ext>
              </a:extLst>
            </p:cNvPr>
            <p:cNvSpPr/>
            <p:nvPr/>
          </p:nvSpPr>
          <p:spPr>
            <a:xfrm>
              <a:off x="6814719" y="402454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8A79860D-2E66-9019-3BBC-5C08A5E33BD1}"/>
                </a:ext>
              </a:extLst>
            </p:cNvPr>
            <p:cNvCxnSpPr>
              <a:stCxn id="4" idx="5"/>
              <a:endCxn id="4" idx="2"/>
            </p:cNvCxnSpPr>
            <p:nvPr/>
          </p:nvCxnSpPr>
          <p:spPr>
            <a:xfrm>
              <a:off x="6283283" y="3853506"/>
              <a:ext cx="622384" cy="3400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35A17A13-AA36-0C8C-7F20-765401BD59C7}"/>
                </a:ext>
              </a:extLst>
            </p:cNvPr>
            <p:cNvCxnSpPr/>
            <p:nvPr/>
          </p:nvCxnSpPr>
          <p:spPr>
            <a:xfrm>
              <a:off x="6356231" y="3780476"/>
              <a:ext cx="622384" cy="3400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03ECC0F4-600E-8BC0-4048-AC6F512A98A1}"/>
                </a:ext>
              </a:extLst>
            </p:cNvPr>
            <p:cNvCxnSpPr/>
            <p:nvPr/>
          </p:nvCxnSpPr>
          <p:spPr>
            <a:xfrm>
              <a:off x="6210335" y="3932241"/>
              <a:ext cx="622384" cy="3400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BA2FF191-2924-D70C-D645-046E76288352}"/>
                </a:ext>
              </a:extLst>
            </p:cNvPr>
            <p:cNvCxnSpPr>
              <a:cxnSpLocks/>
              <a:stCxn id="4" idx="3"/>
              <a:endCxn id="4" idx="1"/>
            </p:cNvCxnSpPr>
            <p:nvPr/>
          </p:nvCxnSpPr>
          <p:spPr>
            <a:xfrm flipV="1">
              <a:off x="6458569" y="3876170"/>
              <a:ext cx="271812" cy="2947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E5103DF6-E1A9-C203-7569-DE9E36DABE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91184" y="3779039"/>
              <a:ext cx="271812" cy="2947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6BDABF6C-0C60-AFE1-EEBC-1B0491F9D3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5241" y="3966932"/>
              <a:ext cx="271812" cy="2947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Overlay - Free edit tools icons">
            <a:extLst>
              <a:ext uri="{FF2B5EF4-FFF2-40B4-BE49-F238E27FC236}">
                <a16:creationId xmlns:a16="http://schemas.microsoft.com/office/drawing/2014/main" id="{E0F76086-CC7C-468D-1428-24E5A1F0C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8" y="2857473"/>
            <a:ext cx="319866" cy="31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quest Icon Billeder – Gennemse 76,823 stockfotos, vektorer og videoer |  Adobe Stock">
            <a:extLst>
              <a:ext uri="{FF2B5EF4-FFF2-40B4-BE49-F238E27FC236}">
                <a16:creationId xmlns:a16="http://schemas.microsoft.com/office/drawing/2014/main" id="{5E1A0A72-460F-9D2E-FF6C-14E42A6F7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6" y="3466825"/>
            <a:ext cx="534676" cy="53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Notes - Free interface icons">
            <a:extLst>
              <a:ext uri="{FF2B5EF4-FFF2-40B4-BE49-F238E27FC236}">
                <a16:creationId xmlns:a16="http://schemas.microsoft.com/office/drawing/2014/main" id="{69848468-D2FE-056E-D136-972D645D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30" y="4432563"/>
            <a:ext cx="304188" cy="30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xport Icons - Free SVG &amp; PNG Export Images - Noun Project">
            <a:extLst>
              <a:ext uri="{FF2B5EF4-FFF2-40B4-BE49-F238E27FC236}">
                <a16:creationId xmlns:a16="http://schemas.microsoft.com/office/drawing/2014/main" id="{0886142E-5B3A-911C-7E94-F61C40BBB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6" y="5129242"/>
            <a:ext cx="464976" cy="46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1649A1F-9316-6126-7454-7F468C1C5EFA}"/>
              </a:ext>
            </a:extLst>
          </p:cNvPr>
          <p:cNvSpPr txBox="1"/>
          <p:nvPr/>
        </p:nvSpPr>
        <p:spPr>
          <a:xfrm>
            <a:off x="659479" y="1091565"/>
            <a:ext cx="6103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n-GB" sz="2400" dirty="0">
                <a:solidFill>
                  <a:srgbClr val="164194"/>
                </a:solidFill>
              </a:rPr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283252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76ED6-A869-B4DC-ACF2-ED8C2AD1A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A83F3F2E-8728-1BAE-56C3-7C6D0842A8E9}"/>
              </a:ext>
            </a:extLst>
          </p:cNvPr>
          <p:cNvGrpSpPr/>
          <p:nvPr/>
        </p:nvGrpSpPr>
        <p:grpSpPr>
          <a:xfrm>
            <a:off x="1026435" y="1330341"/>
            <a:ext cx="10139130" cy="4428841"/>
            <a:chOff x="1525736" y="1592880"/>
            <a:chExt cx="8407007" cy="3672238"/>
          </a:xfrm>
        </p:grpSpPr>
        <p:pic>
          <p:nvPicPr>
            <p:cNvPr id="3" name="Immagine 2" descr="Immagine che contiene testo, Cellulare, specchio, schermata&#10;&#10;Descrizione generata automaticamente">
              <a:extLst>
                <a:ext uri="{FF2B5EF4-FFF2-40B4-BE49-F238E27FC236}">
                  <a16:creationId xmlns:a16="http://schemas.microsoft.com/office/drawing/2014/main" id="{C2CE92ED-D181-1C4C-35CC-F79B89C0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6707" y="2051912"/>
              <a:ext cx="3672234" cy="2754175"/>
            </a:xfrm>
            <a:prstGeom prst="rect">
              <a:avLst/>
            </a:prstGeom>
          </p:spPr>
        </p:pic>
        <p:pic>
          <p:nvPicPr>
            <p:cNvPr id="4" name="Immagine 3" descr="Immagine che contiene Cellulare, persona, Dispositivo portatile per comunicazioni, gadget&#10;&#10;Descrizione generata automaticamente">
              <a:extLst>
                <a:ext uri="{FF2B5EF4-FFF2-40B4-BE49-F238E27FC236}">
                  <a16:creationId xmlns:a16="http://schemas.microsoft.com/office/drawing/2014/main" id="{B4D7B319-9A2E-1200-527B-D1CE813F8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1" r="25708"/>
            <a:stretch/>
          </p:blipFill>
          <p:spPr>
            <a:xfrm>
              <a:off x="7034092" y="1592880"/>
              <a:ext cx="2898651" cy="3672237"/>
            </a:xfrm>
            <a:prstGeom prst="rect">
              <a:avLst/>
            </a:prstGeom>
          </p:spPr>
        </p:pic>
        <p:pic>
          <p:nvPicPr>
            <p:cNvPr id="5" name="Immagine 4" descr="Immagine che contiene persona, Attrezzature di protezione individuale, elmetto, Cellulare&#10;&#10;Descrizione generata automaticamente">
              <a:extLst>
                <a:ext uri="{FF2B5EF4-FFF2-40B4-BE49-F238E27FC236}">
                  <a16:creationId xmlns:a16="http://schemas.microsoft.com/office/drawing/2014/main" id="{5009D625-3570-1D87-1AAC-C0E687F9C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20884" y="2051911"/>
              <a:ext cx="3672237" cy="2754178"/>
            </a:xfrm>
            <a:prstGeom prst="rect">
              <a:avLst/>
            </a:prstGeom>
          </p:spPr>
        </p:pic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ED4CFB21-A3A2-9CA7-6ABE-E965297EC27C}"/>
              </a:ext>
            </a:extLst>
          </p:cNvPr>
          <p:cNvSpPr/>
          <p:nvPr/>
        </p:nvSpPr>
        <p:spPr>
          <a:xfrm>
            <a:off x="152400" y="303704"/>
            <a:ext cx="12192000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ts val="1800"/>
              </a:lnSpc>
            </a:pPr>
            <a:r>
              <a:rPr lang="en-US" sz="2400" b="1" dirty="0">
                <a:solidFill>
                  <a:srgbClr val="164194"/>
                </a:solidFill>
                <a:ea typeface="Times New Roman" panose="02020603050405020304" pitchFamily="18" charset="0"/>
              </a:rPr>
              <a:t>Application testing</a:t>
            </a:r>
          </a:p>
        </p:txBody>
      </p:sp>
    </p:spTree>
    <p:extLst>
      <p:ext uri="{BB962C8B-B14F-4D97-AF65-F5344CB8AC3E}">
        <p14:creationId xmlns:p14="http://schemas.microsoft.com/office/powerpoint/2010/main" val="2938801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BED59-27E9-049A-D1DD-E56F38C06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2B486E44-8185-4B46-53CC-0FFE78545F5F}"/>
              </a:ext>
            </a:extLst>
          </p:cNvPr>
          <p:cNvSpPr/>
          <p:nvPr/>
        </p:nvSpPr>
        <p:spPr>
          <a:xfrm>
            <a:off x="0" y="151304"/>
            <a:ext cx="12192000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ts val="1800"/>
              </a:lnSpc>
            </a:pPr>
            <a:r>
              <a:rPr lang="en-US" sz="2400" b="1" dirty="0">
                <a:solidFill>
                  <a:srgbClr val="164194"/>
                </a:solidFill>
                <a:ea typeface="Times New Roman" panose="02020603050405020304" pitchFamily="18" charset="0"/>
              </a:rPr>
              <a:t>Conclusion</a:t>
            </a:r>
            <a:endParaRPr lang="en-GB" sz="2400" b="1" dirty="0">
              <a:solidFill>
                <a:srgbClr val="164194"/>
              </a:solidFill>
              <a:ea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BD9222-DE83-DDA6-C03F-8211C864D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" y="1067784"/>
            <a:ext cx="1109472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b="1" i="0" u="none" strike="noStrike" cap="none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</a:rPr>
              <a:t>Improved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164194"/>
                </a:solidFill>
                <a:effectLst/>
              </a:rPr>
              <a:t> </a:t>
            </a:r>
            <a:r>
              <a:rPr kumimoji="0" lang="en-GB" sz="1800" b="1" i="0" u="none" strike="noStrike" cap="none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</a:rPr>
              <a:t>Inspection Workflow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</a:rPr>
              <a:t>The integration of XR and BIM streamlines the inspection process by enabling real-time visualization of structural data and overlaying past reports directly on the infrastructure, reducing errors and time spent searching for information.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b="1" i="0" u="none" strike="noStrike" cap="none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</a:rPr>
              <a:t>Enhanced Data Collection and Accessibility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</a:rPr>
              <a:t>The XR application allows users to both access and add inspection data in the field, ensuring up-to-date records and supporting data-driven maintenance decisions.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b="1" i="0" u="none" strike="noStrike" cap="none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</a:rPr>
              <a:t>Cost-Effective and User-Friendly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</a:rPr>
              <a:t>Unlike complex robotic or laser systems, the proposed solution is developed for smartphones and tablets, making it accessible and practical even for small and medium-sized companies.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rgbClr val="164194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b="1" i="0" u="none" strike="noStrike" cap="none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</a:rPr>
              <a:t>Future Potential for AI and Collaboration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</a:rPr>
              <a:t>The prototype lays the groundwork for future enhancements such as automatic defect detection through AI and multi-user collaboration, moving towards a more intelligent and resilient infrastructure management system.</a:t>
            </a:r>
          </a:p>
        </p:txBody>
      </p:sp>
    </p:spTree>
    <p:extLst>
      <p:ext uri="{BB962C8B-B14F-4D97-AF65-F5344CB8AC3E}">
        <p14:creationId xmlns:p14="http://schemas.microsoft.com/office/powerpoint/2010/main" val="1942272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FAA14-3C21-75BA-1806-AF87458AF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B367990B-31BF-6A3D-41B1-A9F2B8A0B22E}"/>
              </a:ext>
            </a:extLst>
          </p:cNvPr>
          <p:cNvSpPr/>
          <p:nvPr/>
        </p:nvSpPr>
        <p:spPr>
          <a:xfrm>
            <a:off x="0" y="2856404"/>
            <a:ext cx="12192000" cy="360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ts val="1800"/>
              </a:lnSpc>
            </a:pPr>
            <a:r>
              <a:rPr lang="en-US" sz="2800" b="1" dirty="0">
                <a:solidFill>
                  <a:srgbClr val="164194"/>
                </a:solidFill>
                <a:ea typeface="Times New Roman" panose="02020603050405020304" pitchFamily="18" charset="0"/>
              </a:rPr>
              <a:t>Thanks for your attention</a:t>
            </a:r>
            <a:endParaRPr lang="en-GB" sz="2800" b="1" dirty="0">
              <a:solidFill>
                <a:srgbClr val="164194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783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9E019-5163-4320-CCAB-05CF5054F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26DC29F5-F68B-EEE6-D651-DA607C97A5EA}"/>
              </a:ext>
            </a:extLst>
          </p:cNvPr>
          <p:cNvSpPr/>
          <p:nvPr/>
        </p:nvSpPr>
        <p:spPr>
          <a:xfrm>
            <a:off x="0" y="151304"/>
            <a:ext cx="12192000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ts val="1800"/>
              </a:lnSpc>
            </a:pPr>
            <a:r>
              <a:rPr lang="en-US" sz="2400" b="1" dirty="0">
                <a:solidFill>
                  <a:srgbClr val="164194"/>
                </a:solidFill>
                <a:ea typeface="Times New Roman" panose="02020603050405020304" pitchFamily="18" charset="0"/>
              </a:rPr>
              <a:t>Introduction</a:t>
            </a:r>
            <a:endParaRPr lang="en-GB" sz="2400" b="1" dirty="0">
              <a:solidFill>
                <a:srgbClr val="164194"/>
              </a:solidFill>
              <a:ea typeface="Times New Roman" panose="02020603050405020304" pitchFamily="18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139FCEDD-24B0-5064-B7DF-C8326C9C7862}"/>
              </a:ext>
            </a:extLst>
          </p:cNvPr>
          <p:cNvGrpSpPr/>
          <p:nvPr/>
        </p:nvGrpSpPr>
        <p:grpSpPr>
          <a:xfrm>
            <a:off x="5424489" y="1521508"/>
            <a:ext cx="6164818" cy="3814984"/>
            <a:chOff x="5232064" y="2192138"/>
            <a:chExt cx="6620685" cy="3757581"/>
          </a:xfrm>
        </p:grpSpPr>
        <p:pic>
          <p:nvPicPr>
            <p:cNvPr id="3" name="Immagine 2" descr="Immagine che contiene luce, notte, soffitto&#10;&#10;Descrizione generata automaticamente">
              <a:extLst>
                <a:ext uri="{FF2B5EF4-FFF2-40B4-BE49-F238E27FC236}">
                  <a16:creationId xmlns:a16="http://schemas.microsoft.com/office/drawing/2014/main" id="{8B545DE0-1FCA-4DF9-BEF4-5C021C88B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0" t="9594" b="15440"/>
            <a:stretch/>
          </p:blipFill>
          <p:spPr>
            <a:xfrm>
              <a:off x="5232064" y="2192138"/>
              <a:ext cx="6607312" cy="3757581"/>
            </a:xfrm>
            <a:prstGeom prst="roundRect">
              <a:avLst/>
            </a:prstGeom>
          </p:spPr>
        </p:pic>
        <p:sp>
          <p:nvSpPr>
            <p:cNvPr id="4" name="Rettangolo con angoli arrotondati 37">
              <a:extLst>
                <a:ext uri="{FF2B5EF4-FFF2-40B4-BE49-F238E27FC236}">
                  <a16:creationId xmlns:a16="http://schemas.microsoft.com/office/drawing/2014/main" id="{7721F41D-21F2-6D3B-28B1-23EABA551794}"/>
                </a:ext>
              </a:extLst>
            </p:cNvPr>
            <p:cNvSpPr/>
            <p:nvPr/>
          </p:nvSpPr>
          <p:spPr>
            <a:xfrm>
              <a:off x="5245437" y="2192138"/>
              <a:ext cx="6607312" cy="3757581"/>
            </a:xfrm>
            <a:prstGeom prst="roundRect">
              <a:avLst/>
            </a:prstGeom>
            <a:solidFill>
              <a:srgbClr val="FFFFFF">
                <a:lumMod val="85000"/>
                <a:alpha val="51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57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pic>
          <p:nvPicPr>
            <p:cNvPr id="5" name="Immagine 4" descr="Immagine che contiene persona, scuro&#10;&#10;Descrizione generata automaticamente">
              <a:extLst>
                <a:ext uri="{FF2B5EF4-FFF2-40B4-BE49-F238E27FC236}">
                  <a16:creationId xmlns:a16="http://schemas.microsoft.com/office/drawing/2014/main" id="{631EDABC-0051-F2B4-7A07-CA5F53543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3572" y="4195092"/>
              <a:ext cx="1120682" cy="1469274"/>
            </a:xfrm>
            <a:prstGeom prst="rect">
              <a:avLst/>
            </a:prstGeom>
          </p:spPr>
        </p:pic>
        <p:pic>
          <p:nvPicPr>
            <p:cNvPr id="6" name="Immagine 5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F6D65A19-C197-6639-591F-5B427E975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0135" y="2911020"/>
              <a:ext cx="2075902" cy="1196277"/>
            </a:xfrm>
            <a:prstGeom prst="rect">
              <a:avLst/>
            </a:prstGeom>
            <a:ln w="28575">
              <a:solidFill>
                <a:srgbClr val="000000"/>
              </a:solidFill>
            </a:ln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FC934793-0C85-15E5-FA02-6A150E3A671B}"/>
                </a:ext>
              </a:extLst>
            </p:cNvPr>
            <p:cNvSpPr/>
            <p:nvPr/>
          </p:nvSpPr>
          <p:spPr>
            <a:xfrm>
              <a:off x="9571055" y="3026398"/>
              <a:ext cx="482754" cy="805332"/>
            </a:xfrm>
            <a:prstGeom prst="rect">
              <a:avLst/>
            </a:prstGeom>
            <a:solidFill>
              <a:srgbClr val="FFFFFF">
                <a:alpha val="27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57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8" name="Figura a mano libera: forma 4">
              <a:extLst>
                <a:ext uri="{FF2B5EF4-FFF2-40B4-BE49-F238E27FC236}">
                  <a16:creationId xmlns:a16="http://schemas.microsoft.com/office/drawing/2014/main" id="{68280A3E-5088-674A-6CA2-486A96DF15AF}"/>
                </a:ext>
              </a:extLst>
            </p:cNvPr>
            <p:cNvSpPr/>
            <p:nvPr/>
          </p:nvSpPr>
          <p:spPr>
            <a:xfrm>
              <a:off x="10219452" y="2906558"/>
              <a:ext cx="377306" cy="1616414"/>
            </a:xfrm>
            <a:custGeom>
              <a:avLst/>
              <a:gdLst>
                <a:gd name="connsiteX0" fmla="*/ 891 w 234730"/>
                <a:gd name="connsiteY0" fmla="*/ 0 h 1000125"/>
                <a:gd name="connsiteX1" fmla="*/ 34229 w 234730"/>
                <a:gd name="connsiteY1" fmla="*/ 695325 h 1000125"/>
                <a:gd name="connsiteX2" fmla="*/ 224729 w 234730"/>
                <a:gd name="connsiteY2" fmla="*/ 1000125 h 1000125"/>
                <a:gd name="connsiteX0" fmla="*/ 891 w 279266"/>
                <a:gd name="connsiteY0" fmla="*/ 0 h 1044465"/>
                <a:gd name="connsiteX1" fmla="*/ 34229 w 279266"/>
                <a:gd name="connsiteY1" fmla="*/ 695325 h 1044465"/>
                <a:gd name="connsiteX2" fmla="*/ 270803 w 279266"/>
                <a:gd name="connsiteY2" fmla="*/ 1044465 h 104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266" h="1044465">
                  <a:moveTo>
                    <a:pt x="891" y="0"/>
                  </a:moveTo>
                  <a:cubicBezTo>
                    <a:pt x="-1093" y="264319"/>
                    <a:pt x="-3077" y="528638"/>
                    <a:pt x="34229" y="695325"/>
                  </a:cubicBezTo>
                  <a:cubicBezTo>
                    <a:pt x="71535" y="862013"/>
                    <a:pt x="328747" y="988109"/>
                    <a:pt x="270803" y="1044465"/>
                  </a:cubicBezTo>
                </a:path>
              </a:pathLst>
            </a:cu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57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9" name="Figura a mano libera: forma 6">
              <a:extLst>
                <a:ext uri="{FF2B5EF4-FFF2-40B4-BE49-F238E27FC236}">
                  <a16:creationId xmlns:a16="http://schemas.microsoft.com/office/drawing/2014/main" id="{3CCA2311-574E-6155-85E6-BA175106046E}"/>
                </a:ext>
              </a:extLst>
            </p:cNvPr>
            <p:cNvSpPr/>
            <p:nvPr/>
          </p:nvSpPr>
          <p:spPr>
            <a:xfrm>
              <a:off x="8130111" y="4116925"/>
              <a:ext cx="2456508" cy="436547"/>
            </a:xfrm>
            <a:custGeom>
              <a:avLst/>
              <a:gdLst>
                <a:gd name="connsiteX0" fmla="*/ 1386225 w 1386225"/>
                <a:gd name="connsiteY0" fmla="*/ 290182 h 290182"/>
                <a:gd name="connsiteX1" fmla="*/ 1143337 w 1386225"/>
                <a:gd name="connsiteY1" fmla="*/ 85394 h 290182"/>
                <a:gd name="connsiteX2" fmla="*/ 337 w 1386225"/>
                <a:gd name="connsiteY2" fmla="*/ 18719 h 290182"/>
                <a:gd name="connsiteX0" fmla="*/ 1386225 w 1386225"/>
                <a:gd name="connsiteY0" fmla="*/ 308690 h 308690"/>
                <a:gd name="connsiteX1" fmla="*/ 1143337 w 1386225"/>
                <a:gd name="connsiteY1" fmla="*/ 103902 h 308690"/>
                <a:gd name="connsiteX2" fmla="*/ 337 w 1386225"/>
                <a:gd name="connsiteY2" fmla="*/ 15944 h 308690"/>
                <a:gd name="connsiteX0" fmla="*/ 1386239 w 1386239"/>
                <a:gd name="connsiteY0" fmla="*/ 304645 h 304645"/>
                <a:gd name="connsiteX1" fmla="*/ 1103833 w 1386239"/>
                <a:gd name="connsiteY1" fmla="*/ 147745 h 304645"/>
                <a:gd name="connsiteX2" fmla="*/ 351 w 1386239"/>
                <a:gd name="connsiteY2" fmla="*/ 11899 h 304645"/>
                <a:gd name="connsiteX0" fmla="*/ 1386239 w 1386239"/>
                <a:gd name="connsiteY0" fmla="*/ 304644 h 304644"/>
                <a:gd name="connsiteX1" fmla="*/ 1103833 w 1386239"/>
                <a:gd name="connsiteY1" fmla="*/ 147744 h 304644"/>
                <a:gd name="connsiteX2" fmla="*/ 351 w 1386239"/>
                <a:gd name="connsiteY2" fmla="*/ 11898 h 304644"/>
                <a:gd name="connsiteX0" fmla="*/ 1386239 w 1386239"/>
                <a:gd name="connsiteY0" fmla="*/ 304644 h 304644"/>
                <a:gd name="connsiteX1" fmla="*/ 1103833 w 1386239"/>
                <a:gd name="connsiteY1" fmla="*/ 147744 h 304644"/>
                <a:gd name="connsiteX2" fmla="*/ 351 w 1386239"/>
                <a:gd name="connsiteY2" fmla="*/ 11898 h 304644"/>
                <a:gd name="connsiteX0" fmla="*/ 1386239 w 1386239"/>
                <a:gd name="connsiteY0" fmla="*/ 304644 h 304644"/>
                <a:gd name="connsiteX1" fmla="*/ 1103833 w 1386239"/>
                <a:gd name="connsiteY1" fmla="*/ 147744 h 304644"/>
                <a:gd name="connsiteX2" fmla="*/ 351 w 1386239"/>
                <a:gd name="connsiteY2" fmla="*/ 11898 h 30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6239" h="304644">
                  <a:moveTo>
                    <a:pt x="1386239" y="304644"/>
                  </a:moveTo>
                  <a:cubicBezTo>
                    <a:pt x="1380285" y="224872"/>
                    <a:pt x="1308468" y="219592"/>
                    <a:pt x="1103833" y="147744"/>
                  </a:cubicBezTo>
                  <a:cubicBezTo>
                    <a:pt x="872852" y="102500"/>
                    <a:pt x="-20287" y="-42077"/>
                    <a:pt x="351" y="11898"/>
                  </a:cubicBezTo>
                </a:path>
              </a:pathLst>
            </a:cu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57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pic>
          <p:nvPicPr>
            <p:cNvPr id="10" name="Picture 2" descr="Time Parting Heatmap - Perfect Dashboard">
              <a:extLst>
                <a:ext uri="{FF2B5EF4-FFF2-40B4-BE49-F238E27FC236}">
                  <a16:creationId xmlns:a16="http://schemas.microsoft.com/office/drawing/2014/main" id="{B2EE0533-6842-D20B-210C-299F25659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8000"/>
                      </a14:imgEffect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80" t="17573" r="1945" b="3124"/>
            <a:stretch/>
          </p:blipFill>
          <p:spPr bwMode="auto">
            <a:xfrm>
              <a:off x="9584684" y="3041991"/>
              <a:ext cx="447656" cy="771536"/>
            </a:xfrm>
            <a:prstGeom prst="rect">
              <a:avLst/>
            </a:prstGeom>
            <a:solidFill>
              <a:schemeClr val="accent1">
                <a:alpha val="81000"/>
              </a:schemeClr>
            </a:solidFill>
          </p:spPr>
        </p:pic>
        <p:sp>
          <p:nvSpPr>
            <p:cNvPr id="11" name="Disco magnetico 10">
              <a:extLst>
                <a:ext uri="{FF2B5EF4-FFF2-40B4-BE49-F238E27FC236}">
                  <a16:creationId xmlns:a16="http://schemas.microsoft.com/office/drawing/2014/main" id="{DF1172A7-0AE5-A5A3-F92B-468391903DD5}"/>
                </a:ext>
              </a:extLst>
            </p:cNvPr>
            <p:cNvSpPr/>
            <p:nvPr/>
          </p:nvSpPr>
          <p:spPr>
            <a:xfrm flipV="1">
              <a:off x="8897188" y="2992472"/>
              <a:ext cx="26436" cy="67854"/>
            </a:xfrm>
            <a:prstGeom prst="flowChartMagneticDisk">
              <a:avLst/>
            </a:prstGeom>
            <a:solidFill>
              <a:srgbClr val="D96F64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Disco magnetico 12">
              <a:extLst>
                <a:ext uri="{FF2B5EF4-FFF2-40B4-BE49-F238E27FC236}">
                  <a16:creationId xmlns:a16="http://schemas.microsoft.com/office/drawing/2014/main" id="{2D0651A0-57A2-0E77-C300-F63BB7296848}"/>
                </a:ext>
              </a:extLst>
            </p:cNvPr>
            <p:cNvSpPr/>
            <p:nvPr/>
          </p:nvSpPr>
          <p:spPr>
            <a:xfrm flipV="1">
              <a:off x="9281892" y="2972106"/>
              <a:ext cx="26436" cy="67854"/>
            </a:xfrm>
            <a:prstGeom prst="flowChartMagneticDisk">
              <a:avLst/>
            </a:prstGeom>
            <a:solidFill>
              <a:srgbClr val="D96F64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Disco magnetico 13">
              <a:extLst>
                <a:ext uri="{FF2B5EF4-FFF2-40B4-BE49-F238E27FC236}">
                  <a16:creationId xmlns:a16="http://schemas.microsoft.com/office/drawing/2014/main" id="{34664ED4-90B9-0F45-B9C3-C20B301C7D96}"/>
                </a:ext>
              </a:extLst>
            </p:cNvPr>
            <p:cNvSpPr/>
            <p:nvPr/>
          </p:nvSpPr>
          <p:spPr>
            <a:xfrm flipV="1">
              <a:off x="9310650" y="3180256"/>
              <a:ext cx="26436" cy="67854"/>
            </a:xfrm>
            <a:prstGeom prst="flowChartMagneticDisk">
              <a:avLst/>
            </a:prstGeom>
            <a:solidFill>
              <a:srgbClr val="A1C57C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Disco magnetico 14">
              <a:extLst>
                <a:ext uri="{FF2B5EF4-FFF2-40B4-BE49-F238E27FC236}">
                  <a16:creationId xmlns:a16="http://schemas.microsoft.com/office/drawing/2014/main" id="{210C4F0F-B55B-33E5-91AB-E55F56E5A627}"/>
                </a:ext>
              </a:extLst>
            </p:cNvPr>
            <p:cNvSpPr/>
            <p:nvPr/>
          </p:nvSpPr>
          <p:spPr>
            <a:xfrm flipV="1">
              <a:off x="9078320" y="3196414"/>
              <a:ext cx="26436" cy="67854"/>
            </a:xfrm>
            <a:prstGeom prst="flowChartMagneticDisk">
              <a:avLst/>
            </a:prstGeom>
            <a:solidFill>
              <a:srgbClr val="E3BA7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Disco magnetico 15">
              <a:extLst>
                <a:ext uri="{FF2B5EF4-FFF2-40B4-BE49-F238E27FC236}">
                  <a16:creationId xmlns:a16="http://schemas.microsoft.com/office/drawing/2014/main" id="{C5F943F7-8B28-3A6C-3978-00B3A8C7FBDB}"/>
                </a:ext>
              </a:extLst>
            </p:cNvPr>
            <p:cNvSpPr/>
            <p:nvPr/>
          </p:nvSpPr>
          <p:spPr>
            <a:xfrm flipV="1">
              <a:off x="9243184" y="3295250"/>
              <a:ext cx="26436" cy="67854"/>
            </a:xfrm>
            <a:prstGeom prst="flowChartMagneticDisk">
              <a:avLst/>
            </a:prstGeom>
            <a:solidFill>
              <a:srgbClr val="CDBE7B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igura a mano libera: forma 4">
              <a:extLst>
                <a:ext uri="{FF2B5EF4-FFF2-40B4-BE49-F238E27FC236}">
                  <a16:creationId xmlns:a16="http://schemas.microsoft.com/office/drawing/2014/main" id="{A5E2D6C0-3021-DC08-06DA-14ECC25247BA}"/>
                </a:ext>
              </a:extLst>
            </p:cNvPr>
            <p:cNvSpPr/>
            <p:nvPr/>
          </p:nvSpPr>
          <p:spPr>
            <a:xfrm flipV="1">
              <a:off x="6711753" y="3223859"/>
              <a:ext cx="1477435" cy="802095"/>
            </a:xfrm>
            <a:custGeom>
              <a:avLst/>
              <a:gdLst>
                <a:gd name="connsiteX0" fmla="*/ 891 w 234730"/>
                <a:gd name="connsiteY0" fmla="*/ 0 h 1000125"/>
                <a:gd name="connsiteX1" fmla="*/ 34229 w 234730"/>
                <a:gd name="connsiteY1" fmla="*/ 695325 h 1000125"/>
                <a:gd name="connsiteX2" fmla="*/ 224729 w 234730"/>
                <a:gd name="connsiteY2" fmla="*/ 1000125 h 1000125"/>
                <a:gd name="connsiteX0" fmla="*/ 891 w 279266"/>
                <a:gd name="connsiteY0" fmla="*/ 0 h 1044465"/>
                <a:gd name="connsiteX1" fmla="*/ 34229 w 279266"/>
                <a:gd name="connsiteY1" fmla="*/ 695325 h 1044465"/>
                <a:gd name="connsiteX2" fmla="*/ 270803 w 279266"/>
                <a:gd name="connsiteY2" fmla="*/ 1044465 h 104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266" h="1044465">
                  <a:moveTo>
                    <a:pt x="891" y="0"/>
                  </a:moveTo>
                  <a:cubicBezTo>
                    <a:pt x="-1093" y="264319"/>
                    <a:pt x="-3077" y="528638"/>
                    <a:pt x="34229" y="695325"/>
                  </a:cubicBezTo>
                  <a:cubicBezTo>
                    <a:pt x="71535" y="862013"/>
                    <a:pt x="328747" y="988109"/>
                    <a:pt x="270803" y="1044465"/>
                  </a:cubicBezTo>
                </a:path>
              </a:pathLst>
            </a:cu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57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15426D85-1D92-1CE3-DC0F-1455D70F8481}"/>
                </a:ext>
              </a:extLst>
            </p:cNvPr>
            <p:cNvSpPr/>
            <p:nvPr/>
          </p:nvSpPr>
          <p:spPr>
            <a:xfrm>
              <a:off x="8147220" y="3170682"/>
              <a:ext cx="115659" cy="118745"/>
            </a:xfrm>
            <a:prstGeom prst="ellipse">
              <a:avLst/>
            </a:prstGeom>
            <a:solidFill>
              <a:srgbClr val="A1C57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79C69BB2-DA8E-F752-D092-F66A52455019}"/>
                </a:ext>
              </a:extLst>
            </p:cNvPr>
            <p:cNvGrpSpPr/>
            <p:nvPr/>
          </p:nvGrpSpPr>
          <p:grpSpPr>
            <a:xfrm>
              <a:off x="5403329" y="3171923"/>
              <a:ext cx="1308672" cy="1864466"/>
              <a:chOff x="3743324" y="2862608"/>
              <a:chExt cx="1082675" cy="1598267"/>
            </a:xfrm>
          </p:grpSpPr>
          <p:sp>
            <p:nvSpPr>
              <p:cNvPr id="24" name="Rettangolo con angoli arrotondati 23">
                <a:extLst>
                  <a:ext uri="{FF2B5EF4-FFF2-40B4-BE49-F238E27FC236}">
                    <a16:creationId xmlns:a16="http://schemas.microsoft.com/office/drawing/2014/main" id="{0452982A-B2F5-6666-1DCD-232E8884CBCA}"/>
                  </a:ext>
                </a:extLst>
              </p:cNvPr>
              <p:cNvSpPr/>
              <p:nvPr/>
            </p:nvSpPr>
            <p:spPr>
              <a:xfrm>
                <a:off x="3743324" y="2862608"/>
                <a:ext cx="1082675" cy="1598267"/>
              </a:xfrm>
              <a:prstGeom prst="roundRect">
                <a:avLst>
                  <a:gd name="adj" fmla="val 6166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25" name="Immagine 24" descr="Immagine che contiene testo, mappa, schermata, diagramma&#10;&#10;Descrizione generata automaticamente">
                <a:extLst>
                  <a:ext uri="{FF2B5EF4-FFF2-40B4-BE49-F238E27FC236}">
                    <a16:creationId xmlns:a16="http://schemas.microsoft.com/office/drawing/2014/main" id="{26E9A2E3-45E3-01A9-443C-1F58010229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6474" y="3693710"/>
                <a:ext cx="1032602" cy="741714"/>
              </a:xfrm>
              <a:prstGeom prst="rect">
                <a:avLst/>
              </a:prstGeom>
            </p:spPr>
          </p:pic>
          <p:pic>
            <p:nvPicPr>
              <p:cNvPr id="26" name="Immagine 25" descr="Immagine che contiene testo, schermata, mappa, Parallelo&#10;&#10;Descrizione generata automaticamente">
                <a:extLst>
                  <a:ext uri="{FF2B5EF4-FFF2-40B4-BE49-F238E27FC236}">
                    <a16:creationId xmlns:a16="http://schemas.microsoft.com/office/drawing/2014/main" id="{1470D150-FD82-8617-3E5A-3F429FEA5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6474" y="2897745"/>
                <a:ext cx="1032602" cy="795964"/>
              </a:xfrm>
              <a:prstGeom prst="rect">
                <a:avLst/>
              </a:prstGeom>
            </p:spPr>
          </p:pic>
        </p:grp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180C25BC-88A9-6D53-2359-786706FBCC19}"/>
                </a:ext>
              </a:extLst>
            </p:cNvPr>
            <p:cNvCxnSpPr>
              <a:endCxn id="18" idx="1"/>
            </p:cNvCxnSpPr>
            <p:nvPr/>
          </p:nvCxnSpPr>
          <p:spPr>
            <a:xfrm>
              <a:off x="6055385" y="3170682"/>
              <a:ext cx="2108774" cy="1739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F8F3ABF3-6EFD-8710-BDD8-DA26E5DAA680}"/>
                </a:ext>
              </a:extLst>
            </p:cNvPr>
            <p:cNvSpPr/>
            <p:nvPr/>
          </p:nvSpPr>
          <p:spPr>
            <a:xfrm>
              <a:off x="6556854" y="2740004"/>
              <a:ext cx="181615" cy="1750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/>
            </a:scene3d>
            <a:sp3d extrusionH="76200" contourW="12700" prstMaterial="clear">
              <a:bevelT w="381000" h="381000"/>
              <a:bevelB w="63500" h="254000"/>
              <a:extrusionClr>
                <a:srgbClr val="C00000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4EBCC635-DFA6-5C1F-B841-1411CE9C1E18}"/>
                </a:ext>
              </a:extLst>
            </p:cNvPr>
            <p:cNvSpPr/>
            <p:nvPr/>
          </p:nvSpPr>
          <p:spPr>
            <a:xfrm>
              <a:off x="8633697" y="3244360"/>
              <a:ext cx="83943" cy="8093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/>
            </a:scene3d>
            <a:sp3d extrusionH="76200" contourW="12700" prstMaterial="clear">
              <a:bevelT w="381000" h="381000"/>
              <a:bevelB w="63500" h="254000"/>
              <a:extrusionClr>
                <a:srgbClr val="C00000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3" name="Elemento grafico 22" descr="Dorso della mano con indice che punta verso destra con riempimento a tinta unita">
              <a:extLst>
                <a:ext uri="{FF2B5EF4-FFF2-40B4-BE49-F238E27FC236}">
                  <a16:creationId xmlns:a16="http://schemas.microsoft.com/office/drawing/2014/main" id="{CE0C1EAB-72C4-BA4A-C5C1-6B8586997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6200000">
              <a:off x="8461957" y="3296060"/>
              <a:ext cx="555418" cy="575502"/>
            </a:xfrm>
            <a:prstGeom prst="rect">
              <a:avLst/>
            </a:prstGeom>
          </p:spPr>
        </p:pic>
      </p:grpSp>
      <p:sp>
        <p:nvSpPr>
          <p:cNvPr id="27" name="Rectangle 3">
            <a:extLst>
              <a:ext uri="{FF2B5EF4-FFF2-40B4-BE49-F238E27FC236}">
                <a16:creationId xmlns:a16="http://schemas.microsoft.com/office/drawing/2014/main" id="{77AC248F-E909-FC3C-99C2-1F692BD8C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25" y="1154414"/>
            <a:ext cx="44816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b="1" i="0" u="none" strike="noStrike" cap="none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</a:rPr>
              <a:t>Extended Reality </a:t>
            </a:r>
            <a:r>
              <a: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</a:rPr>
              <a:t>(XR) is an umbrella term that includes all immersive technologies that extend or replace our perception of reality</a:t>
            </a: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295F9BB5-E5FC-F2E0-CF2D-957B813EA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06" y="2751169"/>
            <a:ext cx="3953491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i="0" u="none" strike="noStrike" cap="none" normalizeH="0" baseline="0" noProof="0" dirty="0">
                <a:ln>
                  <a:noFill/>
                </a:ln>
                <a:effectLst/>
              </a:rPr>
              <a:t>Enables new ways of visualization, interaction and analysis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dirty="0"/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i="0" u="none" strike="noStrike" cap="none" normalizeH="0" baseline="0" noProof="0" dirty="0">
                <a:ln>
                  <a:noFill/>
                </a:ln>
                <a:effectLst/>
              </a:rPr>
              <a:t>Increasingly used in medicine, architecture, industry and education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dirty="0"/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noProof="0" dirty="0"/>
              <a:t>Improves</a:t>
            </a:r>
            <a:r>
              <a:rPr lang="en-US" dirty="0"/>
              <a:t> accessibility by offering new ways to experience information for users with different needs</a:t>
            </a:r>
            <a:endParaRPr kumimoji="0" lang="en-GB" sz="1800" i="0" u="none" strike="noStrike" cap="none" normalizeH="0" baseline="0" noProof="0" dirty="0">
              <a:ln>
                <a:noFill/>
              </a:ln>
              <a:effectLst/>
            </a:endParaRPr>
          </a:p>
        </p:txBody>
      </p:sp>
      <p:pic>
        <p:nvPicPr>
          <p:cNvPr id="5122" name="Picture 2" descr="Line Graph Icon, Business Growth Arrow Line Symbol, Analytics, chart,  Increase chart icon 18792711 Vector Art at Vecteezy">
            <a:extLst>
              <a:ext uri="{FF2B5EF4-FFF2-40B4-BE49-F238E27FC236}">
                <a16:creationId xmlns:a16="http://schemas.microsoft.com/office/drawing/2014/main" id="{78158C11-BED3-C216-427C-71C400242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12" y="3670651"/>
            <a:ext cx="538361" cy="53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sual - Free interface icons">
            <a:extLst>
              <a:ext uri="{FF2B5EF4-FFF2-40B4-BE49-F238E27FC236}">
                <a16:creationId xmlns:a16="http://schemas.microsoft.com/office/drawing/2014/main" id="{1B8C5CCB-ACF5-99AF-5D43-CF281702E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1" y="2776005"/>
            <a:ext cx="530908" cy="53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ouch Screen With Hand Comments - Touch Screen Logo Png Transparent PNG -  747x980 - Free Download on NicePNG">
            <a:extLst>
              <a:ext uri="{FF2B5EF4-FFF2-40B4-BE49-F238E27FC236}">
                <a16:creationId xmlns:a16="http://schemas.microsoft.com/office/drawing/2014/main" id="{6C1C6021-8992-2535-0033-C4027650E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6" y="4572750"/>
            <a:ext cx="427672" cy="55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43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7CF01-02C6-2535-B0FE-0296091F7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054331F-FB7C-6275-824B-53E6C340A10C}"/>
              </a:ext>
            </a:extLst>
          </p:cNvPr>
          <p:cNvSpPr/>
          <p:nvPr/>
        </p:nvSpPr>
        <p:spPr>
          <a:xfrm>
            <a:off x="0" y="151304"/>
            <a:ext cx="12192000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ts val="1800"/>
              </a:lnSpc>
            </a:pPr>
            <a:r>
              <a:rPr lang="en-US" sz="2400" b="1" dirty="0">
                <a:solidFill>
                  <a:srgbClr val="164194"/>
                </a:solidFill>
                <a:ea typeface="Times New Roman" panose="02020603050405020304" pitchFamily="18" charset="0"/>
              </a:rPr>
              <a:t>Objectives of the Study</a:t>
            </a:r>
            <a:endParaRPr lang="en-GB" sz="2400" b="1" dirty="0">
              <a:solidFill>
                <a:srgbClr val="164194"/>
              </a:solidFill>
              <a:ea typeface="Times New Roman" panose="02020603050405020304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5A403F31-B6E5-6E4F-26ED-8A253DA6F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064" y="1050272"/>
            <a:ext cx="111523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dirty="0">
                <a:solidFill>
                  <a:srgbClr val="164194"/>
                </a:solidFill>
              </a:rPr>
              <a:t>Data visualization and collection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3910A89D-7CF6-FE37-715C-4752E186B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064" y="2064207"/>
            <a:ext cx="520766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Historical inspection data and tunnel damage information can be input into a BIM model of the infrastructure for rapid visualization during inspection.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>
              <a:latin typeface="Arial" panose="020B060402020202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BIM model can be use to collect data directly on site, improving the accuracy of defect location and speeding up the creation of technical reports.</a:t>
            </a: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E1549524-5059-A743-313D-122D78150142}"/>
              </a:ext>
            </a:extLst>
          </p:cNvPr>
          <p:cNvGrpSpPr/>
          <p:nvPr/>
        </p:nvGrpSpPr>
        <p:grpSpPr>
          <a:xfrm>
            <a:off x="6314378" y="1511937"/>
            <a:ext cx="5611098" cy="3769277"/>
            <a:chOff x="6287484" y="1434251"/>
            <a:chExt cx="5611098" cy="3769277"/>
          </a:xfrm>
        </p:grpSpPr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988450B1-CFBE-B9B3-139E-286614DE89C5}"/>
                </a:ext>
              </a:extLst>
            </p:cNvPr>
            <p:cNvSpPr txBox="1"/>
            <p:nvPr/>
          </p:nvSpPr>
          <p:spPr>
            <a:xfrm>
              <a:off x="6287484" y="2650748"/>
              <a:ext cx="2143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Current statement</a:t>
              </a:r>
            </a:p>
          </p:txBody>
        </p:sp>
        <p:sp>
          <p:nvSpPr>
            <p:cNvPr id="33" name="Arco 32">
              <a:extLst>
                <a:ext uri="{FF2B5EF4-FFF2-40B4-BE49-F238E27FC236}">
                  <a16:creationId xmlns:a16="http://schemas.microsoft.com/office/drawing/2014/main" id="{E6B87DA2-D5CF-7A88-2DB8-14D036F8A4B0}"/>
                </a:ext>
              </a:extLst>
            </p:cNvPr>
            <p:cNvSpPr/>
            <p:nvPr/>
          </p:nvSpPr>
          <p:spPr>
            <a:xfrm>
              <a:off x="7359463" y="1603528"/>
              <a:ext cx="3600000" cy="3600000"/>
            </a:xfrm>
            <a:prstGeom prst="arc">
              <a:avLst>
                <a:gd name="adj1" fmla="val 12623147"/>
                <a:gd name="adj2" fmla="val 15126358"/>
              </a:avLst>
            </a:prstGeom>
            <a:ln w="28575">
              <a:solidFill>
                <a:srgbClr val="16419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D7B56E72-D472-757D-1E07-57DE30725744}"/>
                </a:ext>
              </a:extLst>
            </p:cNvPr>
            <p:cNvSpPr txBox="1"/>
            <p:nvPr/>
          </p:nvSpPr>
          <p:spPr>
            <a:xfrm>
              <a:off x="8155257" y="1434251"/>
              <a:ext cx="2143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Inspection</a:t>
              </a:r>
            </a:p>
          </p:txBody>
        </p:sp>
        <p:sp>
          <p:nvSpPr>
            <p:cNvPr id="35" name="Arco 34">
              <a:extLst>
                <a:ext uri="{FF2B5EF4-FFF2-40B4-BE49-F238E27FC236}">
                  <a16:creationId xmlns:a16="http://schemas.microsoft.com/office/drawing/2014/main" id="{A268A231-E644-3B35-3BB2-F1FF56B757C3}"/>
                </a:ext>
              </a:extLst>
            </p:cNvPr>
            <p:cNvSpPr/>
            <p:nvPr/>
          </p:nvSpPr>
          <p:spPr>
            <a:xfrm>
              <a:off x="7359463" y="1603528"/>
              <a:ext cx="3600000" cy="3600000"/>
            </a:xfrm>
            <a:prstGeom prst="arc">
              <a:avLst>
                <a:gd name="adj1" fmla="val 17428714"/>
                <a:gd name="adj2" fmla="val 19866964"/>
              </a:avLst>
            </a:prstGeom>
            <a:ln w="28575">
              <a:solidFill>
                <a:srgbClr val="16419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0D7133A0-16DC-4806-03B8-C5F00F4CFB0E}"/>
                </a:ext>
              </a:extLst>
            </p:cNvPr>
            <p:cNvSpPr txBox="1"/>
            <p:nvPr/>
          </p:nvSpPr>
          <p:spPr>
            <a:xfrm>
              <a:off x="9754625" y="2672207"/>
              <a:ext cx="2143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New statement</a:t>
              </a:r>
            </a:p>
          </p:txBody>
        </p:sp>
        <p:sp>
          <p:nvSpPr>
            <p:cNvPr id="37" name="Arco 36">
              <a:extLst>
                <a:ext uri="{FF2B5EF4-FFF2-40B4-BE49-F238E27FC236}">
                  <a16:creationId xmlns:a16="http://schemas.microsoft.com/office/drawing/2014/main" id="{A049AA6F-7BFC-86C9-DC2E-46D7C5768DD6}"/>
                </a:ext>
              </a:extLst>
            </p:cNvPr>
            <p:cNvSpPr/>
            <p:nvPr/>
          </p:nvSpPr>
          <p:spPr>
            <a:xfrm>
              <a:off x="7359463" y="1603528"/>
              <a:ext cx="3600000" cy="3600000"/>
            </a:xfrm>
            <a:prstGeom prst="arc">
              <a:avLst>
                <a:gd name="adj1" fmla="val 21058371"/>
                <a:gd name="adj2" fmla="val 1642839"/>
              </a:avLst>
            </a:prstGeom>
            <a:ln w="28575">
              <a:solidFill>
                <a:srgbClr val="16419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FD0C796B-FE32-C911-AEA7-48F3D8B30FDC}"/>
                </a:ext>
              </a:extLst>
            </p:cNvPr>
            <p:cNvSpPr txBox="1"/>
            <p:nvPr/>
          </p:nvSpPr>
          <p:spPr>
            <a:xfrm>
              <a:off x="9630951" y="4234013"/>
              <a:ext cx="1856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Intervention </a:t>
              </a:r>
            </a:p>
            <a:p>
              <a:pPr algn="ctr"/>
              <a:r>
                <a:rPr lang="en-GB" dirty="0"/>
                <a:t>design</a:t>
              </a:r>
            </a:p>
          </p:txBody>
        </p:sp>
        <p:sp>
          <p:nvSpPr>
            <p:cNvPr id="39" name="Arco 38">
              <a:extLst>
                <a:ext uri="{FF2B5EF4-FFF2-40B4-BE49-F238E27FC236}">
                  <a16:creationId xmlns:a16="http://schemas.microsoft.com/office/drawing/2014/main" id="{BBFECAD9-BD37-420B-2B47-379077EE450A}"/>
                </a:ext>
              </a:extLst>
            </p:cNvPr>
            <p:cNvSpPr/>
            <p:nvPr/>
          </p:nvSpPr>
          <p:spPr>
            <a:xfrm>
              <a:off x="7359463" y="1603528"/>
              <a:ext cx="3600000" cy="3600000"/>
            </a:xfrm>
            <a:prstGeom prst="arc">
              <a:avLst>
                <a:gd name="adj1" fmla="val 3348255"/>
                <a:gd name="adj2" fmla="val 7369484"/>
              </a:avLst>
            </a:prstGeom>
            <a:ln w="28575">
              <a:solidFill>
                <a:srgbClr val="16419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589CD0BE-6EF5-C837-7AE2-6E96686D14F2}"/>
                </a:ext>
              </a:extLst>
            </p:cNvPr>
            <p:cNvSpPr txBox="1"/>
            <p:nvPr/>
          </p:nvSpPr>
          <p:spPr>
            <a:xfrm>
              <a:off x="6829122" y="4357123"/>
              <a:ext cx="1856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Construction</a:t>
              </a:r>
            </a:p>
          </p:txBody>
        </p:sp>
        <p:sp>
          <p:nvSpPr>
            <p:cNvPr id="41" name="Arco 40">
              <a:extLst>
                <a:ext uri="{FF2B5EF4-FFF2-40B4-BE49-F238E27FC236}">
                  <a16:creationId xmlns:a16="http://schemas.microsoft.com/office/drawing/2014/main" id="{16F0C49C-EEF6-700C-7F3D-BACD1456104D}"/>
                </a:ext>
              </a:extLst>
            </p:cNvPr>
            <p:cNvSpPr/>
            <p:nvPr/>
          </p:nvSpPr>
          <p:spPr>
            <a:xfrm>
              <a:off x="7357535" y="1603528"/>
              <a:ext cx="3600000" cy="3600000"/>
            </a:xfrm>
            <a:prstGeom prst="arc">
              <a:avLst>
                <a:gd name="adj1" fmla="val 9314469"/>
                <a:gd name="adj2" fmla="val 11433009"/>
              </a:avLst>
            </a:prstGeom>
            <a:ln w="28575">
              <a:solidFill>
                <a:srgbClr val="16419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D42AF486-4CCC-D1A0-023A-109FD52FE566}"/>
                </a:ext>
              </a:extLst>
            </p:cNvPr>
            <p:cNvSpPr txBox="1"/>
            <p:nvPr/>
          </p:nvSpPr>
          <p:spPr>
            <a:xfrm>
              <a:off x="8120134" y="3111140"/>
              <a:ext cx="2143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164194"/>
                  </a:solidFill>
                </a:rPr>
                <a:t>BIM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3549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B19CA20-9E68-F916-F2CB-1A48F2309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318" y="582636"/>
            <a:ext cx="2995845" cy="258702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DCB5E64-402A-ECD8-9C3C-50422A348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9" y="640848"/>
            <a:ext cx="8973879" cy="258579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D1A6D00-E7E0-1CB8-471C-71010924ED4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50" r="1207"/>
          <a:stretch>
            <a:fillRect/>
          </a:stretch>
        </p:blipFill>
        <p:spPr>
          <a:xfrm>
            <a:off x="2968743" y="3512688"/>
            <a:ext cx="6480057" cy="276267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D0D6DF7-185F-50C8-BACF-A0C4321F58E8}"/>
              </a:ext>
            </a:extLst>
          </p:cNvPr>
          <p:cNvSpPr txBox="1"/>
          <p:nvPr/>
        </p:nvSpPr>
        <p:spPr>
          <a:xfrm>
            <a:off x="657614" y="3631360"/>
            <a:ext cx="2995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noProof="0" dirty="0"/>
              <a:t>71 damages noted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5BA1D66-41A5-6525-762A-1DEA87974407}"/>
              </a:ext>
            </a:extLst>
          </p:cNvPr>
          <p:cNvSpPr/>
          <p:nvPr/>
        </p:nvSpPr>
        <p:spPr>
          <a:xfrm>
            <a:off x="0" y="151304"/>
            <a:ext cx="12192000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ts val="1800"/>
              </a:lnSpc>
            </a:pPr>
            <a:r>
              <a:rPr lang="en-US" sz="2400" b="1" dirty="0">
                <a:solidFill>
                  <a:srgbClr val="164194"/>
                </a:solidFill>
                <a:ea typeface="Times New Roman" panose="02020603050405020304" pitchFamily="18" charset="0"/>
              </a:rPr>
              <a:t>BIM modelling</a:t>
            </a:r>
            <a:endParaRPr lang="en-GB" sz="2400" b="1" dirty="0">
              <a:solidFill>
                <a:srgbClr val="164194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02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FC85C-2AE7-4490-3A96-09FFC4498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1FF9C3C7-5BD6-7C77-9185-8E56E7BE2540}"/>
              </a:ext>
            </a:extLst>
          </p:cNvPr>
          <p:cNvSpPr/>
          <p:nvPr/>
        </p:nvSpPr>
        <p:spPr>
          <a:xfrm>
            <a:off x="0" y="151304"/>
            <a:ext cx="12192000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ts val="1800"/>
              </a:lnSpc>
            </a:pPr>
            <a:r>
              <a:rPr lang="en-US" sz="2400" b="1" dirty="0">
                <a:solidFill>
                  <a:srgbClr val="164194"/>
                </a:solidFill>
                <a:ea typeface="Times New Roman" panose="02020603050405020304" pitchFamily="18" charset="0"/>
              </a:rPr>
              <a:t>Damages map texturing</a:t>
            </a:r>
            <a:endParaRPr lang="en-GB" sz="2400" b="1" dirty="0">
              <a:solidFill>
                <a:srgbClr val="164194"/>
              </a:solidFill>
              <a:ea typeface="Times New Roman" panose="02020603050405020304" pitchFamily="18" charset="0"/>
            </a:endParaRP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C385A759-7326-7F57-94A5-74F7AA20D45A}"/>
              </a:ext>
            </a:extLst>
          </p:cNvPr>
          <p:cNvGrpSpPr/>
          <p:nvPr/>
        </p:nvGrpSpPr>
        <p:grpSpPr>
          <a:xfrm>
            <a:off x="1063990" y="1364456"/>
            <a:ext cx="10064019" cy="4129087"/>
            <a:chOff x="286920" y="1378326"/>
            <a:chExt cx="10064019" cy="4129087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EA4E690B-3F5E-5302-0F10-3A1525AF1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4716352" y="1378326"/>
              <a:ext cx="2159298" cy="4129085"/>
            </a:xfrm>
            <a:prstGeom prst="rect">
              <a:avLst/>
            </a:prstGeom>
          </p:spPr>
        </p:pic>
        <p:pic>
          <p:nvPicPr>
            <p:cNvPr id="31" name="Immagine 30" descr="Immagine che contiene testo, diagramma, schermata, linea&#10;&#10;Il contenuto generato dall'IA potrebbe non essere corretto.">
              <a:extLst>
                <a:ext uri="{FF2B5EF4-FFF2-40B4-BE49-F238E27FC236}">
                  <a16:creationId xmlns:a16="http://schemas.microsoft.com/office/drawing/2014/main" id="{1C4B8141-8CA9-03DE-AFFA-5AD62359E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20" y="1378326"/>
              <a:ext cx="2159300" cy="4129087"/>
            </a:xfrm>
            <a:prstGeom prst="rect">
              <a:avLst/>
            </a:prstGeom>
          </p:spPr>
        </p:pic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3911FD97-1E98-29AA-E05B-D406AF818A46}"/>
                </a:ext>
              </a:extLst>
            </p:cNvPr>
            <p:cNvSpPr/>
            <p:nvPr/>
          </p:nvSpPr>
          <p:spPr>
            <a:xfrm>
              <a:off x="6999652" y="1653540"/>
              <a:ext cx="265369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35" name="Immagine 34" descr="Immagine che contiene testo, diagramma, schermata, linea&#10;&#10;Il contenuto generato dall'IA potrebbe non essere corretto.">
              <a:extLst>
                <a:ext uri="{FF2B5EF4-FFF2-40B4-BE49-F238E27FC236}">
                  <a16:creationId xmlns:a16="http://schemas.microsoft.com/office/drawing/2014/main" id="{4CD098E3-6855-B06D-601B-16F7B2261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2492745" y="1378326"/>
              <a:ext cx="2159300" cy="4129087"/>
            </a:xfrm>
            <a:prstGeom prst="rect">
              <a:avLst/>
            </a:prstGeom>
          </p:spPr>
        </p:pic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B9164214-A9CA-DAF5-BCEA-7F3D21483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39957" y="1378326"/>
              <a:ext cx="3410982" cy="4129084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E1B826-B38B-ED8C-7712-201B06171BF4}"/>
              </a:ext>
            </a:extLst>
          </p:cNvPr>
          <p:cNvSpPr txBox="1"/>
          <p:nvPr/>
        </p:nvSpPr>
        <p:spPr>
          <a:xfrm>
            <a:off x="1217760" y="5561011"/>
            <a:ext cx="18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Original map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45D61B1-79A3-A4CD-289A-CE7366F62C73}"/>
              </a:ext>
            </a:extLst>
          </p:cNvPr>
          <p:cNvSpPr txBox="1"/>
          <p:nvPr/>
        </p:nvSpPr>
        <p:spPr>
          <a:xfrm>
            <a:off x="3423584" y="5561011"/>
            <a:ext cx="18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Mirrored map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6BFF3D-BC02-61BE-EA3B-9DEEA891D57F}"/>
              </a:ext>
            </a:extLst>
          </p:cNvPr>
          <p:cNvSpPr txBox="1"/>
          <p:nvPr/>
        </p:nvSpPr>
        <p:spPr>
          <a:xfrm>
            <a:off x="5647190" y="5561011"/>
            <a:ext cx="18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Text adjustment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ED994E-9048-3F71-0C63-CB9F84CAE447}"/>
              </a:ext>
            </a:extLst>
          </p:cNvPr>
          <p:cNvSpPr txBox="1"/>
          <p:nvPr/>
        </p:nvSpPr>
        <p:spPr>
          <a:xfrm>
            <a:off x="8496638" y="5561011"/>
            <a:ext cx="18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UV mapping</a:t>
            </a:r>
          </a:p>
        </p:txBody>
      </p:sp>
    </p:spTree>
    <p:extLst>
      <p:ext uri="{BB962C8B-B14F-4D97-AF65-F5344CB8AC3E}">
        <p14:creationId xmlns:p14="http://schemas.microsoft.com/office/powerpoint/2010/main" val="1675453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71B57-52D4-9EAF-006B-AA229C06D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B9381F6D-D666-C6DB-3B65-7E776F0832B5}"/>
              </a:ext>
            </a:extLst>
          </p:cNvPr>
          <p:cNvSpPr/>
          <p:nvPr/>
        </p:nvSpPr>
        <p:spPr>
          <a:xfrm>
            <a:off x="0" y="151304"/>
            <a:ext cx="12192000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ts val="1800"/>
              </a:lnSpc>
            </a:pPr>
            <a:r>
              <a:rPr lang="en-US" sz="2400" b="1" dirty="0">
                <a:solidFill>
                  <a:srgbClr val="164194"/>
                </a:solidFill>
                <a:ea typeface="Times New Roman" panose="02020603050405020304" pitchFamily="18" charset="0"/>
              </a:rPr>
              <a:t>Information enrichment</a:t>
            </a:r>
            <a:endParaRPr lang="en-GB" sz="2400" b="1" dirty="0">
              <a:solidFill>
                <a:srgbClr val="164194"/>
              </a:solidFill>
              <a:ea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chermata, Parallelo, linea&#10;&#10;Il contenuto generato dall'IA potrebbe non essere corretto.">
            <a:extLst>
              <a:ext uri="{FF2B5EF4-FFF2-40B4-BE49-F238E27FC236}">
                <a16:creationId xmlns:a16="http://schemas.microsoft.com/office/drawing/2014/main" id="{DE2B8BDC-7A6B-F29D-71EB-929A8A2596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05" y="907636"/>
            <a:ext cx="5813623" cy="35918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D38813-7A5B-529B-9DB0-F506BEDB6511}"/>
              </a:ext>
            </a:extLst>
          </p:cNvPr>
          <p:cNvSpPr txBox="1"/>
          <p:nvPr/>
        </p:nvSpPr>
        <p:spPr>
          <a:xfrm>
            <a:off x="5445223" y="5401462"/>
            <a:ext cx="1616952" cy="289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Note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0A035E-A7FE-6078-8096-0236EF345E96}"/>
              </a:ext>
            </a:extLst>
          </p:cNvPr>
          <p:cNvSpPr txBox="1"/>
          <p:nvPr/>
        </p:nvSpPr>
        <p:spPr>
          <a:xfrm>
            <a:off x="5440648" y="5046378"/>
            <a:ext cx="1616952" cy="289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Actual condition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0F3D630-50A9-7FDE-6DB5-4508B04E4E82}"/>
              </a:ext>
            </a:extLst>
          </p:cNvPr>
          <p:cNvSpPr txBox="1"/>
          <p:nvPr/>
        </p:nvSpPr>
        <p:spPr>
          <a:xfrm>
            <a:off x="5440648" y="4689879"/>
            <a:ext cx="1616952" cy="289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Area affected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3AA6BB6-6295-E747-DC7C-7D7772DC5C39}"/>
              </a:ext>
            </a:extLst>
          </p:cNvPr>
          <p:cNvSpPr txBox="1"/>
          <p:nvPr/>
        </p:nvSpPr>
        <p:spPr>
          <a:xfrm>
            <a:off x="2993086" y="5048601"/>
            <a:ext cx="2121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Defect type and cause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6EE610-5806-6293-2704-7542BF940AFA}"/>
              </a:ext>
            </a:extLst>
          </p:cNvPr>
          <p:cNvSpPr txBox="1"/>
          <p:nvPr/>
        </p:nvSpPr>
        <p:spPr>
          <a:xfrm>
            <a:off x="2993086" y="5415044"/>
            <a:ext cx="1426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Risk Class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2349DD1-612A-B621-26B0-7BDA33239F1F}"/>
              </a:ext>
            </a:extLst>
          </p:cNvPr>
          <p:cNvSpPr txBox="1"/>
          <p:nvPr/>
        </p:nvSpPr>
        <p:spPr>
          <a:xfrm>
            <a:off x="2993086" y="4703460"/>
            <a:ext cx="1616952" cy="289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Affected part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D9AB2B-CF40-0C27-479D-C09074C25F69}"/>
              </a:ext>
            </a:extLst>
          </p:cNvPr>
          <p:cNvSpPr txBox="1"/>
          <p:nvPr/>
        </p:nvSpPr>
        <p:spPr>
          <a:xfrm>
            <a:off x="822394" y="5436571"/>
            <a:ext cx="1616952" cy="289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Target location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1312A13-C632-64D7-5387-5D73FB3299F1}"/>
              </a:ext>
            </a:extLst>
          </p:cNvPr>
          <p:cNvSpPr txBox="1"/>
          <p:nvPr/>
        </p:nvSpPr>
        <p:spPr>
          <a:xfrm>
            <a:off x="822394" y="4688523"/>
            <a:ext cx="1616952" cy="289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Segment number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8F099B8-4BB5-4348-2017-DAB4F37D2524}"/>
              </a:ext>
            </a:extLst>
          </p:cNvPr>
          <p:cNvSpPr txBox="1"/>
          <p:nvPr/>
        </p:nvSpPr>
        <p:spPr>
          <a:xfrm>
            <a:off x="822394" y="5069673"/>
            <a:ext cx="1616952" cy="289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Defect number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2D78625-774B-AF31-9D23-740429F8456C}"/>
              </a:ext>
            </a:extLst>
          </p:cNvPr>
          <p:cNvSpPr/>
          <p:nvPr/>
        </p:nvSpPr>
        <p:spPr>
          <a:xfrm>
            <a:off x="545524" y="4728088"/>
            <a:ext cx="278399" cy="230325"/>
          </a:xfrm>
          <a:prstGeom prst="rect">
            <a:avLst/>
          </a:prstGeom>
          <a:solidFill>
            <a:srgbClr val="22B1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8EFE316-6C02-F30A-CDB5-26757F1404E9}"/>
              </a:ext>
            </a:extLst>
          </p:cNvPr>
          <p:cNvSpPr/>
          <p:nvPr/>
        </p:nvSpPr>
        <p:spPr>
          <a:xfrm>
            <a:off x="545524" y="5100841"/>
            <a:ext cx="278398" cy="230325"/>
          </a:xfrm>
          <a:prstGeom prst="rect">
            <a:avLst/>
          </a:prstGeom>
          <a:solidFill>
            <a:srgbClr val="FF8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7D76010-8E62-C5FB-4360-82AF5965B9ED}"/>
              </a:ext>
            </a:extLst>
          </p:cNvPr>
          <p:cNvSpPr/>
          <p:nvPr/>
        </p:nvSpPr>
        <p:spPr>
          <a:xfrm>
            <a:off x="545524" y="5473594"/>
            <a:ext cx="278398" cy="230325"/>
          </a:xfrm>
          <a:prstGeom prst="rect">
            <a:avLst/>
          </a:prstGeom>
          <a:solidFill>
            <a:srgbClr val="00A3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32D6978C-6DFF-3FDB-B393-6ECD59BBA537}"/>
              </a:ext>
            </a:extLst>
          </p:cNvPr>
          <p:cNvSpPr/>
          <p:nvPr/>
        </p:nvSpPr>
        <p:spPr>
          <a:xfrm>
            <a:off x="2716216" y="4725458"/>
            <a:ext cx="278398" cy="230325"/>
          </a:xfrm>
          <a:prstGeom prst="rect">
            <a:avLst/>
          </a:prstGeom>
          <a:solidFill>
            <a:srgbClr val="FFF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E50F694-C3F4-1228-661D-674B76559EDE}"/>
              </a:ext>
            </a:extLst>
          </p:cNvPr>
          <p:cNvSpPr/>
          <p:nvPr/>
        </p:nvSpPr>
        <p:spPr>
          <a:xfrm>
            <a:off x="2716216" y="5077930"/>
            <a:ext cx="278399" cy="230325"/>
          </a:xfrm>
          <a:prstGeom prst="rect">
            <a:avLst/>
          </a:prstGeom>
          <a:solidFill>
            <a:srgbClr val="A349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6051C01-0A99-ADF3-6A90-5BCAA9CE2AAC}"/>
              </a:ext>
            </a:extLst>
          </p:cNvPr>
          <p:cNvSpPr/>
          <p:nvPr/>
        </p:nvSpPr>
        <p:spPr>
          <a:xfrm>
            <a:off x="2716216" y="5450683"/>
            <a:ext cx="278398" cy="230325"/>
          </a:xfrm>
          <a:prstGeom prst="rect">
            <a:avLst/>
          </a:prstGeom>
          <a:solidFill>
            <a:srgbClr val="8800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4C4A053C-3859-470F-4BCB-93161CAA0B70}"/>
              </a:ext>
            </a:extLst>
          </p:cNvPr>
          <p:cNvSpPr/>
          <p:nvPr/>
        </p:nvSpPr>
        <p:spPr>
          <a:xfrm>
            <a:off x="5163778" y="4731826"/>
            <a:ext cx="278398" cy="230325"/>
          </a:xfrm>
          <a:prstGeom prst="rect">
            <a:avLst/>
          </a:prstGeom>
          <a:solidFill>
            <a:srgbClr val="FFAE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2A3C4964-7404-5CB6-9512-C23A18C2DCE7}"/>
              </a:ext>
            </a:extLst>
          </p:cNvPr>
          <p:cNvSpPr/>
          <p:nvPr/>
        </p:nvSpPr>
        <p:spPr>
          <a:xfrm>
            <a:off x="5163778" y="5084298"/>
            <a:ext cx="278398" cy="230325"/>
          </a:xfrm>
          <a:prstGeom prst="rect">
            <a:avLst/>
          </a:prstGeom>
          <a:solidFill>
            <a:srgbClr val="003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9A5D524-CCAF-166E-74D5-9BCBA65616BB}"/>
              </a:ext>
            </a:extLst>
          </p:cNvPr>
          <p:cNvSpPr/>
          <p:nvPr/>
        </p:nvSpPr>
        <p:spPr>
          <a:xfrm>
            <a:off x="5163778" y="5436770"/>
            <a:ext cx="278398" cy="23032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52359709-B78B-B14C-4A9E-5EBE54A16537}"/>
              </a:ext>
            </a:extLst>
          </p:cNvPr>
          <p:cNvSpPr/>
          <p:nvPr/>
        </p:nvSpPr>
        <p:spPr>
          <a:xfrm>
            <a:off x="1346927" y="917045"/>
            <a:ext cx="1085505" cy="460650"/>
          </a:xfrm>
          <a:prstGeom prst="rect">
            <a:avLst/>
          </a:prstGeom>
          <a:solidFill>
            <a:srgbClr val="22B14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7C0CDA35-9B10-964D-C3B9-C96678AF0515}"/>
              </a:ext>
            </a:extLst>
          </p:cNvPr>
          <p:cNvSpPr/>
          <p:nvPr/>
        </p:nvSpPr>
        <p:spPr>
          <a:xfrm>
            <a:off x="1346927" y="1388704"/>
            <a:ext cx="1085505" cy="460650"/>
          </a:xfrm>
          <a:prstGeom prst="rect">
            <a:avLst/>
          </a:prstGeom>
          <a:solidFill>
            <a:srgbClr val="FF8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63C7F77D-420B-B3F6-5D39-22582028D70C}"/>
              </a:ext>
            </a:extLst>
          </p:cNvPr>
          <p:cNvSpPr/>
          <p:nvPr/>
        </p:nvSpPr>
        <p:spPr>
          <a:xfrm>
            <a:off x="1346927" y="1870310"/>
            <a:ext cx="1085505" cy="389495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4F9D95E-2BFC-2585-990E-89E13067377A}"/>
              </a:ext>
            </a:extLst>
          </p:cNvPr>
          <p:cNvSpPr/>
          <p:nvPr/>
        </p:nvSpPr>
        <p:spPr>
          <a:xfrm>
            <a:off x="1353841" y="2274427"/>
            <a:ext cx="1085505" cy="389495"/>
          </a:xfrm>
          <a:prstGeom prst="rect">
            <a:avLst/>
          </a:prstGeom>
          <a:solidFill>
            <a:srgbClr val="FFF3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94DF20B-7B8B-84F5-6D3C-18C6ABC4B406}"/>
              </a:ext>
            </a:extLst>
          </p:cNvPr>
          <p:cNvSpPr/>
          <p:nvPr/>
        </p:nvSpPr>
        <p:spPr>
          <a:xfrm>
            <a:off x="1346927" y="2678544"/>
            <a:ext cx="1085505" cy="389495"/>
          </a:xfrm>
          <a:prstGeom prst="rect">
            <a:avLst/>
          </a:prstGeom>
          <a:solidFill>
            <a:srgbClr val="A349A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864B53A4-470D-C61A-5317-15CD60BFAB6C}"/>
              </a:ext>
            </a:extLst>
          </p:cNvPr>
          <p:cNvSpPr/>
          <p:nvPr/>
        </p:nvSpPr>
        <p:spPr>
          <a:xfrm>
            <a:off x="1766869" y="3085179"/>
            <a:ext cx="672477" cy="389495"/>
          </a:xfrm>
          <a:prstGeom prst="rect">
            <a:avLst/>
          </a:prstGeom>
          <a:solidFill>
            <a:srgbClr val="88001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B97095EA-8FE4-A414-E75E-51867DAEDE36}"/>
              </a:ext>
            </a:extLst>
          </p:cNvPr>
          <p:cNvSpPr/>
          <p:nvPr/>
        </p:nvSpPr>
        <p:spPr>
          <a:xfrm>
            <a:off x="1766869" y="3481659"/>
            <a:ext cx="4539259" cy="202119"/>
          </a:xfrm>
          <a:prstGeom prst="rect">
            <a:avLst/>
          </a:prstGeom>
          <a:solidFill>
            <a:srgbClr val="FFAEC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74F871B4-B296-711F-66D2-EE5210B31B83}"/>
              </a:ext>
            </a:extLst>
          </p:cNvPr>
          <p:cNvSpPr/>
          <p:nvPr/>
        </p:nvSpPr>
        <p:spPr>
          <a:xfrm>
            <a:off x="1340013" y="4294317"/>
            <a:ext cx="4958656" cy="202119"/>
          </a:xfrm>
          <a:prstGeom prst="rect">
            <a:avLst/>
          </a:prstGeom>
          <a:solidFill>
            <a:srgbClr val="0000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D33C4F5A-409A-0CFB-AE72-FF6E748EC969}"/>
              </a:ext>
            </a:extLst>
          </p:cNvPr>
          <p:cNvSpPr/>
          <p:nvPr/>
        </p:nvSpPr>
        <p:spPr>
          <a:xfrm>
            <a:off x="1766869" y="3683005"/>
            <a:ext cx="4539259" cy="202119"/>
          </a:xfrm>
          <a:prstGeom prst="rect">
            <a:avLst/>
          </a:prstGeom>
          <a:solidFill>
            <a:srgbClr val="003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pic>
        <p:nvPicPr>
          <p:cNvPr id="42" name="Elemento grafico 41" descr="Database con riempimento a tinta unita">
            <a:extLst>
              <a:ext uri="{FF2B5EF4-FFF2-40B4-BE49-F238E27FC236}">
                <a16:creationId xmlns:a16="http://schemas.microsoft.com/office/drawing/2014/main" id="{016D2330-5C84-6A22-6A22-7593F454C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4722" y="2965757"/>
            <a:ext cx="642661" cy="642661"/>
          </a:xfrm>
          <a:prstGeom prst="rect">
            <a:avLst/>
          </a:prstGeom>
        </p:spPr>
      </p:pic>
      <p:grpSp>
        <p:nvGrpSpPr>
          <p:cNvPr id="43" name="Gruppo 42">
            <a:extLst>
              <a:ext uri="{FF2B5EF4-FFF2-40B4-BE49-F238E27FC236}">
                <a16:creationId xmlns:a16="http://schemas.microsoft.com/office/drawing/2014/main" id="{DD94FDEA-0F11-30AD-6F23-3F0B47AF29BC}"/>
              </a:ext>
            </a:extLst>
          </p:cNvPr>
          <p:cNvGrpSpPr/>
          <p:nvPr/>
        </p:nvGrpSpPr>
        <p:grpSpPr>
          <a:xfrm>
            <a:off x="10076160" y="2702135"/>
            <a:ext cx="1178696" cy="1123850"/>
            <a:chOff x="9083097" y="3575481"/>
            <a:chExt cx="1174742" cy="1120079"/>
          </a:xfrm>
        </p:grpSpPr>
        <p:pic>
          <p:nvPicPr>
            <p:cNvPr id="44" name="Picture 2" descr="70+ Tunnel Icons, Vector, Icon Packs Free Download on Pngtree">
              <a:extLst>
                <a:ext uri="{FF2B5EF4-FFF2-40B4-BE49-F238E27FC236}">
                  <a16:creationId xmlns:a16="http://schemas.microsoft.com/office/drawing/2014/main" id="{B72BC720-4C4D-205C-B343-551EA7A1A5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3098" y="3647359"/>
              <a:ext cx="1048201" cy="1048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201C7B10-1B6C-D160-FCF2-E877BBE31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0628" y1="35185" x2="52720" y2="40741"/>
                          <a14:foregroundMark x1="56904" y1="43981" x2="53138" y2="43981"/>
                          <a14:foregroundMark x1="53138" y1="56019" x2="58996" y2="55093"/>
                          <a14:foregroundMark x1="56904" y1="55093" x2="55649" y2="42593"/>
                          <a14:foregroundMark x1="53975" y1="42593" x2="51883" y2="60648"/>
                          <a14:foregroundMark x1="51046" y1="89352" x2="51883" y2="82870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17117" y="3612960"/>
              <a:ext cx="603598" cy="545511"/>
            </a:xfrm>
            <a:prstGeom prst="rect">
              <a:avLst/>
            </a:prstGeom>
          </p:spPr>
        </p:pic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420B17FC-EBD4-66AF-D29E-CAAA12B03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22" b="89815" l="9623" r="91213">
                          <a14:foregroundMark x1="51046" y1="89352" x2="51883" y2="82870"/>
                          <a14:foregroundMark x1="71548" y1="25000" x2="91213" y2="19444"/>
                          <a14:backgroundMark x1="49372" y1="15741" x2="51046" y2="81481"/>
                          <a14:backgroundMark x1="51464" y1="81481" x2="51464" y2="81481"/>
                          <a14:backgroundMark x1="54393" y1="87037" x2="51046" y2="20370"/>
                          <a14:backgroundMark x1="51464" y1="93981" x2="53138" y2="64815"/>
                          <a14:backgroundMark x1="61506" y1="79167" x2="51464" y2="18056"/>
                          <a14:backgroundMark x1="34310" y1="67130" x2="31381" y2="29630"/>
                          <a14:backgroundMark x1="83682" y1="52315" x2="59414" y2="51389"/>
                          <a14:backgroundMark x1="72385" y1="48148" x2="62343" y2="35185"/>
                          <a14:backgroundMark x1="33473" y1="32870" x2="37238" y2="32407"/>
                          <a14:backgroundMark x1="62343" y1="70370" x2="75314" y2="66204"/>
                          <a14:backgroundMark x1="55230" y1="58333" x2="76151" y2="60648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67287" b="66881"/>
            <a:stretch/>
          </p:blipFill>
          <p:spPr>
            <a:xfrm rot="5400000" flipV="1">
              <a:off x="9074704" y="4231952"/>
              <a:ext cx="197455" cy="180669"/>
            </a:xfrm>
            <a:prstGeom prst="rect">
              <a:avLst/>
            </a:prstGeom>
          </p:spPr>
        </p:pic>
        <p:cxnSp>
          <p:nvCxnSpPr>
            <p:cNvPr id="47" name="Connettore diritto 46">
              <a:extLst>
                <a:ext uri="{FF2B5EF4-FFF2-40B4-BE49-F238E27FC236}">
                  <a16:creationId xmlns:a16="http://schemas.microsoft.com/office/drawing/2014/main" id="{DCFC0203-2E8A-B046-135F-A53759B88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90577" y="3977640"/>
              <a:ext cx="320860" cy="297354"/>
            </a:xfrm>
            <a:prstGeom prst="line">
              <a:avLst/>
            </a:prstGeom>
            <a:ln w="12700">
              <a:solidFill>
                <a:srgbClr val="3333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diritto 47">
              <a:extLst>
                <a:ext uri="{FF2B5EF4-FFF2-40B4-BE49-F238E27FC236}">
                  <a16:creationId xmlns:a16="http://schemas.microsoft.com/office/drawing/2014/main" id="{AAF2D28B-6E01-6CF4-E040-2FF19053BE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3377" y="3867150"/>
              <a:ext cx="204063" cy="0"/>
            </a:xfrm>
            <a:prstGeom prst="line">
              <a:avLst/>
            </a:prstGeom>
            <a:ln w="12700">
              <a:solidFill>
                <a:srgbClr val="333333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" descr="Database Icon Images – Browse 460,295 Stock Photos, Vectors, and Video |  Adobe Stock">
              <a:extLst>
                <a:ext uri="{FF2B5EF4-FFF2-40B4-BE49-F238E27FC236}">
                  <a16:creationId xmlns:a16="http://schemas.microsoft.com/office/drawing/2014/main" id="{D51E4D93-FB66-2BA4-435A-FA9D7B213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8464" y="3737462"/>
              <a:ext cx="259375" cy="25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C78045D6-920F-70ED-C4E8-701E4B8AF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0628" y1="35185" x2="52720" y2="40741"/>
                          <a14:foregroundMark x1="56904" y1="43981" x2="53138" y2="43981"/>
                          <a14:foregroundMark x1="53138" y1="56019" x2="58996" y2="55093"/>
                          <a14:foregroundMark x1="56904" y1="55093" x2="55649" y2="42593"/>
                          <a14:foregroundMark x1="53975" y1="42593" x2="51883" y2="60648"/>
                          <a14:foregroundMark x1="51046" y1="89352" x2="51883" y2="82870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74185"/>
            <a:stretch/>
          </p:blipFill>
          <p:spPr>
            <a:xfrm rot="16200000">
              <a:off x="9710586" y="3806867"/>
              <a:ext cx="603598" cy="140826"/>
            </a:xfrm>
            <a:prstGeom prst="rect">
              <a:avLst/>
            </a:prstGeom>
          </p:spPr>
        </p:pic>
      </p:grpSp>
      <p:sp>
        <p:nvSpPr>
          <p:cNvPr id="51" name="Figura a mano libera: forma 50">
            <a:extLst>
              <a:ext uri="{FF2B5EF4-FFF2-40B4-BE49-F238E27FC236}">
                <a16:creationId xmlns:a16="http://schemas.microsoft.com/office/drawing/2014/main" id="{A8DC7228-4479-F778-1F37-88517832CFDE}"/>
              </a:ext>
            </a:extLst>
          </p:cNvPr>
          <p:cNvSpPr/>
          <p:nvPr/>
        </p:nvSpPr>
        <p:spPr>
          <a:xfrm>
            <a:off x="8393448" y="3120219"/>
            <a:ext cx="1581150" cy="228481"/>
          </a:xfrm>
          <a:custGeom>
            <a:avLst/>
            <a:gdLst>
              <a:gd name="connsiteX0" fmla="*/ 1581150 w 1581150"/>
              <a:gd name="connsiteY0" fmla="*/ 41255 h 228481"/>
              <a:gd name="connsiteX1" fmla="*/ 838200 w 1581150"/>
              <a:gd name="connsiteY1" fmla="*/ 12680 h 228481"/>
              <a:gd name="connsiteX2" fmla="*/ 495300 w 1581150"/>
              <a:gd name="connsiteY2" fmla="*/ 222230 h 228481"/>
              <a:gd name="connsiteX3" fmla="*/ 0 w 1581150"/>
              <a:gd name="connsiteY3" fmla="*/ 184130 h 22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1150" h="228481">
                <a:moveTo>
                  <a:pt x="1581150" y="41255"/>
                </a:moveTo>
                <a:cubicBezTo>
                  <a:pt x="1300162" y="11886"/>
                  <a:pt x="1019175" y="-17482"/>
                  <a:pt x="838200" y="12680"/>
                </a:cubicBezTo>
                <a:cubicBezTo>
                  <a:pt x="657225" y="42842"/>
                  <a:pt x="635000" y="193655"/>
                  <a:pt x="495300" y="222230"/>
                </a:cubicBezTo>
                <a:cubicBezTo>
                  <a:pt x="355600" y="250805"/>
                  <a:pt x="69850" y="171430"/>
                  <a:pt x="0" y="18413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Figura a mano libera: forma 51">
            <a:extLst>
              <a:ext uri="{FF2B5EF4-FFF2-40B4-BE49-F238E27FC236}">
                <a16:creationId xmlns:a16="http://schemas.microsoft.com/office/drawing/2014/main" id="{4C8B22D5-605A-8C0E-F40C-01B078503A7D}"/>
              </a:ext>
            </a:extLst>
          </p:cNvPr>
          <p:cNvSpPr/>
          <p:nvPr/>
        </p:nvSpPr>
        <p:spPr>
          <a:xfrm>
            <a:off x="8107698" y="3656774"/>
            <a:ext cx="285750" cy="1543050"/>
          </a:xfrm>
          <a:custGeom>
            <a:avLst/>
            <a:gdLst>
              <a:gd name="connsiteX0" fmla="*/ 0 w 285750"/>
              <a:gd name="connsiteY0" fmla="*/ 0 h 1543050"/>
              <a:gd name="connsiteX1" fmla="*/ 238125 w 285750"/>
              <a:gd name="connsiteY1" fmla="*/ 571500 h 1543050"/>
              <a:gd name="connsiteX2" fmla="*/ 114300 w 285750"/>
              <a:gd name="connsiteY2" fmla="*/ 1181100 h 1543050"/>
              <a:gd name="connsiteX3" fmla="*/ 285750 w 28575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" h="1543050">
                <a:moveTo>
                  <a:pt x="0" y="0"/>
                </a:moveTo>
                <a:cubicBezTo>
                  <a:pt x="109537" y="187325"/>
                  <a:pt x="219075" y="374650"/>
                  <a:pt x="238125" y="571500"/>
                </a:cubicBezTo>
                <a:cubicBezTo>
                  <a:pt x="257175" y="768350"/>
                  <a:pt x="106363" y="1019175"/>
                  <a:pt x="114300" y="1181100"/>
                </a:cubicBezTo>
                <a:cubicBezTo>
                  <a:pt x="122237" y="1343025"/>
                  <a:pt x="285750" y="1543050"/>
                  <a:pt x="285750" y="154305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5EE6E7F3-AC2B-7901-F5C5-75052A31C4D1}"/>
              </a:ext>
            </a:extLst>
          </p:cNvPr>
          <p:cNvSpPr txBox="1"/>
          <p:nvPr/>
        </p:nvSpPr>
        <p:spPr>
          <a:xfrm>
            <a:off x="8459208" y="5187129"/>
            <a:ext cx="18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Defect’s Report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6FD19407-4FAF-CB59-DF77-0C9D10E40E92}"/>
              </a:ext>
            </a:extLst>
          </p:cNvPr>
          <p:cNvSpPr txBox="1"/>
          <p:nvPr/>
        </p:nvSpPr>
        <p:spPr>
          <a:xfrm>
            <a:off x="9974598" y="2349763"/>
            <a:ext cx="18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Defect’s Code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F4CEFD7A-60E6-2872-137F-8AB3197F4D19}"/>
              </a:ext>
            </a:extLst>
          </p:cNvPr>
          <p:cNvSpPr txBox="1"/>
          <p:nvPr/>
        </p:nvSpPr>
        <p:spPr>
          <a:xfrm>
            <a:off x="8513452" y="3621016"/>
            <a:ext cx="18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Web request</a:t>
            </a:r>
          </a:p>
        </p:txBody>
      </p: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462BB3BA-E75C-8C00-46F8-5C0C49E6F86F}"/>
              </a:ext>
            </a:extLst>
          </p:cNvPr>
          <p:cNvGrpSpPr/>
          <p:nvPr/>
        </p:nvGrpSpPr>
        <p:grpSpPr>
          <a:xfrm>
            <a:off x="8755225" y="4704635"/>
            <a:ext cx="684772" cy="424175"/>
            <a:chOff x="8439150" y="3683005"/>
            <a:chExt cx="1143000" cy="708020"/>
          </a:xfrm>
        </p:grpSpPr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E7B8B9D5-FC8D-E84C-BB72-B7D463B8BDEF}"/>
                </a:ext>
              </a:extLst>
            </p:cNvPr>
            <p:cNvSpPr/>
            <p:nvPr/>
          </p:nvSpPr>
          <p:spPr>
            <a:xfrm>
              <a:off x="8439150" y="3683005"/>
              <a:ext cx="1143000" cy="7080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B4345907-1D75-3892-21DF-60F2AB403998}"/>
                </a:ext>
              </a:extLst>
            </p:cNvPr>
            <p:cNvSpPr/>
            <p:nvPr/>
          </p:nvSpPr>
          <p:spPr>
            <a:xfrm>
              <a:off x="8812213" y="3683005"/>
              <a:ext cx="768827" cy="440385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B42BF745-4A61-397A-750E-1FEE51645BE7}"/>
              </a:ext>
            </a:extLst>
          </p:cNvPr>
          <p:cNvSpPr txBox="1"/>
          <p:nvPr/>
        </p:nvSpPr>
        <p:spPr>
          <a:xfrm>
            <a:off x="7146177" y="2620587"/>
            <a:ext cx="18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Tunnel DB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08E071B3-FFE4-E91F-A246-F3AE1B54ABD8}"/>
              </a:ext>
            </a:extLst>
          </p:cNvPr>
          <p:cNvSpPr txBox="1"/>
          <p:nvPr/>
        </p:nvSpPr>
        <p:spPr>
          <a:xfrm>
            <a:off x="7187363" y="929904"/>
            <a:ext cx="4569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Defect’s Code Regex syntax: </a:t>
            </a:r>
          </a:p>
          <a:p>
            <a:endParaRPr lang="en-GB" sz="1600" dirty="0"/>
          </a:p>
          <a:p>
            <a:r>
              <a:rPr lang="en-GB" sz="1600" dirty="0"/>
              <a:t>[Segment number]_[Defect number]</a:t>
            </a:r>
          </a:p>
        </p:txBody>
      </p:sp>
    </p:spTree>
    <p:extLst>
      <p:ext uri="{BB962C8B-B14F-4D97-AF65-F5344CB8AC3E}">
        <p14:creationId xmlns:p14="http://schemas.microsoft.com/office/powerpoint/2010/main" val="4084156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FAE48-5D7A-8880-1B77-F5C8B2BC2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E6079004-FF2F-BD98-9812-57339A4F1312}"/>
              </a:ext>
            </a:extLst>
          </p:cNvPr>
          <p:cNvSpPr/>
          <p:nvPr/>
        </p:nvSpPr>
        <p:spPr>
          <a:xfrm>
            <a:off x="0" y="151304"/>
            <a:ext cx="12192000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ts val="1800"/>
              </a:lnSpc>
            </a:pPr>
            <a:r>
              <a:rPr lang="en-US" sz="2400" b="1" dirty="0">
                <a:solidFill>
                  <a:srgbClr val="164194"/>
                </a:solidFill>
                <a:ea typeface="Times New Roman" panose="02020603050405020304" pitchFamily="18" charset="0"/>
              </a:rPr>
              <a:t>Overlay strategy</a:t>
            </a:r>
            <a:endParaRPr lang="en-GB" sz="2400" b="1" dirty="0">
              <a:solidFill>
                <a:srgbClr val="164194"/>
              </a:solidFill>
              <a:ea typeface="Times New Roman" panose="02020603050405020304" pitchFamily="18" charset="0"/>
            </a:endParaRPr>
          </a:p>
        </p:txBody>
      </p:sp>
      <p:pic>
        <p:nvPicPr>
          <p:cNvPr id="63" name="Immagine 62">
            <a:extLst>
              <a:ext uri="{FF2B5EF4-FFF2-40B4-BE49-F238E27FC236}">
                <a16:creationId xmlns:a16="http://schemas.microsoft.com/office/drawing/2014/main" id="{B50E3358-C1EC-6526-13B7-262CDD690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9668" b="4288"/>
          <a:stretch/>
        </p:blipFill>
        <p:spPr>
          <a:xfrm>
            <a:off x="1358152" y="1021252"/>
            <a:ext cx="9568080" cy="916647"/>
          </a:xfrm>
          <a:prstGeom prst="rect">
            <a:avLst/>
          </a:prstGeom>
        </p:spPr>
      </p:pic>
      <p:cxnSp>
        <p:nvCxnSpPr>
          <p:cNvPr id="76" name="Connettore diritto 75">
            <a:extLst>
              <a:ext uri="{FF2B5EF4-FFF2-40B4-BE49-F238E27FC236}">
                <a16:creationId xmlns:a16="http://schemas.microsoft.com/office/drawing/2014/main" id="{A3B073C6-6CF3-EB09-F997-A087508B6789}"/>
              </a:ext>
            </a:extLst>
          </p:cNvPr>
          <p:cNvCxnSpPr/>
          <p:nvPr/>
        </p:nvCxnSpPr>
        <p:spPr>
          <a:xfrm>
            <a:off x="781297" y="1911214"/>
            <a:ext cx="107217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e 63">
            <a:extLst>
              <a:ext uri="{FF2B5EF4-FFF2-40B4-BE49-F238E27FC236}">
                <a16:creationId xmlns:a16="http://schemas.microsoft.com/office/drawing/2014/main" id="{E4E87EFD-DBDD-EDE2-326D-A247BF908B46}"/>
              </a:ext>
            </a:extLst>
          </p:cNvPr>
          <p:cNvSpPr/>
          <p:nvPr/>
        </p:nvSpPr>
        <p:spPr>
          <a:xfrm>
            <a:off x="1340222" y="184803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4B945DD2-335E-F423-6A0B-CF7A251AE78F}"/>
              </a:ext>
            </a:extLst>
          </p:cNvPr>
          <p:cNvSpPr/>
          <p:nvPr/>
        </p:nvSpPr>
        <p:spPr>
          <a:xfrm>
            <a:off x="1484082" y="184803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Ovale 65">
            <a:extLst>
              <a:ext uri="{FF2B5EF4-FFF2-40B4-BE49-F238E27FC236}">
                <a16:creationId xmlns:a16="http://schemas.microsoft.com/office/drawing/2014/main" id="{445BE8D7-5D9F-1E6C-7171-08B8B48BC2CE}"/>
              </a:ext>
            </a:extLst>
          </p:cNvPr>
          <p:cNvSpPr/>
          <p:nvPr/>
        </p:nvSpPr>
        <p:spPr>
          <a:xfrm>
            <a:off x="2766035" y="184803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Ovale 66">
            <a:extLst>
              <a:ext uri="{FF2B5EF4-FFF2-40B4-BE49-F238E27FC236}">
                <a16:creationId xmlns:a16="http://schemas.microsoft.com/office/drawing/2014/main" id="{4D955659-0666-620C-DE4F-CD666BA2E737}"/>
              </a:ext>
            </a:extLst>
          </p:cNvPr>
          <p:cNvSpPr/>
          <p:nvPr/>
        </p:nvSpPr>
        <p:spPr>
          <a:xfrm>
            <a:off x="4047988" y="184803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Ovale 67">
            <a:extLst>
              <a:ext uri="{FF2B5EF4-FFF2-40B4-BE49-F238E27FC236}">
                <a16:creationId xmlns:a16="http://schemas.microsoft.com/office/drawing/2014/main" id="{2BC2942E-12DD-E1F6-2FDD-C00A04C77BA1}"/>
              </a:ext>
            </a:extLst>
          </p:cNvPr>
          <p:cNvSpPr/>
          <p:nvPr/>
        </p:nvSpPr>
        <p:spPr>
          <a:xfrm>
            <a:off x="5141682" y="184803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" name="Ovale 68">
            <a:extLst>
              <a:ext uri="{FF2B5EF4-FFF2-40B4-BE49-F238E27FC236}">
                <a16:creationId xmlns:a16="http://schemas.microsoft.com/office/drawing/2014/main" id="{61BDAA93-E085-5E94-10A1-51F3907E7EBB}"/>
              </a:ext>
            </a:extLst>
          </p:cNvPr>
          <p:cNvSpPr/>
          <p:nvPr/>
        </p:nvSpPr>
        <p:spPr>
          <a:xfrm>
            <a:off x="6235376" y="184803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Ovale 69">
            <a:extLst>
              <a:ext uri="{FF2B5EF4-FFF2-40B4-BE49-F238E27FC236}">
                <a16:creationId xmlns:a16="http://schemas.microsoft.com/office/drawing/2014/main" id="{6B4C107C-8380-13AC-BAB5-3EC004D34FBF}"/>
              </a:ext>
            </a:extLst>
          </p:cNvPr>
          <p:cNvSpPr/>
          <p:nvPr/>
        </p:nvSpPr>
        <p:spPr>
          <a:xfrm>
            <a:off x="7329070" y="184803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Ovale 70">
            <a:extLst>
              <a:ext uri="{FF2B5EF4-FFF2-40B4-BE49-F238E27FC236}">
                <a16:creationId xmlns:a16="http://schemas.microsoft.com/office/drawing/2014/main" id="{1B29DE60-6576-21A5-DDFE-EB2C4CF41E91}"/>
              </a:ext>
            </a:extLst>
          </p:cNvPr>
          <p:cNvSpPr/>
          <p:nvPr/>
        </p:nvSpPr>
        <p:spPr>
          <a:xfrm>
            <a:off x="8422764" y="184803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Ovale 71">
            <a:extLst>
              <a:ext uri="{FF2B5EF4-FFF2-40B4-BE49-F238E27FC236}">
                <a16:creationId xmlns:a16="http://schemas.microsoft.com/office/drawing/2014/main" id="{F56B5029-84FF-955F-0019-581D111858AA}"/>
              </a:ext>
            </a:extLst>
          </p:cNvPr>
          <p:cNvSpPr/>
          <p:nvPr/>
        </p:nvSpPr>
        <p:spPr>
          <a:xfrm>
            <a:off x="9516458" y="184803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Ovale 72">
            <a:extLst>
              <a:ext uri="{FF2B5EF4-FFF2-40B4-BE49-F238E27FC236}">
                <a16:creationId xmlns:a16="http://schemas.microsoft.com/office/drawing/2014/main" id="{3FD55995-E6EE-282A-05F8-B71C5EDFBB00}"/>
              </a:ext>
            </a:extLst>
          </p:cNvPr>
          <p:cNvSpPr/>
          <p:nvPr/>
        </p:nvSpPr>
        <p:spPr>
          <a:xfrm>
            <a:off x="10610152" y="184803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7" name="Connettore diritto 76">
            <a:extLst>
              <a:ext uri="{FF2B5EF4-FFF2-40B4-BE49-F238E27FC236}">
                <a16:creationId xmlns:a16="http://schemas.microsoft.com/office/drawing/2014/main" id="{54D0A3B4-85EF-CFCC-06BE-BBCDF1C7E050}"/>
              </a:ext>
            </a:extLst>
          </p:cNvPr>
          <p:cNvCxnSpPr>
            <a:cxnSpLocks/>
          </p:cNvCxnSpPr>
          <p:nvPr/>
        </p:nvCxnSpPr>
        <p:spPr>
          <a:xfrm>
            <a:off x="10646958" y="2411643"/>
            <a:ext cx="5589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e 78">
            <a:extLst>
              <a:ext uri="{FF2B5EF4-FFF2-40B4-BE49-F238E27FC236}">
                <a16:creationId xmlns:a16="http://schemas.microsoft.com/office/drawing/2014/main" id="{1B6CF8CE-F0F3-08C5-BD89-A4377FB27ECE}"/>
              </a:ext>
            </a:extLst>
          </p:cNvPr>
          <p:cNvSpPr/>
          <p:nvPr/>
        </p:nvSpPr>
        <p:spPr>
          <a:xfrm>
            <a:off x="10872420" y="2831954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5736CEEA-1421-B7CA-43C4-B3C492DB0DF3}"/>
              </a:ext>
            </a:extLst>
          </p:cNvPr>
          <p:cNvSpPr txBox="1"/>
          <p:nvPr/>
        </p:nvSpPr>
        <p:spPr>
          <a:xfrm>
            <a:off x="8503001" y="2242366"/>
            <a:ext cx="2051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Sidewalk line</a:t>
            </a: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DBEE4941-C466-534E-410A-B647750C2134}"/>
              </a:ext>
            </a:extLst>
          </p:cNvPr>
          <p:cNvSpPr txBox="1"/>
          <p:nvPr/>
        </p:nvSpPr>
        <p:spPr>
          <a:xfrm>
            <a:off x="8503001" y="2707501"/>
            <a:ext cx="2143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Possible anchor points </a:t>
            </a:r>
          </a:p>
        </p:txBody>
      </p:sp>
      <p:grpSp>
        <p:nvGrpSpPr>
          <p:cNvPr id="90" name="Gruppo 89">
            <a:extLst>
              <a:ext uri="{FF2B5EF4-FFF2-40B4-BE49-F238E27FC236}">
                <a16:creationId xmlns:a16="http://schemas.microsoft.com/office/drawing/2014/main" id="{468D2EA6-FB0A-7FEA-265B-2E5971F008A8}"/>
              </a:ext>
            </a:extLst>
          </p:cNvPr>
          <p:cNvGrpSpPr/>
          <p:nvPr/>
        </p:nvGrpSpPr>
        <p:grpSpPr>
          <a:xfrm>
            <a:off x="578943" y="2639579"/>
            <a:ext cx="4391465" cy="3107474"/>
            <a:chOff x="608907" y="2824791"/>
            <a:chExt cx="3389352" cy="2398362"/>
          </a:xfrm>
        </p:grpSpPr>
        <p:pic>
          <p:nvPicPr>
            <p:cNvPr id="82" name="Immagine 81">
              <a:extLst>
                <a:ext uri="{FF2B5EF4-FFF2-40B4-BE49-F238E27FC236}">
                  <a16:creationId xmlns:a16="http://schemas.microsoft.com/office/drawing/2014/main" id="{05F82E05-0706-6AD1-E901-2FF197EA5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bright="20000" contrast="1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8907" y="2824791"/>
              <a:ext cx="3389352" cy="2398362"/>
            </a:xfrm>
            <a:prstGeom prst="rect">
              <a:avLst/>
            </a:prstGeom>
          </p:spPr>
        </p:pic>
        <p:sp>
          <p:nvSpPr>
            <p:cNvPr id="86" name="Cilindro 85">
              <a:extLst>
                <a:ext uri="{FF2B5EF4-FFF2-40B4-BE49-F238E27FC236}">
                  <a16:creationId xmlns:a16="http://schemas.microsoft.com/office/drawing/2014/main" id="{4EA58BB0-0EEE-936A-F6C3-F2BF21B8A491}"/>
                </a:ext>
              </a:extLst>
            </p:cNvPr>
            <p:cNvSpPr/>
            <p:nvPr/>
          </p:nvSpPr>
          <p:spPr>
            <a:xfrm rot="9055232">
              <a:off x="1226425" y="4016931"/>
              <a:ext cx="45719" cy="288000"/>
            </a:xfrm>
            <a:prstGeom prst="ca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5" name="Cilindro 84">
              <a:extLst>
                <a:ext uri="{FF2B5EF4-FFF2-40B4-BE49-F238E27FC236}">
                  <a16:creationId xmlns:a16="http://schemas.microsoft.com/office/drawing/2014/main" id="{7E867C06-1454-5CF9-D4FD-CEF35A2C6C96}"/>
                </a:ext>
              </a:extLst>
            </p:cNvPr>
            <p:cNvSpPr/>
            <p:nvPr/>
          </p:nvSpPr>
          <p:spPr>
            <a:xfrm rot="5400000">
              <a:off x="1329002" y="3822856"/>
              <a:ext cx="45719" cy="402231"/>
            </a:xfrm>
            <a:prstGeom prst="ca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4" name="Cilindro 83">
              <a:extLst>
                <a:ext uri="{FF2B5EF4-FFF2-40B4-BE49-F238E27FC236}">
                  <a16:creationId xmlns:a16="http://schemas.microsoft.com/office/drawing/2014/main" id="{8F797B38-19A9-D17E-44A6-CBEE6CD1F99C}"/>
                </a:ext>
              </a:extLst>
            </p:cNvPr>
            <p:cNvSpPr/>
            <p:nvPr/>
          </p:nvSpPr>
          <p:spPr>
            <a:xfrm>
              <a:off x="1150746" y="3640789"/>
              <a:ext cx="45719" cy="402231"/>
            </a:xfrm>
            <a:prstGeom prst="ca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2C73BFE7-1B2B-5F6F-4F4C-4591477A048E}"/>
                </a:ext>
              </a:extLst>
            </p:cNvPr>
            <p:cNvSpPr txBox="1"/>
            <p:nvPr/>
          </p:nvSpPr>
          <p:spPr>
            <a:xfrm>
              <a:off x="1021579" y="3324869"/>
              <a:ext cx="294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Z</a:t>
              </a: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46BEEA6F-86E7-5646-DF76-90D9FE435373}"/>
                </a:ext>
              </a:extLst>
            </p:cNvPr>
            <p:cNvSpPr txBox="1"/>
            <p:nvPr/>
          </p:nvSpPr>
          <p:spPr>
            <a:xfrm>
              <a:off x="1552977" y="3854694"/>
              <a:ext cx="294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X</a:t>
              </a:r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67E4B446-C192-B75F-8AAF-D32A52EC0FAA}"/>
                </a:ext>
              </a:extLst>
            </p:cNvPr>
            <p:cNvSpPr txBox="1"/>
            <p:nvPr/>
          </p:nvSpPr>
          <p:spPr>
            <a:xfrm>
              <a:off x="1298745" y="4104734"/>
              <a:ext cx="294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Y</a:t>
              </a:r>
            </a:p>
          </p:txBody>
        </p:sp>
      </p:grpSp>
      <p:sp>
        <p:nvSpPr>
          <p:cNvPr id="91" name="Figura a mano libera: forma 90">
            <a:extLst>
              <a:ext uri="{FF2B5EF4-FFF2-40B4-BE49-F238E27FC236}">
                <a16:creationId xmlns:a16="http://schemas.microsoft.com/office/drawing/2014/main" id="{A0BEC856-8973-E579-669E-40AA97ACF2D3}"/>
              </a:ext>
            </a:extLst>
          </p:cNvPr>
          <p:cNvSpPr/>
          <p:nvPr/>
        </p:nvSpPr>
        <p:spPr>
          <a:xfrm rot="17742054">
            <a:off x="7833750" y="3937222"/>
            <a:ext cx="203644" cy="883817"/>
          </a:xfrm>
          <a:custGeom>
            <a:avLst/>
            <a:gdLst>
              <a:gd name="connsiteX0" fmla="*/ 0 w 285750"/>
              <a:gd name="connsiteY0" fmla="*/ 0 h 1543050"/>
              <a:gd name="connsiteX1" fmla="*/ 238125 w 285750"/>
              <a:gd name="connsiteY1" fmla="*/ 571500 h 1543050"/>
              <a:gd name="connsiteX2" fmla="*/ 114300 w 285750"/>
              <a:gd name="connsiteY2" fmla="*/ 1181100 h 1543050"/>
              <a:gd name="connsiteX3" fmla="*/ 285750 w 285750"/>
              <a:gd name="connsiteY3" fmla="*/ 1543050 h 1543050"/>
              <a:gd name="connsiteX0" fmla="*/ -1 w 431923"/>
              <a:gd name="connsiteY0" fmla="*/ 0 h 1460300"/>
              <a:gd name="connsiteX1" fmla="*/ 384298 w 431923"/>
              <a:gd name="connsiteY1" fmla="*/ 488750 h 1460300"/>
              <a:gd name="connsiteX2" fmla="*/ 260473 w 431923"/>
              <a:gd name="connsiteY2" fmla="*/ 1098350 h 1460300"/>
              <a:gd name="connsiteX3" fmla="*/ 431923 w 431923"/>
              <a:gd name="connsiteY3" fmla="*/ 1460300 h 1460300"/>
              <a:gd name="connsiteX0" fmla="*/ -1 w 431923"/>
              <a:gd name="connsiteY0" fmla="*/ 0 h 1460300"/>
              <a:gd name="connsiteX1" fmla="*/ 384298 w 431923"/>
              <a:gd name="connsiteY1" fmla="*/ 488750 h 1460300"/>
              <a:gd name="connsiteX2" fmla="*/ 260473 w 431923"/>
              <a:gd name="connsiteY2" fmla="*/ 1098350 h 1460300"/>
              <a:gd name="connsiteX3" fmla="*/ 431923 w 431923"/>
              <a:gd name="connsiteY3" fmla="*/ 1460300 h 146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3" h="1460300">
                <a:moveTo>
                  <a:pt x="-1" y="0"/>
                </a:moveTo>
                <a:cubicBezTo>
                  <a:pt x="241143" y="110036"/>
                  <a:pt x="340886" y="305692"/>
                  <a:pt x="384298" y="488750"/>
                </a:cubicBezTo>
                <a:cubicBezTo>
                  <a:pt x="427710" y="671808"/>
                  <a:pt x="252536" y="936425"/>
                  <a:pt x="260473" y="1098350"/>
                </a:cubicBezTo>
                <a:cubicBezTo>
                  <a:pt x="268410" y="1260275"/>
                  <a:pt x="431923" y="1460300"/>
                  <a:pt x="431923" y="146030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7" name="Gruppo 116">
            <a:extLst>
              <a:ext uri="{FF2B5EF4-FFF2-40B4-BE49-F238E27FC236}">
                <a16:creationId xmlns:a16="http://schemas.microsoft.com/office/drawing/2014/main" id="{EDB790A7-A338-E50C-B92D-57B0573F40E1}"/>
              </a:ext>
            </a:extLst>
          </p:cNvPr>
          <p:cNvGrpSpPr/>
          <p:nvPr/>
        </p:nvGrpSpPr>
        <p:grpSpPr>
          <a:xfrm>
            <a:off x="6748128" y="4145027"/>
            <a:ext cx="806450" cy="493236"/>
            <a:chOff x="6191250" y="3779039"/>
            <a:chExt cx="806450" cy="493236"/>
          </a:xfrm>
        </p:grpSpPr>
        <p:sp>
          <p:nvSpPr>
            <p:cNvPr id="92" name="Parallelogramma 91">
              <a:extLst>
                <a:ext uri="{FF2B5EF4-FFF2-40B4-BE49-F238E27FC236}">
                  <a16:creationId xmlns:a16="http://schemas.microsoft.com/office/drawing/2014/main" id="{3C536CF1-C735-8A94-B2FF-E80E3B1BB063}"/>
                </a:ext>
              </a:extLst>
            </p:cNvPr>
            <p:cNvSpPr/>
            <p:nvPr/>
          </p:nvSpPr>
          <p:spPr>
            <a:xfrm rot="1718982">
              <a:off x="6191250" y="3829050"/>
              <a:ext cx="806450" cy="388946"/>
            </a:xfrm>
            <a:prstGeom prst="parallelogram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6" name="Ovale 95">
              <a:extLst>
                <a:ext uri="{FF2B5EF4-FFF2-40B4-BE49-F238E27FC236}">
                  <a16:creationId xmlns:a16="http://schemas.microsoft.com/office/drawing/2014/main" id="{AFA164E7-1B97-EE7C-94FB-D5C625C584FB}"/>
                </a:ext>
              </a:extLst>
            </p:cNvPr>
            <p:cNvSpPr/>
            <p:nvPr/>
          </p:nvSpPr>
          <p:spPr>
            <a:xfrm>
              <a:off x="6327600" y="398518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7" name="Ovale 96">
              <a:extLst>
                <a:ext uri="{FF2B5EF4-FFF2-40B4-BE49-F238E27FC236}">
                  <a16:creationId xmlns:a16="http://schemas.microsoft.com/office/drawing/2014/main" id="{0592276C-1B01-8165-341B-EDEE52D5B048}"/>
                </a:ext>
              </a:extLst>
            </p:cNvPr>
            <p:cNvSpPr/>
            <p:nvPr/>
          </p:nvSpPr>
          <p:spPr>
            <a:xfrm>
              <a:off x="6404095" y="390839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8" name="Ovale 97">
              <a:extLst>
                <a:ext uri="{FF2B5EF4-FFF2-40B4-BE49-F238E27FC236}">
                  <a16:creationId xmlns:a16="http://schemas.microsoft.com/office/drawing/2014/main" id="{63762E80-1BB3-0C62-95EE-A0BFCDAEBF32}"/>
                </a:ext>
              </a:extLst>
            </p:cNvPr>
            <p:cNvSpPr/>
            <p:nvPr/>
          </p:nvSpPr>
          <p:spPr>
            <a:xfrm>
              <a:off x="6467417" y="383550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9" name="Ovale 98">
              <a:extLst>
                <a:ext uri="{FF2B5EF4-FFF2-40B4-BE49-F238E27FC236}">
                  <a16:creationId xmlns:a16="http://schemas.microsoft.com/office/drawing/2014/main" id="{F302F29D-1D9C-A176-3020-39CAEC6A446E}"/>
                </a:ext>
              </a:extLst>
            </p:cNvPr>
            <p:cNvSpPr/>
            <p:nvPr/>
          </p:nvSpPr>
          <p:spPr>
            <a:xfrm>
              <a:off x="6503288" y="408599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01" name="Ovale 100">
              <a:extLst>
                <a:ext uri="{FF2B5EF4-FFF2-40B4-BE49-F238E27FC236}">
                  <a16:creationId xmlns:a16="http://schemas.microsoft.com/office/drawing/2014/main" id="{63DE0803-101C-DB7B-A652-7BE216FF3F3E}"/>
                </a:ext>
              </a:extLst>
            </p:cNvPr>
            <p:cNvSpPr/>
            <p:nvPr/>
          </p:nvSpPr>
          <p:spPr>
            <a:xfrm>
              <a:off x="6741704" y="409628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02" name="Ovale 101">
              <a:extLst>
                <a:ext uri="{FF2B5EF4-FFF2-40B4-BE49-F238E27FC236}">
                  <a16:creationId xmlns:a16="http://schemas.microsoft.com/office/drawing/2014/main" id="{B9E0F241-AF52-E37A-C4E4-56BF5D9C585E}"/>
                </a:ext>
              </a:extLst>
            </p:cNvPr>
            <p:cNvSpPr/>
            <p:nvPr/>
          </p:nvSpPr>
          <p:spPr>
            <a:xfrm>
              <a:off x="6577163" y="400318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03" name="Ovale 102">
              <a:extLst>
                <a:ext uri="{FF2B5EF4-FFF2-40B4-BE49-F238E27FC236}">
                  <a16:creationId xmlns:a16="http://schemas.microsoft.com/office/drawing/2014/main" id="{AA462A53-388E-8887-9E1B-35BC40C94BB7}"/>
                </a:ext>
              </a:extLst>
            </p:cNvPr>
            <p:cNvSpPr/>
            <p:nvPr/>
          </p:nvSpPr>
          <p:spPr>
            <a:xfrm>
              <a:off x="6643485" y="393403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04" name="Ovale 103">
              <a:extLst>
                <a:ext uri="{FF2B5EF4-FFF2-40B4-BE49-F238E27FC236}">
                  <a16:creationId xmlns:a16="http://schemas.microsoft.com/office/drawing/2014/main" id="{964122EC-5DBD-9A7E-5F72-78531FA6DE6C}"/>
                </a:ext>
              </a:extLst>
            </p:cNvPr>
            <p:cNvSpPr/>
            <p:nvPr/>
          </p:nvSpPr>
          <p:spPr>
            <a:xfrm>
              <a:off x="6667423" y="417890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05" name="Ovale 104">
              <a:extLst>
                <a:ext uri="{FF2B5EF4-FFF2-40B4-BE49-F238E27FC236}">
                  <a16:creationId xmlns:a16="http://schemas.microsoft.com/office/drawing/2014/main" id="{0C6CA649-7706-A281-711E-5B58142B1ECA}"/>
                </a:ext>
              </a:extLst>
            </p:cNvPr>
            <p:cNvSpPr/>
            <p:nvPr/>
          </p:nvSpPr>
          <p:spPr>
            <a:xfrm>
              <a:off x="6814719" y="402454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109" name="Connettore diritto 108">
              <a:extLst>
                <a:ext uri="{FF2B5EF4-FFF2-40B4-BE49-F238E27FC236}">
                  <a16:creationId xmlns:a16="http://schemas.microsoft.com/office/drawing/2014/main" id="{C7F7C171-84A4-044D-A7CA-0D4ADFE91FA3}"/>
                </a:ext>
              </a:extLst>
            </p:cNvPr>
            <p:cNvCxnSpPr>
              <a:stCxn id="92" idx="5"/>
              <a:endCxn id="92" idx="2"/>
            </p:cNvCxnSpPr>
            <p:nvPr/>
          </p:nvCxnSpPr>
          <p:spPr>
            <a:xfrm>
              <a:off x="6283283" y="3853506"/>
              <a:ext cx="622384" cy="3400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diritto 109">
              <a:extLst>
                <a:ext uri="{FF2B5EF4-FFF2-40B4-BE49-F238E27FC236}">
                  <a16:creationId xmlns:a16="http://schemas.microsoft.com/office/drawing/2014/main" id="{20916AA8-9AEC-0704-29A2-9BAE5D42E179}"/>
                </a:ext>
              </a:extLst>
            </p:cNvPr>
            <p:cNvCxnSpPr/>
            <p:nvPr/>
          </p:nvCxnSpPr>
          <p:spPr>
            <a:xfrm>
              <a:off x="6356231" y="3780476"/>
              <a:ext cx="622384" cy="3400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diritto 110">
              <a:extLst>
                <a:ext uri="{FF2B5EF4-FFF2-40B4-BE49-F238E27FC236}">
                  <a16:creationId xmlns:a16="http://schemas.microsoft.com/office/drawing/2014/main" id="{7921F8FE-34E8-0B60-B0AB-8CFB868B7A60}"/>
                </a:ext>
              </a:extLst>
            </p:cNvPr>
            <p:cNvCxnSpPr/>
            <p:nvPr/>
          </p:nvCxnSpPr>
          <p:spPr>
            <a:xfrm>
              <a:off x="6210335" y="3932241"/>
              <a:ext cx="622384" cy="3400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diritto 112">
              <a:extLst>
                <a:ext uri="{FF2B5EF4-FFF2-40B4-BE49-F238E27FC236}">
                  <a16:creationId xmlns:a16="http://schemas.microsoft.com/office/drawing/2014/main" id="{22C4F7C0-AA8F-87F7-FC9D-D59EDF1F4312}"/>
                </a:ext>
              </a:extLst>
            </p:cNvPr>
            <p:cNvCxnSpPr>
              <a:cxnSpLocks/>
              <a:stCxn id="92" idx="3"/>
              <a:endCxn id="92" idx="1"/>
            </p:cNvCxnSpPr>
            <p:nvPr/>
          </p:nvCxnSpPr>
          <p:spPr>
            <a:xfrm flipV="1">
              <a:off x="6458569" y="3876170"/>
              <a:ext cx="271812" cy="2947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diritto 114">
              <a:extLst>
                <a:ext uri="{FF2B5EF4-FFF2-40B4-BE49-F238E27FC236}">
                  <a16:creationId xmlns:a16="http://schemas.microsoft.com/office/drawing/2014/main" id="{E549A397-550F-D796-407E-EC0939890E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91184" y="3779039"/>
              <a:ext cx="271812" cy="2947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diritto 115">
              <a:extLst>
                <a:ext uri="{FF2B5EF4-FFF2-40B4-BE49-F238E27FC236}">
                  <a16:creationId xmlns:a16="http://schemas.microsoft.com/office/drawing/2014/main" id="{9019B332-7965-CF9F-8084-46A88BCC35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5241" y="3966932"/>
              <a:ext cx="271812" cy="2947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2" name="Picture 4" descr="Coordinates - Free interface icons">
            <a:extLst>
              <a:ext uri="{FF2B5EF4-FFF2-40B4-BE49-F238E27FC236}">
                <a16:creationId xmlns:a16="http://schemas.microsoft.com/office/drawing/2014/main" id="{ECA1131C-C7D0-2400-2687-31DA0D880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142" y="4232655"/>
            <a:ext cx="438653" cy="43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Figura a mano libera: forma 117">
            <a:extLst>
              <a:ext uri="{FF2B5EF4-FFF2-40B4-BE49-F238E27FC236}">
                <a16:creationId xmlns:a16="http://schemas.microsoft.com/office/drawing/2014/main" id="{BAEC8401-0278-13AC-907D-2F0FBF33C9FA}"/>
              </a:ext>
            </a:extLst>
          </p:cNvPr>
          <p:cNvSpPr/>
          <p:nvPr/>
        </p:nvSpPr>
        <p:spPr>
          <a:xfrm>
            <a:off x="8942795" y="4384445"/>
            <a:ext cx="937260" cy="90127"/>
          </a:xfrm>
          <a:custGeom>
            <a:avLst/>
            <a:gdLst>
              <a:gd name="connsiteX0" fmla="*/ 0 w 937260"/>
              <a:gd name="connsiteY0" fmla="*/ 160147 h 187776"/>
              <a:gd name="connsiteX1" fmla="*/ 449580 w 937260"/>
              <a:gd name="connsiteY1" fmla="*/ 127 h 187776"/>
              <a:gd name="connsiteX2" fmla="*/ 754380 w 937260"/>
              <a:gd name="connsiteY2" fmla="*/ 183007 h 187776"/>
              <a:gd name="connsiteX3" fmla="*/ 937260 w 937260"/>
              <a:gd name="connsiteY3" fmla="*/ 167767 h 187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" h="187776">
                <a:moveTo>
                  <a:pt x="0" y="160147"/>
                </a:moveTo>
                <a:cubicBezTo>
                  <a:pt x="161925" y="78232"/>
                  <a:pt x="323850" y="-3683"/>
                  <a:pt x="449580" y="127"/>
                </a:cubicBezTo>
                <a:cubicBezTo>
                  <a:pt x="575310" y="3937"/>
                  <a:pt x="673100" y="155067"/>
                  <a:pt x="754380" y="183007"/>
                </a:cubicBezTo>
                <a:cubicBezTo>
                  <a:pt x="835660" y="210947"/>
                  <a:pt x="895350" y="104267"/>
                  <a:pt x="937260" y="167767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0" name="Picture 2" descr="70+ Tunnel Icons, Vector, Icon Packs Free Download on Pngtree">
            <a:extLst>
              <a:ext uri="{FF2B5EF4-FFF2-40B4-BE49-F238E27FC236}">
                <a16:creationId xmlns:a16="http://schemas.microsoft.com/office/drawing/2014/main" id="{45896802-F283-65B9-C349-CF100CC3B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1F242A"/>
              </a:clrFrom>
              <a:clrTo>
                <a:srgbClr val="1F242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16944" y1="69167" x2="34444" y2="78611"/>
                        <a14:backgroundMark x1="12222" y1="66111" x2="30000" y2="79167"/>
                        <a14:backgroundMark x1="18889" y1="68889" x2="25556" y2="70556"/>
                        <a14:backgroundMark x1="21667" y1="70278" x2="35000" y2="60556"/>
                        <a14:backgroundMark x1="30556" y1="75556" x2="33333" y2="5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212" y="4007975"/>
            <a:ext cx="809331" cy="80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CasellaDiTesto 126">
            <a:extLst>
              <a:ext uri="{FF2B5EF4-FFF2-40B4-BE49-F238E27FC236}">
                <a16:creationId xmlns:a16="http://schemas.microsoft.com/office/drawing/2014/main" id="{45658DFB-8581-7AE6-DE38-63ACDBED41FE}"/>
              </a:ext>
            </a:extLst>
          </p:cNvPr>
          <p:cNvSpPr txBox="1"/>
          <p:nvPr/>
        </p:nvSpPr>
        <p:spPr>
          <a:xfrm>
            <a:off x="6024187" y="4832237"/>
            <a:ext cx="2143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Sidewalk surface detection</a:t>
            </a:r>
          </a:p>
        </p:txBody>
      </p:sp>
      <p:sp>
        <p:nvSpPr>
          <p:cNvPr id="2048" name="CasellaDiTesto 2047">
            <a:extLst>
              <a:ext uri="{FF2B5EF4-FFF2-40B4-BE49-F238E27FC236}">
                <a16:creationId xmlns:a16="http://schemas.microsoft.com/office/drawing/2014/main" id="{E34393A5-8DF1-15E7-C2B4-882ED10F015A}"/>
              </a:ext>
            </a:extLst>
          </p:cNvPr>
          <p:cNvSpPr txBox="1"/>
          <p:nvPr/>
        </p:nvSpPr>
        <p:spPr>
          <a:xfrm>
            <a:off x="8024837" y="4832237"/>
            <a:ext cx="1397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Anchor placement</a:t>
            </a:r>
          </a:p>
        </p:txBody>
      </p:sp>
      <p:sp>
        <p:nvSpPr>
          <p:cNvPr id="2049" name="CasellaDiTesto 2048">
            <a:extLst>
              <a:ext uri="{FF2B5EF4-FFF2-40B4-BE49-F238E27FC236}">
                <a16:creationId xmlns:a16="http://schemas.microsoft.com/office/drawing/2014/main" id="{52EC0DE5-6A85-E7B4-5415-2CC3ED3D6D31}"/>
              </a:ext>
            </a:extLst>
          </p:cNvPr>
          <p:cNvSpPr txBox="1"/>
          <p:nvPr/>
        </p:nvSpPr>
        <p:spPr>
          <a:xfrm>
            <a:off x="9632246" y="4832237"/>
            <a:ext cx="1397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Geometry loading</a:t>
            </a:r>
          </a:p>
        </p:txBody>
      </p:sp>
    </p:spTree>
    <p:extLst>
      <p:ext uri="{BB962C8B-B14F-4D97-AF65-F5344CB8AC3E}">
        <p14:creationId xmlns:p14="http://schemas.microsoft.com/office/powerpoint/2010/main" val="1898435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BC547-B568-4540-1A56-1D8A9735E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A5D10738-649E-1E5E-0245-5B23FD9ADDE5}"/>
              </a:ext>
            </a:extLst>
          </p:cNvPr>
          <p:cNvSpPr/>
          <p:nvPr/>
        </p:nvSpPr>
        <p:spPr>
          <a:xfrm>
            <a:off x="0" y="151304"/>
            <a:ext cx="12192000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ts val="1800"/>
              </a:lnSpc>
            </a:pPr>
            <a:r>
              <a:rPr lang="en-US" sz="2400" b="1" dirty="0">
                <a:solidFill>
                  <a:srgbClr val="164194"/>
                </a:solidFill>
                <a:ea typeface="Times New Roman" panose="02020603050405020304" pitchFamily="18" charset="0"/>
              </a:rPr>
              <a:t>Data collection</a:t>
            </a:r>
            <a:endParaRPr lang="en-GB" sz="2400" b="1" dirty="0">
              <a:solidFill>
                <a:srgbClr val="164194"/>
              </a:solidFill>
              <a:ea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0E2AB6D-2767-B6DB-9B8F-F7742386FC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7550" y="1809750"/>
            <a:ext cx="5979383" cy="3576583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06694495-3D73-6595-2C3C-95D4233B68DF}"/>
              </a:ext>
            </a:extLst>
          </p:cNvPr>
          <p:cNvSpPr/>
          <p:nvPr/>
        </p:nvSpPr>
        <p:spPr>
          <a:xfrm>
            <a:off x="7924800" y="3314700"/>
            <a:ext cx="28575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AF78F7F9-9AD0-DD6E-3693-31EFD21986D6}"/>
              </a:ext>
            </a:extLst>
          </p:cNvPr>
          <p:cNvSpPr/>
          <p:nvPr/>
        </p:nvSpPr>
        <p:spPr>
          <a:xfrm>
            <a:off x="7448550" y="4229100"/>
            <a:ext cx="228600" cy="3143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5538F8E0-D768-B1CF-0987-0D3D3BC9D972}"/>
              </a:ext>
            </a:extLst>
          </p:cNvPr>
          <p:cNvSpPr/>
          <p:nvPr/>
        </p:nvSpPr>
        <p:spPr>
          <a:xfrm>
            <a:off x="5734050" y="2303930"/>
            <a:ext cx="2266950" cy="1087125"/>
          </a:xfrm>
          <a:custGeom>
            <a:avLst/>
            <a:gdLst>
              <a:gd name="connsiteX0" fmla="*/ 2266950 w 2266950"/>
              <a:gd name="connsiteY0" fmla="*/ 1076325 h 1087125"/>
              <a:gd name="connsiteX1" fmla="*/ 2143125 w 2266950"/>
              <a:gd name="connsiteY1" fmla="*/ 1019175 h 1087125"/>
              <a:gd name="connsiteX2" fmla="*/ 1828800 w 2266950"/>
              <a:gd name="connsiteY2" fmla="*/ 561975 h 1087125"/>
              <a:gd name="connsiteX3" fmla="*/ 647700 w 2266950"/>
              <a:gd name="connsiteY3" fmla="*/ 342900 h 1087125"/>
              <a:gd name="connsiteX4" fmla="*/ 0 w 2266950"/>
              <a:gd name="connsiteY4" fmla="*/ 0 h 108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950" h="1087125">
                <a:moveTo>
                  <a:pt x="2266950" y="1076325"/>
                </a:moveTo>
                <a:cubicBezTo>
                  <a:pt x="2241550" y="1090612"/>
                  <a:pt x="2216150" y="1104900"/>
                  <a:pt x="2143125" y="1019175"/>
                </a:cubicBezTo>
                <a:cubicBezTo>
                  <a:pt x="2070100" y="933450"/>
                  <a:pt x="2078037" y="674687"/>
                  <a:pt x="1828800" y="561975"/>
                </a:cubicBezTo>
                <a:cubicBezTo>
                  <a:pt x="1579562" y="449262"/>
                  <a:pt x="952500" y="436562"/>
                  <a:pt x="647700" y="342900"/>
                </a:cubicBezTo>
                <a:cubicBezTo>
                  <a:pt x="342900" y="249238"/>
                  <a:pt x="23812" y="42862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4CB628DF-1330-F268-E378-8B53FF4BBE7E}"/>
              </a:ext>
            </a:extLst>
          </p:cNvPr>
          <p:cNvSpPr/>
          <p:nvPr/>
        </p:nvSpPr>
        <p:spPr>
          <a:xfrm>
            <a:off x="5639157" y="2241550"/>
            <a:ext cx="1837968" cy="2073275"/>
          </a:xfrm>
          <a:custGeom>
            <a:avLst/>
            <a:gdLst>
              <a:gd name="connsiteX0" fmla="*/ 1833986 w 1833986"/>
              <a:gd name="connsiteY0" fmla="*/ 2009775 h 2009775"/>
              <a:gd name="connsiteX1" fmla="*/ 1091036 w 1833986"/>
              <a:gd name="connsiteY1" fmla="*/ 1381125 h 2009775"/>
              <a:gd name="connsiteX2" fmla="*/ 43286 w 1833986"/>
              <a:gd name="connsiteY2" fmla="*/ 876300 h 2009775"/>
              <a:gd name="connsiteX3" fmla="*/ 109961 w 1833986"/>
              <a:gd name="connsiteY3" fmla="*/ 0 h 2009775"/>
              <a:gd name="connsiteX0" fmla="*/ 1835234 w 1835234"/>
              <a:gd name="connsiteY0" fmla="*/ 2041525 h 2041525"/>
              <a:gd name="connsiteX1" fmla="*/ 1092284 w 1835234"/>
              <a:gd name="connsiteY1" fmla="*/ 1412875 h 2041525"/>
              <a:gd name="connsiteX2" fmla="*/ 44534 w 1835234"/>
              <a:gd name="connsiteY2" fmla="*/ 908050 h 2041525"/>
              <a:gd name="connsiteX3" fmla="*/ 98509 w 1835234"/>
              <a:gd name="connsiteY3" fmla="*/ 0 h 2041525"/>
              <a:gd name="connsiteX0" fmla="*/ 1832243 w 1832243"/>
              <a:gd name="connsiteY0" fmla="*/ 2047875 h 2047875"/>
              <a:gd name="connsiteX1" fmla="*/ 1089293 w 1832243"/>
              <a:gd name="connsiteY1" fmla="*/ 1419225 h 2047875"/>
              <a:gd name="connsiteX2" fmla="*/ 41543 w 1832243"/>
              <a:gd name="connsiteY2" fmla="*/ 914400 h 2047875"/>
              <a:gd name="connsiteX3" fmla="*/ 127268 w 1832243"/>
              <a:gd name="connsiteY3" fmla="*/ 0 h 2047875"/>
              <a:gd name="connsiteX0" fmla="*/ 1837968 w 1837968"/>
              <a:gd name="connsiteY0" fmla="*/ 2073275 h 2073275"/>
              <a:gd name="connsiteX1" fmla="*/ 1095018 w 1837968"/>
              <a:gd name="connsiteY1" fmla="*/ 1444625 h 2073275"/>
              <a:gd name="connsiteX2" fmla="*/ 47268 w 1837968"/>
              <a:gd name="connsiteY2" fmla="*/ 939800 h 2073275"/>
              <a:gd name="connsiteX3" fmla="*/ 75843 w 1837968"/>
              <a:gd name="connsiteY3" fmla="*/ 0 h 207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7968" h="2073275">
                <a:moveTo>
                  <a:pt x="1837968" y="2073275"/>
                </a:moveTo>
                <a:cubicBezTo>
                  <a:pt x="1615718" y="1853406"/>
                  <a:pt x="1393468" y="1633537"/>
                  <a:pt x="1095018" y="1444625"/>
                </a:cubicBezTo>
                <a:cubicBezTo>
                  <a:pt x="796568" y="1255713"/>
                  <a:pt x="210781" y="1169988"/>
                  <a:pt x="47268" y="939800"/>
                </a:cubicBezTo>
                <a:cubicBezTo>
                  <a:pt x="-116245" y="709612"/>
                  <a:pt x="207605" y="223837"/>
                  <a:pt x="75843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650069-6605-DB65-5D26-74DE31673FEF}"/>
              </a:ext>
            </a:extLst>
          </p:cNvPr>
          <p:cNvSpPr txBox="1"/>
          <p:nvPr/>
        </p:nvSpPr>
        <p:spPr>
          <a:xfrm>
            <a:off x="4797411" y="1656775"/>
            <a:ext cx="177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New defects in BIM model</a:t>
            </a:r>
          </a:p>
        </p:txBody>
      </p:sp>
      <p:pic>
        <p:nvPicPr>
          <p:cNvPr id="4098" name="Picture 2" descr="Free Inspection Icon - Free Download Business Icons | IconScout">
            <a:extLst>
              <a:ext uri="{FF2B5EF4-FFF2-40B4-BE49-F238E27FC236}">
                <a16:creationId xmlns:a16="http://schemas.microsoft.com/office/drawing/2014/main" id="{869E8AE6-1EB8-C980-5004-51BBA3E5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84" y="1267818"/>
            <a:ext cx="766669" cy="76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rawing Icons - Free SVG &amp; PNG Drawing Images - Noun Project">
            <a:extLst>
              <a:ext uri="{FF2B5EF4-FFF2-40B4-BE49-F238E27FC236}">
                <a16:creationId xmlns:a16="http://schemas.microsoft.com/office/drawing/2014/main" id="{8CA23C83-AD18-378D-3DF5-DD89EA19D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470" y="2273327"/>
            <a:ext cx="616324" cy="6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otes - Free interface icons">
            <a:extLst>
              <a:ext uri="{FF2B5EF4-FFF2-40B4-BE49-F238E27FC236}">
                <a16:creationId xmlns:a16="http://schemas.microsoft.com/office/drawing/2014/main" id="{552D6487-6F9E-90F0-DA92-B426FC3C1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286" y="3622026"/>
            <a:ext cx="481067" cy="48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52714F7A-8789-4118-2706-672D25717356}"/>
              </a:ext>
            </a:extLst>
          </p:cNvPr>
          <p:cNvSpPr/>
          <p:nvPr/>
        </p:nvSpPr>
        <p:spPr>
          <a:xfrm>
            <a:off x="2179268" y="1564973"/>
            <a:ext cx="932330" cy="666738"/>
          </a:xfrm>
          <a:custGeom>
            <a:avLst/>
            <a:gdLst>
              <a:gd name="connsiteX0" fmla="*/ 0 w 950259"/>
              <a:gd name="connsiteY0" fmla="*/ 13565 h 578341"/>
              <a:gd name="connsiteX1" fmla="*/ 475129 w 950259"/>
              <a:gd name="connsiteY1" fmla="*/ 58388 h 578341"/>
              <a:gd name="connsiteX2" fmla="*/ 905435 w 950259"/>
              <a:gd name="connsiteY2" fmla="*/ 488694 h 578341"/>
              <a:gd name="connsiteX3" fmla="*/ 950259 w 950259"/>
              <a:gd name="connsiteY3" fmla="*/ 578341 h 578341"/>
              <a:gd name="connsiteX0" fmla="*/ 0 w 950259"/>
              <a:gd name="connsiteY0" fmla="*/ 31276 h 596052"/>
              <a:gd name="connsiteX1" fmla="*/ 501283 w 950259"/>
              <a:gd name="connsiteY1" fmla="*/ 42450 h 596052"/>
              <a:gd name="connsiteX2" fmla="*/ 905435 w 950259"/>
              <a:gd name="connsiteY2" fmla="*/ 506405 h 596052"/>
              <a:gd name="connsiteX3" fmla="*/ 950259 w 950259"/>
              <a:gd name="connsiteY3" fmla="*/ 596052 h 596052"/>
              <a:gd name="connsiteX0" fmla="*/ 0 w 950259"/>
              <a:gd name="connsiteY0" fmla="*/ 25293 h 590069"/>
              <a:gd name="connsiteX1" fmla="*/ 501283 w 950259"/>
              <a:gd name="connsiteY1" fmla="*/ 36467 h 590069"/>
              <a:gd name="connsiteX2" fmla="*/ 617741 w 950259"/>
              <a:gd name="connsiteY2" fmla="*/ 416298 h 590069"/>
              <a:gd name="connsiteX3" fmla="*/ 950259 w 950259"/>
              <a:gd name="connsiteY3" fmla="*/ 590069 h 590069"/>
              <a:gd name="connsiteX0" fmla="*/ 0 w 950259"/>
              <a:gd name="connsiteY0" fmla="*/ 25886 h 590662"/>
              <a:gd name="connsiteX1" fmla="*/ 501283 w 950259"/>
              <a:gd name="connsiteY1" fmla="*/ 37060 h 590662"/>
              <a:gd name="connsiteX2" fmla="*/ 574152 w 950259"/>
              <a:gd name="connsiteY2" fmla="*/ 425304 h 590662"/>
              <a:gd name="connsiteX3" fmla="*/ 950259 w 950259"/>
              <a:gd name="connsiteY3" fmla="*/ 590662 h 590662"/>
              <a:gd name="connsiteX0" fmla="*/ 0 w 950259"/>
              <a:gd name="connsiteY0" fmla="*/ 25886 h 590662"/>
              <a:gd name="connsiteX1" fmla="*/ 501283 w 950259"/>
              <a:gd name="connsiteY1" fmla="*/ 37060 h 590662"/>
              <a:gd name="connsiteX2" fmla="*/ 574152 w 950259"/>
              <a:gd name="connsiteY2" fmla="*/ 425304 h 590662"/>
              <a:gd name="connsiteX3" fmla="*/ 950259 w 950259"/>
              <a:gd name="connsiteY3" fmla="*/ 590662 h 590662"/>
              <a:gd name="connsiteX0" fmla="*/ 0 w 950259"/>
              <a:gd name="connsiteY0" fmla="*/ 22350 h 587126"/>
              <a:gd name="connsiteX1" fmla="*/ 501283 w 950259"/>
              <a:gd name="connsiteY1" fmla="*/ 33524 h 587126"/>
              <a:gd name="connsiteX2" fmla="*/ 652615 w 950259"/>
              <a:gd name="connsiteY2" fmla="*/ 371295 h 587126"/>
              <a:gd name="connsiteX3" fmla="*/ 950259 w 950259"/>
              <a:gd name="connsiteY3" fmla="*/ 587126 h 587126"/>
              <a:gd name="connsiteX0" fmla="*/ 0 w 950259"/>
              <a:gd name="connsiteY0" fmla="*/ 22350 h 587126"/>
              <a:gd name="connsiteX1" fmla="*/ 501283 w 950259"/>
              <a:gd name="connsiteY1" fmla="*/ 33524 h 587126"/>
              <a:gd name="connsiteX2" fmla="*/ 652615 w 950259"/>
              <a:gd name="connsiteY2" fmla="*/ 371295 h 587126"/>
              <a:gd name="connsiteX3" fmla="*/ 950259 w 950259"/>
              <a:gd name="connsiteY3" fmla="*/ 587126 h 587126"/>
              <a:gd name="connsiteX0" fmla="*/ 0 w 950259"/>
              <a:gd name="connsiteY0" fmla="*/ 22350 h 587126"/>
              <a:gd name="connsiteX1" fmla="*/ 501283 w 950259"/>
              <a:gd name="connsiteY1" fmla="*/ 33524 h 587126"/>
              <a:gd name="connsiteX2" fmla="*/ 652615 w 950259"/>
              <a:gd name="connsiteY2" fmla="*/ 371295 h 587126"/>
              <a:gd name="connsiteX3" fmla="*/ 950259 w 950259"/>
              <a:gd name="connsiteY3" fmla="*/ 587126 h 587126"/>
              <a:gd name="connsiteX0" fmla="*/ 0 w 950259"/>
              <a:gd name="connsiteY0" fmla="*/ 10399 h 575175"/>
              <a:gd name="connsiteX1" fmla="*/ 414103 w 950259"/>
              <a:gd name="connsiteY1" fmla="*/ 46810 h 575175"/>
              <a:gd name="connsiteX2" fmla="*/ 652615 w 950259"/>
              <a:gd name="connsiteY2" fmla="*/ 359344 h 575175"/>
              <a:gd name="connsiteX3" fmla="*/ 950259 w 950259"/>
              <a:gd name="connsiteY3" fmla="*/ 575175 h 575175"/>
              <a:gd name="connsiteX0" fmla="*/ 0 w 906670"/>
              <a:gd name="connsiteY0" fmla="*/ 10399 h 625648"/>
              <a:gd name="connsiteX1" fmla="*/ 414103 w 906670"/>
              <a:gd name="connsiteY1" fmla="*/ 46810 h 625648"/>
              <a:gd name="connsiteX2" fmla="*/ 652615 w 906670"/>
              <a:gd name="connsiteY2" fmla="*/ 359344 h 625648"/>
              <a:gd name="connsiteX3" fmla="*/ 906670 w 906670"/>
              <a:gd name="connsiteY3" fmla="*/ 625648 h 62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670" h="625648">
                <a:moveTo>
                  <a:pt x="0" y="10399"/>
                </a:moveTo>
                <a:cubicBezTo>
                  <a:pt x="163605" y="-4543"/>
                  <a:pt x="305334" y="-11347"/>
                  <a:pt x="414103" y="46810"/>
                </a:cubicBezTo>
                <a:cubicBezTo>
                  <a:pt x="522872" y="104967"/>
                  <a:pt x="503684" y="247449"/>
                  <a:pt x="652615" y="359344"/>
                </a:cubicBezTo>
                <a:cubicBezTo>
                  <a:pt x="871291" y="479651"/>
                  <a:pt x="858858" y="601742"/>
                  <a:pt x="906670" y="625648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6ACDB669-2EDA-AC4B-A929-4F5A2C3943E4}"/>
              </a:ext>
            </a:extLst>
          </p:cNvPr>
          <p:cNvSpPr/>
          <p:nvPr/>
        </p:nvSpPr>
        <p:spPr>
          <a:xfrm>
            <a:off x="1883263" y="2715806"/>
            <a:ext cx="1174545" cy="690282"/>
          </a:xfrm>
          <a:custGeom>
            <a:avLst/>
            <a:gdLst>
              <a:gd name="connsiteX0" fmla="*/ 939437 w 969152"/>
              <a:gd name="connsiteY0" fmla="*/ 0 h 744071"/>
              <a:gd name="connsiteX1" fmla="*/ 885649 w 969152"/>
              <a:gd name="connsiteY1" fmla="*/ 475130 h 744071"/>
              <a:gd name="connsiteX2" fmla="*/ 231225 w 969152"/>
              <a:gd name="connsiteY2" fmla="*/ 403412 h 744071"/>
              <a:gd name="connsiteX3" fmla="*/ 25037 w 969152"/>
              <a:gd name="connsiteY3" fmla="*/ 744071 h 744071"/>
              <a:gd name="connsiteX0" fmla="*/ 955564 w 985279"/>
              <a:gd name="connsiteY0" fmla="*/ 0 h 779930"/>
              <a:gd name="connsiteX1" fmla="*/ 901776 w 985279"/>
              <a:gd name="connsiteY1" fmla="*/ 475130 h 779930"/>
              <a:gd name="connsiteX2" fmla="*/ 247352 w 985279"/>
              <a:gd name="connsiteY2" fmla="*/ 403412 h 779930"/>
              <a:gd name="connsiteX3" fmla="*/ 23235 w 985279"/>
              <a:gd name="connsiteY3" fmla="*/ 779930 h 779930"/>
              <a:gd name="connsiteX0" fmla="*/ 932498 w 962213"/>
              <a:gd name="connsiteY0" fmla="*/ 0 h 779930"/>
              <a:gd name="connsiteX1" fmla="*/ 878710 w 962213"/>
              <a:gd name="connsiteY1" fmla="*/ 475130 h 779930"/>
              <a:gd name="connsiteX2" fmla="*/ 224286 w 962213"/>
              <a:gd name="connsiteY2" fmla="*/ 403412 h 779930"/>
              <a:gd name="connsiteX3" fmla="*/ 169 w 962213"/>
              <a:gd name="connsiteY3" fmla="*/ 779930 h 779930"/>
              <a:gd name="connsiteX0" fmla="*/ 1174545 w 1178496"/>
              <a:gd name="connsiteY0" fmla="*/ 0 h 690282"/>
              <a:gd name="connsiteX1" fmla="*/ 878710 w 1178496"/>
              <a:gd name="connsiteY1" fmla="*/ 385482 h 690282"/>
              <a:gd name="connsiteX2" fmla="*/ 224286 w 1178496"/>
              <a:gd name="connsiteY2" fmla="*/ 313764 h 690282"/>
              <a:gd name="connsiteX3" fmla="*/ 169 w 1178496"/>
              <a:gd name="connsiteY3" fmla="*/ 690282 h 690282"/>
              <a:gd name="connsiteX0" fmla="*/ 1174545 w 1174545"/>
              <a:gd name="connsiteY0" fmla="*/ 0 h 690282"/>
              <a:gd name="connsiteX1" fmla="*/ 878710 w 1174545"/>
              <a:gd name="connsiteY1" fmla="*/ 385482 h 690282"/>
              <a:gd name="connsiteX2" fmla="*/ 224286 w 1174545"/>
              <a:gd name="connsiteY2" fmla="*/ 313764 h 690282"/>
              <a:gd name="connsiteX3" fmla="*/ 169 w 1174545"/>
              <a:gd name="connsiteY3" fmla="*/ 690282 h 69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545" h="690282">
                <a:moveTo>
                  <a:pt x="1174545" y="0"/>
                </a:moveTo>
                <a:cubicBezTo>
                  <a:pt x="1027374" y="177053"/>
                  <a:pt x="1037087" y="333188"/>
                  <a:pt x="878710" y="385482"/>
                </a:cubicBezTo>
                <a:cubicBezTo>
                  <a:pt x="720333" y="437776"/>
                  <a:pt x="367721" y="268941"/>
                  <a:pt x="224286" y="313764"/>
                </a:cubicBezTo>
                <a:cubicBezTo>
                  <a:pt x="80851" y="358587"/>
                  <a:pt x="-4313" y="519953"/>
                  <a:pt x="169" y="690282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9ADF6E2C-103B-B825-5295-CBA4BC5CA5C0}"/>
              </a:ext>
            </a:extLst>
          </p:cNvPr>
          <p:cNvSpPr/>
          <p:nvPr/>
        </p:nvSpPr>
        <p:spPr>
          <a:xfrm>
            <a:off x="1991008" y="4230840"/>
            <a:ext cx="1084729" cy="654423"/>
          </a:xfrm>
          <a:custGeom>
            <a:avLst/>
            <a:gdLst>
              <a:gd name="connsiteX0" fmla="*/ 0 w 753035"/>
              <a:gd name="connsiteY0" fmla="*/ 0 h 1004047"/>
              <a:gd name="connsiteX1" fmla="*/ 161365 w 753035"/>
              <a:gd name="connsiteY1" fmla="*/ 493059 h 1004047"/>
              <a:gd name="connsiteX2" fmla="*/ 555812 w 753035"/>
              <a:gd name="connsiteY2" fmla="*/ 618565 h 1004047"/>
              <a:gd name="connsiteX3" fmla="*/ 753035 w 753035"/>
              <a:gd name="connsiteY3" fmla="*/ 1004047 h 1004047"/>
              <a:gd name="connsiteX0" fmla="*/ 0 w 833718"/>
              <a:gd name="connsiteY0" fmla="*/ 0 h 932329"/>
              <a:gd name="connsiteX1" fmla="*/ 242048 w 833718"/>
              <a:gd name="connsiteY1" fmla="*/ 421341 h 932329"/>
              <a:gd name="connsiteX2" fmla="*/ 636495 w 833718"/>
              <a:gd name="connsiteY2" fmla="*/ 546847 h 932329"/>
              <a:gd name="connsiteX3" fmla="*/ 833718 w 833718"/>
              <a:gd name="connsiteY3" fmla="*/ 932329 h 932329"/>
              <a:gd name="connsiteX0" fmla="*/ 0 w 833718"/>
              <a:gd name="connsiteY0" fmla="*/ 0 h 932329"/>
              <a:gd name="connsiteX1" fmla="*/ 242048 w 833718"/>
              <a:gd name="connsiteY1" fmla="*/ 421341 h 932329"/>
              <a:gd name="connsiteX2" fmla="*/ 636495 w 833718"/>
              <a:gd name="connsiteY2" fmla="*/ 546847 h 932329"/>
              <a:gd name="connsiteX3" fmla="*/ 833718 w 833718"/>
              <a:gd name="connsiteY3" fmla="*/ 932329 h 932329"/>
              <a:gd name="connsiteX0" fmla="*/ 0 w 833718"/>
              <a:gd name="connsiteY0" fmla="*/ 0 h 932329"/>
              <a:gd name="connsiteX1" fmla="*/ 340659 w 833718"/>
              <a:gd name="connsiteY1" fmla="*/ 385482 h 932329"/>
              <a:gd name="connsiteX2" fmla="*/ 636495 w 833718"/>
              <a:gd name="connsiteY2" fmla="*/ 546847 h 932329"/>
              <a:gd name="connsiteX3" fmla="*/ 833718 w 833718"/>
              <a:gd name="connsiteY3" fmla="*/ 932329 h 932329"/>
              <a:gd name="connsiteX0" fmla="*/ 0 w 1084729"/>
              <a:gd name="connsiteY0" fmla="*/ 0 h 654423"/>
              <a:gd name="connsiteX1" fmla="*/ 591670 w 1084729"/>
              <a:gd name="connsiteY1" fmla="*/ 107576 h 654423"/>
              <a:gd name="connsiteX2" fmla="*/ 887506 w 1084729"/>
              <a:gd name="connsiteY2" fmla="*/ 268941 h 654423"/>
              <a:gd name="connsiteX3" fmla="*/ 1084729 w 1084729"/>
              <a:gd name="connsiteY3" fmla="*/ 654423 h 654423"/>
              <a:gd name="connsiteX0" fmla="*/ 0 w 1084729"/>
              <a:gd name="connsiteY0" fmla="*/ 0 h 654423"/>
              <a:gd name="connsiteX1" fmla="*/ 519953 w 1084729"/>
              <a:gd name="connsiteY1" fmla="*/ 242046 h 654423"/>
              <a:gd name="connsiteX2" fmla="*/ 887506 w 1084729"/>
              <a:gd name="connsiteY2" fmla="*/ 268941 h 654423"/>
              <a:gd name="connsiteX3" fmla="*/ 1084729 w 1084729"/>
              <a:gd name="connsiteY3" fmla="*/ 654423 h 654423"/>
              <a:gd name="connsiteX0" fmla="*/ 0 w 1084729"/>
              <a:gd name="connsiteY0" fmla="*/ 0 h 654423"/>
              <a:gd name="connsiteX1" fmla="*/ 519953 w 1084729"/>
              <a:gd name="connsiteY1" fmla="*/ 242046 h 654423"/>
              <a:gd name="connsiteX2" fmla="*/ 932330 w 1084729"/>
              <a:gd name="connsiteY2" fmla="*/ 421341 h 654423"/>
              <a:gd name="connsiteX3" fmla="*/ 1084729 w 1084729"/>
              <a:gd name="connsiteY3" fmla="*/ 654423 h 654423"/>
              <a:gd name="connsiteX0" fmla="*/ 0 w 1084729"/>
              <a:gd name="connsiteY0" fmla="*/ 0 h 654423"/>
              <a:gd name="connsiteX1" fmla="*/ 412376 w 1084729"/>
              <a:gd name="connsiteY1" fmla="*/ 304799 h 654423"/>
              <a:gd name="connsiteX2" fmla="*/ 932330 w 1084729"/>
              <a:gd name="connsiteY2" fmla="*/ 421341 h 654423"/>
              <a:gd name="connsiteX3" fmla="*/ 1084729 w 1084729"/>
              <a:gd name="connsiteY3" fmla="*/ 654423 h 65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4729" h="654423">
                <a:moveTo>
                  <a:pt x="0" y="0"/>
                </a:moveTo>
                <a:cubicBezTo>
                  <a:pt x="177800" y="132229"/>
                  <a:pt x="256988" y="234576"/>
                  <a:pt x="412376" y="304799"/>
                </a:cubicBezTo>
                <a:cubicBezTo>
                  <a:pt x="567764" y="375022"/>
                  <a:pt x="833718" y="336176"/>
                  <a:pt x="932330" y="421341"/>
                </a:cubicBezTo>
                <a:cubicBezTo>
                  <a:pt x="1030942" y="506506"/>
                  <a:pt x="1053353" y="584200"/>
                  <a:pt x="1084729" y="654423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7D890BC-4589-357F-F473-BAFB05FA1604}"/>
              </a:ext>
            </a:extLst>
          </p:cNvPr>
          <p:cNvSpPr txBox="1"/>
          <p:nvPr/>
        </p:nvSpPr>
        <p:spPr>
          <a:xfrm>
            <a:off x="696307" y="911601"/>
            <a:ext cx="2143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Visual inspection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F6B9715-2B4E-57FD-E32E-EDB068EA7417}"/>
              </a:ext>
            </a:extLst>
          </p:cNvPr>
          <p:cNvSpPr txBox="1"/>
          <p:nvPr/>
        </p:nvSpPr>
        <p:spPr>
          <a:xfrm>
            <a:off x="794039" y="2330591"/>
            <a:ext cx="2143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AR defect drawing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234158-B8A9-6755-10F2-F2C598A9D0F4}"/>
              </a:ext>
            </a:extLst>
          </p:cNvPr>
          <p:cNvSpPr txBox="1"/>
          <p:nvPr/>
        </p:nvSpPr>
        <p:spPr>
          <a:xfrm>
            <a:off x="2154460" y="3678823"/>
            <a:ext cx="2143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Adding Information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C8B2838-8139-F2BD-C887-C959F6C6606B}"/>
              </a:ext>
            </a:extLst>
          </p:cNvPr>
          <p:cNvSpPr txBox="1"/>
          <p:nvPr/>
        </p:nvSpPr>
        <p:spPr>
          <a:xfrm>
            <a:off x="971482" y="5089499"/>
            <a:ext cx="2143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Data Export</a:t>
            </a:r>
          </a:p>
        </p:txBody>
      </p:sp>
      <p:pic>
        <p:nvPicPr>
          <p:cNvPr id="2052" name="Picture 4" descr="Export Icons - Free SVG &amp; PNG Export Images - Noun Project">
            <a:extLst>
              <a:ext uri="{FF2B5EF4-FFF2-40B4-BE49-F238E27FC236}">
                <a16:creationId xmlns:a16="http://schemas.microsoft.com/office/drawing/2014/main" id="{1B191849-5786-2205-0277-0DA992BE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20" y="4773630"/>
            <a:ext cx="654423" cy="65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67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0" y="151304"/>
            <a:ext cx="12192000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ts val="1800"/>
              </a:lnSpc>
            </a:pPr>
            <a:r>
              <a:rPr lang="en-US" sz="2400" b="1" dirty="0">
                <a:solidFill>
                  <a:srgbClr val="164194"/>
                </a:solidFill>
                <a:ea typeface="Times New Roman" panose="02020603050405020304" pitchFamily="18" charset="0"/>
              </a:rPr>
              <a:t>System architecture</a:t>
            </a:r>
            <a:endParaRPr lang="en-GB" sz="2400" b="1" dirty="0">
              <a:solidFill>
                <a:srgbClr val="164194"/>
              </a:solidFill>
              <a:ea typeface="Times New Roman" panose="02020603050405020304" pitchFamily="18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599A514-4024-FD8A-55CB-EC3AB41F5BB7}"/>
              </a:ext>
            </a:extLst>
          </p:cNvPr>
          <p:cNvGrpSpPr/>
          <p:nvPr/>
        </p:nvGrpSpPr>
        <p:grpSpPr>
          <a:xfrm>
            <a:off x="1468481" y="1243862"/>
            <a:ext cx="9801663" cy="4370276"/>
            <a:chOff x="1325046" y="635470"/>
            <a:chExt cx="9801663" cy="4370276"/>
          </a:xfrm>
        </p:grpSpPr>
        <p:sp>
          <p:nvSpPr>
            <p:cNvPr id="3" name="Rettangolo con angoli arrotondati 2">
              <a:extLst>
                <a:ext uri="{FF2B5EF4-FFF2-40B4-BE49-F238E27FC236}">
                  <a16:creationId xmlns:a16="http://schemas.microsoft.com/office/drawing/2014/main" id="{8FA6E998-D5DA-34D9-9D98-11FFBD237B34}"/>
                </a:ext>
              </a:extLst>
            </p:cNvPr>
            <p:cNvSpPr/>
            <p:nvPr/>
          </p:nvSpPr>
          <p:spPr>
            <a:xfrm>
              <a:off x="1627624" y="1283427"/>
              <a:ext cx="1850104" cy="7917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BIM</a:t>
              </a:r>
            </a:p>
          </p:txBody>
        </p:sp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id="{50A5371C-5BB1-780F-2812-C4A04FF72949}"/>
                </a:ext>
              </a:extLst>
            </p:cNvPr>
            <p:cNvSpPr/>
            <p:nvPr/>
          </p:nvSpPr>
          <p:spPr>
            <a:xfrm>
              <a:off x="5769102" y="3250513"/>
              <a:ext cx="2642005" cy="84179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UV mapping model</a:t>
              </a:r>
            </a:p>
          </p:txBody>
        </p:sp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6A8C1D8F-312C-025F-DD57-9309CF9015CF}"/>
                </a:ext>
              </a:extLst>
            </p:cNvPr>
            <p:cNvSpPr/>
            <p:nvPr/>
          </p:nvSpPr>
          <p:spPr>
            <a:xfrm>
              <a:off x="5769102" y="857369"/>
              <a:ext cx="2757621" cy="1640934"/>
            </a:xfrm>
            <a:prstGeom prst="roundRect">
              <a:avLst>
                <a:gd name="adj" fmla="val 1115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Conversion</a:t>
              </a:r>
            </a:p>
          </p:txBody>
        </p: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53645C9A-E692-6535-4EBD-89348AAEC58A}"/>
                </a:ext>
              </a:extLst>
            </p:cNvPr>
            <p:cNvSpPr/>
            <p:nvPr/>
          </p:nvSpPr>
          <p:spPr>
            <a:xfrm>
              <a:off x="5928206" y="1527498"/>
              <a:ext cx="1165931" cy="84179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3D</a:t>
              </a:r>
            </a:p>
            <a:p>
              <a:pPr algn="ctr"/>
              <a:r>
                <a:rPr lang="it-IT" dirty="0">
                  <a:solidFill>
                    <a:schemeClr val="tx1"/>
                  </a:solidFill>
                </a:rPr>
                <a:t>model</a:t>
              </a:r>
            </a:p>
          </p:txBody>
        </p:sp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11D36F18-3869-7CCC-F86D-23E7630F8507}"/>
                </a:ext>
              </a:extLst>
            </p:cNvPr>
            <p:cNvSpPr/>
            <p:nvPr/>
          </p:nvSpPr>
          <p:spPr>
            <a:xfrm>
              <a:off x="7245177" y="1510300"/>
              <a:ext cx="1165931" cy="84179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Text data</a:t>
              </a:r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855CBE53-8E32-3C8B-3ACA-3C174A890117}"/>
                </a:ext>
              </a:extLst>
            </p:cNvPr>
            <p:cNvSpPr/>
            <p:nvPr/>
          </p:nvSpPr>
          <p:spPr>
            <a:xfrm>
              <a:off x="9276605" y="2025357"/>
              <a:ext cx="1850104" cy="133196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>
                  <a:solidFill>
                    <a:schemeClr val="tx1"/>
                  </a:solidFill>
                </a:rPr>
                <a:t>AR</a:t>
              </a:r>
            </a:p>
            <a:p>
              <a:pPr algn="ctr"/>
              <a:r>
                <a:rPr lang="en-AU" dirty="0">
                  <a:solidFill>
                    <a:schemeClr val="tx1"/>
                  </a:solidFill>
                </a:rPr>
                <a:t>application</a:t>
              </a:r>
            </a:p>
          </p:txBody>
        </p:sp>
        <p:pic>
          <p:nvPicPr>
            <p:cNvPr id="10" name="Picture 2" descr="Autodesk Revit – ProSoft">
              <a:extLst>
                <a:ext uri="{FF2B5EF4-FFF2-40B4-BE49-F238E27FC236}">
                  <a16:creationId xmlns:a16="http://schemas.microsoft.com/office/drawing/2014/main" id="{E89BD91F-C1D7-3179-B31D-B1CD9A079D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694" y="1091631"/>
              <a:ext cx="491216" cy="491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IfcOpenShell · GitHub">
              <a:extLst>
                <a:ext uri="{FF2B5EF4-FFF2-40B4-BE49-F238E27FC236}">
                  <a16:creationId xmlns:a16="http://schemas.microsoft.com/office/drawing/2014/main" id="{A604B7FB-4A6D-4947-C921-C0CBD2415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550" y="635470"/>
              <a:ext cx="550527" cy="550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37C2507D-FED6-C455-E3C9-4C205F2CF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879" y="2970200"/>
              <a:ext cx="552851" cy="45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Unity new logo transparent PNG - StickPNG">
              <a:extLst>
                <a:ext uri="{FF2B5EF4-FFF2-40B4-BE49-F238E27FC236}">
                  <a16:creationId xmlns:a16="http://schemas.microsoft.com/office/drawing/2014/main" id="{F64140A2-8395-EB9D-84E4-9C324D0DC9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9688" y="1825574"/>
              <a:ext cx="552851" cy="552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F2FD7CBC-2A7C-EFE7-9E8F-04E3D205EA59}"/>
                </a:ext>
              </a:extLst>
            </p:cNvPr>
            <p:cNvSpPr/>
            <p:nvPr/>
          </p:nvSpPr>
          <p:spPr>
            <a:xfrm>
              <a:off x="1627624" y="3033629"/>
              <a:ext cx="1850104" cy="13319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Tunnel database</a:t>
              </a:r>
            </a:p>
          </p:txBody>
        </p:sp>
        <p:pic>
          <p:nvPicPr>
            <p:cNvPr id="17" name="Elemento grafico 16" descr="Database con riempimento a tinta unita">
              <a:extLst>
                <a:ext uri="{FF2B5EF4-FFF2-40B4-BE49-F238E27FC236}">
                  <a16:creationId xmlns:a16="http://schemas.microsoft.com/office/drawing/2014/main" id="{1D8597BE-73DA-4218-85F4-C03288B9E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25046" y="2720920"/>
              <a:ext cx="642661" cy="642661"/>
            </a:xfrm>
            <a:prstGeom prst="rect">
              <a:avLst/>
            </a:prstGeom>
          </p:spPr>
        </p:pic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B3141DB9-29E4-C0F4-4DB3-218AB75C4D03}"/>
                </a:ext>
              </a:extLst>
            </p:cNvPr>
            <p:cNvCxnSpPr>
              <a:cxnSpLocks/>
              <a:stCxn id="16" idx="0"/>
              <a:endCxn id="3" idx="2"/>
            </p:cNvCxnSpPr>
            <p:nvPr/>
          </p:nvCxnSpPr>
          <p:spPr>
            <a:xfrm flipV="1">
              <a:off x="2552676" y="2075217"/>
              <a:ext cx="0" cy="95841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D35EE965-3043-2333-8197-90E96505CE88}"/>
                </a:ext>
              </a:extLst>
            </p:cNvPr>
            <p:cNvCxnSpPr>
              <a:cxnSpLocks/>
              <a:stCxn id="16" idx="3"/>
              <a:endCxn id="4" idx="1"/>
            </p:cNvCxnSpPr>
            <p:nvPr/>
          </p:nvCxnSpPr>
          <p:spPr>
            <a:xfrm flipV="1">
              <a:off x="3477728" y="3671411"/>
              <a:ext cx="2291374" cy="28201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A7E9D824-8262-B135-B93D-CA516EFA2162}"/>
                </a:ext>
              </a:extLst>
            </p:cNvPr>
            <p:cNvSpPr/>
            <p:nvPr/>
          </p:nvSpPr>
          <p:spPr>
            <a:xfrm>
              <a:off x="1631169" y="2299893"/>
              <a:ext cx="1850104" cy="431572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Report data</a:t>
              </a:r>
            </a:p>
          </p:txBody>
        </p:sp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69B735E5-A67B-FAE9-D0D3-CAF6DF0D2C93}"/>
                </a:ext>
              </a:extLst>
            </p:cNvPr>
            <p:cNvSpPr/>
            <p:nvPr/>
          </p:nvSpPr>
          <p:spPr>
            <a:xfrm>
              <a:off x="3853984" y="3278102"/>
              <a:ext cx="1395602" cy="84179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AU" dirty="0">
                  <a:solidFill>
                    <a:schemeClr val="tx1"/>
                  </a:solidFill>
                </a:rPr>
                <a:t>Damages map</a:t>
              </a:r>
            </a:p>
          </p:txBody>
        </p:sp>
        <p:cxnSp>
          <p:nvCxnSpPr>
            <p:cNvPr id="22" name="Connettore a gomito 21">
              <a:extLst>
                <a:ext uri="{FF2B5EF4-FFF2-40B4-BE49-F238E27FC236}">
                  <a16:creationId xmlns:a16="http://schemas.microsoft.com/office/drawing/2014/main" id="{B367F262-B315-91E9-6560-231BC29F63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8143" y="3006173"/>
              <a:ext cx="1432437" cy="244340"/>
            </a:xfrm>
            <a:prstGeom prst="bentConnector3">
              <a:avLst>
                <a:gd name="adj1" fmla="val 702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a gomito 22">
              <a:extLst>
                <a:ext uri="{FF2B5EF4-FFF2-40B4-BE49-F238E27FC236}">
                  <a16:creationId xmlns:a16="http://schemas.microsoft.com/office/drawing/2014/main" id="{95C5A6F8-1F3F-D7A4-51BE-379A371B450F}"/>
                </a:ext>
              </a:extLst>
            </p:cNvPr>
            <p:cNvCxnSpPr>
              <a:cxnSpLocks/>
              <a:stCxn id="7" idx="2"/>
              <a:endCxn id="8" idx="1"/>
            </p:cNvCxnSpPr>
            <p:nvPr/>
          </p:nvCxnSpPr>
          <p:spPr>
            <a:xfrm rot="16200000" flipH="1">
              <a:off x="8382752" y="1797487"/>
              <a:ext cx="339244" cy="1448462"/>
            </a:xfrm>
            <a:prstGeom prst="bent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a gomito 23">
              <a:extLst>
                <a:ext uri="{FF2B5EF4-FFF2-40B4-BE49-F238E27FC236}">
                  <a16:creationId xmlns:a16="http://schemas.microsoft.com/office/drawing/2014/main" id="{8451065A-0A99-9657-9746-3BEC31436CC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744780" y="443242"/>
              <a:ext cx="1008000" cy="6840000"/>
            </a:xfrm>
            <a:prstGeom prst="bentConnector4">
              <a:avLst>
                <a:gd name="adj1" fmla="val -21621"/>
                <a:gd name="adj2" fmla="val 100066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5F9816C3-F7FA-EB7C-A2B5-EB9341E06ACB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6511172" y="2369294"/>
              <a:ext cx="0" cy="881219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040C12C8-2A5F-668C-089C-B5528858EC37}"/>
                </a:ext>
              </a:extLst>
            </p:cNvPr>
            <p:cNvCxnSpPr>
              <a:cxnSpLocks/>
              <a:stCxn id="3" idx="3"/>
              <a:endCxn id="5" idx="1"/>
            </p:cNvCxnSpPr>
            <p:nvPr/>
          </p:nvCxnSpPr>
          <p:spPr>
            <a:xfrm flipV="1">
              <a:off x="3477728" y="1677836"/>
              <a:ext cx="2291374" cy="148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a gomito 26">
              <a:extLst>
                <a:ext uri="{FF2B5EF4-FFF2-40B4-BE49-F238E27FC236}">
                  <a16:creationId xmlns:a16="http://schemas.microsoft.com/office/drawing/2014/main" id="{E5EA082C-1180-F198-6C3B-B762414D83F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867459" y="-501599"/>
              <a:ext cx="1008000" cy="8730903"/>
            </a:xfrm>
            <a:prstGeom prst="bentConnector4">
              <a:avLst>
                <a:gd name="adj1" fmla="val -51937"/>
                <a:gd name="adj2" fmla="val 99981"/>
              </a:avLst>
            </a:prstGeom>
            <a:ln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C433855E-995A-A447-6277-A25F30E8879E}"/>
                </a:ext>
              </a:extLst>
            </p:cNvPr>
            <p:cNvSpPr/>
            <p:nvPr/>
          </p:nvSpPr>
          <p:spPr>
            <a:xfrm>
              <a:off x="6032629" y="4530509"/>
              <a:ext cx="1149177" cy="475237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>
                  <a:solidFill>
                    <a:schemeClr val="tx1"/>
                  </a:solidFill>
                </a:rPr>
                <a:t>Defects data</a:t>
              </a:r>
            </a:p>
          </p:txBody>
        </p:sp>
        <p:pic>
          <p:nvPicPr>
            <p:cNvPr id="11" name="Picture 4" descr="IFC file format icon (buildingSMART, 2010) The IFC effort ...">
              <a:extLst>
                <a:ext uri="{FF2B5EF4-FFF2-40B4-BE49-F238E27FC236}">
                  <a16:creationId xmlns:a16="http://schemas.microsoft.com/office/drawing/2014/main" id="{91816A3F-C91D-4C2D-93B4-67940F5CC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136" y="1414753"/>
              <a:ext cx="518915" cy="518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24356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455</Words>
  <Application>Microsoft Office PowerPoint</Application>
  <PresentationFormat>Widescreen</PresentationFormat>
  <Paragraphs>105</Paragraphs>
  <Slides>13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VRLAB3_A</dc:creator>
  <cp:lastModifiedBy>Nicola Rimella</cp:lastModifiedBy>
  <cp:revision>92</cp:revision>
  <dcterms:created xsi:type="dcterms:W3CDTF">2025-06-03T07:56:25Z</dcterms:created>
  <dcterms:modified xsi:type="dcterms:W3CDTF">2025-06-10T10:49:55Z</dcterms:modified>
</cp:coreProperties>
</file>