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60" r:id="rId5"/>
    <p:sldId id="262" r:id="rId6"/>
    <p:sldId id="261" r:id="rId7"/>
    <p:sldId id="259" r:id="rId8"/>
    <p:sldId id="263" r:id="rId9"/>
    <p:sldId id="264" r:id="rId10"/>
    <p:sldId id="276" r:id="rId11"/>
    <p:sldId id="277" r:id="rId12"/>
    <p:sldId id="265" r:id="rId13"/>
    <p:sldId id="278" r:id="rId14"/>
    <p:sldId id="279" r:id="rId15"/>
    <p:sldId id="280" r:id="rId16"/>
    <p:sldId id="281" r:id="rId17"/>
    <p:sldId id="282" r:id="rId18"/>
    <p:sldId id="284" r:id="rId19"/>
    <p:sldId id="285" r:id="rId20"/>
    <p:sldId id="271" r:id="rId21"/>
    <p:sldId id="270" r:id="rId22"/>
    <p:sldId id="272" r:id="rId23"/>
    <p:sldId id="273" r:id="rId24"/>
    <p:sldId id="274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C226"/>
    <a:srgbClr val="83B330"/>
    <a:srgbClr val="CDE49F"/>
    <a:srgbClr val="C0E474"/>
    <a:srgbClr val="E93B37"/>
    <a:srgbClr val="E6B729"/>
    <a:srgbClr val="A8AC86"/>
    <a:srgbClr val="006C31"/>
    <a:srgbClr val="8AC4B9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 mediu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Stil tematic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Stil tematic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13" autoAdjust="0"/>
    <p:restoredTop sz="94660"/>
  </p:normalViewPr>
  <p:slideViewPr>
    <p:cSldViewPr snapToGrid="0">
      <p:cViewPr varScale="1">
        <p:scale>
          <a:sx n="77" d="100"/>
          <a:sy n="77" d="100"/>
        </p:scale>
        <p:origin x="110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15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B375E0-71E4-4B5C-9AFB-E691EDFEF194}" type="doc">
      <dgm:prSet loTypeId="urn:microsoft.com/office/officeart/2005/8/layout/chevron1" loCatId="process" qsTypeId="urn:microsoft.com/office/officeart/2005/8/quickstyle/simple1" qsCatId="simple" csTypeId="urn:microsoft.com/office/officeart/2005/8/colors/colorful2" csCatId="colorful" phldr="1"/>
      <dgm:spPr/>
    </dgm:pt>
    <dgm:pt modelId="{4A124C53-F478-4ADE-AB05-956D1DB16F71}">
      <dgm:prSet phldrT="[Text]"/>
      <dgm:spPr/>
      <dgm:t>
        <a:bodyPr/>
        <a:lstStyle/>
        <a:p>
          <a:pPr algn="ctr"/>
          <a:r>
            <a:rPr lang="en-US"/>
            <a:t>UPV testing</a:t>
          </a:r>
        </a:p>
      </dgm:t>
    </dgm:pt>
    <dgm:pt modelId="{1F23DBBA-30FE-4B02-88F2-9C1B5799E058}" type="parTrans" cxnId="{99CD2299-CC44-435C-B93F-8FD5301873E1}">
      <dgm:prSet/>
      <dgm:spPr/>
      <dgm:t>
        <a:bodyPr/>
        <a:lstStyle/>
        <a:p>
          <a:pPr algn="ctr"/>
          <a:endParaRPr lang="en-US"/>
        </a:p>
      </dgm:t>
    </dgm:pt>
    <dgm:pt modelId="{C5CD9FB5-EF40-4AD0-8B91-0D56DCCBDC45}" type="sibTrans" cxnId="{99CD2299-CC44-435C-B93F-8FD5301873E1}">
      <dgm:prSet/>
      <dgm:spPr/>
      <dgm:t>
        <a:bodyPr/>
        <a:lstStyle/>
        <a:p>
          <a:pPr algn="ctr"/>
          <a:endParaRPr lang="en-US"/>
        </a:p>
      </dgm:t>
    </dgm:pt>
    <dgm:pt modelId="{529E36DA-F302-4980-8AB8-33DDD93A0A9B}">
      <dgm:prSet phldrT="[Text]"/>
      <dgm:spPr/>
      <dgm:t>
        <a:bodyPr/>
        <a:lstStyle/>
        <a:p>
          <a:pPr algn="ctr"/>
          <a:r>
            <a:rPr lang="en-US"/>
            <a:t>Ultrasonic-based density</a:t>
          </a:r>
        </a:p>
      </dgm:t>
    </dgm:pt>
    <dgm:pt modelId="{1473B2E7-005E-47D5-8737-EC34730D6BA9}" type="parTrans" cxnId="{967B24C7-2F98-4E34-AEC6-14E04D971D40}">
      <dgm:prSet/>
      <dgm:spPr/>
      <dgm:t>
        <a:bodyPr/>
        <a:lstStyle/>
        <a:p>
          <a:pPr algn="ctr"/>
          <a:endParaRPr lang="en-US"/>
        </a:p>
      </dgm:t>
    </dgm:pt>
    <dgm:pt modelId="{6664CEDC-3950-473A-A64D-1AD3CEF02851}" type="sibTrans" cxnId="{967B24C7-2F98-4E34-AEC6-14E04D971D40}">
      <dgm:prSet/>
      <dgm:spPr/>
      <dgm:t>
        <a:bodyPr/>
        <a:lstStyle/>
        <a:p>
          <a:pPr algn="ctr"/>
          <a:endParaRPr lang="en-US"/>
        </a:p>
      </dgm:t>
    </dgm:pt>
    <dgm:pt modelId="{B69F1B8A-24E3-4302-A5F6-8402E370A25C}">
      <dgm:prSet phldrT="[Text]"/>
      <dgm:spPr/>
      <dgm:t>
        <a:bodyPr/>
        <a:lstStyle/>
        <a:p>
          <a:pPr algn="ctr"/>
          <a:r>
            <a:rPr lang="en-US"/>
            <a:t>Dynamic modulus of elasticity</a:t>
          </a:r>
        </a:p>
      </dgm:t>
    </dgm:pt>
    <dgm:pt modelId="{AAA0D57D-BCBB-4FF5-9018-73AEE535662F}" type="parTrans" cxnId="{A852B227-0EF6-4487-96C4-E009E7FC6779}">
      <dgm:prSet/>
      <dgm:spPr/>
      <dgm:t>
        <a:bodyPr/>
        <a:lstStyle/>
        <a:p>
          <a:pPr algn="ctr"/>
          <a:endParaRPr lang="en-US"/>
        </a:p>
      </dgm:t>
    </dgm:pt>
    <dgm:pt modelId="{C6F21030-F56A-42E3-9542-F441F162949B}" type="sibTrans" cxnId="{A852B227-0EF6-4487-96C4-E009E7FC6779}">
      <dgm:prSet/>
      <dgm:spPr/>
      <dgm:t>
        <a:bodyPr/>
        <a:lstStyle/>
        <a:p>
          <a:pPr algn="ctr"/>
          <a:endParaRPr lang="en-US"/>
        </a:p>
      </dgm:t>
    </dgm:pt>
    <dgm:pt modelId="{0AAF7C15-EF44-4475-AF62-21145A3B985A}">
      <dgm:prSet phldrT="[Text]"/>
      <dgm:spPr/>
      <dgm:t>
        <a:bodyPr/>
        <a:lstStyle/>
        <a:p>
          <a:pPr algn="ctr"/>
          <a:r>
            <a:rPr lang="en-US"/>
            <a:t>Concrete compressive strength</a:t>
          </a:r>
        </a:p>
      </dgm:t>
    </dgm:pt>
    <dgm:pt modelId="{BE44DD65-064F-4DDD-BEFF-8E21D5520C51}" type="parTrans" cxnId="{4CEACABE-17F9-42ED-B2A5-175C67749C24}">
      <dgm:prSet/>
      <dgm:spPr/>
      <dgm:t>
        <a:bodyPr/>
        <a:lstStyle/>
        <a:p>
          <a:pPr algn="ctr"/>
          <a:endParaRPr lang="en-US"/>
        </a:p>
      </dgm:t>
    </dgm:pt>
    <dgm:pt modelId="{44E2C0DA-7429-4856-BA85-1310E9F88FAE}" type="sibTrans" cxnId="{4CEACABE-17F9-42ED-B2A5-175C67749C24}">
      <dgm:prSet/>
      <dgm:spPr/>
      <dgm:t>
        <a:bodyPr/>
        <a:lstStyle/>
        <a:p>
          <a:pPr algn="ctr"/>
          <a:endParaRPr lang="en-US"/>
        </a:p>
      </dgm:t>
    </dgm:pt>
    <dgm:pt modelId="{C1B4845C-BA16-4CA0-88F4-7C865A364412}">
      <dgm:prSet phldrT="[Text]"/>
      <dgm:spPr/>
      <dgm:t>
        <a:bodyPr/>
        <a:lstStyle/>
        <a:p>
          <a:pPr algn="ctr"/>
          <a:r>
            <a:rPr lang="en-US"/>
            <a:t>Static modulus of elasticity</a:t>
          </a:r>
        </a:p>
      </dgm:t>
    </dgm:pt>
    <dgm:pt modelId="{D6B7EC3C-75CC-413B-9883-A219B09967D5}" type="parTrans" cxnId="{F26BFC23-6471-48BA-8982-FD2CF0A3A4BC}">
      <dgm:prSet/>
      <dgm:spPr/>
      <dgm:t>
        <a:bodyPr/>
        <a:lstStyle/>
        <a:p>
          <a:pPr algn="ctr"/>
          <a:endParaRPr lang="en-US"/>
        </a:p>
      </dgm:t>
    </dgm:pt>
    <dgm:pt modelId="{88A9A0DA-EEF1-4037-8233-AC10C072AA06}" type="sibTrans" cxnId="{F26BFC23-6471-48BA-8982-FD2CF0A3A4BC}">
      <dgm:prSet/>
      <dgm:spPr/>
      <dgm:t>
        <a:bodyPr/>
        <a:lstStyle/>
        <a:p>
          <a:pPr algn="ctr"/>
          <a:endParaRPr lang="en-US"/>
        </a:p>
      </dgm:t>
    </dgm:pt>
    <dgm:pt modelId="{8DB68DEA-AE29-4385-B905-1E1F39C130F7}" type="pres">
      <dgm:prSet presAssocID="{D7B375E0-71E4-4B5C-9AFB-E691EDFEF194}" presName="Name0" presStyleCnt="0">
        <dgm:presLayoutVars>
          <dgm:dir/>
          <dgm:animLvl val="lvl"/>
          <dgm:resizeHandles val="exact"/>
        </dgm:presLayoutVars>
      </dgm:prSet>
      <dgm:spPr/>
    </dgm:pt>
    <dgm:pt modelId="{E5C3DA5A-9293-4877-9A3B-C629D076AEC8}" type="pres">
      <dgm:prSet presAssocID="{4A124C53-F478-4ADE-AB05-956D1DB16F71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D0DD59DE-C8BE-4783-B5A0-4CCC79EBBC24}" type="pres">
      <dgm:prSet presAssocID="{C5CD9FB5-EF40-4AD0-8B91-0D56DCCBDC45}" presName="parTxOnlySpace" presStyleCnt="0"/>
      <dgm:spPr/>
    </dgm:pt>
    <dgm:pt modelId="{D85D6B13-5C23-421A-9E64-CA35463928F2}" type="pres">
      <dgm:prSet presAssocID="{529E36DA-F302-4980-8AB8-33DDD93A0A9B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1488EECB-7B03-454E-A19B-9C20E7645B50}" type="pres">
      <dgm:prSet presAssocID="{6664CEDC-3950-473A-A64D-1AD3CEF02851}" presName="parTxOnlySpace" presStyleCnt="0"/>
      <dgm:spPr/>
    </dgm:pt>
    <dgm:pt modelId="{5A0E734B-2496-4B6E-A5E5-00B5922DFEB9}" type="pres">
      <dgm:prSet presAssocID="{B69F1B8A-24E3-4302-A5F6-8402E370A25C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5D1860E5-77A1-4E33-B720-7E9F91CAC927}" type="pres">
      <dgm:prSet presAssocID="{C6F21030-F56A-42E3-9542-F441F162949B}" presName="parTxOnlySpace" presStyleCnt="0"/>
      <dgm:spPr/>
    </dgm:pt>
    <dgm:pt modelId="{E93A26DE-7C30-4667-B9E5-01717C378493}" type="pres">
      <dgm:prSet presAssocID="{C1B4845C-BA16-4CA0-88F4-7C865A364412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2AAEFD1A-5DE8-4D36-BB10-C30414945186}" type="pres">
      <dgm:prSet presAssocID="{88A9A0DA-EEF1-4037-8233-AC10C072AA06}" presName="parTxOnlySpace" presStyleCnt="0"/>
      <dgm:spPr/>
    </dgm:pt>
    <dgm:pt modelId="{57A712BA-86F9-4F25-A5D0-D3318C185AEF}" type="pres">
      <dgm:prSet presAssocID="{0AAF7C15-EF44-4475-AF62-21145A3B985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F26BFC23-6471-48BA-8982-FD2CF0A3A4BC}" srcId="{D7B375E0-71E4-4B5C-9AFB-E691EDFEF194}" destId="{C1B4845C-BA16-4CA0-88F4-7C865A364412}" srcOrd="3" destOrd="0" parTransId="{D6B7EC3C-75CC-413B-9883-A219B09967D5}" sibTransId="{88A9A0DA-EEF1-4037-8233-AC10C072AA06}"/>
    <dgm:cxn modelId="{A852B227-0EF6-4487-96C4-E009E7FC6779}" srcId="{D7B375E0-71E4-4B5C-9AFB-E691EDFEF194}" destId="{B69F1B8A-24E3-4302-A5F6-8402E370A25C}" srcOrd="2" destOrd="0" parTransId="{AAA0D57D-BCBB-4FF5-9018-73AEE535662F}" sibTransId="{C6F21030-F56A-42E3-9542-F441F162949B}"/>
    <dgm:cxn modelId="{BB633A29-F4D4-4075-8F08-15E2CC696B1F}" type="presOf" srcId="{529E36DA-F302-4980-8AB8-33DDD93A0A9B}" destId="{D85D6B13-5C23-421A-9E64-CA35463928F2}" srcOrd="0" destOrd="0" presId="urn:microsoft.com/office/officeart/2005/8/layout/chevron1"/>
    <dgm:cxn modelId="{B1228E40-FF3E-42FA-987B-93D6145568A5}" type="presOf" srcId="{4A124C53-F478-4ADE-AB05-956D1DB16F71}" destId="{E5C3DA5A-9293-4877-9A3B-C629D076AEC8}" srcOrd="0" destOrd="0" presId="urn:microsoft.com/office/officeart/2005/8/layout/chevron1"/>
    <dgm:cxn modelId="{2E36F242-26A0-42D5-8F3B-CA143D92959B}" type="presOf" srcId="{D7B375E0-71E4-4B5C-9AFB-E691EDFEF194}" destId="{8DB68DEA-AE29-4385-B905-1E1F39C130F7}" srcOrd="0" destOrd="0" presId="urn:microsoft.com/office/officeart/2005/8/layout/chevron1"/>
    <dgm:cxn modelId="{76DB5A7B-43D8-40B1-AA93-94B759933641}" type="presOf" srcId="{B69F1B8A-24E3-4302-A5F6-8402E370A25C}" destId="{5A0E734B-2496-4B6E-A5E5-00B5922DFEB9}" srcOrd="0" destOrd="0" presId="urn:microsoft.com/office/officeart/2005/8/layout/chevron1"/>
    <dgm:cxn modelId="{99CD2299-CC44-435C-B93F-8FD5301873E1}" srcId="{D7B375E0-71E4-4B5C-9AFB-E691EDFEF194}" destId="{4A124C53-F478-4ADE-AB05-956D1DB16F71}" srcOrd="0" destOrd="0" parTransId="{1F23DBBA-30FE-4B02-88F2-9C1B5799E058}" sibTransId="{C5CD9FB5-EF40-4AD0-8B91-0D56DCCBDC45}"/>
    <dgm:cxn modelId="{B5D47A9B-2AEB-472C-B202-4A2573963795}" type="presOf" srcId="{C1B4845C-BA16-4CA0-88F4-7C865A364412}" destId="{E93A26DE-7C30-4667-B9E5-01717C378493}" srcOrd="0" destOrd="0" presId="urn:microsoft.com/office/officeart/2005/8/layout/chevron1"/>
    <dgm:cxn modelId="{4CEACABE-17F9-42ED-B2A5-175C67749C24}" srcId="{D7B375E0-71E4-4B5C-9AFB-E691EDFEF194}" destId="{0AAF7C15-EF44-4475-AF62-21145A3B985A}" srcOrd="4" destOrd="0" parTransId="{BE44DD65-064F-4DDD-BEFF-8E21D5520C51}" sibTransId="{44E2C0DA-7429-4856-BA85-1310E9F88FAE}"/>
    <dgm:cxn modelId="{967B24C7-2F98-4E34-AEC6-14E04D971D40}" srcId="{D7B375E0-71E4-4B5C-9AFB-E691EDFEF194}" destId="{529E36DA-F302-4980-8AB8-33DDD93A0A9B}" srcOrd="1" destOrd="0" parTransId="{1473B2E7-005E-47D5-8737-EC34730D6BA9}" sibTransId="{6664CEDC-3950-473A-A64D-1AD3CEF02851}"/>
    <dgm:cxn modelId="{6EC76BD2-7C11-4279-A759-CF5ACD535386}" type="presOf" srcId="{0AAF7C15-EF44-4475-AF62-21145A3B985A}" destId="{57A712BA-86F9-4F25-A5D0-D3318C185AEF}" srcOrd="0" destOrd="0" presId="urn:microsoft.com/office/officeart/2005/8/layout/chevron1"/>
    <dgm:cxn modelId="{2EEBA534-F128-4459-8970-BAB1040569E4}" type="presParOf" srcId="{8DB68DEA-AE29-4385-B905-1E1F39C130F7}" destId="{E5C3DA5A-9293-4877-9A3B-C629D076AEC8}" srcOrd="0" destOrd="0" presId="urn:microsoft.com/office/officeart/2005/8/layout/chevron1"/>
    <dgm:cxn modelId="{AD380527-4DFB-4CF6-B983-1AF45FC1816F}" type="presParOf" srcId="{8DB68DEA-AE29-4385-B905-1E1F39C130F7}" destId="{D0DD59DE-C8BE-4783-B5A0-4CCC79EBBC24}" srcOrd="1" destOrd="0" presId="urn:microsoft.com/office/officeart/2005/8/layout/chevron1"/>
    <dgm:cxn modelId="{2633D30A-7930-43AA-9954-239087EA3B1C}" type="presParOf" srcId="{8DB68DEA-AE29-4385-B905-1E1F39C130F7}" destId="{D85D6B13-5C23-421A-9E64-CA35463928F2}" srcOrd="2" destOrd="0" presId="urn:microsoft.com/office/officeart/2005/8/layout/chevron1"/>
    <dgm:cxn modelId="{7ACC2CA7-5E37-4792-954B-0815E2FCECC9}" type="presParOf" srcId="{8DB68DEA-AE29-4385-B905-1E1F39C130F7}" destId="{1488EECB-7B03-454E-A19B-9C20E7645B50}" srcOrd="3" destOrd="0" presId="urn:microsoft.com/office/officeart/2005/8/layout/chevron1"/>
    <dgm:cxn modelId="{82188872-BA83-430E-80C2-12E61AD4CB25}" type="presParOf" srcId="{8DB68DEA-AE29-4385-B905-1E1F39C130F7}" destId="{5A0E734B-2496-4B6E-A5E5-00B5922DFEB9}" srcOrd="4" destOrd="0" presId="urn:microsoft.com/office/officeart/2005/8/layout/chevron1"/>
    <dgm:cxn modelId="{246BF8C0-63E9-4E56-906F-141F9C6B8C4C}" type="presParOf" srcId="{8DB68DEA-AE29-4385-B905-1E1F39C130F7}" destId="{5D1860E5-77A1-4E33-B720-7E9F91CAC927}" srcOrd="5" destOrd="0" presId="urn:microsoft.com/office/officeart/2005/8/layout/chevron1"/>
    <dgm:cxn modelId="{D919709B-6FEA-45D2-AF56-6A6AE0AC86AF}" type="presParOf" srcId="{8DB68DEA-AE29-4385-B905-1E1F39C130F7}" destId="{E93A26DE-7C30-4667-B9E5-01717C378493}" srcOrd="6" destOrd="0" presId="urn:microsoft.com/office/officeart/2005/8/layout/chevron1"/>
    <dgm:cxn modelId="{DA880BBF-809B-4316-A651-262633B13DA1}" type="presParOf" srcId="{8DB68DEA-AE29-4385-B905-1E1F39C130F7}" destId="{2AAEFD1A-5DE8-4D36-BB10-C30414945186}" srcOrd="7" destOrd="0" presId="urn:microsoft.com/office/officeart/2005/8/layout/chevron1"/>
    <dgm:cxn modelId="{4D04619F-BA87-4AC3-822D-7EB566DDB513}" type="presParOf" srcId="{8DB68DEA-AE29-4385-B905-1E1F39C130F7}" destId="{57A712BA-86F9-4F25-A5D0-D3318C185AEF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F58DAC-9B40-44C2-AF50-2C0DECBE3E59}" type="doc">
      <dgm:prSet loTypeId="urn:microsoft.com/office/officeart/2005/8/layout/hList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7F97CA-4AB3-4E2A-83D0-76250694E580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44661012-606D-40A3-8FAA-5F713053A8F3}" type="parTrans" cxnId="{4FA3ADEC-2B29-482D-9C8E-84933DD0DE7E}">
      <dgm:prSet/>
      <dgm:spPr/>
      <dgm:t>
        <a:bodyPr/>
        <a:lstStyle/>
        <a:p>
          <a:endParaRPr lang="en-US"/>
        </a:p>
      </dgm:t>
    </dgm:pt>
    <dgm:pt modelId="{1243E548-B1F9-4CF3-99AB-F2DA8E77EF40}" type="sibTrans" cxnId="{4FA3ADEC-2B29-482D-9C8E-84933DD0DE7E}">
      <dgm:prSet/>
      <dgm:spPr/>
      <dgm:t>
        <a:bodyPr/>
        <a:lstStyle/>
        <a:p>
          <a:endParaRPr lang="en-US"/>
        </a:p>
      </dgm:t>
    </dgm:pt>
    <dgm:pt modelId="{550EED9E-B926-4A4D-8E6C-00F406D31DBD}">
      <dgm:prSet phldrT="[Text]" custT="1"/>
      <dgm:spPr/>
      <dgm:t>
        <a:bodyPr/>
        <a:lstStyle/>
        <a:p>
          <a:pPr algn="just"/>
          <a:r>
            <a:rPr lang="en-US" sz="2000" dirty="0">
              <a:solidFill>
                <a:schemeClr val="tx1"/>
              </a:solidFill>
            </a:rPr>
            <a:t>Destructive testing is </a:t>
          </a:r>
          <a:r>
            <a:rPr lang="en-US" sz="2000">
              <a:solidFill>
                <a:schemeClr val="tx1"/>
              </a:solidFill>
            </a:rPr>
            <a:t>limited for preserving building </a:t>
          </a:r>
          <a:r>
            <a:rPr lang="en-US" sz="2000" dirty="0">
              <a:solidFill>
                <a:schemeClr val="tx1"/>
              </a:solidFill>
            </a:rPr>
            <a:t>structural integrity, </a:t>
          </a:r>
          <a:r>
            <a:rPr lang="en-US" sz="2000">
              <a:solidFill>
                <a:schemeClr val="tx1"/>
              </a:solidFill>
            </a:rPr>
            <a:t>so only few </a:t>
          </a:r>
          <a:r>
            <a:rPr lang="en-US" sz="2000" dirty="0">
              <a:solidFill>
                <a:schemeClr val="tx1"/>
              </a:solidFill>
            </a:rPr>
            <a:t>cores can </a:t>
          </a:r>
          <a:r>
            <a:rPr lang="en-US" sz="2000">
              <a:solidFill>
                <a:schemeClr val="tx1"/>
              </a:solidFill>
            </a:rPr>
            <a:t>be extracted —</a:t>
          </a:r>
          <a:r>
            <a:rPr lang="en-US" sz="2000" dirty="0">
              <a:solidFill>
                <a:schemeClr val="tx1"/>
              </a:solidFill>
            </a:rPr>
            <a:t>often not enough </a:t>
          </a:r>
          <a:r>
            <a:rPr lang="en-US" sz="2000">
              <a:solidFill>
                <a:schemeClr val="tx1"/>
              </a:solidFill>
            </a:rPr>
            <a:t>to be representative for </a:t>
          </a:r>
          <a:r>
            <a:rPr lang="en-US" sz="2000" dirty="0">
              <a:solidFill>
                <a:schemeClr val="tx1"/>
              </a:solidFill>
            </a:rPr>
            <a:t>the whole structure.</a:t>
          </a:r>
        </a:p>
      </dgm:t>
    </dgm:pt>
    <dgm:pt modelId="{41EAFFFE-DA87-4E54-877C-7B6EF8531F58}" type="parTrans" cxnId="{CDEAD7EB-570D-4BA8-938B-0CAE2BCA3B37}">
      <dgm:prSet/>
      <dgm:spPr/>
      <dgm:t>
        <a:bodyPr/>
        <a:lstStyle/>
        <a:p>
          <a:endParaRPr lang="en-US"/>
        </a:p>
      </dgm:t>
    </dgm:pt>
    <dgm:pt modelId="{FCF723C0-D91A-4CB2-84BA-6CD31A6ADEB7}" type="sibTrans" cxnId="{CDEAD7EB-570D-4BA8-938B-0CAE2BCA3B37}">
      <dgm:prSet/>
      <dgm:spPr/>
      <dgm:t>
        <a:bodyPr/>
        <a:lstStyle/>
        <a:p>
          <a:endParaRPr lang="en-US"/>
        </a:p>
      </dgm:t>
    </dgm:pt>
    <dgm:pt modelId="{CA3A6F0A-716E-4C5F-9C3F-6DB1DD774CDE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6074F6AC-B627-467D-8FEC-4076C67D4EFC}" type="parTrans" cxnId="{E30731EB-DDFC-4D15-8F32-83C6927482DF}">
      <dgm:prSet/>
      <dgm:spPr/>
      <dgm:t>
        <a:bodyPr/>
        <a:lstStyle/>
        <a:p>
          <a:endParaRPr lang="en-US"/>
        </a:p>
      </dgm:t>
    </dgm:pt>
    <dgm:pt modelId="{23185068-26F9-45E7-BA8E-40A6213F1174}" type="sibTrans" cxnId="{E30731EB-DDFC-4D15-8F32-83C6927482DF}">
      <dgm:prSet/>
      <dgm:spPr/>
      <dgm:t>
        <a:bodyPr/>
        <a:lstStyle/>
        <a:p>
          <a:endParaRPr lang="en-US"/>
        </a:p>
      </dgm:t>
    </dgm:pt>
    <dgm:pt modelId="{D650A598-8B14-48CD-A4A3-4739E3A786F3}">
      <dgm:prSet phldrT="[Text]"/>
      <dgm:spPr/>
      <dgm:t>
        <a:bodyPr/>
        <a:lstStyle/>
        <a:p>
          <a:pPr algn="just"/>
          <a:r>
            <a:rPr lang="en-US" dirty="0">
              <a:solidFill>
                <a:schemeClr val="tx1"/>
              </a:solidFill>
            </a:rPr>
            <a:t>Moreover, core extraction can be technically challenging or unfeasible in certain situations, due to the location of the structural member, limited accessibility for drilling equipment, or other operational constraints.</a:t>
          </a:r>
        </a:p>
      </dgm:t>
    </dgm:pt>
    <dgm:pt modelId="{1AEE945B-11E2-447F-BB89-4C9C105A9DDF}" type="parTrans" cxnId="{1D0C326A-21CD-40F4-B877-8BE50B4FA191}">
      <dgm:prSet/>
      <dgm:spPr/>
      <dgm:t>
        <a:bodyPr/>
        <a:lstStyle/>
        <a:p>
          <a:endParaRPr lang="en-US"/>
        </a:p>
      </dgm:t>
    </dgm:pt>
    <dgm:pt modelId="{BC4CAD2D-C761-49DA-8C6F-30AAEDC4D325}" type="sibTrans" cxnId="{1D0C326A-21CD-40F4-B877-8BE50B4FA191}">
      <dgm:prSet/>
      <dgm:spPr/>
      <dgm:t>
        <a:bodyPr/>
        <a:lstStyle/>
        <a:p>
          <a:endParaRPr lang="en-US"/>
        </a:p>
      </dgm:t>
    </dgm:pt>
    <dgm:pt modelId="{18121155-BBD9-4D66-B8BA-17DA60E64E03}">
      <dgm:prSet/>
      <dgm:spPr/>
      <dgm:t>
        <a:bodyPr/>
        <a:lstStyle/>
        <a:p>
          <a:pPr algn="l"/>
          <a:endParaRPr lang="en-US" sz="1900" dirty="0"/>
        </a:p>
      </dgm:t>
    </dgm:pt>
    <dgm:pt modelId="{CBE12D69-7617-4A67-A010-AF24DDE43F25}" type="parTrans" cxnId="{71DA06C7-B88C-43E1-88CC-AC15C5B0BDA6}">
      <dgm:prSet/>
      <dgm:spPr/>
      <dgm:t>
        <a:bodyPr/>
        <a:lstStyle/>
        <a:p>
          <a:endParaRPr lang="en-US"/>
        </a:p>
      </dgm:t>
    </dgm:pt>
    <dgm:pt modelId="{4B9061E9-312D-484B-AFE9-93FFAB0EB4FE}" type="sibTrans" cxnId="{71DA06C7-B88C-43E1-88CC-AC15C5B0BDA6}">
      <dgm:prSet/>
      <dgm:spPr/>
      <dgm:t>
        <a:bodyPr/>
        <a:lstStyle/>
        <a:p>
          <a:endParaRPr lang="en-US"/>
        </a:p>
      </dgm:t>
    </dgm:pt>
    <dgm:pt modelId="{01A9A87B-B79E-43F0-81F7-B38CE52CC6A6}">
      <dgm:prSet/>
      <dgm:spPr/>
      <dgm:t>
        <a:bodyPr/>
        <a:lstStyle/>
        <a:p>
          <a:pPr algn="l"/>
          <a:endParaRPr lang="en-US"/>
        </a:p>
      </dgm:t>
    </dgm:pt>
    <dgm:pt modelId="{2CBB734F-AD3B-4963-B089-86B7673EA7F0}" type="parTrans" cxnId="{4EFF3B3D-0B20-4B89-9D4F-55956C3A13F9}">
      <dgm:prSet/>
      <dgm:spPr/>
      <dgm:t>
        <a:bodyPr/>
        <a:lstStyle/>
        <a:p>
          <a:endParaRPr lang="en-US"/>
        </a:p>
      </dgm:t>
    </dgm:pt>
    <dgm:pt modelId="{7BBC2B57-9BE9-4298-BCAE-073420BF97A6}" type="sibTrans" cxnId="{4EFF3B3D-0B20-4B89-9D4F-55956C3A13F9}">
      <dgm:prSet/>
      <dgm:spPr/>
      <dgm:t>
        <a:bodyPr/>
        <a:lstStyle/>
        <a:p>
          <a:endParaRPr lang="en-US"/>
        </a:p>
      </dgm:t>
    </dgm:pt>
    <dgm:pt modelId="{8AA850A6-CFEA-415E-AED3-64EDF81A7175}">
      <dgm:prSet phldrT="[Text]"/>
      <dgm:spPr/>
      <dgm:t>
        <a:bodyPr/>
        <a:lstStyle/>
        <a:p>
          <a:pPr algn="l"/>
          <a:endParaRPr lang="en-US" dirty="0"/>
        </a:p>
      </dgm:t>
    </dgm:pt>
    <dgm:pt modelId="{F4E780C6-1F54-40AA-BA40-9D3C2FA52C60}" type="parTrans" cxnId="{DCA034D3-D0D6-4EA1-9EBD-165D3622FB7E}">
      <dgm:prSet/>
      <dgm:spPr/>
      <dgm:t>
        <a:bodyPr/>
        <a:lstStyle/>
        <a:p>
          <a:endParaRPr lang="en-US"/>
        </a:p>
      </dgm:t>
    </dgm:pt>
    <dgm:pt modelId="{54D71515-9D84-4284-AA2F-0AFCDB4FCB38}" type="sibTrans" cxnId="{DCA034D3-D0D6-4EA1-9EBD-165D3622FB7E}">
      <dgm:prSet/>
      <dgm:spPr/>
      <dgm:t>
        <a:bodyPr/>
        <a:lstStyle/>
        <a:p>
          <a:endParaRPr lang="en-US"/>
        </a:p>
      </dgm:t>
    </dgm:pt>
    <dgm:pt modelId="{5DBF0BF2-193E-4F87-A2A7-3EBE7A236C6B}">
      <dgm:prSet phldrT="[Text]" custT="1"/>
      <dgm:spPr/>
      <dgm:t>
        <a:bodyPr/>
        <a:lstStyle/>
        <a:p>
          <a:pPr algn="l"/>
          <a:endParaRPr lang="en-US" sz="2000" dirty="0"/>
        </a:p>
      </dgm:t>
    </dgm:pt>
    <dgm:pt modelId="{FC027276-1DBE-4DAA-88B9-55FC66050C2A}" type="parTrans" cxnId="{10B44F4C-F316-4F86-839C-B945751B908E}">
      <dgm:prSet/>
      <dgm:spPr/>
      <dgm:t>
        <a:bodyPr/>
        <a:lstStyle/>
        <a:p>
          <a:endParaRPr lang="en-US"/>
        </a:p>
      </dgm:t>
    </dgm:pt>
    <dgm:pt modelId="{20FC8BBE-032F-4AF2-B865-54BFB4BCFFD9}" type="sibTrans" cxnId="{10B44F4C-F316-4F86-839C-B945751B908E}">
      <dgm:prSet/>
      <dgm:spPr/>
      <dgm:t>
        <a:bodyPr/>
        <a:lstStyle/>
        <a:p>
          <a:endParaRPr lang="en-US"/>
        </a:p>
      </dgm:t>
    </dgm:pt>
    <dgm:pt modelId="{7ABCD04E-98AD-4FEA-B18E-F5D2768773C6}">
      <dgm:prSet phldrT="[Text]" custT="1"/>
      <dgm:spPr/>
      <dgm:t>
        <a:bodyPr/>
        <a:lstStyle/>
        <a:p>
          <a:pPr algn="just"/>
          <a:endParaRPr lang="en-US" sz="2000" dirty="0">
            <a:solidFill>
              <a:schemeClr val="tx1"/>
            </a:solidFill>
          </a:endParaRPr>
        </a:p>
      </dgm:t>
    </dgm:pt>
    <dgm:pt modelId="{DC49C8B9-8308-48C9-A102-A9A6CF25E120}" type="parTrans" cxnId="{D5F648D6-B1A8-4800-8A16-63449BE92A47}">
      <dgm:prSet/>
      <dgm:spPr/>
      <dgm:t>
        <a:bodyPr/>
        <a:lstStyle/>
        <a:p>
          <a:endParaRPr lang="en-GB"/>
        </a:p>
      </dgm:t>
    </dgm:pt>
    <dgm:pt modelId="{706F8435-7DF5-4D8E-ABD2-5E65E7DFD9AA}" type="sibTrans" cxnId="{D5F648D6-B1A8-4800-8A16-63449BE92A47}">
      <dgm:prSet/>
      <dgm:spPr/>
      <dgm:t>
        <a:bodyPr/>
        <a:lstStyle/>
        <a:p>
          <a:endParaRPr lang="en-GB"/>
        </a:p>
      </dgm:t>
    </dgm:pt>
    <dgm:pt modelId="{38B65FE7-59DF-4563-93F2-2BFAFA267033}">
      <dgm:prSet phldrT="[Text]" custT="1"/>
      <dgm:spPr/>
      <dgm:t>
        <a:bodyPr/>
        <a:lstStyle/>
        <a:p>
          <a:pPr algn="just"/>
          <a:endParaRPr lang="en-US" sz="2000" dirty="0">
            <a:solidFill>
              <a:schemeClr val="tx1"/>
            </a:solidFill>
          </a:endParaRPr>
        </a:p>
      </dgm:t>
    </dgm:pt>
    <dgm:pt modelId="{A9342DB3-2DA0-4551-8DC2-E62BF51790B6}" type="parTrans" cxnId="{7C60F27A-BABF-4F04-9B6C-053F91CE7737}">
      <dgm:prSet/>
      <dgm:spPr/>
      <dgm:t>
        <a:bodyPr/>
        <a:lstStyle/>
        <a:p>
          <a:endParaRPr lang="en-GB"/>
        </a:p>
      </dgm:t>
    </dgm:pt>
    <dgm:pt modelId="{FA823793-AFA2-472D-936C-BA58A658947C}" type="sibTrans" cxnId="{7C60F27A-BABF-4F04-9B6C-053F91CE7737}">
      <dgm:prSet/>
      <dgm:spPr/>
      <dgm:t>
        <a:bodyPr/>
        <a:lstStyle/>
        <a:p>
          <a:endParaRPr lang="en-GB"/>
        </a:p>
      </dgm:t>
    </dgm:pt>
    <dgm:pt modelId="{F2359B81-1A8A-4BC3-87CD-7B33D9E1CE48}">
      <dgm:prSet phldrT="[Text]"/>
      <dgm:spPr/>
      <dgm:t>
        <a:bodyPr/>
        <a:lstStyle/>
        <a:p>
          <a:pPr algn="just"/>
          <a:endParaRPr lang="en-US" dirty="0">
            <a:solidFill>
              <a:schemeClr val="tx1"/>
            </a:solidFill>
          </a:endParaRPr>
        </a:p>
      </dgm:t>
    </dgm:pt>
    <dgm:pt modelId="{43CDC796-D1A3-41B1-BB64-1F0459FE35C1}" type="parTrans" cxnId="{DC916139-724F-4D32-A264-F2D1AC29244E}">
      <dgm:prSet/>
      <dgm:spPr/>
      <dgm:t>
        <a:bodyPr/>
        <a:lstStyle/>
        <a:p>
          <a:endParaRPr lang="en-GB"/>
        </a:p>
      </dgm:t>
    </dgm:pt>
    <dgm:pt modelId="{5CBB0AA3-E812-4EA5-9D19-1CC3DBB98F8E}" type="sibTrans" cxnId="{DC916139-724F-4D32-A264-F2D1AC29244E}">
      <dgm:prSet/>
      <dgm:spPr/>
      <dgm:t>
        <a:bodyPr/>
        <a:lstStyle/>
        <a:p>
          <a:endParaRPr lang="en-GB"/>
        </a:p>
      </dgm:t>
    </dgm:pt>
    <dgm:pt modelId="{FA48F1C1-1AF0-4E36-B343-4576B4848EB3}">
      <dgm:prSet phldrT="[Text]"/>
      <dgm:spPr/>
      <dgm:t>
        <a:bodyPr/>
        <a:lstStyle/>
        <a:p>
          <a:pPr algn="just"/>
          <a:endParaRPr lang="en-US" dirty="0">
            <a:solidFill>
              <a:schemeClr val="tx1"/>
            </a:solidFill>
          </a:endParaRPr>
        </a:p>
      </dgm:t>
    </dgm:pt>
    <dgm:pt modelId="{234BBBEC-C25E-401D-BE6F-8A06A033AF4C}" type="parTrans" cxnId="{483CC0F1-5BB7-4587-92FB-2F445E5E051A}">
      <dgm:prSet/>
      <dgm:spPr/>
      <dgm:t>
        <a:bodyPr/>
        <a:lstStyle/>
        <a:p>
          <a:endParaRPr lang="en-GB"/>
        </a:p>
      </dgm:t>
    </dgm:pt>
    <dgm:pt modelId="{F0E764CD-E3C4-4C94-90AB-B8BA9E682D5F}" type="sibTrans" cxnId="{483CC0F1-5BB7-4587-92FB-2F445E5E051A}">
      <dgm:prSet/>
      <dgm:spPr/>
      <dgm:t>
        <a:bodyPr/>
        <a:lstStyle/>
        <a:p>
          <a:endParaRPr lang="en-GB"/>
        </a:p>
      </dgm:t>
    </dgm:pt>
    <dgm:pt modelId="{13F01BD5-34F5-44B3-9D4D-EE8152B4F335}" type="pres">
      <dgm:prSet presAssocID="{18F58DAC-9B40-44C2-AF50-2C0DECBE3E59}" presName="linearFlow" presStyleCnt="0">
        <dgm:presLayoutVars>
          <dgm:dir/>
          <dgm:animLvl val="lvl"/>
          <dgm:resizeHandles/>
        </dgm:presLayoutVars>
      </dgm:prSet>
      <dgm:spPr/>
    </dgm:pt>
    <dgm:pt modelId="{029EC87C-C989-4D08-939F-D8A8EA947BCF}" type="pres">
      <dgm:prSet presAssocID="{BE7F97CA-4AB3-4E2A-83D0-76250694E580}" presName="compositeNode" presStyleCnt="0">
        <dgm:presLayoutVars>
          <dgm:bulletEnabled val="1"/>
        </dgm:presLayoutVars>
      </dgm:prSet>
      <dgm:spPr/>
    </dgm:pt>
    <dgm:pt modelId="{8E44E42B-40D5-48FD-8180-98AC93E64939}" type="pres">
      <dgm:prSet presAssocID="{BE7F97CA-4AB3-4E2A-83D0-76250694E580}" presName="image" presStyleLbl="fgImgPlace1" presStyleIdx="0" presStyleCnt="2" custScaleX="183502" custScaleY="155906" custLinFactNeighborX="47199" custLinFactNeighborY="40508"/>
      <dgm:spPr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</dgm:spPr>
    </dgm:pt>
    <dgm:pt modelId="{8D901307-412C-4996-B076-1752AF71697A}" type="pres">
      <dgm:prSet presAssocID="{BE7F97CA-4AB3-4E2A-83D0-76250694E580}" presName="childNode" presStyleLbl="node1" presStyleIdx="0" presStyleCnt="2" custLinFactNeighborX="20" custLinFactNeighborY="941">
        <dgm:presLayoutVars>
          <dgm:bulletEnabled val="1"/>
        </dgm:presLayoutVars>
      </dgm:prSet>
      <dgm:spPr/>
    </dgm:pt>
    <dgm:pt modelId="{EC43DE16-51F2-4655-B042-FBD7886D3B02}" type="pres">
      <dgm:prSet presAssocID="{BE7F97CA-4AB3-4E2A-83D0-76250694E580}" presName="parentNode" presStyleLbl="revTx" presStyleIdx="0" presStyleCnt="2">
        <dgm:presLayoutVars>
          <dgm:chMax val="0"/>
          <dgm:bulletEnabled val="1"/>
        </dgm:presLayoutVars>
      </dgm:prSet>
      <dgm:spPr/>
    </dgm:pt>
    <dgm:pt modelId="{FFC27216-8264-48CA-8A7E-0271EDAB52ED}" type="pres">
      <dgm:prSet presAssocID="{1243E548-B1F9-4CF3-99AB-F2DA8E77EF40}" presName="sibTrans" presStyleCnt="0"/>
      <dgm:spPr/>
    </dgm:pt>
    <dgm:pt modelId="{A68ED6AC-8BC7-448E-A302-EFB77C8F9325}" type="pres">
      <dgm:prSet presAssocID="{CA3A6F0A-716E-4C5F-9C3F-6DB1DD774CDE}" presName="compositeNode" presStyleCnt="0">
        <dgm:presLayoutVars>
          <dgm:bulletEnabled val="1"/>
        </dgm:presLayoutVars>
      </dgm:prSet>
      <dgm:spPr/>
    </dgm:pt>
    <dgm:pt modelId="{AC861D24-3ECD-4456-8C2F-1D09DA784E32}" type="pres">
      <dgm:prSet presAssocID="{CA3A6F0A-716E-4C5F-9C3F-6DB1DD774CDE}" presName="image" presStyleLbl="fgImgPlace1" presStyleIdx="1" presStyleCnt="2" custAng="16200000" custScaleX="158281" custScaleY="189859" custLinFactNeighborX="31966" custLinFactNeighborY="35422"/>
      <dgm:spPr>
        <a:blipFill rotWithShape="1">
          <a:blip xmlns:r="http://schemas.openxmlformats.org/officeDocument/2006/relationships" r:embed="rId2"/>
          <a:srcRect/>
          <a:stretch>
            <a:fillRect l="-24000" r="-24000"/>
          </a:stretch>
        </a:blipFill>
      </dgm:spPr>
    </dgm:pt>
    <dgm:pt modelId="{40A9B1F9-08E6-4FB1-997F-61E96C2494B9}" type="pres">
      <dgm:prSet presAssocID="{CA3A6F0A-716E-4C5F-9C3F-6DB1DD774CDE}" presName="childNode" presStyleLbl="node1" presStyleIdx="1" presStyleCnt="2" custScaleX="130174">
        <dgm:presLayoutVars>
          <dgm:bulletEnabled val="1"/>
        </dgm:presLayoutVars>
      </dgm:prSet>
      <dgm:spPr/>
    </dgm:pt>
    <dgm:pt modelId="{1F864048-04B5-46C7-B22E-C2BC06723521}" type="pres">
      <dgm:prSet presAssocID="{CA3A6F0A-716E-4C5F-9C3F-6DB1DD774CDE}" presName="parentNode" presStyleLbl="revTx" presStyleIdx="1" presStyleCnt="2">
        <dgm:presLayoutVars>
          <dgm:chMax val="0"/>
          <dgm:bulletEnabled val="1"/>
        </dgm:presLayoutVars>
      </dgm:prSet>
      <dgm:spPr/>
    </dgm:pt>
  </dgm:ptLst>
  <dgm:cxnLst>
    <dgm:cxn modelId="{4773B10F-59EC-439D-95D0-C1860C563AB0}" type="presOf" srcId="{38B65FE7-59DF-4563-93F2-2BFAFA267033}" destId="{8D901307-412C-4996-B076-1752AF71697A}" srcOrd="0" destOrd="2" presId="urn:microsoft.com/office/officeart/2005/8/layout/hList2"/>
    <dgm:cxn modelId="{8095211F-B66D-4B40-A501-01A4C1762D11}" type="presOf" srcId="{18121155-BBD9-4D66-B8BA-17DA60E64E03}" destId="{8D901307-412C-4996-B076-1752AF71697A}" srcOrd="0" destOrd="4" presId="urn:microsoft.com/office/officeart/2005/8/layout/hList2"/>
    <dgm:cxn modelId="{B2C0B92D-4EDD-4903-8F9B-26038174110D}" type="presOf" srcId="{CA3A6F0A-716E-4C5F-9C3F-6DB1DD774CDE}" destId="{1F864048-04B5-46C7-B22E-C2BC06723521}" srcOrd="0" destOrd="0" presId="urn:microsoft.com/office/officeart/2005/8/layout/hList2"/>
    <dgm:cxn modelId="{1BE49838-02E0-4FA2-BF4A-1C37BD5F4375}" type="presOf" srcId="{FA48F1C1-1AF0-4E36-B343-4576B4848EB3}" destId="{40A9B1F9-08E6-4FB1-997F-61E96C2494B9}" srcOrd="0" destOrd="2" presId="urn:microsoft.com/office/officeart/2005/8/layout/hList2"/>
    <dgm:cxn modelId="{DC916139-724F-4D32-A264-F2D1AC29244E}" srcId="{CA3A6F0A-716E-4C5F-9C3F-6DB1DD774CDE}" destId="{F2359B81-1A8A-4BC3-87CD-7B33D9E1CE48}" srcOrd="1" destOrd="0" parTransId="{43CDC796-D1A3-41B1-BB64-1F0459FE35C1}" sibTransId="{5CBB0AA3-E812-4EA5-9D19-1CC3DBB98F8E}"/>
    <dgm:cxn modelId="{4EFF3B3D-0B20-4B89-9D4F-55956C3A13F9}" srcId="{CA3A6F0A-716E-4C5F-9C3F-6DB1DD774CDE}" destId="{01A9A87B-B79E-43F0-81F7-B38CE52CC6A6}" srcOrd="4" destOrd="0" parTransId="{2CBB734F-AD3B-4963-B089-86B7673EA7F0}" sibTransId="{7BBC2B57-9BE9-4298-BCAE-073420BF97A6}"/>
    <dgm:cxn modelId="{AD871E5B-20DE-4CE0-9F34-5E03962A2074}" type="presOf" srcId="{550EED9E-B926-4A4D-8E6C-00F406D31DBD}" destId="{8D901307-412C-4996-B076-1752AF71697A}" srcOrd="0" destOrd="3" presId="urn:microsoft.com/office/officeart/2005/8/layout/hList2"/>
    <dgm:cxn modelId="{FF02715C-D239-434B-BE8F-8A8A02E1D8A1}" type="presOf" srcId="{5DBF0BF2-193E-4F87-A2A7-3EBE7A236C6B}" destId="{8D901307-412C-4996-B076-1752AF71697A}" srcOrd="0" destOrd="0" presId="urn:microsoft.com/office/officeart/2005/8/layout/hList2"/>
    <dgm:cxn modelId="{B6F57D64-DD75-4689-9A64-A847B5CF89E0}" type="presOf" srcId="{7ABCD04E-98AD-4FEA-B18E-F5D2768773C6}" destId="{8D901307-412C-4996-B076-1752AF71697A}" srcOrd="0" destOrd="1" presId="urn:microsoft.com/office/officeart/2005/8/layout/hList2"/>
    <dgm:cxn modelId="{1D0C326A-21CD-40F4-B877-8BE50B4FA191}" srcId="{CA3A6F0A-716E-4C5F-9C3F-6DB1DD774CDE}" destId="{D650A598-8B14-48CD-A4A3-4739E3A786F3}" srcOrd="3" destOrd="0" parTransId="{1AEE945B-11E2-447F-BB89-4C9C105A9DDF}" sibTransId="{BC4CAD2D-C761-49DA-8C6F-30AAEDC4D325}"/>
    <dgm:cxn modelId="{10B44F4C-F316-4F86-839C-B945751B908E}" srcId="{BE7F97CA-4AB3-4E2A-83D0-76250694E580}" destId="{5DBF0BF2-193E-4F87-A2A7-3EBE7A236C6B}" srcOrd="0" destOrd="0" parTransId="{FC027276-1DBE-4DAA-88B9-55FC66050C2A}" sibTransId="{20FC8BBE-032F-4AF2-B865-54BFB4BCFFD9}"/>
    <dgm:cxn modelId="{69095856-9183-4D9D-B5A9-5A55F834C97C}" type="presOf" srcId="{BE7F97CA-4AB3-4E2A-83D0-76250694E580}" destId="{EC43DE16-51F2-4655-B042-FBD7886D3B02}" srcOrd="0" destOrd="0" presId="urn:microsoft.com/office/officeart/2005/8/layout/hList2"/>
    <dgm:cxn modelId="{7C60F27A-BABF-4F04-9B6C-053F91CE7737}" srcId="{BE7F97CA-4AB3-4E2A-83D0-76250694E580}" destId="{38B65FE7-59DF-4563-93F2-2BFAFA267033}" srcOrd="2" destOrd="0" parTransId="{A9342DB3-2DA0-4551-8DC2-E62BF51790B6}" sibTransId="{FA823793-AFA2-472D-936C-BA58A658947C}"/>
    <dgm:cxn modelId="{E89F5882-D6A6-49F5-A9FF-0D2654E379E8}" type="presOf" srcId="{D650A598-8B14-48CD-A4A3-4739E3A786F3}" destId="{40A9B1F9-08E6-4FB1-997F-61E96C2494B9}" srcOrd="0" destOrd="3" presId="urn:microsoft.com/office/officeart/2005/8/layout/hList2"/>
    <dgm:cxn modelId="{09C7EA8F-A116-4503-B920-FE30E306D1F4}" type="presOf" srcId="{01A9A87B-B79E-43F0-81F7-B38CE52CC6A6}" destId="{40A9B1F9-08E6-4FB1-997F-61E96C2494B9}" srcOrd="0" destOrd="4" presId="urn:microsoft.com/office/officeart/2005/8/layout/hList2"/>
    <dgm:cxn modelId="{0A98F3B3-1711-4F82-B4C3-BF5AD64F658F}" type="presOf" srcId="{8AA850A6-CFEA-415E-AED3-64EDF81A7175}" destId="{40A9B1F9-08E6-4FB1-997F-61E96C2494B9}" srcOrd="0" destOrd="0" presId="urn:microsoft.com/office/officeart/2005/8/layout/hList2"/>
    <dgm:cxn modelId="{F105F0BC-7200-4726-ADE4-BBE87277D32B}" type="presOf" srcId="{F2359B81-1A8A-4BC3-87CD-7B33D9E1CE48}" destId="{40A9B1F9-08E6-4FB1-997F-61E96C2494B9}" srcOrd="0" destOrd="1" presId="urn:microsoft.com/office/officeart/2005/8/layout/hList2"/>
    <dgm:cxn modelId="{71DA06C7-B88C-43E1-88CC-AC15C5B0BDA6}" srcId="{BE7F97CA-4AB3-4E2A-83D0-76250694E580}" destId="{18121155-BBD9-4D66-B8BA-17DA60E64E03}" srcOrd="4" destOrd="0" parTransId="{CBE12D69-7617-4A67-A010-AF24DDE43F25}" sibTransId="{4B9061E9-312D-484B-AFE9-93FFAB0EB4FE}"/>
    <dgm:cxn modelId="{DCA034D3-D0D6-4EA1-9EBD-165D3622FB7E}" srcId="{CA3A6F0A-716E-4C5F-9C3F-6DB1DD774CDE}" destId="{8AA850A6-CFEA-415E-AED3-64EDF81A7175}" srcOrd="0" destOrd="0" parTransId="{F4E780C6-1F54-40AA-BA40-9D3C2FA52C60}" sibTransId="{54D71515-9D84-4284-AA2F-0AFCDB4FCB38}"/>
    <dgm:cxn modelId="{D5F648D6-B1A8-4800-8A16-63449BE92A47}" srcId="{BE7F97CA-4AB3-4E2A-83D0-76250694E580}" destId="{7ABCD04E-98AD-4FEA-B18E-F5D2768773C6}" srcOrd="1" destOrd="0" parTransId="{DC49C8B9-8308-48C9-A102-A9A6CF25E120}" sibTransId="{706F8435-7DF5-4D8E-ABD2-5E65E7DFD9AA}"/>
    <dgm:cxn modelId="{E30731EB-DDFC-4D15-8F32-83C6927482DF}" srcId="{18F58DAC-9B40-44C2-AF50-2C0DECBE3E59}" destId="{CA3A6F0A-716E-4C5F-9C3F-6DB1DD774CDE}" srcOrd="1" destOrd="0" parTransId="{6074F6AC-B627-467D-8FEC-4076C67D4EFC}" sibTransId="{23185068-26F9-45E7-BA8E-40A6213F1174}"/>
    <dgm:cxn modelId="{CDEAD7EB-570D-4BA8-938B-0CAE2BCA3B37}" srcId="{BE7F97CA-4AB3-4E2A-83D0-76250694E580}" destId="{550EED9E-B926-4A4D-8E6C-00F406D31DBD}" srcOrd="3" destOrd="0" parTransId="{41EAFFFE-DA87-4E54-877C-7B6EF8531F58}" sibTransId="{FCF723C0-D91A-4CB2-84BA-6CD31A6ADEB7}"/>
    <dgm:cxn modelId="{4FA3ADEC-2B29-482D-9C8E-84933DD0DE7E}" srcId="{18F58DAC-9B40-44C2-AF50-2C0DECBE3E59}" destId="{BE7F97CA-4AB3-4E2A-83D0-76250694E580}" srcOrd="0" destOrd="0" parTransId="{44661012-606D-40A3-8FAA-5F713053A8F3}" sibTransId="{1243E548-B1F9-4CF3-99AB-F2DA8E77EF40}"/>
    <dgm:cxn modelId="{483CC0F1-5BB7-4587-92FB-2F445E5E051A}" srcId="{CA3A6F0A-716E-4C5F-9C3F-6DB1DD774CDE}" destId="{FA48F1C1-1AF0-4E36-B343-4576B4848EB3}" srcOrd="2" destOrd="0" parTransId="{234BBBEC-C25E-401D-BE6F-8A06A033AF4C}" sibTransId="{F0E764CD-E3C4-4C94-90AB-B8BA9E682D5F}"/>
    <dgm:cxn modelId="{D497EEFA-318E-4742-895F-C0C345525630}" type="presOf" srcId="{18F58DAC-9B40-44C2-AF50-2C0DECBE3E59}" destId="{13F01BD5-34F5-44B3-9D4D-EE8152B4F335}" srcOrd="0" destOrd="0" presId="urn:microsoft.com/office/officeart/2005/8/layout/hList2"/>
    <dgm:cxn modelId="{B19AF42F-56FB-4CE6-A9BE-E636359C3EB7}" type="presParOf" srcId="{13F01BD5-34F5-44B3-9D4D-EE8152B4F335}" destId="{029EC87C-C989-4D08-939F-D8A8EA947BCF}" srcOrd="0" destOrd="0" presId="urn:microsoft.com/office/officeart/2005/8/layout/hList2"/>
    <dgm:cxn modelId="{8CEC46C4-536F-4AE4-953D-9E0E8FAE6E2E}" type="presParOf" srcId="{029EC87C-C989-4D08-939F-D8A8EA947BCF}" destId="{8E44E42B-40D5-48FD-8180-98AC93E64939}" srcOrd="0" destOrd="0" presId="urn:microsoft.com/office/officeart/2005/8/layout/hList2"/>
    <dgm:cxn modelId="{D12804DA-D617-4A36-8ED4-DBB89E739C6F}" type="presParOf" srcId="{029EC87C-C989-4D08-939F-D8A8EA947BCF}" destId="{8D901307-412C-4996-B076-1752AF71697A}" srcOrd="1" destOrd="0" presId="urn:microsoft.com/office/officeart/2005/8/layout/hList2"/>
    <dgm:cxn modelId="{9B5FAC68-7C23-49E2-8CDB-58866EB63087}" type="presParOf" srcId="{029EC87C-C989-4D08-939F-D8A8EA947BCF}" destId="{EC43DE16-51F2-4655-B042-FBD7886D3B02}" srcOrd="2" destOrd="0" presId="urn:microsoft.com/office/officeart/2005/8/layout/hList2"/>
    <dgm:cxn modelId="{7D1F833D-CD24-4225-B47B-AF2DCB473B99}" type="presParOf" srcId="{13F01BD5-34F5-44B3-9D4D-EE8152B4F335}" destId="{FFC27216-8264-48CA-8A7E-0271EDAB52ED}" srcOrd="1" destOrd="0" presId="urn:microsoft.com/office/officeart/2005/8/layout/hList2"/>
    <dgm:cxn modelId="{609D5061-81A6-4B5F-8CDA-998C36C3DFA3}" type="presParOf" srcId="{13F01BD5-34F5-44B3-9D4D-EE8152B4F335}" destId="{A68ED6AC-8BC7-448E-A302-EFB77C8F9325}" srcOrd="2" destOrd="0" presId="urn:microsoft.com/office/officeart/2005/8/layout/hList2"/>
    <dgm:cxn modelId="{8DCC3430-C7BC-4A3C-AF3F-65AE665E9DE9}" type="presParOf" srcId="{A68ED6AC-8BC7-448E-A302-EFB77C8F9325}" destId="{AC861D24-3ECD-4456-8C2F-1D09DA784E32}" srcOrd="0" destOrd="0" presId="urn:microsoft.com/office/officeart/2005/8/layout/hList2"/>
    <dgm:cxn modelId="{9B8E5593-B123-4424-B473-FFB3FB86FB95}" type="presParOf" srcId="{A68ED6AC-8BC7-448E-A302-EFB77C8F9325}" destId="{40A9B1F9-08E6-4FB1-997F-61E96C2494B9}" srcOrd="1" destOrd="0" presId="urn:microsoft.com/office/officeart/2005/8/layout/hList2"/>
    <dgm:cxn modelId="{D7BBA626-7487-4E5B-9540-F88F277C35BD}" type="presParOf" srcId="{A68ED6AC-8BC7-448E-A302-EFB77C8F9325}" destId="{1F864048-04B5-46C7-B22E-C2BC06723521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3DA5A-9293-4877-9A3B-C629D076AEC8}">
      <dsp:nvSpPr>
        <dsp:cNvPr id="0" name=""/>
        <dsp:cNvSpPr/>
      </dsp:nvSpPr>
      <dsp:spPr>
        <a:xfrm>
          <a:off x="2353" y="551344"/>
          <a:ext cx="2094405" cy="837762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UPV testing</a:t>
          </a:r>
        </a:p>
      </dsp:txBody>
      <dsp:txXfrm>
        <a:off x="421234" y="551344"/>
        <a:ext cx="1256643" cy="837762"/>
      </dsp:txXfrm>
    </dsp:sp>
    <dsp:sp modelId="{D85D6B13-5C23-421A-9E64-CA35463928F2}">
      <dsp:nvSpPr>
        <dsp:cNvPr id="0" name=""/>
        <dsp:cNvSpPr/>
      </dsp:nvSpPr>
      <dsp:spPr>
        <a:xfrm>
          <a:off x="1887318" y="551344"/>
          <a:ext cx="2094405" cy="837762"/>
        </a:xfrm>
        <a:prstGeom prst="chevron">
          <a:avLst/>
        </a:prstGeom>
        <a:solidFill>
          <a:schemeClr val="accent2">
            <a:hueOff val="-741071"/>
            <a:satOff val="3550"/>
            <a:lumOff val="328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Ultrasonic-based density</a:t>
          </a:r>
        </a:p>
      </dsp:txBody>
      <dsp:txXfrm>
        <a:off x="2306199" y="551344"/>
        <a:ext cx="1256643" cy="837762"/>
      </dsp:txXfrm>
    </dsp:sp>
    <dsp:sp modelId="{5A0E734B-2496-4B6E-A5E5-00B5922DFEB9}">
      <dsp:nvSpPr>
        <dsp:cNvPr id="0" name=""/>
        <dsp:cNvSpPr/>
      </dsp:nvSpPr>
      <dsp:spPr>
        <a:xfrm>
          <a:off x="3772284" y="551344"/>
          <a:ext cx="2094405" cy="837762"/>
        </a:xfrm>
        <a:prstGeom prst="chevron">
          <a:avLst/>
        </a:prstGeom>
        <a:solidFill>
          <a:schemeClr val="accent2">
            <a:hueOff val="-1482143"/>
            <a:satOff val="7100"/>
            <a:lumOff val="656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Dynamic modulus of elasticity</a:t>
          </a:r>
        </a:p>
      </dsp:txBody>
      <dsp:txXfrm>
        <a:off x="4191165" y="551344"/>
        <a:ext cx="1256643" cy="837762"/>
      </dsp:txXfrm>
    </dsp:sp>
    <dsp:sp modelId="{E93A26DE-7C30-4667-B9E5-01717C378493}">
      <dsp:nvSpPr>
        <dsp:cNvPr id="0" name=""/>
        <dsp:cNvSpPr/>
      </dsp:nvSpPr>
      <dsp:spPr>
        <a:xfrm>
          <a:off x="5657249" y="551344"/>
          <a:ext cx="2094405" cy="837762"/>
        </a:xfrm>
        <a:prstGeom prst="chevron">
          <a:avLst/>
        </a:prstGeom>
        <a:solidFill>
          <a:schemeClr val="accent2">
            <a:hueOff val="-2223214"/>
            <a:satOff val="10650"/>
            <a:lumOff val="985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Static modulus of elasticity</a:t>
          </a:r>
        </a:p>
      </dsp:txBody>
      <dsp:txXfrm>
        <a:off x="6076130" y="551344"/>
        <a:ext cx="1256643" cy="837762"/>
      </dsp:txXfrm>
    </dsp:sp>
    <dsp:sp modelId="{57A712BA-86F9-4F25-A5D0-D3318C185AEF}">
      <dsp:nvSpPr>
        <dsp:cNvPr id="0" name=""/>
        <dsp:cNvSpPr/>
      </dsp:nvSpPr>
      <dsp:spPr>
        <a:xfrm>
          <a:off x="7542214" y="551344"/>
          <a:ext cx="2094405" cy="837762"/>
        </a:xfrm>
        <a:prstGeom prst="chevron">
          <a:avLst/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Concrete compressive strength</a:t>
          </a:r>
        </a:p>
      </dsp:txBody>
      <dsp:txXfrm>
        <a:off x="7961095" y="551344"/>
        <a:ext cx="1256643" cy="8377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43DE16-51F2-4655-B042-FBD7886D3B02}">
      <dsp:nvSpPr>
        <dsp:cNvPr id="0" name=""/>
        <dsp:cNvSpPr/>
      </dsp:nvSpPr>
      <dsp:spPr>
        <a:xfrm rot="16200000">
          <a:off x="-1347509" y="2779663"/>
          <a:ext cx="4089923" cy="585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16282" bIns="0" numCol="1" spcCol="1270" anchor="t" anchorCtr="0">
          <a:noAutofit/>
        </a:bodyPr>
        <a:lstStyle/>
        <a:p>
          <a:pPr marL="0" lvl="0" indent="0" algn="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 </a:t>
          </a:r>
        </a:p>
      </dsp:txBody>
      <dsp:txXfrm>
        <a:off x="-1347509" y="2779663"/>
        <a:ext cx="4089923" cy="585390"/>
      </dsp:txXfrm>
    </dsp:sp>
    <dsp:sp modelId="{8D901307-412C-4996-B076-1752AF71697A}">
      <dsp:nvSpPr>
        <dsp:cNvPr id="0" name=""/>
        <dsp:cNvSpPr/>
      </dsp:nvSpPr>
      <dsp:spPr>
        <a:xfrm>
          <a:off x="990730" y="1065883"/>
          <a:ext cx="2915865" cy="40899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516282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>
            <a:solidFill>
              <a:schemeClr val="tx1"/>
            </a:solidFill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>
            <a:solidFill>
              <a:schemeClr val="tx1"/>
            </a:solidFill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</a:rPr>
            <a:t>Destructive testing is </a:t>
          </a:r>
          <a:r>
            <a:rPr lang="en-US" sz="2000" kern="1200">
              <a:solidFill>
                <a:schemeClr val="tx1"/>
              </a:solidFill>
            </a:rPr>
            <a:t>limited for preserving building </a:t>
          </a:r>
          <a:r>
            <a:rPr lang="en-US" sz="2000" kern="1200" dirty="0">
              <a:solidFill>
                <a:schemeClr val="tx1"/>
              </a:solidFill>
            </a:rPr>
            <a:t>structural integrity, </a:t>
          </a:r>
          <a:r>
            <a:rPr lang="en-US" sz="2000" kern="1200">
              <a:solidFill>
                <a:schemeClr val="tx1"/>
              </a:solidFill>
            </a:rPr>
            <a:t>so only few </a:t>
          </a:r>
          <a:r>
            <a:rPr lang="en-US" sz="2000" kern="1200" dirty="0">
              <a:solidFill>
                <a:schemeClr val="tx1"/>
              </a:solidFill>
            </a:rPr>
            <a:t>cores can </a:t>
          </a:r>
          <a:r>
            <a:rPr lang="en-US" sz="2000" kern="1200">
              <a:solidFill>
                <a:schemeClr val="tx1"/>
              </a:solidFill>
            </a:rPr>
            <a:t>be extracted —</a:t>
          </a:r>
          <a:r>
            <a:rPr lang="en-US" sz="2000" kern="1200" dirty="0">
              <a:solidFill>
                <a:schemeClr val="tx1"/>
              </a:solidFill>
            </a:rPr>
            <a:t>often not enough </a:t>
          </a:r>
          <a:r>
            <a:rPr lang="en-US" sz="2000" kern="1200">
              <a:solidFill>
                <a:schemeClr val="tx1"/>
              </a:solidFill>
            </a:rPr>
            <a:t>to be representative for </a:t>
          </a:r>
          <a:r>
            <a:rPr lang="en-US" sz="2000" kern="1200" dirty="0">
              <a:solidFill>
                <a:schemeClr val="tx1"/>
              </a:solidFill>
            </a:rPr>
            <a:t>the whole structure.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900" kern="1200" dirty="0"/>
        </a:p>
      </dsp:txBody>
      <dsp:txXfrm>
        <a:off x="990730" y="1065883"/>
        <a:ext cx="2915865" cy="4089923"/>
      </dsp:txXfrm>
    </dsp:sp>
    <dsp:sp modelId="{8E44E42B-40D5-48FD-8180-98AC93E64939}">
      <dsp:nvSpPr>
        <dsp:cNvPr id="0" name=""/>
        <dsp:cNvSpPr/>
      </dsp:nvSpPr>
      <dsp:spPr>
        <a:xfrm>
          <a:off x="468541" y="401673"/>
          <a:ext cx="2148406" cy="1825318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864048-04B5-46C7-B22E-C2BC06723521}">
      <dsp:nvSpPr>
        <dsp:cNvPr id="0" name=""/>
        <dsp:cNvSpPr/>
      </dsp:nvSpPr>
      <dsp:spPr>
        <a:xfrm rot="16200000">
          <a:off x="3243619" y="2978421"/>
          <a:ext cx="4089923" cy="585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16282" bIns="0" numCol="1" spcCol="1270" anchor="t" anchorCtr="0">
          <a:noAutofit/>
        </a:bodyPr>
        <a:lstStyle/>
        <a:p>
          <a:pPr marL="0" lvl="0" indent="0" algn="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 </a:t>
          </a:r>
        </a:p>
      </dsp:txBody>
      <dsp:txXfrm>
        <a:off x="3243619" y="2978421"/>
        <a:ext cx="4089923" cy="585390"/>
      </dsp:txXfrm>
    </dsp:sp>
    <dsp:sp modelId="{40A9B1F9-08E6-4FB1-997F-61E96C2494B9}">
      <dsp:nvSpPr>
        <dsp:cNvPr id="0" name=""/>
        <dsp:cNvSpPr/>
      </dsp:nvSpPr>
      <dsp:spPr>
        <a:xfrm>
          <a:off x="5141360" y="1226154"/>
          <a:ext cx="3795699" cy="40899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516282" rIns="170688" bIns="17068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900" kern="1200" dirty="0"/>
        </a:p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900" kern="1200" dirty="0">
            <a:solidFill>
              <a:schemeClr val="tx1"/>
            </a:solidFill>
          </a:endParaRPr>
        </a:p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900" kern="1200" dirty="0">
            <a:solidFill>
              <a:schemeClr val="tx1"/>
            </a:solidFill>
          </a:endParaRPr>
        </a:p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chemeClr val="tx1"/>
              </a:solidFill>
            </a:rPr>
            <a:t>Moreover, core extraction can be technically challenging or unfeasible in certain situations, due to the location of the structural member, limited accessibility for drilling equipment, or other operational constraints.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900" kern="1200"/>
        </a:p>
      </dsp:txBody>
      <dsp:txXfrm>
        <a:off x="5141360" y="1226154"/>
        <a:ext cx="3795699" cy="4089923"/>
      </dsp:txXfrm>
    </dsp:sp>
    <dsp:sp modelId="{AC861D24-3ECD-4456-8C2F-1D09DA784E32}">
      <dsp:nvSpPr>
        <dsp:cNvPr id="0" name=""/>
        <dsp:cNvSpPr/>
      </dsp:nvSpPr>
      <dsp:spPr>
        <a:xfrm rot="16200000">
          <a:off x="5028966" y="342127"/>
          <a:ext cx="1853124" cy="2222833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24000" r="-24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o-RO"/>
              <a:t>Faceți clic pentru a edita stilul de subtitlu coordonator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68095-52D6-499A-82AB-7D0CD2F7A633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B3AF0-03C5-4950-8361-6A67B6FC2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22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u și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68095-52D6-499A-82AB-7D0CD2F7A633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B3AF0-03C5-4950-8361-6A67B6FC2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5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68095-52D6-499A-82AB-7D0CD2F7A633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B3AF0-03C5-4950-8361-6A67B6FC207C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5872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de vizit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68095-52D6-499A-82AB-7D0CD2F7A633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B3AF0-03C5-4950-8361-6A67B6FC2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340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carte de vizit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68095-52D6-499A-82AB-7D0CD2F7A633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B3AF0-03C5-4950-8361-6A67B6FC207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9702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devărat sau f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68095-52D6-499A-82AB-7D0CD2F7A633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B3AF0-03C5-4950-8361-6A67B6FC2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383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68095-52D6-499A-82AB-7D0CD2F7A633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B3AF0-03C5-4950-8361-6A67B6FC2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24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68095-52D6-499A-82AB-7D0CD2F7A633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B3AF0-03C5-4950-8361-6A67B6FC2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72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68095-52D6-499A-82AB-7D0CD2F7A633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B3AF0-03C5-4950-8361-6A67B6FC2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107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68095-52D6-499A-82AB-7D0CD2F7A633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B3AF0-03C5-4950-8361-6A67B6FC2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361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68095-52D6-499A-82AB-7D0CD2F7A633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B3AF0-03C5-4950-8361-6A67B6FC2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03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68095-52D6-499A-82AB-7D0CD2F7A633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B3AF0-03C5-4950-8361-6A67B6FC2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382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68095-52D6-499A-82AB-7D0CD2F7A633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B3AF0-03C5-4950-8361-6A67B6FC2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65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68095-52D6-499A-82AB-7D0CD2F7A633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B3AF0-03C5-4950-8361-6A67B6FC2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087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68095-52D6-499A-82AB-7D0CD2F7A633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B3AF0-03C5-4950-8361-6A67B6FC2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084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o-RO"/>
              <a:t>Faceți clic pe pictogramă pentru a adăuga o imagine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68095-52D6-499A-82AB-7D0CD2F7A633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B3AF0-03C5-4950-8361-6A67B6FC2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50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68095-52D6-499A-82AB-7D0CD2F7A633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33B3AF0-03C5-4950-8361-6A67B6FC2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64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8D16FFA2-6906-1E55-F9DA-9427E3D9C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348" y="1354634"/>
            <a:ext cx="9598904" cy="3329581"/>
          </a:xfrm>
        </p:spPr>
        <p:txBody>
          <a:bodyPr/>
          <a:lstStyle/>
          <a:p>
            <a:pPr algn="ctr"/>
            <a:r>
              <a:rPr lang="en-US" sz="5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IMPROVING THE PREDICTIONS ON CONCRETE STRENGTH VIA ULTRASONIC PULSE VELOCITY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25EFCFAD-560B-2E6A-301B-A79F403BEE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3665" y="5387288"/>
            <a:ext cx="6233651" cy="861420"/>
          </a:xfrm>
        </p:spPr>
        <p:txBody>
          <a:bodyPr>
            <a:normAutofit/>
          </a:bodyPr>
          <a:lstStyle/>
          <a:p>
            <a:pPr algn="r"/>
            <a:r>
              <a:rPr lang="en-US" sz="2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Bogdan </a:t>
            </a:r>
            <a:r>
              <a:rPr lang="en-US" sz="2000" b="1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Bolborea</a:t>
            </a:r>
            <a:r>
              <a:rPr lang="en-US" sz="2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, Cornelia </a:t>
            </a:r>
            <a:r>
              <a:rPr lang="en-US" sz="2000" b="1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Baeră</a:t>
            </a:r>
            <a:r>
              <a:rPr lang="en-US" sz="2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, Aurelian </a:t>
            </a:r>
            <a:r>
              <a:rPr lang="en-US" sz="2000" b="1" dirty="0" err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Gruin</a:t>
            </a:r>
            <a:r>
              <a:rPr lang="en-US" sz="2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, Ana-Cristina Vasile, Alexandra Marina Barbu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B94925-8727-7D1D-A564-2B5590EC0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" t="10049" r="4724" b="11484"/>
          <a:stretch>
            <a:fillRect/>
          </a:stretch>
        </p:blipFill>
        <p:spPr bwMode="auto">
          <a:xfrm>
            <a:off x="6851206" y="1459390"/>
            <a:ext cx="18843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Text&#10;&#10;Description automatically generated">
            <a:extLst>
              <a:ext uri="{FF2B5EF4-FFF2-40B4-BE49-F238E27FC236}">
                <a16:creationId xmlns:a16="http://schemas.microsoft.com/office/drawing/2014/main" id="{BDF06FE7-7931-E878-64D6-C471B2A41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461" y="1378849"/>
            <a:ext cx="2525708" cy="83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2CB811-6BF0-F5E8-ECAC-9D650B420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615" y="70866"/>
            <a:ext cx="6519954" cy="1161390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AF707E77-9BC6-997A-F91C-3DAB729C0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343" y="1215592"/>
            <a:ext cx="133939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7100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2223D-B5FC-FFB2-FA34-6500E2F68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0E2D6E45-465A-B733-1DE7-76B9D8B2E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359" y="1286517"/>
            <a:ext cx="8994585" cy="2208769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sz="1900" dirty="0"/>
              <a:t>	Following the core extraction, both ends of each specimen were trimmed using a wet diamond saw to ensure uniformity. The cores were then stored under controlled laboratory conditions, with a temperature of (21 ± 3) °C and relative humidity of (50 ± 5) %, resulting in samples with an approximate height of 150 mm and a diameter of 94 mm.</a:t>
            </a:r>
          </a:p>
          <a:p>
            <a:pPr marL="0" indent="0" algn="just">
              <a:buNone/>
            </a:pPr>
            <a:r>
              <a:rPr lang="en-US" sz="1900" dirty="0"/>
              <a:t>	Upon completion of the non-destructive testing procedures, the ends of each core were coated with epoxy resin to improve the parallelism of the bearing surfaces.</a:t>
            </a:r>
          </a:p>
        </p:txBody>
      </p:sp>
      <p:sp>
        <p:nvSpPr>
          <p:cNvPr id="4" name="Titlu 1">
            <a:extLst>
              <a:ext uri="{FF2B5EF4-FFF2-40B4-BE49-F238E27FC236}">
                <a16:creationId xmlns:a16="http://schemas.microsoft.com/office/drawing/2014/main" id="{F15C0996-1938-5E8A-CFF3-CC2B6C39A52A}"/>
              </a:ext>
            </a:extLst>
          </p:cNvPr>
          <p:cNvSpPr txBox="1">
            <a:spLocks/>
          </p:cNvSpPr>
          <p:nvPr/>
        </p:nvSpPr>
        <p:spPr>
          <a:xfrm>
            <a:off x="993070" y="127418"/>
            <a:ext cx="9404723" cy="115909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MATERIALS AND METHODS</a:t>
            </a:r>
            <a:br>
              <a:rPr lang="en-US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Destructive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testing (</a:t>
            </a:r>
            <a:r>
              <a:rPr lang="en-US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DT)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ine 6">
            <a:extLst>
              <a:ext uri="{FF2B5EF4-FFF2-40B4-BE49-F238E27FC236}">
                <a16:creationId xmlns:a16="http://schemas.microsoft.com/office/drawing/2014/main" id="{334BF70D-1D35-58A4-3D8A-5EBC7D846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359" y="3734263"/>
            <a:ext cx="8525637" cy="2650214"/>
          </a:xfrm>
          <a:prstGeom prst="rect">
            <a:avLst/>
          </a:prstGeom>
        </p:spPr>
      </p:pic>
      <p:sp>
        <p:nvSpPr>
          <p:cNvPr id="8" name="CasetăText 7">
            <a:extLst>
              <a:ext uri="{FF2B5EF4-FFF2-40B4-BE49-F238E27FC236}">
                <a16:creationId xmlns:a16="http://schemas.microsoft.com/office/drawing/2014/main" id="{DF0E3192-DEEB-BA3B-D3A0-863B0B0284AA}"/>
              </a:ext>
            </a:extLst>
          </p:cNvPr>
          <p:cNvSpPr txBox="1"/>
          <p:nvPr/>
        </p:nvSpPr>
        <p:spPr>
          <a:xfrm>
            <a:off x="645359" y="6384477"/>
            <a:ext cx="75651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Concrete cores processed with epoxy resin.</a:t>
            </a:r>
          </a:p>
        </p:txBody>
      </p:sp>
    </p:spTree>
    <p:extLst>
      <p:ext uri="{BB962C8B-B14F-4D97-AF65-F5344CB8AC3E}">
        <p14:creationId xmlns:p14="http://schemas.microsoft.com/office/powerpoint/2010/main" val="3960971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DFB39-83C2-4217-12C4-011B59BB2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Nomogramă 4">
            <a:extLst>
              <a:ext uri="{FF2B5EF4-FFF2-40B4-BE49-F238E27FC236}">
                <a16:creationId xmlns:a16="http://schemas.microsoft.com/office/drawing/2014/main" id="{ECDFB497-FCC7-6A26-F8EF-D3CC2C0140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1477301"/>
              </p:ext>
            </p:extLst>
          </p:nvPr>
        </p:nvGraphicFramePr>
        <p:xfrm>
          <a:off x="241300" y="1286517"/>
          <a:ext cx="8853004" cy="5243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u 1">
            <a:extLst>
              <a:ext uri="{FF2B5EF4-FFF2-40B4-BE49-F238E27FC236}">
                <a16:creationId xmlns:a16="http://schemas.microsoft.com/office/drawing/2014/main" id="{88A1B10D-7054-2A9E-84C3-58C82F9142B1}"/>
              </a:ext>
            </a:extLst>
          </p:cNvPr>
          <p:cNvSpPr txBox="1">
            <a:spLocks/>
          </p:cNvSpPr>
          <p:nvPr/>
        </p:nvSpPr>
        <p:spPr>
          <a:xfrm>
            <a:off x="993070" y="127418"/>
            <a:ext cx="9404723" cy="115909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MATERIALS AND METHODS</a:t>
            </a:r>
            <a:br>
              <a:rPr lang="en-US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Destructive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testing (</a:t>
            </a:r>
            <a:r>
              <a:rPr lang="en-US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DT)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82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D936E-07C7-ABE7-FB16-0138ECAD3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reptunghi 7">
            <a:extLst>
              <a:ext uri="{FF2B5EF4-FFF2-40B4-BE49-F238E27FC236}">
                <a16:creationId xmlns:a16="http://schemas.microsoft.com/office/drawing/2014/main" id="{04FF03D5-DCB8-D606-F211-C9292F3F1A70}"/>
              </a:ext>
            </a:extLst>
          </p:cNvPr>
          <p:cNvSpPr/>
          <p:nvPr/>
        </p:nvSpPr>
        <p:spPr>
          <a:xfrm>
            <a:off x="1162372" y="3822091"/>
            <a:ext cx="7594169" cy="2213330"/>
          </a:xfrm>
          <a:prstGeom prst="rect">
            <a:avLst/>
          </a:prstGeom>
          <a:solidFill>
            <a:srgbClr val="C0E474">
              <a:alpha val="50196"/>
            </a:srgb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B4D1E090-55F4-D174-80FF-6A15080E9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372" y="1812515"/>
            <a:ext cx="8587915" cy="161331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000"/>
              <a:t>The current study </a:t>
            </a:r>
            <a:r>
              <a:rPr lang="en-US" sz="2000" dirty="0"/>
              <a:t>uses the mass-based density (</a:t>
            </a:r>
            <a:r>
              <a:rPr lang="en-US" sz="2000" b="1" dirty="0"/>
              <a:t>MBD</a:t>
            </a:r>
            <a:r>
              <a:rPr lang="en-US" sz="2000" dirty="0"/>
              <a:t>) as the reference approach for determining concrete density</a:t>
            </a:r>
            <a:r>
              <a:rPr lang="en-US" sz="2000"/>
              <a:t>. </a:t>
            </a:r>
          </a:p>
          <a:p>
            <a:pPr marL="0" indent="0" algn="just">
              <a:buNone/>
            </a:pPr>
            <a:r>
              <a:rPr lang="en-US" sz="2000"/>
              <a:t>This </a:t>
            </a:r>
            <a:r>
              <a:rPr lang="en-US" sz="2000" dirty="0"/>
              <a:t>technique involves calculating the density by measuring the mass of the core specimen and determining its volume from its geometric dimensions.</a:t>
            </a:r>
          </a:p>
        </p:txBody>
      </p:sp>
      <p:sp>
        <p:nvSpPr>
          <p:cNvPr id="6" name="Titlu 1">
            <a:extLst>
              <a:ext uri="{FF2B5EF4-FFF2-40B4-BE49-F238E27FC236}">
                <a16:creationId xmlns:a16="http://schemas.microsoft.com/office/drawing/2014/main" id="{E92F6A22-D44D-3FF5-2447-B69EEE96DAAF}"/>
              </a:ext>
            </a:extLst>
          </p:cNvPr>
          <p:cNvSpPr txBox="1">
            <a:spLocks/>
          </p:cNvSpPr>
          <p:nvPr/>
        </p:nvSpPr>
        <p:spPr>
          <a:xfrm>
            <a:off x="1000281" y="111441"/>
            <a:ext cx="8302745" cy="15029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AND DISCUSSIONS</a:t>
            </a:r>
          </a:p>
          <a:p>
            <a:r>
              <a:rPr lang="en-US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1. Mass-based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density (MBD</a:t>
            </a:r>
            <a:r>
              <a:rPr lang="en-US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and </a:t>
            </a:r>
          </a:p>
          <a:p>
            <a:r>
              <a:rPr lang="en-US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ultrasonic-based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density (</a:t>
            </a:r>
            <a:r>
              <a:rPr lang="en-US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UBD) </a:t>
            </a:r>
            <a:b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stituent conținut 2">
            <a:extLst>
              <a:ext uri="{FF2B5EF4-FFF2-40B4-BE49-F238E27FC236}">
                <a16:creationId xmlns:a16="http://schemas.microsoft.com/office/drawing/2014/main" id="{9519C84A-CD87-7354-B094-4E2662003888}"/>
              </a:ext>
            </a:extLst>
          </p:cNvPr>
          <p:cNvSpPr txBox="1">
            <a:spLocks/>
          </p:cNvSpPr>
          <p:nvPr/>
        </p:nvSpPr>
        <p:spPr>
          <a:xfrm>
            <a:off x="1603507" y="4277068"/>
            <a:ext cx="6692979" cy="13620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 sz="2000" b="1" dirty="0"/>
              <a:t>As a non-destructive alternative, the ultrasonic-based density (UBD) estimates concrete density using Salman’s Equation.</a:t>
            </a:r>
          </a:p>
        </p:txBody>
      </p:sp>
    </p:spTree>
    <p:extLst>
      <p:ext uri="{BB962C8B-B14F-4D97-AF65-F5344CB8AC3E}">
        <p14:creationId xmlns:p14="http://schemas.microsoft.com/office/powerpoint/2010/main" val="1477791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5047E-C86C-F33E-E0EB-6F9F19E8D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516DB60F-C2B6-1BF5-3E49-C402260E8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343" y="1600200"/>
            <a:ext cx="10456700" cy="489825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/>
              <a:t>	</a:t>
            </a:r>
            <a:r>
              <a:rPr lang="en-US"/>
              <a:t>The comparative analysis of the the obtained results demonstrated </a:t>
            </a:r>
            <a:r>
              <a:rPr lang="en-US" dirty="0"/>
              <a:t>a </a:t>
            </a:r>
            <a:r>
              <a:rPr lang="en-US" u="sng" dirty="0"/>
              <a:t>high degree of consistency</a:t>
            </a:r>
            <a:r>
              <a:rPr lang="en-US" dirty="0"/>
              <a:t> in the measured data, as indicated by the </a:t>
            </a:r>
            <a:r>
              <a:rPr lang="en-US" i="1" dirty="0"/>
              <a:t>low coefficient of variation (</a:t>
            </a:r>
            <a:r>
              <a:rPr lang="en-US" i="1" dirty="0" err="1"/>
              <a:t>CoV</a:t>
            </a:r>
            <a:r>
              <a:rPr lang="en-US" i="1" dirty="0"/>
              <a:t>)</a:t>
            </a:r>
            <a:r>
              <a:rPr lang="en-US" dirty="0"/>
              <a:t>, which ranges between 0.36% and 1.33%. These values reflect minimal dispersion around the mean, suggesting uniformity in the physical properties of the tested concrete samples.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r>
              <a:rPr lang="en-US" dirty="0"/>
              <a:t>	Additionally</a:t>
            </a:r>
            <a:r>
              <a:rPr lang="en-US"/>
              <a:t>, the calculated accuracy </a:t>
            </a:r>
            <a:r>
              <a:rPr lang="en-US" dirty="0"/>
              <a:t>of 98% supports the validity of Salman’s theoretical model. </a:t>
            </a:r>
            <a:r>
              <a:rPr lang="en-US" b="1" dirty="0"/>
              <a:t>The strong correlation between </a:t>
            </a:r>
            <a:r>
              <a:rPr lang="en-US" b="1"/>
              <a:t>mass-based  (MBD) and ultrasonic-based density (UBD) </a:t>
            </a:r>
            <a:r>
              <a:rPr lang="en-US" dirty="0"/>
              <a:t>measurements confirms the potential of the ultrasonic method as </a:t>
            </a:r>
            <a:r>
              <a:rPr lang="en-US"/>
              <a:t>a </a:t>
            </a:r>
            <a:r>
              <a:rPr lang="en-US" b="1"/>
              <a:t>viable, </a:t>
            </a:r>
            <a:r>
              <a:rPr lang="en-US" b="1" dirty="0"/>
              <a:t>non-destructive alternative for evaluating concrete density.</a:t>
            </a:r>
          </a:p>
        </p:txBody>
      </p:sp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151479B5-63B5-6159-27EC-A1CA8A5AF9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149340"/>
              </p:ext>
            </p:extLst>
          </p:nvPr>
        </p:nvGraphicFramePr>
        <p:xfrm>
          <a:off x="1884782" y="2990236"/>
          <a:ext cx="6371932" cy="16831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2281">
                  <a:extLst>
                    <a:ext uri="{9D8B030D-6E8A-4147-A177-3AD203B41FA5}">
                      <a16:colId xmlns:a16="http://schemas.microsoft.com/office/drawing/2014/main" val="4005578770"/>
                    </a:ext>
                  </a:extLst>
                </a:gridCol>
                <a:gridCol w="1831931">
                  <a:extLst>
                    <a:ext uri="{9D8B030D-6E8A-4147-A177-3AD203B41FA5}">
                      <a16:colId xmlns:a16="http://schemas.microsoft.com/office/drawing/2014/main" val="3445442808"/>
                    </a:ext>
                  </a:extLst>
                </a:gridCol>
                <a:gridCol w="1831931">
                  <a:extLst>
                    <a:ext uri="{9D8B030D-6E8A-4147-A177-3AD203B41FA5}">
                      <a16:colId xmlns:a16="http://schemas.microsoft.com/office/drawing/2014/main" val="3021326490"/>
                    </a:ext>
                  </a:extLst>
                </a:gridCol>
                <a:gridCol w="955789">
                  <a:extLst>
                    <a:ext uri="{9D8B030D-6E8A-4147-A177-3AD203B41FA5}">
                      <a16:colId xmlns:a16="http://schemas.microsoft.com/office/drawing/2014/main" val="1321501692"/>
                    </a:ext>
                  </a:extLst>
                </a:gridCol>
              </a:tblGrid>
              <a:tr h="499946">
                <a:tc rowSpan="2"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 b="1" dirty="0">
                          <a:effectLst/>
                        </a:rPr>
                        <a:t>Mix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 b="1" dirty="0">
                          <a:effectLst/>
                        </a:rPr>
                        <a:t>MBD</a:t>
                      </a:r>
                    </a:p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 b="1" dirty="0">
                          <a:effectLst/>
                        </a:rPr>
                        <a:t>[kg/m</a:t>
                      </a:r>
                      <a:r>
                        <a:rPr lang="en-US" sz="1200" b="1" baseline="30000" dirty="0">
                          <a:effectLst/>
                        </a:rPr>
                        <a:t>3</a:t>
                      </a:r>
                      <a:r>
                        <a:rPr lang="en-US" sz="1200" b="1" dirty="0">
                          <a:effectLst/>
                        </a:rPr>
                        <a:t>]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 b="1" dirty="0">
                          <a:effectLst/>
                        </a:rPr>
                        <a:t>UBD</a:t>
                      </a:r>
                    </a:p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 b="1" dirty="0">
                          <a:effectLst/>
                        </a:rPr>
                        <a:t>[kg/m</a:t>
                      </a:r>
                      <a:r>
                        <a:rPr lang="en-US" sz="1200" b="1" baseline="30000" dirty="0">
                          <a:effectLst/>
                        </a:rPr>
                        <a:t>3</a:t>
                      </a:r>
                      <a:r>
                        <a:rPr lang="en-US" sz="1200" b="1" dirty="0">
                          <a:effectLst/>
                        </a:rPr>
                        <a:t>]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 b="1">
                          <a:effectLst/>
                        </a:rPr>
                        <a:t>Accuracy</a:t>
                      </a:r>
                    </a:p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 b="1">
                          <a:effectLst/>
                        </a:rPr>
                        <a:t>[%]</a:t>
                      </a:r>
                      <a:endParaRPr lang="en-US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21881697"/>
                  </a:ext>
                </a:extLst>
              </a:tr>
              <a:tr h="2958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 b="1" dirty="0" err="1">
                          <a:effectLst/>
                        </a:rPr>
                        <a:t>CoV</a:t>
                      </a:r>
                      <a:r>
                        <a:rPr lang="en-US" sz="1200" b="1" dirty="0">
                          <a:effectLst/>
                        </a:rPr>
                        <a:t> [%]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 b="1" dirty="0" err="1">
                          <a:effectLst/>
                        </a:rPr>
                        <a:t>CoV</a:t>
                      </a:r>
                      <a:r>
                        <a:rPr lang="en-US" sz="1200" b="1" dirty="0">
                          <a:effectLst/>
                        </a:rPr>
                        <a:t> [%]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3556238"/>
                  </a:ext>
                </a:extLst>
              </a:tr>
              <a:tr h="295802"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M1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 dirty="0">
                          <a:effectLst/>
                        </a:rPr>
                        <a:t>1.33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 dirty="0">
                          <a:effectLst/>
                        </a:rPr>
                        <a:t>0.81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98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320195516"/>
                  </a:ext>
                </a:extLst>
              </a:tr>
              <a:tr h="295802"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M2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1.00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 dirty="0">
                          <a:effectLst/>
                        </a:rPr>
                        <a:t>0.48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 dirty="0">
                          <a:effectLst/>
                        </a:rPr>
                        <a:t>98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630268693"/>
                  </a:ext>
                </a:extLst>
              </a:tr>
              <a:tr h="295802"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M3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0.66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0.36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 dirty="0">
                          <a:effectLst/>
                        </a:rPr>
                        <a:t>98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193074379"/>
                  </a:ext>
                </a:extLst>
              </a:tr>
            </a:tbl>
          </a:graphicData>
        </a:graphic>
      </p:graphicFrame>
      <p:sp>
        <p:nvSpPr>
          <p:cNvPr id="4" name="CasetăText 3">
            <a:extLst>
              <a:ext uri="{FF2B5EF4-FFF2-40B4-BE49-F238E27FC236}">
                <a16:creationId xmlns:a16="http://schemas.microsoft.com/office/drawing/2014/main" id="{F9448521-D5B4-54AB-4C2E-982DCFE625DA}"/>
              </a:ext>
            </a:extLst>
          </p:cNvPr>
          <p:cNvSpPr txBox="1"/>
          <p:nvPr/>
        </p:nvSpPr>
        <p:spPr>
          <a:xfrm>
            <a:off x="1911456" y="4782721"/>
            <a:ext cx="75651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MBD and UBD values and accuracy.</a:t>
            </a:r>
          </a:p>
        </p:txBody>
      </p:sp>
      <p:sp>
        <p:nvSpPr>
          <p:cNvPr id="7" name="Titlu 1">
            <a:extLst>
              <a:ext uri="{FF2B5EF4-FFF2-40B4-BE49-F238E27FC236}">
                <a16:creationId xmlns:a16="http://schemas.microsoft.com/office/drawing/2014/main" id="{57555F96-EFE9-2DE9-9343-45CFB8C37C59}"/>
              </a:ext>
            </a:extLst>
          </p:cNvPr>
          <p:cNvSpPr txBox="1">
            <a:spLocks/>
          </p:cNvSpPr>
          <p:nvPr/>
        </p:nvSpPr>
        <p:spPr>
          <a:xfrm>
            <a:off x="1000281" y="111441"/>
            <a:ext cx="8302745" cy="15029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AND DISCUSSIONS</a:t>
            </a:r>
          </a:p>
          <a:p>
            <a:r>
              <a:rPr lang="en-US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1. Mass-based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density (MBD</a:t>
            </a:r>
            <a:r>
              <a:rPr lang="en-US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and </a:t>
            </a:r>
          </a:p>
          <a:p>
            <a:r>
              <a:rPr lang="en-US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ultrasonic-based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density (</a:t>
            </a:r>
            <a:r>
              <a:rPr lang="en-US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UBD) </a:t>
            </a:r>
            <a:b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0973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C4A4A-9A08-EEBF-4BC8-ECB84AA4E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225103C1-D4B7-FE3D-2DE0-426B78BF6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18" y="1511745"/>
            <a:ext cx="10598878" cy="139563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900" dirty="0"/>
              <a:t>	Given the limited variability among results, it can be inferred that the ultrasonic-based </a:t>
            </a:r>
            <a:r>
              <a:rPr lang="en-US" sz="1900"/>
              <a:t>density (UBD) estimation </a:t>
            </a:r>
            <a:r>
              <a:rPr lang="en-US" sz="1900" dirty="0"/>
              <a:t>approach proposed by Salman produces consistent and reproducible values. This supports its continued application in calculating </a:t>
            </a:r>
            <a:r>
              <a:rPr lang="en-US" sz="1900" i="1" dirty="0"/>
              <a:t>the dynamic modulus of elasticity </a:t>
            </a:r>
            <a:r>
              <a:rPr lang="en-US" sz="1900" dirty="0"/>
              <a:t>within the present experimental framework.</a:t>
            </a:r>
          </a:p>
        </p:txBody>
      </p:sp>
      <p:sp>
        <p:nvSpPr>
          <p:cNvPr id="4" name="CasetăText 3">
            <a:extLst>
              <a:ext uri="{FF2B5EF4-FFF2-40B4-BE49-F238E27FC236}">
                <a16:creationId xmlns:a16="http://schemas.microsoft.com/office/drawing/2014/main" id="{7B526E3E-29FD-6AA2-9E20-DB5A690D1B33}"/>
              </a:ext>
            </a:extLst>
          </p:cNvPr>
          <p:cNvSpPr txBox="1"/>
          <p:nvPr/>
        </p:nvSpPr>
        <p:spPr>
          <a:xfrm>
            <a:off x="1220505" y="6445930"/>
            <a:ext cx="75651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Graphical representation of the two densities paired for each core.</a:t>
            </a:r>
          </a:p>
        </p:txBody>
      </p:sp>
      <p:pic>
        <p:nvPicPr>
          <p:cNvPr id="7" name="Imagine 6">
            <a:extLst>
              <a:ext uri="{FF2B5EF4-FFF2-40B4-BE49-F238E27FC236}">
                <a16:creationId xmlns:a16="http://schemas.microsoft.com/office/drawing/2014/main" id="{646596C4-3762-6A44-E3BC-4C9DA462C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281" y="2818925"/>
            <a:ext cx="8133887" cy="3584783"/>
          </a:xfrm>
          <a:prstGeom prst="rect">
            <a:avLst/>
          </a:prstGeom>
        </p:spPr>
      </p:pic>
      <p:sp>
        <p:nvSpPr>
          <p:cNvPr id="5" name="Titlu 1">
            <a:extLst>
              <a:ext uri="{FF2B5EF4-FFF2-40B4-BE49-F238E27FC236}">
                <a16:creationId xmlns:a16="http://schemas.microsoft.com/office/drawing/2014/main" id="{C863B049-9CD2-61E9-06DB-6D39A01D2F0B}"/>
              </a:ext>
            </a:extLst>
          </p:cNvPr>
          <p:cNvSpPr txBox="1">
            <a:spLocks/>
          </p:cNvSpPr>
          <p:nvPr/>
        </p:nvSpPr>
        <p:spPr>
          <a:xfrm>
            <a:off x="1000281" y="111441"/>
            <a:ext cx="8302745" cy="15029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AND DISCUSSIONS</a:t>
            </a:r>
          </a:p>
          <a:p>
            <a:r>
              <a:rPr lang="en-US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1. Mass-based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density (MBD</a:t>
            </a:r>
            <a:r>
              <a:rPr lang="en-US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and </a:t>
            </a:r>
          </a:p>
          <a:p>
            <a:r>
              <a:rPr lang="en-US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ultrasonic-based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density (</a:t>
            </a:r>
            <a:r>
              <a:rPr lang="en-US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UBD) </a:t>
            </a:r>
            <a:b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3097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0CAAD-7343-D8EC-2C54-A92CE44CA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Substituent conținut 2">
                <a:extLst>
                  <a:ext uri="{FF2B5EF4-FFF2-40B4-BE49-F238E27FC236}">
                    <a16:creationId xmlns:a16="http://schemas.microsoft.com/office/drawing/2014/main" id="{526745E3-8F64-4868-5CEB-3044C1D95C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42523" y="1431261"/>
                <a:ext cx="10349547" cy="3079384"/>
              </a:xfrm>
            </p:spPr>
            <p:txBody>
              <a:bodyPr>
                <a:noAutofit/>
              </a:bodyPr>
              <a:lstStyle/>
              <a:p>
                <a:pPr marL="0" indent="0" algn="just">
                  <a:buNone/>
                </a:pPr>
                <a:r>
                  <a:rPr lang="en-US" sz="1900" dirty="0"/>
                  <a:t>	The </a:t>
                </a:r>
                <a:r>
                  <a:rPr lang="en-US" sz="1900" b="1" dirty="0"/>
                  <a:t>dynamic modulus of elasticity </a:t>
                </a:r>
                <a:r>
                  <a:rPr lang="en-US" sz="1900" dirty="0"/>
                  <a:t>was determined using the equation presented in the Romanian Guide GE039. </a:t>
                </a:r>
              </a:p>
              <a:p>
                <a:pPr marL="0" indent="0" algn="just">
                  <a:buNone/>
                </a:pPr>
                <a:r>
                  <a:rPr lang="en-US" sz="2000" dirty="0"/>
                  <a:t>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Equation</m:t>
                        </m:r>
                        <m: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3.   </m:t>
                        </m:r>
                        <m:r>
                          <m:rPr>
                            <m:sty m:val="p"/>
                          </m:rPr>
                          <a:rPr lang="de-DE" sz="200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2000"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  <m:r>
                      <a:rPr lang="de-DE" sz="20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000">
                            <a:latin typeface="Cambria Math" panose="02040503050406030204" pitchFamily="18" charset="0"/>
                          </a:rPr>
                          <m:t>(1+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sz="2000">
                                <a:latin typeface="Cambria Math" panose="02040503050406030204" pitchFamily="18" charset="0"/>
                              </a:rPr>
                              <m:t>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200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r>
                          <a:rPr lang="de-DE" sz="2000">
                            <a:latin typeface="Cambria Math" panose="02040503050406030204" pitchFamily="18" charset="0"/>
                          </a:rPr>
                          <m:t>)∙(1</m:t>
                        </m:r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sz="2000">
                            <a:latin typeface="Cambria Math" panose="02040503050406030204" pitchFamily="18" charset="0"/>
                          </a:rPr>
                          <m:t>2∙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sz="2000">
                                <a:latin typeface="Cambria Math" panose="02040503050406030204" pitchFamily="18" charset="0"/>
                              </a:rPr>
                              <m:t>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200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r>
                          <a:rPr lang="de-DE" sz="200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de-DE" sz="20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sz="2000">
                                <a:latin typeface="Cambria Math" panose="02040503050406030204" pitchFamily="18" charset="0"/>
                              </a:rPr>
                              <m:t>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200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</m:den>
                    </m:f>
                    <m:r>
                      <a:rPr lang="de-DE" sz="2000">
                        <a:latin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sz="2000">
                            <a:latin typeface="Cambria Math" panose="02040503050406030204" pitchFamily="18" charset="0"/>
                          </a:rPr>
                          <m:t>γ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DE" sz="2000">
                            <a:latin typeface="Cambria Math" panose="02040503050406030204" pitchFamily="18" charset="0"/>
                          </a:rPr>
                          <m:t>g</m:t>
                        </m:r>
                      </m:den>
                    </m:f>
                    <m:r>
                      <a:rPr lang="de-DE" sz="2000">
                        <a:latin typeface="Cambria Math" panose="02040503050406030204" pitchFamily="18" charset="0"/>
                      </a:rPr>
                      <m:t>∙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de-DE" sz="200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2000">
                            <a:latin typeface="Cambria Math" panose="02040503050406030204" pitchFamily="18" charset="0"/>
                          </a:rPr>
                          <m:t>L</m:t>
                        </m:r>
                      </m:sub>
                      <m:sup>
                        <m:r>
                          <a:rPr lang="de-DE" sz="20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400" dirty="0"/>
                  <a:t>	</a:t>
                </a:r>
              </a:p>
              <a:p>
                <a:pPr marL="0" indent="0" algn="just">
                  <a:buNone/>
                </a:pPr>
                <a:r>
                  <a:rPr lang="en-US" sz="1900" dirty="0"/>
                  <a:t>	The results indicate a high degree of consistency, as reflected by the coefficient of variation (</a:t>
                </a:r>
                <a:r>
                  <a:rPr lang="en-US" sz="1900" dirty="0" err="1"/>
                  <a:t>CoV</a:t>
                </a:r>
                <a:r>
                  <a:rPr lang="en-US" sz="1900" dirty="0"/>
                  <a:t>), which ranges from 2.40% to 9.12%. These values point to moderate or low variability, supporting the reliability of the results.</a:t>
                </a:r>
              </a:p>
              <a:p>
                <a:pPr marL="0" indent="0" algn="just">
                  <a:buNone/>
                </a:pPr>
                <a:r>
                  <a:rPr lang="en-US" sz="1900" dirty="0"/>
                  <a:t>	The overall stability of the measurements confirms the applicability of the theoretical method used in this study.</a:t>
                </a:r>
              </a:p>
            </p:txBody>
          </p:sp>
        </mc:Choice>
        <mc:Fallback>
          <p:sp>
            <p:nvSpPr>
              <p:cNvPr id="3" name="Substituent conținut 2">
                <a:extLst>
                  <a:ext uri="{FF2B5EF4-FFF2-40B4-BE49-F238E27FC236}">
                    <a16:creationId xmlns:a16="http://schemas.microsoft.com/office/drawing/2014/main" id="{526745E3-8F64-4868-5CEB-3044C1D95C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2523" y="1431261"/>
                <a:ext cx="10349547" cy="3079384"/>
              </a:xfrm>
              <a:blipFill>
                <a:blip r:embed="rId2"/>
                <a:stretch>
                  <a:fillRect l="-589" t="-1188" r="-530" b="-3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ector: curbat 3">
            <a:extLst>
              <a:ext uri="{FF2B5EF4-FFF2-40B4-BE49-F238E27FC236}">
                <a16:creationId xmlns:a16="http://schemas.microsoft.com/office/drawing/2014/main" id="{B4C8D6F0-FBD2-CDB2-A116-0A5FC60B6D15}"/>
              </a:ext>
            </a:extLst>
          </p:cNvPr>
          <p:cNvCxnSpPr>
            <a:cxnSpLocks/>
          </p:cNvCxnSpPr>
          <p:nvPr/>
        </p:nvCxnSpPr>
        <p:spPr>
          <a:xfrm>
            <a:off x="306822" y="800931"/>
            <a:ext cx="871403" cy="498104"/>
          </a:xfrm>
          <a:prstGeom prst="curvedConnector3">
            <a:avLst>
              <a:gd name="adj1" fmla="val 50000"/>
            </a:avLst>
          </a:prstGeom>
          <a:ln w="57150">
            <a:solidFill>
              <a:srgbClr val="E6B729">
                <a:alpha val="67843"/>
              </a:srgbClr>
            </a:solidFill>
            <a:prstDash val="lgDash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Conector: curbat 5">
            <a:extLst>
              <a:ext uri="{FF2B5EF4-FFF2-40B4-BE49-F238E27FC236}">
                <a16:creationId xmlns:a16="http://schemas.microsoft.com/office/drawing/2014/main" id="{F11709DB-F859-1C72-E681-5BABAA46886C}"/>
              </a:ext>
            </a:extLst>
          </p:cNvPr>
          <p:cNvCxnSpPr>
            <a:cxnSpLocks/>
          </p:cNvCxnSpPr>
          <p:nvPr/>
        </p:nvCxnSpPr>
        <p:spPr>
          <a:xfrm>
            <a:off x="306822" y="2608168"/>
            <a:ext cx="871403" cy="498104"/>
          </a:xfrm>
          <a:prstGeom prst="curvedConnector3">
            <a:avLst>
              <a:gd name="adj1" fmla="val 50000"/>
            </a:avLst>
          </a:prstGeom>
          <a:ln w="57150">
            <a:solidFill>
              <a:srgbClr val="E6B729">
                <a:alpha val="67843"/>
              </a:srgbClr>
            </a:solidFill>
            <a:prstDash val="lgDash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" name="Conector: curbat 6">
            <a:extLst>
              <a:ext uri="{FF2B5EF4-FFF2-40B4-BE49-F238E27FC236}">
                <a16:creationId xmlns:a16="http://schemas.microsoft.com/office/drawing/2014/main" id="{C738C8E9-C184-EAC8-5211-CF1DDED3D957}"/>
              </a:ext>
            </a:extLst>
          </p:cNvPr>
          <p:cNvCxnSpPr>
            <a:cxnSpLocks/>
          </p:cNvCxnSpPr>
          <p:nvPr/>
        </p:nvCxnSpPr>
        <p:spPr>
          <a:xfrm>
            <a:off x="306822" y="3631264"/>
            <a:ext cx="871403" cy="498104"/>
          </a:xfrm>
          <a:prstGeom prst="curvedConnector3">
            <a:avLst>
              <a:gd name="adj1" fmla="val 50000"/>
            </a:avLst>
          </a:prstGeom>
          <a:ln w="57150">
            <a:solidFill>
              <a:srgbClr val="E6B729">
                <a:alpha val="67843"/>
              </a:srgbClr>
            </a:solidFill>
            <a:prstDash val="lgDash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C03D6621-1719-3955-6790-DEF50E1D87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610805"/>
              </p:ext>
            </p:extLst>
          </p:nvPr>
        </p:nvGraphicFramePr>
        <p:xfrm>
          <a:off x="816357" y="4654360"/>
          <a:ext cx="3843578" cy="18232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2686">
                  <a:extLst>
                    <a:ext uri="{9D8B030D-6E8A-4147-A177-3AD203B41FA5}">
                      <a16:colId xmlns:a16="http://schemas.microsoft.com/office/drawing/2014/main" val="2548575933"/>
                    </a:ext>
                  </a:extLst>
                </a:gridCol>
                <a:gridCol w="795223">
                  <a:extLst>
                    <a:ext uri="{9D8B030D-6E8A-4147-A177-3AD203B41FA5}">
                      <a16:colId xmlns:a16="http://schemas.microsoft.com/office/drawing/2014/main" val="35357936"/>
                    </a:ext>
                  </a:extLst>
                </a:gridCol>
                <a:gridCol w="795223">
                  <a:extLst>
                    <a:ext uri="{9D8B030D-6E8A-4147-A177-3AD203B41FA5}">
                      <a16:colId xmlns:a16="http://schemas.microsoft.com/office/drawing/2014/main" val="1546892955"/>
                    </a:ext>
                  </a:extLst>
                </a:gridCol>
                <a:gridCol w="795223">
                  <a:extLst>
                    <a:ext uri="{9D8B030D-6E8A-4147-A177-3AD203B41FA5}">
                      <a16:colId xmlns:a16="http://schemas.microsoft.com/office/drawing/2014/main" val="1636253718"/>
                    </a:ext>
                  </a:extLst>
                </a:gridCol>
                <a:gridCol w="795223">
                  <a:extLst>
                    <a:ext uri="{9D8B030D-6E8A-4147-A177-3AD203B41FA5}">
                      <a16:colId xmlns:a16="http://schemas.microsoft.com/office/drawing/2014/main" val="1216227533"/>
                    </a:ext>
                  </a:extLst>
                </a:gridCol>
              </a:tblGrid>
              <a:tr h="364658">
                <a:tc rowSpan="2"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100" b="1" dirty="0">
                          <a:effectLst/>
                        </a:rPr>
                        <a:t>Mix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4"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100" b="1" dirty="0">
                          <a:effectLst/>
                        </a:rPr>
                        <a:t>Theoretical E</a:t>
                      </a:r>
                      <a:r>
                        <a:rPr lang="en-US" sz="1100" b="1" baseline="-25000" dirty="0">
                          <a:effectLst/>
                        </a:rPr>
                        <a:t>d</a:t>
                      </a:r>
                      <a:r>
                        <a:rPr lang="en-US" sz="1100" b="1" dirty="0">
                          <a:effectLst/>
                        </a:rPr>
                        <a:t> [</a:t>
                      </a:r>
                      <a:r>
                        <a:rPr lang="en-US" sz="1100" b="1" dirty="0" err="1">
                          <a:effectLst/>
                        </a:rPr>
                        <a:t>GPa</a:t>
                      </a:r>
                      <a:r>
                        <a:rPr lang="en-US" sz="1100" b="1" dirty="0">
                          <a:effectLst/>
                        </a:rPr>
                        <a:t>]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460821"/>
                  </a:ext>
                </a:extLst>
              </a:tr>
              <a:tr h="3646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100" b="1">
                          <a:effectLst/>
                        </a:rPr>
                        <a:t>Min</a:t>
                      </a:r>
                      <a:endParaRPr lang="en-US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100" b="1">
                          <a:effectLst/>
                        </a:rPr>
                        <a:t>Mean</a:t>
                      </a:r>
                      <a:endParaRPr lang="en-US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100" b="1" dirty="0">
                          <a:effectLst/>
                        </a:rPr>
                        <a:t>Max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100" b="1" dirty="0" err="1">
                          <a:effectLst/>
                        </a:rPr>
                        <a:t>CoV</a:t>
                      </a:r>
                      <a:r>
                        <a:rPr lang="en-US" sz="1100" b="1" dirty="0">
                          <a:effectLst/>
                        </a:rPr>
                        <a:t> [%]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585973204"/>
                  </a:ext>
                </a:extLst>
              </a:tr>
              <a:tr h="364658"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000" dirty="0">
                          <a:effectLst/>
                        </a:rPr>
                        <a:t>M1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000" dirty="0">
                          <a:effectLst/>
                        </a:rPr>
                        <a:t>29.83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050" dirty="0">
                          <a:effectLst/>
                        </a:rPr>
                        <a:t>34.66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050">
                          <a:effectLst/>
                        </a:rPr>
                        <a:t>39.06</a:t>
                      </a:r>
                      <a:endParaRPr lang="en-US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050">
                          <a:effectLst/>
                        </a:rPr>
                        <a:t>8.37</a:t>
                      </a:r>
                      <a:endParaRPr lang="en-US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64685564"/>
                  </a:ext>
                </a:extLst>
              </a:tr>
              <a:tr h="364658"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effectLst/>
                        </a:rPr>
                        <a:t>M2</a:t>
                      </a:r>
                      <a:endParaRPr lang="en-US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effectLst/>
                        </a:rPr>
                        <a:t>34.72</a:t>
                      </a:r>
                      <a:endParaRPr lang="en-US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050" dirty="0">
                          <a:effectLst/>
                        </a:rPr>
                        <a:t>37.95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050" dirty="0">
                          <a:effectLst/>
                        </a:rPr>
                        <a:t>40.28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050">
                          <a:effectLst/>
                        </a:rPr>
                        <a:t>4.84</a:t>
                      </a:r>
                      <a:endParaRPr lang="en-US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202149670"/>
                  </a:ext>
                </a:extLst>
              </a:tr>
              <a:tr h="364658"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effectLst/>
                        </a:rPr>
                        <a:t>M3</a:t>
                      </a:r>
                      <a:endParaRPr lang="en-US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000">
                          <a:effectLst/>
                        </a:rPr>
                        <a:t>35.90</a:t>
                      </a:r>
                      <a:endParaRPr lang="en-US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050">
                          <a:effectLst/>
                        </a:rPr>
                        <a:t>38.01</a:t>
                      </a:r>
                      <a:endParaRPr lang="en-US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050">
                          <a:effectLst/>
                        </a:rPr>
                        <a:t>40.59</a:t>
                      </a:r>
                      <a:endParaRPr lang="en-US" sz="10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050" dirty="0">
                          <a:effectLst/>
                        </a:rPr>
                        <a:t>3.67</a:t>
                      </a:r>
                      <a:endParaRPr lang="en-US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881042189"/>
                  </a:ext>
                </a:extLst>
              </a:tr>
            </a:tbl>
          </a:graphicData>
        </a:graphic>
      </p:graphicFrame>
      <p:sp>
        <p:nvSpPr>
          <p:cNvPr id="9" name="CasetăText 8">
            <a:extLst>
              <a:ext uri="{FF2B5EF4-FFF2-40B4-BE49-F238E27FC236}">
                <a16:creationId xmlns:a16="http://schemas.microsoft.com/office/drawing/2014/main" id="{58349C14-CAE7-D1FF-F866-1FCCF49C70DF}"/>
              </a:ext>
            </a:extLst>
          </p:cNvPr>
          <p:cNvSpPr txBox="1"/>
          <p:nvPr/>
        </p:nvSpPr>
        <p:spPr>
          <a:xfrm>
            <a:off x="742524" y="6477650"/>
            <a:ext cx="38435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Dynamic modulus of elasticity.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ubstituent conținut 2">
                <a:extLst>
                  <a:ext uri="{FF2B5EF4-FFF2-40B4-BE49-F238E27FC236}">
                    <a16:creationId xmlns:a16="http://schemas.microsoft.com/office/drawing/2014/main" id="{86EEC177-BA51-EDFD-5C00-9A999EE64D3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74547" y="4654360"/>
                <a:ext cx="5530457" cy="179360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buNone/>
                </a:pPr>
                <a:r>
                  <a:rPr lang="en-US" sz="1900" dirty="0"/>
                  <a:t>	</a:t>
                </a:r>
                <a:r>
                  <a:rPr lang="en-US" dirty="0"/>
                  <a:t>The </a:t>
                </a:r>
                <a:r>
                  <a:rPr lang="en-US" b="1" dirty="0"/>
                  <a:t>static modulus of elasticity </a:t>
                </a:r>
                <a:r>
                  <a:rPr lang="en-US" dirty="0"/>
                  <a:t>was determined using Equation 4, which defines a linear relationship with the dynamic modulus of elasticity.</a:t>
                </a:r>
              </a:p>
              <a:p>
                <a:pPr marL="0" indent="0" algn="just">
                  <a:buNone/>
                </a:pPr>
                <a:r>
                  <a:rPr lang="en-US" dirty="0"/>
                  <a:t>		Equation 4.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=0.75∙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d</m:t>
                        </m:r>
                      </m:sub>
                    </m:sSub>
                  </m:oMath>
                </a14:m>
                <a:endParaRPr lang="en-US" sz="1900" dirty="0"/>
              </a:p>
            </p:txBody>
          </p:sp>
        </mc:Choice>
        <mc:Fallback xmlns="">
          <p:sp>
            <p:nvSpPr>
              <p:cNvPr id="5" name="Substituent conținut 2">
                <a:extLst>
                  <a:ext uri="{FF2B5EF4-FFF2-40B4-BE49-F238E27FC236}">
                    <a16:creationId xmlns:a16="http://schemas.microsoft.com/office/drawing/2014/main" id="{86EEC177-BA51-EDFD-5C00-9A999EE64D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4547" y="4654360"/>
                <a:ext cx="5530457" cy="1793606"/>
              </a:xfrm>
              <a:prstGeom prst="rect">
                <a:avLst/>
              </a:prstGeom>
              <a:blipFill>
                <a:blip r:embed="rId3"/>
                <a:stretch>
                  <a:fillRect l="-992" t="-1701" r="-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u 1">
            <a:extLst>
              <a:ext uri="{FF2B5EF4-FFF2-40B4-BE49-F238E27FC236}">
                <a16:creationId xmlns:a16="http://schemas.microsoft.com/office/drawing/2014/main" id="{1FC83B6C-3447-F791-AAB5-F2A5F5AA6D77}"/>
              </a:ext>
            </a:extLst>
          </p:cNvPr>
          <p:cNvSpPr txBox="1">
            <a:spLocks/>
          </p:cNvSpPr>
          <p:nvPr/>
        </p:nvSpPr>
        <p:spPr>
          <a:xfrm>
            <a:off x="1000281" y="111441"/>
            <a:ext cx="9306597" cy="11715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AND DISCUSSIONS</a:t>
            </a:r>
          </a:p>
          <a:p>
            <a:r>
              <a:rPr lang="en-US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2. 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Modulus of elasticity (Dynamic and Static)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9570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1EF72-05A4-9655-5D83-058DBF0DD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71872090-4086-4177-0C68-A60790AC5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225" y="2315432"/>
            <a:ext cx="4786739" cy="295604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900" dirty="0"/>
              <a:t>	The </a:t>
            </a:r>
            <a:r>
              <a:rPr lang="en-US" sz="1900" b="1" dirty="0"/>
              <a:t>compressive strength </a:t>
            </a:r>
            <a:r>
              <a:rPr lang="en-US" sz="1900" dirty="0"/>
              <a:t>of concrete was assessed using both destructive and nondestructive methods.</a:t>
            </a:r>
          </a:p>
          <a:p>
            <a:pPr marL="0" indent="0" algn="just">
              <a:buNone/>
            </a:pPr>
            <a:endParaRPr lang="en-US" sz="1900" dirty="0"/>
          </a:p>
          <a:p>
            <a:pPr marL="0" indent="0" algn="just">
              <a:buNone/>
            </a:pPr>
            <a:r>
              <a:rPr lang="en-US" sz="1900" dirty="0"/>
              <a:t>	For the destructive evaluation, core samples were extracted from the concrete beams. The Table presents the mean values obtained through destructive testing.</a:t>
            </a:r>
            <a:endParaRPr lang="en-US" dirty="0"/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50EA0785-471A-D6F4-2D81-D503A0119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477" y="611548"/>
            <a:ext cx="2903070" cy="2697341"/>
          </a:xfrm>
          <a:prstGeom prst="rect">
            <a:avLst/>
          </a:prstGeom>
        </p:spPr>
      </p:pic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888B33AE-DD33-6C9A-45DC-B80D2FF979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053337"/>
              </p:ext>
            </p:extLst>
          </p:nvPr>
        </p:nvGraphicFramePr>
        <p:xfrm>
          <a:off x="6164903" y="3549111"/>
          <a:ext cx="2903069" cy="24978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2732">
                  <a:extLst>
                    <a:ext uri="{9D8B030D-6E8A-4147-A177-3AD203B41FA5}">
                      <a16:colId xmlns:a16="http://schemas.microsoft.com/office/drawing/2014/main" val="3247402164"/>
                    </a:ext>
                  </a:extLst>
                </a:gridCol>
                <a:gridCol w="1720337">
                  <a:extLst>
                    <a:ext uri="{9D8B030D-6E8A-4147-A177-3AD203B41FA5}">
                      <a16:colId xmlns:a16="http://schemas.microsoft.com/office/drawing/2014/main" val="3810893068"/>
                    </a:ext>
                  </a:extLst>
                </a:gridCol>
              </a:tblGrid>
              <a:tr h="385761">
                <a:tc gridSpan="2"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endParaRPr lang="en-US" sz="1400" dirty="0">
                        <a:effectLst/>
                      </a:endParaRPr>
                    </a:p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400" dirty="0">
                          <a:effectLst/>
                        </a:rPr>
                        <a:t>Destructive testing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7647592"/>
                  </a:ext>
                </a:extLst>
              </a:tr>
              <a:tr h="742591"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400" dirty="0">
                          <a:effectLst/>
                        </a:rPr>
                        <a:t>Mix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Mean values</a:t>
                      </a:r>
                    </a:p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[MPa]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220542611"/>
                  </a:ext>
                </a:extLst>
              </a:tr>
              <a:tr h="456484"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M1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400" dirty="0">
                          <a:effectLst/>
                        </a:rPr>
                        <a:t>31.8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88030617"/>
                  </a:ext>
                </a:extLst>
              </a:tr>
              <a:tr h="456484"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M2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400" dirty="0">
                          <a:effectLst/>
                        </a:rPr>
                        <a:t>36.5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323325129"/>
                  </a:ext>
                </a:extLst>
              </a:tr>
              <a:tr h="456484"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M3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400" dirty="0">
                          <a:effectLst/>
                        </a:rPr>
                        <a:t>35.4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68857855"/>
                  </a:ext>
                </a:extLst>
              </a:tr>
            </a:tbl>
          </a:graphicData>
        </a:graphic>
      </p:graphicFrame>
      <p:sp>
        <p:nvSpPr>
          <p:cNvPr id="7" name="CasetăText 6">
            <a:extLst>
              <a:ext uri="{FF2B5EF4-FFF2-40B4-BE49-F238E27FC236}">
                <a16:creationId xmlns:a16="http://schemas.microsoft.com/office/drawing/2014/main" id="{9EEF6989-9AF6-F11A-2284-1E2FF286FECD}"/>
              </a:ext>
            </a:extLst>
          </p:cNvPr>
          <p:cNvSpPr txBox="1"/>
          <p:nvPr/>
        </p:nvSpPr>
        <p:spPr>
          <a:xfrm>
            <a:off x="6096000" y="6046915"/>
            <a:ext cx="29719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Table 4. Compressive strength determined through DT testing.</a:t>
            </a:r>
          </a:p>
        </p:txBody>
      </p:sp>
      <p:sp>
        <p:nvSpPr>
          <p:cNvPr id="2" name="Titlu 1">
            <a:extLst>
              <a:ext uri="{FF2B5EF4-FFF2-40B4-BE49-F238E27FC236}">
                <a16:creationId xmlns:a16="http://schemas.microsoft.com/office/drawing/2014/main" id="{B6411CBB-F65A-E62E-C9B6-1D5C08989034}"/>
              </a:ext>
            </a:extLst>
          </p:cNvPr>
          <p:cNvSpPr txBox="1">
            <a:spLocks/>
          </p:cNvSpPr>
          <p:nvPr/>
        </p:nvSpPr>
        <p:spPr>
          <a:xfrm>
            <a:off x="1000281" y="111441"/>
            <a:ext cx="10320389" cy="14285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AND DISCUSSIONS</a:t>
            </a:r>
          </a:p>
          <a:p>
            <a:r>
              <a:rPr lang="en-US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3. 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Compressive strength:</a:t>
            </a:r>
          </a:p>
          <a:p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Destructive testing (DT)</a:t>
            </a:r>
            <a:br>
              <a:rPr lang="en-US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6823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73142-379F-46F3-7E63-A76633321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Substituent conținut 2">
                <a:extLst>
                  <a:ext uri="{FF2B5EF4-FFF2-40B4-BE49-F238E27FC236}">
                    <a16:creationId xmlns:a16="http://schemas.microsoft.com/office/drawing/2014/main" id="{7F976013-DE15-F7F4-3DD2-C7D41F48B1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9368" y="1539995"/>
                <a:ext cx="8466519" cy="1686782"/>
              </a:xfrm>
            </p:spPr>
            <p:txBody>
              <a:bodyPr>
                <a:noAutofit/>
              </a:bodyPr>
              <a:lstStyle/>
              <a:p>
                <a:pPr marL="0" indent="0" algn="just">
                  <a:buNone/>
                </a:pPr>
                <a:r>
                  <a:rPr lang="en-US" sz="1900"/>
                  <a:t>In </a:t>
                </a:r>
                <a:r>
                  <a:rPr lang="en-US" sz="1900" dirty="0"/>
                  <a:t>the final step of the proposed method, concrete compressive strength is estimated using a reformulated version of Noguchi's formula, in which the </a:t>
                </a:r>
                <a:r>
                  <a:rPr lang="en-US" sz="1900" b="1" i="1" dirty="0"/>
                  <a:t>compressive strength is defined as a function of density and static modulus of elasticity. </a:t>
                </a:r>
              </a:p>
              <a:p>
                <a:pPr marL="0" indent="0" algn="just">
                  <a:buNone/>
                </a:pPr>
                <a:r>
                  <a:rPr lang="en-US" dirty="0"/>
                  <a:t>					Equation 5.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>
                        <a:latin typeface="Cambria Math" panose="02040503050406030204" pitchFamily="18" charset="0"/>
                      </a:rPr>
                      <m:t>∙200)/[2.1∙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</a:rPr>
                      <m:t>∙(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>
                        <a:latin typeface="Cambria Math" panose="02040503050406030204" pitchFamily="18" charset="0"/>
                      </a:rPr>
                      <m:t>/2.3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1.5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900" dirty="0"/>
              </a:p>
            </p:txBody>
          </p:sp>
        </mc:Choice>
        <mc:Fallback>
          <p:sp>
            <p:nvSpPr>
              <p:cNvPr id="3" name="Substituent conținut 2">
                <a:extLst>
                  <a:ext uri="{FF2B5EF4-FFF2-40B4-BE49-F238E27FC236}">
                    <a16:creationId xmlns:a16="http://schemas.microsoft.com/office/drawing/2014/main" id="{7F976013-DE15-F7F4-3DD2-C7D41F48B1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9368" y="1539995"/>
                <a:ext cx="8466519" cy="1686782"/>
              </a:xfrm>
              <a:blipFill>
                <a:blip r:embed="rId2"/>
                <a:stretch>
                  <a:fillRect l="-720" t="-2174" r="-720" b="-39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setăText 6">
            <a:extLst>
              <a:ext uri="{FF2B5EF4-FFF2-40B4-BE49-F238E27FC236}">
                <a16:creationId xmlns:a16="http://schemas.microsoft.com/office/drawing/2014/main" id="{DE971702-23C0-29B4-F531-DFAE4DD40397}"/>
              </a:ext>
            </a:extLst>
          </p:cNvPr>
          <p:cNvSpPr txBox="1"/>
          <p:nvPr/>
        </p:nvSpPr>
        <p:spPr>
          <a:xfrm>
            <a:off x="585113" y="6334780"/>
            <a:ext cx="57691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Graphical representation of the two approaches used to determine the concrete com-pressive strength paired for each core.</a:t>
            </a:r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2899CFB3-D3C4-31E4-62D3-9E69939CC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10" y="3177117"/>
            <a:ext cx="6010530" cy="3217254"/>
          </a:xfrm>
          <a:prstGeom prst="rect">
            <a:avLst/>
          </a:prstGeom>
        </p:spPr>
      </p:pic>
      <p:sp>
        <p:nvSpPr>
          <p:cNvPr id="2" name="CasetăText 6">
            <a:extLst>
              <a:ext uri="{FF2B5EF4-FFF2-40B4-BE49-F238E27FC236}">
                <a16:creationId xmlns:a16="http://schemas.microsoft.com/office/drawing/2014/main" id="{1E7C8F89-C464-7DAE-2239-9FF6BC0B52FD}"/>
              </a:ext>
            </a:extLst>
          </p:cNvPr>
          <p:cNvSpPr txBox="1"/>
          <p:nvPr/>
        </p:nvSpPr>
        <p:spPr>
          <a:xfrm>
            <a:off x="6741867" y="3429000"/>
            <a:ext cx="4220993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900" dirty="0"/>
              <a:t>	</a:t>
            </a:r>
            <a:r>
              <a:rPr lang="en-US" sz="1900"/>
              <a:t>The graphical representation </a:t>
            </a:r>
            <a:r>
              <a:rPr lang="en-US" sz="1900" dirty="0"/>
              <a:t>on the left illustrates </a:t>
            </a:r>
            <a:r>
              <a:rPr lang="en-US" sz="1900" b="1" dirty="0"/>
              <a:t>the comparison </a:t>
            </a:r>
            <a:r>
              <a:rPr lang="en-US" sz="1900" dirty="0"/>
              <a:t>between </a:t>
            </a:r>
            <a:r>
              <a:rPr lang="en-US" sz="1900" b="1" dirty="0"/>
              <a:t>compressive strength values derived from UPV </a:t>
            </a:r>
            <a:r>
              <a:rPr lang="en-US" sz="1900" dirty="0"/>
              <a:t>measurements and those obtained through </a:t>
            </a:r>
            <a:r>
              <a:rPr lang="en-US" sz="1900" b="1" dirty="0"/>
              <a:t>DT on </a:t>
            </a:r>
            <a:r>
              <a:rPr lang="en-US" sz="1900" b="1"/>
              <a:t>core samples (reference method).</a:t>
            </a:r>
            <a:endParaRPr lang="en-US" sz="1900" b="1" dirty="0"/>
          </a:p>
        </p:txBody>
      </p:sp>
      <p:sp>
        <p:nvSpPr>
          <p:cNvPr id="5" name="Titlu 1">
            <a:extLst>
              <a:ext uri="{FF2B5EF4-FFF2-40B4-BE49-F238E27FC236}">
                <a16:creationId xmlns:a16="http://schemas.microsoft.com/office/drawing/2014/main" id="{E62C4105-CE25-7D5A-15D7-FADEBE9B957C}"/>
              </a:ext>
            </a:extLst>
          </p:cNvPr>
          <p:cNvSpPr txBox="1">
            <a:spLocks/>
          </p:cNvSpPr>
          <p:nvPr/>
        </p:nvSpPr>
        <p:spPr>
          <a:xfrm>
            <a:off x="1000281" y="111441"/>
            <a:ext cx="10320389" cy="14285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AND DISCUSSIONS</a:t>
            </a:r>
          </a:p>
          <a:p>
            <a:r>
              <a:rPr lang="en-US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 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Compressive strength:</a:t>
            </a:r>
          </a:p>
          <a:p>
            <a:r>
              <a:rPr lang="en-US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Theoretical approach by UPV testing</a:t>
            </a:r>
            <a:br>
              <a:rPr lang="en-US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4511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78C8E-ADC5-485D-A72F-81800603C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AFB51B67-953B-A132-D32F-33BA5B8A4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913" y="1951614"/>
            <a:ext cx="10058800" cy="39837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900"/>
              <a:t>The comparative analysis </a:t>
            </a:r>
            <a:r>
              <a:rPr lang="en-US" sz="1900" dirty="0"/>
              <a:t>of </a:t>
            </a:r>
            <a:r>
              <a:rPr lang="en-US" sz="1900" i="1" u="sng" dirty="0"/>
              <a:t>compressive strength values obtained through destructive testing</a:t>
            </a:r>
            <a:r>
              <a:rPr lang="en-US" sz="1900" dirty="0"/>
              <a:t> and </a:t>
            </a:r>
            <a:r>
              <a:rPr lang="en-US" sz="1900" i="1" u="sng" dirty="0"/>
              <a:t>the UPV-based method</a:t>
            </a:r>
            <a:r>
              <a:rPr lang="en-US" sz="1900" dirty="0"/>
              <a:t> indicates a satisfactory level of consistency, as reflected by the coefficient of variation (</a:t>
            </a:r>
            <a:r>
              <a:rPr lang="en-US" sz="1900" dirty="0" err="1"/>
              <a:t>CoV</a:t>
            </a:r>
            <a:r>
              <a:rPr lang="en-US" sz="1900" dirty="0"/>
              <a:t>), which ranges from 6.27% to 16.08%. These values point to moderate variability, suggesting the reliability of the obtained results.</a:t>
            </a:r>
          </a:p>
          <a:p>
            <a:pPr marL="0" indent="0" algn="just">
              <a:buNone/>
            </a:pPr>
            <a:endParaRPr lang="en-US" sz="1900" dirty="0"/>
          </a:p>
          <a:p>
            <a:pPr marL="0" indent="0" algn="just">
              <a:buNone/>
            </a:pPr>
            <a:r>
              <a:rPr lang="en-US" sz="1900" dirty="0"/>
              <a:t>Accuracy levels of 91% and 92% further confirm the strong correlation between the two evaluation methods, supporting the applicability of the proposed approach. </a:t>
            </a:r>
          </a:p>
          <a:p>
            <a:pPr marL="0" indent="0" algn="just">
              <a:buNone/>
            </a:pPr>
            <a:endParaRPr lang="en-US" sz="1900" dirty="0"/>
          </a:p>
          <a:p>
            <a:pPr marL="0" indent="0" algn="just">
              <a:buNone/>
            </a:pPr>
            <a:r>
              <a:rPr lang="en-US" sz="1900" dirty="0"/>
              <a:t>Based on the observed variability and accuracy, the proposed method can be considered reliable and capable of producing reproducible results</a:t>
            </a:r>
          </a:p>
        </p:txBody>
      </p:sp>
      <p:cxnSp>
        <p:nvCxnSpPr>
          <p:cNvPr id="2" name="Conector: curbat 1">
            <a:extLst>
              <a:ext uri="{FF2B5EF4-FFF2-40B4-BE49-F238E27FC236}">
                <a16:creationId xmlns:a16="http://schemas.microsoft.com/office/drawing/2014/main" id="{AA2D2344-D06C-640F-3D26-628E2FEEF7DF}"/>
              </a:ext>
            </a:extLst>
          </p:cNvPr>
          <p:cNvCxnSpPr>
            <a:cxnSpLocks/>
          </p:cNvCxnSpPr>
          <p:nvPr/>
        </p:nvCxnSpPr>
        <p:spPr>
          <a:xfrm>
            <a:off x="85240" y="1441343"/>
            <a:ext cx="764913" cy="514464"/>
          </a:xfrm>
          <a:prstGeom prst="curvedConnector3">
            <a:avLst>
              <a:gd name="adj1" fmla="val 50000"/>
            </a:avLst>
          </a:prstGeom>
          <a:ln w="57150">
            <a:solidFill>
              <a:srgbClr val="E6B729">
                <a:alpha val="67843"/>
              </a:srgbClr>
            </a:solidFill>
            <a:prstDash val="lgDash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Conector: curbat 5">
            <a:extLst>
              <a:ext uri="{FF2B5EF4-FFF2-40B4-BE49-F238E27FC236}">
                <a16:creationId xmlns:a16="http://schemas.microsoft.com/office/drawing/2014/main" id="{B543C1E9-55F0-41AF-7689-836CBA748769}"/>
              </a:ext>
            </a:extLst>
          </p:cNvPr>
          <p:cNvCxnSpPr>
            <a:cxnSpLocks/>
          </p:cNvCxnSpPr>
          <p:nvPr/>
        </p:nvCxnSpPr>
        <p:spPr>
          <a:xfrm>
            <a:off x="0" y="3429000"/>
            <a:ext cx="764913" cy="514464"/>
          </a:xfrm>
          <a:prstGeom prst="curvedConnector3">
            <a:avLst>
              <a:gd name="adj1" fmla="val 50000"/>
            </a:avLst>
          </a:prstGeom>
          <a:ln w="57150">
            <a:solidFill>
              <a:srgbClr val="E6B729">
                <a:alpha val="67843"/>
              </a:srgbClr>
            </a:solidFill>
            <a:prstDash val="lgDash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" name="Conector: curbat 7">
            <a:extLst>
              <a:ext uri="{FF2B5EF4-FFF2-40B4-BE49-F238E27FC236}">
                <a16:creationId xmlns:a16="http://schemas.microsoft.com/office/drawing/2014/main" id="{EAA3A359-78BC-409D-4D8E-2645F922D686}"/>
              </a:ext>
            </a:extLst>
          </p:cNvPr>
          <p:cNvCxnSpPr>
            <a:cxnSpLocks/>
          </p:cNvCxnSpPr>
          <p:nvPr/>
        </p:nvCxnSpPr>
        <p:spPr>
          <a:xfrm>
            <a:off x="85239" y="4613971"/>
            <a:ext cx="764913" cy="514464"/>
          </a:xfrm>
          <a:prstGeom prst="curvedConnector3">
            <a:avLst>
              <a:gd name="adj1" fmla="val 50000"/>
            </a:avLst>
          </a:prstGeom>
          <a:ln w="57150">
            <a:solidFill>
              <a:srgbClr val="E6B729">
                <a:alpha val="67843"/>
              </a:srgbClr>
            </a:solidFill>
            <a:prstDash val="lgDash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Titlu 1">
            <a:extLst>
              <a:ext uri="{FF2B5EF4-FFF2-40B4-BE49-F238E27FC236}">
                <a16:creationId xmlns:a16="http://schemas.microsoft.com/office/drawing/2014/main" id="{6B2F8471-6F85-B074-AE4D-77EE36DFE27D}"/>
              </a:ext>
            </a:extLst>
          </p:cNvPr>
          <p:cNvSpPr txBox="1">
            <a:spLocks/>
          </p:cNvSpPr>
          <p:nvPr/>
        </p:nvSpPr>
        <p:spPr>
          <a:xfrm>
            <a:off x="1000281" y="111441"/>
            <a:ext cx="10320389" cy="14285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AND DISCUSSIONS</a:t>
            </a:r>
          </a:p>
          <a:p>
            <a:r>
              <a:rPr lang="en-US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4. 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Compressive strength:</a:t>
            </a:r>
          </a:p>
          <a:p>
            <a:r>
              <a:rPr lang="en-US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Theoretical approach by UPV testing</a:t>
            </a:r>
            <a:br>
              <a:rPr lang="en-US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2218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E5C97-49D9-7312-8CEF-1678D3421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56DDB84C-2B30-209A-413E-4F2087B6A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440" y="2592179"/>
            <a:ext cx="4724234" cy="307312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900" dirty="0"/>
              <a:t>	Non-destructive testing was performed using both </a:t>
            </a:r>
            <a:r>
              <a:rPr lang="en-US" sz="1900" i="1" dirty="0"/>
              <a:t>the </a:t>
            </a:r>
            <a:r>
              <a:rPr lang="en-US" sz="1900" i="1" dirty="0" err="1"/>
              <a:t>SonReb</a:t>
            </a:r>
            <a:r>
              <a:rPr lang="en-US" sz="1900" i="1" dirty="0"/>
              <a:t> method applied directly to the concrete elements </a:t>
            </a:r>
            <a:r>
              <a:rPr lang="en-US" sz="1900" dirty="0"/>
              <a:t>and the </a:t>
            </a:r>
            <a:r>
              <a:rPr lang="en-US" sz="1900" i="1" dirty="0"/>
              <a:t>Ultrasonic Pulse Velocity (UPV) method applied to core samples</a:t>
            </a:r>
            <a:r>
              <a:rPr lang="en-US" sz="1900" dirty="0"/>
              <a:t> extracted from the structure.</a:t>
            </a:r>
          </a:p>
          <a:p>
            <a:pPr marL="0" indent="0" algn="just">
              <a:buNone/>
            </a:pPr>
            <a:r>
              <a:rPr lang="en-US" sz="1900" dirty="0"/>
              <a:t>	This comparative approach allowed for a broader evaluation of the UPV-based method used to estimate compressive strength.</a:t>
            </a:r>
          </a:p>
          <a:p>
            <a:pPr marL="0" indent="0" algn="just">
              <a:buNone/>
            </a:pPr>
            <a:r>
              <a:rPr lang="en-US" sz="1900"/>
              <a:t>	</a:t>
            </a:r>
            <a:endParaRPr lang="en-US" dirty="0"/>
          </a:p>
        </p:txBody>
      </p:sp>
      <p:sp>
        <p:nvSpPr>
          <p:cNvPr id="7" name="CasetăText 6">
            <a:extLst>
              <a:ext uri="{FF2B5EF4-FFF2-40B4-BE49-F238E27FC236}">
                <a16:creationId xmlns:a16="http://schemas.microsoft.com/office/drawing/2014/main" id="{66EF3754-EB68-7E74-070F-0922F08DB4EE}"/>
              </a:ext>
            </a:extLst>
          </p:cNvPr>
          <p:cNvSpPr txBox="1"/>
          <p:nvPr/>
        </p:nvSpPr>
        <p:spPr>
          <a:xfrm>
            <a:off x="5067946" y="4033511"/>
            <a:ext cx="48547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Compressive strength determined through both NDT testing.</a:t>
            </a:r>
          </a:p>
        </p:txBody>
      </p:sp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6E8F3BE8-26AF-65F3-17B9-0E729C7724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716898"/>
              </p:ext>
            </p:extLst>
          </p:nvPr>
        </p:nvGraphicFramePr>
        <p:xfrm>
          <a:off x="5401715" y="1971226"/>
          <a:ext cx="4510007" cy="17065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4349">
                  <a:extLst>
                    <a:ext uri="{9D8B030D-6E8A-4147-A177-3AD203B41FA5}">
                      <a16:colId xmlns:a16="http://schemas.microsoft.com/office/drawing/2014/main" val="820722660"/>
                    </a:ext>
                  </a:extLst>
                </a:gridCol>
                <a:gridCol w="1176524">
                  <a:extLst>
                    <a:ext uri="{9D8B030D-6E8A-4147-A177-3AD203B41FA5}">
                      <a16:colId xmlns:a16="http://schemas.microsoft.com/office/drawing/2014/main" val="1169989513"/>
                    </a:ext>
                  </a:extLst>
                </a:gridCol>
                <a:gridCol w="1274567">
                  <a:extLst>
                    <a:ext uri="{9D8B030D-6E8A-4147-A177-3AD203B41FA5}">
                      <a16:colId xmlns:a16="http://schemas.microsoft.com/office/drawing/2014/main" val="2524921927"/>
                    </a:ext>
                  </a:extLst>
                </a:gridCol>
                <a:gridCol w="1274567">
                  <a:extLst>
                    <a:ext uri="{9D8B030D-6E8A-4147-A177-3AD203B41FA5}">
                      <a16:colId xmlns:a16="http://schemas.microsoft.com/office/drawing/2014/main" val="673110328"/>
                    </a:ext>
                  </a:extLst>
                </a:gridCol>
              </a:tblGrid>
              <a:tr h="600012"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endParaRPr lang="en-US" sz="1400" b="1" i="0" dirty="0">
                        <a:effectLst/>
                      </a:endParaRPr>
                    </a:p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400" b="1" i="0" dirty="0">
                          <a:effectLst/>
                        </a:rPr>
                        <a:t>Mix</a:t>
                      </a:r>
                      <a:endParaRPr lang="en-US" sz="14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endParaRPr lang="en-US" sz="1400" b="1" i="0" dirty="0">
                        <a:effectLst/>
                      </a:endParaRPr>
                    </a:p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400" b="1" i="0" dirty="0" err="1">
                          <a:effectLst/>
                        </a:rPr>
                        <a:t>SonReb</a:t>
                      </a:r>
                      <a:endParaRPr lang="en-US" sz="1400" b="1" i="0" dirty="0">
                        <a:effectLst/>
                      </a:endParaRPr>
                    </a:p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400" b="1" i="0" dirty="0">
                          <a:effectLst/>
                        </a:rPr>
                        <a:t>[MPa]</a:t>
                      </a:r>
                      <a:endParaRPr lang="en-US" sz="14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endParaRPr lang="en-US" sz="1400" b="1" i="0" dirty="0">
                        <a:effectLst/>
                      </a:endParaRPr>
                    </a:p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400" b="1" i="0" dirty="0">
                          <a:effectLst/>
                        </a:rPr>
                        <a:t>UPV</a:t>
                      </a:r>
                    </a:p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400" b="1" i="0" dirty="0">
                          <a:effectLst/>
                        </a:rPr>
                        <a:t>[MPa]</a:t>
                      </a:r>
                      <a:endParaRPr lang="en-US" sz="14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endParaRPr lang="en-US" sz="1400" b="1" i="0" dirty="0">
                        <a:effectLst/>
                      </a:endParaRPr>
                    </a:p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400" b="1" i="0" dirty="0">
                          <a:effectLst/>
                        </a:rPr>
                        <a:t>Accuracy</a:t>
                      </a:r>
                    </a:p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400" b="1" i="0" dirty="0">
                          <a:effectLst/>
                        </a:rPr>
                        <a:t>[%]</a:t>
                      </a:r>
                      <a:endParaRPr lang="en-US" sz="1400" b="1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951471455"/>
                  </a:ext>
                </a:extLst>
              </a:tr>
              <a:tr h="368838"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M1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400" dirty="0">
                          <a:effectLst/>
                        </a:rPr>
                        <a:t>26.0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400" dirty="0">
                          <a:effectLst/>
                        </a:rPr>
                        <a:t>30.8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84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443807148"/>
                  </a:ext>
                </a:extLst>
              </a:tr>
              <a:tr h="368838"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M2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endParaRPr lang="en-US" sz="1400" dirty="0">
                        <a:effectLst/>
                      </a:endParaRPr>
                    </a:p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400" dirty="0">
                          <a:effectLst/>
                        </a:rPr>
                        <a:t>30.5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35.9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400" dirty="0">
                          <a:effectLst/>
                        </a:rPr>
                        <a:t>85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376625226"/>
                  </a:ext>
                </a:extLst>
              </a:tr>
              <a:tr h="368838"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M3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endParaRPr lang="en-US" sz="1400" dirty="0">
                        <a:effectLst/>
                      </a:endParaRPr>
                    </a:p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400" dirty="0">
                          <a:effectLst/>
                        </a:rPr>
                        <a:t>37.4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400" dirty="0">
                          <a:effectLst/>
                        </a:rPr>
                        <a:t>36.0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400" dirty="0">
                          <a:effectLst/>
                        </a:rPr>
                        <a:t>96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91992981"/>
                  </a:ext>
                </a:extLst>
              </a:tr>
            </a:tbl>
          </a:graphicData>
        </a:graphic>
      </p:graphicFrame>
      <p:sp>
        <p:nvSpPr>
          <p:cNvPr id="4" name="Titlu 1">
            <a:extLst>
              <a:ext uri="{FF2B5EF4-FFF2-40B4-BE49-F238E27FC236}">
                <a16:creationId xmlns:a16="http://schemas.microsoft.com/office/drawing/2014/main" id="{A41902D6-7350-8743-76AD-F5EEFD2274B1}"/>
              </a:ext>
            </a:extLst>
          </p:cNvPr>
          <p:cNvSpPr txBox="1">
            <a:spLocks/>
          </p:cNvSpPr>
          <p:nvPr/>
        </p:nvSpPr>
        <p:spPr>
          <a:xfrm>
            <a:off x="1000281" y="111441"/>
            <a:ext cx="10320389" cy="14285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AND DISCUSSIONS</a:t>
            </a:r>
          </a:p>
          <a:p>
            <a:r>
              <a:rPr lang="en-US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5. 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Compressive strength:</a:t>
            </a:r>
          </a:p>
          <a:p>
            <a:r>
              <a:rPr lang="en-US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SonReb vs proposed UPV approach</a:t>
            </a:r>
            <a:br>
              <a:rPr lang="en-US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0CE880-807B-33AE-30A7-E324FA0F8A8F}"/>
              </a:ext>
            </a:extLst>
          </p:cNvPr>
          <p:cNvSpPr txBox="1"/>
          <p:nvPr/>
        </p:nvSpPr>
        <p:spPr>
          <a:xfrm>
            <a:off x="5186844" y="4912490"/>
            <a:ext cx="49397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/>
              <a:t>The table presents the average compressive strength values obtained from each nondestructive method, along with the associated accuracy.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227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7009F9DF-ACC8-2814-02D1-30C7ED074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180" y="8449"/>
            <a:ext cx="4362451" cy="1400530"/>
          </a:xfrm>
        </p:spPr>
        <p:txBody>
          <a:bodyPr/>
          <a:lstStyle/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</a:p>
        </p:txBody>
      </p:sp>
      <p:sp>
        <p:nvSpPr>
          <p:cNvPr id="4" name="Formă liberă: formă 3">
            <a:extLst>
              <a:ext uri="{FF2B5EF4-FFF2-40B4-BE49-F238E27FC236}">
                <a16:creationId xmlns:a16="http://schemas.microsoft.com/office/drawing/2014/main" id="{5FA6D202-1005-61FD-FA1B-DE8947181AA1}"/>
              </a:ext>
            </a:extLst>
          </p:cNvPr>
          <p:cNvSpPr/>
          <p:nvPr/>
        </p:nvSpPr>
        <p:spPr>
          <a:xfrm rot="16200000" flipV="1">
            <a:off x="-1644651" y="1644650"/>
            <a:ext cx="6858001" cy="3568701"/>
          </a:xfrm>
          <a:custGeom>
            <a:avLst/>
            <a:gdLst>
              <a:gd name="connsiteX0" fmla="*/ 2452687 w 7380287"/>
              <a:gd name="connsiteY0" fmla="*/ 2920996 h 4019546"/>
              <a:gd name="connsiteX1" fmla="*/ 2452687 w 7380287"/>
              <a:gd name="connsiteY1" fmla="*/ 2506916 h 4019546"/>
              <a:gd name="connsiteX2" fmla="*/ 1420675 w 7380287"/>
              <a:gd name="connsiteY2" fmla="*/ 1460498 h 4019546"/>
              <a:gd name="connsiteX3" fmla="*/ 1419225 w 7380287"/>
              <a:gd name="connsiteY3" fmla="*/ 1460498 h 4019546"/>
              <a:gd name="connsiteX4" fmla="*/ 0 w 7380287"/>
              <a:gd name="connsiteY4" fmla="*/ 0 h 4019546"/>
              <a:gd name="connsiteX5" fmla="*/ 0 w 7380287"/>
              <a:gd name="connsiteY5" fmla="*/ 414080 h 4019546"/>
              <a:gd name="connsiteX6" fmla="*/ 1032012 w 7380287"/>
              <a:gd name="connsiteY6" fmla="*/ 1460498 h 4019546"/>
              <a:gd name="connsiteX7" fmla="*/ 1033462 w 7380287"/>
              <a:gd name="connsiteY7" fmla="*/ 1460498 h 4019546"/>
              <a:gd name="connsiteX8" fmla="*/ 2452687 w 7380287"/>
              <a:gd name="connsiteY8" fmla="*/ 2920996 h 4019546"/>
              <a:gd name="connsiteX9" fmla="*/ 7380287 w 7380287"/>
              <a:gd name="connsiteY9" fmla="*/ 4019546 h 4019546"/>
              <a:gd name="connsiteX10" fmla="*/ 5856287 w 7380287"/>
              <a:gd name="connsiteY10" fmla="*/ 2508246 h 4019546"/>
              <a:gd name="connsiteX11" fmla="*/ 2452688 w 7380287"/>
              <a:gd name="connsiteY11" fmla="*/ 2508246 h 4019546"/>
              <a:gd name="connsiteX12" fmla="*/ 2452688 w 7380287"/>
              <a:gd name="connsiteY12" fmla="*/ 2920996 h 4019546"/>
              <a:gd name="connsiteX13" fmla="*/ 5856287 w 7380287"/>
              <a:gd name="connsiteY13" fmla="*/ 2920996 h 4019546"/>
              <a:gd name="connsiteX14" fmla="*/ 5856287 w 7380287"/>
              <a:gd name="connsiteY14" fmla="*/ 2920581 h 4019546"/>
              <a:gd name="connsiteX15" fmla="*/ 6948203 w 7380287"/>
              <a:gd name="connsiteY15" fmla="*/ 4019546 h 4019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380287" h="4019546">
                <a:moveTo>
                  <a:pt x="2452687" y="2920996"/>
                </a:moveTo>
                <a:lnTo>
                  <a:pt x="2452687" y="2506916"/>
                </a:lnTo>
                <a:cubicBezTo>
                  <a:pt x="1882723" y="2506916"/>
                  <a:pt x="1420675" y="2038419"/>
                  <a:pt x="1420675" y="1460498"/>
                </a:cubicBezTo>
                <a:lnTo>
                  <a:pt x="1419225" y="1460498"/>
                </a:lnTo>
                <a:cubicBezTo>
                  <a:pt x="1419225" y="653887"/>
                  <a:pt x="783817" y="0"/>
                  <a:pt x="0" y="0"/>
                </a:cubicBezTo>
                <a:lnTo>
                  <a:pt x="0" y="414080"/>
                </a:lnTo>
                <a:cubicBezTo>
                  <a:pt x="569965" y="414080"/>
                  <a:pt x="1032012" y="882577"/>
                  <a:pt x="1032012" y="1460498"/>
                </a:cubicBezTo>
                <a:lnTo>
                  <a:pt x="1033462" y="1460498"/>
                </a:lnTo>
                <a:cubicBezTo>
                  <a:pt x="1033462" y="2267109"/>
                  <a:pt x="1668871" y="2920996"/>
                  <a:pt x="2452687" y="2920996"/>
                </a:cubicBezTo>
                <a:close/>
                <a:moveTo>
                  <a:pt x="7380287" y="4019546"/>
                </a:moveTo>
                <a:cubicBezTo>
                  <a:pt x="7380287" y="3184878"/>
                  <a:pt x="6697969" y="2508246"/>
                  <a:pt x="5856287" y="2508246"/>
                </a:cubicBezTo>
                <a:lnTo>
                  <a:pt x="2452688" y="2508246"/>
                </a:lnTo>
                <a:lnTo>
                  <a:pt x="2452688" y="2920996"/>
                </a:lnTo>
                <a:lnTo>
                  <a:pt x="5856287" y="2920996"/>
                </a:lnTo>
                <a:lnTo>
                  <a:pt x="5856287" y="2920581"/>
                </a:lnTo>
                <a:cubicBezTo>
                  <a:pt x="6459337" y="2920581"/>
                  <a:pt x="6948203" y="3412605"/>
                  <a:pt x="6948203" y="4019546"/>
                </a:cubicBezTo>
                <a:close/>
              </a:path>
            </a:pathLst>
          </a:custGeom>
          <a:gradFill>
            <a:gsLst>
              <a:gs pos="62752">
                <a:srgbClr val="B2874E"/>
              </a:gs>
              <a:gs pos="0">
                <a:srgbClr val="FEFEF2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Formă liberă: formă 4">
            <a:extLst>
              <a:ext uri="{FF2B5EF4-FFF2-40B4-BE49-F238E27FC236}">
                <a16:creationId xmlns:a16="http://schemas.microsoft.com/office/drawing/2014/main" id="{43DDDBD3-E576-6A53-9E07-77DE5E13B49A}"/>
              </a:ext>
            </a:extLst>
          </p:cNvPr>
          <p:cNvSpPr/>
          <p:nvPr/>
        </p:nvSpPr>
        <p:spPr>
          <a:xfrm flipV="1">
            <a:off x="963839" y="1414325"/>
            <a:ext cx="4305076" cy="681718"/>
          </a:xfrm>
          <a:custGeom>
            <a:avLst/>
            <a:gdLst>
              <a:gd name="connsiteX0" fmla="*/ 208042 w 1886857"/>
              <a:gd name="connsiteY0" fmla="*/ 0 h 610804"/>
              <a:gd name="connsiteX1" fmla="*/ 1886857 w 1886857"/>
              <a:gd name="connsiteY1" fmla="*/ 0 h 610804"/>
              <a:gd name="connsiteX2" fmla="*/ 1886857 w 1886857"/>
              <a:gd name="connsiteY2" fmla="*/ 370114 h 610804"/>
              <a:gd name="connsiteX3" fmla="*/ 240699 w 1886857"/>
              <a:gd name="connsiteY3" fmla="*/ 370114 h 610804"/>
              <a:gd name="connsiteX4" fmla="*/ 4889 w 1886857"/>
              <a:gd name="connsiteY4" fmla="*/ 562305 h 610804"/>
              <a:gd name="connsiteX5" fmla="*/ 0 w 1886857"/>
              <a:gd name="connsiteY5" fmla="*/ 610804 h 610804"/>
              <a:gd name="connsiteX6" fmla="*/ 0 w 1886857"/>
              <a:gd name="connsiteY6" fmla="*/ 208042 h 610804"/>
              <a:gd name="connsiteX7" fmla="*/ 208042 w 1886857"/>
              <a:gd name="connsiteY7" fmla="*/ 0 h 61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86857" h="610804">
                <a:moveTo>
                  <a:pt x="208042" y="0"/>
                </a:moveTo>
                <a:lnTo>
                  <a:pt x="1886857" y="0"/>
                </a:lnTo>
                <a:lnTo>
                  <a:pt x="1886857" y="370114"/>
                </a:lnTo>
                <a:lnTo>
                  <a:pt x="240699" y="370114"/>
                </a:lnTo>
                <a:cubicBezTo>
                  <a:pt x="124381" y="370114"/>
                  <a:pt x="27334" y="452622"/>
                  <a:pt x="4889" y="562305"/>
                </a:cubicBezTo>
                <a:lnTo>
                  <a:pt x="0" y="610804"/>
                </a:lnTo>
                <a:lnTo>
                  <a:pt x="0" y="208042"/>
                </a:lnTo>
                <a:cubicBezTo>
                  <a:pt x="0" y="93144"/>
                  <a:pt x="93144" y="0"/>
                  <a:pt x="208042" y="0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CasetăText 5">
            <a:extLst>
              <a:ext uri="{FF2B5EF4-FFF2-40B4-BE49-F238E27FC236}">
                <a16:creationId xmlns:a16="http://schemas.microsoft.com/office/drawing/2014/main" id="{FEE26D4A-2138-ACD8-1553-E264F26BF253}"/>
              </a:ext>
            </a:extLst>
          </p:cNvPr>
          <p:cNvSpPr txBox="1"/>
          <p:nvPr/>
        </p:nvSpPr>
        <p:spPr>
          <a:xfrm>
            <a:off x="963838" y="1030853"/>
            <a:ext cx="542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1</a:t>
            </a:r>
          </a:p>
        </p:txBody>
      </p:sp>
      <p:sp>
        <p:nvSpPr>
          <p:cNvPr id="7" name="Formă liberă: formă 6">
            <a:extLst>
              <a:ext uri="{FF2B5EF4-FFF2-40B4-BE49-F238E27FC236}">
                <a16:creationId xmlns:a16="http://schemas.microsoft.com/office/drawing/2014/main" id="{9E01E511-519A-A034-4BE4-E0DCF03BD330}"/>
              </a:ext>
            </a:extLst>
          </p:cNvPr>
          <p:cNvSpPr/>
          <p:nvPr/>
        </p:nvSpPr>
        <p:spPr>
          <a:xfrm flipV="1">
            <a:off x="963838" y="2286110"/>
            <a:ext cx="5062312" cy="697349"/>
          </a:xfrm>
          <a:custGeom>
            <a:avLst/>
            <a:gdLst>
              <a:gd name="connsiteX0" fmla="*/ 208042 w 1886857"/>
              <a:gd name="connsiteY0" fmla="*/ 0 h 610804"/>
              <a:gd name="connsiteX1" fmla="*/ 1886857 w 1886857"/>
              <a:gd name="connsiteY1" fmla="*/ 0 h 610804"/>
              <a:gd name="connsiteX2" fmla="*/ 1886857 w 1886857"/>
              <a:gd name="connsiteY2" fmla="*/ 370114 h 610804"/>
              <a:gd name="connsiteX3" fmla="*/ 240699 w 1886857"/>
              <a:gd name="connsiteY3" fmla="*/ 370114 h 610804"/>
              <a:gd name="connsiteX4" fmla="*/ 4889 w 1886857"/>
              <a:gd name="connsiteY4" fmla="*/ 562305 h 610804"/>
              <a:gd name="connsiteX5" fmla="*/ 0 w 1886857"/>
              <a:gd name="connsiteY5" fmla="*/ 610804 h 610804"/>
              <a:gd name="connsiteX6" fmla="*/ 0 w 1886857"/>
              <a:gd name="connsiteY6" fmla="*/ 208042 h 610804"/>
              <a:gd name="connsiteX7" fmla="*/ 208042 w 1886857"/>
              <a:gd name="connsiteY7" fmla="*/ 0 h 61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86857" h="610804">
                <a:moveTo>
                  <a:pt x="208042" y="0"/>
                </a:moveTo>
                <a:lnTo>
                  <a:pt x="1886857" y="0"/>
                </a:lnTo>
                <a:lnTo>
                  <a:pt x="1886857" y="370114"/>
                </a:lnTo>
                <a:lnTo>
                  <a:pt x="240699" y="370114"/>
                </a:lnTo>
                <a:cubicBezTo>
                  <a:pt x="124381" y="370114"/>
                  <a:pt x="27334" y="452622"/>
                  <a:pt x="4889" y="562305"/>
                </a:cubicBezTo>
                <a:lnTo>
                  <a:pt x="0" y="610804"/>
                </a:lnTo>
                <a:lnTo>
                  <a:pt x="0" y="208042"/>
                </a:lnTo>
                <a:cubicBezTo>
                  <a:pt x="0" y="93144"/>
                  <a:pt x="93144" y="0"/>
                  <a:pt x="208042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Formă liberă: formă 7">
            <a:extLst>
              <a:ext uri="{FF2B5EF4-FFF2-40B4-BE49-F238E27FC236}">
                <a16:creationId xmlns:a16="http://schemas.microsoft.com/office/drawing/2014/main" id="{39F65C0E-FEB7-7E7A-82D2-4D9BE61E14C9}"/>
              </a:ext>
            </a:extLst>
          </p:cNvPr>
          <p:cNvSpPr/>
          <p:nvPr/>
        </p:nvSpPr>
        <p:spPr>
          <a:xfrm flipV="1">
            <a:off x="963838" y="4337705"/>
            <a:ext cx="8134123" cy="681718"/>
          </a:xfrm>
          <a:custGeom>
            <a:avLst/>
            <a:gdLst>
              <a:gd name="connsiteX0" fmla="*/ 208042 w 1886857"/>
              <a:gd name="connsiteY0" fmla="*/ 0 h 610804"/>
              <a:gd name="connsiteX1" fmla="*/ 1886857 w 1886857"/>
              <a:gd name="connsiteY1" fmla="*/ 0 h 610804"/>
              <a:gd name="connsiteX2" fmla="*/ 1886857 w 1886857"/>
              <a:gd name="connsiteY2" fmla="*/ 370114 h 610804"/>
              <a:gd name="connsiteX3" fmla="*/ 240699 w 1886857"/>
              <a:gd name="connsiteY3" fmla="*/ 370114 h 610804"/>
              <a:gd name="connsiteX4" fmla="*/ 4889 w 1886857"/>
              <a:gd name="connsiteY4" fmla="*/ 562305 h 610804"/>
              <a:gd name="connsiteX5" fmla="*/ 0 w 1886857"/>
              <a:gd name="connsiteY5" fmla="*/ 610804 h 610804"/>
              <a:gd name="connsiteX6" fmla="*/ 0 w 1886857"/>
              <a:gd name="connsiteY6" fmla="*/ 208042 h 610804"/>
              <a:gd name="connsiteX7" fmla="*/ 208042 w 1886857"/>
              <a:gd name="connsiteY7" fmla="*/ 0 h 61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86857" h="610804">
                <a:moveTo>
                  <a:pt x="208042" y="0"/>
                </a:moveTo>
                <a:lnTo>
                  <a:pt x="1886857" y="0"/>
                </a:lnTo>
                <a:lnTo>
                  <a:pt x="1886857" y="370114"/>
                </a:lnTo>
                <a:lnTo>
                  <a:pt x="240699" y="370114"/>
                </a:lnTo>
                <a:cubicBezTo>
                  <a:pt x="124381" y="370114"/>
                  <a:pt x="27334" y="452622"/>
                  <a:pt x="4889" y="562305"/>
                </a:cubicBezTo>
                <a:lnTo>
                  <a:pt x="0" y="610804"/>
                </a:lnTo>
                <a:lnTo>
                  <a:pt x="0" y="208042"/>
                </a:lnTo>
                <a:cubicBezTo>
                  <a:pt x="0" y="93144"/>
                  <a:pt x="93144" y="0"/>
                  <a:pt x="208042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CasetăText 8">
            <a:extLst>
              <a:ext uri="{FF2B5EF4-FFF2-40B4-BE49-F238E27FC236}">
                <a16:creationId xmlns:a16="http://schemas.microsoft.com/office/drawing/2014/main" id="{8B7B4422-C771-610D-0F9C-2B9B5571820C}"/>
              </a:ext>
            </a:extLst>
          </p:cNvPr>
          <p:cNvSpPr txBox="1"/>
          <p:nvPr/>
        </p:nvSpPr>
        <p:spPr>
          <a:xfrm>
            <a:off x="954311" y="3983972"/>
            <a:ext cx="542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4</a:t>
            </a:r>
          </a:p>
        </p:txBody>
      </p:sp>
      <p:sp>
        <p:nvSpPr>
          <p:cNvPr id="10" name="Formă liberă: formă 9">
            <a:extLst>
              <a:ext uri="{FF2B5EF4-FFF2-40B4-BE49-F238E27FC236}">
                <a16:creationId xmlns:a16="http://schemas.microsoft.com/office/drawing/2014/main" id="{7F97B303-987F-199E-B9BA-3F15092EF69D}"/>
              </a:ext>
            </a:extLst>
          </p:cNvPr>
          <p:cNvSpPr/>
          <p:nvPr/>
        </p:nvSpPr>
        <p:spPr>
          <a:xfrm flipV="1">
            <a:off x="963838" y="3275846"/>
            <a:ext cx="6108699" cy="708127"/>
          </a:xfrm>
          <a:custGeom>
            <a:avLst/>
            <a:gdLst>
              <a:gd name="connsiteX0" fmla="*/ 208042 w 1886857"/>
              <a:gd name="connsiteY0" fmla="*/ 0 h 610804"/>
              <a:gd name="connsiteX1" fmla="*/ 1886857 w 1886857"/>
              <a:gd name="connsiteY1" fmla="*/ 0 h 610804"/>
              <a:gd name="connsiteX2" fmla="*/ 1886857 w 1886857"/>
              <a:gd name="connsiteY2" fmla="*/ 370114 h 610804"/>
              <a:gd name="connsiteX3" fmla="*/ 240699 w 1886857"/>
              <a:gd name="connsiteY3" fmla="*/ 370114 h 610804"/>
              <a:gd name="connsiteX4" fmla="*/ 4889 w 1886857"/>
              <a:gd name="connsiteY4" fmla="*/ 562305 h 610804"/>
              <a:gd name="connsiteX5" fmla="*/ 0 w 1886857"/>
              <a:gd name="connsiteY5" fmla="*/ 610804 h 610804"/>
              <a:gd name="connsiteX6" fmla="*/ 0 w 1886857"/>
              <a:gd name="connsiteY6" fmla="*/ 208042 h 610804"/>
              <a:gd name="connsiteX7" fmla="*/ 208042 w 1886857"/>
              <a:gd name="connsiteY7" fmla="*/ 0 h 61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86857" h="610804">
                <a:moveTo>
                  <a:pt x="208042" y="0"/>
                </a:moveTo>
                <a:lnTo>
                  <a:pt x="1886857" y="0"/>
                </a:lnTo>
                <a:lnTo>
                  <a:pt x="1886857" y="370114"/>
                </a:lnTo>
                <a:lnTo>
                  <a:pt x="240699" y="370114"/>
                </a:lnTo>
                <a:cubicBezTo>
                  <a:pt x="124381" y="370114"/>
                  <a:pt x="27334" y="452622"/>
                  <a:pt x="4889" y="562305"/>
                </a:cubicBezTo>
                <a:lnTo>
                  <a:pt x="0" y="610804"/>
                </a:lnTo>
                <a:lnTo>
                  <a:pt x="0" y="208042"/>
                </a:lnTo>
                <a:cubicBezTo>
                  <a:pt x="0" y="93144"/>
                  <a:pt x="93144" y="0"/>
                  <a:pt x="208042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CasetăText 10">
            <a:extLst>
              <a:ext uri="{FF2B5EF4-FFF2-40B4-BE49-F238E27FC236}">
                <a16:creationId xmlns:a16="http://schemas.microsoft.com/office/drawing/2014/main" id="{A8C26335-9D8C-2F07-4AE7-6082D3FC1440}"/>
              </a:ext>
            </a:extLst>
          </p:cNvPr>
          <p:cNvSpPr txBox="1"/>
          <p:nvPr/>
        </p:nvSpPr>
        <p:spPr>
          <a:xfrm>
            <a:off x="963837" y="2922114"/>
            <a:ext cx="542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12" name="CasetăText 11">
            <a:extLst>
              <a:ext uri="{FF2B5EF4-FFF2-40B4-BE49-F238E27FC236}">
                <a16:creationId xmlns:a16="http://schemas.microsoft.com/office/drawing/2014/main" id="{CC1CD932-025F-83E8-E7F1-EED48F30005B}"/>
              </a:ext>
            </a:extLst>
          </p:cNvPr>
          <p:cNvSpPr txBox="1"/>
          <p:nvPr/>
        </p:nvSpPr>
        <p:spPr>
          <a:xfrm>
            <a:off x="897052" y="1672744"/>
            <a:ext cx="34310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Introduction</a:t>
            </a:r>
          </a:p>
        </p:txBody>
      </p:sp>
      <p:sp>
        <p:nvSpPr>
          <p:cNvPr id="13" name="CasetăText 12">
            <a:extLst>
              <a:ext uri="{FF2B5EF4-FFF2-40B4-BE49-F238E27FC236}">
                <a16:creationId xmlns:a16="http://schemas.microsoft.com/office/drawing/2014/main" id="{E3200667-B88B-BEC6-BF17-26A25AE1F7D2}"/>
              </a:ext>
            </a:extLst>
          </p:cNvPr>
          <p:cNvSpPr txBox="1"/>
          <p:nvPr/>
        </p:nvSpPr>
        <p:spPr>
          <a:xfrm>
            <a:off x="1235301" y="2575548"/>
            <a:ext cx="47908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Materials and Methods</a:t>
            </a:r>
          </a:p>
        </p:txBody>
      </p:sp>
      <p:sp>
        <p:nvSpPr>
          <p:cNvPr id="14" name="CasetăText 13">
            <a:extLst>
              <a:ext uri="{FF2B5EF4-FFF2-40B4-BE49-F238E27FC236}">
                <a16:creationId xmlns:a16="http://schemas.microsoft.com/office/drawing/2014/main" id="{628BACC1-A2FE-4AC6-6DBB-E7C1B978760C}"/>
              </a:ext>
            </a:extLst>
          </p:cNvPr>
          <p:cNvSpPr txBox="1"/>
          <p:nvPr/>
        </p:nvSpPr>
        <p:spPr>
          <a:xfrm>
            <a:off x="1235301" y="3552633"/>
            <a:ext cx="58372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Results and discussions</a:t>
            </a:r>
          </a:p>
        </p:txBody>
      </p:sp>
      <p:sp>
        <p:nvSpPr>
          <p:cNvPr id="15" name="CasetăText 14">
            <a:extLst>
              <a:ext uri="{FF2B5EF4-FFF2-40B4-BE49-F238E27FC236}">
                <a16:creationId xmlns:a16="http://schemas.microsoft.com/office/drawing/2014/main" id="{3F3A428D-808A-8D8D-66BF-6B057A5A61D6}"/>
              </a:ext>
            </a:extLst>
          </p:cNvPr>
          <p:cNvSpPr txBox="1"/>
          <p:nvPr/>
        </p:nvSpPr>
        <p:spPr>
          <a:xfrm>
            <a:off x="1430341" y="4619313"/>
            <a:ext cx="76771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Conclusions</a:t>
            </a:r>
          </a:p>
        </p:txBody>
      </p:sp>
      <p:sp>
        <p:nvSpPr>
          <p:cNvPr id="16" name="CasetăText 15">
            <a:extLst>
              <a:ext uri="{FF2B5EF4-FFF2-40B4-BE49-F238E27FC236}">
                <a16:creationId xmlns:a16="http://schemas.microsoft.com/office/drawing/2014/main" id="{04A3A3E8-2CBA-59E4-94F9-E075FA76FB14}"/>
              </a:ext>
            </a:extLst>
          </p:cNvPr>
          <p:cNvSpPr txBox="1"/>
          <p:nvPr/>
        </p:nvSpPr>
        <p:spPr>
          <a:xfrm>
            <a:off x="972001" y="1970533"/>
            <a:ext cx="542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581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0FB16-0075-E111-68DA-888687FF4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reptunghi 5">
            <a:extLst>
              <a:ext uri="{FF2B5EF4-FFF2-40B4-BE49-F238E27FC236}">
                <a16:creationId xmlns:a16="http://schemas.microsoft.com/office/drawing/2014/main" id="{00681A3B-F0AD-AE4B-4FE9-FDE1CE2E3C3D}"/>
              </a:ext>
            </a:extLst>
          </p:cNvPr>
          <p:cNvSpPr/>
          <p:nvPr/>
        </p:nvSpPr>
        <p:spPr>
          <a:xfrm>
            <a:off x="860092" y="999166"/>
            <a:ext cx="8696110" cy="1544447"/>
          </a:xfrm>
          <a:prstGeom prst="rect">
            <a:avLst/>
          </a:prstGeom>
          <a:solidFill>
            <a:srgbClr val="90C226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u 1">
            <a:extLst>
              <a:ext uri="{FF2B5EF4-FFF2-40B4-BE49-F238E27FC236}">
                <a16:creationId xmlns:a16="http://schemas.microsoft.com/office/drawing/2014/main" id="{F1D88B49-B9CD-EC4B-FA71-BF844D9E0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281" y="0"/>
            <a:ext cx="9404723" cy="1159099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b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CD7AADEC-9312-0D58-E017-6ABB0BC43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092" y="1191841"/>
            <a:ext cx="8696110" cy="11590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900" b="1" dirty="0"/>
              <a:t>This study demonstrates the practical applicability of non-destructive methods for assessing concrete characteristics, with particular focus on density, modulus of elasticity, and compressive strength. </a:t>
            </a:r>
          </a:p>
          <a:p>
            <a:pPr marL="0" indent="0" algn="ctr">
              <a:buNone/>
            </a:pPr>
            <a:endParaRPr lang="en-US" sz="1900" b="1" dirty="0"/>
          </a:p>
          <a:p>
            <a:pPr marL="0" indent="0" algn="ctr">
              <a:buNone/>
            </a:pPr>
            <a:endParaRPr lang="en-US" sz="1900" dirty="0"/>
          </a:p>
        </p:txBody>
      </p:sp>
      <p:sp>
        <p:nvSpPr>
          <p:cNvPr id="4" name="Substituent conținut 2">
            <a:extLst>
              <a:ext uri="{FF2B5EF4-FFF2-40B4-BE49-F238E27FC236}">
                <a16:creationId xmlns:a16="http://schemas.microsoft.com/office/drawing/2014/main" id="{5A2E0C64-16AE-1020-FB06-87AC03EDEC78}"/>
              </a:ext>
            </a:extLst>
          </p:cNvPr>
          <p:cNvSpPr txBox="1">
            <a:spLocks/>
          </p:cNvSpPr>
          <p:nvPr/>
        </p:nvSpPr>
        <p:spPr>
          <a:xfrm>
            <a:off x="860092" y="3088892"/>
            <a:ext cx="9188450" cy="24926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3" charset="2"/>
              <a:buNone/>
            </a:pPr>
            <a:r>
              <a:rPr lang="en-US" sz="1900" dirty="0"/>
              <a:t>	The ultrasonic-based approach achieved an accuracy of 98% when compared with the </a:t>
            </a:r>
            <a:r>
              <a:rPr lang="en-US" sz="1900"/>
              <a:t>destructive testing (as Reference method), </a:t>
            </a:r>
            <a:r>
              <a:rPr lang="en-US" sz="1900" dirty="0"/>
              <a:t>indicating a strong correlation between the two techniques.</a:t>
            </a:r>
          </a:p>
          <a:p>
            <a:pPr marL="0" indent="0" algn="just">
              <a:buFont typeface="Wingdings 3" charset="2"/>
              <a:buNone/>
            </a:pPr>
            <a:endParaRPr lang="en-US" sz="1900" dirty="0"/>
          </a:p>
          <a:p>
            <a:pPr marL="0" indent="0" algn="just">
              <a:buFont typeface="Wingdings 3" charset="2"/>
              <a:buNone/>
            </a:pPr>
            <a:r>
              <a:rPr lang="en-US" sz="1900" dirty="0"/>
              <a:t>	The low values of the coefficient of variation, ranging from 0.36% to 1.33%, confirm the consistency of the recorded data and support the use of ultrasonic measurements as a viable non-destructive alternative for density evaluation. </a:t>
            </a:r>
          </a:p>
          <a:p>
            <a:pPr marL="0" indent="0" algn="just">
              <a:buFont typeface="Wingdings 3" charset="2"/>
              <a:buNone/>
            </a:pPr>
            <a:endParaRPr lang="en-US" sz="1900" dirty="0"/>
          </a:p>
        </p:txBody>
      </p:sp>
      <p:pic>
        <p:nvPicPr>
          <p:cNvPr id="7" name="Imagine 6">
            <a:extLst>
              <a:ext uri="{FF2B5EF4-FFF2-40B4-BE49-F238E27FC236}">
                <a16:creationId xmlns:a16="http://schemas.microsoft.com/office/drawing/2014/main" id="{99AE7A5F-E5EC-9999-85D4-F962BCF2D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04" y="3157435"/>
            <a:ext cx="467989" cy="439357"/>
          </a:xfrm>
          <a:prstGeom prst="ellipse">
            <a:avLst/>
          </a:prstGeom>
          <a:ln w="3175" cap="rnd">
            <a:solidFill>
              <a:schemeClr val="bg1"/>
            </a:solidFill>
          </a:ln>
          <a:effectLst/>
        </p:spPr>
      </p:pic>
      <p:pic>
        <p:nvPicPr>
          <p:cNvPr id="8" name="Imagine 7">
            <a:extLst>
              <a:ext uri="{FF2B5EF4-FFF2-40B4-BE49-F238E27FC236}">
                <a16:creationId xmlns:a16="http://schemas.microsoft.com/office/drawing/2014/main" id="{0CEFA506-FBC8-2A15-BC98-55A497EDE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03" y="4518376"/>
            <a:ext cx="467989" cy="439357"/>
          </a:xfrm>
          <a:prstGeom prst="ellipse">
            <a:avLst/>
          </a:prstGeom>
          <a:ln w="3175" cap="rnd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947068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A6EEC-8268-1BBA-8213-AA733568B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02A3E625-60B5-A938-E7B7-EE9EFB4CD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281" y="0"/>
            <a:ext cx="9404723" cy="1159099"/>
          </a:xfrm>
        </p:spPr>
        <p:txBody>
          <a:bodyPr>
            <a:normAutofit fontScale="90000"/>
          </a:bodyPr>
          <a:lstStyle/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b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setăText 8">
            <a:extLst>
              <a:ext uri="{FF2B5EF4-FFF2-40B4-BE49-F238E27FC236}">
                <a16:creationId xmlns:a16="http://schemas.microsoft.com/office/drawing/2014/main" id="{69602330-083A-9CE4-6514-2E387EA7AFD2}"/>
              </a:ext>
            </a:extLst>
          </p:cNvPr>
          <p:cNvSpPr txBox="1"/>
          <p:nvPr/>
        </p:nvSpPr>
        <p:spPr>
          <a:xfrm>
            <a:off x="772661" y="1620813"/>
            <a:ext cx="911677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000" dirty="0"/>
              <a:t>	The study aimed to investigate whether the proposed method maintains a high level of accuracy under varying sand-to-gravel ratios by examining whether the estimated compressive strength values </a:t>
            </a:r>
            <a:r>
              <a:rPr lang="en-US" sz="2000"/>
              <a:t>reflect the corresponding </a:t>
            </a:r>
            <a:r>
              <a:rPr lang="en-US" sz="2000" dirty="0"/>
              <a:t>variations and align closely with those obtained through destructive testing.</a:t>
            </a:r>
          </a:p>
          <a:p>
            <a:pPr marL="0" indent="0" algn="just">
              <a:buNone/>
            </a:pPr>
            <a:endParaRPr lang="en-US" sz="2000" dirty="0"/>
          </a:p>
          <a:p>
            <a:pPr marL="0" indent="0" algn="just">
              <a:buNone/>
            </a:pPr>
            <a:r>
              <a:rPr lang="en-US" sz="2000" dirty="0"/>
              <a:t>	When comparing </a:t>
            </a:r>
            <a:r>
              <a:rPr lang="en-US" sz="2000" b="1" dirty="0"/>
              <a:t>compressive strength values obtained through destructive testing</a:t>
            </a:r>
            <a:r>
              <a:rPr lang="en-US" sz="2000" dirty="0"/>
              <a:t> with those estimated </a:t>
            </a:r>
            <a:r>
              <a:rPr lang="en-US" sz="2000" b="1" dirty="0"/>
              <a:t>via </a:t>
            </a:r>
            <a:r>
              <a:rPr lang="en-US" sz="2000" b="1" dirty="0">
                <a:solidFill>
                  <a:srgbClr val="FF0000"/>
                </a:solidFill>
              </a:rPr>
              <a:t>UPV</a:t>
            </a:r>
            <a:r>
              <a:rPr lang="en-US" sz="2000" b="1" dirty="0"/>
              <a:t> and </a:t>
            </a:r>
            <a:r>
              <a:rPr lang="en-US" sz="2000" b="1" dirty="0" err="1">
                <a:solidFill>
                  <a:srgbClr val="7030A0"/>
                </a:solidFill>
              </a:rPr>
              <a:t>SonReb</a:t>
            </a:r>
            <a:r>
              <a:rPr lang="en-US" sz="2000" b="1" dirty="0">
                <a:solidFill>
                  <a:srgbClr val="7030A0"/>
                </a:solidFill>
              </a:rPr>
              <a:t> methods</a:t>
            </a:r>
            <a:r>
              <a:rPr lang="en-US" sz="2000" dirty="0"/>
              <a:t>, the UPV technique demonstrated higher accuracy, </a:t>
            </a:r>
            <a:r>
              <a:rPr lang="en-US" sz="2000" b="1"/>
              <a:t>ranging from </a:t>
            </a:r>
            <a:r>
              <a:rPr lang="en-US" sz="2000" b="1" dirty="0">
                <a:solidFill>
                  <a:srgbClr val="FF0000"/>
                </a:solidFill>
              </a:rPr>
              <a:t>91% to 92%, </a:t>
            </a:r>
            <a:r>
              <a:rPr lang="en-US" sz="2000" dirty="0"/>
              <a:t>as opposed to </a:t>
            </a:r>
            <a:r>
              <a:rPr lang="en-US" sz="2000" b="1" dirty="0">
                <a:solidFill>
                  <a:srgbClr val="7030A0"/>
                </a:solidFill>
              </a:rPr>
              <a:t>82% to 95% </a:t>
            </a:r>
            <a:r>
              <a:rPr lang="en-US" sz="2000" dirty="0"/>
              <a:t>for the </a:t>
            </a:r>
            <a:r>
              <a:rPr lang="en-US" sz="2000" dirty="0" err="1"/>
              <a:t>SonReb</a:t>
            </a:r>
            <a:r>
              <a:rPr lang="en-US" sz="2000" dirty="0"/>
              <a:t> method</a:t>
            </a:r>
            <a:r>
              <a:rPr lang="en-US" sz="2000"/>
              <a:t>. </a:t>
            </a:r>
          </a:p>
          <a:p>
            <a:pPr marL="0" indent="0" algn="just">
              <a:buNone/>
            </a:pPr>
            <a:endParaRPr lang="en-US" sz="2000"/>
          </a:p>
          <a:p>
            <a:pPr marL="0" indent="0" algn="just">
              <a:buNone/>
            </a:pPr>
            <a:r>
              <a:rPr lang="en-US" sz="2000" b="1" i="1"/>
              <a:t>These </a:t>
            </a:r>
            <a:r>
              <a:rPr lang="en-US" sz="2000" b="1" i="1" dirty="0"/>
              <a:t>results suggest that UPV offers a more consistent and reliable alternative for estimating compressive strength under non-destructive testing conditions.</a:t>
            </a:r>
          </a:p>
          <a:p>
            <a:pPr marL="0" indent="0" algn="just">
              <a:buNone/>
            </a:pPr>
            <a:endParaRPr lang="en-US" sz="2000" dirty="0"/>
          </a:p>
          <a:p>
            <a:pPr marL="0" indent="0" algn="just">
              <a:buNone/>
            </a:pPr>
            <a:endParaRPr lang="en-US" sz="2000" dirty="0"/>
          </a:p>
        </p:txBody>
      </p:sp>
      <p:cxnSp>
        <p:nvCxnSpPr>
          <p:cNvPr id="3" name="Conector: curbat 2">
            <a:extLst>
              <a:ext uri="{FF2B5EF4-FFF2-40B4-BE49-F238E27FC236}">
                <a16:creationId xmlns:a16="http://schemas.microsoft.com/office/drawing/2014/main" id="{DBEF49AE-BD44-D40D-5AFE-7E9E62AD0181}"/>
              </a:ext>
            </a:extLst>
          </p:cNvPr>
          <p:cNvCxnSpPr>
            <a:cxnSpLocks/>
          </p:cNvCxnSpPr>
          <p:nvPr/>
        </p:nvCxnSpPr>
        <p:spPr>
          <a:xfrm>
            <a:off x="225722" y="1340765"/>
            <a:ext cx="871403" cy="498104"/>
          </a:xfrm>
          <a:prstGeom prst="curvedConnector3">
            <a:avLst>
              <a:gd name="adj1" fmla="val 50000"/>
            </a:avLst>
          </a:prstGeom>
          <a:ln w="57150">
            <a:solidFill>
              <a:srgbClr val="E6B729">
                <a:alpha val="67843"/>
              </a:srgbClr>
            </a:solidFill>
            <a:prstDash val="lgDash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" name="Conector: curbat 3">
            <a:extLst>
              <a:ext uri="{FF2B5EF4-FFF2-40B4-BE49-F238E27FC236}">
                <a16:creationId xmlns:a16="http://schemas.microsoft.com/office/drawing/2014/main" id="{453705EA-B09F-96BA-138C-7BDC34692F1B}"/>
              </a:ext>
            </a:extLst>
          </p:cNvPr>
          <p:cNvCxnSpPr>
            <a:cxnSpLocks/>
          </p:cNvCxnSpPr>
          <p:nvPr/>
        </p:nvCxnSpPr>
        <p:spPr>
          <a:xfrm>
            <a:off x="225721" y="2834634"/>
            <a:ext cx="871403" cy="498104"/>
          </a:xfrm>
          <a:prstGeom prst="curvedConnector3">
            <a:avLst>
              <a:gd name="adj1" fmla="val 50000"/>
            </a:avLst>
          </a:prstGeom>
          <a:ln w="57150">
            <a:solidFill>
              <a:srgbClr val="E6B729">
                <a:alpha val="67843"/>
              </a:srgbClr>
            </a:solidFill>
            <a:prstDash val="lgDash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9406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5187F-92A5-DCCF-BAD5-3FE9F7653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ine 3">
            <a:extLst>
              <a:ext uri="{FF2B5EF4-FFF2-40B4-BE49-F238E27FC236}">
                <a16:creationId xmlns:a16="http://schemas.microsoft.com/office/drawing/2014/main" id="{D7C367A8-6E42-8B9F-66EB-40BC64CE58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91843" y="2303839"/>
            <a:ext cx="2396970" cy="2250321"/>
          </a:xfrm>
          <a:prstGeom prst="ellipse">
            <a:avLst/>
          </a:prstGeom>
          <a:ln w="3175" cap="rnd">
            <a:solidFill>
              <a:schemeClr val="bg1"/>
            </a:solidFill>
          </a:ln>
          <a:effectLst/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A96560DA-6559-FFD0-2684-5A3852E9F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281" y="0"/>
            <a:ext cx="9404723" cy="1159099"/>
          </a:xfrm>
        </p:spPr>
        <p:txBody>
          <a:bodyPr>
            <a:normAutofit fontScale="90000"/>
          </a:bodyPr>
          <a:lstStyle/>
          <a:p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b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setăText 8">
            <a:extLst>
              <a:ext uri="{FF2B5EF4-FFF2-40B4-BE49-F238E27FC236}">
                <a16:creationId xmlns:a16="http://schemas.microsoft.com/office/drawing/2014/main" id="{074FD6EF-DCDE-6D92-BBF1-98048226923B}"/>
              </a:ext>
            </a:extLst>
          </p:cNvPr>
          <p:cNvSpPr txBox="1"/>
          <p:nvPr/>
        </p:nvSpPr>
        <p:spPr>
          <a:xfrm>
            <a:off x="99391" y="1355735"/>
            <a:ext cx="428722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000" b="1" dirty="0"/>
              <a:t>	Moreover, the comparison between the two NDT approaches showed that UPV consistently achieved higher accuracy levels (97% – 98%) than the </a:t>
            </a:r>
            <a:r>
              <a:rPr lang="en-US" sz="2000" b="1" dirty="0" err="1"/>
              <a:t>SonReb</a:t>
            </a:r>
            <a:r>
              <a:rPr lang="en-US" sz="2000" b="1" dirty="0"/>
              <a:t> method, further supporting its use as a dependable tool for strength </a:t>
            </a:r>
            <a:r>
              <a:rPr lang="en-US" sz="2000" b="1"/>
              <a:t>evaluation.</a:t>
            </a:r>
            <a:endParaRPr lang="en-US" sz="2000" dirty="0"/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60E6C153-7381-908F-61BC-3FA830507A8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6096000" y="2303838"/>
            <a:ext cx="2396970" cy="2250321"/>
          </a:xfrm>
          <a:prstGeom prst="ellipse">
            <a:avLst/>
          </a:prstGeom>
          <a:ln w="3175" cap="rnd">
            <a:solidFill>
              <a:schemeClr val="bg1"/>
            </a:solidFill>
          </a:ln>
          <a:effectLst/>
        </p:spPr>
      </p:pic>
      <p:sp>
        <p:nvSpPr>
          <p:cNvPr id="6" name="CasetăText 5">
            <a:extLst>
              <a:ext uri="{FF2B5EF4-FFF2-40B4-BE49-F238E27FC236}">
                <a16:creationId xmlns:a16="http://schemas.microsoft.com/office/drawing/2014/main" id="{8DE1DAA2-73D7-000C-45C1-5C529DA1E2E5}"/>
              </a:ext>
            </a:extLst>
          </p:cNvPr>
          <p:cNvSpPr txBox="1"/>
          <p:nvPr/>
        </p:nvSpPr>
        <p:spPr>
          <a:xfrm>
            <a:off x="5197328" y="2126112"/>
            <a:ext cx="4194314" cy="1921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000" b="1" dirty="0"/>
              <a:t>	Overall, the results confirm that ultrasonic techniques provide stable and repeatable measurements for characterizing concrete </a:t>
            </a:r>
            <a:r>
              <a:rPr lang="en-US" sz="2000" b="1"/>
              <a:t>properties.</a:t>
            </a:r>
          </a:p>
          <a:p>
            <a:pPr marL="0" indent="0" algn="just">
              <a:buNone/>
            </a:pPr>
            <a:r>
              <a:rPr lang="en-US" sz="2000" b="1"/>
              <a:t> 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3F3C27-E88E-CDFF-31EF-A304DC44255F}"/>
              </a:ext>
            </a:extLst>
          </p:cNvPr>
          <p:cNvSpPr txBox="1"/>
          <p:nvPr/>
        </p:nvSpPr>
        <p:spPr>
          <a:xfrm>
            <a:off x="1779105" y="4414111"/>
            <a:ext cx="61026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000" b="1"/>
              <a:t>As such, these methods can be effectively incorporated into structural monitoring systems for ongoing evaluation and maintenance of reinforced concrete elements.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899336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506B5-9DBA-834D-483B-8FB99BE54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tăText 8">
            <a:extLst>
              <a:ext uri="{FF2B5EF4-FFF2-40B4-BE49-F238E27FC236}">
                <a16:creationId xmlns:a16="http://schemas.microsoft.com/office/drawing/2014/main" id="{4F62F13D-14FF-174D-0877-35D56A937FB2}"/>
              </a:ext>
            </a:extLst>
          </p:cNvPr>
          <p:cNvSpPr txBox="1"/>
          <p:nvPr/>
        </p:nvSpPr>
        <p:spPr>
          <a:xfrm>
            <a:off x="754751" y="1843950"/>
            <a:ext cx="953225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b="1" dirty="0"/>
              <a:t>ACKNOWLEDGEMENTS</a:t>
            </a:r>
          </a:p>
          <a:p>
            <a:pPr marL="0" indent="0" algn="just">
              <a:buNone/>
            </a:pPr>
            <a:endParaRPr lang="en-US" sz="2000" dirty="0"/>
          </a:p>
          <a:p>
            <a:pPr marL="0" indent="0" algn="just">
              <a:buNone/>
            </a:pPr>
            <a:r>
              <a:rPr lang="en-US" sz="2000" dirty="0"/>
              <a:t>This work was carried out within the </a:t>
            </a:r>
            <a:r>
              <a:rPr lang="en-US" sz="2000" dirty="0" err="1"/>
              <a:t>Nucleu</a:t>
            </a:r>
            <a:r>
              <a:rPr lang="en-US" sz="2000" dirty="0"/>
              <a:t> </a:t>
            </a:r>
            <a:r>
              <a:rPr lang="en-US" sz="2000" dirty="0" err="1"/>
              <a:t>Programme</a:t>
            </a:r>
            <a:r>
              <a:rPr lang="en-US" sz="2000" dirty="0"/>
              <a:t> of the National Research Development and Innovation Plan 2022-2027, supported by MCID, "</a:t>
            </a:r>
            <a:r>
              <a:rPr lang="en-US" sz="2000" b="1" dirty="0"/>
              <a:t>ECODIGICONS" project no. PN 23 35 04 01: </a:t>
            </a:r>
            <a:r>
              <a:rPr lang="en-US" sz="2000" i="1" dirty="0"/>
              <a:t>“Fundamental-applied research into the sustainable development of construction products (materials, elements, and structures, as well as methods and technologies) that utilizes current national resources to enhance the eco-innovative and durable aspects of Romania's civil and transport infrastructure”</a:t>
            </a:r>
            <a:r>
              <a:rPr lang="en-US" sz="2000" dirty="0"/>
              <a:t>, financed by the Romanian Government. </a:t>
            </a:r>
          </a:p>
          <a:p>
            <a:pPr marL="0" indent="0" algn="just">
              <a:buNone/>
            </a:pP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A9498F-FC9F-8E76-ADDE-9E804A47E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357" y="4790661"/>
            <a:ext cx="1553283" cy="132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285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D95F3-6C6B-C74C-C044-BFD6EC9DD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tăText 8">
            <a:extLst>
              <a:ext uri="{FF2B5EF4-FFF2-40B4-BE49-F238E27FC236}">
                <a16:creationId xmlns:a16="http://schemas.microsoft.com/office/drawing/2014/main" id="{D922F4EC-B438-D409-31D1-0C15684D05B7}"/>
              </a:ext>
            </a:extLst>
          </p:cNvPr>
          <p:cNvSpPr txBox="1"/>
          <p:nvPr/>
        </p:nvSpPr>
        <p:spPr>
          <a:xfrm>
            <a:off x="0" y="1537844"/>
            <a:ext cx="98294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4800" b="1" spc="50" dirty="0">
                <a:ln w="9525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Thank you for your attention!</a:t>
            </a:r>
          </a:p>
        </p:txBody>
      </p:sp>
      <p:pic>
        <p:nvPicPr>
          <p:cNvPr id="3" name="Imagine 2">
            <a:extLst>
              <a:ext uri="{FF2B5EF4-FFF2-40B4-BE49-F238E27FC236}">
                <a16:creationId xmlns:a16="http://schemas.microsoft.com/office/drawing/2014/main" id="{CDD3F7EC-FB9C-2D57-2921-AED37B713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23" y="2681207"/>
            <a:ext cx="9317474" cy="26389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7BC6A3-C8FC-3814-356A-DE3442649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73" y="5449609"/>
            <a:ext cx="1327767" cy="112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494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reptunghi 13">
            <a:extLst>
              <a:ext uri="{FF2B5EF4-FFF2-40B4-BE49-F238E27FC236}">
                <a16:creationId xmlns:a16="http://schemas.microsoft.com/office/drawing/2014/main" id="{852024E0-B827-D20E-3336-D2C8D560F83A}"/>
              </a:ext>
            </a:extLst>
          </p:cNvPr>
          <p:cNvSpPr/>
          <p:nvPr/>
        </p:nvSpPr>
        <p:spPr>
          <a:xfrm>
            <a:off x="355600" y="1649749"/>
            <a:ext cx="9118600" cy="3771900"/>
          </a:xfrm>
          <a:prstGeom prst="rect">
            <a:avLst/>
          </a:prstGeom>
          <a:solidFill>
            <a:srgbClr val="C0E474">
              <a:alpha val="50196"/>
            </a:srgb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u 1">
            <a:extLst>
              <a:ext uri="{FF2B5EF4-FFF2-40B4-BE49-F238E27FC236}">
                <a16:creationId xmlns:a16="http://schemas.microsoft.com/office/drawing/2014/main" id="{AC186A75-3DF3-B6C5-AC87-94E266428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342" y="212949"/>
            <a:ext cx="9404723" cy="1159099"/>
          </a:xfrm>
        </p:spPr>
        <p:txBody>
          <a:bodyPr>
            <a:normAutofit/>
          </a:bodyPr>
          <a:lstStyle/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9CD0433E-F275-447D-6ED0-A882BC057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952" y="2361992"/>
            <a:ext cx="8389989" cy="294550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2000" b="1" dirty="0"/>
              <a:t>Reinforced concrete (RC) </a:t>
            </a:r>
            <a:r>
              <a:rPr lang="en-US" sz="2000" dirty="0"/>
              <a:t>structures are prevalent in construction, and ensuring their long-term performance requires rigorous quality control. Since lab tests may not reflect real conditions, </a:t>
            </a:r>
            <a:r>
              <a:rPr lang="en-US" sz="2000" b="1" dirty="0"/>
              <a:t>non-destructive testing (NDT) </a:t>
            </a:r>
            <a:r>
              <a:rPr lang="en-US" sz="2000" dirty="0"/>
              <a:t>has become a preferred method for assessing concrete properties like density, strength, and elasticity without damaging the structure. </a:t>
            </a:r>
          </a:p>
          <a:p>
            <a:pPr marL="0" indent="0" algn="just">
              <a:buNone/>
            </a:pPr>
            <a:r>
              <a:rPr lang="en-US" sz="2000" dirty="0"/>
              <a:t>As a result, non-destructive testing (NDT) methods have gained traction as viable alternatives for structural assessment that do not cause material </a:t>
            </a:r>
            <a:r>
              <a:rPr lang="en-US" sz="2000"/>
              <a:t>damage.</a:t>
            </a:r>
            <a:endParaRPr lang="en-US" dirty="0"/>
          </a:p>
        </p:txBody>
      </p:sp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A7AB425A-5208-A5EA-D982-9484BB1DB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611" y="792499"/>
            <a:ext cx="1714500" cy="1714500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064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3AAE6-42ED-BEB4-C324-F5E7B4A3F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EBE21283-1E2E-7CD8-8FD1-50F635241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316" y="58288"/>
            <a:ext cx="9404723" cy="1159099"/>
          </a:xfrm>
        </p:spPr>
        <p:txBody>
          <a:bodyPr>
            <a:normAutofit/>
          </a:bodyPr>
          <a:lstStyle/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8AA955C3-BC21-C842-7FEE-0D4BC646D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286" y="1217387"/>
            <a:ext cx="8972366" cy="368260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000" dirty="0"/>
              <a:t>This </a:t>
            </a:r>
            <a:r>
              <a:rPr lang="en-US" sz="2000"/>
              <a:t>research relies on previous </a:t>
            </a:r>
            <a:r>
              <a:rPr lang="en-US" sz="2000" dirty="0"/>
              <a:t>studies and aims </a:t>
            </a:r>
            <a:r>
              <a:rPr lang="en-US" sz="2000" i="1" dirty="0"/>
              <a:t>to further validate a proposed method for estimating the compressive strength of concrete using ultrasonic pulse velocity (UPV). </a:t>
            </a:r>
          </a:p>
          <a:p>
            <a:pPr marL="0" indent="0" algn="just">
              <a:buNone/>
            </a:pPr>
            <a:r>
              <a:rPr lang="en-US" sz="2000" dirty="0"/>
              <a:t>The approach relies on a series of mathematical relationships in which the UPV values are used to determine ultrasonic-based density, which helps calculate the dynamic modulus of elasticity, from which the static modulus of elasticity is derived, ultimately allowing for the estimation of concrete compressive strength. </a:t>
            </a:r>
          </a:p>
          <a:p>
            <a:pPr marL="0" indent="0" algn="just">
              <a:buNone/>
            </a:pPr>
            <a:r>
              <a:rPr lang="en-US" sz="2000" dirty="0"/>
              <a:t>The proposed methodology aims to improve the accuracy and reliability of NDT techniques in assessing concrete properties, contributing to the development of more effective evaluation methods for structural integrity.</a:t>
            </a:r>
          </a:p>
        </p:txBody>
      </p:sp>
      <p:graphicFrame>
        <p:nvGraphicFramePr>
          <p:cNvPr id="6" name="Diagram 1">
            <a:extLst>
              <a:ext uri="{FF2B5EF4-FFF2-40B4-BE49-F238E27FC236}">
                <a16:creationId xmlns:a16="http://schemas.microsoft.com/office/drawing/2014/main" id="{8D2F4FDE-DF0F-94D8-BF5F-03BE2EC862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073858"/>
              </p:ext>
            </p:extLst>
          </p:nvPr>
        </p:nvGraphicFramePr>
        <p:xfrm>
          <a:off x="336551" y="4525794"/>
          <a:ext cx="9638974" cy="1940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4" name="Conector: curbat 3">
            <a:extLst>
              <a:ext uri="{FF2B5EF4-FFF2-40B4-BE49-F238E27FC236}">
                <a16:creationId xmlns:a16="http://schemas.microsoft.com/office/drawing/2014/main" id="{356293BE-F433-E9D6-9F2F-F7C0EED90D29}"/>
              </a:ext>
            </a:extLst>
          </p:cNvPr>
          <p:cNvCxnSpPr>
            <a:cxnSpLocks/>
          </p:cNvCxnSpPr>
          <p:nvPr/>
        </p:nvCxnSpPr>
        <p:spPr>
          <a:xfrm rot="16200000" flipH="1">
            <a:off x="6351" y="851473"/>
            <a:ext cx="660400" cy="615252"/>
          </a:xfrm>
          <a:prstGeom prst="curvedConnector3">
            <a:avLst>
              <a:gd name="adj1" fmla="val 50000"/>
            </a:avLst>
          </a:prstGeom>
          <a:ln w="57150">
            <a:solidFill>
              <a:srgbClr val="E6B729">
                <a:alpha val="67843"/>
              </a:srgbClr>
            </a:solidFill>
            <a:prstDash val="lgDash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Conector: curbat 13">
            <a:extLst>
              <a:ext uri="{FF2B5EF4-FFF2-40B4-BE49-F238E27FC236}">
                <a16:creationId xmlns:a16="http://schemas.microsoft.com/office/drawing/2014/main" id="{8D72A11F-8FDE-62F7-43D4-76446E5EFC8B}"/>
              </a:ext>
            </a:extLst>
          </p:cNvPr>
          <p:cNvCxnSpPr>
            <a:cxnSpLocks/>
          </p:cNvCxnSpPr>
          <p:nvPr/>
        </p:nvCxnSpPr>
        <p:spPr>
          <a:xfrm rot="16200000" flipH="1">
            <a:off x="6351" y="1876774"/>
            <a:ext cx="660400" cy="615252"/>
          </a:xfrm>
          <a:prstGeom prst="curvedConnector3">
            <a:avLst>
              <a:gd name="adj1" fmla="val 50000"/>
            </a:avLst>
          </a:prstGeom>
          <a:ln w="57150">
            <a:solidFill>
              <a:srgbClr val="E6B729">
                <a:alpha val="67843"/>
              </a:srgbClr>
            </a:solidFill>
            <a:prstDash val="lgDash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Conector: curbat 14">
            <a:extLst>
              <a:ext uri="{FF2B5EF4-FFF2-40B4-BE49-F238E27FC236}">
                <a16:creationId xmlns:a16="http://schemas.microsoft.com/office/drawing/2014/main" id="{F0C54799-3298-A3C9-2378-04BBFD8312AF}"/>
              </a:ext>
            </a:extLst>
          </p:cNvPr>
          <p:cNvCxnSpPr>
            <a:cxnSpLocks/>
          </p:cNvCxnSpPr>
          <p:nvPr/>
        </p:nvCxnSpPr>
        <p:spPr>
          <a:xfrm rot="16200000" flipH="1">
            <a:off x="6351" y="3212571"/>
            <a:ext cx="660400" cy="615252"/>
          </a:xfrm>
          <a:prstGeom prst="curvedConnector3">
            <a:avLst>
              <a:gd name="adj1" fmla="val 50000"/>
            </a:avLst>
          </a:prstGeom>
          <a:ln w="57150">
            <a:solidFill>
              <a:srgbClr val="E6B729">
                <a:alpha val="67843"/>
              </a:srgbClr>
            </a:solidFill>
            <a:prstDash val="lgDash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1363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1CCD3-2B06-6567-5343-28D0ACC1B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ăgeată: jos 4">
            <a:extLst>
              <a:ext uri="{FF2B5EF4-FFF2-40B4-BE49-F238E27FC236}">
                <a16:creationId xmlns:a16="http://schemas.microsoft.com/office/drawing/2014/main" id="{27965CAA-3D36-35F6-3A47-35B385EC4980}"/>
              </a:ext>
            </a:extLst>
          </p:cNvPr>
          <p:cNvSpPr/>
          <p:nvPr/>
        </p:nvSpPr>
        <p:spPr>
          <a:xfrm>
            <a:off x="64008" y="1084851"/>
            <a:ext cx="4104132" cy="5698900"/>
          </a:xfrm>
          <a:prstGeom prst="downArrow">
            <a:avLst/>
          </a:prstGeom>
          <a:solidFill>
            <a:srgbClr val="83B33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" name="Titlu 1">
            <a:extLst>
              <a:ext uri="{FF2B5EF4-FFF2-40B4-BE49-F238E27FC236}">
                <a16:creationId xmlns:a16="http://schemas.microsoft.com/office/drawing/2014/main" id="{F6F05622-38E2-747D-F6F6-DF8A35D23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281" y="0"/>
            <a:ext cx="9404723" cy="1159099"/>
          </a:xfrm>
        </p:spPr>
        <p:txBody>
          <a:bodyPr>
            <a:normAutofit/>
          </a:bodyPr>
          <a:lstStyle/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MATERIALS AND METHODS</a:t>
            </a:r>
            <a:b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Concrete </a:t>
            </a:r>
            <a:r>
              <a:rPr lang="en-US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mix design and specimen preparation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72D15B9F-4127-B08D-DE1A-409AE47A8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0204" y="1084852"/>
            <a:ext cx="8136326" cy="300013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600" dirty="0"/>
              <a:t>Three concrete mixtures were prepared, differing only in the sand-to-gravel ratio</a:t>
            </a:r>
            <a:r>
              <a:rPr lang="en-US" sz="1600"/>
              <a:t>. </a:t>
            </a:r>
          </a:p>
          <a:p>
            <a:pPr marL="0" indent="0" algn="just">
              <a:buNone/>
            </a:pPr>
            <a:r>
              <a:rPr lang="en-US" sz="1600"/>
              <a:t>The variable parameter was the sand-to-gravel ratio, which was set at </a:t>
            </a:r>
            <a:r>
              <a:rPr lang="en-US" sz="1600" b="1"/>
              <a:t>30/70</a:t>
            </a:r>
            <a:r>
              <a:rPr lang="en-US" sz="1600"/>
              <a:t>, </a:t>
            </a:r>
            <a:r>
              <a:rPr lang="en-US" sz="1600" b="1"/>
              <a:t>40/60</a:t>
            </a:r>
            <a:r>
              <a:rPr lang="en-US" sz="1600"/>
              <a:t>, and </a:t>
            </a:r>
            <a:r>
              <a:rPr lang="en-US" sz="1600" b="1"/>
              <a:t>50/50 %.</a:t>
            </a:r>
            <a:endParaRPr lang="en-US" sz="1600"/>
          </a:p>
          <a:p>
            <a:pPr marL="0" indent="0" algn="just">
              <a:buNone/>
            </a:pPr>
            <a:r>
              <a:rPr lang="en-US" sz="1600"/>
              <a:t>All mixtures have a fixed cement dosage of 300 kg/m³ and a water-to-cement (W/C) ratio of 0.3. </a:t>
            </a:r>
          </a:p>
          <a:p>
            <a:pPr marL="0" indent="0" algn="just">
              <a:buNone/>
            </a:pPr>
            <a:r>
              <a:rPr lang="en-US" sz="1600"/>
              <a:t>A chemical admixture, Master Rheobuild, was added at 1% of the cement mass to improve the workability of the concrete. </a:t>
            </a:r>
          </a:p>
          <a:p>
            <a:pPr marL="0" indent="0" algn="just">
              <a:buNone/>
            </a:pPr>
            <a:r>
              <a:rPr lang="en-US" sz="1600" i="1"/>
              <a:t>This variation aimed to examine whether changes in the fine-to-coarse aggregate ratio influence the viability of the proposed method to determine the compressive strength of the hardened concrete.</a:t>
            </a:r>
            <a:r>
              <a:rPr lang="en-US" sz="1600"/>
              <a:t> </a:t>
            </a:r>
            <a:endParaRPr lang="en-US" sz="1600" dirty="0"/>
          </a:p>
        </p:txBody>
      </p:sp>
      <p:pic>
        <p:nvPicPr>
          <p:cNvPr id="7" name="Imagine 6">
            <a:extLst>
              <a:ext uri="{FF2B5EF4-FFF2-40B4-BE49-F238E27FC236}">
                <a16:creationId xmlns:a16="http://schemas.microsoft.com/office/drawing/2014/main" id="{77F33D48-FA3B-DF9B-5ACA-1CD0D2AB5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70" y="983974"/>
            <a:ext cx="2757055" cy="1271748"/>
          </a:xfrm>
          <a:prstGeom prst="rect">
            <a:avLst/>
          </a:prstGeom>
        </p:spPr>
      </p:pic>
      <p:pic>
        <p:nvPicPr>
          <p:cNvPr id="9" name="Imagine 8">
            <a:extLst>
              <a:ext uri="{FF2B5EF4-FFF2-40B4-BE49-F238E27FC236}">
                <a16:creationId xmlns:a16="http://schemas.microsoft.com/office/drawing/2014/main" id="{BCE56F97-0518-61D8-4F80-86094B89C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39" y="2309490"/>
            <a:ext cx="2752487" cy="1190132"/>
          </a:xfrm>
          <a:prstGeom prst="rect">
            <a:avLst/>
          </a:prstGeom>
        </p:spPr>
      </p:pic>
      <p:pic>
        <p:nvPicPr>
          <p:cNvPr id="13" name="Imagine 12">
            <a:extLst>
              <a:ext uri="{FF2B5EF4-FFF2-40B4-BE49-F238E27FC236}">
                <a16:creationId xmlns:a16="http://schemas.microsoft.com/office/drawing/2014/main" id="{880FE289-2912-B4C0-FA6E-21171C7D1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219" y="5094670"/>
            <a:ext cx="3423985" cy="1698490"/>
          </a:xfrm>
          <a:prstGeom prst="rect">
            <a:avLst/>
          </a:prstGeom>
        </p:spPr>
      </p:pic>
      <p:pic>
        <p:nvPicPr>
          <p:cNvPr id="15" name="Imagine 14">
            <a:extLst>
              <a:ext uri="{FF2B5EF4-FFF2-40B4-BE49-F238E27FC236}">
                <a16:creationId xmlns:a16="http://schemas.microsoft.com/office/drawing/2014/main" id="{531DFD30-A394-2DB8-F44D-880678CB54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117" r="4296"/>
          <a:stretch/>
        </p:blipFill>
        <p:spPr>
          <a:xfrm rot="16200000">
            <a:off x="1401894" y="3591004"/>
            <a:ext cx="1492635" cy="1413818"/>
          </a:xfrm>
          <a:prstGeom prst="rect">
            <a:avLst/>
          </a:prstGeom>
        </p:spPr>
      </p:pic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AAD0EE50-E021-3B3A-6B88-8F621729BD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495478"/>
              </p:ext>
            </p:extLst>
          </p:nvPr>
        </p:nvGraphicFramePr>
        <p:xfrm>
          <a:off x="5301550" y="4258638"/>
          <a:ext cx="5400214" cy="22592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2727">
                  <a:extLst>
                    <a:ext uri="{9D8B030D-6E8A-4147-A177-3AD203B41FA5}">
                      <a16:colId xmlns:a16="http://schemas.microsoft.com/office/drawing/2014/main" val="1875174777"/>
                    </a:ext>
                  </a:extLst>
                </a:gridCol>
                <a:gridCol w="881653">
                  <a:extLst>
                    <a:ext uri="{9D8B030D-6E8A-4147-A177-3AD203B41FA5}">
                      <a16:colId xmlns:a16="http://schemas.microsoft.com/office/drawing/2014/main" val="2794873712"/>
                    </a:ext>
                  </a:extLst>
                </a:gridCol>
                <a:gridCol w="1144676">
                  <a:extLst>
                    <a:ext uri="{9D8B030D-6E8A-4147-A177-3AD203B41FA5}">
                      <a16:colId xmlns:a16="http://schemas.microsoft.com/office/drawing/2014/main" val="2549138323"/>
                    </a:ext>
                  </a:extLst>
                </a:gridCol>
                <a:gridCol w="793455">
                  <a:extLst>
                    <a:ext uri="{9D8B030D-6E8A-4147-A177-3AD203B41FA5}">
                      <a16:colId xmlns:a16="http://schemas.microsoft.com/office/drawing/2014/main" val="1398869676"/>
                    </a:ext>
                  </a:extLst>
                </a:gridCol>
                <a:gridCol w="894522">
                  <a:extLst>
                    <a:ext uri="{9D8B030D-6E8A-4147-A177-3AD203B41FA5}">
                      <a16:colId xmlns:a16="http://schemas.microsoft.com/office/drawing/2014/main" val="388609008"/>
                    </a:ext>
                  </a:extLst>
                </a:gridCol>
                <a:gridCol w="673181">
                  <a:extLst>
                    <a:ext uri="{9D8B030D-6E8A-4147-A177-3AD203B41FA5}">
                      <a16:colId xmlns:a16="http://schemas.microsoft.com/office/drawing/2014/main" val="39497810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 b="1" dirty="0">
                          <a:effectLst/>
                        </a:rPr>
                        <a:t>Mix 1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 b="1" dirty="0">
                          <a:effectLst/>
                        </a:rPr>
                        <a:t>Mix 2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 b="1" dirty="0">
                          <a:effectLst/>
                        </a:rPr>
                        <a:t>Mix 3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9478158"/>
                  </a:ext>
                </a:extLst>
              </a:tr>
              <a:tr h="336901"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Cement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 dirty="0">
                          <a:effectLst/>
                        </a:rPr>
                        <a:t>300 kg/m</a:t>
                      </a:r>
                      <a:r>
                        <a:rPr lang="en-US" sz="1200" baseline="30000" dirty="0">
                          <a:effectLst/>
                        </a:rPr>
                        <a:t>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Cement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300 kg/m</a:t>
                      </a:r>
                      <a:r>
                        <a:rPr lang="en-US" sz="1200" baseline="300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Cement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300 kg/m</a:t>
                      </a:r>
                      <a:r>
                        <a:rPr lang="en-US" sz="1200" baseline="300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63137226"/>
                  </a:ext>
                </a:extLst>
              </a:tr>
              <a:tr h="336901"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W/C ratio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0.3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W/C ratio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0.3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W/C ratio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0.3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31482827"/>
                  </a:ext>
                </a:extLst>
              </a:tr>
              <a:tr h="548060"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Sand</a:t>
                      </a:r>
                    </a:p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(0-4 mm)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30%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Sand</a:t>
                      </a:r>
                    </a:p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(0-4 mm)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40%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Sand</a:t>
                      </a:r>
                    </a:p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(0-4 mm)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50%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611272119"/>
                  </a:ext>
                </a:extLst>
              </a:tr>
              <a:tr h="548060"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Gravel</a:t>
                      </a:r>
                    </a:p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(4-16 mm)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70%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Gravel</a:t>
                      </a:r>
                    </a:p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(4-16 mm)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60%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Gravel</a:t>
                      </a:r>
                    </a:p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(4-16 mm)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50%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306177138"/>
                  </a:ext>
                </a:extLst>
              </a:tr>
              <a:tr h="336901"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Additive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1%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 dirty="0">
                          <a:effectLst/>
                        </a:rPr>
                        <a:t>Additive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1%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>
                          <a:effectLst/>
                        </a:rPr>
                        <a:t>Additive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ctr" hangingPunct="0">
                        <a:lnSpc>
                          <a:spcPts val="1200"/>
                        </a:lnSpc>
                        <a:buNone/>
                      </a:pPr>
                      <a:r>
                        <a:rPr lang="en-US" sz="1200" dirty="0">
                          <a:effectLst/>
                        </a:rPr>
                        <a:t>1%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464029988"/>
                  </a:ext>
                </a:extLst>
              </a:tr>
            </a:tbl>
          </a:graphicData>
        </a:graphic>
      </p:graphicFrame>
      <p:sp>
        <p:nvSpPr>
          <p:cNvPr id="8" name="Substituent conținut 2">
            <a:extLst>
              <a:ext uri="{FF2B5EF4-FFF2-40B4-BE49-F238E27FC236}">
                <a16:creationId xmlns:a16="http://schemas.microsoft.com/office/drawing/2014/main" id="{88BAEEC2-C037-57E4-BADB-2A334176AA00}"/>
              </a:ext>
            </a:extLst>
          </p:cNvPr>
          <p:cNvSpPr txBox="1">
            <a:spLocks/>
          </p:cNvSpPr>
          <p:nvPr/>
        </p:nvSpPr>
        <p:spPr>
          <a:xfrm>
            <a:off x="6345491" y="6529346"/>
            <a:ext cx="3165751" cy="324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 sz="1400"/>
              <a:t>Concrete Mix Design</a:t>
            </a:r>
            <a:endParaRPr lang="ro-RO" sz="1400"/>
          </a:p>
          <a:p>
            <a:pPr marL="0" indent="0" algn="ctr">
              <a:buFont typeface="Wingdings 3" charset="2"/>
              <a:buNone/>
            </a:pPr>
            <a:endParaRPr lang="en-US" sz="5600" dirty="0"/>
          </a:p>
        </p:txBody>
      </p:sp>
    </p:spTree>
    <p:extLst>
      <p:ext uri="{BB962C8B-B14F-4D97-AF65-F5344CB8AC3E}">
        <p14:creationId xmlns:p14="http://schemas.microsoft.com/office/powerpoint/2010/main" val="2823378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D6C30-0E21-0BE0-A99D-519DD660A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CCA17AD6-920A-A85A-7570-7B142238A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509" y="135899"/>
            <a:ext cx="9463100" cy="969496"/>
          </a:xfrm>
        </p:spPr>
        <p:txBody>
          <a:bodyPr>
            <a:noAutofit/>
          </a:bodyPr>
          <a:lstStyle/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MATERIALS AND METHODS</a:t>
            </a:r>
            <a:b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Concrete mix design </a:t>
            </a:r>
            <a:r>
              <a:rPr lang="en-US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specimen preparation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setăText 8">
            <a:extLst>
              <a:ext uri="{FF2B5EF4-FFF2-40B4-BE49-F238E27FC236}">
                <a16:creationId xmlns:a16="http://schemas.microsoft.com/office/drawing/2014/main" id="{4DC995C2-A805-77B6-80E1-5AA637946041}"/>
              </a:ext>
            </a:extLst>
          </p:cNvPr>
          <p:cNvSpPr txBox="1"/>
          <p:nvPr/>
        </p:nvSpPr>
        <p:spPr>
          <a:xfrm>
            <a:off x="634824" y="1164860"/>
            <a:ext cx="6988490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900" dirty="0"/>
              <a:t>Three concrete beams, each measuring 150 × 25 × 50 cm (length × width × height), were cast, with each specimen corresponding to one of the designed mix compositions.</a:t>
            </a:r>
          </a:p>
        </p:txBody>
      </p:sp>
      <p:pic>
        <p:nvPicPr>
          <p:cNvPr id="11" name="Imagine 10">
            <a:extLst>
              <a:ext uri="{FF2B5EF4-FFF2-40B4-BE49-F238E27FC236}">
                <a16:creationId xmlns:a16="http://schemas.microsoft.com/office/drawing/2014/main" id="{C7F69E90-0287-7B57-A6BE-F3A80BF16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119" y="2732899"/>
            <a:ext cx="5307744" cy="2960241"/>
          </a:xfrm>
          <a:prstGeom prst="rect">
            <a:avLst/>
          </a:prstGeom>
        </p:spPr>
      </p:pic>
      <p:sp>
        <p:nvSpPr>
          <p:cNvPr id="12" name="Substituent conținut 2">
            <a:extLst>
              <a:ext uri="{FF2B5EF4-FFF2-40B4-BE49-F238E27FC236}">
                <a16:creationId xmlns:a16="http://schemas.microsoft.com/office/drawing/2014/main" id="{2DD85A54-4AF1-26BD-668D-1308A58C7880}"/>
              </a:ext>
            </a:extLst>
          </p:cNvPr>
          <p:cNvSpPr txBox="1">
            <a:spLocks/>
          </p:cNvSpPr>
          <p:nvPr/>
        </p:nvSpPr>
        <p:spPr>
          <a:xfrm>
            <a:off x="5641693" y="5752605"/>
            <a:ext cx="5694139" cy="357432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5600" dirty="0"/>
              <a:t>Concrete elements after formwork removal</a:t>
            </a:r>
            <a:r>
              <a:rPr lang="en-GB" sz="5600" dirty="0"/>
              <a:t>.</a:t>
            </a:r>
            <a:endParaRPr lang="ro-RO" sz="5600" dirty="0"/>
          </a:p>
          <a:p>
            <a:pPr marL="0" indent="0">
              <a:buFont typeface="Wingdings 3" charset="2"/>
              <a:buNone/>
            </a:pPr>
            <a:endParaRPr lang="en-US" dirty="0"/>
          </a:p>
        </p:txBody>
      </p:sp>
      <p:sp>
        <p:nvSpPr>
          <p:cNvPr id="14" name="CasetăText 13">
            <a:extLst>
              <a:ext uri="{FF2B5EF4-FFF2-40B4-BE49-F238E27FC236}">
                <a16:creationId xmlns:a16="http://schemas.microsoft.com/office/drawing/2014/main" id="{E2E84BAE-1DBE-6BD2-8B1D-AB713E239AC1}"/>
              </a:ext>
            </a:extLst>
          </p:cNvPr>
          <p:cNvSpPr txBox="1"/>
          <p:nvPr/>
        </p:nvSpPr>
        <p:spPr>
          <a:xfrm>
            <a:off x="364585" y="2892073"/>
            <a:ext cx="4296867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900" dirty="0"/>
              <a:t>The </a:t>
            </a:r>
            <a:r>
              <a:rPr lang="en-US" sz="1900"/>
              <a:t>resulting experimental data are meant to serve </a:t>
            </a:r>
            <a:r>
              <a:rPr lang="en-US" sz="1900" dirty="0"/>
              <a:t>as a comparative benchmark, reinforcing the validity of the proposed method </a:t>
            </a:r>
            <a:r>
              <a:rPr lang="en-US" sz="1900" i="1" dirty="0"/>
              <a:t>by illustrating how varying sand-to-gravel ratios impact concrete performance</a:t>
            </a:r>
            <a:r>
              <a:rPr lang="en-US" sz="1900" dirty="0"/>
              <a:t>, particularly in terms of </a:t>
            </a:r>
            <a:r>
              <a:rPr lang="en-US" sz="1900" u="sng" dirty="0"/>
              <a:t>compressive strength.</a:t>
            </a:r>
          </a:p>
        </p:txBody>
      </p:sp>
    </p:spTree>
    <p:extLst>
      <p:ext uri="{BB962C8B-B14F-4D97-AF65-F5344CB8AC3E}">
        <p14:creationId xmlns:p14="http://schemas.microsoft.com/office/powerpoint/2010/main" val="2039418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3B83D-63DA-3369-4BE4-EE3A04710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15012EA7-3B72-4DD8-4130-EF8B07F5B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280" y="87178"/>
            <a:ext cx="9404723" cy="1159099"/>
          </a:xfrm>
        </p:spPr>
        <p:txBody>
          <a:bodyPr>
            <a:normAutofit/>
          </a:bodyPr>
          <a:lstStyle/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MATERIALS AND METHODS</a:t>
            </a:r>
            <a:br>
              <a:rPr lang="en-US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SonReb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testing on beams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7E53DDBC-AD9C-C0E7-8193-58E6B5BF9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149" y="1140731"/>
            <a:ext cx="9314967" cy="93654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900"/>
              <a:t>Before </a:t>
            </a:r>
            <a:r>
              <a:rPr lang="en-US" sz="1900" dirty="0"/>
              <a:t>applying the </a:t>
            </a:r>
            <a:r>
              <a:rPr lang="en-US" sz="1900" dirty="0" err="1"/>
              <a:t>SonReb</a:t>
            </a:r>
            <a:r>
              <a:rPr lang="en-US" sz="1900" dirty="0"/>
              <a:t> method, the beam surfaces underwent preparation, which involved grinding with a circular disc to achieve a smooth finish and eliminate surface contaminants</a:t>
            </a:r>
            <a:r>
              <a:rPr lang="en-US" sz="1900"/>
              <a:t>. </a:t>
            </a:r>
            <a:endParaRPr lang="en-US" sz="19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4CD3C0F-93BA-156A-97D9-7EDA7F6063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2" t="10416" r="7372" b="3472"/>
          <a:stretch/>
        </p:blipFill>
        <p:spPr bwMode="auto">
          <a:xfrm>
            <a:off x="508340" y="3770610"/>
            <a:ext cx="5060518" cy="23634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5DE1327A-2251-8FA8-DF40-4F143D9EC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092" y="3770610"/>
            <a:ext cx="2390489" cy="2363477"/>
          </a:xfrm>
          <a:prstGeom prst="rect">
            <a:avLst/>
          </a:prstGeom>
        </p:spPr>
      </p:pic>
      <p:sp>
        <p:nvSpPr>
          <p:cNvPr id="9" name="Substituent conținut 2">
            <a:extLst>
              <a:ext uri="{FF2B5EF4-FFF2-40B4-BE49-F238E27FC236}">
                <a16:creationId xmlns:a16="http://schemas.microsoft.com/office/drawing/2014/main" id="{756FA0D7-2009-A451-E161-0C5174363677}"/>
              </a:ext>
            </a:extLst>
          </p:cNvPr>
          <p:cNvSpPr txBox="1">
            <a:spLocks/>
          </p:cNvSpPr>
          <p:nvPr/>
        </p:nvSpPr>
        <p:spPr>
          <a:xfrm>
            <a:off x="547647" y="6267550"/>
            <a:ext cx="5154995" cy="336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 sz="1300" dirty="0"/>
              <a:t>Surface preparation for the </a:t>
            </a:r>
            <a:r>
              <a:rPr lang="en-US" sz="1300" dirty="0" err="1"/>
              <a:t>SonReb</a:t>
            </a:r>
            <a:r>
              <a:rPr lang="en-US" sz="1300" dirty="0"/>
              <a:t> method.</a:t>
            </a:r>
          </a:p>
        </p:txBody>
      </p:sp>
      <p:sp>
        <p:nvSpPr>
          <p:cNvPr id="10" name="Substituent conținut 2">
            <a:extLst>
              <a:ext uri="{FF2B5EF4-FFF2-40B4-BE49-F238E27FC236}">
                <a16:creationId xmlns:a16="http://schemas.microsoft.com/office/drawing/2014/main" id="{4A53B6F8-1A94-1F77-27A4-50D52E73EEDD}"/>
              </a:ext>
            </a:extLst>
          </p:cNvPr>
          <p:cNvSpPr txBox="1">
            <a:spLocks/>
          </p:cNvSpPr>
          <p:nvPr/>
        </p:nvSpPr>
        <p:spPr>
          <a:xfrm>
            <a:off x="7184092" y="6222887"/>
            <a:ext cx="3340961" cy="362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1300" dirty="0"/>
              <a:t>Direct placement of transducers.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4DA1F2-0571-B9AA-2B35-B44CB8DC992C}"/>
              </a:ext>
            </a:extLst>
          </p:cNvPr>
          <p:cNvSpPr txBox="1"/>
          <p:nvPr/>
        </p:nvSpPr>
        <p:spPr>
          <a:xfrm>
            <a:off x="168964" y="2159819"/>
            <a:ext cx="875637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1800"/>
              <a:t>Following Romanian Standard NP 137-2014, each beam face was subdivided into three testing zones. </a:t>
            </a:r>
          </a:p>
          <a:p>
            <a:pPr marL="0" indent="0" algn="just">
              <a:buNone/>
            </a:pPr>
            <a:r>
              <a:rPr lang="en-US" sz="1800"/>
              <a:t>Within each zone, the following data were collected:</a:t>
            </a:r>
          </a:p>
          <a:p>
            <a:pPr algn="just"/>
            <a:r>
              <a:rPr lang="en-US" sz="1800"/>
              <a:t>- 9 rebound hammer (RH) readings;</a:t>
            </a:r>
          </a:p>
          <a:p>
            <a:pPr algn="just"/>
            <a:r>
              <a:rPr lang="en-US" sz="1800"/>
              <a:t>- 6 ultrasonic pulse velocity (UPV) measurements.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BF08C0-93B6-3DB6-575B-AEECB64D0BD5}"/>
              </a:ext>
            </a:extLst>
          </p:cNvPr>
          <p:cNvSpPr txBox="1"/>
          <p:nvPr/>
        </p:nvSpPr>
        <p:spPr>
          <a:xfrm>
            <a:off x="6096000" y="2745264"/>
            <a:ext cx="5345467" cy="936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/>
              <a:t>The 54 kHz transducers were positioned on opposing faces of the concrete elements to facilitate direct wave transmission.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761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AB659-101F-9EAD-F1EE-8226F900D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4B8CED46-7A2E-8D8E-E1C4-5CB4C2216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218" y="133646"/>
            <a:ext cx="9404723" cy="1159099"/>
          </a:xfrm>
        </p:spPr>
        <p:txBody>
          <a:bodyPr>
            <a:noAutofit/>
          </a:bodyPr>
          <a:lstStyle/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MATERIALS AND METHODS</a:t>
            </a:r>
            <a:br>
              <a:rPr lang="en-US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UPV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testing on concrete cores</a:t>
            </a:r>
            <a:b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13F16B36-66FE-3AAE-38DF-AF4FEED06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024" y="1311834"/>
            <a:ext cx="10910223" cy="241648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b="1"/>
              <a:t>Ultrasonic </a:t>
            </a:r>
            <a:r>
              <a:rPr lang="en-US" sz="2000" b="1" dirty="0"/>
              <a:t>Pulse Velocity (UPV) testing </a:t>
            </a:r>
            <a:r>
              <a:rPr lang="en-US" sz="2000" dirty="0"/>
              <a:t>was performed on the core specimens with several objectives</a:t>
            </a:r>
            <a:r>
              <a:rPr lang="en-US" sz="2000"/>
              <a:t>: </a:t>
            </a:r>
          </a:p>
          <a:p>
            <a:pPr algn="just">
              <a:buFontTx/>
              <a:buChar char="-"/>
            </a:pPr>
            <a:r>
              <a:rPr lang="en-US" sz="2000"/>
              <a:t>to </a:t>
            </a:r>
            <a:r>
              <a:rPr lang="en-US" sz="2000" dirty="0"/>
              <a:t>estimate the material density, which helps to determine the dynamic modulus </a:t>
            </a:r>
            <a:r>
              <a:rPr lang="en-US" sz="2000"/>
              <a:t>of elasticity;</a:t>
            </a:r>
          </a:p>
          <a:p>
            <a:pPr algn="just">
              <a:buFontTx/>
              <a:buChar char="-"/>
            </a:pPr>
            <a:r>
              <a:rPr lang="en-US" sz="2000"/>
              <a:t>to </a:t>
            </a:r>
            <a:r>
              <a:rPr lang="en-US" sz="2000" dirty="0"/>
              <a:t>derive the static modulus of elasticity </a:t>
            </a:r>
            <a:r>
              <a:rPr lang="en-US" sz="2000"/>
              <a:t>and further estimate </a:t>
            </a:r>
            <a:r>
              <a:rPr lang="en-US" sz="2000" dirty="0"/>
              <a:t>compressive strength</a:t>
            </a:r>
            <a:r>
              <a:rPr lang="en-US" sz="2000"/>
              <a:t>. </a:t>
            </a:r>
          </a:p>
          <a:p>
            <a:pPr marL="0" indent="0" algn="just">
              <a:buNone/>
            </a:pPr>
            <a:r>
              <a:rPr lang="en-US" sz="2000"/>
              <a:t>For </a:t>
            </a:r>
            <a:r>
              <a:rPr lang="en-US" sz="2000" dirty="0"/>
              <a:t>this purpose, 54 kHz P-wave transducers were used.</a:t>
            </a:r>
          </a:p>
          <a:p>
            <a:pPr marL="0" indent="0" algn="just">
              <a:buNone/>
            </a:pPr>
            <a:endParaRPr lang="en-US" sz="1900" dirty="0"/>
          </a:p>
          <a:p>
            <a:pPr marL="0" indent="0" algn="just">
              <a:buNone/>
            </a:pPr>
            <a:endParaRPr lang="en-US" sz="1900" dirty="0"/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FEC3285C-69A2-B810-4E74-8C43D2C23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267739" y="3726095"/>
            <a:ext cx="6093508" cy="2998258"/>
          </a:xfrm>
          <a:prstGeom prst="rect">
            <a:avLst/>
          </a:prstGeom>
        </p:spPr>
      </p:pic>
      <p:sp>
        <p:nvSpPr>
          <p:cNvPr id="6" name="CasetăText 5">
            <a:extLst>
              <a:ext uri="{FF2B5EF4-FFF2-40B4-BE49-F238E27FC236}">
                <a16:creationId xmlns:a16="http://schemas.microsoft.com/office/drawing/2014/main" id="{0FB980BF-1149-0038-B8DA-6886270F6715}"/>
              </a:ext>
            </a:extLst>
          </p:cNvPr>
          <p:cNvSpPr txBox="1"/>
          <p:nvPr/>
        </p:nvSpPr>
        <p:spPr>
          <a:xfrm>
            <a:off x="1285217" y="5998797"/>
            <a:ext cx="39825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Concrete cores tested with 54 kHz P-wave transducers.</a:t>
            </a:r>
          </a:p>
        </p:txBody>
      </p:sp>
    </p:spTree>
    <p:extLst>
      <p:ext uri="{BB962C8B-B14F-4D97-AF65-F5344CB8AC3E}">
        <p14:creationId xmlns:p14="http://schemas.microsoft.com/office/powerpoint/2010/main" val="3717020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5B2C6-0FF5-7573-C8FF-4C9A1B5B9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444712E8-E5DD-2937-5438-198C95893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361" y="1634811"/>
            <a:ext cx="8994585" cy="220876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900" b="1" dirty="0"/>
              <a:t>	Ultrasonic Pulse Velocity (UPV) </a:t>
            </a:r>
            <a:r>
              <a:rPr lang="en-US" sz="1900" dirty="0"/>
              <a:t>is a well-established non-destructive method for estimating concrete density.</a:t>
            </a:r>
          </a:p>
          <a:p>
            <a:pPr marL="0" indent="0" algn="just">
              <a:buNone/>
            </a:pPr>
            <a:r>
              <a:rPr lang="en-US" sz="1900" dirty="0"/>
              <a:t>	Studies, such as Salman’s work on carbon fiber-reinforced concrete, confirmed a positive correlation between UPV and density, leading to an equation (Eq. 1) for estimating ultrasonic-based density (</a:t>
            </a:r>
            <a:r>
              <a:rPr lang="en-US" sz="1900" b="1" dirty="0"/>
              <a:t>UBD</a:t>
            </a:r>
            <a:r>
              <a:rPr lang="en-US" sz="1900" dirty="0"/>
              <a:t>) from UPV data.</a:t>
            </a:r>
          </a:p>
        </p:txBody>
      </p:sp>
      <p:sp>
        <p:nvSpPr>
          <p:cNvPr id="4" name="Titlu 1">
            <a:extLst>
              <a:ext uri="{FF2B5EF4-FFF2-40B4-BE49-F238E27FC236}">
                <a16:creationId xmlns:a16="http://schemas.microsoft.com/office/drawing/2014/main" id="{12BD54C1-926C-F80F-B12F-4D2B9BB5EF09}"/>
              </a:ext>
            </a:extLst>
          </p:cNvPr>
          <p:cNvSpPr txBox="1">
            <a:spLocks/>
          </p:cNvSpPr>
          <p:nvPr/>
        </p:nvSpPr>
        <p:spPr>
          <a:xfrm>
            <a:off x="1053548" y="152775"/>
            <a:ext cx="9541565" cy="112312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MATERIALS 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METHODS</a:t>
            </a:r>
            <a:br>
              <a:rPr lang="en-US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Density measurements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tăText 11">
                <a:extLst>
                  <a:ext uri="{FF2B5EF4-FFF2-40B4-BE49-F238E27FC236}">
                    <a16:creationId xmlns:a16="http://schemas.microsoft.com/office/drawing/2014/main" id="{91706DDF-69F8-3B69-BF31-8E096A7F954C}"/>
                  </a:ext>
                </a:extLst>
              </p:cNvPr>
              <p:cNvSpPr txBox="1"/>
              <p:nvPr/>
            </p:nvSpPr>
            <p:spPr>
              <a:xfrm>
                <a:off x="1983783" y="3802383"/>
                <a:ext cx="595134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Equation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1.    </m:t>
                      </m:r>
                      <m:r>
                        <m:rPr>
                          <m:sty m:val="p"/>
                        </m:rPr>
                        <a:rPr lang="en-US" sz="200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sz="2000" i="0">
                          <a:latin typeface="Cambria Math" panose="02040503050406030204" pitchFamily="18" charset="0"/>
                        </a:rPr>
                        <m:t>=114.8∙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i="0">
                              <a:latin typeface="Cambria Math" panose="02040503050406030204" pitchFamily="18" charset="0"/>
                            </a:rPr>
                            <m:t>L</m:t>
                          </m:r>
                        </m:sub>
                      </m:sSub>
                      <m:r>
                        <a:rPr lang="en-US" sz="2000" i="0">
                          <a:latin typeface="Cambria Math" panose="02040503050406030204" pitchFamily="18" charset="0"/>
                        </a:rPr>
                        <m:t>+1813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CasetăText 11">
                <a:extLst>
                  <a:ext uri="{FF2B5EF4-FFF2-40B4-BE49-F238E27FC236}">
                    <a16:creationId xmlns:a16="http://schemas.microsoft.com/office/drawing/2014/main" id="{91706DDF-69F8-3B69-BF31-8E096A7F9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783" y="3802383"/>
                <a:ext cx="5951348" cy="400110"/>
              </a:xfrm>
              <a:prstGeom prst="rect">
                <a:avLst/>
              </a:prstGeom>
              <a:blipFill>
                <a:blip r:embed="rId2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setăText 13">
            <a:extLst>
              <a:ext uri="{FF2B5EF4-FFF2-40B4-BE49-F238E27FC236}">
                <a16:creationId xmlns:a16="http://schemas.microsoft.com/office/drawing/2014/main" id="{F08EA56E-528A-0B17-E84E-BC1E3B1523ED}"/>
              </a:ext>
            </a:extLst>
          </p:cNvPr>
          <p:cNvSpPr txBox="1"/>
          <p:nvPr/>
        </p:nvSpPr>
        <p:spPr>
          <a:xfrm>
            <a:off x="645360" y="4459047"/>
            <a:ext cx="848314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900" dirty="0"/>
              <a:t>	Based on the known weight and geometric dimensions of each core specimen, the mass-based density (</a:t>
            </a:r>
            <a:r>
              <a:rPr lang="en-US" sz="1900" b="1" dirty="0"/>
              <a:t>MBD</a:t>
            </a:r>
            <a:r>
              <a:rPr lang="en-US" sz="1900" dirty="0"/>
              <a:t>) was calculated using Eq. 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tăText 15">
                <a:extLst>
                  <a:ext uri="{FF2B5EF4-FFF2-40B4-BE49-F238E27FC236}">
                    <a16:creationId xmlns:a16="http://schemas.microsoft.com/office/drawing/2014/main" id="{30C09304-5D6E-5A36-A3CA-407AA94666C3}"/>
                  </a:ext>
                </a:extLst>
              </p:cNvPr>
              <p:cNvSpPr txBox="1"/>
              <p:nvPr/>
            </p:nvSpPr>
            <p:spPr>
              <a:xfrm>
                <a:off x="2851688" y="5361932"/>
                <a:ext cx="6106332" cy="5043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𝐸𝑞𝑢𝑎𝑡𝑖𝑜𝑛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2.        </m:t>
                    </m:r>
                    <m:r>
                      <a:rPr lang="en-US" sz="20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𝜌</m:t>
                    </m:r>
                    <m:r>
                      <a:rPr lang="en-US" sz="20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1800" dirty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en-US" dirty="0"/>
              </a:p>
            </p:txBody>
          </p:sp>
        </mc:Choice>
        <mc:Fallback xmlns="">
          <p:sp>
            <p:nvSpPr>
              <p:cNvPr id="16" name="CasetăText 15">
                <a:extLst>
                  <a:ext uri="{FF2B5EF4-FFF2-40B4-BE49-F238E27FC236}">
                    <a16:creationId xmlns:a16="http://schemas.microsoft.com/office/drawing/2014/main" id="{30C09304-5D6E-5A36-A3CA-407AA9466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1688" y="5361932"/>
                <a:ext cx="6106332" cy="504305"/>
              </a:xfrm>
              <a:prstGeom prst="rect">
                <a:avLst/>
              </a:prstGeom>
              <a:blipFill>
                <a:blip r:embed="rId3"/>
                <a:stretch>
                  <a:fillRect l="-400" b="-3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752870"/>
      </p:ext>
    </p:extLst>
  </p:cSld>
  <p:clrMapOvr>
    <a:masterClrMapping/>
  </p:clrMapOvr>
</p:sld>
</file>

<file path=ppt/theme/theme1.xml><?xml version="1.0" encoding="utf-8"?>
<a:theme xmlns:a="http://schemas.openxmlformats.org/drawingml/2006/main" name="Fațetă">
  <a:themeElements>
    <a:clrScheme name="Fațetă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țetă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țetă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610</TotalTime>
  <Words>2373</Words>
  <Application>Microsoft Office PowerPoint</Application>
  <PresentationFormat>Widescreen</PresentationFormat>
  <Paragraphs>263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Cambria Math</vt:lpstr>
      <vt:lpstr>Times New Roman</vt:lpstr>
      <vt:lpstr>Trebuchet MS</vt:lpstr>
      <vt:lpstr>Wingdings 3</vt:lpstr>
      <vt:lpstr>Fațetă</vt:lpstr>
      <vt:lpstr>IMPROVING THE PREDICTIONS ON CONCRETE STRENGTH VIA ULTRASONIC PULSE VELOCITY</vt:lpstr>
      <vt:lpstr>CONTENT</vt:lpstr>
      <vt:lpstr>INTRODUCTION</vt:lpstr>
      <vt:lpstr>INTRODUCTION</vt:lpstr>
      <vt:lpstr>MATERIALS AND METHODS Concrete mix design and specimen preparation</vt:lpstr>
      <vt:lpstr>MATERIALS AND METHODS Concrete mix design and specimen preparation</vt:lpstr>
      <vt:lpstr>MATERIALS AND METHODS 1. SonReb testing on beams</vt:lpstr>
      <vt:lpstr>MATERIALS AND METHODS 2. UPV testing on concrete cores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    </vt:lpstr>
      <vt:lpstr>CONCLUSIONS    </vt:lpstr>
      <vt:lpstr>CONCLUSIONS  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Ana Vasile</dc:creator>
  <cp:lastModifiedBy>Cornelia Baeră</cp:lastModifiedBy>
  <cp:revision>18</cp:revision>
  <dcterms:created xsi:type="dcterms:W3CDTF">2025-05-16T05:40:37Z</dcterms:created>
  <dcterms:modified xsi:type="dcterms:W3CDTF">2025-06-11T18:21:20Z</dcterms:modified>
</cp:coreProperties>
</file>