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38"/>
  </p:notesMasterIdLst>
  <p:sldIdLst>
    <p:sldId id="256" r:id="rId2"/>
    <p:sldId id="257" r:id="rId3"/>
    <p:sldId id="293" r:id="rId4"/>
    <p:sldId id="294" r:id="rId5"/>
    <p:sldId id="296" r:id="rId6"/>
    <p:sldId id="298" r:id="rId7"/>
    <p:sldId id="295" r:id="rId8"/>
    <p:sldId id="297" r:id="rId9"/>
    <p:sldId id="299" r:id="rId10"/>
    <p:sldId id="260" r:id="rId11"/>
    <p:sldId id="300" r:id="rId12"/>
    <p:sldId id="305" r:id="rId13"/>
    <p:sldId id="306" r:id="rId14"/>
    <p:sldId id="264" r:id="rId15"/>
    <p:sldId id="266" r:id="rId16"/>
    <p:sldId id="268" r:id="rId17"/>
    <p:sldId id="308" r:id="rId18"/>
    <p:sldId id="309" r:id="rId19"/>
    <p:sldId id="310" r:id="rId20"/>
    <p:sldId id="267" r:id="rId21"/>
    <p:sldId id="312" r:id="rId22"/>
    <p:sldId id="313" r:id="rId23"/>
    <p:sldId id="263" r:id="rId24"/>
    <p:sldId id="315" r:id="rId25"/>
    <p:sldId id="275" r:id="rId26"/>
    <p:sldId id="318" r:id="rId27"/>
    <p:sldId id="317" r:id="rId28"/>
    <p:sldId id="321" r:id="rId29"/>
    <p:sldId id="320" r:id="rId30"/>
    <p:sldId id="323" r:id="rId31"/>
    <p:sldId id="324" r:id="rId32"/>
    <p:sldId id="325" r:id="rId33"/>
    <p:sldId id="322" r:id="rId34"/>
    <p:sldId id="327" r:id="rId35"/>
    <p:sldId id="328" r:id="rId36"/>
    <p:sldId id="32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DEB4"/>
    <a:srgbClr val="FFFFFF"/>
    <a:srgbClr val="8CB64A"/>
    <a:srgbClr val="1F3731"/>
    <a:srgbClr val="305248"/>
    <a:srgbClr val="B8CE90"/>
    <a:srgbClr val="1B332C"/>
    <a:srgbClr val="284D42"/>
    <a:srgbClr val="D1E2B7"/>
    <a:srgbClr val="BAD3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94660"/>
  </p:normalViewPr>
  <p:slideViewPr>
    <p:cSldViewPr snapToGrid="0">
      <p:cViewPr varScale="1">
        <p:scale>
          <a:sx n="59" d="100"/>
          <a:sy n="59" d="100"/>
        </p:scale>
        <p:origin x="10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a.vasile\Documents\LUCRU%20INCERC\articole%20profa%20martie-aprilie\SG%20%20DA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a.vasile\Documents\LUCRU%20INCERC\articole%20profa%20martie-aprilie\SG%20%20DAT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ana.vasile\Documents\LUCRU%20INCERC\articole%20profa%20martie-aprilie\SG%20%20DAT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na.vasile\Documents\LUCRU%20INCERC\articole%20profa%20martie-aprilie\SG%20%20DAT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20" baseline="0">
                <a:solidFill>
                  <a:schemeClr val="tx1">
                    <a:lumMod val="50000"/>
                    <a:lumOff val="50000"/>
                  </a:schemeClr>
                </a:solidFill>
                <a:latin typeface="+mn-lt"/>
                <a:ea typeface="+mn-ea"/>
                <a:cs typeface="+mn-cs"/>
              </a:defRPr>
            </a:pPr>
            <a:r>
              <a:rPr lang="ro-RO" sz="1800" b="1" i="0" u="none" strike="noStrike" kern="1200" cap="none" spc="20" baseline="0">
                <a:solidFill>
                  <a:sysClr val="windowText" lastClr="000000">
                    <a:lumMod val="50000"/>
                    <a:lumOff val="50000"/>
                  </a:sysClr>
                </a:solidFill>
              </a:rPr>
              <a:t>Densit</a:t>
            </a:r>
            <a:r>
              <a:rPr lang="en-US" sz="1800" b="1" i="0" u="none" strike="noStrike" kern="1200" cap="none" spc="20" baseline="0">
                <a:solidFill>
                  <a:sysClr val="windowText" lastClr="000000">
                    <a:lumMod val="50000"/>
                    <a:lumOff val="50000"/>
                  </a:sysClr>
                </a:solidFill>
              </a:rPr>
              <a:t>y of Fresh Mortar [Kg/mc]</a:t>
            </a:r>
          </a:p>
        </c:rich>
      </c:tx>
      <c:overlay val="0"/>
      <c:spPr>
        <a:noFill/>
        <a:ln>
          <a:noFill/>
        </a:ln>
        <a:effectLst/>
      </c:spPr>
      <c:txPr>
        <a:bodyPr rot="0" spcFirstLastPara="1" vertOverflow="ellipsis" vert="horz" wrap="square" anchor="ctr" anchorCtr="1"/>
        <a:lstStyle/>
        <a:p>
          <a:pPr>
            <a:defRPr sz="1800" b="1"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1"/>
          <c:order val="1"/>
          <c:tx>
            <c:v>SG 30%</c:v>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dLbl>
              <c:idx val="0"/>
              <c:layout>
                <c:manualLayout>
                  <c:x val="2.4220542616439782E-2"/>
                  <c:y val="-8.953903796038982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57-47BC-9398-A86A854C1A34}"/>
                </c:ext>
              </c:extLst>
            </c:dLbl>
            <c:dLbl>
              <c:idx val="1"/>
              <c:layout>
                <c:manualLayout>
                  <c:x val="2.2490503858122655E-2"/>
                  <c:y val="-7.326005917336118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57-47BC-9398-A86A854C1A3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([1]Foaie1!$A$18:$A$22,[1]Foaie1!$A$24:$A$25)</c:f>
              <c:strCache>
                <c:ptCount val="7"/>
                <c:pt idx="0">
                  <c:v>R1</c:v>
                </c:pt>
                <c:pt idx="1">
                  <c:v>R2</c:v>
                </c:pt>
                <c:pt idx="2">
                  <c:v>SG 1 </c:v>
                </c:pt>
                <c:pt idx="3">
                  <c:v>SG 2 </c:v>
                </c:pt>
                <c:pt idx="4">
                  <c:v>SG 3 </c:v>
                </c:pt>
                <c:pt idx="5">
                  <c:v>SG 5 </c:v>
                </c:pt>
                <c:pt idx="6">
                  <c:v>SG 6 </c:v>
                </c:pt>
              </c:strCache>
              <c:extLst/>
            </c:strRef>
          </c:cat>
          <c:val>
            <c:numRef>
              <c:f>([1]Foaie1!$D$6:$D$10,[1]Foaie1!$D$12:$D$13)</c:f>
              <c:numCache>
                <c:formatCode>General</c:formatCode>
                <c:ptCount val="7"/>
                <c:pt idx="0">
                  <c:v>2140</c:v>
                </c:pt>
                <c:pt idx="1">
                  <c:v>2150</c:v>
                </c:pt>
                <c:pt idx="2">
                  <c:v>2260</c:v>
                </c:pt>
                <c:pt idx="3">
                  <c:v>2300</c:v>
                </c:pt>
                <c:pt idx="4">
                  <c:v>2270</c:v>
                </c:pt>
                <c:pt idx="5">
                  <c:v>2270</c:v>
                </c:pt>
                <c:pt idx="6">
                  <c:v>2260</c:v>
                </c:pt>
              </c:numCache>
              <c:extLst/>
            </c:numRef>
          </c:val>
          <c:extLst>
            <c:ext xmlns:c16="http://schemas.microsoft.com/office/drawing/2014/chart" uri="{C3380CC4-5D6E-409C-BE32-E72D297353CC}">
              <c16:uniqueId val="{00000002-6257-47BC-9398-A86A854C1A34}"/>
            </c:ext>
          </c:extLst>
        </c:ser>
        <c:ser>
          <c:idx val="2"/>
          <c:order val="2"/>
          <c:tx>
            <c:v>SG 50%</c:v>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6257-47BC-9398-A86A854C1A34}"/>
                </c:ext>
              </c:extLst>
            </c:dLbl>
            <c:dLbl>
              <c:idx val="1"/>
              <c:delete val="1"/>
              <c:extLst>
                <c:ext xmlns:c15="http://schemas.microsoft.com/office/drawing/2012/chart" uri="{CE6537A1-D6FC-4f65-9D91-7224C49458BB}"/>
                <c:ext xmlns:c16="http://schemas.microsoft.com/office/drawing/2014/chart" uri="{C3380CC4-5D6E-409C-BE32-E72D297353CC}">
                  <c16:uniqueId val="{00000004-6257-47BC-9398-A86A854C1A3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([1]Foaie1!$A$18:$A$22,[1]Foaie1!$A$24:$A$25)</c:f>
              <c:strCache>
                <c:ptCount val="7"/>
                <c:pt idx="0">
                  <c:v>R1</c:v>
                </c:pt>
                <c:pt idx="1">
                  <c:v>R2</c:v>
                </c:pt>
                <c:pt idx="2">
                  <c:v>SG 1 </c:v>
                </c:pt>
                <c:pt idx="3">
                  <c:v>SG 2 </c:v>
                </c:pt>
                <c:pt idx="4">
                  <c:v>SG 3 </c:v>
                </c:pt>
                <c:pt idx="5">
                  <c:v>SG 5 </c:v>
                </c:pt>
                <c:pt idx="6">
                  <c:v>SG 6 </c:v>
                </c:pt>
              </c:strCache>
              <c:extLst/>
            </c:strRef>
          </c:cat>
          <c:val>
            <c:numRef>
              <c:f>([1]Foaie1!$F$6:$F$10,[1]Foaie1!$F$12:$F$13)</c:f>
              <c:numCache>
                <c:formatCode>General</c:formatCode>
                <c:ptCount val="7"/>
                <c:pt idx="0">
                  <c:v>2140</c:v>
                </c:pt>
                <c:pt idx="1">
                  <c:v>2150</c:v>
                </c:pt>
                <c:pt idx="2">
                  <c:v>2420</c:v>
                </c:pt>
                <c:pt idx="3">
                  <c:v>2390</c:v>
                </c:pt>
                <c:pt idx="4">
                  <c:v>2380</c:v>
                </c:pt>
                <c:pt idx="5">
                  <c:v>2370</c:v>
                </c:pt>
                <c:pt idx="6">
                  <c:v>2360</c:v>
                </c:pt>
              </c:numCache>
              <c:extLst/>
            </c:numRef>
          </c:val>
          <c:extLst>
            <c:ext xmlns:c16="http://schemas.microsoft.com/office/drawing/2014/chart" uri="{C3380CC4-5D6E-409C-BE32-E72D297353CC}">
              <c16:uniqueId val="{00000005-6257-47BC-9398-A86A854C1A34}"/>
            </c:ext>
          </c:extLst>
        </c:ser>
        <c:dLbls>
          <c:dLblPos val="outEnd"/>
          <c:showLegendKey val="0"/>
          <c:showVal val="1"/>
          <c:showCatName val="0"/>
          <c:showSerName val="0"/>
          <c:showPercent val="0"/>
          <c:showBubbleSize val="0"/>
        </c:dLbls>
        <c:gapWidth val="100"/>
        <c:overlap val="-24"/>
        <c:axId val="137939648"/>
        <c:axId val="137942048"/>
        <c:extLst>
          <c:ext xmlns:c15="http://schemas.microsoft.com/office/drawing/2012/chart" uri="{02D57815-91ED-43cb-92C2-25804820EDAC}">
            <c15:filteredBarSeries>
              <c15:ser>
                <c:idx val="0"/>
                <c:order val="0"/>
                <c:tx>
                  <c:v>SG 10%</c:v>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dLbl>
                    <c:idx val="0"/>
                    <c:delete val="1"/>
                    <c:extLst>
                      <c:ext uri="{CE6537A1-D6FC-4f65-9D91-7224C49458BB}"/>
                      <c:ext xmlns:c16="http://schemas.microsoft.com/office/drawing/2014/chart" uri="{C3380CC4-5D6E-409C-BE32-E72D297353CC}">
                        <c16:uniqueId val="{00000006-6257-47BC-9398-A86A854C1A34}"/>
                      </c:ext>
                    </c:extLst>
                  </c:dLbl>
                  <c:dLbl>
                    <c:idx val="1"/>
                    <c:delete val="1"/>
                    <c:extLst>
                      <c:ext uri="{CE6537A1-D6FC-4f65-9D91-7224C49458BB}"/>
                      <c:ext xmlns:c16="http://schemas.microsoft.com/office/drawing/2014/chart" uri="{C3380CC4-5D6E-409C-BE32-E72D297353CC}">
                        <c16:uniqueId val="{00000007-6257-47BC-9398-A86A854C1A34}"/>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([1]Foaie1!$A$18:$A$22,[1]Foaie1!$A$24:$A$25)</c15:sqref>
                        </c15:formulaRef>
                      </c:ext>
                    </c:extLst>
                    <c:strCache>
                      <c:ptCount val="7"/>
                      <c:pt idx="0">
                        <c:v>R1</c:v>
                      </c:pt>
                      <c:pt idx="1">
                        <c:v>R2</c:v>
                      </c:pt>
                      <c:pt idx="2">
                        <c:v>SG 1 </c:v>
                      </c:pt>
                      <c:pt idx="3">
                        <c:v>SG 2 </c:v>
                      </c:pt>
                      <c:pt idx="4">
                        <c:v>SG 3 </c:v>
                      </c:pt>
                      <c:pt idx="5">
                        <c:v>SG 5 </c:v>
                      </c:pt>
                      <c:pt idx="6">
                        <c:v>SG 6 </c:v>
                      </c:pt>
                    </c:strCache>
                  </c:strRef>
                </c:cat>
                <c:val>
                  <c:numRef>
                    <c:extLst>
                      <c:ext uri="{02D57815-91ED-43cb-92C2-25804820EDAC}">
                        <c15:formulaRef>
                          <c15:sqref>([1]Foaie1!$B$6:$B$10,[1]Foaie1!$B$12:$B$13)</c15:sqref>
                        </c15:formulaRef>
                      </c:ext>
                    </c:extLst>
                    <c:numCache>
                      <c:formatCode>General</c:formatCode>
                      <c:ptCount val="7"/>
                      <c:pt idx="0">
                        <c:v>2140</c:v>
                      </c:pt>
                      <c:pt idx="1">
                        <c:v>2150</c:v>
                      </c:pt>
                      <c:pt idx="2">
                        <c:v>2180</c:v>
                      </c:pt>
                      <c:pt idx="3">
                        <c:v>2170</c:v>
                      </c:pt>
                      <c:pt idx="4">
                        <c:v>2170</c:v>
                      </c:pt>
                      <c:pt idx="5">
                        <c:v>2170</c:v>
                      </c:pt>
                      <c:pt idx="6">
                        <c:v>2160</c:v>
                      </c:pt>
                    </c:numCache>
                  </c:numRef>
                </c:val>
                <c:extLst>
                  <c:ext xmlns:c16="http://schemas.microsoft.com/office/drawing/2014/chart" uri="{C3380CC4-5D6E-409C-BE32-E72D297353CC}">
                    <c16:uniqueId val="{00000008-6257-47BC-9398-A86A854C1A34}"/>
                  </c:ext>
                </c:extLst>
              </c15:ser>
            </c15:filteredBarSeries>
          </c:ext>
        </c:extLst>
      </c:barChart>
      <c:catAx>
        <c:axId val="13793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crossAx val="137942048"/>
        <c:crosses val="autoZero"/>
        <c:auto val="1"/>
        <c:lblAlgn val="ctr"/>
        <c:lblOffset val="100"/>
        <c:noMultiLvlLbl val="0"/>
      </c:catAx>
      <c:valAx>
        <c:axId val="137942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37939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20" baseline="0">
                <a:solidFill>
                  <a:schemeClr val="tx1">
                    <a:lumMod val="50000"/>
                    <a:lumOff val="50000"/>
                  </a:schemeClr>
                </a:solidFill>
                <a:latin typeface="+mn-lt"/>
                <a:ea typeface="+mn-ea"/>
                <a:cs typeface="+mn-cs"/>
              </a:defRPr>
            </a:pPr>
            <a:r>
              <a:rPr lang="en-US" sz="1800" b="1" i="0" u="none" strike="noStrike" kern="1200" cap="none" spc="20" baseline="0">
                <a:solidFill>
                  <a:prstClr val="black">
                    <a:lumMod val="50000"/>
                    <a:lumOff val="50000"/>
                  </a:prstClr>
                </a:solidFill>
              </a:rPr>
              <a:t>Fresh Mortar </a:t>
            </a:r>
            <a:r>
              <a:rPr lang="ro-RO" sz="1800" b="1"/>
              <a:t>Consisten</a:t>
            </a:r>
            <a:r>
              <a:rPr lang="en-US" sz="1800" b="1"/>
              <a:t>cy [</a:t>
            </a:r>
            <a:r>
              <a:rPr lang="ro-RO" sz="1800" b="1"/>
              <a:t>mm</a:t>
            </a:r>
            <a:r>
              <a:rPr lang="en-US" sz="1800" b="1"/>
              <a:t>]</a:t>
            </a:r>
          </a:p>
        </c:rich>
      </c:tx>
      <c:overlay val="0"/>
      <c:spPr>
        <a:noFill/>
        <a:ln>
          <a:noFill/>
        </a:ln>
        <a:effectLst/>
      </c:spPr>
      <c:txPr>
        <a:bodyPr rot="0" spcFirstLastPara="1" vertOverflow="ellipsis" vert="horz" wrap="square" anchor="ctr" anchorCtr="1"/>
        <a:lstStyle/>
        <a:p>
          <a:pPr>
            <a:defRPr sz="1800" b="1"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v>SG 30%</c:v>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dLbl>
              <c:idx val="1"/>
              <c:layout>
                <c:manualLayout>
                  <c:x val="1.701222753854332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2C-493C-A47F-DDD0832576C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('[3]Consistenta '!$O$13:$O$17,'[3]Consistenta '!$O$19:$O$20)</c:f>
              <c:strCache>
                <c:ptCount val="7"/>
                <c:pt idx="0">
                  <c:v>R1</c:v>
                </c:pt>
                <c:pt idx="1">
                  <c:v>R2</c:v>
                </c:pt>
                <c:pt idx="2">
                  <c:v>SG 1 </c:v>
                </c:pt>
                <c:pt idx="3">
                  <c:v>SG 2 </c:v>
                </c:pt>
                <c:pt idx="4">
                  <c:v>SG 3 </c:v>
                </c:pt>
                <c:pt idx="5">
                  <c:v>SG 5 </c:v>
                </c:pt>
                <c:pt idx="6">
                  <c:v>SG 6 </c:v>
                </c:pt>
              </c:strCache>
              <c:extLst/>
            </c:strRef>
          </c:cat>
          <c:val>
            <c:numRef>
              <c:f>('[3]Consistenta '!$Q$13:$Q$17,'[3]Consistenta '!$Q$19:$Q$20)</c:f>
              <c:numCache>
                <c:formatCode>General</c:formatCode>
                <c:ptCount val="7"/>
                <c:pt idx="0">
                  <c:v>200</c:v>
                </c:pt>
                <c:pt idx="1">
                  <c:v>190</c:v>
                </c:pt>
                <c:pt idx="2">
                  <c:v>170</c:v>
                </c:pt>
                <c:pt idx="3">
                  <c:v>170</c:v>
                </c:pt>
                <c:pt idx="4">
                  <c:v>160</c:v>
                </c:pt>
                <c:pt idx="5">
                  <c:v>200</c:v>
                </c:pt>
                <c:pt idx="6">
                  <c:v>190</c:v>
                </c:pt>
              </c:numCache>
              <c:extLst/>
            </c:numRef>
          </c:val>
          <c:extLst>
            <c:ext xmlns:c16="http://schemas.microsoft.com/office/drawing/2014/chart" uri="{C3380CC4-5D6E-409C-BE32-E72D297353CC}">
              <c16:uniqueId val="{00000001-6F2C-493C-A47F-DDD0832576CA}"/>
            </c:ext>
          </c:extLst>
        </c:ser>
        <c:ser>
          <c:idx val="1"/>
          <c:order val="1"/>
          <c:tx>
            <c:v>SG 50%</c:v>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6F2C-493C-A47F-DDD0832576C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('[3]Consistenta '!$O$13:$O$17,'[3]Consistenta '!$O$19:$O$20)</c:f>
              <c:strCache>
                <c:ptCount val="7"/>
                <c:pt idx="0">
                  <c:v>R1</c:v>
                </c:pt>
                <c:pt idx="1">
                  <c:v>R2</c:v>
                </c:pt>
                <c:pt idx="2">
                  <c:v>SG 1 </c:v>
                </c:pt>
                <c:pt idx="3">
                  <c:v>SG 2 </c:v>
                </c:pt>
                <c:pt idx="4">
                  <c:v>SG 3 </c:v>
                </c:pt>
                <c:pt idx="5">
                  <c:v>SG 5 </c:v>
                </c:pt>
                <c:pt idx="6">
                  <c:v>SG 6 </c:v>
                </c:pt>
              </c:strCache>
              <c:extLst/>
            </c:strRef>
          </c:cat>
          <c:val>
            <c:numRef>
              <c:f>('[3]Consistenta '!$S$13:$S$17,'[3]Consistenta '!$S$19:$S$20)</c:f>
              <c:numCache>
                <c:formatCode>General</c:formatCode>
                <c:ptCount val="7"/>
                <c:pt idx="0">
                  <c:v>210</c:v>
                </c:pt>
                <c:pt idx="1">
                  <c:v>190</c:v>
                </c:pt>
                <c:pt idx="2">
                  <c:v>170</c:v>
                </c:pt>
                <c:pt idx="3">
                  <c:v>200</c:v>
                </c:pt>
                <c:pt idx="4">
                  <c:v>180</c:v>
                </c:pt>
                <c:pt idx="5">
                  <c:v>200</c:v>
                </c:pt>
                <c:pt idx="6">
                  <c:v>200</c:v>
                </c:pt>
              </c:numCache>
              <c:extLst/>
            </c:numRef>
          </c:val>
          <c:extLst>
            <c:ext xmlns:c16="http://schemas.microsoft.com/office/drawing/2014/chart" uri="{C3380CC4-5D6E-409C-BE32-E72D297353CC}">
              <c16:uniqueId val="{00000003-6F2C-493C-A47F-DDD0832576CA}"/>
            </c:ext>
          </c:extLst>
        </c:ser>
        <c:dLbls>
          <c:dLblPos val="outEnd"/>
          <c:showLegendKey val="0"/>
          <c:showVal val="1"/>
          <c:showCatName val="0"/>
          <c:showSerName val="0"/>
          <c:showPercent val="0"/>
          <c:showBubbleSize val="0"/>
        </c:dLbls>
        <c:gapWidth val="100"/>
        <c:overlap val="-24"/>
        <c:axId val="49057200"/>
        <c:axId val="49055280"/>
      </c:barChart>
      <c:catAx>
        <c:axId val="49057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49055280"/>
        <c:crosses val="autoZero"/>
        <c:auto val="1"/>
        <c:lblAlgn val="ctr"/>
        <c:lblOffset val="100"/>
        <c:noMultiLvlLbl val="0"/>
      </c:catAx>
      <c:valAx>
        <c:axId val="49055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49057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i="0" u="none" strike="noStrike" kern="1200" cap="none" spc="20" baseline="0" dirty="0">
                <a:solidFill>
                  <a:sysClr val="windowText" lastClr="000000"/>
                </a:solidFill>
              </a:rPr>
              <a:t>Flexural Strength [MPa] </a:t>
            </a:r>
            <a:r>
              <a:rPr lang="en-US" sz="1800" b="0" i="0" u="none" strike="noStrike" kern="1200" spc="0" baseline="0" dirty="0">
                <a:solidFill>
                  <a:sysClr val="windowText" lastClr="000000">
                    <a:lumMod val="65000"/>
                    <a:lumOff val="35000"/>
                  </a:sysClr>
                </a:solidFill>
              </a:rPr>
              <a:t> </a:t>
            </a:r>
          </a:p>
        </c:rich>
      </c:tx>
      <c:layout>
        <c:manualLayout>
          <c:xMode val="edge"/>
          <c:yMode val="edge"/>
          <c:x val="0.41505061592877179"/>
          <c:y val="1.9964347134408787E-2"/>
        </c:manualLayout>
      </c:layout>
      <c:overlay val="0"/>
      <c:spPr>
        <a:noFill/>
        <a:ln>
          <a:noFill/>
        </a:ln>
        <a:effectLst/>
      </c:spPr>
    </c:title>
    <c:autoTitleDeleted val="0"/>
    <c:plotArea>
      <c:layout>
        <c:manualLayout>
          <c:layoutTarget val="inner"/>
          <c:xMode val="edge"/>
          <c:yMode val="edge"/>
          <c:x val="2.8075850821007199E-2"/>
          <c:y val="0.1081350247885681"/>
          <c:w val="0.88139214896548135"/>
          <c:h val="0.81819230929467146"/>
        </c:manualLayout>
      </c:layout>
      <c:barChart>
        <c:barDir val="col"/>
        <c:grouping val="clustered"/>
        <c:varyColors val="0"/>
        <c:ser>
          <c:idx val="3"/>
          <c:order val="0"/>
          <c:tx>
            <c:v>7D- 10%</c:v>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59AA-476E-B11C-52D8D2D26FD1}"/>
                </c:ext>
              </c:extLst>
            </c:dLbl>
            <c:dLbl>
              <c:idx val="1"/>
              <c:delete val="1"/>
              <c:extLst>
                <c:ext xmlns:c15="http://schemas.microsoft.com/office/drawing/2012/chart" uri="{CE6537A1-D6FC-4f65-9D91-7224C49458BB}"/>
                <c:ext xmlns:c16="http://schemas.microsoft.com/office/drawing/2014/chart" uri="{C3380CC4-5D6E-409C-BE32-E72D297353CC}">
                  <c16:uniqueId val="{00000001-59AA-476E-B11C-52D8D2D26FD1}"/>
                </c:ext>
              </c:extLst>
            </c:dLbl>
            <c:dLbl>
              <c:idx val="2"/>
              <c:tx>
                <c:rich>
                  <a:bodyPr/>
                  <a:lstStyle/>
                  <a:p>
                    <a:r>
                      <a:rPr lang="en-US"/>
                      <a:t>6.3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9AA-476E-B11C-52D8D2D26FD1}"/>
                </c:ext>
              </c:extLst>
            </c:dLbl>
            <c:dLbl>
              <c:idx val="3"/>
              <c:tx>
                <c:rich>
                  <a:bodyPr/>
                  <a:lstStyle/>
                  <a:p>
                    <a:r>
                      <a:rPr lang="en-US"/>
                      <a:t>5.8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9AA-476E-B11C-52D8D2D26FD1}"/>
                </c:ext>
              </c:extLst>
            </c:dLbl>
            <c:dLbl>
              <c:idx val="4"/>
              <c:tx>
                <c:rich>
                  <a:bodyPr/>
                  <a:lstStyle/>
                  <a:p>
                    <a:r>
                      <a:rPr lang="en-US"/>
                      <a:t>5.5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9AA-476E-B11C-52D8D2D26FD1}"/>
                </c:ext>
              </c:extLst>
            </c:dLbl>
            <c:dLbl>
              <c:idx val="5"/>
              <c:tx>
                <c:rich>
                  <a:bodyPr/>
                  <a:lstStyle/>
                  <a:p>
                    <a:r>
                      <a:rPr lang="en-US"/>
                      <a:t>5.6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9AA-476E-B11C-52D8D2D26FD1}"/>
                </c:ext>
              </c:extLst>
            </c:dLbl>
            <c:dLbl>
              <c:idx val="6"/>
              <c:tx>
                <c:rich>
                  <a:bodyPr/>
                  <a:lstStyle/>
                  <a:p>
                    <a:r>
                      <a:rPr lang="en-US"/>
                      <a:t>6.0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9AA-476E-B11C-52D8D2D26FD1}"/>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INCOV garnet'!$A$4:$A$5,'[3]GRAFICE INCOV garnet'!$B$7:$B$9,'[3]GRAFICE INCOV garnet'!$B$11:$B$12)</c:f>
              <c:strCache>
                <c:ptCount val="7"/>
                <c:pt idx="0">
                  <c:v>R1</c:v>
                </c:pt>
                <c:pt idx="1">
                  <c:v>R2</c:v>
                </c:pt>
                <c:pt idx="2">
                  <c:v>SG1</c:v>
                </c:pt>
                <c:pt idx="3">
                  <c:v>SG2</c:v>
                </c:pt>
                <c:pt idx="4">
                  <c:v>SG3</c:v>
                </c:pt>
                <c:pt idx="5">
                  <c:v>SG5</c:v>
                </c:pt>
                <c:pt idx="6">
                  <c:v>SG6</c:v>
                </c:pt>
              </c:strCache>
              <c:extLst/>
            </c:strRef>
          </c:cat>
          <c:val>
            <c:numRef>
              <c:f>('[3]GRAFICE INCOV garnet'!$H$4:$H$5,'[3]GRAFICE INCOV garnet'!$H$7:$H$9,'[3]GRAFICE INCOV garnet'!$H$11:$H$12)</c:f>
              <c:numCache>
                <c:formatCode>General</c:formatCode>
                <c:ptCount val="7"/>
                <c:pt idx="0">
                  <c:v>5.7</c:v>
                </c:pt>
                <c:pt idx="1">
                  <c:v>6</c:v>
                </c:pt>
                <c:pt idx="2">
                  <c:v>6.2914062500000005</c:v>
                </c:pt>
                <c:pt idx="3">
                  <c:v>5.7578125</c:v>
                </c:pt>
                <c:pt idx="4">
                  <c:v>5.5414062500000005</c:v>
                </c:pt>
                <c:pt idx="5">
                  <c:v>5.6078125000000005</c:v>
                </c:pt>
                <c:pt idx="6">
                  <c:v>6.0054687499999995</c:v>
                </c:pt>
              </c:numCache>
              <c:extLst/>
            </c:numRef>
          </c:val>
          <c:extLst>
            <c:ext xmlns:c16="http://schemas.microsoft.com/office/drawing/2014/chart" uri="{C3380CC4-5D6E-409C-BE32-E72D297353CC}">
              <c16:uniqueId val="{00000007-59AA-476E-B11C-52D8D2D26FD1}"/>
            </c:ext>
          </c:extLst>
        </c:ser>
        <c:ser>
          <c:idx val="5"/>
          <c:order val="1"/>
          <c:tx>
            <c:v>7D- 30%</c:v>
          </c:tx>
          <c:spPr>
            <a:solidFill>
              <a:schemeClr val="accent4"/>
            </a:solidFill>
            <a:ln>
              <a:noFill/>
            </a:ln>
            <a:effectLst/>
          </c:spPr>
          <c:invertIfNegative val="0"/>
          <c:dLbls>
            <c:dLbl>
              <c:idx val="2"/>
              <c:tx>
                <c:rich>
                  <a:bodyPr/>
                  <a:lstStyle/>
                  <a:p>
                    <a:r>
                      <a:rPr lang="en-US"/>
                      <a:t>6.1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59AA-476E-B11C-52D8D2D26FD1}"/>
                </c:ext>
              </c:extLst>
            </c:dLbl>
            <c:dLbl>
              <c:idx val="3"/>
              <c:tx>
                <c:rich>
                  <a:bodyPr/>
                  <a:lstStyle/>
                  <a:p>
                    <a:r>
                      <a:rPr lang="en-US"/>
                      <a:t>6.6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59AA-476E-B11C-52D8D2D26FD1}"/>
                </c:ext>
              </c:extLst>
            </c:dLbl>
            <c:dLbl>
              <c:idx val="4"/>
              <c:tx>
                <c:rich>
                  <a:bodyPr/>
                  <a:lstStyle/>
                  <a:p>
                    <a:r>
                      <a:rPr lang="en-US"/>
                      <a:t>6.4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9AA-476E-B11C-52D8D2D26FD1}"/>
                </c:ext>
              </c:extLst>
            </c:dLbl>
            <c:dLbl>
              <c:idx val="5"/>
              <c:tx>
                <c:rich>
                  <a:bodyPr/>
                  <a:lstStyle/>
                  <a:p>
                    <a:r>
                      <a:rPr lang="en-US"/>
                      <a:t>6.8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59AA-476E-B11C-52D8D2D26FD1}"/>
                </c:ext>
              </c:extLst>
            </c:dLbl>
            <c:dLbl>
              <c:idx val="6"/>
              <c:tx>
                <c:rich>
                  <a:bodyPr/>
                  <a:lstStyle/>
                  <a:p>
                    <a:r>
                      <a:rPr lang="en-US"/>
                      <a:t>6.3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59AA-476E-B11C-52D8D2D26FD1}"/>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INCOV garnet'!$A$4:$A$5,'[3]GRAFICE INCOV garnet'!$B$7:$B$9,'[3]GRAFICE INCOV garnet'!$B$11:$B$12)</c:f>
              <c:strCache>
                <c:ptCount val="7"/>
                <c:pt idx="0">
                  <c:v>R1</c:v>
                </c:pt>
                <c:pt idx="1">
                  <c:v>R2</c:v>
                </c:pt>
                <c:pt idx="2">
                  <c:v>SG1</c:v>
                </c:pt>
                <c:pt idx="3">
                  <c:v>SG2</c:v>
                </c:pt>
                <c:pt idx="4">
                  <c:v>SG3</c:v>
                </c:pt>
                <c:pt idx="5">
                  <c:v>SG5</c:v>
                </c:pt>
                <c:pt idx="6">
                  <c:v>SG6</c:v>
                </c:pt>
              </c:strCache>
              <c:extLst/>
            </c:strRef>
          </c:cat>
          <c:val>
            <c:numRef>
              <c:f>('[3]GRAFICE INCOV garnet'!$T$4:$T$5,'[3]GRAFICE INCOV garnet'!$T$7:$T$9,'[3]GRAFICE INCOV garnet'!$T$11:$T$12)</c:f>
              <c:numCache>
                <c:formatCode>General</c:formatCode>
                <c:ptCount val="7"/>
                <c:pt idx="0">
                  <c:v>5.7</c:v>
                </c:pt>
                <c:pt idx="1">
                  <c:v>6</c:v>
                </c:pt>
                <c:pt idx="2">
                  <c:v>6.1121093750000002</c:v>
                </c:pt>
                <c:pt idx="3">
                  <c:v>6.623046875</c:v>
                </c:pt>
                <c:pt idx="4">
                  <c:v>6.4210937499999998</c:v>
                </c:pt>
                <c:pt idx="5">
                  <c:v>6.7574218749999995</c:v>
                </c:pt>
                <c:pt idx="6">
                  <c:v>6.2703124999999993</c:v>
                </c:pt>
              </c:numCache>
              <c:extLst/>
            </c:numRef>
          </c:val>
          <c:extLst>
            <c:ext xmlns:c16="http://schemas.microsoft.com/office/drawing/2014/chart" uri="{C3380CC4-5D6E-409C-BE32-E72D297353CC}">
              <c16:uniqueId val="{0000000D-59AA-476E-B11C-52D8D2D26FD1}"/>
            </c:ext>
          </c:extLst>
        </c:ser>
        <c:ser>
          <c:idx val="1"/>
          <c:order val="2"/>
          <c:tx>
            <c:v>7D- 50%</c:v>
          </c:tx>
          <c:spPr>
            <a:solidFill>
              <a:schemeClr val="accent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E-59AA-476E-B11C-52D8D2D26FD1}"/>
                </c:ext>
              </c:extLst>
            </c:dLbl>
            <c:dLbl>
              <c:idx val="1"/>
              <c:delete val="1"/>
              <c:extLst>
                <c:ext xmlns:c15="http://schemas.microsoft.com/office/drawing/2012/chart" uri="{CE6537A1-D6FC-4f65-9D91-7224C49458BB}"/>
                <c:ext xmlns:c16="http://schemas.microsoft.com/office/drawing/2014/chart" uri="{C3380CC4-5D6E-409C-BE32-E72D297353CC}">
                  <c16:uniqueId val="{0000000F-59AA-476E-B11C-52D8D2D26FD1}"/>
                </c:ext>
              </c:extLst>
            </c:dLbl>
            <c:dLbl>
              <c:idx val="2"/>
              <c:tx>
                <c:rich>
                  <a:bodyPr/>
                  <a:lstStyle/>
                  <a:p>
                    <a:r>
                      <a:rPr lang="en-US"/>
                      <a:t>6.7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59AA-476E-B11C-52D8D2D26FD1}"/>
                </c:ext>
              </c:extLst>
            </c:dLbl>
            <c:dLbl>
              <c:idx val="3"/>
              <c:tx>
                <c:rich>
                  <a:bodyPr/>
                  <a:lstStyle/>
                  <a:p>
                    <a:r>
                      <a:rPr lang="en-US"/>
                      <a:t>7.7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59AA-476E-B11C-52D8D2D26FD1}"/>
                </c:ext>
              </c:extLst>
            </c:dLbl>
            <c:dLbl>
              <c:idx val="4"/>
              <c:tx>
                <c:rich>
                  <a:bodyPr/>
                  <a:lstStyle/>
                  <a:p>
                    <a:r>
                      <a:rPr lang="en-US"/>
                      <a:t>7.1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59AA-476E-B11C-52D8D2D26FD1}"/>
                </c:ext>
              </c:extLst>
            </c:dLbl>
            <c:dLbl>
              <c:idx val="5"/>
              <c:tx>
                <c:rich>
                  <a:bodyPr/>
                  <a:lstStyle/>
                  <a:p>
                    <a:r>
                      <a:rPr lang="en-US"/>
                      <a:t>7.3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59AA-476E-B11C-52D8D2D26FD1}"/>
                </c:ext>
              </c:extLst>
            </c:dLbl>
            <c:dLbl>
              <c:idx val="6"/>
              <c:tx>
                <c:rich>
                  <a:bodyPr/>
                  <a:lstStyle/>
                  <a:p>
                    <a:r>
                      <a:rPr lang="en-US"/>
                      <a:t>7.8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59AA-476E-B11C-52D8D2D26F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('[3]GRAFICE INCOV garnet'!$A$4:$A$5,'[3]GRAFICE INCOV garnet'!$B$7:$B$9,'[3]GRAFICE INCOV garnet'!$B$11:$B$12)</c:f>
              <c:strCache>
                <c:ptCount val="7"/>
                <c:pt idx="0">
                  <c:v>R1</c:v>
                </c:pt>
                <c:pt idx="1">
                  <c:v>R2</c:v>
                </c:pt>
                <c:pt idx="2">
                  <c:v>SG1</c:v>
                </c:pt>
                <c:pt idx="3">
                  <c:v>SG2</c:v>
                </c:pt>
                <c:pt idx="4">
                  <c:v>SG3</c:v>
                </c:pt>
                <c:pt idx="5">
                  <c:v>SG5</c:v>
                </c:pt>
                <c:pt idx="6">
                  <c:v>SG6</c:v>
                </c:pt>
              </c:strCache>
              <c:extLst/>
            </c:strRef>
          </c:cat>
          <c:val>
            <c:numRef>
              <c:f>('[3]GRAFICE INCOV garnet'!$AF$4:$AF$5,'[3]GRAFICE INCOV garnet'!$AF$7:$AF$9,'[3]GRAFICE INCOV garnet'!$AF$11:$AF$12)</c:f>
              <c:numCache>
                <c:formatCode>General</c:formatCode>
                <c:ptCount val="7"/>
                <c:pt idx="0">
                  <c:v>5.7</c:v>
                </c:pt>
                <c:pt idx="1">
                  <c:v>6</c:v>
                </c:pt>
                <c:pt idx="2">
                  <c:v>6.72265625</c:v>
                </c:pt>
                <c:pt idx="3">
                  <c:v>7.6687500000000002</c:v>
                </c:pt>
                <c:pt idx="4">
                  <c:v>7.1109375000000012</c:v>
                </c:pt>
                <c:pt idx="5">
                  <c:v>7.3374999999999995</c:v>
                </c:pt>
                <c:pt idx="6">
                  <c:v>7.8062499999999986</c:v>
                </c:pt>
              </c:numCache>
              <c:extLst/>
            </c:numRef>
          </c:val>
          <c:extLst>
            <c:ext xmlns:c16="http://schemas.microsoft.com/office/drawing/2014/chart" uri="{C3380CC4-5D6E-409C-BE32-E72D297353CC}">
              <c16:uniqueId val="{00000015-59AA-476E-B11C-52D8D2D26FD1}"/>
            </c:ext>
          </c:extLst>
        </c:ser>
        <c:ser>
          <c:idx val="4"/>
          <c:order val="3"/>
          <c:tx>
            <c:v>28D- 10%</c:v>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6-59AA-476E-B11C-52D8D2D26FD1}"/>
                </c:ext>
              </c:extLst>
            </c:dLbl>
            <c:dLbl>
              <c:idx val="1"/>
              <c:delete val="1"/>
              <c:extLst>
                <c:ext xmlns:c15="http://schemas.microsoft.com/office/drawing/2012/chart" uri="{CE6537A1-D6FC-4f65-9D91-7224C49458BB}"/>
                <c:ext xmlns:c16="http://schemas.microsoft.com/office/drawing/2014/chart" uri="{C3380CC4-5D6E-409C-BE32-E72D297353CC}">
                  <c16:uniqueId val="{00000017-59AA-476E-B11C-52D8D2D26FD1}"/>
                </c:ext>
              </c:extLst>
            </c:dLbl>
            <c:dLbl>
              <c:idx val="2"/>
              <c:tx>
                <c:rich>
                  <a:bodyPr/>
                  <a:lstStyle/>
                  <a:p>
                    <a:r>
                      <a:rPr lang="en-US"/>
                      <a:t>6.6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59AA-476E-B11C-52D8D2D26FD1}"/>
                </c:ext>
              </c:extLst>
            </c:dLbl>
            <c:dLbl>
              <c:idx val="3"/>
              <c:tx>
                <c:rich>
                  <a:bodyPr/>
                  <a:lstStyle/>
                  <a:p>
                    <a:r>
                      <a:rPr lang="en-US"/>
                      <a:t>7.0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59AA-476E-B11C-52D8D2D26FD1}"/>
                </c:ext>
              </c:extLst>
            </c:dLbl>
            <c:dLbl>
              <c:idx val="4"/>
              <c:tx>
                <c:rich>
                  <a:bodyPr/>
                  <a:lstStyle/>
                  <a:p>
                    <a:r>
                      <a:rPr lang="en-US"/>
                      <a:t>7.2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59AA-476E-B11C-52D8D2D26FD1}"/>
                </c:ext>
              </c:extLst>
            </c:dLbl>
            <c:dLbl>
              <c:idx val="5"/>
              <c:tx>
                <c:rich>
                  <a:bodyPr/>
                  <a:lstStyle/>
                  <a:p>
                    <a:r>
                      <a:rPr lang="en-US"/>
                      <a:t>7.7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59AA-476E-B11C-52D8D2D26FD1}"/>
                </c:ext>
              </c:extLst>
            </c:dLbl>
            <c:dLbl>
              <c:idx val="6"/>
              <c:tx>
                <c:rich>
                  <a:bodyPr/>
                  <a:lstStyle/>
                  <a:p>
                    <a:r>
                      <a:rPr lang="en-US"/>
                      <a:t>6.9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59AA-476E-B11C-52D8D2D26FD1}"/>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INCOV garnet'!$A$4:$A$5,'[3]GRAFICE INCOV garnet'!$B$7:$B$9,'[3]GRAFICE INCOV garnet'!$B$11:$B$12)</c:f>
              <c:strCache>
                <c:ptCount val="7"/>
                <c:pt idx="0">
                  <c:v>R1</c:v>
                </c:pt>
                <c:pt idx="1">
                  <c:v>R2</c:v>
                </c:pt>
                <c:pt idx="2">
                  <c:v>SG1</c:v>
                </c:pt>
                <c:pt idx="3">
                  <c:v>SG2</c:v>
                </c:pt>
                <c:pt idx="4">
                  <c:v>SG3</c:v>
                </c:pt>
                <c:pt idx="5">
                  <c:v>SG5</c:v>
                </c:pt>
                <c:pt idx="6">
                  <c:v>SG6</c:v>
                </c:pt>
              </c:strCache>
              <c:extLst/>
            </c:strRef>
          </c:cat>
          <c:val>
            <c:numRef>
              <c:f>('[3]GRAFICE INCOV garnet'!$I$4:$I$5,'[3]GRAFICE INCOV garnet'!$I$7:$I$9,'[3]GRAFICE INCOV garnet'!$I$11:$I$12)</c:f>
              <c:numCache>
                <c:formatCode>General</c:formatCode>
                <c:ptCount val="7"/>
                <c:pt idx="0">
                  <c:v>6.6</c:v>
                </c:pt>
                <c:pt idx="1">
                  <c:v>6.9</c:v>
                </c:pt>
                <c:pt idx="2">
                  <c:v>6.5828125000000002</c:v>
                </c:pt>
                <c:pt idx="3">
                  <c:v>7.0320312500000002</c:v>
                </c:pt>
                <c:pt idx="4">
                  <c:v>7.2101562499999998</c:v>
                </c:pt>
                <c:pt idx="5">
                  <c:v>7.6648437500000002</c:v>
                </c:pt>
                <c:pt idx="6">
                  <c:v>6.8937500000000007</c:v>
                </c:pt>
              </c:numCache>
              <c:extLst/>
            </c:numRef>
          </c:val>
          <c:extLst>
            <c:ext xmlns:c16="http://schemas.microsoft.com/office/drawing/2014/chart" uri="{C3380CC4-5D6E-409C-BE32-E72D297353CC}">
              <c16:uniqueId val="{0000001D-59AA-476E-B11C-52D8D2D26FD1}"/>
            </c:ext>
          </c:extLst>
        </c:ser>
        <c:ser>
          <c:idx val="6"/>
          <c:order val="4"/>
          <c:tx>
            <c:v>28D- 30%</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2"/>
              <c:tx>
                <c:rich>
                  <a:bodyPr/>
                  <a:lstStyle/>
                  <a:p>
                    <a:r>
                      <a:rPr lang="en-US"/>
                      <a:t>7.6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59AA-476E-B11C-52D8D2D26FD1}"/>
                </c:ext>
              </c:extLst>
            </c:dLbl>
            <c:dLbl>
              <c:idx val="3"/>
              <c:tx>
                <c:rich>
                  <a:bodyPr/>
                  <a:lstStyle/>
                  <a:p>
                    <a:r>
                      <a:rPr lang="en-US"/>
                      <a:t>7.5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59AA-476E-B11C-52D8D2D26FD1}"/>
                </c:ext>
              </c:extLst>
            </c:dLbl>
            <c:dLbl>
              <c:idx val="4"/>
              <c:tx>
                <c:rich>
                  <a:bodyPr/>
                  <a:lstStyle/>
                  <a:p>
                    <a:r>
                      <a:rPr lang="en-US"/>
                      <a:t>6.8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0-59AA-476E-B11C-52D8D2D26FD1}"/>
                </c:ext>
              </c:extLst>
            </c:dLbl>
            <c:dLbl>
              <c:idx val="5"/>
              <c:tx>
                <c:rich>
                  <a:bodyPr/>
                  <a:lstStyle/>
                  <a:p>
                    <a:r>
                      <a:rPr lang="en-US"/>
                      <a:t>6.6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1-59AA-476E-B11C-52D8D2D26FD1}"/>
                </c:ext>
              </c:extLst>
            </c:dLbl>
            <c:dLbl>
              <c:idx val="6"/>
              <c:tx>
                <c:rich>
                  <a:bodyPr/>
                  <a:lstStyle/>
                  <a:p>
                    <a:r>
                      <a:rPr lang="en-US"/>
                      <a:t>7.0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2-59AA-476E-B11C-52D8D2D26FD1}"/>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INCOV garnet'!$A$4:$A$5,'[3]GRAFICE INCOV garnet'!$B$7:$B$9,'[3]GRAFICE INCOV garnet'!$B$11:$B$12)</c:f>
              <c:strCache>
                <c:ptCount val="7"/>
                <c:pt idx="0">
                  <c:v>R1</c:v>
                </c:pt>
                <c:pt idx="1">
                  <c:v>R2</c:v>
                </c:pt>
                <c:pt idx="2">
                  <c:v>SG1</c:v>
                </c:pt>
                <c:pt idx="3">
                  <c:v>SG2</c:v>
                </c:pt>
                <c:pt idx="4">
                  <c:v>SG3</c:v>
                </c:pt>
                <c:pt idx="5">
                  <c:v>SG5</c:v>
                </c:pt>
                <c:pt idx="6">
                  <c:v>SG6</c:v>
                </c:pt>
              </c:strCache>
              <c:extLst/>
            </c:strRef>
          </c:cat>
          <c:val>
            <c:numRef>
              <c:f>('[3]GRAFICE INCOV garnet'!$U$4:$U$5,'[3]GRAFICE INCOV garnet'!$U$7:$U$9,'[3]GRAFICE INCOV garnet'!$U$11:$U$12)</c:f>
              <c:numCache>
                <c:formatCode>General</c:formatCode>
                <c:ptCount val="7"/>
                <c:pt idx="0">
                  <c:v>6.6</c:v>
                </c:pt>
                <c:pt idx="1">
                  <c:v>6.9</c:v>
                </c:pt>
                <c:pt idx="2">
                  <c:v>7.5597656249999998</c:v>
                </c:pt>
                <c:pt idx="3">
                  <c:v>7.4753906250000011</c:v>
                </c:pt>
                <c:pt idx="4">
                  <c:v>6.8339843750000009</c:v>
                </c:pt>
                <c:pt idx="5">
                  <c:v>6.5847656250000011</c:v>
                </c:pt>
                <c:pt idx="6">
                  <c:v>6.9679687500000007</c:v>
                </c:pt>
              </c:numCache>
              <c:extLst/>
            </c:numRef>
          </c:val>
          <c:extLst>
            <c:ext xmlns:c16="http://schemas.microsoft.com/office/drawing/2014/chart" uri="{C3380CC4-5D6E-409C-BE32-E72D297353CC}">
              <c16:uniqueId val="{00000023-59AA-476E-B11C-52D8D2D26FD1}"/>
            </c:ext>
          </c:extLst>
        </c:ser>
        <c:ser>
          <c:idx val="2"/>
          <c:order val="5"/>
          <c:tx>
            <c:v>28D- 50%</c:v>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4-59AA-476E-B11C-52D8D2D26FD1}"/>
                </c:ext>
              </c:extLst>
            </c:dLbl>
            <c:dLbl>
              <c:idx val="1"/>
              <c:delete val="1"/>
              <c:extLst>
                <c:ext xmlns:c15="http://schemas.microsoft.com/office/drawing/2012/chart" uri="{CE6537A1-D6FC-4f65-9D91-7224C49458BB}"/>
                <c:ext xmlns:c16="http://schemas.microsoft.com/office/drawing/2014/chart" uri="{C3380CC4-5D6E-409C-BE32-E72D297353CC}">
                  <c16:uniqueId val="{00000025-59AA-476E-B11C-52D8D2D26FD1}"/>
                </c:ext>
              </c:extLst>
            </c:dLbl>
            <c:dLbl>
              <c:idx val="2"/>
              <c:tx>
                <c:rich>
                  <a:bodyPr/>
                  <a:lstStyle/>
                  <a:p>
                    <a:r>
                      <a:rPr lang="en-US"/>
                      <a:t>7.4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6-59AA-476E-B11C-52D8D2D26FD1}"/>
                </c:ext>
              </c:extLst>
            </c:dLbl>
            <c:dLbl>
              <c:idx val="3"/>
              <c:tx>
                <c:rich>
                  <a:bodyPr/>
                  <a:lstStyle/>
                  <a:p>
                    <a:r>
                      <a:rPr lang="en-US"/>
                      <a:t>7.4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7-59AA-476E-B11C-52D8D2D26FD1}"/>
                </c:ext>
              </c:extLst>
            </c:dLbl>
            <c:dLbl>
              <c:idx val="4"/>
              <c:tx>
                <c:rich>
                  <a:bodyPr/>
                  <a:lstStyle/>
                  <a:p>
                    <a:r>
                      <a:rPr lang="en-US"/>
                      <a:t>7.3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8-59AA-476E-B11C-52D8D2D26FD1}"/>
                </c:ext>
              </c:extLst>
            </c:dLbl>
            <c:dLbl>
              <c:idx val="5"/>
              <c:tx>
                <c:rich>
                  <a:bodyPr/>
                  <a:lstStyle/>
                  <a:p>
                    <a:r>
                      <a:rPr lang="en-US"/>
                      <a:t>7.7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9-59AA-476E-B11C-52D8D2D26FD1}"/>
                </c:ext>
              </c:extLst>
            </c:dLbl>
            <c:dLbl>
              <c:idx val="6"/>
              <c:tx>
                <c:rich>
                  <a:bodyPr/>
                  <a:lstStyle/>
                  <a:p>
                    <a:r>
                      <a:rPr lang="en-US"/>
                      <a:t>7.4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A-59AA-476E-B11C-52D8D2D26F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('[3]GRAFICE INCOV garnet'!$A$4:$A$5,'[3]GRAFICE INCOV garnet'!$B$7:$B$9,'[3]GRAFICE INCOV garnet'!$B$11:$B$12)</c:f>
              <c:strCache>
                <c:ptCount val="7"/>
                <c:pt idx="0">
                  <c:v>R1</c:v>
                </c:pt>
                <c:pt idx="1">
                  <c:v>R2</c:v>
                </c:pt>
                <c:pt idx="2">
                  <c:v>SG1</c:v>
                </c:pt>
                <c:pt idx="3">
                  <c:v>SG2</c:v>
                </c:pt>
                <c:pt idx="4">
                  <c:v>SG3</c:v>
                </c:pt>
                <c:pt idx="5">
                  <c:v>SG5</c:v>
                </c:pt>
                <c:pt idx="6">
                  <c:v>SG6</c:v>
                </c:pt>
              </c:strCache>
              <c:extLst/>
            </c:strRef>
          </c:cat>
          <c:val>
            <c:numRef>
              <c:f>('[3]GRAFICE INCOV garnet'!$AG$4:$AG$5,'[3]GRAFICE INCOV garnet'!$AG$7:$AG$9,'[3]GRAFICE INCOV garnet'!$AG$11:$AG$12)</c:f>
              <c:numCache>
                <c:formatCode>General</c:formatCode>
                <c:ptCount val="7"/>
                <c:pt idx="0">
                  <c:v>6.6</c:v>
                </c:pt>
                <c:pt idx="1">
                  <c:v>6.9</c:v>
                </c:pt>
                <c:pt idx="2">
                  <c:v>7.3757812499999993</c:v>
                </c:pt>
                <c:pt idx="3">
                  <c:v>7.4429687500000012</c:v>
                </c:pt>
                <c:pt idx="4">
                  <c:v>7.3257812499999995</c:v>
                </c:pt>
                <c:pt idx="5">
                  <c:v>7.6749999999999998</c:v>
                </c:pt>
                <c:pt idx="6">
                  <c:v>7.4281250000000005</c:v>
                </c:pt>
              </c:numCache>
              <c:extLst/>
            </c:numRef>
          </c:val>
          <c:extLst>
            <c:ext xmlns:c16="http://schemas.microsoft.com/office/drawing/2014/chart" uri="{C3380CC4-5D6E-409C-BE32-E72D297353CC}">
              <c16:uniqueId val="{0000002B-59AA-476E-B11C-52D8D2D26FD1}"/>
            </c:ext>
          </c:extLst>
        </c:ser>
        <c:ser>
          <c:idx val="8"/>
          <c:order val="6"/>
          <c:tx>
            <c:v>112D- 10%</c:v>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C-59AA-476E-B11C-52D8D2D26FD1}"/>
                </c:ext>
              </c:extLst>
            </c:dLbl>
            <c:dLbl>
              <c:idx val="1"/>
              <c:delete val="1"/>
              <c:extLst>
                <c:ext xmlns:c15="http://schemas.microsoft.com/office/drawing/2012/chart" uri="{CE6537A1-D6FC-4f65-9D91-7224C49458BB}"/>
                <c:ext xmlns:c16="http://schemas.microsoft.com/office/drawing/2014/chart" uri="{C3380CC4-5D6E-409C-BE32-E72D297353CC}">
                  <c16:uniqueId val="{0000002D-59AA-476E-B11C-52D8D2D26FD1}"/>
                </c:ext>
              </c:extLst>
            </c:dLbl>
            <c:dLbl>
              <c:idx val="2"/>
              <c:tx>
                <c:rich>
                  <a:bodyPr/>
                  <a:lstStyle/>
                  <a:p>
                    <a:r>
                      <a:rPr lang="en-US"/>
                      <a:t>7.8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E-59AA-476E-B11C-52D8D2D26FD1}"/>
                </c:ext>
              </c:extLst>
            </c:dLbl>
            <c:dLbl>
              <c:idx val="3"/>
              <c:tx>
                <c:rich>
                  <a:bodyPr/>
                  <a:lstStyle/>
                  <a:p>
                    <a:r>
                      <a:rPr lang="en-US"/>
                      <a:t>7.6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F-59AA-476E-B11C-52D8D2D26FD1}"/>
                </c:ext>
              </c:extLst>
            </c:dLbl>
            <c:dLbl>
              <c:idx val="4"/>
              <c:tx>
                <c:rich>
                  <a:bodyPr/>
                  <a:lstStyle/>
                  <a:p>
                    <a:r>
                      <a:rPr lang="en-US"/>
                      <a:t>7.5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0-59AA-476E-B11C-52D8D2D26FD1}"/>
                </c:ext>
              </c:extLst>
            </c:dLbl>
            <c:dLbl>
              <c:idx val="5"/>
              <c:tx>
                <c:rich>
                  <a:bodyPr/>
                  <a:lstStyle/>
                  <a:p>
                    <a:r>
                      <a:rPr lang="en-US"/>
                      <a:t>7.4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1-59AA-476E-B11C-52D8D2D26FD1}"/>
                </c:ext>
              </c:extLst>
            </c:dLbl>
            <c:dLbl>
              <c:idx val="6"/>
              <c:tx>
                <c:rich>
                  <a:bodyPr/>
                  <a:lstStyle/>
                  <a:p>
                    <a:r>
                      <a:rPr lang="en-US"/>
                      <a:t>7.5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2-59AA-476E-B11C-52D8D2D26FD1}"/>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INCOV garnet'!$A$4:$A$5,'[3]GRAFICE INCOV garnet'!$B$7:$B$9,'[3]GRAFICE INCOV garnet'!$B$11:$B$12)</c:f>
              <c:strCache>
                <c:ptCount val="7"/>
                <c:pt idx="0">
                  <c:v>R1</c:v>
                </c:pt>
                <c:pt idx="1">
                  <c:v>R2</c:v>
                </c:pt>
                <c:pt idx="2">
                  <c:v>SG1</c:v>
                </c:pt>
                <c:pt idx="3">
                  <c:v>SG2</c:v>
                </c:pt>
                <c:pt idx="4">
                  <c:v>SG3</c:v>
                </c:pt>
                <c:pt idx="5">
                  <c:v>SG5</c:v>
                </c:pt>
                <c:pt idx="6">
                  <c:v>SG6</c:v>
                </c:pt>
              </c:strCache>
              <c:extLst/>
            </c:strRef>
          </c:cat>
          <c:val>
            <c:numRef>
              <c:f>('[3]GRAFICE INCOV garnet'!$J$4:$J$5,'[3]GRAFICE INCOV garnet'!$J$7:$J$9,'[3]GRAFICE INCOV garnet'!$J$11:$J$12)</c:f>
              <c:numCache>
                <c:formatCode>General</c:formatCode>
                <c:ptCount val="7"/>
                <c:pt idx="0">
                  <c:v>7.7</c:v>
                </c:pt>
                <c:pt idx="1">
                  <c:v>7.8</c:v>
                </c:pt>
                <c:pt idx="2">
                  <c:v>7.8359375</c:v>
                </c:pt>
                <c:pt idx="3">
                  <c:v>7.625</c:v>
                </c:pt>
                <c:pt idx="4">
                  <c:v>7.5125000000000002</c:v>
                </c:pt>
                <c:pt idx="5">
                  <c:v>7.3671875</c:v>
                </c:pt>
                <c:pt idx="6">
                  <c:v>7.5546875</c:v>
                </c:pt>
              </c:numCache>
              <c:extLst/>
            </c:numRef>
          </c:val>
          <c:extLst>
            <c:ext xmlns:c16="http://schemas.microsoft.com/office/drawing/2014/chart" uri="{C3380CC4-5D6E-409C-BE32-E72D297353CC}">
              <c16:uniqueId val="{00000033-59AA-476E-B11C-52D8D2D26FD1}"/>
            </c:ext>
          </c:extLst>
        </c:ser>
        <c:ser>
          <c:idx val="7"/>
          <c:order val="7"/>
          <c:tx>
            <c:v>112D- 30%</c:v>
          </c:tx>
          <c:spPr>
            <a:solidFill>
              <a:schemeClr val="accent4">
                <a:shade val="65000"/>
              </a:schemeClr>
            </a:solidFill>
            <a:ln>
              <a:noFill/>
            </a:ln>
            <a:effectLst>
              <a:outerShdw blurRad="57150" dist="19050" dir="5400000" algn="ctr" rotWithShape="0">
                <a:srgbClr val="000000">
                  <a:alpha val="63000"/>
                </a:srgbClr>
              </a:outerShdw>
            </a:effectLst>
          </c:spPr>
          <c:invertIfNegative val="0"/>
          <c:dLbls>
            <c:dLbl>
              <c:idx val="2"/>
              <c:tx>
                <c:rich>
                  <a:bodyPr/>
                  <a:lstStyle/>
                  <a:p>
                    <a:r>
                      <a:rPr lang="en-US"/>
                      <a:t>7.1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4-59AA-476E-B11C-52D8D2D26FD1}"/>
                </c:ext>
              </c:extLst>
            </c:dLbl>
            <c:dLbl>
              <c:idx val="3"/>
              <c:tx>
                <c:rich>
                  <a:bodyPr/>
                  <a:lstStyle/>
                  <a:p>
                    <a:r>
                      <a:rPr lang="en-US"/>
                      <a:t>7.3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5-59AA-476E-B11C-52D8D2D26FD1}"/>
                </c:ext>
              </c:extLst>
            </c:dLbl>
            <c:dLbl>
              <c:idx val="4"/>
              <c:tx>
                <c:rich>
                  <a:bodyPr/>
                  <a:lstStyle/>
                  <a:p>
                    <a:r>
                      <a:rPr lang="en-US"/>
                      <a:t>6.9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6-59AA-476E-B11C-52D8D2D26FD1}"/>
                </c:ext>
              </c:extLst>
            </c:dLbl>
            <c:dLbl>
              <c:idx val="6"/>
              <c:tx>
                <c:rich>
                  <a:bodyPr/>
                  <a:lstStyle/>
                  <a:p>
                    <a:r>
                      <a:rPr lang="en-US"/>
                      <a:t>7.9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7-59AA-476E-B11C-52D8D2D26FD1}"/>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INCOV garnet'!$A$4:$A$5,'[3]GRAFICE INCOV garnet'!$B$7:$B$9,'[3]GRAFICE INCOV garnet'!$B$11:$B$12)</c:f>
              <c:strCache>
                <c:ptCount val="7"/>
                <c:pt idx="0">
                  <c:v>R1</c:v>
                </c:pt>
                <c:pt idx="1">
                  <c:v>R2</c:v>
                </c:pt>
                <c:pt idx="2">
                  <c:v>SG1</c:v>
                </c:pt>
                <c:pt idx="3">
                  <c:v>SG2</c:v>
                </c:pt>
                <c:pt idx="4">
                  <c:v>SG3</c:v>
                </c:pt>
                <c:pt idx="5">
                  <c:v>SG5</c:v>
                </c:pt>
                <c:pt idx="6">
                  <c:v>SG6</c:v>
                </c:pt>
              </c:strCache>
              <c:extLst/>
            </c:strRef>
          </c:cat>
          <c:val>
            <c:numRef>
              <c:f>('[3]GRAFICE INCOV garnet'!$V$4:$V$5,'[3]GRAFICE INCOV garnet'!$V$7:$V$9,'[3]GRAFICE INCOV garnet'!$V$11:$V$12)</c:f>
              <c:numCache>
                <c:formatCode>General</c:formatCode>
                <c:ptCount val="7"/>
                <c:pt idx="0">
                  <c:v>7.7</c:v>
                </c:pt>
                <c:pt idx="1">
                  <c:v>7.8</c:v>
                </c:pt>
                <c:pt idx="2">
                  <c:v>7.10546875</c:v>
                </c:pt>
                <c:pt idx="3">
                  <c:v>7.2835937500000005</c:v>
                </c:pt>
                <c:pt idx="4">
                  <c:v>6.9343750000000002</c:v>
                </c:pt>
                <c:pt idx="5">
                  <c:v>8.5</c:v>
                </c:pt>
                <c:pt idx="6">
                  <c:v>7.953125</c:v>
                </c:pt>
              </c:numCache>
              <c:extLst/>
            </c:numRef>
          </c:val>
          <c:extLst>
            <c:ext xmlns:c16="http://schemas.microsoft.com/office/drawing/2014/chart" uri="{C3380CC4-5D6E-409C-BE32-E72D297353CC}">
              <c16:uniqueId val="{00000038-59AA-476E-B11C-52D8D2D26FD1}"/>
            </c:ext>
          </c:extLst>
        </c:ser>
        <c:ser>
          <c:idx val="0"/>
          <c:order val="8"/>
          <c:tx>
            <c:v>112D- 50%</c:v>
          </c:tx>
          <c:spPr>
            <a:solidFill>
              <a:schemeClr val="accent6">
                <a:tint val="65000"/>
              </a:schemeClr>
            </a:solidFill>
            <a:ln>
              <a:noFill/>
            </a:ln>
            <a:effectLst>
              <a:outerShdw blurRad="57150" dist="19050" dir="5400000" algn="ctr" rotWithShape="0">
                <a:srgbClr val="000000">
                  <a:alpha val="63000"/>
                </a:srgb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39-59AA-476E-B11C-52D8D2D26FD1}"/>
                </c:ext>
              </c:extLst>
            </c:dLbl>
            <c:dLbl>
              <c:idx val="1"/>
              <c:delete val="1"/>
              <c:extLst>
                <c:ext xmlns:c15="http://schemas.microsoft.com/office/drawing/2012/chart" uri="{CE6537A1-D6FC-4f65-9D91-7224C49458BB}"/>
                <c:ext xmlns:c16="http://schemas.microsoft.com/office/drawing/2014/chart" uri="{C3380CC4-5D6E-409C-BE32-E72D297353CC}">
                  <c16:uniqueId val="{0000003A-59AA-476E-B11C-52D8D2D26FD1}"/>
                </c:ext>
              </c:extLst>
            </c:dLbl>
            <c:dLbl>
              <c:idx val="2"/>
              <c:tx>
                <c:rich>
                  <a:bodyPr/>
                  <a:lstStyle/>
                  <a:p>
                    <a:r>
                      <a:rPr lang="en-US"/>
                      <a:t>7.7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B-59AA-476E-B11C-52D8D2D26FD1}"/>
                </c:ext>
              </c:extLst>
            </c:dLbl>
            <c:dLbl>
              <c:idx val="3"/>
              <c:tx>
                <c:rich>
                  <a:bodyPr/>
                  <a:lstStyle/>
                  <a:p>
                    <a:r>
                      <a:rPr lang="en-US"/>
                      <a:t>8.6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C-59AA-476E-B11C-52D8D2D26FD1}"/>
                </c:ext>
              </c:extLst>
            </c:dLbl>
            <c:dLbl>
              <c:idx val="4"/>
              <c:tx>
                <c:rich>
                  <a:bodyPr/>
                  <a:lstStyle/>
                  <a:p>
                    <a:r>
                      <a:rPr lang="en-US"/>
                      <a:t>7.5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D-59AA-476E-B11C-52D8D2D26FD1}"/>
                </c:ext>
              </c:extLst>
            </c:dLbl>
            <c:dLbl>
              <c:idx val="5"/>
              <c:tx>
                <c:rich>
                  <a:bodyPr/>
                  <a:lstStyle/>
                  <a:p>
                    <a:r>
                      <a:rPr lang="en-US"/>
                      <a:t>8.6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E-59AA-476E-B11C-52D8D2D26FD1}"/>
                </c:ext>
              </c:extLst>
            </c:dLbl>
            <c:dLbl>
              <c:idx val="6"/>
              <c:tx>
                <c:rich>
                  <a:bodyPr/>
                  <a:lstStyle/>
                  <a:p>
                    <a:r>
                      <a:rPr lang="en-US"/>
                      <a:t>8.2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F-59AA-476E-B11C-52D8D2D26F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('[3]GRAFICE INCOV garnet'!$A$4:$A$5,'[3]GRAFICE INCOV garnet'!$B$7:$B$9,'[3]GRAFICE INCOV garnet'!$B$11:$B$12)</c:f>
              <c:strCache>
                <c:ptCount val="7"/>
                <c:pt idx="0">
                  <c:v>R1</c:v>
                </c:pt>
                <c:pt idx="1">
                  <c:v>R2</c:v>
                </c:pt>
                <c:pt idx="2">
                  <c:v>SG1</c:v>
                </c:pt>
                <c:pt idx="3">
                  <c:v>SG2</c:v>
                </c:pt>
                <c:pt idx="4">
                  <c:v>SG3</c:v>
                </c:pt>
                <c:pt idx="5">
                  <c:v>SG5</c:v>
                </c:pt>
                <c:pt idx="6">
                  <c:v>SG6</c:v>
                </c:pt>
              </c:strCache>
              <c:extLst/>
            </c:strRef>
          </c:cat>
          <c:val>
            <c:numRef>
              <c:f>('[3]GRAFICE INCOV garnet'!$AH$4:$AH$5,'[3]GRAFICE INCOV garnet'!$AH$7:$AH$9,'[3]GRAFICE INCOV garnet'!$AH$11:$AH$12)</c:f>
              <c:numCache>
                <c:formatCode>General</c:formatCode>
                <c:ptCount val="7"/>
                <c:pt idx="0">
                  <c:v>7.7</c:v>
                </c:pt>
                <c:pt idx="1">
                  <c:v>7.8</c:v>
                </c:pt>
                <c:pt idx="2">
                  <c:v>7.6960937500000002</c:v>
                </c:pt>
                <c:pt idx="3">
                  <c:v>8.5812499999999989</c:v>
                </c:pt>
                <c:pt idx="4">
                  <c:v>7.5093749999999995</c:v>
                </c:pt>
                <c:pt idx="5">
                  <c:v>8.5851562499999989</c:v>
                </c:pt>
                <c:pt idx="6">
                  <c:v>8.1664062499999996</c:v>
                </c:pt>
              </c:numCache>
              <c:extLst/>
            </c:numRef>
          </c:val>
          <c:extLst>
            <c:ext xmlns:c16="http://schemas.microsoft.com/office/drawing/2014/chart" uri="{C3380CC4-5D6E-409C-BE32-E72D297353CC}">
              <c16:uniqueId val="{00000040-59AA-476E-B11C-52D8D2D26FD1}"/>
            </c:ext>
          </c:extLst>
        </c:ser>
        <c:dLbls>
          <c:dLblPos val="outEnd"/>
          <c:showLegendKey val="0"/>
          <c:showVal val="1"/>
          <c:showCatName val="0"/>
          <c:showSerName val="0"/>
          <c:showPercent val="0"/>
          <c:showBubbleSize val="0"/>
        </c:dLbls>
        <c:gapWidth val="100"/>
        <c:overlap val="-24"/>
        <c:axId val="2068527951"/>
        <c:axId val="2068538511"/>
      </c:barChart>
      <c:catAx>
        <c:axId val="206852795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68538511"/>
        <c:crosses val="autoZero"/>
        <c:auto val="1"/>
        <c:lblAlgn val="ctr"/>
        <c:lblOffset val="100"/>
        <c:noMultiLvlLbl val="0"/>
      </c:catAx>
      <c:valAx>
        <c:axId val="2068538511"/>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852795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extLst/>
  </c:chart>
  <c:spPr>
    <a:ln>
      <a:solidFill>
        <a:schemeClr val="tx1"/>
      </a:solidFill>
    </a:ln>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kern="1200" cap="none" spc="20" baseline="0" dirty="0">
                <a:solidFill>
                  <a:sysClr val="windowText" lastClr="000000"/>
                </a:solidFill>
              </a:rPr>
              <a:t>Compression Strength [</a:t>
            </a:r>
            <a:r>
              <a:rPr lang="en-US" sz="1400" b="1" i="0" u="none" strike="noStrike" kern="1200" cap="none" spc="20" baseline="0" dirty="0" err="1">
                <a:solidFill>
                  <a:sysClr val="windowText" lastClr="000000"/>
                </a:solidFill>
              </a:rPr>
              <a:t>Mpa</a:t>
            </a:r>
            <a:r>
              <a:rPr lang="en-US" sz="1400" b="1" i="0" u="none" strike="noStrike" kern="1200" cap="none" spc="20" baseline="0" dirty="0">
                <a:solidFill>
                  <a:sysClr val="windowText" lastClr="000000"/>
                </a:solidFill>
              </a:rPr>
              <a:t>] </a:t>
            </a:r>
          </a:p>
        </c:rich>
      </c:tx>
      <c:overlay val="0"/>
      <c:spPr>
        <a:noFill/>
        <a:ln>
          <a:noFill/>
        </a:ln>
        <a:effectLst/>
      </c:spPr>
    </c:title>
    <c:autoTitleDeleted val="0"/>
    <c:plotArea>
      <c:layout>
        <c:manualLayout>
          <c:layoutTarget val="inner"/>
          <c:xMode val="edge"/>
          <c:yMode val="edge"/>
          <c:x val="2.9427757111503177E-2"/>
          <c:y val="9.6989476657062951E-2"/>
          <c:w val="0.87326269064502471"/>
          <c:h val="0.81894075271514055"/>
        </c:manualLayout>
      </c:layout>
      <c:barChart>
        <c:barDir val="col"/>
        <c:grouping val="clustered"/>
        <c:varyColors val="0"/>
        <c:ser>
          <c:idx val="6"/>
          <c:order val="0"/>
          <c:tx>
            <c:v>7D- 10%</c:v>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2D25-4094-B9CA-D41AB3F9A48C}"/>
                </c:ext>
              </c:extLst>
            </c:dLbl>
            <c:dLbl>
              <c:idx val="1"/>
              <c:delete val="1"/>
              <c:extLst>
                <c:ext xmlns:c15="http://schemas.microsoft.com/office/drawing/2012/chart" uri="{CE6537A1-D6FC-4f65-9D91-7224C49458BB}"/>
                <c:ext xmlns:c16="http://schemas.microsoft.com/office/drawing/2014/chart" uri="{C3380CC4-5D6E-409C-BE32-E72D297353CC}">
                  <c16:uniqueId val="{00000001-2D25-4094-B9CA-D41AB3F9A48C}"/>
                </c:ext>
              </c:extLst>
            </c:dLbl>
            <c:dLbl>
              <c:idx val="2"/>
              <c:tx>
                <c:rich>
                  <a:bodyPr/>
                  <a:lstStyle/>
                  <a:p>
                    <a:r>
                      <a:rPr lang="en-US"/>
                      <a:t>29.2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25-4094-B9CA-D41AB3F9A48C}"/>
                </c:ext>
              </c:extLst>
            </c:dLbl>
            <c:dLbl>
              <c:idx val="3"/>
              <c:tx>
                <c:rich>
                  <a:bodyPr/>
                  <a:lstStyle/>
                  <a:p>
                    <a:r>
                      <a:rPr lang="en-US"/>
                      <a:t>30.4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25-4094-B9CA-D41AB3F9A48C}"/>
                </c:ext>
              </c:extLst>
            </c:dLbl>
            <c:dLbl>
              <c:idx val="4"/>
              <c:tx>
                <c:rich>
                  <a:bodyPr/>
                  <a:lstStyle/>
                  <a:p>
                    <a:r>
                      <a:rPr lang="en-US"/>
                      <a:t>28.6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25-4094-B9CA-D41AB3F9A48C}"/>
                </c:ext>
              </c:extLst>
            </c:dLbl>
            <c:dLbl>
              <c:idx val="5"/>
              <c:tx>
                <c:rich>
                  <a:bodyPr/>
                  <a:lstStyle/>
                  <a:p>
                    <a:r>
                      <a:rPr lang="en-US"/>
                      <a:t>29.0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25-4094-B9CA-D41AB3F9A48C}"/>
                </c:ext>
              </c:extLst>
            </c:dLbl>
            <c:dLbl>
              <c:idx val="6"/>
              <c:tx>
                <c:rich>
                  <a:bodyPr/>
                  <a:lstStyle/>
                  <a:p>
                    <a:r>
                      <a:rPr lang="en-US"/>
                      <a:t>30.6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25-4094-B9CA-D41AB3F9A48C}"/>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COMPRESIUNE GARNET'!$A$4:$A$5,'[3]GRAFICE COMPRESIUNE GARNET'!$D$6:$D$8,'[3]GRAFICE COMPRESIUNE GARNET'!$D$10:$D$11)</c:f>
              <c:strCache>
                <c:ptCount val="7"/>
                <c:pt idx="0">
                  <c:v>R1</c:v>
                </c:pt>
                <c:pt idx="1">
                  <c:v>R2</c:v>
                </c:pt>
                <c:pt idx="2">
                  <c:v>SG 1</c:v>
                </c:pt>
                <c:pt idx="3">
                  <c:v>SG 2</c:v>
                </c:pt>
                <c:pt idx="4">
                  <c:v>SG 3</c:v>
                </c:pt>
                <c:pt idx="5">
                  <c:v>SG 5</c:v>
                </c:pt>
                <c:pt idx="6">
                  <c:v>SG 6</c:v>
                </c:pt>
              </c:strCache>
              <c:extLst/>
            </c:strRef>
          </c:cat>
          <c:val>
            <c:numRef>
              <c:f>('[3]GRAFICE COMPRESIUNE GARNET'!$J$5:$J$9,'[3]GRAFICE COMPRESIUNE GARNET'!$J$11:$J$12)</c:f>
              <c:numCache>
                <c:formatCode>General</c:formatCode>
                <c:ptCount val="7"/>
                <c:pt idx="0">
                  <c:v>25.4</c:v>
                </c:pt>
                <c:pt idx="1">
                  <c:v>27.8</c:v>
                </c:pt>
                <c:pt idx="2">
                  <c:v>29.184374999999999</c:v>
                </c:pt>
                <c:pt idx="3">
                  <c:v>30.405208333333334</c:v>
                </c:pt>
                <c:pt idx="4">
                  <c:v>28.653124999999999</c:v>
                </c:pt>
                <c:pt idx="5">
                  <c:v>29.037499999999998</c:v>
                </c:pt>
                <c:pt idx="6">
                  <c:v>30.556250000000002</c:v>
                </c:pt>
              </c:numCache>
              <c:extLst/>
            </c:numRef>
          </c:val>
          <c:extLst>
            <c:ext xmlns:c16="http://schemas.microsoft.com/office/drawing/2014/chart" uri="{C3380CC4-5D6E-409C-BE32-E72D297353CC}">
              <c16:uniqueId val="{00000007-2D25-4094-B9CA-D41AB3F9A48C}"/>
            </c:ext>
          </c:extLst>
        </c:ser>
        <c:ser>
          <c:idx val="3"/>
          <c:order val="1"/>
          <c:tx>
            <c:v>7D- 30%</c:v>
          </c:tx>
          <c:invertIfNegative val="0"/>
          <c:dLbls>
            <c:dLbl>
              <c:idx val="2"/>
              <c:tx>
                <c:rich>
                  <a:bodyPr/>
                  <a:lstStyle/>
                  <a:p>
                    <a:r>
                      <a:rPr lang="en-US"/>
                      <a:t>32.4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25-4094-B9CA-D41AB3F9A48C}"/>
                </c:ext>
              </c:extLst>
            </c:dLbl>
            <c:dLbl>
              <c:idx val="3"/>
              <c:tx>
                <c:rich>
                  <a:bodyPr/>
                  <a:lstStyle/>
                  <a:p>
                    <a:r>
                      <a:rPr lang="en-US"/>
                      <a:t>36.2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D25-4094-B9CA-D41AB3F9A48C}"/>
                </c:ext>
              </c:extLst>
            </c:dLbl>
            <c:dLbl>
              <c:idx val="4"/>
              <c:tx>
                <c:rich>
                  <a:bodyPr/>
                  <a:lstStyle/>
                  <a:p>
                    <a:r>
                      <a:rPr lang="en-US"/>
                      <a:t>33.2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25-4094-B9CA-D41AB3F9A48C}"/>
                </c:ext>
              </c:extLst>
            </c:dLbl>
            <c:dLbl>
              <c:idx val="5"/>
              <c:tx>
                <c:rich>
                  <a:bodyPr/>
                  <a:lstStyle/>
                  <a:p>
                    <a:r>
                      <a:rPr lang="en-US"/>
                      <a:t>36.3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25-4094-B9CA-D41AB3F9A48C}"/>
                </c:ext>
              </c:extLst>
            </c:dLbl>
            <c:dLbl>
              <c:idx val="6"/>
              <c:tx>
                <c:rich>
                  <a:bodyPr/>
                  <a:lstStyle/>
                  <a:p>
                    <a:r>
                      <a:rPr lang="en-US"/>
                      <a:t>34.6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25-4094-B9CA-D41AB3F9A48C}"/>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COMPRESIUNE GARNET'!$A$4:$A$5,'[3]GRAFICE COMPRESIUNE GARNET'!$D$6:$D$8,'[3]GRAFICE COMPRESIUNE GARNET'!$D$10:$D$11)</c:f>
              <c:strCache>
                <c:ptCount val="7"/>
                <c:pt idx="0">
                  <c:v>R1</c:v>
                </c:pt>
                <c:pt idx="1">
                  <c:v>R2</c:v>
                </c:pt>
                <c:pt idx="2">
                  <c:v>SG 1</c:v>
                </c:pt>
                <c:pt idx="3">
                  <c:v>SG 2</c:v>
                </c:pt>
                <c:pt idx="4">
                  <c:v>SG 3</c:v>
                </c:pt>
                <c:pt idx="5">
                  <c:v>SG 5</c:v>
                </c:pt>
                <c:pt idx="6">
                  <c:v>SG 6</c:v>
                </c:pt>
              </c:strCache>
              <c:extLst/>
            </c:strRef>
          </c:cat>
          <c:val>
            <c:numRef>
              <c:f>('[3]GRAFICE COMPRESIUNE GARNET'!$J$17:$J$21,'[3]GRAFICE COMPRESIUNE GARNET'!$J$23:$J$24)</c:f>
              <c:numCache>
                <c:formatCode>General</c:formatCode>
                <c:ptCount val="7"/>
                <c:pt idx="0">
                  <c:v>25.4</c:v>
                </c:pt>
                <c:pt idx="1">
                  <c:v>27.8</c:v>
                </c:pt>
                <c:pt idx="2">
                  <c:v>32.358333333333334</c:v>
                </c:pt>
                <c:pt idx="3">
                  <c:v>36.207291666666663</c:v>
                </c:pt>
                <c:pt idx="4">
                  <c:v>33.243749999999999</c:v>
                </c:pt>
                <c:pt idx="5">
                  <c:v>36.309374999999996</c:v>
                </c:pt>
                <c:pt idx="6">
                  <c:v>34.635416666666664</c:v>
                </c:pt>
              </c:numCache>
              <c:extLst/>
            </c:numRef>
          </c:val>
          <c:extLst>
            <c:ext xmlns:c16="http://schemas.microsoft.com/office/drawing/2014/chart" uri="{C3380CC4-5D6E-409C-BE32-E72D297353CC}">
              <c16:uniqueId val="{0000000D-2D25-4094-B9CA-D41AB3F9A48C}"/>
            </c:ext>
          </c:extLst>
        </c:ser>
        <c:ser>
          <c:idx val="1"/>
          <c:order val="2"/>
          <c:tx>
            <c:v>7D- 50%</c:v>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E-2D25-4094-B9CA-D41AB3F9A48C}"/>
                </c:ext>
              </c:extLst>
            </c:dLbl>
            <c:dLbl>
              <c:idx val="1"/>
              <c:delete val="1"/>
              <c:extLst>
                <c:ext xmlns:c15="http://schemas.microsoft.com/office/drawing/2012/chart" uri="{CE6537A1-D6FC-4f65-9D91-7224C49458BB}"/>
                <c:ext xmlns:c16="http://schemas.microsoft.com/office/drawing/2014/chart" uri="{C3380CC4-5D6E-409C-BE32-E72D297353CC}">
                  <c16:uniqueId val="{0000000F-2D25-4094-B9CA-D41AB3F9A48C}"/>
                </c:ext>
              </c:extLst>
            </c:dLbl>
            <c:dLbl>
              <c:idx val="2"/>
              <c:tx>
                <c:rich>
                  <a:bodyPr/>
                  <a:lstStyle/>
                  <a:p>
                    <a:r>
                      <a:rPr lang="en-US"/>
                      <a:t>36.4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25-4094-B9CA-D41AB3F9A48C}"/>
                </c:ext>
              </c:extLst>
            </c:dLbl>
            <c:dLbl>
              <c:idx val="3"/>
              <c:tx>
                <c:rich>
                  <a:bodyPr/>
                  <a:lstStyle/>
                  <a:p>
                    <a:r>
                      <a:rPr lang="en-US"/>
                      <a:t>36.4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25-4094-B9CA-D41AB3F9A48C}"/>
                </c:ext>
              </c:extLst>
            </c:dLbl>
            <c:dLbl>
              <c:idx val="4"/>
              <c:tx>
                <c:rich>
                  <a:bodyPr/>
                  <a:lstStyle/>
                  <a:p>
                    <a:r>
                      <a:rPr lang="en-US"/>
                      <a:t>35.2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25-4094-B9CA-D41AB3F9A48C}"/>
                </c:ext>
              </c:extLst>
            </c:dLbl>
            <c:dLbl>
              <c:idx val="5"/>
              <c:tx>
                <c:rich>
                  <a:bodyPr/>
                  <a:lstStyle/>
                  <a:p>
                    <a:r>
                      <a:rPr lang="en-US"/>
                      <a:t>34.5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2D25-4094-B9CA-D41AB3F9A48C}"/>
                </c:ext>
              </c:extLst>
            </c:dLbl>
            <c:dLbl>
              <c:idx val="6"/>
              <c:tx>
                <c:rich>
                  <a:bodyPr/>
                  <a:lstStyle/>
                  <a:p>
                    <a:r>
                      <a:rPr lang="en-US"/>
                      <a:t>36.5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25-4094-B9CA-D41AB3F9A48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('[3]GRAFICE COMPRESIUNE GARNET'!$A$4:$A$5,'[3]GRAFICE COMPRESIUNE GARNET'!$D$6:$D$8,'[3]GRAFICE COMPRESIUNE GARNET'!$D$10:$D$11)</c:f>
              <c:strCache>
                <c:ptCount val="7"/>
                <c:pt idx="0">
                  <c:v>R1</c:v>
                </c:pt>
                <c:pt idx="1">
                  <c:v>R2</c:v>
                </c:pt>
                <c:pt idx="2">
                  <c:v>SG 1</c:v>
                </c:pt>
                <c:pt idx="3">
                  <c:v>SG 2</c:v>
                </c:pt>
                <c:pt idx="4">
                  <c:v>SG 3</c:v>
                </c:pt>
                <c:pt idx="5">
                  <c:v>SG 5</c:v>
                </c:pt>
                <c:pt idx="6">
                  <c:v>SG 6</c:v>
                </c:pt>
              </c:strCache>
              <c:extLst/>
            </c:strRef>
          </c:cat>
          <c:val>
            <c:numRef>
              <c:f>('[3]GRAFICE COMPRESIUNE GARNET'!$J$29:$J$33,'[3]GRAFICE COMPRESIUNE GARNET'!$J$35:$J$36)</c:f>
              <c:numCache>
                <c:formatCode>General</c:formatCode>
                <c:ptCount val="7"/>
                <c:pt idx="0">
                  <c:v>25.4</c:v>
                </c:pt>
                <c:pt idx="1">
                  <c:v>27.8</c:v>
                </c:pt>
                <c:pt idx="2">
                  <c:v>36.433333333333337</c:v>
                </c:pt>
                <c:pt idx="3">
                  <c:v>36.425000000000004</c:v>
                </c:pt>
                <c:pt idx="4">
                  <c:v>35.1875</c:v>
                </c:pt>
                <c:pt idx="5">
                  <c:v>34.536458333333336</c:v>
                </c:pt>
                <c:pt idx="6">
                  <c:v>36.511458333333337</c:v>
                </c:pt>
              </c:numCache>
              <c:extLst/>
            </c:numRef>
          </c:val>
          <c:extLst>
            <c:ext xmlns:c16="http://schemas.microsoft.com/office/drawing/2014/chart" uri="{C3380CC4-5D6E-409C-BE32-E72D297353CC}">
              <c16:uniqueId val="{00000015-2D25-4094-B9CA-D41AB3F9A48C}"/>
            </c:ext>
          </c:extLst>
        </c:ser>
        <c:ser>
          <c:idx val="7"/>
          <c:order val="3"/>
          <c:tx>
            <c:v>28D- 10%</c:v>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6-2D25-4094-B9CA-D41AB3F9A48C}"/>
                </c:ext>
              </c:extLst>
            </c:dLbl>
            <c:dLbl>
              <c:idx val="1"/>
              <c:delete val="1"/>
              <c:extLst>
                <c:ext xmlns:c15="http://schemas.microsoft.com/office/drawing/2012/chart" uri="{CE6537A1-D6FC-4f65-9D91-7224C49458BB}"/>
                <c:ext xmlns:c16="http://schemas.microsoft.com/office/drawing/2014/chart" uri="{C3380CC4-5D6E-409C-BE32-E72D297353CC}">
                  <c16:uniqueId val="{00000017-2D25-4094-B9CA-D41AB3F9A48C}"/>
                </c:ext>
              </c:extLst>
            </c:dLbl>
            <c:dLbl>
              <c:idx val="2"/>
              <c:tx>
                <c:rich>
                  <a:bodyPr/>
                  <a:lstStyle/>
                  <a:p>
                    <a:r>
                      <a:rPr lang="en-US"/>
                      <a:t>35.1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25-4094-B9CA-D41AB3F9A48C}"/>
                </c:ext>
              </c:extLst>
            </c:dLbl>
            <c:dLbl>
              <c:idx val="3"/>
              <c:tx>
                <c:rich>
                  <a:bodyPr/>
                  <a:lstStyle/>
                  <a:p>
                    <a:r>
                      <a:rPr lang="en-US"/>
                      <a:t>37.2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25-4094-B9CA-D41AB3F9A48C}"/>
                </c:ext>
              </c:extLst>
            </c:dLbl>
            <c:dLbl>
              <c:idx val="4"/>
              <c:tx>
                <c:rich>
                  <a:bodyPr/>
                  <a:lstStyle/>
                  <a:p>
                    <a:r>
                      <a:rPr lang="en-US"/>
                      <a:t>37.2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25-4094-B9CA-D41AB3F9A48C}"/>
                </c:ext>
              </c:extLst>
            </c:dLbl>
            <c:dLbl>
              <c:idx val="5"/>
              <c:tx>
                <c:rich>
                  <a:bodyPr/>
                  <a:lstStyle/>
                  <a:p>
                    <a:r>
                      <a:rPr lang="en-US"/>
                      <a:t>39.6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25-4094-B9CA-D41AB3F9A48C}"/>
                </c:ext>
              </c:extLst>
            </c:dLbl>
            <c:dLbl>
              <c:idx val="6"/>
              <c:tx>
                <c:rich>
                  <a:bodyPr/>
                  <a:lstStyle/>
                  <a:p>
                    <a:r>
                      <a:rPr lang="en-US"/>
                      <a:t>36.0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25-4094-B9CA-D41AB3F9A48C}"/>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COMPRESIUNE GARNET'!$A$4:$A$5,'[3]GRAFICE COMPRESIUNE GARNET'!$D$6:$D$8,'[3]GRAFICE COMPRESIUNE GARNET'!$D$10:$D$11)</c:f>
              <c:strCache>
                <c:ptCount val="7"/>
                <c:pt idx="0">
                  <c:v>R1</c:v>
                </c:pt>
                <c:pt idx="1">
                  <c:v>R2</c:v>
                </c:pt>
                <c:pt idx="2">
                  <c:v>SG 1</c:v>
                </c:pt>
                <c:pt idx="3">
                  <c:v>SG 2</c:v>
                </c:pt>
                <c:pt idx="4">
                  <c:v>SG 3</c:v>
                </c:pt>
                <c:pt idx="5">
                  <c:v>SG 5</c:v>
                </c:pt>
                <c:pt idx="6">
                  <c:v>SG 6</c:v>
                </c:pt>
              </c:strCache>
              <c:extLst/>
            </c:strRef>
          </c:cat>
          <c:val>
            <c:numRef>
              <c:f>('[3]GRAFICE COMPRESIUNE GARNET'!$N$5:$N$9,'[3]GRAFICE COMPRESIUNE GARNET'!$N$11:$N$12)</c:f>
              <c:numCache>
                <c:formatCode>General</c:formatCode>
                <c:ptCount val="7"/>
                <c:pt idx="0">
                  <c:v>33</c:v>
                </c:pt>
                <c:pt idx="1">
                  <c:v>34.299999999999997</c:v>
                </c:pt>
                <c:pt idx="2">
                  <c:v>35.12083333333333</c:v>
                </c:pt>
                <c:pt idx="3">
                  <c:v>37.190625000000004</c:v>
                </c:pt>
                <c:pt idx="4">
                  <c:v>37.236458333333331</c:v>
                </c:pt>
                <c:pt idx="5">
                  <c:v>39.570833333333333</c:v>
                </c:pt>
                <c:pt idx="6">
                  <c:v>36.009374999999999</c:v>
                </c:pt>
              </c:numCache>
              <c:extLst/>
            </c:numRef>
          </c:val>
          <c:extLst>
            <c:ext xmlns:c16="http://schemas.microsoft.com/office/drawing/2014/chart" uri="{C3380CC4-5D6E-409C-BE32-E72D297353CC}">
              <c16:uniqueId val="{0000001D-2D25-4094-B9CA-D41AB3F9A48C}"/>
            </c:ext>
          </c:extLst>
        </c:ser>
        <c:ser>
          <c:idx val="4"/>
          <c:order val="4"/>
          <c:tx>
            <c:v>28D- 30%</c:v>
          </c:tx>
          <c:spPr>
            <a:solidFill>
              <a:schemeClr val="accent1"/>
            </a:solidFill>
          </c:spPr>
          <c:invertIfNegative val="0"/>
          <c:dLbls>
            <c:dLbl>
              <c:idx val="2"/>
              <c:tx>
                <c:rich>
                  <a:bodyPr/>
                  <a:lstStyle/>
                  <a:p>
                    <a:r>
                      <a:rPr lang="en-US"/>
                      <a:t>45.6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2D25-4094-B9CA-D41AB3F9A48C}"/>
                </c:ext>
              </c:extLst>
            </c:dLbl>
            <c:dLbl>
              <c:idx val="3"/>
              <c:tx>
                <c:rich>
                  <a:bodyPr/>
                  <a:lstStyle/>
                  <a:p>
                    <a:r>
                      <a:rPr lang="en-US"/>
                      <a:t>38.1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2D25-4094-B9CA-D41AB3F9A48C}"/>
                </c:ext>
              </c:extLst>
            </c:dLbl>
            <c:dLbl>
              <c:idx val="4"/>
              <c:tx>
                <c:rich>
                  <a:bodyPr/>
                  <a:lstStyle/>
                  <a:p>
                    <a:r>
                      <a:rPr lang="en-US"/>
                      <a:t>40.7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0-2D25-4094-B9CA-D41AB3F9A48C}"/>
                </c:ext>
              </c:extLst>
            </c:dLbl>
            <c:dLbl>
              <c:idx val="5"/>
              <c:tx>
                <c:rich>
                  <a:bodyPr/>
                  <a:lstStyle/>
                  <a:p>
                    <a:r>
                      <a:rPr lang="en-US"/>
                      <a:t>31.5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1-2D25-4094-B9CA-D41AB3F9A48C}"/>
                </c:ext>
              </c:extLst>
            </c:dLbl>
            <c:dLbl>
              <c:idx val="6"/>
              <c:layout>
                <c:manualLayout>
                  <c:x val="0"/>
                  <c:y val="5.9336829170670473E-3"/>
                </c:manualLayout>
              </c:layout>
              <c:tx>
                <c:rich>
                  <a:bodyPr/>
                  <a:lstStyle/>
                  <a:p>
                    <a:r>
                      <a:rPr lang="en-US"/>
                      <a:t>35.8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2-2D25-4094-B9CA-D41AB3F9A48C}"/>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COMPRESIUNE GARNET'!$A$4:$A$5,'[3]GRAFICE COMPRESIUNE GARNET'!$D$6:$D$8,'[3]GRAFICE COMPRESIUNE GARNET'!$D$10:$D$11)</c:f>
              <c:strCache>
                <c:ptCount val="7"/>
                <c:pt idx="0">
                  <c:v>R1</c:v>
                </c:pt>
                <c:pt idx="1">
                  <c:v>R2</c:v>
                </c:pt>
                <c:pt idx="2">
                  <c:v>SG 1</c:v>
                </c:pt>
                <c:pt idx="3">
                  <c:v>SG 2</c:v>
                </c:pt>
                <c:pt idx="4">
                  <c:v>SG 3</c:v>
                </c:pt>
                <c:pt idx="5">
                  <c:v>SG 5</c:v>
                </c:pt>
                <c:pt idx="6">
                  <c:v>SG 6</c:v>
                </c:pt>
              </c:strCache>
              <c:extLst/>
            </c:strRef>
          </c:cat>
          <c:val>
            <c:numRef>
              <c:f>('[3]GRAFICE COMPRESIUNE GARNET'!$N$17:$N$21,'[3]GRAFICE COMPRESIUNE GARNET'!$N$23:$N$24)</c:f>
              <c:numCache>
                <c:formatCode>General</c:formatCode>
                <c:ptCount val="7"/>
                <c:pt idx="0">
                  <c:v>33</c:v>
                </c:pt>
                <c:pt idx="1">
                  <c:v>34.299999999999997</c:v>
                </c:pt>
                <c:pt idx="2">
                  <c:v>45.620833333333337</c:v>
                </c:pt>
                <c:pt idx="3">
                  <c:v>38.098958333333336</c:v>
                </c:pt>
                <c:pt idx="4">
                  <c:v>40.726041666666667</c:v>
                </c:pt>
                <c:pt idx="5">
                  <c:v>31.515625</c:v>
                </c:pt>
                <c:pt idx="6">
                  <c:v>35.835416666666667</c:v>
                </c:pt>
              </c:numCache>
              <c:extLst/>
            </c:numRef>
          </c:val>
          <c:extLst>
            <c:ext xmlns:c16="http://schemas.microsoft.com/office/drawing/2014/chart" uri="{C3380CC4-5D6E-409C-BE32-E72D297353CC}">
              <c16:uniqueId val="{00000023-2D25-4094-B9CA-D41AB3F9A48C}"/>
            </c:ext>
          </c:extLst>
        </c:ser>
        <c:ser>
          <c:idx val="2"/>
          <c:order val="5"/>
          <c:tx>
            <c:v>28D- 50%</c:v>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4-2D25-4094-B9CA-D41AB3F9A48C}"/>
                </c:ext>
              </c:extLst>
            </c:dLbl>
            <c:dLbl>
              <c:idx val="1"/>
              <c:delete val="1"/>
              <c:extLst>
                <c:ext xmlns:c15="http://schemas.microsoft.com/office/drawing/2012/chart" uri="{CE6537A1-D6FC-4f65-9D91-7224C49458BB}"/>
                <c:ext xmlns:c16="http://schemas.microsoft.com/office/drawing/2014/chart" uri="{C3380CC4-5D6E-409C-BE32-E72D297353CC}">
                  <c16:uniqueId val="{00000025-2D25-4094-B9CA-D41AB3F9A48C}"/>
                </c:ext>
              </c:extLst>
            </c:dLbl>
            <c:dLbl>
              <c:idx val="2"/>
              <c:tx>
                <c:rich>
                  <a:bodyPr/>
                  <a:lstStyle/>
                  <a:p>
                    <a:r>
                      <a:rPr lang="en-US"/>
                      <a:t>38.5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6-2D25-4094-B9CA-D41AB3F9A48C}"/>
                </c:ext>
              </c:extLst>
            </c:dLbl>
            <c:dLbl>
              <c:idx val="3"/>
              <c:tx>
                <c:rich>
                  <a:bodyPr/>
                  <a:lstStyle/>
                  <a:p>
                    <a:r>
                      <a:rPr lang="en-US"/>
                      <a:t>40.1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7-2D25-4094-B9CA-D41AB3F9A48C}"/>
                </c:ext>
              </c:extLst>
            </c:dLbl>
            <c:dLbl>
              <c:idx val="4"/>
              <c:tx>
                <c:rich>
                  <a:bodyPr/>
                  <a:lstStyle/>
                  <a:p>
                    <a:r>
                      <a:rPr lang="en-US"/>
                      <a:t>38.9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8-2D25-4094-B9CA-D41AB3F9A48C}"/>
                </c:ext>
              </c:extLst>
            </c:dLbl>
            <c:dLbl>
              <c:idx val="5"/>
              <c:tx>
                <c:rich>
                  <a:bodyPr/>
                  <a:lstStyle/>
                  <a:p>
                    <a:r>
                      <a:rPr lang="en-US"/>
                      <a:t>43.5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9-2D25-4094-B9CA-D41AB3F9A48C}"/>
                </c:ext>
              </c:extLst>
            </c:dLbl>
            <c:dLbl>
              <c:idx val="6"/>
              <c:tx>
                <c:rich>
                  <a:bodyPr/>
                  <a:lstStyle/>
                  <a:p>
                    <a:r>
                      <a:rPr lang="en-US"/>
                      <a:t>38.0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A-2D25-4094-B9CA-D41AB3F9A48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('[3]GRAFICE COMPRESIUNE GARNET'!$A$4:$A$5,'[3]GRAFICE COMPRESIUNE GARNET'!$D$6:$D$8,'[3]GRAFICE COMPRESIUNE GARNET'!$D$10:$D$11)</c:f>
              <c:strCache>
                <c:ptCount val="7"/>
                <c:pt idx="0">
                  <c:v>R1</c:v>
                </c:pt>
                <c:pt idx="1">
                  <c:v>R2</c:v>
                </c:pt>
                <c:pt idx="2">
                  <c:v>SG 1</c:v>
                </c:pt>
                <c:pt idx="3">
                  <c:v>SG 2</c:v>
                </c:pt>
                <c:pt idx="4">
                  <c:v>SG 3</c:v>
                </c:pt>
                <c:pt idx="5">
                  <c:v>SG 5</c:v>
                </c:pt>
                <c:pt idx="6">
                  <c:v>SG 6</c:v>
                </c:pt>
              </c:strCache>
              <c:extLst/>
            </c:strRef>
          </c:cat>
          <c:val>
            <c:numRef>
              <c:f>('[3]GRAFICE COMPRESIUNE GARNET'!$N$29:$N$33,'[3]GRAFICE COMPRESIUNE GARNET'!$N$35:$N$36)</c:f>
              <c:numCache>
                <c:formatCode>General</c:formatCode>
                <c:ptCount val="7"/>
                <c:pt idx="0">
                  <c:v>33</c:v>
                </c:pt>
                <c:pt idx="1">
                  <c:v>34.299999999999997</c:v>
                </c:pt>
                <c:pt idx="2">
                  <c:v>38.537499999999994</c:v>
                </c:pt>
                <c:pt idx="3">
                  <c:v>40.112500000000004</c:v>
                </c:pt>
                <c:pt idx="4">
                  <c:v>38.878125000000004</c:v>
                </c:pt>
                <c:pt idx="5">
                  <c:v>43.491666666666667</c:v>
                </c:pt>
                <c:pt idx="6">
                  <c:v>38.021875000000001</c:v>
                </c:pt>
              </c:numCache>
              <c:extLst/>
            </c:numRef>
          </c:val>
          <c:extLst>
            <c:ext xmlns:c16="http://schemas.microsoft.com/office/drawing/2014/chart" uri="{C3380CC4-5D6E-409C-BE32-E72D297353CC}">
              <c16:uniqueId val="{0000002B-2D25-4094-B9CA-D41AB3F9A48C}"/>
            </c:ext>
          </c:extLst>
        </c:ser>
        <c:ser>
          <c:idx val="8"/>
          <c:order val="6"/>
          <c:tx>
            <c:v>112D- 10%</c:v>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2C-2D25-4094-B9CA-D41AB3F9A48C}"/>
                </c:ext>
              </c:extLst>
            </c:dLbl>
            <c:dLbl>
              <c:idx val="1"/>
              <c:delete val="1"/>
              <c:extLst>
                <c:ext xmlns:c15="http://schemas.microsoft.com/office/drawing/2012/chart" uri="{CE6537A1-D6FC-4f65-9D91-7224C49458BB}"/>
                <c:ext xmlns:c16="http://schemas.microsoft.com/office/drawing/2014/chart" uri="{C3380CC4-5D6E-409C-BE32-E72D297353CC}">
                  <c16:uniqueId val="{0000002D-2D25-4094-B9CA-D41AB3F9A48C}"/>
                </c:ext>
              </c:extLst>
            </c:dLbl>
            <c:dLbl>
              <c:idx val="2"/>
              <c:tx>
                <c:rich>
                  <a:bodyPr/>
                  <a:lstStyle/>
                  <a:p>
                    <a:r>
                      <a:rPr lang="en-US"/>
                      <a:t>41.2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E-2D25-4094-B9CA-D41AB3F9A48C}"/>
                </c:ext>
              </c:extLst>
            </c:dLbl>
            <c:dLbl>
              <c:idx val="3"/>
              <c:tx>
                <c:rich>
                  <a:bodyPr/>
                  <a:lstStyle/>
                  <a:p>
                    <a:r>
                      <a:rPr lang="en-US"/>
                      <a:t>40.4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F-2D25-4094-B9CA-D41AB3F9A48C}"/>
                </c:ext>
              </c:extLst>
            </c:dLbl>
            <c:dLbl>
              <c:idx val="4"/>
              <c:tx>
                <c:rich>
                  <a:bodyPr/>
                  <a:lstStyle/>
                  <a:p>
                    <a:r>
                      <a:rPr lang="en-US"/>
                      <a:t>37.6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0-2D25-4094-B9CA-D41AB3F9A48C}"/>
                </c:ext>
              </c:extLst>
            </c:dLbl>
            <c:dLbl>
              <c:idx val="5"/>
              <c:tx>
                <c:rich>
                  <a:bodyPr/>
                  <a:lstStyle/>
                  <a:p>
                    <a:r>
                      <a:rPr lang="en-US"/>
                      <a:t>40.8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1-2D25-4094-B9CA-D41AB3F9A48C}"/>
                </c:ext>
              </c:extLst>
            </c:dLbl>
            <c:dLbl>
              <c:idx val="6"/>
              <c:tx>
                <c:rich>
                  <a:bodyPr/>
                  <a:lstStyle/>
                  <a:p>
                    <a:r>
                      <a:rPr lang="en-US"/>
                      <a:t>37.5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2-2D25-4094-B9CA-D41AB3F9A48C}"/>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COMPRESIUNE GARNET'!$A$4:$A$5,'[3]GRAFICE COMPRESIUNE GARNET'!$D$6:$D$8,'[3]GRAFICE COMPRESIUNE GARNET'!$D$10:$D$11)</c:f>
              <c:strCache>
                <c:ptCount val="7"/>
                <c:pt idx="0">
                  <c:v>R1</c:v>
                </c:pt>
                <c:pt idx="1">
                  <c:v>R2</c:v>
                </c:pt>
                <c:pt idx="2">
                  <c:v>SG 1</c:v>
                </c:pt>
                <c:pt idx="3">
                  <c:v>SG 2</c:v>
                </c:pt>
                <c:pt idx="4">
                  <c:v>SG 3</c:v>
                </c:pt>
                <c:pt idx="5">
                  <c:v>SG 5</c:v>
                </c:pt>
                <c:pt idx="6">
                  <c:v>SG 6</c:v>
                </c:pt>
              </c:strCache>
              <c:extLst/>
            </c:strRef>
          </c:cat>
          <c:val>
            <c:numRef>
              <c:f>('[3]GRAFICE COMPRESIUNE GARNET'!$R$5:$R$9,'[3]GRAFICE COMPRESIUNE GARNET'!$R$11:$R$12)</c:f>
              <c:numCache>
                <c:formatCode>General</c:formatCode>
                <c:ptCount val="7"/>
                <c:pt idx="0">
                  <c:v>38.700000000000003</c:v>
                </c:pt>
                <c:pt idx="1">
                  <c:v>40.799999999999997</c:v>
                </c:pt>
                <c:pt idx="2">
                  <c:v>41.228124999999999</c:v>
                </c:pt>
                <c:pt idx="3">
                  <c:v>40.452083333333334</c:v>
                </c:pt>
                <c:pt idx="4">
                  <c:v>37.586458333333333</c:v>
                </c:pt>
                <c:pt idx="5">
                  <c:v>40.831250000000004</c:v>
                </c:pt>
                <c:pt idx="6">
                  <c:v>37.482291666666661</c:v>
                </c:pt>
              </c:numCache>
              <c:extLst/>
            </c:numRef>
          </c:val>
          <c:extLst>
            <c:ext xmlns:c16="http://schemas.microsoft.com/office/drawing/2014/chart" uri="{C3380CC4-5D6E-409C-BE32-E72D297353CC}">
              <c16:uniqueId val="{00000033-2D25-4094-B9CA-D41AB3F9A48C}"/>
            </c:ext>
          </c:extLst>
        </c:ser>
        <c:ser>
          <c:idx val="5"/>
          <c:order val="7"/>
          <c:tx>
            <c:v>112D- 30%</c:v>
          </c:tx>
          <c:invertIfNegative val="0"/>
          <c:dLbls>
            <c:dLbl>
              <c:idx val="2"/>
              <c:tx>
                <c:rich>
                  <a:bodyPr/>
                  <a:lstStyle/>
                  <a:p>
                    <a:r>
                      <a:rPr lang="en-US"/>
                      <a:t>34.3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4-2D25-4094-B9CA-D41AB3F9A48C}"/>
                </c:ext>
              </c:extLst>
            </c:dLbl>
            <c:dLbl>
              <c:idx val="3"/>
              <c:tx>
                <c:rich>
                  <a:bodyPr/>
                  <a:lstStyle/>
                  <a:p>
                    <a:r>
                      <a:rPr lang="en-US"/>
                      <a:t>36.9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5-2D25-4094-B9CA-D41AB3F9A48C}"/>
                </c:ext>
              </c:extLst>
            </c:dLbl>
            <c:dLbl>
              <c:idx val="4"/>
              <c:tx>
                <c:rich>
                  <a:bodyPr/>
                  <a:lstStyle/>
                  <a:p>
                    <a:r>
                      <a:rPr lang="en-US"/>
                      <a:t>33.8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6-2D25-4094-B9CA-D41AB3F9A48C}"/>
                </c:ext>
              </c:extLst>
            </c:dLbl>
            <c:dLbl>
              <c:idx val="5"/>
              <c:tx>
                <c:rich>
                  <a:bodyPr/>
                  <a:lstStyle/>
                  <a:p>
                    <a:r>
                      <a:rPr lang="en-US"/>
                      <a:t>43.1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7-2D25-4094-B9CA-D41AB3F9A48C}"/>
                </c:ext>
              </c:extLst>
            </c:dLbl>
            <c:dLbl>
              <c:idx val="6"/>
              <c:layout>
                <c:manualLayout>
                  <c:x val="-5.8450445551177805E-4"/>
                  <c:y val="3.9557886113780315E-3"/>
                </c:manualLayout>
              </c:layout>
              <c:tx>
                <c:rich>
                  <a:bodyPr/>
                  <a:lstStyle/>
                  <a:p>
                    <a:r>
                      <a:rPr lang="en-US"/>
                      <a:t>41.9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8-2D25-4094-B9CA-D41AB3F9A48C}"/>
                </c:ext>
              </c:extLst>
            </c:dLbl>
            <c:spPr>
              <a:noFill/>
              <a:ln>
                <a:noFill/>
              </a:ln>
              <a:effectLst/>
            </c:spPr>
            <c:txPr>
              <a:bodyPr wrap="square" lIns="38100" tIns="19050" rIns="38100" bIns="19050" anchor="ctr">
                <a:spAutoFit/>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('[3]GRAFICE COMPRESIUNE GARNET'!$A$4:$A$5,'[3]GRAFICE COMPRESIUNE GARNET'!$D$6:$D$8,'[3]GRAFICE COMPRESIUNE GARNET'!$D$10:$D$11)</c:f>
              <c:strCache>
                <c:ptCount val="7"/>
                <c:pt idx="0">
                  <c:v>R1</c:v>
                </c:pt>
                <c:pt idx="1">
                  <c:v>R2</c:v>
                </c:pt>
                <c:pt idx="2">
                  <c:v>SG 1</c:v>
                </c:pt>
                <c:pt idx="3">
                  <c:v>SG 2</c:v>
                </c:pt>
                <c:pt idx="4">
                  <c:v>SG 3</c:v>
                </c:pt>
                <c:pt idx="5">
                  <c:v>SG 5</c:v>
                </c:pt>
                <c:pt idx="6">
                  <c:v>SG 6</c:v>
                </c:pt>
              </c:strCache>
              <c:extLst/>
            </c:strRef>
          </c:cat>
          <c:val>
            <c:numRef>
              <c:f>('[3]GRAFICE COMPRESIUNE GARNET'!$R$17:$R$21,'[3]GRAFICE COMPRESIUNE GARNET'!$R$23:$R$24)</c:f>
              <c:numCache>
                <c:formatCode>General</c:formatCode>
                <c:ptCount val="7"/>
                <c:pt idx="0">
                  <c:v>38.700000000000003</c:v>
                </c:pt>
                <c:pt idx="1">
                  <c:v>40.799999999999997</c:v>
                </c:pt>
                <c:pt idx="2">
                  <c:v>34.30833333333333</c:v>
                </c:pt>
                <c:pt idx="3">
                  <c:v>36.856249999999996</c:v>
                </c:pt>
                <c:pt idx="4">
                  <c:v>33.829166666666673</c:v>
                </c:pt>
                <c:pt idx="5">
                  <c:v>43.139583333333341</c:v>
                </c:pt>
                <c:pt idx="6">
                  <c:v>41.864583333333336</c:v>
                </c:pt>
              </c:numCache>
              <c:extLst/>
            </c:numRef>
          </c:val>
          <c:extLst>
            <c:ext xmlns:c16="http://schemas.microsoft.com/office/drawing/2014/chart" uri="{C3380CC4-5D6E-409C-BE32-E72D297353CC}">
              <c16:uniqueId val="{00000039-2D25-4094-B9CA-D41AB3F9A48C}"/>
            </c:ext>
          </c:extLst>
        </c:ser>
        <c:ser>
          <c:idx val="0"/>
          <c:order val="8"/>
          <c:tx>
            <c:v>112D- 50%</c:v>
          </c:tx>
          <c:spPr>
            <a:solidFill>
              <a:schemeClr val="accent4">
                <a:shade val="6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3A-2D25-4094-B9CA-D41AB3F9A48C}"/>
                </c:ext>
              </c:extLst>
            </c:dLbl>
            <c:dLbl>
              <c:idx val="1"/>
              <c:delete val="1"/>
              <c:extLst>
                <c:ext xmlns:c15="http://schemas.microsoft.com/office/drawing/2012/chart" uri="{CE6537A1-D6FC-4f65-9D91-7224C49458BB}"/>
                <c:ext xmlns:c16="http://schemas.microsoft.com/office/drawing/2014/chart" uri="{C3380CC4-5D6E-409C-BE32-E72D297353CC}">
                  <c16:uniqueId val="{0000003B-2D25-4094-B9CA-D41AB3F9A48C}"/>
                </c:ext>
              </c:extLst>
            </c:dLbl>
            <c:dLbl>
              <c:idx val="2"/>
              <c:tx>
                <c:rich>
                  <a:bodyPr/>
                  <a:lstStyle/>
                  <a:p>
                    <a:r>
                      <a:rPr lang="en-US"/>
                      <a:t>42.6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C-2D25-4094-B9CA-D41AB3F9A48C}"/>
                </c:ext>
              </c:extLst>
            </c:dLbl>
            <c:dLbl>
              <c:idx val="3"/>
              <c:tx>
                <c:rich>
                  <a:bodyPr/>
                  <a:lstStyle/>
                  <a:p>
                    <a:r>
                      <a:rPr lang="en-US"/>
                      <a:t>42.0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D-2D25-4094-B9CA-D41AB3F9A48C}"/>
                </c:ext>
              </c:extLst>
            </c:dLbl>
            <c:dLbl>
              <c:idx val="4"/>
              <c:tx>
                <c:rich>
                  <a:bodyPr/>
                  <a:lstStyle/>
                  <a:p>
                    <a:r>
                      <a:rPr lang="en-US"/>
                      <a:t>43.4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E-2D25-4094-B9CA-D41AB3F9A48C}"/>
                </c:ext>
              </c:extLst>
            </c:dLbl>
            <c:dLbl>
              <c:idx val="5"/>
              <c:tx>
                <c:rich>
                  <a:bodyPr/>
                  <a:lstStyle/>
                  <a:p>
                    <a:r>
                      <a:rPr lang="en-US"/>
                      <a:t>45.1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F-2D25-4094-B9CA-D41AB3F9A48C}"/>
                </c:ext>
              </c:extLst>
            </c:dLbl>
            <c:dLbl>
              <c:idx val="6"/>
              <c:layout>
                <c:manualLayout>
                  <c:x val="1.2822739082687911E-3"/>
                  <c:y val="-1.9573366640866152E-3"/>
                </c:manualLayout>
              </c:layout>
              <c:tx>
                <c:rich>
                  <a:bodyPr/>
                  <a:lstStyle/>
                  <a:p>
                    <a:r>
                      <a:rPr lang="en-US"/>
                      <a:t>42.2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40-2D25-4094-B9CA-D41AB3F9A48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('[3]GRAFICE COMPRESIUNE GARNET'!$A$4:$A$5,'[3]GRAFICE COMPRESIUNE GARNET'!$D$6:$D$8,'[3]GRAFICE COMPRESIUNE GARNET'!$D$10:$D$11)</c:f>
              <c:strCache>
                <c:ptCount val="7"/>
                <c:pt idx="0">
                  <c:v>R1</c:v>
                </c:pt>
                <c:pt idx="1">
                  <c:v>R2</c:v>
                </c:pt>
                <c:pt idx="2">
                  <c:v>SG 1</c:v>
                </c:pt>
                <c:pt idx="3">
                  <c:v>SG 2</c:v>
                </c:pt>
                <c:pt idx="4">
                  <c:v>SG 3</c:v>
                </c:pt>
                <c:pt idx="5">
                  <c:v>SG 5</c:v>
                </c:pt>
                <c:pt idx="6">
                  <c:v>SG 6</c:v>
                </c:pt>
              </c:strCache>
              <c:extLst/>
            </c:strRef>
          </c:cat>
          <c:val>
            <c:numRef>
              <c:f>('[3]GRAFICE COMPRESIUNE GARNET'!$R$29:$R$33,'[3]GRAFICE COMPRESIUNE GARNET'!$R$35:$R$36)</c:f>
              <c:numCache>
                <c:formatCode>General</c:formatCode>
                <c:ptCount val="7"/>
                <c:pt idx="0">
                  <c:v>38.700000000000003</c:v>
                </c:pt>
                <c:pt idx="1">
                  <c:v>40.799999999999997</c:v>
                </c:pt>
                <c:pt idx="2">
                  <c:v>42.601041666666667</c:v>
                </c:pt>
                <c:pt idx="3">
                  <c:v>42.034375000000004</c:v>
                </c:pt>
                <c:pt idx="4">
                  <c:v>43.393750000000004</c:v>
                </c:pt>
                <c:pt idx="5">
                  <c:v>45.130208333333336</c:v>
                </c:pt>
                <c:pt idx="6">
                  <c:v>42.237500000000004</c:v>
                </c:pt>
              </c:numCache>
              <c:extLst/>
            </c:numRef>
          </c:val>
          <c:extLst>
            <c:ext xmlns:c16="http://schemas.microsoft.com/office/drawing/2014/chart" uri="{C3380CC4-5D6E-409C-BE32-E72D297353CC}">
              <c16:uniqueId val="{00000041-2D25-4094-B9CA-D41AB3F9A48C}"/>
            </c:ext>
          </c:extLst>
        </c:ser>
        <c:dLbls>
          <c:dLblPos val="outEnd"/>
          <c:showLegendKey val="0"/>
          <c:showVal val="1"/>
          <c:showCatName val="0"/>
          <c:showSerName val="0"/>
          <c:showPercent val="0"/>
          <c:showBubbleSize val="0"/>
        </c:dLbls>
        <c:gapWidth val="219"/>
        <c:overlap val="-27"/>
        <c:axId val="1880263055"/>
        <c:axId val="1884259183"/>
      </c:barChart>
      <c:catAx>
        <c:axId val="1880263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84259183"/>
        <c:crosses val="autoZero"/>
        <c:auto val="1"/>
        <c:lblAlgn val="ctr"/>
        <c:lblOffset val="100"/>
        <c:noMultiLvlLbl val="0"/>
      </c:catAx>
      <c:valAx>
        <c:axId val="1884259183"/>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0263055"/>
        <c:crosses val="autoZero"/>
        <c:crossBetween val="between"/>
      </c:valAx>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extLst/>
  </c:chart>
  <c:spPr>
    <a:ln>
      <a:solidFill>
        <a:schemeClr val="tx1"/>
      </a:solidFill>
    </a:ln>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CC22E-F303-46CD-A385-5524B2506F44}" type="datetimeFigureOut">
              <a:rPr lang="en-US" smtClean="0"/>
              <a:t>6/13/2025</a:t>
            </a:fld>
            <a:endParaRPr lang="en-US"/>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484FAE-07BB-40F3-9766-DD1D3759006E}" type="slidenum">
              <a:rPr lang="en-US" smtClean="0"/>
              <a:t>‹#›</a:t>
            </a:fld>
            <a:endParaRPr lang="en-US"/>
          </a:p>
        </p:txBody>
      </p:sp>
    </p:spTree>
    <p:extLst>
      <p:ext uri="{BB962C8B-B14F-4D97-AF65-F5344CB8AC3E}">
        <p14:creationId xmlns:p14="http://schemas.microsoft.com/office/powerpoint/2010/main" val="544605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33537-79DA-89BE-6320-12CB2E523EFF}"/>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CFBAB863-D071-4FC2-7307-28B5F0DEB820}"/>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A0923A0D-4CB4-DBBC-BAE9-595550F14FDA}"/>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99D3EA3D-534C-7AA1-FE72-DA86A494A13E}"/>
              </a:ext>
            </a:extLst>
          </p:cNvPr>
          <p:cNvSpPr>
            <a:spLocks noGrp="1"/>
          </p:cNvSpPr>
          <p:nvPr>
            <p:ph type="sldNum" sz="quarter" idx="5"/>
          </p:nvPr>
        </p:nvSpPr>
        <p:spPr/>
        <p:txBody>
          <a:bodyPr/>
          <a:lstStyle/>
          <a:p>
            <a:fld id="{10484FAE-07BB-40F3-9766-DD1D3759006E}" type="slidenum">
              <a:rPr lang="en-US" smtClean="0"/>
              <a:t>11</a:t>
            </a:fld>
            <a:endParaRPr lang="en-US"/>
          </a:p>
        </p:txBody>
      </p:sp>
    </p:spTree>
    <p:extLst>
      <p:ext uri="{BB962C8B-B14F-4D97-AF65-F5344CB8AC3E}">
        <p14:creationId xmlns:p14="http://schemas.microsoft.com/office/powerpoint/2010/main" val="3337035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E91BB-0DD6-B415-7014-2CB847FBA13A}"/>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22643372-EB3A-7883-0B66-92B8BA4241EF}"/>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2FB85DB3-5FF1-2770-A49C-322765DA5863}"/>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CE401E50-D7ED-FA1B-C673-03AF845120AE}"/>
              </a:ext>
            </a:extLst>
          </p:cNvPr>
          <p:cNvSpPr>
            <a:spLocks noGrp="1"/>
          </p:cNvSpPr>
          <p:nvPr>
            <p:ph type="sldNum" sz="quarter" idx="5"/>
          </p:nvPr>
        </p:nvSpPr>
        <p:spPr/>
        <p:txBody>
          <a:bodyPr/>
          <a:lstStyle/>
          <a:p>
            <a:fld id="{10484FAE-07BB-40F3-9766-DD1D3759006E}" type="slidenum">
              <a:rPr lang="en-US" smtClean="0"/>
              <a:t>20</a:t>
            </a:fld>
            <a:endParaRPr lang="en-US"/>
          </a:p>
        </p:txBody>
      </p:sp>
    </p:spTree>
    <p:extLst>
      <p:ext uri="{BB962C8B-B14F-4D97-AF65-F5344CB8AC3E}">
        <p14:creationId xmlns:p14="http://schemas.microsoft.com/office/powerpoint/2010/main" val="1081997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F7103-3662-ADC8-DA26-356878EA9C83}"/>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6B1EAC4E-FF6A-F743-EE4C-4F262914FFF2}"/>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68C6A59A-9841-2673-CD0E-03720776C205}"/>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B30FE470-ADAA-AE75-5352-FD5909BCA38A}"/>
              </a:ext>
            </a:extLst>
          </p:cNvPr>
          <p:cNvSpPr>
            <a:spLocks noGrp="1"/>
          </p:cNvSpPr>
          <p:nvPr>
            <p:ph type="sldNum" sz="quarter" idx="5"/>
          </p:nvPr>
        </p:nvSpPr>
        <p:spPr/>
        <p:txBody>
          <a:bodyPr/>
          <a:lstStyle/>
          <a:p>
            <a:fld id="{10484FAE-07BB-40F3-9766-DD1D3759006E}" type="slidenum">
              <a:rPr lang="en-US" smtClean="0"/>
              <a:t>21</a:t>
            </a:fld>
            <a:endParaRPr lang="en-US"/>
          </a:p>
        </p:txBody>
      </p:sp>
    </p:spTree>
    <p:extLst>
      <p:ext uri="{BB962C8B-B14F-4D97-AF65-F5344CB8AC3E}">
        <p14:creationId xmlns:p14="http://schemas.microsoft.com/office/powerpoint/2010/main" val="3789705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32225-D691-52CC-9010-F1C92741CEF6}"/>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C7FD896A-27BD-42B6-2047-C747B42FB4F2}"/>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6F8995C6-7000-CD0A-E3AF-7C54D0E1D2D2}"/>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6DD80B8D-423E-E525-F505-FB7A35EC75F1}"/>
              </a:ext>
            </a:extLst>
          </p:cNvPr>
          <p:cNvSpPr>
            <a:spLocks noGrp="1"/>
          </p:cNvSpPr>
          <p:nvPr>
            <p:ph type="sldNum" sz="quarter" idx="5"/>
          </p:nvPr>
        </p:nvSpPr>
        <p:spPr/>
        <p:txBody>
          <a:bodyPr/>
          <a:lstStyle/>
          <a:p>
            <a:fld id="{10484FAE-07BB-40F3-9766-DD1D3759006E}" type="slidenum">
              <a:rPr lang="en-US" smtClean="0"/>
              <a:t>22</a:t>
            </a:fld>
            <a:endParaRPr lang="en-US"/>
          </a:p>
        </p:txBody>
      </p:sp>
    </p:spTree>
    <p:extLst>
      <p:ext uri="{BB962C8B-B14F-4D97-AF65-F5344CB8AC3E}">
        <p14:creationId xmlns:p14="http://schemas.microsoft.com/office/powerpoint/2010/main" val="2730495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p:txBody>
      </p:sp>
      <p:sp>
        <p:nvSpPr>
          <p:cNvPr id="4" name="Substituent număr diapozitiv 3"/>
          <p:cNvSpPr>
            <a:spLocks noGrp="1"/>
          </p:cNvSpPr>
          <p:nvPr>
            <p:ph type="sldNum" sz="quarter" idx="5"/>
          </p:nvPr>
        </p:nvSpPr>
        <p:spPr/>
        <p:txBody>
          <a:bodyPr/>
          <a:lstStyle/>
          <a:p>
            <a:fld id="{10484FAE-07BB-40F3-9766-DD1D3759006E}" type="slidenum">
              <a:rPr lang="en-US" smtClean="0"/>
              <a:t>23</a:t>
            </a:fld>
            <a:endParaRPr lang="en-US"/>
          </a:p>
        </p:txBody>
      </p:sp>
    </p:spTree>
    <p:extLst>
      <p:ext uri="{BB962C8B-B14F-4D97-AF65-F5344CB8AC3E}">
        <p14:creationId xmlns:p14="http://schemas.microsoft.com/office/powerpoint/2010/main" val="69124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82612-B37B-1C46-27E9-8DA692F43A57}"/>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A185FCE4-C77C-BC9F-9EA0-67B6D913F132}"/>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AC56F32F-4D0F-6E9D-AB43-FC5CEDC954F5}"/>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070C88BF-40B7-74E3-7763-0D490045EF07}"/>
              </a:ext>
            </a:extLst>
          </p:cNvPr>
          <p:cNvSpPr>
            <a:spLocks noGrp="1"/>
          </p:cNvSpPr>
          <p:nvPr>
            <p:ph type="sldNum" sz="quarter" idx="5"/>
          </p:nvPr>
        </p:nvSpPr>
        <p:spPr/>
        <p:txBody>
          <a:bodyPr/>
          <a:lstStyle/>
          <a:p>
            <a:fld id="{10484FAE-07BB-40F3-9766-DD1D3759006E}" type="slidenum">
              <a:rPr lang="en-US" smtClean="0"/>
              <a:t>24</a:t>
            </a:fld>
            <a:endParaRPr lang="en-US"/>
          </a:p>
        </p:txBody>
      </p:sp>
    </p:spTree>
    <p:extLst>
      <p:ext uri="{BB962C8B-B14F-4D97-AF65-F5344CB8AC3E}">
        <p14:creationId xmlns:p14="http://schemas.microsoft.com/office/powerpoint/2010/main" val="3449108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4E6F6-42B7-464B-FA78-F9B5BF3E6A68}"/>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3B5C888E-DF07-7C40-7601-FDB9BD1F3326}"/>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611B322F-EEE5-3490-77B5-9F81BE995934}"/>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8E44EFA2-681C-CF28-2022-DBDD4BA0D113}"/>
              </a:ext>
            </a:extLst>
          </p:cNvPr>
          <p:cNvSpPr>
            <a:spLocks noGrp="1"/>
          </p:cNvSpPr>
          <p:nvPr>
            <p:ph type="sldNum" sz="quarter" idx="5"/>
          </p:nvPr>
        </p:nvSpPr>
        <p:spPr/>
        <p:txBody>
          <a:bodyPr/>
          <a:lstStyle/>
          <a:p>
            <a:fld id="{10484FAE-07BB-40F3-9766-DD1D3759006E}" type="slidenum">
              <a:rPr lang="en-US" smtClean="0"/>
              <a:t>25</a:t>
            </a:fld>
            <a:endParaRPr lang="en-US"/>
          </a:p>
        </p:txBody>
      </p:sp>
    </p:spTree>
    <p:extLst>
      <p:ext uri="{BB962C8B-B14F-4D97-AF65-F5344CB8AC3E}">
        <p14:creationId xmlns:p14="http://schemas.microsoft.com/office/powerpoint/2010/main" val="450624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41661-AF3C-FA5E-049A-DD0A9E9FE0F1}"/>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98404850-C9A8-2D1B-00B2-39F4D80A7F04}"/>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9310ACDB-285D-4F67-59C2-706B95A7C447}"/>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9187E17D-0FB8-A16B-99C8-84C8E704452D}"/>
              </a:ext>
            </a:extLst>
          </p:cNvPr>
          <p:cNvSpPr>
            <a:spLocks noGrp="1"/>
          </p:cNvSpPr>
          <p:nvPr>
            <p:ph type="sldNum" sz="quarter" idx="5"/>
          </p:nvPr>
        </p:nvSpPr>
        <p:spPr/>
        <p:txBody>
          <a:bodyPr/>
          <a:lstStyle/>
          <a:p>
            <a:fld id="{10484FAE-07BB-40F3-9766-DD1D3759006E}" type="slidenum">
              <a:rPr lang="en-US" smtClean="0"/>
              <a:t>26</a:t>
            </a:fld>
            <a:endParaRPr lang="en-US"/>
          </a:p>
        </p:txBody>
      </p:sp>
    </p:spTree>
    <p:extLst>
      <p:ext uri="{BB962C8B-B14F-4D97-AF65-F5344CB8AC3E}">
        <p14:creationId xmlns:p14="http://schemas.microsoft.com/office/powerpoint/2010/main" val="460084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11273-DD19-8C3F-484A-16681A81EC7C}"/>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51295018-D423-A3DF-A8F9-CB9DC3801C6E}"/>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BC9912FC-8D3C-BA03-C23E-CB064AE7FAB9}"/>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C738C74B-DC97-681D-4BE6-DD6DAB7CE0BD}"/>
              </a:ext>
            </a:extLst>
          </p:cNvPr>
          <p:cNvSpPr>
            <a:spLocks noGrp="1"/>
          </p:cNvSpPr>
          <p:nvPr>
            <p:ph type="sldNum" sz="quarter" idx="5"/>
          </p:nvPr>
        </p:nvSpPr>
        <p:spPr/>
        <p:txBody>
          <a:bodyPr/>
          <a:lstStyle/>
          <a:p>
            <a:fld id="{10484FAE-07BB-40F3-9766-DD1D3759006E}" type="slidenum">
              <a:rPr lang="en-US" smtClean="0"/>
              <a:t>27</a:t>
            </a:fld>
            <a:endParaRPr lang="en-US"/>
          </a:p>
        </p:txBody>
      </p:sp>
    </p:spTree>
    <p:extLst>
      <p:ext uri="{BB962C8B-B14F-4D97-AF65-F5344CB8AC3E}">
        <p14:creationId xmlns:p14="http://schemas.microsoft.com/office/powerpoint/2010/main" val="3332666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B1918-7AE1-229B-3625-6C41ECB88110}"/>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8B731BCF-C5B5-20FA-654B-7D91CDC3A87F}"/>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D459A0E1-8487-D4FF-7D25-3DFAD549162B}"/>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07F8F6F6-EEB1-DEF1-0FC2-30AB4E9B1BF5}"/>
              </a:ext>
            </a:extLst>
          </p:cNvPr>
          <p:cNvSpPr>
            <a:spLocks noGrp="1"/>
          </p:cNvSpPr>
          <p:nvPr>
            <p:ph type="sldNum" sz="quarter" idx="5"/>
          </p:nvPr>
        </p:nvSpPr>
        <p:spPr/>
        <p:txBody>
          <a:bodyPr/>
          <a:lstStyle/>
          <a:p>
            <a:fld id="{10484FAE-07BB-40F3-9766-DD1D3759006E}" type="slidenum">
              <a:rPr lang="en-US" smtClean="0"/>
              <a:t>28</a:t>
            </a:fld>
            <a:endParaRPr lang="en-US"/>
          </a:p>
        </p:txBody>
      </p:sp>
    </p:spTree>
    <p:extLst>
      <p:ext uri="{BB962C8B-B14F-4D97-AF65-F5344CB8AC3E}">
        <p14:creationId xmlns:p14="http://schemas.microsoft.com/office/powerpoint/2010/main" val="694673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6C297-53EF-C30D-A9CA-B48CBA0F6678}"/>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B3CE43CF-BB0B-8E39-503E-BDF4B38CE33A}"/>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6338152C-4ED6-7AEB-C0BF-37EA15680816}"/>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25AF0D3F-8D80-7ADF-6E4E-7FB3191FE500}"/>
              </a:ext>
            </a:extLst>
          </p:cNvPr>
          <p:cNvSpPr>
            <a:spLocks noGrp="1"/>
          </p:cNvSpPr>
          <p:nvPr>
            <p:ph type="sldNum" sz="quarter" idx="5"/>
          </p:nvPr>
        </p:nvSpPr>
        <p:spPr/>
        <p:txBody>
          <a:bodyPr/>
          <a:lstStyle/>
          <a:p>
            <a:fld id="{10484FAE-07BB-40F3-9766-DD1D3759006E}" type="slidenum">
              <a:rPr lang="en-US" smtClean="0"/>
              <a:t>29</a:t>
            </a:fld>
            <a:endParaRPr lang="en-US"/>
          </a:p>
        </p:txBody>
      </p:sp>
    </p:spTree>
    <p:extLst>
      <p:ext uri="{BB962C8B-B14F-4D97-AF65-F5344CB8AC3E}">
        <p14:creationId xmlns:p14="http://schemas.microsoft.com/office/powerpoint/2010/main" val="2921977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26F93-F854-7782-7C28-C1790BB92618}"/>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86AA4443-B942-8EF9-6DC2-3FAB69490DDA}"/>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94F2C76E-8B1F-68BB-B9F0-046E748BACA9}"/>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ABC76B3A-DD5F-AEEB-8CAB-3A2F0243031C}"/>
              </a:ext>
            </a:extLst>
          </p:cNvPr>
          <p:cNvSpPr>
            <a:spLocks noGrp="1"/>
          </p:cNvSpPr>
          <p:nvPr>
            <p:ph type="sldNum" sz="quarter" idx="5"/>
          </p:nvPr>
        </p:nvSpPr>
        <p:spPr/>
        <p:txBody>
          <a:bodyPr/>
          <a:lstStyle/>
          <a:p>
            <a:fld id="{10484FAE-07BB-40F3-9766-DD1D3759006E}" type="slidenum">
              <a:rPr lang="en-US" smtClean="0"/>
              <a:t>12</a:t>
            </a:fld>
            <a:endParaRPr lang="en-US"/>
          </a:p>
        </p:txBody>
      </p:sp>
    </p:spTree>
    <p:extLst>
      <p:ext uri="{BB962C8B-B14F-4D97-AF65-F5344CB8AC3E}">
        <p14:creationId xmlns:p14="http://schemas.microsoft.com/office/powerpoint/2010/main" val="4020332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2A202-888D-8650-75F2-EE71AF7F7B4E}"/>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EBF11C58-382A-3C43-7CF2-8EC514BAB871}"/>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14914FCF-3FF8-96E4-960B-55FEA7B574DA}"/>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A25C8C5E-4B5A-17B1-E928-74E96615A2AA}"/>
              </a:ext>
            </a:extLst>
          </p:cNvPr>
          <p:cNvSpPr>
            <a:spLocks noGrp="1"/>
          </p:cNvSpPr>
          <p:nvPr>
            <p:ph type="sldNum" sz="quarter" idx="5"/>
          </p:nvPr>
        </p:nvSpPr>
        <p:spPr/>
        <p:txBody>
          <a:bodyPr/>
          <a:lstStyle/>
          <a:p>
            <a:fld id="{10484FAE-07BB-40F3-9766-DD1D3759006E}" type="slidenum">
              <a:rPr lang="en-US" smtClean="0"/>
              <a:t>30</a:t>
            </a:fld>
            <a:endParaRPr lang="en-US"/>
          </a:p>
        </p:txBody>
      </p:sp>
    </p:spTree>
    <p:extLst>
      <p:ext uri="{BB962C8B-B14F-4D97-AF65-F5344CB8AC3E}">
        <p14:creationId xmlns:p14="http://schemas.microsoft.com/office/powerpoint/2010/main" val="688456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C8387-1505-FD43-77D4-C2A1E93DF677}"/>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02256476-AFF9-18E5-8046-2B213B92503E}"/>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32ACDC32-6B3A-8DE6-9917-E49F8A5E014F}"/>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359E8CEA-1F82-6C10-E294-612BEECFF2A6}"/>
              </a:ext>
            </a:extLst>
          </p:cNvPr>
          <p:cNvSpPr>
            <a:spLocks noGrp="1"/>
          </p:cNvSpPr>
          <p:nvPr>
            <p:ph type="sldNum" sz="quarter" idx="5"/>
          </p:nvPr>
        </p:nvSpPr>
        <p:spPr/>
        <p:txBody>
          <a:bodyPr/>
          <a:lstStyle/>
          <a:p>
            <a:fld id="{10484FAE-07BB-40F3-9766-DD1D3759006E}" type="slidenum">
              <a:rPr lang="en-US" smtClean="0"/>
              <a:t>31</a:t>
            </a:fld>
            <a:endParaRPr lang="en-US"/>
          </a:p>
        </p:txBody>
      </p:sp>
    </p:spTree>
    <p:extLst>
      <p:ext uri="{BB962C8B-B14F-4D97-AF65-F5344CB8AC3E}">
        <p14:creationId xmlns:p14="http://schemas.microsoft.com/office/powerpoint/2010/main" val="1464777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3050C-87F8-8FC6-8FC7-3646DAAEE8D3}"/>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667A17AE-9247-E501-9AD9-AE4A33C7C30A}"/>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53C2957A-DCE7-8AD5-DB9F-83A1D1971FD7}"/>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CCE46701-A23A-1167-0405-8AD7FBA2B4EB}"/>
              </a:ext>
            </a:extLst>
          </p:cNvPr>
          <p:cNvSpPr>
            <a:spLocks noGrp="1"/>
          </p:cNvSpPr>
          <p:nvPr>
            <p:ph type="sldNum" sz="quarter" idx="5"/>
          </p:nvPr>
        </p:nvSpPr>
        <p:spPr/>
        <p:txBody>
          <a:bodyPr/>
          <a:lstStyle/>
          <a:p>
            <a:fld id="{10484FAE-07BB-40F3-9766-DD1D3759006E}" type="slidenum">
              <a:rPr lang="en-US" smtClean="0"/>
              <a:t>32</a:t>
            </a:fld>
            <a:endParaRPr lang="en-US"/>
          </a:p>
        </p:txBody>
      </p:sp>
    </p:spTree>
    <p:extLst>
      <p:ext uri="{BB962C8B-B14F-4D97-AF65-F5344CB8AC3E}">
        <p14:creationId xmlns:p14="http://schemas.microsoft.com/office/powerpoint/2010/main" val="2926745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698E5-D625-A087-41FA-A237903E92CC}"/>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81169D05-8E37-C1FD-FC0A-DDAD09F7D3DC}"/>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02AC08DA-6F6A-BA47-772F-D7326CA7ED01}"/>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C0F366B9-28C3-66E8-EB47-B347811A5FD0}"/>
              </a:ext>
            </a:extLst>
          </p:cNvPr>
          <p:cNvSpPr>
            <a:spLocks noGrp="1"/>
          </p:cNvSpPr>
          <p:nvPr>
            <p:ph type="sldNum" sz="quarter" idx="5"/>
          </p:nvPr>
        </p:nvSpPr>
        <p:spPr/>
        <p:txBody>
          <a:bodyPr/>
          <a:lstStyle/>
          <a:p>
            <a:fld id="{10484FAE-07BB-40F3-9766-DD1D3759006E}" type="slidenum">
              <a:rPr lang="en-US" smtClean="0"/>
              <a:t>33</a:t>
            </a:fld>
            <a:endParaRPr lang="en-US"/>
          </a:p>
        </p:txBody>
      </p:sp>
    </p:spTree>
    <p:extLst>
      <p:ext uri="{BB962C8B-B14F-4D97-AF65-F5344CB8AC3E}">
        <p14:creationId xmlns:p14="http://schemas.microsoft.com/office/powerpoint/2010/main" val="3649985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C5D80-FB80-CCD5-5972-DE61D4CD0C67}"/>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CE975543-F871-D2AB-EFF2-67C345AF9299}"/>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F13C36AC-2AD4-653C-5887-61E60E5854CF}"/>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5D681F02-8E89-7141-367E-8F8216346082}"/>
              </a:ext>
            </a:extLst>
          </p:cNvPr>
          <p:cNvSpPr>
            <a:spLocks noGrp="1"/>
          </p:cNvSpPr>
          <p:nvPr>
            <p:ph type="sldNum" sz="quarter" idx="5"/>
          </p:nvPr>
        </p:nvSpPr>
        <p:spPr/>
        <p:txBody>
          <a:bodyPr/>
          <a:lstStyle/>
          <a:p>
            <a:fld id="{10484FAE-07BB-40F3-9766-DD1D3759006E}" type="slidenum">
              <a:rPr lang="en-US" smtClean="0"/>
              <a:t>34</a:t>
            </a:fld>
            <a:endParaRPr lang="en-US"/>
          </a:p>
        </p:txBody>
      </p:sp>
    </p:spTree>
    <p:extLst>
      <p:ext uri="{BB962C8B-B14F-4D97-AF65-F5344CB8AC3E}">
        <p14:creationId xmlns:p14="http://schemas.microsoft.com/office/powerpoint/2010/main" val="1134151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BF987-2CA8-F6FA-2AE5-8922E0B65830}"/>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0357D6EB-F397-AB97-F4D5-E3250163FB03}"/>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28DB683C-9E2D-FA19-C514-A3CCBFC78ED5}"/>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77E428CA-0CF0-BA14-C0B1-51B95ACCB0B2}"/>
              </a:ext>
            </a:extLst>
          </p:cNvPr>
          <p:cNvSpPr>
            <a:spLocks noGrp="1"/>
          </p:cNvSpPr>
          <p:nvPr>
            <p:ph type="sldNum" sz="quarter" idx="5"/>
          </p:nvPr>
        </p:nvSpPr>
        <p:spPr/>
        <p:txBody>
          <a:bodyPr/>
          <a:lstStyle/>
          <a:p>
            <a:fld id="{10484FAE-07BB-40F3-9766-DD1D3759006E}" type="slidenum">
              <a:rPr lang="en-US" smtClean="0"/>
              <a:t>35</a:t>
            </a:fld>
            <a:endParaRPr lang="en-US"/>
          </a:p>
        </p:txBody>
      </p:sp>
    </p:spTree>
    <p:extLst>
      <p:ext uri="{BB962C8B-B14F-4D97-AF65-F5344CB8AC3E}">
        <p14:creationId xmlns:p14="http://schemas.microsoft.com/office/powerpoint/2010/main" val="1941788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67A8-DB3A-68D2-C44A-B5AC7F0A76E6}"/>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4CC8A58B-86D1-B9B3-9FCE-6D8E8FF02C3B}"/>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FBE45091-6254-0B38-CD42-9EB3A613C2E0}"/>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F2391678-EF5B-7752-1410-98FFA5BD9A39}"/>
              </a:ext>
            </a:extLst>
          </p:cNvPr>
          <p:cNvSpPr>
            <a:spLocks noGrp="1"/>
          </p:cNvSpPr>
          <p:nvPr>
            <p:ph type="sldNum" sz="quarter" idx="5"/>
          </p:nvPr>
        </p:nvSpPr>
        <p:spPr/>
        <p:txBody>
          <a:bodyPr/>
          <a:lstStyle/>
          <a:p>
            <a:fld id="{10484FAE-07BB-40F3-9766-DD1D3759006E}" type="slidenum">
              <a:rPr lang="en-US" smtClean="0"/>
              <a:t>36</a:t>
            </a:fld>
            <a:endParaRPr lang="en-US"/>
          </a:p>
        </p:txBody>
      </p:sp>
    </p:spTree>
    <p:extLst>
      <p:ext uri="{BB962C8B-B14F-4D97-AF65-F5344CB8AC3E}">
        <p14:creationId xmlns:p14="http://schemas.microsoft.com/office/powerpoint/2010/main" val="226902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26388-85ED-46D4-CD5D-7F010B97386C}"/>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8C1419D0-C55F-7CB3-37F5-6DD374594856}"/>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A1C488FC-EEA6-3C84-EC5A-33D45E633CE5}"/>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DB104FAB-0237-21C5-6676-9228BF2853B5}"/>
              </a:ext>
            </a:extLst>
          </p:cNvPr>
          <p:cNvSpPr>
            <a:spLocks noGrp="1"/>
          </p:cNvSpPr>
          <p:nvPr>
            <p:ph type="sldNum" sz="quarter" idx="5"/>
          </p:nvPr>
        </p:nvSpPr>
        <p:spPr/>
        <p:txBody>
          <a:bodyPr/>
          <a:lstStyle/>
          <a:p>
            <a:fld id="{10484FAE-07BB-40F3-9766-DD1D3759006E}" type="slidenum">
              <a:rPr lang="en-US" smtClean="0"/>
              <a:t>13</a:t>
            </a:fld>
            <a:endParaRPr lang="en-US"/>
          </a:p>
        </p:txBody>
      </p:sp>
    </p:spTree>
    <p:extLst>
      <p:ext uri="{BB962C8B-B14F-4D97-AF65-F5344CB8AC3E}">
        <p14:creationId xmlns:p14="http://schemas.microsoft.com/office/powerpoint/2010/main" val="79673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B5889-2F7B-39DE-63B3-7BBF2E69FA14}"/>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9C948E7E-97F9-C20E-7933-01A3CE51A2ED}"/>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AF14089C-7C01-C0AB-0E69-3C7F8F42E555}"/>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2908DDC8-CD53-5F67-EAC9-4F8160A3769E}"/>
              </a:ext>
            </a:extLst>
          </p:cNvPr>
          <p:cNvSpPr>
            <a:spLocks noGrp="1"/>
          </p:cNvSpPr>
          <p:nvPr>
            <p:ph type="sldNum" sz="quarter" idx="5"/>
          </p:nvPr>
        </p:nvSpPr>
        <p:spPr/>
        <p:txBody>
          <a:bodyPr/>
          <a:lstStyle/>
          <a:p>
            <a:fld id="{10484FAE-07BB-40F3-9766-DD1D3759006E}" type="slidenum">
              <a:rPr lang="en-US" smtClean="0"/>
              <a:t>14</a:t>
            </a:fld>
            <a:endParaRPr lang="en-US"/>
          </a:p>
        </p:txBody>
      </p:sp>
    </p:spTree>
    <p:extLst>
      <p:ext uri="{BB962C8B-B14F-4D97-AF65-F5344CB8AC3E}">
        <p14:creationId xmlns:p14="http://schemas.microsoft.com/office/powerpoint/2010/main" val="958148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E06D3-0387-8591-8A88-2D292D6547F0}"/>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4AC3F8C9-FA3F-A7BF-ED0A-EAC3ACC3EE2B}"/>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C305D3E9-ED22-9E0D-DF43-D5D730D7073B}"/>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39C92E22-53BF-20E2-BED8-8BCB4456EBD9}"/>
              </a:ext>
            </a:extLst>
          </p:cNvPr>
          <p:cNvSpPr>
            <a:spLocks noGrp="1"/>
          </p:cNvSpPr>
          <p:nvPr>
            <p:ph type="sldNum" sz="quarter" idx="5"/>
          </p:nvPr>
        </p:nvSpPr>
        <p:spPr/>
        <p:txBody>
          <a:bodyPr/>
          <a:lstStyle/>
          <a:p>
            <a:fld id="{10484FAE-07BB-40F3-9766-DD1D3759006E}" type="slidenum">
              <a:rPr lang="en-US" smtClean="0"/>
              <a:t>15</a:t>
            </a:fld>
            <a:endParaRPr lang="en-US"/>
          </a:p>
        </p:txBody>
      </p:sp>
    </p:spTree>
    <p:extLst>
      <p:ext uri="{BB962C8B-B14F-4D97-AF65-F5344CB8AC3E}">
        <p14:creationId xmlns:p14="http://schemas.microsoft.com/office/powerpoint/2010/main" val="2967926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0FF5-0F85-D9F7-91E2-3EADBABE5B18}"/>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4426F785-443C-33C1-563F-5ED7642D528C}"/>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4F6F7B12-9487-F0A9-A516-8857727ECD5C}"/>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6A726140-4188-86F3-B125-8F0DCEDE4328}"/>
              </a:ext>
            </a:extLst>
          </p:cNvPr>
          <p:cNvSpPr>
            <a:spLocks noGrp="1"/>
          </p:cNvSpPr>
          <p:nvPr>
            <p:ph type="sldNum" sz="quarter" idx="5"/>
          </p:nvPr>
        </p:nvSpPr>
        <p:spPr/>
        <p:txBody>
          <a:bodyPr/>
          <a:lstStyle/>
          <a:p>
            <a:fld id="{10484FAE-07BB-40F3-9766-DD1D3759006E}" type="slidenum">
              <a:rPr lang="en-US" smtClean="0"/>
              <a:t>16</a:t>
            </a:fld>
            <a:endParaRPr lang="en-US"/>
          </a:p>
        </p:txBody>
      </p:sp>
    </p:spTree>
    <p:extLst>
      <p:ext uri="{BB962C8B-B14F-4D97-AF65-F5344CB8AC3E}">
        <p14:creationId xmlns:p14="http://schemas.microsoft.com/office/powerpoint/2010/main" val="364556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D9F93-0E61-D4B7-E602-108E7976644C}"/>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8B7ED983-3185-0652-B78F-6BA5344220CE}"/>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53402755-1219-6A52-4DEC-9D599931BF4A}"/>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3E12F69B-DFA8-AD07-B4A8-F624AEB3E760}"/>
              </a:ext>
            </a:extLst>
          </p:cNvPr>
          <p:cNvSpPr>
            <a:spLocks noGrp="1"/>
          </p:cNvSpPr>
          <p:nvPr>
            <p:ph type="sldNum" sz="quarter" idx="5"/>
          </p:nvPr>
        </p:nvSpPr>
        <p:spPr/>
        <p:txBody>
          <a:bodyPr/>
          <a:lstStyle/>
          <a:p>
            <a:fld id="{10484FAE-07BB-40F3-9766-DD1D3759006E}" type="slidenum">
              <a:rPr lang="en-US" smtClean="0"/>
              <a:t>17</a:t>
            </a:fld>
            <a:endParaRPr lang="en-US"/>
          </a:p>
        </p:txBody>
      </p:sp>
    </p:spTree>
    <p:extLst>
      <p:ext uri="{BB962C8B-B14F-4D97-AF65-F5344CB8AC3E}">
        <p14:creationId xmlns:p14="http://schemas.microsoft.com/office/powerpoint/2010/main" val="1561236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B01A2-48E1-BD10-2EC8-B132EEAAAF1B}"/>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C95D37FF-5E58-7B90-EA60-DEBE8325A6D3}"/>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B0023AA0-BAC8-8418-32EE-D0EE570ED183}"/>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AFA31E9F-B793-5CAB-936E-F16AC6D0E115}"/>
              </a:ext>
            </a:extLst>
          </p:cNvPr>
          <p:cNvSpPr>
            <a:spLocks noGrp="1"/>
          </p:cNvSpPr>
          <p:nvPr>
            <p:ph type="sldNum" sz="quarter" idx="5"/>
          </p:nvPr>
        </p:nvSpPr>
        <p:spPr/>
        <p:txBody>
          <a:bodyPr/>
          <a:lstStyle/>
          <a:p>
            <a:fld id="{10484FAE-07BB-40F3-9766-DD1D3759006E}" type="slidenum">
              <a:rPr lang="en-US" smtClean="0"/>
              <a:t>18</a:t>
            </a:fld>
            <a:endParaRPr lang="en-US"/>
          </a:p>
        </p:txBody>
      </p:sp>
    </p:spTree>
    <p:extLst>
      <p:ext uri="{BB962C8B-B14F-4D97-AF65-F5344CB8AC3E}">
        <p14:creationId xmlns:p14="http://schemas.microsoft.com/office/powerpoint/2010/main" val="2344493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A44FA-111D-D7BE-0209-D289A36EBF69}"/>
            </a:ext>
          </a:extLst>
        </p:cNvPr>
        <p:cNvGrpSpPr/>
        <p:nvPr/>
      </p:nvGrpSpPr>
      <p:grpSpPr>
        <a:xfrm>
          <a:off x="0" y="0"/>
          <a:ext cx="0" cy="0"/>
          <a:chOff x="0" y="0"/>
          <a:chExt cx="0" cy="0"/>
        </a:xfrm>
      </p:grpSpPr>
      <p:sp>
        <p:nvSpPr>
          <p:cNvPr id="2" name="Substituent imagine diapozitiv 1">
            <a:extLst>
              <a:ext uri="{FF2B5EF4-FFF2-40B4-BE49-F238E27FC236}">
                <a16:creationId xmlns:a16="http://schemas.microsoft.com/office/drawing/2014/main" id="{58191AA4-5705-A80B-E44A-D88C783A98A0}"/>
              </a:ext>
            </a:extLst>
          </p:cNvPr>
          <p:cNvSpPr>
            <a:spLocks noGrp="1" noRot="1" noChangeAspect="1"/>
          </p:cNvSpPr>
          <p:nvPr>
            <p:ph type="sldImg"/>
          </p:nvPr>
        </p:nvSpPr>
        <p:spPr/>
      </p:sp>
      <p:sp>
        <p:nvSpPr>
          <p:cNvPr id="3" name="Substituent note 2">
            <a:extLst>
              <a:ext uri="{FF2B5EF4-FFF2-40B4-BE49-F238E27FC236}">
                <a16:creationId xmlns:a16="http://schemas.microsoft.com/office/drawing/2014/main" id="{A5543213-4DF3-0E7E-5541-19819E82046F}"/>
              </a:ext>
            </a:extLst>
          </p:cNvPr>
          <p:cNvSpPr>
            <a:spLocks noGrp="1"/>
          </p:cNvSpPr>
          <p:nvPr>
            <p:ph type="body" idx="1"/>
          </p:nvPr>
        </p:nvSpPr>
        <p:spPr/>
        <p:txBody>
          <a:bodyPr/>
          <a:lstStyle/>
          <a:p>
            <a:endParaRPr lang="en-US" dirty="0"/>
          </a:p>
        </p:txBody>
      </p:sp>
      <p:sp>
        <p:nvSpPr>
          <p:cNvPr id="4" name="Substituent număr diapozitiv 3">
            <a:extLst>
              <a:ext uri="{FF2B5EF4-FFF2-40B4-BE49-F238E27FC236}">
                <a16:creationId xmlns:a16="http://schemas.microsoft.com/office/drawing/2014/main" id="{9C030428-6863-99C6-A2F9-A6723058AEFC}"/>
              </a:ext>
            </a:extLst>
          </p:cNvPr>
          <p:cNvSpPr>
            <a:spLocks noGrp="1"/>
          </p:cNvSpPr>
          <p:nvPr>
            <p:ph type="sldNum" sz="quarter" idx="5"/>
          </p:nvPr>
        </p:nvSpPr>
        <p:spPr/>
        <p:txBody>
          <a:bodyPr/>
          <a:lstStyle/>
          <a:p>
            <a:fld id="{10484FAE-07BB-40F3-9766-DD1D3759006E}" type="slidenum">
              <a:rPr lang="en-US" smtClean="0"/>
              <a:t>19</a:t>
            </a:fld>
            <a:endParaRPr lang="en-US"/>
          </a:p>
        </p:txBody>
      </p:sp>
    </p:spTree>
    <p:extLst>
      <p:ext uri="{BB962C8B-B14F-4D97-AF65-F5344CB8AC3E}">
        <p14:creationId xmlns:p14="http://schemas.microsoft.com/office/powerpoint/2010/main" val="2203948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ro-RO"/>
              <a:t>Faceți clic pentru a edita stilul de titlu coordonator</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a:t>Faceți clic pentru a edita stilul de subtitlu coordonator</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4172939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3746518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302361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ro-RO"/>
              <a:t>Faceți clic pentru a edita stilul de titlu coordonator</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259717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803122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FDEF4811-998B-4BA9-9374-84CB20D27A1D}"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427463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FDEF4811-998B-4BA9-9374-84CB20D27A1D}" type="datetimeFigureOut">
              <a:rPr lang="en-US" smtClean="0"/>
              <a:t>6/13/2025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962766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FDEF4811-998B-4BA9-9374-84CB20D27A1D}" type="datetimeFigureOut">
              <a:rPr lang="en-US" smtClean="0"/>
              <a:t>6/13/2025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415456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F4811-998B-4BA9-9374-84CB20D27A1D}" type="datetimeFigureOut">
              <a:rPr lang="en-US" smtClean="0"/>
              <a:t>6/13/2025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295270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ro-RO"/>
              <a:t>Faceți clic pentru a edita stilul de titlu coordonator</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DEF4811-998B-4BA9-9374-84CB20D27A1D}" type="datetimeFigureOut">
              <a:rPr lang="en-US" smtClean="0"/>
              <a:t>6/13/2025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0B5574E-7E70-4B7C-9C2E-A2BA875D4714}" type="slidenum">
              <a:rPr lang="en-US" smtClean="0"/>
              <a:t>‹#›</a:t>
            </a:fld>
            <a:endParaRPr lang="en-US"/>
          </a:p>
        </p:txBody>
      </p:sp>
    </p:spTree>
    <p:extLst>
      <p:ext uri="{BB962C8B-B14F-4D97-AF65-F5344CB8AC3E}">
        <p14:creationId xmlns:p14="http://schemas.microsoft.com/office/powerpoint/2010/main" val="409110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FDEF4811-998B-4BA9-9374-84CB20D27A1D}" type="datetimeFigureOut">
              <a:rPr lang="en-US" smtClean="0"/>
              <a:t>6/13/2025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5574E-7E70-4B7C-9C2E-A2BA875D4714}" type="slidenum">
              <a:rPr lang="en-US" smtClean="0"/>
              <a:t>‹#›</a:t>
            </a:fld>
            <a:endParaRPr lang="en-US"/>
          </a:p>
        </p:txBody>
      </p:sp>
    </p:spTree>
    <p:extLst>
      <p:ext uri="{BB962C8B-B14F-4D97-AF65-F5344CB8AC3E}">
        <p14:creationId xmlns:p14="http://schemas.microsoft.com/office/powerpoint/2010/main" val="186415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DEF4811-998B-4BA9-9374-84CB20D27A1D}" type="datetimeFigureOut">
              <a:rPr lang="en-US" smtClean="0"/>
              <a:t>6/13/2025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0B5574E-7E70-4B7C-9C2E-A2BA875D4714}"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6883349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8" Type="http://schemas.openxmlformats.org/officeDocument/2006/relationships/hyperlink" Target="mailto:cornelia.baera@incd.ro" TargetMode="External"/><Relationship Id="rId3" Type="http://schemas.openxmlformats.org/officeDocument/2006/relationships/image" Target="../media/image6.png"/><Relationship Id="rId7" Type="http://schemas.openxmlformats.org/officeDocument/2006/relationships/hyperlink" Target="mailto:aurelian.gruin@incd.ro"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65C2A44-1FDC-1FC2-8FA3-23C8CF065304}"/>
              </a:ext>
            </a:extLst>
          </p:cNvPr>
          <p:cNvSpPr>
            <a:spLocks noGrp="1"/>
          </p:cNvSpPr>
          <p:nvPr>
            <p:ph type="ctrTitle"/>
          </p:nvPr>
        </p:nvSpPr>
        <p:spPr>
          <a:xfrm>
            <a:off x="886674" y="3114720"/>
            <a:ext cx="10964876" cy="1324356"/>
          </a:xfrm>
        </p:spPr>
        <p:txBody>
          <a:bodyPr>
            <a:noAutofit/>
          </a:bodyPr>
          <a:lstStyle/>
          <a:p>
            <a:pPr algn="ctr"/>
            <a:r>
              <a:rPr lang="en-US" sz="2700" cap="none">
                <a:solidFill>
                  <a:schemeClr val="accent2"/>
                </a:solidFill>
                <a:latin typeface="Book Antiqua" panose="02040602050305030304" pitchFamily="18" charset="0"/>
                <a:ea typeface="+mn-ea"/>
                <a:cs typeface="+mn-cs"/>
              </a:rPr>
              <a:t>COMPREHENSIVE STUDY ON ROMANIAN SPENT GARNET WASTES AS SAND SUBSTITUTION IN CEMENTITIOUS MATERIALS – AN OVERVIEW</a:t>
            </a:r>
            <a:endParaRPr lang="en-US" sz="2700" cap="none" dirty="0">
              <a:solidFill>
                <a:schemeClr val="accent2"/>
              </a:solidFill>
              <a:latin typeface="Book Antiqua" panose="02040602050305030304" pitchFamily="18" charset="0"/>
              <a:ea typeface="+mn-ea"/>
              <a:cs typeface="+mn-cs"/>
            </a:endParaRPr>
          </a:p>
        </p:txBody>
      </p:sp>
      <p:pic>
        <p:nvPicPr>
          <p:cNvPr id="7" name="Picture 6">
            <a:extLst>
              <a:ext uri="{FF2B5EF4-FFF2-40B4-BE49-F238E27FC236}">
                <a16:creationId xmlns:a16="http://schemas.microsoft.com/office/drawing/2014/main" id="{0ADB70C0-212E-8A37-6779-1559A9A00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65" y="170699"/>
            <a:ext cx="2676454" cy="1847185"/>
          </a:xfrm>
          <a:prstGeom prst="rect">
            <a:avLst/>
          </a:prstGeom>
        </p:spPr>
      </p:pic>
      <p:pic>
        <p:nvPicPr>
          <p:cNvPr id="8" name="Picture 7">
            <a:extLst>
              <a:ext uri="{FF2B5EF4-FFF2-40B4-BE49-F238E27FC236}">
                <a16:creationId xmlns:a16="http://schemas.microsoft.com/office/drawing/2014/main" id="{8DB24CAF-B0AA-3428-BA40-82D21B566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63" t="10049" r="4724" b="11484"/>
          <a:stretch>
            <a:fillRect/>
          </a:stretch>
        </p:blipFill>
        <p:spPr bwMode="auto">
          <a:xfrm>
            <a:off x="9967187" y="623199"/>
            <a:ext cx="18843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Text&#10;&#10;Description automatically generated">
            <a:extLst>
              <a:ext uri="{FF2B5EF4-FFF2-40B4-BE49-F238E27FC236}">
                <a16:creationId xmlns:a16="http://schemas.microsoft.com/office/drawing/2014/main" id="{633D1709-5E37-CD0D-E989-3747D2185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791" y="1518591"/>
            <a:ext cx="2525708" cy="83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C0CB840-D17F-7A26-2AC3-C76FA2B7F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6157" y="217459"/>
            <a:ext cx="6519954" cy="1161390"/>
          </a:xfrm>
          <a:prstGeom prst="rect">
            <a:avLst/>
          </a:prstGeom>
        </p:spPr>
      </p:pic>
      <p:sp>
        <p:nvSpPr>
          <p:cNvPr id="15" name="TextBox 15">
            <a:extLst>
              <a:ext uri="{FF2B5EF4-FFF2-40B4-BE49-F238E27FC236}">
                <a16:creationId xmlns:a16="http://schemas.microsoft.com/office/drawing/2014/main" id="{7D45D58E-0508-EDCE-36F2-6DFCFAC26AF3}"/>
              </a:ext>
            </a:extLst>
          </p:cNvPr>
          <p:cNvSpPr txBox="1">
            <a:spLocks noChangeArrowheads="1"/>
          </p:cNvSpPr>
          <p:nvPr/>
        </p:nvSpPr>
        <p:spPr bwMode="auto">
          <a:xfrm>
            <a:off x="1346452" y="4310171"/>
            <a:ext cx="9285840" cy="88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fontAlgn="base">
              <a:lnSpc>
                <a:spcPct val="150000"/>
              </a:lnSpc>
              <a:spcBef>
                <a:spcPct val="0"/>
              </a:spcBef>
              <a:spcAft>
                <a:spcPct val="0"/>
              </a:spcAft>
              <a:buClrTx/>
              <a:buSzTx/>
              <a:buNone/>
            </a:pPr>
            <a:r>
              <a:rPr lang="en-US" altLang="en-US" sz="1800" b="1">
                <a:solidFill>
                  <a:schemeClr val="bg2"/>
                </a:solidFill>
                <a:latin typeface="Book Antiqua" panose="02040602050305030304" pitchFamily="18" charset="0"/>
                <a:cs typeface="Times New Roman" panose="02020603050405020304" pitchFamily="18" charset="0"/>
              </a:rPr>
              <a:t>Cornelia BAERĂ</a:t>
            </a:r>
            <a:r>
              <a:rPr lang="en-US" altLang="en-US" sz="1800" b="1" baseline="30000">
                <a:solidFill>
                  <a:schemeClr val="bg2"/>
                </a:solidFill>
                <a:latin typeface="Book Antiqua" panose="02040602050305030304" pitchFamily="18" charset="0"/>
                <a:cs typeface="Times New Roman" panose="02020603050405020304" pitchFamily="18" charset="0"/>
              </a:rPr>
              <a:t>1,2</a:t>
            </a:r>
            <a:r>
              <a:rPr lang="en-US" altLang="en-US" sz="1800" b="1">
                <a:solidFill>
                  <a:schemeClr val="bg2"/>
                </a:solidFill>
                <a:latin typeface="Book Antiqua" panose="02040602050305030304" pitchFamily="18" charset="0"/>
                <a:cs typeface="Times New Roman" panose="02020603050405020304" pitchFamily="18" charset="0"/>
              </a:rPr>
              <a:t>, Ana-Cristina VASILE</a:t>
            </a:r>
            <a:r>
              <a:rPr lang="en-US" altLang="en-US" sz="1800" b="1" baseline="30000">
                <a:solidFill>
                  <a:schemeClr val="bg2"/>
                </a:solidFill>
                <a:latin typeface="Book Antiqua" panose="02040602050305030304" pitchFamily="18" charset="0"/>
                <a:cs typeface="Times New Roman" panose="02020603050405020304" pitchFamily="18" charset="0"/>
              </a:rPr>
              <a:t>1,3</a:t>
            </a:r>
            <a:r>
              <a:rPr lang="en-US" altLang="en-US" sz="1800" b="1">
                <a:solidFill>
                  <a:schemeClr val="bg2"/>
                </a:solidFill>
                <a:latin typeface="Book Antiqua" panose="02040602050305030304" pitchFamily="18" charset="0"/>
                <a:cs typeface="Times New Roman" panose="02020603050405020304" pitchFamily="18" charset="0"/>
              </a:rPr>
              <a:t>, Aurelian GRUIN</a:t>
            </a:r>
            <a:r>
              <a:rPr lang="en-US" altLang="en-US" sz="1800" b="1" baseline="30000">
                <a:solidFill>
                  <a:schemeClr val="bg2"/>
                </a:solidFill>
                <a:latin typeface="Book Antiqua" panose="02040602050305030304" pitchFamily="18" charset="0"/>
                <a:cs typeface="Times New Roman" panose="02020603050405020304" pitchFamily="18" charset="0"/>
              </a:rPr>
              <a:t>1,3</a:t>
            </a:r>
            <a:r>
              <a:rPr lang="en-US" altLang="en-US" sz="1800" b="1">
                <a:solidFill>
                  <a:schemeClr val="bg2"/>
                </a:solidFill>
                <a:latin typeface="Book Antiqua" panose="02040602050305030304" pitchFamily="18" charset="0"/>
                <a:cs typeface="Times New Roman" panose="02020603050405020304" pitchFamily="18" charset="0"/>
              </a:rPr>
              <a:t>, Bogdan BOLBOREA</a:t>
            </a:r>
            <a:r>
              <a:rPr lang="en-US" altLang="en-US" sz="1800" b="1" baseline="30000">
                <a:solidFill>
                  <a:schemeClr val="bg2"/>
                </a:solidFill>
                <a:latin typeface="Book Antiqua" panose="02040602050305030304" pitchFamily="18" charset="0"/>
                <a:cs typeface="Times New Roman" panose="02020603050405020304" pitchFamily="18" charset="0"/>
              </a:rPr>
              <a:t>1,3</a:t>
            </a:r>
            <a:r>
              <a:rPr lang="en-US" altLang="en-US" sz="1800" b="1">
                <a:solidFill>
                  <a:schemeClr val="bg2"/>
                </a:solidFill>
                <a:latin typeface="Book Antiqua" panose="02040602050305030304" pitchFamily="18" charset="0"/>
                <a:cs typeface="Times New Roman" panose="02020603050405020304" pitchFamily="18" charset="0"/>
              </a:rPr>
              <a:t>, Luiza VARGA</a:t>
            </a:r>
            <a:r>
              <a:rPr lang="en-US" altLang="en-US" sz="1800" b="1" baseline="30000">
                <a:solidFill>
                  <a:schemeClr val="bg2"/>
                </a:solidFill>
                <a:latin typeface="Book Antiqua" panose="02040602050305030304" pitchFamily="18" charset="0"/>
                <a:cs typeface="Times New Roman" panose="02020603050405020304" pitchFamily="18" charset="0"/>
              </a:rPr>
              <a:t>4</a:t>
            </a:r>
            <a:r>
              <a:rPr lang="en-US" altLang="en-US" sz="1800" b="1">
                <a:solidFill>
                  <a:schemeClr val="bg2"/>
                </a:solidFill>
                <a:latin typeface="Book Antiqua" panose="02040602050305030304" pitchFamily="18" charset="0"/>
                <a:cs typeface="Times New Roman" panose="02020603050405020304" pitchFamily="18" charset="0"/>
              </a:rPr>
              <a:t>, Alexandra Marina BARBU</a:t>
            </a:r>
            <a:r>
              <a:rPr lang="en-US" altLang="en-US" sz="1800" b="1" baseline="30000">
                <a:solidFill>
                  <a:schemeClr val="bg2"/>
                </a:solidFill>
                <a:latin typeface="Book Antiqua" panose="02040602050305030304" pitchFamily="18" charset="0"/>
                <a:cs typeface="Times New Roman" panose="02020603050405020304" pitchFamily="18" charset="0"/>
              </a:rPr>
              <a:t>5</a:t>
            </a:r>
            <a:endParaRPr lang="en-US" altLang="en-US" sz="1400">
              <a:solidFill>
                <a:schemeClr val="bg2"/>
              </a:solidFill>
              <a:latin typeface="Book Antiqua" panose="02040602050305030304" pitchFamily="18" charset="0"/>
              <a:ea typeface="Calibri" panose="020F0502020204030204" pitchFamily="34" charset="0"/>
              <a:cs typeface="Times New Roman" panose="02020603050405020304" pitchFamily="18" charset="0"/>
            </a:endParaRPr>
          </a:p>
        </p:txBody>
      </p:sp>
      <p:sp>
        <p:nvSpPr>
          <p:cNvPr id="16" name="Rectangle 2">
            <a:extLst>
              <a:ext uri="{FF2B5EF4-FFF2-40B4-BE49-F238E27FC236}">
                <a16:creationId xmlns:a16="http://schemas.microsoft.com/office/drawing/2014/main" id="{8184D4A2-838D-781C-D564-F2353B055E58}"/>
              </a:ext>
            </a:extLst>
          </p:cNvPr>
          <p:cNvSpPr>
            <a:spLocks noChangeArrowheads="1"/>
          </p:cNvSpPr>
          <p:nvPr/>
        </p:nvSpPr>
        <p:spPr bwMode="auto">
          <a:xfrm>
            <a:off x="447261" y="5182205"/>
            <a:ext cx="11084222" cy="105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fontAlgn="base">
              <a:lnSpc>
                <a:spcPct val="80000"/>
              </a:lnSpc>
              <a:spcBef>
                <a:spcPct val="20000"/>
              </a:spcBef>
              <a:spcAft>
                <a:spcPct val="0"/>
              </a:spcAft>
              <a:buClr>
                <a:srgbClr val="9DD0CB"/>
              </a:buClr>
              <a:buSzPct val="90000"/>
              <a:buNone/>
            </a:pPr>
            <a:r>
              <a:rPr lang="en-GB" altLang="en-US" sz="1300" baseline="30000">
                <a:solidFill>
                  <a:srgbClr val="CEDEB4"/>
                </a:solidFill>
                <a:latin typeface="Book Antiqua" panose="02040602050305030304" pitchFamily="18" charset="0"/>
                <a:cs typeface="Tahoma" panose="020B0604030504040204" pitchFamily="34" charset="0"/>
              </a:rPr>
              <a:t>1</a:t>
            </a:r>
            <a:r>
              <a:rPr lang="en-GB" altLang="en-US" sz="1300">
                <a:solidFill>
                  <a:srgbClr val="CEDEB4"/>
                </a:solidFill>
                <a:latin typeface="Book Antiqua" panose="02040602050305030304" pitchFamily="18" charset="0"/>
                <a:cs typeface="Tahoma" panose="020B0604030504040204" pitchFamily="34" charset="0"/>
              </a:rPr>
              <a:t>N.I.R.D. URBAN-INCERC, Timisoara Branch, Romania</a:t>
            </a:r>
          </a:p>
          <a:p>
            <a:pPr algn="ctr" fontAlgn="base">
              <a:lnSpc>
                <a:spcPct val="80000"/>
              </a:lnSpc>
              <a:spcBef>
                <a:spcPct val="20000"/>
              </a:spcBef>
              <a:spcAft>
                <a:spcPct val="0"/>
              </a:spcAft>
              <a:buClr>
                <a:srgbClr val="9DD0CB"/>
              </a:buClr>
              <a:buSzPct val="90000"/>
              <a:buNone/>
            </a:pPr>
            <a:r>
              <a:rPr lang="en-GB" altLang="en-US" sz="1300" baseline="30000">
                <a:solidFill>
                  <a:srgbClr val="CEDEB4"/>
                </a:solidFill>
                <a:latin typeface="Book Antiqua" panose="02040602050305030304" pitchFamily="18" charset="0"/>
                <a:cs typeface="Tahoma" panose="020B0604030504040204" pitchFamily="34" charset="0"/>
              </a:rPr>
              <a:t>2</a:t>
            </a:r>
            <a:r>
              <a:rPr lang="en-GB" altLang="en-US" sz="1300">
                <a:solidFill>
                  <a:srgbClr val="CEDEB4"/>
                </a:solidFill>
                <a:latin typeface="Book Antiqua" panose="02040602050305030304" pitchFamily="18" charset="0"/>
                <a:cs typeface="Tahoma" panose="020B0604030504040204" pitchFamily="34" charset="0"/>
              </a:rPr>
              <a:t>Politehnica University of Timișoara, </a:t>
            </a:r>
            <a:r>
              <a:rPr lang="en-US" altLang="en-US" sz="1300">
                <a:solidFill>
                  <a:srgbClr val="CEDEB4"/>
                </a:solidFill>
                <a:latin typeface="Book Antiqua" panose="02040602050305030304" pitchFamily="18" charset="0"/>
                <a:cs typeface="Tahoma" panose="020B0604030504040204" pitchFamily="34" charset="0"/>
              </a:rPr>
              <a:t>Faculty of Management in Production and Transportation, </a:t>
            </a:r>
            <a:r>
              <a:rPr lang="en-GB" altLang="en-US" sz="1300">
                <a:solidFill>
                  <a:srgbClr val="CEDEB4"/>
                </a:solidFill>
                <a:latin typeface="Book Antiqua" panose="02040602050305030304" pitchFamily="18" charset="0"/>
                <a:cs typeface="Tahoma" panose="020B0604030504040204" pitchFamily="34" charset="0"/>
              </a:rPr>
              <a:t>Timișoara Romania</a:t>
            </a:r>
          </a:p>
          <a:p>
            <a:pPr algn="ctr" defTabSz="457200" fontAlgn="base">
              <a:lnSpc>
                <a:spcPct val="80000"/>
              </a:lnSpc>
              <a:spcBef>
                <a:spcPct val="20000"/>
              </a:spcBef>
              <a:spcAft>
                <a:spcPct val="0"/>
              </a:spcAft>
              <a:buClr>
                <a:srgbClr val="9DD0CB"/>
              </a:buClr>
              <a:buSzPct val="90000"/>
              <a:buNone/>
            </a:pPr>
            <a:r>
              <a:rPr lang="en-GB" altLang="en-US" sz="1300" baseline="30000">
                <a:solidFill>
                  <a:srgbClr val="CEDEB4"/>
                </a:solidFill>
                <a:latin typeface="Book Antiqua" panose="02040602050305030304" pitchFamily="18" charset="0"/>
                <a:cs typeface="Tahoma" panose="020B0604030504040204" pitchFamily="34" charset="0"/>
              </a:rPr>
              <a:t>3</a:t>
            </a:r>
            <a:r>
              <a:rPr lang="en-GB" altLang="en-US" sz="1300">
                <a:solidFill>
                  <a:srgbClr val="CEDEB4"/>
                </a:solidFill>
                <a:latin typeface="Book Antiqua" panose="02040602050305030304" pitchFamily="18" charset="0"/>
                <a:cs typeface="Tahoma" panose="020B0604030504040204" pitchFamily="34" charset="0"/>
              </a:rPr>
              <a:t>Politehnica University of Timișoara, </a:t>
            </a:r>
            <a:r>
              <a:rPr lang="en-US" altLang="en-US" sz="1300">
                <a:solidFill>
                  <a:srgbClr val="CEDEB4"/>
                </a:solidFill>
                <a:latin typeface="Book Antiqua" panose="02040602050305030304" pitchFamily="18" charset="0"/>
                <a:cs typeface="Tahoma" panose="020B0604030504040204" pitchFamily="34" charset="0"/>
              </a:rPr>
              <a:t>Faculty of Civil Engineering, </a:t>
            </a:r>
            <a:r>
              <a:rPr lang="en-GB" altLang="en-US" sz="1300">
                <a:solidFill>
                  <a:srgbClr val="CEDEB4"/>
                </a:solidFill>
                <a:latin typeface="Book Antiqua" panose="02040602050305030304" pitchFamily="18" charset="0"/>
                <a:cs typeface="Tahoma" panose="020B0604030504040204" pitchFamily="34" charset="0"/>
              </a:rPr>
              <a:t>Timișoara Romania</a:t>
            </a:r>
          </a:p>
          <a:p>
            <a:pPr algn="ctr" fontAlgn="base">
              <a:lnSpc>
                <a:spcPct val="80000"/>
              </a:lnSpc>
              <a:spcBef>
                <a:spcPct val="20000"/>
              </a:spcBef>
              <a:spcAft>
                <a:spcPct val="0"/>
              </a:spcAft>
              <a:buClr>
                <a:srgbClr val="9DD0CB"/>
              </a:buClr>
              <a:buSzPct val="90000"/>
              <a:buNone/>
            </a:pPr>
            <a:r>
              <a:rPr lang="en-GB" altLang="en-US" sz="1300" baseline="30000">
                <a:solidFill>
                  <a:srgbClr val="CEDEB4"/>
                </a:solidFill>
                <a:latin typeface="Book Antiqua" panose="02040602050305030304" pitchFamily="18" charset="0"/>
                <a:cs typeface="Tahoma" panose="020B0604030504040204" pitchFamily="34" charset="0"/>
              </a:rPr>
              <a:t>4</a:t>
            </a:r>
            <a:r>
              <a:rPr lang="en-US" altLang="en-US" sz="1300">
                <a:solidFill>
                  <a:srgbClr val="CEDEB4"/>
                </a:solidFill>
                <a:latin typeface="Book Antiqua" panose="02040602050305030304" pitchFamily="18" charset="0"/>
                <a:cs typeface="Tahoma" panose="020B0604030504040204" pitchFamily="34" charset="0"/>
              </a:rPr>
              <a:t>"Ion Mincu" University of Architecture and Urban Planning</a:t>
            </a:r>
            <a:r>
              <a:rPr lang="en-GB" altLang="en-US" sz="1300">
                <a:solidFill>
                  <a:srgbClr val="CEDEB4"/>
                </a:solidFill>
                <a:latin typeface="Book Antiqua" panose="02040602050305030304" pitchFamily="18" charset="0"/>
                <a:cs typeface="Tahoma" panose="020B0604030504040204" pitchFamily="34" charset="0"/>
              </a:rPr>
              <a:t>, </a:t>
            </a:r>
            <a:r>
              <a:rPr lang="en-US" altLang="en-US" sz="1300">
                <a:solidFill>
                  <a:srgbClr val="CEDEB4"/>
                </a:solidFill>
                <a:latin typeface="Book Antiqua" panose="02040602050305030304" pitchFamily="18" charset="0"/>
                <a:cs typeface="Tahoma" panose="020B0604030504040204" pitchFamily="34" charset="0"/>
              </a:rPr>
              <a:t>Bucharest</a:t>
            </a:r>
            <a:r>
              <a:rPr lang="en-GB" altLang="en-US" sz="1300">
                <a:solidFill>
                  <a:srgbClr val="CEDEB4"/>
                </a:solidFill>
                <a:latin typeface="Book Antiqua" panose="02040602050305030304" pitchFamily="18" charset="0"/>
                <a:cs typeface="Tahoma" panose="020B0604030504040204" pitchFamily="34" charset="0"/>
              </a:rPr>
              <a:t>, Romania </a:t>
            </a:r>
          </a:p>
          <a:p>
            <a:pPr algn="ctr" fontAlgn="base">
              <a:lnSpc>
                <a:spcPct val="80000"/>
              </a:lnSpc>
              <a:spcBef>
                <a:spcPct val="20000"/>
              </a:spcBef>
              <a:spcAft>
                <a:spcPct val="0"/>
              </a:spcAft>
              <a:buClr>
                <a:srgbClr val="9DD0CB"/>
              </a:buClr>
              <a:buSzPct val="90000"/>
              <a:buNone/>
            </a:pPr>
            <a:r>
              <a:rPr lang="en-GB" altLang="en-US" sz="1300">
                <a:solidFill>
                  <a:srgbClr val="CEDEB4"/>
                </a:solidFill>
                <a:latin typeface="Book Antiqua" panose="02040602050305030304" pitchFamily="18" charset="0"/>
                <a:cs typeface="Tahoma" panose="020B0604030504040204" pitchFamily="34" charset="0"/>
              </a:rPr>
              <a:t> </a:t>
            </a:r>
            <a:r>
              <a:rPr lang="en-GB" altLang="en-US" sz="1300" baseline="30000">
                <a:solidFill>
                  <a:srgbClr val="CEDEB4"/>
                </a:solidFill>
                <a:latin typeface="Book Antiqua" panose="02040602050305030304" pitchFamily="18" charset="0"/>
                <a:cs typeface="Tahoma" panose="020B0604030504040204" pitchFamily="34" charset="0"/>
              </a:rPr>
              <a:t>5</a:t>
            </a:r>
            <a:r>
              <a:rPr lang="en-GB" altLang="en-US" sz="1300">
                <a:solidFill>
                  <a:srgbClr val="CEDEB4"/>
                </a:solidFill>
                <a:latin typeface="Book Antiqua" panose="02040602050305030304" pitchFamily="18" charset="0"/>
                <a:cs typeface="Tahoma" panose="020B0604030504040204" pitchFamily="34" charset="0"/>
              </a:rPr>
              <a:t>N.I.R.D. URBAN-INCERC, Bucuresti Branch, Romania</a:t>
            </a:r>
          </a:p>
        </p:txBody>
      </p:sp>
      <p:pic>
        <p:nvPicPr>
          <p:cNvPr id="17" name="Picture 3">
            <a:extLst>
              <a:ext uri="{FF2B5EF4-FFF2-40B4-BE49-F238E27FC236}">
                <a16:creationId xmlns:a16="http://schemas.microsoft.com/office/drawing/2014/main" id="{3EA885C2-B278-EE39-4490-55CE10638C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2440" y="1518591"/>
            <a:ext cx="2668460" cy="81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a:extLst>
              <a:ext uri="{FF2B5EF4-FFF2-40B4-BE49-F238E27FC236}">
                <a16:creationId xmlns:a16="http://schemas.microsoft.com/office/drawing/2014/main" id="{BA5FD774-47C8-A33D-5DF4-46A8C76DE1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4113" y="1215592"/>
            <a:ext cx="1339390" cy="11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254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25063-F5DB-3F76-3D89-F0E49049E17F}"/>
            </a:ext>
          </a:extLst>
        </p:cNvPr>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6C844EC2-AACA-D31C-4C79-A16B9E5CDDB7}"/>
              </a:ext>
            </a:extLst>
          </p:cNvPr>
          <p:cNvSpPr>
            <a:spLocks noGrp="1"/>
          </p:cNvSpPr>
          <p:nvPr>
            <p:ph idx="1"/>
          </p:nvPr>
        </p:nvSpPr>
        <p:spPr>
          <a:xfrm>
            <a:off x="286037" y="2045822"/>
            <a:ext cx="11635887" cy="1461307"/>
          </a:xfrm>
        </p:spPr>
        <p:txBody>
          <a:bodyPr>
            <a:noAutofit/>
          </a:bodyPr>
          <a:lstStyle/>
          <a:p>
            <a:pPr marL="0" indent="0" algn="ctr">
              <a:buNone/>
            </a:pPr>
            <a:r>
              <a:rPr lang="en-US" b="1" dirty="0">
                <a:solidFill>
                  <a:sysClr val="windowText" lastClr="000000"/>
                </a:solidFill>
                <a:latin typeface="Book Antiqua" panose="02040602050305030304" pitchFamily="18" charset="0"/>
              </a:rPr>
              <a:t>Research performed in the last decade shows the </a:t>
            </a:r>
            <a:r>
              <a:rPr lang="en-US" b="1" i="1" u="sng" dirty="0">
                <a:solidFill>
                  <a:sysClr val="windowText" lastClr="000000"/>
                </a:solidFill>
                <a:latin typeface="Book Antiqua" panose="02040602050305030304" pitchFamily="18" charset="0"/>
              </a:rPr>
              <a:t>potential of Spent Garnets as a fine aggregate replacement in construction materials, mortar </a:t>
            </a:r>
            <a:r>
              <a:rPr lang="en-US" b="1" i="1" u="sng">
                <a:solidFill>
                  <a:sysClr val="windowText" lastClr="000000"/>
                </a:solidFill>
                <a:latin typeface="Book Antiqua" panose="02040602050305030304" pitchFamily="18" charset="0"/>
              </a:rPr>
              <a:t>and concrete.</a:t>
            </a:r>
          </a:p>
          <a:p>
            <a:pPr marL="0" indent="0" algn="ctr">
              <a:buNone/>
            </a:pPr>
            <a:r>
              <a:rPr lang="en-US" b="1">
                <a:solidFill>
                  <a:sysClr val="windowText" lastClr="000000"/>
                </a:solidFill>
                <a:latin typeface="Book Antiqua" panose="02040602050305030304" pitchFamily="18" charset="0"/>
              </a:rPr>
              <a:t>They indicated that incorporating Spent Garnets (SGs) in the concrete or mortar mixture can improve their physical and mechanical properties, such as densities and workability, flexural and compressive strength, while also contributing to environmental sustainability. </a:t>
            </a:r>
            <a:endParaRPr lang="en-US" dirty="0">
              <a:latin typeface="Book Antiqua" panose="02040602050305030304" pitchFamily="18" charset="0"/>
            </a:endParaRPr>
          </a:p>
        </p:txBody>
      </p:sp>
      <p:pic>
        <p:nvPicPr>
          <p:cNvPr id="5" name="Picture 1">
            <a:extLst>
              <a:ext uri="{FF2B5EF4-FFF2-40B4-BE49-F238E27FC236}">
                <a16:creationId xmlns:a16="http://schemas.microsoft.com/office/drawing/2014/main" id="{42523238-91C2-6251-A920-66EF0CBDD1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001142" y="4522307"/>
            <a:ext cx="1875970" cy="16335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388BBEE0-BB82-92AF-5DFF-E520BC45B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45" y="4627855"/>
            <a:ext cx="1983229" cy="1658634"/>
          </a:xfrm>
          <a:prstGeom prst="rect">
            <a:avLst/>
          </a:prstGeom>
          <a:ln>
            <a:noFill/>
          </a:ln>
          <a:effectLst>
            <a:outerShdw blurRad="190500" algn="tl" rotWithShape="0">
              <a:srgbClr val="000000">
                <a:alpha val="70000"/>
              </a:srgbClr>
            </a:outerShdw>
          </a:effectLst>
        </p:spPr>
      </p:pic>
      <p:sp>
        <p:nvSpPr>
          <p:cNvPr id="9" name="Săgeată: dreapta vărgată 8">
            <a:extLst>
              <a:ext uri="{FF2B5EF4-FFF2-40B4-BE49-F238E27FC236}">
                <a16:creationId xmlns:a16="http://schemas.microsoft.com/office/drawing/2014/main" id="{AE3C66E7-3AE4-E9AC-E14C-63CC3AF92888}"/>
              </a:ext>
            </a:extLst>
          </p:cNvPr>
          <p:cNvSpPr/>
          <p:nvPr/>
        </p:nvSpPr>
        <p:spPr>
          <a:xfrm>
            <a:off x="3169649" y="4942822"/>
            <a:ext cx="1256818" cy="1028700"/>
          </a:xfrm>
          <a:prstGeom prst="stripedRightArrow">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tăText 9">
            <a:extLst>
              <a:ext uri="{FF2B5EF4-FFF2-40B4-BE49-F238E27FC236}">
                <a16:creationId xmlns:a16="http://schemas.microsoft.com/office/drawing/2014/main" id="{D9771BAF-414C-42FB-4148-08832C8CA082}"/>
              </a:ext>
            </a:extLst>
          </p:cNvPr>
          <p:cNvSpPr txBox="1"/>
          <p:nvPr/>
        </p:nvSpPr>
        <p:spPr>
          <a:xfrm>
            <a:off x="969928" y="6339908"/>
            <a:ext cx="1266862" cy="386595"/>
          </a:xfrm>
          <a:prstGeom prst="rect">
            <a:avLst/>
          </a:prstGeom>
        </p:spPr>
        <p:txBody>
          <a:bodyPr vert="horz" lIns="91440" tIns="45720" rIns="91440" bIns="45720" rtlCol="0" anchor="ctr">
            <a:normAutofit/>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GB" dirty="0"/>
              <a:t>Natural Sand</a:t>
            </a:r>
            <a:endParaRPr lang="en-US" dirty="0"/>
          </a:p>
        </p:txBody>
      </p:sp>
      <p:sp>
        <p:nvSpPr>
          <p:cNvPr id="11" name="CasetăText 10">
            <a:extLst>
              <a:ext uri="{FF2B5EF4-FFF2-40B4-BE49-F238E27FC236}">
                <a16:creationId xmlns:a16="http://schemas.microsoft.com/office/drawing/2014/main" id="{012B26E7-0255-CE3E-B765-47A2DC814FAA}"/>
              </a:ext>
            </a:extLst>
          </p:cNvPr>
          <p:cNvSpPr txBox="1"/>
          <p:nvPr/>
        </p:nvSpPr>
        <p:spPr>
          <a:xfrm>
            <a:off x="4859654" y="6286489"/>
            <a:ext cx="2158945" cy="386595"/>
          </a:xfrm>
          <a:prstGeom prst="rect">
            <a:avLst/>
          </a:prstGeom>
        </p:spPr>
        <p:txBody>
          <a:bodyPr vert="horz" lIns="91440" tIns="45720" rIns="91440" bIns="45720" rtlCol="0" anchor="ctr">
            <a:normAutofit fontScale="85000" lnSpcReduction="20000"/>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lgn="ctr"/>
            <a:r>
              <a:rPr lang="en-GB" dirty="0"/>
              <a:t>   </a:t>
            </a:r>
            <a:r>
              <a:rPr lang="en-GB"/>
              <a:t>Garnet Waste  - Spent Garnet (SG)</a:t>
            </a:r>
            <a:endParaRPr lang="en-US" dirty="0"/>
          </a:p>
        </p:txBody>
      </p:sp>
      <p:sp>
        <p:nvSpPr>
          <p:cNvPr id="6" name="Substituent conținut 2">
            <a:extLst>
              <a:ext uri="{FF2B5EF4-FFF2-40B4-BE49-F238E27FC236}">
                <a16:creationId xmlns:a16="http://schemas.microsoft.com/office/drawing/2014/main" id="{6CB8B0CA-632E-40A3-DED2-C1188D53666E}"/>
              </a:ext>
            </a:extLst>
          </p:cNvPr>
          <p:cNvSpPr txBox="1">
            <a:spLocks/>
          </p:cNvSpPr>
          <p:nvPr/>
        </p:nvSpPr>
        <p:spPr>
          <a:xfrm>
            <a:off x="572075" y="3337346"/>
            <a:ext cx="11029616" cy="1327753"/>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Font typeface="Wingdings 2" panose="05020102010507070707" pitchFamily="18" charset="2"/>
              <a:buNone/>
            </a:pPr>
            <a:r>
              <a:rPr lang="en-US">
                <a:latin typeface="Book Antiqua" panose="02040602050305030304" pitchFamily="18" charset="0"/>
              </a:rPr>
              <a:t>This can be seen as an </a:t>
            </a:r>
            <a:r>
              <a:rPr lang="en-US" b="1">
                <a:latin typeface="Book Antiqua" panose="02040602050305030304" pitchFamily="18" charset="0"/>
              </a:rPr>
              <a:t>eco-friendly alternative to natural sand</a:t>
            </a:r>
            <a:r>
              <a:rPr lang="en-US">
                <a:latin typeface="Book Antiqua" panose="02040602050305030304" pitchFamily="18" charset="0"/>
              </a:rPr>
              <a:t>, which represents an exhaustible, natural resource. In this context, Garnet waste, a byproduct of abrasive waterjet cutting in the material processing industry, can be effectively repurposed in the construction sector. </a:t>
            </a:r>
            <a:endParaRPr lang="en-US" dirty="0">
              <a:latin typeface="Book Antiqua" panose="02040602050305030304" pitchFamily="18" charset="0"/>
            </a:endParaRPr>
          </a:p>
        </p:txBody>
      </p:sp>
      <p:sp>
        <p:nvSpPr>
          <p:cNvPr id="7" name="CasetăText 10">
            <a:extLst>
              <a:ext uri="{FF2B5EF4-FFF2-40B4-BE49-F238E27FC236}">
                <a16:creationId xmlns:a16="http://schemas.microsoft.com/office/drawing/2014/main" id="{EDA13B68-CC65-6FA8-343B-3D28A5CF9DBF}"/>
              </a:ext>
            </a:extLst>
          </p:cNvPr>
          <p:cNvSpPr txBox="1"/>
          <p:nvPr/>
        </p:nvSpPr>
        <p:spPr>
          <a:xfrm>
            <a:off x="8265688" y="6373196"/>
            <a:ext cx="3287977" cy="386595"/>
          </a:xfrm>
          <a:prstGeom prst="rect">
            <a:avLst/>
          </a:prstGeom>
        </p:spPr>
        <p:txBody>
          <a:bodyPr vert="horz" lIns="91440" tIns="45720" rIns="91440" bIns="45720" rtlCol="0" anchor="ctr">
            <a:noAutofit/>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lgn="ctr"/>
            <a:r>
              <a:rPr lang="en-US" dirty="0"/>
              <a:t>Cement-based Composition with Garnet Wastes Substitutions</a:t>
            </a:r>
          </a:p>
        </p:txBody>
      </p:sp>
      <p:pic>
        <p:nvPicPr>
          <p:cNvPr id="12" name="Picture 2">
            <a:extLst>
              <a:ext uri="{FF2B5EF4-FFF2-40B4-BE49-F238E27FC236}">
                <a16:creationId xmlns:a16="http://schemas.microsoft.com/office/drawing/2014/main" id="{C1AC7FBA-3C67-A3C3-CB1A-FC22AC6FD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979597" y="4071259"/>
            <a:ext cx="1860160" cy="2377901"/>
          </a:xfrm>
          <a:prstGeom prst="rect">
            <a:avLst/>
          </a:prstGeom>
          <a:ln>
            <a:noFill/>
          </a:ln>
          <a:effectLst>
            <a:outerShdw blurRad="190500" algn="tl" rotWithShape="0">
              <a:srgbClr val="000000">
                <a:alpha val="70000"/>
              </a:srgbClr>
            </a:outerShdw>
          </a:effectLst>
        </p:spPr>
      </p:pic>
      <p:sp>
        <p:nvSpPr>
          <p:cNvPr id="13" name="Săgeată: dreapta vărgată 8">
            <a:extLst>
              <a:ext uri="{FF2B5EF4-FFF2-40B4-BE49-F238E27FC236}">
                <a16:creationId xmlns:a16="http://schemas.microsoft.com/office/drawing/2014/main" id="{70301190-EE66-F575-280C-E1E044BE54FC}"/>
              </a:ext>
            </a:extLst>
          </p:cNvPr>
          <p:cNvSpPr/>
          <p:nvPr/>
        </p:nvSpPr>
        <p:spPr>
          <a:xfrm>
            <a:off x="7190859" y="4853589"/>
            <a:ext cx="1256818" cy="1028700"/>
          </a:xfrm>
          <a:prstGeom prst="stripedRightArrow">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u 1">
            <a:extLst>
              <a:ext uri="{FF2B5EF4-FFF2-40B4-BE49-F238E27FC236}">
                <a16:creationId xmlns:a16="http://schemas.microsoft.com/office/drawing/2014/main" id="{4A45206F-B14F-CF0B-25EF-97EB3A5F9CFB}"/>
              </a:ext>
            </a:extLst>
          </p:cNvPr>
          <p:cNvSpPr>
            <a:spLocks noGrp="1"/>
          </p:cNvSpPr>
          <p:nvPr>
            <p:ph type="title"/>
          </p:nvPr>
        </p:nvSpPr>
        <p:spPr>
          <a:xfrm>
            <a:off x="581025" y="701675"/>
            <a:ext cx="11029950" cy="1014413"/>
          </a:xfrm>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a:t>
            </a:r>
            <a:br>
              <a:rPr lang="en-US" b="1">
                <a:latin typeface="Book Antiqua" panose="02040602050305030304" pitchFamily="18" charset="0"/>
              </a:rPr>
            </a:br>
            <a:r>
              <a:rPr lang="en-US" b="1" cap="none">
                <a:latin typeface="Book Antiqua" panose="02040602050305030304" pitchFamily="18" charset="0"/>
              </a:rPr>
              <a:t>General approach of the experimental study</a:t>
            </a:r>
            <a:endParaRPr lang="en-US" b="1" dirty="0">
              <a:latin typeface="Book Antiqua" panose="02040602050305030304" pitchFamily="18" charset="0"/>
            </a:endParaRPr>
          </a:p>
        </p:txBody>
      </p:sp>
    </p:spTree>
    <p:extLst>
      <p:ext uri="{BB962C8B-B14F-4D97-AF65-F5344CB8AC3E}">
        <p14:creationId xmlns:p14="http://schemas.microsoft.com/office/powerpoint/2010/main" val="2811814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7AB37-21B1-AE09-7651-4B804E054B8D}"/>
            </a:ext>
          </a:extLst>
        </p:cNvPr>
        <p:cNvGrpSpPr/>
        <p:nvPr/>
      </p:nvGrpSpPr>
      <p:grpSpPr>
        <a:xfrm>
          <a:off x="0" y="0"/>
          <a:ext cx="0" cy="0"/>
          <a:chOff x="0" y="0"/>
          <a:chExt cx="0" cy="0"/>
        </a:xfrm>
      </p:grpSpPr>
      <p:sp>
        <p:nvSpPr>
          <p:cNvPr id="8" name="CasetăText 7">
            <a:extLst>
              <a:ext uri="{FF2B5EF4-FFF2-40B4-BE49-F238E27FC236}">
                <a16:creationId xmlns:a16="http://schemas.microsoft.com/office/drawing/2014/main" id="{CC11C411-E212-901C-22AD-7CCF1D5642DD}"/>
              </a:ext>
            </a:extLst>
          </p:cNvPr>
          <p:cNvSpPr txBox="1"/>
          <p:nvPr/>
        </p:nvSpPr>
        <p:spPr>
          <a:xfrm>
            <a:off x="1356849" y="6084656"/>
            <a:ext cx="8853928" cy="646331"/>
          </a:xfrm>
          <a:prstGeom prst="rect">
            <a:avLst/>
          </a:prstGeom>
          <a:noFill/>
        </p:spPr>
        <p:txBody>
          <a:bodyPr wrap="square">
            <a:spAutoFit/>
          </a:bodyPr>
          <a:lstStyle/>
          <a:p>
            <a:pPr marL="0" indent="0" algn="just">
              <a:buNone/>
            </a:pPr>
            <a:r>
              <a:rPr lang="en-US">
                <a:solidFill>
                  <a:schemeClr val="tx1"/>
                </a:solidFill>
                <a:latin typeface="Book Antiqua" panose="02040602050305030304" pitchFamily="18" charset="0"/>
              </a:rPr>
              <a:t>The </a:t>
            </a:r>
            <a:r>
              <a:rPr lang="en-US" dirty="0">
                <a:solidFill>
                  <a:schemeClr val="tx1"/>
                </a:solidFill>
                <a:latin typeface="Book Antiqua" panose="02040602050305030304" pitchFamily="18" charset="0"/>
              </a:rPr>
              <a:t>current study incorporates three </a:t>
            </a:r>
            <a:r>
              <a:rPr lang="en-US">
                <a:solidFill>
                  <a:schemeClr val="tx1"/>
                </a:solidFill>
                <a:latin typeface="Book Antiqua" panose="02040602050305030304" pitchFamily="18" charset="0"/>
              </a:rPr>
              <a:t>more adiacent sources </a:t>
            </a:r>
            <a:r>
              <a:rPr lang="en-US" dirty="0">
                <a:solidFill>
                  <a:schemeClr val="tx1"/>
                </a:solidFill>
                <a:latin typeface="Book Antiqua" panose="02040602050305030304" pitchFamily="18" charset="0"/>
              </a:rPr>
              <a:t>of Spent Garnet waste, identified as SG 2, SG 5 and </a:t>
            </a:r>
            <a:r>
              <a:rPr lang="en-US">
                <a:solidFill>
                  <a:schemeClr val="tx1"/>
                </a:solidFill>
                <a:latin typeface="Book Antiqua" panose="02040602050305030304" pitchFamily="18" charset="0"/>
              </a:rPr>
              <a:t>SG 6</a:t>
            </a:r>
            <a:r>
              <a:rPr lang="en-US">
                <a:latin typeface="Book Antiqua" panose="02040602050305030304" pitchFamily="18" charset="0"/>
              </a:rPr>
              <a:t>, with respect to initial, preliminary study.</a:t>
            </a:r>
            <a:endParaRPr lang="en-US" dirty="0">
              <a:solidFill>
                <a:schemeClr val="tx1"/>
              </a:solidFill>
              <a:latin typeface="Book Antiqua" panose="02040602050305030304" pitchFamily="18" charset="0"/>
            </a:endParaRPr>
          </a:p>
        </p:txBody>
      </p:sp>
      <p:sp>
        <p:nvSpPr>
          <p:cNvPr id="5" name="CasetăText 4">
            <a:extLst>
              <a:ext uri="{FF2B5EF4-FFF2-40B4-BE49-F238E27FC236}">
                <a16:creationId xmlns:a16="http://schemas.microsoft.com/office/drawing/2014/main" id="{61D84973-B83E-D3C5-C85F-E81D4A5DD21B}"/>
              </a:ext>
            </a:extLst>
          </p:cNvPr>
          <p:cNvSpPr txBox="1"/>
          <p:nvPr/>
        </p:nvSpPr>
        <p:spPr>
          <a:xfrm>
            <a:off x="437518" y="1856155"/>
            <a:ext cx="4204056" cy="2031325"/>
          </a:xfrm>
          <a:prstGeom prst="rect">
            <a:avLst/>
          </a:prstGeom>
          <a:noFill/>
        </p:spPr>
        <p:txBody>
          <a:bodyPr wrap="square">
            <a:spAutoFit/>
          </a:bodyPr>
          <a:lstStyle/>
          <a:p>
            <a:pPr algn="just"/>
            <a:r>
              <a:rPr lang="en-US" b="1">
                <a:solidFill>
                  <a:schemeClr val="accent2">
                    <a:lumMod val="75000"/>
                  </a:schemeClr>
                </a:solidFill>
                <a:latin typeface="Book Antiqua" panose="02040602050305030304" pitchFamily="18" charset="0"/>
              </a:rPr>
              <a:t>1. </a:t>
            </a:r>
            <a:r>
              <a:rPr lang="en-US" b="1" u="sng">
                <a:solidFill>
                  <a:schemeClr val="accent2">
                    <a:lumMod val="75000"/>
                  </a:schemeClr>
                </a:solidFill>
                <a:latin typeface="Book Antiqua" panose="02040602050305030304" pitchFamily="18" charset="0"/>
              </a:rPr>
              <a:t>EXTENDED COMPATIBILITY EVALUATION: </a:t>
            </a:r>
            <a:r>
              <a:rPr lang="en-US" b="1">
                <a:solidFill>
                  <a:schemeClr val="accent2">
                    <a:lumMod val="75000"/>
                  </a:schemeClr>
                </a:solidFill>
                <a:latin typeface="Book Antiqua" panose="02040602050305030304" pitchFamily="18" charset="0"/>
              </a:rPr>
              <a:t>comprehensive experimental procedure for the purpose of evaluating the potential of SG wastes, locally produced, as partial replacement of sand in a regular cement-based mortar.</a:t>
            </a:r>
          </a:p>
        </p:txBody>
      </p:sp>
      <p:pic>
        <p:nvPicPr>
          <p:cNvPr id="7" name="Picture 1" descr="A close-up of a pile of dirt&#10;&#10;Description automatically generated">
            <a:extLst>
              <a:ext uri="{FF2B5EF4-FFF2-40B4-BE49-F238E27FC236}">
                <a16:creationId xmlns:a16="http://schemas.microsoft.com/office/drawing/2014/main" id="{6F0D0BE0-ED3F-80C8-E6AC-BA3C932DC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660" y="2029456"/>
            <a:ext cx="2034786" cy="1858024"/>
          </a:xfrm>
          <a:prstGeom prst="rect">
            <a:avLst/>
          </a:prstGeom>
          <a:ln>
            <a:noFill/>
          </a:ln>
          <a:effectLst>
            <a:outerShdw blurRad="190500" algn="tl" rotWithShape="0">
              <a:srgbClr val="000000">
                <a:alpha val="70000"/>
              </a:srgbClr>
            </a:outerShdw>
          </a:effectLst>
        </p:spPr>
      </p:pic>
      <p:sp>
        <p:nvSpPr>
          <p:cNvPr id="11" name="CasetăText 10">
            <a:extLst>
              <a:ext uri="{FF2B5EF4-FFF2-40B4-BE49-F238E27FC236}">
                <a16:creationId xmlns:a16="http://schemas.microsoft.com/office/drawing/2014/main" id="{8EF26BED-686A-756C-494F-B0E6930366CC}"/>
              </a:ext>
            </a:extLst>
          </p:cNvPr>
          <p:cNvSpPr txBox="1"/>
          <p:nvPr/>
        </p:nvSpPr>
        <p:spPr>
          <a:xfrm>
            <a:off x="7921487" y="4046049"/>
            <a:ext cx="680557" cy="386595"/>
          </a:xfrm>
          <a:prstGeom prst="rect">
            <a:avLst/>
          </a:prstGeom>
        </p:spPr>
        <p:txBody>
          <a:bodyPr vert="horz" lIns="91440" tIns="45720" rIns="91440" bIns="45720" rtlCol="0" anchor="ctr">
            <a:normAutofit/>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GB" b="1" dirty="0">
                <a:latin typeface="Book Antiqua" panose="02040602050305030304" pitchFamily="18" charset="0"/>
              </a:rPr>
              <a:t>SG 5</a:t>
            </a:r>
            <a:endParaRPr lang="en-US" b="1" dirty="0">
              <a:latin typeface="Book Antiqua" panose="02040602050305030304" pitchFamily="18" charset="0"/>
            </a:endParaRPr>
          </a:p>
        </p:txBody>
      </p:sp>
      <p:pic>
        <p:nvPicPr>
          <p:cNvPr id="4" name="Imagine 3">
            <a:extLst>
              <a:ext uri="{FF2B5EF4-FFF2-40B4-BE49-F238E27FC236}">
                <a16:creationId xmlns:a16="http://schemas.microsoft.com/office/drawing/2014/main" id="{5B193A6D-EB0C-C213-FEF0-08EC3B4DC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4948" y="3306062"/>
            <a:ext cx="2078655" cy="1834951"/>
          </a:xfrm>
          <a:prstGeom prst="rect">
            <a:avLst/>
          </a:prstGeom>
          <a:ln>
            <a:noFill/>
          </a:ln>
          <a:effectLst>
            <a:outerShdw blurRad="190500" algn="tl" rotWithShape="0">
              <a:srgbClr val="000000">
                <a:alpha val="70000"/>
              </a:srgbClr>
            </a:outerShdw>
          </a:effectLst>
        </p:spPr>
      </p:pic>
      <p:pic>
        <p:nvPicPr>
          <p:cNvPr id="16" name="Imagine 15">
            <a:extLst>
              <a:ext uri="{FF2B5EF4-FFF2-40B4-BE49-F238E27FC236}">
                <a16:creationId xmlns:a16="http://schemas.microsoft.com/office/drawing/2014/main" id="{4EA0D025-1097-C947-1729-02D454CFCA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02329" y="3429000"/>
            <a:ext cx="2044146" cy="1866570"/>
          </a:xfrm>
          <a:prstGeom prst="rect">
            <a:avLst/>
          </a:prstGeom>
          <a:ln>
            <a:noFill/>
          </a:ln>
          <a:effectLst>
            <a:outerShdw blurRad="190500" algn="tl" rotWithShape="0">
              <a:srgbClr val="000000">
                <a:alpha val="70000"/>
              </a:srgbClr>
            </a:outerShdw>
          </a:effectLst>
        </p:spPr>
      </p:pic>
      <p:sp>
        <p:nvSpPr>
          <p:cNvPr id="17" name="CasetăText 16">
            <a:extLst>
              <a:ext uri="{FF2B5EF4-FFF2-40B4-BE49-F238E27FC236}">
                <a16:creationId xmlns:a16="http://schemas.microsoft.com/office/drawing/2014/main" id="{FDF98454-5BC9-E1D5-6B74-2ECF15CF5D62}"/>
              </a:ext>
            </a:extLst>
          </p:cNvPr>
          <p:cNvSpPr txBox="1"/>
          <p:nvPr/>
        </p:nvSpPr>
        <p:spPr>
          <a:xfrm>
            <a:off x="10624402" y="5467391"/>
            <a:ext cx="513733" cy="386595"/>
          </a:xfrm>
          <a:prstGeom prst="rect">
            <a:avLst/>
          </a:prstGeom>
        </p:spPr>
        <p:txBody>
          <a:bodyPr vert="horz" lIns="91440" tIns="45720" rIns="91440" bIns="45720" rtlCol="0" anchor="ctr">
            <a:normAutofit fontScale="77500" lnSpcReduction="20000"/>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GB" b="1" dirty="0">
                <a:latin typeface="Book Antiqua" panose="02040602050305030304" pitchFamily="18" charset="0"/>
              </a:rPr>
              <a:t>SG 6</a:t>
            </a:r>
            <a:endParaRPr lang="en-US" b="1" dirty="0">
              <a:latin typeface="Book Antiqua" panose="02040602050305030304" pitchFamily="18" charset="0"/>
            </a:endParaRPr>
          </a:p>
        </p:txBody>
      </p:sp>
      <p:sp>
        <p:nvSpPr>
          <p:cNvPr id="18" name="CasetăText 17">
            <a:extLst>
              <a:ext uri="{FF2B5EF4-FFF2-40B4-BE49-F238E27FC236}">
                <a16:creationId xmlns:a16="http://schemas.microsoft.com/office/drawing/2014/main" id="{7233F7E8-83C4-99F4-7474-7236B0482A31}"/>
              </a:ext>
            </a:extLst>
          </p:cNvPr>
          <p:cNvSpPr txBox="1"/>
          <p:nvPr/>
        </p:nvSpPr>
        <p:spPr>
          <a:xfrm>
            <a:off x="5471625" y="5172632"/>
            <a:ext cx="624376" cy="386595"/>
          </a:xfrm>
          <a:prstGeom prst="rect">
            <a:avLst/>
          </a:prstGeom>
        </p:spPr>
        <p:txBody>
          <a:bodyPr vert="horz" lIns="91440" tIns="45720" rIns="91440" bIns="45720" rtlCol="0" anchor="ctr">
            <a:noAutofit/>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GB" sz="1200" b="1" dirty="0">
                <a:latin typeface="Book Antiqua" panose="02040602050305030304" pitchFamily="18" charset="0"/>
              </a:rPr>
              <a:t>SG 2</a:t>
            </a:r>
            <a:endParaRPr lang="en-US" sz="1200" b="1" dirty="0">
              <a:latin typeface="Book Antiqua" panose="02040602050305030304" pitchFamily="18" charset="0"/>
            </a:endParaRPr>
          </a:p>
        </p:txBody>
      </p:sp>
      <p:sp>
        <p:nvSpPr>
          <p:cNvPr id="15" name="Titlu 1">
            <a:extLst>
              <a:ext uri="{FF2B5EF4-FFF2-40B4-BE49-F238E27FC236}">
                <a16:creationId xmlns:a16="http://schemas.microsoft.com/office/drawing/2014/main" id="{604CF0AD-3E6B-4592-407B-EAC3F1EACA64}"/>
              </a:ext>
            </a:extLst>
          </p:cNvPr>
          <p:cNvSpPr>
            <a:spLocks noGrp="1"/>
          </p:cNvSpPr>
          <p:nvPr>
            <p:ph type="title"/>
          </p:nvPr>
        </p:nvSpPr>
        <p:spPr>
          <a:xfrm>
            <a:off x="581025" y="701675"/>
            <a:ext cx="11029950" cy="1014413"/>
          </a:xfrm>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a:t>
            </a:r>
            <a:br>
              <a:rPr lang="en-US" b="1">
                <a:latin typeface="Book Antiqua" panose="02040602050305030304" pitchFamily="18" charset="0"/>
              </a:rPr>
            </a:br>
            <a:r>
              <a:rPr lang="en-US" b="1" cap="none">
                <a:latin typeface="Book Antiqua" panose="02040602050305030304" pitchFamily="18" charset="0"/>
              </a:rPr>
              <a:t>General approach of the study</a:t>
            </a:r>
            <a:endParaRPr lang="en-US" b="1" dirty="0">
              <a:latin typeface="Book Antiqua" panose="02040602050305030304" pitchFamily="18" charset="0"/>
            </a:endParaRPr>
          </a:p>
        </p:txBody>
      </p:sp>
    </p:spTree>
    <p:extLst>
      <p:ext uri="{BB962C8B-B14F-4D97-AF65-F5344CB8AC3E}">
        <p14:creationId xmlns:p14="http://schemas.microsoft.com/office/powerpoint/2010/main" val="2439089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FAE08-D1B4-6D68-D63C-2382CCB4893F}"/>
            </a:ext>
          </a:extLst>
        </p:cNvPr>
        <p:cNvGrpSpPr/>
        <p:nvPr/>
      </p:nvGrpSpPr>
      <p:grpSpPr>
        <a:xfrm>
          <a:off x="0" y="0"/>
          <a:ext cx="0" cy="0"/>
          <a:chOff x="0" y="0"/>
          <a:chExt cx="0" cy="0"/>
        </a:xfrm>
      </p:grpSpPr>
      <p:sp>
        <p:nvSpPr>
          <p:cNvPr id="15" name="Titlu 1">
            <a:extLst>
              <a:ext uri="{FF2B5EF4-FFF2-40B4-BE49-F238E27FC236}">
                <a16:creationId xmlns:a16="http://schemas.microsoft.com/office/drawing/2014/main" id="{F9D8BA5B-1D58-BA9A-7863-6EAAA9CCFF43}"/>
              </a:ext>
            </a:extLst>
          </p:cNvPr>
          <p:cNvSpPr>
            <a:spLocks noGrp="1"/>
          </p:cNvSpPr>
          <p:nvPr>
            <p:ph type="title"/>
          </p:nvPr>
        </p:nvSpPr>
        <p:spPr>
          <a:xfrm>
            <a:off x="581025" y="701675"/>
            <a:ext cx="11029950" cy="1014413"/>
          </a:xfrm>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a:t>
            </a:r>
            <a:br>
              <a:rPr lang="en-US" b="1">
                <a:latin typeface="Book Antiqua" panose="02040602050305030304" pitchFamily="18" charset="0"/>
              </a:rPr>
            </a:br>
            <a:r>
              <a:rPr lang="en-US" b="1" cap="none">
                <a:latin typeface="Book Antiqua" panose="02040602050305030304" pitchFamily="18" charset="0"/>
              </a:rPr>
              <a:t>General approach of the study</a:t>
            </a:r>
            <a:endParaRPr lang="en-US" b="1" dirty="0">
              <a:latin typeface="Book Antiqua" panose="02040602050305030304" pitchFamily="18" charset="0"/>
            </a:endParaRPr>
          </a:p>
        </p:txBody>
      </p:sp>
      <p:sp>
        <p:nvSpPr>
          <p:cNvPr id="2" name="CasetăText 4">
            <a:extLst>
              <a:ext uri="{FF2B5EF4-FFF2-40B4-BE49-F238E27FC236}">
                <a16:creationId xmlns:a16="http://schemas.microsoft.com/office/drawing/2014/main" id="{8E59FA8E-8430-F787-893B-35DAB78D023D}"/>
              </a:ext>
            </a:extLst>
          </p:cNvPr>
          <p:cNvSpPr txBox="1"/>
          <p:nvPr/>
        </p:nvSpPr>
        <p:spPr>
          <a:xfrm>
            <a:off x="367944" y="2029456"/>
            <a:ext cx="3856186" cy="1477328"/>
          </a:xfrm>
          <a:prstGeom prst="rect">
            <a:avLst/>
          </a:prstGeom>
          <a:noFill/>
        </p:spPr>
        <p:txBody>
          <a:bodyPr wrap="square">
            <a:spAutoFit/>
          </a:bodyPr>
          <a:lstStyle/>
          <a:p>
            <a:pPr algn="just"/>
            <a:r>
              <a:rPr lang="en-US" b="1">
                <a:solidFill>
                  <a:srgbClr val="FF0000"/>
                </a:solidFill>
                <a:latin typeface="Book Antiqua" panose="02040602050305030304" pitchFamily="18" charset="0"/>
              </a:rPr>
              <a:t>2. </a:t>
            </a:r>
            <a:r>
              <a:rPr lang="en-US" b="1" u="sng">
                <a:solidFill>
                  <a:srgbClr val="FF0000"/>
                </a:solidFill>
                <a:latin typeface="Book Antiqua" panose="02040602050305030304" pitchFamily="18" charset="0"/>
              </a:rPr>
              <a:t>VALIDATION STAGE: </a:t>
            </a:r>
            <a:r>
              <a:rPr lang="en-US" b="1">
                <a:solidFill>
                  <a:srgbClr val="FF0000"/>
                </a:solidFill>
                <a:latin typeface="Book Antiqua" panose="02040602050305030304" pitchFamily="18" charset="0"/>
              </a:rPr>
              <a:t>experimental approach destined to validate the conclusions reached in the preliminary phases of the research.</a:t>
            </a:r>
          </a:p>
        </p:txBody>
      </p:sp>
      <p:sp>
        <p:nvSpPr>
          <p:cNvPr id="10" name="CasetăText 12">
            <a:extLst>
              <a:ext uri="{FF2B5EF4-FFF2-40B4-BE49-F238E27FC236}">
                <a16:creationId xmlns:a16="http://schemas.microsoft.com/office/drawing/2014/main" id="{D945A35C-09B9-E03E-8D25-41C4B3C99B07}"/>
              </a:ext>
            </a:extLst>
          </p:cNvPr>
          <p:cNvSpPr txBox="1"/>
          <p:nvPr/>
        </p:nvSpPr>
        <p:spPr>
          <a:xfrm>
            <a:off x="6447725" y="4582260"/>
            <a:ext cx="750748" cy="497860"/>
          </a:xfrm>
          <a:prstGeom prst="rect">
            <a:avLst/>
          </a:prstGeom>
        </p:spPr>
        <p:txBody>
          <a:bodyPr vert="horz" lIns="91440" tIns="45720" rIns="91440" bIns="45720" rtlCol="0" anchor="ctr">
            <a:normAutofit/>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GB" dirty="0">
                <a:latin typeface="Book Antiqua" panose="02040602050305030304" pitchFamily="18" charset="0"/>
              </a:rPr>
              <a:t>SG 1</a:t>
            </a:r>
            <a:endParaRPr lang="en-US" dirty="0">
              <a:latin typeface="Book Antiqua" panose="02040602050305030304" pitchFamily="18" charset="0"/>
            </a:endParaRPr>
          </a:p>
        </p:txBody>
      </p:sp>
      <p:pic>
        <p:nvPicPr>
          <p:cNvPr id="12" name="Picture 1179899707" descr="A pile of dirt and rocks&#10;&#10;Description automatically generated">
            <a:extLst>
              <a:ext uri="{FF2B5EF4-FFF2-40B4-BE49-F238E27FC236}">
                <a16:creationId xmlns:a16="http://schemas.microsoft.com/office/drawing/2014/main" id="{F018AB87-8D87-69FC-0D31-1EBC805750A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9060846" y="2166965"/>
            <a:ext cx="2155435" cy="195008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3" name="Picture 1" descr="A close-up of a white sand&#10;&#10;Description automatically generated">
            <a:extLst>
              <a:ext uri="{FF2B5EF4-FFF2-40B4-BE49-F238E27FC236}">
                <a16:creationId xmlns:a16="http://schemas.microsoft.com/office/drawing/2014/main" id="{19AA0A65-0AB4-552E-71C5-BF94C4260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087" y="2719564"/>
            <a:ext cx="2155435" cy="1968193"/>
          </a:xfrm>
          <a:prstGeom prst="rect">
            <a:avLst/>
          </a:prstGeom>
          <a:ln>
            <a:noFill/>
          </a:ln>
          <a:effectLst>
            <a:outerShdw blurRad="190500" algn="tl" rotWithShape="0">
              <a:srgbClr val="000000">
                <a:alpha val="70000"/>
              </a:srgbClr>
            </a:outerShdw>
          </a:effectLst>
        </p:spPr>
      </p:pic>
      <p:sp>
        <p:nvSpPr>
          <p:cNvPr id="14" name="CasetăText 9">
            <a:extLst>
              <a:ext uri="{FF2B5EF4-FFF2-40B4-BE49-F238E27FC236}">
                <a16:creationId xmlns:a16="http://schemas.microsoft.com/office/drawing/2014/main" id="{AB1BEF67-DC83-DDD8-8925-7301FCC7502C}"/>
              </a:ext>
            </a:extLst>
          </p:cNvPr>
          <p:cNvSpPr txBox="1"/>
          <p:nvPr/>
        </p:nvSpPr>
        <p:spPr>
          <a:xfrm>
            <a:off x="9659479" y="4182963"/>
            <a:ext cx="1044225" cy="504794"/>
          </a:xfrm>
          <a:prstGeom prst="rect">
            <a:avLst/>
          </a:prstGeom>
        </p:spPr>
        <p:txBody>
          <a:bodyPr vert="horz" lIns="91440" tIns="45720" rIns="91440" bIns="45720" rtlCol="0" anchor="ctr">
            <a:normAutofit/>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GB" dirty="0">
                <a:latin typeface="Book Antiqua" panose="02040602050305030304" pitchFamily="18" charset="0"/>
              </a:rPr>
              <a:t>SG 3</a:t>
            </a:r>
            <a:endParaRPr lang="en-US" dirty="0">
              <a:latin typeface="Book Antiqua" panose="02040602050305030304" pitchFamily="18" charset="0"/>
            </a:endParaRPr>
          </a:p>
        </p:txBody>
      </p:sp>
      <p:sp>
        <p:nvSpPr>
          <p:cNvPr id="19" name="Substituent conținut 2">
            <a:extLst>
              <a:ext uri="{FF2B5EF4-FFF2-40B4-BE49-F238E27FC236}">
                <a16:creationId xmlns:a16="http://schemas.microsoft.com/office/drawing/2014/main" id="{81756845-E693-4761-4666-01A8B1C13EDB}"/>
              </a:ext>
            </a:extLst>
          </p:cNvPr>
          <p:cNvSpPr>
            <a:spLocks noGrp="1"/>
          </p:cNvSpPr>
          <p:nvPr>
            <p:ph idx="1"/>
          </p:nvPr>
        </p:nvSpPr>
        <p:spPr>
          <a:xfrm>
            <a:off x="581025" y="4994634"/>
            <a:ext cx="10512524" cy="1161691"/>
          </a:xfrm>
        </p:spPr>
        <p:txBody>
          <a:bodyPr>
            <a:noAutofit/>
          </a:bodyPr>
          <a:lstStyle/>
          <a:p>
            <a:pPr marL="0" indent="0" algn="just">
              <a:buNone/>
            </a:pPr>
            <a:r>
              <a:rPr lang="en-US" dirty="0">
                <a:solidFill>
                  <a:sysClr val="windowText" lastClr="000000"/>
                </a:solidFill>
                <a:latin typeface="Book Antiqua" panose="02040602050305030304" pitchFamily="18" charset="0"/>
              </a:rPr>
              <a:t>SG 1 and SG 3 were provided from the same local provider, but they were collected at different times—SG 1 in April 2022 and SG 3 in August 2023, over a year apart</a:t>
            </a:r>
            <a:r>
              <a:rPr lang="en-US">
                <a:solidFill>
                  <a:sysClr val="windowText" lastClr="000000"/>
                </a:solidFill>
                <a:latin typeface="Book Antiqua" panose="02040602050305030304" pitchFamily="18" charset="0"/>
              </a:rPr>
              <a:t>. </a:t>
            </a:r>
            <a:endParaRPr lang="en-US" i="1" dirty="0">
              <a:solidFill>
                <a:sysClr val="windowText" lastClr="000000"/>
              </a:solidFill>
              <a:latin typeface="Book Antiqua" panose="02040602050305030304" pitchFamily="18" charset="0"/>
            </a:endParaRPr>
          </a:p>
        </p:txBody>
      </p:sp>
    </p:spTree>
    <p:extLst>
      <p:ext uri="{BB962C8B-B14F-4D97-AF65-F5344CB8AC3E}">
        <p14:creationId xmlns:p14="http://schemas.microsoft.com/office/powerpoint/2010/main" val="190308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E9A53-4FFB-4D9B-DD26-1711F3249D00}"/>
            </a:ext>
          </a:extLst>
        </p:cNvPr>
        <p:cNvGrpSpPr/>
        <p:nvPr/>
      </p:nvGrpSpPr>
      <p:grpSpPr>
        <a:xfrm>
          <a:off x="0" y="0"/>
          <a:ext cx="0" cy="0"/>
          <a:chOff x="0" y="0"/>
          <a:chExt cx="0" cy="0"/>
        </a:xfrm>
      </p:grpSpPr>
      <p:sp>
        <p:nvSpPr>
          <p:cNvPr id="15" name="Titlu 1">
            <a:extLst>
              <a:ext uri="{FF2B5EF4-FFF2-40B4-BE49-F238E27FC236}">
                <a16:creationId xmlns:a16="http://schemas.microsoft.com/office/drawing/2014/main" id="{665980F4-6881-C413-E455-16A8B7DEF28B}"/>
              </a:ext>
            </a:extLst>
          </p:cNvPr>
          <p:cNvSpPr>
            <a:spLocks noGrp="1"/>
          </p:cNvSpPr>
          <p:nvPr>
            <p:ph type="title"/>
          </p:nvPr>
        </p:nvSpPr>
        <p:spPr>
          <a:xfrm>
            <a:off x="581025" y="701675"/>
            <a:ext cx="11029950" cy="1014413"/>
          </a:xfrm>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a:t>
            </a:r>
            <a:br>
              <a:rPr lang="en-US" b="1">
                <a:latin typeface="Book Antiqua" panose="02040602050305030304" pitchFamily="18" charset="0"/>
              </a:rPr>
            </a:br>
            <a:r>
              <a:rPr lang="en-US" b="1" cap="none">
                <a:latin typeface="Book Antiqua" panose="02040602050305030304" pitchFamily="18" charset="0"/>
              </a:rPr>
              <a:t>General approach of the study</a:t>
            </a:r>
            <a:endParaRPr lang="en-US" b="1" dirty="0">
              <a:latin typeface="Book Antiqua" panose="02040602050305030304" pitchFamily="18" charset="0"/>
            </a:endParaRPr>
          </a:p>
        </p:txBody>
      </p:sp>
      <p:sp>
        <p:nvSpPr>
          <p:cNvPr id="2" name="CasetăText 4">
            <a:extLst>
              <a:ext uri="{FF2B5EF4-FFF2-40B4-BE49-F238E27FC236}">
                <a16:creationId xmlns:a16="http://schemas.microsoft.com/office/drawing/2014/main" id="{9F857778-A7F9-A42C-C065-DD676900E252}"/>
              </a:ext>
            </a:extLst>
          </p:cNvPr>
          <p:cNvSpPr txBox="1"/>
          <p:nvPr/>
        </p:nvSpPr>
        <p:spPr>
          <a:xfrm>
            <a:off x="503632" y="2367387"/>
            <a:ext cx="5847471" cy="923330"/>
          </a:xfrm>
          <a:prstGeom prst="rect">
            <a:avLst/>
          </a:prstGeom>
          <a:noFill/>
        </p:spPr>
        <p:txBody>
          <a:bodyPr wrap="square">
            <a:spAutoFit/>
          </a:bodyPr>
          <a:lstStyle/>
          <a:p>
            <a:pPr algn="just"/>
            <a:r>
              <a:rPr lang="en-US" b="1">
                <a:solidFill>
                  <a:srgbClr val="002060"/>
                </a:solidFill>
                <a:latin typeface="Book Antiqua" panose="02040602050305030304" pitchFamily="18" charset="0"/>
              </a:rPr>
              <a:t>3. </a:t>
            </a:r>
            <a:r>
              <a:rPr lang="en-US" b="1" u="sng">
                <a:solidFill>
                  <a:srgbClr val="002060"/>
                </a:solidFill>
                <a:latin typeface="Book Antiqua" panose="02040602050305030304" pitchFamily="18" charset="0"/>
              </a:rPr>
              <a:t>DURABILITY EVALUATION: </a:t>
            </a:r>
            <a:r>
              <a:rPr lang="en-US" b="1">
                <a:solidFill>
                  <a:srgbClr val="002060"/>
                </a:solidFill>
                <a:latin typeface="Book Antiqua" panose="02040602050305030304" pitchFamily="18" charset="0"/>
              </a:rPr>
              <a:t>experimental procedure destined to analyze the material freez-thaw resistance as relevant durability performance. </a:t>
            </a:r>
          </a:p>
        </p:txBody>
      </p:sp>
      <p:sp>
        <p:nvSpPr>
          <p:cNvPr id="14" name="CasetăText 9">
            <a:extLst>
              <a:ext uri="{FF2B5EF4-FFF2-40B4-BE49-F238E27FC236}">
                <a16:creationId xmlns:a16="http://schemas.microsoft.com/office/drawing/2014/main" id="{42468FF5-1595-5056-B823-18E081C46803}"/>
              </a:ext>
            </a:extLst>
          </p:cNvPr>
          <p:cNvSpPr txBox="1"/>
          <p:nvPr/>
        </p:nvSpPr>
        <p:spPr>
          <a:xfrm>
            <a:off x="7265504" y="4808253"/>
            <a:ext cx="3950777" cy="450771"/>
          </a:xfrm>
          <a:prstGeom prst="rect">
            <a:avLst/>
          </a:prstGeom>
        </p:spPr>
        <p:txBody>
          <a:bodyPr vert="horz" lIns="91440" tIns="45720" rIns="91440" bIns="45720" rtlCol="0" anchor="ctr">
            <a:normAutofit fontScale="92500" lnSpcReduction="10000"/>
          </a:bodyPr>
          <a:lstStyle>
            <a:defPPr>
              <a:defRPr lang="en-US"/>
            </a:defPPr>
            <a:lvl1pPr indent="0">
              <a:spcBef>
                <a:spcPct val="20000"/>
              </a:spcBef>
              <a:spcAft>
                <a:spcPts val="600"/>
              </a:spcAft>
              <a:buClr>
                <a:schemeClr val="accent2"/>
              </a:buClr>
              <a:buSzPct val="92000"/>
              <a:buFont typeface="Wingdings 2" panose="05020102010507070707" pitchFamily="18" charset="2"/>
              <a:buNone/>
              <a:defRPr sz="1400">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lgn="ctr"/>
            <a:r>
              <a:rPr lang="en-GB">
                <a:latin typeface="Book Antiqua" panose="02040602050305030304" pitchFamily="18" charset="0"/>
              </a:rPr>
              <a:t>Prismatic specimens exposed to freeze-thaw cycling testing</a:t>
            </a:r>
            <a:endParaRPr lang="en-US" dirty="0">
              <a:latin typeface="Book Antiqua" panose="02040602050305030304" pitchFamily="18" charset="0"/>
            </a:endParaRPr>
          </a:p>
        </p:txBody>
      </p:sp>
      <p:sp>
        <p:nvSpPr>
          <p:cNvPr id="19" name="Substituent conținut 2">
            <a:extLst>
              <a:ext uri="{FF2B5EF4-FFF2-40B4-BE49-F238E27FC236}">
                <a16:creationId xmlns:a16="http://schemas.microsoft.com/office/drawing/2014/main" id="{F9C52719-7892-614A-19C0-4C21EC7D73E5}"/>
              </a:ext>
            </a:extLst>
          </p:cNvPr>
          <p:cNvSpPr>
            <a:spLocks noGrp="1"/>
          </p:cNvSpPr>
          <p:nvPr>
            <p:ph idx="1"/>
          </p:nvPr>
        </p:nvSpPr>
        <p:spPr>
          <a:xfrm>
            <a:off x="839737" y="5259024"/>
            <a:ext cx="10669775" cy="1161691"/>
          </a:xfrm>
        </p:spPr>
        <p:txBody>
          <a:bodyPr>
            <a:noAutofit/>
          </a:bodyPr>
          <a:lstStyle/>
          <a:p>
            <a:pPr marL="0" indent="0" algn="just">
              <a:buNone/>
            </a:pPr>
            <a:r>
              <a:rPr lang="en-US">
                <a:solidFill>
                  <a:sysClr val="windowText" lastClr="000000"/>
                </a:solidFill>
                <a:latin typeface="Book Antiqua" panose="02040602050305030304" pitchFamily="18" charset="0"/>
              </a:rPr>
              <a:t>All SG types of wastes, SG1 ….  SG 6 were included in the durability test, which consisted in specific exposure to 50 freeze-thaw cycles and corresponding testing. </a:t>
            </a:r>
            <a:endParaRPr lang="en-US" i="1" dirty="0">
              <a:solidFill>
                <a:sysClr val="windowText" lastClr="000000"/>
              </a:solidFill>
              <a:latin typeface="Book Antiqua" panose="02040602050305030304" pitchFamily="18" charset="0"/>
            </a:endParaRPr>
          </a:p>
        </p:txBody>
      </p:sp>
      <p:pic>
        <p:nvPicPr>
          <p:cNvPr id="3" name="Picture 1">
            <a:extLst>
              <a:ext uri="{FF2B5EF4-FFF2-40B4-BE49-F238E27FC236}">
                <a16:creationId xmlns:a16="http://schemas.microsoft.com/office/drawing/2014/main" id="{BBEAC9BD-B8F2-89E3-873D-0915FA5D4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955" y="1845761"/>
            <a:ext cx="3856186" cy="2832819"/>
          </a:xfrm>
          <a:prstGeom prst="rect">
            <a:avLst/>
          </a:prstGeom>
        </p:spPr>
      </p:pic>
    </p:spTree>
    <p:extLst>
      <p:ext uri="{BB962C8B-B14F-4D97-AF65-F5344CB8AC3E}">
        <p14:creationId xmlns:p14="http://schemas.microsoft.com/office/powerpoint/2010/main" val="1681067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2D350-4CBF-9A15-C4D8-9120AC1C1CD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01FA119-6CCE-C3C6-B5C6-FCD162B2DBEA}"/>
              </a:ext>
            </a:extLst>
          </p:cNvPr>
          <p:cNvSpPr>
            <a:spLocks noGrp="1"/>
          </p:cNvSpPr>
          <p:nvPr>
            <p:ph type="title"/>
          </p:nvPr>
        </p:nvSpPr>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 </a:t>
            </a:r>
            <a:br>
              <a:rPr lang="en-US" b="1">
                <a:latin typeface="Book Antiqua" panose="02040602050305030304" pitchFamily="18" charset="0"/>
              </a:rPr>
            </a:br>
            <a:r>
              <a:rPr lang="en-US" b="1" cap="none">
                <a:latin typeface="Book Antiqua" panose="02040602050305030304" pitchFamily="18" charset="0"/>
              </a:rPr>
              <a:t>Raw materials</a:t>
            </a:r>
            <a:endParaRPr lang="en-US" b="1" dirty="0">
              <a:latin typeface="Book Antiqua" panose="02040602050305030304" pitchFamily="18" charset="0"/>
            </a:endParaRPr>
          </a:p>
        </p:txBody>
      </p:sp>
      <p:sp>
        <p:nvSpPr>
          <p:cNvPr id="3" name="Substituent conținut 2">
            <a:extLst>
              <a:ext uri="{FF2B5EF4-FFF2-40B4-BE49-F238E27FC236}">
                <a16:creationId xmlns:a16="http://schemas.microsoft.com/office/drawing/2014/main" id="{AC4E6258-82F8-3A67-3A58-D244BA611402}"/>
              </a:ext>
            </a:extLst>
          </p:cNvPr>
          <p:cNvSpPr>
            <a:spLocks noGrp="1"/>
          </p:cNvSpPr>
          <p:nvPr>
            <p:ph idx="1"/>
          </p:nvPr>
        </p:nvSpPr>
        <p:spPr>
          <a:xfrm>
            <a:off x="299925" y="1868629"/>
            <a:ext cx="6144171" cy="1200445"/>
          </a:xfrm>
        </p:spPr>
        <p:txBody>
          <a:bodyPr>
            <a:noAutofit/>
          </a:bodyPr>
          <a:lstStyle/>
          <a:p>
            <a:pPr marL="0" indent="0" algn="just">
              <a:buNone/>
            </a:pPr>
            <a:r>
              <a:rPr lang="en-US" sz="1600">
                <a:solidFill>
                  <a:sysClr val="windowText" lastClr="000000"/>
                </a:solidFill>
                <a:latin typeface="Book Antiqua" panose="02040602050305030304" pitchFamily="18" charset="0"/>
              </a:rPr>
              <a:t>The research protocol is simple and in accordance to previous study in the topic: Two Reference mix was proposed (R1 and R2), followed by the relevant parametric variation, namely the sand partial substitution with the considered SG wastes (SG1 -  SG6). </a:t>
            </a:r>
            <a:endParaRPr lang="en-US" sz="1600" dirty="0">
              <a:solidFill>
                <a:sysClr val="windowText" lastClr="000000"/>
              </a:solidFill>
              <a:latin typeface="Book Antiqua" panose="02040602050305030304" pitchFamily="18" charset="0"/>
            </a:endParaRPr>
          </a:p>
        </p:txBody>
      </p:sp>
      <p:pic>
        <p:nvPicPr>
          <p:cNvPr id="16" name="Picture 1">
            <a:extLst>
              <a:ext uri="{FF2B5EF4-FFF2-40B4-BE49-F238E27FC236}">
                <a16:creationId xmlns:a16="http://schemas.microsoft.com/office/drawing/2014/main" id="{15206E74-67FA-1D47-CA51-6798AC886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640" y="2139925"/>
            <a:ext cx="1747714" cy="1595891"/>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7" name="Picture 1">
            <a:extLst>
              <a:ext uri="{FF2B5EF4-FFF2-40B4-BE49-F238E27FC236}">
                <a16:creationId xmlns:a16="http://schemas.microsoft.com/office/drawing/2014/main" id="{9810FA23-65C6-0D64-626A-48AA35D30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1087" y="1868629"/>
            <a:ext cx="1776691" cy="1485900"/>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 descr="A close-up of a white sand&#10;&#10;Description automatically generated">
            <a:extLst>
              <a:ext uri="{FF2B5EF4-FFF2-40B4-BE49-F238E27FC236}">
                <a16:creationId xmlns:a16="http://schemas.microsoft.com/office/drawing/2014/main" id="{5F5F1CBB-5059-8B8B-7BB3-CF0A7CF0D5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8801" y="2554200"/>
            <a:ext cx="1776691" cy="1485899"/>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9" name="Picture 1179899707" descr="A pile of dirt and rocks&#10;&#10;Description automatically generated">
            <a:extLst>
              <a:ext uri="{FF2B5EF4-FFF2-40B4-BE49-F238E27FC236}">
                <a16:creationId xmlns:a16="http://schemas.microsoft.com/office/drawing/2014/main" id="{E2AF45C2-5543-69B7-046D-DE1CBE98EA4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bwMode="auto">
          <a:xfrm>
            <a:off x="8872484" y="5214513"/>
            <a:ext cx="1776691" cy="1501301"/>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pic>
        <p:nvPicPr>
          <p:cNvPr id="20" name="Picture 1" descr="A close-up of a pile of dirt&#10;&#10;Description automatically generated">
            <a:extLst>
              <a:ext uri="{FF2B5EF4-FFF2-40B4-BE49-F238E27FC236}">
                <a16:creationId xmlns:a16="http://schemas.microsoft.com/office/drawing/2014/main" id="{BC9961C7-33D8-6D48-AD37-360C402F7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1860" y="5142045"/>
            <a:ext cx="1790491" cy="1485900"/>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1" name="CasetăText 20">
            <a:extLst>
              <a:ext uri="{FF2B5EF4-FFF2-40B4-BE49-F238E27FC236}">
                <a16:creationId xmlns:a16="http://schemas.microsoft.com/office/drawing/2014/main" id="{9B8C0F07-BAC5-FF2A-B683-D20358DB5874}"/>
              </a:ext>
            </a:extLst>
          </p:cNvPr>
          <p:cNvSpPr txBox="1"/>
          <p:nvPr/>
        </p:nvSpPr>
        <p:spPr>
          <a:xfrm>
            <a:off x="9171844" y="2940749"/>
            <a:ext cx="3714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b</a:t>
            </a:r>
          </a:p>
        </p:txBody>
      </p:sp>
      <p:sp>
        <p:nvSpPr>
          <p:cNvPr id="22" name="CasetăText 21">
            <a:extLst>
              <a:ext uri="{FF2B5EF4-FFF2-40B4-BE49-F238E27FC236}">
                <a16:creationId xmlns:a16="http://schemas.microsoft.com/office/drawing/2014/main" id="{FE0AE390-7BD1-0C17-3300-A03F68775CBA}"/>
              </a:ext>
            </a:extLst>
          </p:cNvPr>
          <p:cNvSpPr txBox="1"/>
          <p:nvPr/>
        </p:nvSpPr>
        <p:spPr>
          <a:xfrm>
            <a:off x="10192268" y="3207280"/>
            <a:ext cx="3714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a:t>
            </a:r>
          </a:p>
        </p:txBody>
      </p:sp>
      <p:sp>
        <p:nvSpPr>
          <p:cNvPr id="24" name="CasetăText 23">
            <a:extLst>
              <a:ext uri="{FF2B5EF4-FFF2-40B4-BE49-F238E27FC236}">
                <a16:creationId xmlns:a16="http://schemas.microsoft.com/office/drawing/2014/main" id="{9A2ECB66-C515-9009-7B08-B986C8D331B2}"/>
              </a:ext>
            </a:extLst>
          </p:cNvPr>
          <p:cNvSpPr txBox="1"/>
          <p:nvPr/>
        </p:nvSpPr>
        <p:spPr>
          <a:xfrm>
            <a:off x="7992879" y="2833067"/>
            <a:ext cx="3714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a:t>
            </a:r>
          </a:p>
        </p:txBody>
      </p:sp>
      <p:sp>
        <p:nvSpPr>
          <p:cNvPr id="25" name="CasetăText 24">
            <a:extLst>
              <a:ext uri="{FF2B5EF4-FFF2-40B4-BE49-F238E27FC236}">
                <a16:creationId xmlns:a16="http://schemas.microsoft.com/office/drawing/2014/main" id="{3E3AE4EC-D625-DCBC-9702-4875FE73E4D0}"/>
              </a:ext>
            </a:extLst>
          </p:cNvPr>
          <p:cNvSpPr txBox="1"/>
          <p:nvPr/>
        </p:nvSpPr>
        <p:spPr>
          <a:xfrm>
            <a:off x="9575091" y="5200843"/>
            <a:ext cx="3714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e</a:t>
            </a:r>
          </a:p>
        </p:txBody>
      </p:sp>
      <p:pic>
        <p:nvPicPr>
          <p:cNvPr id="4" name="Imagine 3">
            <a:extLst>
              <a:ext uri="{FF2B5EF4-FFF2-40B4-BE49-F238E27FC236}">
                <a16:creationId xmlns:a16="http://schemas.microsoft.com/office/drawing/2014/main" id="{79F23EC8-3FDD-CC04-641F-CC7A2B87F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7854" y="4107366"/>
            <a:ext cx="1826724" cy="1485901"/>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5" name="Imagine 4">
            <a:extLst>
              <a:ext uri="{FF2B5EF4-FFF2-40B4-BE49-F238E27FC236}">
                <a16:creationId xmlns:a16="http://schemas.microsoft.com/office/drawing/2014/main" id="{840BDD8F-5888-7416-7578-49EA8B2D7D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20565" y="3754252"/>
            <a:ext cx="1682324" cy="1516802"/>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3" name="CasetăText 22">
            <a:extLst>
              <a:ext uri="{FF2B5EF4-FFF2-40B4-BE49-F238E27FC236}">
                <a16:creationId xmlns:a16="http://schemas.microsoft.com/office/drawing/2014/main" id="{33B621DE-AA93-4B1B-D274-37B092AD4A1E}"/>
              </a:ext>
            </a:extLst>
          </p:cNvPr>
          <p:cNvSpPr txBox="1"/>
          <p:nvPr/>
        </p:nvSpPr>
        <p:spPr>
          <a:xfrm>
            <a:off x="10463437" y="4441523"/>
            <a:ext cx="3714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d</a:t>
            </a:r>
          </a:p>
        </p:txBody>
      </p:sp>
      <p:sp>
        <p:nvSpPr>
          <p:cNvPr id="6" name="CasetăText 5">
            <a:extLst>
              <a:ext uri="{FF2B5EF4-FFF2-40B4-BE49-F238E27FC236}">
                <a16:creationId xmlns:a16="http://schemas.microsoft.com/office/drawing/2014/main" id="{CF20DDAD-9513-C53D-C9F1-7129CD1152C8}"/>
              </a:ext>
            </a:extLst>
          </p:cNvPr>
          <p:cNvSpPr txBox="1"/>
          <p:nvPr/>
        </p:nvSpPr>
        <p:spPr>
          <a:xfrm>
            <a:off x="8019612" y="5214513"/>
            <a:ext cx="3714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a:t>
            </a:r>
          </a:p>
        </p:txBody>
      </p:sp>
      <p:sp>
        <p:nvSpPr>
          <p:cNvPr id="7" name="CasetăText 6">
            <a:extLst>
              <a:ext uri="{FF2B5EF4-FFF2-40B4-BE49-F238E27FC236}">
                <a16:creationId xmlns:a16="http://schemas.microsoft.com/office/drawing/2014/main" id="{FB7473A9-BB94-3FA3-9C0A-FD0B4C92025A}"/>
              </a:ext>
            </a:extLst>
          </p:cNvPr>
          <p:cNvSpPr txBox="1"/>
          <p:nvPr/>
        </p:nvSpPr>
        <p:spPr>
          <a:xfrm>
            <a:off x="7428663" y="4248094"/>
            <a:ext cx="37147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g</a:t>
            </a:r>
          </a:p>
        </p:txBody>
      </p:sp>
      <p:sp>
        <p:nvSpPr>
          <p:cNvPr id="10" name="TextBox 5">
            <a:extLst>
              <a:ext uri="{FF2B5EF4-FFF2-40B4-BE49-F238E27FC236}">
                <a16:creationId xmlns:a16="http://schemas.microsoft.com/office/drawing/2014/main" id="{0B4D3CE4-155F-C595-ED37-AB3F28486049}"/>
              </a:ext>
            </a:extLst>
          </p:cNvPr>
          <p:cNvSpPr txBox="1">
            <a:spLocks noChangeArrowheads="1"/>
          </p:cNvSpPr>
          <p:nvPr/>
        </p:nvSpPr>
        <p:spPr bwMode="auto">
          <a:xfrm>
            <a:off x="139148" y="3069074"/>
            <a:ext cx="6304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C1CAB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C1CAB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C1CAB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None/>
            </a:pPr>
            <a:r>
              <a:rPr lang="en-US" altLang="en-US" sz="1600" b="1">
                <a:solidFill>
                  <a:srgbClr val="120B08"/>
                </a:solidFill>
                <a:latin typeface="Book Antiqua" panose="02040602050305030304" pitchFamily="18" charset="0"/>
                <a:cs typeface="Arial" panose="020B0604020202020204" pitchFamily="34" charset="0"/>
              </a:rPr>
              <a:t>The natural, regular sand </a:t>
            </a:r>
            <a:r>
              <a:rPr lang="en-US" altLang="en-US" sz="1600">
                <a:solidFill>
                  <a:srgbClr val="120B08"/>
                </a:solidFill>
                <a:latin typeface="Book Antiqua" panose="02040602050305030304" pitchFamily="18" charset="0"/>
                <a:cs typeface="Arial" panose="020B0604020202020204" pitchFamily="34" charset="0"/>
              </a:rPr>
              <a:t>substitution was performed by weight and it ranged from </a:t>
            </a:r>
            <a:r>
              <a:rPr lang="en-US" altLang="en-US" sz="1600" b="1" u="sng">
                <a:solidFill>
                  <a:srgbClr val="120B08"/>
                </a:solidFill>
                <a:latin typeface="Book Antiqua" panose="02040602050305030304" pitchFamily="18" charset="0"/>
                <a:cs typeface="Arial" panose="020B0604020202020204" pitchFamily="34" charset="0"/>
              </a:rPr>
              <a:t>10% to 50%, </a:t>
            </a:r>
            <a:r>
              <a:rPr lang="en-US" altLang="en-US" sz="1600">
                <a:solidFill>
                  <a:srgbClr val="120B08"/>
                </a:solidFill>
                <a:latin typeface="Book Antiqua" panose="02040602050305030304" pitchFamily="18" charset="0"/>
                <a:cs typeface="Arial" panose="020B0604020202020204" pitchFamily="34" charset="0"/>
              </a:rPr>
              <a:t>with respect to the reference, in accordance to previous studies’ classical approach. </a:t>
            </a:r>
            <a:endParaRPr lang="ro-RO" altLang="en-US" sz="1600">
              <a:solidFill>
                <a:srgbClr val="120B08"/>
              </a:solidFill>
              <a:latin typeface="Book Antiqua" panose="02040602050305030304" pitchFamily="18" charset="0"/>
              <a:cs typeface="Arial" panose="020B0604020202020204" pitchFamily="34" charset="0"/>
            </a:endParaRPr>
          </a:p>
        </p:txBody>
      </p:sp>
      <p:sp>
        <p:nvSpPr>
          <p:cNvPr id="11" name="Substituent conținut 2">
            <a:extLst>
              <a:ext uri="{FF2B5EF4-FFF2-40B4-BE49-F238E27FC236}">
                <a16:creationId xmlns:a16="http://schemas.microsoft.com/office/drawing/2014/main" id="{CCC215AA-A7F5-49EB-9E97-9FB5D23744F0}"/>
              </a:ext>
            </a:extLst>
          </p:cNvPr>
          <p:cNvSpPr txBox="1">
            <a:spLocks/>
          </p:cNvSpPr>
          <p:nvPr/>
        </p:nvSpPr>
        <p:spPr>
          <a:xfrm>
            <a:off x="87997" y="3982970"/>
            <a:ext cx="6512425" cy="177178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Bef>
                <a:spcPts val="0"/>
              </a:spcBef>
              <a:spcAft>
                <a:spcPts val="0"/>
              </a:spcAft>
              <a:buFont typeface="Wingdings 2" panose="05020102010507070707" pitchFamily="18" charset="2"/>
              <a:buNone/>
            </a:pPr>
            <a:r>
              <a:rPr lang="en-US" sz="1600">
                <a:solidFill>
                  <a:sysClr val="windowText" lastClr="000000"/>
                </a:solidFill>
                <a:latin typeface="Book Antiqua" panose="02040602050305030304" pitchFamily="18" charset="0"/>
              </a:rPr>
              <a:t>The Reference and the SG mixes were produced with locally available raw materials:</a:t>
            </a:r>
          </a:p>
          <a:p>
            <a:pPr marL="0" indent="0">
              <a:spcBef>
                <a:spcPts val="0"/>
              </a:spcBef>
              <a:spcAft>
                <a:spcPts val="0"/>
              </a:spcAft>
              <a:buFont typeface="Wingdings 2" panose="05020102010507070707" pitchFamily="18" charset="2"/>
              <a:buNone/>
            </a:pPr>
            <a:r>
              <a:rPr lang="en-US" sz="1600">
                <a:solidFill>
                  <a:sysClr val="windowText" lastClr="000000"/>
                </a:solidFill>
                <a:latin typeface="Book Antiqua" panose="02040602050305030304" pitchFamily="18" charset="0"/>
              </a:rPr>
              <a:t>- Portland Cement, CEM II/A-LL 42.5 R (C), (a);</a:t>
            </a:r>
          </a:p>
          <a:p>
            <a:pPr marL="0" indent="0">
              <a:spcBef>
                <a:spcPts val="0"/>
              </a:spcBef>
              <a:spcAft>
                <a:spcPts val="0"/>
              </a:spcAft>
              <a:buFont typeface="Wingdings 2" panose="05020102010507070707" pitchFamily="18" charset="2"/>
              <a:buNone/>
            </a:pPr>
            <a:r>
              <a:rPr lang="en-US" sz="1600">
                <a:solidFill>
                  <a:sysClr val="windowText" lastClr="000000"/>
                </a:solidFill>
                <a:latin typeface="Book Antiqua" panose="02040602050305030304" pitchFamily="18" charset="0"/>
              </a:rPr>
              <a:t>- Natural sand, (Granular class 0/4, (S)), (b);</a:t>
            </a:r>
          </a:p>
          <a:p>
            <a:pPr marL="0" indent="0">
              <a:spcBef>
                <a:spcPts val="0"/>
              </a:spcBef>
              <a:spcAft>
                <a:spcPts val="0"/>
              </a:spcAft>
              <a:buNone/>
            </a:pPr>
            <a:r>
              <a:rPr lang="en-US" sz="1600">
                <a:solidFill>
                  <a:sysClr val="windowText" lastClr="000000"/>
                </a:solidFill>
                <a:latin typeface="Book Antiqua" panose="02040602050305030304" pitchFamily="18" charset="0"/>
              </a:rPr>
              <a:t>- Spent Garnets (SGs), namely SG wastes collected from four distinct local sources: SG 1 (c), SG 2 (d), SG 3 (e), SG 5 (f); and SG 6 (g).</a:t>
            </a:r>
          </a:p>
          <a:p>
            <a:pPr marL="0" indent="0">
              <a:spcBef>
                <a:spcPts val="0"/>
              </a:spcBef>
              <a:spcAft>
                <a:spcPts val="0"/>
              </a:spcAft>
              <a:buNone/>
            </a:pPr>
            <a:r>
              <a:rPr lang="en-US" sz="1600">
                <a:solidFill>
                  <a:sysClr val="windowText" lastClr="000000"/>
                </a:solidFill>
                <a:latin typeface="Book Antiqua" panose="02040602050305030304" pitchFamily="18" charset="0"/>
              </a:rPr>
              <a:t>- Water (tap water).</a:t>
            </a:r>
            <a:endParaRPr lang="en-US" i="1">
              <a:solidFill>
                <a:sysClr val="windowText" lastClr="000000"/>
              </a:solidFill>
              <a:latin typeface="Book Antiqua" panose="02040602050305030304" pitchFamily="18" charset="0"/>
            </a:endParaRPr>
          </a:p>
        </p:txBody>
      </p:sp>
      <p:sp>
        <p:nvSpPr>
          <p:cNvPr id="9" name="TextBox 8">
            <a:extLst>
              <a:ext uri="{FF2B5EF4-FFF2-40B4-BE49-F238E27FC236}">
                <a16:creationId xmlns:a16="http://schemas.microsoft.com/office/drawing/2014/main" id="{D55988C8-C506-8288-3EF2-400B7C434908}"/>
              </a:ext>
            </a:extLst>
          </p:cNvPr>
          <p:cNvSpPr txBox="1"/>
          <p:nvPr/>
        </p:nvSpPr>
        <p:spPr>
          <a:xfrm>
            <a:off x="244225" y="5837657"/>
            <a:ext cx="6512425" cy="830997"/>
          </a:xfrm>
          <a:prstGeom prst="rect">
            <a:avLst/>
          </a:prstGeom>
          <a:noFill/>
        </p:spPr>
        <p:txBody>
          <a:bodyPr wrap="square">
            <a:spAutoFit/>
          </a:bodyPr>
          <a:lstStyle/>
          <a:p>
            <a:pPr marL="0" indent="0" algn="just">
              <a:buNone/>
            </a:pPr>
            <a:r>
              <a:rPr lang="en-US" sz="1600">
                <a:solidFill>
                  <a:sysClr val="windowText" lastClr="000000"/>
                </a:solidFill>
                <a:latin typeface="Book Antiqua" panose="02040602050305030304" pitchFamily="18" charset="0"/>
              </a:rPr>
              <a:t>The substitution is performed at 10%, 30% and 50% by mass, following the standard methodology established in previous studies, and the mixing procedure is in accordance with EN 196-1 and 1015-11.</a:t>
            </a:r>
            <a:endParaRPr lang="en-US" sz="1600" dirty="0">
              <a:solidFill>
                <a:sysClr val="windowText" lastClr="000000"/>
              </a:solidFill>
              <a:latin typeface="Book Antiqua" panose="02040602050305030304" pitchFamily="18" charset="0"/>
            </a:endParaRPr>
          </a:p>
        </p:txBody>
      </p:sp>
    </p:spTree>
    <p:extLst>
      <p:ext uri="{BB962C8B-B14F-4D97-AF65-F5344CB8AC3E}">
        <p14:creationId xmlns:p14="http://schemas.microsoft.com/office/powerpoint/2010/main" val="2572099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F7DEA-CC28-B493-50A8-A7F8DEA54027}"/>
            </a:ext>
          </a:extLst>
        </p:cNvPr>
        <p:cNvGrpSpPr/>
        <p:nvPr/>
      </p:nvGrpSpPr>
      <p:grpSpPr>
        <a:xfrm>
          <a:off x="0" y="0"/>
          <a:ext cx="0" cy="0"/>
          <a:chOff x="0" y="0"/>
          <a:chExt cx="0" cy="0"/>
        </a:xfrm>
      </p:grpSpPr>
      <p:sp>
        <p:nvSpPr>
          <p:cNvPr id="8" name="Săgeată: dreapta vărgată 7">
            <a:extLst>
              <a:ext uri="{FF2B5EF4-FFF2-40B4-BE49-F238E27FC236}">
                <a16:creationId xmlns:a16="http://schemas.microsoft.com/office/drawing/2014/main" id="{26DF8833-4469-86CD-5351-05482C4EB6E2}"/>
              </a:ext>
            </a:extLst>
          </p:cNvPr>
          <p:cNvSpPr/>
          <p:nvPr/>
        </p:nvSpPr>
        <p:spPr>
          <a:xfrm>
            <a:off x="0" y="3429000"/>
            <a:ext cx="12192000" cy="3271058"/>
          </a:xfrm>
          <a:prstGeom prst="stripedRightArrow">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u 1">
            <a:extLst>
              <a:ext uri="{FF2B5EF4-FFF2-40B4-BE49-F238E27FC236}">
                <a16:creationId xmlns:a16="http://schemas.microsoft.com/office/drawing/2014/main" id="{39CC04EC-7DCB-B774-191F-E1AA4EFEB9F0}"/>
              </a:ext>
            </a:extLst>
          </p:cNvPr>
          <p:cNvSpPr>
            <a:spLocks noGrp="1"/>
          </p:cNvSpPr>
          <p:nvPr>
            <p:ph type="title"/>
          </p:nvPr>
        </p:nvSpPr>
        <p:spPr>
          <a:xfrm>
            <a:off x="454884" y="700175"/>
            <a:ext cx="11282232" cy="1013800"/>
          </a:xfrm>
        </p:spPr>
        <p:txBody>
          <a:bodyPr>
            <a:noAutofit/>
          </a:bodyPr>
          <a:lstStyle/>
          <a:p>
            <a:r>
              <a:rPr lang="en-US" b="1" dirty="0">
                <a:latin typeface="Book Antiqua" panose="02040602050305030304" pitchFamily="18" charset="0"/>
              </a:rPr>
              <a:t>II. MATERIAL AND METHODS </a:t>
            </a:r>
            <a:br>
              <a:rPr lang="en-US" b="1">
                <a:latin typeface="Book Antiqua" panose="02040602050305030304" pitchFamily="18" charset="0"/>
              </a:rPr>
            </a:br>
            <a:r>
              <a:rPr lang="en-US" b="1" cap="none">
                <a:latin typeface="Book Antiqua" panose="02040602050305030304" pitchFamily="18" charset="0"/>
              </a:rPr>
              <a:t>Mix proportion and specimen preparation</a:t>
            </a:r>
            <a:endParaRPr lang="en-US" b="1" dirty="0">
              <a:latin typeface="Book Antiqua" panose="02040602050305030304" pitchFamily="18" charset="0"/>
            </a:endParaRPr>
          </a:p>
        </p:txBody>
      </p:sp>
      <p:pic>
        <p:nvPicPr>
          <p:cNvPr id="9" name="Picture 1" descr="A bowl of grey cement&#10;&#10;Description automatically generated">
            <a:extLst>
              <a:ext uri="{FF2B5EF4-FFF2-40B4-BE49-F238E27FC236}">
                <a16:creationId xmlns:a16="http://schemas.microsoft.com/office/drawing/2014/main" id="{357504E6-6446-3EA1-9090-FFF343053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43" y="3952798"/>
            <a:ext cx="2238184" cy="2353938"/>
          </a:xfrm>
          <a:prstGeom prst="rect">
            <a:avLst/>
          </a:prstGeom>
        </p:spPr>
      </p:pic>
      <p:pic>
        <p:nvPicPr>
          <p:cNvPr id="10" name="Picture 22">
            <a:extLst>
              <a:ext uri="{FF2B5EF4-FFF2-40B4-BE49-F238E27FC236}">
                <a16:creationId xmlns:a16="http://schemas.microsoft.com/office/drawing/2014/main" id="{FE4D469F-7E76-A6F3-9E6A-4A5BA08795E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4017804" y="3969001"/>
            <a:ext cx="3128152" cy="2345836"/>
          </a:xfrm>
          <a:prstGeom prst="rect">
            <a:avLst/>
          </a:prstGeom>
          <a:noFill/>
          <a:ln>
            <a:noFill/>
          </a:ln>
        </p:spPr>
      </p:pic>
      <p:pic>
        <p:nvPicPr>
          <p:cNvPr id="11" name="Picture 31">
            <a:extLst>
              <a:ext uri="{FF2B5EF4-FFF2-40B4-BE49-F238E27FC236}">
                <a16:creationId xmlns:a16="http://schemas.microsoft.com/office/drawing/2014/main" id="{4D438AAE-6CCC-782A-F93D-58E81F1E86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8174197" y="3960899"/>
            <a:ext cx="3382486" cy="2353938"/>
          </a:xfrm>
          <a:prstGeom prst="rect">
            <a:avLst/>
          </a:prstGeom>
          <a:noFill/>
          <a:ln>
            <a:noFill/>
          </a:ln>
          <a:extLst>
            <a:ext uri="{53640926-AAD7-44D8-BBD7-CCE9431645EC}">
              <a14:shadowObscured xmlns:a14="http://schemas.microsoft.com/office/drawing/2010/main"/>
            </a:ext>
          </a:extLst>
        </p:spPr>
      </p:pic>
      <p:sp>
        <p:nvSpPr>
          <p:cNvPr id="6" name="TextBox 6">
            <a:extLst>
              <a:ext uri="{FF2B5EF4-FFF2-40B4-BE49-F238E27FC236}">
                <a16:creationId xmlns:a16="http://schemas.microsoft.com/office/drawing/2014/main" id="{D1382B99-5CB2-ADB4-117C-95187A3C2BB9}"/>
              </a:ext>
            </a:extLst>
          </p:cNvPr>
          <p:cNvSpPr txBox="1">
            <a:spLocks noChangeArrowheads="1"/>
          </p:cNvSpPr>
          <p:nvPr/>
        </p:nvSpPr>
        <p:spPr bwMode="auto">
          <a:xfrm>
            <a:off x="728755" y="2011836"/>
            <a:ext cx="27635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C1CAB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C1CAB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C1CAB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C1CAB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None/>
            </a:pPr>
            <a:r>
              <a:rPr lang="en-US" altLang="en-US" sz="1600">
                <a:latin typeface="Book Antiqua" panose="02040602050305030304" pitchFamily="18" charset="0"/>
              </a:rPr>
              <a:t>The mixing sequences were established considering the typical laboratory mixture suitable for low volume batches, in accordance to the EN 196-1 specifications.</a:t>
            </a:r>
            <a:endParaRPr lang="ro-RO" altLang="en-US" sz="1600">
              <a:latin typeface="Book Antiqua" panose="02040602050305030304" pitchFamily="18" charset="0"/>
            </a:endParaRPr>
          </a:p>
        </p:txBody>
      </p:sp>
      <p:sp>
        <p:nvSpPr>
          <p:cNvPr id="12" name="TextBox 11">
            <a:extLst>
              <a:ext uri="{FF2B5EF4-FFF2-40B4-BE49-F238E27FC236}">
                <a16:creationId xmlns:a16="http://schemas.microsoft.com/office/drawing/2014/main" id="{F50BFF2C-E5FB-1FB9-459B-6C60E54CAD2B}"/>
              </a:ext>
            </a:extLst>
          </p:cNvPr>
          <p:cNvSpPr txBox="1"/>
          <p:nvPr/>
        </p:nvSpPr>
        <p:spPr>
          <a:xfrm>
            <a:off x="4017803" y="2011836"/>
            <a:ext cx="3006496" cy="1569660"/>
          </a:xfrm>
          <a:prstGeom prst="rect">
            <a:avLst/>
          </a:prstGeom>
          <a:noFill/>
        </p:spPr>
        <p:txBody>
          <a:bodyPr wrap="square">
            <a:spAutoFit/>
          </a:bodyPr>
          <a:lstStyle/>
          <a:p>
            <a:pPr algn="just"/>
            <a:r>
              <a:rPr lang="en-US" sz="1600">
                <a:latin typeface="Book Antiqua" panose="02040602050305030304" pitchFamily="18" charset="0"/>
              </a:rPr>
              <a:t>The mortars were cast into prismatic, metallic moulds, and placed for initial 24 h curing at the temperature T (20±1)°C and relative humidity RH (90±5)%. </a:t>
            </a:r>
            <a:endParaRPr lang="en-GB" sz="1600">
              <a:latin typeface="Book Antiqua" panose="02040602050305030304" pitchFamily="18" charset="0"/>
            </a:endParaRPr>
          </a:p>
        </p:txBody>
      </p:sp>
      <p:sp>
        <p:nvSpPr>
          <p:cNvPr id="13" name="TextBox 12">
            <a:extLst>
              <a:ext uri="{FF2B5EF4-FFF2-40B4-BE49-F238E27FC236}">
                <a16:creationId xmlns:a16="http://schemas.microsoft.com/office/drawing/2014/main" id="{70DC3476-6ECD-EA74-B7B2-6242BC31DA66}"/>
              </a:ext>
            </a:extLst>
          </p:cNvPr>
          <p:cNvSpPr txBox="1"/>
          <p:nvPr/>
        </p:nvSpPr>
        <p:spPr>
          <a:xfrm>
            <a:off x="8174197" y="1862677"/>
            <a:ext cx="3215769" cy="1569660"/>
          </a:xfrm>
          <a:prstGeom prst="rect">
            <a:avLst/>
          </a:prstGeom>
          <a:noFill/>
        </p:spPr>
        <p:txBody>
          <a:bodyPr wrap="square">
            <a:spAutoFit/>
          </a:bodyPr>
          <a:lstStyle/>
          <a:p>
            <a:pPr algn="just"/>
            <a:r>
              <a:rPr lang="en-US" sz="1600">
                <a:latin typeface="Book Antiqua" panose="02040602050305030304" pitchFamily="18" charset="0"/>
              </a:rPr>
              <a:t>After 24 hours, the prismatic specimens were removed from the moulds and cured by water immersion at the temperature T (20±1) °C, until testing ages, performed at 7, 28 and 112 days.</a:t>
            </a:r>
          </a:p>
        </p:txBody>
      </p:sp>
    </p:spTree>
    <p:extLst>
      <p:ext uri="{BB962C8B-B14F-4D97-AF65-F5344CB8AC3E}">
        <p14:creationId xmlns:p14="http://schemas.microsoft.com/office/powerpoint/2010/main" val="2673845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17974-F8A1-8398-F0E1-4A02AFB9968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6AE1E59-17E7-D16D-C1C3-8161EB5DD33D}"/>
              </a:ext>
            </a:extLst>
          </p:cNvPr>
          <p:cNvSpPr>
            <a:spLocks noGrp="1"/>
          </p:cNvSpPr>
          <p:nvPr>
            <p:ph type="title"/>
          </p:nvPr>
        </p:nvSpPr>
        <p:spPr>
          <a:xfrm>
            <a:off x="377687" y="596349"/>
            <a:ext cx="11370365" cy="1297498"/>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chemeClr val="accent1">
                    <a:lumMod val="50000"/>
                  </a:schemeClr>
                </a:solidFill>
                <a:latin typeface="Book Antiqua" panose="02040602050305030304" pitchFamily="18" charset="0"/>
              </a:rPr>
              <a:t>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Fresh state evaluation of the SG mixes</a:t>
            </a:r>
            <a:endParaRPr lang="en-US" b="1" dirty="0">
              <a:latin typeface="Book Antiqua" panose="02040602050305030304" pitchFamily="18" charset="0"/>
            </a:endParaRPr>
          </a:p>
        </p:txBody>
      </p:sp>
      <p:sp>
        <p:nvSpPr>
          <p:cNvPr id="3" name="Substituent conținut 2">
            <a:extLst>
              <a:ext uri="{FF2B5EF4-FFF2-40B4-BE49-F238E27FC236}">
                <a16:creationId xmlns:a16="http://schemas.microsoft.com/office/drawing/2014/main" id="{EB880301-5488-DCBD-48FE-83E48866BD66}"/>
              </a:ext>
            </a:extLst>
          </p:cNvPr>
          <p:cNvSpPr>
            <a:spLocks noGrp="1"/>
          </p:cNvSpPr>
          <p:nvPr>
            <p:ph idx="1"/>
          </p:nvPr>
        </p:nvSpPr>
        <p:spPr>
          <a:xfrm>
            <a:off x="675860" y="1893847"/>
            <a:ext cx="10565297" cy="1535153"/>
          </a:xfrm>
        </p:spPr>
        <p:txBody>
          <a:bodyPr>
            <a:noAutofit/>
          </a:bodyPr>
          <a:lstStyle/>
          <a:p>
            <a:pPr marL="0" indent="0" algn="just">
              <a:buNone/>
            </a:pPr>
            <a:r>
              <a:rPr lang="en-US">
                <a:solidFill>
                  <a:sysClr val="windowText" lastClr="000000"/>
                </a:solidFill>
                <a:latin typeface="Book Antiqua" panose="02040602050305030304" pitchFamily="18" charset="0"/>
              </a:rPr>
              <a:t>The </a:t>
            </a:r>
            <a:r>
              <a:rPr lang="en-US" dirty="0">
                <a:solidFill>
                  <a:sysClr val="windowText" lastClr="000000"/>
                </a:solidFill>
                <a:latin typeface="Book Antiqua" panose="02040602050305030304" pitchFamily="18" charset="0"/>
              </a:rPr>
              <a:t>experimental results indicate that all mortar mixtures displayed a homogeneous fresh state, with SG mortars showing improved cohesiveness and a creamier texture compared to the reference mixes R1 and R2</a:t>
            </a:r>
            <a:r>
              <a:rPr lang="en-US">
                <a:solidFill>
                  <a:sysClr val="windowText" lastClr="000000"/>
                </a:solidFill>
                <a:latin typeface="Book Antiqua" panose="02040602050305030304" pitchFamily="18" charset="0"/>
              </a:rPr>
              <a:t>. </a:t>
            </a:r>
          </a:p>
          <a:p>
            <a:pPr marL="0" indent="0" algn="just">
              <a:buNone/>
            </a:pPr>
            <a:r>
              <a:rPr lang="en-US">
                <a:solidFill>
                  <a:sysClr val="windowText" lastClr="000000"/>
                </a:solidFill>
                <a:latin typeface="Book Antiqua" panose="02040602050305030304" pitchFamily="18" charset="0"/>
              </a:rPr>
              <a:t>This </a:t>
            </a:r>
            <a:r>
              <a:rPr lang="en-US" dirty="0">
                <a:solidFill>
                  <a:sysClr val="windowText" lastClr="000000"/>
                </a:solidFill>
                <a:latin typeface="Book Antiqua" panose="02040602050305030304" pitchFamily="18" charset="0"/>
              </a:rPr>
              <a:t>enhancement became more pronounced with higher levels of sand replacement and is attributed to the increased presence of fine particles in the SG material, as noted in initial study.</a:t>
            </a:r>
          </a:p>
        </p:txBody>
      </p:sp>
      <p:sp>
        <p:nvSpPr>
          <p:cNvPr id="6" name="CasetăText 5">
            <a:extLst>
              <a:ext uri="{FF2B5EF4-FFF2-40B4-BE49-F238E27FC236}">
                <a16:creationId xmlns:a16="http://schemas.microsoft.com/office/drawing/2014/main" id="{FACECBB4-FA9F-D110-9B6D-E71F2188A4DC}"/>
              </a:ext>
            </a:extLst>
          </p:cNvPr>
          <p:cNvSpPr txBox="1"/>
          <p:nvPr/>
        </p:nvSpPr>
        <p:spPr>
          <a:xfrm>
            <a:off x="2236614" y="6035302"/>
            <a:ext cx="8237335" cy="646331"/>
          </a:xfrm>
          <a:prstGeom prst="rect">
            <a:avLst/>
          </a:prstGeom>
        </p:spPr>
        <p:txBody>
          <a:bodyPr vert="horz" lIns="91440" tIns="45720" rIns="91440" bIns="45720" rtlCol="0" anchor="ctr">
            <a:noAutofit/>
          </a:bodyPr>
          <a:lstStyle>
            <a:lvl1pPr indent="0">
              <a:spcBef>
                <a:spcPct val="20000"/>
              </a:spcBef>
              <a:spcAft>
                <a:spcPts val="600"/>
              </a:spcAft>
              <a:buClr>
                <a:schemeClr val="accent2"/>
              </a:buClr>
              <a:buSzPct val="92000"/>
              <a:buFont typeface="Wingdings 2" panose="05020102010507070707" pitchFamily="18" charset="2"/>
              <a:buNone/>
              <a:defRPr>
                <a:solidFill>
                  <a:sysClr val="windowText" lastClr="000000"/>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dirty="0">
                <a:latin typeface="Book Antiqua" panose="02040602050305030304" pitchFamily="18" charset="0"/>
              </a:rPr>
              <a:t>Fresh state aspect of the mortars: a) R2; b) </a:t>
            </a:r>
            <a:r>
              <a:rPr lang="en-US">
                <a:latin typeface="Book Antiqua" panose="02040602050305030304" pitchFamily="18" charset="0"/>
              </a:rPr>
              <a:t>SG 1, </a:t>
            </a:r>
            <a:r>
              <a:rPr lang="en-US" dirty="0">
                <a:latin typeface="Book Antiqua" panose="02040602050305030304" pitchFamily="18" charset="0"/>
              </a:rPr>
              <a:t>10%; c) </a:t>
            </a:r>
            <a:r>
              <a:rPr lang="en-US">
                <a:latin typeface="Book Antiqua" panose="02040602050305030304" pitchFamily="18" charset="0"/>
              </a:rPr>
              <a:t>SG 1, </a:t>
            </a:r>
            <a:r>
              <a:rPr lang="en-US" dirty="0">
                <a:latin typeface="Book Antiqua" panose="02040602050305030304" pitchFamily="18" charset="0"/>
              </a:rPr>
              <a:t>30%; d) </a:t>
            </a:r>
            <a:r>
              <a:rPr lang="en-US">
                <a:latin typeface="Book Antiqua" panose="02040602050305030304" pitchFamily="18" charset="0"/>
              </a:rPr>
              <a:t>SG 1, </a:t>
            </a:r>
            <a:r>
              <a:rPr lang="en-US" dirty="0">
                <a:latin typeface="Book Antiqua" panose="02040602050305030304" pitchFamily="18" charset="0"/>
              </a:rPr>
              <a:t>50%</a:t>
            </a:r>
          </a:p>
        </p:txBody>
      </p:sp>
      <p:pic>
        <p:nvPicPr>
          <p:cNvPr id="7" name="Imagine 6">
            <a:extLst>
              <a:ext uri="{FF2B5EF4-FFF2-40B4-BE49-F238E27FC236}">
                <a16:creationId xmlns:a16="http://schemas.microsoft.com/office/drawing/2014/main" id="{F1DB20FB-8958-C97E-8132-865A097F1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95" y="3568148"/>
            <a:ext cx="10075426" cy="2467154"/>
          </a:xfrm>
          <a:prstGeom prst="rect">
            <a:avLst/>
          </a:prstGeom>
        </p:spPr>
      </p:pic>
    </p:spTree>
    <p:extLst>
      <p:ext uri="{BB962C8B-B14F-4D97-AF65-F5344CB8AC3E}">
        <p14:creationId xmlns:p14="http://schemas.microsoft.com/office/powerpoint/2010/main" val="250055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14923-DBD5-6B14-0FA7-62C27E1CB0FA}"/>
            </a:ext>
          </a:extLst>
        </p:cNvPr>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26A0F35D-51B6-512E-4CB2-3DE8CB296D66}"/>
              </a:ext>
            </a:extLst>
          </p:cNvPr>
          <p:cNvSpPr>
            <a:spLocks noGrp="1"/>
          </p:cNvSpPr>
          <p:nvPr>
            <p:ph idx="1"/>
          </p:nvPr>
        </p:nvSpPr>
        <p:spPr>
          <a:xfrm>
            <a:off x="295857" y="1915524"/>
            <a:ext cx="11600283" cy="859292"/>
          </a:xfrm>
        </p:spPr>
        <p:txBody>
          <a:bodyPr>
            <a:noAutofit/>
          </a:bodyPr>
          <a:lstStyle/>
          <a:p>
            <a:pPr marL="0" indent="0" algn="just">
              <a:buNone/>
            </a:pPr>
            <a:r>
              <a:rPr lang="en-US">
                <a:solidFill>
                  <a:sysClr val="windowText" lastClr="000000"/>
                </a:solidFill>
                <a:latin typeface="Book Antiqua" panose="02040602050305030304" pitchFamily="18" charset="0"/>
              </a:rPr>
              <a:t>The fresh bulk density for SG 30% and SG 50% mixes was determined according to SR EN 1015-6  by weighing the freshly poured material into a container  of predetermined volume and reporting its volume, 1 l.</a:t>
            </a:r>
          </a:p>
        </p:txBody>
      </p:sp>
      <p:sp>
        <p:nvSpPr>
          <p:cNvPr id="6" name="CasetăText 5">
            <a:extLst>
              <a:ext uri="{FF2B5EF4-FFF2-40B4-BE49-F238E27FC236}">
                <a16:creationId xmlns:a16="http://schemas.microsoft.com/office/drawing/2014/main" id="{F518A63D-B040-BB9C-08D3-5179BD4C84BD}"/>
              </a:ext>
            </a:extLst>
          </p:cNvPr>
          <p:cNvSpPr txBox="1"/>
          <p:nvPr/>
        </p:nvSpPr>
        <p:spPr>
          <a:xfrm>
            <a:off x="917391" y="6174450"/>
            <a:ext cx="11282232" cy="646331"/>
          </a:xfrm>
          <a:prstGeom prst="rect">
            <a:avLst/>
          </a:prstGeom>
        </p:spPr>
        <p:txBody>
          <a:bodyPr vert="horz" lIns="91440" tIns="45720" rIns="91440" bIns="45720" rtlCol="0" anchor="ctr">
            <a:noAutofit/>
          </a:bodyPr>
          <a:lstStyle>
            <a:lvl1pPr indent="0">
              <a:spcBef>
                <a:spcPct val="20000"/>
              </a:spcBef>
              <a:spcAft>
                <a:spcPts val="600"/>
              </a:spcAft>
              <a:buClr>
                <a:schemeClr val="accent2"/>
              </a:buClr>
              <a:buSzPct val="92000"/>
              <a:buFont typeface="Wingdings 2" panose="05020102010507070707" pitchFamily="18" charset="2"/>
              <a:buNone/>
              <a:defRPr>
                <a:solidFill>
                  <a:sysClr val="windowText" lastClr="000000"/>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lgn="just"/>
            <a:r>
              <a:rPr lang="en-US">
                <a:latin typeface="Book Antiqua" panose="02040602050305030304" pitchFamily="18" charset="0"/>
              </a:rPr>
              <a:t>Fresh state characteristics: a) fresh state density b) and c) material consistency determined by flow table</a:t>
            </a:r>
            <a:endParaRPr lang="en-US" dirty="0">
              <a:latin typeface="Book Antiqua" panose="02040602050305030304" pitchFamily="18" charset="0"/>
            </a:endParaRPr>
          </a:p>
        </p:txBody>
      </p:sp>
      <p:pic>
        <p:nvPicPr>
          <p:cNvPr id="4" name="Imagine 3">
            <a:extLst>
              <a:ext uri="{FF2B5EF4-FFF2-40B4-BE49-F238E27FC236}">
                <a16:creationId xmlns:a16="http://schemas.microsoft.com/office/drawing/2014/main" id="{E05C6CCF-AED1-4B3F-5483-311968A99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074" y="3852283"/>
            <a:ext cx="6991851" cy="2411620"/>
          </a:xfrm>
          <a:prstGeom prst="rect">
            <a:avLst/>
          </a:prstGeom>
        </p:spPr>
      </p:pic>
      <p:sp>
        <p:nvSpPr>
          <p:cNvPr id="5" name="Substituent conținut 2">
            <a:extLst>
              <a:ext uri="{FF2B5EF4-FFF2-40B4-BE49-F238E27FC236}">
                <a16:creationId xmlns:a16="http://schemas.microsoft.com/office/drawing/2014/main" id="{10E021A7-C4DF-E217-61B9-08715A1CF9DA}"/>
              </a:ext>
            </a:extLst>
          </p:cNvPr>
          <p:cNvSpPr txBox="1">
            <a:spLocks/>
          </p:cNvSpPr>
          <p:nvPr/>
        </p:nvSpPr>
        <p:spPr>
          <a:xfrm>
            <a:off x="295856" y="2623609"/>
            <a:ext cx="11600283" cy="859292"/>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None/>
            </a:pPr>
            <a:r>
              <a:rPr lang="en-US">
                <a:solidFill>
                  <a:sysClr val="windowText" lastClr="000000"/>
                </a:solidFill>
                <a:latin typeface="Book Antiqua" panose="02040602050305030304" pitchFamily="18" charset="0"/>
              </a:rPr>
              <a:t>The consistency of the SG 30% and SG 50% fresh mortars was determined by the reference method, i.e. spreading mass according to SR EN 1015-3 .</a:t>
            </a:r>
          </a:p>
        </p:txBody>
      </p:sp>
      <p:sp>
        <p:nvSpPr>
          <p:cNvPr id="10" name="Titlu 1">
            <a:extLst>
              <a:ext uri="{FF2B5EF4-FFF2-40B4-BE49-F238E27FC236}">
                <a16:creationId xmlns:a16="http://schemas.microsoft.com/office/drawing/2014/main" id="{99154F01-9CF4-589A-CC50-12A41D71FDC6}"/>
              </a:ext>
            </a:extLst>
          </p:cNvPr>
          <p:cNvSpPr>
            <a:spLocks noGrp="1"/>
          </p:cNvSpPr>
          <p:nvPr>
            <p:ph type="title"/>
          </p:nvPr>
        </p:nvSpPr>
        <p:spPr>
          <a:xfrm>
            <a:off x="377687" y="596349"/>
            <a:ext cx="11370365" cy="1297498"/>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chemeClr val="accent1">
                    <a:lumMod val="50000"/>
                  </a:schemeClr>
                </a:solidFill>
                <a:latin typeface="Book Antiqua" panose="02040602050305030304" pitchFamily="18" charset="0"/>
              </a:rPr>
              <a:t>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Fresh state evaluation of the SG mixes</a:t>
            </a:r>
            <a:endParaRPr lang="en-US" b="1" dirty="0">
              <a:latin typeface="Book Antiqua" panose="02040602050305030304" pitchFamily="18" charset="0"/>
            </a:endParaRPr>
          </a:p>
        </p:txBody>
      </p:sp>
    </p:spTree>
    <p:extLst>
      <p:ext uri="{BB962C8B-B14F-4D97-AF65-F5344CB8AC3E}">
        <p14:creationId xmlns:p14="http://schemas.microsoft.com/office/powerpoint/2010/main" val="2388928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ABE54-5CBD-2B50-6385-B044C9383D93}"/>
            </a:ext>
          </a:extLst>
        </p:cNvPr>
        <p:cNvGrpSpPr/>
        <p:nvPr/>
      </p:nvGrpSpPr>
      <p:grpSpPr>
        <a:xfrm>
          <a:off x="0" y="0"/>
          <a:ext cx="0" cy="0"/>
          <a:chOff x="0" y="0"/>
          <a:chExt cx="0" cy="0"/>
        </a:xfrm>
      </p:grpSpPr>
      <p:sp>
        <p:nvSpPr>
          <p:cNvPr id="6" name="CasetăText 5">
            <a:extLst>
              <a:ext uri="{FF2B5EF4-FFF2-40B4-BE49-F238E27FC236}">
                <a16:creationId xmlns:a16="http://schemas.microsoft.com/office/drawing/2014/main" id="{4B93010D-2B63-FAC3-A578-6DB98FDA3ECC}"/>
              </a:ext>
            </a:extLst>
          </p:cNvPr>
          <p:cNvSpPr txBox="1"/>
          <p:nvPr/>
        </p:nvSpPr>
        <p:spPr>
          <a:xfrm>
            <a:off x="3203391" y="6252845"/>
            <a:ext cx="11282232" cy="646331"/>
          </a:xfrm>
          <a:prstGeom prst="rect">
            <a:avLst/>
          </a:prstGeom>
        </p:spPr>
        <p:txBody>
          <a:bodyPr vert="horz" lIns="91440" tIns="45720" rIns="91440" bIns="45720" rtlCol="0" anchor="ctr">
            <a:noAutofit/>
          </a:bodyPr>
          <a:lstStyle>
            <a:lvl1pPr indent="0">
              <a:spcBef>
                <a:spcPct val="20000"/>
              </a:spcBef>
              <a:spcAft>
                <a:spcPts val="600"/>
              </a:spcAft>
              <a:buClr>
                <a:schemeClr val="accent2"/>
              </a:buClr>
              <a:buSzPct val="92000"/>
              <a:buFont typeface="Wingdings 2" panose="05020102010507070707" pitchFamily="18" charset="2"/>
              <a:buNone/>
              <a:defRPr>
                <a:solidFill>
                  <a:sysClr val="windowText" lastClr="000000"/>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lgn="just"/>
            <a:r>
              <a:rPr lang="en-US">
                <a:latin typeface="Book Antiqua" panose="02040602050305030304" pitchFamily="18" charset="0"/>
              </a:rPr>
              <a:t>Fresh state characteristics -  Fresh State Density</a:t>
            </a:r>
            <a:endParaRPr lang="en-US" dirty="0">
              <a:latin typeface="Book Antiqua" panose="02040602050305030304" pitchFamily="18" charset="0"/>
            </a:endParaRPr>
          </a:p>
        </p:txBody>
      </p:sp>
      <p:graphicFrame>
        <p:nvGraphicFramePr>
          <p:cNvPr id="9" name="Diagramă 10">
            <a:extLst>
              <a:ext uri="{FF2B5EF4-FFF2-40B4-BE49-F238E27FC236}">
                <a16:creationId xmlns:a16="http://schemas.microsoft.com/office/drawing/2014/main" id="{45D8565C-CB3C-EB40-D9BA-E6D36412066E}"/>
              </a:ext>
            </a:extLst>
          </p:cNvPr>
          <p:cNvGraphicFramePr>
            <a:graphicFrameLocks/>
          </p:cNvGraphicFramePr>
          <p:nvPr>
            <p:extLst>
              <p:ext uri="{D42A27DB-BD31-4B8C-83A1-F6EECF244321}">
                <p14:modId xmlns:p14="http://schemas.microsoft.com/office/powerpoint/2010/main" val="3246609775"/>
              </p:ext>
            </p:extLst>
          </p:nvPr>
        </p:nvGraphicFramePr>
        <p:xfrm>
          <a:off x="1212389" y="1868556"/>
          <a:ext cx="9767221" cy="4474029"/>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u 1">
            <a:extLst>
              <a:ext uri="{FF2B5EF4-FFF2-40B4-BE49-F238E27FC236}">
                <a16:creationId xmlns:a16="http://schemas.microsoft.com/office/drawing/2014/main" id="{5571F5E1-0412-40B6-2C34-5DF51B1957D9}"/>
              </a:ext>
            </a:extLst>
          </p:cNvPr>
          <p:cNvSpPr>
            <a:spLocks noGrp="1"/>
          </p:cNvSpPr>
          <p:nvPr>
            <p:ph type="title"/>
          </p:nvPr>
        </p:nvSpPr>
        <p:spPr>
          <a:xfrm>
            <a:off x="377687" y="596349"/>
            <a:ext cx="11370365" cy="1297498"/>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chemeClr val="accent1">
                    <a:lumMod val="50000"/>
                  </a:schemeClr>
                </a:solidFill>
                <a:latin typeface="Book Antiqua" panose="02040602050305030304" pitchFamily="18" charset="0"/>
              </a:rPr>
              <a:t>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Fresh state evaluation of the SG mixes</a:t>
            </a:r>
            <a:endParaRPr lang="en-US" b="1" dirty="0">
              <a:latin typeface="Book Antiqua" panose="02040602050305030304" pitchFamily="18" charset="0"/>
            </a:endParaRPr>
          </a:p>
        </p:txBody>
      </p:sp>
    </p:spTree>
    <p:extLst>
      <p:ext uri="{BB962C8B-B14F-4D97-AF65-F5344CB8AC3E}">
        <p14:creationId xmlns:p14="http://schemas.microsoft.com/office/powerpoint/2010/main" val="341861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EEC97-26EB-5085-D854-4BC6900B0F67}"/>
            </a:ext>
          </a:extLst>
        </p:cNvPr>
        <p:cNvGrpSpPr/>
        <p:nvPr/>
      </p:nvGrpSpPr>
      <p:grpSpPr>
        <a:xfrm>
          <a:off x="0" y="0"/>
          <a:ext cx="0" cy="0"/>
          <a:chOff x="0" y="0"/>
          <a:chExt cx="0" cy="0"/>
        </a:xfrm>
      </p:grpSpPr>
      <p:graphicFrame>
        <p:nvGraphicFramePr>
          <p:cNvPr id="3" name="Diagramă 9">
            <a:extLst>
              <a:ext uri="{FF2B5EF4-FFF2-40B4-BE49-F238E27FC236}">
                <a16:creationId xmlns:a16="http://schemas.microsoft.com/office/drawing/2014/main" id="{30168B17-0DAC-953C-8AC2-38779486DD57}"/>
              </a:ext>
            </a:extLst>
          </p:cNvPr>
          <p:cNvGraphicFramePr>
            <a:graphicFrameLocks/>
          </p:cNvGraphicFramePr>
          <p:nvPr>
            <p:extLst>
              <p:ext uri="{D42A27DB-BD31-4B8C-83A1-F6EECF244321}">
                <p14:modId xmlns:p14="http://schemas.microsoft.com/office/powerpoint/2010/main" val="3734278996"/>
              </p:ext>
            </p:extLst>
          </p:nvPr>
        </p:nvGraphicFramePr>
        <p:xfrm>
          <a:off x="1969368" y="1979182"/>
          <a:ext cx="8597972" cy="4273663"/>
        </p:xfrm>
        <a:graphic>
          <a:graphicData uri="http://schemas.openxmlformats.org/drawingml/2006/chart">
            <c:chart xmlns:c="http://schemas.openxmlformats.org/drawingml/2006/chart" xmlns:r="http://schemas.openxmlformats.org/officeDocument/2006/relationships" r:id="rId3"/>
          </a:graphicData>
        </a:graphic>
      </p:graphicFrame>
      <p:sp>
        <p:nvSpPr>
          <p:cNvPr id="4" name="CasetăText 5">
            <a:extLst>
              <a:ext uri="{FF2B5EF4-FFF2-40B4-BE49-F238E27FC236}">
                <a16:creationId xmlns:a16="http://schemas.microsoft.com/office/drawing/2014/main" id="{CB765F4E-80BC-3C5D-612D-A5B274097AA8}"/>
              </a:ext>
            </a:extLst>
          </p:cNvPr>
          <p:cNvSpPr txBox="1"/>
          <p:nvPr/>
        </p:nvSpPr>
        <p:spPr>
          <a:xfrm>
            <a:off x="3233209" y="6174450"/>
            <a:ext cx="6835130" cy="646331"/>
          </a:xfrm>
          <a:prstGeom prst="rect">
            <a:avLst/>
          </a:prstGeom>
        </p:spPr>
        <p:txBody>
          <a:bodyPr vert="horz" lIns="91440" tIns="45720" rIns="91440" bIns="45720" rtlCol="0" anchor="ctr">
            <a:noAutofit/>
          </a:bodyPr>
          <a:lstStyle>
            <a:lvl1pPr indent="0">
              <a:spcBef>
                <a:spcPct val="20000"/>
              </a:spcBef>
              <a:spcAft>
                <a:spcPts val="600"/>
              </a:spcAft>
              <a:buClr>
                <a:schemeClr val="accent2"/>
              </a:buClr>
              <a:buSzPct val="92000"/>
              <a:buFont typeface="Wingdings 2" panose="05020102010507070707" pitchFamily="18" charset="2"/>
              <a:buNone/>
              <a:defRPr>
                <a:solidFill>
                  <a:sysClr val="windowText" lastClr="000000"/>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algn="just"/>
            <a:r>
              <a:rPr lang="en-US">
                <a:latin typeface="Book Antiqua" panose="02040602050305030304" pitchFamily="18" charset="0"/>
              </a:rPr>
              <a:t>Fresh state characteristics -  Mortar consistancy</a:t>
            </a:r>
            <a:endParaRPr lang="en-US" dirty="0">
              <a:latin typeface="Book Antiqua" panose="02040602050305030304" pitchFamily="18" charset="0"/>
            </a:endParaRPr>
          </a:p>
        </p:txBody>
      </p:sp>
      <p:sp>
        <p:nvSpPr>
          <p:cNvPr id="8" name="Titlu 1">
            <a:extLst>
              <a:ext uri="{FF2B5EF4-FFF2-40B4-BE49-F238E27FC236}">
                <a16:creationId xmlns:a16="http://schemas.microsoft.com/office/drawing/2014/main" id="{7F360EB7-98BC-4469-5246-CA56562B3C30}"/>
              </a:ext>
            </a:extLst>
          </p:cNvPr>
          <p:cNvSpPr>
            <a:spLocks noGrp="1"/>
          </p:cNvSpPr>
          <p:nvPr>
            <p:ph type="title"/>
          </p:nvPr>
        </p:nvSpPr>
        <p:spPr>
          <a:xfrm>
            <a:off x="377687" y="596349"/>
            <a:ext cx="11370365" cy="1297498"/>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chemeClr val="accent1">
                    <a:lumMod val="50000"/>
                  </a:schemeClr>
                </a:solidFill>
                <a:latin typeface="Book Antiqua" panose="02040602050305030304" pitchFamily="18" charset="0"/>
              </a:rPr>
              <a:t>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Fresh state evaluation of the SG mixes</a:t>
            </a:r>
            <a:endParaRPr lang="en-US" b="1" dirty="0">
              <a:latin typeface="Book Antiqua" panose="02040602050305030304" pitchFamily="18" charset="0"/>
            </a:endParaRPr>
          </a:p>
        </p:txBody>
      </p:sp>
    </p:spTree>
    <p:extLst>
      <p:ext uri="{BB962C8B-B14F-4D97-AF65-F5344CB8AC3E}">
        <p14:creationId xmlns:p14="http://schemas.microsoft.com/office/powerpoint/2010/main" val="342897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93A858C-C0E2-48A7-E09F-B3615B087C8A}"/>
              </a:ext>
            </a:extLst>
          </p:cNvPr>
          <p:cNvSpPr/>
          <p:nvPr/>
        </p:nvSpPr>
        <p:spPr>
          <a:xfrm>
            <a:off x="1568668" y="1794279"/>
            <a:ext cx="2743200" cy="2743200"/>
          </a:xfrm>
          <a:prstGeom prst="ellipse">
            <a:avLst/>
          </a:prstGeom>
          <a:solidFill>
            <a:schemeClr val="accent3">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8" name="Arc plin 7">
            <a:extLst>
              <a:ext uri="{FF2B5EF4-FFF2-40B4-BE49-F238E27FC236}">
                <a16:creationId xmlns:a16="http://schemas.microsoft.com/office/drawing/2014/main" id="{710DB475-0654-578A-0FDE-A1167FC0D019}"/>
              </a:ext>
            </a:extLst>
          </p:cNvPr>
          <p:cNvSpPr/>
          <p:nvPr/>
        </p:nvSpPr>
        <p:spPr>
          <a:xfrm>
            <a:off x="1483930" y="1702839"/>
            <a:ext cx="2926080" cy="2926080"/>
          </a:xfrm>
          <a:prstGeom prst="blockArc">
            <a:avLst>
              <a:gd name="adj1" fmla="val 16262498"/>
              <a:gd name="adj2" fmla="val 18299506"/>
              <a:gd name="adj3" fmla="val 3378"/>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ook Antiqua" panose="02040602050305030304" pitchFamily="18" charset="0"/>
            </a:endParaRPr>
          </a:p>
        </p:txBody>
      </p:sp>
      <p:sp>
        <p:nvSpPr>
          <p:cNvPr id="12" name="Arc plin 11">
            <a:extLst>
              <a:ext uri="{FF2B5EF4-FFF2-40B4-BE49-F238E27FC236}">
                <a16:creationId xmlns:a16="http://schemas.microsoft.com/office/drawing/2014/main" id="{9C52A8C1-F2C2-D539-81C3-29CA9930D09A}"/>
              </a:ext>
            </a:extLst>
          </p:cNvPr>
          <p:cNvSpPr/>
          <p:nvPr/>
        </p:nvSpPr>
        <p:spPr>
          <a:xfrm rot="2026391">
            <a:off x="1483930" y="1702839"/>
            <a:ext cx="2926080" cy="2926080"/>
          </a:xfrm>
          <a:prstGeom prst="blockArc">
            <a:avLst>
              <a:gd name="adj1" fmla="val 16262498"/>
              <a:gd name="adj2" fmla="val 18299506"/>
              <a:gd name="adj3" fmla="val 3378"/>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ook Antiqua" panose="02040602050305030304" pitchFamily="18" charset="0"/>
            </a:endParaRPr>
          </a:p>
        </p:txBody>
      </p:sp>
      <p:sp>
        <p:nvSpPr>
          <p:cNvPr id="13" name="Arc plin 12">
            <a:extLst>
              <a:ext uri="{FF2B5EF4-FFF2-40B4-BE49-F238E27FC236}">
                <a16:creationId xmlns:a16="http://schemas.microsoft.com/office/drawing/2014/main" id="{199B28DB-F8B3-16BD-77A0-C5D55C663F1B}"/>
              </a:ext>
            </a:extLst>
          </p:cNvPr>
          <p:cNvSpPr/>
          <p:nvPr/>
        </p:nvSpPr>
        <p:spPr>
          <a:xfrm rot="4054605">
            <a:off x="1483930" y="1702839"/>
            <a:ext cx="2926080" cy="2926080"/>
          </a:xfrm>
          <a:prstGeom prst="blockArc">
            <a:avLst>
              <a:gd name="adj1" fmla="val 16262498"/>
              <a:gd name="adj2" fmla="val 18299506"/>
              <a:gd name="adj3" fmla="val 3378"/>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ook Antiqua" panose="02040602050305030304" pitchFamily="18" charset="0"/>
            </a:endParaRPr>
          </a:p>
        </p:txBody>
      </p:sp>
      <p:sp>
        <p:nvSpPr>
          <p:cNvPr id="14" name="Arc plin 13">
            <a:extLst>
              <a:ext uri="{FF2B5EF4-FFF2-40B4-BE49-F238E27FC236}">
                <a16:creationId xmlns:a16="http://schemas.microsoft.com/office/drawing/2014/main" id="{10DF999F-8FAA-59C8-4CE8-06CB1A248BF6}"/>
              </a:ext>
            </a:extLst>
          </p:cNvPr>
          <p:cNvSpPr/>
          <p:nvPr/>
        </p:nvSpPr>
        <p:spPr>
          <a:xfrm rot="6083875">
            <a:off x="1483930" y="1702839"/>
            <a:ext cx="2926080" cy="2926080"/>
          </a:xfrm>
          <a:prstGeom prst="blockArc">
            <a:avLst>
              <a:gd name="adj1" fmla="val 16262498"/>
              <a:gd name="adj2" fmla="val 18299506"/>
              <a:gd name="adj3" fmla="val 3378"/>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ook Antiqua" panose="02040602050305030304" pitchFamily="18" charset="0"/>
            </a:endParaRPr>
          </a:p>
        </p:txBody>
      </p:sp>
      <p:sp>
        <p:nvSpPr>
          <p:cNvPr id="19" name="Dreptunghi: colțuri rotunjite 18">
            <a:extLst>
              <a:ext uri="{FF2B5EF4-FFF2-40B4-BE49-F238E27FC236}">
                <a16:creationId xmlns:a16="http://schemas.microsoft.com/office/drawing/2014/main" id="{E84B6D3E-67E6-6A4C-B016-72798BDC1058}"/>
              </a:ext>
            </a:extLst>
          </p:cNvPr>
          <p:cNvSpPr/>
          <p:nvPr/>
        </p:nvSpPr>
        <p:spPr>
          <a:xfrm>
            <a:off x="6096000" y="1180349"/>
            <a:ext cx="5125662" cy="783223"/>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20" name="Dreptunghi: colțuri rotunjite 19">
            <a:extLst>
              <a:ext uri="{FF2B5EF4-FFF2-40B4-BE49-F238E27FC236}">
                <a16:creationId xmlns:a16="http://schemas.microsoft.com/office/drawing/2014/main" id="{B5F372A1-F258-78CA-DEA4-30998442B6AA}"/>
              </a:ext>
            </a:extLst>
          </p:cNvPr>
          <p:cNvSpPr/>
          <p:nvPr/>
        </p:nvSpPr>
        <p:spPr>
          <a:xfrm>
            <a:off x="6589856" y="2468661"/>
            <a:ext cx="5014450" cy="762000"/>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1" name="Dreptunghi: colțuri rotunjite 20">
            <a:extLst>
              <a:ext uri="{FF2B5EF4-FFF2-40B4-BE49-F238E27FC236}">
                <a16:creationId xmlns:a16="http://schemas.microsoft.com/office/drawing/2014/main" id="{3477D6C8-1C8D-CD48-8BC5-40F1B57C277A}"/>
              </a:ext>
            </a:extLst>
          </p:cNvPr>
          <p:cNvSpPr/>
          <p:nvPr/>
        </p:nvSpPr>
        <p:spPr>
          <a:xfrm>
            <a:off x="6420067" y="3758136"/>
            <a:ext cx="4848929" cy="753163"/>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2" name="Dreptunghi: colțuri rotunjite 21">
            <a:extLst>
              <a:ext uri="{FF2B5EF4-FFF2-40B4-BE49-F238E27FC236}">
                <a16:creationId xmlns:a16="http://schemas.microsoft.com/office/drawing/2014/main" id="{EACF9F9C-B476-2C3E-E08F-8D6310CCC632}"/>
              </a:ext>
            </a:extLst>
          </p:cNvPr>
          <p:cNvSpPr/>
          <p:nvPr/>
        </p:nvSpPr>
        <p:spPr>
          <a:xfrm>
            <a:off x="5595032" y="5012791"/>
            <a:ext cx="4158786" cy="762000"/>
          </a:xfrm>
          <a:prstGeom prst="round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3" name="Arc 22">
            <a:extLst>
              <a:ext uri="{FF2B5EF4-FFF2-40B4-BE49-F238E27FC236}">
                <a16:creationId xmlns:a16="http://schemas.microsoft.com/office/drawing/2014/main" id="{EE9E1F1B-6A94-FBD4-0628-BBBA551B60C2}"/>
              </a:ext>
            </a:extLst>
          </p:cNvPr>
          <p:cNvSpPr/>
          <p:nvPr/>
        </p:nvSpPr>
        <p:spPr>
          <a:xfrm>
            <a:off x="798547" y="1198650"/>
            <a:ext cx="4058915" cy="393445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Book Antiqua" panose="02040602050305030304" pitchFamily="18" charset="0"/>
            </a:endParaRPr>
          </a:p>
        </p:txBody>
      </p:sp>
      <p:sp>
        <p:nvSpPr>
          <p:cNvPr id="24" name="Arc 23">
            <a:extLst>
              <a:ext uri="{FF2B5EF4-FFF2-40B4-BE49-F238E27FC236}">
                <a16:creationId xmlns:a16="http://schemas.microsoft.com/office/drawing/2014/main" id="{336D79B5-8C3D-54EB-BABA-FAF6FFBD2C84}"/>
              </a:ext>
            </a:extLst>
          </p:cNvPr>
          <p:cNvSpPr/>
          <p:nvPr/>
        </p:nvSpPr>
        <p:spPr>
          <a:xfrm rot="5400000">
            <a:off x="860775" y="1198650"/>
            <a:ext cx="4058915" cy="393445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Book Antiqua" panose="02040602050305030304" pitchFamily="18" charset="0"/>
            </a:endParaRPr>
          </a:p>
        </p:txBody>
      </p:sp>
      <p:sp>
        <p:nvSpPr>
          <p:cNvPr id="25" name="Oval 24">
            <a:extLst>
              <a:ext uri="{FF2B5EF4-FFF2-40B4-BE49-F238E27FC236}">
                <a16:creationId xmlns:a16="http://schemas.microsoft.com/office/drawing/2014/main" id="{D28402A1-867C-47B8-ACE9-CE19B65E7F1F}"/>
              </a:ext>
            </a:extLst>
          </p:cNvPr>
          <p:cNvSpPr/>
          <p:nvPr/>
        </p:nvSpPr>
        <p:spPr>
          <a:xfrm>
            <a:off x="3454618" y="1232562"/>
            <a:ext cx="215900" cy="210002"/>
          </a:xfrm>
          <a:prstGeom prst="ellipse">
            <a:avLst/>
          </a:prstGeom>
          <a:solidFill>
            <a:srgbClr val="D1E2B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7" name="Oval 26">
            <a:extLst>
              <a:ext uri="{FF2B5EF4-FFF2-40B4-BE49-F238E27FC236}">
                <a16:creationId xmlns:a16="http://schemas.microsoft.com/office/drawing/2014/main" id="{71536F9B-4255-6784-A597-94F48B6C0C3C}"/>
              </a:ext>
            </a:extLst>
          </p:cNvPr>
          <p:cNvSpPr/>
          <p:nvPr/>
        </p:nvSpPr>
        <p:spPr>
          <a:xfrm>
            <a:off x="4349537" y="1892962"/>
            <a:ext cx="215900" cy="210002"/>
          </a:xfrm>
          <a:prstGeom prst="ellipse">
            <a:avLst/>
          </a:prstGeom>
          <a:solidFill>
            <a:srgbClr val="BAD39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8" name="Oval 27">
            <a:extLst>
              <a:ext uri="{FF2B5EF4-FFF2-40B4-BE49-F238E27FC236}">
                <a16:creationId xmlns:a16="http://schemas.microsoft.com/office/drawing/2014/main" id="{74859ECC-9BD4-464C-DAD2-F1330729045A}"/>
              </a:ext>
            </a:extLst>
          </p:cNvPr>
          <p:cNvSpPr/>
          <p:nvPr/>
        </p:nvSpPr>
        <p:spPr>
          <a:xfrm>
            <a:off x="4755037" y="2813743"/>
            <a:ext cx="215900" cy="210002"/>
          </a:xfrm>
          <a:prstGeom prst="ellipse">
            <a:avLst/>
          </a:prstGeom>
          <a:solidFill>
            <a:srgbClr val="284D42"/>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29" name="Oval 28">
            <a:extLst>
              <a:ext uri="{FF2B5EF4-FFF2-40B4-BE49-F238E27FC236}">
                <a16:creationId xmlns:a16="http://schemas.microsoft.com/office/drawing/2014/main" id="{474338CA-DF81-7B28-D6D2-FD8E8072B6B6}"/>
              </a:ext>
            </a:extLst>
          </p:cNvPr>
          <p:cNvSpPr/>
          <p:nvPr/>
        </p:nvSpPr>
        <p:spPr>
          <a:xfrm>
            <a:off x="4539123" y="3945057"/>
            <a:ext cx="215900" cy="210002"/>
          </a:xfrm>
          <a:prstGeom prst="ellipse">
            <a:avLst/>
          </a:prstGeom>
          <a:solidFill>
            <a:srgbClr val="1B332C"/>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Book Antiqua" panose="02040602050305030304" pitchFamily="18" charset="0"/>
            </a:endParaRPr>
          </a:p>
        </p:txBody>
      </p:sp>
      <p:sp>
        <p:nvSpPr>
          <p:cNvPr id="35" name="Oval 34">
            <a:extLst>
              <a:ext uri="{FF2B5EF4-FFF2-40B4-BE49-F238E27FC236}">
                <a16:creationId xmlns:a16="http://schemas.microsoft.com/office/drawing/2014/main" id="{73384301-8AB2-6968-44E5-6BF29C5D96CB}"/>
              </a:ext>
            </a:extLst>
          </p:cNvPr>
          <p:cNvSpPr/>
          <p:nvPr/>
        </p:nvSpPr>
        <p:spPr>
          <a:xfrm>
            <a:off x="5789857" y="1180350"/>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37" name="Oval 36">
            <a:extLst>
              <a:ext uri="{FF2B5EF4-FFF2-40B4-BE49-F238E27FC236}">
                <a16:creationId xmlns:a16="http://schemas.microsoft.com/office/drawing/2014/main" id="{9EECB1F2-E515-77BD-CD3C-AA5A17D2E8A6}"/>
              </a:ext>
            </a:extLst>
          </p:cNvPr>
          <p:cNvSpPr/>
          <p:nvPr/>
        </p:nvSpPr>
        <p:spPr>
          <a:xfrm>
            <a:off x="6283713" y="2450351"/>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38" name="Oval 37">
            <a:extLst>
              <a:ext uri="{FF2B5EF4-FFF2-40B4-BE49-F238E27FC236}">
                <a16:creationId xmlns:a16="http://schemas.microsoft.com/office/drawing/2014/main" id="{B3EAD914-BA11-1D96-65C2-71BE7D03D734}"/>
              </a:ext>
            </a:extLst>
          </p:cNvPr>
          <p:cNvSpPr/>
          <p:nvPr/>
        </p:nvSpPr>
        <p:spPr>
          <a:xfrm>
            <a:off x="6096000" y="3743106"/>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39" name="Oval 38">
            <a:extLst>
              <a:ext uri="{FF2B5EF4-FFF2-40B4-BE49-F238E27FC236}">
                <a16:creationId xmlns:a16="http://schemas.microsoft.com/office/drawing/2014/main" id="{82EFEEFC-A322-3168-4BA7-CBE2CC078F7C}"/>
              </a:ext>
            </a:extLst>
          </p:cNvPr>
          <p:cNvSpPr/>
          <p:nvPr/>
        </p:nvSpPr>
        <p:spPr>
          <a:xfrm>
            <a:off x="5261552" y="5003954"/>
            <a:ext cx="805248" cy="768193"/>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Book Antiqua" panose="02040602050305030304" pitchFamily="18" charset="0"/>
            </a:endParaRPr>
          </a:p>
        </p:txBody>
      </p:sp>
      <p:sp>
        <p:nvSpPr>
          <p:cNvPr id="40" name="CasetăText 39">
            <a:extLst>
              <a:ext uri="{FF2B5EF4-FFF2-40B4-BE49-F238E27FC236}">
                <a16:creationId xmlns:a16="http://schemas.microsoft.com/office/drawing/2014/main" id="{634F7BAF-7959-4CC7-2482-F20E0788B29F}"/>
              </a:ext>
            </a:extLst>
          </p:cNvPr>
          <p:cNvSpPr txBox="1"/>
          <p:nvPr/>
        </p:nvSpPr>
        <p:spPr>
          <a:xfrm>
            <a:off x="5962868" y="1317076"/>
            <a:ext cx="457200"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a:t>
            </a:r>
            <a:endParaRPr lang="en-US" sz="2600" dirty="0">
              <a:latin typeface="Book Antiqua" panose="02040602050305030304" pitchFamily="18" charset="0"/>
              <a:cs typeface="Times New Roman" panose="02020603050405020304" pitchFamily="18" charset="0"/>
            </a:endParaRPr>
          </a:p>
        </p:txBody>
      </p:sp>
      <p:sp>
        <p:nvSpPr>
          <p:cNvPr id="41" name="CasetăText 40">
            <a:extLst>
              <a:ext uri="{FF2B5EF4-FFF2-40B4-BE49-F238E27FC236}">
                <a16:creationId xmlns:a16="http://schemas.microsoft.com/office/drawing/2014/main" id="{86E70901-095F-FF9F-E365-F38D0B99E82E}"/>
              </a:ext>
            </a:extLst>
          </p:cNvPr>
          <p:cNvSpPr txBox="1"/>
          <p:nvPr/>
        </p:nvSpPr>
        <p:spPr>
          <a:xfrm>
            <a:off x="6460810" y="2588225"/>
            <a:ext cx="457200"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II</a:t>
            </a:r>
            <a:endParaRPr lang="en-US" sz="2600" dirty="0">
              <a:latin typeface="Book Antiqua" panose="02040602050305030304" pitchFamily="18" charset="0"/>
              <a:cs typeface="Times New Roman" panose="02020603050405020304" pitchFamily="18" charset="0"/>
            </a:endParaRPr>
          </a:p>
        </p:txBody>
      </p:sp>
      <p:sp>
        <p:nvSpPr>
          <p:cNvPr id="42" name="CasetăText 41">
            <a:extLst>
              <a:ext uri="{FF2B5EF4-FFF2-40B4-BE49-F238E27FC236}">
                <a16:creationId xmlns:a16="http://schemas.microsoft.com/office/drawing/2014/main" id="{02C25C09-D107-7826-33DC-3541CA471578}"/>
              </a:ext>
            </a:extLst>
          </p:cNvPr>
          <p:cNvSpPr txBox="1"/>
          <p:nvPr/>
        </p:nvSpPr>
        <p:spPr>
          <a:xfrm>
            <a:off x="6283713" y="3880980"/>
            <a:ext cx="538146"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III</a:t>
            </a:r>
            <a:endParaRPr lang="en-US" sz="2600" dirty="0">
              <a:latin typeface="Book Antiqua" panose="02040602050305030304" pitchFamily="18" charset="0"/>
              <a:cs typeface="Times New Roman" panose="02020603050405020304" pitchFamily="18" charset="0"/>
            </a:endParaRPr>
          </a:p>
        </p:txBody>
      </p:sp>
      <p:sp>
        <p:nvSpPr>
          <p:cNvPr id="43" name="CasetăText 42">
            <a:extLst>
              <a:ext uri="{FF2B5EF4-FFF2-40B4-BE49-F238E27FC236}">
                <a16:creationId xmlns:a16="http://schemas.microsoft.com/office/drawing/2014/main" id="{4F6372CA-5A84-CBA5-6716-504407F5C0B0}"/>
              </a:ext>
            </a:extLst>
          </p:cNvPr>
          <p:cNvSpPr txBox="1"/>
          <p:nvPr/>
        </p:nvSpPr>
        <p:spPr>
          <a:xfrm>
            <a:off x="5435576" y="5141828"/>
            <a:ext cx="538146" cy="492443"/>
          </a:xfrm>
          <a:prstGeom prst="rect">
            <a:avLst/>
          </a:prstGeom>
          <a:noFill/>
        </p:spPr>
        <p:txBody>
          <a:bodyPr wrap="square" rtlCol="0">
            <a:spAutoFit/>
          </a:bodyPr>
          <a:lstStyle/>
          <a:p>
            <a:r>
              <a:rPr lang="en-US" sz="2600">
                <a:latin typeface="Book Antiqua" panose="02040602050305030304" pitchFamily="18" charset="0"/>
                <a:cs typeface="Times New Roman" panose="02020603050405020304" pitchFamily="18" charset="0"/>
              </a:rPr>
              <a:t>IV</a:t>
            </a:r>
            <a:endParaRPr lang="en-US" sz="2600" dirty="0">
              <a:latin typeface="Book Antiqua" panose="02040602050305030304" pitchFamily="18" charset="0"/>
              <a:cs typeface="Times New Roman" panose="02020603050405020304" pitchFamily="18" charset="0"/>
            </a:endParaRPr>
          </a:p>
        </p:txBody>
      </p:sp>
      <p:sp>
        <p:nvSpPr>
          <p:cNvPr id="44" name="CasetăText 43">
            <a:extLst>
              <a:ext uri="{FF2B5EF4-FFF2-40B4-BE49-F238E27FC236}">
                <a16:creationId xmlns:a16="http://schemas.microsoft.com/office/drawing/2014/main" id="{C8E0E476-CD14-1372-9444-2B0F5DC0B84D}"/>
              </a:ext>
            </a:extLst>
          </p:cNvPr>
          <p:cNvSpPr txBox="1"/>
          <p:nvPr/>
        </p:nvSpPr>
        <p:spPr>
          <a:xfrm>
            <a:off x="6681489" y="1321145"/>
            <a:ext cx="3671744" cy="430887"/>
          </a:xfrm>
          <a:prstGeom prst="rect">
            <a:avLst/>
          </a:prstGeom>
          <a:noFill/>
        </p:spPr>
        <p:txBody>
          <a:bodyPr wrap="square" rtlCol="0">
            <a:spAutoFit/>
          </a:bodyPr>
          <a:lstStyle/>
          <a:p>
            <a:r>
              <a:rPr lang="en-US" sz="2200" b="1" dirty="0">
                <a:latin typeface="Book Antiqua" panose="02040602050305030304" pitchFamily="18" charset="0"/>
              </a:rPr>
              <a:t>INTRODUCTION</a:t>
            </a:r>
          </a:p>
        </p:txBody>
      </p:sp>
      <p:sp>
        <p:nvSpPr>
          <p:cNvPr id="45" name="CasetăText 44">
            <a:extLst>
              <a:ext uri="{FF2B5EF4-FFF2-40B4-BE49-F238E27FC236}">
                <a16:creationId xmlns:a16="http://schemas.microsoft.com/office/drawing/2014/main" id="{7F3A0E49-BE72-41D1-E252-0C0C27C0D625}"/>
              </a:ext>
            </a:extLst>
          </p:cNvPr>
          <p:cNvSpPr txBox="1"/>
          <p:nvPr/>
        </p:nvSpPr>
        <p:spPr>
          <a:xfrm>
            <a:off x="7088961" y="2608389"/>
            <a:ext cx="4344394" cy="430887"/>
          </a:xfrm>
          <a:prstGeom prst="rect">
            <a:avLst/>
          </a:prstGeom>
          <a:noFill/>
        </p:spPr>
        <p:txBody>
          <a:bodyPr wrap="square" rtlCol="0">
            <a:spAutoFit/>
          </a:bodyPr>
          <a:lstStyle/>
          <a:p>
            <a:r>
              <a:rPr lang="en-US" sz="2200" b="1" dirty="0">
                <a:latin typeface="Book Antiqua" panose="02040602050305030304" pitchFamily="18" charset="0"/>
              </a:rPr>
              <a:t>MATERIAL AND METHODS</a:t>
            </a:r>
          </a:p>
        </p:txBody>
      </p:sp>
      <p:sp>
        <p:nvSpPr>
          <p:cNvPr id="46" name="CasetăText 45">
            <a:extLst>
              <a:ext uri="{FF2B5EF4-FFF2-40B4-BE49-F238E27FC236}">
                <a16:creationId xmlns:a16="http://schemas.microsoft.com/office/drawing/2014/main" id="{1B0A358B-EB33-C3D4-F0A2-63435E0FCFC8}"/>
              </a:ext>
            </a:extLst>
          </p:cNvPr>
          <p:cNvSpPr txBox="1"/>
          <p:nvPr/>
        </p:nvSpPr>
        <p:spPr>
          <a:xfrm>
            <a:off x="6877268" y="3923692"/>
            <a:ext cx="4344394" cy="430887"/>
          </a:xfrm>
          <a:prstGeom prst="rect">
            <a:avLst/>
          </a:prstGeom>
          <a:noFill/>
        </p:spPr>
        <p:txBody>
          <a:bodyPr wrap="square" rtlCol="0">
            <a:spAutoFit/>
          </a:bodyPr>
          <a:lstStyle/>
          <a:p>
            <a:r>
              <a:rPr lang="en-US" sz="2200" b="1" dirty="0">
                <a:solidFill>
                  <a:schemeClr val="bg1"/>
                </a:solidFill>
                <a:latin typeface="Book Antiqua" panose="02040602050305030304" pitchFamily="18" charset="0"/>
              </a:rPr>
              <a:t>RESULTS AND DISCUSSIONS</a:t>
            </a:r>
          </a:p>
        </p:txBody>
      </p:sp>
      <p:sp>
        <p:nvSpPr>
          <p:cNvPr id="47" name="CasetăText 46">
            <a:extLst>
              <a:ext uri="{FF2B5EF4-FFF2-40B4-BE49-F238E27FC236}">
                <a16:creationId xmlns:a16="http://schemas.microsoft.com/office/drawing/2014/main" id="{EB3BB3A7-5BA8-5BFA-20BD-C4C91676B718}"/>
              </a:ext>
            </a:extLst>
          </p:cNvPr>
          <p:cNvSpPr txBox="1"/>
          <p:nvPr/>
        </p:nvSpPr>
        <p:spPr>
          <a:xfrm>
            <a:off x="6053561" y="5172605"/>
            <a:ext cx="4344394" cy="430887"/>
          </a:xfrm>
          <a:prstGeom prst="rect">
            <a:avLst/>
          </a:prstGeom>
          <a:noFill/>
        </p:spPr>
        <p:txBody>
          <a:bodyPr wrap="square" rtlCol="0">
            <a:spAutoFit/>
          </a:bodyPr>
          <a:lstStyle/>
          <a:p>
            <a:r>
              <a:rPr lang="en-US" sz="2200" b="1" dirty="0">
                <a:solidFill>
                  <a:schemeClr val="bg1"/>
                </a:solidFill>
                <a:latin typeface="Book Antiqua" panose="02040602050305030304" pitchFamily="18" charset="0"/>
              </a:rPr>
              <a:t>CONCLUSIONS</a:t>
            </a:r>
          </a:p>
        </p:txBody>
      </p:sp>
      <p:sp>
        <p:nvSpPr>
          <p:cNvPr id="48" name="CasetăText 47">
            <a:extLst>
              <a:ext uri="{FF2B5EF4-FFF2-40B4-BE49-F238E27FC236}">
                <a16:creationId xmlns:a16="http://schemas.microsoft.com/office/drawing/2014/main" id="{6D21909A-2E29-61CC-0A55-0010F7AA4DA2}"/>
              </a:ext>
            </a:extLst>
          </p:cNvPr>
          <p:cNvSpPr txBox="1"/>
          <p:nvPr/>
        </p:nvSpPr>
        <p:spPr>
          <a:xfrm>
            <a:off x="1781284" y="2813743"/>
            <a:ext cx="2317968" cy="553998"/>
          </a:xfrm>
          <a:prstGeom prst="rect">
            <a:avLst/>
          </a:prstGeom>
          <a:noFill/>
        </p:spPr>
        <p:txBody>
          <a:bodyPr wrap="square" rtlCol="0">
            <a:spAutoFit/>
          </a:bodyPr>
          <a:lstStyle/>
          <a:p>
            <a:r>
              <a:rPr lang="en-US" sz="3000" b="1" dirty="0">
                <a:latin typeface="Book Antiqua" panose="02040602050305030304" pitchFamily="18" charset="0"/>
              </a:rPr>
              <a:t>CONTENT</a:t>
            </a:r>
          </a:p>
        </p:txBody>
      </p:sp>
      <p:cxnSp>
        <p:nvCxnSpPr>
          <p:cNvPr id="75" name="Conector drept 74">
            <a:extLst>
              <a:ext uri="{FF2B5EF4-FFF2-40B4-BE49-F238E27FC236}">
                <a16:creationId xmlns:a16="http://schemas.microsoft.com/office/drawing/2014/main" id="{85B57DCC-EA9A-2D78-7E87-880DBCFBD621}"/>
              </a:ext>
            </a:extLst>
          </p:cNvPr>
          <p:cNvCxnSpPr>
            <a:stCxn id="35" idx="2"/>
            <a:endCxn id="25" idx="7"/>
          </p:cNvCxnSpPr>
          <p:nvPr/>
        </p:nvCxnSpPr>
        <p:spPr>
          <a:xfrm flipH="1" flipV="1">
            <a:off x="3670518" y="1337563"/>
            <a:ext cx="2119339" cy="226884"/>
          </a:xfrm>
          <a:prstGeom prst="line">
            <a:avLst/>
          </a:prstGeom>
          <a:ln w="12700">
            <a:solidFill>
              <a:srgbClr val="CEDEB4"/>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Conector drept 75">
            <a:extLst>
              <a:ext uri="{FF2B5EF4-FFF2-40B4-BE49-F238E27FC236}">
                <a16:creationId xmlns:a16="http://schemas.microsoft.com/office/drawing/2014/main" id="{4E03F3A4-3E25-A8B2-013C-46038F9B3E96}"/>
              </a:ext>
            </a:extLst>
          </p:cNvPr>
          <p:cNvCxnSpPr>
            <a:cxnSpLocks/>
            <a:stCxn id="37" idx="2"/>
            <a:endCxn id="27" idx="6"/>
          </p:cNvCxnSpPr>
          <p:nvPr/>
        </p:nvCxnSpPr>
        <p:spPr>
          <a:xfrm flipH="1" flipV="1">
            <a:off x="4565437" y="1997963"/>
            <a:ext cx="1718276" cy="836485"/>
          </a:xfrm>
          <a:prstGeom prst="line">
            <a:avLst/>
          </a:prstGeom>
          <a:ln>
            <a:solidFill>
              <a:srgbClr val="B8CE9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8" name="Conector drept 77">
            <a:extLst>
              <a:ext uri="{FF2B5EF4-FFF2-40B4-BE49-F238E27FC236}">
                <a16:creationId xmlns:a16="http://schemas.microsoft.com/office/drawing/2014/main" id="{9EB93737-02BF-6AEF-1EDD-2342740DB4C7}"/>
              </a:ext>
            </a:extLst>
          </p:cNvPr>
          <p:cNvCxnSpPr>
            <a:cxnSpLocks/>
            <a:stCxn id="38" idx="2"/>
            <a:endCxn id="28" idx="5"/>
          </p:cNvCxnSpPr>
          <p:nvPr/>
        </p:nvCxnSpPr>
        <p:spPr>
          <a:xfrm flipH="1" flipV="1">
            <a:off x="4939319" y="2992991"/>
            <a:ext cx="1156681" cy="1134212"/>
          </a:xfrm>
          <a:prstGeom prst="line">
            <a:avLst/>
          </a:prstGeom>
          <a:ln>
            <a:solidFill>
              <a:srgbClr val="305248"/>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ector drept 79">
            <a:extLst>
              <a:ext uri="{FF2B5EF4-FFF2-40B4-BE49-F238E27FC236}">
                <a16:creationId xmlns:a16="http://schemas.microsoft.com/office/drawing/2014/main" id="{16CD31B7-28F0-6614-AC35-523F5143392B}"/>
              </a:ext>
            </a:extLst>
          </p:cNvPr>
          <p:cNvCxnSpPr>
            <a:cxnSpLocks/>
            <a:stCxn id="39" idx="2"/>
            <a:endCxn id="29" idx="5"/>
          </p:cNvCxnSpPr>
          <p:nvPr/>
        </p:nvCxnSpPr>
        <p:spPr>
          <a:xfrm flipH="1" flipV="1">
            <a:off x="4723405" y="4124305"/>
            <a:ext cx="538147" cy="1263746"/>
          </a:xfrm>
          <a:prstGeom prst="line">
            <a:avLst/>
          </a:prstGeom>
          <a:ln>
            <a:solidFill>
              <a:srgbClr val="1F37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238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ABD36-D9FD-016B-0875-DB48895AE342}"/>
            </a:ext>
          </a:extLst>
        </p:cNvPr>
        <p:cNvGrpSpPr/>
        <p:nvPr/>
      </p:nvGrpSpPr>
      <p:grpSpPr>
        <a:xfrm>
          <a:off x="0" y="0"/>
          <a:ext cx="0" cy="0"/>
          <a:chOff x="0" y="0"/>
          <a:chExt cx="0" cy="0"/>
        </a:xfrm>
      </p:grpSpPr>
      <p:sp>
        <p:nvSpPr>
          <p:cNvPr id="8" name="Săgeată: dreapta vărgată 7">
            <a:extLst>
              <a:ext uri="{FF2B5EF4-FFF2-40B4-BE49-F238E27FC236}">
                <a16:creationId xmlns:a16="http://schemas.microsoft.com/office/drawing/2014/main" id="{B0495390-49D3-4E54-01F8-14765155351E}"/>
              </a:ext>
            </a:extLst>
          </p:cNvPr>
          <p:cNvSpPr/>
          <p:nvPr/>
        </p:nvSpPr>
        <p:spPr>
          <a:xfrm>
            <a:off x="0" y="2686049"/>
            <a:ext cx="12192000" cy="4171951"/>
          </a:xfrm>
          <a:prstGeom prst="stripedRightArrow">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stituent conținut 2">
            <a:extLst>
              <a:ext uri="{FF2B5EF4-FFF2-40B4-BE49-F238E27FC236}">
                <a16:creationId xmlns:a16="http://schemas.microsoft.com/office/drawing/2014/main" id="{3C957D03-069E-2CC2-C17A-5586924BBEF5}"/>
              </a:ext>
            </a:extLst>
          </p:cNvPr>
          <p:cNvSpPr>
            <a:spLocks noGrp="1"/>
          </p:cNvSpPr>
          <p:nvPr>
            <p:ph idx="1"/>
          </p:nvPr>
        </p:nvSpPr>
        <p:spPr>
          <a:xfrm>
            <a:off x="276978" y="1843124"/>
            <a:ext cx="11460138" cy="1317520"/>
          </a:xfrm>
        </p:spPr>
        <p:txBody>
          <a:bodyPr>
            <a:noAutofit/>
          </a:bodyPr>
          <a:lstStyle/>
          <a:p>
            <a:pPr marL="0" indent="0">
              <a:buNone/>
            </a:pPr>
            <a:r>
              <a:rPr lang="en-US">
                <a:solidFill>
                  <a:sysClr val="windowText" lastClr="000000"/>
                </a:solidFill>
              </a:rPr>
              <a:t>The mechanical performance, evaluated via flexural strength  and compressive strength of </a:t>
            </a:r>
            <a:r>
              <a:rPr lang="en-US" dirty="0">
                <a:solidFill>
                  <a:sysClr val="windowText" lastClr="000000"/>
                </a:solidFill>
              </a:rPr>
              <a:t>the SG </a:t>
            </a:r>
            <a:r>
              <a:rPr lang="en-US">
                <a:solidFill>
                  <a:sysClr val="windowText" lastClr="000000"/>
                </a:solidFill>
              </a:rPr>
              <a:t>substitution mortars, </a:t>
            </a:r>
            <a:r>
              <a:rPr lang="en-US" dirty="0">
                <a:solidFill>
                  <a:sysClr val="windowText" lastClr="000000"/>
                </a:solidFill>
              </a:rPr>
              <a:t>is performed </a:t>
            </a:r>
            <a:r>
              <a:rPr lang="en-US">
                <a:solidFill>
                  <a:sysClr val="windowText" lastClr="000000"/>
                </a:solidFill>
              </a:rPr>
              <a:t>based at early age (7 days), at regular age of 28 days and at late age (112 days).</a:t>
            </a:r>
          </a:p>
          <a:p>
            <a:pPr marL="0" indent="0">
              <a:buNone/>
            </a:pPr>
            <a:r>
              <a:rPr lang="en-US">
                <a:solidFill>
                  <a:sysClr val="windowText" lastClr="000000"/>
                </a:solidFill>
              </a:rPr>
              <a:t>The </a:t>
            </a:r>
            <a:r>
              <a:rPr lang="en-US" dirty="0">
                <a:solidFill>
                  <a:sysClr val="windowText" lastClr="000000"/>
                </a:solidFill>
              </a:rPr>
              <a:t>flexural strength was determined using the three-point bending (3PB) test performed on whole specimens, followed by the compression test on the resulting half-prism </a:t>
            </a:r>
            <a:r>
              <a:rPr lang="en-US">
                <a:solidFill>
                  <a:sysClr val="windowText" lastClr="000000"/>
                </a:solidFill>
              </a:rPr>
              <a:t>specimens. </a:t>
            </a:r>
            <a:endParaRPr lang="en-US" dirty="0">
              <a:solidFill>
                <a:sysClr val="windowText" lastClr="000000"/>
              </a:solidFill>
            </a:endParaRPr>
          </a:p>
        </p:txBody>
      </p:sp>
      <p:pic>
        <p:nvPicPr>
          <p:cNvPr id="5" name="Picture 25" descr="A close-up of a stone&#10;&#10;Description automatically generated">
            <a:extLst>
              <a:ext uri="{FF2B5EF4-FFF2-40B4-BE49-F238E27FC236}">
                <a16:creationId xmlns:a16="http://schemas.microsoft.com/office/drawing/2014/main" id="{B98BE207-8FBD-6FAD-8C4C-045D1F103A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5124" y="3840205"/>
            <a:ext cx="3850908" cy="1929755"/>
          </a:xfrm>
          <a:prstGeom prst="rect">
            <a:avLst/>
          </a:prstGeom>
          <a:noFill/>
          <a:ln>
            <a:noFill/>
          </a:ln>
        </p:spPr>
      </p:pic>
      <p:pic>
        <p:nvPicPr>
          <p:cNvPr id="6" name="Picture 1">
            <a:extLst>
              <a:ext uri="{FF2B5EF4-FFF2-40B4-BE49-F238E27FC236}">
                <a16:creationId xmlns:a16="http://schemas.microsoft.com/office/drawing/2014/main" id="{7202B075-197A-AFDA-54C8-A528E18B69CB}"/>
              </a:ext>
            </a:extLst>
          </p:cNvPr>
          <p:cNvPicPr>
            <a:picLocks noChangeAspect="1"/>
          </p:cNvPicPr>
          <p:nvPr/>
        </p:nvPicPr>
        <p:blipFill rotWithShape="1">
          <a:blip r:embed="rId4">
            <a:extLst>
              <a:ext uri="{28A0092B-C50C-407E-A947-70E740481C1C}">
                <a14:useLocalDpi xmlns:a14="http://schemas.microsoft.com/office/drawing/2010/main" val="0"/>
              </a:ext>
            </a:extLst>
          </a:blip>
          <a:srcRect t="10256" b="13106"/>
          <a:stretch/>
        </p:blipFill>
        <p:spPr bwMode="auto">
          <a:xfrm>
            <a:off x="7237302" y="3840205"/>
            <a:ext cx="1859281" cy="1929755"/>
          </a:xfrm>
          <a:prstGeom prst="rect">
            <a:avLst/>
          </a:prstGeom>
          <a:ln>
            <a:noFill/>
          </a:ln>
          <a:extLst>
            <a:ext uri="{53640926-AAD7-44D8-BBD7-CCE9431645EC}">
              <a14:shadowObscured xmlns:a14="http://schemas.microsoft.com/office/drawing/2010/main"/>
            </a:ext>
          </a:extLst>
        </p:spPr>
      </p:pic>
      <p:pic>
        <p:nvPicPr>
          <p:cNvPr id="7" name="Picture 1">
            <a:extLst>
              <a:ext uri="{FF2B5EF4-FFF2-40B4-BE49-F238E27FC236}">
                <a16:creationId xmlns:a16="http://schemas.microsoft.com/office/drawing/2014/main" id="{7755622F-78A3-86FD-4CF6-9E316A7CD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390640" y="3829050"/>
            <a:ext cx="2448927" cy="1941721"/>
          </a:xfrm>
          <a:prstGeom prst="rect">
            <a:avLst/>
          </a:prstGeom>
        </p:spPr>
      </p:pic>
      <p:pic>
        <p:nvPicPr>
          <p:cNvPr id="12" name="Picture 31">
            <a:extLst>
              <a:ext uri="{FF2B5EF4-FFF2-40B4-BE49-F238E27FC236}">
                <a16:creationId xmlns:a16="http://schemas.microsoft.com/office/drawing/2014/main" id="{A587058B-6096-A6E0-6253-02EE718983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4884" y="3829910"/>
            <a:ext cx="2568429" cy="1924496"/>
          </a:xfrm>
          <a:prstGeom prst="rect">
            <a:avLst/>
          </a:prstGeom>
          <a:noFill/>
          <a:ln>
            <a:noFill/>
          </a:ln>
          <a:extLst>
            <a:ext uri="{53640926-AAD7-44D8-BBD7-CCE9431645EC}">
              <a14:shadowObscured xmlns:a14="http://schemas.microsoft.com/office/drawing/2010/main"/>
            </a:ext>
          </a:extLst>
        </p:spPr>
      </p:pic>
      <p:sp>
        <p:nvSpPr>
          <p:cNvPr id="14" name="Titlu 1">
            <a:extLst>
              <a:ext uri="{FF2B5EF4-FFF2-40B4-BE49-F238E27FC236}">
                <a16:creationId xmlns:a16="http://schemas.microsoft.com/office/drawing/2014/main" id="{D79957DC-506A-779E-5857-AEA307ADDDB9}"/>
              </a:ext>
            </a:extLst>
          </p:cNvPr>
          <p:cNvSpPr>
            <a:spLocks noGrp="1"/>
          </p:cNvSpPr>
          <p:nvPr>
            <p:ph type="title"/>
          </p:nvPr>
        </p:nvSpPr>
        <p:spPr>
          <a:xfrm>
            <a:off x="377687" y="596349"/>
            <a:ext cx="11370365" cy="1297498"/>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chemeClr val="accent1">
                    <a:lumMod val="50000"/>
                  </a:schemeClr>
                </a:solidFill>
                <a:latin typeface="Book Antiqua" panose="02040602050305030304" pitchFamily="18" charset="0"/>
              </a:rPr>
              <a:t> 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Mechanical performance of the SG mixes</a:t>
            </a:r>
            <a:endParaRPr lang="en-US" b="1" dirty="0">
              <a:latin typeface="Book Antiqua" panose="02040602050305030304" pitchFamily="18" charset="0"/>
            </a:endParaRPr>
          </a:p>
        </p:txBody>
      </p:sp>
    </p:spTree>
    <p:extLst>
      <p:ext uri="{BB962C8B-B14F-4D97-AF65-F5344CB8AC3E}">
        <p14:creationId xmlns:p14="http://schemas.microsoft.com/office/powerpoint/2010/main" val="266676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50ED6-2C3D-1FB3-0732-AAE03C0DFF68}"/>
            </a:ext>
          </a:extLst>
        </p:cNvPr>
        <p:cNvGrpSpPr/>
        <p:nvPr/>
      </p:nvGrpSpPr>
      <p:grpSpPr>
        <a:xfrm>
          <a:off x="0" y="0"/>
          <a:ext cx="0" cy="0"/>
          <a:chOff x="0" y="0"/>
          <a:chExt cx="0" cy="0"/>
        </a:xfrm>
      </p:grpSpPr>
      <p:graphicFrame>
        <p:nvGraphicFramePr>
          <p:cNvPr id="9" name="Chart 4">
            <a:extLst>
              <a:ext uri="{FF2B5EF4-FFF2-40B4-BE49-F238E27FC236}">
                <a16:creationId xmlns:a16="http://schemas.microsoft.com/office/drawing/2014/main" id="{26F65137-7AD2-9FBB-B859-BD616CB61367}"/>
              </a:ext>
            </a:extLst>
          </p:cNvPr>
          <p:cNvGraphicFramePr>
            <a:graphicFrameLocks/>
          </p:cNvGraphicFramePr>
          <p:nvPr>
            <p:extLst>
              <p:ext uri="{D42A27DB-BD31-4B8C-83A1-F6EECF244321}">
                <p14:modId xmlns:p14="http://schemas.microsoft.com/office/powerpoint/2010/main" val="576199210"/>
              </p:ext>
            </p:extLst>
          </p:nvPr>
        </p:nvGraphicFramePr>
        <p:xfrm>
          <a:off x="114301" y="1943100"/>
          <a:ext cx="11952514"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u 1">
            <a:extLst>
              <a:ext uri="{FF2B5EF4-FFF2-40B4-BE49-F238E27FC236}">
                <a16:creationId xmlns:a16="http://schemas.microsoft.com/office/drawing/2014/main" id="{310A25DB-AD41-8AA9-7129-3401184A5B69}"/>
              </a:ext>
            </a:extLst>
          </p:cNvPr>
          <p:cNvSpPr>
            <a:spLocks noGrp="1"/>
          </p:cNvSpPr>
          <p:nvPr>
            <p:ph type="title"/>
          </p:nvPr>
        </p:nvSpPr>
        <p:spPr>
          <a:xfrm>
            <a:off x="377687" y="596349"/>
            <a:ext cx="11370365" cy="1297498"/>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chemeClr val="accent1">
                    <a:lumMod val="50000"/>
                  </a:schemeClr>
                </a:solidFill>
                <a:latin typeface="Book Antiqua" panose="02040602050305030304" pitchFamily="18" charset="0"/>
              </a:rPr>
              <a:t>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Mechanical performance of the SG mixes</a:t>
            </a:r>
            <a:endParaRPr lang="en-US" b="1" dirty="0">
              <a:latin typeface="Book Antiqua" panose="02040602050305030304" pitchFamily="18" charset="0"/>
            </a:endParaRPr>
          </a:p>
        </p:txBody>
      </p:sp>
    </p:spTree>
    <p:extLst>
      <p:ext uri="{BB962C8B-B14F-4D97-AF65-F5344CB8AC3E}">
        <p14:creationId xmlns:p14="http://schemas.microsoft.com/office/powerpoint/2010/main" val="445647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60501-4809-E04B-C997-F35D7BA22F4D}"/>
            </a:ext>
          </a:extLst>
        </p:cNvPr>
        <p:cNvGrpSpPr/>
        <p:nvPr/>
      </p:nvGrpSpPr>
      <p:grpSpPr>
        <a:xfrm>
          <a:off x="0" y="0"/>
          <a:ext cx="0" cy="0"/>
          <a:chOff x="0" y="0"/>
          <a:chExt cx="0" cy="0"/>
        </a:xfrm>
      </p:grpSpPr>
      <p:graphicFrame>
        <p:nvGraphicFramePr>
          <p:cNvPr id="2" name="Chart 44">
            <a:extLst>
              <a:ext uri="{FF2B5EF4-FFF2-40B4-BE49-F238E27FC236}">
                <a16:creationId xmlns:a16="http://schemas.microsoft.com/office/drawing/2014/main" id="{9CD80A63-A714-EF61-77DA-9612BB769FAB}"/>
              </a:ext>
            </a:extLst>
          </p:cNvPr>
          <p:cNvGraphicFramePr>
            <a:graphicFrameLocks/>
          </p:cNvGraphicFramePr>
          <p:nvPr>
            <p:extLst>
              <p:ext uri="{D42A27DB-BD31-4B8C-83A1-F6EECF244321}">
                <p14:modId xmlns:p14="http://schemas.microsoft.com/office/powerpoint/2010/main" val="1675315127"/>
              </p:ext>
            </p:extLst>
          </p:nvPr>
        </p:nvGraphicFramePr>
        <p:xfrm>
          <a:off x="104775" y="1941860"/>
          <a:ext cx="11963399" cy="474469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u 1">
            <a:extLst>
              <a:ext uri="{FF2B5EF4-FFF2-40B4-BE49-F238E27FC236}">
                <a16:creationId xmlns:a16="http://schemas.microsoft.com/office/drawing/2014/main" id="{38939EAD-D07B-4D98-9666-E1DA2FBAD0B2}"/>
              </a:ext>
            </a:extLst>
          </p:cNvPr>
          <p:cNvSpPr>
            <a:spLocks noGrp="1"/>
          </p:cNvSpPr>
          <p:nvPr>
            <p:ph type="title"/>
          </p:nvPr>
        </p:nvSpPr>
        <p:spPr>
          <a:xfrm>
            <a:off x="377687" y="596349"/>
            <a:ext cx="11608904" cy="1297498"/>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chemeClr val="accent1">
                    <a:lumMod val="50000"/>
                  </a:schemeClr>
                </a:solidFill>
                <a:latin typeface="Book Antiqua" panose="02040602050305030304" pitchFamily="18" charset="0"/>
              </a:rPr>
              <a:t>1. </a:t>
            </a:r>
            <a:r>
              <a:rPr lang="en-US" b="1" cap="none">
                <a:solidFill>
                  <a:schemeClr val="accent1">
                    <a:lumMod val="50000"/>
                  </a:schemeClr>
                </a:solidFill>
                <a:latin typeface="Book Antiqua" panose="02040602050305030304" pitchFamily="18" charset="0"/>
              </a:rPr>
              <a:t>Extended compatibility evaluation</a:t>
            </a:r>
            <a:br>
              <a:rPr lang="en-US" b="1">
                <a:latin typeface="Book Antiqua" panose="02040602050305030304" pitchFamily="18" charset="0"/>
              </a:rPr>
            </a:br>
            <a:r>
              <a:rPr lang="en-US" b="1" cap="none">
                <a:latin typeface="Book Antiqua" panose="02040602050305030304" pitchFamily="18" charset="0"/>
              </a:rPr>
              <a:t>Mechanical performance of the SG mixes</a:t>
            </a:r>
            <a:endParaRPr lang="en-US" b="1" dirty="0">
              <a:latin typeface="Book Antiqua" panose="02040602050305030304" pitchFamily="18" charset="0"/>
            </a:endParaRPr>
          </a:p>
        </p:txBody>
      </p:sp>
    </p:spTree>
    <p:extLst>
      <p:ext uri="{BB962C8B-B14F-4D97-AF65-F5344CB8AC3E}">
        <p14:creationId xmlns:p14="http://schemas.microsoft.com/office/powerpoint/2010/main" val="4131292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FD042-8BB2-5D40-6F91-C4BCCDEC340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2827102-F505-4C30-0193-63F358839A1E}"/>
              </a:ext>
            </a:extLst>
          </p:cNvPr>
          <p:cNvSpPr>
            <a:spLocks noGrp="1"/>
          </p:cNvSpPr>
          <p:nvPr>
            <p:ph type="title"/>
          </p:nvPr>
        </p:nvSpPr>
        <p:spPr>
          <a:xfrm>
            <a:off x="641778" y="835665"/>
            <a:ext cx="10908443" cy="550174"/>
          </a:xfrm>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 </a:t>
            </a:r>
            <a:r>
              <a:rPr lang="en-US" b="1">
                <a:solidFill>
                  <a:srgbClr val="FF0000"/>
                </a:solidFill>
                <a:latin typeface="Book Antiqua" panose="02040602050305030304" pitchFamily="18" charset="0"/>
              </a:rPr>
              <a:t>2. </a:t>
            </a:r>
            <a:r>
              <a:rPr lang="en-US" b="1" cap="none">
                <a:solidFill>
                  <a:srgbClr val="FF0000"/>
                </a:solidFill>
                <a:latin typeface="Book Antiqua" panose="02040602050305030304" pitchFamily="18" charset="0"/>
              </a:rPr>
              <a:t>Validation stage</a:t>
            </a:r>
            <a:r>
              <a:rPr lang="en-US" b="1">
                <a:solidFill>
                  <a:srgbClr val="FF0000"/>
                </a:solidFill>
                <a:latin typeface="Book Antiqua" panose="02040602050305030304" pitchFamily="18" charset="0"/>
              </a:rPr>
              <a:t> </a:t>
            </a:r>
            <a:endParaRPr lang="en-US" b="1" dirty="0">
              <a:solidFill>
                <a:srgbClr val="FF0000"/>
              </a:solidFill>
              <a:latin typeface="Book Antiqua" panose="02040602050305030304" pitchFamily="18" charset="0"/>
            </a:endParaRPr>
          </a:p>
        </p:txBody>
      </p:sp>
      <p:sp>
        <p:nvSpPr>
          <p:cNvPr id="15" name="TextBox 15">
            <a:extLst>
              <a:ext uri="{FF2B5EF4-FFF2-40B4-BE49-F238E27FC236}">
                <a16:creationId xmlns:a16="http://schemas.microsoft.com/office/drawing/2014/main" id="{12377277-A2D0-04DE-51C4-5BB88BB062D2}"/>
              </a:ext>
            </a:extLst>
          </p:cNvPr>
          <p:cNvSpPr txBox="1">
            <a:spLocks noChangeArrowheads="1"/>
          </p:cNvSpPr>
          <p:nvPr/>
        </p:nvSpPr>
        <p:spPr bwMode="auto">
          <a:xfrm>
            <a:off x="0" y="4186129"/>
            <a:ext cx="5605004"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102870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Char char="-"/>
            </a:pPr>
            <a:r>
              <a:rPr lang="en-US" altLang="en-US" sz="1500">
                <a:latin typeface="Book Antiqua" panose="02040602050305030304" pitchFamily="18" charset="0"/>
              </a:rPr>
              <a:t>The general analysis of the preliminary stage concluded </a:t>
            </a:r>
            <a:r>
              <a:rPr lang="en-US" altLang="en-US" sz="1500" b="1">
                <a:latin typeface="Book Antiqua" panose="02040602050305030304" pitchFamily="18" charset="0"/>
              </a:rPr>
              <a:t>that the low percent substitutions</a:t>
            </a:r>
            <a:r>
              <a:rPr lang="en-US" altLang="en-US" sz="1500">
                <a:latin typeface="Book Antiqua" panose="02040602050305030304" pitchFamily="18" charset="0"/>
              </a:rPr>
              <a:t> (bellow 30%) </a:t>
            </a:r>
            <a:r>
              <a:rPr lang="en-US" altLang="en-US" sz="1500" b="1">
                <a:latin typeface="Book Antiqua" panose="02040602050305030304" pitchFamily="18" charset="0"/>
              </a:rPr>
              <a:t>are not convenient; </a:t>
            </a:r>
          </a:p>
          <a:p>
            <a:pPr algn="just" eaLnBrk="1" hangingPunct="1">
              <a:lnSpc>
                <a:spcPct val="100000"/>
              </a:lnSpc>
              <a:spcBef>
                <a:spcPct val="0"/>
              </a:spcBef>
              <a:buSzTx/>
              <a:buFontTx/>
              <a:buChar char="-"/>
            </a:pPr>
            <a:endParaRPr lang="en-US" altLang="en-US" sz="1500">
              <a:latin typeface="Book Antiqua" panose="02040602050305030304" pitchFamily="18" charset="0"/>
            </a:endParaRPr>
          </a:p>
          <a:p>
            <a:pPr algn="just" eaLnBrk="1" hangingPunct="1">
              <a:lnSpc>
                <a:spcPct val="100000"/>
              </a:lnSpc>
              <a:spcBef>
                <a:spcPct val="0"/>
              </a:spcBef>
              <a:buSzTx/>
              <a:buFontTx/>
              <a:buChar char="-"/>
            </a:pPr>
            <a:r>
              <a:rPr lang="en-US" altLang="en-US" sz="1500">
                <a:latin typeface="Book Antiqua" panose="02040602050305030304" pitchFamily="18" charset="0"/>
              </a:rPr>
              <a:t>Overall performance (fresh state and hardened state) of </a:t>
            </a:r>
            <a:r>
              <a:rPr lang="en-US" altLang="en-US" sz="1500" b="1">
                <a:latin typeface="Book Antiqua" panose="02040602050305030304" pitchFamily="18" charset="0"/>
              </a:rPr>
              <a:t>the medium percent substitution mortars </a:t>
            </a:r>
            <a:r>
              <a:rPr lang="en-US" altLang="en-US" sz="1500">
                <a:latin typeface="Book Antiqua" panose="02040602050305030304" pitchFamily="18" charset="0"/>
              </a:rPr>
              <a:t>(ranging from 30% to 50%) are showing </a:t>
            </a:r>
            <a:r>
              <a:rPr lang="en-US" altLang="en-US" sz="1500" b="1">
                <a:latin typeface="Book Antiqua" panose="02040602050305030304" pitchFamily="18" charset="0"/>
              </a:rPr>
              <a:t>a good behavior.</a:t>
            </a:r>
            <a:endParaRPr lang="en-US" altLang="en-US" sz="1500">
              <a:latin typeface="Book Antiqua" panose="02040602050305030304" pitchFamily="18" charset="0"/>
            </a:endParaRPr>
          </a:p>
        </p:txBody>
      </p:sp>
      <p:sp>
        <p:nvSpPr>
          <p:cNvPr id="19" name="Rectangle 6">
            <a:extLst>
              <a:ext uri="{FF2B5EF4-FFF2-40B4-BE49-F238E27FC236}">
                <a16:creationId xmlns:a16="http://schemas.microsoft.com/office/drawing/2014/main" id="{C5C4CFCC-FD45-5D55-EB54-F50423EB5238}"/>
              </a:ext>
            </a:extLst>
          </p:cNvPr>
          <p:cNvSpPr txBox="1">
            <a:spLocks noChangeArrowheads="1"/>
          </p:cNvSpPr>
          <p:nvPr/>
        </p:nvSpPr>
        <p:spPr bwMode="auto">
          <a:xfrm>
            <a:off x="0" y="1820609"/>
            <a:ext cx="1219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Background of current research: </a:t>
            </a:r>
          </a:p>
          <a:p>
            <a:pPr algn="ctr" eaLnBrk="1" hangingPunct="1">
              <a:lnSpc>
                <a:spcPct val="100000"/>
              </a:lnSpc>
              <a:spcBef>
                <a:spcPct val="0"/>
              </a:spcBef>
              <a:buSzTx/>
              <a:buFont typeface="Arial" panose="020B0604020202020204" pitchFamily="34" charset="0"/>
              <a:buNone/>
            </a:pPr>
            <a:r>
              <a:rPr lang="en-US" altLang="en-US" sz="2000" b="1">
                <a:latin typeface="Book Antiqua" panose="02040602050305030304" pitchFamily="18" charset="0"/>
              </a:rPr>
              <a:t>Evaluating substitution percentages, ranging from 10% to 50% of spent Garnet waste in cement mortars </a:t>
            </a:r>
          </a:p>
        </p:txBody>
      </p:sp>
      <p:sp>
        <p:nvSpPr>
          <p:cNvPr id="20" name="TextBox 12">
            <a:extLst>
              <a:ext uri="{FF2B5EF4-FFF2-40B4-BE49-F238E27FC236}">
                <a16:creationId xmlns:a16="http://schemas.microsoft.com/office/drawing/2014/main" id="{F81F6CC9-9613-6DAA-F41E-91BAE498A66E}"/>
              </a:ext>
            </a:extLst>
          </p:cNvPr>
          <p:cNvSpPr txBox="1">
            <a:spLocks noChangeArrowheads="1"/>
          </p:cNvSpPr>
          <p:nvPr/>
        </p:nvSpPr>
        <p:spPr bwMode="auto">
          <a:xfrm>
            <a:off x="6192455" y="2519387"/>
            <a:ext cx="5755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en-US" altLang="en-US" b="1">
                <a:latin typeface="Book Antiqua" panose="02040602050305030304" pitchFamily="18" charset="0"/>
                <a:cs typeface="Tahoma" panose="020B0604030504040204" pitchFamily="34" charset="0"/>
              </a:rPr>
              <a:t>CONCLUSIONS ON THE PRELIMINARY STUDY</a:t>
            </a:r>
            <a:endParaRPr lang="ro-RO" altLang="en-US" sz="1800">
              <a:latin typeface="Century Gothic" panose="020B0502020202020204" pitchFamily="34" charset="0"/>
            </a:endParaRPr>
          </a:p>
        </p:txBody>
      </p:sp>
      <p:sp>
        <p:nvSpPr>
          <p:cNvPr id="21" name="TextBox 3">
            <a:extLst>
              <a:ext uri="{FF2B5EF4-FFF2-40B4-BE49-F238E27FC236}">
                <a16:creationId xmlns:a16="http://schemas.microsoft.com/office/drawing/2014/main" id="{E96A13B5-5F9A-ED10-26D2-600BE199D7E4}"/>
              </a:ext>
            </a:extLst>
          </p:cNvPr>
          <p:cNvSpPr txBox="1">
            <a:spLocks noChangeArrowheads="1"/>
          </p:cNvSpPr>
          <p:nvPr/>
        </p:nvSpPr>
        <p:spPr bwMode="auto">
          <a:xfrm>
            <a:off x="244070" y="2542470"/>
            <a:ext cx="395695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en-US" altLang="en-US" sz="1500" b="1">
                <a:latin typeface="Book Antiqua" panose="02040602050305030304" pitchFamily="18" charset="0"/>
              </a:rPr>
              <a:t>The preliminary studies included tests carried out for different substitution percentages, ranging from 10% to 50%.</a:t>
            </a:r>
          </a:p>
        </p:txBody>
      </p:sp>
      <p:sp>
        <p:nvSpPr>
          <p:cNvPr id="22" name="Săgeată: dreapta vărgată 8">
            <a:extLst>
              <a:ext uri="{FF2B5EF4-FFF2-40B4-BE49-F238E27FC236}">
                <a16:creationId xmlns:a16="http://schemas.microsoft.com/office/drawing/2014/main" id="{E0EAC329-F2A4-82B1-1C6F-8B5E736154C8}"/>
              </a:ext>
            </a:extLst>
          </p:cNvPr>
          <p:cNvSpPr/>
          <p:nvPr/>
        </p:nvSpPr>
        <p:spPr>
          <a:xfrm>
            <a:off x="4244013" y="2587983"/>
            <a:ext cx="1948441" cy="613202"/>
          </a:xfrm>
          <a:prstGeom prst="stripedRightArrow">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
            <a:extLst>
              <a:ext uri="{FF2B5EF4-FFF2-40B4-BE49-F238E27FC236}">
                <a16:creationId xmlns:a16="http://schemas.microsoft.com/office/drawing/2014/main" id="{954EFB63-F571-FEF8-A6F5-8C073E896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674" y="3350384"/>
            <a:ext cx="6045256" cy="33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725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F8491-A0B5-0EF4-1FE9-DD88DB92425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F430676-154C-6D00-7E89-2A1BAAE6FFDD}"/>
              </a:ext>
            </a:extLst>
          </p:cNvPr>
          <p:cNvSpPr>
            <a:spLocks noGrp="1"/>
          </p:cNvSpPr>
          <p:nvPr>
            <p:ph type="title"/>
          </p:nvPr>
        </p:nvSpPr>
        <p:spPr>
          <a:xfrm>
            <a:off x="542387" y="860663"/>
            <a:ext cx="11107225" cy="591983"/>
          </a:xfrm>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 </a:t>
            </a:r>
            <a:r>
              <a:rPr lang="en-US" b="1">
                <a:solidFill>
                  <a:srgbClr val="FF0000"/>
                </a:solidFill>
                <a:latin typeface="Book Antiqua" panose="02040602050305030304" pitchFamily="18" charset="0"/>
              </a:rPr>
              <a:t>2. </a:t>
            </a:r>
            <a:r>
              <a:rPr lang="en-US" b="1" cap="none">
                <a:solidFill>
                  <a:srgbClr val="FF0000"/>
                </a:solidFill>
                <a:latin typeface="Book Antiqua" panose="02040602050305030304" pitchFamily="18" charset="0"/>
              </a:rPr>
              <a:t>Validation stage</a:t>
            </a:r>
            <a:r>
              <a:rPr lang="en-US" b="1">
                <a:solidFill>
                  <a:srgbClr val="FF0000"/>
                </a:solidFill>
                <a:latin typeface="Book Antiqua" panose="02040602050305030304" pitchFamily="18" charset="0"/>
              </a:rPr>
              <a:t> </a:t>
            </a:r>
            <a:endParaRPr lang="en-US" b="1" dirty="0">
              <a:solidFill>
                <a:srgbClr val="FF0000"/>
              </a:solidFill>
              <a:latin typeface="Book Antiqua" panose="02040602050305030304" pitchFamily="18" charset="0"/>
            </a:endParaRPr>
          </a:p>
        </p:txBody>
      </p:sp>
      <p:sp>
        <p:nvSpPr>
          <p:cNvPr id="21" name="TextBox 3">
            <a:extLst>
              <a:ext uri="{FF2B5EF4-FFF2-40B4-BE49-F238E27FC236}">
                <a16:creationId xmlns:a16="http://schemas.microsoft.com/office/drawing/2014/main" id="{7DAC7662-EE3E-0E7C-EBF4-91B6227606FF}"/>
              </a:ext>
            </a:extLst>
          </p:cNvPr>
          <p:cNvSpPr txBox="1">
            <a:spLocks noChangeArrowheads="1"/>
          </p:cNvSpPr>
          <p:nvPr/>
        </p:nvSpPr>
        <p:spPr bwMode="auto">
          <a:xfrm>
            <a:off x="263947" y="2015696"/>
            <a:ext cx="116530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eaLnBrk="1" hangingPunct="1">
              <a:lnSpc>
                <a:spcPct val="100000"/>
              </a:lnSpc>
              <a:spcBef>
                <a:spcPct val="0"/>
              </a:spcBef>
              <a:buSzTx/>
              <a:buFontTx/>
              <a:buNone/>
            </a:pPr>
            <a:r>
              <a:rPr lang="en-US" altLang="en-US" sz="1800">
                <a:latin typeface="Book Antiqua" panose="02040602050305030304" pitchFamily="18" charset="0"/>
              </a:rPr>
              <a:t>The current focus is on the  medium percent substitution mortars (30% and 50%), after the triage is performed.</a:t>
            </a:r>
          </a:p>
        </p:txBody>
      </p:sp>
      <p:sp>
        <p:nvSpPr>
          <p:cNvPr id="3" name="TextBox 2">
            <a:extLst>
              <a:ext uri="{FF2B5EF4-FFF2-40B4-BE49-F238E27FC236}">
                <a16:creationId xmlns:a16="http://schemas.microsoft.com/office/drawing/2014/main" id="{3C6E52FE-17D3-7283-F68F-C1CC10054E71}"/>
              </a:ext>
            </a:extLst>
          </p:cNvPr>
          <p:cNvSpPr txBox="1"/>
          <p:nvPr/>
        </p:nvSpPr>
        <p:spPr>
          <a:xfrm>
            <a:off x="413034" y="2385028"/>
            <a:ext cx="10679036" cy="1323439"/>
          </a:xfrm>
          <a:prstGeom prst="rect">
            <a:avLst/>
          </a:prstGeom>
          <a:noFill/>
          <a:ln>
            <a:noFill/>
          </a:ln>
        </p:spPr>
        <p:txBody>
          <a:bodyPr wrap="square">
            <a:spAutoFit/>
          </a:bodyPr>
          <a:lstStyle>
            <a:defPPr>
              <a:defRPr lang="en-US"/>
            </a:defPPr>
            <a:lvl1pPr algn="just" eaLnBrk="1" hangingPunct="1">
              <a:lnSpc>
                <a:spcPct val="100000"/>
              </a:lnSpc>
              <a:buSzTx/>
              <a:buFontTx/>
              <a:buNone/>
              <a:defRPr sz="1400" b="1">
                <a:solidFill>
                  <a:srgbClr val="0D0D0D"/>
                </a:solidFill>
                <a:latin typeface="Book Antiqua" panose="02040602050305030304" pitchFamily="18" charset="0"/>
                <a:cs typeface="Tahoma" panose="020B0604030504040204" pitchFamily="34" charset="0"/>
              </a:defRPr>
            </a:lvl1pPr>
            <a:lvl2pPr marL="742950" indent="-285750">
              <a:lnSpc>
                <a:spcPct val="120000"/>
              </a:lnSpc>
              <a:spcBef>
                <a:spcPts val="500"/>
              </a:spcBef>
              <a:buSzPct val="125000"/>
              <a:buFont typeface="Arial" panose="020B0604020202020204" pitchFamily="34" charset="0"/>
              <a:buChar char="•"/>
              <a:defRPr sz="2000"/>
            </a:lvl2pPr>
            <a:lvl3pPr marL="1143000" indent="-228600">
              <a:lnSpc>
                <a:spcPct val="120000"/>
              </a:lnSpc>
              <a:spcBef>
                <a:spcPts val="500"/>
              </a:spcBef>
              <a:buSzPct val="125000"/>
              <a:buFont typeface="Arial" panose="020B0604020202020204" pitchFamily="34" charset="0"/>
              <a:buChar char="•"/>
            </a:lvl3pPr>
            <a:lvl4pPr marL="1600200" indent="-228600">
              <a:lnSpc>
                <a:spcPct val="120000"/>
              </a:lnSpc>
              <a:spcBef>
                <a:spcPts val="500"/>
              </a:spcBef>
              <a:buSzPct val="125000"/>
              <a:buFont typeface="Arial" panose="020B0604020202020204" pitchFamily="34" charset="0"/>
              <a:buChar char="•"/>
              <a:defRPr sz="1600"/>
            </a:lvl4pPr>
            <a:lvl5pPr marL="2057400" indent="-228600">
              <a:lnSpc>
                <a:spcPct val="120000"/>
              </a:lnSpc>
              <a:spcBef>
                <a:spcPts val="500"/>
              </a:spcBef>
              <a:buSzPct val="125000"/>
              <a:buFont typeface="Arial" panose="020B0604020202020204" pitchFamily="34" charset="0"/>
              <a:buChar char="•"/>
              <a:defRPr sz="1600"/>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lvl9pPr>
          </a:lstStyle>
          <a:p>
            <a:pPr algn="l" fontAlgn="auto">
              <a:spcBef>
                <a:spcPts val="0"/>
              </a:spcBef>
              <a:spcAft>
                <a:spcPts val="0"/>
              </a:spcAft>
              <a:defRPr/>
            </a:pPr>
            <a:r>
              <a:rPr lang="de-DE" sz="2000" b="0" dirty="0"/>
              <a:t>The validation methodology represents a comprehensive comparative analysis applied on:</a:t>
            </a:r>
          </a:p>
          <a:p>
            <a:pPr marL="285750" indent="-285750" algn="l" fontAlgn="auto">
              <a:spcBef>
                <a:spcPts val="0"/>
              </a:spcBef>
              <a:spcAft>
                <a:spcPts val="0"/>
              </a:spcAft>
              <a:buFontTx/>
              <a:buChar char="-"/>
              <a:defRPr/>
            </a:pPr>
            <a:r>
              <a:rPr lang="de-DE" sz="2000" dirty="0"/>
              <a:t>raw materials;</a:t>
            </a:r>
          </a:p>
          <a:p>
            <a:pPr marL="285750" indent="-285750" algn="l" fontAlgn="auto">
              <a:spcBef>
                <a:spcPts val="0"/>
              </a:spcBef>
              <a:spcAft>
                <a:spcPts val="0"/>
              </a:spcAft>
              <a:buFontTx/>
              <a:buChar char="-"/>
              <a:defRPr/>
            </a:pPr>
            <a:r>
              <a:rPr lang="de-DE" sz="2000" dirty="0"/>
              <a:t>SG materials;</a:t>
            </a:r>
          </a:p>
          <a:p>
            <a:pPr marL="285750" indent="-285750" algn="l" fontAlgn="auto">
              <a:spcBef>
                <a:spcPts val="0"/>
              </a:spcBef>
              <a:spcAft>
                <a:spcPts val="0"/>
              </a:spcAft>
              <a:buFontTx/>
              <a:buChar char="-"/>
              <a:defRPr/>
            </a:pPr>
            <a:r>
              <a:rPr lang="de-DE" sz="2000" dirty="0"/>
              <a:t>resulted substitution mortars. </a:t>
            </a:r>
          </a:p>
        </p:txBody>
      </p:sp>
      <p:sp>
        <p:nvSpPr>
          <p:cNvPr id="4" name="TextBox 16">
            <a:extLst>
              <a:ext uri="{FF2B5EF4-FFF2-40B4-BE49-F238E27FC236}">
                <a16:creationId xmlns:a16="http://schemas.microsoft.com/office/drawing/2014/main" id="{245B4BEB-4F3B-2D04-6172-ACF44508160E}"/>
              </a:ext>
            </a:extLst>
          </p:cNvPr>
          <p:cNvSpPr txBox="1">
            <a:spLocks noChangeArrowheads="1"/>
          </p:cNvSpPr>
          <p:nvPr/>
        </p:nvSpPr>
        <p:spPr bwMode="auto">
          <a:xfrm>
            <a:off x="413034" y="3819355"/>
            <a:ext cx="5431175" cy="923330"/>
          </a:xfrm>
          <a:prstGeom prst="rect">
            <a:avLst/>
          </a:prstGeom>
          <a:noFill/>
          <a:ln>
            <a:noFill/>
          </a:ln>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eaLnBrk="1" fontAlgn="auto" hangingPunct="1">
              <a:lnSpc>
                <a:spcPct val="100000"/>
              </a:lnSpc>
              <a:spcBef>
                <a:spcPct val="0"/>
              </a:spcBef>
              <a:spcAft>
                <a:spcPts val="0"/>
              </a:spcAft>
              <a:buSzTx/>
              <a:buFontTx/>
              <a:buNone/>
              <a:defRPr/>
            </a:pPr>
            <a:r>
              <a:rPr lang="de-DE" altLang="en-US" sz="1800" dirty="0">
                <a:solidFill>
                  <a:srgbClr val="0D0D0D"/>
                </a:solidFill>
                <a:latin typeface="Book Antiqua" panose="02040602050305030304" pitchFamily="18" charset="0"/>
                <a:cs typeface="Tahoma" panose="020B0604030504040204" pitchFamily="34" charset="0"/>
              </a:rPr>
              <a:t>It includes:</a:t>
            </a:r>
          </a:p>
          <a:p>
            <a:pPr marL="285750" indent="-285750" eaLnBrk="1" fontAlgn="auto" hangingPunct="1">
              <a:lnSpc>
                <a:spcPct val="100000"/>
              </a:lnSpc>
              <a:spcBef>
                <a:spcPct val="0"/>
              </a:spcBef>
              <a:spcAft>
                <a:spcPts val="0"/>
              </a:spcAft>
              <a:buSzTx/>
              <a:buFontTx/>
              <a:buChar char="-"/>
              <a:defRPr/>
            </a:pPr>
            <a:r>
              <a:rPr lang="de-DE" altLang="en-US" sz="1800" b="1">
                <a:solidFill>
                  <a:srgbClr val="0D0D0D"/>
                </a:solidFill>
                <a:latin typeface="Book Antiqua" panose="02040602050305030304" pitchFamily="18" charset="0"/>
                <a:cs typeface="Tahoma" panose="020B0604030504040204" pitchFamily="34" charset="0"/>
              </a:rPr>
              <a:t>visual aspects;</a:t>
            </a:r>
          </a:p>
          <a:p>
            <a:pPr marL="285750" indent="-285750" eaLnBrk="1" fontAlgn="auto" hangingPunct="1">
              <a:lnSpc>
                <a:spcPct val="100000"/>
              </a:lnSpc>
              <a:spcBef>
                <a:spcPct val="0"/>
              </a:spcBef>
              <a:spcAft>
                <a:spcPts val="0"/>
              </a:spcAft>
              <a:buSzTx/>
              <a:buFontTx/>
              <a:buChar char="-"/>
              <a:defRPr/>
            </a:pPr>
            <a:r>
              <a:rPr lang="de-DE" altLang="en-US" sz="1800" b="1">
                <a:solidFill>
                  <a:srgbClr val="0D0D0D"/>
                </a:solidFill>
                <a:latin typeface="Book Antiqua" panose="02040602050305030304" pitchFamily="18" charset="0"/>
                <a:cs typeface="Tahoma" panose="020B0604030504040204" pitchFamily="34" charset="0"/>
              </a:rPr>
              <a:t>physical and mechanical characteristics.</a:t>
            </a:r>
            <a:endParaRPr lang="en-US" altLang="en-US" sz="1800" b="1" i="1" dirty="0">
              <a:solidFill>
                <a:srgbClr val="0D0D0D"/>
              </a:solidFill>
              <a:latin typeface="Book Antiqua" panose="02040602050305030304" pitchFamily="18" charset="0"/>
              <a:cs typeface="Tahoma" panose="020B0604030504040204" pitchFamily="34" charset="0"/>
            </a:endParaRPr>
          </a:p>
        </p:txBody>
      </p:sp>
      <p:sp>
        <p:nvSpPr>
          <p:cNvPr id="5" name="TextBox 13">
            <a:extLst>
              <a:ext uri="{FF2B5EF4-FFF2-40B4-BE49-F238E27FC236}">
                <a16:creationId xmlns:a16="http://schemas.microsoft.com/office/drawing/2014/main" id="{2EC132C4-7571-2300-9C0F-7FE8E3220963}"/>
              </a:ext>
            </a:extLst>
          </p:cNvPr>
          <p:cNvSpPr txBox="1">
            <a:spLocks noChangeArrowheads="1"/>
          </p:cNvSpPr>
          <p:nvPr/>
        </p:nvSpPr>
        <p:spPr bwMode="auto">
          <a:xfrm>
            <a:off x="6589851" y="6065738"/>
            <a:ext cx="86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eaLnBrk="1" hangingPunct="1">
              <a:lnSpc>
                <a:spcPct val="100000"/>
              </a:lnSpc>
              <a:spcBef>
                <a:spcPct val="0"/>
              </a:spcBef>
              <a:buSzTx/>
              <a:buFontTx/>
              <a:buNone/>
            </a:pPr>
            <a:r>
              <a:rPr lang="en-US" altLang="en-US" sz="2000" b="1">
                <a:solidFill>
                  <a:srgbClr val="0D0D0D"/>
                </a:solidFill>
                <a:latin typeface="Book Antiqua" panose="02040602050305030304" pitchFamily="18" charset="0"/>
                <a:cs typeface="Tahoma" panose="020B0604030504040204" pitchFamily="34" charset="0"/>
              </a:rPr>
              <a:t> SG 1</a:t>
            </a:r>
            <a:endParaRPr lang="ro-RO" altLang="en-US" sz="2000" b="1">
              <a:solidFill>
                <a:srgbClr val="0D0D0D"/>
              </a:solidFill>
              <a:latin typeface="Book Antiqua" panose="02040602050305030304" pitchFamily="18" charset="0"/>
              <a:cs typeface="Tahoma" panose="020B0604030504040204" pitchFamily="34" charset="0"/>
            </a:endParaRPr>
          </a:p>
        </p:txBody>
      </p:sp>
      <p:sp>
        <p:nvSpPr>
          <p:cNvPr id="6" name="TextBox 13">
            <a:extLst>
              <a:ext uri="{FF2B5EF4-FFF2-40B4-BE49-F238E27FC236}">
                <a16:creationId xmlns:a16="http://schemas.microsoft.com/office/drawing/2014/main" id="{1452FCD9-4DB1-640D-32E2-C66DD0D91B6B}"/>
              </a:ext>
            </a:extLst>
          </p:cNvPr>
          <p:cNvSpPr txBox="1">
            <a:spLocks noChangeArrowheads="1"/>
          </p:cNvSpPr>
          <p:nvPr/>
        </p:nvSpPr>
        <p:spPr bwMode="auto">
          <a:xfrm>
            <a:off x="8444572" y="6466193"/>
            <a:ext cx="858354"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eaLnBrk="1" hangingPunct="1">
              <a:lnSpc>
                <a:spcPct val="100000"/>
              </a:lnSpc>
              <a:spcBef>
                <a:spcPct val="0"/>
              </a:spcBef>
              <a:buSzTx/>
              <a:buFontTx/>
              <a:buNone/>
            </a:pPr>
            <a:r>
              <a:rPr lang="en-US" altLang="en-US" sz="2000" b="1">
                <a:solidFill>
                  <a:srgbClr val="0D0D0D"/>
                </a:solidFill>
                <a:latin typeface="Book Antiqua" panose="02040602050305030304" pitchFamily="18" charset="0"/>
                <a:cs typeface="Tahoma" panose="020B0604030504040204" pitchFamily="34" charset="0"/>
              </a:rPr>
              <a:t> SG 3</a:t>
            </a:r>
            <a:endParaRPr lang="ro-RO" altLang="en-US" sz="2000" b="1">
              <a:solidFill>
                <a:srgbClr val="0D0D0D"/>
              </a:solidFill>
              <a:latin typeface="Book Antiqua" panose="02040602050305030304" pitchFamily="18" charset="0"/>
              <a:cs typeface="Tahoma" panose="020B0604030504040204" pitchFamily="34" charset="0"/>
            </a:endParaRPr>
          </a:p>
        </p:txBody>
      </p:sp>
      <p:sp>
        <p:nvSpPr>
          <p:cNvPr id="7" name="TextBox 13">
            <a:extLst>
              <a:ext uri="{FF2B5EF4-FFF2-40B4-BE49-F238E27FC236}">
                <a16:creationId xmlns:a16="http://schemas.microsoft.com/office/drawing/2014/main" id="{FC7A0C82-0D83-CD25-8B63-B29A25183D4C}"/>
              </a:ext>
            </a:extLst>
          </p:cNvPr>
          <p:cNvSpPr txBox="1">
            <a:spLocks noChangeArrowheads="1"/>
          </p:cNvSpPr>
          <p:nvPr/>
        </p:nvSpPr>
        <p:spPr bwMode="auto">
          <a:xfrm>
            <a:off x="9859617" y="6066143"/>
            <a:ext cx="108909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eaLnBrk="1" hangingPunct="1">
              <a:lnSpc>
                <a:spcPct val="100000"/>
              </a:lnSpc>
              <a:spcBef>
                <a:spcPct val="0"/>
              </a:spcBef>
              <a:buSzTx/>
              <a:buFontTx/>
              <a:buNone/>
            </a:pPr>
            <a:r>
              <a:rPr lang="en-US" altLang="en-US" sz="2000" b="1">
                <a:solidFill>
                  <a:srgbClr val="0D0D0D"/>
                </a:solidFill>
                <a:latin typeface="Book Antiqua" panose="02040602050305030304" pitchFamily="18" charset="0"/>
                <a:cs typeface="Tahoma" panose="020B0604030504040204" pitchFamily="34" charset="0"/>
              </a:rPr>
              <a:t> SG 5</a:t>
            </a:r>
            <a:endParaRPr lang="ro-RO" altLang="en-US" sz="2000" b="1">
              <a:solidFill>
                <a:srgbClr val="0D0D0D"/>
              </a:solidFill>
              <a:latin typeface="Book Antiqua" panose="02040602050305030304" pitchFamily="18" charset="0"/>
              <a:cs typeface="Tahoma" panose="020B0604030504040204" pitchFamily="34" charset="0"/>
            </a:endParaRPr>
          </a:p>
        </p:txBody>
      </p:sp>
      <p:pic>
        <p:nvPicPr>
          <p:cNvPr id="8" name="Picture 7">
            <a:extLst>
              <a:ext uri="{FF2B5EF4-FFF2-40B4-BE49-F238E27FC236}">
                <a16:creationId xmlns:a16="http://schemas.microsoft.com/office/drawing/2014/main" id="{5FE89DBD-13CA-9E59-345D-902E7D7BAD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26394" y="4600190"/>
            <a:ext cx="1933381" cy="1465548"/>
          </a:xfrm>
          <a:prstGeom prst="ellipse">
            <a:avLst/>
          </a:prstGeom>
          <a:ln w="3175">
            <a:solidFill>
              <a:schemeClr val="bg1"/>
            </a:solidFill>
          </a:ln>
          <a:effectLst>
            <a:softEdge rad="112500"/>
          </a:effectLst>
        </p:spPr>
      </p:pic>
      <p:pic>
        <p:nvPicPr>
          <p:cNvPr id="9" name="Picture 8">
            <a:extLst>
              <a:ext uri="{FF2B5EF4-FFF2-40B4-BE49-F238E27FC236}">
                <a16:creationId xmlns:a16="http://schemas.microsoft.com/office/drawing/2014/main" id="{C75F2D04-0F9E-2471-4A89-DDBBC421D16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7689927" y="5200262"/>
            <a:ext cx="1768726" cy="1377102"/>
          </a:xfrm>
          <a:prstGeom prst="ellipse">
            <a:avLst/>
          </a:prstGeom>
          <a:ln w="12700">
            <a:solidFill>
              <a:schemeClr val="tx1"/>
            </a:solidFill>
          </a:ln>
          <a:effectLst>
            <a:softEdge rad="112500"/>
          </a:effectLst>
        </p:spPr>
      </p:pic>
      <p:pic>
        <p:nvPicPr>
          <p:cNvPr id="10" name="Picture 9">
            <a:extLst>
              <a:ext uri="{FF2B5EF4-FFF2-40B4-BE49-F238E27FC236}">
                <a16:creationId xmlns:a16="http://schemas.microsoft.com/office/drawing/2014/main" id="{14AE6C2A-9B39-3533-F268-C2E402D0D4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9302926" y="4648612"/>
            <a:ext cx="1870083" cy="1386581"/>
          </a:xfrm>
          <a:prstGeom prst="ellipse">
            <a:avLst/>
          </a:prstGeom>
          <a:ln w="12700">
            <a:solidFill>
              <a:schemeClr val="bg1"/>
            </a:solidFill>
          </a:ln>
          <a:effectLst>
            <a:softEdge rad="112500"/>
          </a:effectLst>
        </p:spPr>
      </p:pic>
      <p:pic>
        <p:nvPicPr>
          <p:cNvPr id="11" name="Picture 10">
            <a:extLst>
              <a:ext uri="{FF2B5EF4-FFF2-40B4-BE49-F238E27FC236}">
                <a16:creationId xmlns:a16="http://schemas.microsoft.com/office/drawing/2014/main" id="{BC6AC244-7A92-B6D6-84CE-8D938EBCC5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3570" y="3054925"/>
            <a:ext cx="1820064" cy="1661955"/>
          </a:xfrm>
          <a:prstGeom prst="ellipse">
            <a:avLst/>
          </a:prstGeom>
          <a:ln>
            <a:noFill/>
          </a:ln>
          <a:effectLst>
            <a:softEdge rad="112500"/>
          </a:effectLst>
        </p:spPr>
      </p:pic>
      <p:pic>
        <p:nvPicPr>
          <p:cNvPr id="12" name="Picture 11">
            <a:extLst>
              <a:ext uri="{FF2B5EF4-FFF2-40B4-BE49-F238E27FC236}">
                <a16:creationId xmlns:a16="http://schemas.microsoft.com/office/drawing/2014/main" id="{0BE27319-E00B-1F0C-6D9E-90A16F7276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8995" y="3043429"/>
            <a:ext cx="1919316" cy="1605182"/>
          </a:xfrm>
          <a:prstGeom prst="ellipse">
            <a:avLst/>
          </a:prstGeom>
          <a:ln>
            <a:noFill/>
          </a:ln>
          <a:effectLst>
            <a:softEdge rad="112500"/>
          </a:effectLst>
        </p:spPr>
      </p:pic>
      <p:sp>
        <p:nvSpPr>
          <p:cNvPr id="13" name="TextBox 15">
            <a:extLst>
              <a:ext uri="{FF2B5EF4-FFF2-40B4-BE49-F238E27FC236}">
                <a16:creationId xmlns:a16="http://schemas.microsoft.com/office/drawing/2014/main" id="{25FB9D2F-0078-2DD5-B047-C3ED723F0273}"/>
              </a:ext>
            </a:extLst>
          </p:cNvPr>
          <p:cNvSpPr txBox="1">
            <a:spLocks noChangeArrowheads="1"/>
          </p:cNvSpPr>
          <p:nvPr/>
        </p:nvSpPr>
        <p:spPr bwMode="auto">
          <a:xfrm>
            <a:off x="8944742" y="2754360"/>
            <a:ext cx="2424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de-DE" altLang="en-US" sz="1800" b="1">
                <a:solidFill>
                  <a:srgbClr val="120B08"/>
                </a:solidFill>
                <a:latin typeface="Book Antiqua" panose="02040602050305030304" pitchFamily="18" charset="0"/>
                <a:cs typeface="Arial" panose="020B0604020202020204" pitchFamily="34" charset="0"/>
              </a:rPr>
              <a:t>Natural sand (0/4), S</a:t>
            </a:r>
            <a:endParaRPr lang="en-US" altLang="en-US" sz="1800" b="1">
              <a:solidFill>
                <a:srgbClr val="120B08"/>
              </a:solidFill>
              <a:latin typeface="Book Antiqua" panose="02040602050305030304" pitchFamily="18" charset="0"/>
              <a:cs typeface="Arial" panose="020B0604020202020204" pitchFamily="34" charset="0"/>
            </a:endParaRPr>
          </a:p>
        </p:txBody>
      </p:sp>
      <p:sp>
        <p:nvSpPr>
          <p:cNvPr id="14" name="TextBox 17">
            <a:extLst>
              <a:ext uri="{FF2B5EF4-FFF2-40B4-BE49-F238E27FC236}">
                <a16:creationId xmlns:a16="http://schemas.microsoft.com/office/drawing/2014/main" id="{5782FE57-747E-88F5-EC5B-B85F1150A8F7}"/>
              </a:ext>
            </a:extLst>
          </p:cNvPr>
          <p:cNvSpPr txBox="1">
            <a:spLocks noChangeArrowheads="1"/>
          </p:cNvSpPr>
          <p:nvPr/>
        </p:nvSpPr>
        <p:spPr bwMode="auto">
          <a:xfrm>
            <a:off x="6466785" y="2754360"/>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de-DE" altLang="en-US" sz="1800" b="1">
                <a:solidFill>
                  <a:srgbClr val="120B08"/>
                </a:solidFill>
                <a:latin typeface="Book Antiqua" panose="02040602050305030304" pitchFamily="18" charset="0"/>
                <a:cs typeface="Arial" panose="020B0604020202020204" pitchFamily="34" charset="0"/>
              </a:rPr>
              <a:t>Portland Cement </a:t>
            </a:r>
            <a:endParaRPr lang="en-US" altLang="en-US" sz="1800" b="1">
              <a:solidFill>
                <a:srgbClr val="120B08"/>
              </a:solidFill>
              <a:latin typeface="Book Antiqua" panose="02040602050305030304" pitchFamily="18" charset="0"/>
              <a:cs typeface="Arial" panose="020B0604020202020204" pitchFamily="34" charset="0"/>
            </a:endParaRPr>
          </a:p>
        </p:txBody>
      </p:sp>
    </p:spTree>
    <p:extLst>
      <p:ext uri="{BB962C8B-B14F-4D97-AF65-F5344CB8AC3E}">
        <p14:creationId xmlns:p14="http://schemas.microsoft.com/office/powerpoint/2010/main" val="486980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60919-1AA4-92CE-0BBC-E88537BA4A09}"/>
            </a:ext>
          </a:extLst>
        </p:cNvPr>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9230FA0C-B5A6-2250-29AD-42B40DC69FF9}"/>
              </a:ext>
            </a:extLst>
          </p:cNvPr>
          <p:cNvSpPr>
            <a:spLocks noGrp="1"/>
          </p:cNvSpPr>
          <p:nvPr>
            <p:ph idx="1"/>
          </p:nvPr>
        </p:nvSpPr>
        <p:spPr>
          <a:xfrm>
            <a:off x="352773" y="2213498"/>
            <a:ext cx="6684131" cy="784830"/>
          </a:xfrm>
        </p:spPr>
        <p:txBody>
          <a:bodyPr>
            <a:noAutofit/>
          </a:bodyPr>
          <a:lstStyle/>
          <a:p>
            <a:pPr marL="0" indent="0" algn="just">
              <a:buNone/>
            </a:pPr>
            <a:r>
              <a:rPr lang="en-US" sz="1400">
                <a:solidFill>
                  <a:sysClr val="windowText" lastClr="000000"/>
                </a:solidFill>
                <a:latin typeface="Book Antiqua" panose="02040602050305030304" pitchFamily="18" charset="0"/>
              </a:rPr>
              <a:t>The </a:t>
            </a:r>
            <a:r>
              <a:rPr lang="en-US" sz="1400" dirty="0">
                <a:solidFill>
                  <a:sysClr val="windowText" lastClr="000000"/>
                </a:solidFill>
                <a:latin typeface="Book Antiqua" panose="02040602050305030304" pitchFamily="18" charset="0"/>
              </a:rPr>
              <a:t>sieving analysis is performed according to EN 933-1 method for the usual sand 0/4 (S), for the considered substitution SG materials, SG 1</a:t>
            </a:r>
            <a:r>
              <a:rPr lang="en-US" sz="1400">
                <a:solidFill>
                  <a:sysClr val="windowText" lastClr="000000"/>
                </a:solidFill>
                <a:latin typeface="Book Antiqua" panose="02040602050305030304" pitchFamily="18" charset="0"/>
              </a:rPr>
              <a:t>, SG 3, and SG 5 </a:t>
            </a:r>
            <a:r>
              <a:rPr lang="en-US" sz="1400" dirty="0">
                <a:solidFill>
                  <a:sysClr val="windowText" lastClr="000000"/>
                </a:solidFill>
                <a:latin typeface="Book Antiqua" panose="02040602050305030304" pitchFamily="18" charset="0"/>
              </a:rPr>
              <a:t>and additionally for the S+SG blended aggregate</a:t>
            </a:r>
            <a:r>
              <a:rPr lang="en-US" sz="1400">
                <a:solidFill>
                  <a:sysClr val="windowText" lastClr="000000"/>
                </a:solidFill>
                <a:latin typeface="Book Antiqua" panose="02040602050305030304" pitchFamily="18" charset="0"/>
              </a:rPr>
              <a:t>, containing 10%, 30</a:t>
            </a:r>
            <a:r>
              <a:rPr lang="en-US" sz="1400" dirty="0">
                <a:solidFill>
                  <a:sysClr val="windowText" lastClr="000000"/>
                </a:solidFill>
                <a:latin typeface="Book Antiqua" panose="02040602050305030304" pitchFamily="18" charset="0"/>
              </a:rPr>
              <a:t>% and 50% replacement levels of the sand (S). </a:t>
            </a:r>
          </a:p>
        </p:txBody>
      </p:sp>
      <p:pic>
        <p:nvPicPr>
          <p:cNvPr id="4" name="Picture 9">
            <a:extLst>
              <a:ext uri="{FF2B5EF4-FFF2-40B4-BE49-F238E27FC236}">
                <a16:creationId xmlns:a16="http://schemas.microsoft.com/office/drawing/2014/main" id="{3317E874-E175-1A87-7C21-76F2BC5522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2773" y="3112926"/>
            <a:ext cx="2165350" cy="1318895"/>
          </a:xfrm>
          <a:prstGeom prst="rect">
            <a:avLst/>
          </a:prstGeom>
          <a:noFill/>
          <a:ln>
            <a:noFill/>
          </a:ln>
          <a:extLst>
            <a:ext uri="{53640926-AAD7-44D8-BBD7-CCE9431645EC}">
              <a14:shadowObscured xmlns:a14="http://schemas.microsoft.com/office/drawing/2010/main"/>
            </a:ext>
          </a:extLst>
        </p:spPr>
      </p:pic>
      <p:pic>
        <p:nvPicPr>
          <p:cNvPr id="5" name="Picture 10">
            <a:extLst>
              <a:ext uri="{FF2B5EF4-FFF2-40B4-BE49-F238E27FC236}">
                <a16:creationId xmlns:a16="http://schemas.microsoft.com/office/drawing/2014/main" id="{6153E4DC-FC57-0F8F-C40B-8A798965BB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72324" y="3105336"/>
            <a:ext cx="1602740" cy="1321435"/>
          </a:xfrm>
          <a:prstGeom prst="rect">
            <a:avLst/>
          </a:prstGeom>
          <a:noFill/>
          <a:ln>
            <a:noFill/>
          </a:ln>
          <a:extLst>
            <a:ext uri="{53640926-AAD7-44D8-BBD7-CCE9431645EC}">
              <a14:shadowObscured xmlns:a14="http://schemas.microsoft.com/office/drawing/2010/main"/>
            </a:ext>
          </a:extLst>
        </p:spPr>
      </p:pic>
      <p:pic>
        <p:nvPicPr>
          <p:cNvPr id="6" name="Picture 11">
            <a:extLst>
              <a:ext uri="{FF2B5EF4-FFF2-40B4-BE49-F238E27FC236}">
                <a16:creationId xmlns:a16="http://schemas.microsoft.com/office/drawing/2014/main" id="{CDB350D7-8C0D-D739-20B1-1C68F35CAD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4210252" y="3109781"/>
            <a:ext cx="1999615" cy="1314450"/>
          </a:xfrm>
          <a:prstGeom prst="rect">
            <a:avLst/>
          </a:prstGeom>
          <a:noFill/>
          <a:ln>
            <a:noFill/>
          </a:ln>
          <a:extLst>
            <a:ext uri="{53640926-AAD7-44D8-BBD7-CCE9431645EC}">
              <a14:shadowObscured xmlns:a14="http://schemas.microsoft.com/office/drawing/2010/main"/>
            </a:ext>
          </a:extLst>
        </p:spPr>
      </p:pic>
      <p:sp>
        <p:nvSpPr>
          <p:cNvPr id="2" name="Titlu 1">
            <a:extLst>
              <a:ext uri="{FF2B5EF4-FFF2-40B4-BE49-F238E27FC236}">
                <a16:creationId xmlns:a16="http://schemas.microsoft.com/office/drawing/2014/main" id="{F82792E1-1AF4-36E2-CC7E-4C6209A762AA}"/>
              </a:ext>
            </a:extLst>
          </p:cNvPr>
          <p:cNvSpPr>
            <a:spLocks noGrp="1"/>
          </p:cNvSpPr>
          <p:nvPr>
            <p:ph type="title"/>
          </p:nvPr>
        </p:nvSpPr>
        <p:spPr>
          <a:xfrm>
            <a:off x="581191" y="702156"/>
            <a:ext cx="11455096" cy="1013800"/>
          </a:xfrm>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 / III. RESULTS AND DISCUSSIONS: </a:t>
            </a:r>
            <a:r>
              <a:rPr lang="en-US" b="1">
                <a:solidFill>
                  <a:srgbClr val="FF0000"/>
                </a:solidFill>
                <a:latin typeface="Book Antiqua" panose="02040602050305030304" pitchFamily="18" charset="0"/>
              </a:rPr>
              <a:t>2. </a:t>
            </a:r>
            <a:r>
              <a:rPr lang="en-US" b="1" cap="none">
                <a:solidFill>
                  <a:srgbClr val="FF0000"/>
                </a:solidFill>
                <a:latin typeface="Book Antiqua" panose="02040602050305030304" pitchFamily="18" charset="0"/>
              </a:rPr>
              <a:t>Validation stage</a:t>
            </a:r>
            <a:r>
              <a:rPr lang="en-US" b="1">
                <a:solidFill>
                  <a:srgbClr val="FF0000"/>
                </a:solidFill>
                <a:latin typeface="Book Antiqua" panose="02040602050305030304" pitchFamily="18" charset="0"/>
              </a:rPr>
              <a:t> </a:t>
            </a:r>
            <a:endParaRPr lang="en-US" b="1" dirty="0">
              <a:solidFill>
                <a:srgbClr val="FF0000"/>
              </a:solidFill>
              <a:latin typeface="Book Antiqua" panose="02040602050305030304" pitchFamily="18" charset="0"/>
            </a:endParaRPr>
          </a:p>
        </p:txBody>
      </p:sp>
      <p:sp>
        <p:nvSpPr>
          <p:cNvPr id="12" name="TextBox 5">
            <a:extLst>
              <a:ext uri="{FF2B5EF4-FFF2-40B4-BE49-F238E27FC236}">
                <a16:creationId xmlns:a16="http://schemas.microsoft.com/office/drawing/2014/main" id="{9E676DAA-FDDE-3696-5BDA-0F770CCE1418}"/>
              </a:ext>
            </a:extLst>
          </p:cNvPr>
          <p:cNvSpPr txBox="1">
            <a:spLocks noChangeArrowheads="1"/>
          </p:cNvSpPr>
          <p:nvPr/>
        </p:nvSpPr>
        <p:spPr bwMode="auto">
          <a:xfrm>
            <a:off x="1640656" y="1813388"/>
            <a:ext cx="82684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fontAlgn="base">
              <a:lnSpc>
                <a:spcPct val="100000"/>
              </a:lnSpc>
              <a:spcBef>
                <a:spcPct val="0"/>
              </a:spcBef>
              <a:spcAft>
                <a:spcPct val="0"/>
              </a:spcAft>
              <a:buSzTx/>
              <a:buFontTx/>
              <a:buNone/>
            </a:pPr>
            <a:r>
              <a:rPr lang="en-US" altLang="ko-KR" sz="2000" b="1">
                <a:solidFill>
                  <a:prstClr val="black"/>
                </a:solidFill>
                <a:latin typeface="Book Antiqua" panose="02040602050305030304" pitchFamily="18" charset="0"/>
                <a:ea typeface="Tahoma" panose="020B0604030504040204" pitchFamily="34" charset="0"/>
                <a:cs typeface="Arial" panose="020B0604020202020204" pitchFamily="34" charset="0"/>
              </a:rPr>
              <a:t>Grain size analysis of the aggregates</a:t>
            </a:r>
          </a:p>
        </p:txBody>
      </p:sp>
      <p:pic>
        <p:nvPicPr>
          <p:cNvPr id="13" name="Picture 12">
            <a:extLst>
              <a:ext uri="{FF2B5EF4-FFF2-40B4-BE49-F238E27FC236}">
                <a16:creationId xmlns:a16="http://schemas.microsoft.com/office/drawing/2014/main" id="{B12D56CC-DC8D-1783-60A7-E4102DAA8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4400" y="2128015"/>
            <a:ext cx="3965295" cy="2452523"/>
          </a:xfrm>
          <a:prstGeom prst="rect">
            <a:avLst/>
          </a:prstGeom>
        </p:spPr>
      </p:pic>
      <p:sp>
        <p:nvSpPr>
          <p:cNvPr id="15" name="TextBox 14">
            <a:extLst>
              <a:ext uri="{FF2B5EF4-FFF2-40B4-BE49-F238E27FC236}">
                <a16:creationId xmlns:a16="http://schemas.microsoft.com/office/drawing/2014/main" id="{DFF34144-9999-A972-1999-131B4E4D367F}"/>
              </a:ext>
            </a:extLst>
          </p:cNvPr>
          <p:cNvSpPr txBox="1"/>
          <p:nvPr/>
        </p:nvSpPr>
        <p:spPr>
          <a:xfrm>
            <a:off x="198783" y="4533779"/>
            <a:ext cx="6172199" cy="954107"/>
          </a:xfrm>
          <a:prstGeom prst="rect">
            <a:avLst/>
          </a:prstGeom>
          <a:noFill/>
        </p:spPr>
        <p:txBody>
          <a:bodyPr wrap="square">
            <a:spAutoFit/>
          </a:bodyPr>
          <a:lstStyle/>
          <a:p>
            <a:pPr algn="just"/>
            <a:r>
              <a:rPr lang="en-GB" sz="1400">
                <a:effectLst/>
                <a:latin typeface="Book Antiqua" panose="02040602050305030304" pitchFamily="18" charset="0"/>
                <a:ea typeface="Times New Roman" panose="02020603050405020304" pitchFamily="18" charset="0"/>
              </a:rPr>
              <a:t>Determination of particle size distribution for SG 1 50% mixture: a) component materials, S+ SG 1, before mixing; b) S+SG 1, after mixing; c) particle size fractions (retained on sieve) resulting from the sieving operation.</a:t>
            </a:r>
            <a:endParaRPr lang="en-GB" sz="1400">
              <a:latin typeface="Book Antiqua" panose="02040602050305030304" pitchFamily="18" charset="0"/>
            </a:endParaRPr>
          </a:p>
        </p:txBody>
      </p:sp>
      <p:sp>
        <p:nvSpPr>
          <p:cNvPr id="16" name="TextBox 15">
            <a:extLst>
              <a:ext uri="{FF2B5EF4-FFF2-40B4-BE49-F238E27FC236}">
                <a16:creationId xmlns:a16="http://schemas.microsoft.com/office/drawing/2014/main" id="{FC756AE5-5ACE-5F25-BE7D-7115947C34BC}"/>
              </a:ext>
            </a:extLst>
          </p:cNvPr>
          <p:cNvSpPr txBox="1"/>
          <p:nvPr/>
        </p:nvSpPr>
        <p:spPr>
          <a:xfrm>
            <a:off x="6278217" y="4554010"/>
            <a:ext cx="5561010" cy="523220"/>
          </a:xfrm>
          <a:prstGeom prst="rect">
            <a:avLst/>
          </a:prstGeom>
          <a:noFill/>
        </p:spPr>
        <p:txBody>
          <a:bodyPr wrap="square">
            <a:spAutoFit/>
          </a:bodyPr>
          <a:lstStyle/>
          <a:p>
            <a:pPr algn="ctr"/>
            <a:r>
              <a:rPr lang="en-US" sz="1400">
                <a:effectLst/>
                <a:latin typeface="Book Antiqua" panose="02040602050305030304" pitchFamily="18" charset="0"/>
                <a:ea typeface="Times New Roman" panose="02020603050405020304" pitchFamily="18" charset="0"/>
              </a:rPr>
              <a:t>Aggregate grading: Natural sand 0/4 (S), SG 1, SG 3, SG 5 and blended aggregate mixture of S+SG (1, 3 or 5) (10%, 30% and 50%) </a:t>
            </a:r>
            <a:endParaRPr lang="en-GB" sz="1400">
              <a:latin typeface="Book Antiqua" panose="02040602050305030304" pitchFamily="18" charset="0"/>
            </a:endParaRPr>
          </a:p>
        </p:txBody>
      </p:sp>
      <p:sp>
        <p:nvSpPr>
          <p:cNvPr id="20" name="Substituent conținut 2">
            <a:extLst>
              <a:ext uri="{FF2B5EF4-FFF2-40B4-BE49-F238E27FC236}">
                <a16:creationId xmlns:a16="http://schemas.microsoft.com/office/drawing/2014/main" id="{4BA42C81-C6EE-E918-CB73-E786453405A6}"/>
              </a:ext>
            </a:extLst>
          </p:cNvPr>
          <p:cNvSpPr txBox="1">
            <a:spLocks/>
          </p:cNvSpPr>
          <p:nvPr/>
        </p:nvSpPr>
        <p:spPr>
          <a:xfrm>
            <a:off x="198783" y="5487885"/>
            <a:ext cx="11757195" cy="1353915"/>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just">
              <a:buFont typeface="Wingdings 2" panose="05020102010507070707" pitchFamily="18" charset="2"/>
              <a:buNone/>
            </a:pPr>
            <a:r>
              <a:rPr lang="en-US" sz="1600" b="1">
                <a:solidFill>
                  <a:sysClr val="windowText" lastClr="000000"/>
                </a:solidFill>
                <a:latin typeface="Book Antiqua" panose="02040602050305030304" pitchFamily="18" charset="0"/>
              </a:rPr>
              <a:t>The natural sand 0/4 (S) has a lower fine grain content, as anticipated. Replacing 10% natural sand (S) with SG material does not influence the overall grain size distribution, but 30% and 50% sand replacement by SG helps balance the aggregate grading curve.  </a:t>
            </a:r>
          </a:p>
          <a:p>
            <a:pPr marL="0" indent="0" algn="just">
              <a:buFont typeface="Wingdings 2" panose="05020102010507070707" pitchFamily="18" charset="2"/>
              <a:buNone/>
            </a:pPr>
            <a:r>
              <a:rPr lang="en-US" sz="1600" b="1" i="1">
                <a:solidFill>
                  <a:sysClr val="windowText" lastClr="000000"/>
                </a:solidFill>
                <a:latin typeface="Book Antiqua" panose="02040602050305030304" pitchFamily="18" charset="0"/>
              </a:rPr>
              <a:t>All SG materials exhibit a consistent grain size distribution pattern, with minimal variation, enhancing the reliability of the proposed substitution. </a:t>
            </a:r>
            <a:endParaRPr lang="en-US" sz="1600" b="1" i="1" dirty="0">
              <a:solidFill>
                <a:sysClr val="windowText" lastClr="000000"/>
              </a:solidFill>
              <a:latin typeface="Book Antiqua" panose="02040602050305030304" pitchFamily="18" charset="0"/>
            </a:endParaRPr>
          </a:p>
        </p:txBody>
      </p:sp>
    </p:spTree>
    <p:extLst>
      <p:ext uri="{BB962C8B-B14F-4D97-AF65-F5344CB8AC3E}">
        <p14:creationId xmlns:p14="http://schemas.microsoft.com/office/powerpoint/2010/main" val="2460943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DEFC-0E04-6C0B-7C4B-DEED10827714}"/>
            </a:ext>
          </a:extLst>
        </p:cNvPr>
        <p:cNvGrpSpPr/>
        <p:nvPr/>
      </p:nvGrpSpPr>
      <p:grpSpPr>
        <a:xfrm>
          <a:off x="0" y="0"/>
          <a:ext cx="0" cy="0"/>
          <a:chOff x="0" y="0"/>
          <a:chExt cx="0" cy="0"/>
        </a:xfrm>
      </p:grpSpPr>
      <p:sp>
        <p:nvSpPr>
          <p:cNvPr id="3" name="TextBox 5">
            <a:extLst>
              <a:ext uri="{FF2B5EF4-FFF2-40B4-BE49-F238E27FC236}">
                <a16:creationId xmlns:a16="http://schemas.microsoft.com/office/drawing/2014/main" id="{1BE7EB4E-C8D2-59D8-8D3F-83FD354F51F7}"/>
              </a:ext>
            </a:extLst>
          </p:cNvPr>
          <p:cNvSpPr txBox="1">
            <a:spLocks noChangeArrowheads="1"/>
          </p:cNvSpPr>
          <p:nvPr/>
        </p:nvSpPr>
        <p:spPr bwMode="auto">
          <a:xfrm>
            <a:off x="447261" y="1838265"/>
            <a:ext cx="34389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fontAlgn="base">
              <a:lnSpc>
                <a:spcPct val="100000"/>
              </a:lnSpc>
              <a:spcBef>
                <a:spcPct val="0"/>
              </a:spcBef>
              <a:spcAft>
                <a:spcPct val="0"/>
              </a:spcAft>
              <a:buSzTx/>
              <a:buFontTx/>
              <a:buNone/>
            </a:pPr>
            <a:r>
              <a:rPr lang="en-US" altLang="ko-KR" sz="2000" b="1">
                <a:solidFill>
                  <a:prstClr val="black"/>
                </a:solidFill>
                <a:latin typeface="Book Antiqua" panose="02040602050305030304" pitchFamily="18" charset="0"/>
                <a:ea typeface="Tahoma" panose="020B0604030504040204" pitchFamily="34" charset="0"/>
                <a:cs typeface="Arial" panose="020B0604020202020204" pitchFamily="34" charset="0"/>
              </a:rPr>
              <a:t>Hardened state evaluation – Compressive  and Flexural strength at 7 and 28 days</a:t>
            </a:r>
          </a:p>
        </p:txBody>
      </p:sp>
      <p:sp>
        <p:nvSpPr>
          <p:cNvPr id="8" name="TextBox 7">
            <a:extLst>
              <a:ext uri="{FF2B5EF4-FFF2-40B4-BE49-F238E27FC236}">
                <a16:creationId xmlns:a16="http://schemas.microsoft.com/office/drawing/2014/main" id="{0F19911B-9E81-5B0E-2675-6E12004A2202}"/>
              </a:ext>
            </a:extLst>
          </p:cNvPr>
          <p:cNvSpPr txBox="1"/>
          <p:nvPr/>
        </p:nvSpPr>
        <p:spPr>
          <a:xfrm>
            <a:off x="116784" y="2976238"/>
            <a:ext cx="5141016" cy="3416320"/>
          </a:xfrm>
          <a:prstGeom prst="rect">
            <a:avLst/>
          </a:prstGeom>
          <a:noFill/>
        </p:spPr>
        <p:txBody>
          <a:bodyPr wrap="square">
            <a:spAutoFit/>
          </a:bodyPr>
          <a:lstStyle/>
          <a:p>
            <a:pPr algn="just">
              <a:buNone/>
            </a:pPr>
            <a:r>
              <a:rPr lang="en-GB" sz="1200">
                <a:effectLst/>
                <a:latin typeface="Book Antiqua" panose="02040602050305030304" pitchFamily="18" charset="0"/>
                <a:ea typeface="Times New Roman" panose="02020603050405020304" pitchFamily="18" charset="0"/>
              </a:rPr>
              <a:t>Legend: </a:t>
            </a:r>
          </a:p>
          <a:p>
            <a:pPr marL="342900" lvl="0" indent="-342900" algn="just">
              <a:buFont typeface="Times New Roman" panose="02020603050405020304" pitchFamily="18" charset="0"/>
              <a:buChar char="-"/>
            </a:pPr>
            <a:r>
              <a:rPr lang="en-GB" sz="1200" b="1">
                <a:effectLst/>
                <a:latin typeface="Book Antiqua" panose="02040602050305030304" pitchFamily="18" charset="0"/>
                <a:ea typeface="Times New Roman" panose="02020603050405020304" pitchFamily="18" charset="0"/>
              </a:rPr>
              <a:t>R1-1 and R2-1:</a:t>
            </a:r>
            <a:r>
              <a:rPr lang="en-GB" sz="1200">
                <a:effectLst/>
                <a:latin typeface="Book Antiqua" panose="02040602050305030304" pitchFamily="18" charset="0"/>
                <a:ea typeface="Times New Roman" panose="02020603050405020304" pitchFamily="18" charset="0"/>
              </a:rPr>
              <a:t> </a:t>
            </a:r>
            <a:r>
              <a:rPr lang="en-GB" sz="1200" u="sng">
                <a:effectLst/>
                <a:latin typeface="Book Antiqua" panose="02040602050305030304" pitchFamily="18" charset="0"/>
                <a:ea typeface="Times New Roman" panose="02020603050405020304" pitchFamily="18" charset="0"/>
              </a:rPr>
              <a:t>Reference mortars</a:t>
            </a:r>
            <a:r>
              <a:rPr lang="en-GB" sz="1200">
                <a:effectLst/>
                <a:latin typeface="Book Antiqua" panose="02040602050305030304" pitchFamily="18" charset="0"/>
                <a:ea typeface="Times New Roman" panose="02020603050405020304" pitchFamily="18" charset="0"/>
              </a:rPr>
              <a:t> produced during the initial mechanical testing of SG 1 material (source 1, ISIM Timisoara, initial sampling) – PRELIMINARY STAGE</a:t>
            </a:r>
          </a:p>
          <a:p>
            <a:pPr marL="342900" lvl="0" indent="-342900" algn="just">
              <a:buFont typeface="Times New Roman" panose="02020603050405020304" pitchFamily="18" charset="0"/>
              <a:buChar char="-"/>
            </a:pPr>
            <a:r>
              <a:rPr lang="en-GB" sz="1200" b="1">
                <a:solidFill>
                  <a:srgbClr val="000000"/>
                </a:solidFill>
                <a:effectLst/>
                <a:latin typeface="Book Antiqua" panose="02040602050305030304" pitchFamily="18" charset="0"/>
                <a:ea typeface="Times New Roman" panose="02020603050405020304" pitchFamily="18" charset="0"/>
              </a:rPr>
              <a:t>SG 1-1 10%, SG 1-1 30%, SG 1-1 50%</a:t>
            </a:r>
            <a:r>
              <a:rPr lang="en-GB" sz="1200" b="1">
                <a:effectLst/>
                <a:latin typeface="Book Antiqua" panose="02040602050305030304" pitchFamily="18" charset="0"/>
                <a:ea typeface="Times New Roman" panose="02020603050405020304" pitchFamily="18" charset="0"/>
              </a:rPr>
              <a:t>:</a:t>
            </a:r>
            <a:r>
              <a:rPr lang="en-GB" sz="1200">
                <a:effectLst/>
                <a:latin typeface="Book Antiqua" panose="02040602050305030304" pitchFamily="18" charset="0"/>
                <a:ea typeface="Times New Roman" panose="02020603050405020304" pitchFamily="18" charset="0"/>
              </a:rPr>
              <a:t> </a:t>
            </a:r>
            <a:r>
              <a:rPr lang="en-GB" sz="1200" u="sng">
                <a:effectLst/>
                <a:latin typeface="Book Antiqua" panose="02040602050305030304" pitchFamily="18" charset="0"/>
                <a:ea typeface="Times New Roman" panose="02020603050405020304" pitchFamily="18" charset="0"/>
              </a:rPr>
              <a:t>Substitution mortars</a:t>
            </a:r>
            <a:r>
              <a:rPr lang="en-GB" sz="1200">
                <a:effectLst/>
                <a:latin typeface="Book Antiqua" panose="02040602050305030304" pitchFamily="18" charset="0"/>
                <a:ea typeface="Times New Roman" panose="02020603050405020304" pitchFamily="18" charset="0"/>
              </a:rPr>
              <a:t> produced during the initial mechanical testing of SG 1 material (source 1, ISIM Timisoara, initial sampling) – PRELIMINARY STAGE</a:t>
            </a:r>
          </a:p>
          <a:p>
            <a:pPr marL="342900" lvl="0" indent="-342900" algn="just">
              <a:buFont typeface="Times New Roman" panose="02020603050405020304" pitchFamily="18" charset="0"/>
              <a:buChar char="-"/>
            </a:pPr>
            <a:r>
              <a:rPr lang="en-GB" sz="1200" b="1">
                <a:effectLst/>
                <a:latin typeface="Book Antiqua" panose="02040602050305030304" pitchFamily="18" charset="0"/>
                <a:ea typeface="Times New Roman" panose="02020603050405020304" pitchFamily="18" charset="0"/>
              </a:rPr>
              <a:t>R1 and R2:</a:t>
            </a:r>
            <a:r>
              <a:rPr lang="en-GB" sz="1200">
                <a:effectLst/>
                <a:latin typeface="Book Antiqua" panose="02040602050305030304" pitchFamily="18" charset="0"/>
                <a:ea typeface="Times New Roman" panose="02020603050405020304" pitchFamily="18" charset="0"/>
              </a:rPr>
              <a:t> </a:t>
            </a:r>
            <a:r>
              <a:rPr lang="en-GB" sz="1200" u="sng">
                <a:effectLst/>
                <a:latin typeface="Book Antiqua" panose="02040602050305030304" pitchFamily="18" charset="0"/>
                <a:ea typeface="Times New Roman" panose="02020603050405020304" pitchFamily="18" charset="0"/>
              </a:rPr>
              <a:t>Reference mortars</a:t>
            </a:r>
            <a:r>
              <a:rPr lang="en-GB" sz="1200">
                <a:effectLst/>
                <a:latin typeface="Book Antiqua" panose="02040602050305030304" pitchFamily="18" charset="0"/>
                <a:ea typeface="Times New Roman" panose="02020603050405020304" pitchFamily="18" charset="0"/>
              </a:rPr>
              <a:t> produced during the secondary mechanical testing of SG 1 material (source 1, ISIM Timisoara, initial sampling), SG 3 (source 1, ISIM Timisoara, secondary sampling); SG 5 (source 2, Tim Cut SRL, Timisoara, initial sampling) – VALIDATION STAGE</a:t>
            </a:r>
          </a:p>
          <a:p>
            <a:pPr marL="342900" indent="-342900" algn="just">
              <a:buFont typeface="Times New Roman" panose="02020603050405020304" pitchFamily="18" charset="0"/>
              <a:buChar char="-"/>
            </a:pPr>
            <a:r>
              <a:rPr lang="en-GB" sz="1200" b="1">
                <a:solidFill>
                  <a:srgbClr val="000000"/>
                </a:solidFill>
                <a:latin typeface="Book Antiqua" panose="02040602050305030304" pitchFamily="18" charset="0"/>
                <a:ea typeface="Times New Roman" panose="02020603050405020304" pitchFamily="18" charset="0"/>
              </a:rPr>
              <a:t>SG 1, SG 2, SG 3 (10%, 30%, 50 %)</a:t>
            </a:r>
            <a:r>
              <a:rPr lang="en-GB" sz="1200">
                <a:latin typeface="Book Antiqua" panose="02040602050305030304" pitchFamily="18" charset="0"/>
                <a:ea typeface="Times New Roman" panose="02020603050405020304" pitchFamily="18" charset="0"/>
              </a:rPr>
              <a:t>: </a:t>
            </a:r>
            <a:r>
              <a:rPr lang="en-GB" sz="1200" u="sng">
                <a:latin typeface="Book Antiqua" panose="02040602050305030304" pitchFamily="18" charset="0"/>
                <a:ea typeface="Times New Roman" panose="02020603050405020304" pitchFamily="18" charset="0"/>
              </a:rPr>
              <a:t>Substitution mortars</a:t>
            </a:r>
            <a:r>
              <a:rPr lang="en-GB" sz="1200">
                <a:latin typeface="Book Antiqua" panose="02040602050305030304" pitchFamily="18" charset="0"/>
                <a:ea typeface="Times New Roman" panose="02020603050405020304" pitchFamily="18" charset="0"/>
              </a:rPr>
              <a:t> produced during secondary mechanical testing of SG 1 material (source 1, ISIM Timisoara, initial sampling), SG 3 (source 1, ISIM Timisoara, secondary sampling); SG 5 (source 2, Tim Cut SRL, Timisoara, initial </a:t>
            </a:r>
            <a:r>
              <a:rPr lang="en-GB" sz="1200">
                <a:latin typeface="Times New Roman" panose="02020603050405020304" pitchFamily="18" charset="0"/>
                <a:ea typeface="Times New Roman" panose="02020603050405020304" pitchFamily="18" charset="0"/>
              </a:rPr>
              <a:t>sampling) – VALIDATION STAGE.</a:t>
            </a:r>
            <a:endParaRPr lang="en-GB" sz="1200">
              <a:effectLst/>
              <a:latin typeface="Book Antiqua" panose="0204060205030503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C5EA8BC8-3B27-7B30-0F41-C1684EAF8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010" y="1845120"/>
            <a:ext cx="6357730" cy="4769972"/>
          </a:xfrm>
          <a:prstGeom prst="rect">
            <a:avLst/>
          </a:prstGeom>
        </p:spPr>
      </p:pic>
      <p:sp>
        <p:nvSpPr>
          <p:cNvPr id="6" name="Titlu 1">
            <a:extLst>
              <a:ext uri="{FF2B5EF4-FFF2-40B4-BE49-F238E27FC236}">
                <a16:creationId xmlns:a16="http://schemas.microsoft.com/office/drawing/2014/main" id="{F217EADE-F4F5-2C93-F35C-9F0CA55524BD}"/>
              </a:ext>
            </a:extLst>
          </p:cNvPr>
          <p:cNvSpPr>
            <a:spLocks noGrp="1"/>
          </p:cNvSpPr>
          <p:nvPr>
            <p:ph type="title"/>
          </p:nvPr>
        </p:nvSpPr>
        <p:spPr>
          <a:xfrm>
            <a:off x="581025" y="830707"/>
            <a:ext cx="11029950" cy="1014413"/>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rgbClr val="FF0000"/>
                </a:solidFill>
                <a:latin typeface="Book Antiqua" panose="02040602050305030304" pitchFamily="18" charset="0"/>
              </a:rPr>
              <a:t>2. </a:t>
            </a:r>
            <a:r>
              <a:rPr lang="en-US" b="1" cap="none">
                <a:solidFill>
                  <a:srgbClr val="FF0000"/>
                </a:solidFill>
                <a:latin typeface="Book Antiqua" panose="02040602050305030304" pitchFamily="18" charset="0"/>
              </a:rPr>
              <a:t>Validation Stage</a:t>
            </a:r>
            <a:br>
              <a:rPr lang="en-US" b="1">
                <a:latin typeface="Book Antiqua" panose="02040602050305030304" pitchFamily="18" charset="0"/>
              </a:rPr>
            </a:br>
            <a:r>
              <a:rPr lang="en-US" b="1" cap="none">
                <a:latin typeface="Book Antiqua" panose="02040602050305030304" pitchFamily="18" charset="0"/>
              </a:rPr>
              <a:t>Mechanical evaluation of the SG mixes</a:t>
            </a:r>
            <a:endParaRPr lang="en-US" b="1" dirty="0">
              <a:latin typeface="Book Antiqua" panose="02040602050305030304" pitchFamily="18" charset="0"/>
            </a:endParaRPr>
          </a:p>
        </p:txBody>
      </p:sp>
    </p:spTree>
    <p:extLst>
      <p:ext uri="{BB962C8B-B14F-4D97-AF65-F5344CB8AC3E}">
        <p14:creationId xmlns:p14="http://schemas.microsoft.com/office/powerpoint/2010/main" val="3528765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3282A-3DE8-388F-C617-AD98EA4992A9}"/>
            </a:ext>
          </a:extLst>
        </p:cNvPr>
        <p:cNvGrpSpPr/>
        <p:nvPr/>
      </p:nvGrpSpPr>
      <p:grpSpPr>
        <a:xfrm>
          <a:off x="0" y="0"/>
          <a:ext cx="0" cy="0"/>
          <a:chOff x="0" y="0"/>
          <a:chExt cx="0" cy="0"/>
        </a:xfrm>
      </p:grpSpPr>
      <p:sp>
        <p:nvSpPr>
          <p:cNvPr id="11" name="TextBox 5">
            <a:extLst>
              <a:ext uri="{FF2B5EF4-FFF2-40B4-BE49-F238E27FC236}">
                <a16:creationId xmlns:a16="http://schemas.microsoft.com/office/drawing/2014/main" id="{6CB0E25A-7562-4E08-96BD-3C1FCD2F0607}"/>
              </a:ext>
            </a:extLst>
          </p:cNvPr>
          <p:cNvSpPr txBox="1">
            <a:spLocks noChangeArrowheads="1"/>
          </p:cNvSpPr>
          <p:nvPr/>
        </p:nvSpPr>
        <p:spPr bwMode="auto">
          <a:xfrm>
            <a:off x="447260" y="1838266"/>
            <a:ext cx="102770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fontAlgn="base">
              <a:lnSpc>
                <a:spcPct val="100000"/>
              </a:lnSpc>
              <a:spcBef>
                <a:spcPct val="0"/>
              </a:spcBef>
              <a:spcAft>
                <a:spcPct val="0"/>
              </a:spcAft>
              <a:buSzTx/>
              <a:buFontTx/>
              <a:buNone/>
            </a:pPr>
            <a:r>
              <a:rPr lang="en-US" altLang="ko-KR" sz="2000" b="1">
                <a:solidFill>
                  <a:prstClr val="black"/>
                </a:solidFill>
                <a:latin typeface="Book Antiqua" panose="02040602050305030304" pitchFamily="18" charset="0"/>
                <a:ea typeface="Tahoma" panose="020B0604030504040204" pitchFamily="34" charset="0"/>
                <a:cs typeface="Arial" panose="020B0604020202020204" pitchFamily="34" charset="0"/>
              </a:rPr>
              <a:t>Hardened state evaluation – Compressive  and Flexural strength at 7 and 28 days</a:t>
            </a:r>
          </a:p>
        </p:txBody>
      </p:sp>
      <p:pic>
        <p:nvPicPr>
          <p:cNvPr id="17" name="Picture 16">
            <a:extLst>
              <a:ext uri="{FF2B5EF4-FFF2-40B4-BE49-F238E27FC236}">
                <a16:creationId xmlns:a16="http://schemas.microsoft.com/office/drawing/2014/main" id="{FD0D1E3E-8D87-20AD-91E2-A1EC829AF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4966"/>
            <a:ext cx="6004503" cy="3404891"/>
          </a:xfrm>
          <a:prstGeom prst="rect">
            <a:avLst/>
          </a:prstGeom>
        </p:spPr>
      </p:pic>
      <p:pic>
        <p:nvPicPr>
          <p:cNvPr id="18" name="Picture 17">
            <a:extLst>
              <a:ext uri="{FF2B5EF4-FFF2-40B4-BE49-F238E27FC236}">
                <a16:creationId xmlns:a16="http://schemas.microsoft.com/office/drawing/2014/main" id="{0D8F8688-21C1-4C1F-7403-25D09D479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503" y="2381942"/>
            <a:ext cx="6228096" cy="3550938"/>
          </a:xfrm>
          <a:prstGeom prst="rect">
            <a:avLst/>
          </a:prstGeom>
        </p:spPr>
      </p:pic>
      <p:sp>
        <p:nvSpPr>
          <p:cNvPr id="20" name="TextBox 19">
            <a:extLst>
              <a:ext uri="{FF2B5EF4-FFF2-40B4-BE49-F238E27FC236}">
                <a16:creationId xmlns:a16="http://schemas.microsoft.com/office/drawing/2014/main" id="{52E18551-B19A-E391-1CEE-628CD4B764F9}"/>
              </a:ext>
            </a:extLst>
          </p:cNvPr>
          <p:cNvSpPr txBox="1"/>
          <p:nvPr/>
        </p:nvSpPr>
        <p:spPr>
          <a:xfrm>
            <a:off x="228600" y="5932880"/>
            <a:ext cx="11241157" cy="584775"/>
          </a:xfrm>
          <a:prstGeom prst="rect">
            <a:avLst/>
          </a:prstGeom>
          <a:noFill/>
        </p:spPr>
        <p:txBody>
          <a:bodyPr wrap="square">
            <a:spAutoFit/>
          </a:bodyPr>
          <a:lstStyle/>
          <a:p>
            <a:pPr algn="ctr">
              <a:spcBef>
                <a:spcPts val="600"/>
              </a:spcBef>
            </a:pPr>
            <a:r>
              <a:rPr lang="en-GB" sz="1600">
                <a:effectLst/>
                <a:latin typeface="Book Antiqua" panose="02040602050305030304" pitchFamily="18" charset="0"/>
                <a:ea typeface="Times New Roman" panose="02020603050405020304" pitchFamily="18" charset="0"/>
              </a:rPr>
              <a:t>Comparative analysis of mechanical strength evaluation for the SG material sourced 1 (SG 1 and SG 3), sourced 2 (SG 5) and Reference: a), c) 7-day and 28-day flexural strength; b), d)7-day and 28-day compression strength; </a:t>
            </a:r>
          </a:p>
        </p:txBody>
      </p:sp>
      <p:sp>
        <p:nvSpPr>
          <p:cNvPr id="23" name="Titlu 1">
            <a:extLst>
              <a:ext uri="{FF2B5EF4-FFF2-40B4-BE49-F238E27FC236}">
                <a16:creationId xmlns:a16="http://schemas.microsoft.com/office/drawing/2014/main" id="{64CD2B89-A735-2A33-0C26-55C74B1A931F}"/>
              </a:ext>
            </a:extLst>
          </p:cNvPr>
          <p:cNvSpPr>
            <a:spLocks noGrp="1"/>
          </p:cNvSpPr>
          <p:nvPr>
            <p:ph type="title"/>
          </p:nvPr>
        </p:nvSpPr>
        <p:spPr>
          <a:xfrm>
            <a:off x="581025" y="830707"/>
            <a:ext cx="11029950" cy="1014413"/>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rgbClr val="FF0000"/>
                </a:solidFill>
                <a:latin typeface="Book Antiqua" panose="02040602050305030304" pitchFamily="18" charset="0"/>
              </a:rPr>
              <a:t>2. </a:t>
            </a:r>
            <a:r>
              <a:rPr lang="en-US" b="1" cap="none">
                <a:solidFill>
                  <a:srgbClr val="FF0000"/>
                </a:solidFill>
                <a:latin typeface="Book Antiqua" panose="02040602050305030304" pitchFamily="18" charset="0"/>
              </a:rPr>
              <a:t>Validation Stage</a:t>
            </a:r>
            <a:br>
              <a:rPr lang="en-US" b="1">
                <a:latin typeface="Book Antiqua" panose="02040602050305030304" pitchFamily="18" charset="0"/>
              </a:rPr>
            </a:br>
            <a:r>
              <a:rPr lang="en-US" b="1" cap="none">
                <a:latin typeface="Book Antiqua" panose="02040602050305030304" pitchFamily="18" charset="0"/>
              </a:rPr>
              <a:t>Mechanical evaluation of the SG mixes</a:t>
            </a:r>
            <a:endParaRPr lang="en-US" b="1" dirty="0">
              <a:latin typeface="Book Antiqua" panose="02040602050305030304" pitchFamily="18" charset="0"/>
            </a:endParaRPr>
          </a:p>
        </p:txBody>
      </p:sp>
    </p:spTree>
    <p:extLst>
      <p:ext uri="{BB962C8B-B14F-4D97-AF65-F5344CB8AC3E}">
        <p14:creationId xmlns:p14="http://schemas.microsoft.com/office/powerpoint/2010/main" val="545651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36D5-E2BD-075F-4C18-A9997D386C1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BDE5D643-3BE7-B0EF-2485-55451F875194}"/>
              </a:ext>
            </a:extLst>
          </p:cNvPr>
          <p:cNvSpPr>
            <a:spLocks noGrp="1"/>
          </p:cNvSpPr>
          <p:nvPr>
            <p:ph type="title"/>
          </p:nvPr>
        </p:nvSpPr>
        <p:spPr/>
        <p:txBody>
          <a:bodyPr>
            <a:normAutofit/>
          </a:bodyPr>
          <a:lstStyle/>
          <a:p>
            <a:r>
              <a:rPr lang="en-US" b="1" dirty="0">
                <a:latin typeface="Book Antiqua" panose="02040602050305030304" pitchFamily="18" charset="0"/>
              </a:rPr>
              <a:t>II. MATERIAL </a:t>
            </a:r>
            <a:r>
              <a:rPr lang="en-US" b="1">
                <a:latin typeface="Book Antiqua" panose="02040602050305030304" pitchFamily="18" charset="0"/>
              </a:rPr>
              <a:t>AND METHODS: </a:t>
            </a:r>
            <a:r>
              <a:rPr lang="en-US" b="1">
                <a:solidFill>
                  <a:srgbClr val="002060"/>
                </a:solidFill>
                <a:latin typeface="Book Antiqua" panose="02040602050305030304" pitchFamily="18" charset="0"/>
              </a:rPr>
              <a:t>3. </a:t>
            </a:r>
            <a:r>
              <a:rPr lang="en-US" b="1" cap="none">
                <a:solidFill>
                  <a:srgbClr val="002060"/>
                </a:solidFill>
                <a:latin typeface="Book Antiqua" panose="02040602050305030304" pitchFamily="18" charset="0"/>
              </a:rPr>
              <a:t>Durability evaluation</a:t>
            </a:r>
            <a:br>
              <a:rPr lang="en-US" b="1" cap="none">
                <a:solidFill>
                  <a:srgbClr val="002060"/>
                </a:solidFill>
                <a:latin typeface="Book Antiqua" panose="02040602050305030304" pitchFamily="18" charset="0"/>
              </a:rPr>
            </a:br>
            <a:r>
              <a:rPr lang="en-US" b="1" cap="none">
                <a:solidFill>
                  <a:srgbClr val="FFFFFF"/>
                </a:solidFill>
                <a:latin typeface="Book Antiqua" panose="02040602050305030304" pitchFamily="18" charset="0"/>
              </a:rPr>
              <a:t>Freeze-thaw resistance</a:t>
            </a:r>
            <a:endParaRPr lang="en-US" b="1" dirty="0">
              <a:solidFill>
                <a:srgbClr val="FFFFFF"/>
              </a:solidFill>
              <a:latin typeface="Book Antiqua" panose="02040602050305030304" pitchFamily="18" charset="0"/>
            </a:endParaRPr>
          </a:p>
        </p:txBody>
      </p:sp>
      <p:sp>
        <p:nvSpPr>
          <p:cNvPr id="19" name="Rectangle 6">
            <a:extLst>
              <a:ext uri="{FF2B5EF4-FFF2-40B4-BE49-F238E27FC236}">
                <a16:creationId xmlns:a16="http://schemas.microsoft.com/office/drawing/2014/main" id="{A787300A-1DD2-4513-9A92-45C5B70EE994}"/>
              </a:ext>
            </a:extLst>
          </p:cNvPr>
          <p:cNvSpPr txBox="1">
            <a:spLocks noChangeArrowheads="1"/>
          </p:cNvSpPr>
          <p:nvPr/>
        </p:nvSpPr>
        <p:spPr bwMode="auto">
          <a:xfrm>
            <a:off x="0" y="1715956"/>
            <a:ext cx="1219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Evaluation of durability performance for SG prototype mortars:</a:t>
            </a:r>
          </a:p>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 Determination of material freez-thaw resistance (50 cycles)</a:t>
            </a:r>
          </a:p>
        </p:txBody>
      </p:sp>
      <p:sp>
        <p:nvSpPr>
          <p:cNvPr id="21" name="TextBox 3">
            <a:extLst>
              <a:ext uri="{FF2B5EF4-FFF2-40B4-BE49-F238E27FC236}">
                <a16:creationId xmlns:a16="http://schemas.microsoft.com/office/drawing/2014/main" id="{38A1A362-BDA3-6240-9198-A4C9EC1B6797}"/>
              </a:ext>
            </a:extLst>
          </p:cNvPr>
          <p:cNvSpPr txBox="1">
            <a:spLocks noChangeArrowheads="1"/>
          </p:cNvSpPr>
          <p:nvPr/>
        </p:nvSpPr>
        <p:spPr bwMode="auto">
          <a:xfrm>
            <a:off x="163524" y="2332337"/>
            <a:ext cx="75248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en-US" altLang="en-US" sz="1600" b="1">
                <a:latin typeface="Book Antiqua" panose="02040602050305030304" pitchFamily="18" charset="0"/>
              </a:rPr>
              <a:t>The freez-thaw resistance </a:t>
            </a:r>
            <a:r>
              <a:rPr lang="en-US" altLang="en-US" sz="1600">
                <a:latin typeface="Book Antiqua" panose="02040602050305030304" pitchFamily="18" charset="0"/>
              </a:rPr>
              <a:t>was determined in accordance with Romanian SR 3518: 2009 specifications, using the destructive method to assess </a:t>
            </a:r>
            <a:r>
              <a:rPr lang="en-US" altLang="en-US" sz="1600" b="1">
                <a:latin typeface="Book Antiqua" panose="02040602050305030304" pitchFamily="18" charset="0"/>
              </a:rPr>
              <a:t>the flexural and compressive strength losses </a:t>
            </a:r>
            <a:r>
              <a:rPr lang="en-US" altLang="en-US" sz="1600">
                <a:latin typeface="Book Antiqua" panose="02040602050305030304" pitchFamily="18" charset="0"/>
              </a:rPr>
              <a:t>of the </a:t>
            </a:r>
            <a:r>
              <a:rPr lang="en-US" altLang="en-US" sz="1600" b="1">
                <a:latin typeface="Book Antiqua" panose="02040602050305030304" pitchFamily="18" charset="0"/>
              </a:rPr>
              <a:t>Test Specimens (exposed to 50 freeze-thaw cycles) </a:t>
            </a:r>
            <a:r>
              <a:rPr lang="en-US" altLang="en-US" sz="1600">
                <a:latin typeface="Book Antiqua" panose="02040602050305030304" pitchFamily="18" charset="0"/>
              </a:rPr>
              <a:t>in relation to the control specimens (conditioned by immersion at a temperature of T (20 ± 2) °C until the mechanical test was performed).</a:t>
            </a:r>
          </a:p>
        </p:txBody>
      </p:sp>
      <p:sp>
        <p:nvSpPr>
          <p:cNvPr id="6" name="TextBox 5">
            <a:extLst>
              <a:ext uri="{FF2B5EF4-FFF2-40B4-BE49-F238E27FC236}">
                <a16:creationId xmlns:a16="http://schemas.microsoft.com/office/drawing/2014/main" id="{D26BF54C-13D5-33F6-78B4-5E096D8FD5D5}"/>
              </a:ext>
            </a:extLst>
          </p:cNvPr>
          <p:cNvSpPr txBox="1"/>
          <p:nvPr/>
        </p:nvSpPr>
        <p:spPr>
          <a:xfrm>
            <a:off x="142612" y="3587991"/>
            <a:ext cx="4617314" cy="1569660"/>
          </a:xfrm>
          <a:prstGeom prst="rect">
            <a:avLst/>
          </a:prstGeom>
          <a:noFill/>
        </p:spPr>
        <p:txBody>
          <a:bodyPr wrap="square">
            <a:spAutoFit/>
          </a:bodyPr>
          <a:lstStyle/>
          <a:p>
            <a:pPr algn="just"/>
            <a:r>
              <a:rPr lang="en-US" sz="1600">
                <a:latin typeface="Book Antiqua" panose="02040602050305030304" pitchFamily="18" charset="0"/>
              </a:rPr>
              <a:t>The destructive test is performed on 40 x 40 x 160 mm prisms aged 28 days, followed by 50 freeze-thaw cycles. The conditioning of the test specimens, from the moment of demoulding until they reach the age of 28 days, is performed by immersion at a temperature of  T (20 ± 2) °C.</a:t>
            </a:r>
            <a:endParaRPr lang="en-US" sz="1600" dirty="0">
              <a:latin typeface="Book Antiqua" panose="02040602050305030304" pitchFamily="18" charset="0"/>
            </a:endParaRPr>
          </a:p>
        </p:txBody>
      </p:sp>
      <p:pic>
        <p:nvPicPr>
          <p:cNvPr id="7" name="Imagine 2">
            <a:extLst>
              <a:ext uri="{FF2B5EF4-FFF2-40B4-BE49-F238E27FC236}">
                <a16:creationId xmlns:a16="http://schemas.microsoft.com/office/drawing/2014/main" id="{ECFCF579-D852-FE7B-7730-D3A952A98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929" y="4057916"/>
            <a:ext cx="6543109" cy="2091413"/>
          </a:xfrm>
          <a:prstGeom prst="rect">
            <a:avLst/>
          </a:prstGeom>
        </p:spPr>
      </p:pic>
      <p:pic>
        <p:nvPicPr>
          <p:cNvPr id="8" name="Picture 1">
            <a:extLst>
              <a:ext uri="{FF2B5EF4-FFF2-40B4-BE49-F238E27FC236}">
                <a16:creationId xmlns:a16="http://schemas.microsoft.com/office/drawing/2014/main" id="{3F549CEC-FF7D-8D3B-D2DE-43E397B002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838395" y="2350380"/>
            <a:ext cx="4033455" cy="1588404"/>
          </a:xfrm>
          <a:prstGeom prst="rect">
            <a:avLst/>
          </a:prstGeom>
        </p:spPr>
      </p:pic>
      <p:sp>
        <p:nvSpPr>
          <p:cNvPr id="9" name="TextBox 8">
            <a:extLst>
              <a:ext uri="{FF2B5EF4-FFF2-40B4-BE49-F238E27FC236}">
                <a16:creationId xmlns:a16="http://schemas.microsoft.com/office/drawing/2014/main" id="{15769CE2-78BC-A843-BF1E-B797C56D0228}"/>
              </a:ext>
            </a:extLst>
          </p:cNvPr>
          <p:cNvSpPr txBox="1"/>
          <p:nvPr/>
        </p:nvSpPr>
        <p:spPr>
          <a:xfrm>
            <a:off x="327992" y="5157651"/>
            <a:ext cx="3597966" cy="584775"/>
          </a:xfrm>
          <a:prstGeom prst="rect">
            <a:avLst/>
          </a:prstGeom>
          <a:noFill/>
        </p:spPr>
        <p:txBody>
          <a:bodyPr wrap="square">
            <a:spAutoFit/>
          </a:bodyPr>
          <a:lstStyle/>
          <a:p>
            <a:pPr algn="just"/>
            <a:r>
              <a:rPr lang="en-US" sz="1600">
                <a:latin typeface="Book Antiqua" panose="02040602050305030304" pitchFamily="18" charset="0"/>
              </a:rPr>
              <a:t>The strength loss is calculated with the relation:</a:t>
            </a:r>
            <a:endParaRPr lang="en-US" sz="1600" dirty="0">
              <a:latin typeface="Book Antiqua" panose="02040602050305030304" pitchFamily="18" charset="0"/>
            </a:endParaRPr>
          </a:p>
        </p:txBody>
      </p:sp>
      <p:pic>
        <p:nvPicPr>
          <p:cNvPr id="11" name="Picture 10">
            <a:extLst>
              <a:ext uri="{FF2B5EF4-FFF2-40B4-BE49-F238E27FC236}">
                <a16:creationId xmlns:a16="http://schemas.microsoft.com/office/drawing/2014/main" id="{75D5E89D-A5AF-78B1-70D7-18A0DAA0A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410" y="5737229"/>
            <a:ext cx="2195130" cy="646344"/>
          </a:xfrm>
          <a:prstGeom prst="rect">
            <a:avLst/>
          </a:prstGeom>
        </p:spPr>
      </p:pic>
      <p:sp>
        <p:nvSpPr>
          <p:cNvPr id="12" name="TextBox 11">
            <a:extLst>
              <a:ext uri="{FF2B5EF4-FFF2-40B4-BE49-F238E27FC236}">
                <a16:creationId xmlns:a16="http://schemas.microsoft.com/office/drawing/2014/main" id="{6CB01023-4FF2-E627-9A26-30C7CDB46512}"/>
              </a:ext>
            </a:extLst>
          </p:cNvPr>
          <p:cNvSpPr txBox="1"/>
          <p:nvPr/>
        </p:nvSpPr>
        <p:spPr>
          <a:xfrm>
            <a:off x="272738" y="6273225"/>
            <a:ext cx="4617313" cy="584775"/>
          </a:xfrm>
          <a:prstGeom prst="rect">
            <a:avLst/>
          </a:prstGeom>
          <a:noFill/>
        </p:spPr>
        <p:txBody>
          <a:bodyPr wrap="square">
            <a:spAutoFit/>
          </a:bodyPr>
          <a:lstStyle/>
          <a:p>
            <a:pPr algn="just"/>
            <a:r>
              <a:rPr lang="en-US" sz="1600">
                <a:latin typeface="Book Antiqua" panose="02040602050305030304" pitchFamily="18" charset="0"/>
              </a:rPr>
              <a:t>Rm – Reference (water conditioning);</a:t>
            </a:r>
          </a:p>
          <a:p>
            <a:pPr algn="just"/>
            <a:r>
              <a:rPr lang="en-US" sz="1600">
                <a:latin typeface="Book Antiqua" panose="02040602050305030304" pitchFamily="18" charset="0"/>
              </a:rPr>
              <a:t>Rt – Test Specimens (Freez-Thaw, FT exposure);  </a:t>
            </a:r>
            <a:endParaRPr lang="en-US" sz="1600" dirty="0">
              <a:latin typeface="Book Antiqua" panose="02040602050305030304" pitchFamily="18" charset="0"/>
            </a:endParaRPr>
          </a:p>
        </p:txBody>
      </p:sp>
      <p:sp>
        <p:nvSpPr>
          <p:cNvPr id="13" name="TextBox 12">
            <a:extLst>
              <a:ext uri="{FF2B5EF4-FFF2-40B4-BE49-F238E27FC236}">
                <a16:creationId xmlns:a16="http://schemas.microsoft.com/office/drawing/2014/main" id="{D622DE14-3744-4DB7-108C-D4EFFA4A8C38}"/>
              </a:ext>
            </a:extLst>
          </p:cNvPr>
          <p:cNvSpPr txBox="1"/>
          <p:nvPr/>
        </p:nvSpPr>
        <p:spPr>
          <a:xfrm>
            <a:off x="5942684" y="6269465"/>
            <a:ext cx="5069874" cy="338554"/>
          </a:xfrm>
          <a:prstGeom prst="rect">
            <a:avLst/>
          </a:prstGeom>
          <a:noFill/>
        </p:spPr>
        <p:txBody>
          <a:bodyPr wrap="square">
            <a:spAutoFit/>
          </a:bodyPr>
          <a:lstStyle/>
          <a:p>
            <a:pPr algn="just"/>
            <a:r>
              <a:rPr lang="en-US" sz="1600">
                <a:latin typeface="Book Antiqua" panose="02040602050305030304" pitchFamily="18" charset="0"/>
              </a:rPr>
              <a:t>Strength loss with respect to the considered Reference</a:t>
            </a:r>
            <a:endParaRPr lang="en-US" sz="1600" dirty="0">
              <a:latin typeface="Book Antiqua" panose="02040602050305030304" pitchFamily="18" charset="0"/>
            </a:endParaRPr>
          </a:p>
        </p:txBody>
      </p:sp>
      <p:pic>
        <p:nvPicPr>
          <p:cNvPr id="17" name="Picture 16">
            <a:extLst>
              <a:ext uri="{FF2B5EF4-FFF2-40B4-BE49-F238E27FC236}">
                <a16:creationId xmlns:a16="http://schemas.microsoft.com/office/drawing/2014/main" id="{757662C8-0249-C8AE-B93B-961902490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2749" y="6268461"/>
            <a:ext cx="519992" cy="355784"/>
          </a:xfrm>
          <a:prstGeom prst="rect">
            <a:avLst/>
          </a:prstGeom>
        </p:spPr>
      </p:pic>
    </p:spTree>
    <p:extLst>
      <p:ext uri="{BB962C8B-B14F-4D97-AF65-F5344CB8AC3E}">
        <p14:creationId xmlns:p14="http://schemas.microsoft.com/office/powerpoint/2010/main" val="1312298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21710-DD8E-A00B-6D93-DA48B7D55B50}"/>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47EEB195-8539-4FF3-EB1C-0BFAECF2F0DB}"/>
              </a:ext>
            </a:extLst>
          </p:cNvPr>
          <p:cNvSpPr>
            <a:spLocks noGrp="1"/>
          </p:cNvSpPr>
          <p:nvPr>
            <p:ph type="title"/>
          </p:nvPr>
        </p:nvSpPr>
        <p:spPr>
          <a:xfrm>
            <a:off x="581025" y="830707"/>
            <a:ext cx="11029950" cy="1014413"/>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rgbClr val="002060"/>
                </a:solidFill>
                <a:latin typeface="Book Antiqua" panose="02040602050305030304" pitchFamily="18" charset="0"/>
              </a:rPr>
              <a:t>3. </a:t>
            </a:r>
            <a:r>
              <a:rPr lang="en-US" b="1" cap="none">
                <a:solidFill>
                  <a:srgbClr val="002060"/>
                </a:solidFill>
                <a:latin typeface="Book Antiqua" panose="02040602050305030304" pitchFamily="18" charset="0"/>
              </a:rPr>
              <a:t>Durability evaluation</a:t>
            </a:r>
            <a:br>
              <a:rPr lang="en-US" b="1">
                <a:latin typeface="Book Antiqua" panose="02040602050305030304" pitchFamily="18" charset="0"/>
              </a:rPr>
            </a:br>
            <a:r>
              <a:rPr lang="en-US" b="1" cap="none">
                <a:solidFill>
                  <a:srgbClr val="FFFFFF"/>
                </a:solidFill>
                <a:latin typeface="Book Antiqua" panose="02040602050305030304" pitchFamily="18" charset="0"/>
              </a:rPr>
              <a:t>Freeze-thaw resistance</a:t>
            </a:r>
            <a:endParaRPr lang="en-US" b="1" dirty="0">
              <a:latin typeface="Book Antiqua" panose="02040602050305030304" pitchFamily="18" charset="0"/>
            </a:endParaRPr>
          </a:p>
        </p:txBody>
      </p:sp>
      <p:pic>
        <p:nvPicPr>
          <p:cNvPr id="4" name="Picture 3">
            <a:extLst>
              <a:ext uri="{FF2B5EF4-FFF2-40B4-BE49-F238E27FC236}">
                <a16:creationId xmlns:a16="http://schemas.microsoft.com/office/drawing/2014/main" id="{9D9E8B64-D416-86B8-59BB-6B49656B9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938" y="2975610"/>
            <a:ext cx="10707028" cy="3040643"/>
          </a:xfrm>
          <a:prstGeom prst="rect">
            <a:avLst/>
          </a:prstGeom>
        </p:spPr>
      </p:pic>
      <p:sp>
        <p:nvSpPr>
          <p:cNvPr id="5" name="Rectangle 6">
            <a:extLst>
              <a:ext uri="{FF2B5EF4-FFF2-40B4-BE49-F238E27FC236}">
                <a16:creationId xmlns:a16="http://schemas.microsoft.com/office/drawing/2014/main" id="{A11970CD-D86A-A71C-8570-817788823BA4}"/>
              </a:ext>
            </a:extLst>
          </p:cNvPr>
          <p:cNvSpPr txBox="1">
            <a:spLocks noChangeArrowheads="1"/>
          </p:cNvSpPr>
          <p:nvPr/>
        </p:nvSpPr>
        <p:spPr bwMode="auto">
          <a:xfrm>
            <a:off x="89452" y="1964434"/>
            <a:ext cx="1219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Evaluation of durability performance for SG prototype mortars:</a:t>
            </a:r>
          </a:p>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 Determination of material freez-thaw resistance (50 cycles)</a:t>
            </a:r>
          </a:p>
        </p:txBody>
      </p:sp>
      <p:sp>
        <p:nvSpPr>
          <p:cNvPr id="6" name="TextBox 5">
            <a:extLst>
              <a:ext uri="{FF2B5EF4-FFF2-40B4-BE49-F238E27FC236}">
                <a16:creationId xmlns:a16="http://schemas.microsoft.com/office/drawing/2014/main" id="{AE90978B-6E55-0043-D54A-E29949EE426E}"/>
              </a:ext>
            </a:extLst>
          </p:cNvPr>
          <p:cNvSpPr txBox="1"/>
          <p:nvPr/>
        </p:nvSpPr>
        <p:spPr>
          <a:xfrm>
            <a:off x="297809" y="6138623"/>
            <a:ext cx="11440304" cy="338554"/>
          </a:xfrm>
          <a:prstGeom prst="rect">
            <a:avLst/>
          </a:prstGeom>
          <a:noFill/>
        </p:spPr>
        <p:txBody>
          <a:bodyPr wrap="square">
            <a:spAutoFit/>
          </a:bodyPr>
          <a:lstStyle/>
          <a:p>
            <a:pPr algn="ctr">
              <a:spcBef>
                <a:spcPts val="600"/>
              </a:spcBef>
            </a:pPr>
            <a:r>
              <a:rPr lang="en-GB" sz="1600">
                <a:latin typeface="Book Antiqua" panose="02040602050305030304" pitchFamily="18" charset="0"/>
                <a:ea typeface="Times New Roman" panose="02020603050405020304" pitchFamily="18" charset="0"/>
              </a:rPr>
              <a:t>Comparative analysis of mechanical strength loss after the 50 freez-thaw cycles: Tensile Strength and Compressive Strength</a:t>
            </a:r>
          </a:p>
        </p:txBody>
      </p:sp>
    </p:spTree>
    <p:extLst>
      <p:ext uri="{BB962C8B-B14F-4D97-AF65-F5344CB8AC3E}">
        <p14:creationId xmlns:p14="http://schemas.microsoft.com/office/powerpoint/2010/main" val="2766962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780F9-A8D2-FF04-A756-208D39F438D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C7C6AC88-6C7C-A07F-E0EE-AC24B2FCA310}"/>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
        <p:nvSpPr>
          <p:cNvPr id="3" name="Substituent conținut 2">
            <a:extLst>
              <a:ext uri="{FF2B5EF4-FFF2-40B4-BE49-F238E27FC236}">
                <a16:creationId xmlns:a16="http://schemas.microsoft.com/office/drawing/2014/main" id="{B89C7C7D-4817-4B6F-968F-CC98ED53A7D8}"/>
              </a:ext>
            </a:extLst>
          </p:cNvPr>
          <p:cNvSpPr>
            <a:spLocks noGrp="1"/>
          </p:cNvSpPr>
          <p:nvPr>
            <p:ph idx="1"/>
          </p:nvPr>
        </p:nvSpPr>
        <p:spPr>
          <a:xfrm>
            <a:off x="233680" y="1971040"/>
            <a:ext cx="4135120" cy="3911599"/>
          </a:xfrm>
        </p:spPr>
        <p:txBody>
          <a:bodyPr>
            <a:noAutofit/>
          </a:bodyPr>
          <a:lstStyle/>
          <a:p>
            <a:pPr marL="0" indent="0" algn="just">
              <a:buNone/>
            </a:pPr>
            <a:r>
              <a:rPr lang="en-US" b="1">
                <a:latin typeface="Book Antiqua" panose="02040602050305030304" pitchFamily="18" charset="0"/>
              </a:rPr>
              <a:t>Research project PN 23 35 04 01, component of “ECODIGICONS” Programme, financed by the Romanian government: </a:t>
            </a:r>
          </a:p>
          <a:p>
            <a:pPr marL="0" indent="0" algn="just">
              <a:buNone/>
            </a:pPr>
            <a:r>
              <a:rPr lang="en-US" b="1" i="1">
                <a:solidFill>
                  <a:srgbClr val="00B050"/>
                </a:solidFill>
                <a:latin typeface="Book Antiqua" panose="02040602050305030304" pitchFamily="18" charset="0"/>
              </a:rPr>
              <a:t>“Fundamental-applied research into the sustainable development of construction products (materials, elements, and structures, as well as methods and technologies) that utilizes current national resources to enhance the eco-innovative and durable aspects of Romania's civil and transport infrastructure.”</a:t>
            </a:r>
            <a:endParaRPr lang="en-US" b="1" i="1" dirty="0">
              <a:solidFill>
                <a:srgbClr val="00B050"/>
              </a:solidFill>
              <a:latin typeface="Book Antiqua" panose="02040602050305030304" pitchFamily="18" charset="0"/>
            </a:endParaRPr>
          </a:p>
        </p:txBody>
      </p:sp>
      <p:sp>
        <p:nvSpPr>
          <p:cNvPr id="7" name="TextBox 4">
            <a:extLst>
              <a:ext uri="{FF2B5EF4-FFF2-40B4-BE49-F238E27FC236}">
                <a16:creationId xmlns:a16="http://schemas.microsoft.com/office/drawing/2014/main" id="{C9EFD430-3102-59A3-C294-5521E9D1DC0A}"/>
              </a:ext>
            </a:extLst>
          </p:cNvPr>
          <p:cNvSpPr txBox="1">
            <a:spLocks noChangeArrowheads="1"/>
          </p:cNvSpPr>
          <p:nvPr/>
        </p:nvSpPr>
        <p:spPr bwMode="auto">
          <a:xfrm>
            <a:off x="4541520" y="2275840"/>
            <a:ext cx="7416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fontAlgn="base">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fontAlgn="base">
              <a:lnSpc>
                <a:spcPct val="100000"/>
              </a:lnSpc>
              <a:spcBef>
                <a:spcPct val="0"/>
              </a:spcBef>
              <a:spcAft>
                <a:spcPct val="0"/>
              </a:spcAft>
              <a:buSzTx/>
              <a:buFontTx/>
              <a:buNone/>
            </a:pPr>
            <a:r>
              <a:rPr lang="en-US" altLang="en-US" sz="1800">
                <a:solidFill>
                  <a:schemeClr val="tx2"/>
                </a:solidFill>
                <a:latin typeface="Book Antiqua" panose="02040602050305030304" pitchFamily="18" charset="0"/>
              </a:rPr>
              <a:t>Design of technological algorithms specific to construction and supporting industries, by fast and efficient interaction to all stakeholders, directly or indirectly connected to the outcomes of the study:</a:t>
            </a:r>
          </a:p>
          <a:p>
            <a:pPr fontAlgn="base">
              <a:lnSpc>
                <a:spcPct val="100000"/>
              </a:lnSpc>
              <a:spcBef>
                <a:spcPct val="0"/>
              </a:spcBef>
              <a:spcAft>
                <a:spcPct val="0"/>
              </a:spcAft>
              <a:buSzTx/>
              <a:buFontTx/>
              <a:buNone/>
            </a:pPr>
            <a:r>
              <a:rPr lang="en-US" altLang="en-US" sz="1800">
                <a:solidFill>
                  <a:prstClr val="black"/>
                </a:solidFill>
                <a:latin typeface="Book Antiqua" panose="02040602050305030304" pitchFamily="18" charset="0"/>
              </a:rPr>
              <a:t>-	The academic and research media;</a:t>
            </a:r>
          </a:p>
          <a:p>
            <a:pPr fontAlgn="base">
              <a:lnSpc>
                <a:spcPct val="100000"/>
              </a:lnSpc>
              <a:spcBef>
                <a:spcPct val="0"/>
              </a:spcBef>
              <a:spcAft>
                <a:spcPct val="0"/>
              </a:spcAft>
              <a:buSzTx/>
              <a:buFontTx/>
              <a:buNone/>
            </a:pPr>
            <a:r>
              <a:rPr lang="en-US" altLang="en-US" sz="1800">
                <a:solidFill>
                  <a:prstClr val="black"/>
                </a:solidFill>
                <a:latin typeface="Book Antiqua" panose="02040602050305030304" pitchFamily="18" charset="0"/>
              </a:rPr>
              <a:t>-	The entrepreneurs (main market or support market, as well);</a:t>
            </a:r>
          </a:p>
          <a:p>
            <a:pPr fontAlgn="base">
              <a:lnSpc>
                <a:spcPct val="100000"/>
              </a:lnSpc>
              <a:spcBef>
                <a:spcPct val="0"/>
              </a:spcBef>
              <a:spcAft>
                <a:spcPct val="0"/>
              </a:spcAft>
              <a:buSzTx/>
              <a:buFontTx/>
              <a:buNone/>
            </a:pPr>
            <a:r>
              <a:rPr lang="en-US" altLang="en-US" sz="1800">
                <a:solidFill>
                  <a:prstClr val="black"/>
                </a:solidFill>
                <a:latin typeface="Book Antiqua" panose="02040602050305030304" pitchFamily="18" charset="0"/>
              </a:rPr>
              <a:t>-	The users (clients: the business-to- business (B2C) type of costumer, namely the industry and also business-to-consumer (B2C) as end-users of the products or services); </a:t>
            </a:r>
          </a:p>
          <a:p>
            <a:pPr fontAlgn="base">
              <a:lnSpc>
                <a:spcPct val="100000"/>
              </a:lnSpc>
              <a:spcBef>
                <a:spcPct val="0"/>
              </a:spcBef>
              <a:spcAft>
                <a:spcPct val="0"/>
              </a:spcAft>
              <a:buSzTx/>
              <a:buFontTx/>
              <a:buNone/>
            </a:pPr>
            <a:r>
              <a:rPr lang="en-US" altLang="en-US" sz="1800">
                <a:solidFill>
                  <a:prstClr val="black"/>
                </a:solidFill>
                <a:latin typeface="Book Antiqua" panose="02040602050305030304" pitchFamily="18" charset="0"/>
              </a:rPr>
              <a:t>-	The suppliers;</a:t>
            </a:r>
          </a:p>
          <a:p>
            <a:pPr fontAlgn="base">
              <a:lnSpc>
                <a:spcPct val="100000"/>
              </a:lnSpc>
              <a:spcBef>
                <a:spcPct val="0"/>
              </a:spcBef>
              <a:spcAft>
                <a:spcPct val="0"/>
              </a:spcAft>
              <a:buSzTx/>
              <a:buFontTx/>
              <a:buNone/>
            </a:pPr>
            <a:r>
              <a:rPr lang="en-US" altLang="en-US" sz="1800">
                <a:solidFill>
                  <a:prstClr val="black"/>
                </a:solidFill>
                <a:latin typeface="Book Antiqua" panose="02040602050305030304" pitchFamily="18" charset="0"/>
              </a:rPr>
              <a:t>-	The social, economic and politic compounds, local and central authorities.</a:t>
            </a:r>
          </a:p>
        </p:txBody>
      </p:sp>
      <p:pic>
        <p:nvPicPr>
          <p:cNvPr id="4" name="Picture 1">
            <a:extLst>
              <a:ext uri="{FF2B5EF4-FFF2-40B4-BE49-F238E27FC236}">
                <a16:creationId xmlns:a16="http://schemas.microsoft.com/office/drawing/2014/main" id="{01DA7C1E-9CCD-4F61-99D9-2B23F454E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9374" y="639461"/>
            <a:ext cx="1339390" cy="11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Text&#10;&#10;Description automatically generated">
            <a:extLst>
              <a:ext uri="{FF2B5EF4-FFF2-40B4-BE49-F238E27FC236}">
                <a16:creationId xmlns:a16="http://schemas.microsoft.com/office/drawing/2014/main" id="{9A75A207-3A8A-E106-EA60-5AADA1FE1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850" y="5993296"/>
            <a:ext cx="2191469" cy="72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D4B55D3D-12BD-A4B9-65ED-0B199C915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448" y="5899448"/>
            <a:ext cx="2668460" cy="81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691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F210A-01FB-5C78-BAF6-33FE28E2EB83}"/>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26A9952F-02A0-CCB4-EF22-B185EB99EADE}"/>
              </a:ext>
            </a:extLst>
          </p:cNvPr>
          <p:cNvSpPr>
            <a:spLocks noGrp="1"/>
          </p:cNvSpPr>
          <p:nvPr>
            <p:ph type="title"/>
          </p:nvPr>
        </p:nvSpPr>
        <p:spPr>
          <a:xfrm>
            <a:off x="581025" y="668783"/>
            <a:ext cx="11029950" cy="1014413"/>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rgbClr val="002060"/>
                </a:solidFill>
                <a:latin typeface="Book Antiqua" panose="02040602050305030304" pitchFamily="18" charset="0"/>
              </a:rPr>
              <a:t>3. </a:t>
            </a:r>
            <a:r>
              <a:rPr lang="en-US" b="1" cap="none">
                <a:solidFill>
                  <a:srgbClr val="002060"/>
                </a:solidFill>
                <a:latin typeface="Book Antiqua" panose="02040602050305030304" pitchFamily="18" charset="0"/>
              </a:rPr>
              <a:t>Durability evaluation</a:t>
            </a:r>
            <a:br>
              <a:rPr lang="en-US" b="1">
                <a:latin typeface="Book Antiqua" panose="02040602050305030304" pitchFamily="18" charset="0"/>
              </a:rPr>
            </a:br>
            <a:r>
              <a:rPr lang="en-US" b="1" cap="none">
                <a:solidFill>
                  <a:srgbClr val="FFFFFF"/>
                </a:solidFill>
                <a:latin typeface="Book Antiqua" panose="02040602050305030304" pitchFamily="18" charset="0"/>
              </a:rPr>
              <a:t>Freeze-thaw resistance</a:t>
            </a:r>
            <a:endParaRPr lang="en-US" b="1" dirty="0">
              <a:latin typeface="Book Antiqua" panose="02040602050305030304" pitchFamily="18" charset="0"/>
            </a:endParaRPr>
          </a:p>
        </p:txBody>
      </p:sp>
      <p:sp>
        <p:nvSpPr>
          <p:cNvPr id="5" name="Rectangle 6">
            <a:extLst>
              <a:ext uri="{FF2B5EF4-FFF2-40B4-BE49-F238E27FC236}">
                <a16:creationId xmlns:a16="http://schemas.microsoft.com/office/drawing/2014/main" id="{DBCC0AE4-A428-2AE4-D8D3-D2B751ACA0F6}"/>
              </a:ext>
            </a:extLst>
          </p:cNvPr>
          <p:cNvSpPr txBox="1">
            <a:spLocks noChangeArrowheads="1"/>
          </p:cNvSpPr>
          <p:nvPr/>
        </p:nvSpPr>
        <p:spPr bwMode="auto">
          <a:xfrm>
            <a:off x="89452" y="1964434"/>
            <a:ext cx="1219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Evaluation of durability performance for SG prototype mortars:</a:t>
            </a:r>
          </a:p>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 Determination of material freez-thaw resistance (50 cycles)</a:t>
            </a:r>
          </a:p>
        </p:txBody>
      </p:sp>
      <p:pic>
        <p:nvPicPr>
          <p:cNvPr id="3" name="Picture 2">
            <a:extLst>
              <a:ext uri="{FF2B5EF4-FFF2-40B4-BE49-F238E27FC236}">
                <a16:creationId xmlns:a16="http://schemas.microsoft.com/office/drawing/2014/main" id="{026EFF70-B2D8-EE0A-C620-993785E1B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76" y="2574906"/>
            <a:ext cx="5492510" cy="3614311"/>
          </a:xfrm>
          <a:prstGeom prst="rect">
            <a:avLst/>
          </a:prstGeom>
        </p:spPr>
      </p:pic>
      <p:pic>
        <p:nvPicPr>
          <p:cNvPr id="7" name="Picture 6">
            <a:extLst>
              <a:ext uri="{FF2B5EF4-FFF2-40B4-BE49-F238E27FC236}">
                <a16:creationId xmlns:a16="http://schemas.microsoft.com/office/drawing/2014/main" id="{7735FF93-410D-B9A3-710E-08CCEB6F2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452" y="2610547"/>
            <a:ext cx="5660891" cy="3504981"/>
          </a:xfrm>
          <a:prstGeom prst="rect">
            <a:avLst/>
          </a:prstGeom>
        </p:spPr>
      </p:pic>
      <p:sp>
        <p:nvSpPr>
          <p:cNvPr id="8" name="TextBox 7">
            <a:extLst>
              <a:ext uri="{FF2B5EF4-FFF2-40B4-BE49-F238E27FC236}">
                <a16:creationId xmlns:a16="http://schemas.microsoft.com/office/drawing/2014/main" id="{2F0CC679-3314-7B4A-0ADE-0924EF9D2C50}"/>
              </a:ext>
            </a:extLst>
          </p:cNvPr>
          <p:cNvSpPr txBox="1"/>
          <p:nvPr/>
        </p:nvSpPr>
        <p:spPr>
          <a:xfrm>
            <a:off x="218296" y="6214914"/>
            <a:ext cx="11241157" cy="584775"/>
          </a:xfrm>
          <a:prstGeom prst="rect">
            <a:avLst/>
          </a:prstGeom>
          <a:noFill/>
        </p:spPr>
        <p:txBody>
          <a:bodyPr wrap="square">
            <a:spAutoFit/>
          </a:bodyPr>
          <a:lstStyle/>
          <a:p>
            <a:pPr algn="ctr">
              <a:spcBef>
                <a:spcPts val="600"/>
              </a:spcBef>
            </a:pPr>
            <a:r>
              <a:rPr lang="en-GB" sz="1600">
                <a:effectLst/>
                <a:latin typeface="Book Antiqua" panose="02040602050305030304" pitchFamily="18" charset="0"/>
                <a:ea typeface="Times New Roman" panose="02020603050405020304" pitchFamily="18" charset="0"/>
              </a:rPr>
              <a:t>Comparative analysis of mechanical strength loss after the 50 freez-thaw cycles:</a:t>
            </a:r>
          </a:p>
          <a:p>
            <a:pPr algn="ctr"/>
            <a:r>
              <a:rPr lang="en-GB" sz="1600">
                <a:effectLst/>
                <a:latin typeface="Book Antiqua" panose="02040602050305030304" pitchFamily="18" charset="0"/>
                <a:ea typeface="Times New Roman" panose="02020603050405020304" pitchFamily="18" charset="0"/>
              </a:rPr>
              <a:t> </a:t>
            </a:r>
            <a:r>
              <a:rPr lang="en-GB" sz="1600" b="1" i="1">
                <a:effectLst/>
                <a:latin typeface="Book Antiqua" panose="02040602050305030304" pitchFamily="18" charset="0"/>
                <a:ea typeface="Times New Roman" panose="02020603050405020304" pitchFamily="18" charset="0"/>
              </a:rPr>
              <a:t>Reference: </a:t>
            </a:r>
            <a:r>
              <a:rPr lang="en-US" sz="1600" b="1" i="1">
                <a:effectLst/>
                <a:latin typeface="Book Antiqua" panose="02040602050305030304" pitchFamily="18" charset="0"/>
                <a:ea typeface="Times New Roman" panose="02020603050405020304" pitchFamily="18" charset="0"/>
              </a:rPr>
              <a:t>Individual Compositional Reference (W conditioning) </a:t>
            </a:r>
            <a:r>
              <a:rPr lang="en-GB" sz="1600" b="1" i="1">
                <a:effectLst/>
                <a:latin typeface="Book Antiqua" panose="02040602050305030304" pitchFamily="18" charset="0"/>
                <a:ea typeface="Times New Roman" panose="02020603050405020304" pitchFamily="18" charset="0"/>
              </a:rPr>
              <a:t> </a:t>
            </a:r>
          </a:p>
        </p:txBody>
      </p:sp>
    </p:spTree>
    <p:extLst>
      <p:ext uri="{BB962C8B-B14F-4D97-AF65-F5344CB8AC3E}">
        <p14:creationId xmlns:p14="http://schemas.microsoft.com/office/powerpoint/2010/main" val="714456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4F3BF-5AE2-73B9-A30A-4D0ED8629121}"/>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B80294BB-E98D-F35D-9481-82F90CB876D4}"/>
              </a:ext>
            </a:extLst>
          </p:cNvPr>
          <p:cNvSpPr>
            <a:spLocks noGrp="1"/>
          </p:cNvSpPr>
          <p:nvPr>
            <p:ph type="title"/>
          </p:nvPr>
        </p:nvSpPr>
        <p:spPr>
          <a:xfrm>
            <a:off x="581025" y="697221"/>
            <a:ext cx="11029950" cy="1014413"/>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rgbClr val="002060"/>
                </a:solidFill>
                <a:latin typeface="Book Antiqua" panose="02040602050305030304" pitchFamily="18" charset="0"/>
              </a:rPr>
              <a:t>3. </a:t>
            </a:r>
            <a:r>
              <a:rPr lang="en-US" b="1" cap="none">
                <a:solidFill>
                  <a:srgbClr val="002060"/>
                </a:solidFill>
                <a:latin typeface="Book Antiqua" panose="02040602050305030304" pitchFamily="18" charset="0"/>
              </a:rPr>
              <a:t>Durability evaluation</a:t>
            </a:r>
            <a:br>
              <a:rPr lang="en-US" b="1">
                <a:latin typeface="Book Antiqua" panose="02040602050305030304" pitchFamily="18" charset="0"/>
              </a:rPr>
            </a:br>
            <a:r>
              <a:rPr lang="en-US" b="1" cap="none">
                <a:solidFill>
                  <a:srgbClr val="FFFFFF"/>
                </a:solidFill>
                <a:latin typeface="Book Antiqua" panose="02040602050305030304" pitchFamily="18" charset="0"/>
              </a:rPr>
              <a:t>Freeze-thaw resistance</a:t>
            </a:r>
            <a:endParaRPr lang="en-US" b="1" dirty="0">
              <a:latin typeface="Book Antiqua" panose="02040602050305030304" pitchFamily="18" charset="0"/>
            </a:endParaRPr>
          </a:p>
        </p:txBody>
      </p:sp>
      <p:sp>
        <p:nvSpPr>
          <p:cNvPr id="5" name="Rectangle 6">
            <a:extLst>
              <a:ext uri="{FF2B5EF4-FFF2-40B4-BE49-F238E27FC236}">
                <a16:creationId xmlns:a16="http://schemas.microsoft.com/office/drawing/2014/main" id="{5A07B92C-277D-19A2-4043-05AD2990BD1A}"/>
              </a:ext>
            </a:extLst>
          </p:cNvPr>
          <p:cNvSpPr txBox="1">
            <a:spLocks noChangeArrowheads="1"/>
          </p:cNvSpPr>
          <p:nvPr/>
        </p:nvSpPr>
        <p:spPr bwMode="auto">
          <a:xfrm>
            <a:off x="89452" y="1964434"/>
            <a:ext cx="1219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Evaluation of durability performance for SG prototype mortars:</a:t>
            </a:r>
          </a:p>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 Determination of material freez-thaw resistance (50 cycles)</a:t>
            </a:r>
          </a:p>
        </p:txBody>
      </p:sp>
      <p:sp>
        <p:nvSpPr>
          <p:cNvPr id="8" name="TextBox 7">
            <a:extLst>
              <a:ext uri="{FF2B5EF4-FFF2-40B4-BE49-F238E27FC236}">
                <a16:creationId xmlns:a16="http://schemas.microsoft.com/office/drawing/2014/main" id="{DBB61421-7D1E-0462-1875-D81049279643}"/>
              </a:ext>
            </a:extLst>
          </p:cNvPr>
          <p:cNvSpPr txBox="1"/>
          <p:nvPr/>
        </p:nvSpPr>
        <p:spPr>
          <a:xfrm>
            <a:off x="218296" y="6214914"/>
            <a:ext cx="11241157" cy="584775"/>
          </a:xfrm>
          <a:prstGeom prst="rect">
            <a:avLst/>
          </a:prstGeom>
          <a:noFill/>
        </p:spPr>
        <p:txBody>
          <a:bodyPr wrap="square">
            <a:spAutoFit/>
          </a:bodyPr>
          <a:lstStyle/>
          <a:p>
            <a:pPr algn="ctr">
              <a:spcBef>
                <a:spcPts val="600"/>
              </a:spcBef>
            </a:pPr>
            <a:r>
              <a:rPr lang="en-GB" sz="1600">
                <a:effectLst/>
                <a:latin typeface="Book Antiqua" panose="02040602050305030304" pitchFamily="18" charset="0"/>
                <a:ea typeface="Times New Roman" panose="02020603050405020304" pitchFamily="18" charset="0"/>
              </a:rPr>
              <a:t>Comparative analysis of mechanical strength loss after the 50 freez-thaw cycles:</a:t>
            </a:r>
          </a:p>
          <a:p>
            <a:pPr algn="ctr"/>
            <a:r>
              <a:rPr lang="en-GB" sz="1600">
                <a:effectLst/>
                <a:latin typeface="Book Antiqua" panose="02040602050305030304" pitchFamily="18" charset="0"/>
                <a:ea typeface="Times New Roman" panose="02020603050405020304" pitchFamily="18" charset="0"/>
              </a:rPr>
              <a:t> </a:t>
            </a:r>
            <a:r>
              <a:rPr lang="en-GB" sz="1600" b="1" i="1">
                <a:effectLst/>
                <a:latin typeface="Book Antiqua" panose="02040602050305030304" pitchFamily="18" charset="0"/>
                <a:ea typeface="Times New Roman" panose="02020603050405020304" pitchFamily="18" charset="0"/>
              </a:rPr>
              <a:t>Reference: Mortar </a:t>
            </a:r>
            <a:r>
              <a:rPr lang="en-US" sz="1600" b="1" i="1">
                <a:effectLst/>
                <a:latin typeface="Book Antiqua" panose="02040602050305030304" pitchFamily="18" charset="0"/>
                <a:ea typeface="Times New Roman" panose="02020603050405020304" pitchFamily="18" charset="0"/>
              </a:rPr>
              <a:t>Reference R2 (Water conditioning) </a:t>
            </a:r>
            <a:r>
              <a:rPr lang="en-GB" sz="1600" b="1" i="1">
                <a:effectLst/>
                <a:latin typeface="Book Antiqua" panose="02040602050305030304" pitchFamily="18" charset="0"/>
                <a:ea typeface="Times New Roman" panose="02020603050405020304" pitchFamily="18" charset="0"/>
              </a:rPr>
              <a:t> </a:t>
            </a:r>
          </a:p>
        </p:txBody>
      </p:sp>
      <p:pic>
        <p:nvPicPr>
          <p:cNvPr id="4" name="Picture 3">
            <a:extLst>
              <a:ext uri="{FF2B5EF4-FFF2-40B4-BE49-F238E27FC236}">
                <a16:creationId xmlns:a16="http://schemas.microsoft.com/office/drawing/2014/main" id="{1F1B4645-6B6D-DFBA-55AF-9AE7BFA05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4" y="2610547"/>
            <a:ext cx="5336133" cy="3550232"/>
          </a:xfrm>
          <a:prstGeom prst="rect">
            <a:avLst/>
          </a:prstGeom>
        </p:spPr>
      </p:pic>
      <p:pic>
        <p:nvPicPr>
          <p:cNvPr id="9" name="Picture 8">
            <a:extLst>
              <a:ext uri="{FF2B5EF4-FFF2-40B4-BE49-F238E27FC236}">
                <a16:creationId xmlns:a16="http://schemas.microsoft.com/office/drawing/2014/main" id="{64ED9585-E503-1BB1-AB1F-55438FE8C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516" y="2610547"/>
            <a:ext cx="5583624" cy="3535383"/>
          </a:xfrm>
          <a:prstGeom prst="rect">
            <a:avLst/>
          </a:prstGeom>
        </p:spPr>
      </p:pic>
    </p:spTree>
    <p:extLst>
      <p:ext uri="{BB962C8B-B14F-4D97-AF65-F5344CB8AC3E}">
        <p14:creationId xmlns:p14="http://schemas.microsoft.com/office/powerpoint/2010/main" val="1638077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E9D48-C6F8-4F1B-9986-A9087A8E5DA0}"/>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2F26B69F-139D-4E52-BCAC-C84EDD45C550}"/>
              </a:ext>
            </a:extLst>
          </p:cNvPr>
          <p:cNvSpPr>
            <a:spLocks noGrp="1"/>
          </p:cNvSpPr>
          <p:nvPr>
            <p:ph type="title"/>
          </p:nvPr>
        </p:nvSpPr>
        <p:spPr>
          <a:xfrm>
            <a:off x="581025" y="711911"/>
            <a:ext cx="11029950" cy="1014413"/>
          </a:xfrm>
        </p:spPr>
        <p:txBody>
          <a:bodyPr>
            <a:noAutofit/>
          </a:bodyPr>
          <a:lstStyle/>
          <a:p>
            <a:r>
              <a:rPr lang="en-US" b="1" dirty="0">
                <a:latin typeface="Book Antiqua" panose="02040602050305030304" pitchFamily="18" charset="0"/>
              </a:rPr>
              <a:t>III. RESULTS </a:t>
            </a:r>
            <a:r>
              <a:rPr lang="en-US" b="1">
                <a:latin typeface="Book Antiqua" panose="02040602050305030304" pitchFamily="18" charset="0"/>
              </a:rPr>
              <a:t>AND DISCUSSIONS </a:t>
            </a:r>
            <a:r>
              <a:rPr lang="en-US" b="1">
                <a:solidFill>
                  <a:srgbClr val="002060"/>
                </a:solidFill>
                <a:latin typeface="Book Antiqua" panose="02040602050305030304" pitchFamily="18" charset="0"/>
              </a:rPr>
              <a:t>3. </a:t>
            </a:r>
            <a:r>
              <a:rPr lang="en-US" b="1" cap="none">
                <a:solidFill>
                  <a:srgbClr val="002060"/>
                </a:solidFill>
                <a:latin typeface="Book Antiqua" panose="02040602050305030304" pitchFamily="18" charset="0"/>
              </a:rPr>
              <a:t>Durability evaluation</a:t>
            </a:r>
            <a:br>
              <a:rPr lang="en-US" b="1">
                <a:latin typeface="Book Antiqua" panose="02040602050305030304" pitchFamily="18" charset="0"/>
              </a:rPr>
            </a:br>
            <a:r>
              <a:rPr lang="en-US" b="1" cap="none">
                <a:solidFill>
                  <a:srgbClr val="FFFFFF"/>
                </a:solidFill>
                <a:latin typeface="Book Antiqua" panose="02040602050305030304" pitchFamily="18" charset="0"/>
              </a:rPr>
              <a:t>Freeze-thaw resistance</a:t>
            </a:r>
            <a:endParaRPr lang="en-US" b="1" dirty="0">
              <a:latin typeface="Book Antiqua" panose="02040602050305030304" pitchFamily="18" charset="0"/>
            </a:endParaRPr>
          </a:p>
        </p:txBody>
      </p:sp>
      <p:sp>
        <p:nvSpPr>
          <p:cNvPr id="5" name="Rectangle 6">
            <a:extLst>
              <a:ext uri="{FF2B5EF4-FFF2-40B4-BE49-F238E27FC236}">
                <a16:creationId xmlns:a16="http://schemas.microsoft.com/office/drawing/2014/main" id="{FEFC57A7-3BE4-D30F-26DC-9B548FE0A8B5}"/>
              </a:ext>
            </a:extLst>
          </p:cNvPr>
          <p:cNvSpPr txBox="1">
            <a:spLocks noChangeArrowheads="1"/>
          </p:cNvSpPr>
          <p:nvPr/>
        </p:nvSpPr>
        <p:spPr bwMode="auto">
          <a:xfrm>
            <a:off x="89452" y="1964434"/>
            <a:ext cx="1219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Evaluation of durability performance for SG prototype mortars:</a:t>
            </a:r>
          </a:p>
          <a:p>
            <a:pPr algn="ctr" eaLnBrk="1" hangingPunct="1">
              <a:lnSpc>
                <a:spcPct val="100000"/>
              </a:lnSpc>
              <a:spcBef>
                <a:spcPct val="0"/>
              </a:spcBef>
              <a:buSzTx/>
              <a:buFont typeface="Wingdings 2" panose="05020102010507070707" pitchFamily="18" charset="2"/>
              <a:buNone/>
            </a:pPr>
            <a:r>
              <a:rPr lang="en-US" altLang="en-US" sz="2000" b="1">
                <a:latin typeface="Book Antiqua" panose="02040602050305030304" pitchFamily="18" charset="0"/>
              </a:rPr>
              <a:t> Determination of material freez-thaw resistance (50 cycles)</a:t>
            </a:r>
          </a:p>
        </p:txBody>
      </p:sp>
      <p:sp>
        <p:nvSpPr>
          <p:cNvPr id="8" name="TextBox 7">
            <a:extLst>
              <a:ext uri="{FF2B5EF4-FFF2-40B4-BE49-F238E27FC236}">
                <a16:creationId xmlns:a16="http://schemas.microsoft.com/office/drawing/2014/main" id="{A56B278D-8412-CDF4-B1D7-9BA631EF719C}"/>
              </a:ext>
            </a:extLst>
          </p:cNvPr>
          <p:cNvSpPr txBox="1"/>
          <p:nvPr/>
        </p:nvSpPr>
        <p:spPr>
          <a:xfrm>
            <a:off x="218296" y="6214914"/>
            <a:ext cx="11241157" cy="584775"/>
          </a:xfrm>
          <a:prstGeom prst="rect">
            <a:avLst/>
          </a:prstGeom>
          <a:noFill/>
        </p:spPr>
        <p:txBody>
          <a:bodyPr wrap="square">
            <a:spAutoFit/>
          </a:bodyPr>
          <a:lstStyle/>
          <a:p>
            <a:pPr algn="ctr">
              <a:spcBef>
                <a:spcPts val="600"/>
              </a:spcBef>
            </a:pPr>
            <a:r>
              <a:rPr lang="en-GB" sz="1600">
                <a:effectLst/>
                <a:latin typeface="Book Antiqua" panose="02040602050305030304" pitchFamily="18" charset="0"/>
                <a:ea typeface="Times New Roman" panose="02020603050405020304" pitchFamily="18" charset="0"/>
              </a:rPr>
              <a:t>Comparative analysis of mechanical strength loss after the 50 freez-thaw cycles:</a:t>
            </a:r>
          </a:p>
          <a:p>
            <a:pPr algn="ctr"/>
            <a:r>
              <a:rPr lang="en-GB" sz="1600">
                <a:effectLst/>
                <a:latin typeface="Book Antiqua" panose="02040602050305030304" pitchFamily="18" charset="0"/>
                <a:ea typeface="Times New Roman" panose="02020603050405020304" pitchFamily="18" charset="0"/>
              </a:rPr>
              <a:t> </a:t>
            </a:r>
            <a:r>
              <a:rPr lang="en-GB" sz="1600" b="1" i="1">
                <a:effectLst/>
                <a:latin typeface="Book Antiqua" panose="02040602050305030304" pitchFamily="18" charset="0"/>
                <a:ea typeface="Times New Roman" panose="02020603050405020304" pitchFamily="18" charset="0"/>
              </a:rPr>
              <a:t>Reference: Mortar </a:t>
            </a:r>
            <a:r>
              <a:rPr lang="en-US" sz="1600" b="1" i="1">
                <a:effectLst/>
                <a:latin typeface="Book Antiqua" panose="02040602050305030304" pitchFamily="18" charset="0"/>
                <a:ea typeface="Times New Roman" panose="02020603050405020304" pitchFamily="18" charset="0"/>
              </a:rPr>
              <a:t>Reference R2 (Freeze-thaw, FT conditioning) </a:t>
            </a:r>
            <a:r>
              <a:rPr lang="en-GB" sz="1600" b="1" i="1">
                <a:effectLst/>
                <a:latin typeface="Book Antiqua" panose="02040602050305030304" pitchFamily="18" charset="0"/>
                <a:ea typeface="Times New Roman" panose="02020603050405020304" pitchFamily="18" charset="0"/>
              </a:rPr>
              <a:t> </a:t>
            </a:r>
          </a:p>
        </p:txBody>
      </p:sp>
      <p:pic>
        <p:nvPicPr>
          <p:cNvPr id="7" name="Picture 6">
            <a:extLst>
              <a:ext uri="{FF2B5EF4-FFF2-40B4-BE49-F238E27FC236}">
                <a16:creationId xmlns:a16="http://schemas.microsoft.com/office/drawing/2014/main" id="{4D5A6981-2BEC-1AA9-7E71-7274F1C65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39" y="2629406"/>
            <a:ext cx="4898506" cy="3516683"/>
          </a:xfrm>
          <a:prstGeom prst="rect">
            <a:avLst/>
          </a:prstGeom>
        </p:spPr>
      </p:pic>
      <p:pic>
        <p:nvPicPr>
          <p:cNvPr id="11" name="Picture 10">
            <a:extLst>
              <a:ext uri="{FF2B5EF4-FFF2-40B4-BE49-F238E27FC236}">
                <a16:creationId xmlns:a16="http://schemas.microsoft.com/office/drawing/2014/main" id="{1A9F7E69-6A98-565E-6977-9EDB7AA2D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629406"/>
            <a:ext cx="5064876" cy="3566649"/>
          </a:xfrm>
          <a:prstGeom prst="rect">
            <a:avLst/>
          </a:prstGeom>
        </p:spPr>
      </p:pic>
    </p:spTree>
    <p:extLst>
      <p:ext uri="{BB962C8B-B14F-4D97-AF65-F5344CB8AC3E}">
        <p14:creationId xmlns:p14="http://schemas.microsoft.com/office/powerpoint/2010/main" val="2151871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ECD01-B684-B49B-6A2C-25286B23C6D2}"/>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CB127531-A04F-A162-81FE-CF2BCF9CA215}"/>
              </a:ext>
            </a:extLst>
          </p:cNvPr>
          <p:cNvSpPr>
            <a:spLocks noGrp="1"/>
          </p:cNvSpPr>
          <p:nvPr>
            <p:ph type="title"/>
          </p:nvPr>
        </p:nvSpPr>
        <p:spPr>
          <a:xfrm>
            <a:off x="581025" y="1311965"/>
            <a:ext cx="10958305" cy="400111"/>
          </a:xfrm>
        </p:spPr>
        <p:txBody>
          <a:bodyPr>
            <a:noAutofit/>
          </a:bodyPr>
          <a:lstStyle/>
          <a:p>
            <a:br>
              <a:rPr lang="en-US" b="1">
                <a:latin typeface="Book Antiqua" panose="02040602050305030304" pitchFamily="18" charset="0"/>
              </a:rPr>
            </a:br>
            <a:r>
              <a:rPr lang="en-US" b="1">
                <a:latin typeface="Book Antiqua" panose="02040602050305030304" pitchFamily="18" charset="0"/>
              </a:rPr>
              <a:t>IV. CONCLUSIONS:</a:t>
            </a:r>
            <a:br>
              <a:rPr lang="en-US" b="1" cap="none">
                <a:solidFill>
                  <a:schemeClr val="accent1">
                    <a:lumMod val="50000"/>
                  </a:schemeClr>
                </a:solidFill>
                <a:latin typeface="Book Antiqua" panose="02040602050305030304" pitchFamily="18" charset="0"/>
              </a:rPr>
            </a:br>
            <a:endParaRPr lang="en-US" b="1" dirty="0">
              <a:solidFill>
                <a:schemeClr val="accent1">
                  <a:lumMod val="50000"/>
                </a:schemeClr>
              </a:solidFill>
              <a:latin typeface="Book Antiqua" panose="02040602050305030304" pitchFamily="18" charset="0"/>
            </a:endParaRPr>
          </a:p>
        </p:txBody>
      </p:sp>
      <p:sp>
        <p:nvSpPr>
          <p:cNvPr id="5" name="TextBox 4">
            <a:extLst>
              <a:ext uri="{FF2B5EF4-FFF2-40B4-BE49-F238E27FC236}">
                <a16:creationId xmlns:a16="http://schemas.microsoft.com/office/drawing/2014/main" id="{C607515A-FD98-DDE1-1073-D14D41366135}"/>
              </a:ext>
            </a:extLst>
          </p:cNvPr>
          <p:cNvSpPr txBox="1"/>
          <p:nvPr/>
        </p:nvSpPr>
        <p:spPr>
          <a:xfrm>
            <a:off x="79513" y="1944998"/>
            <a:ext cx="11837505" cy="1200329"/>
          </a:xfrm>
          <a:prstGeom prst="rect">
            <a:avLst/>
          </a:prstGeom>
          <a:noFill/>
        </p:spPr>
        <p:txBody>
          <a:bodyPr wrap="square">
            <a:spAutoFit/>
          </a:bodyPr>
          <a:lstStyle/>
          <a:p>
            <a:pPr marL="457200" indent="-457200" algn="just">
              <a:buFont typeface="Wingdings" panose="05000000000000000000" pitchFamily="2" charset="2"/>
              <a:buChar char="ü"/>
            </a:pPr>
            <a:r>
              <a:rPr lang="en-US">
                <a:solidFill>
                  <a:sysClr val="windowText" lastClr="000000"/>
                </a:solidFill>
                <a:latin typeface="Book Antiqua" panose="02040602050305030304" pitchFamily="18" charset="0"/>
              </a:rPr>
              <a:t>The experimental program explored the use of Spent Garnet (SG) waste as a partial replacement for natural sand in cement-based mortars, </a:t>
            </a:r>
            <a:r>
              <a:rPr lang="en-US" b="1">
                <a:solidFill>
                  <a:sysClr val="windowText" lastClr="000000"/>
                </a:solidFill>
                <a:latin typeface="Book Antiqua" panose="02040602050305030304" pitchFamily="18" charset="0"/>
              </a:rPr>
              <a:t>expanding upon prior research and validating earlier observations.</a:t>
            </a:r>
            <a:r>
              <a:rPr lang="en-US">
                <a:solidFill>
                  <a:sysClr val="windowText" lastClr="000000"/>
                </a:solidFill>
                <a:latin typeface="Book Antiqua" panose="02040602050305030304" pitchFamily="18" charset="0"/>
              </a:rPr>
              <a:t> The study generated five compositions with 10%, 30%, and 50% substitution levels, enabling comparative assessment of fresh and hardened state properties.</a:t>
            </a:r>
            <a:endParaRPr lang="en-US" b="0">
              <a:latin typeface="Book Antiqua" panose="02040602050305030304" pitchFamily="18" charset="0"/>
            </a:endParaRPr>
          </a:p>
        </p:txBody>
      </p:sp>
      <p:sp>
        <p:nvSpPr>
          <p:cNvPr id="6" name="TextBox 5">
            <a:extLst>
              <a:ext uri="{FF2B5EF4-FFF2-40B4-BE49-F238E27FC236}">
                <a16:creationId xmlns:a16="http://schemas.microsoft.com/office/drawing/2014/main" id="{23ECEE83-C9CD-DE9C-896F-A4137C1DDB03}"/>
              </a:ext>
            </a:extLst>
          </p:cNvPr>
          <p:cNvSpPr txBox="1"/>
          <p:nvPr/>
        </p:nvSpPr>
        <p:spPr>
          <a:xfrm>
            <a:off x="89452" y="3145327"/>
            <a:ext cx="11837505" cy="646331"/>
          </a:xfrm>
          <a:prstGeom prst="rect">
            <a:avLst/>
          </a:prstGeom>
          <a:noFill/>
        </p:spPr>
        <p:txBody>
          <a:bodyPr wrap="square">
            <a:spAutoFit/>
          </a:bodyPr>
          <a:lstStyle/>
          <a:p>
            <a:pPr marL="457200" indent="-457200" algn="just">
              <a:buFont typeface="Wingdings" panose="05000000000000000000" pitchFamily="2" charset="2"/>
              <a:buChar char="ü"/>
            </a:pPr>
            <a:r>
              <a:rPr lang="en-US">
                <a:solidFill>
                  <a:sysClr val="windowText" lastClr="000000"/>
                </a:solidFill>
                <a:latin typeface="Book Antiqua" panose="02040602050305030304" pitchFamily="18" charset="0"/>
              </a:rPr>
              <a:t>Comparative tests between the initial and current experimental phases </a:t>
            </a:r>
            <a:r>
              <a:rPr lang="en-US" b="1">
                <a:solidFill>
                  <a:sysClr val="windowText" lastClr="000000"/>
                </a:solidFill>
                <a:latin typeface="Book Antiqua" panose="02040602050305030304" pitchFamily="18" charset="0"/>
              </a:rPr>
              <a:t>confirmed a consistent positive trend in performance, particularly in terms of density, cohesiveness, and mechanical strength. </a:t>
            </a:r>
            <a:endParaRPr lang="en-US">
              <a:solidFill>
                <a:sysClr val="windowText" lastClr="000000"/>
              </a:solidFill>
              <a:latin typeface="Book Antiqua" panose="02040602050305030304" pitchFamily="18" charset="0"/>
            </a:endParaRPr>
          </a:p>
        </p:txBody>
      </p:sp>
      <p:sp>
        <p:nvSpPr>
          <p:cNvPr id="8" name="TextBox 7">
            <a:extLst>
              <a:ext uri="{FF2B5EF4-FFF2-40B4-BE49-F238E27FC236}">
                <a16:creationId xmlns:a16="http://schemas.microsoft.com/office/drawing/2014/main" id="{61FC049F-4579-B4B5-12AB-462E5A3D23F7}"/>
              </a:ext>
            </a:extLst>
          </p:cNvPr>
          <p:cNvSpPr txBox="1"/>
          <p:nvPr/>
        </p:nvSpPr>
        <p:spPr>
          <a:xfrm>
            <a:off x="89452" y="3883991"/>
            <a:ext cx="11638722" cy="923330"/>
          </a:xfrm>
          <a:prstGeom prst="rect">
            <a:avLst/>
          </a:prstGeom>
          <a:noFill/>
        </p:spPr>
        <p:txBody>
          <a:bodyPr wrap="square">
            <a:spAutoFit/>
          </a:bodyPr>
          <a:lstStyle/>
          <a:p>
            <a:pPr marL="457200" indent="-457200" algn="just">
              <a:buFont typeface="Wingdings" panose="05000000000000000000" pitchFamily="2" charset="2"/>
              <a:buChar char="ü"/>
            </a:pPr>
            <a:r>
              <a:rPr lang="en-US" b="1">
                <a:solidFill>
                  <a:sysClr val="windowText" lastClr="000000"/>
                </a:solidFill>
                <a:latin typeface="Book Antiqua" panose="02040602050305030304" pitchFamily="18" charset="0"/>
              </a:rPr>
              <a:t>The 10% substitution </a:t>
            </a:r>
            <a:r>
              <a:rPr lang="en-US">
                <a:solidFill>
                  <a:sysClr val="windowText" lastClr="000000"/>
                </a:solidFill>
                <a:latin typeface="Book Antiqua" panose="02040602050305030304" pitchFamily="18" charset="0"/>
              </a:rPr>
              <a:t>showed minimal improvements but was useful in confirming the progression trend and identifying potential mix anomalies. Also, it can be useful </a:t>
            </a:r>
            <a:r>
              <a:rPr lang="en-US">
                <a:latin typeface="Book Antiqua" panose="02040602050305030304" pitchFamily="18" charset="0"/>
              </a:rPr>
              <a:t>for technology transfer in the compositional area of common mortars and micro mortars.</a:t>
            </a:r>
            <a:endParaRPr lang="en-US" b="0">
              <a:latin typeface="Book Antiqua" panose="02040602050305030304" pitchFamily="18" charset="0"/>
            </a:endParaRPr>
          </a:p>
        </p:txBody>
      </p:sp>
      <p:sp>
        <p:nvSpPr>
          <p:cNvPr id="9" name="TextBox 8">
            <a:extLst>
              <a:ext uri="{FF2B5EF4-FFF2-40B4-BE49-F238E27FC236}">
                <a16:creationId xmlns:a16="http://schemas.microsoft.com/office/drawing/2014/main" id="{D459773A-C491-08A6-BF76-665111397CB3}"/>
              </a:ext>
            </a:extLst>
          </p:cNvPr>
          <p:cNvSpPr txBox="1"/>
          <p:nvPr/>
        </p:nvSpPr>
        <p:spPr>
          <a:xfrm>
            <a:off x="79513" y="5380672"/>
            <a:ext cx="11638722" cy="1477328"/>
          </a:xfrm>
          <a:prstGeom prst="rect">
            <a:avLst/>
          </a:prstGeom>
          <a:noFill/>
        </p:spPr>
        <p:txBody>
          <a:bodyPr wrap="square">
            <a:spAutoFit/>
          </a:bodyPr>
          <a:lstStyle/>
          <a:p>
            <a:pPr marL="457200" indent="-457200" algn="just">
              <a:buFont typeface="Wingdings" panose="05000000000000000000" pitchFamily="2" charset="2"/>
              <a:buChar char="ü"/>
            </a:pPr>
            <a:r>
              <a:rPr lang="en-US">
                <a:solidFill>
                  <a:sysClr val="windowText" lastClr="000000"/>
                </a:solidFill>
                <a:latin typeface="Book Antiqua" panose="02040602050305030304" pitchFamily="18" charset="0"/>
              </a:rPr>
              <a:t>Among all compositions, </a:t>
            </a:r>
            <a:r>
              <a:rPr lang="en-US" b="1">
                <a:solidFill>
                  <a:sysClr val="windowText" lastClr="000000"/>
                </a:solidFill>
                <a:latin typeface="Book Antiqua" panose="02040602050305030304" pitchFamily="18" charset="0"/>
              </a:rPr>
              <a:t>SG 30% and SG 50% </a:t>
            </a:r>
            <a:r>
              <a:rPr lang="en-US">
                <a:solidFill>
                  <a:sysClr val="windowText" lastClr="000000"/>
                </a:solidFill>
                <a:latin typeface="Book Antiqua" panose="02040602050305030304" pitchFamily="18" charset="0"/>
              </a:rPr>
              <a:t>demonstrated the most favorable results and were selected as the </a:t>
            </a:r>
            <a:r>
              <a:rPr lang="en-US" b="1">
                <a:solidFill>
                  <a:sysClr val="windowText" lastClr="000000"/>
                </a:solidFill>
                <a:latin typeface="Book Antiqua" panose="02040602050305030304" pitchFamily="18" charset="0"/>
              </a:rPr>
              <a:t>prototype mixes</a:t>
            </a:r>
            <a:r>
              <a:rPr lang="en-US">
                <a:solidFill>
                  <a:sysClr val="windowText" lastClr="000000"/>
                </a:solidFill>
                <a:latin typeface="Book Antiqua" panose="02040602050305030304" pitchFamily="18" charset="0"/>
              </a:rPr>
              <a:t> and </a:t>
            </a:r>
            <a:r>
              <a:rPr lang="en-US" b="1">
                <a:solidFill>
                  <a:schemeClr val="accent1"/>
                </a:solidFill>
                <a:latin typeface="Times New Roman" panose="02020603050405020304" pitchFamily="18" charset="0"/>
                <a:cs typeface="Times New Roman" panose="02020603050405020304" pitchFamily="18" charset="0"/>
              </a:rPr>
              <a:t>Eco-CCM: Eco-intelligent Composite Materials for Constructions, with advanced functionality (Eco-Composite Materials for Constructions), </a:t>
            </a:r>
            <a:r>
              <a:rPr lang="en-US">
                <a:solidFill>
                  <a:sysClr val="windowText" lastClr="000000"/>
                </a:solidFill>
                <a:latin typeface="Book Antiqua" panose="02040602050305030304" pitchFamily="18" charset="0"/>
              </a:rPr>
              <a:t>with consistent use for further development and potential application. These mixes balanced improved mechanical behavior with feasible material substitution, supporting both performance enhancement and sustainability goals.</a:t>
            </a:r>
          </a:p>
        </p:txBody>
      </p:sp>
      <p:sp>
        <p:nvSpPr>
          <p:cNvPr id="10" name="TextBox 9">
            <a:extLst>
              <a:ext uri="{FF2B5EF4-FFF2-40B4-BE49-F238E27FC236}">
                <a16:creationId xmlns:a16="http://schemas.microsoft.com/office/drawing/2014/main" id="{3763E915-B63F-D81E-61F5-0E4631FB30F0}"/>
              </a:ext>
            </a:extLst>
          </p:cNvPr>
          <p:cNvSpPr txBox="1"/>
          <p:nvPr/>
        </p:nvSpPr>
        <p:spPr>
          <a:xfrm>
            <a:off x="178904" y="4715088"/>
            <a:ext cx="11638722" cy="646331"/>
          </a:xfrm>
          <a:prstGeom prst="rect">
            <a:avLst/>
          </a:prstGeom>
          <a:noFill/>
        </p:spPr>
        <p:txBody>
          <a:bodyPr wrap="square">
            <a:spAutoFit/>
          </a:bodyPr>
          <a:lstStyle/>
          <a:p>
            <a:pPr marL="457200" indent="-457200" algn="just">
              <a:buFont typeface="Wingdings" panose="05000000000000000000" pitchFamily="2" charset="2"/>
              <a:buChar char="ü"/>
            </a:pPr>
            <a:r>
              <a:rPr lang="en-US" b="1">
                <a:solidFill>
                  <a:sysClr val="windowText" lastClr="000000"/>
                </a:solidFill>
                <a:latin typeface="Book Antiqua" panose="02040602050305030304" pitchFamily="18" charset="0"/>
              </a:rPr>
              <a:t>The durability evaluation is emphasizing positive results, encouraging the transition towards concrete mixes development.</a:t>
            </a:r>
          </a:p>
        </p:txBody>
      </p:sp>
    </p:spTree>
    <p:extLst>
      <p:ext uri="{BB962C8B-B14F-4D97-AF65-F5344CB8AC3E}">
        <p14:creationId xmlns:p14="http://schemas.microsoft.com/office/powerpoint/2010/main" val="2637721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FCCB3-AB60-F1DE-6E46-03702841F030}"/>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AEA35611-4BF3-C03F-8EB6-8CFF623892E4}"/>
              </a:ext>
            </a:extLst>
          </p:cNvPr>
          <p:cNvSpPr>
            <a:spLocks noGrp="1"/>
          </p:cNvSpPr>
          <p:nvPr>
            <p:ph type="title"/>
          </p:nvPr>
        </p:nvSpPr>
        <p:spPr>
          <a:xfrm>
            <a:off x="581025" y="1311965"/>
            <a:ext cx="10958305" cy="400111"/>
          </a:xfrm>
        </p:spPr>
        <p:txBody>
          <a:bodyPr>
            <a:noAutofit/>
          </a:bodyPr>
          <a:lstStyle/>
          <a:p>
            <a:br>
              <a:rPr lang="en-US" b="1">
                <a:latin typeface="Book Antiqua" panose="02040602050305030304" pitchFamily="18" charset="0"/>
              </a:rPr>
            </a:br>
            <a:r>
              <a:rPr lang="en-US" b="1">
                <a:latin typeface="Book Antiqua" panose="02040602050305030304" pitchFamily="18" charset="0"/>
              </a:rPr>
              <a:t>IV. CONCLUSIONS </a:t>
            </a:r>
            <a:r>
              <a:rPr lang="en-US" altLang="en-US" b="1">
                <a:latin typeface="Book Antiqua" panose="02040602050305030304" pitchFamily="18" charset="0"/>
              </a:rPr>
              <a:t>and future perspectives</a:t>
            </a:r>
            <a:br>
              <a:rPr lang="en-US" b="1" cap="none">
                <a:solidFill>
                  <a:schemeClr val="accent1">
                    <a:lumMod val="50000"/>
                  </a:schemeClr>
                </a:solidFill>
                <a:latin typeface="Book Antiqua" panose="02040602050305030304" pitchFamily="18" charset="0"/>
              </a:rPr>
            </a:br>
            <a:endParaRPr lang="en-US" b="1" dirty="0">
              <a:solidFill>
                <a:schemeClr val="accent1">
                  <a:lumMod val="50000"/>
                </a:schemeClr>
              </a:solidFill>
              <a:latin typeface="Book Antiqua" panose="02040602050305030304" pitchFamily="18" charset="0"/>
            </a:endParaRPr>
          </a:p>
        </p:txBody>
      </p:sp>
      <p:sp>
        <p:nvSpPr>
          <p:cNvPr id="2" name="TextBox 14">
            <a:extLst>
              <a:ext uri="{FF2B5EF4-FFF2-40B4-BE49-F238E27FC236}">
                <a16:creationId xmlns:a16="http://schemas.microsoft.com/office/drawing/2014/main" id="{C04F7B2E-075F-D663-FFB3-A82B81059A1B}"/>
              </a:ext>
            </a:extLst>
          </p:cNvPr>
          <p:cNvSpPr txBox="1">
            <a:spLocks noChangeArrowheads="1"/>
          </p:cNvSpPr>
          <p:nvPr/>
        </p:nvSpPr>
        <p:spPr bwMode="auto">
          <a:xfrm>
            <a:off x="451817" y="1915625"/>
            <a:ext cx="1060513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tabLst>
                <a:tab pos="358775" algn="l"/>
              </a:tabLst>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tabLst>
                <a:tab pos="358775" algn="l"/>
              </a:tabLst>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tabLst>
                <a:tab pos="358775" algn="l"/>
              </a:tabLst>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en-US" altLang="en-US" sz="2000">
                <a:solidFill>
                  <a:srgbClr val="7030A0"/>
                </a:solidFill>
                <a:latin typeface="Book Antiqua" panose="02040602050305030304" pitchFamily="18" charset="0"/>
                <a:cs typeface="Times New Roman" panose="02020603050405020304" pitchFamily="18" charset="0"/>
              </a:rPr>
              <a:t>Direct field of application is considered in terms of </a:t>
            </a:r>
            <a:r>
              <a:rPr lang="en-US" altLang="en-US" sz="2000" b="1" i="1" u="sng">
                <a:solidFill>
                  <a:srgbClr val="7030A0"/>
                </a:solidFill>
                <a:latin typeface="Book Antiqua" panose="02040602050305030304" pitchFamily="18" charset="0"/>
                <a:cs typeface="Times New Roman" panose="02020603050405020304" pitchFamily="18" charset="0"/>
              </a:rPr>
              <a:t>PAVING BLOCKS developing by the means of SG integration in the concrete mix.</a:t>
            </a:r>
            <a:r>
              <a:rPr lang="en-US" altLang="en-US" sz="2000" i="1" u="sng">
                <a:solidFill>
                  <a:srgbClr val="7030A0"/>
                </a:solidFill>
                <a:latin typeface="Book Antiqua" panose="02040602050305030304" pitchFamily="18" charset="0"/>
                <a:cs typeface="Times New Roman" panose="02020603050405020304" pitchFamily="18" charset="0"/>
              </a:rPr>
              <a:t> </a:t>
            </a:r>
            <a:endParaRPr lang="en-US" altLang="en-US" sz="2000">
              <a:solidFill>
                <a:srgbClr val="7030A0"/>
              </a:solidFill>
              <a:latin typeface="Book Antiqua" panose="0204060205030503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F8163B3-118C-8214-CB54-F60C1152F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70" y="2626938"/>
            <a:ext cx="34163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79E3E06D-B419-383B-098C-AE2D6B9CE1CE}"/>
              </a:ext>
            </a:extLst>
          </p:cNvPr>
          <p:cNvSpPr txBox="1">
            <a:spLocks noChangeArrowheads="1"/>
          </p:cNvSpPr>
          <p:nvPr/>
        </p:nvSpPr>
        <p:spPr bwMode="auto">
          <a:xfrm>
            <a:off x="317226" y="5299249"/>
            <a:ext cx="116097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tabLst>
                <a:tab pos="358775" algn="l"/>
              </a:tabLst>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tabLst>
                <a:tab pos="358775" algn="l"/>
              </a:tabLst>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tabLst>
                <a:tab pos="358775" algn="l"/>
              </a:tabLst>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en-US" altLang="en-US" sz="1800">
                <a:solidFill>
                  <a:srgbClr val="000000"/>
                </a:solidFill>
                <a:latin typeface="Book Antiqua" panose="02040602050305030304" pitchFamily="18" charset="0"/>
                <a:cs typeface="Times New Roman" panose="02020603050405020304" pitchFamily="18" charset="0"/>
              </a:rPr>
              <a:t>This approach could also be aligned to the </a:t>
            </a:r>
            <a:r>
              <a:rPr lang="en-US" altLang="en-US" sz="1800" b="1" i="1">
                <a:solidFill>
                  <a:srgbClr val="000000"/>
                </a:solidFill>
                <a:latin typeface="Book Antiqua" panose="02040602050305030304" pitchFamily="18" charset="0"/>
                <a:cs typeface="Times New Roman" panose="02020603050405020304" pitchFamily="18" charset="0"/>
              </a:rPr>
              <a:t>dynamic of the national market</a:t>
            </a:r>
            <a:r>
              <a:rPr lang="en-US" altLang="en-US" sz="1800">
                <a:solidFill>
                  <a:srgbClr val="000000"/>
                </a:solidFill>
                <a:latin typeface="Book Antiqua" panose="02040602050305030304" pitchFamily="18" charset="0"/>
                <a:cs typeface="Times New Roman" panose="02020603050405020304" pitchFamily="18" charset="0"/>
              </a:rPr>
              <a:t>, characterized by a fast growth, considering the </a:t>
            </a:r>
            <a:r>
              <a:rPr lang="en-US" altLang="en-US" sz="1800" b="1" u="sng">
                <a:solidFill>
                  <a:srgbClr val="000000"/>
                </a:solidFill>
                <a:latin typeface="Book Antiqua" panose="02040602050305030304" pitchFamily="18" charset="0"/>
                <a:cs typeface="Times New Roman" panose="02020603050405020304" pitchFamily="18" charset="0"/>
              </a:rPr>
              <a:t>huge demand in terms of necessities of public pavement</a:t>
            </a:r>
            <a:r>
              <a:rPr lang="en-US" altLang="en-US" sz="1800">
                <a:solidFill>
                  <a:srgbClr val="000000"/>
                </a:solidFill>
                <a:latin typeface="Book Antiqua" panose="02040602050305030304" pitchFamily="18" charset="0"/>
                <a:cs typeface="Times New Roman" panose="02020603050405020304" pitchFamily="18" charset="0"/>
              </a:rPr>
              <a:t> systematic improvement, mostly in urban media, but also in rural, as well.</a:t>
            </a:r>
          </a:p>
          <a:p>
            <a:pPr algn="just" eaLnBrk="1" hangingPunct="1">
              <a:lnSpc>
                <a:spcPct val="100000"/>
              </a:lnSpc>
              <a:spcBef>
                <a:spcPct val="0"/>
              </a:spcBef>
              <a:buSzTx/>
              <a:buFontTx/>
              <a:buNone/>
            </a:pPr>
            <a:r>
              <a:rPr lang="en-US" altLang="en-US" sz="1800">
                <a:solidFill>
                  <a:srgbClr val="000000"/>
                </a:solidFill>
                <a:latin typeface="Book Antiqua" panose="02040602050305030304" pitchFamily="18" charset="0"/>
                <a:cs typeface="Times New Roman" panose="02020603050405020304" pitchFamily="18" charset="0"/>
              </a:rPr>
              <a:t> The sustainable approach of waste prevention and reduction of natural resource consumption is perfectly aligned to the Circular Economy principles.</a:t>
            </a:r>
          </a:p>
        </p:txBody>
      </p:sp>
      <p:sp>
        <p:nvSpPr>
          <p:cNvPr id="6" name="TextBox 6">
            <a:extLst>
              <a:ext uri="{FF2B5EF4-FFF2-40B4-BE49-F238E27FC236}">
                <a16:creationId xmlns:a16="http://schemas.microsoft.com/office/drawing/2014/main" id="{B51E2F7D-C0F1-B88C-7385-FE0CDC80242E}"/>
              </a:ext>
            </a:extLst>
          </p:cNvPr>
          <p:cNvSpPr txBox="1">
            <a:spLocks noChangeArrowheads="1"/>
          </p:cNvSpPr>
          <p:nvPr/>
        </p:nvSpPr>
        <p:spPr bwMode="auto">
          <a:xfrm>
            <a:off x="4432853" y="3429000"/>
            <a:ext cx="710647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tabLst>
                <a:tab pos="358775" algn="l"/>
              </a:tabLst>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tabLst>
                <a:tab pos="358775" algn="l"/>
              </a:tabLst>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tabLst>
                <a:tab pos="358775" algn="l"/>
              </a:tabLst>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en-US" altLang="en-US" sz="1800">
                <a:solidFill>
                  <a:srgbClr val="000000"/>
                </a:solidFill>
                <a:latin typeface="Book Antiqua" panose="02040602050305030304" pitchFamily="18" charset="0"/>
                <a:cs typeface="Times New Roman" panose="02020603050405020304" pitchFamily="18" charset="0"/>
              </a:rPr>
              <a:t>This could generate a </a:t>
            </a:r>
            <a:r>
              <a:rPr lang="en-US" altLang="en-US" sz="1800" i="1">
                <a:solidFill>
                  <a:srgbClr val="000000"/>
                </a:solidFill>
                <a:latin typeface="Book Antiqua" panose="02040602050305030304" pitchFamily="18" charset="0"/>
                <a:cs typeface="Times New Roman" panose="02020603050405020304" pitchFamily="18" charset="0"/>
              </a:rPr>
              <a:t>viable and more accessible field of use</a:t>
            </a:r>
            <a:r>
              <a:rPr lang="en-US" altLang="en-US" sz="1800">
                <a:solidFill>
                  <a:srgbClr val="000000"/>
                </a:solidFill>
                <a:latin typeface="Book Antiqua" panose="02040602050305030304" pitchFamily="18" charset="0"/>
                <a:cs typeface="Times New Roman" panose="02020603050405020304" pitchFamily="18" charset="0"/>
              </a:rPr>
              <a:t>, with less associated risk in terms of population health, due to exterior use of the products; simultaneously, direct and fast information could be offered in terms of durability of the product, in real exposure and serviceability conditions; </a:t>
            </a:r>
          </a:p>
        </p:txBody>
      </p:sp>
    </p:spTree>
    <p:extLst>
      <p:ext uri="{BB962C8B-B14F-4D97-AF65-F5344CB8AC3E}">
        <p14:creationId xmlns:p14="http://schemas.microsoft.com/office/powerpoint/2010/main" val="4206066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2EC1C-4160-A49E-2F49-92D118025CFE}"/>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D0BC7A69-2F79-6FB0-1F89-F219B57CC1E6}"/>
              </a:ext>
            </a:extLst>
          </p:cNvPr>
          <p:cNvSpPr>
            <a:spLocks noGrp="1"/>
          </p:cNvSpPr>
          <p:nvPr>
            <p:ph type="title"/>
          </p:nvPr>
        </p:nvSpPr>
        <p:spPr>
          <a:xfrm>
            <a:off x="581025" y="1311965"/>
            <a:ext cx="10958305" cy="400111"/>
          </a:xfrm>
        </p:spPr>
        <p:txBody>
          <a:bodyPr>
            <a:noAutofit/>
          </a:bodyPr>
          <a:lstStyle/>
          <a:p>
            <a:br>
              <a:rPr lang="en-US" b="1">
                <a:latin typeface="Book Antiqua" panose="02040602050305030304" pitchFamily="18" charset="0"/>
              </a:rPr>
            </a:br>
            <a:r>
              <a:rPr lang="en-US" b="1">
                <a:latin typeface="Book Antiqua" panose="02040602050305030304" pitchFamily="18" charset="0"/>
              </a:rPr>
              <a:t>IV. CONCLUSIONS </a:t>
            </a:r>
            <a:r>
              <a:rPr lang="en-US" altLang="en-US" b="1">
                <a:latin typeface="Book Antiqua" panose="02040602050305030304" pitchFamily="18" charset="0"/>
              </a:rPr>
              <a:t>and future perspectives</a:t>
            </a:r>
            <a:br>
              <a:rPr lang="en-US" b="1" cap="none">
                <a:solidFill>
                  <a:schemeClr val="accent1">
                    <a:lumMod val="50000"/>
                  </a:schemeClr>
                </a:solidFill>
                <a:latin typeface="Book Antiqua" panose="02040602050305030304" pitchFamily="18" charset="0"/>
              </a:rPr>
            </a:br>
            <a:endParaRPr lang="en-US" b="1" dirty="0">
              <a:solidFill>
                <a:schemeClr val="accent1">
                  <a:lumMod val="50000"/>
                </a:schemeClr>
              </a:solidFill>
              <a:latin typeface="Book Antiqua" panose="02040602050305030304" pitchFamily="18" charset="0"/>
            </a:endParaRPr>
          </a:p>
        </p:txBody>
      </p:sp>
      <p:sp>
        <p:nvSpPr>
          <p:cNvPr id="11" name="TextBox 14">
            <a:extLst>
              <a:ext uri="{FF2B5EF4-FFF2-40B4-BE49-F238E27FC236}">
                <a16:creationId xmlns:a16="http://schemas.microsoft.com/office/drawing/2014/main" id="{196A15DB-92CB-59BE-8ED5-37736B6785A2}"/>
              </a:ext>
            </a:extLst>
          </p:cNvPr>
          <p:cNvSpPr txBox="1">
            <a:spLocks noChangeArrowheads="1"/>
          </p:cNvSpPr>
          <p:nvPr/>
        </p:nvSpPr>
        <p:spPr bwMode="auto">
          <a:xfrm>
            <a:off x="220938" y="1756983"/>
            <a:ext cx="1167847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tabLst>
                <a:tab pos="358775" algn="l"/>
              </a:tabLst>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tabLst>
                <a:tab pos="358775" algn="l"/>
              </a:tabLst>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tabLst>
                <a:tab pos="358775" algn="l"/>
              </a:tabLst>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tabLst>
                <a:tab pos="358775" algn="l"/>
              </a:tabLst>
              <a:defRPr sz="1600">
                <a:solidFill>
                  <a:schemeClr val="tx1"/>
                </a:solidFill>
                <a:latin typeface="Tw Cen MT" panose="020B0602020104020603" pitchFamily="34" charset="0"/>
              </a:defRPr>
            </a:lvl9pPr>
          </a:lstStyle>
          <a:p>
            <a:pPr algn="just" eaLnBrk="1" hangingPunct="1">
              <a:lnSpc>
                <a:spcPct val="100000"/>
              </a:lnSpc>
              <a:spcBef>
                <a:spcPct val="0"/>
              </a:spcBef>
              <a:buSzTx/>
              <a:buFontTx/>
              <a:buNone/>
            </a:pPr>
            <a:r>
              <a:rPr lang="en-US" altLang="en-US" sz="2000">
                <a:solidFill>
                  <a:srgbClr val="7030A0"/>
                </a:solidFill>
                <a:latin typeface="Book Antiqua" panose="02040602050305030304" pitchFamily="18" charset="0"/>
                <a:cs typeface="Times New Roman" panose="02020603050405020304" pitchFamily="18" charset="0"/>
              </a:rPr>
              <a:t>Direct field of application in terms of </a:t>
            </a:r>
            <a:r>
              <a:rPr lang="en-US" altLang="en-US" sz="2000" b="1" i="1" u="sng">
                <a:solidFill>
                  <a:srgbClr val="7030A0"/>
                </a:solidFill>
                <a:latin typeface="Book Antiqua" panose="02040602050305030304" pitchFamily="18" charset="0"/>
                <a:cs typeface="Times New Roman" panose="02020603050405020304" pitchFamily="18" charset="0"/>
              </a:rPr>
              <a:t>PAVING BLOCKS developed by the means of SG integration in the concrete mix: ONGOING RESEARCH</a:t>
            </a:r>
            <a:endParaRPr lang="en-US" altLang="en-US" sz="2000">
              <a:solidFill>
                <a:srgbClr val="7030A0"/>
              </a:solidFill>
              <a:latin typeface="Book Antiqua" panose="02040602050305030304" pitchFamily="18" charset="0"/>
              <a:cs typeface="Times New Roman" panose="02020603050405020304" pitchFamily="18" charset="0"/>
            </a:endParaRPr>
          </a:p>
        </p:txBody>
      </p:sp>
      <p:pic>
        <p:nvPicPr>
          <p:cNvPr id="12" name="Picture 1">
            <a:extLst>
              <a:ext uri="{FF2B5EF4-FFF2-40B4-BE49-F238E27FC236}">
                <a16:creationId xmlns:a16="http://schemas.microsoft.com/office/drawing/2014/main" id="{9954F7E6-6D73-4A5A-494E-95D31B519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831" y="3036176"/>
            <a:ext cx="3527864" cy="199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A03BDA1E-7CF8-FFB1-12DB-0EB1C6DFE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2" y="2990118"/>
            <a:ext cx="3610181" cy="203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F3DAB190-DF94-5D7C-702C-2AC9BD5A9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067" y="3023954"/>
            <a:ext cx="3507707" cy="197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628D616E-A9ED-BD4D-A86D-06DCE3C84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2086" y="5038796"/>
            <a:ext cx="3941382" cy="169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3E07BA1-5699-B97E-CB81-AB40D6BB1818}"/>
              </a:ext>
            </a:extLst>
          </p:cNvPr>
          <p:cNvSpPr txBox="1"/>
          <p:nvPr/>
        </p:nvSpPr>
        <p:spPr>
          <a:xfrm>
            <a:off x="807553" y="2377841"/>
            <a:ext cx="10576894" cy="646113"/>
          </a:xfrm>
          <a:prstGeom prst="rect">
            <a:avLst/>
          </a:prstGeom>
          <a:noFill/>
        </p:spPr>
        <p:txBody>
          <a:bodyPr wrap="square">
            <a:spAutoFit/>
          </a:bodyPr>
          <a:lstStyle/>
          <a:p>
            <a:pPr algn="ctr">
              <a:defRPr/>
            </a:pPr>
            <a:r>
              <a:rPr lang="en-US" b="1" dirty="0">
                <a:solidFill>
                  <a:schemeClr val="accent3">
                    <a:lumMod val="50000"/>
                  </a:schemeClr>
                </a:solidFill>
                <a:latin typeface="Times New Roman" panose="02020603050405020304" pitchFamily="18" charset="0"/>
                <a:cs typeface="Times New Roman" panose="02020603050405020304" pitchFamily="18" charset="0"/>
              </a:rPr>
              <a:t>Development of Eco-CPs: Eco-intelligent Construction Products, with advanced functionality, made by using Eco-CCM (Eco-Construction Products)</a:t>
            </a:r>
            <a:endParaRPr lang="en-GB" dirty="0">
              <a:solidFill>
                <a:schemeClr val="accent3">
                  <a:lumMod val="50000"/>
                </a:schemeClr>
              </a:solidFill>
            </a:endParaRPr>
          </a:p>
        </p:txBody>
      </p:sp>
      <p:sp>
        <p:nvSpPr>
          <p:cNvPr id="17" name="TextBox 16">
            <a:extLst>
              <a:ext uri="{FF2B5EF4-FFF2-40B4-BE49-F238E27FC236}">
                <a16:creationId xmlns:a16="http://schemas.microsoft.com/office/drawing/2014/main" id="{985F6DB8-1864-20C0-FC1C-0AF63C18CD11}"/>
              </a:ext>
            </a:extLst>
          </p:cNvPr>
          <p:cNvSpPr txBox="1"/>
          <p:nvPr/>
        </p:nvSpPr>
        <p:spPr>
          <a:xfrm>
            <a:off x="5902187" y="5213579"/>
            <a:ext cx="5070614" cy="923330"/>
          </a:xfrm>
          <a:prstGeom prst="rect">
            <a:avLst/>
          </a:prstGeom>
          <a:noFill/>
        </p:spPr>
        <p:txBody>
          <a:bodyPr wrap="square">
            <a:spAutoFit/>
          </a:bodyPr>
          <a:lstStyle/>
          <a:p>
            <a:pPr marL="457200" indent="-457200" algn="just">
              <a:buFont typeface="Wingdings" panose="05000000000000000000" pitchFamily="2" charset="2"/>
              <a:buChar char="ü"/>
            </a:pPr>
            <a:r>
              <a:rPr lang="en-US" b="1">
                <a:latin typeface="Book Antiqua" panose="02040602050305030304" pitchFamily="18" charset="0"/>
              </a:rPr>
              <a:t>The results and  support the viability of Spent Garnet as a sustainable, aligning with circular economy principles.</a:t>
            </a:r>
            <a:endParaRPr lang="en-US" b="1" dirty="0">
              <a:latin typeface="Book Antiqua" panose="02040602050305030304" pitchFamily="18" charset="0"/>
            </a:endParaRPr>
          </a:p>
        </p:txBody>
      </p:sp>
    </p:spTree>
    <p:extLst>
      <p:ext uri="{BB962C8B-B14F-4D97-AF65-F5344CB8AC3E}">
        <p14:creationId xmlns:p14="http://schemas.microsoft.com/office/powerpoint/2010/main" val="850671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F359F-B64D-2E91-6677-6DFDC1E244EA}"/>
            </a:ext>
          </a:extLst>
        </p:cNvPr>
        <p:cNvGrpSpPr/>
        <p:nvPr/>
      </p:nvGrpSpPr>
      <p:grpSpPr>
        <a:xfrm>
          <a:off x="0" y="0"/>
          <a:ext cx="0" cy="0"/>
          <a:chOff x="0" y="0"/>
          <a:chExt cx="0" cy="0"/>
        </a:xfrm>
      </p:grpSpPr>
      <p:sp>
        <p:nvSpPr>
          <p:cNvPr id="23" name="Titlu 1">
            <a:extLst>
              <a:ext uri="{FF2B5EF4-FFF2-40B4-BE49-F238E27FC236}">
                <a16:creationId xmlns:a16="http://schemas.microsoft.com/office/drawing/2014/main" id="{50EDC054-4AAF-6049-A51E-9392CBB48B94}"/>
              </a:ext>
            </a:extLst>
          </p:cNvPr>
          <p:cNvSpPr>
            <a:spLocks noGrp="1"/>
          </p:cNvSpPr>
          <p:nvPr>
            <p:ph type="title"/>
          </p:nvPr>
        </p:nvSpPr>
        <p:spPr>
          <a:xfrm>
            <a:off x="581025" y="1311965"/>
            <a:ext cx="10958305" cy="400111"/>
          </a:xfrm>
        </p:spPr>
        <p:txBody>
          <a:bodyPr>
            <a:noAutofit/>
          </a:bodyPr>
          <a:lstStyle/>
          <a:p>
            <a:br>
              <a:rPr lang="en-US" b="1">
                <a:latin typeface="Book Antiqua" panose="02040602050305030304" pitchFamily="18" charset="0"/>
              </a:rPr>
            </a:br>
            <a:r>
              <a:rPr lang="en-US" b="1">
                <a:latin typeface="Book Antiqua" panose="02040602050305030304" pitchFamily="18" charset="0"/>
              </a:rPr>
              <a:t>IV. CONCLUSIONS </a:t>
            </a:r>
            <a:r>
              <a:rPr lang="en-US" altLang="en-US" b="1">
                <a:latin typeface="Book Antiqua" panose="02040602050305030304" pitchFamily="18" charset="0"/>
              </a:rPr>
              <a:t>and future perspectives</a:t>
            </a:r>
            <a:br>
              <a:rPr lang="en-US" b="1" cap="none">
                <a:solidFill>
                  <a:schemeClr val="accent1">
                    <a:lumMod val="50000"/>
                  </a:schemeClr>
                </a:solidFill>
                <a:latin typeface="Book Antiqua" panose="02040602050305030304" pitchFamily="18" charset="0"/>
              </a:rPr>
            </a:br>
            <a:endParaRPr lang="en-US" b="1" dirty="0">
              <a:solidFill>
                <a:schemeClr val="accent1">
                  <a:lumMod val="50000"/>
                </a:schemeClr>
              </a:solidFill>
              <a:latin typeface="Book Antiqua" panose="02040602050305030304" pitchFamily="18" charset="0"/>
            </a:endParaRPr>
          </a:p>
        </p:txBody>
      </p:sp>
      <p:sp>
        <p:nvSpPr>
          <p:cNvPr id="32" name="Rectangle 2">
            <a:extLst>
              <a:ext uri="{FF2B5EF4-FFF2-40B4-BE49-F238E27FC236}">
                <a16:creationId xmlns:a16="http://schemas.microsoft.com/office/drawing/2014/main" id="{95FA1A84-F24F-4C14-A16B-71C0979DD1FD}"/>
              </a:ext>
            </a:extLst>
          </p:cNvPr>
          <p:cNvSpPr txBox="1">
            <a:spLocks noChangeArrowheads="1"/>
          </p:cNvSpPr>
          <p:nvPr/>
        </p:nvSpPr>
        <p:spPr>
          <a:xfrm>
            <a:off x="7445651" y="359741"/>
            <a:ext cx="1404938" cy="863600"/>
          </a:xfrm>
          <a:prstGeom prst="rect">
            <a:avLst/>
          </a:prstGeom>
        </p:spPr>
        <p:txBody>
          <a:bodyPr anchor="ctr">
            <a:sp3d prstMaterial="softEdge">
              <a:bevelT w="38100" h="38100"/>
            </a:sp3d>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191919"/>
              </a:solidFill>
              <a:effectLst>
                <a:outerShdw blurRad="38100" dist="38100" dir="2700000" algn="tl">
                  <a:srgbClr val="FFFFFF"/>
                </a:outerShdw>
              </a:effectLst>
              <a:uLnTx/>
              <a:uFillTx/>
              <a:latin typeface="Tahoma" pitchFamily="34" charset="0"/>
            </a:endParaRPr>
          </a:p>
        </p:txBody>
      </p:sp>
      <p:sp>
        <p:nvSpPr>
          <p:cNvPr id="33" name="TextBox 6">
            <a:extLst>
              <a:ext uri="{FF2B5EF4-FFF2-40B4-BE49-F238E27FC236}">
                <a16:creationId xmlns:a16="http://schemas.microsoft.com/office/drawing/2014/main" id="{21E27BF9-E753-D66A-6539-708F23C5BECD}"/>
              </a:ext>
            </a:extLst>
          </p:cNvPr>
          <p:cNvSpPr txBox="1">
            <a:spLocks noChangeArrowheads="1"/>
          </p:cNvSpPr>
          <p:nvPr/>
        </p:nvSpPr>
        <p:spPr bwMode="auto">
          <a:xfrm>
            <a:off x="256174" y="1835901"/>
            <a:ext cx="11283156"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fontAlgn="base">
              <a:lnSpc>
                <a:spcPct val="100000"/>
              </a:lnSpc>
              <a:spcBef>
                <a:spcPct val="0"/>
              </a:spcBef>
              <a:spcAft>
                <a:spcPts val="600"/>
              </a:spcAft>
              <a:buSzTx/>
              <a:buFont typeface="Arial" panose="020B0604020202020204" pitchFamily="34" charset="0"/>
              <a:buNone/>
            </a:pPr>
            <a:r>
              <a:rPr lang="en-US" altLang="en-US" sz="1800" b="1">
                <a:solidFill>
                  <a:prstClr val="black"/>
                </a:solidFill>
                <a:latin typeface="Book Antiqua" panose="02040602050305030304" pitchFamily="18" charset="0"/>
                <a:cs typeface="Times New Roman" panose="02020603050405020304" pitchFamily="18" charset="0"/>
              </a:rPr>
              <a:t>Acknowledgments: </a:t>
            </a:r>
            <a:endParaRPr lang="en-US" altLang="en-US" sz="1800" b="1">
              <a:solidFill>
                <a:prstClr val="black"/>
              </a:solidFill>
              <a:latin typeface="Book Antiqua" panose="02040602050305030304" pitchFamily="18" charset="0"/>
              <a:ea typeface="Calibri" panose="020F0502020204030204" pitchFamily="34" charset="0"/>
              <a:cs typeface="Times New Roman" panose="02020603050405020304" pitchFamily="18" charset="0"/>
            </a:endParaRPr>
          </a:p>
          <a:p>
            <a:pPr algn="just" fontAlgn="base">
              <a:lnSpc>
                <a:spcPct val="100000"/>
              </a:lnSpc>
              <a:spcBef>
                <a:spcPct val="0"/>
              </a:spcBef>
              <a:spcAft>
                <a:spcPts val="1200"/>
              </a:spcAft>
              <a:buSzTx/>
              <a:buFont typeface="Arial" panose="020B0604020202020204" pitchFamily="34" charset="0"/>
              <a:buNone/>
            </a:pPr>
            <a:r>
              <a:rPr lang="en-US" altLang="en-US" sz="1600" b="1">
                <a:solidFill>
                  <a:prstClr val="black"/>
                </a:solidFill>
                <a:latin typeface="Book Antiqua" panose="02040602050305030304" pitchFamily="18" charset="0"/>
                <a:cs typeface="Times New Roman" panose="02020603050405020304" pitchFamily="18" charset="0"/>
              </a:rPr>
              <a:t>This work was carried out within Nucleu Programme of the National Research Development and Innovation Plan 2022-2027, supported by MCID, "ECODIGICONS" project no. PN 23 35 04 01: Fundamental-applied research into the sustainable development of construction products (materials, elements, and structures, as well as methods and technologies) that utilizes current national resources to enhance the eco-innovative and durable aspects of Romania's civil and transport infrastructure.</a:t>
            </a:r>
            <a:endParaRPr lang="en-US" altLang="en-US" sz="1600" b="1">
              <a:solidFill>
                <a:prstClr val="black"/>
              </a:solidFill>
              <a:latin typeface="Book Antiqua" panose="02040602050305030304" pitchFamily="18" charset="0"/>
              <a:cs typeface="Calibri" panose="020F0502020204030204" pitchFamily="34" charset="0"/>
            </a:endParaRPr>
          </a:p>
        </p:txBody>
      </p:sp>
      <p:pic>
        <p:nvPicPr>
          <p:cNvPr id="34" name="Picture 1">
            <a:extLst>
              <a:ext uri="{FF2B5EF4-FFF2-40B4-BE49-F238E27FC236}">
                <a16:creationId xmlns:a16="http://schemas.microsoft.com/office/drawing/2014/main" id="{4DBAF6AD-2E08-DBF2-14DF-0D253ACDC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784" y="683591"/>
            <a:ext cx="1404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Text&#10;&#10;Description automatically generated">
            <a:extLst>
              <a:ext uri="{FF2B5EF4-FFF2-40B4-BE49-F238E27FC236}">
                <a16:creationId xmlns:a16="http://schemas.microsoft.com/office/drawing/2014/main" id="{90703498-5F8A-07F5-6454-EE60F8398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007" y="1332672"/>
            <a:ext cx="244316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9">
            <a:extLst>
              <a:ext uri="{FF2B5EF4-FFF2-40B4-BE49-F238E27FC236}">
                <a16:creationId xmlns:a16="http://schemas.microsoft.com/office/drawing/2014/main" id="{6C9A0AC5-E99B-F831-B523-FD6129012067}"/>
              </a:ext>
            </a:extLst>
          </p:cNvPr>
          <p:cNvSpPr>
            <a:spLocks noChangeArrowheads="1"/>
          </p:cNvSpPr>
          <p:nvPr/>
        </p:nvSpPr>
        <p:spPr bwMode="auto">
          <a:xfrm>
            <a:off x="7965039" y="5380183"/>
            <a:ext cx="3148012" cy="1138238"/>
          </a:xfrm>
          <a:prstGeom prst="rect">
            <a:avLst/>
          </a:prstGeom>
          <a:noFill/>
          <a:ln>
            <a:noFill/>
          </a:ln>
        </p:spPr>
        <p:txBody>
          <a:bodyPr>
            <a:spAutoFit/>
          </a:bodyPr>
          <a:lstStyle/>
          <a:p>
            <a:pPr algn="ctr">
              <a:defRPr/>
            </a:pPr>
            <a:r>
              <a:rPr lang="en-US" altLang="en-US" sz="3400" b="1" i="1" dirty="0">
                <a:solidFill>
                  <a:prstClr val="black"/>
                </a:solidFill>
                <a:effectLst>
                  <a:outerShdw blurRad="38100" dist="38100" dir="2700000" algn="tl">
                    <a:srgbClr val="FFFFFF"/>
                  </a:outerShdw>
                </a:effectLst>
                <a:latin typeface="Book Antiqua" panose="02040602050305030304" pitchFamily="18" charset="0"/>
                <a:cs typeface="Arial" panose="020B0604020202020204" pitchFamily="34" charset="0"/>
              </a:rPr>
              <a:t>Thank you for your attention!</a:t>
            </a:r>
          </a:p>
        </p:txBody>
      </p:sp>
      <p:pic>
        <p:nvPicPr>
          <p:cNvPr id="37" name="Picture 2">
            <a:extLst>
              <a:ext uri="{FF2B5EF4-FFF2-40B4-BE49-F238E27FC236}">
                <a16:creationId xmlns:a16="http://schemas.microsoft.com/office/drawing/2014/main" id="{CF9522F9-8151-E89A-9A16-A9D056733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56" y="3637108"/>
            <a:ext cx="29495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
            <a:extLst>
              <a:ext uri="{FF2B5EF4-FFF2-40B4-BE49-F238E27FC236}">
                <a16:creationId xmlns:a16="http://schemas.microsoft.com/office/drawing/2014/main" id="{50B3FA91-36D3-C46D-AF05-711C46A18A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749" y="4926841"/>
            <a:ext cx="282098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6">
            <a:extLst>
              <a:ext uri="{FF2B5EF4-FFF2-40B4-BE49-F238E27FC236}">
                <a16:creationId xmlns:a16="http://schemas.microsoft.com/office/drawing/2014/main" id="{E08B3086-D3BC-2798-C1BB-F7C6777A4FAC}"/>
              </a:ext>
            </a:extLst>
          </p:cNvPr>
          <p:cNvSpPr txBox="1">
            <a:spLocks noChangeArrowheads="1"/>
          </p:cNvSpPr>
          <p:nvPr/>
        </p:nvSpPr>
        <p:spPr bwMode="auto">
          <a:xfrm>
            <a:off x="3861352" y="3235386"/>
            <a:ext cx="8207375" cy="1570037"/>
          </a:xfrm>
          <a:prstGeom prst="rect">
            <a:avLst/>
          </a:prstGeom>
          <a:noFill/>
          <a:ln>
            <a:noFill/>
          </a:ln>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just" fontAlgn="base">
              <a:lnSpc>
                <a:spcPct val="100000"/>
              </a:lnSpc>
              <a:spcBef>
                <a:spcPct val="0"/>
              </a:spcBef>
              <a:spcAft>
                <a:spcPts val="600"/>
              </a:spcAft>
              <a:buSzTx/>
              <a:buFont typeface="Arial" panose="020B0604020202020204" pitchFamily="34" charset="0"/>
              <a:buNone/>
              <a:defRPr/>
            </a:pPr>
            <a:r>
              <a:rPr lang="en-US" altLang="en-US" sz="1800" b="1" dirty="0">
                <a:solidFill>
                  <a:prstClr val="black"/>
                </a:solidFill>
                <a:latin typeface="Book Antiqua" panose="02040602050305030304" pitchFamily="18" charset="0"/>
                <a:cs typeface="Times New Roman" panose="02020603050405020304" pitchFamily="18" charset="0"/>
              </a:rPr>
              <a:t>Contact:</a:t>
            </a:r>
          </a:p>
          <a:p>
            <a:pPr algn="just" fontAlgn="base">
              <a:lnSpc>
                <a:spcPct val="100000"/>
              </a:lnSpc>
              <a:spcBef>
                <a:spcPct val="0"/>
              </a:spcBef>
              <a:spcAft>
                <a:spcPts val="600"/>
              </a:spcAft>
              <a:buSzTx/>
              <a:buFont typeface="Arial" panose="020B0604020202020204" pitchFamily="34" charset="0"/>
              <a:buNone/>
              <a:defRPr/>
            </a:pPr>
            <a:r>
              <a:rPr lang="en-US" altLang="en-US" sz="1600" b="1" dirty="0">
                <a:solidFill>
                  <a:prstClr val="black"/>
                </a:solidFill>
                <a:latin typeface="Book Antiqua" panose="02040602050305030304" pitchFamily="18" charset="0"/>
                <a:ea typeface="Calibri" panose="020F0502020204030204" pitchFamily="34" charset="0"/>
                <a:cs typeface="Times New Roman" panose="02020603050405020304" pitchFamily="18" charset="0"/>
              </a:rPr>
              <a:t>https://incd.ro/</a:t>
            </a:r>
          </a:p>
          <a:p>
            <a:pPr marL="228600" indent="-228600" algn="just" fontAlgn="base">
              <a:lnSpc>
                <a:spcPct val="100000"/>
              </a:lnSpc>
              <a:spcBef>
                <a:spcPct val="0"/>
              </a:spcBef>
              <a:spcAft>
                <a:spcPts val="1200"/>
              </a:spcAft>
              <a:buSzTx/>
              <a:buFont typeface="Arial" panose="020B0604020202020204" pitchFamily="34" charset="0"/>
              <a:buAutoNum type="arabicPeriod"/>
              <a:defRPr/>
            </a:pPr>
            <a:r>
              <a:rPr lang="en-US" altLang="en-US" sz="1400" b="1" dirty="0">
                <a:solidFill>
                  <a:prstClr val="black"/>
                </a:solidFill>
                <a:latin typeface="Book Antiqua" panose="02040602050305030304" pitchFamily="18" charset="0"/>
                <a:cs typeface="Times New Roman" panose="02020603050405020304" pitchFamily="18" charset="0"/>
              </a:rPr>
              <a:t>Aurelian GRUIN (Branch Manager, Project Manager): </a:t>
            </a:r>
            <a:r>
              <a:rPr lang="en-US" altLang="en-US" sz="1400" b="1" dirty="0">
                <a:solidFill>
                  <a:prstClr val="black"/>
                </a:solidFill>
                <a:latin typeface="Book Antiqua" panose="02040602050305030304" pitchFamily="18" charset="0"/>
                <a:cs typeface="Times New Roman" panose="02020603050405020304" pitchFamily="18" charset="0"/>
                <a:hlinkClick r:id="rId7"/>
              </a:rPr>
              <a:t>aurelian.gruin@incd.ro</a:t>
            </a:r>
            <a:endParaRPr lang="en-US" altLang="en-US" sz="1400" b="1" dirty="0">
              <a:solidFill>
                <a:prstClr val="black"/>
              </a:solidFill>
              <a:latin typeface="Book Antiqua" panose="02040602050305030304" pitchFamily="18" charset="0"/>
              <a:cs typeface="Times New Roman" panose="02020603050405020304" pitchFamily="18" charset="0"/>
            </a:endParaRPr>
          </a:p>
          <a:p>
            <a:pPr marL="228600" indent="-228600" algn="just" fontAlgn="base">
              <a:lnSpc>
                <a:spcPct val="100000"/>
              </a:lnSpc>
              <a:spcBef>
                <a:spcPct val="0"/>
              </a:spcBef>
              <a:spcAft>
                <a:spcPts val="1200"/>
              </a:spcAft>
              <a:buSzTx/>
              <a:buFont typeface="Arial" panose="020B0604020202020204" pitchFamily="34" charset="0"/>
              <a:buAutoNum type="arabicPeriod"/>
              <a:defRPr/>
            </a:pPr>
            <a:r>
              <a:rPr lang="en-US" altLang="en-US" sz="1400" b="1" dirty="0">
                <a:solidFill>
                  <a:prstClr val="black"/>
                </a:solidFill>
                <a:latin typeface="Book Antiqua" panose="02040602050305030304" pitchFamily="18" charset="0"/>
                <a:cs typeface="Times New Roman" panose="02020603050405020304" pitchFamily="18" charset="0"/>
              </a:rPr>
              <a:t>Cornelia BAERA (Scientific Manager of Timisoara Branch: </a:t>
            </a:r>
            <a:r>
              <a:rPr lang="en-US" altLang="en-US" sz="1400" b="1" dirty="0">
                <a:solidFill>
                  <a:prstClr val="black"/>
                </a:solidFill>
                <a:latin typeface="Book Antiqua" panose="02040602050305030304" pitchFamily="18" charset="0"/>
                <a:cs typeface="Times New Roman" panose="02020603050405020304" pitchFamily="18" charset="0"/>
                <a:hlinkClick r:id="rId8"/>
              </a:rPr>
              <a:t>cornelia.baera@incd.ro</a:t>
            </a:r>
            <a:r>
              <a:rPr lang="en-US" altLang="en-US" sz="1400" b="1" dirty="0">
                <a:solidFill>
                  <a:prstClr val="black"/>
                </a:solidFill>
                <a:latin typeface="Book Antiqua" panose="02040602050305030304" pitchFamily="18" charset="0"/>
                <a:cs typeface="Times New Roman" panose="02020603050405020304" pitchFamily="18" charset="0"/>
              </a:rPr>
              <a:t>; cornelia.baera@upt.ro</a:t>
            </a:r>
          </a:p>
        </p:txBody>
      </p:sp>
    </p:spTree>
    <p:extLst>
      <p:ext uri="{BB962C8B-B14F-4D97-AF65-F5344CB8AC3E}">
        <p14:creationId xmlns:p14="http://schemas.microsoft.com/office/powerpoint/2010/main" val="3310225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67BF-4605-51F6-63A7-E4F7A31C7BC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AC130CD-F030-5A80-EFD5-534BE595A492}"/>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pic>
        <p:nvPicPr>
          <p:cNvPr id="24" name="Picture 7">
            <a:extLst>
              <a:ext uri="{FF2B5EF4-FFF2-40B4-BE49-F238E27FC236}">
                <a16:creationId xmlns:a16="http://schemas.microsoft.com/office/drawing/2014/main" id="{393BFC71-E342-F27F-C8C9-3CE425D52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720" y="692633"/>
            <a:ext cx="7883207" cy="110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020898E4-3F92-3C50-899D-4FCC34CAA1BE}"/>
              </a:ext>
            </a:extLst>
          </p:cNvPr>
          <p:cNvSpPr/>
          <p:nvPr/>
        </p:nvSpPr>
        <p:spPr>
          <a:xfrm>
            <a:off x="81280" y="2524368"/>
            <a:ext cx="1310005" cy="652462"/>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2 RESEARCH DIECTIONS</a:t>
            </a:r>
            <a:endParaRPr kumimoji="0" lang="ro-RO"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endParaRPr>
          </a:p>
        </p:txBody>
      </p:sp>
      <p:sp>
        <p:nvSpPr>
          <p:cNvPr id="27" name="Arrow: Down 26">
            <a:extLst>
              <a:ext uri="{FF2B5EF4-FFF2-40B4-BE49-F238E27FC236}">
                <a16:creationId xmlns:a16="http://schemas.microsoft.com/office/drawing/2014/main" id="{D88F1F9F-EBBC-D803-1141-28AD063D27E1}"/>
              </a:ext>
            </a:extLst>
          </p:cNvPr>
          <p:cNvSpPr/>
          <p:nvPr/>
        </p:nvSpPr>
        <p:spPr>
          <a:xfrm rot="16200000">
            <a:off x="1625669" y="2523213"/>
            <a:ext cx="431669" cy="743746"/>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pic>
        <p:nvPicPr>
          <p:cNvPr id="28" name="Picture 4">
            <a:extLst>
              <a:ext uri="{FF2B5EF4-FFF2-40B4-BE49-F238E27FC236}">
                <a16:creationId xmlns:a16="http://schemas.microsoft.com/office/drawing/2014/main" id="{F1FC19EE-0B1E-99F8-A5B1-93F9E82B3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625" y="1942697"/>
            <a:ext cx="3655752" cy="276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rrow: Down 36">
            <a:extLst>
              <a:ext uri="{FF2B5EF4-FFF2-40B4-BE49-F238E27FC236}">
                <a16:creationId xmlns:a16="http://schemas.microsoft.com/office/drawing/2014/main" id="{A5C8F800-7387-D689-A3E9-6FEBA86BA6DB}"/>
              </a:ext>
            </a:extLst>
          </p:cNvPr>
          <p:cNvSpPr/>
          <p:nvPr/>
        </p:nvSpPr>
        <p:spPr>
          <a:xfrm rot="16200000">
            <a:off x="8742934" y="1917405"/>
            <a:ext cx="431669" cy="646257"/>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sp>
        <p:nvSpPr>
          <p:cNvPr id="38" name="Rectangle 37">
            <a:extLst>
              <a:ext uri="{FF2B5EF4-FFF2-40B4-BE49-F238E27FC236}">
                <a16:creationId xmlns:a16="http://schemas.microsoft.com/office/drawing/2014/main" id="{58A99E28-2EFF-8315-EF04-F419D5942F65}"/>
              </a:ext>
            </a:extLst>
          </p:cNvPr>
          <p:cNvSpPr/>
          <p:nvPr/>
        </p:nvSpPr>
        <p:spPr>
          <a:xfrm>
            <a:off x="6462876" y="1942696"/>
            <a:ext cx="1948972" cy="650875"/>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4 GENERAL OBJECTIVES (GO</a:t>
            </a:r>
            <a:r>
              <a:rPr kumimoji="0" lang="en-US" sz="20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a:t>
            </a:r>
            <a:endParaRPr kumimoji="0" lang="ro-RO" sz="20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endParaRPr>
          </a:p>
        </p:txBody>
      </p:sp>
      <p:sp>
        <p:nvSpPr>
          <p:cNvPr id="39" name="Arrow: Down 38">
            <a:extLst>
              <a:ext uri="{FF2B5EF4-FFF2-40B4-BE49-F238E27FC236}">
                <a16:creationId xmlns:a16="http://schemas.microsoft.com/office/drawing/2014/main" id="{C8D7D0F2-069F-83E4-1C74-2335D585616B}"/>
              </a:ext>
            </a:extLst>
          </p:cNvPr>
          <p:cNvSpPr/>
          <p:nvPr/>
        </p:nvSpPr>
        <p:spPr>
          <a:xfrm>
            <a:off x="10323668" y="2746501"/>
            <a:ext cx="483554" cy="551032"/>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sp>
        <p:nvSpPr>
          <p:cNvPr id="40" name="Rectangle 39">
            <a:extLst>
              <a:ext uri="{FF2B5EF4-FFF2-40B4-BE49-F238E27FC236}">
                <a16:creationId xmlns:a16="http://schemas.microsoft.com/office/drawing/2014/main" id="{8DACED07-C1FB-2BFC-E90F-9615532E8C9C}"/>
              </a:ext>
            </a:extLst>
          </p:cNvPr>
          <p:cNvSpPr/>
          <p:nvPr/>
        </p:nvSpPr>
        <p:spPr>
          <a:xfrm>
            <a:off x="9492699" y="1971839"/>
            <a:ext cx="2479359" cy="650875"/>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14 SPECIFIC OBJECTIVES (SMART)</a:t>
            </a:r>
          </a:p>
        </p:txBody>
      </p:sp>
      <p:sp>
        <p:nvSpPr>
          <p:cNvPr id="41" name="Arrow: Down 40">
            <a:extLst>
              <a:ext uri="{FF2B5EF4-FFF2-40B4-BE49-F238E27FC236}">
                <a16:creationId xmlns:a16="http://schemas.microsoft.com/office/drawing/2014/main" id="{EC409911-633C-4775-D4AE-C48804E754B4}"/>
              </a:ext>
            </a:extLst>
          </p:cNvPr>
          <p:cNvSpPr/>
          <p:nvPr/>
        </p:nvSpPr>
        <p:spPr>
          <a:xfrm rot="16200000">
            <a:off x="5692291" y="2004581"/>
            <a:ext cx="431669" cy="476084"/>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sp>
        <p:nvSpPr>
          <p:cNvPr id="42" name="Rectangle 41">
            <a:extLst>
              <a:ext uri="{FF2B5EF4-FFF2-40B4-BE49-F238E27FC236}">
                <a16:creationId xmlns:a16="http://schemas.microsoft.com/office/drawing/2014/main" id="{D5D2F34C-5823-17E4-31DE-BD7CC505000D}"/>
              </a:ext>
            </a:extLst>
          </p:cNvPr>
          <p:cNvSpPr/>
          <p:nvPr/>
        </p:nvSpPr>
        <p:spPr>
          <a:xfrm>
            <a:off x="9317037" y="3356788"/>
            <a:ext cx="2802890" cy="650875"/>
          </a:xfrm>
          <a:prstGeom prst="rect">
            <a:avLst/>
          </a:prstGeom>
          <a:no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rPr>
              <a:t>16 PHASES (ASOCIATED MILESTONES)</a:t>
            </a:r>
            <a:endParaRPr kumimoji="0" lang="ro-RO" sz="1400" b="1" i="0" u="none" strike="noStrike" kern="0" cap="none" spc="0" normalizeH="0" baseline="0" noProof="0">
              <a:ln>
                <a:noFill/>
              </a:ln>
              <a:solidFill>
                <a:prstClr val="black"/>
              </a:solidFill>
              <a:effectLst/>
              <a:uLnTx/>
              <a:uFillTx/>
              <a:latin typeface="Book Antiqua" panose="0204060205030503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ADBB5E2D-2596-9062-CEF6-062F65DF00CE}"/>
              </a:ext>
            </a:extLst>
          </p:cNvPr>
          <p:cNvSpPr/>
          <p:nvPr/>
        </p:nvSpPr>
        <p:spPr>
          <a:xfrm>
            <a:off x="3251200" y="5170236"/>
            <a:ext cx="8675685" cy="1498624"/>
          </a:xfrm>
          <a:prstGeom prst="rect">
            <a:avLst/>
          </a:prstGeom>
          <a:solidFill>
            <a:srgbClr val="C2935B">
              <a:lumMod val="20000"/>
              <a:lumOff val="80000"/>
            </a:srgbClr>
          </a:solidFill>
          <a:ln w="9525" cap="flat" cmpd="sng" algn="ctr">
            <a:solidFill>
              <a:srgbClr val="FCA03D"/>
            </a:solidFill>
            <a:prstDash val="solid"/>
          </a:ln>
          <a:effectLst/>
        </p:spPr>
        <p:txBody>
          <a:bodyPr anchor="ctr"/>
          <a:lstStyle/>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Solutions to the current problems in the construction sector: </a:t>
            </a:r>
          </a:p>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Development of products and services (materials, elements and structures, processes and technologies, etc.), </a:t>
            </a:r>
          </a:p>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with superior overall performance and increased energy efficiency,</a:t>
            </a:r>
          </a:p>
          <a:p>
            <a:pPr marL="0" marR="0" lvl="0" indent="0" algn="ctr" defTabSz="295214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rPr>
              <a:t>for the Circular Economy (EC) principles implementing in Romania.  </a:t>
            </a:r>
            <a:endParaRPr kumimoji="0" lang="ro-RO" sz="1600" b="1" i="0" u="none" strike="noStrike" kern="0" cap="none" spc="0" normalizeH="0" baseline="0" noProof="0">
              <a:ln>
                <a:noFill/>
              </a:ln>
              <a:solidFill>
                <a:srgbClr val="2B5F27">
                  <a:lumMod val="75000"/>
                </a:srgbClr>
              </a:solidFill>
              <a:effectLst/>
              <a:uLnTx/>
              <a:uFillTx/>
              <a:latin typeface="Book Antiqua" panose="02040602050305030304" pitchFamily="18" charset="0"/>
              <a:cs typeface="Times New Roman" panose="02020603050405020304" pitchFamily="18" charset="0"/>
            </a:endParaRPr>
          </a:p>
        </p:txBody>
      </p:sp>
      <p:sp>
        <p:nvSpPr>
          <p:cNvPr id="45" name="Arrow: Down 44">
            <a:extLst>
              <a:ext uri="{FF2B5EF4-FFF2-40B4-BE49-F238E27FC236}">
                <a16:creationId xmlns:a16="http://schemas.microsoft.com/office/drawing/2014/main" id="{A8B27EDE-CE16-57D8-6613-FC3B49077F35}"/>
              </a:ext>
            </a:extLst>
          </p:cNvPr>
          <p:cNvSpPr/>
          <p:nvPr/>
        </p:nvSpPr>
        <p:spPr>
          <a:xfrm>
            <a:off x="10323668" y="4190704"/>
            <a:ext cx="483554" cy="870193"/>
          </a:xfrm>
          <a:prstGeom prst="downArrow">
            <a:avLst/>
          </a:prstGeom>
          <a:noFill/>
          <a:ln w="15875"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Book Antiqua" panose="02040602050305030304" pitchFamily="18" charset="0"/>
            </a:endParaRPr>
          </a:p>
        </p:txBody>
      </p:sp>
      <p:pic>
        <p:nvPicPr>
          <p:cNvPr id="46" name="Picture 4">
            <a:extLst>
              <a:ext uri="{FF2B5EF4-FFF2-40B4-BE49-F238E27FC236}">
                <a16:creationId xmlns:a16="http://schemas.microsoft.com/office/drawing/2014/main" id="{C95436E6-F592-632B-E6BA-34B99490F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843" y="2797451"/>
            <a:ext cx="3038926" cy="226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798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5F683-CBCC-E98B-D656-31AF5593A2A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7C65825-24F7-752B-A9D5-6EE86023E03C}"/>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
        <p:nvSpPr>
          <p:cNvPr id="19" name="TextBox 20">
            <a:extLst>
              <a:ext uri="{FF2B5EF4-FFF2-40B4-BE49-F238E27FC236}">
                <a16:creationId xmlns:a16="http://schemas.microsoft.com/office/drawing/2014/main" id="{71722FA3-1C2E-9948-20FB-96B33DA4D569}"/>
              </a:ext>
            </a:extLst>
          </p:cNvPr>
          <p:cNvSpPr txBox="1">
            <a:spLocks noChangeArrowheads="1"/>
          </p:cNvSpPr>
          <p:nvPr/>
        </p:nvSpPr>
        <p:spPr bwMode="auto">
          <a:xfrm>
            <a:off x="3938755" y="4294850"/>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20" name="TextBox 7">
            <a:extLst>
              <a:ext uri="{FF2B5EF4-FFF2-40B4-BE49-F238E27FC236}">
                <a16:creationId xmlns:a16="http://schemas.microsoft.com/office/drawing/2014/main" id="{78C48AC0-F047-360B-E010-7D61F58AA13E}"/>
              </a:ext>
            </a:extLst>
          </p:cNvPr>
          <p:cNvSpPr txBox="1">
            <a:spLocks noChangeArrowheads="1"/>
          </p:cNvSpPr>
          <p:nvPr/>
        </p:nvSpPr>
        <p:spPr bwMode="auto">
          <a:xfrm>
            <a:off x="739816" y="1916586"/>
            <a:ext cx="1071236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r>
              <a:rPr lang="en-US" altLang="en-US" sz="1900" b="1" dirty="0">
                <a:latin typeface="Book Antiqua" panose="02040602050305030304" pitchFamily="18" charset="0"/>
                <a:ea typeface="굴림" panose="020B0600000101010101" pitchFamily="34" charset="-127"/>
                <a:cs typeface="Tahoma" panose="020B0604030504040204" pitchFamily="34" charset="0"/>
              </a:rPr>
              <a:t>Axis II. Development of innovative engineering solutions for eco-intelligent construction products by an </a:t>
            </a:r>
            <a:r>
              <a:rPr lang="en-US" altLang="en-US" sz="1900" b="1" u="sng" dirty="0">
                <a:latin typeface="Book Antiqua" panose="02040602050305030304" pitchFamily="18" charset="0"/>
                <a:ea typeface="굴림" panose="020B0600000101010101" pitchFamily="34" charset="-127"/>
                <a:cs typeface="Tahoma" panose="020B0604030504040204" pitchFamily="34" charset="0"/>
              </a:rPr>
              <a:t>efficient capitalization of additions generated by local industries </a:t>
            </a:r>
          </a:p>
        </p:txBody>
      </p:sp>
      <p:sp>
        <p:nvSpPr>
          <p:cNvPr id="21" name="Rectangle 6">
            <a:extLst>
              <a:ext uri="{FF2B5EF4-FFF2-40B4-BE49-F238E27FC236}">
                <a16:creationId xmlns:a16="http://schemas.microsoft.com/office/drawing/2014/main" id="{300809BB-96C3-9DFB-DDE2-13C98348A610}"/>
              </a:ext>
            </a:extLst>
          </p:cNvPr>
          <p:cNvSpPr txBox="1">
            <a:spLocks noChangeArrowheads="1"/>
          </p:cNvSpPr>
          <p:nvPr/>
        </p:nvSpPr>
        <p:spPr bwMode="auto">
          <a:xfrm>
            <a:off x="583650" y="3062777"/>
            <a:ext cx="11608350" cy="70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Arial" panose="020B0604020202020204" pitchFamily="34" charset="0"/>
              <a:buNone/>
            </a:pPr>
            <a:r>
              <a:rPr lang="en-US" altLang="en-US" sz="1800" b="1" dirty="0">
                <a:latin typeface="Book Antiqua" panose="02040602050305030304" pitchFamily="18" charset="0"/>
              </a:rPr>
              <a:t> Preliminary evaluation of the current directions with potential in the capitalization, </a:t>
            </a:r>
            <a:r>
              <a:rPr lang="en-US" altLang="en-US" sz="1800" dirty="0">
                <a:latin typeface="Book Antiqua" panose="02040602050305030304" pitchFamily="18" charset="0"/>
              </a:rPr>
              <a:t>at regional / national level, of ADD-S </a:t>
            </a:r>
            <a:r>
              <a:rPr lang="en-US" altLang="en-US" sz="1800">
                <a:latin typeface="Book Antiqua" panose="02040602050305030304" pitchFamily="18" charset="0"/>
              </a:rPr>
              <a:t>additions (</a:t>
            </a:r>
            <a:r>
              <a:rPr lang="en-US" altLang="en-US" sz="1800" dirty="0">
                <a:latin typeface="Book Antiqua" panose="02040602050305030304" pitchFamily="18" charset="0"/>
              </a:rPr>
              <a:t>in the development of eco-intelligent materials and products for constructions)</a:t>
            </a:r>
          </a:p>
          <a:p>
            <a:pPr algn="ctr" eaLnBrk="1" hangingPunct="1">
              <a:lnSpc>
                <a:spcPct val="100000"/>
              </a:lnSpc>
              <a:spcBef>
                <a:spcPct val="0"/>
              </a:spcBef>
              <a:buSzTx/>
              <a:buFont typeface="Arial" panose="020B0604020202020204" pitchFamily="34" charset="0"/>
              <a:buNone/>
            </a:pPr>
            <a:endParaRPr lang="en-US" altLang="en-US" sz="1800" b="1" dirty="0">
              <a:solidFill>
                <a:schemeClr val="bg1"/>
              </a:solidFill>
              <a:latin typeface="Book Antiqua" panose="02040602050305030304" pitchFamily="18" charset="0"/>
            </a:endParaRPr>
          </a:p>
        </p:txBody>
      </p:sp>
      <p:sp>
        <p:nvSpPr>
          <p:cNvPr id="22" name="Arrow: Down 21">
            <a:extLst>
              <a:ext uri="{FF2B5EF4-FFF2-40B4-BE49-F238E27FC236}">
                <a16:creationId xmlns:a16="http://schemas.microsoft.com/office/drawing/2014/main" id="{7589AAA1-589C-3B28-9DA8-F43E6F8AFDD4}"/>
              </a:ext>
            </a:extLst>
          </p:cNvPr>
          <p:cNvSpPr/>
          <p:nvPr/>
        </p:nvSpPr>
        <p:spPr>
          <a:xfrm>
            <a:off x="5928927" y="2593044"/>
            <a:ext cx="563562" cy="537032"/>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o-RO"/>
          </a:p>
        </p:txBody>
      </p:sp>
      <p:pic>
        <p:nvPicPr>
          <p:cNvPr id="23" name="Picture 5">
            <a:extLst>
              <a:ext uri="{FF2B5EF4-FFF2-40B4-BE49-F238E27FC236}">
                <a16:creationId xmlns:a16="http://schemas.microsoft.com/office/drawing/2014/main" id="{1313B381-8233-4E91-131C-31D76567C0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500" y="3712703"/>
            <a:ext cx="5237208" cy="308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7">
            <a:extLst>
              <a:ext uri="{FF2B5EF4-FFF2-40B4-BE49-F238E27FC236}">
                <a16:creationId xmlns:a16="http://schemas.microsoft.com/office/drawing/2014/main" id="{F024D0BE-5910-59F6-EE71-4932525BFA04}"/>
              </a:ext>
            </a:extLst>
          </p:cNvPr>
          <p:cNvSpPr txBox="1">
            <a:spLocks noChangeArrowheads="1"/>
          </p:cNvSpPr>
          <p:nvPr/>
        </p:nvSpPr>
        <p:spPr bwMode="auto">
          <a:xfrm>
            <a:off x="7986123" y="4294850"/>
            <a:ext cx="243046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a:lnSpc>
                <a:spcPct val="100000"/>
              </a:lnSpc>
              <a:spcBef>
                <a:spcPct val="0"/>
              </a:spcBef>
              <a:buSzTx/>
              <a:buFontTx/>
              <a:buNone/>
            </a:pPr>
            <a:r>
              <a:rPr lang="en-US" altLang="en-US" sz="1800" b="1" dirty="0">
                <a:latin typeface="Book Antiqua" panose="02040602050305030304" pitchFamily="18" charset="0"/>
              </a:rPr>
              <a:t>Eco-CP Flowchart: The logical scheme for structural implementation of specific project objectives associated to Axis II </a:t>
            </a:r>
            <a:endParaRPr lang="ro-RO" altLang="en-US" sz="1800" b="1" dirty="0">
              <a:latin typeface="Book Antiqua" panose="02040602050305030304" pitchFamily="18" charset="0"/>
            </a:endParaRPr>
          </a:p>
        </p:txBody>
      </p:sp>
    </p:spTree>
    <p:extLst>
      <p:ext uri="{BB962C8B-B14F-4D97-AF65-F5344CB8AC3E}">
        <p14:creationId xmlns:p14="http://schemas.microsoft.com/office/powerpoint/2010/main" val="407716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374A-89C0-486E-4D11-37C94BC7D85D}"/>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8350A21-3786-2DCB-7C81-D0646EF01749}"/>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
        <p:nvSpPr>
          <p:cNvPr id="3" name="TextBox 20">
            <a:extLst>
              <a:ext uri="{FF2B5EF4-FFF2-40B4-BE49-F238E27FC236}">
                <a16:creationId xmlns:a16="http://schemas.microsoft.com/office/drawing/2014/main" id="{CD11FF89-B047-3A6B-EED3-FBA7381B39DD}"/>
              </a:ext>
            </a:extLst>
          </p:cNvPr>
          <p:cNvSpPr txBox="1">
            <a:spLocks noChangeArrowheads="1"/>
          </p:cNvSpPr>
          <p:nvPr/>
        </p:nvSpPr>
        <p:spPr bwMode="auto">
          <a:xfrm>
            <a:off x="4464875" y="4352724"/>
            <a:ext cx="1757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Tx/>
              <a:buNone/>
            </a:pPr>
            <a:endParaRPr lang="en-US" altLang="en-US" sz="2000" b="1">
              <a:solidFill>
                <a:schemeClr val="bg1"/>
              </a:solidFill>
            </a:endParaRPr>
          </a:p>
        </p:txBody>
      </p:sp>
      <p:sp>
        <p:nvSpPr>
          <p:cNvPr id="4" name="Rectangle 6">
            <a:extLst>
              <a:ext uri="{FF2B5EF4-FFF2-40B4-BE49-F238E27FC236}">
                <a16:creationId xmlns:a16="http://schemas.microsoft.com/office/drawing/2014/main" id="{E53EA00D-BD9A-7A32-FBF3-E85BCA4B3B0D}"/>
              </a:ext>
            </a:extLst>
          </p:cNvPr>
          <p:cNvSpPr txBox="1">
            <a:spLocks noChangeArrowheads="1"/>
          </p:cNvSpPr>
          <p:nvPr/>
        </p:nvSpPr>
        <p:spPr bwMode="auto">
          <a:xfrm>
            <a:off x="335666" y="1950837"/>
            <a:ext cx="1115799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eaLnBrk="1" hangingPunct="1">
              <a:lnSpc>
                <a:spcPct val="100000"/>
              </a:lnSpc>
              <a:spcBef>
                <a:spcPct val="0"/>
              </a:spcBef>
              <a:buSzTx/>
              <a:buFont typeface="Arial" panose="020B0604020202020204" pitchFamily="34" charset="0"/>
              <a:buNone/>
            </a:pPr>
            <a:r>
              <a:rPr lang="en-US" altLang="en-US" sz="1800" b="1" dirty="0">
                <a:solidFill>
                  <a:schemeClr val="bg1"/>
                </a:solidFill>
                <a:latin typeface="Book Antiqua" panose="02040602050305030304" pitchFamily="18" charset="0"/>
              </a:rPr>
              <a:t>3. </a:t>
            </a:r>
            <a:r>
              <a:rPr lang="en-US" altLang="en-US" sz="1800" b="1" dirty="0">
                <a:latin typeface="Book Antiqua" panose="02040602050305030304" pitchFamily="18" charset="0"/>
              </a:rPr>
              <a:t>Preliminary evaluation of the current directions with potential in the capitalization, at regional / national level, of ADD-S additions </a:t>
            </a:r>
          </a:p>
          <a:p>
            <a:pPr algn="ctr" eaLnBrk="1" hangingPunct="1">
              <a:lnSpc>
                <a:spcPct val="100000"/>
              </a:lnSpc>
              <a:spcBef>
                <a:spcPct val="0"/>
              </a:spcBef>
              <a:buSzTx/>
              <a:buFont typeface="Arial" panose="020B0604020202020204" pitchFamily="34" charset="0"/>
              <a:buNone/>
            </a:pPr>
            <a:r>
              <a:rPr lang="en-US" altLang="en-US" sz="1800" b="1" dirty="0">
                <a:latin typeface="Book Antiqua" panose="02040602050305030304" pitchFamily="18" charset="0"/>
              </a:rPr>
              <a:t>(in the development of eco-intelligent materials and products for constructions)</a:t>
            </a:r>
          </a:p>
          <a:p>
            <a:pPr algn="ctr" eaLnBrk="1" hangingPunct="1">
              <a:lnSpc>
                <a:spcPct val="100000"/>
              </a:lnSpc>
              <a:spcBef>
                <a:spcPct val="0"/>
              </a:spcBef>
              <a:buSzTx/>
              <a:buFont typeface="Arial" panose="020B0604020202020204" pitchFamily="34" charset="0"/>
              <a:buNone/>
            </a:pPr>
            <a:endParaRPr lang="en-US" altLang="en-US" sz="1800" b="1" dirty="0">
              <a:solidFill>
                <a:schemeClr val="bg1"/>
              </a:solidFill>
              <a:latin typeface="Book Antiqua" panose="02040602050305030304" pitchFamily="18" charset="0"/>
            </a:endParaRPr>
          </a:p>
        </p:txBody>
      </p:sp>
      <p:pic>
        <p:nvPicPr>
          <p:cNvPr id="5" name="Picture 39">
            <a:extLst>
              <a:ext uri="{FF2B5EF4-FFF2-40B4-BE49-F238E27FC236}">
                <a16:creationId xmlns:a16="http://schemas.microsoft.com/office/drawing/2014/main" id="{8BE177F6-E7D1-2C78-0F7E-744E07181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50" y="2838344"/>
            <a:ext cx="5459392" cy="380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20AB714-6167-157A-CF8A-212A89ED6CB1}"/>
              </a:ext>
            </a:extLst>
          </p:cNvPr>
          <p:cNvSpPr txBox="1"/>
          <p:nvPr/>
        </p:nvSpPr>
        <p:spPr>
          <a:xfrm>
            <a:off x="6035675" y="2813446"/>
            <a:ext cx="6156325" cy="2246313"/>
          </a:xfrm>
          <a:prstGeom prst="rect">
            <a:avLst/>
          </a:prstGeom>
          <a:noFill/>
        </p:spPr>
        <p:txBody>
          <a:bodyPr>
            <a:spAutoFit/>
          </a:bodyPr>
          <a:lstStyle/>
          <a:p>
            <a:pPr>
              <a:defRPr/>
            </a:pPr>
            <a:r>
              <a:rPr lang="en-US" sz="1400" b="1" dirty="0">
                <a:solidFill>
                  <a:schemeClr val="accent1"/>
                </a:solidFill>
                <a:latin typeface="Times New Roman" panose="02020603050405020304" pitchFamily="18" charset="0"/>
                <a:cs typeface="Times New Roman" panose="02020603050405020304" pitchFamily="18" charset="0"/>
              </a:rPr>
              <a:t>Legend: </a:t>
            </a:r>
          </a:p>
          <a:p>
            <a:pPr>
              <a:defRPr/>
            </a:pPr>
            <a:r>
              <a:rPr lang="en-US" sz="1400" b="1" dirty="0">
                <a:solidFill>
                  <a:schemeClr val="accent1"/>
                </a:solidFill>
                <a:latin typeface="Times New Roman" panose="02020603050405020304" pitchFamily="18" charset="0"/>
                <a:cs typeface="Times New Roman" panose="02020603050405020304" pitchFamily="18" charset="0"/>
              </a:rPr>
              <a:t>-	</a:t>
            </a:r>
            <a:r>
              <a:rPr lang="en-US" sz="1400" b="1" dirty="0" err="1">
                <a:solidFill>
                  <a:schemeClr val="accent1"/>
                </a:solidFill>
                <a:latin typeface="Times New Roman" panose="02020603050405020304" pitchFamily="18" charset="0"/>
                <a:cs typeface="Times New Roman" panose="02020603050405020304" pitchFamily="18" charset="0"/>
              </a:rPr>
              <a:t>AdT</a:t>
            </a:r>
            <a:r>
              <a:rPr lang="en-US" sz="1400" b="1" dirty="0">
                <a:solidFill>
                  <a:schemeClr val="accent1"/>
                </a:solidFill>
                <a:latin typeface="Times New Roman" panose="02020603050405020304" pitchFamily="18" charset="0"/>
                <a:cs typeface="Times New Roman" panose="02020603050405020304" pitchFamily="18" charset="0"/>
              </a:rPr>
              <a:t>: Target Additions (</a:t>
            </a:r>
            <a:r>
              <a:rPr lang="en-US" sz="1400" b="1" dirty="0" err="1">
                <a:solidFill>
                  <a:schemeClr val="accent1"/>
                </a:solidFill>
                <a:latin typeface="Times New Roman" panose="02020603050405020304" pitchFamily="18" charset="0"/>
                <a:cs typeface="Times New Roman" panose="02020603050405020304" pitchFamily="18" charset="0"/>
              </a:rPr>
              <a:t>AdT</a:t>
            </a:r>
            <a:r>
              <a:rPr lang="en-US" sz="1400" b="1" dirty="0">
                <a:solidFill>
                  <a:schemeClr val="accent1"/>
                </a:solidFill>
                <a:latin typeface="Times New Roman" panose="02020603050405020304" pitchFamily="18" charset="0"/>
                <a:cs typeface="Times New Roman" panose="02020603050405020304" pitchFamily="18" charset="0"/>
              </a:rPr>
              <a:t>), with high potential for capitalization in circular design for eco-intelligent construction products;</a:t>
            </a:r>
          </a:p>
          <a:p>
            <a:pPr>
              <a:defRPr/>
            </a:pPr>
            <a:r>
              <a:rPr lang="en-US" sz="1400" b="1" dirty="0">
                <a:solidFill>
                  <a:schemeClr val="accent1"/>
                </a:solidFill>
                <a:latin typeface="Times New Roman" panose="02020603050405020304" pitchFamily="18" charset="0"/>
                <a:cs typeface="Times New Roman" panose="02020603050405020304" pitchFamily="18" charset="0"/>
              </a:rPr>
              <a:t>-	ADD-S: Additions Derived from Waste and Industrial Byproducts (inert / hydraulically latent / pozzolanic, etc.), and/or derived from Demolition and/or decommissioning of buildings;</a:t>
            </a:r>
          </a:p>
          <a:p>
            <a:pPr>
              <a:defRPr/>
            </a:pPr>
            <a:r>
              <a:rPr lang="en-US" sz="1400" b="1" dirty="0">
                <a:solidFill>
                  <a:schemeClr val="accent1"/>
                </a:solidFill>
                <a:latin typeface="Times New Roman" panose="02020603050405020304" pitchFamily="18" charset="0"/>
                <a:cs typeface="Times New Roman" panose="02020603050405020304" pitchFamily="18" charset="0"/>
              </a:rPr>
              <a:t>-	Eco-CCM: Eco-intelligent Composite Materials for Constructions, with advanced functionality (Eco-Composite Materials for Constructions);</a:t>
            </a:r>
          </a:p>
          <a:p>
            <a:pPr>
              <a:defRPr/>
            </a:pPr>
            <a:r>
              <a:rPr lang="en-US" sz="1400" b="1" dirty="0">
                <a:solidFill>
                  <a:schemeClr val="accent1"/>
                </a:solidFill>
                <a:latin typeface="Times New Roman" panose="02020603050405020304" pitchFamily="18" charset="0"/>
                <a:cs typeface="Times New Roman" panose="02020603050405020304" pitchFamily="18" charset="0"/>
              </a:rPr>
              <a:t>-	Eco-CP: Eco-intelligent Construction Products, with advanced functionality, made by using Eco-CCM (Eco-Construction Products)</a:t>
            </a:r>
          </a:p>
        </p:txBody>
      </p:sp>
      <p:sp>
        <p:nvSpPr>
          <p:cNvPr id="7" name="TextBox 10">
            <a:extLst>
              <a:ext uri="{FF2B5EF4-FFF2-40B4-BE49-F238E27FC236}">
                <a16:creationId xmlns:a16="http://schemas.microsoft.com/office/drawing/2014/main" id="{906F3AE8-6BC6-9288-DAA0-2FDBB71BA6F3}"/>
              </a:ext>
            </a:extLst>
          </p:cNvPr>
          <p:cNvSpPr txBox="1">
            <a:spLocks noChangeArrowheads="1"/>
          </p:cNvSpPr>
          <p:nvPr/>
        </p:nvSpPr>
        <p:spPr bwMode="auto">
          <a:xfrm>
            <a:off x="6297068" y="5439120"/>
            <a:ext cx="52826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0"/>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0"/>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0"/>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0"/>
              </a:defRPr>
            </a:lvl9pPr>
          </a:lstStyle>
          <a:p>
            <a:pPr algn="ctr">
              <a:lnSpc>
                <a:spcPct val="100000"/>
              </a:lnSpc>
              <a:spcBef>
                <a:spcPct val="0"/>
              </a:spcBef>
              <a:buSzTx/>
              <a:buFontTx/>
              <a:buNone/>
            </a:pPr>
            <a:r>
              <a:rPr lang="en-US" altLang="en-US" sz="1800" b="1" dirty="0">
                <a:latin typeface="Book Antiqua" panose="02040602050305030304" pitchFamily="18" charset="0"/>
              </a:rPr>
              <a:t>Extended Eco-CP Flowchart: </a:t>
            </a:r>
          </a:p>
          <a:p>
            <a:pPr algn="ctr">
              <a:lnSpc>
                <a:spcPct val="100000"/>
              </a:lnSpc>
              <a:spcBef>
                <a:spcPct val="0"/>
              </a:spcBef>
              <a:buSzTx/>
              <a:buFontTx/>
              <a:buNone/>
            </a:pPr>
            <a:r>
              <a:rPr lang="en-US" altLang="en-US" sz="1800" b="1" dirty="0">
                <a:latin typeface="Book Antiqua" panose="02040602050305030304" pitchFamily="18" charset="0"/>
              </a:rPr>
              <a:t>The logical scheme for structural implementation of specific project objectives associated to Axis II </a:t>
            </a:r>
            <a:endParaRPr lang="ro-RO" altLang="en-US" sz="1800" b="1" dirty="0">
              <a:latin typeface="Book Antiqua" panose="02040602050305030304" pitchFamily="18" charset="0"/>
            </a:endParaRPr>
          </a:p>
        </p:txBody>
      </p:sp>
    </p:spTree>
    <p:extLst>
      <p:ext uri="{BB962C8B-B14F-4D97-AF65-F5344CB8AC3E}">
        <p14:creationId xmlns:p14="http://schemas.microsoft.com/office/powerpoint/2010/main" val="246801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EC5CE-1C98-AF42-5835-0D9355822ED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D5D2DEA9-121F-8621-00D0-CF6F0DEB37B5}"/>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
        <p:nvSpPr>
          <p:cNvPr id="3" name="Rectangle 6">
            <a:extLst>
              <a:ext uri="{FF2B5EF4-FFF2-40B4-BE49-F238E27FC236}">
                <a16:creationId xmlns:a16="http://schemas.microsoft.com/office/drawing/2014/main" id="{4B7778E0-FFF7-B006-461F-F6B85DA73C96}"/>
              </a:ext>
            </a:extLst>
          </p:cNvPr>
          <p:cNvSpPr txBox="1">
            <a:spLocks noChangeArrowheads="1"/>
          </p:cNvSpPr>
          <p:nvPr/>
        </p:nvSpPr>
        <p:spPr bwMode="auto">
          <a:xfrm>
            <a:off x="153932" y="1944184"/>
            <a:ext cx="11682190" cy="70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 typeface="Arial" panose="020B0604020202020204" pitchFamily="34" charset="0"/>
              <a:buNone/>
            </a:pPr>
            <a:r>
              <a:rPr lang="en-US" altLang="en-US" sz="2200" b="1">
                <a:solidFill>
                  <a:schemeClr val="accent3">
                    <a:lumMod val="50000"/>
                  </a:schemeClr>
                </a:solidFill>
                <a:latin typeface="Book Antiqua" panose="02040602050305030304" pitchFamily="18" charset="0"/>
              </a:rPr>
              <a:t>Abrasive Garnet sands for industrial application and the derived waste (Spent Garnets): </a:t>
            </a:r>
          </a:p>
        </p:txBody>
      </p:sp>
      <p:sp>
        <p:nvSpPr>
          <p:cNvPr id="4" name="Rectangle 2">
            <a:extLst>
              <a:ext uri="{FF2B5EF4-FFF2-40B4-BE49-F238E27FC236}">
                <a16:creationId xmlns:a16="http://schemas.microsoft.com/office/drawing/2014/main" id="{F26F1ABD-6E5B-5AC7-257C-4113731A72A1}"/>
              </a:ext>
            </a:extLst>
          </p:cNvPr>
          <p:cNvSpPr>
            <a:spLocks noChangeArrowheads="1"/>
          </p:cNvSpPr>
          <p:nvPr/>
        </p:nvSpPr>
        <p:spPr bwMode="auto">
          <a:xfrm>
            <a:off x="135561" y="2563820"/>
            <a:ext cx="784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None/>
            </a:pPr>
            <a:r>
              <a:rPr lang="en-US" altLang="en-US" sz="1800" b="1">
                <a:solidFill>
                  <a:srgbClr val="120B08"/>
                </a:solidFill>
                <a:latin typeface="Book Antiqua" panose="02040602050305030304" pitchFamily="18" charset="0"/>
                <a:cs typeface="Arial" panose="020B0604020202020204" pitchFamily="34" charset="0"/>
              </a:rPr>
              <a:t>Garnet -  </a:t>
            </a:r>
            <a:r>
              <a:rPr lang="en-US" altLang="en-US" sz="1800">
                <a:solidFill>
                  <a:srgbClr val="120B08"/>
                </a:solidFill>
                <a:latin typeface="Book Antiqua" panose="02040602050305030304" pitchFamily="18" charset="0"/>
                <a:cs typeface="Arial" panose="020B0604020202020204" pitchFamily="34" charset="0"/>
              </a:rPr>
              <a:t>is a silicate rock-forming mineral, occurring in many rock types</a:t>
            </a:r>
            <a:endParaRPr lang="en-GB" altLang="en-US" sz="1800">
              <a:solidFill>
                <a:srgbClr val="120B08"/>
              </a:solidFill>
              <a:latin typeface="Book Antiqua" panose="02040602050305030304" pitchFamily="18" charset="0"/>
              <a:cs typeface="Arial" panose="020B0604020202020204" pitchFamily="34" charset="0"/>
            </a:endParaRPr>
          </a:p>
        </p:txBody>
      </p:sp>
      <p:sp>
        <p:nvSpPr>
          <p:cNvPr id="5" name="Rectangle 1">
            <a:extLst>
              <a:ext uri="{FF2B5EF4-FFF2-40B4-BE49-F238E27FC236}">
                <a16:creationId xmlns:a16="http://schemas.microsoft.com/office/drawing/2014/main" id="{052BF9D2-1AD6-B10A-6D55-19D423FB4E35}"/>
              </a:ext>
            </a:extLst>
          </p:cNvPr>
          <p:cNvSpPr>
            <a:spLocks noChangeArrowheads="1"/>
          </p:cNvSpPr>
          <p:nvPr/>
        </p:nvSpPr>
        <p:spPr bwMode="auto">
          <a:xfrm>
            <a:off x="7947992" y="4359694"/>
            <a:ext cx="410817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 typeface="Arial" panose="020B0604020202020204" pitchFamily="34" charset="0"/>
              <a:buNone/>
            </a:pPr>
            <a:r>
              <a:rPr lang="en-US" altLang="en-US" sz="1600">
                <a:solidFill>
                  <a:srgbClr val="120B08"/>
                </a:solidFill>
                <a:latin typeface="Book Antiqua" panose="02040602050305030304" pitchFamily="18" charset="0"/>
                <a:cs typeface="Arial" panose="020B0604020202020204" pitchFamily="34" charset="0"/>
              </a:rPr>
              <a:t>a) Coastline of Pfeiffer Beach, California, USA - Garnet mineral sand; </a:t>
            </a:r>
          </a:p>
          <a:p>
            <a:pPr algn="ctr" eaLnBrk="1" hangingPunct="1">
              <a:spcBef>
                <a:spcPct val="0"/>
              </a:spcBef>
              <a:buClrTx/>
              <a:buSzTx/>
              <a:buFont typeface="Arial" panose="020B0604020202020204" pitchFamily="34" charset="0"/>
              <a:buNone/>
            </a:pPr>
            <a:r>
              <a:rPr lang="en-US" altLang="en-US" sz="1600">
                <a:solidFill>
                  <a:srgbClr val="120B08"/>
                </a:solidFill>
                <a:latin typeface="Book Antiqua" panose="02040602050305030304" pitchFamily="18" charset="0"/>
                <a:cs typeface="Arial" panose="020B0604020202020204" pitchFamily="34" charset="0"/>
              </a:rPr>
              <a:t>b) Australian Garnet sand, general aspect; c) Garnet sand beach in Sri Lanka; </a:t>
            </a:r>
          </a:p>
          <a:p>
            <a:pPr algn="ctr" eaLnBrk="1" hangingPunct="1">
              <a:spcBef>
                <a:spcPct val="0"/>
              </a:spcBef>
              <a:buClrTx/>
              <a:buSzTx/>
              <a:buFont typeface="Arial" panose="020B0604020202020204" pitchFamily="34" charset="0"/>
              <a:buNone/>
            </a:pPr>
            <a:r>
              <a:rPr lang="en-US" altLang="en-US" sz="1600">
                <a:solidFill>
                  <a:srgbClr val="120B08"/>
                </a:solidFill>
                <a:latin typeface="Book Antiqua" panose="02040602050305030304" pitchFamily="18" charset="0"/>
                <a:cs typeface="Arial" panose="020B0604020202020204" pitchFamily="34" charset="0"/>
              </a:rPr>
              <a:t>d) Garnet sand deposits, Long Island Sound in Madison, Connecticut, USA; </a:t>
            </a:r>
          </a:p>
          <a:p>
            <a:pPr algn="ctr" eaLnBrk="1" hangingPunct="1">
              <a:spcBef>
                <a:spcPct val="0"/>
              </a:spcBef>
              <a:buClrTx/>
              <a:buSzTx/>
              <a:buFont typeface="Arial" panose="020B0604020202020204" pitchFamily="34" charset="0"/>
              <a:buNone/>
            </a:pPr>
            <a:r>
              <a:rPr lang="en-US" altLang="en-US" sz="1600">
                <a:solidFill>
                  <a:srgbClr val="120B08"/>
                </a:solidFill>
                <a:latin typeface="Book Antiqua" panose="02040602050305030304" pitchFamily="18" charset="0"/>
                <a:cs typeface="Arial" panose="020B0604020202020204" pitchFamily="34" charset="0"/>
              </a:rPr>
              <a:t>e) Garnet sand grains (aspect and colour variation) (https://fredmhaynes.com/2021/03/11/a-sea-of-garnet-sand/)</a:t>
            </a:r>
          </a:p>
        </p:txBody>
      </p:sp>
      <p:sp>
        <p:nvSpPr>
          <p:cNvPr id="7" name="Rectangle 2">
            <a:extLst>
              <a:ext uri="{FF2B5EF4-FFF2-40B4-BE49-F238E27FC236}">
                <a16:creationId xmlns:a16="http://schemas.microsoft.com/office/drawing/2014/main" id="{6C788010-5CE0-8D1C-21FE-03024963768E}"/>
              </a:ext>
            </a:extLst>
          </p:cNvPr>
          <p:cNvSpPr>
            <a:spLocks noChangeArrowheads="1"/>
          </p:cNvSpPr>
          <p:nvPr/>
        </p:nvSpPr>
        <p:spPr bwMode="auto">
          <a:xfrm>
            <a:off x="8108690" y="2959349"/>
            <a:ext cx="36592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None/>
            </a:pPr>
            <a:r>
              <a:rPr lang="en-US" altLang="en-US" sz="1800">
                <a:solidFill>
                  <a:srgbClr val="120B08"/>
                </a:solidFill>
                <a:latin typeface="Book Antiqua" panose="02040602050305030304" pitchFamily="18" charset="0"/>
                <a:cs typeface="Arial" panose="020B0604020202020204" pitchFamily="34" charset="0"/>
              </a:rPr>
              <a:t>Usually sand contains low quantities of Garnet, with some exceptions, when indeed </a:t>
            </a:r>
            <a:r>
              <a:rPr lang="en-US" altLang="en-US" sz="1800" b="1">
                <a:solidFill>
                  <a:srgbClr val="120B08"/>
                </a:solidFill>
                <a:latin typeface="Book Antiqua" panose="02040602050305030304" pitchFamily="18" charset="0"/>
                <a:cs typeface="Arial" panose="020B0604020202020204" pitchFamily="34" charset="0"/>
              </a:rPr>
              <a:t>Garnet can be the sand-forming mineral.</a:t>
            </a:r>
            <a:endParaRPr lang="en-GB" altLang="en-US" sz="1800" b="1">
              <a:solidFill>
                <a:srgbClr val="120B08"/>
              </a:solidFill>
              <a:latin typeface="Book Antiqua" panose="02040602050305030304" pitchFamily="18" charset="0"/>
              <a:cs typeface="Arial" panose="020B0604020202020204" pitchFamily="34" charset="0"/>
            </a:endParaRPr>
          </a:p>
        </p:txBody>
      </p:sp>
      <p:sp>
        <p:nvSpPr>
          <p:cNvPr id="8" name="TextBox 7">
            <a:extLst>
              <a:ext uri="{FF2B5EF4-FFF2-40B4-BE49-F238E27FC236}">
                <a16:creationId xmlns:a16="http://schemas.microsoft.com/office/drawing/2014/main" id="{7BE718C6-1534-B7DE-FD8F-6C70017FE3AA}"/>
              </a:ext>
            </a:extLst>
          </p:cNvPr>
          <p:cNvSpPr txBox="1"/>
          <p:nvPr/>
        </p:nvSpPr>
        <p:spPr>
          <a:xfrm>
            <a:off x="153932" y="2992556"/>
            <a:ext cx="8085861" cy="923330"/>
          </a:xfrm>
          <a:prstGeom prst="rect">
            <a:avLst/>
          </a:prstGeom>
          <a:noFill/>
        </p:spPr>
        <p:txBody>
          <a:bodyPr wrap="square">
            <a:spAutoFit/>
          </a:bodyPr>
          <a:lstStyle/>
          <a:p>
            <a:pPr algn="just" eaLnBrk="1" fontAlgn="auto" hangingPunct="1">
              <a:spcBef>
                <a:spcPts val="0"/>
              </a:spcBef>
              <a:spcAft>
                <a:spcPts val="0"/>
              </a:spcAft>
              <a:defRPr/>
            </a:pPr>
            <a:r>
              <a:rPr lang="en-US" b="1" dirty="0">
                <a:solidFill>
                  <a:srgbClr val="120B08"/>
                </a:solidFill>
                <a:latin typeface="Book Antiqua" panose="02040602050305030304" pitchFamily="18" charset="0"/>
                <a:cs typeface="Arial" panose="020B0604020202020204" pitchFamily="34" charset="0"/>
              </a:rPr>
              <a:t>Granular sands of Garnet type (Garnets):</a:t>
            </a:r>
            <a:r>
              <a:rPr lang="en-US" dirty="0">
                <a:solidFill>
                  <a:srgbClr val="120B08"/>
                </a:solidFill>
                <a:latin typeface="Book Antiqua" panose="02040602050305030304" pitchFamily="18" charset="0"/>
                <a:cs typeface="Arial" panose="020B0604020202020204" pitchFamily="34" charset="0"/>
              </a:rPr>
              <a:t> </a:t>
            </a:r>
          </a:p>
          <a:p>
            <a:pPr marL="285750" indent="-285750" algn="just" eaLnBrk="1" fontAlgn="auto" hangingPunct="1">
              <a:spcBef>
                <a:spcPts val="0"/>
              </a:spcBef>
              <a:spcAft>
                <a:spcPts val="0"/>
              </a:spcAft>
              <a:buFontTx/>
              <a:buChar char="-"/>
              <a:defRPr/>
            </a:pPr>
            <a:r>
              <a:rPr lang="en-US" dirty="0">
                <a:solidFill>
                  <a:srgbClr val="120B08"/>
                </a:solidFill>
                <a:latin typeface="Book Antiqua" panose="02040602050305030304" pitchFamily="18" charset="0"/>
                <a:cs typeface="Arial" panose="020B0604020202020204" pitchFamily="34" charset="0"/>
              </a:rPr>
              <a:t>abrasive materials, generally with reddish - pink range of colors;</a:t>
            </a:r>
          </a:p>
          <a:p>
            <a:pPr algn="just" eaLnBrk="1" fontAlgn="auto" hangingPunct="1">
              <a:spcBef>
                <a:spcPts val="0"/>
              </a:spcBef>
              <a:spcAft>
                <a:spcPts val="0"/>
              </a:spcAft>
              <a:defRPr/>
            </a:pPr>
            <a:r>
              <a:rPr lang="en-US" dirty="0">
                <a:solidFill>
                  <a:srgbClr val="120B08"/>
                </a:solidFill>
                <a:latin typeface="Book Antiqua" panose="02040602050305030304" pitchFamily="18" charset="0"/>
                <a:cs typeface="Arial" panose="020B0604020202020204" pitchFamily="34" charset="0"/>
              </a:rPr>
              <a:t>-  alluvial materials or derived from rock crushing processes.</a:t>
            </a:r>
            <a:endParaRPr lang="ro-RO" dirty="0">
              <a:solidFill>
                <a:srgbClr val="120B08"/>
              </a:solidFill>
              <a:latin typeface="Book Antiqua" panose="02040602050305030304" pitchFamily="18" charset="0"/>
              <a:cs typeface="Arial" panose="020B0604020202020204" pitchFamily="34" charset="0"/>
            </a:endParaRPr>
          </a:p>
        </p:txBody>
      </p:sp>
      <p:pic>
        <p:nvPicPr>
          <p:cNvPr id="13" name="Picture 12">
            <a:extLst>
              <a:ext uri="{FF2B5EF4-FFF2-40B4-BE49-F238E27FC236}">
                <a16:creationId xmlns:a16="http://schemas.microsoft.com/office/drawing/2014/main" id="{23DA734E-B71C-E32D-F630-3336BFEB7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085" y="3954281"/>
            <a:ext cx="6809554" cy="1335689"/>
          </a:xfrm>
          <a:prstGeom prst="rect">
            <a:avLst/>
          </a:prstGeom>
        </p:spPr>
      </p:pic>
      <p:pic>
        <p:nvPicPr>
          <p:cNvPr id="14" name="Picture 13">
            <a:extLst>
              <a:ext uri="{FF2B5EF4-FFF2-40B4-BE49-F238E27FC236}">
                <a16:creationId xmlns:a16="http://schemas.microsoft.com/office/drawing/2014/main" id="{E7347C74-DAEF-C3C4-0D09-5A7F600CE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874" y="5298416"/>
            <a:ext cx="2028481" cy="1502579"/>
          </a:xfrm>
          <a:prstGeom prst="rect">
            <a:avLst/>
          </a:prstGeom>
        </p:spPr>
      </p:pic>
      <p:pic>
        <p:nvPicPr>
          <p:cNvPr id="15" name="Picture 14">
            <a:extLst>
              <a:ext uri="{FF2B5EF4-FFF2-40B4-BE49-F238E27FC236}">
                <a16:creationId xmlns:a16="http://schemas.microsoft.com/office/drawing/2014/main" id="{CD71A247-55B0-5AEF-8F05-7EA34BF60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6863" y="5328365"/>
            <a:ext cx="1899137" cy="1472630"/>
          </a:xfrm>
          <a:prstGeom prst="rect">
            <a:avLst/>
          </a:prstGeom>
        </p:spPr>
      </p:pic>
      <p:sp>
        <p:nvSpPr>
          <p:cNvPr id="17" name="TextBox 16">
            <a:extLst>
              <a:ext uri="{FF2B5EF4-FFF2-40B4-BE49-F238E27FC236}">
                <a16:creationId xmlns:a16="http://schemas.microsoft.com/office/drawing/2014/main" id="{1B71463F-C6BE-8966-9D59-94B8AD65080D}"/>
              </a:ext>
            </a:extLst>
          </p:cNvPr>
          <p:cNvSpPr txBox="1"/>
          <p:nvPr/>
        </p:nvSpPr>
        <p:spPr>
          <a:xfrm>
            <a:off x="1509366" y="6486276"/>
            <a:ext cx="429868" cy="323165"/>
          </a:xfrm>
          <a:prstGeom prst="rect">
            <a:avLst/>
          </a:prstGeom>
          <a:noFill/>
        </p:spPr>
        <p:txBody>
          <a:bodyPr wrap="square">
            <a:spAutoFit/>
          </a:bodyPr>
          <a:lstStyle/>
          <a:p>
            <a:r>
              <a:rPr lang="en-US" sz="1500">
                <a:solidFill>
                  <a:srgbClr val="120B08"/>
                </a:solidFill>
                <a:latin typeface="Book Antiqua" panose="02040602050305030304" pitchFamily="18" charset="0"/>
                <a:cs typeface="Arial" panose="020B0604020202020204" pitchFamily="34" charset="0"/>
              </a:rPr>
              <a:t>d)</a:t>
            </a:r>
            <a:endParaRPr lang="en-GB" sz="1500"/>
          </a:p>
        </p:txBody>
      </p:sp>
      <p:sp>
        <p:nvSpPr>
          <p:cNvPr id="18" name="TextBox 17">
            <a:extLst>
              <a:ext uri="{FF2B5EF4-FFF2-40B4-BE49-F238E27FC236}">
                <a16:creationId xmlns:a16="http://schemas.microsoft.com/office/drawing/2014/main" id="{D3C1DC7E-A982-EA20-8747-8B70ED8B97A8}"/>
              </a:ext>
            </a:extLst>
          </p:cNvPr>
          <p:cNvSpPr txBox="1"/>
          <p:nvPr/>
        </p:nvSpPr>
        <p:spPr>
          <a:xfrm flipH="1">
            <a:off x="3844927" y="6449547"/>
            <a:ext cx="429869" cy="323165"/>
          </a:xfrm>
          <a:prstGeom prst="rect">
            <a:avLst/>
          </a:prstGeom>
          <a:noFill/>
        </p:spPr>
        <p:txBody>
          <a:bodyPr wrap="square">
            <a:spAutoFit/>
          </a:bodyPr>
          <a:lstStyle/>
          <a:p>
            <a:r>
              <a:rPr lang="en-US" sz="1500">
                <a:solidFill>
                  <a:srgbClr val="120B08"/>
                </a:solidFill>
                <a:latin typeface="Book Antiqua" panose="02040602050305030304" pitchFamily="18" charset="0"/>
                <a:cs typeface="Arial" panose="020B0604020202020204" pitchFamily="34" charset="0"/>
              </a:rPr>
              <a:t>e)</a:t>
            </a:r>
            <a:endParaRPr lang="en-GB" sz="1500"/>
          </a:p>
        </p:txBody>
      </p:sp>
    </p:spTree>
    <p:extLst>
      <p:ext uri="{BB962C8B-B14F-4D97-AF65-F5344CB8AC3E}">
        <p14:creationId xmlns:p14="http://schemas.microsoft.com/office/powerpoint/2010/main" val="218231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7761F-ED90-F8BB-7B17-3C015B48AEE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1DABB0D-5E93-3B91-C62F-ED9BE2467CA5}"/>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
        <p:nvSpPr>
          <p:cNvPr id="3" name="Rectangle 1">
            <a:extLst>
              <a:ext uri="{FF2B5EF4-FFF2-40B4-BE49-F238E27FC236}">
                <a16:creationId xmlns:a16="http://schemas.microsoft.com/office/drawing/2014/main" id="{76E52408-ABFF-90F6-C0BB-840D4FFCEDC6}"/>
              </a:ext>
            </a:extLst>
          </p:cNvPr>
          <p:cNvSpPr>
            <a:spLocks noChangeArrowheads="1"/>
          </p:cNvSpPr>
          <p:nvPr/>
        </p:nvSpPr>
        <p:spPr bwMode="auto">
          <a:xfrm>
            <a:off x="9880877" y="5355930"/>
            <a:ext cx="2311123" cy="108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1600">
                <a:solidFill>
                  <a:srgbClr val="120B08"/>
                </a:solidFill>
                <a:latin typeface="Book Antiqua" panose="02040602050305030304" pitchFamily="18" charset="0"/>
                <a:cs typeface="Arial" panose="020B0604020202020204" pitchFamily="34" charset="0"/>
              </a:rPr>
              <a:t> Waterjet cutting operations with complementary abrasive Garnets</a:t>
            </a:r>
          </a:p>
        </p:txBody>
      </p:sp>
      <p:sp>
        <p:nvSpPr>
          <p:cNvPr id="4" name="Rectangle 2">
            <a:extLst>
              <a:ext uri="{FF2B5EF4-FFF2-40B4-BE49-F238E27FC236}">
                <a16:creationId xmlns:a16="http://schemas.microsoft.com/office/drawing/2014/main" id="{919A3C87-91F9-6D14-A0FF-F86E5EDA395E}"/>
              </a:ext>
            </a:extLst>
          </p:cNvPr>
          <p:cNvSpPr>
            <a:spLocks noChangeArrowheads="1"/>
          </p:cNvSpPr>
          <p:nvPr/>
        </p:nvSpPr>
        <p:spPr bwMode="auto">
          <a:xfrm>
            <a:off x="566358" y="2462545"/>
            <a:ext cx="108694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None/>
            </a:pPr>
            <a:r>
              <a:rPr lang="en-US" altLang="en-US" sz="1800" b="1">
                <a:solidFill>
                  <a:srgbClr val="120B08"/>
                </a:solidFill>
                <a:latin typeface="Book Antiqua" panose="02040602050305030304" pitchFamily="18" charset="0"/>
                <a:cs typeface="Arial" panose="020B0604020202020204" pitchFamily="34" charset="0"/>
              </a:rPr>
              <a:t>The waterjet cutting operations </a:t>
            </a:r>
            <a:r>
              <a:rPr lang="en-US" altLang="en-US" sz="1800">
                <a:solidFill>
                  <a:srgbClr val="120B08"/>
                </a:solidFill>
                <a:latin typeface="Book Antiqua" panose="02040602050305030304" pitchFamily="18" charset="0"/>
                <a:cs typeface="Arial" panose="020B0604020202020204" pitchFamily="34" charset="0"/>
              </a:rPr>
              <a:t>used for material processing were improved by using </a:t>
            </a:r>
            <a:r>
              <a:rPr lang="en-US" altLang="en-US" sz="1800" b="1">
                <a:solidFill>
                  <a:srgbClr val="120B08"/>
                </a:solidFill>
                <a:latin typeface="Book Antiqua" panose="02040602050305030304" pitchFamily="18" charset="0"/>
                <a:cs typeface="Arial" panose="020B0604020202020204" pitchFamily="34" charset="0"/>
              </a:rPr>
              <a:t>abrasive granular sands of Garnet</a:t>
            </a:r>
            <a:r>
              <a:rPr lang="en-US" altLang="en-US" sz="1800">
                <a:solidFill>
                  <a:srgbClr val="120B08"/>
                </a:solidFill>
                <a:latin typeface="Book Antiqua" panose="02040602050305030304" pitchFamily="18" charset="0"/>
                <a:cs typeface="Arial" panose="020B0604020202020204" pitchFamily="34" charset="0"/>
              </a:rPr>
              <a:t> type as complementary cutting material.</a:t>
            </a:r>
            <a:endParaRPr lang="en-GB" altLang="en-US" sz="1800" b="1">
              <a:solidFill>
                <a:srgbClr val="120B08"/>
              </a:solidFill>
              <a:latin typeface="Book Antiqua" panose="02040602050305030304" pitchFamily="18" charset="0"/>
              <a:cs typeface="Arial" panose="020B0604020202020204" pitchFamily="34" charset="0"/>
            </a:endParaRPr>
          </a:p>
        </p:txBody>
      </p:sp>
      <p:sp>
        <p:nvSpPr>
          <p:cNvPr id="5" name="TextBox 4">
            <a:extLst>
              <a:ext uri="{FF2B5EF4-FFF2-40B4-BE49-F238E27FC236}">
                <a16:creationId xmlns:a16="http://schemas.microsoft.com/office/drawing/2014/main" id="{9CAE6992-698F-BAA1-2640-8E4C5B2D2B42}"/>
              </a:ext>
            </a:extLst>
          </p:cNvPr>
          <p:cNvSpPr txBox="1"/>
          <p:nvPr/>
        </p:nvSpPr>
        <p:spPr>
          <a:xfrm>
            <a:off x="524708" y="4355174"/>
            <a:ext cx="4841875" cy="646112"/>
          </a:xfrm>
          <a:prstGeom prst="rect">
            <a:avLst/>
          </a:prstGeom>
          <a:noFill/>
        </p:spPr>
        <p:txBody>
          <a:bodyPr>
            <a:spAutoFit/>
          </a:bodyPr>
          <a:lstStyle/>
          <a:p>
            <a:pPr eaLnBrk="1" fontAlgn="auto" hangingPunct="1">
              <a:spcBef>
                <a:spcPts val="0"/>
              </a:spcBef>
              <a:spcAft>
                <a:spcPts val="0"/>
              </a:spcAft>
              <a:defRPr/>
            </a:pPr>
            <a:r>
              <a:rPr lang="en-US" b="1" dirty="0">
                <a:solidFill>
                  <a:srgbClr val="120B08"/>
                </a:solidFill>
                <a:latin typeface="Book Antiqua" panose="02040602050305030304" pitchFamily="18" charset="0"/>
                <a:cs typeface="Arial" panose="020B0604020202020204" pitchFamily="34" charset="0"/>
              </a:rPr>
              <a:t>Advantages </a:t>
            </a:r>
            <a:r>
              <a:rPr lang="en-US" b="1">
                <a:solidFill>
                  <a:srgbClr val="120B08"/>
                </a:solidFill>
                <a:latin typeface="Book Antiqua" panose="02040602050305030304" pitchFamily="18" charset="0"/>
                <a:cs typeface="Arial" panose="020B0604020202020204" pitchFamily="34" charset="0"/>
              </a:rPr>
              <a:t>for the </a:t>
            </a:r>
            <a:r>
              <a:rPr lang="en-US" b="1" dirty="0">
                <a:solidFill>
                  <a:srgbClr val="120B08"/>
                </a:solidFill>
                <a:latin typeface="Book Antiqua" panose="02040602050305030304" pitchFamily="18" charset="0"/>
                <a:cs typeface="Arial" panose="020B0604020202020204" pitchFamily="34" charset="0"/>
              </a:rPr>
              <a:t>cutting procedure :</a:t>
            </a:r>
            <a:r>
              <a:rPr lang="en-US" dirty="0">
                <a:solidFill>
                  <a:srgbClr val="120B08"/>
                </a:solidFill>
                <a:latin typeface="Book Antiqua" panose="02040602050305030304" pitchFamily="18" charset="0"/>
                <a:cs typeface="Arial" panose="020B0604020202020204" pitchFamily="34" charset="0"/>
              </a:rPr>
              <a:t> </a:t>
            </a:r>
          </a:p>
          <a:p>
            <a:pPr marL="285750" indent="-285750" eaLnBrk="1" fontAlgn="auto" hangingPunct="1">
              <a:spcBef>
                <a:spcPts val="0"/>
              </a:spcBef>
              <a:spcAft>
                <a:spcPts val="0"/>
              </a:spcAft>
              <a:buFontTx/>
              <a:buChar char="-"/>
              <a:defRPr/>
            </a:pPr>
            <a:r>
              <a:rPr lang="en-US">
                <a:solidFill>
                  <a:srgbClr val="120B08"/>
                </a:solidFill>
                <a:latin typeface="Book Antiqua" panose="02040602050305030304" pitchFamily="18" charset="0"/>
                <a:cs typeface="Arial" panose="020B0604020202020204" pitchFamily="34" charset="0"/>
              </a:rPr>
              <a:t>quality gain, speed, accuracy</a:t>
            </a:r>
            <a:r>
              <a:rPr lang="en-US" dirty="0">
                <a:solidFill>
                  <a:srgbClr val="120B08"/>
                </a:solidFill>
                <a:latin typeface="Book Antiqua" panose="02040602050305030304" pitchFamily="18" charset="0"/>
                <a:cs typeface="Arial" panose="020B0604020202020204" pitchFamily="34" charset="0"/>
              </a:rPr>
              <a:t>.</a:t>
            </a:r>
            <a:endParaRPr lang="ro-RO" dirty="0">
              <a:solidFill>
                <a:srgbClr val="120B08"/>
              </a:solidFill>
              <a:latin typeface="Book Antiqua" panose="02040602050305030304" pitchFamily="18" charset="0"/>
              <a:cs typeface="Arial" panose="020B0604020202020204" pitchFamily="34" charset="0"/>
            </a:endParaRPr>
          </a:p>
        </p:txBody>
      </p:sp>
      <p:pic>
        <p:nvPicPr>
          <p:cNvPr id="6" name="Picture 7">
            <a:extLst>
              <a:ext uri="{FF2B5EF4-FFF2-40B4-BE49-F238E27FC236}">
                <a16:creationId xmlns:a16="http://schemas.microsoft.com/office/drawing/2014/main" id="{09527946-B476-4029-C394-3EF5263F3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90"/>
          <a:stretch>
            <a:fillRect/>
          </a:stretch>
        </p:blipFill>
        <p:spPr bwMode="auto">
          <a:xfrm>
            <a:off x="3302138" y="5084801"/>
            <a:ext cx="2793862" cy="163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D83B257-78C4-50B3-B2EB-E103DB582371}"/>
              </a:ext>
            </a:extLst>
          </p:cNvPr>
          <p:cNvSpPr txBox="1"/>
          <p:nvPr/>
        </p:nvSpPr>
        <p:spPr>
          <a:xfrm>
            <a:off x="557108" y="3180787"/>
            <a:ext cx="7956550" cy="1200150"/>
          </a:xfrm>
          <a:prstGeom prst="rect">
            <a:avLst/>
          </a:prstGeom>
          <a:noFill/>
        </p:spPr>
        <p:txBody>
          <a:bodyPr>
            <a:spAutoFit/>
          </a:bodyPr>
          <a:lstStyle/>
          <a:p>
            <a:pPr eaLnBrk="1" fontAlgn="auto" hangingPunct="1">
              <a:spcBef>
                <a:spcPts val="0"/>
              </a:spcBef>
              <a:spcAft>
                <a:spcPts val="0"/>
              </a:spcAft>
              <a:defRPr/>
            </a:pPr>
            <a:r>
              <a:rPr lang="en-US" b="1" dirty="0">
                <a:solidFill>
                  <a:srgbClr val="120B08"/>
                </a:solidFill>
                <a:latin typeface="Book Antiqua" panose="02040602050305030304" pitchFamily="18" charset="0"/>
                <a:cs typeface="Arial" panose="020B0604020202020204" pitchFamily="34" charset="0"/>
              </a:rPr>
              <a:t>Unique features of the Garnets as complementary cutting material :</a:t>
            </a:r>
            <a:r>
              <a:rPr lang="en-US" dirty="0">
                <a:solidFill>
                  <a:srgbClr val="120B08"/>
                </a:solidFill>
                <a:latin typeface="Book Antiqua" panose="02040602050305030304" pitchFamily="18" charset="0"/>
                <a:cs typeface="Arial" panose="020B0604020202020204" pitchFamily="34" charset="0"/>
              </a:rPr>
              <a:t> </a:t>
            </a:r>
          </a:p>
          <a:p>
            <a:pPr marL="285750" indent="-285750" eaLnBrk="1" fontAlgn="auto" hangingPunct="1">
              <a:spcBef>
                <a:spcPts val="0"/>
              </a:spcBef>
              <a:spcAft>
                <a:spcPts val="0"/>
              </a:spcAft>
              <a:buFontTx/>
              <a:buChar char="-"/>
              <a:defRPr/>
            </a:pPr>
            <a:r>
              <a:rPr lang="en-US" dirty="0">
                <a:solidFill>
                  <a:srgbClr val="120B08"/>
                </a:solidFill>
                <a:latin typeface="Book Antiqua" panose="02040602050305030304" pitchFamily="18" charset="0"/>
                <a:cs typeface="Arial" panose="020B0604020202020204" pitchFamily="34" charset="0"/>
              </a:rPr>
              <a:t>grain hardness;</a:t>
            </a:r>
          </a:p>
          <a:p>
            <a:pPr marL="285750" indent="-285750" eaLnBrk="1" fontAlgn="auto" hangingPunct="1">
              <a:spcBef>
                <a:spcPts val="0"/>
              </a:spcBef>
              <a:spcAft>
                <a:spcPts val="0"/>
              </a:spcAft>
              <a:buFontTx/>
              <a:buChar char="-"/>
              <a:defRPr/>
            </a:pPr>
            <a:r>
              <a:rPr lang="en-US" dirty="0">
                <a:solidFill>
                  <a:srgbClr val="120B08"/>
                </a:solidFill>
                <a:latin typeface="Book Antiqua" panose="02040602050305030304" pitchFamily="18" charset="0"/>
                <a:cs typeface="Arial" panose="020B0604020202020204" pitchFamily="34" charset="0"/>
              </a:rPr>
              <a:t>edge sharpness;</a:t>
            </a:r>
          </a:p>
          <a:p>
            <a:pPr marL="285750" indent="-285750" eaLnBrk="1" fontAlgn="auto" hangingPunct="1">
              <a:spcBef>
                <a:spcPts val="0"/>
              </a:spcBef>
              <a:spcAft>
                <a:spcPts val="0"/>
              </a:spcAft>
              <a:buFontTx/>
              <a:buChar char="-"/>
              <a:defRPr/>
            </a:pPr>
            <a:r>
              <a:rPr lang="en-US" dirty="0">
                <a:solidFill>
                  <a:srgbClr val="120B08"/>
                </a:solidFill>
                <a:latin typeface="Book Antiqua" panose="02040602050305030304" pitchFamily="18" charset="0"/>
                <a:cs typeface="Arial" panose="020B0604020202020204" pitchFamily="34" charset="0"/>
              </a:rPr>
              <a:t>specific grain size distributions.</a:t>
            </a:r>
            <a:endParaRPr lang="ro-RO" dirty="0">
              <a:solidFill>
                <a:srgbClr val="120B08"/>
              </a:solidFill>
              <a:latin typeface="Book Antiqua" panose="02040602050305030304" pitchFamily="18" charset="0"/>
              <a:cs typeface="Arial" panose="020B0604020202020204" pitchFamily="34" charset="0"/>
            </a:endParaRPr>
          </a:p>
        </p:txBody>
      </p:sp>
      <p:sp>
        <p:nvSpPr>
          <p:cNvPr id="8" name="TextBox 7">
            <a:extLst>
              <a:ext uri="{FF2B5EF4-FFF2-40B4-BE49-F238E27FC236}">
                <a16:creationId xmlns:a16="http://schemas.microsoft.com/office/drawing/2014/main" id="{675C95B3-0F9A-EA55-5DBE-7E1EDD2F4107}"/>
              </a:ext>
            </a:extLst>
          </p:cNvPr>
          <p:cNvSpPr txBox="1"/>
          <p:nvPr/>
        </p:nvSpPr>
        <p:spPr>
          <a:xfrm>
            <a:off x="5349054" y="3651310"/>
            <a:ext cx="4000500" cy="922337"/>
          </a:xfrm>
          <a:prstGeom prst="rect">
            <a:avLst/>
          </a:prstGeom>
          <a:noFill/>
        </p:spPr>
        <p:txBody>
          <a:bodyPr>
            <a:spAutoFit/>
          </a:bodyPr>
          <a:lstStyle/>
          <a:p>
            <a:pPr eaLnBrk="1" fontAlgn="auto" hangingPunct="1">
              <a:spcBef>
                <a:spcPts val="0"/>
              </a:spcBef>
              <a:spcAft>
                <a:spcPts val="0"/>
              </a:spcAft>
              <a:defRPr/>
            </a:pPr>
            <a:r>
              <a:rPr lang="en-US" b="1" dirty="0">
                <a:solidFill>
                  <a:srgbClr val="120B08"/>
                </a:solidFill>
                <a:latin typeface="Book Antiqua" panose="02040602050305030304" pitchFamily="18" charset="0"/>
                <a:cs typeface="Arial" panose="020B0604020202020204" pitchFamily="34" charset="0"/>
              </a:rPr>
              <a:t>Garnets determine:</a:t>
            </a:r>
            <a:r>
              <a:rPr lang="en-US" dirty="0">
                <a:solidFill>
                  <a:srgbClr val="120B08"/>
                </a:solidFill>
                <a:latin typeface="Book Antiqua" panose="02040602050305030304" pitchFamily="18" charset="0"/>
                <a:cs typeface="Arial" panose="020B0604020202020204" pitchFamily="34" charset="0"/>
              </a:rPr>
              <a:t> </a:t>
            </a:r>
          </a:p>
          <a:p>
            <a:pPr marL="285750" indent="-285750" eaLnBrk="1" fontAlgn="auto" hangingPunct="1">
              <a:spcBef>
                <a:spcPts val="0"/>
              </a:spcBef>
              <a:spcAft>
                <a:spcPts val="0"/>
              </a:spcAft>
              <a:buFontTx/>
              <a:buChar char="-"/>
              <a:defRPr/>
            </a:pPr>
            <a:r>
              <a:rPr lang="en-US" dirty="0">
                <a:solidFill>
                  <a:srgbClr val="120B08"/>
                </a:solidFill>
                <a:latin typeface="Book Antiqua" panose="02040602050305030304" pitchFamily="18" charset="0"/>
                <a:cs typeface="Arial" panose="020B0604020202020204" pitchFamily="34" charset="0"/>
              </a:rPr>
              <a:t>the steady abrasive flows ;</a:t>
            </a:r>
          </a:p>
          <a:p>
            <a:pPr marL="285750" indent="-285750" eaLnBrk="1" fontAlgn="auto" hangingPunct="1">
              <a:spcBef>
                <a:spcPts val="0"/>
              </a:spcBef>
              <a:spcAft>
                <a:spcPts val="0"/>
              </a:spcAft>
              <a:buFontTx/>
              <a:buChar char="-"/>
              <a:defRPr/>
            </a:pPr>
            <a:r>
              <a:rPr lang="en-US" dirty="0">
                <a:solidFill>
                  <a:srgbClr val="120B08"/>
                </a:solidFill>
                <a:latin typeface="Book Antiqua" panose="02040602050305030304" pitchFamily="18" charset="0"/>
                <a:cs typeface="Arial" panose="020B0604020202020204" pitchFamily="34" charset="0"/>
              </a:rPr>
              <a:t>no blockages in the focusing tube.</a:t>
            </a:r>
            <a:endParaRPr lang="ro-RO" dirty="0">
              <a:solidFill>
                <a:srgbClr val="120B08"/>
              </a:solidFill>
              <a:latin typeface="Book Antiqua" panose="02040602050305030304" pitchFamily="18" charset="0"/>
              <a:cs typeface="Arial" panose="020B0604020202020204" pitchFamily="34" charset="0"/>
            </a:endParaRPr>
          </a:p>
        </p:txBody>
      </p:sp>
      <p:sp>
        <p:nvSpPr>
          <p:cNvPr id="9" name="TextBox 10">
            <a:extLst>
              <a:ext uri="{FF2B5EF4-FFF2-40B4-BE49-F238E27FC236}">
                <a16:creationId xmlns:a16="http://schemas.microsoft.com/office/drawing/2014/main" id="{E9202D30-1F97-7C0A-DBE5-1372BCA3EFF1}"/>
              </a:ext>
            </a:extLst>
          </p:cNvPr>
          <p:cNvSpPr txBox="1">
            <a:spLocks noChangeArrowheads="1"/>
          </p:cNvSpPr>
          <p:nvPr/>
        </p:nvSpPr>
        <p:spPr bwMode="auto">
          <a:xfrm>
            <a:off x="277792" y="1884020"/>
            <a:ext cx="115283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ko-KR" sz="2200" b="1">
                <a:solidFill>
                  <a:schemeClr val="accent3">
                    <a:lumMod val="50000"/>
                  </a:schemeClr>
                </a:solidFill>
                <a:latin typeface="Book Antiqua" panose="02040602050305030304" pitchFamily="18" charset="0"/>
              </a:rPr>
              <a:t>Granular sands of Garnet type (Garnets) &amp; The derived waterjet cutting Garnet wastes</a:t>
            </a:r>
            <a:endParaRPr lang="ro-RO" altLang="en-US" sz="2200" b="1">
              <a:solidFill>
                <a:schemeClr val="accent3">
                  <a:lumMod val="50000"/>
                </a:schemeClr>
              </a:solidFill>
              <a:latin typeface="Book Antiqua" panose="02040602050305030304" pitchFamily="18" charset="0"/>
            </a:endParaRPr>
          </a:p>
        </p:txBody>
      </p:sp>
      <p:pic>
        <p:nvPicPr>
          <p:cNvPr id="10" name="Picture 13">
            <a:extLst>
              <a:ext uri="{FF2B5EF4-FFF2-40B4-BE49-F238E27FC236}">
                <a16:creationId xmlns:a16="http://schemas.microsoft.com/office/drawing/2014/main" id="{D2ED8499-E915-CB7B-2592-0B3E93E8B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92" y="5029862"/>
            <a:ext cx="254793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4EB77F1B-87E7-048E-8EB7-3D7A663E8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009" y="5062394"/>
            <a:ext cx="3422815" cy="165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367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5B667-EDBC-9F0B-8FD5-1AC840E3DFA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89931048-45F6-406B-7F55-CC078CF699CD}"/>
              </a:ext>
            </a:extLst>
          </p:cNvPr>
          <p:cNvSpPr>
            <a:spLocks noGrp="1"/>
          </p:cNvSpPr>
          <p:nvPr>
            <p:ph type="title"/>
          </p:nvPr>
        </p:nvSpPr>
        <p:spPr/>
        <p:txBody>
          <a:bodyPr/>
          <a:lstStyle/>
          <a:p>
            <a:r>
              <a:rPr lang="en-US" b="1">
                <a:latin typeface="Book Antiqua" panose="02040602050305030304" pitchFamily="18" charset="0"/>
              </a:rPr>
              <a:t>I. </a:t>
            </a:r>
            <a:r>
              <a:rPr lang="en-US" b="1" dirty="0">
                <a:latin typeface="Book Antiqua" panose="02040602050305030304" pitchFamily="18" charset="0"/>
              </a:rPr>
              <a:t>INTRODUCTION</a:t>
            </a:r>
          </a:p>
        </p:txBody>
      </p:sp>
      <p:sp>
        <p:nvSpPr>
          <p:cNvPr id="12" name="Rectangle 2">
            <a:extLst>
              <a:ext uri="{FF2B5EF4-FFF2-40B4-BE49-F238E27FC236}">
                <a16:creationId xmlns:a16="http://schemas.microsoft.com/office/drawing/2014/main" id="{88333A98-15B9-6C27-241F-7E5374E4B045}"/>
              </a:ext>
            </a:extLst>
          </p:cNvPr>
          <p:cNvSpPr>
            <a:spLocks noChangeArrowheads="1"/>
          </p:cNvSpPr>
          <p:nvPr/>
        </p:nvSpPr>
        <p:spPr bwMode="auto">
          <a:xfrm>
            <a:off x="724863" y="2385335"/>
            <a:ext cx="106414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None/>
            </a:pPr>
            <a:r>
              <a:rPr lang="en-US" altLang="en-US" b="1">
                <a:solidFill>
                  <a:srgbClr val="120B08"/>
                </a:solidFill>
                <a:latin typeface="Book Antiqua" panose="02040602050305030304" pitchFamily="18" charset="0"/>
                <a:cs typeface="Arial" panose="020B0604020202020204" pitchFamily="34" charset="0"/>
              </a:rPr>
              <a:t>The slurry:</a:t>
            </a:r>
          </a:p>
          <a:p>
            <a:pPr algn="just" eaLnBrk="1" hangingPunct="1">
              <a:spcBef>
                <a:spcPct val="0"/>
              </a:spcBef>
              <a:buClrTx/>
              <a:buSzTx/>
              <a:buFontTx/>
              <a:buNone/>
            </a:pPr>
            <a:r>
              <a:rPr lang="en-US" altLang="en-US" b="1">
                <a:solidFill>
                  <a:srgbClr val="120B08"/>
                </a:solidFill>
                <a:latin typeface="Book Antiqua" panose="02040602050305030304" pitchFamily="18" charset="0"/>
                <a:cs typeface="Arial" panose="020B0604020202020204" pitchFamily="34" charset="0"/>
              </a:rPr>
              <a:t> </a:t>
            </a:r>
            <a:r>
              <a:rPr lang="en-US" altLang="en-US">
                <a:solidFill>
                  <a:srgbClr val="120B08"/>
                </a:solidFill>
                <a:latin typeface="Book Antiqua" panose="02040602050305030304" pitchFamily="18" charset="0"/>
                <a:cs typeface="Arial" panose="020B0604020202020204" pitchFamily="34" charset="0"/>
              </a:rPr>
              <a:t>- collected in recipients underneath the cutting equipment,</a:t>
            </a:r>
          </a:p>
          <a:p>
            <a:pPr algn="just" eaLnBrk="1" hangingPunct="1">
              <a:spcBef>
                <a:spcPct val="0"/>
              </a:spcBef>
              <a:buClrTx/>
              <a:buSzTx/>
              <a:buFontTx/>
              <a:buNone/>
            </a:pPr>
            <a:r>
              <a:rPr lang="en-US" altLang="en-US">
                <a:solidFill>
                  <a:srgbClr val="120B08"/>
                </a:solidFill>
                <a:latin typeface="Book Antiqua" panose="02040602050305030304" pitchFamily="18" charset="0"/>
                <a:cs typeface="Arial" panose="020B0604020202020204" pitchFamily="34" charset="0"/>
              </a:rPr>
              <a:t> - randomly evacuated, generating the </a:t>
            </a:r>
            <a:r>
              <a:rPr lang="en-US" altLang="en-US" b="1">
                <a:solidFill>
                  <a:srgbClr val="120B08"/>
                </a:solidFill>
                <a:latin typeface="Book Antiqua" panose="02040602050305030304" pitchFamily="18" charset="0"/>
                <a:cs typeface="Arial" panose="020B0604020202020204" pitchFamily="34" charset="0"/>
              </a:rPr>
              <a:t>waste dumps after the natural drying process</a:t>
            </a:r>
          </a:p>
        </p:txBody>
      </p:sp>
      <p:sp>
        <p:nvSpPr>
          <p:cNvPr id="13" name="Rectangle 1">
            <a:extLst>
              <a:ext uri="{FF2B5EF4-FFF2-40B4-BE49-F238E27FC236}">
                <a16:creationId xmlns:a16="http://schemas.microsoft.com/office/drawing/2014/main" id="{73F06747-994A-C594-26C1-96C9CF978433}"/>
              </a:ext>
            </a:extLst>
          </p:cNvPr>
          <p:cNvSpPr>
            <a:spLocks noChangeArrowheads="1"/>
          </p:cNvSpPr>
          <p:nvPr/>
        </p:nvSpPr>
        <p:spPr bwMode="auto">
          <a:xfrm>
            <a:off x="6718541" y="3735502"/>
            <a:ext cx="3635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1600">
                <a:solidFill>
                  <a:srgbClr val="120B08"/>
                </a:solidFill>
                <a:latin typeface="Book Antiqua" panose="02040602050305030304" pitchFamily="18" charset="0"/>
                <a:cs typeface="Arial" panose="020B0604020202020204" pitchFamily="34" charset="0"/>
              </a:rPr>
              <a:t> Waterjet cutting Garnet wastes: a) waste dumps; b) Dry raw state of Garnet wastes (ISIM source)</a:t>
            </a:r>
          </a:p>
        </p:txBody>
      </p:sp>
      <p:pic>
        <p:nvPicPr>
          <p:cNvPr id="14" name="Picture 1">
            <a:extLst>
              <a:ext uri="{FF2B5EF4-FFF2-40B4-BE49-F238E27FC236}">
                <a16:creationId xmlns:a16="http://schemas.microsoft.com/office/drawing/2014/main" id="{69CC2B2B-98EC-C1A3-E488-F04B17EF2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63" y="3525160"/>
            <a:ext cx="522128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5F5FD389-CBF4-D6BE-29C0-C35364D60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068210"/>
            <a:ext cx="2652712"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a:extLst>
              <a:ext uri="{FF2B5EF4-FFF2-40B4-BE49-F238E27FC236}">
                <a16:creationId xmlns:a16="http://schemas.microsoft.com/office/drawing/2014/main" id="{3FB5B20D-F180-E97E-039D-BA1D9B803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8561" y="5077735"/>
            <a:ext cx="274478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
            <a:extLst>
              <a:ext uri="{FF2B5EF4-FFF2-40B4-BE49-F238E27FC236}">
                <a16:creationId xmlns:a16="http://schemas.microsoft.com/office/drawing/2014/main" id="{1B98523C-0C47-1BCB-AF31-4767F347D20C}"/>
              </a:ext>
            </a:extLst>
          </p:cNvPr>
          <p:cNvSpPr>
            <a:spLocks noChangeArrowheads="1"/>
          </p:cNvSpPr>
          <p:nvPr/>
        </p:nvSpPr>
        <p:spPr bwMode="auto">
          <a:xfrm>
            <a:off x="3216275" y="5863744"/>
            <a:ext cx="2879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1600">
                <a:solidFill>
                  <a:srgbClr val="120B08"/>
                </a:solidFill>
                <a:latin typeface="Book Antiqua" panose="02040602050305030304" pitchFamily="18" charset="0"/>
                <a:cs typeface="Arial" panose="020B0604020202020204" pitchFamily="34" charset="0"/>
              </a:rPr>
              <a:t>Dry raw state of Garnet wastes, local sources</a:t>
            </a:r>
          </a:p>
        </p:txBody>
      </p:sp>
      <p:sp>
        <p:nvSpPr>
          <p:cNvPr id="19" name="TextBox 10">
            <a:extLst>
              <a:ext uri="{FF2B5EF4-FFF2-40B4-BE49-F238E27FC236}">
                <a16:creationId xmlns:a16="http://schemas.microsoft.com/office/drawing/2014/main" id="{A4C17D7C-2D43-6539-0BF2-E5525EBC5672}"/>
              </a:ext>
            </a:extLst>
          </p:cNvPr>
          <p:cNvSpPr txBox="1">
            <a:spLocks noChangeArrowheads="1"/>
          </p:cNvSpPr>
          <p:nvPr/>
        </p:nvSpPr>
        <p:spPr bwMode="auto">
          <a:xfrm>
            <a:off x="277792" y="1884020"/>
            <a:ext cx="115283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ko-KR" sz="2200" b="1">
                <a:solidFill>
                  <a:schemeClr val="accent3">
                    <a:lumMod val="50000"/>
                  </a:schemeClr>
                </a:solidFill>
                <a:latin typeface="Book Antiqua" panose="02040602050305030304" pitchFamily="18" charset="0"/>
              </a:rPr>
              <a:t>Granular sands of Garnet type (Garnets) &amp; The derived waterjet cutting Garnet wastes</a:t>
            </a:r>
            <a:endParaRPr lang="ro-RO" altLang="en-US" sz="2200" b="1">
              <a:solidFill>
                <a:schemeClr val="accent3">
                  <a:lumMod val="50000"/>
                </a:schemeClr>
              </a:solidFill>
              <a:latin typeface="Book Antiqua" panose="02040602050305030304" pitchFamily="18" charset="0"/>
            </a:endParaRPr>
          </a:p>
        </p:txBody>
      </p:sp>
    </p:spTree>
    <p:extLst>
      <p:ext uri="{BB962C8B-B14F-4D97-AF65-F5344CB8AC3E}">
        <p14:creationId xmlns:p14="http://schemas.microsoft.com/office/powerpoint/2010/main" val="2469336318"/>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b7fce66-bf2d-46b5-b59a-9f0018501bcd}" enabled="1" method="Standard" siteId="{f8a213d2-8f6c-400d-9e74-4e8b475316c6}" contentBits="0" removed="0"/>
</clbl:labelList>
</file>

<file path=docProps/app.xml><?xml version="1.0" encoding="utf-8"?>
<Properties xmlns="http://schemas.openxmlformats.org/officeDocument/2006/extended-properties" xmlns:vt="http://schemas.openxmlformats.org/officeDocument/2006/docPropsVTypes">
  <Template>TM03457464[[fn=Dividend]]</Template>
  <TotalTime>1016</TotalTime>
  <Words>3887</Words>
  <Application>Microsoft Office PowerPoint</Application>
  <PresentationFormat>Widescreen</PresentationFormat>
  <Paragraphs>349</Paragraphs>
  <Slides>36</Slides>
  <Notes>26</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36</vt:i4>
      </vt:variant>
    </vt:vector>
  </HeadingPairs>
  <TitlesOfParts>
    <vt:vector size="46" baseType="lpstr">
      <vt:lpstr>Arial</vt:lpstr>
      <vt:lpstr>Book Antiqua</vt:lpstr>
      <vt:lpstr>Calibri</vt:lpstr>
      <vt:lpstr>Century Gothic</vt:lpstr>
      <vt:lpstr>Gill Sans MT</vt:lpstr>
      <vt:lpstr>Tahoma</vt:lpstr>
      <vt:lpstr>Times New Roman</vt:lpstr>
      <vt:lpstr>Wingdings</vt:lpstr>
      <vt:lpstr>Wingdings 2</vt:lpstr>
      <vt:lpstr>Dividend</vt:lpstr>
      <vt:lpstr>COMPREHENSIVE STUDY ON ROMANIAN SPENT GARNET WASTES AS SAND SUBSTITUTION IN CEMENTITIOUS MATERIALS – AN OVERVIEW</vt:lpstr>
      <vt:lpstr>PowerPoint-presentasjon</vt:lpstr>
      <vt:lpstr>I. INTRODUCTION</vt:lpstr>
      <vt:lpstr>I. INTRODUCTION</vt:lpstr>
      <vt:lpstr>I. INTRODUCTION</vt:lpstr>
      <vt:lpstr>I. INTRODUCTION</vt:lpstr>
      <vt:lpstr>I. INTRODUCTION</vt:lpstr>
      <vt:lpstr>I. INTRODUCTION</vt:lpstr>
      <vt:lpstr>I. INTRODUCTION</vt:lpstr>
      <vt:lpstr>II. MATERIAL AND METHODS General approach of the experimental study</vt:lpstr>
      <vt:lpstr>II. MATERIAL AND METHODS General approach of the study</vt:lpstr>
      <vt:lpstr>II. MATERIAL AND METHODS General approach of the study</vt:lpstr>
      <vt:lpstr>II. MATERIAL AND METHODS General approach of the study</vt:lpstr>
      <vt:lpstr>II. MATERIAL AND METHODS  Raw materials</vt:lpstr>
      <vt:lpstr>II. MATERIAL AND METHODS  Mix proportion and specimen preparation</vt:lpstr>
      <vt:lpstr>III. RESULTS AND DISCUSSIONS  1. Extended compatibility evaluation Fresh state evaluation of the SG mixes</vt:lpstr>
      <vt:lpstr>III. RESULTS AND DISCUSSIONS  1. Extended compatibility evaluation Fresh state evaluation of the SG mixes</vt:lpstr>
      <vt:lpstr>III. RESULTS AND DISCUSSIONS  1. Extended compatibility evaluation Fresh state evaluation of the SG mixes</vt:lpstr>
      <vt:lpstr>III. RESULTS AND DISCUSSIONS  1. Extended compatibility evaluation Fresh state evaluation of the SG mixes</vt:lpstr>
      <vt:lpstr>III. RESULTS AND DISCUSSIONS  1. Extended compatibility evaluation Mechanical performance of the SG mixes</vt:lpstr>
      <vt:lpstr>III. RESULTS AND DISCUSSIONS 1. Extended compatibility evaluation Mechanical performance of the SG mixes</vt:lpstr>
      <vt:lpstr>III. RESULTS AND DISCUSSIONS  1. Extended compatibility evaluation Mechanical performance of the SG mixes</vt:lpstr>
      <vt:lpstr>II. MATERIAL AND METHODS: 2. Validation stage </vt:lpstr>
      <vt:lpstr>II. MATERIAL AND METHODS: 2. Validation stage </vt:lpstr>
      <vt:lpstr>II. MATERIAL AND METHODS / III. RESULTS AND DISCUSSIONS: 2. Validation stage </vt:lpstr>
      <vt:lpstr>III. RESULTS AND DISCUSSIONS  2. Validation Stage Mechanical evaluation of the SG mixes</vt:lpstr>
      <vt:lpstr>III. RESULTS AND DISCUSSIONS  2. Validation Stage Mechanical evaluation of the SG mixes</vt:lpstr>
      <vt:lpstr>II. MATERIAL AND METHODS: 3. Durability evaluation Freeze-thaw resistance</vt:lpstr>
      <vt:lpstr>III. RESULTS AND DISCUSSIONS 3. Durability evaluation Freeze-thaw resistance</vt:lpstr>
      <vt:lpstr>III. RESULTS AND DISCUSSIONS 3. Durability evaluation Freeze-thaw resistance</vt:lpstr>
      <vt:lpstr>III. RESULTS AND DISCUSSIONS 3. Durability evaluation Freeze-thaw resistance</vt:lpstr>
      <vt:lpstr>III. RESULTS AND DISCUSSIONS 3. Durability evaluation Freeze-thaw resistance</vt:lpstr>
      <vt:lpstr> IV. CONCLUSIONS: </vt:lpstr>
      <vt:lpstr> IV. CONCLUSIONS and future perspectives </vt:lpstr>
      <vt:lpstr> IV. CONCLUSIONS and future perspectives </vt:lpstr>
      <vt:lpstr> IV. CONCLUSIONS and future perspectives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Ana Vasile</dc:creator>
  <cp:lastModifiedBy>Vanessa Grace Ochon Booc</cp:lastModifiedBy>
  <cp:revision>27</cp:revision>
  <dcterms:created xsi:type="dcterms:W3CDTF">2025-05-26T06:06:14Z</dcterms:created>
  <dcterms:modified xsi:type="dcterms:W3CDTF">2025-06-13T08:05:43Z</dcterms:modified>
</cp:coreProperties>
</file>