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0"/>
  </p:notesMasterIdLst>
  <p:sldIdLst>
    <p:sldId id="256" r:id="rId2"/>
    <p:sldId id="257" r:id="rId3"/>
    <p:sldId id="329" r:id="rId4"/>
    <p:sldId id="331" r:id="rId5"/>
    <p:sldId id="332" r:id="rId6"/>
    <p:sldId id="333" r:id="rId7"/>
    <p:sldId id="310" r:id="rId8"/>
    <p:sldId id="334" r:id="rId9"/>
    <p:sldId id="335" r:id="rId10"/>
    <p:sldId id="336" r:id="rId11"/>
    <p:sldId id="338" r:id="rId12"/>
    <p:sldId id="340" r:id="rId13"/>
    <p:sldId id="337" r:id="rId14"/>
    <p:sldId id="339" r:id="rId15"/>
    <p:sldId id="342" r:id="rId16"/>
    <p:sldId id="341" r:id="rId17"/>
    <p:sldId id="343" r:id="rId18"/>
    <p:sldId id="344" r:id="rId19"/>
    <p:sldId id="345" r:id="rId20"/>
    <p:sldId id="346" r:id="rId21"/>
    <p:sldId id="347" r:id="rId22"/>
    <p:sldId id="349" r:id="rId23"/>
    <p:sldId id="350" r:id="rId24"/>
    <p:sldId id="351" r:id="rId25"/>
    <p:sldId id="352" r:id="rId26"/>
    <p:sldId id="322" r:id="rId27"/>
    <p:sldId id="353" r:id="rId28"/>
    <p:sldId id="32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EB4"/>
    <a:srgbClr val="FFFFFF"/>
    <a:srgbClr val="8CB64A"/>
    <a:srgbClr val="1F3731"/>
    <a:srgbClr val="305248"/>
    <a:srgbClr val="B8CE90"/>
    <a:srgbClr val="1B332C"/>
    <a:srgbClr val="284D42"/>
    <a:srgbClr val="D1E2B7"/>
    <a:srgbClr val="BAD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4660"/>
  </p:normalViewPr>
  <p:slideViewPr>
    <p:cSldViewPr snapToGrid="0">
      <p:cViewPr varScale="1">
        <p:scale>
          <a:sx n="120" d="100"/>
          <a:sy n="120" d="100"/>
        </p:scale>
        <p:origin x="2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CC22E-F303-46CD-A385-5524B2506F44}" type="datetimeFigureOut">
              <a:rPr lang="en-US" smtClean="0"/>
              <a:t>6/13/2025</a:t>
            </a:fld>
            <a:endParaRPr lang="en-US"/>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84FAE-07BB-40F3-9766-DD1D3759006E}" type="slidenum">
              <a:rPr lang="en-US" smtClean="0"/>
              <a:t>‹#›</a:t>
            </a:fld>
            <a:endParaRPr lang="en-US"/>
          </a:p>
        </p:txBody>
      </p:sp>
    </p:spTree>
    <p:extLst>
      <p:ext uri="{BB962C8B-B14F-4D97-AF65-F5344CB8AC3E}">
        <p14:creationId xmlns:p14="http://schemas.microsoft.com/office/powerpoint/2010/main" val="544605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A44FA-111D-D7BE-0209-D289A36EBF69}"/>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58191AA4-5705-A80B-E44A-D88C783A98A0}"/>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A5543213-4DF3-0E7E-5541-19819E82046F}"/>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9C030428-6863-99C6-A2F9-A6723058AEFC}"/>
              </a:ext>
            </a:extLst>
          </p:cNvPr>
          <p:cNvSpPr>
            <a:spLocks noGrp="1"/>
          </p:cNvSpPr>
          <p:nvPr>
            <p:ph type="sldNum" sz="quarter" idx="5"/>
          </p:nvPr>
        </p:nvSpPr>
        <p:spPr/>
        <p:txBody>
          <a:bodyPr/>
          <a:lstStyle/>
          <a:p>
            <a:fld id="{10484FAE-07BB-40F3-9766-DD1D3759006E}" type="slidenum">
              <a:rPr lang="en-US" smtClean="0"/>
              <a:t>7</a:t>
            </a:fld>
            <a:endParaRPr lang="en-US"/>
          </a:p>
        </p:txBody>
      </p:sp>
    </p:spTree>
    <p:extLst>
      <p:ext uri="{BB962C8B-B14F-4D97-AF65-F5344CB8AC3E}">
        <p14:creationId xmlns:p14="http://schemas.microsoft.com/office/powerpoint/2010/main" val="220394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BC92F-C3CF-A508-445F-0A81532EE43B}"/>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9FAD52B6-7653-3F1A-D6E3-4DFABBCF1E67}"/>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351450A8-DCFC-296E-F40C-5999BD3D5E87}"/>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808E55C1-3D25-5E59-CAA2-5AE3807E183C}"/>
              </a:ext>
            </a:extLst>
          </p:cNvPr>
          <p:cNvSpPr>
            <a:spLocks noGrp="1"/>
          </p:cNvSpPr>
          <p:nvPr>
            <p:ph type="sldNum" sz="quarter" idx="5"/>
          </p:nvPr>
        </p:nvSpPr>
        <p:spPr/>
        <p:txBody>
          <a:bodyPr/>
          <a:lstStyle/>
          <a:p>
            <a:fld id="{10484FAE-07BB-40F3-9766-DD1D3759006E}" type="slidenum">
              <a:rPr lang="en-US" smtClean="0"/>
              <a:t>16</a:t>
            </a:fld>
            <a:endParaRPr lang="en-US"/>
          </a:p>
        </p:txBody>
      </p:sp>
    </p:spTree>
    <p:extLst>
      <p:ext uri="{BB962C8B-B14F-4D97-AF65-F5344CB8AC3E}">
        <p14:creationId xmlns:p14="http://schemas.microsoft.com/office/powerpoint/2010/main" val="2181897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B3868-1E3B-6DA3-A598-E949DB34BE6A}"/>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56ABD03-4B1A-0B43-DC61-239F7359E14F}"/>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E57DD139-0F2C-BB73-03E3-505156A8FB87}"/>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79B94F45-1AB5-7196-C0DA-395304B8C5E1}"/>
              </a:ext>
            </a:extLst>
          </p:cNvPr>
          <p:cNvSpPr>
            <a:spLocks noGrp="1"/>
          </p:cNvSpPr>
          <p:nvPr>
            <p:ph type="sldNum" sz="quarter" idx="5"/>
          </p:nvPr>
        </p:nvSpPr>
        <p:spPr/>
        <p:txBody>
          <a:bodyPr/>
          <a:lstStyle/>
          <a:p>
            <a:fld id="{10484FAE-07BB-40F3-9766-DD1D3759006E}" type="slidenum">
              <a:rPr lang="en-US" smtClean="0"/>
              <a:t>17</a:t>
            </a:fld>
            <a:endParaRPr lang="en-US"/>
          </a:p>
        </p:txBody>
      </p:sp>
    </p:spTree>
    <p:extLst>
      <p:ext uri="{BB962C8B-B14F-4D97-AF65-F5344CB8AC3E}">
        <p14:creationId xmlns:p14="http://schemas.microsoft.com/office/powerpoint/2010/main" val="192619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698E5-D625-A087-41FA-A237903E92CC}"/>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1169D05-8E37-C1FD-FC0A-DDAD09F7D3DC}"/>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02AC08DA-6F6A-BA47-772F-D7326CA7ED01}"/>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C0F366B9-28C3-66E8-EB47-B347811A5FD0}"/>
              </a:ext>
            </a:extLst>
          </p:cNvPr>
          <p:cNvSpPr>
            <a:spLocks noGrp="1"/>
          </p:cNvSpPr>
          <p:nvPr>
            <p:ph type="sldNum" sz="quarter" idx="5"/>
          </p:nvPr>
        </p:nvSpPr>
        <p:spPr/>
        <p:txBody>
          <a:bodyPr/>
          <a:lstStyle/>
          <a:p>
            <a:fld id="{10484FAE-07BB-40F3-9766-DD1D3759006E}" type="slidenum">
              <a:rPr lang="en-US" smtClean="0"/>
              <a:t>26</a:t>
            </a:fld>
            <a:endParaRPr lang="en-US"/>
          </a:p>
        </p:txBody>
      </p:sp>
    </p:spTree>
    <p:extLst>
      <p:ext uri="{BB962C8B-B14F-4D97-AF65-F5344CB8AC3E}">
        <p14:creationId xmlns:p14="http://schemas.microsoft.com/office/powerpoint/2010/main" val="3649985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C5B82-1E46-9791-9B00-50EE50EEA4D6}"/>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756C1671-DB6B-CEE2-A891-C1DE7BA1CA88}"/>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D7052FA1-7969-F120-3357-828516D6151E}"/>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0AC7A857-253A-735A-D75D-B4D7430DF90E}"/>
              </a:ext>
            </a:extLst>
          </p:cNvPr>
          <p:cNvSpPr>
            <a:spLocks noGrp="1"/>
          </p:cNvSpPr>
          <p:nvPr>
            <p:ph type="sldNum" sz="quarter" idx="5"/>
          </p:nvPr>
        </p:nvSpPr>
        <p:spPr/>
        <p:txBody>
          <a:bodyPr/>
          <a:lstStyle/>
          <a:p>
            <a:fld id="{10484FAE-07BB-40F3-9766-DD1D3759006E}" type="slidenum">
              <a:rPr lang="en-US" smtClean="0"/>
              <a:t>27</a:t>
            </a:fld>
            <a:endParaRPr lang="en-US"/>
          </a:p>
        </p:txBody>
      </p:sp>
    </p:spTree>
    <p:extLst>
      <p:ext uri="{BB962C8B-B14F-4D97-AF65-F5344CB8AC3E}">
        <p14:creationId xmlns:p14="http://schemas.microsoft.com/office/powerpoint/2010/main" val="881759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67A8-DB3A-68D2-C44A-B5AC7F0A76E6}"/>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4CC8A58B-86D1-B9B3-9FCE-6D8E8FF02C3B}"/>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FBE45091-6254-0B38-CD42-9EB3A613C2E0}"/>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F2391678-EF5B-7752-1410-98FFA5BD9A39}"/>
              </a:ext>
            </a:extLst>
          </p:cNvPr>
          <p:cNvSpPr>
            <a:spLocks noGrp="1"/>
          </p:cNvSpPr>
          <p:nvPr>
            <p:ph type="sldNum" sz="quarter" idx="5"/>
          </p:nvPr>
        </p:nvSpPr>
        <p:spPr/>
        <p:txBody>
          <a:bodyPr/>
          <a:lstStyle/>
          <a:p>
            <a:fld id="{10484FAE-07BB-40F3-9766-DD1D3759006E}" type="slidenum">
              <a:rPr lang="en-US" smtClean="0"/>
              <a:t>28</a:t>
            </a:fld>
            <a:endParaRPr lang="en-US"/>
          </a:p>
        </p:txBody>
      </p:sp>
    </p:spTree>
    <p:extLst>
      <p:ext uri="{BB962C8B-B14F-4D97-AF65-F5344CB8AC3E}">
        <p14:creationId xmlns:p14="http://schemas.microsoft.com/office/powerpoint/2010/main" val="22690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0C18-A0CE-D3A1-B55E-0D908C28E5F2}"/>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DC6BE4AB-E8E0-F338-770F-537E1C7B8F92}"/>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C60BF85D-27D0-0899-2F83-864A947BFB21}"/>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F58A1525-8707-149B-10EB-8E81E8FCBFBE}"/>
              </a:ext>
            </a:extLst>
          </p:cNvPr>
          <p:cNvSpPr>
            <a:spLocks noGrp="1"/>
          </p:cNvSpPr>
          <p:nvPr>
            <p:ph type="sldNum" sz="quarter" idx="5"/>
          </p:nvPr>
        </p:nvSpPr>
        <p:spPr/>
        <p:txBody>
          <a:bodyPr/>
          <a:lstStyle/>
          <a:p>
            <a:fld id="{10484FAE-07BB-40F3-9766-DD1D3759006E}" type="slidenum">
              <a:rPr lang="en-US" smtClean="0"/>
              <a:t>8</a:t>
            </a:fld>
            <a:endParaRPr lang="en-US"/>
          </a:p>
        </p:txBody>
      </p:sp>
    </p:spTree>
    <p:extLst>
      <p:ext uri="{BB962C8B-B14F-4D97-AF65-F5344CB8AC3E}">
        <p14:creationId xmlns:p14="http://schemas.microsoft.com/office/powerpoint/2010/main" val="55430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EA884-942D-14C3-4A77-35C2141E03BA}"/>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C70FEDBC-5F9C-7816-6648-03342DB81C14}"/>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7BE48B64-5E1A-14E0-FE4D-8ECA5687D3E2}"/>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F21C2885-13A8-64AF-B904-D43510CD2B36}"/>
              </a:ext>
            </a:extLst>
          </p:cNvPr>
          <p:cNvSpPr>
            <a:spLocks noGrp="1"/>
          </p:cNvSpPr>
          <p:nvPr>
            <p:ph type="sldNum" sz="quarter" idx="5"/>
          </p:nvPr>
        </p:nvSpPr>
        <p:spPr/>
        <p:txBody>
          <a:bodyPr/>
          <a:lstStyle/>
          <a:p>
            <a:fld id="{10484FAE-07BB-40F3-9766-DD1D3759006E}" type="slidenum">
              <a:rPr lang="en-US" smtClean="0"/>
              <a:t>9</a:t>
            </a:fld>
            <a:endParaRPr lang="en-US"/>
          </a:p>
        </p:txBody>
      </p:sp>
    </p:spTree>
    <p:extLst>
      <p:ext uri="{BB962C8B-B14F-4D97-AF65-F5344CB8AC3E}">
        <p14:creationId xmlns:p14="http://schemas.microsoft.com/office/powerpoint/2010/main" val="6607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5E653-3C14-4997-99F1-5C047DA90F46}"/>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AED043B5-B0AE-02F6-8E72-E728A1FB18E7}"/>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EAF1C3F2-1731-7875-C3A0-4420663865BD}"/>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434C093B-AA91-5DB5-90AA-062067E7C63E}"/>
              </a:ext>
            </a:extLst>
          </p:cNvPr>
          <p:cNvSpPr>
            <a:spLocks noGrp="1"/>
          </p:cNvSpPr>
          <p:nvPr>
            <p:ph type="sldNum" sz="quarter" idx="5"/>
          </p:nvPr>
        </p:nvSpPr>
        <p:spPr/>
        <p:txBody>
          <a:bodyPr/>
          <a:lstStyle/>
          <a:p>
            <a:fld id="{10484FAE-07BB-40F3-9766-DD1D3759006E}" type="slidenum">
              <a:rPr lang="en-US" smtClean="0"/>
              <a:t>10</a:t>
            </a:fld>
            <a:endParaRPr lang="en-US"/>
          </a:p>
        </p:txBody>
      </p:sp>
    </p:spTree>
    <p:extLst>
      <p:ext uri="{BB962C8B-B14F-4D97-AF65-F5344CB8AC3E}">
        <p14:creationId xmlns:p14="http://schemas.microsoft.com/office/powerpoint/2010/main" val="13756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7CE2D-28B4-9FC5-30B4-80397FE92BC1}"/>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1F2514E-E928-B2FC-EEFE-97F9D2810530}"/>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7841301B-3253-EDA5-A838-E003A0B170E1}"/>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26A326B7-677B-E52B-0927-ED6DCAAE634D}"/>
              </a:ext>
            </a:extLst>
          </p:cNvPr>
          <p:cNvSpPr>
            <a:spLocks noGrp="1"/>
          </p:cNvSpPr>
          <p:nvPr>
            <p:ph type="sldNum" sz="quarter" idx="5"/>
          </p:nvPr>
        </p:nvSpPr>
        <p:spPr/>
        <p:txBody>
          <a:bodyPr/>
          <a:lstStyle/>
          <a:p>
            <a:fld id="{10484FAE-07BB-40F3-9766-DD1D3759006E}" type="slidenum">
              <a:rPr lang="en-US" smtClean="0"/>
              <a:t>11</a:t>
            </a:fld>
            <a:endParaRPr lang="en-US"/>
          </a:p>
        </p:txBody>
      </p:sp>
    </p:spTree>
    <p:extLst>
      <p:ext uri="{BB962C8B-B14F-4D97-AF65-F5344CB8AC3E}">
        <p14:creationId xmlns:p14="http://schemas.microsoft.com/office/powerpoint/2010/main" val="405165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2B539-6F19-D3DE-7FD5-7077C4DC2899}"/>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EAD8989C-D3F2-0B5D-5170-1DD240021380}"/>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D93DAB35-5A97-3918-7CF7-10792C082110}"/>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5BAAB4D4-62E7-7DE3-95E1-65C0A564DBA8}"/>
              </a:ext>
            </a:extLst>
          </p:cNvPr>
          <p:cNvSpPr>
            <a:spLocks noGrp="1"/>
          </p:cNvSpPr>
          <p:nvPr>
            <p:ph type="sldNum" sz="quarter" idx="5"/>
          </p:nvPr>
        </p:nvSpPr>
        <p:spPr/>
        <p:txBody>
          <a:bodyPr/>
          <a:lstStyle/>
          <a:p>
            <a:fld id="{10484FAE-07BB-40F3-9766-DD1D3759006E}" type="slidenum">
              <a:rPr lang="en-US" smtClean="0"/>
              <a:t>12</a:t>
            </a:fld>
            <a:endParaRPr lang="en-US"/>
          </a:p>
        </p:txBody>
      </p:sp>
    </p:spTree>
    <p:extLst>
      <p:ext uri="{BB962C8B-B14F-4D97-AF65-F5344CB8AC3E}">
        <p14:creationId xmlns:p14="http://schemas.microsoft.com/office/powerpoint/2010/main" val="427890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AE973-E26D-86D1-695C-9597967531EC}"/>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95472695-AEB8-04F3-A87D-99E8D749AC8C}"/>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8B808C8E-BEF9-E75D-53B9-3F23B2A2AAF4}"/>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292263CB-AED8-AEDD-B5F0-87477C7FC0E4}"/>
              </a:ext>
            </a:extLst>
          </p:cNvPr>
          <p:cNvSpPr>
            <a:spLocks noGrp="1"/>
          </p:cNvSpPr>
          <p:nvPr>
            <p:ph type="sldNum" sz="quarter" idx="5"/>
          </p:nvPr>
        </p:nvSpPr>
        <p:spPr/>
        <p:txBody>
          <a:bodyPr/>
          <a:lstStyle/>
          <a:p>
            <a:fld id="{10484FAE-07BB-40F3-9766-DD1D3759006E}" type="slidenum">
              <a:rPr lang="en-US" smtClean="0"/>
              <a:t>13</a:t>
            </a:fld>
            <a:endParaRPr lang="en-US"/>
          </a:p>
        </p:txBody>
      </p:sp>
    </p:spTree>
    <p:extLst>
      <p:ext uri="{BB962C8B-B14F-4D97-AF65-F5344CB8AC3E}">
        <p14:creationId xmlns:p14="http://schemas.microsoft.com/office/powerpoint/2010/main" val="373259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D7EBB-30E8-3E02-49DA-E0BBB617E5B2}"/>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62FEE7FD-189C-A7BB-E047-80816AB6E6FC}"/>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7604D3F1-1768-C017-A68B-FA875E2A96C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70371E5F-F903-CC4D-3895-8427E91C67E6}"/>
              </a:ext>
            </a:extLst>
          </p:cNvPr>
          <p:cNvSpPr>
            <a:spLocks noGrp="1"/>
          </p:cNvSpPr>
          <p:nvPr>
            <p:ph type="sldNum" sz="quarter" idx="5"/>
          </p:nvPr>
        </p:nvSpPr>
        <p:spPr/>
        <p:txBody>
          <a:bodyPr/>
          <a:lstStyle/>
          <a:p>
            <a:fld id="{10484FAE-07BB-40F3-9766-DD1D3759006E}" type="slidenum">
              <a:rPr lang="en-US" smtClean="0"/>
              <a:t>14</a:t>
            </a:fld>
            <a:endParaRPr lang="en-US"/>
          </a:p>
        </p:txBody>
      </p:sp>
    </p:spTree>
    <p:extLst>
      <p:ext uri="{BB962C8B-B14F-4D97-AF65-F5344CB8AC3E}">
        <p14:creationId xmlns:p14="http://schemas.microsoft.com/office/powerpoint/2010/main" val="315931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77F81-4AB4-C503-7805-A446E3109AFB}"/>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D0E1DBD6-3575-5A00-D40C-E711D46ECD68}"/>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2E7C79E6-AF1C-0C82-F63D-CEF857112CDE}"/>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93E60599-50C1-6511-8454-B1999F2D339F}"/>
              </a:ext>
            </a:extLst>
          </p:cNvPr>
          <p:cNvSpPr>
            <a:spLocks noGrp="1"/>
          </p:cNvSpPr>
          <p:nvPr>
            <p:ph type="sldNum" sz="quarter" idx="5"/>
          </p:nvPr>
        </p:nvSpPr>
        <p:spPr/>
        <p:txBody>
          <a:bodyPr/>
          <a:lstStyle/>
          <a:p>
            <a:fld id="{10484FAE-07BB-40F3-9766-DD1D3759006E}" type="slidenum">
              <a:rPr lang="en-US" smtClean="0"/>
              <a:t>15</a:t>
            </a:fld>
            <a:endParaRPr lang="en-US"/>
          </a:p>
        </p:txBody>
      </p:sp>
    </p:spTree>
    <p:extLst>
      <p:ext uri="{BB962C8B-B14F-4D97-AF65-F5344CB8AC3E}">
        <p14:creationId xmlns:p14="http://schemas.microsoft.com/office/powerpoint/2010/main" val="341041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ro-RO"/>
              <a:t>Faceți clic pentru a edita stilul de titlu coordonator</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a edita stilul de subtitlu coordonator</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417293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374651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302361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ro-RO"/>
              <a:t>Faceți clic pentru a edita stilul de titlu coordonator</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259717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803122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427463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FDEF4811-998B-4BA9-9374-84CB20D27A1D}" type="datetimeFigureOut">
              <a:rPr lang="en-US" smtClean="0"/>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96276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FDEF4811-998B-4BA9-9374-84CB20D27A1D}" type="datetimeFigureOut">
              <a:rPr lang="en-US" smtClean="0"/>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415456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F4811-998B-4BA9-9374-84CB20D27A1D}" type="datetimeFigureOut">
              <a:rPr lang="en-US" smtClean="0"/>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29527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ro-RO"/>
              <a:t>Faceți clic pentru a edita stilul de titlu coordonator</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409110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186415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0B5574E-7E70-4B7C-9C2E-A2BA875D4714}"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6883349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65C2A44-1FDC-1FC2-8FA3-23C8CF065304}"/>
              </a:ext>
            </a:extLst>
          </p:cNvPr>
          <p:cNvSpPr>
            <a:spLocks noGrp="1"/>
          </p:cNvSpPr>
          <p:nvPr>
            <p:ph type="ctrTitle"/>
          </p:nvPr>
        </p:nvSpPr>
        <p:spPr>
          <a:xfrm>
            <a:off x="886674" y="3114720"/>
            <a:ext cx="10964876" cy="1324356"/>
          </a:xfrm>
        </p:spPr>
        <p:txBody>
          <a:bodyPr>
            <a:noAutofit/>
          </a:bodyPr>
          <a:lstStyle/>
          <a:p>
            <a:pPr algn="ctr"/>
            <a:r>
              <a:rPr lang="en-US" sz="2700" cap="none">
                <a:solidFill>
                  <a:schemeClr val="accent2"/>
                </a:solidFill>
                <a:latin typeface="Book Antiqua" panose="02040602050305030304" pitchFamily="18" charset="0"/>
                <a:ea typeface="+mn-ea"/>
                <a:cs typeface="+mn-cs"/>
              </a:rPr>
              <a:t>CARLO SCARPA RESTORATIVE CONCEPT APPLIED TO THE PAVEMENT LOCATED IN THE PIAZZA OF SIENA (ITALY): A CASE STUDY / A SUSTAINABLE APPROACH</a:t>
            </a:r>
            <a:endParaRPr lang="en-US" sz="2700" cap="none" dirty="0">
              <a:solidFill>
                <a:schemeClr val="accent2"/>
              </a:solidFill>
              <a:latin typeface="Book Antiqua" panose="02040602050305030304" pitchFamily="18" charset="0"/>
              <a:ea typeface="+mn-ea"/>
              <a:cs typeface="+mn-cs"/>
            </a:endParaRPr>
          </a:p>
        </p:txBody>
      </p:sp>
      <p:pic>
        <p:nvPicPr>
          <p:cNvPr id="7" name="Picture 6">
            <a:extLst>
              <a:ext uri="{FF2B5EF4-FFF2-40B4-BE49-F238E27FC236}">
                <a16:creationId xmlns:a16="http://schemas.microsoft.com/office/drawing/2014/main" id="{0ADB70C0-212E-8A37-6779-1559A9A00D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165" y="170699"/>
            <a:ext cx="2676454" cy="1847185"/>
          </a:xfrm>
          <a:prstGeom prst="rect">
            <a:avLst/>
          </a:prstGeom>
        </p:spPr>
      </p:pic>
      <p:pic>
        <p:nvPicPr>
          <p:cNvPr id="8" name="Picture 7">
            <a:extLst>
              <a:ext uri="{FF2B5EF4-FFF2-40B4-BE49-F238E27FC236}">
                <a16:creationId xmlns:a16="http://schemas.microsoft.com/office/drawing/2014/main" id="{8DB24CAF-B0AA-3428-BA40-82D21B566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3" t="10049" r="4724" b="11484"/>
          <a:stretch>
            <a:fillRect/>
          </a:stretch>
        </p:blipFill>
        <p:spPr bwMode="auto">
          <a:xfrm>
            <a:off x="9967187" y="623199"/>
            <a:ext cx="18843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Text&#10;&#10;Description automatically generated">
            <a:extLst>
              <a:ext uri="{FF2B5EF4-FFF2-40B4-BE49-F238E27FC236}">
                <a16:creationId xmlns:a16="http://schemas.microsoft.com/office/drawing/2014/main" id="{633D1709-5E37-CD0D-E989-3747D21857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2791" y="1518591"/>
            <a:ext cx="2525708" cy="83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C0CB840-D17F-7A26-2AC3-C76FA2B7FEDA}"/>
              </a:ext>
            </a:extLst>
          </p:cNvPr>
          <p:cNvPicPr>
            <a:picLocks noChangeAspect="1"/>
          </p:cNvPicPr>
          <p:nvPr/>
        </p:nvPicPr>
        <p:blipFill>
          <a:blip r:embed="rId5"/>
          <a:stretch>
            <a:fillRect/>
          </a:stretch>
        </p:blipFill>
        <p:spPr>
          <a:xfrm>
            <a:off x="3356157" y="217459"/>
            <a:ext cx="6519954" cy="1161390"/>
          </a:xfrm>
          <a:prstGeom prst="rect">
            <a:avLst/>
          </a:prstGeom>
        </p:spPr>
      </p:pic>
      <p:sp>
        <p:nvSpPr>
          <p:cNvPr id="15" name="TextBox 15">
            <a:extLst>
              <a:ext uri="{FF2B5EF4-FFF2-40B4-BE49-F238E27FC236}">
                <a16:creationId xmlns:a16="http://schemas.microsoft.com/office/drawing/2014/main" id="{7D45D58E-0508-EDCE-36F2-6DFCFAC26AF3}"/>
              </a:ext>
            </a:extLst>
          </p:cNvPr>
          <p:cNvSpPr txBox="1">
            <a:spLocks noChangeArrowheads="1"/>
          </p:cNvSpPr>
          <p:nvPr/>
        </p:nvSpPr>
        <p:spPr bwMode="auto">
          <a:xfrm>
            <a:off x="1346452" y="4310171"/>
            <a:ext cx="9285840" cy="88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fontAlgn="base">
              <a:lnSpc>
                <a:spcPct val="150000"/>
              </a:lnSpc>
              <a:spcBef>
                <a:spcPct val="0"/>
              </a:spcBef>
              <a:spcAft>
                <a:spcPct val="0"/>
              </a:spcAft>
              <a:buClrTx/>
              <a:buSzTx/>
              <a:buNone/>
            </a:pPr>
            <a:r>
              <a:rPr lang="en-US" altLang="en-US" sz="1800" b="1">
                <a:solidFill>
                  <a:schemeClr val="bg2"/>
                </a:solidFill>
                <a:latin typeface="Book Antiqua" panose="02040602050305030304" pitchFamily="18" charset="0"/>
                <a:cs typeface="Times New Roman" panose="02020603050405020304" pitchFamily="18" charset="0"/>
              </a:rPr>
              <a:t>Luiza VARGA</a:t>
            </a:r>
            <a:r>
              <a:rPr lang="en-US" altLang="en-US" sz="1800" b="1" baseline="30000">
                <a:solidFill>
                  <a:schemeClr val="bg2"/>
                </a:solidFill>
                <a:latin typeface="Book Antiqua" panose="02040602050305030304" pitchFamily="18" charset="0"/>
                <a:cs typeface="Times New Roman" panose="02020603050405020304" pitchFamily="18" charset="0"/>
              </a:rPr>
              <a:t>1</a:t>
            </a:r>
            <a:r>
              <a:rPr lang="en-US" altLang="en-US" sz="1800" b="1">
                <a:solidFill>
                  <a:schemeClr val="bg2"/>
                </a:solidFill>
                <a:latin typeface="Book Antiqua" panose="02040602050305030304" pitchFamily="18" charset="0"/>
                <a:cs typeface="Times New Roman" panose="02020603050405020304" pitchFamily="18" charset="0"/>
              </a:rPr>
              <a:t>, Cornelia BAERĂ</a:t>
            </a:r>
            <a:r>
              <a:rPr lang="en-US" altLang="en-US" sz="1800" b="1" baseline="30000">
                <a:solidFill>
                  <a:schemeClr val="bg2"/>
                </a:solidFill>
                <a:latin typeface="Book Antiqua" panose="02040602050305030304" pitchFamily="18" charset="0"/>
                <a:cs typeface="Times New Roman" panose="02020603050405020304" pitchFamily="18" charset="0"/>
              </a:rPr>
              <a:t>2,3</a:t>
            </a:r>
            <a:r>
              <a:rPr lang="en-US" altLang="en-US" sz="1800" b="1">
                <a:solidFill>
                  <a:schemeClr val="bg2"/>
                </a:solidFill>
                <a:latin typeface="Book Antiqua" panose="02040602050305030304" pitchFamily="18" charset="0"/>
                <a:cs typeface="Times New Roman" panose="02020603050405020304" pitchFamily="18" charset="0"/>
              </a:rPr>
              <a:t>, Aurelian GRUIN</a:t>
            </a:r>
            <a:r>
              <a:rPr lang="en-US" altLang="en-US" sz="1800" b="1" baseline="30000">
                <a:solidFill>
                  <a:schemeClr val="bg2"/>
                </a:solidFill>
                <a:latin typeface="Book Antiqua" panose="02040602050305030304" pitchFamily="18" charset="0"/>
                <a:cs typeface="Times New Roman" panose="02020603050405020304" pitchFamily="18" charset="0"/>
              </a:rPr>
              <a:t>2,4</a:t>
            </a:r>
            <a:r>
              <a:rPr lang="en-US" altLang="en-US" sz="1800" b="1">
                <a:solidFill>
                  <a:schemeClr val="bg2"/>
                </a:solidFill>
                <a:latin typeface="Book Antiqua" panose="02040602050305030304" pitchFamily="18" charset="0"/>
                <a:cs typeface="Times New Roman" panose="02020603050405020304" pitchFamily="18" charset="0"/>
              </a:rPr>
              <a:t>, </a:t>
            </a:r>
          </a:p>
          <a:p>
            <a:pPr algn="ctr" fontAlgn="base">
              <a:lnSpc>
                <a:spcPct val="150000"/>
              </a:lnSpc>
              <a:spcBef>
                <a:spcPct val="0"/>
              </a:spcBef>
              <a:spcAft>
                <a:spcPct val="0"/>
              </a:spcAft>
              <a:buClrTx/>
              <a:buSzTx/>
              <a:buNone/>
            </a:pPr>
            <a:r>
              <a:rPr lang="en-US" altLang="en-US" sz="1800" b="1">
                <a:solidFill>
                  <a:schemeClr val="bg2"/>
                </a:solidFill>
                <a:latin typeface="Book Antiqua" panose="02040602050305030304" pitchFamily="18" charset="0"/>
                <a:cs typeface="Times New Roman" panose="02020603050405020304" pitchFamily="18" charset="0"/>
              </a:rPr>
              <a:t>Bogdan TOFAN</a:t>
            </a:r>
            <a:r>
              <a:rPr lang="en-US" altLang="en-US" sz="1800" b="1" baseline="30000">
                <a:solidFill>
                  <a:schemeClr val="bg2"/>
                </a:solidFill>
                <a:latin typeface="Book Antiqua" panose="02040602050305030304" pitchFamily="18" charset="0"/>
                <a:cs typeface="Times New Roman" panose="02020603050405020304" pitchFamily="18" charset="0"/>
              </a:rPr>
              <a:t>1</a:t>
            </a:r>
            <a:r>
              <a:rPr lang="en-US" altLang="en-US" sz="1800" b="1">
                <a:solidFill>
                  <a:schemeClr val="bg2"/>
                </a:solidFill>
                <a:latin typeface="Book Antiqua" panose="02040602050305030304" pitchFamily="18" charset="0"/>
                <a:cs typeface="Times New Roman" panose="02020603050405020304" pitchFamily="18" charset="0"/>
              </a:rPr>
              <a:t> , Tommaso VENTURINI</a:t>
            </a:r>
            <a:r>
              <a:rPr lang="en-US" altLang="en-US" sz="1800" b="1" baseline="30000">
                <a:solidFill>
                  <a:schemeClr val="bg2"/>
                </a:solidFill>
                <a:latin typeface="Book Antiqua" panose="02040602050305030304" pitchFamily="18" charset="0"/>
                <a:cs typeface="Times New Roman" panose="02020603050405020304" pitchFamily="18" charset="0"/>
              </a:rPr>
              <a:t>5</a:t>
            </a:r>
            <a:endParaRPr lang="en-US" altLang="en-US" sz="1400">
              <a:solidFill>
                <a:schemeClr val="bg2"/>
              </a:solidFill>
              <a:latin typeface="Book Antiqua" panose="02040602050305030304" pitchFamily="18" charset="0"/>
              <a:ea typeface="Calibri" panose="020F0502020204030204" pitchFamily="34" charset="0"/>
              <a:cs typeface="Times New Roman" panose="02020603050405020304" pitchFamily="18" charset="0"/>
            </a:endParaRPr>
          </a:p>
        </p:txBody>
      </p:sp>
      <p:sp>
        <p:nvSpPr>
          <p:cNvPr id="16" name="Rectangle 2">
            <a:extLst>
              <a:ext uri="{FF2B5EF4-FFF2-40B4-BE49-F238E27FC236}">
                <a16:creationId xmlns:a16="http://schemas.microsoft.com/office/drawing/2014/main" id="{8184D4A2-838D-781C-D564-F2353B055E58}"/>
              </a:ext>
            </a:extLst>
          </p:cNvPr>
          <p:cNvSpPr>
            <a:spLocks noChangeArrowheads="1"/>
          </p:cNvSpPr>
          <p:nvPr/>
        </p:nvSpPr>
        <p:spPr bwMode="auto">
          <a:xfrm>
            <a:off x="447261" y="5182205"/>
            <a:ext cx="11084222" cy="105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1</a:t>
            </a:r>
            <a:r>
              <a:rPr lang="en-US" altLang="en-US" sz="1300">
                <a:solidFill>
                  <a:srgbClr val="CEDEB4"/>
                </a:solidFill>
                <a:latin typeface="Book Antiqua" panose="02040602050305030304" pitchFamily="18" charset="0"/>
                <a:cs typeface="Tahoma" panose="020B0604030504040204" pitchFamily="34" charset="0"/>
              </a:rPr>
              <a:t>"Ion Mincu" University of Architecture and Urban Planning</a:t>
            </a:r>
            <a:r>
              <a:rPr lang="en-GB" altLang="en-US" sz="1300">
                <a:solidFill>
                  <a:srgbClr val="CEDEB4"/>
                </a:solidFill>
                <a:latin typeface="Book Antiqua" panose="02040602050305030304" pitchFamily="18" charset="0"/>
                <a:cs typeface="Tahoma" panose="020B0604030504040204" pitchFamily="34" charset="0"/>
              </a:rPr>
              <a:t>, </a:t>
            </a:r>
            <a:r>
              <a:rPr lang="en-US" altLang="en-US" sz="1300">
                <a:solidFill>
                  <a:srgbClr val="CEDEB4"/>
                </a:solidFill>
                <a:latin typeface="Book Antiqua" panose="02040602050305030304" pitchFamily="18" charset="0"/>
                <a:cs typeface="Tahoma" panose="020B0604030504040204" pitchFamily="34" charset="0"/>
              </a:rPr>
              <a:t>Bucharest</a:t>
            </a:r>
            <a:r>
              <a:rPr lang="en-GB" altLang="en-US" sz="1300">
                <a:solidFill>
                  <a:srgbClr val="CEDEB4"/>
                </a:solidFill>
                <a:latin typeface="Book Antiqua" panose="02040602050305030304" pitchFamily="18" charset="0"/>
                <a:cs typeface="Tahoma" panose="020B0604030504040204" pitchFamily="34" charset="0"/>
              </a:rPr>
              <a:t>, Romania </a:t>
            </a:r>
          </a:p>
          <a:p>
            <a:pPr algn="ctr"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2</a:t>
            </a:r>
            <a:r>
              <a:rPr lang="en-GB" altLang="en-US" sz="1300">
                <a:solidFill>
                  <a:srgbClr val="CEDEB4"/>
                </a:solidFill>
                <a:latin typeface="Book Antiqua" panose="02040602050305030304" pitchFamily="18" charset="0"/>
                <a:cs typeface="Tahoma" panose="020B0604030504040204" pitchFamily="34" charset="0"/>
              </a:rPr>
              <a:t>N.I.R.D. URBAN-INCERC, Timisoara Branch, Romania</a:t>
            </a:r>
          </a:p>
          <a:p>
            <a:pPr algn="ctr"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3</a:t>
            </a:r>
            <a:r>
              <a:rPr lang="en-GB" altLang="en-US" sz="1300">
                <a:solidFill>
                  <a:srgbClr val="CEDEB4"/>
                </a:solidFill>
                <a:latin typeface="Book Antiqua" panose="02040602050305030304" pitchFamily="18" charset="0"/>
                <a:cs typeface="Tahoma" panose="020B0604030504040204" pitchFamily="34" charset="0"/>
              </a:rPr>
              <a:t>Politehnica University of Timișoara, </a:t>
            </a:r>
            <a:r>
              <a:rPr lang="en-US" altLang="en-US" sz="1300">
                <a:solidFill>
                  <a:srgbClr val="CEDEB4"/>
                </a:solidFill>
                <a:latin typeface="Book Antiqua" panose="02040602050305030304" pitchFamily="18" charset="0"/>
                <a:cs typeface="Tahoma" panose="020B0604030504040204" pitchFamily="34" charset="0"/>
              </a:rPr>
              <a:t>Faculty of Management in Production and Transportation, </a:t>
            </a:r>
            <a:r>
              <a:rPr lang="en-GB" altLang="en-US" sz="1300">
                <a:solidFill>
                  <a:srgbClr val="CEDEB4"/>
                </a:solidFill>
                <a:latin typeface="Book Antiqua" panose="02040602050305030304" pitchFamily="18" charset="0"/>
                <a:cs typeface="Tahoma" panose="020B0604030504040204" pitchFamily="34" charset="0"/>
              </a:rPr>
              <a:t>Timișoara Romania</a:t>
            </a:r>
          </a:p>
          <a:p>
            <a:pPr algn="ctr" defTabSz="457200"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4</a:t>
            </a:r>
            <a:r>
              <a:rPr lang="en-GB" altLang="en-US" sz="1300">
                <a:solidFill>
                  <a:srgbClr val="CEDEB4"/>
                </a:solidFill>
                <a:latin typeface="Book Antiqua" panose="02040602050305030304" pitchFamily="18" charset="0"/>
                <a:cs typeface="Tahoma" panose="020B0604030504040204" pitchFamily="34" charset="0"/>
              </a:rPr>
              <a:t>Politehnica University of Timișoara, </a:t>
            </a:r>
            <a:r>
              <a:rPr lang="en-US" altLang="en-US" sz="1300">
                <a:solidFill>
                  <a:srgbClr val="CEDEB4"/>
                </a:solidFill>
                <a:latin typeface="Book Antiqua" panose="02040602050305030304" pitchFamily="18" charset="0"/>
                <a:cs typeface="Tahoma" panose="020B0604030504040204" pitchFamily="34" charset="0"/>
              </a:rPr>
              <a:t>Faculty of Civil Engineering, </a:t>
            </a:r>
            <a:r>
              <a:rPr lang="en-GB" altLang="en-US" sz="1300">
                <a:solidFill>
                  <a:srgbClr val="CEDEB4"/>
                </a:solidFill>
                <a:latin typeface="Book Antiqua" panose="02040602050305030304" pitchFamily="18" charset="0"/>
                <a:cs typeface="Tahoma" panose="020B0604030504040204" pitchFamily="34" charset="0"/>
              </a:rPr>
              <a:t>Timișoara Romania</a:t>
            </a:r>
          </a:p>
          <a:p>
            <a:pPr algn="ctr"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5</a:t>
            </a:r>
            <a:r>
              <a:rPr lang="it-IT" altLang="en-US" sz="1300">
                <a:solidFill>
                  <a:srgbClr val="CEDEB4"/>
                </a:solidFill>
                <a:latin typeface="Book Antiqua" panose="02040602050305030304" pitchFamily="18" charset="0"/>
                <a:cs typeface="Tahoma" panose="020B0604030504040204" pitchFamily="34" charset="0"/>
              </a:rPr>
              <a:t>Freelancer artist, Marconi 4/1, 61121 Pesaro, Italy</a:t>
            </a:r>
            <a:endParaRPr lang="en-GB" altLang="en-US" sz="1300">
              <a:solidFill>
                <a:srgbClr val="CEDEB4"/>
              </a:solidFill>
              <a:latin typeface="Book Antiqua" panose="02040602050305030304" pitchFamily="18" charset="0"/>
              <a:cs typeface="Tahoma" panose="020B0604030504040204" pitchFamily="34" charset="0"/>
            </a:endParaRPr>
          </a:p>
        </p:txBody>
      </p:sp>
      <p:pic>
        <p:nvPicPr>
          <p:cNvPr id="17" name="Picture 3">
            <a:extLst>
              <a:ext uri="{FF2B5EF4-FFF2-40B4-BE49-F238E27FC236}">
                <a16:creationId xmlns:a16="http://schemas.microsoft.com/office/drawing/2014/main" id="{3EA885C2-B278-EE39-4490-55CE10638C3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22440" y="1518591"/>
            <a:ext cx="2668460" cy="81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BA5FD774-47C8-A33D-5DF4-46A8C76DE12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74113" y="1215592"/>
            <a:ext cx="133939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254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8514A-1AC5-7A89-AC16-64496ECB84E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0BFB7D3-B3A8-A56B-B5D5-E36D77EB7464}"/>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3" name="TextBox 2">
            <a:extLst>
              <a:ext uri="{FF2B5EF4-FFF2-40B4-BE49-F238E27FC236}">
                <a16:creationId xmlns:a16="http://schemas.microsoft.com/office/drawing/2014/main" id="{3677FC00-74E9-2EF3-A47F-B73D1C0C184E}"/>
              </a:ext>
            </a:extLst>
          </p:cNvPr>
          <p:cNvSpPr txBox="1"/>
          <p:nvPr/>
        </p:nvSpPr>
        <p:spPr>
          <a:xfrm>
            <a:off x="417444" y="1865765"/>
            <a:ext cx="10903226" cy="374974"/>
          </a:xfrm>
          <a:prstGeom prst="rect">
            <a:avLst/>
          </a:prstGeom>
          <a:noFill/>
        </p:spPr>
        <p:txBody>
          <a:bodyPr wrap="square">
            <a:spAutoFit/>
          </a:bodyPr>
          <a:lstStyle/>
          <a:p>
            <a:pPr algn="just">
              <a:lnSpc>
                <a:spcPct val="110000"/>
              </a:lnSpc>
            </a:pPr>
            <a:r>
              <a:rPr lang="en-US" sz="1800" b="1">
                <a:effectLst/>
                <a:latin typeface="Times New Roman" panose="02020603050405020304" pitchFamily="18" charset="0"/>
                <a:ea typeface="Times New Roman" panose="02020603050405020304" pitchFamily="18" charset="0"/>
              </a:rPr>
              <a:t>Restoration intervention proposal - the floor of the Franciscan Church – Carlo Scarpa Creative Method</a:t>
            </a:r>
          </a:p>
        </p:txBody>
      </p:sp>
      <p:sp>
        <p:nvSpPr>
          <p:cNvPr id="4" name="TextBox 3">
            <a:extLst>
              <a:ext uri="{FF2B5EF4-FFF2-40B4-BE49-F238E27FC236}">
                <a16:creationId xmlns:a16="http://schemas.microsoft.com/office/drawing/2014/main" id="{0FB3D623-65AC-7A1C-FF33-B0D4D4CDA395}"/>
              </a:ext>
            </a:extLst>
          </p:cNvPr>
          <p:cNvSpPr txBox="1"/>
          <p:nvPr/>
        </p:nvSpPr>
        <p:spPr>
          <a:xfrm>
            <a:off x="417444" y="2207333"/>
            <a:ext cx="6062623" cy="2518125"/>
          </a:xfrm>
          <a:prstGeom prst="rect">
            <a:avLst/>
          </a:prstGeom>
          <a:noFill/>
        </p:spPr>
        <p:txBody>
          <a:bodyPr wrap="square">
            <a:spAutoFit/>
          </a:bodyPr>
          <a:lstStyle/>
          <a:p>
            <a:pPr algn="just">
              <a:lnSpc>
                <a:spcPct val="110000"/>
              </a:lnSpc>
              <a:buNone/>
            </a:pPr>
            <a:r>
              <a:rPr lang="en-US" sz="1600">
                <a:effectLst/>
                <a:latin typeface="Book Antiqua" panose="02040602050305030304" pitchFamily="18" charset="0"/>
                <a:ea typeface="Times New Roman" panose="02020603050405020304" pitchFamily="18" charset="0"/>
              </a:rPr>
              <a:t>The creative restoration applied to the Franciscan Monastery monument and explicitly associated with the pavement, started considering </a:t>
            </a:r>
            <a:r>
              <a:rPr lang="en-US" sz="1600" b="1" i="1">
                <a:effectLst/>
                <a:latin typeface="Book Antiqua" panose="02040602050305030304" pitchFamily="18" charset="0"/>
                <a:ea typeface="Times New Roman" panose="02020603050405020304" pitchFamily="18" charset="0"/>
              </a:rPr>
              <a:t>the lack of clear, proven and argued information of some defining elements related to the aesthetic aspect of the monastery, essential in its restoration and also to the desire not to generate a false model.</a:t>
            </a:r>
            <a:r>
              <a:rPr lang="en-US" sz="1600">
                <a:effectLst/>
                <a:latin typeface="Book Antiqua" panose="02040602050305030304" pitchFamily="18" charset="0"/>
                <a:ea typeface="Times New Roman" panose="02020603050405020304" pitchFamily="18" charset="0"/>
              </a:rPr>
              <a:t> The proposed measures aim preserving in the spirit of </a:t>
            </a:r>
            <a:r>
              <a:rPr lang="en-US" sz="1600" b="1" i="1">
                <a:effectLst/>
                <a:latin typeface="Book Antiqua" panose="02040602050305030304" pitchFamily="18" charset="0"/>
                <a:ea typeface="Times New Roman" panose="02020603050405020304" pitchFamily="18" charset="0"/>
              </a:rPr>
              <a:t>minimal  intervention, pursuing reversibility</a:t>
            </a:r>
            <a:r>
              <a:rPr lang="en-US" sz="1600">
                <a:effectLst/>
                <a:latin typeface="Book Antiqua" panose="02040602050305030304" pitchFamily="18" charset="0"/>
                <a:ea typeface="Times New Roman" panose="02020603050405020304" pitchFamily="18" charset="0"/>
              </a:rPr>
              <a:t>, according to the Venice Charter and the documents accepted by the Romanian state.</a:t>
            </a:r>
          </a:p>
        </p:txBody>
      </p:sp>
      <p:pic>
        <p:nvPicPr>
          <p:cNvPr id="3074" name="officeArt object">
            <a:extLst>
              <a:ext uri="{FF2B5EF4-FFF2-40B4-BE49-F238E27FC236}">
                <a16:creationId xmlns:a16="http://schemas.microsoft.com/office/drawing/2014/main" id="{E20AB647-088E-78EB-A893-E82A3810B4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2768" y="2240739"/>
            <a:ext cx="384492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FD155BC-A732-0356-79FF-E11F373A2343}"/>
              </a:ext>
            </a:extLst>
          </p:cNvPr>
          <p:cNvSpPr txBox="1"/>
          <p:nvPr/>
        </p:nvSpPr>
        <p:spPr>
          <a:xfrm>
            <a:off x="7026385" y="5163005"/>
            <a:ext cx="4693753" cy="461665"/>
          </a:xfrm>
          <a:prstGeom prst="rect">
            <a:avLst/>
          </a:prstGeom>
          <a:noFill/>
        </p:spPr>
        <p:txBody>
          <a:bodyPr wrap="square">
            <a:spAutoFit/>
          </a:bodyPr>
          <a:lstStyle/>
          <a:p>
            <a:pPr algn="ctr"/>
            <a:r>
              <a:rPr lang="en-US" sz="1200">
                <a:latin typeface="Book Antiqua" panose="02040602050305030304" pitchFamily="18" charset="0"/>
              </a:rPr>
              <a:t>Interior image of Franciscan Monastery Church - example of the floor covered by the layer of fallen plaster </a:t>
            </a:r>
            <a:endParaRPr lang="en-GB" sz="1200">
              <a:latin typeface="Book Antiqua" panose="02040602050305030304" pitchFamily="18" charset="0"/>
            </a:endParaRPr>
          </a:p>
        </p:txBody>
      </p:sp>
      <p:sp>
        <p:nvSpPr>
          <p:cNvPr id="8" name="TextBox 7">
            <a:extLst>
              <a:ext uri="{FF2B5EF4-FFF2-40B4-BE49-F238E27FC236}">
                <a16:creationId xmlns:a16="http://schemas.microsoft.com/office/drawing/2014/main" id="{06593B7D-0AAE-8380-62A0-4210F7BC760F}"/>
              </a:ext>
            </a:extLst>
          </p:cNvPr>
          <p:cNvSpPr txBox="1"/>
          <p:nvPr/>
        </p:nvSpPr>
        <p:spPr>
          <a:xfrm>
            <a:off x="284290" y="4795897"/>
            <a:ext cx="6517128" cy="2062103"/>
          </a:xfrm>
          <a:prstGeom prst="rect">
            <a:avLst/>
          </a:prstGeom>
          <a:noFill/>
        </p:spPr>
        <p:txBody>
          <a:bodyPr wrap="square">
            <a:spAutoFit/>
          </a:bodyPr>
          <a:lstStyle/>
          <a:p>
            <a:pPr algn="just"/>
            <a:r>
              <a:rPr lang="en-US" sz="1600">
                <a:latin typeface="Book Antiqua" panose="02040602050305030304" pitchFamily="18" charset="0"/>
              </a:rPr>
              <a:t>The restoration proposal, after establishing the concept of intervention, allows the </a:t>
            </a:r>
            <a:r>
              <a:rPr lang="en-US" sz="1600" b="1">
                <a:latin typeface="Book Antiqua" panose="02040602050305030304" pitchFamily="18" charset="0"/>
              </a:rPr>
              <a:t>development of a creative space, by combining historical elements, with symbolic, aesthetic value, which give identity to the monument, with contemporary elements</a:t>
            </a:r>
            <a:r>
              <a:rPr lang="en-US" sz="1600">
                <a:latin typeface="Book Antiqua" panose="02040602050305030304" pitchFamily="18" charset="0"/>
              </a:rPr>
              <a:t>, by marking the intervention (where the historical witness is missing) and with unexpected, surprising, reversible elements, able to mark the moment and the power of the present time, respectively with elements produced by technology and art of the present moment.</a:t>
            </a:r>
            <a:endParaRPr lang="en-GB" sz="1600">
              <a:latin typeface="Book Antiqua" panose="02040602050305030304" pitchFamily="18" charset="0"/>
            </a:endParaRPr>
          </a:p>
        </p:txBody>
      </p:sp>
    </p:spTree>
    <p:extLst>
      <p:ext uri="{BB962C8B-B14F-4D97-AF65-F5344CB8AC3E}">
        <p14:creationId xmlns:p14="http://schemas.microsoft.com/office/powerpoint/2010/main" val="347690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82BDA-7D74-4D8F-D5E2-AEEEC2B0225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98BBB53-8EDD-E15C-A968-2F0BBC258BF4}"/>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4" name="TextBox 3">
            <a:extLst>
              <a:ext uri="{FF2B5EF4-FFF2-40B4-BE49-F238E27FC236}">
                <a16:creationId xmlns:a16="http://schemas.microsoft.com/office/drawing/2014/main" id="{1F89F9B4-8ADC-66D6-D35C-A2297BEB0519}"/>
              </a:ext>
            </a:extLst>
          </p:cNvPr>
          <p:cNvSpPr txBox="1"/>
          <p:nvPr/>
        </p:nvSpPr>
        <p:spPr>
          <a:xfrm>
            <a:off x="413673" y="1797181"/>
            <a:ext cx="10903226" cy="374974"/>
          </a:xfrm>
          <a:prstGeom prst="rect">
            <a:avLst/>
          </a:prstGeom>
          <a:noFill/>
        </p:spPr>
        <p:txBody>
          <a:bodyPr wrap="square">
            <a:spAutoFit/>
          </a:bodyPr>
          <a:lstStyle/>
          <a:p>
            <a:pPr algn="just">
              <a:lnSpc>
                <a:spcPct val="110000"/>
              </a:lnSpc>
            </a:pPr>
            <a:r>
              <a:rPr lang="en-US" sz="1800" b="1">
                <a:effectLst/>
                <a:latin typeface="Times New Roman" panose="02020603050405020304" pitchFamily="18" charset="0"/>
                <a:ea typeface="Times New Roman" panose="02020603050405020304" pitchFamily="18" charset="0"/>
              </a:rPr>
              <a:t>CASE STUDY – Franciscan Monastery from Arad Fortress</a:t>
            </a:r>
          </a:p>
        </p:txBody>
      </p:sp>
      <p:sp>
        <p:nvSpPr>
          <p:cNvPr id="9" name="TextBox 8">
            <a:extLst>
              <a:ext uri="{FF2B5EF4-FFF2-40B4-BE49-F238E27FC236}">
                <a16:creationId xmlns:a16="http://schemas.microsoft.com/office/drawing/2014/main" id="{2EC080C0-28EB-F4EF-17F0-9B8F985651AD}"/>
              </a:ext>
            </a:extLst>
          </p:cNvPr>
          <p:cNvSpPr txBox="1"/>
          <p:nvPr/>
        </p:nvSpPr>
        <p:spPr>
          <a:xfrm>
            <a:off x="1109184" y="2114564"/>
            <a:ext cx="6030095" cy="352148"/>
          </a:xfrm>
          <a:prstGeom prst="rect">
            <a:avLst/>
          </a:prstGeom>
          <a:noFill/>
        </p:spPr>
        <p:txBody>
          <a:bodyPr wrap="square">
            <a:spAutoFit/>
          </a:bodyPr>
          <a:lstStyle/>
          <a:p>
            <a:pPr algn="just">
              <a:lnSpc>
                <a:spcPct val="110000"/>
              </a:lnSpc>
              <a:buNone/>
            </a:pPr>
            <a:r>
              <a:rPr lang="en-US" sz="1600" b="1">
                <a:effectLst/>
                <a:latin typeface="Book Antiqua" panose="02040602050305030304" pitchFamily="18" charset="0"/>
                <a:ea typeface="Times New Roman" panose="02020603050405020304" pitchFamily="18" charset="0"/>
              </a:rPr>
              <a:t>At floor level, the intervention area requires two proposals:</a:t>
            </a:r>
            <a:endParaRPr lang="en-US" sz="1600" i="1">
              <a:effectLst/>
              <a:latin typeface="Book Antiqua" panose="0204060205030503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9F8B000-C189-B62D-A38D-44D718748F93}"/>
              </a:ext>
            </a:extLst>
          </p:cNvPr>
          <p:cNvSpPr txBox="1"/>
          <p:nvPr/>
        </p:nvSpPr>
        <p:spPr>
          <a:xfrm>
            <a:off x="0" y="6518250"/>
            <a:ext cx="5476461" cy="276999"/>
          </a:xfrm>
          <a:prstGeom prst="rect">
            <a:avLst/>
          </a:prstGeom>
          <a:noFill/>
        </p:spPr>
        <p:txBody>
          <a:bodyPr wrap="square">
            <a:spAutoFit/>
          </a:bodyPr>
          <a:lstStyle/>
          <a:p>
            <a:pPr algn="ctr"/>
            <a:r>
              <a:rPr lang="it-IT" sz="1200">
                <a:latin typeface="Book Antiqua" panose="02040602050305030304" pitchFamily="18" charset="0"/>
              </a:rPr>
              <a:t>Carlo Scarpa Intervention sketch (Materiality), Castelvecchio (Verona, Italy)</a:t>
            </a:r>
            <a:endParaRPr lang="en-GB" sz="1200">
              <a:latin typeface="Book Antiqua" panose="02040602050305030304" pitchFamily="18" charset="0"/>
            </a:endParaRPr>
          </a:p>
        </p:txBody>
      </p:sp>
      <p:sp>
        <p:nvSpPr>
          <p:cNvPr id="11" name="TextBox 10">
            <a:extLst>
              <a:ext uri="{FF2B5EF4-FFF2-40B4-BE49-F238E27FC236}">
                <a16:creationId xmlns:a16="http://schemas.microsoft.com/office/drawing/2014/main" id="{4AF97DD1-ABFA-F392-87D1-0E9569ED4802}"/>
              </a:ext>
            </a:extLst>
          </p:cNvPr>
          <p:cNvSpPr txBox="1"/>
          <p:nvPr/>
        </p:nvSpPr>
        <p:spPr>
          <a:xfrm>
            <a:off x="164119" y="2409121"/>
            <a:ext cx="11863762" cy="1163908"/>
          </a:xfrm>
          <a:prstGeom prst="rect">
            <a:avLst/>
          </a:prstGeom>
          <a:noFill/>
        </p:spPr>
        <p:txBody>
          <a:bodyPr wrap="square">
            <a:spAutoFit/>
          </a:bodyPr>
          <a:lstStyle/>
          <a:p>
            <a:pPr algn="just">
              <a:lnSpc>
                <a:spcPct val="110000"/>
              </a:lnSpc>
              <a:buNone/>
            </a:pPr>
            <a:r>
              <a:rPr lang="en-US" sz="1600" b="1" u="sng">
                <a:effectLst/>
                <a:latin typeface="Book Antiqua" panose="02040602050305030304" pitchFamily="18" charset="0"/>
                <a:ea typeface="Times New Roman" panose="02020603050405020304" pitchFamily="18" charset="0"/>
              </a:rPr>
              <a:t>a) The first proposal </a:t>
            </a:r>
            <a:r>
              <a:rPr lang="en-US" sz="1600">
                <a:effectLst/>
                <a:latin typeface="Book Antiqua" panose="02040602050305030304" pitchFamily="18" charset="0"/>
                <a:ea typeface="Times New Roman" panose="02020603050405020304" pitchFamily="18" charset="0"/>
              </a:rPr>
              <a:t>refers to the </a:t>
            </a:r>
            <a:r>
              <a:rPr lang="en-US" sz="1600" b="1">
                <a:effectLst/>
                <a:latin typeface="Book Antiqua" panose="02040602050305030304" pitchFamily="18" charset="0"/>
                <a:ea typeface="Times New Roman" panose="02020603050405020304" pitchFamily="18" charset="0"/>
              </a:rPr>
              <a:t>hypothesis identified by means of visits and photographic documentation</a:t>
            </a:r>
            <a:r>
              <a:rPr lang="en-US" sz="1600">
                <a:effectLst/>
                <a:latin typeface="Book Antiqua" panose="02040602050305030304" pitchFamily="18" charset="0"/>
                <a:ea typeface="Times New Roman" panose="02020603050405020304" pitchFamily="18" charset="0"/>
              </a:rPr>
              <a:t>, in which the floor surface is the direct beneficiary of an important level of conservation made of fallen pieces of lime plaster, and requiring specific cleaning actions and additions on different surfaces’ dimensions, according to those found in the in-situ status of the monument, at the beginning of the project.</a:t>
            </a:r>
          </a:p>
        </p:txBody>
      </p:sp>
      <p:sp>
        <p:nvSpPr>
          <p:cNvPr id="5" name="TextBox 4">
            <a:extLst>
              <a:ext uri="{FF2B5EF4-FFF2-40B4-BE49-F238E27FC236}">
                <a16:creationId xmlns:a16="http://schemas.microsoft.com/office/drawing/2014/main" id="{56E42C07-8A9C-B3F0-86A9-341DB6267E74}"/>
              </a:ext>
            </a:extLst>
          </p:cNvPr>
          <p:cNvSpPr txBox="1"/>
          <p:nvPr/>
        </p:nvSpPr>
        <p:spPr>
          <a:xfrm>
            <a:off x="164119" y="3446072"/>
            <a:ext cx="11683324" cy="784830"/>
          </a:xfrm>
          <a:prstGeom prst="rect">
            <a:avLst/>
          </a:prstGeom>
          <a:noFill/>
        </p:spPr>
        <p:txBody>
          <a:bodyPr wrap="square">
            <a:spAutoFit/>
          </a:bodyPr>
          <a:lstStyle/>
          <a:p>
            <a:pPr algn="just"/>
            <a:r>
              <a:rPr lang="en-US" sz="1500">
                <a:latin typeface="Book Antiqua" panose="02040602050305030304" pitchFamily="18" charset="0"/>
              </a:rPr>
              <a:t>The proposal emerges from the perspective of the creative method practiced by Carlo Scarpa on the Castelvecchio building. The treatment is carried out by </a:t>
            </a:r>
            <a:r>
              <a:rPr lang="en-US" sz="1500" b="1">
                <a:latin typeface="Book Antiqua" panose="02040602050305030304" pitchFamily="18" charset="0"/>
              </a:rPr>
              <a:t>preserving the original material, the intervention being made through areas of intercalation of the new material, with a difference in texture and shade.  </a:t>
            </a:r>
            <a:endParaRPr lang="en-GB" sz="1500" b="1">
              <a:latin typeface="Book Antiqua" panose="02040602050305030304" pitchFamily="18" charset="0"/>
            </a:endParaRPr>
          </a:p>
        </p:txBody>
      </p:sp>
      <p:pic>
        <p:nvPicPr>
          <p:cNvPr id="4098" name="officeArt object">
            <a:extLst>
              <a:ext uri="{FF2B5EF4-FFF2-40B4-BE49-F238E27FC236}">
                <a16:creationId xmlns:a16="http://schemas.microsoft.com/office/drawing/2014/main" id="{0559862B-77FD-C9E4-7507-D5CE6B55EB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864" y="4230902"/>
            <a:ext cx="3932717" cy="220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a:extLst>
              <a:ext uri="{FF2B5EF4-FFF2-40B4-BE49-F238E27FC236}">
                <a16:creationId xmlns:a16="http://schemas.microsoft.com/office/drawing/2014/main" id="{CB96D58C-2B01-E0FB-1B37-5EB4833C44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599" y="3988108"/>
            <a:ext cx="4900612"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E58A515-0414-552B-2CC8-6C5B1FE5F9AC}"/>
              </a:ext>
            </a:extLst>
          </p:cNvPr>
          <p:cNvSpPr txBox="1"/>
          <p:nvPr/>
        </p:nvSpPr>
        <p:spPr>
          <a:xfrm>
            <a:off x="6036675" y="6413621"/>
            <a:ext cx="5476461" cy="461665"/>
          </a:xfrm>
          <a:prstGeom prst="rect">
            <a:avLst/>
          </a:prstGeom>
          <a:noFill/>
        </p:spPr>
        <p:txBody>
          <a:bodyPr wrap="square">
            <a:spAutoFit/>
          </a:bodyPr>
          <a:lstStyle/>
          <a:p>
            <a:pPr algn="ctr"/>
            <a:r>
              <a:rPr lang="en-US" sz="1200">
                <a:latin typeface="Book Antiqua" panose="02040602050305030304" pitchFamily="18" charset="0"/>
              </a:rPr>
              <a:t>Proposal - Sketch of creative restoration intervention, for the floor of the Franciscan Church, Arad - scenario 1</a:t>
            </a:r>
            <a:endParaRPr lang="en-GB" sz="1200">
              <a:latin typeface="Book Antiqua" panose="02040602050305030304" pitchFamily="18" charset="0"/>
            </a:endParaRPr>
          </a:p>
        </p:txBody>
      </p:sp>
    </p:spTree>
    <p:extLst>
      <p:ext uri="{BB962C8B-B14F-4D97-AF65-F5344CB8AC3E}">
        <p14:creationId xmlns:p14="http://schemas.microsoft.com/office/powerpoint/2010/main" val="3097991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311C3-0D22-53FC-B57A-2D6B8B057B2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CE361549-6E8E-7B27-5932-A312908CF2D6}"/>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5" name="TextBox 4">
            <a:extLst>
              <a:ext uri="{FF2B5EF4-FFF2-40B4-BE49-F238E27FC236}">
                <a16:creationId xmlns:a16="http://schemas.microsoft.com/office/drawing/2014/main" id="{93A0F29E-2CB4-5FC8-73FA-4C2A7A11D74D}"/>
              </a:ext>
            </a:extLst>
          </p:cNvPr>
          <p:cNvSpPr txBox="1"/>
          <p:nvPr/>
        </p:nvSpPr>
        <p:spPr>
          <a:xfrm>
            <a:off x="413673" y="1797181"/>
            <a:ext cx="10903226" cy="374974"/>
          </a:xfrm>
          <a:prstGeom prst="rect">
            <a:avLst/>
          </a:prstGeom>
          <a:noFill/>
        </p:spPr>
        <p:txBody>
          <a:bodyPr wrap="square">
            <a:spAutoFit/>
          </a:bodyPr>
          <a:lstStyle/>
          <a:p>
            <a:pPr algn="just">
              <a:lnSpc>
                <a:spcPct val="110000"/>
              </a:lnSpc>
            </a:pPr>
            <a:r>
              <a:rPr lang="en-US" sz="1800" b="1">
                <a:effectLst/>
                <a:latin typeface="Times New Roman" panose="02020603050405020304" pitchFamily="18" charset="0"/>
                <a:ea typeface="Times New Roman" panose="02020603050405020304" pitchFamily="18" charset="0"/>
              </a:rPr>
              <a:t>CASE STUDY – Franciscan Monastery from Arad Fortress</a:t>
            </a:r>
          </a:p>
        </p:txBody>
      </p:sp>
      <p:pic>
        <p:nvPicPr>
          <p:cNvPr id="5122" name="Picture 10">
            <a:extLst>
              <a:ext uri="{FF2B5EF4-FFF2-40B4-BE49-F238E27FC236}">
                <a16:creationId xmlns:a16="http://schemas.microsoft.com/office/drawing/2014/main" id="{AB482024-8DF5-2947-44CD-9BCFB86651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922" y="2763078"/>
            <a:ext cx="5452154" cy="339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D072D02-635D-DB84-2BD1-B02AC8FD1ECB}"/>
              </a:ext>
            </a:extLst>
          </p:cNvPr>
          <p:cNvSpPr txBox="1"/>
          <p:nvPr/>
        </p:nvSpPr>
        <p:spPr>
          <a:xfrm>
            <a:off x="90381" y="6155844"/>
            <a:ext cx="6097656" cy="461665"/>
          </a:xfrm>
          <a:prstGeom prst="rect">
            <a:avLst/>
          </a:prstGeom>
          <a:noFill/>
        </p:spPr>
        <p:txBody>
          <a:bodyPr wrap="square">
            <a:spAutoFit/>
          </a:bodyPr>
          <a:lstStyle/>
          <a:p>
            <a:pPr algn="ctr"/>
            <a:r>
              <a:rPr lang="en-US" sz="1200">
                <a:latin typeface="Book Antiqua" panose="02040602050305030304" pitchFamily="18" charset="0"/>
              </a:rPr>
              <a:t>the perspective of a creative restoration in the conditions of a relevant historical witness.</a:t>
            </a:r>
            <a:endParaRPr lang="en-GB" sz="1200">
              <a:latin typeface="Book Antiqua" panose="02040602050305030304" pitchFamily="18" charset="0"/>
            </a:endParaRPr>
          </a:p>
        </p:txBody>
      </p:sp>
      <p:pic>
        <p:nvPicPr>
          <p:cNvPr id="6" name="Picture 1">
            <a:extLst>
              <a:ext uri="{FF2B5EF4-FFF2-40B4-BE49-F238E27FC236}">
                <a16:creationId xmlns:a16="http://schemas.microsoft.com/office/drawing/2014/main" id="{FBB2623B-50A8-6234-6A64-AB3BE00258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9460" y="1818681"/>
            <a:ext cx="4516298" cy="225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810DB76-27F9-9B3B-C1DD-A1D1B42E790C}"/>
              </a:ext>
            </a:extLst>
          </p:cNvPr>
          <p:cNvSpPr txBox="1"/>
          <p:nvPr/>
        </p:nvSpPr>
        <p:spPr>
          <a:xfrm>
            <a:off x="5931617" y="4343400"/>
            <a:ext cx="6097656" cy="2400657"/>
          </a:xfrm>
          <a:prstGeom prst="rect">
            <a:avLst/>
          </a:prstGeom>
          <a:noFill/>
        </p:spPr>
        <p:txBody>
          <a:bodyPr wrap="square">
            <a:spAutoFit/>
          </a:bodyPr>
          <a:lstStyle/>
          <a:p>
            <a:pPr algn="just"/>
            <a:r>
              <a:rPr lang="en-US" sz="1500">
                <a:latin typeface="Book Antiqua" panose="02040602050305030304" pitchFamily="18" charset="0"/>
              </a:rPr>
              <a:t>The intervention is proposed at floor level, determining the delimitation of the old and the new .</a:t>
            </a:r>
          </a:p>
          <a:p>
            <a:pPr algn="just"/>
            <a:r>
              <a:rPr lang="en-US" sz="1500" b="1">
                <a:latin typeface="Book Antiqua" panose="02040602050305030304" pitchFamily="18" charset="0"/>
              </a:rPr>
              <a:t>The proposed intervention is creative, reversible, in accordance with the requirements of conservative restoration </a:t>
            </a:r>
            <a:r>
              <a:rPr lang="en-US" sz="1500">
                <a:latin typeface="Book Antiqua" panose="02040602050305030304" pitchFamily="18" charset="0"/>
              </a:rPr>
              <a:t>and, at the same time, it allows the application of continuity promoted by Scarpa, giving the </a:t>
            </a:r>
            <a:r>
              <a:rPr lang="en-US" sz="1500" b="1">
                <a:latin typeface="Book Antiqua" panose="02040602050305030304" pitchFamily="18" charset="0"/>
              </a:rPr>
              <a:t>public the opportunity to look inside the architecture and restoration, by visualizing the elements and materials</a:t>
            </a:r>
            <a:r>
              <a:rPr lang="en-US" sz="1500">
                <a:latin typeface="Book Antiqua" panose="02040602050305030304" pitchFamily="18" charset="0"/>
              </a:rPr>
              <a:t>. The restoration proposal is built on the principle of authenticity, wanting to highly combine the conservation, the scientific restoration and the contemporary design.</a:t>
            </a:r>
            <a:endParaRPr lang="en-GB" sz="1500">
              <a:latin typeface="Book Antiqua" panose="02040602050305030304" pitchFamily="18" charset="0"/>
            </a:endParaRPr>
          </a:p>
        </p:txBody>
      </p:sp>
      <p:sp>
        <p:nvSpPr>
          <p:cNvPr id="10" name="TextBox 9">
            <a:extLst>
              <a:ext uri="{FF2B5EF4-FFF2-40B4-BE49-F238E27FC236}">
                <a16:creationId xmlns:a16="http://schemas.microsoft.com/office/drawing/2014/main" id="{13E0F402-00E7-4EE2-D0CD-EBEFEECFF8B7}"/>
              </a:ext>
            </a:extLst>
          </p:cNvPr>
          <p:cNvSpPr txBox="1"/>
          <p:nvPr/>
        </p:nvSpPr>
        <p:spPr>
          <a:xfrm>
            <a:off x="413673" y="2267198"/>
            <a:ext cx="6097656" cy="369332"/>
          </a:xfrm>
          <a:prstGeom prst="rect">
            <a:avLst/>
          </a:prstGeom>
          <a:noFill/>
        </p:spPr>
        <p:txBody>
          <a:bodyPr wrap="square">
            <a:spAutoFit/>
          </a:bodyPr>
          <a:lstStyle/>
          <a:p>
            <a:r>
              <a:rPr lang="en-US" sz="1800" b="1" u="sng">
                <a:effectLst/>
                <a:latin typeface="Book Antiqua" panose="02040602050305030304" pitchFamily="18" charset="0"/>
                <a:ea typeface="Times New Roman" panose="02020603050405020304" pitchFamily="18" charset="0"/>
              </a:rPr>
              <a:t>a) The first proposal </a:t>
            </a:r>
            <a:endParaRPr lang="en-GB"/>
          </a:p>
        </p:txBody>
      </p:sp>
    </p:spTree>
    <p:extLst>
      <p:ext uri="{BB962C8B-B14F-4D97-AF65-F5344CB8AC3E}">
        <p14:creationId xmlns:p14="http://schemas.microsoft.com/office/powerpoint/2010/main" val="337857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4E455-CD4A-135B-96DF-7B0E0A420BB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9D70868-3456-1942-AF22-5ED04815791B}"/>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5" name="TextBox 4">
            <a:extLst>
              <a:ext uri="{FF2B5EF4-FFF2-40B4-BE49-F238E27FC236}">
                <a16:creationId xmlns:a16="http://schemas.microsoft.com/office/drawing/2014/main" id="{2F33386B-1650-E8C6-5864-0ED842A47E52}"/>
              </a:ext>
            </a:extLst>
          </p:cNvPr>
          <p:cNvSpPr txBox="1"/>
          <p:nvPr/>
        </p:nvSpPr>
        <p:spPr>
          <a:xfrm>
            <a:off x="413673" y="1797181"/>
            <a:ext cx="10903226" cy="374974"/>
          </a:xfrm>
          <a:prstGeom prst="rect">
            <a:avLst/>
          </a:prstGeom>
          <a:noFill/>
        </p:spPr>
        <p:txBody>
          <a:bodyPr wrap="square">
            <a:spAutoFit/>
          </a:bodyPr>
          <a:lstStyle/>
          <a:p>
            <a:pPr algn="just">
              <a:lnSpc>
                <a:spcPct val="110000"/>
              </a:lnSpc>
            </a:pPr>
            <a:r>
              <a:rPr lang="en-US" sz="1800" b="1">
                <a:effectLst/>
                <a:latin typeface="Times New Roman" panose="02020603050405020304" pitchFamily="18" charset="0"/>
                <a:ea typeface="Times New Roman" panose="02020603050405020304" pitchFamily="18" charset="0"/>
              </a:rPr>
              <a:t>CASE STUDY – Franciscan Monastery from Arad Fortress</a:t>
            </a:r>
          </a:p>
        </p:txBody>
      </p:sp>
      <p:sp>
        <p:nvSpPr>
          <p:cNvPr id="6" name="TextBox 5">
            <a:extLst>
              <a:ext uri="{FF2B5EF4-FFF2-40B4-BE49-F238E27FC236}">
                <a16:creationId xmlns:a16="http://schemas.microsoft.com/office/drawing/2014/main" id="{BC77239A-253C-844C-42CF-3E1936D85900}"/>
              </a:ext>
            </a:extLst>
          </p:cNvPr>
          <p:cNvSpPr txBox="1"/>
          <p:nvPr/>
        </p:nvSpPr>
        <p:spPr>
          <a:xfrm>
            <a:off x="164119" y="2105639"/>
            <a:ext cx="11863762" cy="1434752"/>
          </a:xfrm>
          <a:prstGeom prst="rect">
            <a:avLst/>
          </a:prstGeom>
          <a:noFill/>
        </p:spPr>
        <p:txBody>
          <a:bodyPr wrap="square">
            <a:spAutoFit/>
          </a:bodyPr>
          <a:lstStyle/>
          <a:p>
            <a:pPr algn="just">
              <a:lnSpc>
                <a:spcPct val="110000"/>
              </a:lnSpc>
              <a:buNone/>
            </a:pPr>
            <a:r>
              <a:rPr lang="en-US" sz="1600" b="1" u="sng">
                <a:effectLst/>
                <a:latin typeface="Book Antiqua" panose="02040602050305030304" pitchFamily="18" charset="0"/>
                <a:ea typeface="Times New Roman" panose="02020603050405020304" pitchFamily="18" charset="0"/>
              </a:rPr>
              <a:t>b) The second proposal </a:t>
            </a:r>
            <a:r>
              <a:rPr lang="en-US" sz="1600">
                <a:effectLst/>
                <a:latin typeface="Book Antiqua" panose="02040602050305030304" pitchFamily="18" charset="0"/>
                <a:ea typeface="Times New Roman" panose="02020603050405020304" pitchFamily="18" charset="0"/>
              </a:rPr>
              <a:t>for restorative intervention comes in the context in which </a:t>
            </a:r>
            <a:r>
              <a:rPr lang="en-US" sz="1600" b="1">
                <a:effectLst/>
                <a:latin typeface="Book Antiqua" panose="02040602050305030304" pitchFamily="18" charset="0"/>
                <a:ea typeface="Times New Roman" panose="02020603050405020304" pitchFamily="18" charset="0"/>
              </a:rPr>
              <a:t>the historical finishing layer is completely compromised, and its preservation is impossible</a:t>
            </a:r>
            <a:r>
              <a:rPr lang="en-US" sz="1600">
                <a:effectLst/>
                <a:latin typeface="Book Antiqua" panose="02040602050305030304" pitchFamily="18" charset="0"/>
                <a:ea typeface="Times New Roman" panose="02020603050405020304" pitchFamily="18" charset="0"/>
              </a:rPr>
              <a:t>, this fact generating the need for a new floor surface.</a:t>
            </a:r>
          </a:p>
          <a:p>
            <a:pPr algn="just">
              <a:lnSpc>
                <a:spcPct val="110000"/>
              </a:lnSpc>
              <a:buNone/>
            </a:pPr>
            <a:r>
              <a:rPr lang="en-US" sz="1600" b="1" u="sng">
                <a:effectLst/>
                <a:latin typeface="Book Antiqua" panose="02040602050305030304" pitchFamily="18" charset="0"/>
                <a:ea typeface="Times New Roman" panose="02020603050405020304" pitchFamily="18" charset="0"/>
              </a:rPr>
              <a:t>The design of the new floor is built based on the historical and cultural sources of the site</a:t>
            </a:r>
            <a:r>
              <a:rPr lang="en-US" sz="1600">
                <a:effectLst/>
                <a:latin typeface="Book Antiqua" panose="02040602050305030304" pitchFamily="18" charset="0"/>
                <a:ea typeface="Times New Roman" panose="02020603050405020304" pitchFamily="18" charset="0"/>
              </a:rPr>
              <a:t>, identified and consulted by the restoration team: architectural description, history of Baroque art, Baroque architecture and historical influence on the building, to which the creative concept identified as appropriate for implementation is added. </a:t>
            </a:r>
          </a:p>
        </p:txBody>
      </p:sp>
      <p:pic>
        <p:nvPicPr>
          <p:cNvPr id="6146" name="Picture 11">
            <a:extLst>
              <a:ext uri="{FF2B5EF4-FFF2-40B4-BE49-F238E27FC236}">
                <a16:creationId xmlns:a16="http://schemas.microsoft.com/office/drawing/2014/main" id="{21454CB3-86C4-02E6-A1EB-5B480DB668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401" y="3996841"/>
            <a:ext cx="2787955" cy="278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E31BFA-7CC7-EF63-F0C5-90A2E16C6F50}"/>
              </a:ext>
            </a:extLst>
          </p:cNvPr>
          <p:cNvSpPr txBox="1"/>
          <p:nvPr/>
        </p:nvSpPr>
        <p:spPr>
          <a:xfrm>
            <a:off x="413673" y="3507007"/>
            <a:ext cx="4681549" cy="523220"/>
          </a:xfrm>
          <a:prstGeom prst="rect">
            <a:avLst/>
          </a:prstGeom>
          <a:noFill/>
        </p:spPr>
        <p:txBody>
          <a:bodyPr wrap="square">
            <a:spAutoFit/>
          </a:bodyPr>
          <a:lstStyle/>
          <a:p>
            <a:r>
              <a:rPr lang="en-US" sz="1400">
                <a:effectLst/>
                <a:latin typeface="Book Antiqua" panose="02040602050305030304" pitchFamily="18" charset="0"/>
                <a:ea typeface="Times New Roman" panose="02020603050405020304" pitchFamily="18" charset="0"/>
              </a:rPr>
              <a:t>Thus, the proposed concept sketches a baroque polychrome marble floor, with inlaid mosaics.</a:t>
            </a:r>
            <a:endParaRPr lang="en-GB" sz="1400"/>
          </a:p>
        </p:txBody>
      </p:sp>
      <p:pic>
        <p:nvPicPr>
          <p:cNvPr id="6147" name="Picture 13">
            <a:extLst>
              <a:ext uri="{FF2B5EF4-FFF2-40B4-BE49-F238E27FC236}">
                <a16:creationId xmlns:a16="http://schemas.microsoft.com/office/drawing/2014/main" id="{53E67519-74BB-F3EF-D73D-79A60C734BC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9962" y="3945249"/>
            <a:ext cx="4619625"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2">
            <a:extLst>
              <a:ext uri="{FF2B5EF4-FFF2-40B4-BE49-F238E27FC236}">
                <a16:creationId xmlns:a16="http://schemas.microsoft.com/office/drawing/2014/main" id="{656C57CC-F8CE-04B1-F936-7AEF471337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58134" y="3556949"/>
            <a:ext cx="2205561" cy="276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E4ABE97-21D4-4641-2D70-A9C28A927ECE}"/>
              </a:ext>
            </a:extLst>
          </p:cNvPr>
          <p:cNvSpPr txBox="1"/>
          <p:nvPr/>
        </p:nvSpPr>
        <p:spPr>
          <a:xfrm>
            <a:off x="3524512" y="6309980"/>
            <a:ext cx="3661480" cy="461665"/>
          </a:xfrm>
          <a:prstGeom prst="rect">
            <a:avLst/>
          </a:prstGeom>
          <a:noFill/>
        </p:spPr>
        <p:txBody>
          <a:bodyPr wrap="square">
            <a:spAutoFit/>
          </a:bodyPr>
          <a:lstStyle/>
          <a:p>
            <a:pPr algn="ctr"/>
            <a:r>
              <a:rPr lang="en-US" sz="1200">
                <a:effectLst/>
                <a:latin typeface="Book Antiqua" panose="02040602050305030304" pitchFamily="18" charset="0"/>
                <a:ea typeface="Times New Roman" panose="02020603050405020304" pitchFamily="18" charset="0"/>
              </a:rPr>
              <a:t>St Peter Basilica, Rome, Vatican - baroque floor example .</a:t>
            </a:r>
            <a:endParaRPr lang="en-GB" sz="1200"/>
          </a:p>
        </p:txBody>
      </p:sp>
      <p:sp>
        <p:nvSpPr>
          <p:cNvPr id="10" name="TextBox 9">
            <a:extLst>
              <a:ext uri="{FF2B5EF4-FFF2-40B4-BE49-F238E27FC236}">
                <a16:creationId xmlns:a16="http://schemas.microsoft.com/office/drawing/2014/main" id="{BE0BA6EF-D390-644B-BBD9-6006DD59FFBC}"/>
              </a:ext>
            </a:extLst>
          </p:cNvPr>
          <p:cNvSpPr txBox="1"/>
          <p:nvPr/>
        </p:nvSpPr>
        <p:spPr>
          <a:xfrm>
            <a:off x="7799034" y="3468409"/>
            <a:ext cx="3661480" cy="461665"/>
          </a:xfrm>
          <a:prstGeom prst="rect">
            <a:avLst/>
          </a:prstGeom>
          <a:noFill/>
        </p:spPr>
        <p:txBody>
          <a:bodyPr wrap="square">
            <a:spAutoFit/>
          </a:bodyPr>
          <a:lstStyle/>
          <a:p>
            <a:pPr algn="ctr"/>
            <a:r>
              <a:rPr lang="en-US" sz="1200" b="1">
                <a:effectLst/>
                <a:latin typeface="Book Antiqua" panose="02040602050305030304" pitchFamily="18" charset="0"/>
                <a:ea typeface="Times New Roman" panose="02020603050405020304" pitchFamily="18" charset="0"/>
              </a:rPr>
              <a:t>Proposal - Creative restoration simulation when the historical witness is not available</a:t>
            </a:r>
            <a:endParaRPr lang="en-GB" sz="1200" b="1"/>
          </a:p>
        </p:txBody>
      </p:sp>
    </p:spTree>
    <p:extLst>
      <p:ext uri="{BB962C8B-B14F-4D97-AF65-F5344CB8AC3E}">
        <p14:creationId xmlns:p14="http://schemas.microsoft.com/office/powerpoint/2010/main" val="3227141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0859A-307A-C4AA-9C09-08FEC53349A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8509B26-B867-C608-E14B-BBB719714E8B}"/>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pic>
        <p:nvPicPr>
          <p:cNvPr id="3" name="Picture 2">
            <a:extLst>
              <a:ext uri="{FF2B5EF4-FFF2-40B4-BE49-F238E27FC236}">
                <a16:creationId xmlns:a16="http://schemas.microsoft.com/office/drawing/2014/main" id="{26CEFCA9-1948-CBAA-6EDF-B85AC29B02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637" y="2047461"/>
            <a:ext cx="3558047" cy="4448244"/>
          </a:xfrm>
          <a:prstGeom prst="rect">
            <a:avLst/>
          </a:prstGeom>
          <a:noFill/>
          <a:ln>
            <a:noFill/>
          </a:ln>
        </p:spPr>
      </p:pic>
      <p:sp>
        <p:nvSpPr>
          <p:cNvPr id="5" name="TextBox 4">
            <a:extLst>
              <a:ext uri="{FF2B5EF4-FFF2-40B4-BE49-F238E27FC236}">
                <a16:creationId xmlns:a16="http://schemas.microsoft.com/office/drawing/2014/main" id="{A72A8C3B-86D5-8715-2DAA-61FE025F83FA}"/>
              </a:ext>
            </a:extLst>
          </p:cNvPr>
          <p:cNvSpPr txBox="1"/>
          <p:nvPr/>
        </p:nvSpPr>
        <p:spPr>
          <a:xfrm>
            <a:off x="4780490" y="1881708"/>
            <a:ext cx="6097656" cy="646331"/>
          </a:xfrm>
          <a:prstGeom prst="rect">
            <a:avLst/>
          </a:prstGeom>
          <a:noFill/>
        </p:spPr>
        <p:txBody>
          <a:bodyPr wrap="square">
            <a:spAutoFit/>
          </a:bodyPr>
          <a:lstStyle/>
          <a:p>
            <a:pPr algn="just"/>
            <a:r>
              <a:rPr lang="en-US">
                <a:latin typeface="Book Antiqua" panose="02040602050305030304" pitchFamily="18" charset="0"/>
              </a:rPr>
              <a:t>The shape of the market is hemispherical, resembling a shell with nine segments delimited by white stripes.</a:t>
            </a:r>
            <a:endParaRPr lang="en-GB">
              <a:latin typeface="Book Antiqua" panose="02040602050305030304" pitchFamily="18" charset="0"/>
            </a:endParaRPr>
          </a:p>
        </p:txBody>
      </p:sp>
      <p:sp>
        <p:nvSpPr>
          <p:cNvPr id="6" name="TextBox 5">
            <a:extLst>
              <a:ext uri="{FF2B5EF4-FFF2-40B4-BE49-F238E27FC236}">
                <a16:creationId xmlns:a16="http://schemas.microsoft.com/office/drawing/2014/main" id="{72825545-FA37-BE31-EF4B-1DB68E36CFC6}"/>
              </a:ext>
            </a:extLst>
          </p:cNvPr>
          <p:cNvSpPr txBox="1"/>
          <p:nvPr/>
        </p:nvSpPr>
        <p:spPr>
          <a:xfrm>
            <a:off x="4611755" y="2525387"/>
            <a:ext cx="7235687" cy="3970318"/>
          </a:xfrm>
          <a:prstGeom prst="rect">
            <a:avLst/>
          </a:prstGeom>
          <a:noFill/>
        </p:spPr>
        <p:txBody>
          <a:bodyPr wrap="square">
            <a:spAutoFit/>
          </a:bodyPr>
          <a:lstStyle/>
          <a:p>
            <a:pPr algn="just"/>
            <a:r>
              <a:rPr lang="en-US">
                <a:latin typeface="Book Antiqua" panose="02040602050305030304" pitchFamily="18" charset="0"/>
              </a:rPr>
              <a:t>The brick pavement of the square is divided into nine roughly equal triangular sections by gray travertine lines that converge on a drain. The travertine lines taper in width, from about 3 feet (90 cm) at the edges of the square to less than one (30 cm) where they enter the drain area; they are aligned with the brick joints, and the surfaces of the nine wedges are filled with bricks laid in a herringbone pattern.       If the surface of the square were flat, those lines could be seen as radiating outward from a source, but the sloped pavement reinforces the sense of convergence. The lines visually emphasize the square’s concave slope and link the Piazza to Siena’s topography. Since the travertine lines function as drainage channels, they are set slightly lower than the bricks, which are tilted slightly toward them. This scalloped effect may also be why so many writers have compared Piazza del Campo to the shape of a shell.</a:t>
            </a:r>
          </a:p>
        </p:txBody>
      </p:sp>
    </p:spTree>
    <p:extLst>
      <p:ext uri="{BB962C8B-B14F-4D97-AF65-F5344CB8AC3E}">
        <p14:creationId xmlns:p14="http://schemas.microsoft.com/office/powerpoint/2010/main" val="294533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B5394-A893-1668-000F-2817BDB258E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B9EAC2C-DCB7-F0E2-1CED-62775995EFA0}"/>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5" name="TextBox 4">
            <a:extLst>
              <a:ext uri="{FF2B5EF4-FFF2-40B4-BE49-F238E27FC236}">
                <a16:creationId xmlns:a16="http://schemas.microsoft.com/office/drawing/2014/main" id="{C3C51BD6-F78E-1F55-F00F-218369F3C932}"/>
              </a:ext>
            </a:extLst>
          </p:cNvPr>
          <p:cNvSpPr txBox="1"/>
          <p:nvPr/>
        </p:nvSpPr>
        <p:spPr>
          <a:xfrm>
            <a:off x="256805" y="1846398"/>
            <a:ext cx="11935195" cy="369332"/>
          </a:xfrm>
          <a:prstGeom prst="rect">
            <a:avLst/>
          </a:prstGeom>
          <a:noFill/>
        </p:spPr>
        <p:txBody>
          <a:bodyPr wrap="square">
            <a:spAutoFit/>
          </a:bodyPr>
          <a:lstStyle/>
          <a:p>
            <a:pPr algn="ctr"/>
            <a:r>
              <a:rPr lang="en-US" b="1">
                <a:latin typeface="Book Antiqua" panose="02040602050305030304" pitchFamily="18" charset="0"/>
              </a:rPr>
              <a:t>Creative Restoration and Conservative Restoration: </a:t>
            </a:r>
            <a:r>
              <a:rPr lang="en-US" b="1">
                <a:solidFill>
                  <a:srgbClr val="000000"/>
                </a:solidFill>
                <a:latin typeface="Book Antiqua" panose="02040602050305030304" pitchFamily="18" charset="0"/>
                <a:ea typeface="Arial"/>
              </a:rPr>
              <a:t>Theoretical Framework: Carlo Scarpa’s Restorative Concept</a:t>
            </a:r>
            <a:endParaRPr lang="en-US" b="1">
              <a:latin typeface="Book Antiqua" panose="02040602050305030304" pitchFamily="18" charset="0"/>
            </a:endParaRPr>
          </a:p>
        </p:txBody>
      </p:sp>
      <p:sp>
        <p:nvSpPr>
          <p:cNvPr id="6" name="TextBox 5">
            <a:extLst>
              <a:ext uri="{FF2B5EF4-FFF2-40B4-BE49-F238E27FC236}">
                <a16:creationId xmlns:a16="http://schemas.microsoft.com/office/drawing/2014/main" id="{BF6DEDE4-7FBC-F107-0FC3-42DB7CB400C1}"/>
              </a:ext>
            </a:extLst>
          </p:cNvPr>
          <p:cNvSpPr txBox="1"/>
          <p:nvPr/>
        </p:nvSpPr>
        <p:spPr>
          <a:xfrm>
            <a:off x="371065" y="2186533"/>
            <a:ext cx="11564130" cy="1200329"/>
          </a:xfrm>
          <a:prstGeom prst="rect">
            <a:avLst/>
          </a:prstGeom>
          <a:noFill/>
        </p:spPr>
        <p:txBody>
          <a:bodyPr wrap="square">
            <a:spAutoFit/>
          </a:bodyPr>
          <a:lstStyle/>
          <a:p>
            <a:pPr algn="just"/>
            <a:r>
              <a:rPr lang="en-US">
                <a:latin typeface="Book Antiqua" panose="02040602050305030304" pitchFamily="18" charset="0"/>
              </a:rPr>
              <a:t>Restoration through juxtaposition allows us to distinguish between the spirit of the past and society’s demands for the future of the studied monument.</a:t>
            </a:r>
          </a:p>
          <a:p>
            <a:pPr algn="just"/>
            <a:r>
              <a:rPr lang="en-US">
                <a:latin typeface="Book Antiqua" panose="02040602050305030304" pitchFamily="18" charset="0"/>
              </a:rPr>
              <a:t>A restoration project is a way to rediscover the past in the present; it is the result of the creativity involved in interpreting the monument.</a:t>
            </a:r>
          </a:p>
        </p:txBody>
      </p:sp>
      <p:pic>
        <p:nvPicPr>
          <p:cNvPr id="4" name="Picture 6" descr="alls and Horses (Piazza del Campo, Siena) | This and That">
            <a:extLst>
              <a:ext uri="{FF2B5EF4-FFF2-40B4-BE49-F238E27FC236}">
                <a16:creationId xmlns:a16="http://schemas.microsoft.com/office/drawing/2014/main" id="{50A7E527-9C9A-5833-9827-F68CA1EEBD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8146" y="3471139"/>
            <a:ext cx="4536691" cy="3027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le:Siena-pavement.jpg - Wikimedia Commons">
            <a:extLst>
              <a:ext uri="{FF2B5EF4-FFF2-40B4-BE49-F238E27FC236}">
                <a16:creationId xmlns:a16="http://schemas.microsoft.com/office/drawing/2014/main" id="{BDF81D34-D767-53D7-0058-3F4FC92A99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50462" y="3220278"/>
            <a:ext cx="4278488" cy="32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77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E97C5-DD77-0F69-867F-B6DAFC5E89D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FA26ACC9-292D-C8B3-2328-AE807891A5E8}"/>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5" name="TextBox 4">
            <a:extLst>
              <a:ext uri="{FF2B5EF4-FFF2-40B4-BE49-F238E27FC236}">
                <a16:creationId xmlns:a16="http://schemas.microsoft.com/office/drawing/2014/main" id="{5B8F256E-5CE3-44BD-D6AF-9C73766EEAD2}"/>
              </a:ext>
            </a:extLst>
          </p:cNvPr>
          <p:cNvSpPr txBox="1"/>
          <p:nvPr/>
        </p:nvSpPr>
        <p:spPr>
          <a:xfrm>
            <a:off x="283312" y="1936005"/>
            <a:ext cx="6097656" cy="369332"/>
          </a:xfrm>
          <a:prstGeom prst="rect">
            <a:avLst/>
          </a:prstGeom>
          <a:noFill/>
        </p:spPr>
        <p:txBody>
          <a:bodyPr wrap="square">
            <a:spAutoFit/>
          </a:bodyPr>
          <a:lstStyle/>
          <a:p>
            <a:pPr algn="ctr"/>
            <a:r>
              <a:rPr lang="en-US" b="1">
                <a:latin typeface="Book Antiqua" panose="02040602050305030304" pitchFamily="18" charset="0"/>
              </a:rPr>
              <a:t>Creative Restoration and Conservative Restoration</a:t>
            </a:r>
          </a:p>
        </p:txBody>
      </p:sp>
      <p:sp>
        <p:nvSpPr>
          <p:cNvPr id="6" name="TextBox 5">
            <a:extLst>
              <a:ext uri="{FF2B5EF4-FFF2-40B4-BE49-F238E27FC236}">
                <a16:creationId xmlns:a16="http://schemas.microsoft.com/office/drawing/2014/main" id="{1AD92C74-6B08-040E-7A69-7F6D8C67C8A8}"/>
              </a:ext>
            </a:extLst>
          </p:cNvPr>
          <p:cNvSpPr txBox="1"/>
          <p:nvPr/>
        </p:nvSpPr>
        <p:spPr>
          <a:xfrm>
            <a:off x="367748" y="2290506"/>
            <a:ext cx="6708913" cy="2862322"/>
          </a:xfrm>
          <a:prstGeom prst="rect">
            <a:avLst/>
          </a:prstGeom>
          <a:noFill/>
        </p:spPr>
        <p:txBody>
          <a:bodyPr wrap="square">
            <a:spAutoFit/>
          </a:bodyPr>
          <a:lstStyle/>
          <a:p>
            <a:pPr algn="just"/>
            <a:r>
              <a:rPr lang="en-US">
                <a:latin typeface="Book Antiqua" panose="02040602050305030304" pitchFamily="18" charset="0"/>
              </a:rPr>
              <a:t>Scarpa’s work, especially the restoration of Castelvecchio, demonstrates that restoration can become an act of creation. </a:t>
            </a:r>
          </a:p>
          <a:p>
            <a:pPr algn="just"/>
            <a:r>
              <a:rPr lang="en-US">
                <a:latin typeface="Book Antiqua" panose="02040602050305030304" pitchFamily="18" charset="0"/>
              </a:rPr>
              <a:t>His principles include:</a:t>
            </a:r>
          </a:p>
          <a:p>
            <a:pPr marL="285750" indent="-285750" algn="just">
              <a:buFont typeface="Arial" panose="020B0604020202020204" pitchFamily="34" charset="0"/>
              <a:buChar char="•"/>
            </a:pPr>
            <a:r>
              <a:rPr lang="en-US">
                <a:latin typeface="Book Antiqua" panose="02040602050305030304" pitchFamily="18" charset="0"/>
              </a:rPr>
              <a:t>The reversibility of interventions;</a:t>
            </a:r>
          </a:p>
          <a:p>
            <a:pPr marL="285750" indent="-285750" algn="just">
              <a:buFont typeface="Arial" panose="020B0604020202020204" pitchFamily="34" charset="0"/>
              <a:buChar char="•"/>
            </a:pPr>
            <a:r>
              <a:rPr lang="en-US">
                <a:latin typeface="Book Antiqua" panose="02040602050305030304" pitchFamily="18" charset="0"/>
              </a:rPr>
              <a:t>The contrast between old and new materials;</a:t>
            </a:r>
          </a:p>
          <a:p>
            <a:pPr marL="285750" indent="-285750" algn="just">
              <a:buFont typeface="Arial" panose="020B0604020202020204" pitchFamily="34" charset="0"/>
              <a:buChar char="•"/>
            </a:pPr>
            <a:r>
              <a:rPr lang="en-US">
                <a:latin typeface="Book Antiqua" panose="02040602050305030304" pitchFamily="18" charset="0"/>
              </a:rPr>
              <a:t>The use of modern techniques to highlight historical layers;</a:t>
            </a:r>
          </a:p>
          <a:p>
            <a:pPr marL="285750" indent="-285750" algn="just">
              <a:buFont typeface="Arial" panose="020B0604020202020204" pitchFamily="34" charset="0"/>
              <a:buChar char="•"/>
            </a:pPr>
            <a:r>
              <a:rPr lang="en-US">
                <a:latin typeface="Book Antiqua" panose="02040602050305030304" pitchFamily="18" charset="0"/>
              </a:rPr>
              <a:t>Emphasis on context and narrative continuity.</a:t>
            </a:r>
          </a:p>
          <a:p>
            <a:pPr marL="285750" indent="-285750" algn="just">
              <a:buFont typeface="Arial" panose="020B0604020202020204" pitchFamily="34" charset="0"/>
              <a:buChar char="•"/>
            </a:pPr>
            <a:r>
              <a:rPr lang="en-US">
                <a:latin typeface="Book Antiqua" panose="02040602050305030304" pitchFamily="18" charset="0"/>
              </a:rPr>
              <a:t>These ideas form the foundation of the present study’s methodology, which proposes a restoration strategy for the paving of Piazza del Campo that reflects Scarpa’s legacy.</a:t>
            </a:r>
          </a:p>
        </p:txBody>
      </p:sp>
      <p:pic>
        <p:nvPicPr>
          <p:cNvPr id="8" name="Picture 7">
            <a:extLst>
              <a:ext uri="{FF2B5EF4-FFF2-40B4-BE49-F238E27FC236}">
                <a16:creationId xmlns:a16="http://schemas.microsoft.com/office/drawing/2014/main" id="{158C0829-2FDD-A172-F7E3-A2866DCB6C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5398" y="2587836"/>
            <a:ext cx="4305410" cy="2862322"/>
          </a:xfrm>
          <a:prstGeom prst="rect">
            <a:avLst/>
          </a:prstGeom>
        </p:spPr>
      </p:pic>
    </p:spTree>
    <p:extLst>
      <p:ext uri="{BB962C8B-B14F-4D97-AF65-F5344CB8AC3E}">
        <p14:creationId xmlns:p14="http://schemas.microsoft.com/office/powerpoint/2010/main" val="2274191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DAA7D-F9C0-FDD2-5D02-8F678C7A326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BEB1E8B-0464-09B3-F547-87680345FBF6}"/>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5" name="TextBox 4">
            <a:extLst>
              <a:ext uri="{FF2B5EF4-FFF2-40B4-BE49-F238E27FC236}">
                <a16:creationId xmlns:a16="http://schemas.microsoft.com/office/drawing/2014/main" id="{C83A413F-E3E8-8B08-1C6D-FED5A1D7C617}"/>
              </a:ext>
            </a:extLst>
          </p:cNvPr>
          <p:cNvSpPr txBox="1"/>
          <p:nvPr/>
        </p:nvSpPr>
        <p:spPr>
          <a:xfrm>
            <a:off x="283311" y="1936005"/>
            <a:ext cx="9735331" cy="369332"/>
          </a:xfrm>
          <a:prstGeom prst="rect">
            <a:avLst/>
          </a:prstGeom>
          <a:noFill/>
        </p:spPr>
        <p:txBody>
          <a:bodyPr wrap="square">
            <a:spAutoFit/>
          </a:bodyPr>
          <a:lstStyle/>
          <a:p>
            <a:pPr algn="ctr"/>
            <a:r>
              <a:rPr lang="en-US" b="1">
                <a:latin typeface="Book Antiqua" panose="02040602050305030304" pitchFamily="18" charset="0"/>
              </a:rPr>
              <a:t>Proposal for the Restoration of the Paving in Piazza del Campo</a:t>
            </a:r>
          </a:p>
        </p:txBody>
      </p:sp>
      <p:sp>
        <p:nvSpPr>
          <p:cNvPr id="6" name="TextBox 5">
            <a:extLst>
              <a:ext uri="{FF2B5EF4-FFF2-40B4-BE49-F238E27FC236}">
                <a16:creationId xmlns:a16="http://schemas.microsoft.com/office/drawing/2014/main" id="{4C1E5769-DD38-F158-4F5C-32E686886BC0}"/>
              </a:ext>
            </a:extLst>
          </p:cNvPr>
          <p:cNvSpPr txBox="1"/>
          <p:nvPr/>
        </p:nvSpPr>
        <p:spPr>
          <a:xfrm>
            <a:off x="367748" y="2290506"/>
            <a:ext cx="7806939" cy="2862322"/>
          </a:xfrm>
          <a:prstGeom prst="rect">
            <a:avLst/>
          </a:prstGeom>
          <a:noFill/>
        </p:spPr>
        <p:txBody>
          <a:bodyPr wrap="square">
            <a:spAutoFit/>
          </a:bodyPr>
          <a:lstStyle/>
          <a:p>
            <a:pPr algn="just"/>
            <a:r>
              <a:rPr lang="en-US">
                <a:latin typeface="Book Antiqua" panose="02040602050305030304" pitchFamily="18" charset="0"/>
              </a:rPr>
              <a:t>The intervention is conceived around </a:t>
            </a:r>
            <a:r>
              <a:rPr lang="en-US" b="1">
                <a:latin typeface="Book Antiqua" panose="02040602050305030304" pitchFamily="18" charset="0"/>
              </a:rPr>
              <a:t>two main scenarios:</a:t>
            </a:r>
          </a:p>
          <a:p>
            <a:pPr algn="just"/>
            <a:r>
              <a:rPr lang="en-US">
                <a:latin typeface="Book Antiqua" panose="02040602050305030304" pitchFamily="18" charset="0"/>
              </a:rPr>
              <a:t>1. </a:t>
            </a:r>
            <a:r>
              <a:rPr lang="en-US" b="1" i="1">
                <a:latin typeface="Book Antiqua" panose="02040602050305030304" pitchFamily="18" charset="0"/>
              </a:rPr>
              <a:t>In areas where the original paving is well preserved underneath, a careful cleaning and selective repair are proposed, using differentiated materials and textures inspired by Scarpa’s approach.</a:t>
            </a:r>
          </a:p>
          <a:p>
            <a:pPr algn="just"/>
            <a:r>
              <a:rPr lang="en-US">
                <a:latin typeface="Book Antiqua" panose="02040602050305030304" pitchFamily="18" charset="0"/>
              </a:rPr>
              <a:t>2. </a:t>
            </a:r>
            <a:r>
              <a:rPr lang="en-US" b="1" i="1">
                <a:latin typeface="Book Antiqua" panose="02040602050305030304" pitchFamily="18" charset="0"/>
              </a:rPr>
              <a:t>In areas where the paving is completely lost, a new composition is proposed, based on Baroque aesthetics and the use of sustainable materials, such as polychrome marble mosaic.</a:t>
            </a:r>
          </a:p>
          <a:p>
            <a:pPr algn="just"/>
            <a:r>
              <a:rPr lang="en-US">
                <a:latin typeface="Book Antiqua" panose="02040602050305030304" pitchFamily="18" charset="0"/>
              </a:rPr>
              <a:t>In both cases, visual and tactile contrast will mark the boundary between old and new, preserving the principles of creative clarity and narrative layering proposed by Scarpa.</a:t>
            </a:r>
          </a:p>
        </p:txBody>
      </p:sp>
      <p:pic>
        <p:nvPicPr>
          <p:cNvPr id="8" name="Picture 7">
            <a:extLst>
              <a:ext uri="{FF2B5EF4-FFF2-40B4-BE49-F238E27FC236}">
                <a16:creationId xmlns:a16="http://schemas.microsoft.com/office/drawing/2014/main" id="{6A489E87-C979-8604-4FF5-F4127418B7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4687" y="2290506"/>
            <a:ext cx="3649565" cy="2426303"/>
          </a:xfrm>
          <a:prstGeom prst="rect">
            <a:avLst/>
          </a:prstGeom>
        </p:spPr>
      </p:pic>
      <p:sp>
        <p:nvSpPr>
          <p:cNvPr id="4" name="TextBox 3">
            <a:extLst>
              <a:ext uri="{FF2B5EF4-FFF2-40B4-BE49-F238E27FC236}">
                <a16:creationId xmlns:a16="http://schemas.microsoft.com/office/drawing/2014/main" id="{37B990C5-26BC-769F-37B6-E7338D37F742}"/>
              </a:ext>
            </a:extLst>
          </p:cNvPr>
          <p:cNvSpPr txBox="1"/>
          <p:nvPr/>
        </p:nvSpPr>
        <p:spPr>
          <a:xfrm>
            <a:off x="367748" y="5152828"/>
            <a:ext cx="11456504" cy="1477328"/>
          </a:xfrm>
          <a:prstGeom prst="rect">
            <a:avLst/>
          </a:prstGeom>
          <a:noFill/>
        </p:spPr>
        <p:txBody>
          <a:bodyPr wrap="square">
            <a:spAutoFit/>
          </a:bodyPr>
          <a:lstStyle/>
          <a:p>
            <a:pPr algn="just"/>
            <a:r>
              <a:rPr lang="en-US">
                <a:latin typeface="Book Antiqua" panose="02040602050305030304" pitchFamily="18" charset="0"/>
              </a:rPr>
              <a:t>The restoration proposal, once the intervention concept has been established, allows for the creation of a creative space where symbolic, aesthetic, and identity-bearing historical elements are combined with contemporary components</a:t>
            </a:r>
            <a:r>
              <a:rPr lang="en-US" b="1">
                <a:latin typeface="Book Antiqua" panose="02040602050305030304" pitchFamily="18" charset="0"/>
              </a:rPr>
              <a:t>. The intervention is clearly marked (where historical traces are absent) and includes unexpected, reversible elements that reflect the present moment—integrating technology and contemporary art.</a:t>
            </a:r>
          </a:p>
        </p:txBody>
      </p:sp>
    </p:spTree>
    <p:extLst>
      <p:ext uri="{BB962C8B-B14F-4D97-AF65-F5344CB8AC3E}">
        <p14:creationId xmlns:p14="http://schemas.microsoft.com/office/powerpoint/2010/main" val="4246092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02E64-BA6D-ADD6-3952-B39588EA846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CEC9638-7501-6894-D061-6A42CDB54993}"/>
              </a:ext>
            </a:extLst>
          </p:cNvPr>
          <p:cNvSpPr>
            <a:spLocks noGrp="1"/>
          </p:cNvSpPr>
          <p:nvPr>
            <p:ph type="title"/>
          </p:nvPr>
        </p:nvSpPr>
        <p:spPr/>
        <p:txBody>
          <a:bodyPr/>
          <a:lstStyle/>
          <a:p>
            <a:r>
              <a:rPr lang="en-US" b="1">
                <a:latin typeface="Book Antiqua" panose="02040602050305030304" pitchFamily="18" charset="0"/>
              </a:rPr>
              <a:t>III. SUSTAINABLE / TRADITIONAL MATERIALS</a:t>
            </a:r>
            <a:endParaRPr lang="en-US" b="1" dirty="0">
              <a:latin typeface="Book Antiqua" panose="02040602050305030304" pitchFamily="18" charset="0"/>
            </a:endParaRPr>
          </a:p>
        </p:txBody>
      </p:sp>
      <p:sp>
        <p:nvSpPr>
          <p:cNvPr id="7" name="TextBox 4">
            <a:extLst>
              <a:ext uri="{FF2B5EF4-FFF2-40B4-BE49-F238E27FC236}">
                <a16:creationId xmlns:a16="http://schemas.microsoft.com/office/drawing/2014/main" id="{728DA6F7-4858-1E68-FC1F-0A5B4A798B85}"/>
              </a:ext>
            </a:extLst>
          </p:cNvPr>
          <p:cNvSpPr txBox="1">
            <a:spLocks noChangeArrowheads="1"/>
          </p:cNvSpPr>
          <p:nvPr/>
        </p:nvSpPr>
        <p:spPr bwMode="auto">
          <a:xfrm>
            <a:off x="276786" y="1933526"/>
            <a:ext cx="1137712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fontAlgn="base">
              <a:lnSpc>
                <a:spcPct val="100000"/>
              </a:lnSpc>
              <a:spcBef>
                <a:spcPct val="0"/>
              </a:spcBef>
              <a:spcAft>
                <a:spcPct val="0"/>
              </a:spcAft>
              <a:buSzTx/>
              <a:buFontTx/>
              <a:buNone/>
            </a:pPr>
            <a:r>
              <a:rPr lang="en-US" altLang="en-US" sz="1800">
                <a:solidFill>
                  <a:schemeClr val="tx2"/>
                </a:solidFill>
                <a:latin typeface="Book Antiqua" panose="02040602050305030304" pitchFamily="18" charset="0"/>
              </a:rPr>
              <a:t>The considered materials for the proposed restauration concept involve a consistent sustainable character, involving the use of &lt;earth&gt; as a raw material in construction, namely on earth floorings by the rammed earth technique. </a:t>
            </a:r>
          </a:p>
          <a:p>
            <a:pPr fontAlgn="base">
              <a:lnSpc>
                <a:spcPct val="100000"/>
              </a:lnSpc>
              <a:spcBef>
                <a:spcPct val="0"/>
              </a:spcBef>
              <a:spcAft>
                <a:spcPct val="0"/>
              </a:spcAft>
              <a:buSzTx/>
              <a:buFontTx/>
              <a:buNone/>
            </a:pPr>
            <a:r>
              <a:rPr lang="en-US" altLang="en-US" sz="1800">
                <a:solidFill>
                  <a:schemeClr val="tx2"/>
                </a:solidFill>
                <a:latin typeface="Book Antiqua" panose="02040602050305030304" pitchFamily="18" charset="0"/>
              </a:rPr>
              <a:t>The development of sustainable pavement elements through the innovative optimization of traditional earth construction techniques is in agreement with:</a:t>
            </a:r>
          </a:p>
          <a:p>
            <a:pPr marL="285750" indent="-285750" fontAlgn="base">
              <a:lnSpc>
                <a:spcPct val="100000"/>
              </a:lnSpc>
              <a:spcBef>
                <a:spcPct val="0"/>
              </a:spcBef>
              <a:spcAft>
                <a:spcPct val="0"/>
              </a:spcAft>
              <a:buSzTx/>
              <a:buFontTx/>
              <a:buChar char="-"/>
            </a:pPr>
            <a:r>
              <a:rPr lang="en-US" altLang="en-US" sz="1800">
                <a:solidFill>
                  <a:schemeClr val="tx2"/>
                </a:solidFill>
                <a:latin typeface="Book Antiqua" panose="02040602050305030304" pitchFamily="18" charset="0"/>
              </a:rPr>
              <a:t>the objectives of the project PN 23 35 04 01, conducted within NIRD URBAN-INCERC Timișoara Branch, Romania;</a:t>
            </a:r>
          </a:p>
          <a:p>
            <a:pPr marL="285750" indent="-285750" fontAlgn="base">
              <a:lnSpc>
                <a:spcPct val="100000"/>
              </a:lnSpc>
              <a:spcBef>
                <a:spcPct val="0"/>
              </a:spcBef>
              <a:spcAft>
                <a:spcPct val="0"/>
              </a:spcAft>
              <a:buSzTx/>
              <a:buFontTx/>
              <a:buChar char="-"/>
            </a:pPr>
            <a:r>
              <a:rPr lang="en-US" altLang="en-US" sz="1800">
                <a:solidFill>
                  <a:schemeClr val="tx2"/>
                </a:solidFill>
                <a:latin typeface="Book Antiqua" panose="02040602050305030304" pitchFamily="18" charset="0"/>
              </a:rPr>
              <a:t>conceptual directions specified in the PhD thesis "Pavement from utility to meaning, a determining factor in defining the aesthetic qualities of architectural spaces” (PhD Luiza Varga )</a:t>
            </a:r>
          </a:p>
          <a:p>
            <a:pPr algn="just" fontAlgn="base">
              <a:lnSpc>
                <a:spcPct val="100000"/>
              </a:lnSpc>
              <a:spcBef>
                <a:spcPct val="0"/>
              </a:spcBef>
              <a:spcAft>
                <a:spcPct val="0"/>
              </a:spcAft>
              <a:buSzTx/>
              <a:buNone/>
            </a:pPr>
            <a:r>
              <a:rPr lang="en-US" altLang="en-US" sz="1800">
                <a:solidFill>
                  <a:schemeClr val="tx2"/>
                </a:solidFill>
                <a:latin typeface="Book Antiqua" panose="02040602050305030304" pitchFamily="18" charset="0"/>
              </a:rPr>
              <a:t> It resulted the prospects of sustainable earth-based pavements, </a:t>
            </a:r>
            <a:r>
              <a:rPr lang="en-US" altLang="en-US" sz="1800" b="1">
                <a:solidFill>
                  <a:schemeClr val="tx2"/>
                </a:solidFill>
                <a:latin typeface="Book Antiqua" panose="02040602050305030304" pitchFamily="18" charset="0"/>
              </a:rPr>
              <a:t>assimilated to "terazzo" techniques</a:t>
            </a:r>
            <a:r>
              <a:rPr lang="en-US" altLang="en-US" sz="1800">
                <a:solidFill>
                  <a:schemeClr val="tx2"/>
                </a:solidFill>
                <a:latin typeface="Book Antiqua" panose="02040602050305030304" pitchFamily="18" charset="0"/>
              </a:rPr>
              <a:t> for instance, can be built for specific structural and aesthetic evaluation, in order to increase the overall product performance and its viability in the proposed restoration concept. </a:t>
            </a:r>
          </a:p>
        </p:txBody>
      </p:sp>
      <p:pic>
        <p:nvPicPr>
          <p:cNvPr id="4" name="Picture 1">
            <a:extLst>
              <a:ext uri="{FF2B5EF4-FFF2-40B4-BE49-F238E27FC236}">
                <a16:creationId xmlns:a16="http://schemas.microsoft.com/office/drawing/2014/main" id="{B698766B-D2BA-9D99-E985-79CB9643DF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79374" y="639461"/>
            <a:ext cx="133939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Text&#10;&#10;Description automatically generated">
            <a:extLst>
              <a:ext uri="{FF2B5EF4-FFF2-40B4-BE49-F238E27FC236}">
                <a16:creationId xmlns:a16="http://schemas.microsoft.com/office/drawing/2014/main" id="{A5298538-A372-6857-504E-18660AE73A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66850" y="5993296"/>
            <a:ext cx="2191469" cy="72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E242899A-2812-E527-6D8E-8F3B8EE63D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3448" y="5899448"/>
            <a:ext cx="2668460" cy="81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683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B311E-A67A-C22D-C19F-21A010A54BA7}"/>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24C8C3CD-F325-F316-472F-951F1F04D549}"/>
              </a:ext>
            </a:extLst>
          </p:cNvPr>
          <p:cNvSpPr/>
          <p:nvPr/>
        </p:nvSpPr>
        <p:spPr>
          <a:xfrm>
            <a:off x="81280" y="2524368"/>
            <a:ext cx="1310005" cy="652462"/>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2 RESEARCH DIECTIONS</a:t>
            </a:r>
            <a:endParaRPr kumimoji="0" lang="ro-RO"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27" name="Arrow: Down 26">
            <a:extLst>
              <a:ext uri="{FF2B5EF4-FFF2-40B4-BE49-F238E27FC236}">
                <a16:creationId xmlns:a16="http://schemas.microsoft.com/office/drawing/2014/main" id="{B7C9D658-C384-713B-2954-E63E2BB61AC2}"/>
              </a:ext>
            </a:extLst>
          </p:cNvPr>
          <p:cNvSpPr/>
          <p:nvPr/>
        </p:nvSpPr>
        <p:spPr>
          <a:xfrm rot="16200000">
            <a:off x="1625669" y="2523213"/>
            <a:ext cx="431669" cy="743746"/>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pic>
        <p:nvPicPr>
          <p:cNvPr id="28" name="Picture 4">
            <a:extLst>
              <a:ext uri="{FF2B5EF4-FFF2-40B4-BE49-F238E27FC236}">
                <a16:creationId xmlns:a16="http://schemas.microsoft.com/office/drawing/2014/main" id="{E4419209-55A7-1F76-2FB1-B9FE930DE0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0625" y="1942697"/>
            <a:ext cx="3655752" cy="276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rrow: Down 36">
            <a:extLst>
              <a:ext uri="{FF2B5EF4-FFF2-40B4-BE49-F238E27FC236}">
                <a16:creationId xmlns:a16="http://schemas.microsoft.com/office/drawing/2014/main" id="{0EC984CF-182B-D0DE-5E3E-9158D14759D1}"/>
              </a:ext>
            </a:extLst>
          </p:cNvPr>
          <p:cNvSpPr/>
          <p:nvPr/>
        </p:nvSpPr>
        <p:spPr>
          <a:xfrm rot="16200000">
            <a:off x="8742934" y="1917405"/>
            <a:ext cx="431669" cy="646257"/>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38" name="Rectangle 37">
            <a:extLst>
              <a:ext uri="{FF2B5EF4-FFF2-40B4-BE49-F238E27FC236}">
                <a16:creationId xmlns:a16="http://schemas.microsoft.com/office/drawing/2014/main" id="{BCFAD59F-F594-3ABC-F193-9A0B7600688E}"/>
              </a:ext>
            </a:extLst>
          </p:cNvPr>
          <p:cNvSpPr/>
          <p:nvPr/>
        </p:nvSpPr>
        <p:spPr>
          <a:xfrm>
            <a:off x="6462876" y="1942696"/>
            <a:ext cx="1948972"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4 GENERAL OBJECTIVES (GO</a:t>
            </a:r>
            <a:r>
              <a:rPr kumimoji="0" lang="en-US" sz="20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a:t>
            </a:r>
            <a:endParaRPr kumimoji="0" lang="ro-RO" sz="20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39" name="Arrow: Down 38">
            <a:extLst>
              <a:ext uri="{FF2B5EF4-FFF2-40B4-BE49-F238E27FC236}">
                <a16:creationId xmlns:a16="http://schemas.microsoft.com/office/drawing/2014/main" id="{4DFD3EA2-E4C2-2672-02E0-092700F18260}"/>
              </a:ext>
            </a:extLst>
          </p:cNvPr>
          <p:cNvSpPr/>
          <p:nvPr/>
        </p:nvSpPr>
        <p:spPr>
          <a:xfrm>
            <a:off x="10323668" y="2746501"/>
            <a:ext cx="483554" cy="551032"/>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40" name="Rectangle 39">
            <a:extLst>
              <a:ext uri="{FF2B5EF4-FFF2-40B4-BE49-F238E27FC236}">
                <a16:creationId xmlns:a16="http://schemas.microsoft.com/office/drawing/2014/main" id="{D4606A9D-B171-D556-3579-63A2D95B82B0}"/>
              </a:ext>
            </a:extLst>
          </p:cNvPr>
          <p:cNvSpPr/>
          <p:nvPr/>
        </p:nvSpPr>
        <p:spPr>
          <a:xfrm>
            <a:off x="9492699" y="1971839"/>
            <a:ext cx="2479359"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14 SPECIFIC OBJECTIVES (SMART)</a:t>
            </a:r>
          </a:p>
        </p:txBody>
      </p:sp>
      <p:sp>
        <p:nvSpPr>
          <p:cNvPr id="41" name="Arrow: Down 40">
            <a:extLst>
              <a:ext uri="{FF2B5EF4-FFF2-40B4-BE49-F238E27FC236}">
                <a16:creationId xmlns:a16="http://schemas.microsoft.com/office/drawing/2014/main" id="{8A0984D3-D8C6-AAD4-0D75-B444B4898465}"/>
              </a:ext>
            </a:extLst>
          </p:cNvPr>
          <p:cNvSpPr/>
          <p:nvPr/>
        </p:nvSpPr>
        <p:spPr>
          <a:xfrm rot="16200000">
            <a:off x="5692291" y="2004581"/>
            <a:ext cx="431669" cy="476084"/>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42" name="Rectangle 41">
            <a:extLst>
              <a:ext uri="{FF2B5EF4-FFF2-40B4-BE49-F238E27FC236}">
                <a16:creationId xmlns:a16="http://schemas.microsoft.com/office/drawing/2014/main" id="{C7BBFC53-DF0D-A2D6-696B-EA75F21C6F02}"/>
              </a:ext>
            </a:extLst>
          </p:cNvPr>
          <p:cNvSpPr/>
          <p:nvPr/>
        </p:nvSpPr>
        <p:spPr>
          <a:xfrm>
            <a:off x="9317037" y="3356788"/>
            <a:ext cx="2802890"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16 PHASES (ASOCIATED MILESTONES)</a:t>
            </a:r>
            <a:endParaRPr kumimoji="0" lang="ro-RO"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65756323-DBA2-201D-A9CD-CBC05A3485AE}"/>
              </a:ext>
            </a:extLst>
          </p:cNvPr>
          <p:cNvSpPr/>
          <p:nvPr/>
        </p:nvSpPr>
        <p:spPr>
          <a:xfrm>
            <a:off x="3251200" y="5170236"/>
            <a:ext cx="8675685" cy="1498624"/>
          </a:xfrm>
          <a:prstGeom prst="rect">
            <a:avLst/>
          </a:prstGeom>
          <a:solidFill>
            <a:srgbClr val="C2935B">
              <a:lumMod val="20000"/>
              <a:lumOff val="80000"/>
            </a:srgbClr>
          </a:solid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Solutions to the current problems in the construction sector: </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Development of products and services (materials, elements and structures, processes and technologies, etc.), </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with superior overall performance and increased energy efficiency,</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for the Circular Economy (EC) principles implementing in Romania.  </a:t>
            </a:r>
            <a:endParaRPr kumimoji="0" lang="ro-RO"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endParaRPr>
          </a:p>
        </p:txBody>
      </p:sp>
      <p:sp>
        <p:nvSpPr>
          <p:cNvPr id="45" name="Arrow: Down 44">
            <a:extLst>
              <a:ext uri="{FF2B5EF4-FFF2-40B4-BE49-F238E27FC236}">
                <a16:creationId xmlns:a16="http://schemas.microsoft.com/office/drawing/2014/main" id="{456835D9-5758-AD46-5E16-699CEB592AF3}"/>
              </a:ext>
            </a:extLst>
          </p:cNvPr>
          <p:cNvSpPr/>
          <p:nvPr/>
        </p:nvSpPr>
        <p:spPr>
          <a:xfrm>
            <a:off x="10323668" y="4190704"/>
            <a:ext cx="483554" cy="870193"/>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pic>
        <p:nvPicPr>
          <p:cNvPr id="46" name="Picture 4">
            <a:extLst>
              <a:ext uri="{FF2B5EF4-FFF2-40B4-BE49-F238E27FC236}">
                <a16:creationId xmlns:a16="http://schemas.microsoft.com/office/drawing/2014/main" id="{D73C03E9-C419-CA44-07A3-12A5C89E4F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9843" y="2797451"/>
            <a:ext cx="3038926" cy="226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u 1">
            <a:extLst>
              <a:ext uri="{FF2B5EF4-FFF2-40B4-BE49-F238E27FC236}">
                <a16:creationId xmlns:a16="http://schemas.microsoft.com/office/drawing/2014/main" id="{30F8387D-7EA7-D270-721B-8CD9E91999BD}"/>
              </a:ext>
            </a:extLst>
          </p:cNvPr>
          <p:cNvSpPr>
            <a:spLocks noGrp="1"/>
          </p:cNvSpPr>
          <p:nvPr>
            <p:ph type="title"/>
          </p:nvPr>
        </p:nvSpPr>
        <p:spPr>
          <a:xfrm>
            <a:off x="581025" y="701675"/>
            <a:ext cx="11029950" cy="1014413"/>
          </a:xfrm>
        </p:spPr>
        <p:txBody>
          <a:bodyPr/>
          <a:lstStyle/>
          <a:p>
            <a:r>
              <a:rPr lang="en-US" b="1">
                <a:latin typeface="Book Antiqua" panose="02040602050305030304" pitchFamily="18" charset="0"/>
              </a:rPr>
              <a:t>III. SUSTAINABLE / TRADITIONAL MATERIALS</a:t>
            </a:r>
            <a:endParaRPr lang="en-US" b="1" dirty="0">
              <a:latin typeface="Book Antiqua" panose="02040602050305030304" pitchFamily="18" charset="0"/>
            </a:endParaRPr>
          </a:p>
        </p:txBody>
      </p:sp>
    </p:spTree>
    <p:extLst>
      <p:ext uri="{BB962C8B-B14F-4D97-AF65-F5344CB8AC3E}">
        <p14:creationId xmlns:p14="http://schemas.microsoft.com/office/powerpoint/2010/main" val="235068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93A858C-C0E2-48A7-E09F-B3615B087C8A}"/>
              </a:ext>
            </a:extLst>
          </p:cNvPr>
          <p:cNvSpPr/>
          <p:nvPr/>
        </p:nvSpPr>
        <p:spPr>
          <a:xfrm>
            <a:off x="1568668" y="1794279"/>
            <a:ext cx="2743200" cy="2743200"/>
          </a:xfrm>
          <a:prstGeom prst="ellipse">
            <a:avLst/>
          </a:prstGeom>
          <a:solidFill>
            <a:schemeClr val="accent3">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8" name="Arc plin 7">
            <a:extLst>
              <a:ext uri="{FF2B5EF4-FFF2-40B4-BE49-F238E27FC236}">
                <a16:creationId xmlns:a16="http://schemas.microsoft.com/office/drawing/2014/main" id="{710DB475-0654-578A-0FDE-A1167FC0D019}"/>
              </a:ext>
            </a:extLst>
          </p:cNvPr>
          <p:cNvSpPr/>
          <p:nvPr/>
        </p:nvSpPr>
        <p:spPr>
          <a:xfrm>
            <a:off x="1483930" y="1702839"/>
            <a:ext cx="2926080" cy="2926080"/>
          </a:xfrm>
          <a:prstGeom prst="blockArc">
            <a:avLst>
              <a:gd name="adj1" fmla="val 16262498"/>
              <a:gd name="adj2" fmla="val 18299506"/>
              <a:gd name="adj3" fmla="val 3378"/>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2" name="Arc plin 11">
            <a:extLst>
              <a:ext uri="{FF2B5EF4-FFF2-40B4-BE49-F238E27FC236}">
                <a16:creationId xmlns:a16="http://schemas.microsoft.com/office/drawing/2014/main" id="{9C52A8C1-F2C2-D539-81C3-29CA9930D09A}"/>
              </a:ext>
            </a:extLst>
          </p:cNvPr>
          <p:cNvSpPr/>
          <p:nvPr/>
        </p:nvSpPr>
        <p:spPr>
          <a:xfrm rot="2026391">
            <a:off x="1483930" y="1702839"/>
            <a:ext cx="2926080" cy="2926080"/>
          </a:xfrm>
          <a:prstGeom prst="blockArc">
            <a:avLst>
              <a:gd name="adj1" fmla="val 16262498"/>
              <a:gd name="adj2" fmla="val 18299506"/>
              <a:gd name="adj3" fmla="val 3378"/>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3" name="Arc plin 12">
            <a:extLst>
              <a:ext uri="{FF2B5EF4-FFF2-40B4-BE49-F238E27FC236}">
                <a16:creationId xmlns:a16="http://schemas.microsoft.com/office/drawing/2014/main" id="{199B28DB-F8B3-16BD-77A0-C5D55C663F1B}"/>
              </a:ext>
            </a:extLst>
          </p:cNvPr>
          <p:cNvSpPr/>
          <p:nvPr/>
        </p:nvSpPr>
        <p:spPr>
          <a:xfrm rot="4054605">
            <a:off x="1483930" y="1702839"/>
            <a:ext cx="2926080" cy="2926080"/>
          </a:xfrm>
          <a:prstGeom prst="blockArc">
            <a:avLst>
              <a:gd name="adj1" fmla="val 16262498"/>
              <a:gd name="adj2" fmla="val 18299506"/>
              <a:gd name="adj3" fmla="val 3378"/>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4" name="Arc plin 13">
            <a:extLst>
              <a:ext uri="{FF2B5EF4-FFF2-40B4-BE49-F238E27FC236}">
                <a16:creationId xmlns:a16="http://schemas.microsoft.com/office/drawing/2014/main" id="{10DF999F-8FAA-59C8-4CE8-06CB1A248BF6}"/>
              </a:ext>
            </a:extLst>
          </p:cNvPr>
          <p:cNvSpPr/>
          <p:nvPr/>
        </p:nvSpPr>
        <p:spPr>
          <a:xfrm rot="6083875">
            <a:off x="1483930" y="1702839"/>
            <a:ext cx="2926080" cy="2926080"/>
          </a:xfrm>
          <a:prstGeom prst="blockArc">
            <a:avLst>
              <a:gd name="adj1" fmla="val 16262498"/>
              <a:gd name="adj2" fmla="val 18299506"/>
              <a:gd name="adj3" fmla="val 3378"/>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ook Antiqua" panose="02040602050305030304" pitchFamily="18" charset="0"/>
            </a:endParaRPr>
          </a:p>
        </p:txBody>
      </p:sp>
      <p:sp>
        <p:nvSpPr>
          <p:cNvPr id="19" name="Dreptunghi: colțuri rotunjite 18">
            <a:extLst>
              <a:ext uri="{FF2B5EF4-FFF2-40B4-BE49-F238E27FC236}">
                <a16:creationId xmlns:a16="http://schemas.microsoft.com/office/drawing/2014/main" id="{E84B6D3E-67E6-6A4C-B016-72798BDC1058}"/>
              </a:ext>
            </a:extLst>
          </p:cNvPr>
          <p:cNvSpPr/>
          <p:nvPr/>
        </p:nvSpPr>
        <p:spPr>
          <a:xfrm>
            <a:off x="6096000" y="1180349"/>
            <a:ext cx="5125662" cy="783223"/>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0" name="Dreptunghi: colțuri rotunjite 19">
            <a:extLst>
              <a:ext uri="{FF2B5EF4-FFF2-40B4-BE49-F238E27FC236}">
                <a16:creationId xmlns:a16="http://schemas.microsoft.com/office/drawing/2014/main" id="{B5F372A1-F258-78CA-DEA4-30998442B6AA}"/>
              </a:ext>
            </a:extLst>
          </p:cNvPr>
          <p:cNvSpPr/>
          <p:nvPr/>
        </p:nvSpPr>
        <p:spPr>
          <a:xfrm>
            <a:off x="6589856" y="2468661"/>
            <a:ext cx="5014450" cy="762000"/>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1" name="Dreptunghi: colțuri rotunjite 20">
            <a:extLst>
              <a:ext uri="{FF2B5EF4-FFF2-40B4-BE49-F238E27FC236}">
                <a16:creationId xmlns:a16="http://schemas.microsoft.com/office/drawing/2014/main" id="{3477D6C8-1C8D-CD48-8BC5-40F1B57C277A}"/>
              </a:ext>
            </a:extLst>
          </p:cNvPr>
          <p:cNvSpPr/>
          <p:nvPr/>
        </p:nvSpPr>
        <p:spPr>
          <a:xfrm>
            <a:off x="6420067" y="3758136"/>
            <a:ext cx="4848929" cy="753163"/>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2" name="Dreptunghi: colțuri rotunjite 21">
            <a:extLst>
              <a:ext uri="{FF2B5EF4-FFF2-40B4-BE49-F238E27FC236}">
                <a16:creationId xmlns:a16="http://schemas.microsoft.com/office/drawing/2014/main" id="{EACF9F9C-B476-2C3E-E08F-8D6310CCC632}"/>
              </a:ext>
            </a:extLst>
          </p:cNvPr>
          <p:cNvSpPr/>
          <p:nvPr/>
        </p:nvSpPr>
        <p:spPr>
          <a:xfrm>
            <a:off x="5595032" y="5012791"/>
            <a:ext cx="4158786" cy="762000"/>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3" name="Arc 22">
            <a:extLst>
              <a:ext uri="{FF2B5EF4-FFF2-40B4-BE49-F238E27FC236}">
                <a16:creationId xmlns:a16="http://schemas.microsoft.com/office/drawing/2014/main" id="{EE9E1F1B-6A94-FBD4-0628-BBBA551B60C2}"/>
              </a:ext>
            </a:extLst>
          </p:cNvPr>
          <p:cNvSpPr/>
          <p:nvPr/>
        </p:nvSpPr>
        <p:spPr>
          <a:xfrm>
            <a:off x="798547" y="1198650"/>
            <a:ext cx="4058915" cy="393445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ook Antiqua" panose="02040602050305030304" pitchFamily="18" charset="0"/>
            </a:endParaRPr>
          </a:p>
        </p:txBody>
      </p:sp>
      <p:sp>
        <p:nvSpPr>
          <p:cNvPr id="24" name="Arc 23">
            <a:extLst>
              <a:ext uri="{FF2B5EF4-FFF2-40B4-BE49-F238E27FC236}">
                <a16:creationId xmlns:a16="http://schemas.microsoft.com/office/drawing/2014/main" id="{336D79B5-8C3D-54EB-BABA-FAF6FFBD2C84}"/>
              </a:ext>
            </a:extLst>
          </p:cNvPr>
          <p:cNvSpPr/>
          <p:nvPr/>
        </p:nvSpPr>
        <p:spPr>
          <a:xfrm rot="5400000">
            <a:off x="860775" y="1198650"/>
            <a:ext cx="4058915" cy="393445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ook Antiqua" panose="02040602050305030304" pitchFamily="18" charset="0"/>
            </a:endParaRPr>
          </a:p>
        </p:txBody>
      </p:sp>
      <p:sp>
        <p:nvSpPr>
          <p:cNvPr id="25" name="Oval 24">
            <a:extLst>
              <a:ext uri="{FF2B5EF4-FFF2-40B4-BE49-F238E27FC236}">
                <a16:creationId xmlns:a16="http://schemas.microsoft.com/office/drawing/2014/main" id="{D28402A1-867C-47B8-ACE9-CE19B65E7F1F}"/>
              </a:ext>
            </a:extLst>
          </p:cNvPr>
          <p:cNvSpPr/>
          <p:nvPr/>
        </p:nvSpPr>
        <p:spPr>
          <a:xfrm>
            <a:off x="3454618" y="1232562"/>
            <a:ext cx="215900" cy="210002"/>
          </a:xfrm>
          <a:prstGeom prst="ellipse">
            <a:avLst/>
          </a:prstGeom>
          <a:solidFill>
            <a:srgbClr val="D1E2B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7" name="Oval 26">
            <a:extLst>
              <a:ext uri="{FF2B5EF4-FFF2-40B4-BE49-F238E27FC236}">
                <a16:creationId xmlns:a16="http://schemas.microsoft.com/office/drawing/2014/main" id="{71536F9B-4255-6784-A597-94F48B6C0C3C}"/>
              </a:ext>
            </a:extLst>
          </p:cNvPr>
          <p:cNvSpPr/>
          <p:nvPr/>
        </p:nvSpPr>
        <p:spPr>
          <a:xfrm>
            <a:off x="4349537" y="1892962"/>
            <a:ext cx="215900" cy="210002"/>
          </a:xfrm>
          <a:prstGeom prst="ellipse">
            <a:avLst/>
          </a:prstGeom>
          <a:solidFill>
            <a:srgbClr val="BAD39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8" name="Oval 27">
            <a:extLst>
              <a:ext uri="{FF2B5EF4-FFF2-40B4-BE49-F238E27FC236}">
                <a16:creationId xmlns:a16="http://schemas.microsoft.com/office/drawing/2014/main" id="{74859ECC-9BD4-464C-DAD2-F1330729045A}"/>
              </a:ext>
            </a:extLst>
          </p:cNvPr>
          <p:cNvSpPr/>
          <p:nvPr/>
        </p:nvSpPr>
        <p:spPr>
          <a:xfrm>
            <a:off x="4755037" y="2813743"/>
            <a:ext cx="215900" cy="210002"/>
          </a:xfrm>
          <a:prstGeom prst="ellipse">
            <a:avLst/>
          </a:prstGeom>
          <a:solidFill>
            <a:srgbClr val="284D4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9" name="Oval 28">
            <a:extLst>
              <a:ext uri="{FF2B5EF4-FFF2-40B4-BE49-F238E27FC236}">
                <a16:creationId xmlns:a16="http://schemas.microsoft.com/office/drawing/2014/main" id="{474338CA-DF81-7B28-D6D2-FD8E8072B6B6}"/>
              </a:ext>
            </a:extLst>
          </p:cNvPr>
          <p:cNvSpPr/>
          <p:nvPr/>
        </p:nvSpPr>
        <p:spPr>
          <a:xfrm>
            <a:off x="4539123" y="3945057"/>
            <a:ext cx="215900" cy="210002"/>
          </a:xfrm>
          <a:prstGeom prst="ellipse">
            <a:avLst/>
          </a:prstGeom>
          <a:solidFill>
            <a:srgbClr val="1B332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35" name="Oval 34">
            <a:extLst>
              <a:ext uri="{FF2B5EF4-FFF2-40B4-BE49-F238E27FC236}">
                <a16:creationId xmlns:a16="http://schemas.microsoft.com/office/drawing/2014/main" id="{73384301-8AB2-6968-44E5-6BF29C5D96CB}"/>
              </a:ext>
            </a:extLst>
          </p:cNvPr>
          <p:cNvSpPr/>
          <p:nvPr/>
        </p:nvSpPr>
        <p:spPr>
          <a:xfrm>
            <a:off x="5789857" y="1180350"/>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7" name="Oval 36">
            <a:extLst>
              <a:ext uri="{FF2B5EF4-FFF2-40B4-BE49-F238E27FC236}">
                <a16:creationId xmlns:a16="http://schemas.microsoft.com/office/drawing/2014/main" id="{9EECB1F2-E515-77BD-CD3C-AA5A17D2E8A6}"/>
              </a:ext>
            </a:extLst>
          </p:cNvPr>
          <p:cNvSpPr/>
          <p:nvPr/>
        </p:nvSpPr>
        <p:spPr>
          <a:xfrm>
            <a:off x="6283713" y="2450351"/>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8" name="Oval 37">
            <a:extLst>
              <a:ext uri="{FF2B5EF4-FFF2-40B4-BE49-F238E27FC236}">
                <a16:creationId xmlns:a16="http://schemas.microsoft.com/office/drawing/2014/main" id="{B3EAD914-BA11-1D96-65C2-71BE7D03D734}"/>
              </a:ext>
            </a:extLst>
          </p:cNvPr>
          <p:cNvSpPr/>
          <p:nvPr/>
        </p:nvSpPr>
        <p:spPr>
          <a:xfrm>
            <a:off x="6096000" y="3743106"/>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9" name="Oval 38">
            <a:extLst>
              <a:ext uri="{FF2B5EF4-FFF2-40B4-BE49-F238E27FC236}">
                <a16:creationId xmlns:a16="http://schemas.microsoft.com/office/drawing/2014/main" id="{82EFEEFC-A322-3168-4BA7-CBE2CC078F7C}"/>
              </a:ext>
            </a:extLst>
          </p:cNvPr>
          <p:cNvSpPr/>
          <p:nvPr/>
        </p:nvSpPr>
        <p:spPr>
          <a:xfrm>
            <a:off x="5261552" y="5003954"/>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40" name="CasetăText 39">
            <a:extLst>
              <a:ext uri="{FF2B5EF4-FFF2-40B4-BE49-F238E27FC236}">
                <a16:creationId xmlns:a16="http://schemas.microsoft.com/office/drawing/2014/main" id="{634F7BAF-7959-4CC7-2482-F20E0788B29F}"/>
              </a:ext>
            </a:extLst>
          </p:cNvPr>
          <p:cNvSpPr txBox="1"/>
          <p:nvPr/>
        </p:nvSpPr>
        <p:spPr>
          <a:xfrm>
            <a:off x="5962868" y="1317076"/>
            <a:ext cx="457200"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a:t>
            </a:r>
            <a:endParaRPr lang="en-US" sz="2600" dirty="0">
              <a:latin typeface="Book Antiqua" panose="02040602050305030304" pitchFamily="18" charset="0"/>
              <a:cs typeface="Times New Roman" panose="02020603050405020304" pitchFamily="18" charset="0"/>
            </a:endParaRPr>
          </a:p>
        </p:txBody>
      </p:sp>
      <p:sp>
        <p:nvSpPr>
          <p:cNvPr id="41" name="CasetăText 40">
            <a:extLst>
              <a:ext uri="{FF2B5EF4-FFF2-40B4-BE49-F238E27FC236}">
                <a16:creationId xmlns:a16="http://schemas.microsoft.com/office/drawing/2014/main" id="{86E70901-095F-FF9F-E365-F38D0B99E82E}"/>
              </a:ext>
            </a:extLst>
          </p:cNvPr>
          <p:cNvSpPr txBox="1"/>
          <p:nvPr/>
        </p:nvSpPr>
        <p:spPr>
          <a:xfrm>
            <a:off x="6460810" y="2588225"/>
            <a:ext cx="457200"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II</a:t>
            </a:r>
            <a:endParaRPr lang="en-US" sz="2600" dirty="0">
              <a:latin typeface="Book Antiqua" panose="02040602050305030304" pitchFamily="18" charset="0"/>
              <a:cs typeface="Times New Roman" panose="02020603050405020304" pitchFamily="18" charset="0"/>
            </a:endParaRPr>
          </a:p>
        </p:txBody>
      </p:sp>
      <p:sp>
        <p:nvSpPr>
          <p:cNvPr id="42" name="CasetăText 41">
            <a:extLst>
              <a:ext uri="{FF2B5EF4-FFF2-40B4-BE49-F238E27FC236}">
                <a16:creationId xmlns:a16="http://schemas.microsoft.com/office/drawing/2014/main" id="{02C25C09-D107-7826-33DC-3541CA471578}"/>
              </a:ext>
            </a:extLst>
          </p:cNvPr>
          <p:cNvSpPr txBox="1"/>
          <p:nvPr/>
        </p:nvSpPr>
        <p:spPr>
          <a:xfrm>
            <a:off x="6283713" y="3880980"/>
            <a:ext cx="538146"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III</a:t>
            </a:r>
            <a:endParaRPr lang="en-US" sz="2600" dirty="0">
              <a:latin typeface="Book Antiqua" panose="02040602050305030304" pitchFamily="18" charset="0"/>
              <a:cs typeface="Times New Roman" panose="02020603050405020304" pitchFamily="18" charset="0"/>
            </a:endParaRPr>
          </a:p>
        </p:txBody>
      </p:sp>
      <p:sp>
        <p:nvSpPr>
          <p:cNvPr id="43" name="CasetăText 42">
            <a:extLst>
              <a:ext uri="{FF2B5EF4-FFF2-40B4-BE49-F238E27FC236}">
                <a16:creationId xmlns:a16="http://schemas.microsoft.com/office/drawing/2014/main" id="{4F6372CA-5A84-CBA5-6716-504407F5C0B0}"/>
              </a:ext>
            </a:extLst>
          </p:cNvPr>
          <p:cNvSpPr txBox="1"/>
          <p:nvPr/>
        </p:nvSpPr>
        <p:spPr>
          <a:xfrm>
            <a:off x="5435576" y="5141828"/>
            <a:ext cx="538146"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IV</a:t>
            </a:r>
            <a:endParaRPr lang="en-US" sz="2600" dirty="0">
              <a:latin typeface="Book Antiqua" panose="02040602050305030304" pitchFamily="18" charset="0"/>
              <a:cs typeface="Times New Roman" panose="02020603050405020304" pitchFamily="18" charset="0"/>
            </a:endParaRPr>
          </a:p>
        </p:txBody>
      </p:sp>
      <p:sp>
        <p:nvSpPr>
          <p:cNvPr id="44" name="CasetăText 43">
            <a:extLst>
              <a:ext uri="{FF2B5EF4-FFF2-40B4-BE49-F238E27FC236}">
                <a16:creationId xmlns:a16="http://schemas.microsoft.com/office/drawing/2014/main" id="{C8E0E476-CD14-1372-9444-2B0F5DC0B84D}"/>
              </a:ext>
            </a:extLst>
          </p:cNvPr>
          <p:cNvSpPr txBox="1"/>
          <p:nvPr/>
        </p:nvSpPr>
        <p:spPr>
          <a:xfrm>
            <a:off x="6681489" y="1321145"/>
            <a:ext cx="3671744" cy="430887"/>
          </a:xfrm>
          <a:prstGeom prst="rect">
            <a:avLst/>
          </a:prstGeom>
          <a:noFill/>
        </p:spPr>
        <p:txBody>
          <a:bodyPr wrap="square" rtlCol="0">
            <a:spAutoFit/>
          </a:bodyPr>
          <a:lstStyle/>
          <a:p>
            <a:r>
              <a:rPr lang="en-US" sz="2200" b="1" dirty="0">
                <a:latin typeface="Book Antiqua" panose="02040602050305030304" pitchFamily="18" charset="0"/>
              </a:rPr>
              <a:t>INTRODUCTION</a:t>
            </a:r>
          </a:p>
        </p:txBody>
      </p:sp>
      <p:sp>
        <p:nvSpPr>
          <p:cNvPr id="45" name="CasetăText 44">
            <a:extLst>
              <a:ext uri="{FF2B5EF4-FFF2-40B4-BE49-F238E27FC236}">
                <a16:creationId xmlns:a16="http://schemas.microsoft.com/office/drawing/2014/main" id="{7F3A0E49-BE72-41D1-E252-0C0C27C0D625}"/>
              </a:ext>
            </a:extLst>
          </p:cNvPr>
          <p:cNvSpPr txBox="1"/>
          <p:nvPr/>
        </p:nvSpPr>
        <p:spPr>
          <a:xfrm>
            <a:off x="7088961" y="2608389"/>
            <a:ext cx="4344394" cy="430887"/>
          </a:xfrm>
          <a:prstGeom prst="rect">
            <a:avLst/>
          </a:prstGeom>
          <a:noFill/>
        </p:spPr>
        <p:txBody>
          <a:bodyPr wrap="square" rtlCol="0">
            <a:spAutoFit/>
          </a:bodyPr>
          <a:lstStyle/>
          <a:p>
            <a:r>
              <a:rPr lang="en-US" sz="2200" b="1">
                <a:latin typeface="Book Antiqua" panose="02040602050305030304" pitchFamily="18" charset="0"/>
              </a:rPr>
              <a:t>CONCEPT </a:t>
            </a:r>
            <a:r>
              <a:rPr lang="en-US" sz="2200" b="1" dirty="0">
                <a:latin typeface="Book Antiqua" panose="02040602050305030304" pitchFamily="18" charset="0"/>
              </a:rPr>
              <a:t>AND METHODS</a:t>
            </a:r>
          </a:p>
        </p:txBody>
      </p:sp>
      <p:sp>
        <p:nvSpPr>
          <p:cNvPr id="46" name="CasetăText 45">
            <a:extLst>
              <a:ext uri="{FF2B5EF4-FFF2-40B4-BE49-F238E27FC236}">
                <a16:creationId xmlns:a16="http://schemas.microsoft.com/office/drawing/2014/main" id="{1B0A358B-EB33-C3D4-F0A2-63435E0FCFC8}"/>
              </a:ext>
            </a:extLst>
          </p:cNvPr>
          <p:cNvSpPr txBox="1"/>
          <p:nvPr/>
        </p:nvSpPr>
        <p:spPr>
          <a:xfrm>
            <a:off x="6877267" y="3923692"/>
            <a:ext cx="4556087" cy="430887"/>
          </a:xfrm>
          <a:prstGeom prst="rect">
            <a:avLst/>
          </a:prstGeom>
          <a:noFill/>
        </p:spPr>
        <p:txBody>
          <a:bodyPr wrap="square" rtlCol="0">
            <a:spAutoFit/>
          </a:bodyPr>
          <a:lstStyle/>
          <a:p>
            <a:r>
              <a:rPr lang="en-US" sz="2200" b="1">
                <a:solidFill>
                  <a:schemeClr val="bg1"/>
                </a:solidFill>
                <a:latin typeface="Book Antiqua" panose="02040602050305030304" pitchFamily="18" charset="0"/>
              </a:rPr>
              <a:t>SUSTAINABLE MATERIALS</a:t>
            </a:r>
          </a:p>
        </p:txBody>
      </p:sp>
      <p:sp>
        <p:nvSpPr>
          <p:cNvPr id="47" name="CasetăText 46">
            <a:extLst>
              <a:ext uri="{FF2B5EF4-FFF2-40B4-BE49-F238E27FC236}">
                <a16:creationId xmlns:a16="http://schemas.microsoft.com/office/drawing/2014/main" id="{EB3BB3A7-5BA8-5BFA-20BD-C4C91676B718}"/>
              </a:ext>
            </a:extLst>
          </p:cNvPr>
          <p:cNvSpPr txBox="1"/>
          <p:nvPr/>
        </p:nvSpPr>
        <p:spPr>
          <a:xfrm>
            <a:off x="6196651" y="5172605"/>
            <a:ext cx="4344394" cy="430887"/>
          </a:xfrm>
          <a:prstGeom prst="rect">
            <a:avLst/>
          </a:prstGeom>
          <a:noFill/>
        </p:spPr>
        <p:txBody>
          <a:bodyPr wrap="square" rtlCol="0">
            <a:spAutoFit/>
          </a:bodyPr>
          <a:lstStyle/>
          <a:p>
            <a:r>
              <a:rPr lang="en-US" sz="2200" b="1" dirty="0">
                <a:solidFill>
                  <a:schemeClr val="bg1"/>
                </a:solidFill>
                <a:latin typeface="Book Antiqua" panose="02040602050305030304" pitchFamily="18" charset="0"/>
              </a:rPr>
              <a:t>CONCLUSIONS</a:t>
            </a:r>
          </a:p>
        </p:txBody>
      </p:sp>
      <p:sp>
        <p:nvSpPr>
          <p:cNvPr id="48" name="CasetăText 47">
            <a:extLst>
              <a:ext uri="{FF2B5EF4-FFF2-40B4-BE49-F238E27FC236}">
                <a16:creationId xmlns:a16="http://schemas.microsoft.com/office/drawing/2014/main" id="{6D21909A-2E29-61CC-0A55-0010F7AA4DA2}"/>
              </a:ext>
            </a:extLst>
          </p:cNvPr>
          <p:cNvSpPr txBox="1"/>
          <p:nvPr/>
        </p:nvSpPr>
        <p:spPr>
          <a:xfrm>
            <a:off x="1781284" y="2813743"/>
            <a:ext cx="2317968" cy="553998"/>
          </a:xfrm>
          <a:prstGeom prst="rect">
            <a:avLst/>
          </a:prstGeom>
          <a:noFill/>
        </p:spPr>
        <p:txBody>
          <a:bodyPr wrap="square" rtlCol="0">
            <a:spAutoFit/>
          </a:bodyPr>
          <a:lstStyle/>
          <a:p>
            <a:r>
              <a:rPr lang="en-US" sz="3000" b="1" dirty="0">
                <a:latin typeface="Book Antiqua" panose="02040602050305030304" pitchFamily="18" charset="0"/>
              </a:rPr>
              <a:t>CONTENT</a:t>
            </a:r>
          </a:p>
        </p:txBody>
      </p:sp>
      <p:cxnSp>
        <p:nvCxnSpPr>
          <p:cNvPr id="75" name="Conector drept 74">
            <a:extLst>
              <a:ext uri="{FF2B5EF4-FFF2-40B4-BE49-F238E27FC236}">
                <a16:creationId xmlns:a16="http://schemas.microsoft.com/office/drawing/2014/main" id="{85B57DCC-EA9A-2D78-7E87-880DBCFBD621}"/>
              </a:ext>
            </a:extLst>
          </p:cNvPr>
          <p:cNvCxnSpPr>
            <a:stCxn id="35" idx="2"/>
            <a:endCxn id="25" idx="7"/>
          </p:cNvCxnSpPr>
          <p:nvPr/>
        </p:nvCxnSpPr>
        <p:spPr>
          <a:xfrm flipH="1" flipV="1">
            <a:off x="3670518" y="1337563"/>
            <a:ext cx="2119339" cy="226884"/>
          </a:xfrm>
          <a:prstGeom prst="line">
            <a:avLst/>
          </a:prstGeom>
          <a:ln w="12700">
            <a:solidFill>
              <a:srgbClr val="CEDEB4"/>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Conector drept 75">
            <a:extLst>
              <a:ext uri="{FF2B5EF4-FFF2-40B4-BE49-F238E27FC236}">
                <a16:creationId xmlns:a16="http://schemas.microsoft.com/office/drawing/2014/main" id="{4E03F3A4-3E25-A8B2-013C-46038F9B3E96}"/>
              </a:ext>
            </a:extLst>
          </p:cNvPr>
          <p:cNvCxnSpPr>
            <a:cxnSpLocks/>
            <a:stCxn id="37" idx="2"/>
            <a:endCxn id="27" idx="6"/>
          </p:cNvCxnSpPr>
          <p:nvPr/>
        </p:nvCxnSpPr>
        <p:spPr>
          <a:xfrm flipH="1" flipV="1">
            <a:off x="4565437" y="1997963"/>
            <a:ext cx="1718276" cy="836485"/>
          </a:xfrm>
          <a:prstGeom prst="line">
            <a:avLst/>
          </a:prstGeom>
          <a:ln>
            <a:solidFill>
              <a:srgbClr val="B8CE9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Conector drept 77">
            <a:extLst>
              <a:ext uri="{FF2B5EF4-FFF2-40B4-BE49-F238E27FC236}">
                <a16:creationId xmlns:a16="http://schemas.microsoft.com/office/drawing/2014/main" id="{9EB93737-02BF-6AEF-1EDD-2342740DB4C7}"/>
              </a:ext>
            </a:extLst>
          </p:cNvPr>
          <p:cNvCxnSpPr>
            <a:cxnSpLocks/>
            <a:stCxn id="38" idx="2"/>
            <a:endCxn id="28" idx="5"/>
          </p:cNvCxnSpPr>
          <p:nvPr/>
        </p:nvCxnSpPr>
        <p:spPr>
          <a:xfrm flipH="1" flipV="1">
            <a:off x="4939319" y="2992991"/>
            <a:ext cx="1156681" cy="1134212"/>
          </a:xfrm>
          <a:prstGeom prst="line">
            <a:avLst/>
          </a:prstGeom>
          <a:ln>
            <a:solidFill>
              <a:srgbClr val="305248"/>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ector drept 79">
            <a:extLst>
              <a:ext uri="{FF2B5EF4-FFF2-40B4-BE49-F238E27FC236}">
                <a16:creationId xmlns:a16="http://schemas.microsoft.com/office/drawing/2014/main" id="{16CD31B7-28F0-6614-AC35-523F5143392B}"/>
              </a:ext>
            </a:extLst>
          </p:cNvPr>
          <p:cNvCxnSpPr>
            <a:cxnSpLocks/>
            <a:stCxn id="39" idx="2"/>
            <a:endCxn id="29" idx="5"/>
          </p:cNvCxnSpPr>
          <p:nvPr/>
        </p:nvCxnSpPr>
        <p:spPr>
          <a:xfrm flipH="1" flipV="1">
            <a:off x="4723405" y="4124305"/>
            <a:ext cx="538147" cy="1263746"/>
          </a:xfrm>
          <a:prstGeom prst="line">
            <a:avLst/>
          </a:prstGeom>
          <a:ln>
            <a:solidFill>
              <a:srgbClr val="1F37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238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2CAD6-2D4C-CF56-E246-1CECFA926C59}"/>
            </a:ext>
          </a:extLst>
        </p:cNvPr>
        <p:cNvGrpSpPr/>
        <p:nvPr/>
      </p:nvGrpSpPr>
      <p:grpSpPr>
        <a:xfrm>
          <a:off x="0" y="0"/>
          <a:ext cx="0" cy="0"/>
          <a:chOff x="0" y="0"/>
          <a:chExt cx="0" cy="0"/>
        </a:xfrm>
      </p:grpSpPr>
      <p:sp>
        <p:nvSpPr>
          <p:cNvPr id="19" name="TextBox 20">
            <a:extLst>
              <a:ext uri="{FF2B5EF4-FFF2-40B4-BE49-F238E27FC236}">
                <a16:creationId xmlns:a16="http://schemas.microsoft.com/office/drawing/2014/main" id="{706A1854-51CA-4C89-00D8-778FCC487404}"/>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0" name="TextBox 7">
            <a:extLst>
              <a:ext uri="{FF2B5EF4-FFF2-40B4-BE49-F238E27FC236}">
                <a16:creationId xmlns:a16="http://schemas.microsoft.com/office/drawing/2014/main" id="{A92CD95D-F0A7-AD08-ECDB-90DE35EE8586}"/>
              </a:ext>
            </a:extLst>
          </p:cNvPr>
          <p:cNvSpPr txBox="1">
            <a:spLocks noChangeArrowheads="1"/>
          </p:cNvSpPr>
          <p:nvPr/>
        </p:nvSpPr>
        <p:spPr bwMode="auto">
          <a:xfrm>
            <a:off x="739816" y="1916586"/>
            <a:ext cx="1071236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900" b="1">
                <a:latin typeface="Book Antiqua" panose="02040602050305030304" pitchFamily="18" charset="0"/>
                <a:ea typeface="굴림" panose="020B0600000101010101" pitchFamily="34" charset="-127"/>
                <a:cs typeface="Tahoma" panose="020B0604030504040204" pitchFamily="34" charset="0"/>
              </a:rPr>
              <a:t>Axis I. Innovative assembly of solutions for the conceptual and applied valorization of the traditional technology for earthen inhabited space</a:t>
            </a:r>
          </a:p>
        </p:txBody>
      </p:sp>
      <p:sp>
        <p:nvSpPr>
          <p:cNvPr id="22" name="Arrow: Down 21">
            <a:extLst>
              <a:ext uri="{FF2B5EF4-FFF2-40B4-BE49-F238E27FC236}">
                <a16:creationId xmlns:a16="http://schemas.microsoft.com/office/drawing/2014/main" id="{0885F2C7-9388-4EBD-D520-22FFD1D1469B}"/>
              </a:ext>
            </a:extLst>
          </p:cNvPr>
          <p:cNvSpPr/>
          <p:nvPr/>
        </p:nvSpPr>
        <p:spPr>
          <a:xfrm>
            <a:off x="5928927" y="2593044"/>
            <a:ext cx="563562" cy="53703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sp>
        <p:nvSpPr>
          <p:cNvPr id="3" name="TextBox 13">
            <a:extLst>
              <a:ext uri="{FF2B5EF4-FFF2-40B4-BE49-F238E27FC236}">
                <a16:creationId xmlns:a16="http://schemas.microsoft.com/office/drawing/2014/main" id="{7062DEDA-7390-D4ED-FF2D-ABC2BF9E8CFA}"/>
              </a:ext>
            </a:extLst>
          </p:cNvPr>
          <p:cNvSpPr txBox="1">
            <a:spLocks noChangeArrowheads="1"/>
          </p:cNvSpPr>
          <p:nvPr/>
        </p:nvSpPr>
        <p:spPr bwMode="auto">
          <a:xfrm>
            <a:off x="6826031" y="3612354"/>
            <a:ext cx="360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hangingPunct="1">
              <a:lnSpc>
                <a:spcPct val="100000"/>
              </a:lnSpc>
              <a:spcBef>
                <a:spcPct val="0"/>
              </a:spcBef>
              <a:buSzTx/>
              <a:buFontTx/>
              <a:buNone/>
            </a:pPr>
            <a:r>
              <a:rPr lang="en-US" altLang="en-US" sz="1800" b="1" i="1">
                <a:solidFill>
                  <a:srgbClr val="000000"/>
                </a:solidFill>
                <a:latin typeface="Book Antiqua" panose="02040602050305030304" pitchFamily="18" charset="0"/>
                <a:cs typeface="Tahoma" panose="020B0604030504040204" pitchFamily="34" charset="0"/>
              </a:rPr>
              <a:t>OPPORTUNITY &amp; NECESSATY</a:t>
            </a:r>
            <a:endParaRPr lang="ro-RO" altLang="en-US" sz="1800" b="1" i="1">
              <a:solidFill>
                <a:srgbClr val="000000"/>
              </a:solidFill>
              <a:latin typeface="Book Antiqua" panose="02040602050305030304" pitchFamily="18" charset="0"/>
              <a:cs typeface="Tahoma" panose="020B0604030504040204" pitchFamily="34" charset="0"/>
            </a:endParaRPr>
          </a:p>
        </p:txBody>
      </p:sp>
      <p:pic>
        <p:nvPicPr>
          <p:cNvPr id="4" name="Picture 1">
            <a:extLst>
              <a:ext uri="{FF2B5EF4-FFF2-40B4-BE49-F238E27FC236}">
                <a16:creationId xmlns:a16="http://schemas.microsoft.com/office/drawing/2014/main" id="{E5B70C2C-DC5B-EBF8-EEE8-A1232539952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0829" y="2510500"/>
            <a:ext cx="29051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36053768-A210-060A-2D41-CA78C14ECB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1966" y="2556538"/>
            <a:ext cx="1008062"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8D1EE4CA-80DA-7F2A-DDF8-5C56121D0A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70028" y="4831232"/>
            <a:ext cx="2816610" cy="184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20410526-D02D-0C06-0726-2C0901AC64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73007" y="4790619"/>
            <a:ext cx="3752148" cy="19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BBAE9183-3DD1-5995-177D-5C55E5A3264E}"/>
              </a:ext>
            </a:extLst>
          </p:cNvPr>
          <p:cNvSpPr txBox="1">
            <a:spLocks noChangeArrowheads="1"/>
          </p:cNvSpPr>
          <p:nvPr/>
        </p:nvSpPr>
        <p:spPr bwMode="auto">
          <a:xfrm>
            <a:off x="6826031" y="2650575"/>
            <a:ext cx="4626152" cy="84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Arial" panose="020B0604020202020204" pitchFamily="34" charset="0"/>
              <a:buNone/>
            </a:pPr>
            <a:r>
              <a:rPr lang="en-GB" altLang="en-US" b="1">
                <a:latin typeface="Book Antiqua" panose="02040602050305030304" pitchFamily="18" charset="0"/>
                <a:ea typeface="Tahoma" panose="020B0604030504040204" pitchFamily="34" charset="0"/>
                <a:cs typeface="Arial" panose="020B0604020202020204" pitchFamily="34" charset="0"/>
              </a:rPr>
              <a:t>Context of research &amp; business – the Romanian Context</a:t>
            </a:r>
            <a:endParaRPr lang="en-US" altLang="en-US" b="1">
              <a:latin typeface="Book Antiqua" panose="02040602050305030304" pitchFamily="18" charset="0"/>
              <a:ea typeface="Tahoma" panose="020B0604030504040204" pitchFamily="34" charset="0"/>
              <a:cs typeface="Arial" panose="020B0604020202020204" pitchFamily="34" charset="0"/>
            </a:endParaRPr>
          </a:p>
        </p:txBody>
      </p:sp>
      <p:sp>
        <p:nvSpPr>
          <p:cNvPr id="9" name="TextBox 30">
            <a:extLst>
              <a:ext uri="{FF2B5EF4-FFF2-40B4-BE49-F238E27FC236}">
                <a16:creationId xmlns:a16="http://schemas.microsoft.com/office/drawing/2014/main" id="{B36CF4A3-100B-B09F-F7BF-0851FBE46580}"/>
              </a:ext>
            </a:extLst>
          </p:cNvPr>
          <p:cNvSpPr txBox="1">
            <a:spLocks noChangeArrowheads="1"/>
          </p:cNvSpPr>
          <p:nvPr/>
        </p:nvSpPr>
        <p:spPr bwMode="auto">
          <a:xfrm>
            <a:off x="268585" y="4756286"/>
            <a:ext cx="454885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1600">
                <a:latin typeface="Book Antiqua" panose="02040602050305030304" pitchFamily="18" charset="0"/>
              </a:rPr>
              <a:t>At the national level, according to data from the Romanian National Institute of Statistics regarding the 2011 population and housing census, </a:t>
            </a:r>
            <a:r>
              <a:rPr lang="en-US" altLang="en-US" sz="1600" b="1">
                <a:latin typeface="Book Antiqua" panose="02040602050305030304" pitchFamily="18" charset="0"/>
              </a:rPr>
              <a:t>almost half of Romanian population leaves in rural areas and approximately 2 million residential buildings are made of earth, of which approx. 75% are located in rural areas.</a:t>
            </a:r>
            <a:endParaRPr lang="ro-RO" altLang="en-US" sz="1600">
              <a:latin typeface="Book Antiqua" panose="02040602050305030304" pitchFamily="18" charset="0"/>
            </a:endParaRPr>
          </a:p>
        </p:txBody>
      </p:sp>
      <p:sp>
        <p:nvSpPr>
          <p:cNvPr id="12" name="Titlu 1">
            <a:extLst>
              <a:ext uri="{FF2B5EF4-FFF2-40B4-BE49-F238E27FC236}">
                <a16:creationId xmlns:a16="http://schemas.microsoft.com/office/drawing/2014/main" id="{459D2BD3-F0E4-A9FA-B83A-4F7C59BF75D3}"/>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III. SUSTAINABLE / TRADITIONAL MATERIALS</a:t>
            </a:r>
            <a:endParaRPr lang="en-US" b="1" dirty="0">
              <a:latin typeface="Book Antiqua" panose="02040602050305030304" pitchFamily="18" charset="0"/>
            </a:endParaRPr>
          </a:p>
        </p:txBody>
      </p:sp>
    </p:spTree>
    <p:extLst>
      <p:ext uri="{BB962C8B-B14F-4D97-AF65-F5344CB8AC3E}">
        <p14:creationId xmlns:p14="http://schemas.microsoft.com/office/powerpoint/2010/main" val="875571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443E5-B771-2DCF-3B23-BDDD41A5D1B4}"/>
            </a:ext>
          </a:extLst>
        </p:cNvPr>
        <p:cNvGrpSpPr/>
        <p:nvPr/>
      </p:nvGrpSpPr>
      <p:grpSpPr>
        <a:xfrm>
          <a:off x="0" y="0"/>
          <a:ext cx="0" cy="0"/>
          <a:chOff x="0" y="0"/>
          <a:chExt cx="0" cy="0"/>
        </a:xfrm>
      </p:grpSpPr>
      <p:sp>
        <p:nvSpPr>
          <p:cNvPr id="19" name="TextBox 20">
            <a:extLst>
              <a:ext uri="{FF2B5EF4-FFF2-40B4-BE49-F238E27FC236}">
                <a16:creationId xmlns:a16="http://schemas.microsoft.com/office/drawing/2014/main" id="{021FAAEB-947C-0388-04CF-78C9DB493A70}"/>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0" name="TextBox 7">
            <a:extLst>
              <a:ext uri="{FF2B5EF4-FFF2-40B4-BE49-F238E27FC236}">
                <a16:creationId xmlns:a16="http://schemas.microsoft.com/office/drawing/2014/main" id="{C08EECF6-5E70-0F93-228D-29397396BAB3}"/>
              </a:ext>
            </a:extLst>
          </p:cNvPr>
          <p:cNvSpPr txBox="1">
            <a:spLocks noChangeArrowheads="1"/>
          </p:cNvSpPr>
          <p:nvPr/>
        </p:nvSpPr>
        <p:spPr bwMode="auto">
          <a:xfrm>
            <a:off x="739816" y="1916586"/>
            <a:ext cx="1071236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900" b="1">
                <a:latin typeface="Book Antiqua" panose="02040602050305030304" pitchFamily="18" charset="0"/>
                <a:ea typeface="굴림" panose="020B0600000101010101" pitchFamily="34" charset="-127"/>
                <a:cs typeface="Tahoma" panose="020B0604030504040204" pitchFamily="34" charset="0"/>
              </a:rPr>
              <a:t>Axis I. Innovative assembly of solutions for the conceptual and applied valorization of the traditional technology for earthen inhabited space</a:t>
            </a:r>
          </a:p>
        </p:txBody>
      </p:sp>
      <p:pic>
        <p:nvPicPr>
          <p:cNvPr id="11" name="Picture 2">
            <a:extLst>
              <a:ext uri="{FF2B5EF4-FFF2-40B4-BE49-F238E27FC236}">
                <a16:creationId xmlns:a16="http://schemas.microsoft.com/office/drawing/2014/main" id="{4DF19BB7-700E-4B49-C060-28A5DAFF4C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24702" y="2570512"/>
            <a:ext cx="4304877" cy="28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0">
            <a:extLst>
              <a:ext uri="{FF2B5EF4-FFF2-40B4-BE49-F238E27FC236}">
                <a16:creationId xmlns:a16="http://schemas.microsoft.com/office/drawing/2014/main" id="{BFBC39CD-7A50-F9C5-24ED-6B2D1DD9DF92}"/>
              </a:ext>
            </a:extLst>
          </p:cNvPr>
          <p:cNvSpPr txBox="1">
            <a:spLocks noChangeArrowheads="1"/>
          </p:cNvSpPr>
          <p:nvPr/>
        </p:nvSpPr>
        <p:spPr bwMode="auto">
          <a:xfrm>
            <a:off x="561975" y="2960349"/>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16" name="Rectangle 6">
            <a:extLst>
              <a:ext uri="{FF2B5EF4-FFF2-40B4-BE49-F238E27FC236}">
                <a16:creationId xmlns:a16="http://schemas.microsoft.com/office/drawing/2014/main" id="{465B69DB-10BD-FDAD-0E73-3A649B68F32F}"/>
              </a:ext>
            </a:extLst>
          </p:cNvPr>
          <p:cNvSpPr txBox="1">
            <a:spLocks noChangeArrowheads="1"/>
          </p:cNvSpPr>
          <p:nvPr/>
        </p:nvSpPr>
        <p:spPr bwMode="auto">
          <a:xfrm>
            <a:off x="2814637" y="3678527"/>
            <a:ext cx="5094246" cy="44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Arial" panose="020B0604020202020204" pitchFamily="34" charset="0"/>
              <a:buNone/>
            </a:pPr>
            <a:r>
              <a:rPr lang="en-US" altLang="en-US" sz="1800" b="1">
                <a:solidFill>
                  <a:srgbClr val="FF0000"/>
                </a:solidFill>
                <a:latin typeface="Book Antiqua" panose="02040602050305030304" pitchFamily="18" charset="0"/>
              </a:rPr>
              <a:t>EXPERIMENTAL RESULTS</a:t>
            </a:r>
          </a:p>
        </p:txBody>
      </p:sp>
      <p:pic>
        <p:nvPicPr>
          <p:cNvPr id="17" name="Picture 13">
            <a:extLst>
              <a:ext uri="{FF2B5EF4-FFF2-40B4-BE49-F238E27FC236}">
                <a16:creationId xmlns:a16="http://schemas.microsoft.com/office/drawing/2014/main" id="{30B30CED-9B63-99BD-7E3A-67888BCCED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975" y="4166359"/>
            <a:ext cx="4505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a:extLst>
              <a:ext uri="{FF2B5EF4-FFF2-40B4-BE49-F238E27FC236}">
                <a16:creationId xmlns:a16="http://schemas.microsoft.com/office/drawing/2014/main" id="{AE7E39FD-CAF7-F06E-FD76-80FDB8DEED1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55848" y="5544105"/>
            <a:ext cx="6494704" cy="126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6">
            <a:extLst>
              <a:ext uri="{FF2B5EF4-FFF2-40B4-BE49-F238E27FC236}">
                <a16:creationId xmlns:a16="http://schemas.microsoft.com/office/drawing/2014/main" id="{D109D832-2BB8-BC5E-70AB-8A153820C7AA}"/>
              </a:ext>
            </a:extLst>
          </p:cNvPr>
          <p:cNvSpPr txBox="1">
            <a:spLocks noChangeArrowheads="1"/>
          </p:cNvSpPr>
          <p:nvPr/>
        </p:nvSpPr>
        <p:spPr bwMode="auto">
          <a:xfrm>
            <a:off x="442879" y="2815635"/>
            <a:ext cx="5253238" cy="77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Arial" panose="020B0604020202020204" pitchFamily="34" charset="0"/>
              <a:buNone/>
            </a:pPr>
            <a:r>
              <a:rPr lang="en-US" altLang="en-US" sz="2000" b="1">
                <a:solidFill>
                  <a:srgbClr val="0070C0"/>
                </a:solidFill>
                <a:latin typeface="Book Antiqua" panose="02040602050305030304" pitchFamily="18" charset="0"/>
              </a:rPr>
              <a:t>EXPERIMENTAL APPROACH: evaluation of Eco-Clay compositions  </a:t>
            </a:r>
          </a:p>
        </p:txBody>
      </p:sp>
      <p:sp>
        <p:nvSpPr>
          <p:cNvPr id="24" name="Arrow: Down 23">
            <a:extLst>
              <a:ext uri="{FF2B5EF4-FFF2-40B4-BE49-F238E27FC236}">
                <a16:creationId xmlns:a16="http://schemas.microsoft.com/office/drawing/2014/main" id="{D6868D38-7FCB-0F6A-D24C-C1723860B867}"/>
              </a:ext>
            </a:extLst>
          </p:cNvPr>
          <p:cNvSpPr/>
          <p:nvPr/>
        </p:nvSpPr>
        <p:spPr>
          <a:xfrm>
            <a:off x="5928927" y="2593044"/>
            <a:ext cx="563562" cy="91245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sp>
        <p:nvSpPr>
          <p:cNvPr id="5" name="Titlu 1">
            <a:extLst>
              <a:ext uri="{FF2B5EF4-FFF2-40B4-BE49-F238E27FC236}">
                <a16:creationId xmlns:a16="http://schemas.microsoft.com/office/drawing/2014/main" id="{31972E30-7D7F-E460-D543-1C9350489216}"/>
              </a:ext>
            </a:extLst>
          </p:cNvPr>
          <p:cNvSpPr txBox="1">
            <a:spLocks/>
          </p:cNvSpPr>
          <p:nvPr/>
        </p:nvSpPr>
        <p:spPr>
          <a:xfrm>
            <a:off x="733592" y="8545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Book Antiqua" panose="02040602050305030304" pitchFamily="18" charset="0"/>
              </a:rPr>
              <a:t>III. SUSTAINABLE / TRADITIONAL MATERIALS</a:t>
            </a:r>
            <a:endParaRPr lang="en-US" b="1" dirty="0">
              <a:latin typeface="Book Antiqua" panose="02040602050305030304" pitchFamily="18" charset="0"/>
            </a:endParaRPr>
          </a:p>
        </p:txBody>
      </p:sp>
    </p:spTree>
    <p:extLst>
      <p:ext uri="{BB962C8B-B14F-4D97-AF65-F5344CB8AC3E}">
        <p14:creationId xmlns:p14="http://schemas.microsoft.com/office/powerpoint/2010/main" val="453029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1F6C4-605B-1434-E61C-EEF1A90F8967}"/>
            </a:ext>
          </a:extLst>
        </p:cNvPr>
        <p:cNvGrpSpPr/>
        <p:nvPr/>
      </p:nvGrpSpPr>
      <p:grpSpPr>
        <a:xfrm>
          <a:off x="0" y="0"/>
          <a:ext cx="0" cy="0"/>
          <a:chOff x="0" y="0"/>
          <a:chExt cx="0" cy="0"/>
        </a:xfrm>
      </p:grpSpPr>
      <p:sp>
        <p:nvSpPr>
          <p:cNvPr id="19" name="TextBox 20">
            <a:extLst>
              <a:ext uri="{FF2B5EF4-FFF2-40B4-BE49-F238E27FC236}">
                <a16:creationId xmlns:a16="http://schemas.microsoft.com/office/drawing/2014/main" id="{D4654C8F-1626-E358-6791-A66AF7AF4864}"/>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0" name="TextBox 7">
            <a:extLst>
              <a:ext uri="{FF2B5EF4-FFF2-40B4-BE49-F238E27FC236}">
                <a16:creationId xmlns:a16="http://schemas.microsoft.com/office/drawing/2014/main" id="{FB47ED81-3040-1885-02F5-9582ABA06D91}"/>
              </a:ext>
            </a:extLst>
          </p:cNvPr>
          <p:cNvSpPr txBox="1">
            <a:spLocks noChangeArrowheads="1"/>
          </p:cNvSpPr>
          <p:nvPr/>
        </p:nvSpPr>
        <p:spPr bwMode="auto">
          <a:xfrm>
            <a:off x="739816" y="1916586"/>
            <a:ext cx="1071236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900" b="1">
                <a:latin typeface="Book Antiqua" panose="02040602050305030304" pitchFamily="18" charset="0"/>
                <a:ea typeface="굴림" panose="020B0600000101010101" pitchFamily="34" charset="-127"/>
                <a:cs typeface="Tahoma" panose="020B0604030504040204" pitchFamily="34" charset="0"/>
              </a:rPr>
              <a:t>Sustainable paving elements made from ‘earth’</a:t>
            </a:r>
          </a:p>
        </p:txBody>
      </p:sp>
      <p:sp>
        <p:nvSpPr>
          <p:cNvPr id="12" name="TextBox 20">
            <a:extLst>
              <a:ext uri="{FF2B5EF4-FFF2-40B4-BE49-F238E27FC236}">
                <a16:creationId xmlns:a16="http://schemas.microsoft.com/office/drawing/2014/main" id="{E4443D74-A114-BC4B-EED8-8319F822379C}"/>
              </a:ext>
            </a:extLst>
          </p:cNvPr>
          <p:cNvSpPr txBox="1">
            <a:spLocks noChangeArrowheads="1"/>
          </p:cNvSpPr>
          <p:nvPr/>
        </p:nvSpPr>
        <p:spPr bwMode="auto">
          <a:xfrm>
            <a:off x="561975" y="2960349"/>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5" name="Titlu 1">
            <a:extLst>
              <a:ext uri="{FF2B5EF4-FFF2-40B4-BE49-F238E27FC236}">
                <a16:creationId xmlns:a16="http://schemas.microsoft.com/office/drawing/2014/main" id="{F720AD4C-3C0B-D2C7-2F49-D6F8DF785207}"/>
              </a:ext>
            </a:extLst>
          </p:cNvPr>
          <p:cNvSpPr txBox="1">
            <a:spLocks/>
          </p:cNvSpPr>
          <p:nvPr/>
        </p:nvSpPr>
        <p:spPr>
          <a:xfrm>
            <a:off x="733592" y="8545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Book Antiqua" panose="02040602050305030304" pitchFamily="18" charset="0"/>
              </a:rPr>
              <a:t>III. SUSTAINABLE / TRADITIONAL MATERIALS</a:t>
            </a:r>
            <a:endParaRPr lang="en-US" b="1" dirty="0">
              <a:latin typeface="Book Antiqua" panose="02040602050305030304" pitchFamily="18" charset="0"/>
            </a:endParaRPr>
          </a:p>
        </p:txBody>
      </p:sp>
      <p:pic>
        <p:nvPicPr>
          <p:cNvPr id="2" name="Picture 1">
            <a:extLst>
              <a:ext uri="{FF2B5EF4-FFF2-40B4-BE49-F238E27FC236}">
                <a16:creationId xmlns:a16="http://schemas.microsoft.com/office/drawing/2014/main" id="{119DADFE-BD10-EB35-5BF9-CA3837EF20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069" y="2301307"/>
            <a:ext cx="3796182" cy="2694427"/>
          </a:xfrm>
          <a:prstGeom prst="rect">
            <a:avLst/>
          </a:prstGeom>
        </p:spPr>
      </p:pic>
      <p:sp>
        <p:nvSpPr>
          <p:cNvPr id="4" name="TextBox 3">
            <a:extLst>
              <a:ext uri="{FF2B5EF4-FFF2-40B4-BE49-F238E27FC236}">
                <a16:creationId xmlns:a16="http://schemas.microsoft.com/office/drawing/2014/main" id="{4FDB9FE6-BAD2-D220-3620-CA44985D0059}"/>
              </a:ext>
            </a:extLst>
          </p:cNvPr>
          <p:cNvSpPr txBox="1"/>
          <p:nvPr/>
        </p:nvSpPr>
        <p:spPr>
          <a:xfrm>
            <a:off x="4880113" y="2282416"/>
            <a:ext cx="6883095" cy="2031325"/>
          </a:xfrm>
          <a:prstGeom prst="rect">
            <a:avLst/>
          </a:prstGeom>
          <a:noFill/>
        </p:spPr>
        <p:txBody>
          <a:bodyPr wrap="square">
            <a:spAutoFit/>
          </a:bodyPr>
          <a:lstStyle/>
          <a:p>
            <a:pPr algn="just"/>
            <a:r>
              <a:rPr lang="en-US" b="1">
                <a:latin typeface="Book Antiqua" panose="02040602050305030304" pitchFamily="18" charset="0"/>
              </a:rPr>
              <a:t>The use of &lt;Earth&gt; as a raw material in construction</a:t>
            </a:r>
            <a:r>
              <a:rPr lang="en-US">
                <a:latin typeface="Book Antiqua" panose="02040602050305030304" pitchFamily="18" charset="0"/>
              </a:rPr>
              <a:t>, whether for structural purposes, filling, finishing or repair and reinforcement, either on its own or in combination with materials that are compatible in terms of composition and structure, </a:t>
            </a:r>
            <a:r>
              <a:rPr lang="en-US" b="1">
                <a:latin typeface="Book Antiqua" panose="02040602050305030304" pitchFamily="18" charset="0"/>
              </a:rPr>
              <a:t>requires a multidisciplinary scientific approach</a:t>
            </a:r>
            <a:r>
              <a:rPr lang="en-US">
                <a:latin typeface="Book Antiqua" panose="02040602050305030304" pitchFamily="18" charset="0"/>
              </a:rPr>
              <a:t> that has gained considerable momentum in recent years, both internationally and nationally.</a:t>
            </a:r>
            <a:endParaRPr lang="en-GB">
              <a:latin typeface="Book Antiqua" panose="02040602050305030304" pitchFamily="18" charset="0"/>
            </a:endParaRPr>
          </a:p>
        </p:txBody>
      </p:sp>
      <p:sp>
        <p:nvSpPr>
          <p:cNvPr id="7" name="TextBox 6">
            <a:extLst>
              <a:ext uri="{FF2B5EF4-FFF2-40B4-BE49-F238E27FC236}">
                <a16:creationId xmlns:a16="http://schemas.microsoft.com/office/drawing/2014/main" id="{B334E691-99DA-D897-54E2-F2E6BFF6CE21}"/>
              </a:ext>
            </a:extLst>
          </p:cNvPr>
          <p:cNvSpPr txBox="1"/>
          <p:nvPr/>
        </p:nvSpPr>
        <p:spPr>
          <a:xfrm>
            <a:off x="479771" y="5105519"/>
            <a:ext cx="4172778" cy="646331"/>
          </a:xfrm>
          <a:prstGeom prst="rect">
            <a:avLst/>
          </a:prstGeom>
          <a:noFill/>
        </p:spPr>
        <p:txBody>
          <a:bodyPr wrap="square">
            <a:spAutoFit/>
          </a:bodyPr>
          <a:lstStyle/>
          <a:p>
            <a:pPr algn="ctr"/>
            <a:r>
              <a:rPr lang="en-US">
                <a:latin typeface="Book Antiqua" panose="02040602050305030304" pitchFamily="18" charset="0"/>
              </a:rPr>
              <a:t>REGIO EARTH 2023 Summer School, (22-27 august 2023)</a:t>
            </a:r>
            <a:endParaRPr lang="en-GB">
              <a:latin typeface="Book Antiqua" panose="02040602050305030304" pitchFamily="18" charset="0"/>
            </a:endParaRPr>
          </a:p>
        </p:txBody>
      </p:sp>
      <p:sp>
        <p:nvSpPr>
          <p:cNvPr id="9" name="TextBox 8">
            <a:extLst>
              <a:ext uri="{FF2B5EF4-FFF2-40B4-BE49-F238E27FC236}">
                <a16:creationId xmlns:a16="http://schemas.microsoft.com/office/drawing/2014/main" id="{2AE94059-88A6-CB7C-F906-0A79E68A727E}"/>
              </a:ext>
            </a:extLst>
          </p:cNvPr>
          <p:cNvSpPr txBox="1"/>
          <p:nvPr/>
        </p:nvSpPr>
        <p:spPr>
          <a:xfrm>
            <a:off x="5046592" y="4526116"/>
            <a:ext cx="6716615" cy="2031325"/>
          </a:xfrm>
          <a:prstGeom prst="rect">
            <a:avLst/>
          </a:prstGeom>
          <a:noFill/>
        </p:spPr>
        <p:txBody>
          <a:bodyPr wrap="square">
            <a:spAutoFit/>
          </a:bodyPr>
          <a:lstStyle/>
          <a:p>
            <a:pPr algn="just"/>
            <a:r>
              <a:rPr lang="en-GB">
                <a:latin typeface="Book Antiqua" panose="02040602050305030304" pitchFamily="18" charset="0"/>
              </a:rPr>
              <a:t>The REGIO EARTH 2023 Summer School programme (22-27 August 2023) includes: </a:t>
            </a:r>
          </a:p>
          <a:p>
            <a:pPr marL="342900" indent="-342900" algn="just">
              <a:buAutoNum type="arabicPeriod"/>
            </a:pPr>
            <a:r>
              <a:rPr lang="en-GB">
                <a:latin typeface="Book Antiqua" panose="02040602050305030304" pitchFamily="18" charset="0"/>
              </a:rPr>
              <a:t>decorative plastering, </a:t>
            </a:r>
          </a:p>
          <a:p>
            <a:pPr marL="342900" indent="-342900" algn="just">
              <a:buAutoNum type="arabicPeriod"/>
            </a:pPr>
            <a:r>
              <a:rPr lang="en-GB" b="1">
                <a:latin typeface="Book Antiqua" panose="02040602050305030304" pitchFamily="18" charset="0"/>
              </a:rPr>
              <a:t>rammed earth flooring; </a:t>
            </a:r>
          </a:p>
          <a:p>
            <a:pPr marL="342900" indent="-342900" algn="just">
              <a:buAutoNum type="arabicPeriod"/>
            </a:pPr>
            <a:r>
              <a:rPr lang="en-GB">
                <a:latin typeface="Book Antiqua" panose="02040602050305030304" pitchFamily="18" charset="0"/>
              </a:rPr>
              <a:t>Japanese construction techniques; </a:t>
            </a:r>
          </a:p>
          <a:p>
            <a:pPr marL="342900" indent="-342900" algn="just">
              <a:buAutoNum type="arabicPeriod"/>
            </a:pPr>
            <a:r>
              <a:rPr lang="en-GB">
                <a:latin typeface="Book Antiqua" panose="02040602050305030304" pitchFamily="18" charset="0"/>
              </a:rPr>
              <a:t>earth oven, offering the prospect of capitalising on sustainable flooring by using earth as a raw material.</a:t>
            </a:r>
          </a:p>
        </p:txBody>
      </p:sp>
    </p:spTree>
    <p:extLst>
      <p:ext uri="{BB962C8B-B14F-4D97-AF65-F5344CB8AC3E}">
        <p14:creationId xmlns:p14="http://schemas.microsoft.com/office/powerpoint/2010/main" val="229284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0D190-AAC9-5218-9E43-F5A35A97B0CA}"/>
            </a:ext>
          </a:extLst>
        </p:cNvPr>
        <p:cNvGrpSpPr/>
        <p:nvPr/>
      </p:nvGrpSpPr>
      <p:grpSpPr>
        <a:xfrm>
          <a:off x="0" y="0"/>
          <a:ext cx="0" cy="0"/>
          <a:chOff x="0" y="0"/>
          <a:chExt cx="0" cy="0"/>
        </a:xfrm>
      </p:grpSpPr>
      <p:sp>
        <p:nvSpPr>
          <p:cNvPr id="19" name="TextBox 20">
            <a:extLst>
              <a:ext uri="{FF2B5EF4-FFF2-40B4-BE49-F238E27FC236}">
                <a16:creationId xmlns:a16="http://schemas.microsoft.com/office/drawing/2014/main" id="{CF48D71B-09A5-7E77-210C-837570CA033F}"/>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0" name="TextBox 7">
            <a:extLst>
              <a:ext uri="{FF2B5EF4-FFF2-40B4-BE49-F238E27FC236}">
                <a16:creationId xmlns:a16="http://schemas.microsoft.com/office/drawing/2014/main" id="{8AE8F3E1-2F90-A3E8-97B4-95170E90F48F}"/>
              </a:ext>
            </a:extLst>
          </p:cNvPr>
          <p:cNvSpPr txBox="1">
            <a:spLocks noChangeArrowheads="1"/>
          </p:cNvSpPr>
          <p:nvPr/>
        </p:nvSpPr>
        <p:spPr bwMode="auto">
          <a:xfrm>
            <a:off x="731688" y="1774093"/>
            <a:ext cx="1071236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900" b="1">
                <a:latin typeface="Book Antiqua" panose="02040602050305030304" pitchFamily="18" charset="0"/>
                <a:ea typeface="굴림" panose="020B0600000101010101" pitchFamily="34" charset="-127"/>
                <a:cs typeface="Tahoma" panose="020B0604030504040204" pitchFamily="34" charset="0"/>
              </a:rPr>
              <a:t>Sustainable paving elements made from ‘earth’</a:t>
            </a:r>
          </a:p>
        </p:txBody>
      </p:sp>
      <p:sp>
        <p:nvSpPr>
          <p:cNvPr id="12" name="TextBox 20">
            <a:extLst>
              <a:ext uri="{FF2B5EF4-FFF2-40B4-BE49-F238E27FC236}">
                <a16:creationId xmlns:a16="http://schemas.microsoft.com/office/drawing/2014/main" id="{8FCD00DA-99D7-61D6-4EDE-EBCD5C97D85D}"/>
              </a:ext>
            </a:extLst>
          </p:cNvPr>
          <p:cNvSpPr txBox="1">
            <a:spLocks noChangeArrowheads="1"/>
          </p:cNvSpPr>
          <p:nvPr/>
        </p:nvSpPr>
        <p:spPr bwMode="auto">
          <a:xfrm>
            <a:off x="561975" y="2960349"/>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5" name="Titlu 1">
            <a:extLst>
              <a:ext uri="{FF2B5EF4-FFF2-40B4-BE49-F238E27FC236}">
                <a16:creationId xmlns:a16="http://schemas.microsoft.com/office/drawing/2014/main" id="{8AE86C61-874D-71C6-A8E0-B901B4FA01C3}"/>
              </a:ext>
            </a:extLst>
          </p:cNvPr>
          <p:cNvSpPr txBox="1">
            <a:spLocks/>
          </p:cNvSpPr>
          <p:nvPr/>
        </p:nvSpPr>
        <p:spPr>
          <a:xfrm>
            <a:off x="733592" y="8545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Book Antiqua" panose="02040602050305030304" pitchFamily="18" charset="0"/>
              </a:rPr>
              <a:t>III. SUSTAINABLE / TRADITIONAL MATERIALS</a:t>
            </a:r>
            <a:endParaRPr lang="en-US" b="1" dirty="0">
              <a:latin typeface="Book Antiqua" panose="02040602050305030304" pitchFamily="18" charset="0"/>
            </a:endParaRPr>
          </a:p>
        </p:txBody>
      </p:sp>
      <p:sp>
        <p:nvSpPr>
          <p:cNvPr id="4" name="TextBox 3">
            <a:extLst>
              <a:ext uri="{FF2B5EF4-FFF2-40B4-BE49-F238E27FC236}">
                <a16:creationId xmlns:a16="http://schemas.microsoft.com/office/drawing/2014/main" id="{29FF2EC7-CD21-0250-B9DA-377DF3966E3E}"/>
              </a:ext>
            </a:extLst>
          </p:cNvPr>
          <p:cNvSpPr txBox="1"/>
          <p:nvPr/>
        </p:nvSpPr>
        <p:spPr>
          <a:xfrm>
            <a:off x="94609" y="5244823"/>
            <a:ext cx="12002782" cy="1477328"/>
          </a:xfrm>
          <a:prstGeom prst="rect">
            <a:avLst/>
          </a:prstGeom>
          <a:noFill/>
        </p:spPr>
        <p:txBody>
          <a:bodyPr wrap="square">
            <a:spAutoFit/>
          </a:bodyPr>
          <a:lstStyle/>
          <a:p>
            <a:pPr algn="just"/>
            <a:r>
              <a:rPr lang="en-US">
                <a:latin typeface="Book Antiqua" panose="02040602050305030304" pitchFamily="18" charset="0"/>
              </a:rPr>
              <a:t>Thus, based on established research, </a:t>
            </a:r>
            <a:r>
              <a:rPr lang="en-US" b="1">
                <a:latin typeface="Book Antiqua" panose="02040602050305030304" pitchFamily="18" charset="0"/>
              </a:rPr>
              <a:t>prospects for sustainable earth-based pavements can be developed by evaluating various specific techniques and optimising them to increase overall product performance. </a:t>
            </a:r>
          </a:p>
          <a:p>
            <a:pPr algn="just"/>
            <a:r>
              <a:rPr lang="en-US">
                <a:latin typeface="Book Antiqua" panose="02040602050305030304" pitchFamily="18" charset="0"/>
              </a:rPr>
              <a:t>Preliminary discussions with specialist Tommaso Venturini and specialists from INCERC Timișoara, etc. open up opportunities for the production of prefabricated earthen tiles, similar to ‘terrazzo’ techniques, for the construction of floors intended mainly for use inside buildings.</a:t>
            </a:r>
            <a:endParaRPr lang="en-GB">
              <a:latin typeface="Book Antiqua" panose="02040602050305030304" pitchFamily="18" charset="0"/>
            </a:endParaRPr>
          </a:p>
        </p:txBody>
      </p:sp>
      <p:sp>
        <p:nvSpPr>
          <p:cNvPr id="7" name="TextBox 6">
            <a:extLst>
              <a:ext uri="{FF2B5EF4-FFF2-40B4-BE49-F238E27FC236}">
                <a16:creationId xmlns:a16="http://schemas.microsoft.com/office/drawing/2014/main" id="{8F3C8AAC-55BF-CF51-98BF-1F919D4FD266}"/>
              </a:ext>
            </a:extLst>
          </p:cNvPr>
          <p:cNvSpPr txBox="1"/>
          <p:nvPr/>
        </p:nvSpPr>
        <p:spPr>
          <a:xfrm>
            <a:off x="8656983" y="2321832"/>
            <a:ext cx="3369365" cy="1525619"/>
          </a:xfrm>
          <a:prstGeom prst="rect">
            <a:avLst/>
          </a:prstGeom>
          <a:noFill/>
        </p:spPr>
        <p:txBody>
          <a:bodyPr wrap="square">
            <a:spAutoFit/>
          </a:bodyPr>
          <a:lstStyle/>
          <a:p>
            <a:pPr algn="ctr"/>
            <a:r>
              <a:rPr lang="en-US">
                <a:latin typeface="Book Antiqua" panose="02040602050305030304" pitchFamily="18" charset="0"/>
              </a:rPr>
              <a:t>Examples of vernacular architecture being used in modern interiors that include rammed earth flooring, by Tommaso Venturini</a:t>
            </a:r>
            <a:endParaRPr lang="en-GB">
              <a:latin typeface="Book Antiqua" panose="02040602050305030304" pitchFamily="18" charset="0"/>
            </a:endParaRPr>
          </a:p>
        </p:txBody>
      </p:sp>
      <p:pic>
        <p:nvPicPr>
          <p:cNvPr id="3" name="Picture 2">
            <a:extLst>
              <a:ext uri="{FF2B5EF4-FFF2-40B4-BE49-F238E27FC236}">
                <a16:creationId xmlns:a16="http://schemas.microsoft.com/office/drawing/2014/main" id="{8655B338-D041-26BC-FDC7-46441ED9E2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012" y="2139455"/>
            <a:ext cx="3946650" cy="2700011"/>
          </a:xfrm>
          <a:prstGeom prst="rect">
            <a:avLst/>
          </a:prstGeom>
        </p:spPr>
      </p:pic>
      <p:pic>
        <p:nvPicPr>
          <p:cNvPr id="6" name="Picture 5">
            <a:extLst>
              <a:ext uri="{FF2B5EF4-FFF2-40B4-BE49-F238E27FC236}">
                <a16:creationId xmlns:a16="http://schemas.microsoft.com/office/drawing/2014/main" id="{E8A6A3FE-90BE-3647-4F71-7042B95728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4314" y="2158814"/>
            <a:ext cx="4095236" cy="2704351"/>
          </a:xfrm>
          <a:prstGeom prst="rect">
            <a:avLst/>
          </a:prstGeom>
        </p:spPr>
      </p:pic>
    </p:spTree>
    <p:extLst>
      <p:ext uri="{BB962C8B-B14F-4D97-AF65-F5344CB8AC3E}">
        <p14:creationId xmlns:p14="http://schemas.microsoft.com/office/powerpoint/2010/main" val="49678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29008-7FE6-B238-005A-4A53F0432EF7}"/>
            </a:ext>
          </a:extLst>
        </p:cNvPr>
        <p:cNvGrpSpPr/>
        <p:nvPr/>
      </p:nvGrpSpPr>
      <p:grpSpPr>
        <a:xfrm>
          <a:off x="0" y="0"/>
          <a:ext cx="0" cy="0"/>
          <a:chOff x="0" y="0"/>
          <a:chExt cx="0" cy="0"/>
        </a:xfrm>
      </p:grpSpPr>
      <p:sp>
        <p:nvSpPr>
          <p:cNvPr id="19" name="TextBox 20">
            <a:extLst>
              <a:ext uri="{FF2B5EF4-FFF2-40B4-BE49-F238E27FC236}">
                <a16:creationId xmlns:a16="http://schemas.microsoft.com/office/drawing/2014/main" id="{9403F74E-D15A-C784-C705-ED6128F8D560}"/>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0" name="TextBox 7">
            <a:extLst>
              <a:ext uri="{FF2B5EF4-FFF2-40B4-BE49-F238E27FC236}">
                <a16:creationId xmlns:a16="http://schemas.microsoft.com/office/drawing/2014/main" id="{DB7EF85A-DF9C-5485-A6C4-29B10491D768}"/>
              </a:ext>
            </a:extLst>
          </p:cNvPr>
          <p:cNvSpPr txBox="1">
            <a:spLocks noChangeArrowheads="1"/>
          </p:cNvSpPr>
          <p:nvPr/>
        </p:nvSpPr>
        <p:spPr bwMode="auto">
          <a:xfrm>
            <a:off x="731688" y="1774093"/>
            <a:ext cx="1071236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900" b="1">
                <a:latin typeface="Book Antiqua" panose="02040602050305030304" pitchFamily="18" charset="0"/>
                <a:ea typeface="굴림" panose="020B0600000101010101" pitchFamily="34" charset="-127"/>
                <a:cs typeface="Tahoma" panose="020B0604030504040204" pitchFamily="34" charset="0"/>
              </a:rPr>
              <a:t>Specific elements from the workshop on rammed earth flooring techniques, by Tommaso Venturini, as part of Regio Earth 2023</a:t>
            </a:r>
          </a:p>
        </p:txBody>
      </p:sp>
      <p:sp>
        <p:nvSpPr>
          <p:cNvPr id="12" name="TextBox 20">
            <a:extLst>
              <a:ext uri="{FF2B5EF4-FFF2-40B4-BE49-F238E27FC236}">
                <a16:creationId xmlns:a16="http://schemas.microsoft.com/office/drawing/2014/main" id="{869E2CE3-9965-C157-5785-BDB981616B17}"/>
              </a:ext>
            </a:extLst>
          </p:cNvPr>
          <p:cNvSpPr txBox="1">
            <a:spLocks noChangeArrowheads="1"/>
          </p:cNvSpPr>
          <p:nvPr/>
        </p:nvSpPr>
        <p:spPr bwMode="auto">
          <a:xfrm>
            <a:off x="561975" y="2960349"/>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5" name="Titlu 1">
            <a:extLst>
              <a:ext uri="{FF2B5EF4-FFF2-40B4-BE49-F238E27FC236}">
                <a16:creationId xmlns:a16="http://schemas.microsoft.com/office/drawing/2014/main" id="{5C618AA9-D29F-77CC-08C8-948B16F59705}"/>
              </a:ext>
            </a:extLst>
          </p:cNvPr>
          <p:cNvSpPr txBox="1">
            <a:spLocks/>
          </p:cNvSpPr>
          <p:nvPr/>
        </p:nvSpPr>
        <p:spPr>
          <a:xfrm>
            <a:off x="733592" y="8545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Book Antiqua" panose="02040602050305030304" pitchFamily="18" charset="0"/>
              </a:rPr>
              <a:t>III. SUSTAINABLE / TRADITIONAL MATERIALS</a:t>
            </a:r>
            <a:endParaRPr lang="en-US" b="1" dirty="0">
              <a:latin typeface="Book Antiqua" panose="02040602050305030304" pitchFamily="18" charset="0"/>
            </a:endParaRPr>
          </a:p>
        </p:txBody>
      </p:sp>
      <p:pic>
        <p:nvPicPr>
          <p:cNvPr id="13" name="Picture 12">
            <a:extLst>
              <a:ext uri="{FF2B5EF4-FFF2-40B4-BE49-F238E27FC236}">
                <a16:creationId xmlns:a16="http://schemas.microsoft.com/office/drawing/2014/main" id="{B412EB4D-ABA5-A7DB-EFC3-827699FF76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341" y="2173377"/>
            <a:ext cx="2001824" cy="3439466"/>
          </a:xfrm>
          <a:prstGeom prst="rect">
            <a:avLst/>
          </a:prstGeom>
        </p:spPr>
      </p:pic>
      <p:pic>
        <p:nvPicPr>
          <p:cNvPr id="14" name="Picture 13">
            <a:extLst>
              <a:ext uri="{FF2B5EF4-FFF2-40B4-BE49-F238E27FC236}">
                <a16:creationId xmlns:a16="http://schemas.microsoft.com/office/drawing/2014/main" id="{9C0619FF-AB55-7316-D5CE-809A1908A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8489" y="2419872"/>
            <a:ext cx="1596390" cy="3717290"/>
          </a:xfrm>
          <a:prstGeom prst="rect">
            <a:avLst/>
          </a:prstGeom>
        </p:spPr>
      </p:pic>
      <p:pic>
        <p:nvPicPr>
          <p:cNvPr id="15" name="Picture 14">
            <a:extLst>
              <a:ext uri="{FF2B5EF4-FFF2-40B4-BE49-F238E27FC236}">
                <a16:creationId xmlns:a16="http://schemas.microsoft.com/office/drawing/2014/main" id="{56549927-7C2A-A0DC-0C8D-D5BE0AADB7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5982" y="2451201"/>
            <a:ext cx="3621405" cy="1805305"/>
          </a:xfrm>
          <a:prstGeom prst="rect">
            <a:avLst/>
          </a:prstGeom>
        </p:spPr>
      </p:pic>
      <p:pic>
        <p:nvPicPr>
          <p:cNvPr id="16" name="Picture 15">
            <a:extLst>
              <a:ext uri="{FF2B5EF4-FFF2-40B4-BE49-F238E27FC236}">
                <a16:creationId xmlns:a16="http://schemas.microsoft.com/office/drawing/2014/main" id="{96803FC0-99D8-B7F6-D40A-1D27403158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877203" y="4703129"/>
            <a:ext cx="1599544" cy="1951767"/>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2484C821-AF90-2E7E-3259-FFF3FB5038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640623" y="4694900"/>
            <a:ext cx="2333767" cy="1968226"/>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9C563548-D355-92BA-54E1-1DFFA212B7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96653" y="2359225"/>
            <a:ext cx="2120900" cy="3430905"/>
          </a:xfrm>
          <a:prstGeom prst="rect">
            <a:avLst/>
          </a:prstGeom>
        </p:spPr>
      </p:pic>
      <p:pic>
        <p:nvPicPr>
          <p:cNvPr id="21" name="Picture 20">
            <a:extLst>
              <a:ext uri="{FF2B5EF4-FFF2-40B4-BE49-F238E27FC236}">
                <a16:creationId xmlns:a16="http://schemas.microsoft.com/office/drawing/2014/main" id="{268BA7D6-D59E-7638-57C5-8700082E2B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74926" y="2362625"/>
            <a:ext cx="2026285" cy="3429635"/>
          </a:xfrm>
          <a:prstGeom prst="rect">
            <a:avLst/>
          </a:prstGeom>
        </p:spPr>
      </p:pic>
    </p:spTree>
    <p:extLst>
      <p:ext uri="{BB962C8B-B14F-4D97-AF65-F5344CB8AC3E}">
        <p14:creationId xmlns:p14="http://schemas.microsoft.com/office/powerpoint/2010/main" val="11886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8AEDF-96C3-7DE7-C68B-73BE89AF4355}"/>
            </a:ext>
          </a:extLst>
        </p:cNvPr>
        <p:cNvGrpSpPr/>
        <p:nvPr/>
      </p:nvGrpSpPr>
      <p:grpSpPr>
        <a:xfrm>
          <a:off x="0" y="0"/>
          <a:ext cx="0" cy="0"/>
          <a:chOff x="0" y="0"/>
          <a:chExt cx="0" cy="0"/>
        </a:xfrm>
      </p:grpSpPr>
      <p:sp>
        <p:nvSpPr>
          <p:cNvPr id="19" name="TextBox 20">
            <a:extLst>
              <a:ext uri="{FF2B5EF4-FFF2-40B4-BE49-F238E27FC236}">
                <a16:creationId xmlns:a16="http://schemas.microsoft.com/office/drawing/2014/main" id="{30FA9A9B-3EB6-74F8-F526-E184727F7DA0}"/>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0" name="TextBox 7">
            <a:extLst>
              <a:ext uri="{FF2B5EF4-FFF2-40B4-BE49-F238E27FC236}">
                <a16:creationId xmlns:a16="http://schemas.microsoft.com/office/drawing/2014/main" id="{EE348821-11B0-AF6F-63C6-09785B327FA3}"/>
              </a:ext>
            </a:extLst>
          </p:cNvPr>
          <p:cNvSpPr txBox="1">
            <a:spLocks noChangeArrowheads="1"/>
          </p:cNvSpPr>
          <p:nvPr/>
        </p:nvSpPr>
        <p:spPr bwMode="auto">
          <a:xfrm>
            <a:off x="731688" y="1774093"/>
            <a:ext cx="1071236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900" b="1">
                <a:latin typeface="Book Antiqua" panose="02040602050305030304" pitchFamily="18" charset="0"/>
                <a:ea typeface="굴림" panose="020B0600000101010101" pitchFamily="34" charset="-127"/>
                <a:cs typeface="Tahoma" panose="020B0604030504040204" pitchFamily="34" charset="0"/>
              </a:rPr>
              <a:t>Specific elements from the workshop on rammed earth flooring techniques, by Tommaso Venturini, as part of Regio Earth 2023</a:t>
            </a:r>
          </a:p>
        </p:txBody>
      </p:sp>
      <p:sp>
        <p:nvSpPr>
          <p:cNvPr id="12" name="TextBox 20">
            <a:extLst>
              <a:ext uri="{FF2B5EF4-FFF2-40B4-BE49-F238E27FC236}">
                <a16:creationId xmlns:a16="http://schemas.microsoft.com/office/drawing/2014/main" id="{7B157206-4C46-1071-D062-C0F98EBE1ABD}"/>
              </a:ext>
            </a:extLst>
          </p:cNvPr>
          <p:cNvSpPr txBox="1">
            <a:spLocks noChangeArrowheads="1"/>
          </p:cNvSpPr>
          <p:nvPr/>
        </p:nvSpPr>
        <p:spPr bwMode="auto">
          <a:xfrm>
            <a:off x="561975" y="2960349"/>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5" name="Titlu 1">
            <a:extLst>
              <a:ext uri="{FF2B5EF4-FFF2-40B4-BE49-F238E27FC236}">
                <a16:creationId xmlns:a16="http://schemas.microsoft.com/office/drawing/2014/main" id="{57788B62-1267-617E-66DA-DC358B55BA11}"/>
              </a:ext>
            </a:extLst>
          </p:cNvPr>
          <p:cNvSpPr txBox="1">
            <a:spLocks/>
          </p:cNvSpPr>
          <p:nvPr/>
        </p:nvSpPr>
        <p:spPr>
          <a:xfrm>
            <a:off x="733592" y="854556"/>
            <a:ext cx="1102961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latin typeface="Book Antiqua" panose="02040602050305030304" pitchFamily="18" charset="0"/>
              </a:rPr>
              <a:t>III. SUSTAINABLE / TRADITIONAL MATERIALS</a:t>
            </a:r>
            <a:endParaRPr lang="en-US" b="1" dirty="0">
              <a:latin typeface="Book Antiqua" panose="02040602050305030304" pitchFamily="18" charset="0"/>
            </a:endParaRPr>
          </a:p>
        </p:txBody>
      </p:sp>
      <p:pic>
        <p:nvPicPr>
          <p:cNvPr id="2" name="Picture 1">
            <a:extLst>
              <a:ext uri="{FF2B5EF4-FFF2-40B4-BE49-F238E27FC236}">
                <a16:creationId xmlns:a16="http://schemas.microsoft.com/office/drawing/2014/main" id="{7DF71606-18AF-C67C-DC2D-51A6F38F6A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724" y="2257742"/>
            <a:ext cx="2782570" cy="2342515"/>
          </a:xfrm>
          <a:prstGeom prst="rect">
            <a:avLst/>
          </a:prstGeom>
        </p:spPr>
      </p:pic>
      <p:pic>
        <p:nvPicPr>
          <p:cNvPr id="8" name="Picture 7">
            <a:extLst>
              <a:ext uri="{FF2B5EF4-FFF2-40B4-BE49-F238E27FC236}">
                <a16:creationId xmlns:a16="http://schemas.microsoft.com/office/drawing/2014/main" id="{FC8BFA7E-09EC-3D33-87D8-EF720174C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9447" y="2384704"/>
            <a:ext cx="2597150" cy="2316480"/>
          </a:xfrm>
          <a:prstGeom prst="rect">
            <a:avLst/>
          </a:prstGeom>
        </p:spPr>
      </p:pic>
      <p:pic>
        <p:nvPicPr>
          <p:cNvPr id="9" name="Picture 8">
            <a:extLst>
              <a:ext uri="{FF2B5EF4-FFF2-40B4-BE49-F238E27FC236}">
                <a16:creationId xmlns:a16="http://schemas.microsoft.com/office/drawing/2014/main" id="{97CBFA11-497F-E620-D9B0-38FF6C8403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321" y="4764001"/>
            <a:ext cx="1882015" cy="2011116"/>
          </a:xfrm>
          <a:prstGeom prst="rect">
            <a:avLst/>
          </a:prstGeom>
        </p:spPr>
      </p:pic>
      <p:pic>
        <p:nvPicPr>
          <p:cNvPr id="10" name="Picture 9">
            <a:extLst>
              <a:ext uri="{FF2B5EF4-FFF2-40B4-BE49-F238E27FC236}">
                <a16:creationId xmlns:a16="http://schemas.microsoft.com/office/drawing/2014/main" id="{98415DF4-A06B-FBCC-4700-6212F22770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0406" y="4890768"/>
            <a:ext cx="2853748" cy="1884349"/>
          </a:xfrm>
          <a:prstGeom prst="rect">
            <a:avLst/>
          </a:prstGeom>
        </p:spPr>
      </p:pic>
      <p:pic>
        <p:nvPicPr>
          <p:cNvPr id="11" name="Picture 10">
            <a:extLst>
              <a:ext uri="{FF2B5EF4-FFF2-40B4-BE49-F238E27FC236}">
                <a16:creationId xmlns:a16="http://schemas.microsoft.com/office/drawing/2014/main" id="{267D4D9B-F677-1DC5-07B5-20423D7CCD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3462" y="2882610"/>
            <a:ext cx="4905375" cy="3224530"/>
          </a:xfrm>
          <a:prstGeom prst="rect">
            <a:avLst/>
          </a:prstGeom>
        </p:spPr>
      </p:pic>
    </p:spTree>
    <p:extLst>
      <p:ext uri="{BB962C8B-B14F-4D97-AF65-F5344CB8AC3E}">
        <p14:creationId xmlns:p14="http://schemas.microsoft.com/office/powerpoint/2010/main" val="3780680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ECD01-B684-B49B-6A2C-25286B23C6D2}"/>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CB127531-A04F-A162-81FE-CF2BCF9CA215}"/>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5" name="TextBox 4">
            <a:extLst>
              <a:ext uri="{FF2B5EF4-FFF2-40B4-BE49-F238E27FC236}">
                <a16:creationId xmlns:a16="http://schemas.microsoft.com/office/drawing/2014/main" id="{C607515A-FD98-DDE1-1073-D14D41366135}"/>
              </a:ext>
            </a:extLst>
          </p:cNvPr>
          <p:cNvSpPr txBox="1"/>
          <p:nvPr/>
        </p:nvSpPr>
        <p:spPr>
          <a:xfrm>
            <a:off x="79513" y="1944998"/>
            <a:ext cx="11837505" cy="1200329"/>
          </a:xfrm>
          <a:prstGeom prst="rect">
            <a:avLst/>
          </a:prstGeom>
          <a:noFill/>
        </p:spPr>
        <p:txBody>
          <a:bodyPr wrap="square">
            <a:spAutoFit/>
          </a:bodyPr>
          <a:lstStyle/>
          <a:p>
            <a:pPr marL="457200" indent="-457200" algn="just">
              <a:buFont typeface="Wingdings" panose="05000000000000000000" pitchFamily="2" charset="2"/>
              <a:buChar char="ü"/>
            </a:pPr>
            <a:r>
              <a:rPr lang="en-US">
                <a:solidFill>
                  <a:sysClr val="windowText" lastClr="000000"/>
                </a:solidFill>
                <a:latin typeface="Book Antiqua" panose="02040602050305030304" pitchFamily="18" charset="0"/>
              </a:rPr>
              <a:t>The current multidisciplinary study presented by the paper is focused on preparing the historical monument for future survival in the problematic, dynamic and contrasting context of contemporary developments, also considering the sustainable feature of the materials and techniques, their structural performance and potential viability within the proposed concept.</a:t>
            </a:r>
            <a:endParaRPr lang="en-US" b="0">
              <a:latin typeface="Book Antiqua" panose="02040602050305030304" pitchFamily="18" charset="0"/>
            </a:endParaRPr>
          </a:p>
        </p:txBody>
      </p:sp>
      <p:sp>
        <p:nvSpPr>
          <p:cNvPr id="6" name="TextBox 5">
            <a:extLst>
              <a:ext uri="{FF2B5EF4-FFF2-40B4-BE49-F238E27FC236}">
                <a16:creationId xmlns:a16="http://schemas.microsoft.com/office/drawing/2014/main" id="{23ECEE83-C9CD-DE9C-896F-A4137C1DDB03}"/>
              </a:ext>
            </a:extLst>
          </p:cNvPr>
          <p:cNvSpPr txBox="1"/>
          <p:nvPr/>
        </p:nvSpPr>
        <p:spPr>
          <a:xfrm>
            <a:off x="79513" y="3105834"/>
            <a:ext cx="11837505" cy="3693319"/>
          </a:xfrm>
          <a:prstGeom prst="rect">
            <a:avLst/>
          </a:prstGeom>
          <a:noFill/>
        </p:spPr>
        <p:txBody>
          <a:bodyPr wrap="square">
            <a:spAutoFit/>
          </a:bodyPr>
          <a:lstStyle/>
          <a:p>
            <a:pPr marL="457200" indent="-457200" algn="just">
              <a:buFont typeface="Wingdings" panose="05000000000000000000" pitchFamily="2" charset="2"/>
              <a:buChar char="ü"/>
            </a:pPr>
            <a:r>
              <a:rPr lang="en-US">
                <a:solidFill>
                  <a:sysClr val="windowText" lastClr="000000"/>
                </a:solidFill>
                <a:latin typeface="Book Antiqua" panose="02040602050305030304" pitchFamily="18" charset="0"/>
              </a:rPr>
              <a:t>The current paper performs an analysis of the theory of concepts and methods of conservation and restoration, as well as the possibility and opportunity of applying them on historical monuments, in Romania, European Union and worldwide, considering the in-force legislation and also the agreed practice in the mentioned topic. Restoration proposed by Carlo Scarpa and performed within the national and international theories and legislation in the restauration field gives us the opportunity to preserve and enhance historic beauty throughout creative restoration. </a:t>
            </a:r>
          </a:p>
          <a:p>
            <a:pPr marL="457200" indent="-457200" algn="just">
              <a:buFont typeface="Wingdings" panose="05000000000000000000" pitchFamily="2" charset="2"/>
              <a:buChar char="ü"/>
            </a:pPr>
            <a:r>
              <a:rPr lang="en-US" b="1">
                <a:solidFill>
                  <a:sysClr val="windowText" lastClr="000000"/>
                </a:solidFill>
                <a:latin typeface="Book Antiqua" panose="02040602050305030304" pitchFamily="18" charset="0"/>
              </a:rPr>
              <a:t>The best possible scenario is to have available the historical witness of the surface/space </a:t>
            </a:r>
            <a:r>
              <a:rPr lang="en-US">
                <a:solidFill>
                  <a:sysClr val="windowText" lastClr="000000"/>
                </a:solidFill>
                <a:latin typeface="Book Antiqua" panose="02040602050305030304" pitchFamily="18" charset="0"/>
              </a:rPr>
              <a:t>considered for creative intervention, so that the reporting to the witness could be easily performed. The historical witness can be a floor surface sample, which can provide information related to materiality, texture, color, degradation, and nevertheless the overall aesthetic components associated to the edifice, personal artistic drive of the original artist being also included in the mix. In this case, the historical witness can be preserved with minimum intervention and the rest of the restoration process can be executed via direct applicability of creative restoration tools. </a:t>
            </a:r>
          </a:p>
        </p:txBody>
      </p:sp>
    </p:spTree>
    <p:extLst>
      <p:ext uri="{BB962C8B-B14F-4D97-AF65-F5344CB8AC3E}">
        <p14:creationId xmlns:p14="http://schemas.microsoft.com/office/powerpoint/2010/main" val="2637721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B4EA6-BD42-1509-A8C6-D5D03B081B2C}"/>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112727FA-C58B-FC69-5CEB-45FFB79996FB}"/>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6" name="TextBox 5">
            <a:extLst>
              <a:ext uri="{FF2B5EF4-FFF2-40B4-BE49-F238E27FC236}">
                <a16:creationId xmlns:a16="http://schemas.microsoft.com/office/drawing/2014/main" id="{BD74FCA7-9DF4-245F-161D-80CDB9DBDBBE}"/>
              </a:ext>
            </a:extLst>
          </p:cNvPr>
          <p:cNvSpPr txBox="1"/>
          <p:nvPr/>
        </p:nvSpPr>
        <p:spPr>
          <a:xfrm>
            <a:off x="69574" y="1903199"/>
            <a:ext cx="11837505" cy="2308324"/>
          </a:xfrm>
          <a:prstGeom prst="rect">
            <a:avLst/>
          </a:prstGeom>
          <a:noFill/>
        </p:spPr>
        <p:txBody>
          <a:bodyPr wrap="square">
            <a:spAutoFit/>
          </a:bodyPr>
          <a:lstStyle/>
          <a:p>
            <a:pPr marL="457200" indent="-457200" algn="just">
              <a:buFont typeface="Wingdings" panose="05000000000000000000" pitchFamily="2" charset="2"/>
              <a:buChar char="ü"/>
            </a:pPr>
            <a:r>
              <a:rPr lang="en-US" b="1">
                <a:solidFill>
                  <a:sysClr val="windowText" lastClr="000000"/>
                </a:solidFill>
                <a:latin typeface="Book Antiqua" panose="02040602050305030304" pitchFamily="18" charset="0"/>
              </a:rPr>
              <a:t>The second scenario assumes that, within the same architectural space the historical witness does not exist</a:t>
            </a:r>
            <a:r>
              <a:rPr lang="en-US">
                <a:solidFill>
                  <a:sysClr val="windowText" lastClr="000000"/>
                </a:solidFill>
                <a:latin typeface="Book Antiqua" panose="02040602050305030304" pitchFamily="18" charset="0"/>
              </a:rPr>
              <a:t>, determining that a proposal would be made in order to create a completely new surface, complying from an aesthetic point of view to the architectural style of the original monument. This example is applicable following an in-depth historical study of the monument.</a:t>
            </a:r>
          </a:p>
          <a:p>
            <a:pPr marL="457200" indent="-457200" algn="just">
              <a:buFont typeface="Wingdings" panose="05000000000000000000" pitchFamily="2" charset="2"/>
              <a:buChar char="ü"/>
            </a:pPr>
            <a:r>
              <a:rPr lang="en-US">
                <a:solidFill>
                  <a:sysClr val="windowText" lastClr="000000"/>
                </a:solidFill>
                <a:latin typeface="Book Antiqua" panose="02040602050305030304" pitchFamily="18" charset="0"/>
              </a:rPr>
              <a:t>Future research in the creative restauration process, in the topic of the Franciscan Church in Arad and PIAZZA OF SIENA, considers the use of Virtual reality (VR) tools, for a more accurate state of proposal, which allows fast and accurate changes in accordance to the decision making process as well, of all involved parties: local authorities, experts, architects, historians, society representatives, etc.</a:t>
            </a:r>
          </a:p>
        </p:txBody>
      </p:sp>
    </p:spTree>
    <p:extLst>
      <p:ext uri="{BB962C8B-B14F-4D97-AF65-F5344CB8AC3E}">
        <p14:creationId xmlns:p14="http://schemas.microsoft.com/office/powerpoint/2010/main" val="2230670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F359F-B64D-2E91-6677-6DFDC1E244EA}"/>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50EDC054-4AAF-6049-A51E-9392CBB48B94}"/>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 </a:t>
            </a:r>
            <a:r>
              <a:rPr lang="en-US" altLang="en-US" b="1">
                <a:latin typeface="Book Antiqua" panose="02040602050305030304" pitchFamily="18" charset="0"/>
              </a:rPr>
              <a:t>and future perspectives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32" name="Rectangle 2">
            <a:extLst>
              <a:ext uri="{FF2B5EF4-FFF2-40B4-BE49-F238E27FC236}">
                <a16:creationId xmlns:a16="http://schemas.microsoft.com/office/drawing/2014/main" id="{95FA1A84-F24F-4C14-A16B-71C0979DD1FD}"/>
              </a:ext>
            </a:extLst>
          </p:cNvPr>
          <p:cNvSpPr txBox="1">
            <a:spLocks noChangeArrowheads="1"/>
          </p:cNvSpPr>
          <p:nvPr/>
        </p:nvSpPr>
        <p:spPr>
          <a:xfrm>
            <a:off x="7445651" y="359741"/>
            <a:ext cx="1404938" cy="863600"/>
          </a:xfrm>
          <a:prstGeom prst="rect">
            <a:avLst/>
          </a:prstGeom>
        </p:spPr>
        <p:txBody>
          <a:bodyPr anchor="ctr">
            <a:sp3d prstMaterial="softEdge">
              <a:bevelT w="38100" h="38100"/>
            </a:sp3d>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191919"/>
              </a:solidFill>
              <a:effectLst>
                <a:outerShdw blurRad="38100" dist="38100" dir="2700000" algn="tl">
                  <a:srgbClr val="FFFFFF"/>
                </a:outerShdw>
              </a:effectLst>
              <a:uLnTx/>
              <a:uFillTx/>
              <a:latin typeface="Tahoma" pitchFamily="34" charset="0"/>
            </a:endParaRPr>
          </a:p>
        </p:txBody>
      </p:sp>
      <p:sp>
        <p:nvSpPr>
          <p:cNvPr id="33" name="TextBox 6">
            <a:extLst>
              <a:ext uri="{FF2B5EF4-FFF2-40B4-BE49-F238E27FC236}">
                <a16:creationId xmlns:a16="http://schemas.microsoft.com/office/drawing/2014/main" id="{21E27BF9-E753-D66A-6539-708F23C5BECD}"/>
              </a:ext>
            </a:extLst>
          </p:cNvPr>
          <p:cNvSpPr txBox="1">
            <a:spLocks noChangeArrowheads="1"/>
          </p:cNvSpPr>
          <p:nvPr/>
        </p:nvSpPr>
        <p:spPr bwMode="auto">
          <a:xfrm>
            <a:off x="256174" y="1835901"/>
            <a:ext cx="11283156"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fontAlgn="base">
              <a:lnSpc>
                <a:spcPct val="100000"/>
              </a:lnSpc>
              <a:spcBef>
                <a:spcPct val="0"/>
              </a:spcBef>
              <a:spcAft>
                <a:spcPts val="600"/>
              </a:spcAft>
              <a:buSzTx/>
              <a:buFont typeface="Arial" panose="020B0604020202020204" pitchFamily="34" charset="0"/>
              <a:buNone/>
            </a:pPr>
            <a:r>
              <a:rPr lang="en-US" altLang="en-US" sz="1800" b="1">
                <a:solidFill>
                  <a:prstClr val="black"/>
                </a:solidFill>
                <a:latin typeface="Book Antiqua" panose="02040602050305030304" pitchFamily="18" charset="0"/>
                <a:cs typeface="Times New Roman" panose="02020603050405020304" pitchFamily="18" charset="0"/>
              </a:rPr>
              <a:t>Acknowledgments: </a:t>
            </a:r>
            <a:endParaRPr lang="en-US" altLang="en-US" sz="1800" b="1">
              <a:solidFill>
                <a:prstClr val="black"/>
              </a:solidFill>
              <a:latin typeface="Book Antiqua" panose="02040602050305030304" pitchFamily="18" charset="0"/>
              <a:ea typeface="Calibri" panose="020F0502020204030204" pitchFamily="34" charset="0"/>
              <a:cs typeface="Times New Roman" panose="02020603050405020304" pitchFamily="18" charset="0"/>
            </a:endParaRPr>
          </a:p>
          <a:p>
            <a:pPr algn="just" fontAlgn="base">
              <a:lnSpc>
                <a:spcPct val="100000"/>
              </a:lnSpc>
              <a:spcBef>
                <a:spcPct val="0"/>
              </a:spcBef>
              <a:spcAft>
                <a:spcPts val="1200"/>
              </a:spcAft>
              <a:buSzTx/>
              <a:buFont typeface="Arial" panose="020B0604020202020204" pitchFamily="34" charset="0"/>
              <a:buNone/>
            </a:pPr>
            <a:r>
              <a:rPr lang="en-US" altLang="en-US" sz="1600" b="1">
                <a:solidFill>
                  <a:prstClr val="black"/>
                </a:solidFill>
                <a:latin typeface="Book Antiqua" panose="02040602050305030304" pitchFamily="18" charset="0"/>
                <a:cs typeface="Times New Roman" panose="02020603050405020304" pitchFamily="18" charset="0"/>
              </a:rPr>
              <a:t>This work was carried out within Nucleu Programme of the National Research Development and Innovation Plan 2022-2027, supported by MCID, "ECODIGICONS" project no. PN 23 35 04 01: Fundamental-applied research into the sustainable development of construction products (materials, elements, and structures, as well as methods and technologies) that utilizes current national resources to enhance the eco-innovative and durable aspects of Romania's civil and transport infrastructure.</a:t>
            </a:r>
            <a:endParaRPr lang="en-US" altLang="en-US" sz="1600" b="1">
              <a:solidFill>
                <a:prstClr val="black"/>
              </a:solidFill>
              <a:latin typeface="Book Antiqua" panose="02040602050305030304" pitchFamily="18" charset="0"/>
              <a:cs typeface="Calibri" panose="020F0502020204030204" pitchFamily="34" charset="0"/>
            </a:endParaRPr>
          </a:p>
        </p:txBody>
      </p:sp>
      <p:pic>
        <p:nvPicPr>
          <p:cNvPr id="34" name="Picture 1">
            <a:extLst>
              <a:ext uri="{FF2B5EF4-FFF2-40B4-BE49-F238E27FC236}">
                <a16:creationId xmlns:a16="http://schemas.microsoft.com/office/drawing/2014/main" id="{4DBAF6AD-2E08-DBF2-14DF-0D253ACDCA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17784" y="683591"/>
            <a:ext cx="1404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Text&#10;&#10;Description automatically generated">
            <a:extLst>
              <a:ext uri="{FF2B5EF4-FFF2-40B4-BE49-F238E27FC236}">
                <a16:creationId xmlns:a16="http://schemas.microsoft.com/office/drawing/2014/main" id="{90703498-5F8A-07F5-6454-EE60F83989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97752" y="5711342"/>
            <a:ext cx="24431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9">
            <a:extLst>
              <a:ext uri="{FF2B5EF4-FFF2-40B4-BE49-F238E27FC236}">
                <a16:creationId xmlns:a16="http://schemas.microsoft.com/office/drawing/2014/main" id="{6C9A0AC5-E99B-F831-B523-FD6129012067}"/>
              </a:ext>
            </a:extLst>
          </p:cNvPr>
          <p:cNvSpPr>
            <a:spLocks noChangeArrowheads="1"/>
          </p:cNvSpPr>
          <p:nvPr/>
        </p:nvSpPr>
        <p:spPr bwMode="auto">
          <a:xfrm>
            <a:off x="7060578" y="4207366"/>
            <a:ext cx="3148012" cy="1138238"/>
          </a:xfrm>
          <a:prstGeom prst="rect">
            <a:avLst/>
          </a:prstGeom>
          <a:noFill/>
          <a:ln>
            <a:noFill/>
          </a:ln>
        </p:spPr>
        <p:txBody>
          <a:bodyPr>
            <a:spAutoFit/>
          </a:bodyPr>
          <a:lstStyle/>
          <a:p>
            <a:pPr algn="ctr">
              <a:defRPr/>
            </a:pPr>
            <a:r>
              <a:rPr lang="en-US" altLang="en-US" sz="3400" b="1" i="1" dirty="0">
                <a:solidFill>
                  <a:prstClr val="black"/>
                </a:solidFill>
                <a:effectLst>
                  <a:outerShdw blurRad="38100" dist="38100" dir="2700000" algn="tl">
                    <a:srgbClr val="FFFFFF"/>
                  </a:outerShdw>
                </a:effectLst>
                <a:latin typeface="Book Antiqua" panose="02040602050305030304" pitchFamily="18" charset="0"/>
                <a:cs typeface="Arial" panose="020B0604020202020204" pitchFamily="34" charset="0"/>
              </a:rPr>
              <a:t>Thank you for your attention!</a:t>
            </a:r>
          </a:p>
        </p:txBody>
      </p:sp>
      <p:pic>
        <p:nvPicPr>
          <p:cNvPr id="2" name="Picture 1">
            <a:extLst>
              <a:ext uri="{FF2B5EF4-FFF2-40B4-BE49-F238E27FC236}">
                <a16:creationId xmlns:a16="http://schemas.microsoft.com/office/drawing/2014/main" id="{34E538EA-3ACA-B315-2103-9CC236E58D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0" y="3546343"/>
            <a:ext cx="4791267" cy="2972078"/>
          </a:xfrm>
          <a:prstGeom prst="rect">
            <a:avLst/>
          </a:prstGeom>
        </p:spPr>
      </p:pic>
      <p:pic>
        <p:nvPicPr>
          <p:cNvPr id="3" name="Picture 3">
            <a:extLst>
              <a:ext uri="{FF2B5EF4-FFF2-40B4-BE49-F238E27FC236}">
                <a16:creationId xmlns:a16="http://schemas.microsoft.com/office/drawing/2014/main" id="{09D98076-D873-7F22-DD68-F00CC04BE76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50589" y="5546035"/>
            <a:ext cx="2668460" cy="81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225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538ED-F413-4C26-A126-4088A5A04300}"/>
            </a:ext>
          </a:extLst>
        </p:cNvPr>
        <p:cNvGrpSpPr/>
        <p:nvPr/>
      </p:nvGrpSpPr>
      <p:grpSpPr>
        <a:xfrm>
          <a:off x="0" y="0"/>
          <a:ext cx="0" cy="0"/>
          <a:chOff x="0" y="0"/>
          <a:chExt cx="0" cy="0"/>
        </a:xfrm>
      </p:grpSpPr>
      <p:sp>
        <p:nvSpPr>
          <p:cNvPr id="19" name="TextBox 20">
            <a:extLst>
              <a:ext uri="{FF2B5EF4-FFF2-40B4-BE49-F238E27FC236}">
                <a16:creationId xmlns:a16="http://schemas.microsoft.com/office/drawing/2014/main" id="{46F1A56B-F403-9C04-8EA1-A43C8E528042}"/>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1" name="Rectangle 6">
            <a:extLst>
              <a:ext uri="{FF2B5EF4-FFF2-40B4-BE49-F238E27FC236}">
                <a16:creationId xmlns:a16="http://schemas.microsoft.com/office/drawing/2014/main" id="{10347F77-9B43-8DBE-839A-03F2506CE2B6}"/>
              </a:ext>
            </a:extLst>
          </p:cNvPr>
          <p:cNvSpPr txBox="1">
            <a:spLocks noChangeArrowheads="1"/>
          </p:cNvSpPr>
          <p:nvPr/>
        </p:nvSpPr>
        <p:spPr bwMode="auto">
          <a:xfrm>
            <a:off x="474562" y="1854480"/>
            <a:ext cx="11136246" cy="70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 typeface="Arial" panose="020B0604020202020204" pitchFamily="34" charset="0"/>
              <a:buNone/>
            </a:pPr>
            <a:r>
              <a:rPr lang="en-US" altLang="en-US" sz="1800" b="1">
                <a:latin typeface="Book Antiqua" panose="02040602050305030304" pitchFamily="18" charset="0"/>
              </a:rPr>
              <a:t> </a:t>
            </a:r>
            <a:r>
              <a:rPr lang="en-US" altLang="en-US" sz="1800" b="1" u="sng">
                <a:latin typeface="Book Antiqua" panose="02040602050305030304" pitchFamily="18" charset="0"/>
              </a:rPr>
              <a:t>Pavement </a:t>
            </a:r>
            <a:r>
              <a:rPr lang="en-US" altLang="en-US" sz="1800" b="1">
                <a:latin typeface="Book Antiqua" panose="02040602050305030304" pitchFamily="18" charset="0"/>
              </a:rPr>
              <a:t>can be generically defined as the hard layered structure, forming a path, a track, a road or a paved pedestrian area. </a:t>
            </a:r>
          </a:p>
          <a:p>
            <a:pPr algn="ctr" eaLnBrk="1" hangingPunct="1">
              <a:lnSpc>
                <a:spcPct val="100000"/>
              </a:lnSpc>
              <a:spcBef>
                <a:spcPct val="0"/>
              </a:spcBef>
              <a:buSzTx/>
              <a:buFont typeface="Arial" panose="020B0604020202020204" pitchFamily="34" charset="0"/>
              <a:buNone/>
            </a:pPr>
            <a:endParaRPr lang="en-US" altLang="en-US" sz="1800" dirty="0">
              <a:latin typeface="Book Antiqua" panose="02040602050305030304" pitchFamily="18" charset="0"/>
            </a:endParaRPr>
          </a:p>
          <a:p>
            <a:pPr algn="ctr" eaLnBrk="1" hangingPunct="1">
              <a:lnSpc>
                <a:spcPct val="100000"/>
              </a:lnSpc>
              <a:spcBef>
                <a:spcPct val="0"/>
              </a:spcBef>
              <a:buSzTx/>
              <a:buFont typeface="Arial" panose="020B0604020202020204" pitchFamily="34" charset="0"/>
              <a:buNone/>
            </a:pPr>
            <a:endParaRPr lang="en-US" altLang="en-US" sz="1800" b="1" dirty="0">
              <a:solidFill>
                <a:schemeClr val="bg1"/>
              </a:solidFill>
              <a:latin typeface="Book Antiqua" panose="02040602050305030304" pitchFamily="18" charset="0"/>
            </a:endParaRPr>
          </a:p>
        </p:txBody>
      </p:sp>
      <p:pic>
        <p:nvPicPr>
          <p:cNvPr id="10" name="Picture 9">
            <a:extLst>
              <a:ext uri="{FF2B5EF4-FFF2-40B4-BE49-F238E27FC236}">
                <a16:creationId xmlns:a16="http://schemas.microsoft.com/office/drawing/2014/main" id="{AD540875-F69F-BB59-2E9F-A6AC96A7FF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7061" y="4494875"/>
            <a:ext cx="9035159" cy="2475574"/>
          </a:xfrm>
          <a:prstGeom prst="rect">
            <a:avLst/>
          </a:prstGeom>
        </p:spPr>
      </p:pic>
      <p:sp>
        <p:nvSpPr>
          <p:cNvPr id="12" name="TextBox 11">
            <a:extLst>
              <a:ext uri="{FF2B5EF4-FFF2-40B4-BE49-F238E27FC236}">
                <a16:creationId xmlns:a16="http://schemas.microsoft.com/office/drawing/2014/main" id="{E02AC635-F257-A304-051B-E828C289B6C7}"/>
              </a:ext>
            </a:extLst>
          </p:cNvPr>
          <p:cNvSpPr txBox="1"/>
          <p:nvPr/>
        </p:nvSpPr>
        <p:spPr>
          <a:xfrm>
            <a:off x="261696" y="2463550"/>
            <a:ext cx="8371389" cy="2031325"/>
          </a:xfrm>
          <a:prstGeom prst="rect">
            <a:avLst/>
          </a:prstGeom>
          <a:noFill/>
        </p:spPr>
        <p:txBody>
          <a:bodyPr wrap="square">
            <a:spAutoFit/>
          </a:bodyPr>
          <a:lstStyle/>
          <a:p>
            <a:pPr algn="just"/>
            <a:r>
              <a:rPr lang="en-US" sz="1800" i="1">
                <a:effectLst/>
                <a:latin typeface="Book Antiqua" panose="02040602050305030304" pitchFamily="18" charset="0"/>
                <a:ea typeface="Times New Roman" panose="02020603050405020304" pitchFamily="18" charset="0"/>
              </a:rPr>
              <a:t>Pavement, from civil engineering perspective</a:t>
            </a:r>
            <a:r>
              <a:rPr lang="en-US" sz="1800">
                <a:effectLst/>
                <a:latin typeface="Book Antiqua" panose="02040602050305030304" pitchFamily="18" charset="0"/>
                <a:ea typeface="Times New Roman" panose="02020603050405020304" pitchFamily="18" charset="0"/>
              </a:rPr>
              <a:t>, can be defined as the hard layered structure, which forms a path, a track, a road or a paved pedestrian area. </a:t>
            </a:r>
          </a:p>
          <a:p>
            <a:pPr algn="just"/>
            <a:r>
              <a:rPr lang="en-US" sz="1800">
                <a:effectLst/>
                <a:latin typeface="Book Antiqua" panose="02040602050305030304" pitchFamily="18" charset="0"/>
                <a:ea typeface="Times New Roman" panose="02020603050405020304" pitchFamily="18" charset="0"/>
              </a:rPr>
              <a:t>Generally, the term is associated with outdoor spaces (pedestrian paths, squares, inner courtyards, access roads in the vicinity of routes for mechanized vehicles, etc.), but it may also include indoor spaces, generally known as </a:t>
            </a:r>
            <a:r>
              <a:rPr lang="en-US" sz="1800" i="1">
                <a:effectLst/>
                <a:latin typeface="Book Antiqua" panose="02040602050305030304" pitchFamily="18" charset="0"/>
                <a:ea typeface="Times New Roman" panose="02020603050405020304" pitchFamily="18" charset="0"/>
              </a:rPr>
              <a:t>floors</a:t>
            </a:r>
            <a:r>
              <a:rPr lang="en-US" sz="1800">
                <a:effectLst/>
                <a:latin typeface="Book Antiqua" panose="02040602050305030304" pitchFamily="18" charset="0"/>
                <a:ea typeface="Times New Roman" panose="02020603050405020304" pitchFamily="18" charset="0"/>
              </a:rPr>
              <a:t>, i.e., the horizontal interior surface of spaces, used as a walking and resting element, with a consistent decorative role in addition to its obvious functionality. </a:t>
            </a:r>
            <a:endParaRPr lang="en-GB">
              <a:latin typeface="Book Antiqua" panose="02040602050305030304" pitchFamily="18" charset="0"/>
            </a:endParaRPr>
          </a:p>
        </p:txBody>
      </p:sp>
      <p:sp>
        <p:nvSpPr>
          <p:cNvPr id="14" name="TextBox 13">
            <a:extLst>
              <a:ext uri="{FF2B5EF4-FFF2-40B4-BE49-F238E27FC236}">
                <a16:creationId xmlns:a16="http://schemas.microsoft.com/office/drawing/2014/main" id="{41660E92-C68F-AE6D-75C6-C9F6D96FBE7C}"/>
              </a:ext>
            </a:extLst>
          </p:cNvPr>
          <p:cNvSpPr txBox="1"/>
          <p:nvPr/>
        </p:nvSpPr>
        <p:spPr>
          <a:xfrm>
            <a:off x="8788575" y="2413716"/>
            <a:ext cx="3403425" cy="1477328"/>
          </a:xfrm>
          <a:prstGeom prst="rect">
            <a:avLst/>
          </a:prstGeom>
          <a:noFill/>
        </p:spPr>
        <p:txBody>
          <a:bodyPr wrap="square">
            <a:spAutoFit/>
          </a:bodyPr>
          <a:lstStyle/>
          <a:p>
            <a:pPr algn="just"/>
            <a:r>
              <a:rPr lang="en-US" i="1">
                <a:latin typeface="Book Antiqua" panose="02040602050305030304" pitchFamily="18" charset="0"/>
              </a:rPr>
              <a:t>From the architectural point of view, </a:t>
            </a:r>
            <a:r>
              <a:rPr lang="en-US" i="1" u="sng">
                <a:latin typeface="Book Antiqua" panose="02040602050305030304" pitchFamily="18" charset="0"/>
              </a:rPr>
              <a:t>the floor is a fundamental bi-valent element, structural and aesthetic as well, a synergetic binder for the rest of components.</a:t>
            </a:r>
            <a:endParaRPr lang="en-GB" i="1" u="sng">
              <a:latin typeface="Book Antiqua" panose="02040602050305030304" pitchFamily="18" charset="0"/>
            </a:endParaRPr>
          </a:p>
        </p:txBody>
      </p:sp>
      <p:sp>
        <p:nvSpPr>
          <p:cNvPr id="5" name="Titlu 1">
            <a:extLst>
              <a:ext uri="{FF2B5EF4-FFF2-40B4-BE49-F238E27FC236}">
                <a16:creationId xmlns:a16="http://schemas.microsoft.com/office/drawing/2014/main" id="{0B156324-2E99-B437-5E95-64D5D723D3FC}"/>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Tree>
    <p:extLst>
      <p:ext uri="{BB962C8B-B14F-4D97-AF65-F5344CB8AC3E}">
        <p14:creationId xmlns:p14="http://schemas.microsoft.com/office/powerpoint/2010/main" val="2547247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36C05-DBD2-5BBB-801B-62734B4B2D12}"/>
            </a:ext>
          </a:extLst>
        </p:cNvPr>
        <p:cNvGrpSpPr/>
        <p:nvPr/>
      </p:nvGrpSpPr>
      <p:grpSpPr>
        <a:xfrm>
          <a:off x="0" y="0"/>
          <a:ext cx="0" cy="0"/>
          <a:chOff x="0" y="0"/>
          <a:chExt cx="0" cy="0"/>
        </a:xfrm>
      </p:grpSpPr>
      <p:sp>
        <p:nvSpPr>
          <p:cNvPr id="19" name="TextBox 20">
            <a:extLst>
              <a:ext uri="{FF2B5EF4-FFF2-40B4-BE49-F238E27FC236}">
                <a16:creationId xmlns:a16="http://schemas.microsoft.com/office/drawing/2014/main" id="{0932921F-C789-08DE-3EF9-3361EB860E68}"/>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pic>
        <p:nvPicPr>
          <p:cNvPr id="6" name="pasted-image.png">
            <a:extLst>
              <a:ext uri="{FF2B5EF4-FFF2-40B4-BE49-F238E27FC236}">
                <a16:creationId xmlns:a16="http://schemas.microsoft.com/office/drawing/2014/main" id="{9AC751D9-36A8-3EEB-0696-34DDE7F6E3AD}"/>
              </a:ext>
            </a:extLst>
          </p:cNvPr>
          <p:cNvPicPr/>
          <p:nvPr/>
        </p:nvPicPr>
        <p:blipFill>
          <a:blip r:embed="rId2" cstate="screen">
            <a:extLst>
              <a:ext uri="{28A0092B-C50C-407E-A947-70E740481C1C}">
                <a14:useLocalDpi xmlns:a14="http://schemas.microsoft.com/office/drawing/2010/main"/>
              </a:ext>
            </a:extLst>
          </a:blip>
          <a:stretch/>
        </p:blipFill>
        <p:spPr>
          <a:xfrm>
            <a:off x="486135" y="3254113"/>
            <a:ext cx="6280387" cy="2881574"/>
          </a:xfrm>
          <a:prstGeom prst="rect">
            <a:avLst/>
          </a:prstGeom>
          <a:noFill/>
          <a:ln w="12700">
            <a:noFill/>
          </a:ln>
        </p:spPr>
      </p:pic>
      <p:sp>
        <p:nvSpPr>
          <p:cNvPr id="8" name="TextBox 7">
            <a:extLst>
              <a:ext uri="{FF2B5EF4-FFF2-40B4-BE49-F238E27FC236}">
                <a16:creationId xmlns:a16="http://schemas.microsoft.com/office/drawing/2014/main" id="{A060AE01-A795-DFA3-7DA3-189DD5F7FCE8}"/>
              </a:ext>
            </a:extLst>
          </p:cNvPr>
          <p:cNvSpPr txBox="1"/>
          <p:nvPr/>
        </p:nvSpPr>
        <p:spPr>
          <a:xfrm>
            <a:off x="370390" y="1957519"/>
            <a:ext cx="11240417" cy="646331"/>
          </a:xfrm>
          <a:prstGeom prst="rect">
            <a:avLst/>
          </a:prstGeom>
          <a:noFill/>
        </p:spPr>
        <p:txBody>
          <a:bodyPr wrap="square">
            <a:spAutoFit/>
          </a:bodyPr>
          <a:lstStyle/>
          <a:p>
            <a:pPr algn="just"/>
            <a:r>
              <a:rPr lang="en-US" b="1">
                <a:latin typeface="Book Antiqua" panose="02040602050305030304" pitchFamily="18" charset="0"/>
              </a:rPr>
              <a:t>Piazza del Campo in Siena </a:t>
            </a:r>
            <a:r>
              <a:rPr lang="en-US">
                <a:latin typeface="Book Antiqua" panose="02040602050305030304" pitchFamily="18" charset="0"/>
              </a:rPr>
              <a:t>is universally recognized as one of the most beautiful and iconic medieval urban spaces.</a:t>
            </a:r>
          </a:p>
        </p:txBody>
      </p:sp>
      <p:sp>
        <p:nvSpPr>
          <p:cNvPr id="11" name="TextBox 10">
            <a:extLst>
              <a:ext uri="{FF2B5EF4-FFF2-40B4-BE49-F238E27FC236}">
                <a16:creationId xmlns:a16="http://schemas.microsoft.com/office/drawing/2014/main" id="{548642F8-9140-C965-8BE7-A82C3F79FB72}"/>
              </a:ext>
            </a:extLst>
          </p:cNvPr>
          <p:cNvSpPr txBox="1"/>
          <p:nvPr/>
        </p:nvSpPr>
        <p:spPr>
          <a:xfrm>
            <a:off x="405116" y="2603850"/>
            <a:ext cx="11540998" cy="646331"/>
          </a:xfrm>
          <a:prstGeom prst="rect">
            <a:avLst/>
          </a:prstGeom>
          <a:noFill/>
        </p:spPr>
        <p:txBody>
          <a:bodyPr wrap="square">
            <a:spAutoFit/>
          </a:bodyPr>
          <a:lstStyle/>
          <a:p>
            <a:r>
              <a:rPr lang="en-US">
                <a:latin typeface="Book Antiqua" panose="02040602050305030304" pitchFamily="18" charset="0"/>
              </a:rPr>
              <a:t>Its shape, symbolism, and architectural integration serve as a reference point in the contemporary discourse on restoration.</a:t>
            </a:r>
          </a:p>
        </p:txBody>
      </p:sp>
      <p:sp>
        <p:nvSpPr>
          <p:cNvPr id="13" name="TextBox 12">
            <a:extLst>
              <a:ext uri="{FF2B5EF4-FFF2-40B4-BE49-F238E27FC236}">
                <a16:creationId xmlns:a16="http://schemas.microsoft.com/office/drawing/2014/main" id="{B3632CA7-4E4A-E446-737C-2AFEFF974400}"/>
              </a:ext>
            </a:extLst>
          </p:cNvPr>
          <p:cNvSpPr txBox="1"/>
          <p:nvPr/>
        </p:nvSpPr>
        <p:spPr>
          <a:xfrm>
            <a:off x="6979534" y="3311952"/>
            <a:ext cx="4726331" cy="2862322"/>
          </a:xfrm>
          <a:prstGeom prst="rect">
            <a:avLst/>
          </a:prstGeom>
          <a:noFill/>
        </p:spPr>
        <p:txBody>
          <a:bodyPr wrap="square">
            <a:spAutoFit/>
          </a:bodyPr>
          <a:lstStyle/>
          <a:p>
            <a:pPr algn="just"/>
            <a:r>
              <a:rPr lang="en-US" b="1">
                <a:latin typeface="Book Antiqua" panose="02040602050305030304" pitchFamily="18" charset="0"/>
              </a:rPr>
              <a:t>This study proposes a sustainable and context-sensitive intervention that respects the site's layered history while meeting present-day requirements.</a:t>
            </a:r>
          </a:p>
          <a:p>
            <a:pPr algn="just"/>
            <a:endParaRPr lang="en-US" b="1">
              <a:latin typeface="Book Antiqua" panose="02040602050305030304" pitchFamily="18" charset="0"/>
            </a:endParaRPr>
          </a:p>
          <a:p>
            <a:pPr algn="just"/>
            <a:r>
              <a:rPr lang="en-US" b="1">
                <a:latin typeface="Book Antiqua" panose="02040602050305030304" pitchFamily="18" charset="0"/>
              </a:rPr>
              <a:t>The guiding framework is the restorative philosophy of Carlo Scarpa, with an emphasis on the clarity between old and new, creative reversibility, and material integrity. </a:t>
            </a:r>
          </a:p>
        </p:txBody>
      </p:sp>
      <p:sp>
        <p:nvSpPr>
          <p:cNvPr id="5" name="Titlu 1">
            <a:extLst>
              <a:ext uri="{FF2B5EF4-FFF2-40B4-BE49-F238E27FC236}">
                <a16:creationId xmlns:a16="http://schemas.microsoft.com/office/drawing/2014/main" id="{D8346580-4A1E-5523-AE40-0363FB45B9D9}"/>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Tree>
    <p:extLst>
      <p:ext uri="{BB962C8B-B14F-4D97-AF65-F5344CB8AC3E}">
        <p14:creationId xmlns:p14="http://schemas.microsoft.com/office/powerpoint/2010/main" val="3095626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08E08-4F3F-F2A4-1D25-6FFFE186E3BD}"/>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6D93153-470D-F537-C4C8-43AB10E34ED0}"/>
              </a:ext>
            </a:extLst>
          </p:cNvPr>
          <p:cNvSpPr>
            <a:spLocks noGrp="1"/>
          </p:cNvSpPr>
          <p:nvPr>
            <p:ph type="title"/>
          </p:nvPr>
        </p:nvSpPr>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19" name="TextBox 20">
            <a:extLst>
              <a:ext uri="{FF2B5EF4-FFF2-40B4-BE49-F238E27FC236}">
                <a16:creationId xmlns:a16="http://schemas.microsoft.com/office/drawing/2014/main" id="{FB8CBCC7-8779-7046-1942-0D6E7D21D9D9}"/>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1" name="Rectangle 6">
            <a:extLst>
              <a:ext uri="{FF2B5EF4-FFF2-40B4-BE49-F238E27FC236}">
                <a16:creationId xmlns:a16="http://schemas.microsoft.com/office/drawing/2014/main" id="{AC1432BC-17DC-4618-549F-02C9D6CD1C1D}"/>
              </a:ext>
            </a:extLst>
          </p:cNvPr>
          <p:cNvSpPr txBox="1">
            <a:spLocks noChangeArrowheads="1"/>
          </p:cNvSpPr>
          <p:nvPr/>
        </p:nvSpPr>
        <p:spPr bwMode="auto">
          <a:xfrm>
            <a:off x="5883966" y="2128240"/>
            <a:ext cx="583387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 typeface="Arial" panose="020B0604020202020204" pitchFamily="34" charset="0"/>
              <a:buNone/>
            </a:pPr>
            <a:r>
              <a:rPr lang="en-US" altLang="en-US" sz="1800" b="1">
                <a:latin typeface="Book Antiqua" panose="02040602050305030304" pitchFamily="18" charset="0"/>
              </a:rPr>
              <a:t> The proposed restoration concept applicable to the pavement of the Central Market of Siena</a:t>
            </a:r>
            <a:r>
              <a:rPr lang="en-US" altLang="en-US" sz="1800">
                <a:latin typeface="Book Antiqua" panose="02040602050305030304" pitchFamily="18" charset="0"/>
              </a:rPr>
              <a:t>, Italy, starts from the theoretical research of restoration concepts as well as the particular historical witness on some elements of aesthetic importance and visual identity of the considered pavement.</a:t>
            </a:r>
            <a:endParaRPr lang="en-US" altLang="en-US" sz="1800" b="1" dirty="0">
              <a:solidFill>
                <a:schemeClr val="bg1"/>
              </a:solidFill>
              <a:latin typeface="Book Antiqua" panose="02040602050305030304" pitchFamily="18" charset="0"/>
            </a:endParaRPr>
          </a:p>
        </p:txBody>
      </p:sp>
      <p:sp>
        <p:nvSpPr>
          <p:cNvPr id="5" name="TextBox 4">
            <a:extLst>
              <a:ext uri="{FF2B5EF4-FFF2-40B4-BE49-F238E27FC236}">
                <a16:creationId xmlns:a16="http://schemas.microsoft.com/office/drawing/2014/main" id="{ABB01CFE-649E-AC7A-558B-5D007961738B}"/>
              </a:ext>
            </a:extLst>
          </p:cNvPr>
          <p:cNvSpPr txBox="1"/>
          <p:nvPr/>
        </p:nvSpPr>
        <p:spPr>
          <a:xfrm>
            <a:off x="235352" y="4936486"/>
            <a:ext cx="11721296" cy="1754326"/>
          </a:xfrm>
          <a:prstGeom prst="rect">
            <a:avLst/>
          </a:prstGeom>
          <a:noFill/>
        </p:spPr>
        <p:txBody>
          <a:bodyPr wrap="square">
            <a:spAutoFit/>
          </a:bodyPr>
          <a:lstStyle/>
          <a:p>
            <a:pPr algn="just"/>
            <a:r>
              <a:rPr lang="en-US" b="1">
                <a:latin typeface="Book Antiqua" panose="02040602050305030304" pitchFamily="18" charset="0"/>
              </a:rPr>
              <a:t>These have led to decisions to treat the surfaces by analyzing several pre-sustainable restoration concept</a:t>
            </a:r>
            <a:r>
              <a:rPr lang="en-US">
                <a:latin typeface="Book Antiqua" panose="02040602050305030304" pitchFamily="18" charset="0"/>
              </a:rPr>
              <a:t>s, with the aim that the restoration process should be in line with the principles of conservative restoration and contemporary restoration, using sustainable, tradition-based materials, and also that it should comply with the application of the regulations for the protection of monuments. </a:t>
            </a:r>
            <a:r>
              <a:rPr lang="en-US" b="1">
                <a:latin typeface="Book Antiqua" panose="02040602050305030304" pitchFamily="18" charset="0"/>
              </a:rPr>
              <a:t>The proposed restoration model is characterized by durability, creativity and efficiency.</a:t>
            </a:r>
            <a:r>
              <a:rPr lang="en-US">
                <a:latin typeface="Book Antiqua" panose="02040602050305030304" pitchFamily="18" charset="0"/>
              </a:rPr>
              <a:t> </a:t>
            </a:r>
            <a:r>
              <a:rPr lang="en-US" b="1">
                <a:latin typeface="Book Antiqua" panose="02040602050305030304" pitchFamily="18" charset="0"/>
              </a:rPr>
              <a:t>The creative nature of the restoration process is based on the idea of not creating a fake by proposing for restoration elements that have no historical and visual support.</a:t>
            </a:r>
            <a:endParaRPr lang="en-GB" b="1">
              <a:latin typeface="Book Antiqua" panose="02040602050305030304" pitchFamily="18" charset="0"/>
            </a:endParaRPr>
          </a:p>
        </p:txBody>
      </p:sp>
      <p:pic>
        <p:nvPicPr>
          <p:cNvPr id="3" name="Picture 2">
            <a:extLst>
              <a:ext uri="{FF2B5EF4-FFF2-40B4-BE49-F238E27FC236}">
                <a16:creationId xmlns:a16="http://schemas.microsoft.com/office/drawing/2014/main" id="{C640EB5F-9E79-C61C-EEE8-E8826C1679F9}"/>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1192" y="1921514"/>
            <a:ext cx="5104436" cy="2994842"/>
          </a:xfrm>
          <a:prstGeom prst="rect">
            <a:avLst/>
          </a:prstGeom>
          <a:noFill/>
          <a:ln>
            <a:noFill/>
          </a:ln>
        </p:spPr>
      </p:pic>
    </p:spTree>
    <p:extLst>
      <p:ext uri="{BB962C8B-B14F-4D97-AF65-F5344CB8AC3E}">
        <p14:creationId xmlns:p14="http://schemas.microsoft.com/office/powerpoint/2010/main" val="1437706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38C69-7D3C-F7B8-AB01-FADDF422735D}"/>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62316D8-0452-FFA2-A582-DA1FBA223646}"/>
              </a:ext>
            </a:extLst>
          </p:cNvPr>
          <p:cNvSpPr>
            <a:spLocks noGrp="1"/>
          </p:cNvSpPr>
          <p:nvPr>
            <p:ph type="title"/>
          </p:nvPr>
        </p:nvSpPr>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19" name="TextBox 20">
            <a:extLst>
              <a:ext uri="{FF2B5EF4-FFF2-40B4-BE49-F238E27FC236}">
                <a16:creationId xmlns:a16="http://schemas.microsoft.com/office/drawing/2014/main" id="{3F8913FE-13E1-22D0-4B83-DDEA62A3CBA6}"/>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10" name="TextBox 9">
            <a:extLst>
              <a:ext uri="{FF2B5EF4-FFF2-40B4-BE49-F238E27FC236}">
                <a16:creationId xmlns:a16="http://schemas.microsoft.com/office/drawing/2014/main" id="{ECD3DE35-9AB9-5164-BB34-8452F1CE9858}"/>
              </a:ext>
            </a:extLst>
          </p:cNvPr>
          <p:cNvSpPr txBox="1"/>
          <p:nvPr/>
        </p:nvSpPr>
        <p:spPr>
          <a:xfrm>
            <a:off x="801547" y="1985893"/>
            <a:ext cx="9719840" cy="374974"/>
          </a:xfrm>
          <a:prstGeom prst="rect">
            <a:avLst/>
          </a:prstGeom>
          <a:noFill/>
        </p:spPr>
        <p:txBody>
          <a:bodyPr wrap="square">
            <a:spAutoFit/>
          </a:bodyPr>
          <a:lstStyle/>
          <a:p>
            <a:pPr algn="just">
              <a:lnSpc>
                <a:spcPct val="110000"/>
              </a:lnSpc>
            </a:pPr>
            <a:r>
              <a:rPr lang="en-US" sz="1800" b="1">
                <a:effectLst/>
                <a:latin typeface="Times New Roman" panose="02020603050405020304" pitchFamily="18" charset="0"/>
                <a:ea typeface="Times New Roman" panose="02020603050405020304" pitchFamily="18" charset="0"/>
              </a:rPr>
              <a:t>Presentation of the Carlo Scarpa Creative Restorative concept</a:t>
            </a:r>
            <a:endParaRPr lang="en-GB" sz="2800">
              <a:effectLst/>
              <a:latin typeface="Times New Roman" panose="02020603050405020304" pitchFamily="18" charset="0"/>
              <a:ea typeface="Times New Roman" panose="02020603050405020304" pitchFamily="18" charset="0"/>
            </a:endParaRPr>
          </a:p>
        </p:txBody>
      </p:sp>
      <p:pic>
        <p:nvPicPr>
          <p:cNvPr id="1026" name="officeArt object">
            <a:extLst>
              <a:ext uri="{FF2B5EF4-FFF2-40B4-BE49-F238E27FC236}">
                <a16:creationId xmlns:a16="http://schemas.microsoft.com/office/drawing/2014/main" id="{C5943510-A5F5-D467-FF82-E659EE6E0C3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169" y="2646276"/>
            <a:ext cx="4946199" cy="291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355E924-DDD0-016A-2606-DFD1A32601CE}"/>
              </a:ext>
            </a:extLst>
          </p:cNvPr>
          <p:cNvSpPr txBox="1"/>
          <p:nvPr/>
        </p:nvSpPr>
        <p:spPr>
          <a:xfrm>
            <a:off x="44546" y="5738235"/>
            <a:ext cx="6094070" cy="665118"/>
          </a:xfrm>
          <a:prstGeom prst="rect">
            <a:avLst/>
          </a:prstGeom>
          <a:noFill/>
        </p:spPr>
        <p:txBody>
          <a:bodyPr wrap="square">
            <a:spAutoFit/>
          </a:bodyPr>
          <a:lstStyle/>
          <a:p>
            <a:pPr algn="ctr">
              <a:lnSpc>
                <a:spcPct val="107000"/>
              </a:lnSpc>
            </a:pPr>
            <a:r>
              <a:rPr lang="en-US" sz="1800">
                <a:effectLst/>
                <a:latin typeface="Times New Roman" panose="02020603050405020304" pitchFamily="18" charset="0"/>
                <a:ea typeface="Times New Roman" panose="02020603050405020304" pitchFamily="18" charset="0"/>
              </a:rPr>
              <a:t>Carlo Scarpa Conceptual scheme - exterior aesthetics of restoration of Castelvecchio (Verona, Italy</a:t>
            </a:r>
            <a:endParaRPr lang="en-GB" sz="360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8F0F599B-ED71-A079-B256-FD732B8E61A9}"/>
              </a:ext>
            </a:extLst>
          </p:cNvPr>
          <p:cNvSpPr txBox="1"/>
          <p:nvPr/>
        </p:nvSpPr>
        <p:spPr>
          <a:xfrm>
            <a:off x="5787343" y="2448190"/>
            <a:ext cx="6094070" cy="4247317"/>
          </a:xfrm>
          <a:prstGeom prst="rect">
            <a:avLst/>
          </a:prstGeom>
          <a:noFill/>
        </p:spPr>
        <p:txBody>
          <a:bodyPr wrap="square">
            <a:spAutoFit/>
          </a:bodyPr>
          <a:lstStyle/>
          <a:p>
            <a:pPr algn="just"/>
            <a:r>
              <a:rPr lang="en-US">
                <a:latin typeface="Book Antiqua" panose="02040602050305030304" pitchFamily="18" charset="0"/>
              </a:rPr>
              <a:t>The Carlo Scarpa Creative Restoration finds support in a personalized creative model in which the emphasis shifts conservation within a context. </a:t>
            </a:r>
            <a:r>
              <a:rPr lang="en-US" b="1">
                <a:latin typeface="Book Antiqua" panose="02040602050305030304" pitchFamily="18" charset="0"/>
              </a:rPr>
              <a:t>In the landscape of modern restoration, Carlo Scarpa is a generator of non-invasive creative models based on respect for the old and new intervention as well, considering the cultural identity. </a:t>
            </a:r>
            <a:r>
              <a:rPr lang="en-US">
                <a:latin typeface="Book Antiqua" panose="02040602050305030304" pitchFamily="18" charset="0"/>
              </a:rPr>
              <a:t>Carlo Scarpa's monument is embodied in an architectural model in which </a:t>
            </a:r>
            <a:r>
              <a:rPr lang="en-US" b="1">
                <a:latin typeface="Book Antiqua" panose="02040602050305030304" pitchFamily="18" charset="0"/>
              </a:rPr>
              <a:t>the value of conservation is maintained over time through the quality of the </a:t>
            </a:r>
            <a:r>
              <a:rPr lang="en-US">
                <a:latin typeface="Book Antiqua" panose="02040602050305030304" pitchFamily="18" charset="0"/>
              </a:rPr>
              <a:t>concept's creativity, that specific modality of approaching </a:t>
            </a:r>
            <a:r>
              <a:rPr lang="en-US" b="1">
                <a:latin typeface="Book Antiqua" panose="02040602050305030304" pitchFamily="18" charset="0"/>
              </a:rPr>
              <a:t>specific cultural elements by simultaneously accessing tradition and modernity</a:t>
            </a:r>
            <a:r>
              <a:rPr lang="en-US">
                <a:latin typeface="Book Antiqua" panose="02040602050305030304" pitchFamily="18" charset="0"/>
              </a:rPr>
              <a:t>. The proposed restoration mode is an extension of the context, not of the content based on the reflection drawing of the mental project used for reasoning purpose.</a:t>
            </a:r>
          </a:p>
        </p:txBody>
      </p:sp>
    </p:spTree>
    <p:extLst>
      <p:ext uri="{BB962C8B-B14F-4D97-AF65-F5344CB8AC3E}">
        <p14:creationId xmlns:p14="http://schemas.microsoft.com/office/powerpoint/2010/main" val="381242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EEC97-26EB-5085-D854-4BC6900B0F6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E282FF9-0455-D700-29F4-7F939F73C8E4}"/>
              </a:ext>
            </a:extLst>
          </p:cNvPr>
          <p:cNvSpPr txBox="1"/>
          <p:nvPr/>
        </p:nvSpPr>
        <p:spPr>
          <a:xfrm>
            <a:off x="369038" y="2028388"/>
            <a:ext cx="11398892" cy="1434752"/>
          </a:xfrm>
          <a:prstGeom prst="rect">
            <a:avLst/>
          </a:prstGeom>
          <a:noFill/>
        </p:spPr>
        <p:txBody>
          <a:bodyPr wrap="square">
            <a:spAutoFit/>
          </a:bodyPr>
          <a:lstStyle/>
          <a:p>
            <a:pPr algn="just">
              <a:lnSpc>
                <a:spcPct val="110000"/>
              </a:lnSpc>
              <a:buNone/>
            </a:pPr>
            <a:r>
              <a:rPr lang="en-US" sz="1600">
                <a:effectLst/>
                <a:latin typeface="Book Antiqua" panose="02040602050305030304" pitchFamily="18" charset="0"/>
                <a:ea typeface="Times New Roman" panose="02020603050405020304" pitchFamily="18" charset="0"/>
              </a:rPr>
              <a:t>Scarpa conceives a personal commentary using the scientific knowledge of conservation and consolidation, identity, remembrance, personal history of the work of art, the architectural space of the historical monument that becomes a reflection of the historical context within a new project. </a:t>
            </a:r>
            <a:r>
              <a:rPr lang="en-US" sz="1600" b="1">
                <a:effectLst/>
                <a:latin typeface="Book Antiqua" panose="02040602050305030304" pitchFamily="18" charset="0"/>
                <a:ea typeface="Times New Roman" panose="02020603050405020304" pitchFamily="18" charset="0"/>
              </a:rPr>
              <a:t>His restorative conception has three personal themes:</a:t>
            </a:r>
            <a:endParaRPr lang="en-GB" sz="1600" b="1">
              <a:effectLst/>
              <a:latin typeface="Book Antiqua" panose="02040602050305030304" pitchFamily="18" charset="0"/>
              <a:ea typeface="Times New Roman" panose="02020603050405020304" pitchFamily="18" charset="0"/>
            </a:endParaRPr>
          </a:p>
          <a:p>
            <a:pPr algn="just">
              <a:lnSpc>
                <a:spcPct val="110000"/>
              </a:lnSpc>
              <a:buNone/>
            </a:pPr>
            <a:r>
              <a:rPr lang="en-US" sz="1600">
                <a:effectLst/>
                <a:latin typeface="Book Antiqua" panose="02040602050305030304" pitchFamily="18" charset="0"/>
                <a:ea typeface="Times New Roman" panose="02020603050405020304" pitchFamily="18" charset="0"/>
              </a:rPr>
              <a:t>- </a:t>
            </a:r>
            <a:r>
              <a:rPr lang="en-US" sz="1600" b="1" i="1">
                <a:effectLst/>
                <a:latin typeface="Book Antiqua" panose="02040602050305030304" pitchFamily="18" charset="0"/>
                <a:ea typeface="Times New Roman" panose="02020603050405020304" pitchFamily="18" charset="0"/>
              </a:rPr>
              <a:t>The Design, </a:t>
            </a:r>
            <a:r>
              <a:rPr lang="en-US" sz="1600">
                <a:effectLst/>
                <a:latin typeface="Book Antiqua" panose="02040602050305030304" pitchFamily="18" charset="0"/>
                <a:ea typeface="Times New Roman" panose="02020603050405020304" pitchFamily="18" charset="0"/>
              </a:rPr>
              <a:t>which is the conceptual stage trespassing through drawing, sketching, concept arranging of the new image of the monument, but with deep respect towards architecture, classical shapes and to the historical monument, generally.</a:t>
            </a:r>
            <a:endParaRPr lang="en-GB" sz="1600">
              <a:effectLst/>
              <a:latin typeface="Book Antiqua" panose="02040602050305030304" pitchFamily="18" charset="0"/>
              <a:ea typeface="Times New Roman" panose="02020603050405020304" pitchFamily="18" charset="0"/>
            </a:endParaRPr>
          </a:p>
        </p:txBody>
      </p:sp>
      <p:sp>
        <p:nvSpPr>
          <p:cNvPr id="2" name="Titlu 1">
            <a:extLst>
              <a:ext uri="{FF2B5EF4-FFF2-40B4-BE49-F238E27FC236}">
                <a16:creationId xmlns:a16="http://schemas.microsoft.com/office/drawing/2014/main" id="{5097AF57-4F18-A9BB-7537-9C19CB4AEA76}"/>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pic>
        <p:nvPicPr>
          <p:cNvPr id="1026" name="Picture 1">
            <a:extLst>
              <a:ext uri="{FF2B5EF4-FFF2-40B4-BE49-F238E27FC236}">
                <a16:creationId xmlns:a16="http://schemas.microsoft.com/office/drawing/2014/main" id="{B6978877-677B-7416-5B6A-7922D0DF49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8355" y="3463140"/>
            <a:ext cx="6243645" cy="244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AD3B30F-09CB-AFF0-C466-8441F95E3F02}"/>
              </a:ext>
            </a:extLst>
          </p:cNvPr>
          <p:cNvSpPr txBox="1"/>
          <p:nvPr/>
        </p:nvSpPr>
        <p:spPr>
          <a:xfrm>
            <a:off x="261656" y="3596668"/>
            <a:ext cx="5720336" cy="3128292"/>
          </a:xfrm>
          <a:prstGeom prst="rect">
            <a:avLst/>
          </a:prstGeom>
          <a:noFill/>
        </p:spPr>
        <p:txBody>
          <a:bodyPr wrap="square">
            <a:spAutoFit/>
          </a:bodyPr>
          <a:lstStyle/>
          <a:p>
            <a:pPr algn="just">
              <a:lnSpc>
                <a:spcPct val="110000"/>
              </a:lnSpc>
              <a:buNone/>
            </a:pPr>
            <a:r>
              <a:rPr lang="en-US" sz="1000">
                <a:effectLst/>
                <a:latin typeface="Book Antiqua" panose="02040602050305030304" pitchFamily="18" charset="0"/>
                <a:ea typeface="Times New Roman" panose="02020603050405020304" pitchFamily="18" charset="0"/>
              </a:rPr>
              <a:t>- </a:t>
            </a:r>
            <a:r>
              <a:rPr lang="en-US" sz="1500" b="1" i="1">
                <a:effectLst/>
                <a:latin typeface="Book Antiqua" panose="02040602050305030304" pitchFamily="18" charset="0"/>
                <a:ea typeface="Times New Roman" panose="02020603050405020304" pitchFamily="18" charset="0"/>
              </a:rPr>
              <a:t>The subject of restoration is reopened as an exact science</a:t>
            </a:r>
            <a:r>
              <a:rPr lang="en-US" sz="1500" b="1">
                <a:effectLst/>
                <a:latin typeface="Book Antiqua" panose="02040602050305030304" pitchFamily="18" charset="0"/>
                <a:ea typeface="Times New Roman" panose="02020603050405020304" pitchFamily="18" charset="0"/>
              </a:rPr>
              <a:t> </a:t>
            </a:r>
            <a:r>
              <a:rPr lang="en-US" sz="1500">
                <a:effectLst/>
                <a:latin typeface="Book Antiqua" panose="02040602050305030304" pitchFamily="18" charset="0"/>
                <a:ea typeface="Times New Roman" panose="02020603050405020304" pitchFamily="18" charset="0"/>
              </a:rPr>
              <a:t>and, at the same time, proposes an art form, revealing the importance of the architect in the interpretation of historical material. </a:t>
            </a:r>
            <a:r>
              <a:rPr lang="en-US" sz="1500" i="1">
                <a:effectLst/>
                <a:latin typeface="Book Antiqua" panose="02040602050305030304" pitchFamily="18" charset="0"/>
                <a:ea typeface="Times New Roman" panose="02020603050405020304" pitchFamily="18" charset="0"/>
              </a:rPr>
              <a:t>The mechanism of Carlo Scarpa's thinking in restoration is based on creative reassemblies and decompositions</a:t>
            </a:r>
            <a:r>
              <a:rPr lang="en-US" sz="1500">
                <a:effectLst/>
                <a:latin typeface="Book Antiqua" panose="02040602050305030304" pitchFamily="18" charset="0"/>
                <a:ea typeface="Times New Roman" panose="02020603050405020304" pitchFamily="18" charset="0"/>
              </a:rPr>
              <a:t>.</a:t>
            </a:r>
            <a:endParaRPr lang="en-GB" sz="1500">
              <a:effectLst/>
              <a:latin typeface="Book Antiqua" panose="02040602050305030304" pitchFamily="18" charset="0"/>
              <a:ea typeface="Times New Roman" panose="02020603050405020304" pitchFamily="18" charset="0"/>
            </a:endParaRPr>
          </a:p>
          <a:p>
            <a:pPr algn="just">
              <a:lnSpc>
                <a:spcPct val="110000"/>
              </a:lnSpc>
            </a:pPr>
            <a:r>
              <a:rPr lang="en-US" sz="1500">
                <a:effectLst/>
                <a:latin typeface="Book Antiqua" panose="02040602050305030304" pitchFamily="18" charset="0"/>
                <a:ea typeface="Times New Roman" panose="02020603050405020304" pitchFamily="18" charset="0"/>
              </a:rPr>
              <a:t>- </a:t>
            </a:r>
            <a:r>
              <a:rPr lang="en-US" sz="1500" b="1" i="1">
                <a:effectLst/>
                <a:latin typeface="Book Antiqua" panose="02040602050305030304" pitchFamily="18" charset="0"/>
                <a:ea typeface="Times New Roman" panose="02020603050405020304" pitchFamily="18" charset="0"/>
              </a:rPr>
              <a:t>The reassembly of spaces through areas of spatial communication</a:t>
            </a:r>
            <a:r>
              <a:rPr lang="en-US" sz="1500" i="1">
                <a:effectLst/>
                <a:latin typeface="Book Antiqua" panose="02040602050305030304" pitchFamily="18" charset="0"/>
                <a:ea typeface="Times New Roman" panose="02020603050405020304" pitchFamily="18" charset="0"/>
              </a:rPr>
              <a:t>,</a:t>
            </a:r>
            <a:r>
              <a:rPr lang="en-US" sz="1500">
                <a:effectLst/>
                <a:latin typeface="Book Antiqua" panose="02040602050305030304" pitchFamily="18" charset="0"/>
                <a:ea typeface="Times New Roman" panose="02020603050405020304" pitchFamily="18" charset="0"/>
              </a:rPr>
              <a:t> resulting via differently directed spaces, different spaces, from the detail as a formal event marking the creation (the floor), by superposition or juxtaposing individual elements, by using the ornament in a modern register, achieved by using basic but powerful symbols: the spiral, the ziggurat, the eye, etc.</a:t>
            </a:r>
            <a:endParaRPr lang="en-GB" sz="1500">
              <a:effectLst/>
              <a:latin typeface="Book Antiqua" panose="0204060205030503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C91BD847-1622-F2F4-FC5B-1825AF515A04}"/>
              </a:ext>
            </a:extLst>
          </p:cNvPr>
          <p:cNvSpPr txBox="1"/>
          <p:nvPr/>
        </p:nvSpPr>
        <p:spPr>
          <a:xfrm>
            <a:off x="6210010" y="5991790"/>
            <a:ext cx="5720334" cy="830997"/>
          </a:xfrm>
          <a:prstGeom prst="rect">
            <a:avLst/>
          </a:prstGeom>
          <a:noFill/>
        </p:spPr>
        <p:txBody>
          <a:bodyPr wrap="square">
            <a:spAutoFit/>
          </a:bodyPr>
          <a:lstStyle/>
          <a:p>
            <a:pPr algn="just"/>
            <a:r>
              <a:rPr lang="en-US" sz="1200">
                <a:latin typeface="Book Antiqua" panose="02040602050305030304" pitchFamily="18" charset="0"/>
              </a:rPr>
              <a:t>Carlo Scarpa Conceptual scheme - exterior aesthetics of restoration of Castelvecchio (Verona, Italy) – detail for insertion of novelty into the original, (after R Murphy, Carlo Scarpa and Castelvecchio Revisited, Breakfast Mission Publishing, 2017, p. 384)</a:t>
            </a:r>
            <a:endParaRPr lang="en-GB" sz="1200">
              <a:latin typeface="Book Antiqua" panose="02040602050305030304" pitchFamily="18" charset="0"/>
            </a:endParaRPr>
          </a:p>
        </p:txBody>
      </p:sp>
    </p:spTree>
    <p:extLst>
      <p:ext uri="{BB962C8B-B14F-4D97-AF65-F5344CB8AC3E}">
        <p14:creationId xmlns:p14="http://schemas.microsoft.com/office/powerpoint/2010/main" val="342897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78FE6-79AF-6C7B-6287-3C5A718D8B0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F757D96-9DAC-01EE-B589-389C5FEBA5D9}"/>
              </a:ext>
            </a:extLst>
          </p:cNvPr>
          <p:cNvSpPr txBox="1"/>
          <p:nvPr/>
        </p:nvSpPr>
        <p:spPr>
          <a:xfrm>
            <a:off x="369038" y="2028388"/>
            <a:ext cx="11398892" cy="1434752"/>
          </a:xfrm>
          <a:prstGeom prst="rect">
            <a:avLst/>
          </a:prstGeom>
          <a:noFill/>
        </p:spPr>
        <p:txBody>
          <a:bodyPr wrap="square">
            <a:spAutoFit/>
          </a:bodyPr>
          <a:lstStyle/>
          <a:p>
            <a:pPr algn="just">
              <a:lnSpc>
                <a:spcPct val="110000"/>
              </a:lnSpc>
              <a:buNone/>
            </a:pPr>
            <a:r>
              <a:rPr lang="en-US" sz="1600">
                <a:effectLst/>
                <a:latin typeface="Book Antiqua" panose="02040602050305030304" pitchFamily="18" charset="0"/>
                <a:ea typeface="Times New Roman" panose="02020603050405020304" pitchFamily="18" charset="0"/>
              </a:rPr>
              <a:t>Scarpa conceives a personal commentary using the scientific knowledge of conservation and consolidation, identity, remembrance, personal history of the work of art, the architectural space of the historical monument that becomes a reflection of the historical context within a new project. </a:t>
            </a:r>
            <a:r>
              <a:rPr lang="en-US" sz="1600" b="1">
                <a:effectLst/>
                <a:latin typeface="Book Antiqua" panose="02040602050305030304" pitchFamily="18" charset="0"/>
                <a:ea typeface="Times New Roman" panose="02020603050405020304" pitchFamily="18" charset="0"/>
              </a:rPr>
              <a:t>His restorative conception has three personal themes:</a:t>
            </a:r>
            <a:endParaRPr lang="en-GB" sz="1600" b="1">
              <a:effectLst/>
              <a:latin typeface="Book Antiqua" panose="02040602050305030304" pitchFamily="18" charset="0"/>
              <a:ea typeface="Times New Roman" panose="02020603050405020304" pitchFamily="18" charset="0"/>
            </a:endParaRPr>
          </a:p>
          <a:p>
            <a:pPr algn="just">
              <a:lnSpc>
                <a:spcPct val="110000"/>
              </a:lnSpc>
              <a:buNone/>
            </a:pPr>
            <a:r>
              <a:rPr lang="en-US" sz="1600">
                <a:effectLst/>
                <a:latin typeface="Book Antiqua" panose="02040602050305030304" pitchFamily="18" charset="0"/>
                <a:ea typeface="Times New Roman" panose="02020603050405020304" pitchFamily="18" charset="0"/>
              </a:rPr>
              <a:t>- </a:t>
            </a:r>
            <a:r>
              <a:rPr lang="en-US" sz="1600" b="1" i="1">
                <a:effectLst/>
                <a:latin typeface="Book Antiqua" panose="02040602050305030304" pitchFamily="18" charset="0"/>
                <a:ea typeface="Times New Roman" panose="02020603050405020304" pitchFamily="18" charset="0"/>
              </a:rPr>
              <a:t>The Design, </a:t>
            </a:r>
            <a:r>
              <a:rPr lang="en-US" sz="1600">
                <a:effectLst/>
                <a:latin typeface="Book Antiqua" panose="02040602050305030304" pitchFamily="18" charset="0"/>
                <a:ea typeface="Times New Roman" panose="02020603050405020304" pitchFamily="18" charset="0"/>
              </a:rPr>
              <a:t>which is the conceptual stage trespassing through drawing, sketching, concept arranging of the new image of the monument, but with deep respect towards architecture, classical shapes and to the historical monument, generally.</a:t>
            </a:r>
            <a:endParaRPr lang="en-GB" sz="1600">
              <a:effectLst/>
              <a:latin typeface="Book Antiqua" panose="02040602050305030304" pitchFamily="18" charset="0"/>
              <a:ea typeface="Times New Roman" panose="02020603050405020304" pitchFamily="18" charset="0"/>
            </a:endParaRPr>
          </a:p>
        </p:txBody>
      </p:sp>
      <p:sp>
        <p:nvSpPr>
          <p:cNvPr id="2" name="Titlu 1">
            <a:extLst>
              <a:ext uri="{FF2B5EF4-FFF2-40B4-BE49-F238E27FC236}">
                <a16:creationId xmlns:a16="http://schemas.microsoft.com/office/drawing/2014/main" id="{76997300-28E7-AEB9-979E-D29697DFD678}"/>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pic>
        <p:nvPicPr>
          <p:cNvPr id="1026" name="Picture 1">
            <a:extLst>
              <a:ext uri="{FF2B5EF4-FFF2-40B4-BE49-F238E27FC236}">
                <a16:creationId xmlns:a16="http://schemas.microsoft.com/office/drawing/2014/main" id="{CAF417B2-F4E8-5617-34C7-4766EF85D5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8355" y="3463140"/>
            <a:ext cx="6243645" cy="244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2AE1387-A270-103A-B0F6-C9A08C624781}"/>
              </a:ext>
            </a:extLst>
          </p:cNvPr>
          <p:cNvSpPr txBox="1"/>
          <p:nvPr/>
        </p:nvSpPr>
        <p:spPr>
          <a:xfrm>
            <a:off x="261656" y="3537033"/>
            <a:ext cx="5720336" cy="3128292"/>
          </a:xfrm>
          <a:prstGeom prst="rect">
            <a:avLst/>
          </a:prstGeom>
          <a:noFill/>
        </p:spPr>
        <p:txBody>
          <a:bodyPr wrap="square">
            <a:spAutoFit/>
          </a:bodyPr>
          <a:lstStyle/>
          <a:p>
            <a:pPr algn="just">
              <a:lnSpc>
                <a:spcPct val="110000"/>
              </a:lnSpc>
              <a:buNone/>
            </a:pPr>
            <a:r>
              <a:rPr lang="en-US" sz="1000">
                <a:effectLst/>
                <a:latin typeface="Book Antiqua" panose="02040602050305030304" pitchFamily="18" charset="0"/>
                <a:ea typeface="Times New Roman" panose="02020603050405020304" pitchFamily="18" charset="0"/>
              </a:rPr>
              <a:t>- </a:t>
            </a:r>
            <a:r>
              <a:rPr lang="en-US" sz="1500" b="1" i="1">
                <a:effectLst/>
                <a:latin typeface="Book Antiqua" panose="02040602050305030304" pitchFamily="18" charset="0"/>
                <a:ea typeface="Times New Roman" panose="02020603050405020304" pitchFamily="18" charset="0"/>
              </a:rPr>
              <a:t>The subject of restoration is reopened as an exact science</a:t>
            </a:r>
            <a:r>
              <a:rPr lang="en-US" sz="1500" b="1">
                <a:effectLst/>
                <a:latin typeface="Book Antiqua" panose="02040602050305030304" pitchFamily="18" charset="0"/>
                <a:ea typeface="Times New Roman" panose="02020603050405020304" pitchFamily="18" charset="0"/>
              </a:rPr>
              <a:t> </a:t>
            </a:r>
            <a:r>
              <a:rPr lang="en-US" sz="1500">
                <a:effectLst/>
                <a:latin typeface="Book Antiqua" panose="02040602050305030304" pitchFamily="18" charset="0"/>
                <a:ea typeface="Times New Roman" panose="02020603050405020304" pitchFamily="18" charset="0"/>
              </a:rPr>
              <a:t>and, at the same time, proposes an art form, revealing the importance of the architect in the interpretation of historical material. </a:t>
            </a:r>
            <a:r>
              <a:rPr lang="en-US" sz="1500" i="1">
                <a:effectLst/>
                <a:latin typeface="Book Antiqua" panose="02040602050305030304" pitchFamily="18" charset="0"/>
                <a:ea typeface="Times New Roman" panose="02020603050405020304" pitchFamily="18" charset="0"/>
              </a:rPr>
              <a:t>The mechanism of Carlo Scarpa's thinking in restoration is based on creative reassemblies and decompositions</a:t>
            </a:r>
            <a:r>
              <a:rPr lang="en-US" sz="1500">
                <a:effectLst/>
                <a:latin typeface="Book Antiqua" panose="02040602050305030304" pitchFamily="18" charset="0"/>
                <a:ea typeface="Times New Roman" panose="02020603050405020304" pitchFamily="18" charset="0"/>
              </a:rPr>
              <a:t>.</a:t>
            </a:r>
            <a:endParaRPr lang="en-GB" sz="1500">
              <a:effectLst/>
              <a:latin typeface="Book Antiqua" panose="02040602050305030304" pitchFamily="18" charset="0"/>
              <a:ea typeface="Times New Roman" panose="02020603050405020304" pitchFamily="18" charset="0"/>
            </a:endParaRPr>
          </a:p>
          <a:p>
            <a:pPr algn="just">
              <a:lnSpc>
                <a:spcPct val="110000"/>
              </a:lnSpc>
            </a:pPr>
            <a:r>
              <a:rPr lang="en-US" sz="1500">
                <a:effectLst/>
                <a:latin typeface="Book Antiqua" panose="02040602050305030304" pitchFamily="18" charset="0"/>
                <a:ea typeface="Times New Roman" panose="02020603050405020304" pitchFamily="18" charset="0"/>
              </a:rPr>
              <a:t>- </a:t>
            </a:r>
            <a:r>
              <a:rPr lang="en-US" sz="1500" b="1" i="1">
                <a:effectLst/>
                <a:latin typeface="Book Antiqua" panose="02040602050305030304" pitchFamily="18" charset="0"/>
                <a:ea typeface="Times New Roman" panose="02020603050405020304" pitchFamily="18" charset="0"/>
              </a:rPr>
              <a:t>The reassembly of spaces through areas of spatial communication</a:t>
            </a:r>
            <a:r>
              <a:rPr lang="en-US" sz="1500" i="1">
                <a:effectLst/>
                <a:latin typeface="Book Antiqua" panose="02040602050305030304" pitchFamily="18" charset="0"/>
                <a:ea typeface="Times New Roman" panose="02020603050405020304" pitchFamily="18" charset="0"/>
              </a:rPr>
              <a:t>,</a:t>
            </a:r>
            <a:r>
              <a:rPr lang="en-US" sz="1500">
                <a:effectLst/>
                <a:latin typeface="Book Antiqua" panose="02040602050305030304" pitchFamily="18" charset="0"/>
                <a:ea typeface="Times New Roman" panose="02020603050405020304" pitchFamily="18" charset="0"/>
              </a:rPr>
              <a:t> resulting via differently directed spaces, different spaces, from the detail as a formal event marking the creation (the floor), by superposition or juxtaposing individual elements, by using the ornament in a modern register, achieved by using basic but powerful symbols: the spiral, the ziggurat, the eye, etc.</a:t>
            </a:r>
            <a:endParaRPr lang="en-GB" sz="1500">
              <a:effectLst/>
              <a:latin typeface="Book Antiqua" panose="0204060205030503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FFDC153E-A2D8-54B6-CC42-76C137FBC9C9}"/>
              </a:ext>
            </a:extLst>
          </p:cNvPr>
          <p:cNvSpPr txBox="1"/>
          <p:nvPr/>
        </p:nvSpPr>
        <p:spPr>
          <a:xfrm>
            <a:off x="6210010" y="5991790"/>
            <a:ext cx="5720334" cy="830997"/>
          </a:xfrm>
          <a:prstGeom prst="rect">
            <a:avLst/>
          </a:prstGeom>
          <a:noFill/>
        </p:spPr>
        <p:txBody>
          <a:bodyPr wrap="square">
            <a:spAutoFit/>
          </a:bodyPr>
          <a:lstStyle/>
          <a:p>
            <a:pPr algn="just"/>
            <a:r>
              <a:rPr lang="en-US" sz="1200">
                <a:latin typeface="Book Antiqua" panose="02040602050305030304" pitchFamily="18" charset="0"/>
              </a:rPr>
              <a:t>Carlo Scarpa Conceptual scheme - exterior aesthetics of restoration of Castelvecchio (Verona, Italy) – detail for insertion of novelty into the original, (after R Murphy, Carlo Scarpa and Castelvecchio Revisited, Breakfast Mission Publishing, 2017, p. 384)</a:t>
            </a:r>
            <a:endParaRPr lang="en-GB" sz="1200">
              <a:latin typeface="Book Antiqua" panose="02040602050305030304" pitchFamily="18" charset="0"/>
            </a:endParaRPr>
          </a:p>
        </p:txBody>
      </p:sp>
    </p:spTree>
    <p:extLst>
      <p:ext uri="{BB962C8B-B14F-4D97-AF65-F5344CB8AC3E}">
        <p14:creationId xmlns:p14="http://schemas.microsoft.com/office/powerpoint/2010/main" val="2045075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721B0-E2F4-8477-C560-177D8C6C84D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5A3C307-B189-E8F9-636E-A9B9336D73C6}"/>
              </a:ext>
            </a:extLst>
          </p:cNvPr>
          <p:cNvSpPr>
            <a:spLocks noGrp="1"/>
          </p:cNvSpPr>
          <p:nvPr>
            <p:ph type="title"/>
          </p:nvPr>
        </p:nvSpPr>
        <p:spPr>
          <a:xfrm>
            <a:off x="581192" y="702156"/>
            <a:ext cx="11029616" cy="1013800"/>
          </a:xfrm>
        </p:spPr>
        <p:txBody>
          <a:bodyPr/>
          <a:lstStyle/>
          <a:p>
            <a:r>
              <a:rPr lang="en-US" b="1">
                <a:latin typeface="Book Antiqua" panose="02040602050305030304" pitchFamily="18" charset="0"/>
              </a:rPr>
              <a:t>II. CONCEPT AND METHODS</a:t>
            </a:r>
            <a:endParaRPr lang="en-US" b="1" dirty="0">
              <a:latin typeface="Book Antiqua" panose="02040602050305030304" pitchFamily="18" charset="0"/>
            </a:endParaRPr>
          </a:p>
        </p:txBody>
      </p:sp>
      <p:sp>
        <p:nvSpPr>
          <p:cNvPr id="4" name="TextBox 3">
            <a:extLst>
              <a:ext uri="{FF2B5EF4-FFF2-40B4-BE49-F238E27FC236}">
                <a16:creationId xmlns:a16="http://schemas.microsoft.com/office/drawing/2014/main" id="{E4C16A6C-ECF3-5158-10AA-D0DC331D3DFC}"/>
              </a:ext>
            </a:extLst>
          </p:cNvPr>
          <p:cNvSpPr txBox="1"/>
          <p:nvPr/>
        </p:nvSpPr>
        <p:spPr>
          <a:xfrm>
            <a:off x="413673" y="1797181"/>
            <a:ext cx="10903226" cy="374974"/>
          </a:xfrm>
          <a:prstGeom prst="rect">
            <a:avLst/>
          </a:prstGeom>
          <a:noFill/>
        </p:spPr>
        <p:txBody>
          <a:bodyPr wrap="square">
            <a:spAutoFit/>
          </a:bodyPr>
          <a:lstStyle/>
          <a:p>
            <a:pPr algn="just">
              <a:lnSpc>
                <a:spcPct val="110000"/>
              </a:lnSpc>
            </a:pPr>
            <a:r>
              <a:rPr lang="en-US" sz="1800" b="1">
                <a:effectLst/>
                <a:latin typeface="Times New Roman" panose="02020603050405020304" pitchFamily="18" charset="0"/>
                <a:ea typeface="Times New Roman" panose="02020603050405020304" pitchFamily="18" charset="0"/>
              </a:rPr>
              <a:t>CASE STUDY – Franciscan Monastery from Arad Fortress</a:t>
            </a:r>
          </a:p>
        </p:txBody>
      </p:sp>
      <p:sp>
        <p:nvSpPr>
          <p:cNvPr id="9" name="TextBox 8">
            <a:extLst>
              <a:ext uri="{FF2B5EF4-FFF2-40B4-BE49-F238E27FC236}">
                <a16:creationId xmlns:a16="http://schemas.microsoft.com/office/drawing/2014/main" id="{3D173EA7-0C27-DDCF-1EFB-2D0471BC0EA9}"/>
              </a:ext>
            </a:extLst>
          </p:cNvPr>
          <p:cNvSpPr txBox="1"/>
          <p:nvPr/>
        </p:nvSpPr>
        <p:spPr>
          <a:xfrm>
            <a:off x="5944936" y="2055092"/>
            <a:ext cx="5844473" cy="1977786"/>
          </a:xfrm>
          <a:prstGeom prst="rect">
            <a:avLst/>
          </a:prstGeom>
          <a:noFill/>
        </p:spPr>
        <p:txBody>
          <a:bodyPr wrap="square">
            <a:spAutoFit/>
          </a:bodyPr>
          <a:lstStyle/>
          <a:p>
            <a:pPr algn="just">
              <a:lnSpc>
                <a:spcPct val="110000"/>
              </a:lnSpc>
              <a:buNone/>
            </a:pPr>
            <a:r>
              <a:rPr lang="en-US" sz="1600" b="1">
                <a:effectLst/>
                <a:latin typeface="Book Antiqua" panose="02040602050305030304" pitchFamily="18" charset="0"/>
                <a:ea typeface="Times New Roman" panose="02020603050405020304" pitchFamily="18" charset="0"/>
              </a:rPr>
              <a:t>The principles of creative restoration</a:t>
            </a:r>
            <a:r>
              <a:rPr lang="en-US" sz="1600">
                <a:effectLst/>
                <a:latin typeface="Book Antiqua" panose="02040602050305030304" pitchFamily="18" charset="0"/>
                <a:ea typeface="Times New Roman" panose="02020603050405020304" pitchFamily="18" charset="0"/>
              </a:rPr>
              <a:t>, whose viability is conclusively demonstrated by the Venetian architect Carlo Scarpa in the process of restoring the Castelvecchio monument (Verona, Italy), </a:t>
            </a:r>
            <a:r>
              <a:rPr lang="en-US" sz="1600" b="1">
                <a:effectLst/>
                <a:latin typeface="Book Antiqua" panose="02040602050305030304" pitchFamily="18" charset="0"/>
                <a:ea typeface="Times New Roman" panose="02020603050405020304" pitchFamily="18" charset="0"/>
              </a:rPr>
              <a:t>can also be used in the case of the Franciscan Monastery in Arad, Romania, its church and with particularization on the church floor</a:t>
            </a:r>
            <a:r>
              <a:rPr lang="en-US" sz="1600">
                <a:effectLst/>
                <a:latin typeface="Book Antiqua" panose="02040602050305030304" pitchFamily="18" charset="0"/>
                <a:ea typeface="Times New Roman" panose="02020603050405020304" pitchFamily="18" charset="0"/>
              </a:rPr>
              <a:t>, </a:t>
            </a:r>
            <a:r>
              <a:rPr lang="en-US" sz="1600" i="1">
                <a:effectLst/>
                <a:latin typeface="Book Antiqua" panose="02040602050305030304" pitchFamily="18" charset="0"/>
                <a:ea typeface="Times New Roman" panose="02020603050405020304" pitchFamily="18" charset="0"/>
              </a:rPr>
              <a:t>as an essential structural and architectural element within the specified monument. </a:t>
            </a:r>
          </a:p>
        </p:txBody>
      </p:sp>
      <p:pic>
        <p:nvPicPr>
          <p:cNvPr id="2050" name="officeArt object">
            <a:extLst>
              <a:ext uri="{FF2B5EF4-FFF2-40B4-BE49-F238E27FC236}">
                <a16:creationId xmlns:a16="http://schemas.microsoft.com/office/drawing/2014/main" id="{09C06814-3BD3-4CC0-2AAE-CE8C56B09C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2591" y="2172155"/>
            <a:ext cx="2582107" cy="170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a:extLst>
              <a:ext uri="{FF2B5EF4-FFF2-40B4-BE49-F238E27FC236}">
                <a16:creationId xmlns:a16="http://schemas.microsoft.com/office/drawing/2014/main" id="{B96562EE-E5A5-F070-F00D-40C4A2A8D5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7223" y="2159491"/>
            <a:ext cx="2455188" cy="166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51D7706-73CB-07A4-9A33-DA4155555A06}"/>
              </a:ext>
            </a:extLst>
          </p:cNvPr>
          <p:cNvSpPr txBox="1"/>
          <p:nvPr/>
        </p:nvSpPr>
        <p:spPr>
          <a:xfrm>
            <a:off x="224602" y="3848193"/>
            <a:ext cx="5720334" cy="461665"/>
          </a:xfrm>
          <a:prstGeom prst="rect">
            <a:avLst/>
          </a:prstGeom>
          <a:noFill/>
        </p:spPr>
        <p:txBody>
          <a:bodyPr wrap="square">
            <a:spAutoFit/>
          </a:bodyPr>
          <a:lstStyle/>
          <a:p>
            <a:pPr algn="ctr"/>
            <a:r>
              <a:rPr lang="en-US" sz="1200">
                <a:latin typeface="Book Antiqua" panose="02040602050305030304" pitchFamily="18" charset="0"/>
              </a:rPr>
              <a:t>Main facade of the Franciscan Monastery, Arad, Romania: then (left side); and now (right side)</a:t>
            </a:r>
            <a:endParaRPr lang="en-GB" sz="1200">
              <a:latin typeface="Book Antiqua" panose="02040602050305030304" pitchFamily="18" charset="0"/>
            </a:endParaRPr>
          </a:p>
        </p:txBody>
      </p:sp>
      <p:sp>
        <p:nvSpPr>
          <p:cNvPr id="11" name="TextBox 10">
            <a:extLst>
              <a:ext uri="{FF2B5EF4-FFF2-40B4-BE49-F238E27FC236}">
                <a16:creationId xmlns:a16="http://schemas.microsoft.com/office/drawing/2014/main" id="{8759AAC4-F26C-F0E0-975E-B1A406D3FA22}"/>
              </a:ext>
            </a:extLst>
          </p:cNvPr>
          <p:cNvSpPr txBox="1"/>
          <p:nvPr/>
        </p:nvSpPr>
        <p:spPr>
          <a:xfrm>
            <a:off x="122893" y="4132363"/>
            <a:ext cx="6062623" cy="1705595"/>
          </a:xfrm>
          <a:prstGeom prst="rect">
            <a:avLst/>
          </a:prstGeom>
          <a:noFill/>
        </p:spPr>
        <p:txBody>
          <a:bodyPr wrap="square">
            <a:spAutoFit/>
          </a:bodyPr>
          <a:lstStyle/>
          <a:p>
            <a:pPr algn="just">
              <a:lnSpc>
                <a:spcPct val="110000"/>
              </a:lnSpc>
              <a:buNone/>
            </a:pPr>
            <a:r>
              <a:rPr lang="en-US" sz="1600">
                <a:effectLst/>
                <a:latin typeface="Book Antiqua" panose="02040602050305030304" pitchFamily="18" charset="0"/>
                <a:ea typeface="Times New Roman" panose="02020603050405020304" pitchFamily="18" charset="0"/>
              </a:rPr>
              <a:t>The church of the Franciscan Order was built by the monks of the St. Francis Order of Assisi, the year of consecration being 1734; later on, the two side wings were built, including the fortress. The construction of the Vauban-Tanaille-style fortress started in 1763, in the river Mureș loop, around the Franciscan Church already existing at that time.</a:t>
            </a:r>
          </a:p>
        </p:txBody>
      </p:sp>
      <p:pic>
        <p:nvPicPr>
          <p:cNvPr id="12" name="Picture 11">
            <a:extLst>
              <a:ext uri="{FF2B5EF4-FFF2-40B4-BE49-F238E27FC236}">
                <a16:creationId xmlns:a16="http://schemas.microsoft.com/office/drawing/2014/main" id="{C2288606-4744-0DBA-0572-EF64F2DB1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0861" y="4155966"/>
            <a:ext cx="5303360" cy="2519444"/>
          </a:xfrm>
          <a:prstGeom prst="rect">
            <a:avLst/>
          </a:prstGeom>
        </p:spPr>
      </p:pic>
      <p:sp>
        <p:nvSpPr>
          <p:cNvPr id="14" name="TextBox 13">
            <a:extLst>
              <a:ext uri="{FF2B5EF4-FFF2-40B4-BE49-F238E27FC236}">
                <a16:creationId xmlns:a16="http://schemas.microsoft.com/office/drawing/2014/main" id="{D81BE737-14CA-6B21-1149-AE82117E0591}"/>
              </a:ext>
            </a:extLst>
          </p:cNvPr>
          <p:cNvSpPr txBox="1"/>
          <p:nvPr/>
        </p:nvSpPr>
        <p:spPr>
          <a:xfrm>
            <a:off x="61666" y="5708916"/>
            <a:ext cx="6097656" cy="1077218"/>
          </a:xfrm>
          <a:prstGeom prst="rect">
            <a:avLst/>
          </a:prstGeom>
          <a:noFill/>
        </p:spPr>
        <p:txBody>
          <a:bodyPr wrap="square">
            <a:spAutoFit/>
          </a:bodyPr>
          <a:lstStyle/>
          <a:p>
            <a:pPr algn="just"/>
            <a:r>
              <a:rPr lang="en-US" sz="1600" b="1">
                <a:latin typeface="Book Antiqua" panose="02040602050305030304" pitchFamily="18" charset="0"/>
              </a:rPr>
              <a:t>The Arad Fortress is a fortification in the shape of a double star in six corners.</a:t>
            </a:r>
            <a:r>
              <a:rPr lang="en-US" sz="1600">
                <a:latin typeface="Book Antiqua" panose="02040602050305030304" pitchFamily="18" charset="0"/>
              </a:rPr>
              <a:t> The map provided by the Vienna State Archives in 1780 demonstrates the thoroughness of the design, which ensured the efficient use of 300 pieces of artillery.</a:t>
            </a:r>
            <a:endParaRPr lang="en-GB" sz="1600">
              <a:latin typeface="Book Antiqua" panose="02040602050305030304" pitchFamily="18" charset="0"/>
            </a:endParaRPr>
          </a:p>
        </p:txBody>
      </p:sp>
    </p:spTree>
    <p:extLst>
      <p:ext uri="{BB962C8B-B14F-4D97-AF65-F5344CB8AC3E}">
        <p14:creationId xmlns:p14="http://schemas.microsoft.com/office/powerpoint/2010/main" val="1963557854"/>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TM03457464[[fn=Dividend]]</Template>
  <TotalTime>1738</TotalTime>
  <Words>3827</Words>
  <Application>Microsoft Office PowerPoint</Application>
  <PresentationFormat>Widescreen</PresentationFormat>
  <Paragraphs>168</Paragraphs>
  <Slides>28</Slides>
  <Notes>14</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28</vt:i4>
      </vt:variant>
    </vt:vector>
  </HeadingPairs>
  <TitlesOfParts>
    <vt:vector size="37" baseType="lpstr">
      <vt:lpstr>Arial</vt:lpstr>
      <vt:lpstr>Book Antiqua</vt:lpstr>
      <vt:lpstr>Calibri</vt:lpstr>
      <vt:lpstr>Gill Sans MT</vt:lpstr>
      <vt:lpstr>Tahoma</vt:lpstr>
      <vt:lpstr>Times New Roman</vt:lpstr>
      <vt:lpstr>Wingdings</vt:lpstr>
      <vt:lpstr>Wingdings 2</vt:lpstr>
      <vt:lpstr>Dividend</vt:lpstr>
      <vt:lpstr>CARLO SCARPA RESTORATIVE CONCEPT APPLIED TO THE PAVEMENT LOCATED IN THE PIAZZA OF SIENA (ITALY): A CASE STUDY / A SUSTAINABLE APPROACH</vt:lpstr>
      <vt:lpstr>PowerPoint-presentasjon</vt:lpstr>
      <vt:lpstr>I. INTRODUCTION</vt:lpstr>
      <vt:lpstr>I. INTRODUCTION</vt:lpstr>
      <vt:lpstr>II. CONCEPT AND METHODS</vt:lpstr>
      <vt:lpstr>II. CONCEPT AND METHODS</vt:lpstr>
      <vt:lpstr>II. CONCEPT AND METHODS</vt:lpstr>
      <vt:lpstr>II. CONCEPT AND METHODS</vt:lpstr>
      <vt:lpstr>II. CONCEPT AND METHODS</vt:lpstr>
      <vt:lpstr>II. CONCEPT AND METHODS</vt:lpstr>
      <vt:lpstr>II. CONCEPT AND METHODS</vt:lpstr>
      <vt:lpstr>II. CONCEPT AND METHODS</vt:lpstr>
      <vt:lpstr>II. CONCEPT AND METHODS</vt:lpstr>
      <vt:lpstr>II. CONCEPT AND METHODS</vt:lpstr>
      <vt:lpstr>II. CONCEPT AND METHODS</vt:lpstr>
      <vt:lpstr>II. CONCEPT AND METHODS</vt:lpstr>
      <vt:lpstr>II. CONCEPT AND METHODS</vt:lpstr>
      <vt:lpstr>III. SUSTAINABLE / TRADITIONAL MATERIALS</vt:lpstr>
      <vt:lpstr>III. SUSTAINABLE / TRADITIONAL MATERIALS</vt:lpstr>
      <vt:lpstr>III. SUSTAINABLE / TRADITIONAL MATERIALS</vt:lpstr>
      <vt:lpstr>PowerPoint-presentasjon</vt:lpstr>
      <vt:lpstr>PowerPoint-presentasjon</vt:lpstr>
      <vt:lpstr>PowerPoint-presentasjon</vt:lpstr>
      <vt:lpstr>PowerPoint-presentasjon</vt:lpstr>
      <vt:lpstr>PowerPoint-presentasjon</vt:lpstr>
      <vt:lpstr> IV. CONCLUSIONS: </vt:lpstr>
      <vt:lpstr> IV. CONCLUSIONS: </vt:lpstr>
      <vt:lpstr> IV. CONCLUSIONS and future perspectives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 Vasile</dc:creator>
  <cp:lastModifiedBy>Vanessa Grace Ochon Booc</cp:lastModifiedBy>
  <cp:revision>31</cp:revision>
  <dcterms:created xsi:type="dcterms:W3CDTF">2025-05-26T06:06:14Z</dcterms:created>
  <dcterms:modified xsi:type="dcterms:W3CDTF">2025-06-13T07:15:12Z</dcterms:modified>
</cp:coreProperties>
</file>