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9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0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diagrams/data6.xml" ContentType="application/vnd.openxmlformats-officedocument.drawingml.diagramData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35" r:id="rId3"/>
  </p:sldMasterIdLst>
  <p:notesMasterIdLst>
    <p:notesMasterId r:id="rId21"/>
  </p:notesMasterIdLst>
  <p:handoutMasterIdLst>
    <p:handoutMasterId r:id="rId22"/>
  </p:handoutMasterIdLst>
  <p:sldIdLst>
    <p:sldId id="1326" r:id="rId4"/>
    <p:sldId id="1312" r:id="rId5"/>
    <p:sldId id="1291" r:id="rId6"/>
    <p:sldId id="1327" r:id="rId7"/>
    <p:sldId id="1328" r:id="rId8"/>
    <p:sldId id="1293" r:id="rId9"/>
    <p:sldId id="1330" r:id="rId10"/>
    <p:sldId id="1296" r:id="rId11"/>
    <p:sldId id="1324" r:id="rId12"/>
    <p:sldId id="1302" r:id="rId13"/>
    <p:sldId id="1299" r:id="rId14"/>
    <p:sldId id="1318" r:id="rId15"/>
    <p:sldId id="1331" r:id="rId16"/>
    <p:sldId id="1319" r:id="rId17"/>
    <p:sldId id="1315" r:id="rId18"/>
    <p:sldId id="1321" r:id="rId19"/>
    <p:sldId id="1313" r:id="rId20"/>
  </p:sldIdLst>
  <p:sldSz cx="12192000" cy="6858000"/>
  <p:notesSz cx="6797675" cy="9926638"/>
  <p:embeddedFontLst>
    <p:embeddedFont>
      <p:font typeface="Cambria Math" panose="02040503050406030204" pitchFamily="18" charset="0"/>
      <p:regular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/>
  <p:cmAuthor id="2" name="Angelos Filippatos" initials="AF" lastIdx="4" clrIdx="1">
    <p:extLst>
      <p:ext uri="{19B8F6BF-5375-455C-9EA6-DF929625EA0E}">
        <p15:presenceInfo xmlns:p15="http://schemas.microsoft.com/office/powerpoint/2012/main" userId="S-1-5-21-2997476295-479482163-1603050229-162261" providerId="AD"/>
      </p:ext>
    </p:extLst>
  </p:cmAuthor>
  <p:cmAuthor id="3" name="Angelos Filippatos" initials="AF [2]" lastIdx="1" clrIdx="2">
    <p:extLst>
      <p:ext uri="{19B8F6BF-5375-455C-9EA6-DF929625EA0E}">
        <p15:presenceInfo xmlns:p15="http://schemas.microsoft.com/office/powerpoint/2012/main" userId="Angelos Filippat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1D2"/>
    <a:srgbClr val="93C356"/>
    <a:srgbClr val="539DC5"/>
    <a:srgbClr val="13A983"/>
    <a:srgbClr val="009BA4"/>
    <a:srgbClr val="BCCF02"/>
    <a:srgbClr val="28618C"/>
    <a:srgbClr val="02ACA8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1" autoAdjust="0"/>
    <p:restoredTop sz="93385" autoAdjust="0"/>
  </p:normalViewPr>
  <p:slideViewPr>
    <p:cSldViewPr snapToGrid="0" snapToObjects="1">
      <p:cViewPr varScale="1">
        <p:scale>
          <a:sx n="59" d="100"/>
          <a:sy n="59" d="100"/>
        </p:scale>
        <p:origin x="1104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16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EB27A-EDA2-49C0-9C92-4AF933E3700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8E8977-775E-466E-8B21-70CC0910EEC4}">
      <dgm:prSet custT="1"/>
      <dgm:spPr/>
      <dgm:t>
        <a:bodyPr/>
        <a:lstStyle/>
        <a:p>
          <a:r>
            <a:rPr lang="en-US" sz="1600" dirty="0"/>
            <a:t>Proximal Femur Fractures</a:t>
          </a:r>
        </a:p>
      </dgm:t>
    </dgm:pt>
    <dgm:pt modelId="{FBECD569-3E04-4A06-9793-6F95B6B22F80}" type="parTrans" cxnId="{2C125851-B9B8-4490-92BE-5DC6A25D1F9F}">
      <dgm:prSet/>
      <dgm:spPr/>
      <dgm:t>
        <a:bodyPr/>
        <a:lstStyle/>
        <a:p>
          <a:endParaRPr lang="en-US"/>
        </a:p>
      </dgm:t>
    </dgm:pt>
    <dgm:pt modelId="{CEA5DF34-0752-4EC2-BCC7-C98AA328AC67}" type="sibTrans" cxnId="{2C125851-B9B8-4490-92BE-5DC6A25D1F9F}">
      <dgm:prSet/>
      <dgm:spPr/>
      <dgm:t>
        <a:bodyPr/>
        <a:lstStyle/>
        <a:p>
          <a:endParaRPr lang="en-US"/>
        </a:p>
      </dgm:t>
    </dgm:pt>
    <dgm:pt modelId="{7C489E42-526A-43E6-87C8-38FB8C49D516}">
      <dgm:prSet custT="1"/>
      <dgm:spPr/>
      <dgm:t>
        <a:bodyPr/>
        <a:lstStyle/>
        <a:p>
          <a:r>
            <a:rPr lang="en-US" sz="1200" dirty="0"/>
            <a:t>By</a:t>
          </a:r>
          <a:r>
            <a:rPr lang="el-GR" sz="1200" dirty="0"/>
            <a:t> 2050, </a:t>
          </a:r>
          <a:r>
            <a:rPr lang="en-US" sz="1200" dirty="0"/>
            <a:t>estimated occurrence rate of </a:t>
          </a:r>
          <a:r>
            <a:rPr lang="el-GR" sz="1200" dirty="0"/>
            <a:t>4.5 </a:t>
          </a:r>
          <a:r>
            <a:rPr lang="en-US" sz="1200" dirty="0"/>
            <a:t>million</a:t>
          </a:r>
          <a:r>
            <a:rPr lang="el-GR" sz="1200" dirty="0"/>
            <a:t> </a:t>
          </a:r>
          <a:r>
            <a:rPr lang="en-US" sz="1200" dirty="0"/>
            <a:t>incidents</a:t>
          </a:r>
          <a:r>
            <a:rPr lang="el-GR" sz="1200" dirty="0"/>
            <a:t>/</a:t>
          </a:r>
          <a:r>
            <a:rPr lang="en-US" sz="1200" dirty="0"/>
            <a:t>year</a:t>
          </a:r>
          <a:r>
            <a:rPr lang="el-GR" sz="1200" dirty="0"/>
            <a:t> [</a:t>
          </a:r>
          <a:r>
            <a:rPr lang="en-US" sz="1200" dirty="0"/>
            <a:t>Cooper et al., 2011</a:t>
          </a:r>
          <a:r>
            <a:rPr lang="el-GR" sz="1200" dirty="0"/>
            <a:t>]</a:t>
          </a:r>
          <a:endParaRPr lang="en-US" sz="1200" dirty="0"/>
        </a:p>
      </dgm:t>
    </dgm:pt>
    <dgm:pt modelId="{A0B0687E-CBDA-4EDD-B703-577B5FE619CB}" type="parTrans" cxnId="{0C9B9FF2-D408-49F5-B58E-006979D32CAE}">
      <dgm:prSet/>
      <dgm:spPr/>
      <dgm:t>
        <a:bodyPr/>
        <a:lstStyle/>
        <a:p>
          <a:endParaRPr lang="en-US"/>
        </a:p>
      </dgm:t>
    </dgm:pt>
    <dgm:pt modelId="{BB512E85-5B0F-40FF-9EBF-EDDD8A5084BE}" type="sibTrans" cxnId="{0C9B9FF2-D408-49F5-B58E-006979D32CAE}">
      <dgm:prSet/>
      <dgm:spPr/>
      <dgm:t>
        <a:bodyPr/>
        <a:lstStyle/>
        <a:p>
          <a:endParaRPr lang="en-US"/>
        </a:p>
      </dgm:t>
    </dgm:pt>
    <dgm:pt modelId="{A0416538-3FCE-422D-B562-1C7CC22D8F31}">
      <dgm:prSet custT="1"/>
      <dgm:spPr/>
      <dgm:t>
        <a:bodyPr/>
        <a:lstStyle/>
        <a:p>
          <a:r>
            <a:rPr lang="en-US" sz="1200" dirty="0"/>
            <a:t>Great economic burden to healthcare systems </a:t>
          </a:r>
          <a:r>
            <a:rPr lang="el-GR" sz="1200" dirty="0"/>
            <a:t>(12.000$ </a:t>
          </a:r>
          <a:r>
            <a:rPr lang="en-US" sz="1200" dirty="0"/>
            <a:t>average cost per incident in the US in</a:t>
          </a:r>
          <a:r>
            <a:rPr lang="el-GR" sz="1200" dirty="0"/>
            <a:t> 2022 [</a:t>
          </a:r>
          <a:r>
            <a:rPr lang="en-US" sz="1200" dirty="0"/>
            <a:t>Ferris et al., 2022</a:t>
          </a:r>
          <a:r>
            <a:rPr lang="el-GR" sz="1200" dirty="0"/>
            <a:t>])</a:t>
          </a:r>
          <a:endParaRPr lang="en-US" sz="1200" dirty="0"/>
        </a:p>
      </dgm:t>
    </dgm:pt>
    <dgm:pt modelId="{2B077712-9D79-42A6-80BE-13EBDABCD5A0}" type="parTrans" cxnId="{4FA30D7B-DED2-42A8-B23C-FA28BF2F41A1}">
      <dgm:prSet/>
      <dgm:spPr/>
      <dgm:t>
        <a:bodyPr/>
        <a:lstStyle/>
        <a:p>
          <a:endParaRPr lang="en-US"/>
        </a:p>
      </dgm:t>
    </dgm:pt>
    <dgm:pt modelId="{C1B5147F-CDE7-4282-920B-F5567F4777DF}" type="sibTrans" cxnId="{4FA30D7B-DED2-42A8-B23C-FA28BF2F41A1}">
      <dgm:prSet/>
      <dgm:spPr/>
      <dgm:t>
        <a:bodyPr/>
        <a:lstStyle/>
        <a:p>
          <a:endParaRPr lang="en-US"/>
        </a:p>
      </dgm:t>
    </dgm:pt>
    <dgm:pt modelId="{EFA12833-9066-4DFB-8867-A384FB35C2BF}">
      <dgm:prSet custT="1"/>
      <dgm:spPr/>
      <dgm:t>
        <a:bodyPr/>
        <a:lstStyle/>
        <a:p>
          <a:r>
            <a:rPr lang="en-US" sz="1200" dirty="0"/>
            <a:t>Result of impact trauma and/or pathological conditions (osteoporosis)</a:t>
          </a:r>
        </a:p>
      </dgm:t>
    </dgm:pt>
    <dgm:pt modelId="{B9E3A7B7-3B17-4EC9-B5BF-AEE15C517982}" type="parTrans" cxnId="{A6AC9589-19C5-47D2-85D0-692F7A3A5EED}">
      <dgm:prSet/>
      <dgm:spPr/>
      <dgm:t>
        <a:bodyPr/>
        <a:lstStyle/>
        <a:p>
          <a:endParaRPr lang="en-US"/>
        </a:p>
      </dgm:t>
    </dgm:pt>
    <dgm:pt modelId="{B5EDD6F6-06E7-477F-87B8-0B71C41D8A07}" type="sibTrans" cxnId="{A6AC9589-19C5-47D2-85D0-692F7A3A5EED}">
      <dgm:prSet/>
      <dgm:spPr/>
      <dgm:t>
        <a:bodyPr/>
        <a:lstStyle/>
        <a:p>
          <a:endParaRPr lang="en-US"/>
        </a:p>
      </dgm:t>
    </dgm:pt>
    <dgm:pt modelId="{CAC0994D-7652-4EC0-B3ED-881BD757A330}">
      <dgm:prSet custT="1"/>
      <dgm:spPr/>
      <dgm:t>
        <a:bodyPr/>
        <a:lstStyle/>
        <a:p>
          <a:endParaRPr lang="en-US" sz="1200" dirty="0"/>
        </a:p>
      </dgm:t>
    </dgm:pt>
    <dgm:pt modelId="{6FD6A721-4668-44A7-BA28-4846EFFB860D}" type="parTrans" cxnId="{7AAC6F79-23CD-4A5D-AF7D-4E17CB8BDEF3}">
      <dgm:prSet/>
      <dgm:spPr/>
      <dgm:t>
        <a:bodyPr/>
        <a:lstStyle/>
        <a:p>
          <a:endParaRPr lang="en-US"/>
        </a:p>
      </dgm:t>
    </dgm:pt>
    <dgm:pt modelId="{FB8B53B0-C4B5-4D51-9F3B-6B8566220C50}" type="sibTrans" cxnId="{7AAC6F79-23CD-4A5D-AF7D-4E17CB8BDEF3}">
      <dgm:prSet/>
      <dgm:spPr/>
      <dgm:t>
        <a:bodyPr/>
        <a:lstStyle/>
        <a:p>
          <a:endParaRPr lang="en-US"/>
        </a:p>
      </dgm:t>
    </dgm:pt>
    <dgm:pt modelId="{63BDCA71-ACFA-4E54-8D7C-5238DE9296D7}" type="pres">
      <dgm:prSet presAssocID="{43BEB27A-EDA2-49C0-9C92-4AF933E37004}" presName="linear" presStyleCnt="0">
        <dgm:presLayoutVars>
          <dgm:animLvl val="lvl"/>
          <dgm:resizeHandles val="exact"/>
        </dgm:presLayoutVars>
      </dgm:prSet>
      <dgm:spPr/>
    </dgm:pt>
    <dgm:pt modelId="{1448017C-AAF5-469C-9C38-9DD313742CF6}" type="pres">
      <dgm:prSet presAssocID="{598E8977-775E-466E-8B21-70CC0910EEC4}" presName="parentText" presStyleLbl="node1" presStyleIdx="0" presStyleCnt="1" custLinFactNeighborX="-468" custLinFactNeighborY="-3943">
        <dgm:presLayoutVars>
          <dgm:chMax val="0"/>
          <dgm:bulletEnabled val="1"/>
        </dgm:presLayoutVars>
      </dgm:prSet>
      <dgm:spPr/>
    </dgm:pt>
    <dgm:pt modelId="{0C951F4D-2348-4154-B497-A97E86EBC95E}" type="pres">
      <dgm:prSet presAssocID="{598E8977-775E-466E-8B21-70CC0910EEC4}" presName="childText" presStyleLbl="revTx" presStyleIdx="0" presStyleCnt="1" custScaleY="2000000">
        <dgm:presLayoutVars>
          <dgm:bulletEnabled val="1"/>
        </dgm:presLayoutVars>
      </dgm:prSet>
      <dgm:spPr/>
    </dgm:pt>
  </dgm:ptLst>
  <dgm:cxnLst>
    <dgm:cxn modelId="{3BA82E2F-8CE4-4A4F-AB02-C0E43491815E}" type="presOf" srcId="{598E8977-775E-466E-8B21-70CC0910EEC4}" destId="{1448017C-AAF5-469C-9C38-9DD313742CF6}" srcOrd="0" destOrd="0" presId="urn:microsoft.com/office/officeart/2005/8/layout/vList2"/>
    <dgm:cxn modelId="{B023283D-09FF-43A2-9ED5-52A1F52265D7}" type="presOf" srcId="{43BEB27A-EDA2-49C0-9C92-4AF933E37004}" destId="{63BDCA71-ACFA-4E54-8D7C-5238DE9296D7}" srcOrd="0" destOrd="0" presId="urn:microsoft.com/office/officeart/2005/8/layout/vList2"/>
    <dgm:cxn modelId="{07B00468-F40D-4F80-9E66-CE771381B6C2}" type="presOf" srcId="{EFA12833-9066-4DFB-8867-A384FB35C2BF}" destId="{0C951F4D-2348-4154-B497-A97E86EBC95E}" srcOrd="0" destOrd="1" presId="urn:microsoft.com/office/officeart/2005/8/layout/vList2"/>
    <dgm:cxn modelId="{2C125851-B9B8-4490-92BE-5DC6A25D1F9F}" srcId="{43BEB27A-EDA2-49C0-9C92-4AF933E37004}" destId="{598E8977-775E-466E-8B21-70CC0910EEC4}" srcOrd="0" destOrd="0" parTransId="{FBECD569-3E04-4A06-9793-6F95B6B22F80}" sibTransId="{CEA5DF34-0752-4EC2-BCC7-C98AA328AC67}"/>
    <dgm:cxn modelId="{7AAC6F79-23CD-4A5D-AF7D-4E17CB8BDEF3}" srcId="{598E8977-775E-466E-8B21-70CC0910EEC4}" destId="{CAC0994D-7652-4EC0-B3ED-881BD757A330}" srcOrd="0" destOrd="0" parTransId="{6FD6A721-4668-44A7-BA28-4846EFFB860D}" sibTransId="{FB8B53B0-C4B5-4D51-9F3B-6B8566220C50}"/>
    <dgm:cxn modelId="{4FA30D7B-DED2-42A8-B23C-FA28BF2F41A1}" srcId="{598E8977-775E-466E-8B21-70CC0910EEC4}" destId="{A0416538-3FCE-422D-B562-1C7CC22D8F31}" srcOrd="3" destOrd="0" parTransId="{2B077712-9D79-42A6-80BE-13EBDABCD5A0}" sibTransId="{C1B5147F-CDE7-4282-920B-F5567F4777DF}"/>
    <dgm:cxn modelId="{A6AC9589-19C5-47D2-85D0-692F7A3A5EED}" srcId="{598E8977-775E-466E-8B21-70CC0910EEC4}" destId="{EFA12833-9066-4DFB-8867-A384FB35C2BF}" srcOrd="1" destOrd="0" parTransId="{B9E3A7B7-3B17-4EC9-B5BF-AEE15C517982}" sibTransId="{B5EDD6F6-06E7-477F-87B8-0B71C41D8A07}"/>
    <dgm:cxn modelId="{20C34FD3-7DCF-4522-8ACE-CB3EB26B4F5B}" type="presOf" srcId="{7C489E42-526A-43E6-87C8-38FB8C49D516}" destId="{0C951F4D-2348-4154-B497-A97E86EBC95E}" srcOrd="0" destOrd="2" presId="urn:microsoft.com/office/officeart/2005/8/layout/vList2"/>
    <dgm:cxn modelId="{0C9B9FF2-D408-49F5-B58E-006979D32CAE}" srcId="{598E8977-775E-466E-8B21-70CC0910EEC4}" destId="{7C489E42-526A-43E6-87C8-38FB8C49D516}" srcOrd="2" destOrd="0" parTransId="{A0B0687E-CBDA-4EDD-B703-577B5FE619CB}" sibTransId="{BB512E85-5B0F-40FF-9EBF-EDDD8A5084BE}"/>
    <dgm:cxn modelId="{D5054BFB-F24D-443B-8E2F-258CB94B3F4D}" type="presOf" srcId="{CAC0994D-7652-4EC0-B3ED-881BD757A330}" destId="{0C951F4D-2348-4154-B497-A97E86EBC95E}" srcOrd="0" destOrd="0" presId="urn:microsoft.com/office/officeart/2005/8/layout/vList2"/>
    <dgm:cxn modelId="{A8AD23FD-8ABE-48AB-9F39-48114E76D1DD}" type="presOf" srcId="{A0416538-3FCE-422D-B562-1C7CC22D8F31}" destId="{0C951F4D-2348-4154-B497-A97E86EBC95E}" srcOrd="0" destOrd="3" presId="urn:microsoft.com/office/officeart/2005/8/layout/vList2"/>
    <dgm:cxn modelId="{CC4B11AD-35DB-4F02-870B-A9BCFA1813E1}" type="presParOf" srcId="{63BDCA71-ACFA-4E54-8D7C-5238DE9296D7}" destId="{1448017C-AAF5-469C-9C38-9DD313742CF6}" srcOrd="0" destOrd="0" presId="urn:microsoft.com/office/officeart/2005/8/layout/vList2"/>
    <dgm:cxn modelId="{0581E629-EE77-426E-ADE4-7340203F031A}" type="presParOf" srcId="{63BDCA71-ACFA-4E54-8D7C-5238DE9296D7}" destId="{0C951F4D-2348-4154-B497-A97E86EBC95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54F0AC-42C9-4ED2-8893-767D6990C209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058226-E8C5-4866-AB88-D7124DD4B7A6}">
      <dgm:prSet custT="1"/>
      <dgm:spPr/>
      <dgm:t>
        <a:bodyPr/>
        <a:lstStyle/>
        <a:p>
          <a:r>
            <a:rPr lang="en-US" sz="2400" dirty="0"/>
            <a:t>Finite Element Model</a:t>
          </a:r>
        </a:p>
      </dgm:t>
    </dgm:pt>
    <dgm:pt modelId="{80A4ACA5-D281-459D-84E4-B782E3D303F1}" type="parTrans" cxnId="{FF30FBB7-3B95-40A1-B906-F5CA865911C3}">
      <dgm:prSet/>
      <dgm:spPr/>
      <dgm:t>
        <a:bodyPr/>
        <a:lstStyle/>
        <a:p>
          <a:endParaRPr lang="en-US"/>
        </a:p>
      </dgm:t>
    </dgm:pt>
    <dgm:pt modelId="{B7104671-5079-4CF9-BEF4-EA1E82ECBA66}" type="sibTrans" cxnId="{FF30FBB7-3B95-40A1-B906-F5CA865911C3}">
      <dgm:prSet/>
      <dgm:spPr/>
      <dgm:t>
        <a:bodyPr/>
        <a:lstStyle/>
        <a:p>
          <a:endParaRPr lang="en-US"/>
        </a:p>
      </dgm:t>
    </dgm:pt>
    <dgm:pt modelId="{2AAE06E5-E7DE-495C-B621-97C3DCB00116}">
      <dgm:prSet custT="1"/>
      <dgm:spPr/>
      <dgm:t>
        <a:bodyPr/>
        <a:lstStyle/>
        <a:p>
          <a:r>
            <a:rPr lang="en-US" sz="1600" dirty="0"/>
            <a:t>Sliding at fracture governed by frictional forces at the bone-implant interface </a:t>
          </a:r>
        </a:p>
      </dgm:t>
    </dgm:pt>
    <dgm:pt modelId="{73F10404-B8F1-4F01-9E03-C1C81A99C6E9}" type="parTrans" cxnId="{61E3306B-5524-4895-ACB3-DFDB3EC70020}">
      <dgm:prSet/>
      <dgm:spPr/>
      <dgm:t>
        <a:bodyPr/>
        <a:lstStyle/>
        <a:p>
          <a:endParaRPr lang="en-US"/>
        </a:p>
      </dgm:t>
    </dgm:pt>
    <dgm:pt modelId="{F0B5C921-C29F-4650-B385-32BD38DC7471}" type="sibTrans" cxnId="{61E3306B-5524-4895-ACB3-DFDB3EC70020}">
      <dgm:prSet/>
      <dgm:spPr/>
      <dgm:t>
        <a:bodyPr/>
        <a:lstStyle/>
        <a:p>
          <a:endParaRPr lang="en-US"/>
        </a:p>
      </dgm:t>
    </dgm:pt>
    <dgm:pt modelId="{F4C7274F-2F8B-4DCE-ABA8-62268561C3F0}">
      <dgm:prSet custT="1"/>
      <dgm:spPr/>
      <dgm:t>
        <a:bodyPr/>
        <a:lstStyle/>
        <a:p>
          <a:r>
            <a:rPr lang="en-US" sz="1600" dirty="0"/>
            <a:t>Novel surgical method application results in very small femoral head rotation relative to the stem, improving post-surgical fracture reduction</a:t>
          </a:r>
        </a:p>
      </dgm:t>
    </dgm:pt>
    <dgm:pt modelId="{4B527D24-0C65-4393-A40A-59FF0F1B2805}" type="parTrans" cxnId="{A91CD398-8F28-413B-AFD4-DD3146D82D51}">
      <dgm:prSet/>
      <dgm:spPr/>
      <dgm:t>
        <a:bodyPr/>
        <a:lstStyle/>
        <a:p>
          <a:endParaRPr lang="en-US"/>
        </a:p>
      </dgm:t>
    </dgm:pt>
    <dgm:pt modelId="{36FF484C-E98E-4170-9AEE-CDDF208FF3D0}" type="sibTrans" cxnId="{A91CD398-8F28-413B-AFD4-DD3146D82D51}">
      <dgm:prSet/>
      <dgm:spPr/>
      <dgm:t>
        <a:bodyPr/>
        <a:lstStyle/>
        <a:p>
          <a:endParaRPr lang="en-US"/>
        </a:p>
      </dgm:t>
    </dgm:pt>
    <dgm:pt modelId="{5F4F11AD-7900-40C4-B795-AB8369F6F8E4}">
      <dgm:prSet custT="1"/>
      <dgm:spPr/>
      <dgm:t>
        <a:bodyPr/>
        <a:lstStyle/>
        <a:p>
          <a:r>
            <a:rPr lang="en-US" sz="2400" dirty="0"/>
            <a:t>Robotic Arm Simulation</a:t>
          </a:r>
        </a:p>
      </dgm:t>
    </dgm:pt>
    <dgm:pt modelId="{9E1A8271-011F-4C92-8E80-5F4B1EED34E2}" type="parTrans" cxnId="{13E04BCD-F11E-4773-8CCF-A342DB49B623}">
      <dgm:prSet/>
      <dgm:spPr/>
      <dgm:t>
        <a:bodyPr/>
        <a:lstStyle/>
        <a:p>
          <a:endParaRPr lang="en-US"/>
        </a:p>
      </dgm:t>
    </dgm:pt>
    <dgm:pt modelId="{DCE080A9-4C55-4EA6-B18A-10F8DBBBC48E}" type="sibTrans" cxnId="{13E04BCD-F11E-4773-8CCF-A342DB49B623}">
      <dgm:prSet/>
      <dgm:spPr/>
      <dgm:t>
        <a:bodyPr/>
        <a:lstStyle/>
        <a:p>
          <a:endParaRPr lang="en-US"/>
        </a:p>
      </dgm:t>
    </dgm:pt>
    <dgm:pt modelId="{5E086E68-4355-4BD2-B665-D9DB5D32629F}">
      <dgm:prSet custT="1"/>
      <dgm:spPr/>
      <dgm:t>
        <a:bodyPr/>
        <a:lstStyle/>
        <a:p>
          <a:r>
            <a:rPr lang="en-US" sz="1600" dirty="0"/>
            <a:t>Position control system showed very good response with minimal errors</a:t>
          </a:r>
        </a:p>
      </dgm:t>
    </dgm:pt>
    <dgm:pt modelId="{E4773905-3991-4C78-8814-760456118E6F}" type="parTrans" cxnId="{07AD8339-A62A-4B27-A28D-3AE2887385C7}">
      <dgm:prSet/>
      <dgm:spPr/>
      <dgm:t>
        <a:bodyPr/>
        <a:lstStyle/>
        <a:p>
          <a:endParaRPr lang="en-US"/>
        </a:p>
      </dgm:t>
    </dgm:pt>
    <dgm:pt modelId="{9BE46C5B-B8D8-46D3-81CF-D22F7B93C565}" type="sibTrans" cxnId="{07AD8339-A62A-4B27-A28D-3AE2887385C7}">
      <dgm:prSet/>
      <dgm:spPr/>
      <dgm:t>
        <a:bodyPr/>
        <a:lstStyle/>
        <a:p>
          <a:endParaRPr lang="en-US"/>
        </a:p>
      </dgm:t>
    </dgm:pt>
    <dgm:pt modelId="{ADE9FA08-6A69-4B02-BD38-AEA1D4EFC20E}">
      <dgm:prSet custT="1"/>
      <dgm:spPr/>
      <dgm:t>
        <a:bodyPr/>
        <a:lstStyle/>
        <a:p>
          <a:r>
            <a:rPr lang="en-US" sz="1600" dirty="0"/>
            <a:t>Force control system introduced errors </a:t>
          </a:r>
          <a:r>
            <a:rPr lang="el-GR" sz="1600" dirty="0"/>
            <a:t>(-7.5% </a:t>
          </a:r>
          <a:r>
            <a:rPr lang="en-US" sz="1600" dirty="0"/>
            <a:t>to</a:t>
          </a:r>
          <a:r>
            <a:rPr lang="el-GR" sz="1600" dirty="0"/>
            <a:t> 5%), </a:t>
          </a:r>
          <a:r>
            <a:rPr lang="en-US" sz="1600" dirty="0"/>
            <a:t>at critical points for the procedure</a:t>
          </a:r>
          <a:r>
            <a:rPr lang="el-GR" sz="1600" dirty="0"/>
            <a:t> </a:t>
          </a:r>
          <a:endParaRPr lang="en-US" sz="1600" dirty="0"/>
        </a:p>
      </dgm:t>
    </dgm:pt>
    <dgm:pt modelId="{4A207191-E6E6-45C0-9970-02D9C54C68BE}" type="parTrans" cxnId="{EC821658-0331-4EF9-83D3-5394EB2DB57F}">
      <dgm:prSet/>
      <dgm:spPr/>
      <dgm:t>
        <a:bodyPr/>
        <a:lstStyle/>
        <a:p>
          <a:endParaRPr lang="en-US"/>
        </a:p>
      </dgm:t>
    </dgm:pt>
    <dgm:pt modelId="{04BA7FD1-0402-42FE-BDB1-EA2D824F66A3}" type="sibTrans" cxnId="{EC821658-0331-4EF9-83D3-5394EB2DB57F}">
      <dgm:prSet/>
      <dgm:spPr/>
      <dgm:t>
        <a:bodyPr/>
        <a:lstStyle/>
        <a:p>
          <a:endParaRPr lang="en-US"/>
        </a:p>
      </dgm:t>
    </dgm:pt>
    <dgm:pt modelId="{2FA2FFEF-1253-4469-A138-A9CC975ED42D}" type="pres">
      <dgm:prSet presAssocID="{AE54F0AC-42C9-4ED2-8893-767D6990C209}" presName="Name0" presStyleCnt="0">
        <dgm:presLayoutVars>
          <dgm:dir/>
          <dgm:animLvl val="lvl"/>
          <dgm:resizeHandles val="exact"/>
        </dgm:presLayoutVars>
      </dgm:prSet>
      <dgm:spPr/>
    </dgm:pt>
    <dgm:pt modelId="{6102D843-3F27-41BF-AF0A-94E6410B591C}" type="pres">
      <dgm:prSet presAssocID="{7A058226-E8C5-4866-AB88-D7124DD4B7A6}" presName="linNode" presStyleCnt="0"/>
      <dgm:spPr/>
    </dgm:pt>
    <dgm:pt modelId="{A0AB3E99-B341-4705-B799-77BFA19E0822}" type="pres">
      <dgm:prSet presAssocID="{7A058226-E8C5-4866-AB88-D7124DD4B7A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15C6BD5-CDDC-4263-B9D4-ACDDDF9C4C5C}" type="pres">
      <dgm:prSet presAssocID="{7A058226-E8C5-4866-AB88-D7124DD4B7A6}" presName="descendantText" presStyleLbl="alignAccFollowNode1" presStyleIdx="0" presStyleCnt="2">
        <dgm:presLayoutVars>
          <dgm:bulletEnabled val="1"/>
        </dgm:presLayoutVars>
      </dgm:prSet>
      <dgm:spPr/>
    </dgm:pt>
    <dgm:pt modelId="{B8E8C64B-DD80-4E1B-AA25-604802A7191F}" type="pres">
      <dgm:prSet presAssocID="{B7104671-5079-4CF9-BEF4-EA1E82ECBA66}" presName="sp" presStyleCnt="0"/>
      <dgm:spPr/>
    </dgm:pt>
    <dgm:pt modelId="{82CEE793-AF99-4488-91B0-8511A6B21568}" type="pres">
      <dgm:prSet presAssocID="{5F4F11AD-7900-40C4-B795-AB8369F6F8E4}" presName="linNode" presStyleCnt="0"/>
      <dgm:spPr/>
    </dgm:pt>
    <dgm:pt modelId="{46F0750D-BD7B-4E5C-8207-7426957097E7}" type="pres">
      <dgm:prSet presAssocID="{5F4F11AD-7900-40C4-B795-AB8369F6F8E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050465E-FFE2-4383-885F-DED9923031F6}" type="pres">
      <dgm:prSet presAssocID="{5F4F11AD-7900-40C4-B795-AB8369F6F8E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7AD8339-A62A-4B27-A28D-3AE2887385C7}" srcId="{5F4F11AD-7900-40C4-B795-AB8369F6F8E4}" destId="{5E086E68-4355-4BD2-B665-D9DB5D32629F}" srcOrd="0" destOrd="0" parTransId="{E4773905-3991-4C78-8814-760456118E6F}" sibTransId="{9BE46C5B-B8D8-46D3-81CF-D22F7B93C565}"/>
    <dgm:cxn modelId="{61E3306B-5524-4895-ACB3-DFDB3EC70020}" srcId="{7A058226-E8C5-4866-AB88-D7124DD4B7A6}" destId="{2AAE06E5-E7DE-495C-B621-97C3DCB00116}" srcOrd="0" destOrd="0" parTransId="{73F10404-B8F1-4F01-9E03-C1C81A99C6E9}" sibTransId="{F0B5C921-C29F-4650-B385-32BD38DC7471}"/>
    <dgm:cxn modelId="{4A2AE04D-E69A-4C34-84EB-A50877F1C21B}" type="presOf" srcId="{AE54F0AC-42C9-4ED2-8893-767D6990C209}" destId="{2FA2FFEF-1253-4469-A138-A9CC975ED42D}" srcOrd="0" destOrd="0" presId="urn:microsoft.com/office/officeart/2005/8/layout/vList5"/>
    <dgm:cxn modelId="{A047A050-3628-44D8-9178-60B4E8D8D9D5}" type="presOf" srcId="{F4C7274F-2F8B-4DCE-ABA8-62268561C3F0}" destId="{415C6BD5-CDDC-4263-B9D4-ACDDDF9C4C5C}" srcOrd="0" destOrd="1" presId="urn:microsoft.com/office/officeart/2005/8/layout/vList5"/>
    <dgm:cxn modelId="{EC821658-0331-4EF9-83D3-5394EB2DB57F}" srcId="{5F4F11AD-7900-40C4-B795-AB8369F6F8E4}" destId="{ADE9FA08-6A69-4B02-BD38-AEA1D4EFC20E}" srcOrd="1" destOrd="0" parTransId="{4A207191-E6E6-45C0-9970-02D9C54C68BE}" sibTransId="{04BA7FD1-0402-42FE-BDB1-EA2D824F66A3}"/>
    <dgm:cxn modelId="{A91CD398-8F28-413B-AFD4-DD3146D82D51}" srcId="{7A058226-E8C5-4866-AB88-D7124DD4B7A6}" destId="{F4C7274F-2F8B-4DCE-ABA8-62268561C3F0}" srcOrd="1" destOrd="0" parTransId="{4B527D24-0C65-4393-A40A-59FF0F1B2805}" sibTransId="{36FF484C-E98E-4170-9AEE-CDDF208FF3D0}"/>
    <dgm:cxn modelId="{3D0A3799-CA35-4826-9CA6-E00CCE9601F9}" type="presOf" srcId="{5F4F11AD-7900-40C4-B795-AB8369F6F8E4}" destId="{46F0750D-BD7B-4E5C-8207-7426957097E7}" srcOrd="0" destOrd="0" presId="urn:microsoft.com/office/officeart/2005/8/layout/vList5"/>
    <dgm:cxn modelId="{990C17A2-02A4-4785-801B-9A338CE8522D}" type="presOf" srcId="{ADE9FA08-6A69-4B02-BD38-AEA1D4EFC20E}" destId="{D050465E-FFE2-4383-885F-DED9923031F6}" srcOrd="0" destOrd="1" presId="urn:microsoft.com/office/officeart/2005/8/layout/vList5"/>
    <dgm:cxn modelId="{FF30FBB7-3B95-40A1-B906-F5CA865911C3}" srcId="{AE54F0AC-42C9-4ED2-8893-767D6990C209}" destId="{7A058226-E8C5-4866-AB88-D7124DD4B7A6}" srcOrd="0" destOrd="0" parTransId="{80A4ACA5-D281-459D-84E4-B782E3D303F1}" sibTransId="{B7104671-5079-4CF9-BEF4-EA1E82ECBA66}"/>
    <dgm:cxn modelId="{13E04BCD-F11E-4773-8CCF-A342DB49B623}" srcId="{AE54F0AC-42C9-4ED2-8893-767D6990C209}" destId="{5F4F11AD-7900-40C4-B795-AB8369F6F8E4}" srcOrd="1" destOrd="0" parTransId="{9E1A8271-011F-4C92-8E80-5F4B1EED34E2}" sibTransId="{DCE080A9-4C55-4EA6-B18A-10F8DBBBC48E}"/>
    <dgm:cxn modelId="{0A7319CE-5DC5-4991-BB5C-4A2C14C66D4D}" type="presOf" srcId="{7A058226-E8C5-4866-AB88-D7124DD4B7A6}" destId="{A0AB3E99-B341-4705-B799-77BFA19E0822}" srcOrd="0" destOrd="0" presId="urn:microsoft.com/office/officeart/2005/8/layout/vList5"/>
    <dgm:cxn modelId="{A0B7E8DF-5A56-4DB1-9DB9-51D5DC139E1D}" type="presOf" srcId="{2AAE06E5-E7DE-495C-B621-97C3DCB00116}" destId="{415C6BD5-CDDC-4263-B9D4-ACDDDF9C4C5C}" srcOrd="0" destOrd="0" presId="urn:microsoft.com/office/officeart/2005/8/layout/vList5"/>
    <dgm:cxn modelId="{FD1BE9F7-B798-4B8D-B9B6-4EA6AA4B304E}" type="presOf" srcId="{5E086E68-4355-4BD2-B665-D9DB5D32629F}" destId="{D050465E-FFE2-4383-885F-DED9923031F6}" srcOrd="0" destOrd="0" presId="urn:microsoft.com/office/officeart/2005/8/layout/vList5"/>
    <dgm:cxn modelId="{881BD98B-3EE2-4D11-ABAD-82EAF38AD659}" type="presParOf" srcId="{2FA2FFEF-1253-4469-A138-A9CC975ED42D}" destId="{6102D843-3F27-41BF-AF0A-94E6410B591C}" srcOrd="0" destOrd="0" presId="urn:microsoft.com/office/officeart/2005/8/layout/vList5"/>
    <dgm:cxn modelId="{16C5700C-F77B-48F3-BD2D-8EFE6AB205F9}" type="presParOf" srcId="{6102D843-3F27-41BF-AF0A-94E6410B591C}" destId="{A0AB3E99-B341-4705-B799-77BFA19E0822}" srcOrd="0" destOrd="0" presId="urn:microsoft.com/office/officeart/2005/8/layout/vList5"/>
    <dgm:cxn modelId="{E263CACE-35A1-491D-8D81-9EC19EDD3254}" type="presParOf" srcId="{6102D843-3F27-41BF-AF0A-94E6410B591C}" destId="{415C6BD5-CDDC-4263-B9D4-ACDDDF9C4C5C}" srcOrd="1" destOrd="0" presId="urn:microsoft.com/office/officeart/2005/8/layout/vList5"/>
    <dgm:cxn modelId="{B00C62AF-2817-434F-BB1C-784D7E73019B}" type="presParOf" srcId="{2FA2FFEF-1253-4469-A138-A9CC975ED42D}" destId="{B8E8C64B-DD80-4E1B-AA25-604802A7191F}" srcOrd="1" destOrd="0" presId="urn:microsoft.com/office/officeart/2005/8/layout/vList5"/>
    <dgm:cxn modelId="{D9EED476-2447-45CC-AD00-A3D2884EA907}" type="presParOf" srcId="{2FA2FFEF-1253-4469-A138-A9CC975ED42D}" destId="{82CEE793-AF99-4488-91B0-8511A6B21568}" srcOrd="2" destOrd="0" presId="urn:microsoft.com/office/officeart/2005/8/layout/vList5"/>
    <dgm:cxn modelId="{9DAC7DA6-C86F-4A43-9E64-DEE048FC7967}" type="presParOf" srcId="{82CEE793-AF99-4488-91B0-8511A6B21568}" destId="{46F0750D-BD7B-4E5C-8207-7426957097E7}" srcOrd="0" destOrd="0" presId="urn:microsoft.com/office/officeart/2005/8/layout/vList5"/>
    <dgm:cxn modelId="{32BB2D84-BA03-4D6B-B32A-6F99679B632C}" type="presParOf" srcId="{82CEE793-AF99-4488-91B0-8511A6B21568}" destId="{D050465E-FFE2-4383-885F-DED9923031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ABCF3B-FAFA-4F10-819E-BFA60BB1BB6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64F8F56-3EB7-4DEB-8D71-DA324EE15AB0}">
      <dgm:prSet custT="1"/>
      <dgm:spPr/>
      <dgm:t>
        <a:bodyPr/>
        <a:lstStyle/>
        <a:p>
          <a:r>
            <a:rPr lang="en-US" sz="1600" dirty="0" err="1"/>
            <a:t>Basicervical</a:t>
          </a:r>
          <a:r>
            <a:rPr lang="en-US" sz="1600" dirty="0"/>
            <a:t> Femur Fractures</a:t>
          </a:r>
        </a:p>
      </dgm:t>
    </dgm:pt>
    <dgm:pt modelId="{49C8D183-5E09-4E28-ABC1-2E21ECA2DBAB}" type="parTrans" cxnId="{F469413D-CB43-4AAE-A954-FB99E636B9CA}">
      <dgm:prSet/>
      <dgm:spPr/>
      <dgm:t>
        <a:bodyPr/>
        <a:lstStyle/>
        <a:p>
          <a:endParaRPr lang="en-US"/>
        </a:p>
      </dgm:t>
    </dgm:pt>
    <dgm:pt modelId="{BC84172C-FB90-4DDE-9A8C-BFE4EBDB91A7}" type="sibTrans" cxnId="{F469413D-CB43-4AAE-A954-FB99E636B9CA}">
      <dgm:prSet/>
      <dgm:spPr/>
      <dgm:t>
        <a:bodyPr/>
        <a:lstStyle/>
        <a:p>
          <a:endParaRPr lang="en-US"/>
        </a:p>
      </dgm:t>
    </dgm:pt>
    <dgm:pt modelId="{D1EFE96C-D62E-4E33-8AE4-9AC03229C46E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Relatively rare subtype of proximal femur fractures </a:t>
          </a:r>
          <a:r>
            <a:rPr lang="el-GR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(1.8 – 7.6% </a:t>
          </a: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of total incidences </a:t>
          </a:r>
          <a:r>
            <a:rPr lang="el-GR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[</a:t>
          </a:r>
          <a:r>
            <a:rPr lang="en-US" sz="1200" kern="1200" dirty="0" err="1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Dekhne</a:t>
          </a: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 et al., 2021</a:t>
          </a:r>
          <a:r>
            <a:rPr lang="el-GR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])</a:t>
          </a:r>
          <a:endParaRPr lang="en-US" sz="1200" kern="1200" dirty="0">
            <a:solidFill>
              <a:srgbClr val="00305E">
                <a:hueOff val="0"/>
                <a:satOff val="0"/>
                <a:lumOff val="0"/>
                <a:alphaOff val="0"/>
              </a:srgbClr>
            </a:solidFill>
            <a:latin typeface="Open Sans"/>
            <a:ea typeface="+mn-ea"/>
            <a:cs typeface="+mn-cs"/>
          </a:endParaRPr>
        </a:p>
      </dgm:t>
    </dgm:pt>
    <dgm:pt modelId="{1AEEDE8B-DEE5-4026-A0C9-E69F44E70FAF}" type="parTrans" cxnId="{2310DC27-D24E-49D8-846A-A470003D37F8}">
      <dgm:prSet/>
      <dgm:spPr/>
      <dgm:t>
        <a:bodyPr/>
        <a:lstStyle/>
        <a:p>
          <a:endParaRPr lang="en-US"/>
        </a:p>
      </dgm:t>
    </dgm:pt>
    <dgm:pt modelId="{7010307D-EA1E-4373-9DE6-7E17084A2CB9}" type="sibTrans" cxnId="{2310DC27-D24E-49D8-846A-A470003D37F8}">
      <dgm:prSet/>
      <dgm:spPr/>
      <dgm:t>
        <a:bodyPr/>
        <a:lstStyle/>
        <a:p>
          <a:endParaRPr lang="en-US"/>
        </a:p>
      </dgm:t>
    </dgm:pt>
    <dgm:pt modelId="{426028B6-C44C-46AA-A768-79B3B36FAEF4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Unstable fractures, weightbearing promotes development of shear stress along fracture line</a:t>
          </a:r>
        </a:p>
      </dgm:t>
    </dgm:pt>
    <dgm:pt modelId="{68684813-9CF3-4E24-995B-D0B44A1B7CC4}" type="parTrans" cxnId="{5486BE18-0ECA-43C9-83C6-C6922729FDB9}">
      <dgm:prSet/>
      <dgm:spPr/>
      <dgm:t>
        <a:bodyPr/>
        <a:lstStyle/>
        <a:p>
          <a:endParaRPr lang="en-US"/>
        </a:p>
      </dgm:t>
    </dgm:pt>
    <dgm:pt modelId="{FFDCD2F9-5D10-45D2-AE70-AAA6EEB5B273}" type="sibTrans" cxnId="{5486BE18-0ECA-43C9-83C6-C6922729FDB9}">
      <dgm:prSet/>
      <dgm:spPr/>
      <dgm:t>
        <a:bodyPr/>
        <a:lstStyle/>
        <a:p>
          <a:endParaRPr lang="en-US"/>
        </a:p>
      </dgm:t>
    </dgm:pt>
    <dgm:pt modelId="{D1863F8E-31F9-4E5C-850B-D97876406C21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~50% of cases treated with osteosynthesis</a:t>
          </a:r>
        </a:p>
      </dgm:t>
    </dgm:pt>
    <dgm:pt modelId="{CE8377F6-6A87-43E6-8584-3C3104146FDA}" type="parTrans" cxnId="{AAA84913-3C6E-4157-893D-8DF31123697F}">
      <dgm:prSet/>
      <dgm:spPr/>
      <dgm:t>
        <a:bodyPr/>
        <a:lstStyle/>
        <a:p>
          <a:endParaRPr lang="en-US"/>
        </a:p>
      </dgm:t>
    </dgm:pt>
    <dgm:pt modelId="{37DB3E09-9627-409D-8478-D0220F426BC9}" type="sibTrans" cxnId="{AAA84913-3C6E-4157-893D-8DF31123697F}">
      <dgm:prSet/>
      <dgm:spPr/>
      <dgm:t>
        <a:bodyPr/>
        <a:lstStyle/>
        <a:p>
          <a:endParaRPr lang="en-US"/>
        </a:p>
      </dgm:t>
    </dgm:pt>
    <dgm:pt modelId="{56FEFA0A-BEA2-42AA-B832-D17885752BDF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During surgical operation, reported relative rotation of the femoral head with respect to stem</a:t>
          </a:r>
        </a:p>
      </dgm:t>
    </dgm:pt>
    <dgm:pt modelId="{0DD42226-CE10-4321-8681-4853AF2B4326}" type="parTrans" cxnId="{AF59DD84-E07B-482F-AFF3-87CA489DABC6}">
      <dgm:prSet/>
      <dgm:spPr/>
      <dgm:t>
        <a:bodyPr/>
        <a:lstStyle/>
        <a:p>
          <a:endParaRPr lang="en-US"/>
        </a:p>
      </dgm:t>
    </dgm:pt>
    <dgm:pt modelId="{464B49EE-ABA0-431A-9559-9889B2D7E942}" type="sibTrans" cxnId="{AF59DD84-E07B-482F-AFF3-87CA489DABC6}">
      <dgm:prSet/>
      <dgm:spPr/>
      <dgm:t>
        <a:bodyPr/>
        <a:lstStyle/>
        <a:p>
          <a:endParaRPr lang="en-US"/>
        </a:p>
      </dgm:t>
    </dgm:pt>
    <dgm:pt modelId="{80CA23D5-276F-4D76-AD2D-5FAB8CDC9435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>
            <a:solidFill>
              <a:srgbClr val="00305E">
                <a:hueOff val="0"/>
                <a:satOff val="0"/>
                <a:lumOff val="0"/>
                <a:alphaOff val="0"/>
              </a:srgbClr>
            </a:solidFill>
            <a:latin typeface="Open Sans"/>
            <a:ea typeface="+mn-ea"/>
            <a:cs typeface="+mn-cs"/>
          </a:endParaRPr>
        </a:p>
      </dgm:t>
    </dgm:pt>
    <dgm:pt modelId="{AA848DE9-87F5-4FF8-AAC1-38BD069028FA}" type="parTrans" cxnId="{5BC646A0-6404-4063-A29F-51297D104C9D}">
      <dgm:prSet/>
      <dgm:spPr/>
      <dgm:t>
        <a:bodyPr/>
        <a:lstStyle/>
        <a:p>
          <a:endParaRPr lang="en-US"/>
        </a:p>
      </dgm:t>
    </dgm:pt>
    <dgm:pt modelId="{4A8C45C1-3E18-4904-818C-8C56ED9AA040}" type="sibTrans" cxnId="{5BC646A0-6404-4063-A29F-51297D104C9D}">
      <dgm:prSet/>
      <dgm:spPr/>
      <dgm:t>
        <a:bodyPr/>
        <a:lstStyle/>
        <a:p>
          <a:endParaRPr lang="en-US"/>
        </a:p>
      </dgm:t>
    </dgm:pt>
    <dgm:pt modelId="{F416FA3F-28DC-4D07-8F46-7B54BC6C5123}" type="pres">
      <dgm:prSet presAssocID="{DAABCF3B-FAFA-4F10-819E-BFA60BB1BB6A}" presName="linear" presStyleCnt="0">
        <dgm:presLayoutVars>
          <dgm:animLvl val="lvl"/>
          <dgm:resizeHandles val="exact"/>
        </dgm:presLayoutVars>
      </dgm:prSet>
      <dgm:spPr/>
    </dgm:pt>
    <dgm:pt modelId="{3EA53A4E-1376-472E-90B0-721DF4351EDB}" type="pres">
      <dgm:prSet presAssocID="{764F8F56-3EB7-4DEB-8D71-DA324EE15AB0}" presName="parentText" presStyleLbl="node1" presStyleIdx="0" presStyleCnt="1" custScaleY="85854">
        <dgm:presLayoutVars>
          <dgm:chMax val="0"/>
          <dgm:bulletEnabled val="1"/>
        </dgm:presLayoutVars>
      </dgm:prSet>
      <dgm:spPr/>
    </dgm:pt>
    <dgm:pt modelId="{D48930C4-F73D-4560-B327-FD7A470CDACF}" type="pres">
      <dgm:prSet presAssocID="{764F8F56-3EB7-4DEB-8D71-DA324EE15A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96A3506-FF47-488F-8150-320683BD0AC4}" type="presOf" srcId="{DAABCF3B-FAFA-4F10-819E-BFA60BB1BB6A}" destId="{F416FA3F-28DC-4D07-8F46-7B54BC6C5123}" srcOrd="0" destOrd="0" presId="urn:microsoft.com/office/officeart/2005/8/layout/vList2"/>
    <dgm:cxn modelId="{AAA84913-3C6E-4157-893D-8DF31123697F}" srcId="{764F8F56-3EB7-4DEB-8D71-DA324EE15AB0}" destId="{D1863F8E-31F9-4E5C-850B-D97876406C21}" srcOrd="3" destOrd="0" parTransId="{CE8377F6-6A87-43E6-8584-3C3104146FDA}" sibTransId="{37DB3E09-9627-409D-8478-D0220F426BC9}"/>
    <dgm:cxn modelId="{5486BE18-0ECA-43C9-83C6-C6922729FDB9}" srcId="{764F8F56-3EB7-4DEB-8D71-DA324EE15AB0}" destId="{426028B6-C44C-46AA-A768-79B3B36FAEF4}" srcOrd="2" destOrd="0" parTransId="{68684813-9CF3-4E24-995B-D0B44A1B7CC4}" sibTransId="{FFDCD2F9-5D10-45D2-AE70-AAA6EEB5B273}"/>
    <dgm:cxn modelId="{4C020D21-D364-4B12-84CD-0AE5A30AA669}" type="presOf" srcId="{D1863F8E-31F9-4E5C-850B-D97876406C21}" destId="{D48930C4-F73D-4560-B327-FD7A470CDACF}" srcOrd="0" destOrd="3" presId="urn:microsoft.com/office/officeart/2005/8/layout/vList2"/>
    <dgm:cxn modelId="{BF328E26-B4DC-4BBE-88C9-E5CF517094B2}" type="presOf" srcId="{426028B6-C44C-46AA-A768-79B3B36FAEF4}" destId="{D48930C4-F73D-4560-B327-FD7A470CDACF}" srcOrd="0" destOrd="2" presId="urn:microsoft.com/office/officeart/2005/8/layout/vList2"/>
    <dgm:cxn modelId="{2310DC27-D24E-49D8-846A-A470003D37F8}" srcId="{764F8F56-3EB7-4DEB-8D71-DA324EE15AB0}" destId="{D1EFE96C-D62E-4E33-8AE4-9AC03229C46E}" srcOrd="1" destOrd="0" parTransId="{1AEEDE8B-DEE5-4026-A0C9-E69F44E70FAF}" sibTransId="{7010307D-EA1E-4373-9DE6-7E17084A2CB9}"/>
    <dgm:cxn modelId="{2E93C72D-5A19-49A7-BEBB-622FC1A92E65}" type="presOf" srcId="{80CA23D5-276F-4D76-AD2D-5FAB8CDC9435}" destId="{D48930C4-F73D-4560-B327-FD7A470CDACF}" srcOrd="0" destOrd="0" presId="urn:microsoft.com/office/officeart/2005/8/layout/vList2"/>
    <dgm:cxn modelId="{F469413D-CB43-4AAE-A954-FB99E636B9CA}" srcId="{DAABCF3B-FAFA-4F10-819E-BFA60BB1BB6A}" destId="{764F8F56-3EB7-4DEB-8D71-DA324EE15AB0}" srcOrd="0" destOrd="0" parTransId="{49C8D183-5E09-4E28-ABC1-2E21ECA2DBAB}" sibTransId="{BC84172C-FB90-4DDE-9A8C-BFE4EBDB91A7}"/>
    <dgm:cxn modelId="{CF441342-E882-4781-91DC-4C4898B58A6F}" type="presOf" srcId="{56FEFA0A-BEA2-42AA-B832-D17885752BDF}" destId="{D48930C4-F73D-4560-B327-FD7A470CDACF}" srcOrd="0" destOrd="4" presId="urn:microsoft.com/office/officeart/2005/8/layout/vList2"/>
    <dgm:cxn modelId="{6470DA72-81D5-4F8E-B7DF-4092B7229C09}" type="presOf" srcId="{764F8F56-3EB7-4DEB-8D71-DA324EE15AB0}" destId="{3EA53A4E-1376-472E-90B0-721DF4351EDB}" srcOrd="0" destOrd="0" presId="urn:microsoft.com/office/officeart/2005/8/layout/vList2"/>
    <dgm:cxn modelId="{AF59DD84-E07B-482F-AFF3-87CA489DABC6}" srcId="{764F8F56-3EB7-4DEB-8D71-DA324EE15AB0}" destId="{56FEFA0A-BEA2-42AA-B832-D17885752BDF}" srcOrd="4" destOrd="0" parTransId="{0DD42226-CE10-4321-8681-4853AF2B4326}" sibTransId="{464B49EE-ABA0-431A-9559-9889B2D7E942}"/>
    <dgm:cxn modelId="{5BC646A0-6404-4063-A29F-51297D104C9D}" srcId="{764F8F56-3EB7-4DEB-8D71-DA324EE15AB0}" destId="{80CA23D5-276F-4D76-AD2D-5FAB8CDC9435}" srcOrd="0" destOrd="0" parTransId="{AA848DE9-87F5-4FF8-AAC1-38BD069028FA}" sibTransId="{4A8C45C1-3E18-4904-818C-8C56ED9AA040}"/>
    <dgm:cxn modelId="{161C35A7-BD1E-49CC-95DF-E712B2AC8CCE}" type="presOf" srcId="{D1EFE96C-D62E-4E33-8AE4-9AC03229C46E}" destId="{D48930C4-F73D-4560-B327-FD7A470CDACF}" srcOrd="0" destOrd="1" presId="urn:microsoft.com/office/officeart/2005/8/layout/vList2"/>
    <dgm:cxn modelId="{5E5AAF53-1FB1-4DC1-87AA-ED5E66F4C058}" type="presParOf" srcId="{F416FA3F-28DC-4D07-8F46-7B54BC6C5123}" destId="{3EA53A4E-1376-472E-90B0-721DF4351EDB}" srcOrd="0" destOrd="0" presId="urn:microsoft.com/office/officeart/2005/8/layout/vList2"/>
    <dgm:cxn modelId="{4E2F9FA6-8D00-4B97-926F-4CE75F353836}" type="presParOf" srcId="{F416FA3F-28DC-4D07-8F46-7B54BC6C5123}" destId="{D48930C4-F73D-4560-B327-FD7A470CDAC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5AC95C-24ED-4A4D-9DD4-65992E1252C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D6742ED-AFB1-4569-87BE-D438A947EFAA}">
      <dgm:prSet custT="1"/>
      <dgm:spPr/>
      <dgm:t>
        <a:bodyPr/>
        <a:lstStyle/>
        <a:p>
          <a:pPr algn="ctr"/>
          <a:r>
            <a:rPr lang="en-US" sz="1400" dirty="0"/>
            <a:t>Development of FE model to investigate biomechanical behavior of system during lag screw insertion</a:t>
          </a:r>
        </a:p>
      </dgm:t>
    </dgm:pt>
    <dgm:pt modelId="{DE54EF51-FFBB-41F1-B165-BFE7C1987FB1}" type="parTrans" cxnId="{F460FDE2-C19F-42DC-82A2-EC1FEDAAF634}">
      <dgm:prSet/>
      <dgm:spPr/>
      <dgm:t>
        <a:bodyPr/>
        <a:lstStyle/>
        <a:p>
          <a:endParaRPr lang="en-US"/>
        </a:p>
      </dgm:t>
    </dgm:pt>
    <dgm:pt modelId="{B8E9FCD3-F331-4903-9248-1B9EA0833BBA}" type="sibTrans" cxnId="{F460FDE2-C19F-42DC-82A2-EC1FEDAAF634}">
      <dgm:prSet/>
      <dgm:spPr/>
      <dgm:t>
        <a:bodyPr/>
        <a:lstStyle/>
        <a:p>
          <a:endParaRPr lang="en-US"/>
        </a:p>
      </dgm:t>
    </dgm:pt>
    <dgm:pt modelId="{98FF0BED-54F7-4CBA-9A7F-DEDFC3E52D5C}" type="pres">
      <dgm:prSet presAssocID="{0A5AC95C-24ED-4A4D-9DD4-65992E1252C0}" presName="linear" presStyleCnt="0">
        <dgm:presLayoutVars>
          <dgm:animLvl val="lvl"/>
          <dgm:resizeHandles val="exact"/>
        </dgm:presLayoutVars>
      </dgm:prSet>
      <dgm:spPr/>
    </dgm:pt>
    <dgm:pt modelId="{285E333B-C749-437A-BAB5-354BA9ED1DB9}" type="pres">
      <dgm:prSet presAssocID="{2D6742ED-AFB1-4569-87BE-D438A947EFAA}" presName="parentText" presStyleLbl="node1" presStyleIdx="0" presStyleCnt="1" custScaleY="110947" custLinFactNeighborY="-11538">
        <dgm:presLayoutVars>
          <dgm:chMax val="0"/>
          <dgm:bulletEnabled val="1"/>
        </dgm:presLayoutVars>
      </dgm:prSet>
      <dgm:spPr/>
    </dgm:pt>
  </dgm:ptLst>
  <dgm:cxnLst>
    <dgm:cxn modelId="{775DF011-E207-4002-83BE-69DCCA2E09AE}" type="presOf" srcId="{2D6742ED-AFB1-4569-87BE-D438A947EFAA}" destId="{285E333B-C749-437A-BAB5-354BA9ED1DB9}" srcOrd="0" destOrd="0" presId="urn:microsoft.com/office/officeart/2005/8/layout/vList2"/>
    <dgm:cxn modelId="{F460FDE2-C19F-42DC-82A2-EC1FEDAAF634}" srcId="{0A5AC95C-24ED-4A4D-9DD4-65992E1252C0}" destId="{2D6742ED-AFB1-4569-87BE-D438A947EFAA}" srcOrd="0" destOrd="0" parTransId="{DE54EF51-FFBB-41F1-B165-BFE7C1987FB1}" sibTransId="{B8E9FCD3-F331-4903-9248-1B9EA0833BBA}"/>
    <dgm:cxn modelId="{E2DB66F8-6862-49AF-A433-82AE2A1D95AF}" type="presOf" srcId="{0A5AC95C-24ED-4A4D-9DD4-65992E1252C0}" destId="{98FF0BED-54F7-4CBA-9A7F-DEDFC3E52D5C}" srcOrd="0" destOrd="0" presId="urn:microsoft.com/office/officeart/2005/8/layout/vList2"/>
    <dgm:cxn modelId="{DCDA0E25-AAFA-42CE-A667-4E1DFBE6E694}" type="presParOf" srcId="{98FF0BED-54F7-4CBA-9A7F-DEDFC3E52D5C}" destId="{285E333B-C749-437A-BAB5-354BA9ED1D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32C51-79A6-4B6A-B329-B92CA89DCC8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699B0ED-02ED-4438-9610-819A2EF6B987}">
      <dgm:prSet custT="1"/>
      <dgm:spPr/>
      <dgm:t>
        <a:bodyPr/>
        <a:lstStyle/>
        <a:p>
          <a:pPr algn="ctr"/>
          <a:r>
            <a:rPr lang="en-US" sz="1400" dirty="0"/>
            <a:t>Simulation of robotic arm control loop for semi-automated surgical procedure </a:t>
          </a:r>
          <a:r>
            <a:rPr lang="el-GR" sz="1400" dirty="0"/>
            <a:t> </a:t>
          </a:r>
          <a:endParaRPr lang="en-US" sz="1400" dirty="0"/>
        </a:p>
      </dgm:t>
    </dgm:pt>
    <dgm:pt modelId="{334AD0EB-306B-4BDC-B7C5-6B372B218E29}" type="parTrans" cxnId="{388F74A2-A862-4BAF-8E05-ABD83AB5DAB6}">
      <dgm:prSet/>
      <dgm:spPr/>
      <dgm:t>
        <a:bodyPr/>
        <a:lstStyle/>
        <a:p>
          <a:endParaRPr lang="en-US"/>
        </a:p>
      </dgm:t>
    </dgm:pt>
    <dgm:pt modelId="{67BC08BF-4F91-4314-BBA7-1A8586D5B039}" type="sibTrans" cxnId="{388F74A2-A862-4BAF-8E05-ABD83AB5DAB6}">
      <dgm:prSet/>
      <dgm:spPr/>
      <dgm:t>
        <a:bodyPr/>
        <a:lstStyle/>
        <a:p>
          <a:endParaRPr lang="en-US"/>
        </a:p>
      </dgm:t>
    </dgm:pt>
    <dgm:pt modelId="{FDEFB0B6-760D-4D51-96E3-66F805796B2C}" type="pres">
      <dgm:prSet presAssocID="{E6332C51-79A6-4B6A-B329-B92CA89DCC82}" presName="linear" presStyleCnt="0">
        <dgm:presLayoutVars>
          <dgm:animLvl val="lvl"/>
          <dgm:resizeHandles val="exact"/>
        </dgm:presLayoutVars>
      </dgm:prSet>
      <dgm:spPr/>
    </dgm:pt>
    <dgm:pt modelId="{FB12275B-55AC-4DF0-9F5A-D9AD467D2168}" type="pres">
      <dgm:prSet presAssocID="{4699B0ED-02ED-4438-9610-819A2EF6B987}" presName="parentText" presStyleLbl="node1" presStyleIdx="0" presStyleCnt="1" custScaleY="527988" custLinFactNeighborX="2768" custLinFactNeighborY="-43508">
        <dgm:presLayoutVars>
          <dgm:chMax val="0"/>
          <dgm:bulletEnabled val="1"/>
        </dgm:presLayoutVars>
      </dgm:prSet>
      <dgm:spPr/>
    </dgm:pt>
  </dgm:ptLst>
  <dgm:cxnLst>
    <dgm:cxn modelId="{140BC52C-0D91-4860-984D-F8141FDEFAFE}" type="presOf" srcId="{E6332C51-79A6-4B6A-B329-B92CA89DCC82}" destId="{FDEFB0B6-760D-4D51-96E3-66F805796B2C}" srcOrd="0" destOrd="0" presId="urn:microsoft.com/office/officeart/2005/8/layout/vList2"/>
    <dgm:cxn modelId="{BF2F9291-993B-4123-8781-BB86ED63AB4D}" type="presOf" srcId="{4699B0ED-02ED-4438-9610-819A2EF6B987}" destId="{FB12275B-55AC-4DF0-9F5A-D9AD467D2168}" srcOrd="0" destOrd="0" presId="urn:microsoft.com/office/officeart/2005/8/layout/vList2"/>
    <dgm:cxn modelId="{388F74A2-A862-4BAF-8E05-ABD83AB5DAB6}" srcId="{E6332C51-79A6-4B6A-B329-B92CA89DCC82}" destId="{4699B0ED-02ED-4438-9610-819A2EF6B987}" srcOrd="0" destOrd="0" parTransId="{334AD0EB-306B-4BDC-B7C5-6B372B218E29}" sibTransId="{67BC08BF-4F91-4314-BBA7-1A8586D5B039}"/>
    <dgm:cxn modelId="{99527F06-8BA4-425A-B9B6-58EDAB4A0F7D}" type="presParOf" srcId="{FDEFB0B6-760D-4D51-96E3-66F805796B2C}" destId="{FB12275B-55AC-4DF0-9F5A-D9AD467D21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6E5F31-86C6-4B0B-812D-31ABDB3FB57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DA8FAC-9075-42DE-863F-6BB87323503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50" b="1" dirty="0"/>
            <a:t>Static-Dynamic Friction</a:t>
          </a:r>
          <a:endParaRPr lang="en-US" sz="1050" dirty="0"/>
        </a:p>
      </dgm:t>
    </dgm:pt>
    <dgm:pt modelId="{9BDD6AFD-D268-4E36-A6E7-BB4D1B537664}" type="parTrans" cxnId="{3CFFFA60-0055-41AC-B4E2-71A46E2AE92E}">
      <dgm:prSet/>
      <dgm:spPr/>
      <dgm:t>
        <a:bodyPr/>
        <a:lstStyle/>
        <a:p>
          <a:endParaRPr lang="en-US"/>
        </a:p>
      </dgm:t>
    </dgm:pt>
    <dgm:pt modelId="{D48DB93F-3925-439A-ADE5-D26B9B292063}" type="sibTrans" cxnId="{3CFFFA60-0055-41AC-B4E2-71A46E2AE92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31284C8C-DE46-4919-BB72-6E1B093D4E86}">
          <dgm:prSet custT="1"/>
          <dgm:spPr/>
          <dgm:t>
            <a:bodyPr/>
            <a:lstStyle/>
            <a:p>
              <a:pPr algn="ctr">
                <a:buNone/>
              </a:pPr>
              <a14:m>
                <m:oMath xmlns:m="http://schemas.openxmlformats.org/officeDocument/2006/math">
                  <m:r>
                    <a:rPr lang="el-GR" sz="1200" b="1" i="1" smtClean="0">
                      <a:latin typeface="Cambria Math" panose="02040503050406030204" pitchFamily="18" charset="0"/>
                    </a:rPr>
                    <m:t>𝝁</m:t>
                  </m:r>
                  <m:d>
                    <m:dPr>
                      <m:ctrlPr>
                        <a:rPr lang="el-GR" sz="1200" b="1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𝒗</m:t>
                      </m:r>
                    </m:e>
                  </m:d>
                  <m:r>
                    <a:rPr lang="en-US" sz="1200" b="1" i="1">
                      <a:latin typeface="Cambria Math" panose="02040503050406030204" pitchFamily="18" charset="0"/>
                    </a:rPr>
                    <m:t>= </m:t>
                  </m:r>
                  <m:sSub>
                    <m:sSubPr>
                      <m:ctrlPr>
                        <a:rPr lang="en-US" sz="1200" b="1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𝝁</m:t>
                      </m:r>
                    </m:e>
                    <m:sub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𝒅</m:t>
                      </m:r>
                    </m:sub>
                  </m:sSub>
                  <m:r>
                    <a:rPr lang="el-GR" sz="1200" b="1" i="1">
                      <a:latin typeface="Cambria Math" panose="02040503050406030204" pitchFamily="18" charset="0"/>
                    </a:rPr>
                    <m:t>+(</m:t>
                  </m:r>
                  <m:sSub>
                    <m:sSubPr>
                      <m:ctrlPr>
                        <a:rPr lang="en-US" sz="1200" b="1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𝝁</m:t>
                      </m:r>
                    </m:e>
                    <m:sub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𝒔</m:t>
                      </m:r>
                    </m:sub>
                  </m:sSub>
                </m:oMath>
              </a14:m>
              <a:r>
                <a:rPr lang="el-GR" sz="1200" b="1" dirty="0"/>
                <a:t> -</a:t>
              </a:r>
              <a:r>
                <a:rPr lang="en-US" sz="1200" b="1" dirty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1200" b="1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l-GR" sz="1200" b="1" i="1">
                          <a:latin typeface="Cambria Math" panose="02040503050406030204" pitchFamily="18" charset="0"/>
                        </a:rPr>
                        <m:t>𝝁</m:t>
                      </m:r>
                    </m:e>
                    <m:sub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𝒅</m:t>
                      </m:r>
                    </m:sub>
                  </m:sSub>
                  <m:r>
                    <a:rPr lang="el-GR" sz="1200" b="1" i="1">
                      <a:latin typeface="Cambria Math" panose="02040503050406030204" pitchFamily="18" charset="0"/>
                    </a:rPr>
                    <m:t>)</m:t>
                  </m:r>
                  <m:sSup>
                    <m:sSupPr>
                      <m:ctrlPr>
                        <a:rPr lang="el-GR" sz="1200" b="1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𝒆</m:t>
                      </m:r>
                    </m:e>
                    <m:sup>
                      <m:r>
                        <a:rPr lang="en-US" sz="1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𝒄𝒗</m:t>
                      </m:r>
                    </m:sup>
                  </m:sSup>
                </m:oMath>
              </a14:m>
              <a:endParaRPr lang="en-US" sz="1200" b="1" dirty="0"/>
            </a:p>
          </dgm:t>
        </dgm:pt>
      </mc:Choice>
      <mc:Fallback xmlns="">
        <dgm:pt modelId="{31284C8C-DE46-4919-BB72-6E1B093D4E86}">
          <dgm:prSet custT="1"/>
          <dgm:spPr/>
          <dgm:t>
            <a:bodyPr/>
            <a:lstStyle/>
            <a:p>
              <a:pPr algn="ctr">
                <a:buNone/>
              </a:pPr>
              <a:r>
                <a:rPr lang="el-GR" sz="1200" b="1" i="0"/>
                <a:t>𝝁(</a:t>
              </a:r>
              <a:r>
                <a:rPr lang="en-US" sz="1200" b="1" i="0"/>
                <a:t>𝒗)= </a:t>
              </a:r>
              <a:r>
                <a:rPr lang="el-GR" sz="1200" b="1" i="0"/>
                <a:t>𝝁</a:t>
              </a:r>
              <a:r>
                <a:rPr lang="en-US" sz="1200" b="1" i="0"/>
                <a:t>_𝒅</a:t>
              </a:r>
              <a:r>
                <a:rPr lang="el-GR" sz="1200" b="1" i="0"/>
                <a:t>+(𝝁</a:t>
              </a:r>
              <a:r>
                <a:rPr lang="en-US" sz="1200" b="1" i="0"/>
                <a:t>_𝒔</a:t>
              </a:r>
              <a:r>
                <a:rPr lang="el-GR" sz="1200" b="1" dirty="0"/>
                <a:t> -</a:t>
              </a:r>
              <a:r>
                <a:rPr lang="en-US" sz="1200" b="1" dirty="0"/>
                <a:t> </a:t>
              </a:r>
              <a:r>
                <a:rPr lang="el-GR" sz="1200" b="1" i="0"/>
                <a:t>𝝁</a:t>
              </a:r>
              <a:r>
                <a:rPr lang="en-US" sz="1200" b="1" i="0"/>
                <a:t>_𝒅</a:t>
              </a:r>
              <a:r>
                <a:rPr lang="el-GR" sz="1200" b="1" i="0"/>
                <a:t>)</a:t>
              </a:r>
              <a:r>
                <a:rPr lang="en-US" sz="1200" b="1" i="0"/>
                <a:t>𝒆</a:t>
              </a:r>
              <a:r>
                <a:rPr lang="el-GR" sz="1200" b="1" i="0"/>
                <a:t>^(</a:t>
              </a:r>
              <a:r>
                <a:rPr lang="en-US" sz="1200" b="1" i="0"/>
                <a:t>−𝒄𝒗</a:t>
              </a:r>
              <a:r>
                <a:rPr lang="el-GR" sz="1200" b="1" i="0"/>
                <a:t>)</a:t>
              </a:r>
              <a:endParaRPr lang="en-US" sz="1200" b="1" dirty="0"/>
            </a:p>
          </dgm:t>
        </dgm:pt>
      </mc:Fallback>
    </mc:AlternateContent>
    <dgm:pt modelId="{AC2E75CC-FC34-475A-A347-3087021689C6}" type="parTrans" cxnId="{912C6B82-BDD4-43C7-85D5-8F3F8574D3A9}">
      <dgm:prSet/>
      <dgm:spPr/>
      <dgm:t>
        <a:bodyPr/>
        <a:lstStyle/>
        <a:p>
          <a:endParaRPr lang="en-US"/>
        </a:p>
      </dgm:t>
    </dgm:pt>
    <dgm:pt modelId="{2C4C666D-BE4F-4262-8D9D-CE8BCAC6087F}" type="sibTrans" cxnId="{912C6B82-BDD4-43C7-85D5-8F3F8574D3A9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559DF65-ECC5-4C46-8419-C87F7E8915E9}">
          <dgm:prSet custT="1"/>
          <dgm:spPr/>
          <dgm:t>
            <a:bodyPr/>
            <a:lstStyle/>
            <a:p>
              <a:pPr algn="l">
                <a:buNone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0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sz="1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𝟑𝟕</m:t>
                    </m:r>
                    <m:r>
                      <a:rPr lang="en-US" sz="1000" b="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0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𝟒𝟏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m:oMathPara>
              </a14:m>
              <a:endParaRPr lang="en-US" sz="1000" b="1" dirty="0"/>
            </a:p>
          </dgm:t>
        </dgm:pt>
      </mc:Choice>
      <mc:Fallback xmlns="">
        <dgm:pt modelId="{5559DF65-ECC5-4C46-8419-C87F7E8915E9}">
          <dgm:prSet custT="1"/>
          <dgm:spPr/>
          <dgm:t>
            <a:bodyPr/>
            <a:lstStyle/>
            <a:p>
              <a:pPr algn="l">
                <a:buNone/>
              </a:pPr>
              <a:r>
                <a:rPr lang="el-GR" sz="1000" b="1" i="0"/>
                <a:t>𝝁</a:t>
              </a:r>
              <a:r>
                <a:rPr lang="en-US" sz="1000" b="1" i="0"/>
                <a:t>_𝒅=𝟎.𝟑𝟕</a:t>
              </a:r>
              <a:r>
                <a:rPr lang="en-US" sz="1000" b="0" i="0"/>
                <a:t>, </a:t>
              </a:r>
              <a:r>
                <a:rPr lang="en-US" sz="1000" b="0" i="0">
                  <a:latin typeface="Cambria Math" panose="02040503050406030204" pitchFamily="18" charset="0"/>
                </a:rPr>
                <a:t> </a:t>
              </a:r>
              <a:r>
                <a:rPr lang="el-GR" sz="1000" b="1" i="0"/>
                <a:t>𝝁</a:t>
              </a:r>
              <a:r>
                <a:rPr lang="en-US" sz="1000" b="1" i="0"/>
                <a:t>_𝒔=𝟎.𝟒𝟏, </a:t>
              </a:r>
              <a:r>
                <a:rPr lang="en-US" sz="1000" b="1" i="0">
                  <a:latin typeface="Cambria Math" panose="02040503050406030204" pitchFamily="18" charset="0"/>
                </a:rPr>
                <a:t> </a:t>
              </a:r>
              <a:r>
                <a:rPr lang="en-US" sz="1000" b="1" i="0"/>
                <a:t>𝒄=𝟏𝟎</a:t>
              </a:r>
              <a:endParaRPr lang="en-US" sz="1000" b="1" dirty="0"/>
            </a:p>
          </dgm:t>
        </dgm:pt>
      </mc:Fallback>
    </mc:AlternateContent>
    <dgm:pt modelId="{DA94A303-BC55-4A35-8317-5137441E29C9}" type="parTrans" cxnId="{94BE19D8-1357-4795-90F1-C4D2FDC3B529}">
      <dgm:prSet/>
      <dgm:spPr/>
      <dgm:t>
        <a:bodyPr/>
        <a:lstStyle/>
        <a:p>
          <a:endParaRPr lang="en-US"/>
        </a:p>
      </dgm:t>
    </dgm:pt>
    <dgm:pt modelId="{218DC2FC-A0AC-4292-B250-4C8731C5B484}" type="sibTrans" cxnId="{94BE19D8-1357-4795-90F1-C4D2FDC3B529}">
      <dgm:prSet/>
      <dgm:spPr/>
      <dgm:t>
        <a:bodyPr/>
        <a:lstStyle/>
        <a:p>
          <a:endParaRPr lang="en-US"/>
        </a:p>
      </dgm:t>
    </dgm:pt>
    <dgm:pt modelId="{6DA14578-E032-4FD7-97F0-3C45CD13D105}">
      <dgm:prSet/>
      <dgm:spPr/>
      <dgm:t>
        <a:bodyPr/>
        <a:lstStyle/>
        <a:p>
          <a:pPr algn="l">
            <a:buNone/>
          </a:pPr>
          <a:r>
            <a:rPr lang="en-US" sz="900" dirty="0"/>
            <a:t>From experimental data</a:t>
          </a:r>
          <a:r>
            <a:rPr lang="el-GR" sz="900" dirty="0"/>
            <a:t> </a:t>
          </a:r>
          <a:r>
            <a:rPr lang="en-US" sz="900" dirty="0"/>
            <a:t>[Grant et al., 2007]</a:t>
          </a:r>
        </a:p>
      </dgm:t>
    </dgm:pt>
    <dgm:pt modelId="{DBC1C592-C6F7-4F60-A9B0-488AAAED497E}" type="parTrans" cxnId="{BE63AAFA-8A84-4190-88FC-9BB0753AB77B}">
      <dgm:prSet/>
      <dgm:spPr/>
      <dgm:t>
        <a:bodyPr/>
        <a:lstStyle/>
        <a:p>
          <a:endParaRPr lang="en-US"/>
        </a:p>
      </dgm:t>
    </dgm:pt>
    <dgm:pt modelId="{859B1FF7-C2F5-48FB-A862-E694D460768D}" type="sibTrans" cxnId="{BE63AAFA-8A84-4190-88FC-9BB0753AB77B}">
      <dgm:prSet/>
      <dgm:spPr/>
      <dgm:t>
        <a:bodyPr/>
        <a:lstStyle/>
        <a:p>
          <a:endParaRPr lang="en-US"/>
        </a:p>
      </dgm:t>
    </dgm:pt>
    <dgm:pt modelId="{E3C879E6-1387-427C-9D58-65C687B1F036}">
      <dgm:prSet custT="1"/>
      <dgm:spPr/>
      <dgm:t>
        <a:bodyPr/>
        <a:lstStyle/>
        <a:p>
          <a:pPr algn="l">
            <a:buNone/>
          </a:pPr>
          <a:endParaRPr lang="en-US" sz="1200" dirty="0"/>
        </a:p>
      </dgm:t>
    </dgm:pt>
    <dgm:pt modelId="{1C509FBA-F23A-454F-84C7-EE7514C794C3}" type="parTrans" cxnId="{B92EE303-5ED2-4EBC-AE34-614190A11BBC}">
      <dgm:prSet/>
      <dgm:spPr/>
      <dgm:t>
        <a:bodyPr/>
        <a:lstStyle/>
        <a:p>
          <a:endParaRPr lang="en-US"/>
        </a:p>
      </dgm:t>
    </dgm:pt>
    <dgm:pt modelId="{007C6C97-5BE4-4FC4-BF31-928B8EFCA77E}" type="sibTrans" cxnId="{B92EE303-5ED2-4EBC-AE34-614190A11BBC}">
      <dgm:prSet/>
      <dgm:spPr/>
      <dgm:t>
        <a:bodyPr/>
        <a:lstStyle/>
        <a:p>
          <a:endParaRPr lang="en-US"/>
        </a:p>
      </dgm:t>
    </dgm:pt>
    <dgm:pt modelId="{04FCC171-058C-4F4C-9174-87DC9028E8EF}" type="pres">
      <dgm:prSet presAssocID="{1C6E5F31-86C6-4B0B-812D-31ABDB3FB572}" presName="linear" presStyleCnt="0">
        <dgm:presLayoutVars>
          <dgm:animLvl val="lvl"/>
          <dgm:resizeHandles val="exact"/>
        </dgm:presLayoutVars>
      </dgm:prSet>
      <dgm:spPr/>
    </dgm:pt>
    <dgm:pt modelId="{BA5D3F4E-07A8-4303-93EB-AF8897C620C2}" type="pres">
      <dgm:prSet presAssocID="{C8DA8FAC-9075-42DE-863F-6BB87323503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1D9C316-AE8F-48F0-99F9-D2E3131429EA}" type="pres">
      <dgm:prSet presAssocID="{C8DA8FAC-9075-42DE-863F-6BB8732350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92EE303-5ED2-4EBC-AE34-614190A11BBC}" srcId="{C8DA8FAC-9075-42DE-863F-6BB873235038}" destId="{E3C879E6-1387-427C-9D58-65C687B1F036}" srcOrd="1" destOrd="0" parTransId="{1C509FBA-F23A-454F-84C7-EE7514C794C3}" sibTransId="{007C6C97-5BE4-4FC4-BF31-928B8EFCA77E}"/>
    <dgm:cxn modelId="{12BEAF05-8D01-46AA-A37D-349F190E9F7C}" type="presOf" srcId="{1C6E5F31-86C6-4B0B-812D-31ABDB3FB572}" destId="{04FCC171-058C-4F4C-9174-87DC9028E8EF}" srcOrd="0" destOrd="0" presId="urn:microsoft.com/office/officeart/2005/8/layout/vList2"/>
    <dgm:cxn modelId="{993D9013-DB6F-4D32-8094-5FB723558D65}" type="presOf" srcId="{E3C879E6-1387-427C-9D58-65C687B1F036}" destId="{01D9C316-AE8F-48F0-99F9-D2E3131429EA}" srcOrd="0" destOrd="1" presId="urn:microsoft.com/office/officeart/2005/8/layout/vList2"/>
    <dgm:cxn modelId="{3CFFFA60-0055-41AC-B4E2-71A46E2AE92E}" srcId="{1C6E5F31-86C6-4B0B-812D-31ABDB3FB572}" destId="{C8DA8FAC-9075-42DE-863F-6BB873235038}" srcOrd="0" destOrd="0" parTransId="{9BDD6AFD-D268-4E36-A6E7-BB4D1B537664}" sibTransId="{D48DB93F-3925-439A-ADE5-D26B9B292063}"/>
    <dgm:cxn modelId="{F779A846-95CF-49FE-ACCC-AE9E1E001DDB}" type="presOf" srcId="{5559DF65-ECC5-4C46-8419-C87F7E8915E9}" destId="{01D9C316-AE8F-48F0-99F9-D2E3131429EA}" srcOrd="0" destOrd="3" presId="urn:microsoft.com/office/officeart/2005/8/layout/vList2"/>
    <dgm:cxn modelId="{886E3F73-42FF-461F-AD45-3CF7C3C83005}" type="presOf" srcId="{6DA14578-E032-4FD7-97F0-3C45CD13D105}" destId="{01D9C316-AE8F-48F0-99F9-D2E3131429EA}" srcOrd="0" destOrd="2" presId="urn:microsoft.com/office/officeart/2005/8/layout/vList2"/>
    <dgm:cxn modelId="{912C6B82-BDD4-43C7-85D5-8F3F8574D3A9}" srcId="{C8DA8FAC-9075-42DE-863F-6BB873235038}" destId="{31284C8C-DE46-4919-BB72-6E1B093D4E86}" srcOrd="0" destOrd="0" parTransId="{AC2E75CC-FC34-475A-A347-3087021689C6}" sibTransId="{2C4C666D-BE4F-4262-8D9D-CE8BCAC6087F}"/>
    <dgm:cxn modelId="{D5F61784-EC6E-43EE-A65F-7B92D31DF641}" type="presOf" srcId="{31284C8C-DE46-4919-BB72-6E1B093D4E86}" destId="{01D9C316-AE8F-48F0-99F9-D2E3131429EA}" srcOrd="0" destOrd="0" presId="urn:microsoft.com/office/officeart/2005/8/layout/vList2"/>
    <dgm:cxn modelId="{BD6B5193-C055-402C-B820-B9B5FA29350F}" type="presOf" srcId="{C8DA8FAC-9075-42DE-863F-6BB873235038}" destId="{BA5D3F4E-07A8-4303-93EB-AF8897C620C2}" srcOrd="0" destOrd="0" presId="urn:microsoft.com/office/officeart/2005/8/layout/vList2"/>
    <dgm:cxn modelId="{94BE19D8-1357-4795-90F1-C4D2FDC3B529}" srcId="{C8DA8FAC-9075-42DE-863F-6BB873235038}" destId="{5559DF65-ECC5-4C46-8419-C87F7E8915E9}" srcOrd="3" destOrd="0" parTransId="{DA94A303-BC55-4A35-8317-5137441E29C9}" sibTransId="{218DC2FC-A0AC-4292-B250-4C8731C5B484}"/>
    <dgm:cxn modelId="{BE63AAFA-8A84-4190-88FC-9BB0753AB77B}" srcId="{C8DA8FAC-9075-42DE-863F-6BB873235038}" destId="{6DA14578-E032-4FD7-97F0-3C45CD13D105}" srcOrd="2" destOrd="0" parTransId="{DBC1C592-C6F7-4F60-A9B0-488AAAED497E}" sibTransId="{859B1FF7-C2F5-48FB-A862-E694D460768D}"/>
    <dgm:cxn modelId="{60CC4F87-E64D-420E-BE00-5A3270F89BCA}" type="presParOf" srcId="{04FCC171-058C-4F4C-9174-87DC9028E8EF}" destId="{BA5D3F4E-07A8-4303-93EB-AF8897C620C2}" srcOrd="0" destOrd="0" presId="urn:microsoft.com/office/officeart/2005/8/layout/vList2"/>
    <dgm:cxn modelId="{8A56613A-4B49-4117-A346-18D54FFC046D}" type="presParOf" srcId="{04FCC171-058C-4F4C-9174-87DC9028E8EF}" destId="{01D9C316-AE8F-48F0-99F9-D2E3131429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6E5F31-86C6-4B0B-812D-31ABDB3FB57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DA8FAC-9075-42DE-863F-6BB87323503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050" b="1" dirty="0"/>
            <a:t>Static-Dynamic Friction</a:t>
          </a:r>
          <a:endParaRPr lang="en-US" sz="1050" dirty="0"/>
        </a:p>
      </dgm:t>
    </dgm:pt>
    <dgm:pt modelId="{9BDD6AFD-D268-4E36-A6E7-BB4D1B537664}" type="parTrans" cxnId="{3CFFFA60-0055-41AC-B4E2-71A46E2AE92E}">
      <dgm:prSet/>
      <dgm:spPr/>
      <dgm:t>
        <a:bodyPr/>
        <a:lstStyle/>
        <a:p>
          <a:endParaRPr lang="en-US"/>
        </a:p>
      </dgm:t>
    </dgm:pt>
    <dgm:pt modelId="{D48DB93F-3925-439A-ADE5-D26B9B292063}" type="sibTrans" cxnId="{3CFFFA60-0055-41AC-B4E2-71A46E2AE92E}">
      <dgm:prSet/>
      <dgm:spPr/>
      <dgm:t>
        <a:bodyPr/>
        <a:lstStyle/>
        <a:p>
          <a:endParaRPr lang="en-US"/>
        </a:p>
      </dgm:t>
    </dgm:pt>
    <dgm:pt modelId="{31284C8C-DE46-4919-BB72-6E1B093D4E86}">
      <dgm:prSet custT="1"/>
      <dgm:spPr>
        <a:blipFill>
          <a:blip xmlns:r="http://schemas.openxmlformats.org/officeDocument/2006/relationships" r:embed="rId1"/>
          <a:stretch>
            <a:fillRect t="-628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AC2E75CC-FC34-475A-A347-3087021689C6}" type="parTrans" cxnId="{912C6B82-BDD4-43C7-85D5-8F3F8574D3A9}">
      <dgm:prSet/>
      <dgm:spPr/>
      <dgm:t>
        <a:bodyPr/>
        <a:lstStyle/>
        <a:p>
          <a:endParaRPr lang="en-US"/>
        </a:p>
      </dgm:t>
    </dgm:pt>
    <dgm:pt modelId="{2C4C666D-BE4F-4262-8D9D-CE8BCAC6087F}" type="sibTrans" cxnId="{912C6B82-BDD4-43C7-85D5-8F3F8574D3A9}">
      <dgm:prSet/>
      <dgm:spPr/>
      <dgm:t>
        <a:bodyPr/>
        <a:lstStyle/>
        <a:p>
          <a:endParaRPr lang="en-US"/>
        </a:p>
      </dgm:t>
    </dgm:pt>
    <dgm:pt modelId="{5559DF65-ECC5-4C46-8419-C87F7E8915E9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A94A303-BC55-4A35-8317-5137441E29C9}" type="parTrans" cxnId="{94BE19D8-1357-4795-90F1-C4D2FDC3B529}">
      <dgm:prSet/>
      <dgm:spPr/>
      <dgm:t>
        <a:bodyPr/>
        <a:lstStyle/>
        <a:p>
          <a:endParaRPr lang="en-US"/>
        </a:p>
      </dgm:t>
    </dgm:pt>
    <dgm:pt modelId="{218DC2FC-A0AC-4292-B250-4C8731C5B484}" type="sibTrans" cxnId="{94BE19D8-1357-4795-90F1-C4D2FDC3B529}">
      <dgm:prSet/>
      <dgm:spPr/>
      <dgm:t>
        <a:bodyPr/>
        <a:lstStyle/>
        <a:p>
          <a:endParaRPr lang="en-US"/>
        </a:p>
      </dgm:t>
    </dgm:pt>
    <dgm:pt modelId="{6DA14578-E032-4FD7-97F0-3C45CD13D105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BC1C592-C6F7-4F60-A9B0-488AAAED497E}" type="parTrans" cxnId="{BE63AAFA-8A84-4190-88FC-9BB0753AB77B}">
      <dgm:prSet/>
      <dgm:spPr/>
      <dgm:t>
        <a:bodyPr/>
        <a:lstStyle/>
        <a:p>
          <a:endParaRPr lang="en-US"/>
        </a:p>
      </dgm:t>
    </dgm:pt>
    <dgm:pt modelId="{859B1FF7-C2F5-48FB-A862-E694D460768D}" type="sibTrans" cxnId="{BE63AAFA-8A84-4190-88FC-9BB0753AB77B}">
      <dgm:prSet/>
      <dgm:spPr/>
      <dgm:t>
        <a:bodyPr/>
        <a:lstStyle/>
        <a:p>
          <a:endParaRPr lang="en-US"/>
        </a:p>
      </dgm:t>
    </dgm:pt>
    <dgm:pt modelId="{E3C879E6-1387-427C-9D58-65C687B1F036}">
      <dgm:prSet custT="1"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C509FBA-F23A-454F-84C7-EE7514C794C3}" type="parTrans" cxnId="{B92EE303-5ED2-4EBC-AE34-614190A11BBC}">
      <dgm:prSet/>
      <dgm:spPr/>
      <dgm:t>
        <a:bodyPr/>
        <a:lstStyle/>
        <a:p>
          <a:endParaRPr lang="en-US"/>
        </a:p>
      </dgm:t>
    </dgm:pt>
    <dgm:pt modelId="{007C6C97-5BE4-4FC4-BF31-928B8EFCA77E}" type="sibTrans" cxnId="{B92EE303-5ED2-4EBC-AE34-614190A11BBC}">
      <dgm:prSet/>
      <dgm:spPr/>
      <dgm:t>
        <a:bodyPr/>
        <a:lstStyle/>
        <a:p>
          <a:endParaRPr lang="en-US"/>
        </a:p>
      </dgm:t>
    </dgm:pt>
    <dgm:pt modelId="{04FCC171-058C-4F4C-9174-87DC9028E8EF}" type="pres">
      <dgm:prSet presAssocID="{1C6E5F31-86C6-4B0B-812D-31ABDB3FB572}" presName="linear" presStyleCnt="0">
        <dgm:presLayoutVars>
          <dgm:animLvl val="lvl"/>
          <dgm:resizeHandles val="exact"/>
        </dgm:presLayoutVars>
      </dgm:prSet>
      <dgm:spPr/>
    </dgm:pt>
    <dgm:pt modelId="{BA5D3F4E-07A8-4303-93EB-AF8897C620C2}" type="pres">
      <dgm:prSet presAssocID="{C8DA8FAC-9075-42DE-863F-6BB87323503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1D9C316-AE8F-48F0-99F9-D2E3131429EA}" type="pres">
      <dgm:prSet presAssocID="{C8DA8FAC-9075-42DE-863F-6BB87323503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92EE303-5ED2-4EBC-AE34-614190A11BBC}" srcId="{C8DA8FAC-9075-42DE-863F-6BB873235038}" destId="{E3C879E6-1387-427C-9D58-65C687B1F036}" srcOrd="1" destOrd="0" parTransId="{1C509FBA-F23A-454F-84C7-EE7514C794C3}" sibTransId="{007C6C97-5BE4-4FC4-BF31-928B8EFCA77E}"/>
    <dgm:cxn modelId="{12BEAF05-8D01-46AA-A37D-349F190E9F7C}" type="presOf" srcId="{1C6E5F31-86C6-4B0B-812D-31ABDB3FB572}" destId="{04FCC171-058C-4F4C-9174-87DC9028E8EF}" srcOrd="0" destOrd="0" presId="urn:microsoft.com/office/officeart/2005/8/layout/vList2"/>
    <dgm:cxn modelId="{993D9013-DB6F-4D32-8094-5FB723558D65}" type="presOf" srcId="{E3C879E6-1387-427C-9D58-65C687B1F036}" destId="{01D9C316-AE8F-48F0-99F9-D2E3131429EA}" srcOrd="0" destOrd="1" presId="urn:microsoft.com/office/officeart/2005/8/layout/vList2"/>
    <dgm:cxn modelId="{3CFFFA60-0055-41AC-B4E2-71A46E2AE92E}" srcId="{1C6E5F31-86C6-4B0B-812D-31ABDB3FB572}" destId="{C8DA8FAC-9075-42DE-863F-6BB873235038}" srcOrd="0" destOrd="0" parTransId="{9BDD6AFD-D268-4E36-A6E7-BB4D1B537664}" sibTransId="{D48DB93F-3925-439A-ADE5-D26B9B292063}"/>
    <dgm:cxn modelId="{F779A846-95CF-49FE-ACCC-AE9E1E001DDB}" type="presOf" srcId="{5559DF65-ECC5-4C46-8419-C87F7E8915E9}" destId="{01D9C316-AE8F-48F0-99F9-D2E3131429EA}" srcOrd="0" destOrd="3" presId="urn:microsoft.com/office/officeart/2005/8/layout/vList2"/>
    <dgm:cxn modelId="{886E3F73-42FF-461F-AD45-3CF7C3C83005}" type="presOf" srcId="{6DA14578-E032-4FD7-97F0-3C45CD13D105}" destId="{01D9C316-AE8F-48F0-99F9-D2E3131429EA}" srcOrd="0" destOrd="2" presId="urn:microsoft.com/office/officeart/2005/8/layout/vList2"/>
    <dgm:cxn modelId="{912C6B82-BDD4-43C7-85D5-8F3F8574D3A9}" srcId="{C8DA8FAC-9075-42DE-863F-6BB873235038}" destId="{31284C8C-DE46-4919-BB72-6E1B093D4E86}" srcOrd="0" destOrd="0" parTransId="{AC2E75CC-FC34-475A-A347-3087021689C6}" sibTransId="{2C4C666D-BE4F-4262-8D9D-CE8BCAC6087F}"/>
    <dgm:cxn modelId="{D5F61784-EC6E-43EE-A65F-7B92D31DF641}" type="presOf" srcId="{31284C8C-DE46-4919-BB72-6E1B093D4E86}" destId="{01D9C316-AE8F-48F0-99F9-D2E3131429EA}" srcOrd="0" destOrd="0" presId="urn:microsoft.com/office/officeart/2005/8/layout/vList2"/>
    <dgm:cxn modelId="{BD6B5193-C055-402C-B820-B9B5FA29350F}" type="presOf" srcId="{C8DA8FAC-9075-42DE-863F-6BB873235038}" destId="{BA5D3F4E-07A8-4303-93EB-AF8897C620C2}" srcOrd="0" destOrd="0" presId="urn:microsoft.com/office/officeart/2005/8/layout/vList2"/>
    <dgm:cxn modelId="{94BE19D8-1357-4795-90F1-C4D2FDC3B529}" srcId="{C8DA8FAC-9075-42DE-863F-6BB873235038}" destId="{5559DF65-ECC5-4C46-8419-C87F7E8915E9}" srcOrd="3" destOrd="0" parTransId="{DA94A303-BC55-4A35-8317-5137441E29C9}" sibTransId="{218DC2FC-A0AC-4292-B250-4C8731C5B484}"/>
    <dgm:cxn modelId="{BE63AAFA-8A84-4190-88FC-9BB0753AB77B}" srcId="{C8DA8FAC-9075-42DE-863F-6BB873235038}" destId="{6DA14578-E032-4FD7-97F0-3C45CD13D105}" srcOrd="2" destOrd="0" parTransId="{DBC1C592-C6F7-4F60-A9B0-488AAAED497E}" sibTransId="{859B1FF7-C2F5-48FB-A862-E694D460768D}"/>
    <dgm:cxn modelId="{60CC4F87-E64D-420E-BE00-5A3270F89BCA}" type="presParOf" srcId="{04FCC171-058C-4F4C-9174-87DC9028E8EF}" destId="{BA5D3F4E-07A8-4303-93EB-AF8897C620C2}" srcOrd="0" destOrd="0" presId="urn:microsoft.com/office/officeart/2005/8/layout/vList2"/>
    <dgm:cxn modelId="{8A56613A-4B49-4117-A346-18D54FFC046D}" type="presParOf" srcId="{04FCC171-058C-4F4C-9174-87DC9028E8EF}" destId="{01D9C316-AE8F-48F0-99F9-D2E3131429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520D74-595F-4D07-8B96-244625D7FE7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E309E9-BA34-42E9-9156-77131F87DE60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050" b="1" dirty="0"/>
            <a:t>Static Friction</a:t>
          </a:r>
          <a:endParaRPr lang="en-US" sz="1050" dirty="0"/>
        </a:p>
      </dgm:t>
    </dgm:pt>
    <dgm:pt modelId="{C13F0715-AB17-4647-8CA3-F56BDC6746D1}" type="parTrans" cxnId="{1AB69595-6F4F-421A-BAA3-B8430046DCAF}">
      <dgm:prSet/>
      <dgm:spPr/>
      <dgm:t>
        <a:bodyPr/>
        <a:lstStyle/>
        <a:p>
          <a:endParaRPr lang="en-US"/>
        </a:p>
      </dgm:t>
    </dgm:pt>
    <dgm:pt modelId="{8636A2CD-AC5E-454D-969D-3A7198A0BD89}" type="sibTrans" cxnId="{1AB69595-6F4F-421A-BAA3-B8430046DCAF}">
      <dgm:prSet/>
      <dgm:spPr/>
      <dgm:t>
        <a:bodyPr/>
        <a:lstStyle/>
        <a:p>
          <a:endParaRPr lang="en-US"/>
        </a:p>
      </dgm:t>
    </dgm:pt>
    <dgm:pt modelId="{B42F6E64-8B86-41EA-92FB-DF7A6910A647}">
      <dgm:prSet custT="1"/>
      <dgm:spPr/>
      <dgm:t>
        <a:bodyPr/>
        <a:lstStyle/>
        <a:p>
          <a:pPr>
            <a:buNone/>
          </a:pPr>
          <a:r>
            <a:rPr lang="en-US" sz="900" dirty="0"/>
            <a:t>From experimental data [Eberle et al., 2010] </a:t>
          </a:r>
        </a:p>
      </dgm:t>
    </dgm:pt>
    <dgm:pt modelId="{6614E865-8682-485D-AF68-B6725A99FD07}" type="parTrans" cxnId="{93FB8B0D-49CB-42B1-9746-50AC3B877162}">
      <dgm:prSet/>
      <dgm:spPr/>
      <dgm:t>
        <a:bodyPr/>
        <a:lstStyle/>
        <a:p>
          <a:endParaRPr lang="en-US"/>
        </a:p>
      </dgm:t>
    </dgm:pt>
    <dgm:pt modelId="{D81CD0C0-6C53-424B-AA68-82E5875408CA}" type="sibTrans" cxnId="{93FB8B0D-49CB-42B1-9746-50AC3B877162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A4B7D73-E1E8-4093-B94D-29B1C2C95C7C}">
          <dgm:prSet/>
          <dgm:spPr/>
          <dgm:t>
            <a:bodyPr/>
            <a:lstStyle/>
            <a:p>
              <a:pPr>
                <a:buNone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2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12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200" b="1" i="1">
                        <a:latin typeface="Cambria Math" panose="02040503050406030204" pitchFamily="18" charset="0"/>
                      </a:rPr>
                      <m:t>𝟒𝟕</m:t>
                    </m:r>
                  </m:oMath>
                </m:oMathPara>
              </a14:m>
              <a:endParaRPr lang="en-US" sz="1200" b="1" dirty="0"/>
            </a:p>
          </dgm:t>
        </dgm:pt>
      </mc:Choice>
      <mc:Fallback xmlns="">
        <dgm:pt modelId="{1A4B7D73-E1E8-4093-B94D-29B1C2C95C7C}">
          <dgm:prSet/>
          <dgm:spPr/>
          <dgm:t>
            <a:bodyPr/>
            <a:lstStyle/>
            <a:p>
              <a:pPr>
                <a:buNone/>
              </a:pPr>
              <a:r>
                <a:rPr lang="el-GR" sz="1200" b="1" i="0"/>
                <a:t>𝝁</a:t>
              </a:r>
              <a:r>
                <a:rPr lang="en-US" sz="1200" b="1" i="0"/>
                <a:t>_𝒔=𝟎.𝟒</a:t>
              </a:r>
              <a:r>
                <a:rPr lang="el-GR" sz="1200" b="1" i="0"/>
                <a:t>𝟕</a:t>
              </a:r>
              <a:endParaRPr lang="en-US" sz="1200" b="1" dirty="0"/>
            </a:p>
          </dgm:t>
        </dgm:pt>
      </mc:Fallback>
    </mc:AlternateContent>
    <dgm:pt modelId="{0B0CD0EE-2C1D-4C73-921E-406C99F73718}" type="parTrans" cxnId="{B7B7854D-7CB8-4528-8E4E-EF9BAE5B0CE0}">
      <dgm:prSet/>
      <dgm:spPr/>
      <dgm:t>
        <a:bodyPr/>
        <a:lstStyle/>
        <a:p>
          <a:endParaRPr lang="en-US"/>
        </a:p>
      </dgm:t>
    </dgm:pt>
    <dgm:pt modelId="{FFA3A7AE-8F41-469C-BFE2-D0A7FD30E8ED}" type="sibTrans" cxnId="{B7B7854D-7CB8-4528-8E4E-EF9BAE5B0CE0}">
      <dgm:prSet/>
      <dgm:spPr/>
      <dgm:t>
        <a:bodyPr/>
        <a:lstStyle/>
        <a:p>
          <a:endParaRPr lang="en-US"/>
        </a:p>
      </dgm:t>
    </dgm:pt>
    <dgm:pt modelId="{43F4B57A-A463-4E0E-AE38-C67B9AD436F5}" type="pres">
      <dgm:prSet presAssocID="{EB520D74-595F-4D07-8B96-244625D7FE70}" presName="linear" presStyleCnt="0">
        <dgm:presLayoutVars>
          <dgm:animLvl val="lvl"/>
          <dgm:resizeHandles val="exact"/>
        </dgm:presLayoutVars>
      </dgm:prSet>
      <dgm:spPr/>
    </dgm:pt>
    <dgm:pt modelId="{FA5BDE4A-30E3-47CC-9710-596D1A7CB558}" type="pres">
      <dgm:prSet presAssocID="{07E309E9-BA34-42E9-9156-77131F87DE60}" presName="parentText" presStyleLbl="node1" presStyleIdx="0" presStyleCnt="1" custScaleY="60606" custLinFactNeighborX="-3693" custLinFactNeighborY="-598">
        <dgm:presLayoutVars>
          <dgm:chMax val="0"/>
          <dgm:bulletEnabled val="1"/>
        </dgm:presLayoutVars>
      </dgm:prSet>
      <dgm:spPr/>
    </dgm:pt>
    <dgm:pt modelId="{534C7740-9573-4447-80DD-D23314A8ACAE}" type="pres">
      <dgm:prSet presAssocID="{07E309E9-BA34-42E9-9156-77131F87DE60}" presName="childText" presStyleLbl="revTx" presStyleIdx="0" presStyleCnt="1" custScaleY="99126">
        <dgm:presLayoutVars>
          <dgm:bulletEnabled val="1"/>
        </dgm:presLayoutVars>
      </dgm:prSet>
      <dgm:spPr/>
    </dgm:pt>
  </dgm:ptLst>
  <dgm:cxnLst>
    <dgm:cxn modelId="{93FB8B0D-49CB-42B1-9746-50AC3B877162}" srcId="{07E309E9-BA34-42E9-9156-77131F87DE60}" destId="{B42F6E64-8B86-41EA-92FB-DF7A6910A647}" srcOrd="0" destOrd="0" parTransId="{6614E865-8682-485D-AF68-B6725A99FD07}" sibTransId="{D81CD0C0-6C53-424B-AA68-82E5875408CA}"/>
    <dgm:cxn modelId="{92172817-C814-4776-BBE6-C7CA7BBEDB20}" type="presOf" srcId="{B42F6E64-8B86-41EA-92FB-DF7A6910A647}" destId="{534C7740-9573-4447-80DD-D23314A8ACAE}" srcOrd="0" destOrd="0" presId="urn:microsoft.com/office/officeart/2005/8/layout/vList2"/>
    <dgm:cxn modelId="{9E422664-B9EB-4E62-8262-D8F258153EC6}" type="presOf" srcId="{EB520D74-595F-4D07-8B96-244625D7FE70}" destId="{43F4B57A-A463-4E0E-AE38-C67B9AD436F5}" srcOrd="0" destOrd="0" presId="urn:microsoft.com/office/officeart/2005/8/layout/vList2"/>
    <dgm:cxn modelId="{5BC3584A-4AF8-432E-B818-7DEDD4EF4100}" type="presOf" srcId="{1A4B7D73-E1E8-4093-B94D-29B1C2C95C7C}" destId="{534C7740-9573-4447-80DD-D23314A8ACAE}" srcOrd="0" destOrd="1" presId="urn:microsoft.com/office/officeart/2005/8/layout/vList2"/>
    <dgm:cxn modelId="{B7B7854D-7CB8-4528-8E4E-EF9BAE5B0CE0}" srcId="{07E309E9-BA34-42E9-9156-77131F87DE60}" destId="{1A4B7D73-E1E8-4093-B94D-29B1C2C95C7C}" srcOrd="1" destOrd="0" parTransId="{0B0CD0EE-2C1D-4C73-921E-406C99F73718}" sibTransId="{FFA3A7AE-8F41-469C-BFE2-D0A7FD30E8ED}"/>
    <dgm:cxn modelId="{DE67BA81-DA21-4BC0-9556-4588DBE50989}" type="presOf" srcId="{07E309E9-BA34-42E9-9156-77131F87DE60}" destId="{FA5BDE4A-30E3-47CC-9710-596D1A7CB558}" srcOrd="0" destOrd="0" presId="urn:microsoft.com/office/officeart/2005/8/layout/vList2"/>
    <dgm:cxn modelId="{1AB69595-6F4F-421A-BAA3-B8430046DCAF}" srcId="{EB520D74-595F-4D07-8B96-244625D7FE70}" destId="{07E309E9-BA34-42E9-9156-77131F87DE60}" srcOrd="0" destOrd="0" parTransId="{C13F0715-AB17-4647-8CA3-F56BDC6746D1}" sibTransId="{8636A2CD-AC5E-454D-969D-3A7198A0BD89}"/>
    <dgm:cxn modelId="{5FB0A53E-A18D-4D7F-91EC-5B840E642940}" type="presParOf" srcId="{43F4B57A-A463-4E0E-AE38-C67B9AD436F5}" destId="{FA5BDE4A-30E3-47CC-9710-596D1A7CB558}" srcOrd="0" destOrd="0" presId="urn:microsoft.com/office/officeart/2005/8/layout/vList2"/>
    <dgm:cxn modelId="{5B5EEF12-61D3-4B1B-8351-E4B4947AD673}" type="presParOf" srcId="{43F4B57A-A463-4E0E-AE38-C67B9AD436F5}" destId="{534C7740-9573-4447-80DD-D23314A8ACAE}" srcOrd="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520D74-595F-4D07-8B96-244625D7FE7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7E309E9-BA34-42E9-9156-77131F87DE60}">
      <dgm:prSet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1050" b="1" dirty="0"/>
            <a:t>Static Friction</a:t>
          </a:r>
          <a:endParaRPr lang="en-US" sz="1050" dirty="0"/>
        </a:p>
      </dgm:t>
    </dgm:pt>
    <dgm:pt modelId="{C13F0715-AB17-4647-8CA3-F56BDC6746D1}" type="parTrans" cxnId="{1AB69595-6F4F-421A-BAA3-B8430046DCAF}">
      <dgm:prSet/>
      <dgm:spPr/>
      <dgm:t>
        <a:bodyPr/>
        <a:lstStyle/>
        <a:p>
          <a:endParaRPr lang="en-US"/>
        </a:p>
      </dgm:t>
    </dgm:pt>
    <dgm:pt modelId="{8636A2CD-AC5E-454D-969D-3A7198A0BD89}" type="sibTrans" cxnId="{1AB69595-6F4F-421A-BAA3-B8430046DCAF}">
      <dgm:prSet/>
      <dgm:spPr/>
      <dgm:t>
        <a:bodyPr/>
        <a:lstStyle/>
        <a:p>
          <a:endParaRPr lang="en-US"/>
        </a:p>
      </dgm:t>
    </dgm:pt>
    <dgm:pt modelId="{B42F6E64-8B86-41EA-92FB-DF7A6910A647}">
      <dgm:prSet custT="1"/>
      <dgm:spPr>
        <a:blipFill>
          <a:blip xmlns:r="http://schemas.openxmlformats.org/officeDocument/2006/relationships" r:embed="rId1"/>
          <a:stretch>
            <a:fillRect t="-11429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6614E865-8682-485D-AF68-B6725A99FD07}" type="parTrans" cxnId="{93FB8B0D-49CB-42B1-9746-50AC3B877162}">
      <dgm:prSet/>
      <dgm:spPr/>
      <dgm:t>
        <a:bodyPr/>
        <a:lstStyle/>
        <a:p>
          <a:endParaRPr lang="en-US"/>
        </a:p>
      </dgm:t>
    </dgm:pt>
    <dgm:pt modelId="{D81CD0C0-6C53-424B-AA68-82E5875408CA}" type="sibTrans" cxnId="{93FB8B0D-49CB-42B1-9746-50AC3B877162}">
      <dgm:prSet/>
      <dgm:spPr/>
      <dgm:t>
        <a:bodyPr/>
        <a:lstStyle/>
        <a:p>
          <a:endParaRPr lang="en-US"/>
        </a:p>
      </dgm:t>
    </dgm:pt>
    <dgm:pt modelId="{1A4B7D73-E1E8-4093-B94D-29B1C2C95C7C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B0CD0EE-2C1D-4C73-921E-406C99F73718}" type="parTrans" cxnId="{B7B7854D-7CB8-4528-8E4E-EF9BAE5B0CE0}">
      <dgm:prSet/>
      <dgm:spPr/>
      <dgm:t>
        <a:bodyPr/>
        <a:lstStyle/>
        <a:p>
          <a:endParaRPr lang="en-US"/>
        </a:p>
      </dgm:t>
    </dgm:pt>
    <dgm:pt modelId="{FFA3A7AE-8F41-469C-BFE2-D0A7FD30E8ED}" type="sibTrans" cxnId="{B7B7854D-7CB8-4528-8E4E-EF9BAE5B0CE0}">
      <dgm:prSet/>
      <dgm:spPr/>
      <dgm:t>
        <a:bodyPr/>
        <a:lstStyle/>
        <a:p>
          <a:endParaRPr lang="en-US"/>
        </a:p>
      </dgm:t>
    </dgm:pt>
    <dgm:pt modelId="{43F4B57A-A463-4E0E-AE38-C67B9AD436F5}" type="pres">
      <dgm:prSet presAssocID="{EB520D74-595F-4D07-8B96-244625D7FE70}" presName="linear" presStyleCnt="0">
        <dgm:presLayoutVars>
          <dgm:animLvl val="lvl"/>
          <dgm:resizeHandles val="exact"/>
        </dgm:presLayoutVars>
      </dgm:prSet>
      <dgm:spPr/>
    </dgm:pt>
    <dgm:pt modelId="{FA5BDE4A-30E3-47CC-9710-596D1A7CB558}" type="pres">
      <dgm:prSet presAssocID="{07E309E9-BA34-42E9-9156-77131F87DE60}" presName="parentText" presStyleLbl="node1" presStyleIdx="0" presStyleCnt="1" custScaleY="60606" custLinFactNeighborX="-3693" custLinFactNeighborY="-598">
        <dgm:presLayoutVars>
          <dgm:chMax val="0"/>
          <dgm:bulletEnabled val="1"/>
        </dgm:presLayoutVars>
      </dgm:prSet>
      <dgm:spPr/>
    </dgm:pt>
    <dgm:pt modelId="{534C7740-9573-4447-80DD-D23314A8ACAE}" type="pres">
      <dgm:prSet presAssocID="{07E309E9-BA34-42E9-9156-77131F87DE60}" presName="childText" presStyleLbl="revTx" presStyleIdx="0" presStyleCnt="1" custScaleY="99126">
        <dgm:presLayoutVars>
          <dgm:bulletEnabled val="1"/>
        </dgm:presLayoutVars>
      </dgm:prSet>
      <dgm:spPr/>
    </dgm:pt>
  </dgm:ptLst>
  <dgm:cxnLst>
    <dgm:cxn modelId="{93FB8B0D-49CB-42B1-9746-50AC3B877162}" srcId="{07E309E9-BA34-42E9-9156-77131F87DE60}" destId="{B42F6E64-8B86-41EA-92FB-DF7A6910A647}" srcOrd="0" destOrd="0" parTransId="{6614E865-8682-485D-AF68-B6725A99FD07}" sibTransId="{D81CD0C0-6C53-424B-AA68-82E5875408CA}"/>
    <dgm:cxn modelId="{92172817-C814-4776-BBE6-C7CA7BBEDB20}" type="presOf" srcId="{B42F6E64-8B86-41EA-92FB-DF7A6910A647}" destId="{534C7740-9573-4447-80DD-D23314A8ACAE}" srcOrd="0" destOrd="0" presId="urn:microsoft.com/office/officeart/2005/8/layout/vList2"/>
    <dgm:cxn modelId="{9E422664-B9EB-4E62-8262-D8F258153EC6}" type="presOf" srcId="{EB520D74-595F-4D07-8B96-244625D7FE70}" destId="{43F4B57A-A463-4E0E-AE38-C67B9AD436F5}" srcOrd="0" destOrd="0" presId="urn:microsoft.com/office/officeart/2005/8/layout/vList2"/>
    <dgm:cxn modelId="{5BC3584A-4AF8-432E-B818-7DEDD4EF4100}" type="presOf" srcId="{1A4B7D73-E1E8-4093-B94D-29B1C2C95C7C}" destId="{534C7740-9573-4447-80DD-D23314A8ACAE}" srcOrd="0" destOrd="1" presId="urn:microsoft.com/office/officeart/2005/8/layout/vList2"/>
    <dgm:cxn modelId="{B7B7854D-7CB8-4528-8E4E-EF9BAE5B0CE0}" srcId="{07E309E9-BA34-42E9-9156-77131F87DE60}" destId="{1A4B7D73-E1E8-4093-B94D-29B1C2C95C7C}" srcOrd="1" destOrd="0" parTransId="{0B0CD0EE-2C1D-4C73-921E-406C99F73718}" sibTransId="{FFA3A7AE-8F41-469C-BFE2-D0A7FD30E8ED}"/>
    <dgm:cxn modelId="{DE67BA81-DA21-4BC0-9556-4588DBE50989}" type="presOf" srcId="{07E309E9-BA34-42E9-9156-77131F87DE60}" destId="{FA5BDE4A-30E3-47CC-9710-596D1A7CB558}" srcOrd="0" destOrd="0" presId="urn:microsoft.com/office/officeart/2005/8/layout/vList2"/>
    <dgm:cxn modelId="{1AB69595-6F4F-421A-BAA3-B8430046DCAF}" srcId="{EB520D74-595F-4D07-8B96-244625D7FE70}" destId="{07E309E9-BA34-42E9-9156-77131F87DE60}" srcOrd="0" destOrd="0" parTransId="{C13F0715-AB17-4647-8CA3-F56BDC6746D1}" sibTransId="{8636A2CD-AC5E-454D-969D-3A7198A0BD89}"/>
    <dgm:cxn modelId="{5FB0A53E-A18D-4D7F-91EC-5B840E642940}" type="presParOf" srcId="{43F4B57A-A463-4E0E-AE38-C67B9AD436F5}" destId="{FA5BDE4A-30E3-47CC-9710-596D1A7CB558}" srcOrd="0" destOrd="0" presId="urn:microsoft.com/office/officeart/2005/8/layout/vList2"/>
    <dgm:cxn modelId="{5B5EEF12-61D3-4B1B-8351-E4B4947AD673}" type="presParOf" srcId="{43F4B57A-A463-4E0E-AE38-C67B9AD436F5}" destId="{534C7740-9573-4447-80DD-D23314A8ACAE}" srcOrd="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D783070-D123-49AB-B01B-633119B8AF2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AD912AF-79C7-406F-8BFF-613B2F2BEE42}">
      <dgm:prSet custT="1"/>
      <dgm:spPr/>
      <dgm:t>
        <a:bodyPr/>
        <a:lstStyle/>
        <a:p>
          <a:pPr algn="ctr"/>
          <a:r>
            <a:rPr lang="en-US" sz="1400" b="1" dirty="0"/>
            <a:t>Boundary Conditions</a:t>
          </a:r>
          <a:endParaRPr lang="en-US" sz="1400" dirty="0"/>
        </a:p>
      </dgm:t>
    </dgm:pt>
    <dgm:pt modelId="{FCBF50DE-3D0C-4B4D-91BB-9215CACA4F1C}" type="parTrans" cxnId="{12F147C6-5918-4C8D-8C34-F5027A5612E8}">
      <dgm:prSet/>
      <dgm:spPr/>
      <dgm:t>
        <a:bodyPr/>
        <a:lstStyle/>
        <a:p>
          <a:endParaRPr lang="en-US"/>
        </a:p>
      </dgm:t>
    </dgm:pt>
    <dgm:pt modelId="{4609DF3C-8EA4-4FB5-9381-216F6E49C982}" type="sibTrans" cxnId="{12F147C6-5918-4C8D-8C34-F5027A5612E8}">
      <dgm:prSet/>
      <dgm:spPr/>
      <dgm:t>
        <a:bodyPr/>
        <a:lstStyle/>
        <a:p>
          <a:endParaRPr lang="en-US"/>
        </a:p>
      </dgm:t>
    </dgm:pt>
    <dgm:pt modelId="{D44CEE5C-D70B-459C-B897-91AA535E8E8E}" type="pres">
      <dgm:prSet presAssocID="{AD783070-D123-49AB-B01B-633119B8AF2B}" presName="linear" presStyleCnt="0">
        <dgm:presLayoutVars>
          <dgm:animLvl val="lvl"/>
          <dgm:resizeHandles val="exact"/>
        </dgm:presLayoutVars>
      </dgm:prSet>
      <dgm:spPr/>
    </dgm:pt>
    <dgm:pt modelId="{395F1EF3-6233-4049-87C8-4113D1B3C492}" type="pres">
      <dgm:prSet presAssocID="{DAD912AF-79C7-406F-8BFF-613B2F2BEE4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E8A51F-21BF-44D4-A07A-A3B1083F4ABC}" type="presOf" srcId="{DAD912AF-79C7-406F-8BFF-613B2F2BEE42}" destId="{395F1EF3-6233-4049-87C8-4113D1B3C492}" srcOrd="0" destOrd="0" presId="urn:microsoft.com/office/officeart/2005/8/layout/vList2"/>
    <dgm:cxn modelId="{C921C889-CC2E-4E06-8442-757563FB9700}" type="presOf" srcId="{AD783070-D123-49AB-B01B-633119B8AF2B}" destId="{D44CEE5C-D70B-459C-B897-91AA535E8E8E}" srcOrd="0" destOrd="0" presId="urn:microsoft.com/office/officeart/2005/8/layout/vList2"/>
    <dgm:cxn modelId="{12F147C6-5918-4C8D-8C34-F5027A5612E8}" srcId="{AD783070-D123-49AB-B01B-633119B8AF2B}" destId="{DAD912AF-79C7-406F-8BFF-613B2F2BEE42}" srcOrd="0" destOrd="0" parTransId="{FCBF50DE-3D0C-4B4D-91BB-9215CACA4F1C}" sibTransId="{4609DF3C-8EA4-4FB5-9381-216F6E49C982}"/>
    <dgm:cxn modelId="{B9118AB9-C5BC-4ED3-A04A-2959B0038538}" type="presParOf" srcId="{D44CEE5C-D70B-459C-B897-91AA535E8E8E}" destId="{395F1EF3-6233-4049-87C8-4113D1B3C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8017C-AAF5-469C-9C38-9DD313742CF6}">
      <dsp:nvSpPr>
        <dsp:cNvPr id="0" name=""/>
        <dsp:cNvSpPr/>
      </dsp:nvSpPr>
      <dsp:spPr>
        <a:xfrm>
          <a:off x="0" y="0"/>
          <a:ext cx="6097554" cy="33482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Proximal Femur Fractures</a:t>
          </a:r>
        </a:p>
      </dsp:txBody>
      <dsp:txXfrm>
        <a:off x="16345" y="16345"/>
        <a:ext cx="6064864" cy="302131"/>
      </dsp:txXfrm>
    </dsp:sp>
    <dsp:sp modelId="{0C951F4D-2348-4154-B497-A97E86EBC95E}">
      <dsp:nvSpPr>
        <dsp:cNvPr id="0" name=""/>
        <dsp:cNvSpPr/>
      </dsp:nvSpPr>
      <dsp:spPr>
        <a:xfrm>
          <a:off x="0" y="334989"/>
          <a:ext cx="6097554" cy="1299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Result of impact trauma and/or pathological conditions (osteoporosis)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By</a:t>
          </a:r>
          <a:r>
            <a:rPr lang="el-GR" sz="1200" kern="1200" dirty="0"/>
            <a:t> 2050, </a:t>
          </a:r>
          <a:r>
            <a:rPr lang="en-US" sz="1200" kern="1200" dirty="0"/>
            <a:t>estimated occurrence rate of </a:t>
          </a:r>
          <a:r>
            <a:rPr lang="el-GR" sz="1200" kern="1200" dirty="0"/>
            <a:t>4.5 </a:t>
          </a:r>
          <a:r>
            <a:rPr lang="en-US" sz="1200" kern="1200" dirty="0"/>
            <a:t>million</a:t>
          </a:r>
          <a:r>
            <a:rPr lang="el-GR" sz="1200" kern="1200" dirty="0"/>
            <a:t> </a:t>
          </a:r>
          <a:r>
            <a:rPr lang="en-US" sz="1200" kern="1200" dirty="0"/>
            <a:t>incidents</a:t>
          </a:r>
          <a:r>
            <a:rPr lang="el-GR" sz="1200" kern="1200" dirty="0"/>
            <a:t>/</a:t>
          </a:r>
          <a:r>
            <a:rPr lang="en-US" sz="1200" kern="1200" dirty="0"/>
            <a:t>year</a:t>
          </a:r>
          <a:r>
            <a:rPr lang="el-GR" sz="1200" kern="1200" dirty="0"/>
            <a:t> [</a:t>
          </a:r>
          <a:r>
            <a:rPr lang="en-US" sz="1200" kern="1200" dirty="0"/>
            <a:t>Cooper et al., 2011</a:t>
          </a:r>
          <a:r>
            <a:rPr lang="el-GR" sz="1200" kern="1200" dirty="0"/>
            <a:t>]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Great economic burden to healthcare systems </a:t>
          </a:r>
          <a:r>
            <a:rPr lang="el-GR" sz="1200" kern="1200" dirty="0"/>
            <a:t>(12.000$ </a:t>
          </a:r>
          <a:r>
            <a:rPr lang="en-US" sz="1200" kern="1200" dirty="0"/>
            <a:t>average cost per incident in the US in</a:t>
          </a:r>
          <a:r>
            <a:rPr lang="el-GR" sz="1200" kern="1200" dirty="0"/>
            <a:t> 2022 [</a:t>
          </a:r>
          <a:r>
            <a:rPr lang="en-US" sz="1200" kern="1200" dirty="0"/>
            <a:t>Ferris et al., 2022</a:t>
          </a:r>
          <a:r>
            <a:rPr lang="el-GR" sz="1200" kern="1200" dirty="0"/>
            <a:t>])</a:t>
          </a:r>
          <a:endParaRPr lang="en-US" sz="1200" kern="1200" dirty="0"/>
        </a:p>
      </dsp:txBody>
      <dsp:txXfrm>
        <a:off x="0" y="334989"/>
        <a:ext cx="6097554" cy="129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3A4E-1376-472E-90B0-721DF4351EDB}">
      <dsp:nvSpPr>
        <dsp:cNvPr id="0" name=""/>
        <dsp:cNvSpPr/>
      </dsp:nvSpPr>
      <dsp:spPr>
        <a:xfrm>
          <a:off x="0" y="5997"/>
          <a:ext cx="6097554" cy="45001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Basicervical</a:t>
          </a:r>
          <a:r>
            <a:rPr lang="en-US" sz="1600" kern="1200" dirty="0"/>
            <a:t> Femur Fractures</a:t>
          </a:r>
        </a:p>
      </dsp:txBody>
      <dsp:txXfrm>
        <a:off x="21968" y="27965"/>
        <a:ext cx="6053618" cy="406076"/>
      </dsp:txXfrm>
    </dsp:sp>
    <dsp:sp modelId="{D48930C4-F73D-4560-B327-FD7A470CDACF}">
      <dsp:nvSpPr>
        <dsp:cNvPr id="0" name=""/>
        <dsp:cNvSpPr/>
      </dsp:nvSpPr>
      <dsp:spPr>
        <a:xfrm>
          <a:off x="0" y="456010"/>
          <a:ext cx="6097554" cy="1709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200" kern="1200" dirty="0">
            <a:solidFill>
              <a:srgbClr val="00305E">
                <a:hueOff val="0"/>
                <a:satOff val="0"/>
                <a:lumOff val="0"/>
                <a:alphaOff val="0"/>
              </a:srgbClr>
            </a:solidFill>
            <a:latin typeface="Open Sans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Relatively rare subtype of proximal femur fractures </a:t>
          </a:r>
          <a:r>
            <a:rPr lang="el-GR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(1.8 – 7.6% </a:t>
          </a: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of total incidences </a:t>
          </a:r>
          <a:r>
            <a:rPr lang="el-GR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[</a:t>
          </a:r>
          <a:r>
            <a:rPr lang="en-US" sz="1200" kern="1200" dirty="0" err="1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Dekhne</a:t>
          </a: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 et al., 2021</a:t>
          </a:r>
          <a:r>
            <a:rPr lang="el-GR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])</a:t>
          </a:r>
          <a:endParaRPr lang="en-US" sz="1200" kern="1200" dirty="0">
            <a:solidFill>
              <a:srgbClr val="00305E">
                <a:hueOff val="0"/>
                <a:satOff val="0"/>
                <a:lumOff val="0"/>
                <a:alphaOff val="0"/>
              </a:srgbClr>
            </a:solidFill>
            <a:latin typeface="Open Sans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Unstable fractures, weightbearing promotes development of shear stress along fracture 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~50% of cases treated with osteosynthesis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305E">
                  <a:hueOff val="0"/>
                  <a:satOff val="0"/>
                  <a:lumOff val="0"/>
                  <a:alphaOff val="0"/>
                </a:srgbClr>
              </a:solidFill>
              <a:latin typeface="Open Sans"/>
              <a:ea typeface="+mn-ea"/>
              <a:cs typeface="+mn-cs"/>
            </a:rPr>
            <a:t>During surgical operation, reported relative rotation of the femoral head with respect to stem</a:t>
          </a:r>
        </a:p>
      </dsp:txBody>
      <dsp:txXfrm>
        <a:off x="0" y="456010"/>
        <a:ext cx="6097554" cy="1709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E333B-C749-437A-BAB5-354BA9ED1DB9}">
      <dsp:nvSpPr>
        <dsp:cNvPr id="0" name=""/>
        <dsp:cNvSpPr/>
      </dsp:nvSpPr>
      <dsp:spPr>
        <a:xfrm>
          <a:off x="0" y="0"/>
          <a:ext cx="5393774" cy="107814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Development of FE model to investigate biomechanical behavior of system during lag screw insertion</a:t>
          </a:r>
        </a:p>
      </dsp:txBody>
      <dsp:txXfrm>
        <a:off x="52631" y="52631"/>
        <a:ext cx="5288512" cy="972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2275B-55AC-4DF0-9F5A-D9AD467D2168}">
      <dsp:nvSpPr>
        <dsp:cNvPr id="0" name=""/>
        <dsp:cNvSpPr/>
      </dsp:nvSpPr>
      <dsp:spPr>
        <a:xfrm>
          <a:off x="0" y="0"/>
          <a:ext cx="5393774" cy="10789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Simulation of robotic arm control loop for semi-automated surgical procedure </a:t>
          </a:r>
          <a:r>
            <a:rPr lang="el-GR" sz="1400" kern="1200" dirty="0"/>
            <a:t> </a:t>
          </a:r>
          <a:endParaRPr lang="en-US" sz="1400" kern="1200" dirty="0"/>
        </a:p>
      </dsp:txBody>
      <dsp:txXfrm>
        <a:off x="52670" y="52670"/>
        <a:ext cx="5288434" cy="973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D3F4E-07A8-4303-93EB-AF8897C620C2}">
      <dsp:nvSpPr>
        <dsp:cNvPr id="0" name=""/>
        <dsp:cNvSpPr/>
      </dsp:nvSpPr>
      <dsp:spPr>
        <a:xfrm>
          <a:off x="0" y="980"/>
          <a:ext cx="2414986" cy="26851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Static-Dynamic Friction</a:t>
          </a:r>
          <a:endParaRPr lang="en-US" sz="1050" kern="1200" dirty="0"/>
        </a:p>
      </dsp:txBody>
      <dsp:txXfrm>
        <a:off x="13108" y="14088"/>
        <a:ext cx="2388770" cy="242295"/>
      </dsp:txXfrm>
    </dsp:sp>
    <dsp:sp modelId="{01D9C316-AE8F-48F0-99F9-D2E3131429EA}">
      <dsp:nvSpPr>
        <dsp:cNvPr id="0" name=""/>
        <dsp:cNvSpPr/>
      </dsp:nvSpPr>
      <dsp:spPr>
        <a:xfrm>
          <a:off x="0" y="269492"/>
          <a:ext cx="2414986" cy="970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76" tIns="15240" rIns="85344" bIns="15240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el-GR" sz="1200" b="1" i="1" kern="1200" smtClean="0">
                  <a:latin typeface="Cambria Math" panose="02040503050406030204" pitchFamily="18" charset="0"/>
                </a:rPr>
                <m:t>𝝁</m:t>
              </m:r>
              <m:d>
                <m:dPr>
                  <m:ctrlPr>
                    <a:rPr lang="el-GR" sz="1200" b="1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n-US" sz="1200" b="1" i="1" kern="1200">
                      <a:latin typeface="Cambria Math" panose="02040503050406030204" pitchFamily="18" charset="0"/>
                    </a:rPr>
                    <m:t>𝒗</m:t>
                  </m:r>
                </m:e>
              </m:d>
              <m:r>
                <a:rPr lang="en-US" sz="1200" b="1" i="1" kern="1200">
                  <a:latin typeface="Cambria Math" panose="02040503050406030204" pitchFamily="18" charset="0"/>
                </a:rPr>
                <m:t>= </m:t>
              </m:r>
              <m:sSub>
                <m:sSubPr>
                  <m:ctrlPr>
                    <a:rPr lang="en-US" sz="1200" b="1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1200" b="1" i="1" kern="1200">
                      <a:latin typeface="Cambria Math" panose="02040503050406030204" pitchFamily="18" charset="0"/>
                    </a:rPr>
                    <m:t>𝝁</m:t>
                  </m:r>
                </m:e>
                <m:sub>
                  <m:r>
                    <a:rPr lang="en-US" sz="1200" b="1" i="1" kern="1200">
                      <a:latin typeface="Cambria Math" panose="02040503050406030204" pitchFamily="18" charset="0"/>
                    </a:rPr>
                    <m:t>𝒅</m:t>
                  </m:r>
                </m:sub>
              </m:sSub>
              <m:r>
                <a:rPr lang="el-GR" sz="1200" b="1" i="1" kern="1200">
                  <a:latin typeface="Cambria Math" panose="02040503050406030204" pitchFamily="18" charset="0"/>
                </a:rPr>
                <m:t>+(</m:t>
              </m:r>
              <m:sSub>
                <m:sSubPr>
                  <m:ctrlPr>
                    <a:rPr lang="en-US" sz="1200" b="1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1200" b="1" i="1" kern="1200">
                      <a:latin typeface="Cambria Math" panose="02040503050406030204" pitchFamily="18" charset="0"/>
                    </a:rPr>
                    <m:t>𝝁</m:t>
                  </m:r>
                </m:e>
                <m:sub>
                  <m:r>
                    <a:rPr lang="en-US" sz="1200" b="1" i="1" kern="1200">
                      <a:latin typeface="Cambria Math" panose="02040503050406030204" pitchFamily="18" charset="0"/>
                    </a:rPr>
                    <m:t>𝒔</m:t>
                  </m:r>
                </m:sub>
              </m:sSub>
            </m:oMath>
          </a14:m>
          <a:r>
            <a:rPr lang="el-GR" sz="1200" b="1" kern="1200" dirty="0"/>
            <a:t> -</a:t>
          </a:r>
          <a:r>
            <a:rPr lang="en-US" sz="1200" b="1" kern="1200" dirty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1200" b="1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l-GR" sz="1200" b="1" i="1" kern="1200">
                      <a:latin typeface="Cambria Math" panose="02040503050406030204" pitchFamily="18" charset="0"/>
                    </a:rPr>
                    <m:t>𝝁</m:t>
                  </m:r>
                </m:e>
                <m:sub>
                  <m:r>
                    <a:rPr lang="en-US" sz="1200" b="1" i="1" kern="1200">
                      <a:latin typeface="Cambria Math" panose="02040503050406030204" pitchFamily="18" charset="0"/>
                    </a:rPr>
                    <m:t>𝒅</m:t>
                  </m:r>
                </m:sub>
              </m:sSub>
              <m:r>
                <a:rPr lang="el-GR" sz="1200" b="1" i="1" kern="1200">
                  <a:latin typeface="Cambria Math" panose="02040503050406030204" pitchFamily="18" charset="0"/>
                </a:rPr>
                <m:t>)</m:t>
              </m:r>
              <m:sSup>
                <m:sSupPr>
                  <m:ctrlPr>
                    <a:rPr lang="el-GR" sz="1200" b="1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n-US" sz="1200" b="1" i="1" kern="1200">
                      <a:latin typeface="Cambria Math" panose="02040503050406030204" pitchFamily="18" charset="0"/>
                    </a:rPr>
                    <m:t>𝒆</m:t>
                  </m:r>
                </m:e>
                <m:sup>
                  <m:r>
                    <a:rPr lang="en-US" sz="1200" b="1" i="1" kern="1200">
                      <a:latin typeface="Cambria Math" panose="02040503050406030204" pitchFamily="18" charset="0"/>
                    </a:rPr>
                    <m:t>−</m:t>
                  </m:r>
                  <m:r>
                    <a:rPr lang="en-US" sz="1200" b="1" i="1" kern="1200">
                      <a:latin typeface="Cambria Math" panose="02040503050406030204" pitchFamily="18" charset="0"/>
                    </a:rPr>
                    <m:t>𝒄𝒗</m:t>
                  </m:r>
                </m:sup>
              </m:sSup>
            </m:oMath>
          </a14:m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900" kern="1200" dirty="0"/>
            <a:t>From experimental data</a:t>
          </a:r>
          <a:r>
            <a:rPr lang="el-GR" sz="900" kern="1200" dirty="0"/>
            <a:t> </a:t>
          </a:r>
          <a:r>
            <a:rPr lang="en-US" sz="900" kern="1200" dirty="0"/>
            <a:t>[Grant et al., 2007]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000" b="1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1000" b="1" i="1" kern="1200">
                        <a:latin typeface="Cambria Math" panose="02040503050406030204" pitchFamily="18" charset="0"/>
                      </a:rPr>
                      <m:t>𝝁</m:t>
                    </m:r>
                  </m:e>
                  <m:sub>
                    <m:r>
                      <a:rPr lang="en-US" sz="1000" b="1" i="1" kern="1200">
                        <a:latin typeface="Cambria Math" panose="02040503050406030204" pitchFamily="18" charset="0"/>
                      </a:rPr>
                      <m:t>𝒅</m:t>
                    </m:r>
                  </m:sub>
                </m:sSub>
                <m:r>
                  <a:rPr lang="en-US" sz="1000" b="1" i="1" kern="1200">
                    <a:latin typeface="Cambria Math" panose="02040503050406030204" pitchFamily="18" charset="0"/>
                  </a:rPr>
                  <m:t>=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𝟎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.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𝟑𝟕</m:t>
                </m:r>
                <m:r>
                  <a:rPr lang="en-US" sz="1000" b="0" i="1" kern="1200">
                    <a:latin typeface="Cambria Math" panose="02040503050406030204" pitchFamily="18" charset="0"/>
                  </a:rPr>
                  <m:t>, </m:t>
                </m:r>
                <m:r>
                  <a:rPr lang="en-US" sz="1000" b="0" i="1" kern="1200" smtClean="0">
                    <a:latin typeface="Cambria Math" panose="02040503050406030204" pitchFamily="18" charset="0"/>
                  </a:rPr>
                  <m:t> </m:t>
                </m:r>
                <m:sSub>
                  <m:sSubPr>
                    <m:ctrlPr>
                      <a:rPr lang="en-US" sz="1000" b="1" i="1" kern="120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1000" b="1" i="1" kern="1200">
                        <a:latin typeface="Cambria Math" panose="02040503050406030204" pitchFamily="18" charset="0"/>
                      </a:rPr>
                      <m:t>𝝁</m:t>
                    </m:r>
                  </m:e>
                  <m:sub>
                    <m:r>
                      <a:rPr lang="en-US" sz="1000" b="1" i="1" kern="1200">
                        <a:latin typeface="Cambria Math" panose="02040503050406030204" pitchFamily="18" charset="0"/>
                      </a:rPr>
                      <m:t>𝒔</m:t>
                    </m:r>
                  </m:sub>
                </m:sSub>
                <m:r>
                  <a:rPr lang="en-US" sz="1000" b="1" i="1" kern="1200">
                    <a:latin typeface="Cambria Math" panose="02040503050406030204" pitchFamily="18" charset="0"/>
                  </a:rPr>
                  <m:t>=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𝟎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.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𝟒𝟏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,  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𝒄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=</m:t>
                </m:r>
                <m:r>
                  <a:rPr lang="en-US" sz="1000" b="1" i="1" kern="1200">
                    <a:latin typeface="Cambria Math" panose="02040503050406030204" pitchFamily="18" charset="0"/>
                  </a:rPr>
                  <m:t>𝟏𝟎</m:t>
                </m:r>
              </m:oMath>
            </m:oMathPara>
          </a14:m>
          <a:endParaRPr lang="en-US" sz="1000" b="1" kern="1200" dirty="0"/>
        </a:p>
      </dsp:txBody>
      <dsp:txXfrm>
        <a:off x="0" y="269492"/>
        <a:ext cx="2414986" cy="9703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BDE4A-30E3-47CC-9710-596D1A7CB558}">
      <dsp:nvSpPr>
        <dsp:cNvPr id="0" name=""/>
        <dsp:cNvSpPr/>
      </dsp:nvSpPr>
      <dsp:spPr>
        <a:xfrm>
          <a:off x="0" y="1"/>
          <a:ext cx="2567899" cy="294981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/>
            <a:t>Static Friction</a:t>
          </a:r>
          <a:endParaRPr lang="en-US" sz="1050" kern="1200" dirty="0"/>
        </a:p>
      </dsp:txBody>
      <dsp:txXfrm>
        <a:off x="14400" y="14401"/>
        <a:ext cx="2539099" cy="266181"/>
      </dsp:txXfrm>
    </dsp:sp>
    <dsp:sp modelId="{534C7740-9573-4447-80DD-D23314A8ACAE}">
      <dsp:nvSpPr>
        <dsp:cNvPr id="0" name=""/>
        <dsp:cNvSpPr/>
      </dsp:nvSpPr>
      <dsp:spPr>
        <a:xfrm>
          <a:off x="0" y="297557"/>
          <a:ext cx="2567899" cy="426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1" tIns="11430" rIns="64008" bIns="1143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900" kern="1200" dirty="0"/>
            <a:t>From experimental data [Eberle et al., 2010]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sz="1200" b="1" i="1" kern="1200" smtClean="0"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 lang="el-GR" sz="1200" b="1" i="1" kern="1200">
                        <a:latin typeface="Cambria Math" panose="02040503050406030204" pitchFamily="18" charset="0"/>
                      </a:rPr>
                      <m:t>𝝁</m:t>
                    </m:r>
                  </m:e>
                  <m:sub>
                    <m:r>
                      <a:rPr lang="en-US" sz="1200" b="1" i="1" kern="1200">
                        <a:latin typeface="Cambria Math" panose="02040503050406030204" pitchFamily="18" charset="0"/>
                      </a:rPr>
                      <m:t>𝒔</m:t>
                    </m:r>
                  </m:sub>
                </m:sSub>
                <m:r>
                  <a:rPr lang="en-US" sz="1200" b="1" i="1" kern="1200">
                    <a:latin typeface="Cambria Math" panose="02040503050406030204" pitchFamily="18" charset="0"/>
                  </a:rPr>
                  <m:t>=</m:t>
                </m:r>
                <m:r>
                  <a:rPr lang="en-US" sz="1200" b="1" i="1" kern="1200">
                    <a:latin typeface="Cambria Math" panose="02040503050406030204" pitchFamily="18" charset="0"/>
                  </a:rPr>
                  <m:t>𝟎</m:t>
                </m:r>
                <m:r>
                  <a:rPr lang="en-US" sz="1200" b="1" i="1" kern="1200">
                    <a:latin typeface="Cambria Math" panose="02040503050406030204" pitchFamily="18" charset="0"/>
                  </a:rPr>
                  <m:t>.</m:t>
                </m:r>
                <m:r>
                  <a:rPr lang="en-US" sz="1200" b="1" i="1" kern="1200">
                    <a:latin typeface="Cambria Math" panose="02040503050406030204" pitchFamily="18" charset="0"/>
                  </a:rPr>
                  <m:t>𝟒𝟕</m:t>
                </m:r>
              </m:oMath>
            </m:oMathPara>
          </a14:m>
          <a:endParaRPr lang="en-US" sz="1200" b="1" kern="1200" dirty="0"/>
        </a:p>
      </dsp:txBody>
      <dsp:txXfrm>
        <a:off x="0" y="297557"/>
        <a:ext cx="2567899" cy="426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F1EF3-6233-4049-87C8-4113D1B3C492}">
      <dsp:nvSpPr>
        <dsp:cNvPr id="0" name=""/>
        <dsp:cNvSpPr/>
      </dsp:nvSpPr>
      <dsp:spPr>
        <a:xfrm>
          <a:off x="0" y="146"/>
          <a:ext cx="2408032" cy="3382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Boundary Conditions</a:t>
          </a:r>
          <a:endParaRPr lang="en-US" sz="1400" kern="1200" dirty="0"/>
        </a:p>
      </dsp:txBody>
      <dsp:txXfrm>
        <a:off x="16512" y="16658"/>
        <a:ext cx="2375008" cy="3052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C6BD5-CDDC-4263-B9D4-ACDDDF9C4C5C}">
      <dsp:nvSpPr>
        <dsp:cNvPr id="0" name=""/>
        <dsp:cNvSpPr/>
      </dsp:nvSpPr>
      <dsp:spPr>
        <a:xfrm rot="5400000">
          <a:off x="5473263" y="-1914829"/>
          <a:ext cx="1695562" cy="594921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Sliding at fracture governed by frictional forces at the bone-implant interface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Novel surgical method application results in very small femoral head rotation relative to the stem, improving post-surgical fracture reduction</a:t>
          </a:r>
        </a:p>
      </dsp:txBody>
      <dsp:txXfrm rot="-5400000">
        <a:off x="3346436" y="294769"/>
        <a:ext cx="5866447" cy="1530020"/>
      </dsp:txXfrm>
    </dsp:sp>
    <dsp:sp modelId="{A0AB3E99-B341-4705-B799-77BFA19E0822}">
      <dsp:nvSpPr>
        <dsp:cNvPr id="0" name=""/>
        <dsp:cNvSpPr/>
      </dsp:nvSpPr>
      <dsp:spPr>
        <a:xfrm>
          <a:off x="0" y="53"/>
          <a:ext cx="3346435" cy="21194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Finite Element Model</a:t>
          </a:r>
        </a:p>
      </dsp:txBody>
      <dsp:txXfrm>
        <a:off x="103463" y="103516"/>
        <a:ext cx="3139509" cy="1912527"/>
      </dsp:txXfrm>
    </dsp:sp>
    <dsp:sp modelId="{D050465E-FFE2-4383-885F-DED9923031F6}">
      <dsp:nvSpPr>
        <dsp:cNvPr id="0" name=""/>
        <dsp:cNvSpPr/>
      </dsp:nvSpPr>
      <dsp:spPr>
        <a:xfrm rot="5400000">
          <a:off x="5473263" y="310596"/>
          <a:ext cx="1695562" cy="594921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Position control system showed very good response with minimal errors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Force control system introduced errors </a:t>
          </a:r>
          <a:r>
            <a:rPr lang="el-GR" sz="1600" kern="1200" dirty="0"/>
            <a:t>(-7.5% </a:t>
          </a:r>
          <a:r>
            <a:rPr lang="en-US" sz="1600" kern="1200" dirty="0"/>
            <a:t>to</a:t>
          </a:r>
          <a:r>
            <a:rPr lang="el-GR" sz="1600" kern="1200" dirty="0"/>
            <a:t> 5%), </a:t>
          </a:r>
          <a:r>
            <a:rPr lang="en-US" sz="1600" kern="1200" dirty="0"/>
            <a:t>at critical points for the procedure</a:t>
          </a:r>
          <a:r>
            <a:rPr lang="el-GR" sz="1600" kern="1200" dirty="0"/>
            <a:t> </a:t>
          </a:r>
          <a:endParaRPr lang="en-US" sz="1600" kern="1200" dirty="0"/>
        </a:p>
      </dsp:txBody>
      <dsp:txXfrm rot="-5400000">
        <a:off x="3346436" y="2520195"/>
        <a:ext cx="5866447" cy="1530020"/>
      </dsp:txXfrm>
    </dsp:sp>
    <dsp:sp modelId="{46F0750D-BD7B-4E5C-8207-7426957097E7}">
      <dsp:nvSpPr>
        <dsp:cNvPr id="0" name=""/>
        <dsp:cNvSpPr/>
      </dsp:nvSpPr>
      <dsp:spPr>
        <a:xfrm>
          <a:off x="0" y="2225478"/>
          <a:ext cx="3346435" cy="211945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Robotic Arm Simulation</a:t>
          </a:r>
        </a:p>
      </dsp:txBody>
      <dsp:txXfrm>
        <a:off x="103463" y="2328941"/>
        <a:ext cx="3139509" cy="1912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Open Sans" panose="020B0606030504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>
                <a:latin typeface="Open Sans" panose="020B0606030504020204" pitchFamily="34" charset="0"/>
              </a:rPr>
              <a:t>10.06.2025</a:t>
            </a:fld>
            <a:endParaRPr lang="de-DE" dirty="0">
              <a:latin typeface="Open Sans" panose="020B0606030504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Open Sans" panose="020B0606030504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>
                <a:latin typeface="Open Sans" panose="020B0606030504020204" pitchFamily="34" charset="0"/>
              </a:rPr>
              <a:t>‹#›</a:t>
            </a:fld>
            <a:endParaRPr lang="de-DE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347435D3-23A6-45D3-8DFA-7317DC1E7A64}" type="datetimeFigureOut">
              <a:rPr lang="de-DE" smtClean="0"/>
              <a:pPr/>
              <a:t>10.06.2025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panose="020B0606030504020204" pitchFamily="34" charset="0"/>
              </a:defRPr>
            </a:lvl1pPr>
          </a:lstStyle>
          <a:p>
            <a:fld id="{2969AC09-DF60-43F4-96BF-67D4D9A7409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Edit subtitle master format template by clicking</a:t>
            </a:r>
          </a:p>
          <a:p>
            <a:r>
              <a:rPr lang="en-GB" noProof="0" dirty="0"/>
              <a:t>Place or occasion of the presentation // Saturday, January 13, 2018</a:t>
            </a:r>
            <a:endParaRPr lang="en-US" noProof="0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Surname Name</a:t>
            </a:r>
            <a:br>
              <a:rPr lang="en-US" noProof="0" dirty="0"/>
            </a:br>
            <a:r>
              <a:rPr lang="de-DE" noProof="0" dirty="0"/>
              <a:t>University </a:t>
            </a:r>
            <a:r>
              <a:rPr lang="de-DE" noProof="0" dirty="0" err="1"/>
              <a:t>of</a:t>
            </a:r>
            <a:r>
              <a:rPr lang="de-DE" noProof="0" dirty="0"/>
              <a:t> Patras, </a:t>
            </a:r>
            <a:r>
              <a:rPr lang="de-DE" noProof="0" dirty="0" err="1"/>
              <a:t>Greece</a:t>
            </a:r>
            <a:endParaRPr lang="en-US" noProof="0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title master format by clicking </a:t>
            </a:r>
            <a:endParaRPr lang="en-US" noProof="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5" y="241717"/>
            <a:ext cx="1737624" cy="63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dirty="0"/>
              <a:t>Edit title master format by clicking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ροτεινόμενη Βιβλι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l-GR" dirty="0"/>
              <a:t>Προτεινόμενη Βιβλιογραφία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53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GB" dirty="0"/>
              <a:t>Edit title master format by clicking 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30288"/>
            <a:ext cx="12192000" cy="5099050"/>
          </a:xfrm>
        </p:spPr>
        <p:txBody>
          <a:bodyPr/>
          <a:lstStyle>
            <a:lvl1pPr marL="0" marR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Add image by clicking 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86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GB" dirty="0"/>
              <a:t>Add image by clicking icon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3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noProof="0" dirty="0"/>
              <a:t>Edit title master format by clicking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117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,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Slide title </a:t>
            </a:r>
          </a:p>
        </p:txBody>
      </p:sp>
    </p:spTree>
    <p:extLst>
      <p:ext uri="{BB962C8B-B14F-4D97-AF65-F5344CB8AC3E}">
        <p14:creationId xmlns:p14="http://schemas.microsoft.com/office/powerpoint/2010/main" val="252703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el, 2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3" y="1804595"/>
            <a:ext cx="5520000" cy="360919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 dirty="0"/>
              <a:t>Slide title 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335088" y="1803494"/>
            <a:ext cx="5520000" cy="360919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6000" y="1262102"/>
            <a:ext cx="5522027" cy="360919"/>
          </a:xfrm>
        </p:spPr>
        <p:txBody>
          <a:bodyPr anchor="ctr"/>
          <a:lstStyle>
            <a:lvl1pPr marL="0" indent="0" algn="l">
              <a:buNone/>
              <a:defRPr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36000" y="1263216"/>
            <a:ext cx="5522027" cy="360919"/>
          </a:xfrm>
        </p:spPr>
        <p:txBody>
          <a:bodyPr anchor="ctr"/>
          <a:lstStyle>
            <a:lvl1pPr marL="0" indent="0" algn="l">
              <a:buNone/>
              <a:defRPr b="1"/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4" y="5594244"/>
            <a:ext cx="11521017" cy="419206"/>
          </a:xfrm>
        </p:spPr>
        <p:txBody>
          <a:bodyPr/>
          <a:lstStyle>
            <a:lvl1pPr marL="343792" indent="-343792">
              <a:buFont typeface="Wingdings" pitchFamily="2" charset="2"/>
              <a:buChar char=""/>
              <a:defRPr b="1"/>
            </a:lvl1pPr>
          </a:lstStyle>
          <a:p>
            <a:pPr lvl="0"/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162394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84190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br>
              <a:rPr lang="en-US" noProof="0" dirty="0"/>
            </a:br>
            <a:r>
              <a:rPr lang="en-US" noProof="0" dirty="0"/>
              <a:t>Ort </a:t>
            </a:r>
            <a:r>
              <a:rPr lang="en-US" noProof="0" dirty="0" err="1"/>
              <a:t>oder</a:t>
            </a:r>
            <a:r>
              <a:rPr lang="en-US" noProof="0" dirty="0"/>
              <a:t> </a:t>
            </a:r>
            <a:r>
              <a:rPr lang="en-US" noProof="0" dirty="0" err="1"/>
              <a:t>Anlass</a:t>
            </a:r>
            <a:r>
              <a:rPr lang="en-US" noProof="0" dirty="0"/>
              <a:t> des </a:t>
            </a:r>
            <a:r>
              <a:rPr lang="en-US" noProof="0" dirty="0" err="1"/>
              <a:t>Vortrags</a:t>
            </a:r>
            <a:r>
              <a:rPr lang="en-US" noProof="0" dirty="0"/>
              <a:t> // </a:t>
            </a:r>
            <a:r>
              <a:rPr lang="en-US" noProof="0" dirty="0" err="1"/>
              <a:t>Samstag</a:t>
            </a:r>
            <a:r>
              <a:rPr lang="en-US" noProof="0" dirty="0"/>
              <a:t>, 13. </a:t>
            </a:r>
            <a:r>
              <a:rPr lang="en-US" noProof="0" dirty="0" err="1"/>
              <a:t>Januar</a:t>
            </a:r>
            <a:r>
              <a:rPr lang="en-US" noProof="0" dirty="0"/>
              <a:t>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/>
              <a:t>First name Last name</a:t>
            </a:r>
            <a:br>
              <a:rPr lang="en-US" noProof="0" dirty="0"/>
            </a:br>
            <a:r>
              <a:rPr lang="de-DE" noProof="0" dirty="0"/>
              <a:t>University </a:t>
            </a:r>
            <a:r>
              <a:rPr lang="de-DE" noProof="0" dirty="0" err="1"/>
              <a:t>of</a:t>
            </a:r>
            <a:r>
              <a:rPr lang="de-DE" noProof="0" dirty="0"/>
              <a:t> Patras, </a:t>
            </a:r>
            <a:r>
              <a:rPr lang="de-DE" noProof="0" dirty="0" err="1"/>
              <a:t>Greec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 vert="horz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Edit title master format by clicking 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5" y="349731"/>
            <a:ext cx="1414056" cy="5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0510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GB" noProof="0" dirty="0"/>
              <a:t>Edit title master format by clicking</a:t>
            </a:r>
            <a:endParaRPr lang="en-US" noProof="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 hasCustomPrompt="1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47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1930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08" imgH="408" progId="TCLayout.ActiveDocument.1">
                  <p:embed/>
                </p:oleObj>
              </mc:Choice>
              <mc:Fallback>
                <p:oleObj name="think-cell Folie" r:id="rId3" imgW="408" imgH="408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>
            <a:off x="0" y="1"/>
            <a:ext cx="12192000" cy="5751869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387259"/>
            <a:ext cx="10580687" cy="1198491"/>
          </a:xfr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Edit title master format by clicking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319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D1ED0-6213-4B54-B864-A11AF7244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1041B95-6070-40A8-AD81-F8956A162AF5}"/>
              </a:ext>
            </a:extLst>
          </p:cNvPr>
          <p:cNvSpPr/>
          <p:nvPr userDrawn="1"/>
        </p:nvSpPr>
        <p:spPr>
          <a:xfrm>
            <a:off x="0" y="3082670"/>
            <a:ext cx="12192000" cy="2722593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76B85EB7-835C-41C5-8A69-879866137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49690" y="1472594"/>
            <a:ext cx="9005709" cy="1231106"/>
          </a:xfrm>
          <a:ln>
            <a:noFill/>
          </a:ln>
        </p:spPr>
        <p:txBody>
          <a:bodyPr vert="horz" lIns="0" tIns="0" rIns="0" bIns="0" rtlCol="0" anchor="ctr" anchorCtr="0">
            <a:normAutofit/>
          </a:bodyPr>
          <a:lstStyle>
            <a:lvl1pPr>
              <a:defRPr lang="en-US" sz="7200" b="1" baseline="0" noProof="0" dirty="0">
                <a:solidFill>
                  <a:srgbClr val="004076"/>
                </a:solidFill>
                <a:latin typeface="+mn-lt"/>
                <a:ea typeface="Verdana" panose="020B0604030504040204" pitchFamily="34" charset="0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noProof="0" dirty="0"/>
              <a:t>Topic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994B2130-6FEB-48C3-8A52-20D4793C2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472594"/>
            <a:ext cx="1352672" cy="1107996"/>
          </a:xfr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7200" b="1" noProof="0" dirty="0">
                <a:solidFill>
                  <a:srgbClr val="00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 defTabSz="822960"/>
            <a:r>
              <a:rPr lang="en-US" noProof="0" dirty="0"/>
              <a:t>X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F714902-5131-40B0-9782-2B4A95DDDA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49689" y="3254375"/>
            <a:ext cx="9005709" cy="2439416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>
              <a:defRPr kumimoji="0" lang="de-DE" sz="240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X.1. 	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Subtopic 1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X.2.	Subtopic 2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X.3.	Subtopic 3</a:t>
            </a:r>
          </a:p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X.4.	Subtopic 4</a:t>
            </a:r>
          </a:p>
        </p:txBody>
      </p:sp>
    </p:spTree>
    <p:extLst>
      <p:ext uri="{BB962C8B-B14F-4D97-AF65-F5344CB8AC3E}">
        <p14:creationId xmlns:p14="http://schemas.microsoft.com/office/powerpoint/2010/main" val="4515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noProof="0" dirty="0" err="1"/>
              <a:t>Bild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auf Symbol </a:t>
            </a:r>
            <a:r>
              <a:rPr lang="en-US" noProof="0" dirty="0" err="1"/>
              <a:t>hinzufügen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Edit title master format by clicking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0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Edit title master format by clicking 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6880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0" name="Τίτλος 9">
            <a:extLst>
              <a:ext uri="{FF2B5EF4-FFF2-40B4-BE49-F238E27FC236}">
                <a16:creationId xmlns:a16="http://schemas.microsoft.com/office/drawing/2014/main" id="{055E9241-9722-7706-84A5-595557331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GB" noProof="0" dirty="0"/>
              <a:t>Edit title master format by clicking </a:t>
            </a:r>
            <a:endParaRPr lang="en-US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49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dcim.science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www.mead.upatras.gr/en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879163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" imgW="408" imgH="408" progId="TCLayout.ActiveDocument.1">
                  <p:embed/>
                </p:oleObj>
              </mc:Choice>
              <mc:Fallback>
                <p:oleObj name="think-cell Folie" r:id="rId19" imgW="408" imgH="40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This is a headline </a:t>
            </a:r>
            <a:br>
              <a:rPr lang="en-GB" noProof="0" dirty="0"/>
            </a:br>
            <a:r>
              <a:rPr lang="en-GB" noProof="0" dirty="0"/>
              <a:t>in two lines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First text level (16pt)</a:t>
            </a:r>
          </a:p>
          <a:p>
            <a:pPr lvl="1"/>
            <a:r>
              <a:rPr lang="en-US" noProof="0" dirty="0"/>
              <a:t>Second level</a:t>
            </a:r>
          </a:p>
          <a:p>
            <a:pPr marL="575916" lvl="4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</a:pPr>
            <a:r>
              <a:rPr lang="en-US" noProof="0" dirty="0"/>
              <a:t>Third Level Text (14pt)</a:t>
            </a:r>
          </a:p>
          <a:p>
            <a:pPr lvl="4"/>
            <a:r>
              <a:rPr lang="en-US" noProof="0" dirty="0"/>
              <a:t>Fourth Level - Text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extfeld 3">
            <a:hlinkClick r:id="rId21"/>
          </p:cNvPr>
          <p:cNvSpPr txBox="1"/>
          <p:nvPr/>
        </p:nvSpPr>
        <p:spPr>
          <a:xfrm>
            <a:off x="3575050" y="6491547"/>
            <a:ext cx="518795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© Prof. Dr.-Ing. Angelos Filippatos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@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  <a:hlinkClick r:id="rId22"/>
              </a:rPr>
              <a:t>MEAD.Upatras</a:t>
            </a:r>
            <a:r>
              <a:rPr lang="de-DE" sz="800" baseline="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 | </a:t>
            </a: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University of Patras</a:t>
            </a: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Sheet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6" y="6208776"/>
            <a:ext cx="1246488" cy="4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53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52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hf hdr="0" dt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lang="de-DE" sz="1600" kern="1200" dirty="0" smtClean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lang="de-DE" sz="1600" kern="1200" dirty="0" smtClean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395942" indent="-323953" algn="l" defTabSz="914269" rtl="0" eaLnBrk="1" latinLnBrk="0" hangingPunct="1">
        <a:spcBef>
          <a:spcPts val="600"/>
        </a:spcBef>
        <a:buFont typeface="Arial" panose="020B0604020202020204" pitchFamily="34" charset="0"/>
        <a:buChar char="•"/>
        <a:defRPr lang="de-DE" sz="1400" kern="1200" dirty="0" smtClean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lang="de-DE" sz="1400" kern="1200" dirty="0" smtClean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lang="de-DE" sz="1400" kern="1200" baseline="0" dirty="0" smtClean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openxmlformats.org/officeDocument/2006/relationships/image" Target="../media/image6.png"/><Relationship Id="rId2" Type="http://schemas.openxmlformats.org/officeDocument/2006/relationships/image" Target="../media/image1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5.xml"/><Relationship Id="rId18" Type="http://schemas.openxmlformats.org/officeDocument/2006/relationships/diagramQuickStyle" Target="../diagrams/quickStyle6.xml"/><Relationship Id="rId26" Type="http://schemas.openxmlformats.org/officeDocument/2006/relationships/diagramLayout" Target="../diagrams/layout7.xml"/><Relationship Id="rId3" Type="http://schemas.openxmlformats.org/officeDocument/2006/relationships/image" Target="../media/image30.jpg"/><Relationship Id="rId21" Type="http://schemas.openxmlformats.org/officeDocument/2006/relationships/diagramData" Target="../diagrams/data8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Layout" Target="../diagrams/layout6.xml"/><Relationship Id="rId25" Type="http://schemas.openxmlformats.org/officeDocument/2006/relationships/diagramData" Target="../diagrams/data9.xml"/><Relationship Id="rId2" Type="http://schemas.openxmlformats.org/officeDocument/2006/relationships/image" Target="../media/image29.png"/><Relationship Id="rId16" Type="http://schemas.openxmlformats.org/officeDocument/2006/relationships/diagramData" Target="../diagrams/data7.xml"/><Relationship Id="rId20" Type="http://schemas.microsoft.com/office/2007/relationships/diagramDrawing" Target="../diagrams/drawing6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microsoft.com/office/2007/relationships/diagramDrawing" Target="../diagrams/drawing5.xml"/><Relationship Id="rId24" Type="http://schemas.openxmlformats.org/officeDocument/2006/relationships/diagramColors" Target="../diagrams/colors6.xml"/><Relationship Id="rId5" Type="http://schemas.openxmlformats.org/officeDocument/2006/relationships/image" Target="../media/image6.png"/><Relationship Id="rId15" Type="http://schemas.openxmlformats.org/officeDocument/2006/relationships/diagramColors" Target="../diagrams/colors5.xml"/><Relationship Id="rId23" Type="http://schemas.openxmlformats.org/officeDocument/2006/relationships/diagramQuickStyle" Target="../diagrams/quickStyle6.xml"/><Relationship Id="rId28" Type="http://schemas.openxmlformats.org/officeDocument/2006/relationships/diagramColors" Target="../diagrams/colors7.xml"/><Relationship Id="rId10" Type="http://schemas.openxmlformats.org/officeDocument/2006/relationships/diagramColors" Target="../diagrams/colors5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5.xml"/><Relationship Id="rId22" Type="http://schemas.openxmlformats.org/officeDocument/2006/relationships/diagramLayout" Target="../diagrams/layout6.xml"/><Relationship Id="rId27" Type="http://schemas.openxmlformats.org/officeDocument/2006/relationships/diagramQuickStyle" Target="../diagrams/quickStyle7.xml"/><Relationship Id="rId30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F179AE-4738-85E3-C64B-3565AE270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711" y="4698662"/>
            <a:ext cx="10438871" cy="1334525"/>
          </a:xfrm>
        </p:spPr>
        <p:txBody>
          <a:bodyPr/>
          <a:lstStyle/>
          <a:p>
            <a:pPr hangingPunct="0"/>
            <a:r>
              <a:rPr lang="en-US" b="1" dirty="0"/>
              <a:t>Filippos Vlontakis</a:t>
            </a:r>
            <a:r>
              <a:rPr lang="en-US" baseline="30000" dirty="0"/>
              <a:t>1</a:t>
            </a:r>
            <a:r>
              <a:rPr lang="en-US" dirty="0"/>
              <a:t>, Pantelis Nikolakopoulos</a:t>
            </a:r>
            <a:r>
              <a:rPr lang="en-US" baseline="30000" dirty="0"/>
              <a:t>1</a:t>
            </a:r>
            <a:r>
              <a:rPr lang="en-US" dirty="0"/>
              <a:t>, Panagiotis Koustoumpardis</a:t>
            </a:r>
            <a:r>
              <a:rPr lang="en-US" baseline="30000" dirty="0"/>
              <a:t>1</a:t>
            </a:r>
            <a:r>
              <a:rPr lang="en-US" dirty="0"/>
              <a:t>, Antonios Kouzelis</a:t>
            </a:r>
            <a:r>
              <a:rPr lang="en-US" baseline="30000" dirty="0"/>
              <a:t>2</a:t>
            </a:r>
            <a:r>
              <a:rPr lang="en-US" dirty="0"/>
              <a:t>, Antonis Sakellarios</a:t>
            </a:r>
            <a:r>
              <a:rPr lang="en-US" baseline="30000" dirty="0"/>
              <a:t>1</a:t>
            </a:r>
            <a:endParaRPr lang="en-US" dirty="0"/>
          </a:p>
          <a:p>
            <a:pPr hangingPunct="0"/>
            <a:r>
              <a:rPr lang="en-US" baseline="30000" dirty="0"/>
              <a:t>1</a:t>
            </a:r>
            <a:r>
              <a:rPr lang="en-US" dirty="0"/>
              <a:t>University of Patras, Greece, </a:t>
            </a:r>
            <a:r>
              <a:rPr lang="en-US" baseline="30000" dirty="0"/>
              <a:t>2</a:t>
            </a:r>
            <a:r>
              <a:rPr lang="en-US" dirty="0"/>
              <a:t>General University Hospital of Patras, Greece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4C95E-67A1-B4A6-BB81-7561377DBF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4711" y="1858609"/>
            <a:ext cx="10438873" cy="828676"/>
          </a:xfrm>
        </p:spPr>
        <p:txBody>
          <a:bodyPr/>
          <a:lstStyle/>
          <a:p>
            <a:r>
              <a:rPr lang="en-US" dirty="0"/>
              <a:t>Olympiad of Engineering Science 2025, University of Stavanger, Norway</a:t>
            </a:r>
          </a:p>
          <a:p>
            <a:r>
              <a:rPr lang="en-US" dirty="0"/>
              <a:t>10-14 June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D74417-D3F5-780E-1143-833437CC1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2835452"/>
            <a:ext cx="10438873" cy="1446164"/>
          </a:xfrm>
        </p:spPr>
        <p:txBody>
          <a:bodyPr/>
          <a:lstStyle/>
          <a:p>
            <a:r>
              <a:rPr lang="en-US" dirty="0"/>
              <a:t>Finite Element Analysis and Simulation of Lag Screw Insertion by Robotic Arm for </a:t>
            </a:r>
            <a:r>
              <a:rPr lang="en-US" dirty="0" err="1"/>
              <a:t>Basicervical</a:t>
            </a:r>
            <a:r>
              <a:rPr lang="en-US" dirty="0"/>
              <a:t> Hip Fractures</a:t>
            </a:r>
          </a:p>
        </p:txBody>
      </p:sp>
    </p:spTree>
    <p:extLst>
      <p:ext uri="{BB962C8B-B14F-4D97-AF65-F5344CB8AC3E}">
        <p14:creationId xmlns:p14="http://schemas.microsoft.com/office/powerpoint/2010/main" val="828176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45E7-BD7A-4816-113F-DE1D1A29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Robotic Arm Control Scheme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CE87D1-FE7B-EC66-C4ED-922952A6E32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t="2967" r="1016"/>
          <a:stretch/>
        </p:blipFill>
        <p:spPr bwMode="auto">
          <a:xfrm>
            <a:off x="736601" y="828947"/>
            <a:ext cx="10580687" cy="5740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6">
            <a:extLst>
              <a:ext uri="{FF2B5EF4-FFF2-40B4-BE49-F238E27FC236}">
                <a16:creationId xmlns:a16="http://schemas.microsoft.com/office/drawing/2014/main" id="{4F7A8DC0-35AE-0308-596F-479A24D23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341AF4-13D5-54C5-CE61-2C56A0DE226C}"/>
              </a:ext>
            </a:extLst>
          </p:cNvPr>
          <p:cNvSpPr/>
          <p:nvPr/>
        </p:nvSpPr>
        <p:spPr>
          <a:xfrm>
            <a:off x="6709719" y="2792627"/>
            <a:ext cx="1717589" cy="166816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D2CCB7-E55B-94E7-3310-6F98D4F04585}"/>
              </a:ext>
            </a:extLst>
          </p:cNvPr>
          <p:cNvSpPr/>
          <p:nvPr/>
        </p:nvSpPr>
        <p:spPr>
          <a:xfrm>
            <a:off x="6448167" y="1371599"/>
            <a:ext cx="2220098" cy="11255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A02B9-F80D-8F38-1D01-D6083BB8D6D6}"/>
              </a:ext>
            </a:extLst>
          </p:cNvPr>
          <p:cNvSpPr/>
          <p:nvPr/>
        </p:nvSpPr>
        <p:spPr>
          <a:xfrm>
            <a:off x="4633785" y="1692876"/>
            <a:ext cx="1377777" cy="46703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FE4EB-BDB6-2698-9EBE-04C13596B2CB}"/>
              </a:ext>
            </a:extLst>
          </p:cNvPr>
          <p:cNvSpPr/>
          <p:nvPr/>
        </p:nvSpPr>
        <p:spPr>
          <a:xfrm>
            <a:off x="3611424" y="2320683"/>
            <a:ext cx="2593883" cy="8848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063A01-A722-1EBF-59EA-21A823ADADF9}"/>
              </a:ext>
            </a:extLst>
          </p:cNvPr>
          <p:cNvSpPr/>
          <p:nvPr/>
        </p:nvSpPr>
        <p:spPr>
          <a:xfrm>
            <a:off x="886914" y="2579239"/>
            <a:ext cx="1849980" cy="6263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007584-642A-1559-EFF8-5998F7C2AC0A}"/>
              </a:ext>
            </a:extLst>
          </p:cNvPr>
          <p:cNvSpPr/>
          <p:nvPr/>
        </p:nvSpPr>
        <p:spPr>
          <a:xfrm>
            <a:off x="4059166" y="4495936"/>
            <a:ext cx="2036834" cy="13436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954CA-F219-AEAD-B99F-5538137C9D69}"/>
              </a:ext>
            </a:extLst>
          </p:cNvPr>
          <p:cNvSpPr/>
          <p:nvPr/>
        </p:nvSpPr>
        <p:spPr>
          <a:xfrm>
            <a:off x="1536683" y="5007427"/>
            <a:ext cx="1919118" cy="6263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6D86EE-AEDB-1F26-C1CC-D1719FAE83B6}"/>
              </a:ext>
            </a:extLst>
          </p:cNvPr>
          <p:cNvSpPr/>
          <p:nvPr/>
        </p:nvSpPr>
        <p:spPr>
          <a:xfrm>
            <a:off x="6448167" y="5751261"/>
            <a:ext cx="1415673" cy="4452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B42B0-BE8F-38B6-0C1C-167EB3E6F637}"/>
              </a:ext>
            </a:extLst>
          </p:cNvPr>
          <p:cNvSpPr txBox="1"/>
          <p:nvPr/>
        </p:nvSpPr>
        <p:spPr>
          <a:xfrm>
            <a:off x="9415710" y="4309878"/>
            <a:ext cx="22736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Multibody Dynamics model of the arm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B5453A-DA64-4A9F-DAB2-63DBF37F05A1}"/>
              </a:ext>
            </a:extLst>
          </p:cNvPr>
          <p:cNvSpPr txBox="1"/>
          <p:nvPr/>
        </p:nvSpPr>
        <p:spPr>
          <a:xfrm>
            <a:off x="9415710" y="4802802"/>
            <a:ext cx="227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Position Control </a:t>
            </a:r>
            <a:r>
              <a:rPr lang="el-GR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(1 </a:t>
            </a:r>
            <a:r>
              <a:rPr lang="en-US" sz="1100" b="1" dirty="0" err="1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DoF</a:t>
            </a:r>
            <a:r>
              <a:rPr lang="el-GR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1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B77F7F-7CC3-E800-E3C0-9BB78881D5F3}"/>
              </a:ext>
            </a:extLst>
          </p:cNvPr>
          <p:cNvSpPr txBox="1"/>
          <p:nvPr/>
        </p:nvSpPr>
        <p:spPr>
          <a:xfrm>
            <a:off x="9415708" y="5126449"/>
            <a:ext cx="2273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Force Control </a:t>
            </a:r>
            <a:r>
              <a:rPr lang="el-GR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(5 </a:t>
            </a:r>
            <a:r>
              <a:rPr lang="en-US" sz="1100" b="1" dirty="0" err="1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DoF</a:t>
            </a:r>
            <a:r>
              <a:rPr lang="el-GR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11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B27A63-7F6E-7787-937C-86048CF90CE7}"/>
              </a:ext>
            </a:extLst>
          </p:cNvPr>
          <p:cNvCxnSpPr>
            <a:cxnSpLocks/>
          </p:cNvCxnSpPr>
          <p:nvPr/>
        </p:nvCxnSpPr>
        <p:spPr>
          <a:xfrm>
            <a:off x="8427308" y="2935852"/>
            <a:ext cx="32308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CEDC3-7748-3C56-8F7B-AD97B19503CE}"/>
              </a:ext>
            </a:extLst>
          </p:cNvPr>
          <p:cNvCxnSpPr>
            <a:cxnSpLocks/>
          </p:cNvCxnSpPr>
          <p:nvPr/>
        </p:nvCxnSpPr>
        <p:spPr>
          <a:xfrm flipV="1">
            <a:off x="8750397" y="1950720"/>
            <a:ext cx="0" cy="1021599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D7DBAFC-C758-092B-FC45-B4B657009A81}"/>
              </a:ext>
            </a:extLst>
          </p:cNvPr>
          <p:cNvCxnSpPr>
            <a:cxnSpLocks/>
          </p:cNvCxnSpPr>
          <p:nvPr/>
        </p:nvCxnSpPr>
        <p:spPr>
          <a:xfrm flipV="1">
            <a:off x="3347720" y="1651000"/>
            <a:ext cx="3069186" cy="9525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E915EC-8AFF-AF31-3F00-759C3332F833}"/>
              </a:ext>
            </a:extLst>
          </p:cNvPr>
          <p:cNvCxnSpPr>
            <a:cxnSpLocks/>
          </p:cNvCxnSpPr>
          <p:nvPr/>
        </p:nvCxnSpPr>
        <p:spPr>
          <a:xfrm>
            <a:off x="3347720" y="1651000"/>
            <a:ext cx="0" cy="10922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6AE104E-556F-B8B8-2A04-E218B748C144}"/>
              </a:ext>
            </a:extLst>
          </p:cNvPr>
          <p:cNvCxnSpPr>
            <a:cxnSpLocks/>
          </p:cNvCxnSpPr>
          <p:nvPr/>
        </p:nvCxnSpPr>
        <p:spPr>
          <a:xfrm>
            <a:off x="3347720" y="2743200"/>
            <a:ext cx="22352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5CED3-DBA9-11A2-53FE-F71771C10B99}"/>
              </a:ext>
            </a:extLst>
          </p:cNvPr>
          <p:cNvCxnSpPr>
            <a:cxnSpLocks/>
          </p:cNvCxnSpPr>
          <p:nvPr/>
        </p:nvCxnSpPr>
        <p:spPr>
          <a:xfrm>
            <a:off x="3535268" y="1950720"/>
            <a:ext cx="105705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0DB1EC-3DBE-239A-0A95-2D88E26F1C54}"/>
              </a:ext>
            </a:extLst>
          </p:cNvPr>
          <p:cNvCxnSpPr>
            <a:cxnSpLocks/>
          </p:cNvCxnSpPr>
          <p:nvPr/>
        </p:nvCxnSpPr>
        <p:spPr>
          <a:xfrm>
            <a:off x="3535268" y="1950720"/>
            <a:ext cx="0" cy="50292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948E29A-A024-93A2-A90F-3BD0375FD8FA}"/>
              </a:ext>
            </a:extLst>
          </p:cNvPr>
          <p:cNvCxnSpPr>
            <a:cxnSpLocks/>
          </p:cNvCxnSpPr>
          <p:nvPr/>
        </p:nvCxnSpPr>
        <p:spPr>
          <a:xfrm>
            <a:off x="6221413" y="2227263"/>
            <a:ext cx="19549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0DD2830-E3DA-FAFB-998F-CDDD594A6065}"/>
              </a:ext>
            </a:extLst>
          </p:cNvPr>
          <p:cNvCxnSpPr>
            <a:cxnSpLocks/>
          </p:cNvCxnSpPr>
          <p:nvPr/>
        </p:nvCxnSpPr>
        <p:spPr>
          <a:xfrm>
            <a:off x="6334348" y="2743200"/>
            <a:ext cx="0" cy="73660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55D3A3B-8A88-D6CF-945B-EAE9FCF9DE0A}"/>
              </a:ext>
            </a:extLst>
          </p:cNvPr>
          <p:cNvCxnSpPr>
            <a:cxnSpLocks/>
          </p:cNvCxnSpPr>
          <p:nvPr/>
        </p:nvCxnSpPr>
        <p:spPr>
          <a:xfrm>
            <a:off x="6205307" y="2743200"/>
            <a:ext cx="129041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E1F1DFC-5B11-1799-2A29-FF276783F92D}"/>
              </a:ext>
            </a:extLst>
          </p:cNvPr>
          <p:cNvCxnSpPr>
            <a:cxnSpLocks/>
          </p:cNvCxnSpPr>
          <p:nvPr/>
        </p:nvCxnSpPr>
        <p:spPr>
          <a:xfrm>
            <a:off x="6221413" y="1950720"/>
            <a:ext cx="0" cy="276543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92B4B9-9512-1C51-2FFC-5077554EF55F}"/>
              </a:ext>
            </a:extLst>
          </p:cNvPr>
          <p:cNvCxnSpPr>
            <a:cxnSpLocks/>
          </p:cNvCxnSpPr>
          <p:nvPr/>
        </p:nvCxnSpPr>
        <p:spPr>
          <a:xfrm>
            <a:off x="6072410" y="1938020"/>
            <a:ext cx="14900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87AF5B-737C-5C7C-863E-8F166E08EE07}"/>
              </a:ext>
            </a:extLst>
          </p:cNvPr>
          <p:cNvCxnSpPr>
            <a:cxnSpLocks/>
          </p:cNvCxnSpPr>
          <p:nvPr/>
        </p:nvCxnSpPr>
        <p:spPr>
          <a:xfrm>
            <a:off x="2736894" y="3047612"/>
            <a:ext cx="798374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CB9BD9-6326-DFA2-83AC-32C89750B59D}"/>
              </a:ext>
            </a:extLst>
          </p:cNvPr>
          <p:cNvCxnSpPr/>
          <p:nvPr/>
        </p:nvCxnSpPr>
        <p:spPr>
          <a:xfrm>
            <a:off x="3455801" y="5165124"/>
            <a:ext cx="512949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70597CE-CB99-6386-9D7E-7C51F4DAAB16}"/>
              </a:ext>
            </a:extLst>
          </p:cNvPr>
          <p:cNvCxnSpPr>
            <a:cxnSpLocks/>
          </p:cNvCxnSpPr>
          <p:nvPr/>
        </p:nvCxnSpPr>
        <p:spPr>
          <a:xfrm>
            <a:off x="3919351" y="5996801"/>
            <a:ext cx="249755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ED6472-098A-E7CB-F521-5C8159A7FBD2}"/>
              </a:ext>
            </a:extLst>
          </p:cNvPr>
          <p:cNvCxnSpPr>
            <a:cxnSpLocks/>
          </p:cNvCxnSpPr>
          <p:nvPr/>
        </p:nvCxnSpPr>
        <p:spPr>
          <a:xfrm>
            <a:off x="7914359" y="5996801"/>
            <a:ext cx="753906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B1F3F0C-5A93-FB90-68FC-A12DCAAA3B96}"/>
              </a:ext>
            </a:extLst>
          </p:cNvPr>
          <p:cNvCxnSpPr>
            <a:cxnSpLocks/>
          </p:cNvCxnSpPr>
          <p:nvPr/>
        </p:nvCxnSpPr>
        <p:spPr>
          <a:xfrm flipV="1">
            <a:off x="8668265" y="4298950"/>
            <a:ext cx="0" cy="1697851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51E28C0-71B0-5DBA-7427-6A338540D9B6}"/>
              </a:ext>
            </a:extLst>
          </p:cNvPr>
          <p:cNvCxnSpPr>
            <a:cxnSpLocks/>
          </p:cNvCxnSpPr>
          <p:nvPr/>
        </p:nvCxnSpPr>
        <p:spPr>
          <a:xfrm>
            <a:off x="8427308" y="4298950"/>
            <a:ext cx="224567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4CD115C-7FA6-3631-8F2A-8A153BAD8DBB}"/>
              </a:ext>
            </a:extLst>
          </p:cNvPr>
          <p:cNvCxnSpPr>
            <a:cxnSpLocks/>
          </p:cNvCxnSpPr>
          <p:nvPr/>
        </p:nvCxnSpPr>
        <p:spPr>
          <a:xfrm flipV="1">
            <a:off x="3881120" y="5593080"/>
            <a:ext cx="0" cy="403721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FA64932-E449-FA88-8BCF-4EF022D4C9EE}"/>
              </a:ext>
            </a:extLst>
          </p:cNvPr>
          <p:cNvCxnSpPr>
            <a:cxnSpLocks/>
          </p:cNvCxnSpPr>
          <p:nvPr/>
        </p:nvCxnSpPr>
        <p:spPr>
          <a:xfrm>
            <a:off x="3881120" y="5593080"/>
            <a:ext cx="8763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707BD82-733F-48DA-A242-E2FE1CF9FD30}"/>
              </a:ext>
            </a:extLst>
          </p:cNvPr>
          <p:cNvCxnSpPr>
            <a:cxnSpLocks/>
          </p:cNvCxnSpPr>
          <p:nvPr/>
        </p:nvCxnSpPr>
        <p:spPr>
          <a:xfrm>
            <a:off x="6096000" y="5165124"/>
            <a:ext cx="447040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A6BC977-603F-F505-6A96-3F126692C37C}"/>
              </a:ext>
            </a:extLst>
          </p:cNvPr>
          <p:cNvCxnSpPr>
            <a:cxnSpLocks/>
          </p:cNvCxnSpPr>
          <p:nvPr/>
        </p:nvCxnSpPr>
        <p:spPr>
          <a:xfrm flipV="1">
            <a:off x="6543040" y="3794760"/>
            <a:ext cx="0" cy="137036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001DA42-36BD-4C8A-7DDB-CE4EF440C891}"/>
              </a:ext>
            </a:extLst>
          </p:cNvPr>
          <p:cNvSpPr txBox="1"/>
          <p:nvPr/>
        </p:nvSpPr>
        <p:spPr>
          <a:xfrm>
            <a:off x="9771689" y="1039521"/>
            <a:ext cx="1899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Centralized control scheme in cartesian space</a:t>
            </a:r>
            <a:r>
              <a:rPr lang="el-GR" sz="12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l-GR" sz="12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2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 </a:t>
            </a:r>
            <a:r>
              <a:rPr lang="en-US" sz="1200" b="1" dirty="0" err="1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DoF</a:t>
            </a:r>
            <a:r>
              <a:rPr lang="en-US" sz="12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end-effector</a:t>
            </a:r>
            <a:r>
              <a:rPr lang="el-GR" sz="12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endParaRPr lang="en-US" sz="12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CBA49F-4D29-A115-B9BE-AE19240172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498" t="21040" r="6078" b="9536"/>
          <a:stretch/>
        </p:blipFill>
        <p:spPr>
          <a:xfrm>
            <a:off x="7604450" y="3629607"/>
            <a:ext cx="684748" cy="6693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0A9C25-48F6-4C30-E158-1EA0C75E773D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pic>
        <p:nvPicPr>
          <p:cNvPr id="18" name="Picture 35">
            <a:extLst>
              <a:ext uri="{FF2B5EF4-FFF2-40B4-BE49-F238E27FC236}">
                <a16:creationId xmlns:a16="http://schemas.microsoft.com/office/drawing/2014/main" id="{EDE7D203-5778-E17C-5F9C-694285EC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5" grpId="0"/>
      <p:bldP spid="15" grpId="1"/>
      <p:bldP spid="16" grpId="0"/>
      <p:bldP spid="16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FDD24-B96C-C5EB-C564-77D646F7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Friction at Bone Implant Interface </a:t>
            </a:r>
          </a:p>
        </p:txBody>
      </p:sp>
      <p:pic>
        <p:nvPicPr>
          <p:cNvPr id="19" name="Picture 36">
            <a:extLst>
              <a:ext uri="{FF2B5EF4-FFF2-40B4-BE49-F238E27FC236}">
                <a16:creationId xmlns:a16="http://schemas.microsoft.com/office/drawing/2014/main" id="{A05F9700-A177-560C-713E-270BA835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DA9082-FC65-563E-3A75-614ADAC01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74" t="9313"/>
          <a:stretch/>
        </p:blipFill>
        <p:spPr>
          <a:xfrm>
            <a:off x="3762189" y="4453550"/>
            <a:ext cx="979199" cy="13268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2DE735-676F-3728-1EFA-1684B0AA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39" t="6276" r="2340"/>
          <a:stretch/>
        </p:blipFill>
        <p:spPr>
          <a:xfrm>
            <a:off x="5355398" y="4452186"/>
            <a:ext cx="979199" cy="13519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72153E-6FB7-13BF-93CE-97F6DCEFAE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9" t="8959" r="2329"/>
          <a:stretch/>
        </p:blipFill>
        <p:spPr>
          <a:xfrm>
            <a:off x="7078624" y="4450526"/>
            <a:ext cx="926031" cy="13268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B4E377-12A2-2A1F-2AAC-01892AD6CE4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760"/>
          <a:stretch/>
        </p:blipFill>
        <p:spPr>
          <a:xfrm>
            <a:off x="2376506" y="1820560"/>
            <a:ext cx="6760634" cy="188125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F6F2A47-29DF-C879-9F3F-34301518AE3C}"/>
              </a:ext>
            </a:extLst>
          </p:cNvPr>
          <p:cNvSpPr txBox="1"/>
          <p:nvPr/>
        </p:nvSpPr>
        <p:spPr>
          <a:xfrm>
            <a:off x="3516837" y="3951770"/>
            <a:ext cx="1471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[0 - 0.2</a:t>
            </a:r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sec]</a:t>
            </a:r>
          </a:p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 relative motion at the interface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E5CC5C-3FB4-3B81-F0CA-9F1E723F73B5}"/>
              </a:ext>
            </a:extLst>
          </p:cNvPr>
          <p:cNvSpPr txBox="1"/>
          <p:nvPr/>
        </p:nvSpPr>
        <p:spPr>
          <a:xfrm>
            <a:off x="5160794" y="3923432"/>
            <a:ext cx="156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[0.2 – 0.3 </a:t>
            </a:r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sec]</a:t>
            </a:r>
            <a:endParaRPr lang="el-GR" sz="8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Partial Sliding until max static friction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788FED-769F-0790-9D1E-892DC635A5A9}"/>
              </a:ext>
            </a:extLst>
          </p:cNvPr>
          <p:cNvSpPr txBox="1"/>
          <p:nvPr/>
        </p:nvSpPr>
        <p:spPr>
          <a:xfrm>
            <a:off x="6757613" y="3951770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[0.3 – 1.3 </a:t>
            </a:r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sec]</a:t>
            </a:r>
            <a:endParaRPr lang="el-GR" sz="8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Full sliding at the interface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BC07C8C-1898-654A-AA77-95DF9A65F516}"/>
              </a:ext>
            </a:extLst>
          </p:cNvPr>
          <p:cNvCxnSpPr>
            <a:cxnSpLocks/>
          </p:cNvCxnSpPr>
          <p:nvPr/>
        </p:nvCxnSpPr>
        <p:spPr>
          <a:xfrm>
            <a:off x="4099228" y="1891224"/>
            <a:ext cx="0" cy="13532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C1B318-DE37-92CA-57EC-7DFB441DF84B}"/>
              </a:ext>
            </a:extLst>
          </p:cNvPr>
          <p:cNvCxnSpPr>
            <a:cxnSpLocks/>
          </p:cNvCxnSpPr>
          <p:nvPr/>
        </p:nvCxnSpPr>
        <p:spPr>
          <a:xfrm>
            <a:off x="3198681" y="2534414"/>
            <a:ext cx="90054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37EB58-6620-8877-FCA7-4E57F33CE076}"/>
              </a:ext>
            </a:extLst>
          </p:cNvPr>
          <p:cNvSpPr txBox="1"/>
          <p:nvPr/>
        </p:nvSpPr>
        <p:spPr>
          <a:xfrm>
            <a:off x="3169181" y="1234019"/>
            <a:ext cx="93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Tractive Force Development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979D9A-219A-4360-F34B-CE054B6BCEA2}"/>
              </a:ext>
            </a:extLst>
          </p:cNvPr>
          <p:cNvCxnSpPr>
            <a:cxnSpLocks/>
          </p:cNvCxnSpPr>
          <p:nvPr/>
        </p:nvCxnSpPr>
        <p:spPr>
          <a:xfrm>
            <a:off x="4605256" y="1873871"/>
            <a:ext cx="0" cy="1385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FBBCEA-E3D1-60C8-5B32-01EF90AA203E}"/>
              </a:ext>
            </a:extLst>
          </p:cNvPr>
          <p:cNvCxnSpPr>
            <a:cxnSpLocks/>
          </p:cNvCxnSpPr>
          <p:nvPr/>
        </p:nvCxnSpPr>
        <p:spPr>
          <a:xfrm>
            <a:off x="4099228" y="2534281"/>
            <a:ext cx="50602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4E1B6B-FA8F-FB4A-73CD-0076C2005583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4402389" y="2595437"/>
            <a:ext cx="1539088" cy="13279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ABE7B6-2218-B05D-07CB-9723F0D3BE6C}"/>
              </a:ext>
            </a:extLst>
          </p:cNvPr>
          <p:cNvCxnSpPr/>
          <p:nvPr/>
        </p:nvCxnSpPr>
        <p:spPr>
          <a:xfrm>
            <a:off x="4755281" y="2532983"/>
            <a:ext cx="398991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23EF62-2B73-3A29-240F-D072904700DE}"/>
              </a:ext>
            </a:extLst>
          </p:cNvPr>
          <p:cNvCxnSpPr>
            <a:endCxn id="53" idx="0"/>
          </p:cNvCxnSpPr>
          <p:nvPr/>
        </p:nvCxnSpPr>
        <p:spPr>
          <a:xfrm>
            <a:off x="6799624" y="2595437"/>
            <a:ext cx="742018" cy="1356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CE5F42-78A5-1AF0-C2A4-601EC3BBB33E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3707852" y="2620408"/>
            <a:ext cx="544513" cy="1331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A8C0D36B-151E-848E-35A1-E6E1922A879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5632" b="30578"/>
          <a:stretch/>
        </p:blipFill>
        <p:spPr>
          <a:xfrm>
            <a:off x="2764154" y="4668748"/>
            <a:ext cx="824920" cy="451989"/>
          </a:xfrm>
          <a:prstGeom prst="rect">
            <a:avLst/>
          </a:prstGeom>
        </p:spPr>
      </p:pic>
      <p:sp>
        <p:nvSpPr>
          <p:cNvPr id="28" name="Right Brace 27">
            <a:extLst>
              <a:ext uri="{FF2B5EF4-FFF2-40B4-BE49-F238E27FC236}">
                <a16:creationId xmlns:a16="http://schemas.microsoft.com/office/drawing/2014/main" id="{A3A8C973-F005-2B37-B8CD-BBC342D1EDC2}"/>
              </a:ext>
            </a:extLst>
          </p:cNvPr>
          <p:cNvSpPr/>
          <p:nvPr/>
        </p:nvSpPr>
        <p:spPr>
          <a:xfrm rot="16200000">
            <a:off x="3552833" y="1449658"/>
            <a:ext cx="192241" cy="5191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1CE8CA55-F113-C444-0A3A-4329DB16FF31}"/>
              </a:ext>
            </a:extLst>
          </p:cNvPr>
          <p:cNvSpPr/>
          <p:nvPr/>
        </p:nvSpPr>
        <p:spPr>
          <a:xfrm rot="16200000">
            <a:off x="6253389" y="-247310"/>
            <a:ext cx="147836" cy="39248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F10D5F-C239-05AF-37F6-583E292F6846}"/>
              </a:ext>
            </a:extLst>
          </p:cNvPr>
          <p:cNvSpPr txBox="1"/>
          <p:nvPr/>
        </p:nvSpPr>
        <p:spPr>
          <a:xfrm>
            <a:off x="5713490" y="1147968"/>
            <a:ext cx="1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Rotational Acceleration of Lag Screw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391F832-276D-C309-FC76-6F8C59F2A0EA}"/>
              </a:ext>
            </a:extLst>
          </p:cNvPr>
          <p:cNvSpPr/>
          <p:nvPr/>
        </p:nvSpPr>
        <p:spPr>
          <a:xfrm rot="16200000">
            <a:off x="8733900" y="1572298"/>
            <a:ext cx="192241" cy="28755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081A8-88FD-7A1B-E780-76E08993094A}"/>
              </a:ext>
            </a:extLst>
          </p:cNvPr>
          <p:cNvSpPr txBox="1"/>
          <p:nvPr/>
        </p:nvSpPr>
        <p:spPr>
          <a:xfrm>
            <a:off x="8216203" y="1138002"/>
            <a:ext cx="1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Steady Rotational Speed Rotation of Lag Screw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8D9F0-04AD-CE4E-91FB-59E7F29E2C50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pic>
        <p:nvPicPr>
          <p:cNvPr id="16" name="Picture 35">
            <a:extLst>
              <a:ext uri="{FF2B5EF4-FFF2-40B4-BE49-F238E27FC236}">
                <a16:creationId xmlns:a16="http://schemas.microsoft.com/office/drawing/2014/main" id="{22BC4BA4-1377-7C5B-3FED-BA3E37C1E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7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BAC0-7700-4AA9-B0C0-01E0A511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Contact at the Fracture Area</a:t>
            </a:r>
          </a:p>
        </p:txBody>
      </p:sp>
      <p:pic>
        <p:nvPicPr>
          <p:cNvPr id="19" name="Picture 36">
            <a:extLst>
              <a:ext uri="{FF2B5EF4-FFF2-40B4-BE49-F238E27FC236}">
                <a16:creationId xmlns:a16="http://schemas.microsoft.com/office/drawing/2014/main" id="{E020077A-F284-5123-0758-52A18DB5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49F5D2EB-682D-7D53-B666-5DF078267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8928"/>
          <a:stretch/>
        </p:blipFill>
        <p:spPr>
          <a:xfrm>
            <a:off x="1958299" y="1185865"/>
            <a:ext cx="8379545" cy="2237143"/>
          </a:xfrm>
          <a:prstGeom prst="rect">
            <a:avLst/>
          </a:prstGeom>
        </p:spPr>
      </p:pic>
      <p:pic>
        <p:nvPicPr>
          <p:cNvPr id="12" name="Picture 11" descr="A diagram of a line&#10;&#10;Description automatically generated with medium confidence">
            <a:extLst>
              <a:ext uri="{FF2B5EF4-FFF2-40B4-BE49-F238E27FC236}">
                <a16:creationId xmlns:a16="http://schemas.microsoft.com/office/drawing/2014/main" id="{B7570A78-55CB-D965-A73C-D958660DFE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4" r="8671"/>
          <a:stretch/>
        </p:blipFill>
        <p:spPr>
          <a:xfrm>
            <a:off x="1958299" y="3474325"/>
            <a:ext cx="8379545" cy="22492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B7FEB5-41B1-5692-19F1-9CEB17DE2378}"/>
              </a:ext>
            </a:extLst>
          </p:cNvPr>
          <p:cNvCxnSpPr>
            <a:cxnSpLocks/>
          </p:cNvCxnSpPr>
          <p:nvPr/>
        </p:nvCxnSpPr>
        <p:spPr>
          <a:xfrm>
            <a:off x="4274874" y="1416050"/>
            <a:ext cx="0" cy="1593656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EA52BA-6A19-EA05-72C0-121E4F63BDDD}"/>
              </a:ext>
            </a:extLst>
          </p:cNvPr>
          <p:cNvCxnSpPr>
            <a:cxnSpLocks/>
          </p:cNvCxnSpPr>
          <p:nvPr/>
        </p:nvCxnSpPr>
        <p:spPr>
          <a:xfrm>
            <a:off x="4252643" y="3700463"/>
            <a:ext cx="0" cy="159904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CBF89704-D63E-40A3-4DAD-FFB0C62D06F1}"/>
              </a:ext>
            </a:extLst>
          </p:cNvPr>
          <p:cNvSpPr/>
          <p:nvPr/>
        </p:nvSpPr>
        <p:spPr>
          <a:xfrm>
            <a:off x="4442147" y="2119189"/>
            <a:ext cx="851118" cy="266234"/>
          </a:xfrm>
          <a:prstGeom prst="stripedRightArrow">
            <a:avLst>
              <a:gd name="adj1" fmla="val 47436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C10D7E53-6C23-838C-597E-7FD46EFA4B83}"/>
              </a:ext>
            </a:extLst>
          </p:cNvPr>
          <p:cNvSpPr/>
          <p:nvPr/>
        </p:nvSpPr>
        <p:spPr>
          <a:xfrm>
            <a:off x="4560152" y="4377911"/>
            <a:ext cx="840718" cy="328584"/>
          </a:xfrm>
          <a:prstGeom prst="stripedRightArrow">
            <a:avLst>
              <a:gd name="adj1" fmla="val 47436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9A95C-C045-637A-E948-4894798B9E73}"/>
              </a:ext>
            </a:extLst>
          </p:cNvPr>
          <p:cNvSpPr txBox="1"/>
          <p:nvPr/>
        </p:nvSpPr>
        <p:spPr>
          <a:xfrm>
            <a:off x="5342238" y="2023444"/>
            <a:ext cx="150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Contact Pressure Stabilization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5BCD4-763B-6BF5-2EE6-C19F7F818A63}"/>
              </a:ext>
            </a:extLst>
          </p:cNvPr>
          <p:cNvSpPr txBox="1"/>
          <p:nvPr/>
        </p:nvSpPr>
        <p:spPr>
          <a:xfrm>
            <a:off x="5467345" y="4403703"/>
            <a:ext cx="16526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Relative Sliding Stop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7FEB72-C6DD-11AF-050C-DE8B7AFA51CE}"/>
                  </a:ext>
                </a:extLst>
              </p:cNvPr>
              <p:cNvSpPr txBox="1"/>
              <p:nvPr/>
            </p:nvSpPr>
            <p:spPr>
              <a:xfrm>
                <a:off x="3961283" y="5694994"/>
                <a:ext cx="2134716" cy="667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00407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Maximum Relative Displacement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𝟏</m:t>
                      </m:r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𝟓𝟓</m:t>
                      </m:r>
                      <m:r>
                        <a:rPr lang="el-GR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l-GR" sz="1200" b="1" dirty="0">
                  <a:solidFill>
                    <a:srgbClr val="004076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A7FEB72-C6DD-11AF-050C-DE8B7AFA5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283" y="5694994"/>
                <a:ext cx="2134716" cy="667620"/>
              </a:xfrm>
              <a:prstGeom prst="rect">
                <a:avLst/>
              </a:prstGeom>
              <a:blipFill>
                <a:blip r:embed="rId5"/>
                <a:stretch>
                  <a:fillRect l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5C88E5-9ED7-329F-F7B3-85B19B9329D8}"/>
              </a:ext>
            </a:extLst>
          </p:cNvPr>
          <p:cNvCxnSpPr>
            <a:cxnSpLocks/>
          </p:cNvCxnSpPr>
          <p:nvPr/>
        </p:nvCxnSpPr>
        <p:spPr>
          <a:xfrm flipH="1" flipV="1">
            <a:off x="4317819" y="3729255"/>
            <a:ext cx="322143" cy="1942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DAA2DA6-A3C2-C80A-4A13-7D6A3C0FC2F6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pic>
        <p:nvPicPr>
          <p:cNvPr id="9" name="Picture 35">
            <a:extLst>
              <a:ext uri="{FF2B5EF4-FFF2-40B4-BE49-F238E27FC236}">
                <a16:creationId xmlns:a16="http://schemas.microsoft.com/office/drawing/2014/main" id="{0B55C3EB-B204-5812-3E2A-79A85C4B4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9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1BD07-BC6E-3221-EF9D-88DB82E1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Robotic Arm Control System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18F5B-5C60-C3CA-F6FA-F7BA24CD3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85" y="1041842"/>
            <a:ext cx="7691829" cy="4774316"/>
          </a:xfrm>
          <a:prstGeom prst="rect">
            <a:avLst/>
          </a:prstGeom>
        </p:spPr>
      </p:pic>
      <p:pic>
        <p:nvPicPr>
          <p:cNvPr id="5" name="Picture 36">
            <a:extLst>
              <a:ext uri="{FF2B5EF4-FFF2-40B4-BE49-F238E27FC236}">
                <a16:creationId xmlns:a16="http://schemas.microsoft.com/office/drawing/2014/main" id="{312D45C4-554A-1D1B-A56E-C34828197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6" name="Picture 35">
            <a:extLst>
              <a:ext uri="{FF2B5EF4-FFF2-40B4-BE49-F238E27FC236}">
                <a16:creationId xmlns:a16="http://schemas.microsoft.com/office/drawing/2014/main" id="{964BF072-559C-DCDC-5C7E-034559FC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BB5C8AA-2577-5FC7-3EEF-5698087027B6}"/>
              </a:ext>
            </a:extLst>
          </p:cNvPr>
          <p:cNvCxnSpPr>
            <a:cxnSpLocks/>
          </p:cNvCxnSpPr>
          <p:nvPr/>
        </p:nvCxnSpPr>
        <p:spPr>
          <a:xfrm>
            <a:off x="4099228" y="1433384"/>
            <a:ext cx="0" cy="3830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DA8D4D-D171-43D2-5CE0-401DAE9097AC}"/>
              </a:ext>
            </a:extLst>
          </p:cNvPr>
          <p:cNvCxnSpPr>
            <a:cxnSpLocks/>
          </p:cNvCxnSpPr>
          <p:nvPr/>
        </p:nvCxnSpPr>
        <p:spPr>
          <a:xfrm>
            <a:off x="3348680" y="5914980"/>
            <a:ext cx="59930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AFCB77-8D06-A9EC-CB4A-042B66D95F8A}"/>
              </a:ext>
            </a:extLst>
          </p:cNvPr>
          <p:cNvCxnSpPr>
            <a:cxnSpLocks/>
          </p:cNvCxnSpPr>
          <p:nvPr/>
        </p:nvCxnSpPr>
        <p:spPr>
          <a:xfrm>
            <a:off x="8355532" y="1433384"/>
            <a:ext cx="0" cy="38305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119A1A-C550-2904-700C-CABFEB69F95B}"/>
              </a:ext>
            </a:extLst>
          </p:cNvPr>
          <p:cNvCxnSpPr>
            <a:cxnSpLocks/>
          </p:cNvCxnSpPr>
          <p:nvPr/>
        </p:nvCxnSpPr>
        <p:spPr>
          <a:xfrm flipV="1">
            <a:off x="4287795" y="5900319"/>
            <a:ext cx="3956224" cy="146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618232-D726-2205-DF26-BA2C91779C83}"/>
              </a:ext>
            </a:extLst>
          </p:cNvPr>
          <p:cNvCxnSpPr>
            <a:cxnSpLocks/>
          </p:cNvCxnSpPr>
          <p:nvPr/>
        </p:nvCxnSpPr>
        <p:spPr>
          <a:xfrm>
            <a:off x="8563232" y="5900319"/>
            <a:ext cx="51559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047E41-845B-1DAA-5A2D-600853A4B2EA}"/>
              </a:ext>
            </a:extLst>
          </p:cNvPr>
          <p:cNvSpPr txBox="1"/>
          <p:nvPr/>
        </p:nvSpPr>
        <p:spPr>
          <a:xfrm>
            <a:off x="3191059" y="6038423"/>
            <a:ext cx="930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Tractive Force Development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54B5BB-E79A-04BD-1307-05BDCCC82DC7}"/>
              </a:ext>
            </a:extLst>
          </p:cNvPr>
          <p:cNvSpPr txBox="1"/>
          <p:nvPr/>
        </p:nvSpPr>
        <p:spPr>
          <a:xfrm>
            <a:off x="5565776" y="5952372"/>
            <a:ext cx="1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Rotational Acceleration of Lag Screw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0B8585-7D08-E5BC-5B75-AC9664BF8586}"/>
              </a:ext>
            </a:extLst>
          </p:cNvPr>
          <p:cNvSpPr txBox="1"/>
          <p:nvPr/>
        </p:nvSpPr>
        <p:spPr>
          <a:xfrm>
            <a:off x="8238081" y="5942406"/>
            <a:ext cx="122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Steady Rotational Speed Rotation of Lag Screw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212A41-A229-4D8D-B4A1-8CB47A5FA1A1}"/>
                  </a:ext>
                </a:extLst>
              </p:cNvPr>
              <p:cNvSpPr txBox="1"/>
              <p:nvPr/>
            </p:nvSpPr>
            <p:spPr>
              <a:xfrm>
                <a:off x="386511" y="4221095"/>
                <a:ext cx="2134716" cy="65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00407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Maximum absolute force error in x-axis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𝟕</m:t>
                      </m:r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.</m:t>
                      </m:r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𝟓</m:t>
                      </m:r>
                      <m:r>
                        <a:rPr lang="en-US" sz="12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%</m:t>
                      </m:r>
                    </m:oMath>
                  </m:oMathPara>
                </a14:m>
                <a:endParaRPr lang="el-GR" sz="1200" b="1" dirty="0">
                  <a:solidFill>
                    <a:srgbClr val="004076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212A41-A229-4D8D-B4A1-8CB47A5FA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11" y="4221095"/>
                <a:ext cx="2134716" cy="650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741BE0-3E32-D6A3-5439-A9D7C1731599}"/>
              </a:ext>
            </a:extLst>
          </p:cNvPr>
          <p:cNvCxnSpPr>
            <a:cxnSpLocks/>
          </p:cNvCxnSpPr>
          <p:nvPr/>
        </p:nvCxnSpPr>
        <p:spPr>
          <a:xfrm>
            <a:off x="2057400" y="4528751"/>
            <a:ext cx="2041828" cy="735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B67E4F-60DF-4CE9-4AB5-BE6C32F47596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13/17</a:t>
            </a:r>
          </a:p>
        </p:txBody>
      </p:sp>
    </p:spTree>
    <p:extLst>
      <p:ext uri="{BB962C8B-B14F-4D97-AF65-F5344CB8AC3E}">
        <p14:creationId xmlns:p14="http://schemas.microsoft.com/office/powerpoint/2010/main" val="427278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C4E-6EDE-A7E5-AF78-B74A9F78F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A6ABBB-521F-169C-438F-2B77FA83B4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746575"/>
              </p:ext>
            </p:extLst>
          </p:nvPr>
        </p:nvGraphicFramePr>
        <p:xfrm>
          <a:off x="874713" y="1484314"/>
          <a:ext cx="9295654" cy="4344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E4AE83-324E-EB7B-A36D-4652C2F8FF4C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14/17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909541BA-F09D-F7CA-DA6F-B6BD9E62B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6" name="Picture 35">
            <a:extLst>
              <a:ext uri="{FF2B5EF4-FFF2-40B4-BE49-F238E27FC236}">
                <a16:creationId xmlns:a16="http://schemas.microsoft.com/office/drawing/2014/main" id="{89EE7C89-E956-4E0B-9B0A-C6C31356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59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26FB-29B1-686D-9B2F-F99DE66AB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786E8-5318-6264-F44F-F6CF9265A2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6262323" cy="434498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Generalization of findings</a:t>
            </a:r>
          </a:p>
          <a:p>
            <a:pPr marL="738842" lvl="1" indent="-342900"/>
            <a:r>
              <a:rPr lang="en-US" dirty="0"/>
              <a:t>Use of more CT scans (varying degrees of osteoporosis)</a:t>
            </a:r>
          </a:p>
          <a:p>
            <a:pPr marL="738842" lvl="1" indent="-342900"/>
            <a:r>
              <a:rPr lang="en-US" dirty="0"/>
              <a:t>Vary the fracture patterns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Model validation</a:t>
            </a:r>
            <a:endParaRPr lang="el-GR" dirty="0"/>
          </a:p>
          <a:p>
            <a:pPr lvl="1" indent="0">
              <a:buNone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Work with clinicians to determine realistic constraints for the movement of the robotic arm </a:t>
            </a:r>
            <a:endParaRPr lang="el-GR" dirty="0"/>
          </a:p>
          <a:p>
            <a:pPr marL="342900" indent="-342900">
              <a:buFont typeface="+mj-lt"/>
              <a:buAutoNum type="arabicPeriod"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Coupling Simulink and</a:t>
            </a:r>
            <a:r>
              <a:rPr lang="el-GR" dirty="0"/>
              <a:t> </a:t>
            </a:r>
            <a:r>
              <a:rPr lang="en-US" dirty="0"/>
              <a:t>ANSYS models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62C86D-59B8-0FBD-7E07-5316FED0E097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15/17</a:t>
            </a:r>
          </a:p>
        </p:txBody>
      </p:sp>
      <p:pic>
        <p:nvPicPr>
          <p:cNvPr id="6" name="Picture 36">
            <a:extLst>
              <a:ext uri="{FF2B5EF4-FFF2-40B4-BE49-F238E27FC236}">
                <a16:creationId xmlns:a16="http://schemas.microsoft.com/office/drawing/2014/main" id="{02D165B1-DB5B-D30B-77DC-39048CD3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7" name="Picture 35">
            <a:extLst>
              <a:ext uri="{FF2B5EF4-FFF2-40B4-BE49-F238E27FC236}">
                <a16:creationId xmlns:a16="http://schemas.microsoft.com/office/drawing/2014/main" id="{ECC010B9-B5CD-2121-3717-B07F2D83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5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ADBD-2FE2-9802-094D-0E9A89FA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6" y="1129251"/>
            <a:ext cx="10580687" cy="1198491"/>
          </a:xfrm>
        </p:spPr>
        <p:txBody>
          <a:bodyPr/>
          <a:lstStyle/>
          <a:p>
            <a:r>
              <a:rPr lang="en-US" i="1" dirty="0"/>
              <a:t>Thank you!</a:t>
            </a:r>
          </a:p>
        </p:txBody>
      </p:sp>
      <p:pic>
        <p:nvPicPr>
          <p:cNvPr id="4" name="Picture 36">
            <a:extLst>
              <a:ext uri="{FF2B5EF4-FFF2-40B4-BE49-F238E27FC236}">
                <a16:creationId xmlns:a16="http://schemas.microsoft.com/office/drawing/2014/main" id="{43BF7A13-7FCE-6FF9-F9FA-B23274408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5" name="Picture 35">
            <a:extLst>
              <a:ext uri="{FF2B5EF4-FFF2-40B4-BE49-F238E27FC236}">
                <a16:creationId xmlns:a16="http://schemas.microsoft.com/office/drawing/2014/main" id="{3948EBF2-1560-1736-59EC-734E95AE8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4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75B6-8B0A-926A-8ADC-F21CC488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514B-7EF3-15E1-5132-A88DB29600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914399"/>
            <a:ext cx="10580688" cy="5082402"/>
          </a:xfrm>
        </p:spPr>
        <p:txBody>
          <a:bodyPr/>
          <a:lstStyle/>
          <a:p>
            <a:r>
              <a:rPr lang="en-US" sz="1100" dirty="0"/>
              <a:t>Cooper, C., Cole, Z.A., Holroyd, C.R. et al. Secular trends in the incidence of hip and other osteoporotic fractures. Osteoporos Int 22, 1277–1288 (2011). https://doi.org/10.1007/s00198-011-1601-6. </a:t>
            </a:r>
          </a:p>
          <a:p>
            <a:r>
              <a:rPr lang="en-US" sz="1100" dirty="0"/>
              <a:t>Ferris, H., Brent, L. &amp; Sorensen, J. Cost of hospitalisation for hip fracture-findings from the Irish hip fracture database. Osteoporos Int 33, 1057–1065 (2022). https://doi.org/10.1007/s00198-021-06294-7 </a:t>
            </a:r>
          </a:p>
          <a:p>
            <a:r>
              <a:rPr lang="en-US" sz="1100" dirty="0"/>
              <a:t>Dekhne MS, Thomas HM, Haider T, et al. Treatment and outcomes of basicervical femoral neck fractures: A systematic review. Journal of Orthopaedic Surgery. 2021;29(1). https://doi.org/10.1177/23094990211003344</a:t>
            </a:r>
          </a:p>
          <a:p>
            <a:r>
              <a:rPr lang="en-US" sz="1100" dirty="0"/>
              <a:t>Kijima H et al. Characteristics and Treatment Strategies for Basicervical and Transcervical Shear Fractures of the Femoral Neck. Journal of Clinical Medicine. 2023; 12(22):7024. https://doi.org/10.3390/jcm12227024</a:t>
            </a:r>
          </a:p>
          <a:p>
            <a:r>
              <a:rPr lang="en-US" sz="1100" dirty="0"/>
              <a:t>Young-</a:t>
            </a:r>
            <a:r>
              <a:rPr lang="en-US" sz="1100" dirty="0" err="1"/>
              <a:t>Kyun</a:t>
            </a:r>
            <a:r>
              <a:rPr lang="en-US" sz="1100" dirty="0"/>
              <a:t> Lee et al., Risk factors of fixation failure in basicervical femoral neck fracture: Which device is optimal for fixation?, Injury. 2018;49(3). https://doi.org/10.1016/j.injury.2018.02.009</a:t>
            </a:r>
          </a:p>
          <a:p>
            <a:r>
              <a:rPr lang="en-US" sz="1100" dirty="0"/>
              <a:t> </a:t>
            </a:r>
            <a:r>
              <a:rPr lang="en-US" sz="1100" dirty="0" err="1"/>
              <a:t>Massoud</a:t>
            </a:r>
            <a:r>
              <a:rPr lang="en-US" sz="1100" dirty="0"/>
              <a:t>, E.I.E. Fixation of basicervical and related fractures. International Orthopaedics (SICOT) 34, 577–582 (2010). https://doi.org/10.1007/s00264-009-0814-1</a:t>
            </a:r>
          </a:p>
          <a:p>
            <a:r>
              <a:rPr lang="en-US" sz="1100" dirty="0"/>
              <a:t>Konya MN, </a:t>
            </a:r>
            <a:r>
              <a:rPr lang="en-US" sz="1100" dirty="0" err="1"/>
              <a:t>Verim</a:t>
            </a:r>
            <a:r>
              <a:rPr lang="en-US" sz="1100" dirty="0"/>
              <a:t> Ö., Numerical Optimization of the Position in Femoral Head of Proximal Locking Screws of Proximal Femoral Nail System; Biomechanical Study. Balkan Med J. 2017 Sep 29;34(5):425-431. https://doi.org/10.4274/balkanmedj.2016.0732.</a:t>
            </a:r>
          </a:p>
          <a:p>
            <a:r>
              <a:rPr lang="en-US" sz="1100" dirty="0"/>
              <a:t>Stryker Corporation, “Gamma3 Trochanteric Nail 170 &amp; 180, Operative Technique.”</a:t>
            </a:r>
          </a:p>
          <a:p>
            <a:r>
              <a:rPr lang="en-US" sz="1100" dirty="0"/>
              <a:t>J.A. Grant et al., Artificial composite bone as a model of human trabecular bone: The implant–bone interface, Journal of Biomechanics, 2007;40(5) https://doi.org/10.1016/j.jbiomech.2006.04.007.</a:t>
            </a:r>
          </a:p>
          <a:p>
            <a:r>
              <a:rPr lang="en-US" sz="1100" dirty="0"/>
              <a:t>Eberle S et al., A Biomechanical Evaluation of Orthopaedic Implants for Hip Fractures by Finite Element Analysis and In-Vitro Tests. Proceedings of the Institution of Mechanical Engineers, Part H: Journal of Engineering in Medicine. 2010;224(10):1141-1152. https://doi.org/10.1243/09544119JEIM799</a:t>
            </a:r>
          </a:p>
          <a:p>
            <a:r>
              <a:rPr lang="en-US" sz="1100" dirty="0"/>
              <a:t>J. Y. S. </a:t>
            </a:r>
            <a:r>
              <a:rPr lang="en-US" sz="1100" dirty="0" err="1"/>
              <a:t>Luh</a:t>
            </a:r>
            <a:r>
              <a:rPr lang="en-US" sz="1100" dirty="0"/>
              <a:t>, M. W. Walker, and R. P. C. Paul, “On-Line Computational Scheme for Mechanical Manipulators,” J Dyn Syst </a:t>
            </a:r>
            <a:r>
              <a:rPr lang="en-US" sz="1100" dirty="0" err="1"/>
              <a:t>Meas</a:t>
            </a:r>
            <a:r>
              <a:rPr lang="en-US" sz="1100" dirty="0"/>
              <a:t> Control, vol. 102, no. 2, pp. 69–76, Jun. 1980, https://doi.org/10.1115/1.3149599.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dirty="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363C2665-9547-2586-AB2A-F9C218E1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D24AC0-207E-3B23-3B06-56BBEDE07D98}"/>
              </a:ext>
            </a:extLst>
          </p:cNvPr>
          <p:cNvSpPr txBox="1"/>
          <p:nvPr/>
        </p:nvSpPr>
        <p:spPr>
          <a:xfrm>
            <a:off x="11728412" y="0"/>
            <a:ext cx="5325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25/25</a:t>
            </a:r>
            <a:endParaRPr lang="en-US" sz="1000" b="1" dirty="0">
              <a:solidFill>
                <a:schemeClr val="bg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35">
            <a:extLst>
              <a:ext uri="{FF2B5EF4-FFF2-40B4-BE49-F238E27FC236}">
                <a16:creationId xmlns:a16="http://schemas.microsoft.com/office/drawing/2014/main" id="{97D22900-F44E-BEF0-0322-F625694E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1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86D532-4776-38FC-A0B0-2301767596E8}"/>
              </a:ext>
            </a:extLst>
          </p:cNvPr>
          <p:cNvSpPr txBox="1">
            <a:spLocks/>
          </p:cNvSpPr>
          <p:nvPr/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14269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bg1"/>
                </a:solidFill>
                <a:latin typeface="Open Sans" panose="020B0606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Presentation Contents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32EF0F-BADD-B96C-A701-38A8660097AF}"/>
              </a:ext>
            </a:extLst>
          </p:cNvPr>
          <p:cNvSpPr txBox="1">
            <a:spLocks/>
          </p:cNvSpPr>
          <p:nvPr/>
        </p:nvSpPr>
        <p:spPr>
          <a:xfrm>
            <a:off x="1172405" y="1597797"/>
            <a:ext cx="6978537" cy="2950035"/>
          </a:xfrm>
          <a:prstGeom prst="rect">
            <a:avLst/>
          </a:prstGeom>
        </p:spPr>
        <p:txBody>
          <a:bodyPr/>
          <a:lstStyle>
            <a:lvl1pPr marL="0" indent="0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de-DE" sz="14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Introduction to hip fractures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Surgical Technique for </a:t>
            </a:r>
            <a:r>
              <a:rPr lang="en-US" b="1" dirty="0" err="1">
                <a:solidFill>
                  <a:schemeClr val="bg1"/>
                </a:solidFill>
              </a:rPr>
              <a:t>Basicervical</a:t>
            </a:r>
            <a:r>
              <a:rPr lang="en-US" b="1" dirty="0">
                <a:solidFill>
                  <a:schemeClr val="bg1"/>
                </a:solidFill>
              </a:rPr>
              <a:t> Fractures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Methodology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Results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E4519891-C0A6-C2E5-7502-608F58666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45" y="5996801"/>
            <a:ext cx="1579120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D8192E05-4592-B388-E867-0CD1ACF49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hip bone&#10;&#10;Description automatically generated">
            <a:extLst>
              <a:ext uri="{FF2B5EF4-FFF2-40B4-BE49-F238E27FC236}">
                <a16:creationId xmlns:a16="http://schemas.microsoft.com/office/drawing/2014/main" id="{96E30CE2-C319-7B98-1581-56CA5549C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933567"/>
            <a:ext cx="3379852" cy="4895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4C1DB8-2DA0-3CD4-753B-65FD84ED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6" name="Picture 36">
            <a:extLst>
              <a:ext uri="{FF2B5EF4-FFF2-40B4-BE49-F238E27FC236}">
                <a16:creationId xmlns:a16="http://schemas.microsoft.com/office/drawing/2014/main" id="{8BB88F32-7A1A-6736-DA47-933CF60E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CC3BBB-43FA-993A-B36D-41666EEB8894}"/>
              </a:ext>
            </a:extLst>
          </p:cNvPr>
          <p:cNvSpPr txBox="1"/>
          <p:nvPr/>
        </p:nvSpPr>
        <p:spPr>
          <a:xfrm>
            <a:off x="1785257" y="2333898"/>
            <a:ext cx="868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Femoral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Head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02543B-F03A-FC5A-9465-CAC4321900A1}"/>
              </a:ext>
            </a:extLst>
          </p:cNvPr>
          <p:cNvSpPr txBox="1"/>
          <p:nvPr/>
        </p:nvSpPr>
        <p:spPr>
          <a:xfrm>
            <a:off x="2257695" y="288808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Neck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A1FE7C-2EF6-93F0-D714-35B9A2B00932}"/>
              </a:ext>
            </a:extLst>
          </p:cNvPr>
          <p:cNvSpPr txBox="1"/>
          <p:nvPr/>
        </p:nvSpPr>
        <p:spPr>
          <a:xfrm>
            <a:off x="2857539" y="3983550"/>
            <a:ext cx="1396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Intertrochanteric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area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3E7108-3E9B-9974-D9B8-435F2C07D879}"/>
              </a:ext>
            </a:extLst>
          </p:cNvPr>
          <p:cNvSpPr/>
          <p:nvPr/>
        </p:nvSpPr>
        <p:spPr>
          <a:xfrm rot="18138170">
            <a:off x="1396477" y="3169740"/>
            <a:ext cx="2983346" cy="498763"/>
          </a:xfrm>
          <a:prstGeom prst="ellipse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2F0111-3A09-66AC-A446-FCDD30EE9A55}"/>
              </a:ext>
            </a:extLst>
          </p:cNvPr>
          <p:cNvSpPr txBox="1"/>
          <p:nvPr/>
        </p:nvSpPr>
        <p:spPr>
          <a:xfrm>
            <a:off x="2755813" y="1792618"/>
            <a:ext cx="1979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Basicervical</a:t>
            </a:r>
            <a:r>
              <a:rPr lang="en-US" sz="1400" dirty="0"/>
              <a:t> Fractures</a:t>
            </a:r>
          </a:p>
        </p:txBody>
      </p:sp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8B56BFE7-2B3C-AB52-62F8-E167822E4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880114"/>
              </p:ext>
            </p:extLst>
          </p:nvPr>
        </p:nvGraphicFramePr>
        <p:xfrm>
          <a:off x="5215582" y="1283248"/>
          <a:ext cx="6097554" cy="163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147AC5E-EFB0-6A9F-6E55-785603E2FAEA}"/>
              </a:ext>
            </a:extLst>
          </p:cNvPr>
          <p:cNvSpPr txBox="1"/>
          <p:nvPr/>
        </p:nvSpPr>
        <p:spPr>
          <a:xfrm>
            <a:off x="11787722" y="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929DF9-9AAB-F2E0-8EDD-F5B49AB2A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717377"/>
              </p:ext>
            </p:extLst>
          </p:nvPr>
        </p:nvGraphicFramePr>
        <p:xfrm>
          <a:off x="5215582" y="3429000"/>
          <a:ext cx="6097554" cy="217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Picture 35">
            <a:extLst>
              <a:ext uri="{FF2B5EF4-FFF2-40B4-BE49-F238E27FC236}">
                <a16:creationId xmlns:a16="http://schemas.microsoft.com/office/drawing/2014/main" id="{DEB3976A-15B5-F0E1-D4CB-BE831309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23" grpId="0"/>
      <p:bldP spid="23" grpId="1"/>
      <p:bldP spid="36" grpId="0" animBg="1"/>
      <p:bldP spid="37" grpId="0"/>
      <p:bldGraphic spid="3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3B50-6159-D1F1-C4CD-E8689E85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7F4F2-95A5-0AE0-C264-031C0B15FF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952973"/>
            <a:ext cx="3462511" cy="28888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Fracture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E2309-5383-9EC3-287F-A518C937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27" r="9603"/>
          <a:stretch>
            <a:fillRect/>
          </a:stretch>
        </p:blipFill>
        <p:spPr>
          <a:xfrm>
            <a:off x="1317386" y="2016582"/>
            <a:ext cx="2775200" cy="340877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45EAEF8-0E3A-7677-299B-B70304A625D0}"/>
              </a:ext>
            </a:extLst>
          </p:cNvPr>
          <p:cNvCxnSpPr>
            <a:cxnSpLocks/>
          </p:cNvCxnSpPr>
          <p:nvPr/>
        </p:nvCxnSpPr>
        <p:spPr>
          <a:xfrm>
            <a:off x="4673733" y="3528867"/>
            <a:ext cx="2934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418F219-E37C-C97A-CBCF-9774DE4F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64" b="7134"/>
          <a:stretch>
            <a:fillRect/>
          </a:stretch>
        </p:blipFill>
        <p:spPr>
          <a:xfrm>
            <a:off x="7813034" y="1829544"/>
            <a:ext cx="3143689" cy="3880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7E5F75-B861-D858-DF11-87F8BAE32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555" y="3644771"/>
            <a:ext cx="2560987" cy="154906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C60691-3600-7618-488B-5BC4F71BB8E9}"/>
              </a:ext>
            </a:extLst>
          </p:cNvPr>
          <p:cNvSpPr txBox="1">
            <a:spLocks/>
          </p:cNvSpPr>
          <p:nvPr/>
        </p:nvSpPr>
        <p:spPr>
          <a:xfrm>
            <a:off x="4673733" y="2983053"/>
            <a:ext cx="2624311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Closed reduction using fracture table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2DD3DF-E6A8-A887-30C5-BFC299E0DE60}"/>
              </a:ext>
            </a:extLst>
          </p:cNvPr>
          <p:cNvCxnSpPr/>
          <p:nvPr/>
        </p:nvCxnSpPr>
        <p:spPr>
          <a:xfrm>
            <a:off x="6758292" y="4121494"/>
            <a:ext cx="468057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A2CBEB7C-0E8F-1861-65DD-7FAFAC401946}"/>
              </a:ext>
            </a:extLst>
          </p:cNvPr>
          <p:cNvSpPr/>
          <p:nvPr/>
        </p:nvSpPr>
        <p:spPr>
          <a:xfrm rot="11004040">
            <a:off x="6834800" y="4275219"/>
            <a:ext cx="155217" cy="372379"/>
          </a:xfrm>
          <a:prstGeom prst="curvedDownArrow">
            <a:avLst>
              <a:gd name="adj1" fmla="val 5963"/>
              <a:gd name="adj2" fmla="val 11052"/>
              <a:gd name="adj3" fmla="val 764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D52950E-1737-05CC-F4F1-B4C222AD74D2}"/>
              </a:ext>
            </a:extLst>
          </p:cNvPr>
          <p:cNvSpPr txBox="1">
            <a:spLocks/>
          </p:cNvSpPr>
          <p:nvPr/>
        </p:nvSpPr>
        <p:spPr>
          <a:xfrm>
            <a:off x="1317386" y="1660574"/>
            <a:ext cx="3462511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Displaced fracture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22A7889-3075-BD05-CA82-8CFC40530C45}"/>
              </a:ext>
            </a:extLst>
          </p:cNvPr>
          <p:cNvSpPr txBox="1">
            <a:spLocks/>
          </p:cNvSpPr>
          <p:nvPr/>
        </p:nvSpPr>
        <p:spPr>
          <a:xfrm>
            <a:off x="7112259" y="1221040"/>
            <a:ext cx="3462511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Restoration of anatomical morphology of proximal femur prior to commencement</a:t>
            </a:r>
          </a:p>
        </p:txBody>
      </p:sp>
      <p:pic>
        <p:nvPicPr>
          <p:cNvPr id="22" name="Picture 36">
            <a:extLst>
              <a:ext uri="{FF2B5EF4-FFF2-40B4-BE49-F238E27FC236}">
                <a16:creationId xmlns:a16="http://schemas.microsoft.com/office/drawing/2014/main" id="{37684603-4D97-375C-9B1D-A8C21723A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23" name="Picture 35">
            <a:extLst>
              <a:ext uri="{FF2B5EF4-FFF2-40B4-BE49-F238E27FC236}">
                <a16:creationId xmlns:a16="http://schemas.microsoft.com/office/drawing/2014/main" id="{3CCD1EC3-C822-9EEA-BB05-B8E05989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9ADDF3-1CDF-8693-5E57-A15D386F0725}"/>
              </a:ext>
            </a:extLst>
          </p:cNvPr>
          <p:cNvSpPr txBox="1"/>
          <p:nvPr/>
        </p:nvSpPr>
        <p:spPr>
          <a:xfrm>
            <a:off x="11787722" y="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23066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EC6B0-308B-F566-3343-4D309A8E8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EEED-30A4-7CF9-BB49-2A9B856C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18A8-18AA-75C7-CD85-C39AA830AE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4711" y="952973"/>
            <a:ext cx="3462511" cy="288882"/>
          </a:xfrm>
        </p:spPr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/>
              <a:t>Implant insertion</a:t>
            </a:r>
          </a:p>
        </p:txBody>
      </p:sp>
      <p:pic>
        <p:nvPicPr>
          <p:cNvPr id="4" name="Picture 35">
            <a:extLst>
              <a:ext uri="{FF2B5EF4-FFF2-40B4-BE49-F238E27FC236}">
                <a16:creationId xmlns:a16="http://schemas.microsoft.com/office/drawing/2014/main" id="{8F16B263-CA8F-CC4C-C24D-63EFF0AB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77BCC9-BE44-7F6A-CD4C-9D43D532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17" t="3433"/>
          <a:stretch>
            <a:fillRect/>
          </a:stretch>
        </p:blipFill>
        <p:spPr>
          <a:xfrm>
            <a:off x="1020761" y="2209800"/>
            <a:ext cx="3474581" cy="335943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6A8453-7829-2323-7769-2DC8C9BA485B}"/>
              </a:ext>
            </a:extLst>
          </p:cNvPr>
          <p:cNvCxnSpPr/>
          <p:nvPr/>
        </p:nvCxnSpPr>
        <p:spPr>
          <a:xfrm flipV="1">
            <a:off x="1172405" y="3778250"/>
            <a:ext cx="643695" cy="67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BBC1B1-B2C0-DF30-CF16-CEDBD8AAFC79}"/>
              </a:ext>
            </a:extLst>
          </p:cNvPr>
          <p:cNvSpPr txBox="1">
            <a:spLocks/>
          </p:cNvSpPr>
          <p:nvPr/>
        </p:nvSpPr>
        <p:spPr>
          <a:xfrm>
            <a:off x="227043" y="4451350"/>
            <a:ext cx="1106457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Insertion Handle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489EC2-7452-E509-4B8E-D9C56FE99B6B}"/>
              </a:ext>
            </a:extLst>
          </p:cNvPr>
          <p:cNvCxnSpPr>
            <a:cxnSpLocks/>
          </p:cNvCxnSpPr>
          <p:nvPr/>
        </p:nvCxnSpPr>
        <p:spPr>
          <a:xfrm flipV="1">
            <a:off x="2495550" y="3429000"/>
            <a:ext cx="742950" cy="10826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DEE7404-81B0-3796-A875-12CA5428A189}"/>
              </a:ext>
            </a:extLst>
          </p:cNvPr>
          <p:cNvSpPr txBox="1">
            <a:spLocks/>
          </p:cNvSpPr>
          <p:nvPr/>
        </p:nvSpPr>
        <p:spPr>
          <a:xfrm>
            <a:off x="1942321" y="4521114"/>
            <a:ext cx="1106457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Intramedullary nail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F647EE2-FAC3-23F0-E0B8-1A4ADE477506}"/>
              </a:ext>
            </a:extLst>
          </p:cNvPr>
          <p:cNvSpPr txBox="1">
            <a:spLocks/>
          </p:cNvSpPr>
          <p:nvPr/>
        </p:nvSpPr>
        <p:spPr>
          <a:xfrm>
            <a:off x="874710" y="1634396"/>
            <a:ext cx="3836990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+mj-lt"/>
              <a:buAutoNum type="romanLcPeriod"/>
            </a:pPr>
            <a:r>
              <a:rPr lang="en-US" dirty="0"/>
              <a:t>Intramedullary canal reaming and nail insertion (not modelled)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28D6715-FEE5-62E0-1E6E-94ACBA9978CC}"/>
              </a:ext>
            </a:extLst>
          </p:cNvPr>
          <p:cNvSpPr txBox="1">
            <a:spLocks/>
          </p:cNvSpPr>
          <p:nvPr/>
        </p:nvSpPr>
        <p:spPr>
          <a:xfrm>
            <a:off x="6557960" y="1634396"/>
            <a:ext cx="3836990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>
              <a:buFont typeface="+mj-lt"/>
              <a:buAutoNum type="romanLcPeriod" startAt="2"/>
            </a:pPr>
            <a:r>
              <a:rPr lang="en-US" dirty="0"/>
              <a:t>Drilling and lag screw insertion</a:t>
            </a:r>
          </a:p>
        </p:txBody>
      </p:sp>
      <p:pic>
        <p:nvPicPr>
          <p:cNvPr id="26" name="Picture 36">
            <a:extLst>
              <a:ext uri="{FF2B5EF4-FFF2-40B4-BE49-F238E27FC236}">
                <a16:creationId xmlns:a16="http://schemas.microsoft.com/office/drawing/2014/main" id="{BD8A33DB-F4F8-089C-CD6E-F538A6F5A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2D03FE-8C84-464B-BB74-BAF8CA51D7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840"/>
          <a:stretch>
            <a:fillRect/>
          </a:stretch>
        </p:blipFill>
        <p:spPr>
          <a:xfrm>
            <a:off x="7321447" y="2193363"/>
            <a:ext cx="2698853" cy="2817797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DB1786E-9244-D62F-2E6B-B3FF86D5864F}"/>
              </a:ext>
            </a:extLst>
          </p:cNvPr>
          <p:cNvCxnSpPr>
            <a:cxnSpLocks/>
          </p:cNvCxnSpPr>
          <p:nvPr/>
        </p:nvCxnSpPr>
        <p:spPr>
          <a:xfrm flipV="1">
            <a:off x="7023100" y="3338465"/>
            <a:ext cx="965200" cy="293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617A748-8CC1-3A98-C106-1FF01BE45E22}"/>
              </a:ext>
            </a:extLst>
          </p:cNvPr>
          <p:cNvSpPr txBox="1">
            <a:spLocks/>
          </p:cNvSpPr>
          <p:nvPr/>
        </p:nvSpPr>
        <p:spPr>
          <a:xfrm>
            <a:off x="6245204" y="3600634"/>
            <a:ext cx="1106457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Aiming Arm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7E7C7F-752D-E44D-799E-36364AEF366E}"/>
              </a:ext>
            </a:extLst>
          </p:cNvPr>
          <p:cNvCxnSpPr/>
          <p:nvPr/>
        </p:nvCxnSpPr>
        <p:spPr>
          <a:xfrm flipH="1" flipV="1">
            <a:off x="9420792" y="2836547"/>
            <a:ext cx="425450" cy="146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36D08E2-B123-8239-0368-3AD6F876DDE5}"/>
              </a:ext>
            </a:extLst>
          </p:cNvPr>
          <p:cNvSpPr txBox="1">
            <a:spLocks/>
          </p:cNvSpPr>
          <p:nvPr/>
        </p:nvSpPr>
        <p:spPr>
          <a:xfrm>
            <a:off x="9865292" y="2925588"/>
            <a:ext cx="1106457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Lag Screw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3478A1-9879-973B-DF82-5441481E18DF}"/>
              </a:ext>
            </a:extLst>
          </p:cNvPr>
          <p:cNvSpPr/>
          <p:nvPr/>
        </p:nvSpPr>
        <p:spPr>
          <a:xfrm>
            <a:off x="7740650" y="3778250"/>
            <a:ext cx="793750" cy="590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EA094A8-37D6-12C4-85C7-A3E35F02B8C6}"/>
              </a:ext>
            </a:extLst>
          </p:cNvPr>
          <p:cNvCxnSpPr>
            <a:cxnSpLocks/>
          </p:cNvCxnSpPr>
          <p:nvPr/>
        </p:nvCxnSpPr>
        <p:spPr>
          <a:xfrm flipH="1">
            <a:off x="6429349" y="3778250"/>
            <a:ext cx="1311301" cy="11987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10D31C4-125C-DE13-A6CE-F079DAE7B1C4}"/>
              </a:ext>
            </a:extLst>
          </p:cNvPr>
          <p:cNvCxnSpPr/>
          <p:nvPr/>
        </p:nvCxnSpPr>
        <p:spPr>
          <a:xfrm flipH="1">
            <a:off x="8273972" y="3778250"/>
            <a:ext cx="260428" cy="11987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C2183-8CBB-00E3-1AAD-78D245B589D5}"/>
              </a:ext>
            </a:extLst>
          </p:cNvPr>
          <p:cNvCxnSpPr/>
          <p:nvPr/>
        </p:nvCxnSpPr>
        <p:spPr>
          <a:xfrm flipH="1">
            <a:off x="8273972" y="4377642"/>
            <a:ext cx="260428" cy="2218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0F4A2A-7179-BC28-5104-074EC09578EA}"/>
              </a:ext>
            </a:extLst>
          </p:cNvPr>
          <p:cNvCxnSpPr/>
          <p:nvPr/>
        </p:nvCxnSpPr>
        <p:spPr>
          <a:xfrm flipH="1">
            <a:off x="6429349" y="4368800"/>
            <a:ext cx="1311301" cy="22272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DD285B1C-62B2-9F57-05FA-EB1AB61806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216" t="10512"/>
          <a:stretch>
            <a:fillRect/>
          </a:stretch>
        </p:blipFill>
        <p:spPr>
          <a:xfrm>
            <a:off x="6429349" y="4977035"/>
            <a:ext cx="1844623" cy="1619012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0"/>
          </a:effectLst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6CA1BF4C-0E05-ADFC-0832-44EAAD1641A2}"/>
              </a:ext>
            </a:extLst>
          </p:cNvPr>
          <p:cNvSpPr txBox="1">
            <a:spLocks/>
          </p:cNvSpPr>
          <p:nvPr/>
        </p:nvSpPr>
        <p:spPr>
          <a:xfrm>
            <a:off x="8559800" y="5569234"/>
            <a:ext cx="3032177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As lag screw gains purchase in femoral neck, compression nut is used to generate compression force along the fracture surface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0C21DA-8B9D-8542-F8D0-A604A7161150}"/>
              </a:ext>
            </a:extLst>
          </p:cNvPr>
          <p:cNvSpPr txBox="1"/>
          <p:nvPr/>
        </p:nvSpPr>
        <p:spPr>
          <a:xfrm>
            <a:off x="11787722" y="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8F11E0-BAD1-A101-D024-D068907266F1}"/>
              </a:ext>
            </a:extLst>
          </p:cNvPr>
          <p:cNvSpPr/>
          <p:nvPr/>
        </p:nvSpPr>
        <p:spPr>
          <a:xfrm>
            <a:off x="7920681" y="6394622"/>
            <a:ext cx="210065" cy="1752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0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C3A6E-209E-CBE7-5EC9-18F323FB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407" y="3071644"/>
            <a:ext cx="4266195" cy="3296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7AD28-1F7A-15AD-0A39-7B4D20D7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Overview</a:t>
            </a:r>
          </a:p>
        </p:txBody>
      </p:sp>
      <p:graphicFrame>
        <p:nvGraphicFramePr>
          <p:cNvPr id="85" name="Diagram 84">
            <a:extLst>
              <a:ext uri="{FF2B5EF4-FFF2-40B4-BE49-F238E27FC236}">
                <a16:creationId xmlns:a16="http://schemas.microsoft.com/office/drawing/2014/main" id="{B5E4B97A-2B0E-0CAC-4F73-7D1DEE5FF0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617008"/>
              </p:ext>
            </p:extLst>
          </p:nvPr>
        </p:nvGraphicFramePr>
        <p:xfrm>
          <a:off x="372247" y="1233215"/>
          <a:ext cx="539377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6" name="Diagram 85">
            <a:extLst>
              <a:ext uri="{FF2B5EF4-FFF2-40B4-BE49-F238E27FC236}">
                <a16:creationId xmlns:a16="http://schemas.microsoft.com/office/drawing/2014/main" id="{34D9F851-EA02-1FF3-91F7-89593F3DE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439257"/>
              </p:ext>
            </p:extLst>
          </p:nvPr>
        </p:nvGraphicFramePr>
        <p:xfrm>
          <a:off x="6355816" y="1233215"/>
          <a:ext cx="539377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93F2FDE-FF31-A2DA-349E-484D307A3F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468" y="2682344"/>
            <a:ext cx="2531718" cy="6158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240CC4-AE58-9E2F-175D-A086FE32F77A}"/>
              </a:ext>
            </a:extLst>
          </p:cNvPr>
          <p:cNvSpPr txBox="1"/>
          <p:nvPr/>
        </p:nvSpPr>
        <p:spPr>
          <a:xfrm>
            <a:off x="1147450" y="3308652"/>
            <a:ext cx="558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QCT</a:t>
            </a:r>
            <a:endParaRPr lang="en-US" sz="1200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4A219710-7BDA-0EA5-1FED-13A7E1B81213}"/>
              </a:ext>
            </a:extLst>
          </p:cNvPr>
          <p:cNvSpPr/>
          <p:nvPr/>
        </p:nvSpPr>
        <p:spPr>
          <a:xfrm>
            <a:off x="2842946" y="2935954"/>
            <a:ext cx="1378101" cy="135690"/>
          </a:xfrm>
          <a:prstGeom prst="rightArrow">
            <a:avLst>
              <a:gd name="adj1" fmla="val 35098"/>
              <a:gd name="adj2" fmla="val 50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A1AE3-B05E-BC3E-03C0-79092E592B2E}"/>
              </a:ext>
            </a:extLst>
          </p:cNvPr>
          <p:cNvSpPr txBox="1"/>
          <p:nvPr/>
        </p:nvSpPr>
        <p:spPr>
          <a:xfrm>
            <a:off x="2807912" y="2583953"/>
            <a:ext cx="1436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Geometry Reconstruction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82BD65-B556-F9F3-E857-53993C66B8BD}"/>
              </a:ext>
            </a:extLst>
          </p:cNvPr>
          <p:cNvSpPr txBox="1"/>
          <p:nvPr/>
        </p:nvSpPr>
        <p:spPr>
          <a:xfrm>
            <a:off x="4581247" y="3871927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CAD model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FD72F3-797C-9EC0-F2F1-D453DF8321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0505" y="2402014"/>
            <a:ext cx="1495517" cy="14792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14537F-15B7-CBA2-9F61-8D25E168C0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57399" y="4027293"/>
            <a:ext cx="1425419" cy="1701132"/>
          </a:xfrm>
          <a:prstGeom prst="rect">
            <a:avLst/>
          </a:prstGeom>
        </p:spPr>
      </p:pic>
      <p:sp>
        <p:nvSpPr>
          <p:cNvPr id="24" name="Arrow: Bent-Up 23">
            <a:extLst>
              <a:ext uri="{FF2B5EF4-FFF2-40B4-BE49-F238E27FC236}">
                <a16:creationId xmlns:a16="http://schemas.microsoft.com/office/drawing/2014/main" id="{ADE3098B-8809-A9A3-D17A-7247FDFC4282}"/>
              </a:ext>
            </a:extLst>
          </p:cNvPr>
          <p:cNvSpPr/>
          <p:nvPr/>
        </p:nvSpPr>
        <p:spPr>
          <a:xfrm rot="5400000" flipV="1">
            <a:off x="4139893" y="3880335"/>
            <a:ext cx="721477" cy="1346843"/>
          </a:xfrm>
          <a:prstGeom prst="bentUpArrow">
            <a:avLst>
              <a:gd name="adj1" fmla="val 6936"/>
              <a:gd name="adj2" fmla="val 10024"/>
              <a:gd name="adj3" fmla="val 25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FF0494-F191-6482-FB89-77D05218FEFA}"/>
              </a:ext>
            </a:extLst>
          </p:cNvPr>
          <p:cNvSpPr txBox="1"/>
          <p:nvPr/>
        </p:nvSpPr>
        <p:spPr>
          <a:xfrm>
            <a:off x="3966637" y="4516328"/>
            <a:ext cx="10791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Discretization</a:t>
            </a:r>
            <a:endParaRPr lang="en-US" sz="1200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Arrow: Bent-Up 26">
            <a:extLst>
              <a:ext uri="{FF2B5EF4-FFF2-40B4-BE49-F238E27FC236}">
                <a16:creationId xmlns:a16="http://schemas.microsoft.com/office/drawing/2014/main" id="{AEB6CC34-7BAC-6474-3879-89A3C687D755}"/>
              </a:ext>
            </a:extLst>
          </p:cNvPr>
          <p:cNvSpPr/>
          <p:nvPr/>
        </p:nvSpPr>
        <p:spPr>
          <a:xfrm rot="16200000" flipH="1" flipV="1">
            <a:off x="830273" y="3588786"/>
            <a:ext cx="1226000" cy="1425418"/>
          </a:xfrm>
          <a:prstGeom prst="bentUpArrow">
            <a:avLst>
              <a:gd name="adj1" fmla="val 3569"/>
              <a:gd name="adj2" fmla="val 4513"/>
              <a:gd name="adj3" fmla="val 25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381183-16D6-B82E-9F7E-CB1C15195606}"/>
              </a:ext>
            </a:extLst>
          </p:cNvPr>
          <p:cNvSpPr txBox="1"/>
          <p:nvPr/>
        </p:nvSpPr>
        <p:spPr>
          <a:xfrm>
            <a:off x="738435" y="4427614"/>
            <a:ext cx="1447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Constitutive</a:t>
            </a:r>
          </a:p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modelling of bone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8011B0-9C59-C336-0CFC-6E2695DC8444}"/>
              </a:ext>
            </a:extLst>
          </p:cNvPr>
          <p:cNvSpPr txBox="1"/>
          <p:nvPr/>
        </p:nvSpPr>
        <p:spPr>
          <a:xfrm>
            <a:off x="1990059" y="5492367"/>
            <a:ext cx="9749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2. FE model</a:t>
            </a:r>
          </a:p>
        </p:txBody>
      </p:sp>
      <p:sp>
        <p:nvSpPr>
          <p:cNvPr id="40" name="Arrow: Bent-Up 39">
            <a:extLst>
              <a:ext uri="{FF2B5EF4-FFF2-40B4-BE49-F238E27FC236}">
                <a16:creationId xmlns:a16="http://schemas.microsoft.com/office/drawing/2014/main" id="{5FCAE36F-E8B0-B4BE-7BC4-BA8D1FF1C28D}"/>
              </a:ext>
            </a:extLst>
          </p:cNvPr>
          <p:cNvSpPr/>
          <p:nvPr/>
        </p:nvSpPr>
        <p:spPr>
          <a:xfrm rot="5400000">
            <a:off x="3236581" y="5593524"/>
            <a:ext cx="507466" cy="853557"/>
          </a:xfrm>
          <a:prstGeom prst="bentUpArrow">
            <a:avLst>
              <a:gd name="adj1" fmla="val 9185"/>
              <a:gd name="adj2" fmla="val 11444"/>
              <a:gd name="adj3" fmla="val 2500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F5EF9F-4305-25D4-AA56-EE2266685C17}"/>
              </a:ext>
            </a:extLst>
          </p:cNvPr>
          <p:cNvSpPr txBox="1"/>
          <p:nvPr/>
        </p:nvSpPr>
        <p:spPr>
          <a:xfrm>
            <a:off x="3971601" y="5916035"/>
            <a:ext cx="13019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Relative motion</a:t>
            </a:r>
          </a:p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Stress</a:t>
            </a:r>
          </a:p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Strain</a:t>
            </a:r>
          </a:p>
        </p:txBody>
      </p:sp>
      <p:pic>
        <p:nvPicPr>
          <p:cNvPr id="42" name="Picture 35">
            <a:extLst>
              <a:ext uri="{FF2B5EF4-FFF2-40B4-BE49-F238E27FC236}">
                <a16:creationId xmlns:a16="http://schemas.microsoft.com/office/drawing/2014/main" id="{F1C72738-2FFB-AF0F-DEE9-A84667F2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6">
            <a:extLst>
              <a:ext uri="{FF2B5EF4-FFF2-40B4-BE49-F238E27FC236}">
                <a16:creationId xmlns:a16="http://schemas.microsoft.com/office/drawing/2014/main" id="{CEBB2891-563D-B6FA-1693-417789FC5C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sp>
        <p:nvSpPr>
          <p:cNvPr id="44" name="Arrow: Bent-Up 43">
            <a:extLst>
              <a:ext uri="{FF2B5EF4-FFF2-40B4-BE49-F238E27FC236}">
                <a16:creationId xmlns:a16="http://schemas.microsoft.com/office/drawing/2014/main" id="{3B5B3710-B68C-CF07-7F6F-0912A6A6DBDF}"/>
              </a:ext>
            </a:extLst>
          </p:cNvPr>
          <p:cNvSpPr/>
          <p:nvPr/>
        </p:nvSpPr>
        <p:spPr>
          <a:xfrm>
            <a:off x="3552568" y="2830707"/>
            <a:ext cx="2786448" cy="2791617"/>
          </a:xfrm>
          <a:prstGeom prst="bentUpArrow">
            <a:avLst>
              <a:gd name="adj1" fmla="val 1872"/>
              <a:gd name="adj2" fmla="val 5848"/>
              <a:gd name="adj3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3047C2-CA0A-C5AF-7399-A1CC4A21C519}"/>
              </a:ext>
            </a:extLst>
          </p:cNvPr>
          <p:cNvSpPr txBox="1"/>
          <p:nvPr/>
        </p:nvSpPr>
        <p:spPr>
          <a:xfrm>
            <a:off x="6142441" y="2849490"/>
            <a:ext cx="2623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3. Transition to control</a:t>
            </a:r>
          </a:p>
        </p:txBody>
      </p:sp>
      <p:sp>
        <p:nvSpPr>
          <p:cNvPr id="49" name="Arrow: Bent-Up 48">
            <a:extLst>
              <a:ext uri="{FF2B5EF4-FFF2-40B4-BE49-F238E27FC236}">
                <a16:creationId xmlns:a16="http://schemas.microsoft.com/office/drawing/2014/main" id="{B6CC0FC0-9BBA-192F-DF62-39E6178A1423}"/>
              </a:ext>
            </a:extLst>
          </p:cNvPr>
          <p:cNvSpPr/>
          <p:nvPr/>
        </p:nvSpPr>
        <p:spPr>
          <a:xfrm flipV="1">
            <a:off x="6162675" y="2814642"/>
            <a:ext cx="3129606" cy="338849"/>
          </a:xfrm>
          <a:prstGeom prst="bentUpArrow">
            <a:avLst>
              <a:gd name="adj1" fmla="val 8250"/>
              <a:gd name="adj2" fmla="val 16044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D2DF50-5128-D7C1-6F2A-D0FE94F35B0A}"/>
              </a:ext>
            </a:extLst>
          </p:cNvPr>
          <p:cNvSpPr txBox="1"/>
          <p:nvPr/>
        </p:nvSpPr>
        <p:spPr>
          <a:xfrm>
            <a:off x="11787722" y="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89A54-35A4-252E-16EB-514376A28FF9}"/>
              </a:ext>
            </a:extLst>
          </p:cNvPr>
          <p:cNvSpPr txBox="1"/>
          <p:nvPr/>
        </p:nvSpPr>
        <p:spPr>
          <a:xfrm>
            <a:off x="7467369" y="5077115"/>
            <a:ext cx="20129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4076"/>
                </a:solidFill>
                <a:ea typeface="Verdana" panose="020B0604030504040204" pitchFamily="34" charset="0"/>
              </a:rPr>
              <a:t>Position 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329EE-61EE-2EE2-9176-36125689060B}"/>
              </a:ext>
            </a:extLst>
          </p:cNvPr>
          <p:cNvSpPr txBox="1"/>
          <p:nvPr/>
        </p:nvSpPr>
        <p:spPr>
          <a:xfrm>
            <a:off x="7467369" y="5827524"/>
            <a:ext cx="20129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4076"/>
                </a:solidFill>
                <a:ea typeface="Verdana" panose="020B0604030504040204" pitchFamily="34" charset="0"/>
              </a:rPr>
              <a:t>Force 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5995F-FA11-9C0D-6ED7-1A6BB23E4B3D}"/>
              </a:ext>
            </a:extLst>
          </p:cNvPr>
          <p:cNvSpPr txBox="1"/>
          <p:nvPr/>
        </p:nvSpPr>
        <p:spPr>
          <a:xfrm>
            <a:off x="9762642" y="5407729"/>
            <a:ext cx="122170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End-Effector Force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70F1AC-4EA3-7968-7F44-80D1AF8D9C81}"/>
              </a:ext>
            </a:extLst>
          </p:cNvPr>
          <p:cNvSpPr txBox="1"/>
          <p:nvPr/>
        </p:nvSpPr>
        <p:spPr>
          <a:xfrm>
            <a:off x="9561510" y="4578313"/>
            <a:ext cx="8675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Config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01101-7035-0358-67F3-1204252E565A}"/>
              </a:ext>
            </a:extLst>
          </p:cNvPr>
          <p:cNvSpPr txBox="1"/>
          <p:nvPr/>
        </p:nvSpPr>
        <p:spPr>
          <a:xfrm>
            <a:off x="2480695" y="3593417"/>
            <a:ext cx="143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1. Pre-Processing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917980-C34B-4307-8D5D-17B83EBB785A}"/>
              </a:ext>
            </a:extLst>
          </p:cNvPr>
          <p:cNvCxnSpPr>
            <a:stCxn id="16" idx="2"/>
            <a:endCxn id="14" idx="0"/>
          </p:cNvCxnSpPr>
          <p:nvPr/>
        </p:nvCxnSpPr>
        <p:spPr>
          <a:xfrm flipH="1">
            <a:off x="3198894" y="3014840"/>
            <a:ext cx="327217" cy="578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3EA72E1-0D94-1DD2-F0EA-B104BB6C53DD}"/>
              </a:ext>
            </a:extLst>
          </p:cNvPr>
          <p:cNvCxnSpPr>
            <a:stCxn id="28" idx="0"/>
            <a:endCxn id="14" idx="1"/>
          </p:cNvCxnSpPr>
          <p:nvPr/>
        </p:nvCxnSpPr>
        <p:spPr>
          <a:xfrm flipV="1">
            <a:off x="1462351" y="3724222"/>
            <a:ext cx="1018344" cy="703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20407A-1EB1-F892-EC06-38D11B248C6C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3768811" y="3805881"/>
            <a:ext cx="737397" cy="710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3DC71A-BFD0-A668-5BB4-7DAD7943BF0F}"/>
              </a:ext>
            </a:extLst>
          </p:cNvPr>
          <p:cNvSpPr txBox="1"/>
          <p:nvPr/>
        </p:nvSpPr>
        <p:spPr>
          <a:xfrm>
            <a:off x="9312515" y="2879321"/>
            <a:ext cx="2623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4. Manipulator control</a:t>
            </a:r>
          </a:p>
        </p:txBody>
      </p:sp>
    </p:spTree>
    <p:extLst>
      <p:ext uri="{BB962C8B-B14F-4D97-AF65-F5344CB8AC3E}">
        <p14:creationId xmlns:p14="http://schemas.microsoft.com/office/powerpoint/2010/main" val="414010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1D69950B-2205-B9EF-DF5A-7563CAC46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41" t="2388" r="3896" b="7315"/>
          <a:stretch/>
        </p:blipFill>
        <p:spPr>
          <a:xfrm>
            <a:off x="7537017" y="2317259"/>
            <a:ext cx="2808291" cy="3723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C98B07-2BAF-DE68-4CF9-D7C337DF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Preprocessing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EBFCF1-3318-4275-D501-CFE6C4968FAF}"/>
              </a:ext>
            </a:extLst>
          </p:cNvPr>
          <p:cNvSpPr/>
          <p:nvPr/>
        </p:nvSpPr>
        <p:spPr>
          <a:xfrm>
            <a:off x="658903" y="851360"/>
            <a:ext cx="1236832" cy="1170890"/>
          </a:xfrm>
          <a:prstGeom prst="roundRect">
            <a:avLst>
              <a:gd name="adj" fmla="val 10000"/>
            </a:avLst>
          </a:prstGeom>
          <a:blipFill rotWithShape="1">
            <a:blip r:embed="rId3"/>
            <a:srcRect/>
            <a:stretch>
              <a:fillRect t="-12000" b="-12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EA8174-980C-019A-AEC4-0E1E2DBD18EF}"/>
              </a:ext>
            </a:extLst>
          </p:cNvPr>
          <p:cNvGrpSpPr/>
          <p:nvPr/>
        </p:nvGrpSpPr>
        <p:grpSpPr>
          <a:xfrm>
            <a:off x="2075603" y="927807"/>
            <a:ext cx="1825251" cy="996918"/>
            <a:chOff x="2640" y="3024438"/>
            <a:chExt cx="2064718" cy="13023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D02A699-2DD1-5A8F-BF3F-03EA41A712FD}"/>
                </a:ext>
              </a:extLst>
            </p:cNvPr>
            <p:cNvSpPr/>
            <p:nvPr/>
          </p:nvSpPr>
          <p:spPr>
            <a:xfrm>
              <a:off x="2640" y="3024438"/>
              <a:ext cx="2064718" cy="130232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01D59ECB-D27E-805F-164E-AE83641608BE}"/>
                </a:ext>
              </a:extLst>
            </p:cNvPr>
            <p:cNvSpPr txBox="1"/>
            <p:nvPr/>
          </p:nvSpPr>
          <p:spPr>
            <a:xfrm>
              <a:off x="40784" y="3062582"/>
              <a:ext cx="1988430" cy="1226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Segmented QCT proximal femur scans, from osteoporotic patient (no fracture)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218DA3-6CF7-8FEA-69AE-B1EBE54AA42F}"/>
              </a:ext>
            </a:extLst>
          </p:cNvPr>
          <p:cNvSpPr/>
          <p:nvPr/>
        </p:nvSpPr>
        <p:spPr>
          <a:xfrm>
            <a:off x="658906" y="2118730"/>
            <a:ext cx="1236830" cy="1170891"/>
          </a:xfrm>
          <a:prstGeom prst="roundRect">
            <a:avLst>
              <a:gd name="adj" fmla="val 10000"/>
            </a:avLst>
          </a:prstGeom>
          <a:blipFill dpi="0" rotWithShape="1">
            <a:blip r:embed="rId4"/>
            <a:srcRect/>
            <a:stretch>
              <a:fillRect l="9122" t="-384" r="9122" b="-384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85F14-3A88-2F2A-2A2B-7B8244E91FE0}"/>
              </a:ext>
            </a:extLst>
          </p:cNvPr>
          <p:cNvGrpSpPr/>
          <p:nvPr/>
        </p:nvGrpSpPr>
        <p:grpSpPr>
          <a:xfrm>
            <a:off x="2039726" y="2215221"/>
            <a:ext cx="1825251" cy="996918"/>
            <a:chOff x="9401463" y="3052521"/>
            <a:chExt cx="1885932" cy="130282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5580BCC-42E0-8C57-9892-3F7D6446D1AD}"/>
                </a:ext>
              </a:extLst>
            </p:cNvPr>
            <p:cNvSpPr/>
            <p:nvPr/>
          </p:nvSpPr>
          <p:spPr>
            <a:xfrm>
              <a:off x="9401463" y="3052521"/>
              <a:ext cx="1885932" cy="13028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251D7724-D651-6F13-EB41-6B9B96AEFD56}"/>
                </a:ext>
              </a:extLst>
            </p:cNvPr>
            <p:cNvSpPr txBox="1"/>
            <p:nvPr/>
          </p:nvSpPr>
          <p:spPr>
            <a:xfrm>
              <a:off x="9439621" y="3090679"/>
              <a:ext cx="1809616" cy="1226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CAD geometry, introduction of virtual fracture line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31402D-280A-9F73-D189-32330DB7B066}"/>
              </a:ext>
            </a:extLst>
          </p:cNvPr>
          <p:cNvCxnSpPr>
            <a:cxnSpLocks/>
          </p:cNvCxnSpPr>
          <p:nvPr/>
        </p:nvCxnSpPr>
        <p:spPr>
          <a:xfrm>
            <a:off x="1189168" y="2244419"/>
            <a:ext cx="305930" cy="605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914DC7-2F33-2C9F-C849-7C21D65F2D92}"/>
              </a:ext>
            </a:extLst>
          </p:cNvPr>
          <p:cNvSpPr/>
          <p:nvPr/>
        </p:nvSpPr>
        <p:spPr>
          <a:xfrm>
            <a:off x="658905" y="3424081"/>
            <a:ext cx="1236831" cy="1170890"/>
          </a:xfrm>
          <a:prstGeom prst="roundRect">
            <a:avLst>
              <a:gd name="adj" fmla="val 10000"/>
            </a:avLst>
          </a:prstGeom>
          <a:blipFill>
            <a:blip r:embed="rId5"/>
            <a:srcRect/>
            <a:stretch>
              <a:fillRect t="-2000" b="-2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CC1471-443E-FE2F-61AE-EC3CFE43F41F}"/>
              </a:ext>
            </a:extLst>
          </p:cNvPr>
          <p:cNvGrpSpPr/>
          <p:nvPr/>
        </p:nvGrpSpPr>
        <p:grpSpPr>
          <a:xfrm>
            <a:off x="2076656" y="3502635"/>
            <a:ext cx="1825251" cy="996918"/>
            <a:chOff x="9401463" y="3052521"/>
            <a:chExt cx="1885932" cy="130282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59F22F6-9D2E-2203-C401-2939B200DE58}"/>
                </a:ext>
              </a:extLst>
            </p:cNvPr>
            <p:cNvSpPr/>
            <p:nvPr/>
          </p:nvSpPr>
          <p:spPr>
            <a:xfrm>
              <a:off x="9401463" y="3052521"/>
              <a:ext cx="1885932" cy="13028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5">
              <a:extLst>
                <a:ext uri="{FF2B5EF4-FFF2-40B4-BE49-F238E27FC236}">
                  <a16:creationId xmlns:a16="http://schemas.microsoft.com/office/drawing/2014/main" id="{846EC97D-D744-3DF0-6B49-7AEA3621AD25}"/>
                </a:ext>
              </a:extLst>
            </p:cNvPr>
            <p:cNvSpPr txBox="1"/>
            <p:nvPr/>
          </p:nvSpPr>
          <p:spPr>
            <a:xfrm>
              <a:off x="9439621" y="3090679"/>
              <a:ext cx="1809616" cy="1226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Virtual implant insertion to position of interest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42FBFB5-5707-2C6D-7EBF-AAEDEE6C9977}"/>
              </a:ext>
            </a:extLst>
          </p:cNvPr>
          <p:cNvSpPr/>
          <p:nvPr/>
        </p:nvSpPr>
        <p:spPr>
          <a:xfrm>
            <a:off x="658905" y="4729430"/>
            <a:ext cx="1236832" cy="1170890"/>
          </a:xfrm>
          <a:prstGeom prst="roundRect">
            <a:avLst>
              <a:gd name="adj" fmla="val 10000"/>
            </a:avLst>
          </a:prstGeom>
          <a:blipFill>
            <a:blip r:embed="rId6"/>
            <a:srcRect/>
            <a:stretch>
              <a:fillRect t="-3000" b="-3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3" name="Picture 36">
            <a:extLst>
              <a:ext uri="{FF2B5EF4-FFF2-40B4-BE49-F238E27FC236}">
                <a16:creationId xmlns:a16="http://schemas.microsoft.com/office/drawing/2014/main" id="{78F87072-DAFE-6CB7-5F2A-37B1B1221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8951647-283A-14D1-E50B-7EFFF40A2EDB}"/>
              </a:ext>
            </a:extLst>
          </p:cNvPr>
          <p:cNvGrpSpPr/>
          <p:nvPr/>
        </p:nvGrpSpPr>
        <p:grpSpPr>
          <a:xfrm>
            <a:off x="2113586" y="4819247"/>
            <a:ext cx="1825251" cy="996918"/>
            <a:chOff x="9401463" y="3052521"/>
            <a:chExt cx="1885932" cy="130282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13807D7-4BE0-5B95-FC08-D2CD2E24DD3D}"/>
                </a:ext>
              </a:extLst>
            </p:cNvPr>
            <p:cNvSpPr/>
            <p:nvPr/>
          </p:nvSpPr>
          <p:spPr>
            <a:xfrm>
              <a:off x="9401463" y="3052521"/>
              <a:ext cx="1885932" cy="130282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: Rounded Corners 5">
              <a:extLst>
                <a:ext uri="{FF2B5EF4-FFF2-40B4-BE49-F238E27FC236}">
                  <a16:creationId xmlns:a16="http://schemas.microsoft.com/office/drawing/2014/main" id="{97471A25-4555-2E23-E81D-707B06D5678B}"/>
                </a:ext>
              </a:extLst>
            </p:cNvPr>
            <p:cNvSpPr txBox="1"/>
            <p:nvPr/>
          </p:nvSpPr>
          <p:spPr>
            <a:xfrm>
              <a:off x="9439621" y="3090679"/>
              <a:ext cx="1809616" cy="1226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Meshing using 10-node tetrahedral elements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dirty="0"/>
                <a:t>(360k elements, 550k nodes)</a:t>
              </a:r>
              <a:endParaRPr lang="en-US" sz="1200" kern="1200" dirty="0"/>
            </a:p>
          </p:txBody>
        </p:sp>
      </p:grp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5773DD3D-6DFA-E462-5C15-FE243ED4EEC3}"/>
              </a:ext>
            </a:extLst>
          </p:cNvPr>
          <p:cNvSpPr/>
          <p:nvPr/>
        </p:nvSpPr>
        <p:spPr>
          <a:xfrm rot="5400000">
            <a:off x="2872166" y="1827657"/>
            <a:ext cx="160370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hevron 28">
            <a:extLst>
              <a:ext uri="{FF2B5EF4-FFF2-40B4-BE49-F238E27FC236}">
                <a16:creationId xmlns:a16="http://schemas.microsoft.com/office/drawing/2014/main" id="{3E306F9D-9FAD-AD14-4D75-AD0113E415A8}"/>
              </a:ext>
            </a:extLst>
          </p:cNvPr>
          <p:cNvSpPr/>
          <p:nvPr/>
        </p:nvSpPr>
        <p:spPr>
          <a:xfrm rot="5400000">
            <a:off x="2872166" y="3101908"/>
            <a:ext cx="160370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30D73708-700D-040A-DC01-52A7782860CD}"/>
              </a:ext>
            </a:extLst>
          </p:cNvPr>
          <p:cNvSpPr/>
          <p:nvPr/>
        </p:nvSpPr>
        <p:spPr>
          <a:xfrm rot="5400000">
            <a:off x="2872166" y="4406929"/>
            <a:ext cx="160370" cy="484632"/>
          </a:xfrm>
          <a:prstGeom prst="chevr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045AF65-3533-F58E-0A46-396987D0FD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2976" y="2656501"/>
            <a:ext cx="650005" cy="3340300"/>
          </a:xfrm>
          <a:prstGeom prst="rect">
            <a:avLst/>
          </a:prstGeom>
        </p:spPr>
      </p:pic>
      <p:sp>
        <p:nvSpPr>
          <p:cNvPr id="36" name="Arrow: Bent 35">
            <a:extLst>
              <a:ext uri="{FF2B5EF4-FFF2-40B4-BE49-F238E27FC236}">
                <a16:creationId xmlns:a16="http://schemas.microsoft.com/office/drawing/2014/main" id="{0DBE9DC1-A09B-97CA-5569-39519CDA4E34}"/>
              </a:ext>
            </a:extLst>
          </p:cNvPr>
          <p:cNvSpPr/>
          <p:nvPr/>
        </p:nvSpPr>
        <p:spPr>
          <a:xfrm rot="5400000">
            <a:off x="5749368" y="-508218"/>
            <a:ext cx="1834155" cy="4764606"/>
          </a:xfrm>
          <a:prstGeom prst="bentArrow">
            <a:avLst>
              <a:gd name="adj1" fmla="val 17951"/>
              <a:gd name="adj2" fmla="val 16419"/>
              <a:gd name="adj3" fmla="val 18617"/>
              <a:gd name="adj4" fmla="val 4375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C3449B-AA92-D311-D9A6-52BB5A2EED31}"/>
              </a:ext>
            </a:extLst>
          </p:cNvPr>
          <p:cNvGrpSpPr/>
          <p:nvPr/>
        </p:nvGrpSpPr>
        <p:grpSpPr>
          <a:xfrm>
            <a:off x="4511485" y="1024588"/>
            <a:ext cx="1363184" cy="965200"/>
            <a:chOff x="906347" y="1930621"/>
            <a:chExt cx="1363184" cy="9652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4E19E42F-3CDF-4B8C-F4F7-23FB3BBCF64C}"/>
                </a:ext>
              </a:extLst>
            </p:cNvPr>
            <p:cNvSpPr/>
            <p:nvPr/>
          </p:nvSpPr>
          <p:spPr>
            <a:xfrm>
              <a:off x="906347" y="1930621"/>
              <a:ext cx="1363184" cy="96520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: Rounded Corners 4">
                  <a:extLst>
                    <a:ext uri="{FF2B5EF4-FFF2-40B4-BE49-F238E27FC236}">
                      <a16:creationId xmlns:a16="http://schemas.microsoft.com/office/drawing/2014/main" id="{5045AA39-AC9F-5D96-9965-5EC133682FED}"/>
                    </a:ext>
                  </a:extLst>
                </p:cNvPr>
                <p:cNvSpPr txBox="1"/>
                <p:nvPr/>
              </p:nvSpPr>
              <p:spPr>
                <a:xfrm>
                  <a:off x="953464" y="1977738"/>
                  <a:ext cx="1268950" cy="8709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kern="1200" dirty="0"/>
                    <a:t>Calibration phase</a:t>
                  </a:r>
                  <a:endParaRPr lang="el-GR" sz="1100" b="1" kern="1200" dirty="0"/>
                </a:p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𝑄𝐶𝑇</m:t>
                            </m:r>
                          </m:sub>
                        </m:sSub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= −0.00</m:t>
                        </m:r>
                        <m:r>
                          <a:rPr lang="el-GR" sz="1000" b="0" i="1" kern="120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000" b="0" i="1" kern="1200" dirty="0">
                    <a:latin typeface="Cambria Math" panose="02040503050406030204" pitchFamily="18" charset="0"/>
                  </a:endParaRPr>
                </a:p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+0.000</m:t>
                        </m:r>
                        <m:r>
                          <a:rPr lang="el-GR" sz="1000" b="0" i="1" kern="120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𝐻𝑈</m:t>
                        </m:r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 [</m:t>
                        </m:r>
                        <m:f>
                          <m:fPr>
                            <m:type m:val="skw"/>
                            <m:ctrlPr>
                              <a:rPr lang="en-US" sz="10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000" kern="1200" dirty="0"/>
                </a:p>
              </p:txBody>
            </p:sp>
          </mc:Choice>
          <mc:Fallback xmlns="">
            <p:sp>
              <p:nvSpPr>
                <p:cNvPr id="40" name="Rectangle: Rounded Corners 4">
                  <a:extLst>
                    <a:ext uri="{FF2B5EF4-FFF2-40B4-BE49-F238E27FC236}">
                      <a16:creationId xmlns:a16="http://schemas.microsoft.com/office/drawing/2014/main" id="{5045AA39-AC9F-5D96-9965-5EC133682F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3464" y="1977738"/>
                  <a:ext cx="1268950" cy="870966"/>
                </a:xfrm>
                <a:prstGeom prst="rect">
                  <a:avLst/>
                </a:prstGeom>
                <a:blipFill>
                  <a:blip r:embed="rId9"/>
                  <a:stretch>
                    <a:fillRect l="-481" t="-4895" r="-10096"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1610B4-DF57-2B12-5225-98F69865F26E}"/>
              </a:ext>
            </a:extLst>
          </p:cNvPr>
          <p:cNvGrpSpPr/>
          <p:nvPr/>
        </p:nvGrpSpPr>
        <p:grpSpPr>
          <a:xfrm>
            <a:off x="6210842" y="1044501"/>
            <a:ext cx="1648801" cy="963536"/>
            <a:chOff x="2561046" y="1881489"/>
            <a:chExt cx="1648801" cy="96353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117E9A04-68F2-09DE-04B5-41C22B9440CF}"/>
                </a:ext>
              </a:extLst>
            </p:cNvPr>
            <p:cNvSpPr/>
            <p:nvPr/>
          </p:nvSpPr>
          <p:spPr>
            <a:xfrm>
              <a:off x="2561046" y="1881489"/>
              <a:ext cx="1648801" cy="963536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: Rounded Corners 4">
                  <a:extLst>
                    <a:ext uri="{FF2B5EF4-FFF2-40B4-BE49-F238E27FC236}">
                      <a16:creationId xmlns:a16="http://schemas.microsoft.com/office/drawing/2014/main" id="{E2E03B00-233A-55F9-78C3-FCAB31C573D6}"/>
                    </a:ext>
                  </a:extLst>
                </p:cNvPr>
                <p:cNvSpPr txBox="1"/>
                <p:nvPr/>
              </p:nvSpPr>
              <p:spPr>
                <a:xfrm>
                  <a:off x="2608082" y="1928525"/>
                  <a:ext cx="1554729" cy="86946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kern="1200" dirty="0"/>
                    <a:t>Radiological bone to ash density</a:t>
                  </a:r>
                  <a:endParaRPr lang="el-GR" sz="1100" b="1" kern="1200" dirty="0"/>
                </a:p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i="1" kern="120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𝑎𝑠h</m:t>
                            </m:r>
                          </m:sub>
                        </m:sSub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= 0.00</m:t>
                        </m:r>
                        <m:r>
                          <a:rPr lang="el-GR" sz="1000" b="0" i="1" kern="120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000" i="1" kern="1200" dirty="0">
                    <a:latin typeface="Cambria Math" panose="02040503050406030204" pitchFamily="18" charset="0"/>
                  </a:endParaRPr>
                </a:p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0.877</m:t>
                        </m:r>
                        <m:sSub>
                          <m:sSubPr>
                            <m:ctrlPr>
                              <a:rPr lang="en-US" sz="1000" i="1" kern="1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𝑄𝐶𝑇</m:t>
                            </m:r>
                          </m:sub>
                        </m:sSub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  [</m:t>
                        </m:r>
                        <m:f>
                          <m:fPr>
                            <m:type m:val="skw"/>
                            <m:ctrlPr>
                              <a:rPr lang="en-US" sz="1000" i="1" kern="120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  <m:t>𝑐𝑚</m:t>
                                </m:r>
                              </m:e>
                              <m:sup>
                                <m: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000" kern="1200" dirty="0"/>
                </a:p>
              </p:txBody>
            </p:sp>
          </mc:Choice>
          <mc:Fallback xmlns="">
            <p:sp>
              <p:nvSpPr>
                <p:cNvPr id="43" name="Rectangle: Rounded Corners 4">
                  <a:extLst>
                    <a:ext uri="{FF2B5EF4-FFF2-40B4-BE49-F238E27FC236}">
                      <a16:creationId xmlns:a16="http://schemas.microsoft.com/office/drawing/2014/main" id="{E2E03B00-233A-55F9-78C3-FCAB31C57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8082" y="1928525"/>
                  <a:ext cx="1554729" cy="869464"/>
                </a:xfrm>
                <a:prstGeom prst="rect">
                  <a:avLst/>
                </a:prstGeom>
                <a:blipFill>
                  <a:blip r:embed="rId10"/>
                  <a:stretch>
                    <a:fillRect l="-1569" t="-4196" r="-2745" b="-4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21D909-DC08-1B67-54CF-0C560747E02B}"/>
              </a:ext>
            </a:extLst>
          </p:cNvPr>
          <p:cNvGrpSpPr/>
          <p:nvPr/>
        </p:nvGrpSpPr>
        <p:grpSpPr>
          <a:xfrm>
            <a:off x="8176020" y="1217977"/>
            <a:ext cx="1723287" cy="1030338"/>
            <a:chOff x="4476662" y="1848073"/>
            <a:chExt cx="1723287" cy="103033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929AD55-34EE-27B0-F86D-C106988DCC95}"/>
                </a:ext>
              </a:extLst>
            </p:cNvPr>
            <p:cNvSpPr/>
            <p:nvPr/>
          </p:nvSpPr>
          <p:spPr>
            <a:xfrm>
              <a:off x="4476662" y="1848073"/>
              <a:ext cx="1723287" cy="1030338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: Rounded Corners 4">
                  <a:extLst>
                    <a:ext uri="{FF2B5EF4-FFF2-40B4-BE49-F238E27FC236}">
                      <a16:creationId xmlns:a16="http://schemas.microsoft.com/office/drawing/2014/main" id="{957186E1-1E96-1D53-5881-6EB2DEE31EAF}"/>
                    </a:ext>
                  </a:extLst>
                </p:cNvPr>
                <p:cNvSpPr txBox="1"/>
                <p:nvPr/>
              </p:nvSpPr>
              <p:spPr>
                <a:xfrm>
                  <a:off x="4526959" y="1898370"/>
                  <a:ext cx="1622693" cy="929744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100" b="1" kern="1200" dirty="0"/>
                    <a:t>Ash density to Young’s modulus</a:t>
                  </a:r>
                  <a:endParaRPr lang="el-GR" sz="1100" b="1" kern="1200" dirty="0"/>
                </a:p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kern="120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000" i="1" kern="1200" smtClean="0">
                            <a:latin typeface="Cambria Math" panose="02040503050406030204" pitchFamily="18" charset="0"/>
                          </a:rPr>
                          <m:t>= 14664</m:t>
                        </m:r>
                        <m:sSup>
                          <m:sSupPr>
                            <m:ctrlPr>
                              <a:rPr lang="en-US" sz="1000" i="1" kern="12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000" i="1" kern="1200">
                                    <a:latin typeface="Cambria Math" panose="02040503050406030204" pitchFamily="18" charset="0"/>
                                  </a:rPr>
                                  <m:t>𝑎𝑠h</m:t>
                                </m:r>
                              </m:sub>
                            </m:sSub>
                          </m:e>
                          <m:sup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1.49</m:t>
                            </m:r>
                          </m:sup>
                        </m:sSup>
                      </m:oMath>
                    </m:oMathPara>
                  </a14:m>
                  <a:endParaRPr lang="el-GR" sz="1000" i="1" kern="1200" dirty="0"/>
                </a:p>
                <a:p>
                  <a:pPr marL="0" lvl="0" indent="0" algn="ctr" defTabSz="4889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kern="120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000" i="1" kern="12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000" i="1" kern="1200">
                                <a:latin typeface="Cambria Math" panose="02040503050406030204" pitchFamily="18" charset="0"/>
                              </a:rPr>
                              <m:t>𝑀𝑃𝑎</m:t>
                            </m:r>
                          </m:e>
                        </m:d>
                      </m:oMath>
                    </m:oMathPara>
                  </a14:m>
                  <a:endParaRPr lang="en-US" sz="1000" kern="1200" dirty="0"/>
                </a:p>
              </p:txBody>
            </p:sp>
          </mc:Choice>
          <mc:Fallback xmlns="">
            <p:sp>
              <p:nvSpPr>
                <p:cNvPr id="46" name="Rectangle: Rounded Corners 4">
                  <a:extLst>
                    <a:ext uri="{FF2B5EF4-FFF2-40B4-BE49-F238E27FC236}">
                      <a16:creationId xmlns:a16="http://schemas.microsoft.com/office/drawing/2014/main" id="{957186E1-1E96-1D53-5881-6EB2DEE31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959" y="1898370"/>
                  <a:ext cx="1622693" cy="92974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6CB0EEA1-A45B-913A-11AA-F0B291D8BA0B}"/>
              </a:ext>
            </a:extLst>
          </p:cNvPr>
          <p:cNvSpPr/>
          <p:nvPr/>
        </p:nvSpPr>
        <p:spPr>
          <a:xfrm>
            <a:off x="4235450" y="4921250"/>
            <a:ext cx="3657395" cy="33655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F3BAD962-EA22-C9E9-A641-E2D3F4B4A88F}"/>
              </a:ext>
            </a:extLst>
          </p:cNvPr>
          <p:cNvSpPr/>
          <p:nvPr/>
        </p:nvSpPr>
        <p:spPr>
          <a:xfrm rot="5400000">
            <a:off x="6341621" y="840825"/>
            <a:ext cx="484632" cy="333283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D051639-C704-EC59-C795-00421FFA8054}"/>
              </a:ext>
            </a:extLst>
          </p:cNvPr>
          <p:cNvSpPr txBox="1">
            <a:spLocks/>
          </p:cNvSpPr>
          <p:nvPr/>
        </p:nvSpPr>
        <p:spPr>
          <a:xfrm>
            <a:off x="4917521" y="2906755"/>
            <a:ext cx="2490651" cy="28888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None/>
              <a:defRPr lang="de-DE" sz="16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395942" indent="-323953" algn="l" defTabSz="914269" rtl="0" eaLnBrk="1" latinLnBrk="0" hangingPunct="1">
              <a:spcBef>
                <a:spcPts val="300"/>
              </a:spcBef>
              <a:buFont typeface="Open Sans" panose="020B0606030504020204" pitchFamily="34" charset="0"/>
              <a:buChar char="—"/>
              <a:defRPr lang="de-DE" sz="1600" kern="1200" dirty="0" smtClean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395942" indent="-323953" algn="l" defTabSz="914269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395942" indent="-215969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575916" indent="-179362" algn="l" defTabSz="914269" rtl="0" eaLnBrk="1" latinLnBrk="0" hangingPunct="1">
              <a:spcBef>
                <a:spcPts val="300"/>
              </a:spcBef>
              <a:buFont typeface="Symbol" panose="05050102010706020507" pitchFamily="18" charset="2"/>
              <a:buChar char="-"/>
              <a:defRPr lang="de-DE" sz="1400" kern="1200" baseline="0">
                <a:solidFill>
                  <a:schemeClr val="tx2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358723" indent="0" algn="l" defTabSz="914269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8502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5" indent="-228566" algn="l" defTabSz="91426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Inhomogeneous distribution of bone material properties </a:t>
            </a:r>
          </a:p>
        </p:txBody>
      </p:sp>
      <p:pic>
        <p:nvPicPr>
          <p:cNvPr id="52" name="Picture 35">
            <a:extLst>
              <a:ext uri="{FF2B5EF4-FFF2-40B4-BE49-F238E27FC236}">
                <a16:creationId xmlns:a16="http://schemas.microsoft.com/office/drawing/2014/main" id="{9CA2F211-7C66-6D1A-652F-F3BC243AD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AB53F43-EB49-823F-C625-9948696F81E2}"/>
              </a:ext>
            </a:extLst>
          </p:cNvPr>
          <p:cNvSpPr/>
          <p:nvPr/>
        </p:nvSpPr>
        <p:spPr>
          <a:xfrm>
            <a:off x="4082827" y="3424409"/>
            <a:ext cx="1236830" cy="1170891"/>
          </a:xfrm>
          <a:prstGeom prst="roundRect">
            <a:avLst>
              <a:gd name="adj" fmla="val 10000"/>
            </a:avLst>
          </a:prstGeom>
          <a:blipFill>
            <a:blip r:embed="rId13"/>
            <a:srcRect/>
            <a:stretch>
              <a:fillRect t="-5000" b="-5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3E044-0AA7-ECFF-B49C-6AC032DCB835}"/>
              </a:ext>
            </a:extLst>
          </p:cNvPr>
          <p:cNvSpPr txBox="1"/>
          <p:nvPr/>
        </p:nvSpPr>
        <p:spPr>
          <a:xfrm rot="16200000">
            <a:off x="5024581" y="3878721"/>
            <a:ext cx="8517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Axial View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CF37D-0425-114F-9960-81D98B70CD27}"/>
              </a:ext>
            </a:extLst>
          </p:cNvPr>
          <p:cNvSpPr txBox="1"/>
          <p:nvPr/>
        </p:nvSpPr>
        <p:spPr>
          <a:xfrm rot="16200000">
            <a:off x="-58026" y="3856930"/>
            <a:ext cx="1126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Coronal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7323B-B8CF-BA45-8B52-E82EA5ACED91}"/>
              </a:ext>
            </a:extLst>
          </p:cNvPr>
          <p:cNvSpPr txBox="1"/>
          <p:nvPr/>
        </p:nvSpPr>
        <p:spPr>
          <a:xfrm>
            <a:off x="11787722" y="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17979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E70771-FBA1-8D5C-D2A7-4206D4AA3E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5484"/>
          <a:stretch/>
        </p:blipFill>
        <p:spPr>
          <a:xfrm>
            <a:off x="2465925" y="3967193"/>
            <a:ext cx="1810316" cy="254473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F8B0B-05C8-A3C3-692B-4D0BB57FA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6"/>
          <a:stretch>
            <a:fillRect/>
          </a:stretch>
        </p:blipFill>
        <p:spPr>
          <a:xfrm>
            <a:off x="81011" y="1974543"/>
            <a:ext cx="3191998" cy="2232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A9C496-037B-4E4A-ABAD-818BE562D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l-GR" dirty="0"/>
              <a:t>. </a:t>
            </a:r>
            <a:r>
              <a:rPr lang="en-US" dirty="0"/>
              <a:t>Finite Element Modelling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D1F5C5-27A8-8BDD-F607-D131C8A5AB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4879" y="3575065"/>
            <a:ext cx="2339914" cy="1754934"/>
          </a:xfrm>
          <a:prstGeom prst="rect">
            <a:avLst/>
          </a:prstGeom>
          <a:ln>
            <a:noFill/>
          </a:ln>
        </p:spPr>
      </p:pic>
      <p:pic>
        <p:nvPicPr>
          <p:cNvPr id="10" name="Picture 36">
            <a:extLst>
              <a:ext uri="{FF2B5EF4-FFF2-40B4-BE49-F238E27FC236}">
                <a16:creationId xmlns:a16="http://schemas.microsoft.com/office/drawing/2014/main" id="{681B91DC-F0D9-FF6E-975D-BB5286342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B7A1C-3058-1CA9-7FA3-BD4AAD75C8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580" y="2160434"/>
            <a:ext cx="3743094" cy="3346031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C05C7ABE-8054-09A4-C523-ABEB86C45490}"/>
              </a:ext>
            </a:extLst>
          </p:cNvPr>
          <p:cNvSpPr/>
          <p:nvPr/>
        </p:nvSpPr>
        <p:spPr>
          <a:xfrm rot="16200000">
            <a:off x="9150816" y="4357421"/>
            <a:ext cx="133824" cy="24242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F433C62-2969-4F8B-C1D2-DCA096360BC8}"/>
              </a:ext>
            </a:extLst>
          </p:cNvPr>
          <p:cNvCxnSpPr>
            <a:cxnSpLocks/>
            <a:stCxn id="13" idx="1"/>
            <a:endCxn id="76" idx="2"/>
          </p:cNvCxnSpPr>
          <p:nvPr/>
        </p:nvCxnSpPr>
        <p:spPr>
          <a:xfrm rot="5400000" flipH="1">
            <a:off x="7671487" y="4090240"/>
            <a:ext cx="168881" cy="2923601"/>
          </a:xfrm>
          <a:prstGeom prst="bentConnector3">
            <a:avLst>
              <a:gd name="adj1" fmla="val -21564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Diagram 24">
                <a:extLst>
                  <a:ext uri="{FF2B5EF4-FFF2-40B4-BE49-F238E27FC236}">
                    <a16:creationId xmlns:a16="http://schemas.microsoft.com/office/drawing/2014/main" id="{DF5B7847-2863-FBDA-4B01-06B8D90AD30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7640341"/>
                  </p:ext>
                </p:extLst>
              </p:nvPr>
            </p:nvGraphicFramePr>
            <p:xfrm>
              <a:off x="5086633" y="2322880"/>
              <a:ext cx="2414986" cy="12408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5" name="Diagram 24">
                <a:extLst>
                  <a:ext uri="{FF2B5EF4-FFF2-40B4-BE49-F238E27FC236}">
                    <a16:creationId xmlns:a16="http://schemas.microsoft.com/office/drawing/2014/main" id="{DF5B7847-2863-FBDA-4B01-06B8D90AD30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07640341"/>
                  </p:ext>
                </p:extLst>
              </p:nvPr>
            </p:nvGraphicFramePr>
            <p:xfrm>
              <a:off x="5086633" y="2322880"/>
              <a:ext cx="2414986" cy="124080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26" name="Left Brace 25">
            <a:extLst>
              <a:ext uri="{FF2B5EF4-FFF2-40B4-BE49-F238E27FC236}">
                <a16:creationId xmlns:a16="http://schemas.microsoft.com/office/drawing/2014/main" id="{4DC0D4D8-5F19-576F-3551-A56CF9739E2E}"/>
              </a:ext>
            </a:extLst>
          </p:cNvPr>
          <p:cNvSpPr/>
          <p:nvPr/>
        </p:nvSpPr>
        <p:spPr>
          <a:xfrm rot="5400000">
            <a:off x="11082498" y="1494301"/>
            <a:ext cx="156321" cy="111680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Diagram 27">
                <a:extLst>
                  <a:ext uri="{FF2B5EF4-FFF2-40B4-BE49-F238E27FC236}">
                    <a16:creationId xmlns:a16="http://schemas.microsoft.com/office/drawing/2014/main" id="{E70609DC-7028-64B3-0357-9895910E301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21541847"/>
                  </p:ext>
                </p:extLst>
              </p:nvPr>
            </p:nvGraphicFramePr>
            <p:xfrm>
              <a:off x="8497920" y="1030288"/>
              <a:ext cx="2567899" cy="7269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Choice>
        <mc:Fallback xmlns="">
          <p:graphicFrame>
            <p:nvGraphicFramePr>
              <p:cNvPr id="28" name="Diagram 27">
                <a:extLst>
                  <a:ext uri="{FF2B5EF4-FFF2-40B4-BE49-F238E27FC236}">
                    <a16:creationId xmlns:a16="http://schemas.microsoft.com/office/drawing/2014/main" id="{E70609DC-7028-64B3-0357-9895910E301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21541847"/>
                  </p:ext>
                </p:extLst>
              </p:nvPr>
            </p:nvGraphicFramePr>
            <p:xfrm>
              <a:off x="8497920" y="1030288"/>
              <a:ext cx="2567899" cy="72693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1" r:lo="rId22" r:qs="rId23" r:cs="rId24"/>
              </a:graphicData>
            </a:graphic>
          </p:graphicFrame>
        </mc:Fallback>
      </mc:AlternateContent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136DB223-E3FA-72B3-367A-399205443783}"/>
              </a:ext>
            </a:extLst>
          </p:cNvPr>
          <p:cNvCxnSpPr>
            <a:cxnSpLocks/>
            <a:stCxn id="26" idx="1"/>
            <a:endCxn id="83" idx="3"/>
          </p:cNvCxnSpPr>
          <p:nvPr/>
        </p:nvCxnSpPr>
        <p:spPr>
          <a:xfrm rot="16200000" flipV="1">
            <a:off x="10832966" y="1646851"/>
            <a:ext cx="560547" cy="9484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D236164B-4368-87B2-C477-5BF7375DD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918590"/>
              </p:ext>
            </p:extLst>
          </p:nvPr>
        </p:nvGraphicFramePr>
        <p:xfrm>
          <a:off x="989467" y="1182353"/>
          <a:ext cx="2408032" cy="33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4438F2DB-752E-D9F0-0B56-370BCF672CB7}"/>
              </a:ext>
            </a:extLst>
          </p:cNvPr>
          <p:cNvGrpSpPr/>
          <p:nvPr/>
        </p:nvGrpSpPr>
        <p:grpSpPr>
          <a:xfrm>
            <a:off x="5054460" y="1188141"/>
            <a:ext cx="1944734" cy="334620"/>
            <a:chOff x="0" y="1966"/>
            <a:chExt cx="2408032" cy="33462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462D68F-8DDD-37A9-ED0D-6441EB93692B}"/>
                </a:ext>
              </a:extLst>
            </p:cNvPr>
            <p:cNvSpPr/>
            <p:nvPr/>
          </p:nvSpPr>
          <p:spPr>
            <a:xfrm>
              <a:off x="0" y="1966"/>
              <a:ext cx="2408032" cy="33462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34DE4DEF-B664-2DDD-3228-ECF001D2373D}"/>
                </a:ext>
              </a:extLst>
            </p:cNvPr>
            <p:cNvSpPr txBox="1"/>
            <p:nvPr/>
          </p:nvSpPr>
          <p:spPr>
            <a:xfrm>
              <a:off x="16335" y="18301"/>
              <a:ext cx="2375362" cy="301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Contact Definition</a:t>
              </a:r>
              <a:endParaRPr lang="en-US" sz="1400" kern="1200" dirty="0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D29548D2-4BCF-2E34-71CC-B687A15544B8}"/>
              </a:ext>
            </a:extLst>
          </p:cNvPr>
          <p:cNvSpPr/>
          <p:nvPr/>
        </p:nvSpPr>
        <p:spPr>
          <a:xfrm>
            <a:off x="5086634" y="2354263"/>
            <a:ext cx="2414986" cy="3113336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15F7E69-DB68-6828-0979-7FD980086AD6}"/>
              </a:ext>
            </a:extLst>
          </p:cNvPr>
          <p:cNvSpPr/>
          <p:nvPr/>
        </p:nvSpPr>
        <p:spPr>
          <a:xfrm>
            <a:off x="8497921" y="1059925"/>
            <a:ext cx="2567898" cy="7081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164968-E111-C254-74D8-59B66148FCE7}"/>
              </a:ext>
            </a:extLst>
          </p:cNvPr>
          <p:cNvCxnSpPr/>
          <p:nvPr/>
        </p:nvCxnSpPr>
        <p:spPr>
          <a:xfrm>
            <a:off x="882177" y="2069823"/>
            <a:ext cx="0" cy="189737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0EBE3C-33E5-3657-883A-C19D4FBA4ABA}"/>
              </a:ext>
            </a:extLst>
          </p:cNvPr>
          <p:cNvCxnSpPr>
            <a:cxnSpLocks/>
          </p:cNvCxnSpPr>
          <p:nvPr/>
        </p:nvCxnSpPr>
        <p:spPr>
          <a:xfrm>
            <a:off x="2764632" y="2305340"/>
            <a:ext cx="0" cy="159067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ED77C6-F974-AB64-3142-259842536F0D}"/>
              </a:ext>
            </a:extLst>
          </p:cNvPr>
          <p:cNvCxnSpPr>
            <a:cxnSpLocks/>
          </p:cNvCxnSpPr>
          <p:nvPr/>
        </p:nvCxnSpPr>
        <p:spPr>
          <a:xfrm>
            <a:off x="497371" y="3823924"/>
            <a:ext cx="32385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5D7A93-E133-8696-0333-10E86C943AA8}"/>
              </a:ext>
            </a:extLst>
          </p:cNvPr>
          <p:cNvCxnSpPr>
            <a:cxnSpLocks/>
          </p:cNvCxnSpPr>
          <p:nvPr/>
        </p:nvCxnSpPr>
        <p:spPr>
          <a:xfrm>
            <a:off x="874712" y="3823924"/>
            <a:ext cx="183753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66D80F-FAB0-E09D-05B3-54E28E4743B1}"/>
              </a:ext>
            </a:extLst>
          </p:cNvPr>
          <p:cNvCxnSpPr>
            <a:cxnSpLocks/>
          </p:cNvCxnSpPr>
          <p:nvPr/>
        </p:nvCxnSpPr>
        <p:spPr>
          <a:xfrm>
            <a:off x="2764632" y="3821543"/>
            <a:ext cx="1666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ED53B67-B2A2-540D-8ABF-FF3CDF6D9F53}"/>
              </a:ext>
            </a:extLst>
          </p:cNvPr>
          <p:cNvSpPr txBox="1"/>
          <p:nvPr/>
        </p:nvSpPr>
        <p:spPr>
          <a:xfrm>
            <a:off x="215052" y="4481987"/>
            <a:ext cx="1851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 load steps</a:t>
            </a:r>
            <a:endParaRPr lang="el-GR" sz="10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Tractive force development</a:t>
            </a:r>
            <a:endParaRPr lang="el-GR" sz="1000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Rotational acceleration of lag screw</a:t>
            </a:r>
            <a:endParaRPr lang="el-GR" sz="1000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 algn="l">
              <a:buFont typeface="+mj-lt"/>
              <a:buAutoNum type="arabicPeriod"/>
            </a:pPr>
            <a:r>
              <a:rPr lang="en-US" sz="1000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Stabilization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4604B0-0020-AB36-7DFB-455D8DE85F06}"/>
              </a:ext>
            </a:extLst>
          </p:cNvPr>
          <p:cNvSpPr txBox="1"/>
          <p:nvPr/>
        </p:nvSpPr>
        <p:spPr>
          <a:xfrm>
            <a:off x="515129" y="3662474"/>
            <a:ext cx="296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7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(1)</a:t>
            </a:r>
            <a:endParaRPr lang="en-US" sz="7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B48857-4090-C3F1-5A97-518BBA35644A}"/>
              </a:ext>
            </a:extLst>
          </p:cNvPr>
          <p:cNvSpPr txBox="1"/>
          <p:nvPr/>
        </p:nvSpPr>
        <p:spPr>
          <a:xfrm>
            <a:off x="1677010" y="3671859"/>
            <a:ext cx="296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7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(2)</a:t>
            </a:r>
            <a:endParaRPr lang="en-US" sz="7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499ABA-5419-5636-D62A-BE0E62012A2E}"/>
              </a:ext>
            </a:extLst>
          </p:cNvPr>
          <p:cNvSpPr txBox="1"/>
          <p:nvPr/>
        </p:nvSpPr>
        <p:spPr>
          <a:xfrm>
            <a:off x="2880507" y="3695960"/>
            <a:ext cx="2968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l-GR" sz="700" b="1" dirty="0">
                <a:solidFill>
                  <a:srgbClr val="0040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(3)</a:t>
            </a:r>
            <a:endParaRPr lang="en-US" sz="700" b="1" dirty="0">
              <a:solidFill>
                <a:srgbClr val="0040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3782C-E498-B1C0-50DD-582063D8FBBD}"/>
              </a:ext>
            </a:extLst>
          </p:cNvPr>
          <p:cNvSpPr txBox="1"/>
          <p:nvPr/>
        </p:nvSpPr>
        <p:spPr>
          <a:xfrm>
            <a:off x="11782886" y="421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  <p:pic>
        <p:nvPicPr>
          <p:cNvPr id="18" name="Picture 35">
            <a:extLst>
              <a:ext uri="{FF2B5EF4-FFF2-40B4-BE49-F238E27FC236}">
                <a16:creationId xmlns:a16="http://schemas.microsoft.com/office/drawing/2014/main" id="{7EB3CA90-7C7F-893F-D6D7-A06F6C07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1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B94CB8-616B-5D42-76F5-557986C7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35" y="1667296"/>
            <a:ext cx="3921223" cy="4844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678AD1-B94D-46A6-46BA-CC79FB8CB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040">
            <a:off x="7976590" y="2033309"/>
            <a:ext cx="3424336" cy="3845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C8FC50-5ECF-370F-8A63-3113C223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Transition to control of robotic arm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1520B1-5EEC-03B2-1120-20579CC846E1}"/>
                  </a:ext>
                </a:extLst>
              </p:cNvPr>
              <p:cNvSpPr txBox="1"/>
              <p:nvPr/>
            </p:nvSpPr>
            <p:spPr>
              <a:xfrm>
                <a:off x="5006105" y="3961833"/>
                <a:ext cx="2577665" cy="178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4076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Estimation of equivalent elastic constant due to end effector interaction with environment</a:t>
                </a:r>
                <a:endParaRPr lang="el-GR" sz="1600" dirty="0">
                  <a:solidFill>
                    <a:srgbClr val="004076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/>
                <a:endParaRPr lang="el-GR" sz="1600" dirty="0">
                  <a:solidFill>
                    <a:srgbClr val="004076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𝒌</m:t>
                      </m:r>
                      <m:r>
                        <a:rPr lang="en-US" sz="1600" b="1" i="1" smtClean="0">
                          <a:solidFill>
                            <a:srgbClr val="004076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407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1600" b="1" i="0" smtClean="0">
                              <a:solidFill>
                                <a:srgbClr val="00407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𝚫</m:t>
                          </m:r>
                          <m:r>
                            <a:rPr lang="en-US" sz="1600" b="1" i="1" smtClean="0">
                              <a:solidFill>
                                <a:srgbClr val="00407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𝑭</m:t>
                          </m:r>
                        </m:num>
                        <m:den>
                          <m:r>
                            <a:rPr lang="el-GR" sz="1600" b="1" i="0" smtClean="0">
                              <a:solidFill>
                                <a:srgbClr val="00407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𝚫</m:t>
                          </m:r>
                          <m:r>
                            <a:rPr lang="en-US" sz="1600" b="1" i="0" smtClean="0">
                              <a:solidFill>
                                <a:srgbClr val="004076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004076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1520B1-5EEC-03B2-1120-20579CC84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105" y="3961833"/>
                <a:ext cx="2577665" cy="1783758"/>
              </a:xfrm>
              <a:prstGeom prst="rect">
                <a:avLst/>
              </a:prstGeom>
              <a:blipFill>
                <a:blip r:embed="rId4"/>
                <a:stretch>
                  <a:fillRect t="-1024" r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36">
            <a:extLst>
              <a:ext uri="{FF2B5EF4-FFF2-40B4-BE49-F238E27FC236}">
                <a16:creationId xmlns:a16="http://schemas.microsoft.com/office/drawing/2014/main" id="{A39348E3-2804-460B-63D9-ECB53B581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5399" y="5900319"/>
            <a:ext cx="588385" cy="766011"/>
          </a:xfrm>
          <a:prstGeom prst="rect">
            <a:avLst/>
          </a:prstGeom>
        </p:spPr>
      </p:pic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BEFA724-E451-BDA5-A22D-0C41A82E6E70}"/>
              </a:ext>
            </a:extLst>
          </p:cNvPr>
          <p:cNvCxnSpPr/>
          <p:nvPr/>
        </p:nvCxnSpPr>
        <p:spPr>
          <a:xfrm rot="10800000">
            <a:off x="5404359" y="2177143"/>
            <a:ext cx="2767185" cy="1509486"/>
          </a:xfrm>
          <a:prstGeom prst="bentConnector3">
            <a:avLst>
              <a:gd name="adj1" fmla="val 55770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5">
            <a:extLst>
              <a:ext uri="{FF2B5EF4-FFF2-40B4-BE49-F238E27FC236}">
                <a16:creationId xmlns:a16="http://schemas.microsoft.com/office/drawing/2014/main" id="{3D384170-9782-F8FB-28BD-2AABCEB3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511" y="5996801"/>
            <a:ext cx="1571788" cy="5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CC9F3-3686-E503-E88E-7C87712B2890}"/>
              </a:ext>
            </a:extLst>
          </p:cNvPr>
          <p:cNvSpPr txBox="1"/>
          <p:nvPr/>
        </p:nvSpPr>
        <p:spPr>
          <a:xfrm>
            <a:off x="11782886" y="4218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l-GR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16649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lippatos_UPAT_Template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8000" b="1" dirty="0" smtClean="0">
            <a:solidFill>
              <a:srgbClr val="004076"/>
            </a:solidFill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543C129930E4F93CC52EFC0A604E7" ma:contentTypeVersion="11" ma:contentTypeDescription="Create a new document." ma:contentTypeScope="" ma:versionID="48baede7d107088a4ef02c1af4176c84">
  <xsd:schema xmlns:xsd="http://www.w3.org/2001/XMLSchema" xmlns:xs="http://www.w3.org/2001/XMLSchema" xmlns:p="http://schemas.microsoft.com/office/2006/metadata/properties" xmlns:ns2="a00adcf9-4955-4fbd-83e8-a18e231265ac" xmlns:ns3="7151d74f-30b8-4289-a8d2-c11e9a3d04bd" targetNamespace="http://schemas.microsoft.com/office/2006/metadata/properties" ma:root="true" ma:fieldsID="599447137c02bfb896e889714f8f6f40" ns2:_="" ns3:_="">
    <xsd:import namespace="a00adcf9-4955-4fbd-83e8-a18e231265ac"/>
    <xsd:import namespace="7151d74f-30b8-4289-a8d2-c11e9a3d04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adcf9-4955-4fbd-83e8-a18e231265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4d8cb02-48af-4a5c-9ad5-672b5c6df551}" ma:internalName="TaxCatchAll" ma:showField="CatchAllData" ma:web="a00adcf9-4955-4fbd-83e8-a18e231265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1d74f-30b8-4289-a8d2-c11e9a3d0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2828eb-5cbf-48e4-bd3a-96b67d0420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A06170-C55E-4047-A618-8A9314B637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0adcf9-4955-4fbd-83e8-a18e231265ac"/>
    <ds:schemaRef ds:uri="7151d74f-30b8-4289-a8d2-c11e9a3d04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9875E8-1D5A-4B5D-9229-766E01BBCCF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10898</TotalTime>
  <Words>1288</Words>
  <Application>Microsoft Office PowerPoint</Application>
  <PresentationFormat>Widescreen</PresentationFormat>
  <Paragraphs>174</Paragraphs>
  <Slides>17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5" baseType="lpstr">
      <vt:lpstr>Open Sans</vt:lpstr>
      <vt:lpstr>Wingdings</vt:lpstr>
      <vt:lpstr>Cambria Math</vt:lpstr>
      <vt:lpstr>Symbol</vt:lpstr>
      <vt:lpstr>Arial</vt:lpstr>
      <vt:lpstr>Verdana</vt:lpstr>
      <vt:lpstr>Filippatos_UPAT_Template_16zu9</vt:lpstr>
      <vt:lpstr>think-cell Folie</vt:lpstr>
      <vt:lpstr>Finite Element Analysis and Simulation of Lag Screw Insertion by Robotic Arm for Basicervical Hip Fractures</vt:lpstr>
      <vt:lpstr>PowerPoint-presentasjon</vt:lpstr>
      <vt:lpstr>Introduction</vt:lpstr>
      <vt:lpstr>Surgical Procedure</vt:lpstr>
      <vt:lpstr>Surgical Procedure</vt:lpstr>
      <vt:lpstr>Methodology Overview</vt:lpstr>
      <vt:lpstr>1. Preprocessing</vt:lpstr>
      <vt:lpstr>2. Finite Element Modelling</vt:lpstr>
      <vt:lpstr>3. Transition to control of robotic arm</vt:lpstr>
      <vt:lpstr>4. Robotic Arm Control Scheme</vt:lpstr>
      <vt:lpstr>Results – Friction at Bone Implant Interface </vt:lpstr>
      <vt:lpstr>Results – Contact at the Fracture Area</vt:lpstr>
      <vt:lpstr>Results – Robotic Arm Control System Errors</vt:lpstr>
      <vt:lpstr>Conclusions</vt:lpstr>
      <vt:lpstr>Future Work</vt:lpstr>
      <vt:lpstr>Thank you!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Angelos Filippatos</dc:creator>
  <cp:lastModifiedBy>Vanessa Grace Ochon Booc</cp:lastModifiedBy>
  <cp:revision>720</cp:revision>
  <cp:lastPrinted>2020-01-08T13:33:09Z</cp:lastPrinted>
  <dcterms:created xsi:type="dcterms:W3CDTF">2018-10-21T14:10:22Z</dcterms:created>
  <dcterms:modified xsi:type="dcterms:W3CDTF">2025-06-10T16:08:43Z</dcterms:modified>
</cp:coreProperties>
</file>