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331" r:id="rId1"/>
  </p:sldMasterIdLst>
  <p:notesMasterIdLst>
    <p:notesMasterId r:id="rId18"/>
  </p:notesMasterIdLst>
  <p:handoutMasterIdLst>
    <p:handoutMasterId r:id="rId19"/>
  </p:handoutMasterIdLst>
  <p:sldIdLst>
    <p:sldId id="619" r:id="rId2"/>
    <p:sldId id="731" r:id="rId3"/>
    <p:sldId id="786" r:id="rId4"/>
    <p:sldId id="756" r:id="rId5"/>
    <p:sldId id="787" r:id="rId6"/>
    <p:sldId id="788" r:id="rId7"/>
    <p:sldId id="790" r:id="rId8"/>
    <p:sldId id="791" r:id="rId9"/>
    <p:sldId id="792" r:id="rId10"/>
    <p:sldId id="795" r:id="rId11"/>
    <p:sldId id="781" r:id="rId12"/>
    <p:sldId id="793" r:id="rId13"/>
    <p:sldId id="785" r:id="rId14"/>
    <p:sldId id="751" r:id="rId15"/>
    <p:sldId id="755" r:id="rId16"/>
    <p:sldId id="722" r:id="rId17"/>
  </p:sldIdLst>
  <p:sldSz cx="9144000" cy="6858000" type="screen4x3"/>
  <p:notesSz cx="6797675" cy="9926638"/>
  <p:defaultTextStyle>
    <a:defPPr>
      <a:defRPr lang="ru-RU"/>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6B"/>
    <a:srgbClr val="007370"/>
    <a:srgbClr val="008080"/>
    <a:srgbClr val="0E6AA3"/>
    <a:srgbClr val="BEEDE3"/>
    <a:srgbClr val="F0A22E"/>
    <a:srgbClr val="FFFF00"/>
    <a:srgbClr val="1E705E"/>
    <a:srgbClr val="0C648B"/>
    <a:srgbClr val="132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93867" autoAdjust="0"/>
  </p:normalViewPr>
  <p:slideViewPr>
    <p:cSldViewPr showGuides="1">
      <p:cViewPr varScale="1">
        <p:scale>
          <a:sx n="59" d="100"/>
          <a:sy n="59" d="100"/>
        </p:scale>
        <p:origin x="1440" y="52"/>
      </p:cViewPr>
      <p:guideLst>
        <p:guide orient="horz" pos="2115"/>
        <p:guide pos="288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6660"/>
    </p:cViewPr>
  </p:sorterViewPr>
  <p:notesViewPr>
    <p:cSldViewPr showGuides="1">
      <p:cViewPr varScale="1">
        <p:scale>
          <a:sx n="35" d="100"/>
          <a:sy n="35" d="100"/>
        </p:scale>
        <p:origin x="-1512" y="-6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Olha\Co1\Conf\2024%20C\08_ECF24\Presentation_ECF24\gas%20pipelines%20years%20in%20Ukrain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Olha\Co1\Conf\2024%20C\08_ECF24\Presentation_ECF24\KCV%202024.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Olha\Co1\Conf\2024%20C\08_ECF24\Presentation_ECF24\KCV%202024.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Olha\Co1\Conf\2025%20C\06_2nd%20Olympiad%20in%20Engineering%20Science_Norway\presentation\HES_SM_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C13-45C3-BC60-3DE9EFFF047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C13-45C3-BC60-3DE9EFFF047E}"/>
              </c:ext>
            </c:extLst>
          </c:dPt>
          <c:dPt>
            <c:idx val="2"/>
            <c:bubble3D val="0"/>
            <c:spPr>
              <a:solidFill>
                <a:srgbClr val="F0A22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C13-45C3-BC60-3DE9EFFF047E}"/>
              </c:ext>
            </c:extLst>
          </c:dPt>
          <c:dPt>
            <c:idx val="3"/>
            <c:bubble3D val="0"/>
            <c:spPr>
              <a:solidFill>
                <a:srgbClr val="00808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C13-45C3-BC60-3DE9EFFF047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Аркуш1!$B$5:$B$8</c:f>
              <c:strCache>
                <c:ptCount val="4"/>
                <c:pt idx="0">
                  <c:v>less 10 years </c:v>
                </c:pt>
                <c:pt idx="1">
                  <c:v>11-32 years</c:v>
                </c:pt>
                <c:pt idx="2">
                  <c:v>33-50 years</c:v>
                </c:pt>
                <c:pt idx="3">
                  <c:v>above 50 years</c:v>
                </c:pt>
              </c:strCache>
            </c:strRef>
          </c:cat>
          <c:val>
            <c:numRef>
              <c:f>Аркуш1!$C$5:$C$8</c:f>
              <c:numCache>
                <c:formatCode>General</c:formatCode>
                <c:ptCount val="4"/>
                <c:pt idx="0">
                  <c:v>0.432</c:v>
                </c:pt>
                <c:pt idx="1">
                  <c:v>9.0060000000000002</c:v>
                </c:pt>
                <c:pt idx="2">
                  <c:v>16.818000000000001</c:v>
                </c:pt>
                <c:pt idx="3">
                  <c:v>6.8319999999999999</c:v>
                </c:pt>
              </c:numCache>
            </c:numRef>
          </c:val>
          <c:extLst>
            <c:ext xmlns:c16="http://schemas.microsoft.com/office/drawing/2014/chart" uri="{C3380CC4-5D6E-409C-BE32-E72D297353CC}">
              <c16:uniqueId val="{00000008-EC13-45C3-BC60-3DE9EFFF047E}"/>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EC13-45C3-BC60-3DE9EFFF047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EC13-45C3-BC60-3DE9EFFF047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EC13-45C3-BC60-3DE9EFFF047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EC13-45C3-BC60-3DE9EFFF047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Аркуш1!$B$5:$B$8</c:f>
              <c:strCache>
                <c:ptCount val="4"/>
                <c:pt idx="0">
                  <c:v>less 10 years </c:v>
                </c:pt>
                <c:pt idx="1">
                  <c:v>11-32 years</c:v>
                </c:pt>
                <c:pt idx="2">
                  <c:v>33-50 years</c:v>
                </c:pt>
                <c:pt idx="3">
                  <c:v>above 50 years</c:v>
                </c:pt>
              </c:strCache>
            </c:strRef>
          </c:cat>
          <c:val>
            <c:numRef>
              <c:f>Аркуш1!$D$5:$D$8</c:f>
              <c:numCache>
                <c:formatCode>General</c:formatCode>
                <c:ptCount val="4"/>
                <c:pt idx="0">
                  <c:v>1</c:v>
                </c:pt>
                <c:pt idx="1">
                  <c:v>27</c:v>
                </c:pt>
                <c:pt idx="2">
                  <c:v>51</c:v>
                </c:pt>
                <c:pt idx="3">
                  <c:v>21</c:v>
                </c:pt>
              </c:numCache>
            </c:numRef>
          </c:val>
          <c:extLst>
            <c:ext xmlns:c16="http://schemas.microsoft.com/office/drawing/2014/chart" uri="{C3380CC4-5D6E-409C-BE32-E72D297353CC}">
              <c16:uniqueId val="{00000011-EC13-45C3-BC60-3DE9EFFF047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841732283464566"/>
          <c:y val="0.67822543015456405"/>
          <c:w val="0.30436045494313213"/>
          <c:h val="0.2982020997375328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26177543847373952"/>
          <c:y val="5.8372440885923194E-2"/>
          <c:w val="0.6263796906378245"/>
          <c:h val="0.75336975051848343"/>
        </c:manualLayout>
      </c:layout>
      <c:barChart>
        <c:barDir val="col"/>
        <c:grouping val="clustered"/>
        <c:varyColors val="0"/>
        <c:ser>
          <c:idx val="0"/>
          <c:order val="0"/>
          <c:tx>
            <c:strRef>
              <c:f>Лист1!$L$55</c:f>
              <c:strCache>
                <c:ptCount val="1"/>
                <c:pt idx="0">
                  <c:v>Longitudinal</c:v>
                </c:pt>
              </c:strCache>
            </c:strRef>
          </c:tx>
          <c:spPr>
            <a:solidFill>
              <a:srgbClr val="FFFF00"/>
            </a:solidFill>
          </c:spPr>
          <c:invertIfNegative val="0"/>
          <c:cat>
            <c:strRef>
              <c:f>Лист1!$K$56:$K$57</c:f>
              <c:strCache>
                <c:ptCount val="2"/>
                <c:pt idx="0">
                  <c:v>As-delivered state</c:v>
                </c:pt>
                <c:pt idx="1">
                  <c:v>Post-operated state</c:v>
                </c:pt>
              </c:strCache>
            </c:strRef>
          </c:cat>
          <c:val>
            <c:numRef>
              <c:f>Лист1!$L$56:$L$57</c:f>
              <c:numCache>
                <c:formatCode>General</c:formatCode>
                <c:ptCount val="2"/>
                <c:pt idx="0">
                  <c:v>129</c:v>
                </c:pt>
                <c:pt idx="1">
                  <c:v>103</c:v>
                </c:pt>
              </c:numCache>
            </c:numRef>
          </c:val>
          <c:extLst>
            <c:ext xmlns:c16="http://schemas.microsoft.com/office/drawing/2014/chart" uri="{C3380CC4-5D6E-409C-BE32-E72D297353CC}">
              <c16:uniqueId val="{00000000-E381-4F2C-A161-637EAC75075D}"/>
            </c:ext>
          </c:extLst>
        </c:ser>
        <c:ser>
          <c:idx val="1"/>
          <c:order val="1"/>
          <c:tx>
            <c:strRef>
              <c:f>Лист1!$M$55</c:f>
              <c:strCache>
                <c:ptCount val="1"/>
                <c:pt idx="0">
                  <c:v>Transverse</c:v>
                </c:pt>
              </c:strCache>
            </c:strRef>
          </c:tx>
          <c:spPr>
            <a:solidFill>
              <a:srgbClr val="008080"/>
            </a:solidFill>
          </c:spPr>
          <c:invertIfNegative val="0"/>
          <c:cat>
            <c:strRef>
              <c:f>Лист1!$K$56:$K$57</c:f>
              <c:strCache>
                <c:ptCount val="2"/>
                <c:pt idx="0">
                  <c:v>As-delivered state</c:v>
                </c:pt>
                <c:pt idx="1">
                  <c:v>Post-operated state</c:v>
                </c:pt>
              </c:strCache>
            </c:strRef>
          </c:cat>
          <c:val>
            <c:numRef>
              <c:f>Лист1!$M$56:$M$57</c:f>
              <c:numCache>
                <c:formatCode>General</c:formatCode>
                <c:ptCount val="2"/>
                <c:pt idx="0">
                  <c:v>71</c:v>
                </c:pt>
                <c:pt idx="1">
                  <c:v>65</c:v>
                </c:pt>
              </c:numCache>
            </c:numRef>
          </c:val>
          <c:extLst>
            <c:ext xmlns:c16="http://schemas.microsoft.com/office/drawing/2014/chart" uri="{C3380CC4-5D6E-409C-BE32-E72D297353CC}">
              <c16:uniqueId val="{00000001-E381-4F2C-A161-637EAC75075D}"/>
            </c:ext>
          </c:extLst>
        </c:ser>
        <c:dLbls>
          <c:showLegendKey val="0"/>
          <c:showVal val="0"/>
          <c:showCatName val="0"/>
          <c:showSerName val="0"/>
          <c:showPercent val="0"/>
          <c:showBubbleSize val="0"/>
        </c:dLbls>
        <c:gapWidth val="150"/>
        <c:axId val="260208991"/>
        <c:axId val="1"/>
      </c:barChart>
      <c:catAx>
        <c:axId val="260208991"/>
        <c:scaling>
          <c:orientation val="minMax"/>
        </c:scaling>
        <c:delete val="0"/>
        <c:axPos val="b"/>
        <c:numFmt formatCode="General" sourceLinked="1"/>
        <c:majorTickMark val="none"/>
        <c:minorTickMark val="none"/>
        <c:tickLblPos val="nextTo"/>
        <c:txPr>
          <a:bodyPr rot="0" vert="horz"/>
          <a:lstStyle/>
          <a:p>
            <a:pPr>
              <a:defRPr sz="1300" b="1">
                <a:latin typeface="Times New Roman" pitchFamily="18" charset="0"/>
                <a:cs typeface="Times New Roman" pitchFamily="18" charset="0"/>
              </a:defRPr>
            </a:pPr>
            <a:endParaRPr lang="ru-RU"/>
          </a:p>
        </c:txPr>
        <c:crossAx val="1"/>
        <c:crosses val="autoZero"/>
        <c:auto val="1"/>
        <c:lblAlgn val="ctr"/>
        <c:lblOffset val="100"/>
        <c:tickLblSkip val="1"/>
        <c:tickMarkSkip val="1"/>
        <c:noMultiLvlLbl val="0"/>
      </c:catAx>
      <c:valAx>
        <c:axId val="1"/>
        <c:scaling>
          <c:orientation val="minMax"/>
          <c:max val="140"/>
          <c:min val="0"/>
        </c:scaling>
        <c:delete val="0"/>
        <c:axPos val="l"/>
        <c:majorGridlines/>
        <c:numFmt formatCode="General" sourceLinked="1"/>
        <c:majorTickMark val="none"/>
        <c:minorTickMark val="in"/>
        <c:tickLblPos val="nextTo"/>
        <c:spPr>
          <a:ln/>
        </c:spPr>
        <c:txPr>
          <a:bodyPr rot="0" vert="horz"/>
          <a:lstStyle/>
          <a:p>
            <a:pPr>
              <a:defRPr sz="1300" b="1">
                <a:latin typeface="Times New Roman" pitchFamily="18" charset="0"/>
                <a:cs typeface="Times New Roman" pitchFamily="18" charset="0"/>
              </a:defRPr>
            </a:pPr>
            <a:endParaRPr lang="ru-RU"/>
          </a:p>
        </c:txPr>
        <c:crossAx val="260208991"/>
        <c:crosses val="autoZero"/>
        <c:crossBetween val="between"/>
        <c:majorUnit val="20"/>
        <c:minorUnit val="10"/>
      </c:valAx>
      <c:spPr>
        <a:ln>
          <a:solidFill>
            <a:sysClr val="windowText" lastClr="000000"/>
          </a:solidFill>
        </a:ln>
      </c:spPr>
    </c:plotArea>
    <c:legend>
      <c:legendPos val="r"/>
      <c:layout>
        <c:manualLayout>
          <c:xMode val="edge"/>
          <c:yMode val="edge"/>
          <c:x val="0.54059791536849255"/>
          <c:y val="8.3871036390721423E-2"/>
          <c:w val="0.32679516229536065"/>
          <c:h val="0.1791405972902036"/>
        </c:manualLayout>
      </c:layout>
      <c:overlay val="0"/>
      <c:txPr>
        <a:bodyPr/>
        <a:lstStyle/>
        <a:p>
          <a:pPr>
            <a:defRPr sz="13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26177543847373952"/>
          <c:y val="5.8372440885923194E-2"/>
          <c:w val="0.72343859506106589"/>
          <c:h val="0.67778282571777726"/>
        </c:manualLayout>
      </c:layout>
      <c:barChart>
        <c:barDir val="col"/>
        <c:grouping val="clustered"/>
        <c:varyColors val="0"/>
        <c:ser>
          <c:idx val="0"/>
          <c:order val="0"/>
          <c:tx>
            <c:strRef>
              <c:f>Лист1!$H$131</c:f>
              <c:strCache>
                <c:ptCount val="1"/>
                <c:pt idx="0">
                  <c:v>Longitudinal</c:v>
                </c:pt>
              </c:strCache>
            </c:strRef>
          </c:tx>
          <c:spPr>
            <a:solidFill>
              <a:srgbClr val="FFFF00"/>
            </a:solidFill>
          </c:spPr>
          <c:invertIfNegative val="0"/>
          <c:cat>
            <c:multiLvlStrRef>
              <c:f>Лист1!$F$132:$G$135</c:f>
              <c:multiLvlStrCache>
                <c:ptCount val="4"/>
                <c:lvl>
                  <c:pt idx="0">
                    <c:v>0.05</c:v>
                  </c:pt>
                  <c:pt idx="1">
                    <c:v>1</c:v>
                  </c:pt>
                  <c:pt idx="2">
                    <c:v>0.05</c:v>
                  </c:pt>
                  <c:pt idx="3">
                    <c:v>1</c:v>
                  </c:pt>
                </c:lvl>
                <c:lvl>
                  <c:pt idx="0">
                    <c:v>As-delivered state</c:v>
                  </c:pt>
                  <c:pt idx="2">
                    <c:v>Post-operated state</c:v>
                  </c:pt>
                </c:lvl>
              </c:multiLvlStrCache>
            </c:multiLvlStrRef>
          </c:cat>
          <c:val>
            <c:numRef>
              <c:f>Лист1!$H$132:$H$135</c:f>
              <c:numCache>
                <c:formatCode>General</c:formatCode>
                <c:ptCount val="4"/>
                <c:pt idx="0">
                  <c:v>0</c:v>
                </c:pt>
                <c:pt idx="1">
                  <c:v>2.8</c:v>
                </c:pt>
                <c:pt idx="2">
                  <c:v>14.1</c:v>
                </c:pt>
                <c:pt idx="3">
                  <c:v>44.2</c:v>
                </c:pt>
              </c:numCache>
            </c:numRef>
          </c:val>
          <c:extLst>
            <c:ext xmlns:c16="http://schemas.microsoft.com/office/drawing/2014/chart" uri="{C3380CC4-5D6E-409C-BE32-E72D297353CC}">
              <c16:uniqueId val="{00000000-8F3F-49FA-BCC2-DB7CD69E9B0A}"/>
            </c:ext>
          </c:extLst>
        </c:ser>
        <c:ser>
          <c:idx val="1"/>
          <c:order val="1"/>
          <c:tx>
            <c:strRef>
              <c:f>Лист1!$I$131</c:f>
              <c:strCache>
                <c:ptCount val="1"/>
                <c:pt idx="0">
                  <c:v>Transverse</c:v>
                </c:pt>
              </c:strCache>
            </c:strRef>
          </c:tx>
          <c:spPr>
            <a:solidFill>
              <a:srgbClr val="008080"/>
            </a:solidFill>
          </c:spPr>
          <c:invertIfNegative val="0"/>
          <c:cat>
            <c:multiLvlStrRef>
              <c:f>Лист1!$F$132:$G$135</c:f>
              <c:multiLvlStrCache>
                <c:ptCount val="4"/>
                <c:lvl>
                  <c:pt idx="0">
                    <c:v>0.05</c:v>
                  </c:pt>
                  <c:pt idx="1">
                    <c:v>1</c:v>
                  </c:pt>
                  <c:pt idx="2">
                    <c:v>0.05</c:v>
                  </c:pt>
                  <c:pt idx="3">
                    <c:v>1</c:v>
                  </c:pt>
                </c:lvl>
                <c:lvl>
                  <c:pt idx="0">
                    <c:v>As-delivered state</c:v>
                  </c:pt>
                  <c:pt idx="2">
                    <c:v>Post-operated state</c:v>
                  </c:pt>
                </c:lvl>
              </c:multiLvlStrCache>
            </c:multiLvlStrRef>
          </c:cat>
          <c:val>
            <c:numRef>
              <c:f>Лист1!$I$132:$I$135</c:f>
              <c:numCache>
                <c:formatCode>General</c:formatCode>
                <c:ptCount val="4"/>
                <c:pt idx="0">
                  <c:v>2.9</c:v>
                </c:pt>
                <c:pt idx="1">
                  <c:v>13.2</c:v>
                </c:pt>
                <c:pt idx="2">
                  <c:v>20.2</c:v>
                </c:pt>
                <c:pt idx="3">
                  <c:v>54.2</c:v>
                </c:pt>
              </c:numCache>
            </c:numRef>
          </c:val>
          <c:extLst>
            <c:ext xmlns:c16="http://schemas.microsoft.com/office/drawing/2014/chart" uri="{C3380CC4-5D6E-409C-BE32-E72D297353CC}">
              <c16:uniqueId val="{00000001-8F3F-49FA-BCC2-DB7CD69E9B0A}"/>
            </c:ext>
          </c:extLst>
        </c:ser>
        <c:dLbls>
          <c:showLegendKey val="0"/>
          <c:showVal val="0"/>
          <c:showCatName val="0"/>
          <c:showSerName val="0"/>
          <c:showPercent val="0"/>
          <c:showBubbleSize val="0"/>
        </c:dLbls>
        <c:gapWidth val="150"/>
        <c:axId val="261582495"/>
        <c:axId val="1"/>
      </c:barChart>
      <c:catAx>
        <c:axId val="261582495"/>
        <c:scaling>
          <c:orientation val="minMax"/>
        </c:scaling>
        <c:delete val="0"/>
        <c:axPos val="b"/>
        <c:numFmt formatCode="General" sourceLinked="1"/>
        <c:majorTickMark val="none"/>
        <c:minorTickMark val="none"/>
        <c:tickLblPos val="nextTo"/>
        <c:txPr>
          <a:bodyPr rot="0" vert="horz"/>
          <a:lstStyle/>
          <a:p>
            <a:pPr>
              <a:defRPr sz="1300" b="1">
                <a:latin typeface="Times New Roman" pitchFamily="18" charset="0"/>
                <a:cs typeface="Times New Roman" pitchFamily="18" charset="0"/>
              </a:defRPr>
            </a:pPr>
            <a:endParaRPr lang="ru-RU"/>
          </a:p>
        </c:txPr>
        <c:crossAx val="1"/>
        <c:crosses val="autoZero"/>
        <c:auto val="1"/>
        <c:lblAlgn val="ctr"/>
        <c:lblOffset val="100"/>
        <c:tickLblSkip val="1"/>
        <c:tickMarkSkip val="1"/>
        <c:noMultiLvlLbl val="0"/>
      </c:catAx>
      <c:valAx>
        <c:axId val="1"/>
        <c:scaling>
          <c:orientation val="minMax"/>
          <c:max val="60"/>
          <c:min val="0"/>
        </c:scaling>
        <c:delete val="0"/>
        <c:axPos val="l"/>
        <c:majorGridlines/>
        <c:numFmt formatCode="General" sourceLinked="1"/>
        <c:majorTickMark val="none"/>
        <c:minorTickMark val="in"/>
        <c:tickLblPos val="nextTo"/>
        <c:spPr>
          <a:ln/>
        </c:spPr>
        <c:txPr>
          <a:bodyPr rot="0" vert="horz"/>
          <a:lstStyle/>
          <a:p>
            <a:pPr>
              <a:defRPr sz="1300" b="1">
                <a:latin typeface="Times New Roman" pitchFamily="18" charset="0"/>
                <a:cs typeface="Times New Roman" pitchFamily="18" charset="0"/>
              </a:defRPr>
            </a:pPr>
            <a:endParaRPr lang="ru-RU"/>
          </a:p>
        </c:txPr>
        <c:crossAx val="261582495"/>
        <c:crosses val="autoZero"/>
        <c:crossBetween val="between"/>
        <c:majorUnit val="10"/>
        <c:minorUnit val="5"/>
      </c:valAx>
      <c:spPr>
        <a:ln>
          <a:solidFill>
            <a:sysClr val="windowText" lastClr="000000"/>
          </a:solidFill>
        </a:ln>
      </c:spPr>
    </c:plotArea>
    <c:legend>
      <c:legendPos val="r"/>
      <c:layout>
        <c:manualLayout>
          <c:xMode val="edge"/>
          <c:yMode val="edge"/>
          <c:x val="0.49765988783776127"/>
          <c:y val="6.650539450063099E-2"/>
          <c:w val="0.32679516229536054"/>
          <c:h val="0.14850571443806548"/>
        </c:manualLayout>
      </c:layout>
      <c:overlay val="0"/>
      <c:txPr>
        <a:bodyPr/>
        <a:lstStyle/>
        <a:p>
          <a:pPr>
            <a:defRPr sz="13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28290200762333995"/>
          <c:y val="3.1238085649328874E-2"/>
          <c:w val="0.67304422829978827"/>
          <c:h val="0.80905771190850106"/>
        </c:manualLayout>
      </c:layout>
      <c:barChart>
        <c:barDir val="col"/>
        <c:grouping val="clustered"/>
        <c:varyColors val="0"/>
        <c:ser>
          <c:idx val="0"/>
          <c:order val="0"/>
          <c:tx>
            <c:strRef>
              <c:f>Лист1!$F$95</c:f>
              <c:strCache>
                <c:ptCount val="1"/>
                <c:pt idx="0">
                  <c:v>As-delivered</c:v>
                </c:pt>
              </c:strCache>
            </c:strRef>
          </c:tx>
          <c:spPr>
            <a:solidFill>
              <a:srgbClr val="FFFF00"/>
            </a:solidFill>
            <a:ln>
              <a:solidFill>
                <a:schemeClr val="tx1">
                  <a:lumMod val="65000"/>
                  <a:lumOff val="35000"/>
                </a:schemeClr>
              </a:solidFill>
            </a:ln>
          </c:spPr>
          <c:invertIfNegative val="0"/>
          <c:cat>
            <c:strRef>
              <c:f>Лист1!$E$96:$E$97</c:f>
              <c:strCache>
                <c:ptCount val="2"/>
                <c:pt idx="0">
                  <c:v>0.05 mА/сm2 </c:v>
                </c:pt>
                <c:pt idx="1">
                  <c:v>1.0 mА/сm2 </c:v>
                </c:pt>
              </c:strCache>
            </c:strRef>
          </c:cat>
          <c:val>
            <c:numRef>
              <c:f>Лист1!$F$96:$F$97</c:f>
              <c:numCache>
                <c:formatCode>General</c:formatCode>
                <c:ptCount val="2"/>
                <c:pt idx="0">
                  <c:v>77.5</c:v>
                </c:pt>
                <c:pt idx="1">
                  <c:v>45.5</c:v>
                </c:pt>
              </c:numCache>
            </c:numRef>
          </c:val>
          <c:extLst>
            <c:ext xmlns:c16="http://schemas.microsoft.com/office/drawing/2014/chart" uri="{C3380CC4-5D6E-409C-BE32-E72D297353CC}">
              <c16:uniqueId val="{00000000-4F7C-49B5-89C0-2531319BFFB8}"/>
            </c:ext>
          </c:extLst>
        </c:ser>
        <c:ser>
          <c:idx val="1"/>
          <c:order val="1"/>
          <c:tx>
            <c:strRef>
              <c:f>Лист1!$G$95</c:f>
              <c:strCache>
                <c:ptCount val="1"/>
                <c:pt idx="0">
                  <c:v>Operated</c:v>
                </c:pt>
              </c:strCache>
            </c:strRef>
          </c:tx>
          <c:spPr>
            <a:solidFill>
              <a:srgbClr val="006E6B"/>
            </a:solidFill>
            <a:ln>
              <a:solidFill>
                <a:srgbClr val="008080"/>
              </a:solidFill>
            </a:ln>
          </c:spPr>
          <c:invertIfNegative val="0"/>
          <c:dPt>
            <c:idx val="0"/>
            <c:invertIfNegative val="0"/>
            <c:bubble3D val="0"/>
            <c:spPr>
              <a:solidFill>
                <a:srgbClr val="006E6B"/>
              </a:solidFill>
              <a:ln>
                <a:solidFill>
                  <a:schemeClr val="bg1">
                    <a:lumMod val="50000"/>
                  </a:schemeClr>
                </a:solidFill>
              </a:ln>
            </c:spPr>
            <c:extLst>
              <c:ext xmlns:c16="http://schemas.microsoft.com/office/drawing/2014/chart" uri="{C3380CC4-5D6E-409C-BE32-E72D297353CC}">
                <c16:uniqueId val="{00000002-4F7C-49B5-89C0-2531319BFFB8}"/>
              </c:ext>
            </c:extLst>
          </c:dPt>
          <c:dPt>
            <c:idx val="1"/>
            <c:invertIfNegative val="0"/>
            <c:bubble3D val="0"/>
            <c:spPr>
              <a:solidFill>
                <a:srgbClr val="006E6B"/>
              </a:solidFill>
              <a:ln>
                <a:solidFill>
                  <a:schemeClr val="tx1">
                    <a:lumMod val="65000"/>
                    <a:lumOff val="35000"/>
                  </a:schemeClr>
                </a:solidFill>
              </a:ln>
            </c:spPr>
            <c:extLst>
              <c:ext xmlns:c16="http://schemas.microsoft.com/office/drawing/2014/chart" uri="{C3380CC4-5D6E-409C-BE32-E72D297353CC}">
                <c16:uniqueId val="{00000004-4F7C-49B5-89C0-2531319BFFB8}"/>
              </c:ext>
            </c:extLst>
          </c:dPt>
          <c:cat>
            <c:strRef>
              <c:f>Лист1!$E$96:$E$97</c:f>
              <c:strCache>
                <c:ptCount val="2"/>
                <c:pt idx="0">
                  <c:v>0.05 mА/сm2 </c:v>
                </c:pt>
                <c:pt idx="1">
                  <c:v>1.0 mА/сm2 </c:v>
                </c:pt>
              </c:strCache>
            </c:strRef>
          </c:cat>
          <c:val>
            <c:numRef>
              <c:f>Лист1!$G$96:$G$97</c:f>
              <c:numCache>
                <c:formatCode>General</c:formatCode>
                <c:ptCount val="2"/>
                <c:pt idx="0">
                  <c:v>43.6</c:v>
                </c:pt>
                <c:pt idx="1">
                  <c:v>32.1</c:v>
                </c:pt>
              </c:numCache>
            </c:numRef>
          </c:val>
          <c:extLst>
            <c:ext xmlns:c16="http://schemas.microsoft.com/office/drawing/2014/chart" uri="{C3380CC4-5D6E-409C-BE32-E72D297353CC}">
              <c16:uniqueId val="{00000005-4F7C-49B5-89C0-2531319BFFB8}"/>
            </c:ext>
          </c:extLst>
        </c:ser>
        <c:dLbls>
          <c:showLegendKey val="0"/>
          <c:showVal val="0"/>
          <c:showCatName val="0"/>
          <c:showSerName val="0"/>
          <c:showPercent val="0"/>
          <c:showBubbleSize val="0"/>
        </c:dLbls>
        <c:gapWidth val="150"/>
        <c:axId val="245927087"/>
        <c:axId val="1"/>
      </c:barChart>
      <c:catAx>
        <c:axId val="245927087"/>
        <c:scaling>
          <c:orientation val="minMax"/>
        </c:scaling>
        <c:delete val="0"/>
        <c:axPos val="b"/>
        <c:numFmt formatCode="General" sourceLinked="1"/>
        <c:majorTickMark val="out"/>
        <c:minorTickMark val="none"/>
        <c:tickLblPos val="nextTo"/>
        <c:txPr>
          <a:bodyPr rot="0" vert="horz"/>
          <a:lstStyle/>
          <a:p>
            <a:pPr>
              <a:defRPr sz="1200" b="1">
                <a:latin typeface="Times New Roman" panose="02020603050405020304" pitchFamily="18" charset="0"/>
                <a:cs typeface="Times New Roman" panose="02020603050405020304" pitchFamily="18" charset="0"/>
              </a:defRPr>
            </a:pPr>
            <a:endParaRPr lang="ru-RU"/>
          </a:p>
        </c:txPr>
        <c:crossAx val="1"/>
        <c:crosses val="autoZero"/>
        <c:auto val="1"/>
        <c:lblAlgn val="ctr"/>
        <c:lblOffset val="100"/>
        <c:tickLblSkip val="1"/>
        <c:tickMarkSkip val="1"/>
        <c:noMultiLvlLbl val="0"/>
      </c:catAx>
      <c:valAx>
        <c:axId val="1"/>
        <c:scaling>
          <c:orientation val="minMax"/>
          <c:max val="90"/>
          <c:min val="0"/>
        </c:scaling>
        <c:delete val="0"/>
        <c:axPos val="l"/>
        <c:majorGridlines/>
        <c:title>
          <c:tx>
            <c:rich>
              <a:bodyPr/>
              <a:lstStyle/>
              <a:p>
                <a:pPr>
                  <a:defRPr sz="1200" b="1">
                    <a:latin typeface="Times New Roman" panose="02020603050405020304" pitchFamily="18" charset="0"/>
                    <a:cs typeface="Times New Roman" panose="02020603050405020304" pitchFamily="18" charset="0"/>
                  </a:defRPr>
                </a:pPr>
                <a:r>
                  <a:rPr lang="en-US" sz="1200" b="1" i="1" u="none" strike="noStrike" baseline="0">
                    <a:effectLst/>
                  </a:rPr>
                  <a:t>J</a:t>
                </a:r>
                <a:r>
                  <a:rPr lang="en-US" sz="1200" b="1" i="1" u="none" strike="noStrike" baseline="-25000">
                    <a:effectLst/>
                  </a:rPr>
                  <a:t>cr</a:t>
                </a:r>
                <a:r>
                  <a:rPr lang="en-US" sz="1200" b="1" i="0" u="none" strike="noStrike" baseline="0">
                    <a:effectLst/>
                  </a:rPr>
                  <a:t> [N/mm]</a:t>
                </a:r>
                <a:endParaRPr lang="ru-RU" sz="1200" b="1">
                  <a:latin typeface="Times New Roman" panose="02020603050405020304" pitchFamily="18" charset="0"/>
                  <a:cs typeface="Times New Roman" panose="02020603050405020304" pitchFamily="18" charset="0"/>
                </a:endParaRPr>
              </a:p>
            </c:rich>
          </c:tx>
          <c:layout>
            <c:manualLayout>
              <c:xMode val="edge"/>
              <c:yMode val="edge"/>
              <c:x val="8.2285084734778524E-2"/>
              <c:y val="0.33793195661863024"/>
            </c:manualLayout>
          </c:layout>
          <c:overlay val="0"/>
        </c:title>
        <c:numFmt formatCode="General" sourceLinked="1"/>
        <c:majorTickMark val="out"/>
        <c:minorTickMark val="out"/>
        <c:tickLblPos val="nextTo"/>
        <c:spPr>
          <a:ln/>
        </c:spPr>
        <c:txPr>
          <a:bodyPr rot="0" vert="horz"/>
          <a:lstStyle/>
          <a:p>
            <a:pPr>
              <a:defRPr sz="1200" b="1">
                <a:latin typeface="Times New Roman" panose="02020603050405020304" pitchFamily="18" charset="0"/>
                <a:cs typeface="Times New Roman" panose="02020603050405020304" pitchFamily="18" charset="0"/>
              </a:defRPr>
            </a:pPr>
            <a:endParaRPr lang="ru-RU"/>
          </a:p>
        </c:txPr>
        <c:crossAx val="245927087"/>
        <c:crosses val="autoZero"/>
        <c:crossBetween val="between"/>
        <c:majorUnit val="10"/>
        <c:minorUnit val="5"/>
      </c:valAx>
      <c:spPr>
        <a:ln w="6350">
          <a:solidFill>
            <a:schemeClr val="tx1"/>
          </a:solidFill>
        </a:ln>
      </c:spPr>
    </c:plotArea>
    <c:legend>
      <c:legendPos val="r"/>
      <c:layout>
        <c:manualLayout>
          <c:xMode val="edge"/>
          <c:yMode val="edge"/>
          <c:x val="0.56326976627575887"/>
          <c:y val="0.12986466408101349"/>
          <c:w val="0.35853199877487868"/>
          <c:h val="0.16469509996764847"/>
        </c:manualLayout>
      </c:layout>
      <c:overlay val="0"/>
      <c:txPr>
        <a:bodyPr/>
        <a:lstStyle/>
        <a:p>
          <a:pPr>
            <a:defRPr sz="1200" b="1" i="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noFill/>
    </a:ln>
  </c:spPr>
  <c:txPr>
    <a:bodyPr/>
    <a:lstStyle/>
    <a:p>
      <a:pPr>
        <a:defRPr sz="1400"/>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22DDC-4698-4EF0-B88D-5CAF2040CF1E}" type="doc">
      <dgm:prSet loTypeId="urn:microsoft.com/office/officeart/2005/8/layout/vList3#1" loCatId="list" qsTypeId="urn:microsoft.com/office/officeart/2005/8/quickstyle/simple1" qsCatId="simple" csTypeId="urn:microsoft.com/office/officeart/2005/8/colors/accent1_2" csCatId="accent1" phldr="1"/>
      <dgm:spPr/>
    </dgm:pt>
    <dgm:pt modelId="{5E622A99-F396-46E0-8FD7-BDB178E64EFC}">
      <dgm:prSet phldrT="[Текст]" custT="1"/>
      <dgm:spPr>
        <a:ln>
          <a:solidFill>
            <a:schemeClr val="accent2"/>
          </a:solidFill>
        </a:ln>
      </dgm:spPr>
      <dgm:t>
        <a:bodyPr/>
        <a:lstStyle/>
        <a:p>
          <a:pPr marL="0" indent="88900" algn="l"/>
          <a:r>
            <a:rPr lang="en-GB" sz="13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In-service degradation of pipeline steels</a:t>
          </a:r>
          <a:endParaRPr lang="uk-UA" sz="1300" b="1" dirty="0">
            <a:solidFill>
              <a:schemeClr val="tx1"/>
            </a:solidFill>
            <a:latin typeface="Times New Roman" panose="02020603050405020304" pitchFamily="18" charset="0"/>
            <a:cs typeface="Times New Roman" panose="02020603050405020304" pitchFamily="18" charset="0"/>
          </a:endParaRPr>
        </a:p>
      </dgm:t>
    </dgm:pt>
    <dgm:pt modelId="{D10BF7E6-D2DC-4C4A-946D-F7A3BC81FEAB}" type="parTrans" cxnId="{D976D92E-74F9-4BCC-BC06-CF9CA3FBEBEA}">
      <dgm:prSet/>
      <dgm:spPr/>
      <dgm:t>
        <a:bodyPr/>
        <a:lstStyle/>
        <a:p>
          <a:endParaRPr lang="uk-UA" sz="1800" b="1">
            <a:solidFill>
              <a:schemeClr val="tx1">
                <a:lumMod val="75000"/>
                <a:lumOff val="25000"/>
              </a:schemeClr>
            </a:solidFill>
          </a:endParaRPr>
        </a:p>
      </dgm:t>
    </dgm:pt>
    <dgm:pt modelId="{2EFDE760-1B22-4469-805D-61B7CB762098}" type="sibTrans" cxnId="{D976D92E-74F9-4BCC-BC06-CF9CA3FBEBEA}">
      <dgm:prSet/>
      <dgm:spPr/>
      <dgm:t>
        <a:bodyPr/>
        <a:lstStyle/>
        <a:p>
          <a:endParaRPr lang="uk-UA" sz="1800" b="1">
            <a:solidFill>
              <a:schemeClr val="tx1">
                <a:lumMod val="75000"/>
                <a:lumOff val="25000"/>
              </a:schemeClr>
            </a:solidFill>
          </a:endParaRPr>
        </a:p>
      </dgm:t>
    </dgm:pt>
    <dgm:pt modelId="{4ED4FC47-8ECB-46E9-9DF3-675BEE5B97E6}">
      <dgm:prSet phldrT="[Текст]" custT="1"/>
      <dgm:spPr>
        <a:ln>
          <a:solidFill>
            <a:schemeClr val="accent2"/>
          </a:solidFill>
        </a:ln>
      </dgm:spPr>
      <dgm:t>
        <a:bodyPr/>
        <a:lstStyle/>
        <a:p>
          <a:pPr marL="0" indent="0" algn="l"/>
          <a:r>
            <a:rPr lang="en-GB" sz="1300" b="1"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Influence of hydrogen on mechanical behaviour </a:t>
          </a:r>
          <a:r>
            <a:rPr lang="en-GB" sz="13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of pipeline steels</a:t>
          </a:r>
          <a:endParaRPr lang="uk-UA" sz="1300" b="1"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dgm:t>
    </dgm:pt>
    <dgm:pt modelId="{499893BF-E240-4152-A732-2726CD51BEE1}" type="parTrans" cxnId="{53C96151-6B02-40CB-A9F4-C0B45ABA553D}">
      <dgm:prSet/>
      <dgm:spPr/>
      <dgm:t>
        <a:bodyPr/>
        <a:lstStyle/>
        <a:p>
          <a:endParaRPr lang="uk-UA" sz="1800" b="1">
            <a:solidFill>
              <a:schemeClr val="tx1">
                <a:lumMod val="75000"/>
                <a:lumOff val="25000"/>
              </a:schemeClr>
            </a:solidFill>
          </a:endParaRPr>
        </a:p>
      </dgm:t>
    </dgm:pt>
    <dgm:pt modelId="{AA30D10D-E236-425D-AFBE-10443C0D55DD}" type="sibTrans" cxnId="{53C96151-6B02-40CB-A9F4-C0B45ABA553D}">
      <dgm:prSet/>
      <dgm:spPr/>
      <dgm:t>
        <a:bodyPr/>
        <a:lstStyle/>
        <a:p>
          <a:endParaRPr lang="uk-UA" sz="1800" b="1">
            <a:solidFill>
              <a:schemeClr val="tx1">
                <a:lumMod val="75000"/>
                <a:lumOff val="25000"/>
              </a:schemeClr>
            </a:solidFill>
          </a:endParaRPr>
        </a:p>
      </dgm:t>
    </dgm:pt>
    <dgm:pt modelId="{16736168-C735-41BF-9F5A-D3ED95895BF7}" type="pres">
      <dgm:prSet presAssocID="{14422DDC-4698-4EF0-B88D-5CAF2040CF1E}" presName="linearFlow" presStyleCnt="0">
        <dgm:presLayoutVars>
          <dgm:dir/>
          <dgm:resizeHandles val="exact"/>
        </dgm:presLayoutVars>
      </dgm:prSet>
      <dgm:spPr/>
    </dgm:pt>
    <dgm:pt modelId="{98389226-F220-42FC-9984-EBAA570A45DD}" type="pres">
      <dgm:prSet presAssocID="{5E622A99-F396-46E0-8FD7-BDB178E64EFC}" presName="composite" presStyleCnt="0"/>
      <dgm:spPr/>
    </dgm:pt>
    <dgm:pt modelId="{6A6D8642-E88C-428B-82C3-43E2C1275C0F}" type="pres">
      <dgm:prSet presAssocID="{5E622A99-F396-46E0-8FD7-BDB178E64EFC}" presName="imgShp" presStyleLbl="fgImgPlace1" presStyleIdx="0" presStyleCnt="2" custLinFactX="-100000" custLinFactNeighborX="-107385" custLinFactNeighborY="2292"/>
      <dgm:spPr>
        <a:blipFill rotWithShape="1">
          <a:blip xmlns:r="http://schemas.openxmlformats.org/officeDocument/2006/relationships" r:embed="rId1"/>
          <a:srcRect/>
          <a:stretch>
            <a:fillRect l="-7000" r="-7000"/>
          </a:stretch>
        </a:blipFill>
        <a:ln>
          <a:solidFill>
            <a:schemeClr val="accent2"/>
          </a:solidFill>
        </a:ln>
      </dgm:spPr>
    </dgm:pt>
    <dgm:pt modelId="{E7D97263-8138-4ACD-9013-2F652EFA59C3}" type="pres">
      <dgm:prSet presAssocID="{5E622A99-F396-46E0-8FD7-BDB178E64EFC}" presName="txShp" presStyleLbl="node1" presStyleIdx="0" presStyleCnt="2" custScaleX="131454" custLinFactNeighborY="-15511">
        <dgm:presLayoutVars>
          <dgm:bulletEnabled val="1"/>
        </dgm:presLayoutVars>
      </dgm:prSet>
      <dgm:spPr/>
    </dgm:pt>
    <dgm:pt modelId="{4A588B32-35D6-4141-BF2D-2EB66DF88B31}" type="pres">
      <dgm:prSet presAssocID="{2EFDE760-1B22-4469-805D-61B7CB762098}" presName="spacing" presStyleCnt="0"/>
      <dgm:spPr/>
    </dgm:pt>
    <dgm:pt modelId="{4DFC84A8-D12E-4060-920C-AC6E98A0C023}" type="pres">
      <dgm:prSet presAssocID="{4ED4FC47-8ECB-46E9-9DF3-675BEE5B97E6}" presName="composite" presStyleCnt="0"/>
      <dgm:spPr/>
    </dgm:pt>
    <dgm:pt modelId="{ED281323-6E57-4748-84CC-27C010110A26}" type="pres">
      <dgm:prSet presAssocID="{4ED4FC47-8ECB-46E9-9DF3-675BEE5B97E6}" presName="imgShp" presStyleLbl="fgImgPlace1" presStyleIdx="1" presStyleCnt="2" custLinFactX="-100000" custLinFactNeighborX="-111810" custLinFactNeighborY="-1494"/>
      <dgm:spPr>
        <a:blipFill rotWithShape="1">
          <a:blip xmlns:r="http://schemas.openxmlformats.org/officeDocument/2006/relationships" r:embed="rId1"/>
          <a:srcRect/>
          <a:stretch>
            <a:fillRect l="-7000" r="-7000"/>
          </a:stretch>
        </a:blipFill>
        <a:ln>
          <a:solidFill>
            <a:schemeClr val="accent2"/>
          </a:solidFill>
        </a:ln>
      </dgm:spPr>
    </dgm:pt>
    <dgm:pt modelId="{91124DF3-FCAB-4308-A596-B901B8A9FAD6}" type="pres">
      <dgm:prSet presAssocID="{4ED4FC47-8ECB-46E9-9DF3-675BEE5B97E6}" presName="txShp" presStyleLbl="node1" presStyleIdx="1" presStyleCnt="2" custScaleX="132166" custLinFactNeighborX="-356" custLinFactNeighborY="161">
        <dgm:presLayoutVars>
          <dgm:bulletEnabled val="1"/>
        </dgm:presLayoutVars>
      </dgm:prSet>
      <dgm:spPr/>
    </dgm:pt>
  </dgm:ptLst>
  <dgm:cxnLst>
    <dgm:cxn modelId="{D976D92E-74F9-4BCC-BC06-CF9CA3FBEBEA}" srcId="{14422DDC-4698-4EF0-B88D-5CAF2040CF1E}" destId="{5E622A99-F396-46E0-8FD7-BDB178E64EFC}" srcOrd="0" destOrd="0" parTransId="{D10BF7E6-D2DC-4C4A-946D-F7A3BC81FEAB}" sibTransId="{2EFDE760-1B22-4469-805D-61B7CB762098}"/>
    <dgm:cxn modelId="{650E395B-7CFA-4FA2-BAC9-771E519B146E}" type="presOf" srcId="{14422DDC-4698-4EF0-B88D-5CAF2040CF1E}" destId="{16736168-C735-41BF-9F5A-D3ED95895BF7}" srcOrd="0" destOrd="0" presId="urn:microsoft.com/office/officeart/2005/8/layout/vList3#1"/>
    <dgm:cxn modelId="{CDA8044F-8AAA-4B03-8287-A59BE70E9557}" type="presOf" srcId="{4ED4FC47-8ECB-46E9-9DF3-675BEE5B97E6}" destId="{91124DF3-FCAB-4308-A596-B901B8A9FAD6}" srcOrd="0" destOrd="0" presId="urn:microsoft.com/office/officeart/2005/8/layout/vList3#1"/>
    <dgm:cxn modelId="{53C96151-6B02-40CB-A9F4-C0B45ABA553D}" srcId="{14422DDC-4698-4EF0-B88D-5CAF2040CF1E}" destId="{4ED4FC47-8ECB-46E9-9DF3-675BEE5B97E6}" srcOrd="1" destOrd="0" parTransId="{499893BF-E240-4152-A732-2726CD51BEE1}" sibTransId="{AA30D10D-E236-425D-AFBE-10443C0D55DD}"/>
    <dgm:cxn modelId="{868586B3-C301-4F86-858A-E67CE24E3ACE}" type="presOf" srcId="{5E622A99-F396-46E0-8FD7-BDB178E64EFC}" destId="{E7D97263-8138-4ACD-9013-2F652EFA59C3}" srcOrd="0" destOrd="0" presId="urn:microsoft.com/office/officeart/2005/8/layout/vList3#1"/>
    <dgm:cxn modelId="{2CC58000-8F06-4DA1-ABE8-BDFCEB1551B3}" type="presParOf" srcId="{16736168-C735-41BF-9F5A-D3ED95895BF7}" destId="{98389226-F220-42FC-9984-EBAA570A45DD}" srcOrd="0" destOrd="0" presId="urn:microsoft.com/office/officeart/2005/8/layout/vList3#1"/>
    <dgm:cxn modelId="{5C9379C4-4D13-401E-BFF0-6B1A504D43D3}" type="presParOf" srcId="{98389226-F220-42FC-9984-EBAA570A45DD}" destId="{6A6D8642-E88C-428B-82C3-43E2C1275C0F}" srcOrd="0" destOrd="0" presId="urn:microsoft.com/office/officeart/2005/8/layout/vList3#1"/>
    <dgm:cxn modelId="{12DA588E-80ED-45D9-836A-828BF04CAF4A}" type="presParOf" srcId="{98389226-F220-42FC-9984-EBAA570A45DD}" destId="{E7D97263-8138-4ACD-9013-2F652EFA59C3}" srcOrd="1" destOrd="0" presId="urn:microsoft.com/office/officeart/2005/8/layout/vList3#1"/>
    <dgm:cxn modelId="{40CEBD2F-2A66-4070-BCE1-63E5B7A053CB}" type="presParOf" srcId="{16736168-C735-41BF-9F5A-D3ED95895BF7}" destId="{4A588B32-35D6-4141-BF2D-2EB66DF88B31}" srcOrd="1" destOrd="0" presId="urn:microsoft.com/office/officeart/2005/8/layout/vList3#1"/>
    <dgm:cxn modelId="{9D85D7E9-07F0-4713-9B54-841FE17F243B}" type="presParOf" srcId="{16736168-C735-41BF-9F5A-D3ED95895BF7}" destId="{4DFC84A8-D12E-4060-920C-AC6E98A0C023}" srcOrd="2" destOrd="0" presId="urn:microsoft.com/office/officeart/2005/8/layout/vList3#1"/>
    <dgm:cxn modelId="{860A55E8-7236-4841-8AA3-4E66CB25C1F9}" type="presParOf" srcId="{4DFC84A8-D12E-4060-920C-AC6E98A0C023}" destId="{ED281323-6E57-4748-84CC-27C010110A26}" srcOrd="0" destOrd="0" presId="urn:microsoft.com/office/officeart/2005/8/layout/vList3#1"/>
    <dgm:cxn modelId="{C6E987CD-5A87-41BE-A389-BBEFD2651C6C}" type="presParOf" srcId="{4DFC84A8-D12E-4060-920C-AC6E98A0C023}" destId="{91124DF3-FCAB-4308-A596-B901B8A9FAD6}"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071549-545C-4C37-B1AB-4A5E257D88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6D32DF6B-50E0-4F38-A260-7C3C5BDA0198}">
      <dgm:prSet phldrT="[Текст]" custT="1"/>
      <dgm:spPr/>
      <dgm:t>
        <a:bodyPr/>
        <a:lstStyle/>
        <a:p>
          <a:pPr>
            <a:lnSpc>
              <a:spcPct val="100000"/>
            </a:lnSpc>
            <a:spcAft>
              <a:spcPts val="0"/>
            </a:spcAft>
          </a:pPr>
          <a:r>
            <a:rPr lang="en-GB" sz="1400" b="1" kern="1200" dirty="0">
              <a:solidFill>
                <a:prstClr val="black"/>
              </a:solidFill>
              <a:latin typeface="Times New Roman" pitchFamily="18" charset="0"/>
              <a:ea typeface="+mn-ea"/>
              <a:cs typeface="+mn-cs"/>
            </a:rPr>
            <a:t>Ways of hydrogen charging </a:t>
          </a:r>
        </a:p>
        <a:p>
          <a:pPr>
            <a:lnSpc>
              <a:spcPct val="90000"/>
            </a:lnSpc>
            <a:spcAft>
              <a:spcPct val="35000"/>
            </a:spcAft>
          </a:pPr>
          <a:r>
            <a:rPr lang="en-GB" sz="1400" b="1" kern="1200" dirty="0">
              <a:solidFill>
                <a:prstClr val="black"/>
              </a:solidFill>
              <a:latin typeface="Times New Roman" pitchFamily="18" charset="0"/>
              <a:ea typeface="+mn-ea"/>
              <a:cs typeface="+mn-cs"/>
            </a:rPr>
            <a:t>of steels</a:t>
          </a:r>
          <a:endParaRPr lang="ru-RU" sz="1400" b="1" kern="1200" dirty="0">
            <a:solidFill>
              <a:prstClr val="black"/>
            </a:solidFill>
            <a:latin typeface="Times New Roman" pitchFamily="18" charset="0"/>
            <a:ea typeface="+mn-ea"/>
            <a:cs typeface="+mn-cs"/>
          </a:endParaRPr>
        </a:p>
      </dgm:t>
    </dgm:pt>
    <dgm:pt modelId="{112060D0-4B4F-4CCC-A16B-454E9890CEA2}" type="parTrans" cxnId="{9FC12BC6-8344-4E76-8EEC-F226D16BF234}">
      <dgm:prSet/>
      <dgm:spPr/>
      <dgm:t>
        <a:bodyPr/>
        <a:lstStyle/>
        <a:p>
          <a:endParaRPr lang="ru-RU"/>
        </a:p>
      </dgm:t>
    </dgm:pt>
    <dgm:pt modelId="{12FD8DE7-4EBE-4588-BF2D-32C5185178F9}" type="sibTrans" cxnId="{9FC12BC6-8344-4E76-8EEC-F226D16BF234}">
      <dgm:prSet/>
      <dgm:spPr/>
      <dgm:t>
        <a:bodyPr/>
        <a:lstStyle/>
        <a:p>
          <a:endParaRPr lang="ru-RU"/>
        </a:p>
      </dgm:t>
    </dgm:pt>
    <dgm:pt modelId="{88B157FC-DD02-4E02-B966-E4DF4691D037}">
      <dgm:prSet phldrT="[Текст]" custT="1"/>
      <dgm:spPr/>
      <dgm:t>
        <a:bodyPr/>
        <a:lstStyle/>
        <a:p>
          <a:pPr marL="0" lvl="0" algn="ctr" defTabSz="71120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Hydrogen evolution</a:t>
          </a:r>
        </a:p>
        <a:p>
          <a:pPr marL="0" lvl="0" algn="ctr" defTabSz="62230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 under corrosion</a:t>
          </a:r>
          <a:endParaRPr lang="ru-RU" sz="1400" b="1" kern="1200" dirty="0">
            <a:solidFill>
              <a:prstClr val="black"/>
            </a:solidFill>
            <a:latin typeface="Times New Roman" pitchFamily="18" charset="0"/>
            <a:ea typeface="+mn-ea"/>
            <a:cs typeface="+mn-cs"/>
          </a:endParaRPr>
        </a:p>
      </dgm:t>
    </dgm:pt>
    <dgm:pt modelId="{FF762A49-1660-4917-AE34-941C09F545A5}" type="parTrans" cxnId="{519BFB48-323D-4D0C-AABD-34494AEE8F2F}">
      <dgm:prSet/>
      <dgm:spPr/>
      <dgm:t>
        <a:bodyPr/>
        <a:lstStyle/>
        <a:p>
          <a:endParaRPr lang="ru-RU"/>
        </a:p>
      </dgm:t>
    </dgm:pt>
    <dgm:pt modelId="{B8AE8E40-76BF-4DB7-AEB3-2BDF6DB69AE5}" type="sibTrans" cxnId="{519BFB48-323D-4D0C-AABD-34494AEE8F2F}">
      <dgm:prSet/>
      <dgm:spPr/>
      <dgm:t>
        <a:bodyPr/>
        <a:lstStyle/>
        <a:p>
          <a:endParaRPr lang="ru-RU"/>
        </a:p>
      </dgm:t>
    </dgm:pt>
    <dgm:pt modelId="{74053DED-C9D6-4ABC-A477-2BBB37339791}">
      <dgm:prSet phldrT="[Текст]" custT="1"/>
      <dgm:spPr/>
      <dgm:t>
        <a:bodyPr/>
        <a:lstStyle/>
        <a:p>
          <a:pPr marL="0" lvl="0" indent="0" algn="ctr" defTabSz="84455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Dissociation</a:t>
          </a:r>
        </a:p>
        <a:p>
          <a:pPr marL="0" lvl="0" indent="0" algn="ctr" defTabSz="84455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of molecular hydrogen</a:t>
          </a:r>
          <a:endParaRPr lang="ru-RU" sz="1400" b="1" kern="1200" dirty="0">
            <a:solidFill>
              <a:prstClr val="black"/>
            </a:solidFill>
            <a:latin typeface="Times New Roman" pitchFamily="18" charset="0"/>
            <a:ea typeface="+mn-ea"/>
            <a:cs typeface="+mn-cs"/>
          </a:endParaRPr>
        </a:p>
      </dgm:t>
    </dgm:pt>
    <dgm:pt modelId="{FA5832A6-D0C5-425E-A7D5-2780C3720552}" type="parTrans" cxnId="{35E0D98D-E827-455D-8441-306505A7FCC4}">
      <dgm:prSet/>
      <dgm:spPr/>
      <dgm:t>
        <a:bodyPr/>
        <a:lstStyle/>
        <a:p>
          <a:endParaRPr lang="ru-RU"/>
        </a:p>
      </dgm:t>
    </dgm:pt>
    <dgm:pt modelId="{C8AEF4D4-444D-4C6F-9B79-CB9EC03BB26D}" type="sibTrans" cxnId="{35E0D98D-E827-455D-8441-306505A7FCC4}">
      <dgm:prSet/>
      <dgm:spPr/>
      <dgm:t>
        <a:bodyPr/>
        <a:lstStyle/>
        <a:p>
          <a:endParaRPr lang="ru-RU"/>
        </a:p>
      </dgm:t>
    </dgm:pt>
    <dgm:pt modelId="{BAADDBF6-8BDA-42D4-A0AD-8DF4E6846934}" type="pres">
      <dgm:prSet presAssocID="{EA071549-545C-4C37-B1AB-4A5E257D889D}" presName="hierChild1" presStyleCnt="0">
        <dgm:presLayoutVars>
          <dgm:chPref val="1"/>
          <dgm:dir/>
          <dgm:animOne val="branch"/>
          <dgm:animLvl val="lvl"/>
          <dgm:resizeHandles/>
        </dgm:presLayoutVars>
      </dgm:prSet>
      <dgm:spPr/>
    </dgm:pt>
    <dgm:pt modelId="{19F753E9-5E8C-47AA-AC8A-4B53C5321103}" type="pres">
      <dgm:prSet presAssocID="{6D32DF6B-50E0-4F38-A260-7C3C5BDA0198}" presName="hierRoot1" presStyleCnt="0"/>
      <dgm:spPr/>
    </dgm:pt>
    <dgm:pt modelId="{CB6E1E34-56E7-4717-A282-2B4715E537BB}" type="pres">
      <dgm:prSet presAssocID="{6D32DF6B-50E0-4F38-A260-7C3C5BDA0198}" presName="composite" presStyleCnt="0"/>
      <dgm:spPr/>
    </dgm:pt>
    <dgm:pt modelId="{0E9C74FE-358C-47BA-A935-176F1DC39AF9}" type="pres">
      <dgm:prSet presAssocID="{6D32DF6B-50E0-4F38-A260-7C3C5BDA0198}" presName="background" presStyleLbl="node0" presStyleIdx="0" presStyleCnt="1"/>
      <dgm:spPr/>
    </dgm:pt>
    <dgm:pt modelId="{23EA379C-6DA8-44C5-9A7F-83B9E22BD9E4}" type="pres">
      <dgm:prSet presAssocID="{6D32DF6B-50E0-4F38-A260-7C3C5BDA0198}" presName="text" presStyleLbl="fgAcc0" presStyleIdx="0" presStyleCnt="1" custScaleX="172350" custScaleY="51438" custLinFactNeighborX="-8246" custLinFactNeighborY="-15728">
        <dgm:presLayoutVars>
          <dgm:chPref val="3"/>
        </dgm:presLayoutVars>
      </dgm:prSet>
      <dgm:spPr/>
    </dgm:pt>
    <dgm:pt modelId="{167E0F0F-3A40-477C-BFFE-DF6AD134D940}" type="pres">
      <dgm:prSet presAssocID="{6D32DF6B-50E0-4F38-A260-7C3C5BDA0198}" presName="hierChild2" presStyleCnt="0"/>
      <dgm:spPr/>
    </dgm:pt>
    <dgm:pt modelId="{1F9D628E-E172-4DAF-869A-8A143FDFD142}" type="pres">
      <dgm:prSet presAssocID="{FF762A49-1660-4917-AE34-941C09F545A5}" presName="Name10" presStyleLbl="parChTrans1D2" presStyleIdx="0" presStyleCnt="2"/>
      <dgm:spPr/>
    </dgm:pt>
    <dgm:pt modelId="{A15C47EC-A756-4B5A-84C2-F4E9896ED23B}" type="pres">
      <dgm:prSet presAssocID="{88B157FC-DD02-4E02-B966-E4DF4691D037}" presName="hierRoot2" presStyleCnt="0"/>
      <dgm:spPr/>
    </dgm:pt>
    <dgm:pt modelId="{F5E0B528-A019-4AD5-A719-307F84512D10}" type="pres">
      <dgm:prSet presAssocID="{88B157FC-DD02-4E02-B966-E4DF4691D037}" presName="composite2" presStyleCnt="0"/>
      <dgm:spPr/>
    </dgm:pt>
    <dgm:pt modelId="{F9CAA880-7AB2-4684-B203-0570D3148D8E}" type="pres">
      <dgm:prSet presAssocID="{88B157FC-DD02-4E02-B966-E4DF4691D037}" presName="background2" presStyleLbl="node2" presStyleIdx="0" presStyleCnt="2"/>
      <dgm:spPr/>
    </dgm:pt>
    <dgm:pt modelId="{655CE304-F20D-4AF5-A392-0686B1F91E84}" type="pres">
      <dgm:prSet presAssocID="{88B157FC-DD02-4E02-B966-E4DF4691D037}" presName="text2" presStyleLbl="fgAcc2" presStyleIdx="0" presStyleCnt="2" custScaleX="139352" custScaleY="47176" custLinFactX="-19032" custLinFactNeighborX="-100000" custLinFactNeighborY="-33087">
        <dgm:presLayoutVars>
          <dgm:chPref val="3"/>
        </dgm:presLayoutVars>
      </dgm:prSet>
      <dgm:spPr/>
    </dgm:pt>
    <dgm:pt modelId="{7D8F3CC8-3753-4A76-BC19-890B1F5B2EC8}" type="pres">
      <dgm:prSet presAssocID="{88B157FC-DD02-4E02-B966-E4DF4691D037}" presName="hierChild3" presStyleCnt="0"/>
      <dgm:spPr/>
    </dgm:pt>
    <dgm:pt modelId="{810A2717-5210-44A3-BC3F-6F209F36920F}" type="pres">
      <dgm:prSet presAssocID="{FA5832A6-D0C5-425E-A7D5-2780C3720552}" presName="Name10" presStyleLbl="parChTrans1D2" presStyleIdx="1" presStyleCnt="2"/>
      <dgm:spPr/>
    </dgm:pt>
    <dgm:pt modelId="{B107C84B-076D-48ED-8C91-833DB3665069}" type="pres">
      <dgm:prSet presAssocID="{74053DED-C9D6-4ABC-A477-2BBB37339791}" presName="hierRoot2" presStyleCnt="0"/>
      <dgm:spPr/>
    </dgm:pt>
    <dgm:pt modelId="{B1352345-88FF-42F7-B7C5-9247847CBA74}" type="pres">
      <dgm:prSet presAssocID="{74053DED-C9D6-4ABC-A477-2BBB37339791}" presName="composite2" presStyleCnt="0"/>
      <dgm:spPr/>
    </dgm:pt>
    <dgm:pt modelId="{364538AB-9220-4D9F-B998-7A46FE7BA515}" type="pres">
      <dgm:prSet presAssocID="{74053DED-C9D6-4ABC-A477-2BBB37339791}" presName="background2" presStyleLbl="node2" presStyleIdx="1" presStyleCnt="2"/>
      <dgm:spPr/>
    </dgm:pt>
    <dgm:pt modelId="{D30EF96B-3799-4C4E-8583-D0E32C490C63}" type="pres">
      <dgm:prSet presAssocID="{74053DED-C9D6-4ABC-A477-2BBB37339791}" presName="text2" presStyleLbl="fgAcc2" presStyleIdx="1" presStyleCnt="2" custScaleX="132009" custScaleY="46808" custLinFactNeighborX="62236" custLinFactNeighborY="-33087">
        <dgm:presLayoutVars>
          <dgm:chPref val="3"/>
        </dgm:presLayoutVars>
      </dgm:prSet>
      <dgm:spPr/>
    </dgm:pt>
    <dgm:pt modelId="{81C86AFC-CA71-4090-9992-3C2FB610BB15}" type="pres">
      <dgm:prSet presAssocID="{74053DED-C9D6-4ABC-A477-2BBB37339791}" presName="hierChild3" presStyleCnt="0"/>
      <dgm:spPr/>
    </dgm:pt>
  </dgm:ptLst>
  <dgm:cxnLst>
    <dgm:cxn modelId="{4700CF03-B842-4041-B410-D0CF46BAF17C}" type="presOf" srcId="{6D32DF6B-50E0-4F38-A260-7C3C5BDA0198}" destId="{23EA379C-6DA8-44C5-9A7F-83B9E22BD9E4}" srcOrd="0" destOrd="0" presId="urn:microsoft.com/office/officeart/2005/8/layout/hierarchy1"/>
    <dgm:cxn modelId="{49BF2A0F-2B16-4938-9996-EF3B2845299D}" type="presOf" srcId="{EA071549-545C-4C37-B1AB-4A5E257D889D}" destId="{BAADDBF6-8BDA-42D4-A0AD-8DF4E6846934}" srcOrd="0" destOrd="0" presId="urn:microsoft.com/office/officeart/2005/8/layout/hierarchy1"/>
    <dgm:cxn modelId="{C3661365-70AB-4FD2-801A-B2C8C1657DB9}" type="presOf" srcId="{FF762A49-1660-4917-AE34-941C09F545A5}" destId="{1F9D628E-E172-4DAF-869A-8A143FDFD142}" srcOrd="0" destOrd="0" presId="urn:microsoft.com/office/officeart/2005/8/layout/hierarchy1"/>
    <dgm:cxn modelId="{519BFB48-323D-4D0C-AABD-34494AEE8F2F}" srcId="{6D32DF6B-50E0-4F38-A260-7C3C5BDA0198}" destId="{88B157FC-DD02-4E02-B966-E4DF4691D037}" srcOrd="0" destOrd="0" parTransId="{FF762A49-1660-4917-AE34-941C09F545A5}" sibTransId="{B8AE8E40-76BF-4DB7-AEB3-2BDF6DB69AE5}"/>
    <dgm:cxn modelId="{35E0D98D-E827-455D-8441-306505A7FCC4}" srcId="{6D32DF6B-50E0-4F38-A260-7C3C5BDA0198}" destId="{74053DED-C9D6-4ABC-A477-2BBB37339791}" srcOrd="1" destOrd="0" parTransId="{FA5832A6-D0C5-425E-A7D5-2780C3720552}" sibTransId="{C8AEF4D4-444D-4C6F-9B79-CB9EC03BB26D}"/>
    <dgm:cxn modelId="{E82F54A6-F0A0-4695-B590-CFACB373544B}" type="presOf" srcId="{74053DED-C9D6-4ABC-A477-2BBB37339791}" destId="{D30EF96B-3799-4C4E-8583-D0E32C490C63}" srcOrd="0" destOrd="0" presId="urn:microsoft.com/office/officeart/2005/8/layout/hierarchy1"/>
    <dgm:cxn modelId="{A0707CA6-6F9B-43DF-8D90-02863C5DD2A2}" type="presOf" srcId="{88B157FC-DD02-4E02-B966-E4DF4691D037}" destId="{655CE304-F20D-4AF5-A392-0686B1F91E84}" srcOrd="0" destOrd="0" presId="urn:microsoft.com/office/officeart/2005/8/layout/hierarchy1"/>
    <dgm:cxn modelId="{9FC12BC6-8344-4E76-8EEC-F226D16BF234}" srcId="{EA071549-545C-4C37-B1AB-4A5E257D889D}" destId="{6D32DF6B-50E0-4F38-A260-7C3C5BDA0198}" srcOrd="0" destOrd="0" parTransId="{112060D0-4B4F-4CCC-A16B-454E9890CEA2}" sibTransId="{12FD8DE7-4EBE-4588-BF2D-32C5185178F9}"/>
    <dgm:cxn modelId="{705415EF-0B9D-4453-9516-CC8F27779F02}" type="presOf" srcId="{FA5832A6-D0C5-425E-A7D5-2780C3720552}" destId="{810A2717-5210-44A3-BC3F-6F209F36920F}" srcOrd="0" destOrd="0" presId="urn:microsoft.com/office/officeart/2005/8/layout/hierarchy1"/>
    <dgm:cxn modelId="{2E25E01A-20F3-476E-B61E-A8F04F64A990}" type="presParOf" srcId="{BAADDBF6-8BDA-42D4-A0AD-8DF4E6846934}" destId="{19F753E9-5E8C-47AA-AC8A-4B53C5321103}" srcOrd="0" destOrd="0" presId="urn:microsoft.com/office/officeart/2005/8/layout/hierarchy1"/>
    <dgm:cxn modelId="{AA538434-4027-4BFD-81A9-71713B582542}" type="presParOf" srcId="{19F753E9-5E8C-47AA-AC8A-4B53C5321103}" destId="{CB6E1E34-56E7-4717-A282-2B4715E537BB}" srcOrd="0" destOrd="0" presId="urn:microsoft.com/office/officeart/2005/8/layout/hierarchy1"/>
    <dgm:cxn modelId="{D885D3D0-DF5D-43FC-B6D2-9638DBE8D5E8}" type="presParOf" srcId="{CB6E1E34-56E7-4717-A282-2B4715E537BB}" destId="{0E9C74FE-358C-47BA-A935-176F1DC39AF9}" srcOrd="0" destOrd="0" presId="urn:microsoft.com/office/officeart/2005/8/layout/hierarchy1"/>
    <dgm:cxn modelId="{A8029810-3654-49E5-AAD2-E59A1788B216}" type="presParOf" srcId="{CB6E1E34-56E7-4717-A282-2B4715E537BB}" destId="{23EA379C-6DA8-44C5-9A7F-83B9E22BD9E4}" srcOrd="1" destOrd="0" presId="urn:microsoft.com/office/officeart/2005/8/layout/hierarchy1"/>
    <dgm:cxn modelId="{4D76304A-D312-41F4-A683-77B56C6CECC6}" type="presParOf" srcId="{19F753E9-5E8C-47AA-AC8A-4B53C5321103}" destId="{167E0F0F-3A40-477C-BFFE-DF6AD134D940}" srcOrd="1" destOrd="0" presId="urn:microsoft.com/office/officeart/2005/8/layout/hierarchy1"/>
    <dgm:cxn modelId="{8658F4F3-1FA3-4302-8FEA-C1D0E69C7E03}" type="presParOf" srcId="{167E0F0F-3A40-477C-BFFE-DF6AD134D940}" destId="{1F9D628E-E172-4DAF-869A-8A143FDFD142}" srcOrd="0" destOrd="0" presId="urn:microsoft.com/office/officeart/2005/8/layout/hierarchy1"/>
    <dgm:cxn modelId="{BFA072CE-2BFF-41F6-A9CC-0B6BDC49C228}" type="presParOf" srcId="{167E0F0F-3A40-477C-BFFE-DF6AD134D940}" destId="{A15C47EC-A756-4B5A-84C2-F4E9896ED23B}" srcOrd="1" destOrd="0" presId="urn:microsoft.com/office/officeart/2005/8/layout/hierarchy1"/>
    <dgm:cxn modelId="{D9B5750B-8208-4A15-B5B5-5F7D41FC365F}" type="presParOf" srcId="{A15C47EC-A756-4B5A-84C2-F4E9896ED23B}" destId="{F5E0B528-A019-4AD5-A719-307F84512D10}" srcOrd="0" destOrd="0" presId="urn:microsoft.com/office/officeart/2005/8/layout/hierarchy1"/>
    <dgm:cxn modelId="{63C961B1-6463-4408-9E0C-970D137F3984}" type="presParOf" srcId="{F5E0B528-A019-4AD5-A719-307F84512D10}" destId="{F9CAA880-7AB2-4684-B203-0570D3148D8E}" srcOrd="0" destOrd="0" presId="urn:microsoft.com/office/officeart/2005/8/layout/hierarchy1"/>
    <dgm:cxn modelId="{7618194E-C695-49F4-B1BD-8C5F082F9880}" type="presParOf" srcId="{F5E0B528-A019-4AD5-A719-307F84512D10}" destId="{655CE304-F20D-4AF5-A392-0686B1F91E84}" srcOrd="1" destOrd="0" presId="urn:microsoft.com/office/officeart/2005/8/layout/hierarchy1"/>
    <dgm:cxn modelId="{0F9269FF-163C-41A3-AEB0-F29BA0C82D6A}" type="presParOf" srcId="{A15C47EC-A756-4B5A-84C2-F4E9896ED23B}" destId="{7D8F3CC8-3753-4A76-BC19-890B1F5B2EC8}" srcOrd="1" destOrd="0" presId="urn:microsoft.com/office/officeart/2005/8/layout/hierarchy1"/>
    <dgm:cxn modelId="{9E358873-5309-4D14-B596-2E0BDD6E3536}" type="presParOf" srcId="{167E0F0F-3A40-477C-BFFE-DF6AD134D940}" destId="{810A2717-5210-44A3-BC3F-6F209F36920F}" srcOrd="2" destOrd="0" presId="urn:microsoft.com/office/officeart/2005/8/layout/hierarchy1"/>
    <dgm:cxn modelId="{134335AB-C10B-4CB1-AED4-2671558EE5B7}" type="presParOf" srcId="{167E0F0F-3A40-477C-BFFE-DF6AD134D940}" destId="{B107C84B-076D-48ED-8C91-833DB3665069}" srcOrd="3" destOrd="0" presId="urn:microsoft.com/office/officeart/2005/8/layout/hierarchy1"/>
    <dgm:cxn modelId="{BE04BF0A-A60E-4E52-9B7A-F3676B9C708C}" type="presParOf" srcId="{B107C84B-076D-48ED-8C91-833DB3665069}" destId="{B1352345-88FF-42F7-B7C5-9247847CBA74}" srcOrd="0" destOrd="0" presId="urn:microsoft.com/office/officeart/2005/8/layout/hierarchy1"/>
    <dgm:cxn modelId="{1301D2BF-B545-4DD9-8793-D6BD210BC300}" type="presParOf" srcId="{B1352345-88FF-42F7-B7C5-9247847CBA74}" destId="{364538AB-9220-4D9F-B998-7A46FE7BA515}" srcOrd="0" destOrd="0" presId="urn:microsoft.com/office/officeart/2005/8/layout/hierarchy1"/>
    <dgm:cxn modelId="{431A2F3D-60C5-41AC-9237-B59780030C74}" type="presParOf" srcId="{B1352345-88FF-42F7-B7C5-9247847CBA74}" destId="{D30EF96B-3799-4C4E-8583-D0E32C490C63}" srcOrd="1" destOrd="0" presId="urn:microsoft.com/office/officeart/2005/8/layout/hierarchy1"/>
    <dgm:cxn modelId="{FDC4F4C9-C478-4233-90A3-791CD523E2C2}" type="presParOf" srcId="{B107C84B-076D-48ED-8C91-833DB3665069}" destId="{81C86AFC-CA71-4090-9992-3C2FB610BB15}"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97263-8138-4ACD-9013-2F652EFA59C3}">
      <dsp:nvSpPr>
        <dsp:cNvPr id="0" name=""/>
        <dsp:cNvSpPr/>
      </dsp:nvSpPr>
      <dsp:spPr>
        <a:xfrm rot="10800000">
          <a:off x="276355" y="0"/>
          <a:ext cx="3839777" cy="465045"/>
        </a:xfrm>
        <a:prstGeom prst="homePlate">
          <a:avLst/>
        </a:prstGeom>
        <a:solidFill>
          <a:schemeClr val="accen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072" tIns="49530" rIns="92456" bIns="49530" numCol="1" spcCol="1270" anchor="ctr" anchorCtr="0">
          <a:noAutofit/>
        </a:bodyPr>
        <a:lstStyle/>
        <a:p>
          <a:pPr marL="0" lvl="0" indent="88900" algn="l" defTabSz="577850">
            <a:lnSpc>
              <a:spcPct val="90000"/>
            </a:lnSpc>
            <a:spcBef>
              <a:spcPct val="0"/>
            </a:spcBef>
            <a:spcAft>
              <a:spcPct val="35000"/>
            </a:spcAft>
            <a:buNone/>
          </a:pPr>
          <a:r>
            <a:rPr lang="en-GB" sz="13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In-service degradation of pipeline steels</a:t>
          </a:r>
          <a:endParaRPr lang="uk-UA" sz="1300" b="1" kern="1200" dirty="0">
            <a:solidFill>
              <a:schemeClr val="tx1"/>
            </a:solidFill>
            <a:latin typeface="Times New Roman" panose="02020603050405020304" pitchFamily="18" charset="0"/>
            <a:cs typeface="Times New Roman" panose="02020603050405020304" pitchFamily="18" charset="0"/>
          </a:endParaRPr>
        </a:p>
      </dsp:txBody>
      <dsp:txXfrm rot="10800000">
        <a:off x="392616" y="0"/>
        <a:ext cx="3723516" cy="465045"/>
      </dsp:txXfrm>
    </dsp:sp>
    <dsp:sp modelId="{6A6D8642-E88C-428B-82C3-43E2C1275C0F}">
      <dsp:nvSpPr>
        <dsp:cNvPr id="0" name=""/>
        <dsp:cNvSpPr/>
      </dsp:nvSpPr>
      <dsp:spPr>
        <a:xfrm>
          <a:off x="0" y="10786"/>
          <a:ext cx="465045" cy="465045"/>
        </a:xfrm>
        <a:prstGeom prst="ellipse">
          <a:avLst/>
        </a:prstGeom>
        <a:blipFill rotWithShape="1">
          <a:blip xmlns:r="http://schemas.openxmlformats.org/officeDocument/2006/relationships" r:embed="rId1"/>
          <a:srcRect/>
          <a:stretch>
            <a:fillRect l="-7000" r="-7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91124DF3-FCAB-4308-A596-B901B8A9FAD6}">
      <dsp:nvSpPr>
        <dsp:cNvPr id="0" name=""/>
        <dsp:cNvSpPr/>
      </dsp:nvSpPr>
      <dsp:spPr>
        <a:xfrm rot="10800000">
          <a:off x="255557" y="581563"/>
          <a:ext cx="3860574" cy="465045"/>
        </a:xfrm>
        <a:prstGeom prst="homePlate">
          <a:avLst/>
        </a:prstGeom>
        <a:solidFill>
          <a:schemeClr val="accen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072" tIns="49530" rIns="92456" bIns="49530" numCol="1" spcCol="1270" anchor="ctr" anchorCtr="0">
          <a:noAutofit/>
        </a:bodyPr>
        <a:lstStyle/>
        <a:p>
          <a:pPr marL="0" lvl="0" indent="0" algn="l" defTabSz="577850">
            <a:lnSpc>
              <a:spcPct val="90000"/>
            </a:lnSpc>
            <a:spcBef>
              <a:spcPct val="0"/>
            </a:spcBef>
            <a:spcAft>
              <a:spcPct val="35000"/>
            </a:spcAft>
            <a:buNone/>
          </a:pPr>
          <a:r>
            <a:rPr lang="en-GB" sz="1300" b="1"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Influence of hydrogen on mechanical behaviour </a:t>
          </a:r>
          <a:r>
            <a:rPr lang="en-GB" sz="13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of pipeline steels</a:t>
          </a:r>
          <a:endParaRPr lang="uk-UA" sz="1300" b="1"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dsp:txBody>
      <dsp:txXfrm rot="10800000">
        <a:off x="371818" y="581563"/>
        <a:ext cx="3744313" cy="465045"/>
      </dsp:txXfrm>
    </dsp:sp>
    <dsp:sp modelId="{ED281323-6E57-4748-84CC-27C010110A26}">
      <dsp:nvSpPr>
        <dsp:cNvPr id="0" name=""/>
        <dsp:cNvSpPr/>
      </dsp:nvSpPr>
      <dsp:spPr>
        <a:xfrm>
          <a:off x="0" y="574487"/>
          <a:ext cx="465045" cy="465045"/>
        </a:xfrm>
        <a:prstGeom prst="ellipse">
          <a:avLst/>
        </a:prstGeom>
        <a:blipFill rotWithShape="1">
          <a:blip xmlns:r="http://schemas.openxmlformats.org/officeDocument/2006/relationships" r:embed="rId1"/>
          <a:srcRect/>
          <a:stretch>
            <a:fillRect l="-7000" r="-7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A2717-5210-44A3-BC3F-6F209F36920F}">
      <dsp:nvSpPr>
        <dsp:cNvPr id="0" name=""/>
        <dsp:cNvSpPr/>
      </dsp:nvSpPr>
      <dsp:spPr>
        <a:xfrm>
          <a:off x="2198659" y="351708"/>
          <a:ext cx="1432346" cy="279523"/>
        </a:xfrm>
        <a:custGeom>
          <a:avLst/>
          <a:gdLst/>
          <a:ahLst/>
          <a:cxnLst/>
          <a:rect l="0" t="0" r="0" b="0"/>
          <a:pathLst>
            <a:path>
              <a:moveTo>
                <a:pt x="0" y="0"/>
              </a:moveTo>
              <a:lnTo>
                <a:pt x="0" y="136144"/>
              </a:lnTo>
              <a:lnTo>
                <a:pt x="1432346" y="136144"/>
              </a:lnTo>
              <a:lnTo>
                <a:pt x="1432346" y="2795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D628E-E172-4DAF-869A-8A143FDFD142}">
      <dsp:nvSpPr>
        <dsp:cNvPr id="0" name=""/>
        <dsp:cNvSpPr/>
      </dsp:nvSpPr>
      <dsp:spPr>
        <a:xfrm>
          <a:off x="906417" y="351708"/>
          <a:ext cx="1292241" cy="279523"/>
        </a:xfrm>
        <a:custGeom>
          <a:avLst/>
          <a:gdLst/>
          <a:ahLst/>
          <a:cxnLst/>
          <a:rect l="0" t="0" r="0" b="0"/>
          <a:pathLst>
            <a:path>
              <a:moveTo>
                <a:pt x="1292241" y="0"/>
              </a:moveTo>
              <a:lnTo>
                <a:pt x="1292241" y="136144"/>
              </a:lnTo>
              <a:lnTo>
                <a:pt x="0" y="136144"/>
              </a:lnTo>
              <a:lnTo>
                <a:pt x="0" y="2795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C74FE-358C-47BA-A935-176F1DC39AF9}">
      <dsp:nvSpPr>
        <dsp:cNvPr id="0" name=""/>
        <dsp:cNvSpPr/>
      </dsp:nvSpPr>
      <dsp:spPr>
        <a:xfrm>
          <a:off x="864915" y="-153823"/>
          <a:ext cx="2667486" cy="5055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A379C-6DA8-44C5-9A7F-83B9E22BD9E4}">
      <dsp:nvSpPr>
        <dsp:cNvPr id="0" name=""/>
        <dsp:cNvSpPr/>
      </dsp:nvSpPr>
      <dsp:spPr>
        <a:xfrm>
          <a:off x="1036884" y="9546"/>
          <a:ext cx="2667486" cy="50553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GB" sz="1400" b="1" kern="1200" dirty="0">
              <a:solidFill>
                <a:prstClr val="black"/>
              </a:solidFill>
              <a:latin typeface="Times New Roman" pitchFamily="18" charset="0"/>
              <a:ea typeface="+mn-ea"/>
              <a:cs typeface="+mn-cs"/>
            </a:rPr>
            <a:t>Ways of hydrogen charging </a:t>
          </a:r>
        </a:p>
        <a:p>
          <a:pPr marL="0" lvl="0" indent="0" algn="ctr" defTabSz="622300">
            <a:lnSpc>
              <a:spcPct val="90000"/>
            </a:lnSpc>
            <a:spcBef>
              <a:spcPct val="0"/>
            </a:spcBef>
            <a:spcAft>
              <a:spcPct val="35000"/>
            </a:spcAft>
            <a:buNone/>
          </a:pPr>
          <a:r>
            <a:rPr lang="en-GB" sz="1400" b="1" kern="1200" dirty="0">
              <a:solidFill>
                <a:prstClr val="black"/>
              </a:solidFill>
              <a:latin typeface="Times New Roman" pitchFamily="18" charset="0"/>
              <a:ea typeface="+mn-ea"/>
              <a:cs typeface="+mn-cs"/>
            </a:rPr>
            <a:t>of steels</a:t>
          </a:r>
          <a:endParaRPr lang="ru-RU" sz="1400" b="1" kern="1200" dirty="0">
            <a:solidFill>
              <a:prstClr val="black"/>
            </a:solidFill>
            <a:latin typeface="Times New Roman" pitchFamily="18" charset="0"/>
            <a:ea typeface="+mn-ea"/>
            <a:cs typeface="+mn-cs"/>
          </a:endParaRPr>
        </a:p>
      </dsp:txBody>
      <dsp:txXfrm>
        <a:off x="1051691" y="24353"/>
        <a:ext cx="2637872" cy="475918"/>
      </dsp:txXfrm>
    </dsp:sp>
    <dsp:sp modelId="{F9CAA880-7AB2-4684-B203-0570D3148D8E}">
      <dsp:nvSpPr>
        <dsp:cNvPr id="0" name=""/>
        <dsp:cNvSpPr/>
      </dsp:nvSpPr>
      <dsp:spPr>
        <a:xfrm>
          <a:off x="-171968" y="631231"/>
          <a:ext cx="2156771" cy="4636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CE304-F20D-4AF5-A392-0686B1F91E84}">
      <dsp:nvSpPr>
        <dsp:cNvPr id="0" name=""/>
        <dsp:cNvSpPr/>
      </dsp:nvSpPr>
      <dsp:spPr>
        <a:xfrm>
          <a:off x="0" y="794601"/>
          <a:ext cx="2156771" cy="4636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71120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Hydrogen evolution</a:t>
          </a:r>
        </a:p>
        <a:p>
          <a:pPr marL="0" lvl="0" indent="0" algn="ctr" defTabSz="62230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 under corrosion</a:t>
          </a:r>
          <a:endParaRPr lang="ru-RU" sz="1400" b="1" kern="1200" dirty="0">
            <a:solidFill>
              <a:prstClr val="black"/>
            </a:solidFill>
            <a:latin typeface="Times New Roman" pitchFamily="18" charset="0"/>
            <a:ea typeface="+mn-ea"/>
            <a:cs typeface="+mn-cs"/>
          </a:endParaRPr>
        </a:p>
      </dsp:txBody>
      <dsp:txXfrm>
        <a:off x="13580" y="808181"/>
        <a:ext cx="2129611" cy="436485"/>
      </dsp:txXfrm>
    </dsp:sp>
    <dsp:sp modelId="{364538AB-9220-4D9F-B998-7A46FE7BA515}">
      <dsp:nvSpPr>
        <dsp:cNvPr id="0" name=""/>
        <dsp:cNvSpPr/>
      </dsp:nvSpPr>
      <dsp:spPr>
        <a:xfrm>
          <a:off x="2609444" y="631231"/>
          <a:ext cx="2043122" cy="460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EF96B-3799-4C4E-8583-D0E32C490C63}">
      <dsp:nvSpPr>
        <dsp:cNvPr id="0" name=""/>
        <dsp:cNvSpPr/>
      </dsp:nvSpPr>
      <dsp:spPr>
        <a:xfrm>
          <a:off x="2781413" y="794601"/>
          <a:ext cx="2043122" cy="4600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84455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Dissociation</a:t>
          </a:r>
        </a:p>
        <a:p>
          <a:pPr marL="0" lvl="0" indent="0" algn="ctr" defTabSz="844550">
            <a:lnSpc>
              <a:spcPct val="100000"/>
            </a:lnSpc>
            <a:spcBef>
              <a:spcPct val="0"/>
            </a:spcBef>
            <a:spcAft>
              <a:spcPts val="0"/>
            </a:spcAft>
            <a:buNone/>
          </a:pPr>
          <a:r>
            <a:rPr lang="en-US" sz="1400" b="1" kern="1200" dirty="0">
              <a:solidFill>
                <a:prstClr val="black"/>
              </a:solidFill>
              <a:latin typeface="Times New Roman" pitchFamily="18" charset="0"/>
              <a:ea typeface="+mn-ea"/>
              <a:cs typeface="+mn-cs"/>
            </a:rPr>
            <a:t>of molecular hydrogen</a:t>
          </a:r>
          <a:endParaRPr lang="ru-RU" sz="1400" b="1" kern="1200" dirty="0">
            <a:solidFill>
              <a:prstClr val="black"/>
            </a:solidFill>
            <a:latin typeface="Times New Roman" pitchFamily="18" charset="0"/>
            <a:ea typeface="+mn-ea"/>
            <a:cs typeface="+mn-cs"/>
          </a:endParaRPr>
        </a:p>
      </dsp:txBody>
      <dsp:txXfrm>
        <a:off x="2794887" y="808075"/>
        <a:ext cx="2016174" cy="433080"/>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0.00828</cdr:x>
      <cdr:y>0.58557</cdr:y>
    </cdr:from>
    <cdr:to>
      <cdr:x>0.14884</cdr:x>
      <cdr:y>0.60394</cdr:y>
    </cdr:to>
    <cdr:sp macro="" textlink="">
      <cdr:nvSpPr>
        <cdr:cNvPr id="3" name="TextBox 2">
          <a:extLst xmlns:a="http://schemas.openxmlformats.org/drawingml/2006/main">
            <a:ext uri="{FF2B5EF4-FFF2-40B4-BE49-F238E27FC236}">
              <a16:creationId xmlns:a16="http://schemas.microsoft.com/office/drawing/2014/main" id="{E840558A-0343-497C-91E3-EB2D9258DE42}"/>
            </a:ext>
          </a:extLst>
        </cdr:cNvPr>
        <cdr:cNvSpPr txBox="1"/>
      </cdr:nvSpPr>
      <cdr:spPr>
        <a:xfrm xmlns:a="http://schemas.openxmlformats.org/drawingml/2006/main" rot="16200000" flipH="1">
          <a:off x="250852" y="1466097"/>
          <a:ext cx="53458" cy="496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rtl="0" eaLnBrk="1" fontAlgn="auto" latinLnBrk="0" hangingPunct="1"/>
          <a:r>
            <a:rPr lang="en-US" sz="1400" b="1" baseline="0">
              <a:effectLst/>
              <a:latin typeface="Times New Roman" panose="02020603050405020304" pitchFamily="18" charset="0"/>
              <a:ea typeface="+mn-ea"/>
              <a:cs typeface="Times New Roman" panose="02020603050405020304" pitchFamily="18" charset="0"/>
            </a:rPr>
            <a:t>KCV, J/cm</a:t>
          </a:r>
          <a:r>
            <a:rPr lang="en-US" sz="1400" b="1" baseline="30000">
              <a:effectLst/>
              <a:latin typeface="Times New Roman" panose="02020603050405020304" pitchFamily="18" charset="0"/>
              <a:ea typeface="+mn-ea"/>
              <a:cs typeface="Times New Roman" panose="02020603050405020304" pitchFamily="18" charset="0"/>
            </a:rPr>
            <a:t>2</a:t>
          </a:r>
          <a:endParaRPr lang="ru-RU" sz="1400">
            <a:effectLst/>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0.03114</cdr:x>
      <cdr:y>0.61597</cdr:y>
    </cdr:from>
    <cdr:to>
      <cdr:x>0.1717</cdr:x>
      <cdr:y>0.63434</cdr:y>
    </cdr:to>
    <cdr:sp macro="" textlink="">
      <cdr:nvSpPr>
        <cdr:cNvPr id="3" name="TextBox 2">
          <a:extLst xmlns:a="http://schemas.openxmlformats.org/drawingml/2006/main">
            <a:ext uri="{FF2B5EF4-FFF2-40B4-BE49-F238E27FC236}">
              <a16:creationId xmlns:a16="http://schemas.microsoft.com/office/drawing/2014/main" id="{E840558A-0343-497C-91E3-EB2D9258DE42}"/>
            </a:ext>
          </a:extLst>
        </cdr:cNvPr>
        <cdr:cNvSpPr txBox="1"/>
      </cdr:nvSpPr>
      <cdr:spPr>
        <a:xfrm xmlns:a="http://schemas.openxmlformats.org/drawingml/2006/main" rot="16200000" flipH="1">
          <a:off x="332425" y="1514275"/>
          <a:ext cx="51792" cy="4965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rtl="0" eaLnBrk="1" fontAlgn="auto" latinLnBrk="0" hangingPunct="1"/>
          <a:r>
            <a:rPr lang="en-US" sz="1600" b="1">
              <a:effectLst/>
              <a:latin typeface="Times New Roman" panose="02020603050405020304" pitchFamily="18" charset="0"/>
              <a:cs typeface="Times New Roman" panose="02020603050405020304" pitchFamily="18" charset="0"/>
            </a:rPr>
            <a:t>HES, %</a:t>
          </a:r>
          <a:endParaRPr lang="ru-RU" sz="1600" b="1">
            <a:effectLst/>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 y="2"/>
            <a:ext cx="2918266" cy="535547"/>
          </a:xfrm>
          <a:prstGeom prst="rect">
            <a:avLst/>
          </a:prstGeom>
          <a:noFill/>
          <a:ln w="12700">
            <a:noFill/>
            <a:miter lim="800000"/>
            <a:headEnd type="none" w="sm" len="sm"/>
            <a:tailEnd type="none" w="sm" len="sm"/>
          </a:ln>
        </p:spPr>
        <p:txBody>
          <a:bodyPr vert="horz" wrap="square" lIns="91799" tIns="45901" rIns="91799" bIns="45901" numCol="1" anchor="t" anchorCtr="0" compatLnSpc="1">
            <a:prstTxWarp prst="textNoShape">
              <a:avLst/>
            </a:prstTxWarp>
          </a:bodyPr>
          <a:lstStyle>
            <a:lvl1pPr defTabSz="919070">
              <a:defRPr/>
            </a:lvl1pPr>
          </a:lstStyle>
          <a:p>
            <a:pPr>
              <a:defRPr/>
            </a:pPr>
            <a:endParaRPr lang="uk-UA"/>
          </a:p>
        </p:txBody>
      </p:sp>
      <p:sp>
        <p:nvSpPr>
          <p:cNvPr id="13315" name="Rectangle 3"/>
          <p:cNvSpPr>
            <a:spLocks noGrp="1" noChangeArrowheads="1"/>
          </p:cNvSpPr>
          <p:nvPr>
            <p:ph type="dt" sz="quarter" idx="1"/>
          </p:nvPr>
        </p:nvSpPr>
        <p:spPr bwMode="auto">
          <a:xfrm>
            <a:off x="3839824" y="2"/>
            <a:ext cx="2918265" cy="535547"/>
          </a:xfrm>
          <a:prstGeom prst="rect">
            <a:avLst/>
          </a:prstGeom>
          <a:noFill/>
          <a:ln w="12700">
            <a:noFill/>
            <a:miter lim="800000"/>
            <a:headEnd type="none" w="sm" len="sm"/>
            <a:tailEnd type="none" w="sm" len="sm"/>
          </a:ln>
        </p:spPr>
        <p:txBody>
          <a:bodyPr vert="horz" wrap="square" lIns="91799" tIns="45901" rIns="91799" bIns="45901" numCol="1" anchor="t" anchorCtr="0" compatLnSpc="1">
            <a:prstTxWarp prst="textNoShape">
              <a:avLst/>
            </a:prstTxWarp>
          </a:bodyPr>
          <a:lstStyle>
            <a:lvl1pPr algn="r" defTabSz="919070">
              <a:defRPr/>
            </a:lvl1pPr>
          </a:lstStyle>
          <a:p>
            <a:pPr>
              <a:defRPr/>
            </a:pPr>
            <a:endParaRPr lang="uk-UA"/>
          </a:p>
        </p:txBody>
      </p:sp>
      <p:sp>
        <p:nvSpPr>
          <p:cNvPr id="13316" name="Rectangle 4"/>
          <p:cNvSpPr>
            <a:spLocks noGrp="1" noChangeArrowheads="1"/>
          </p:cNvSpPr>
          <p:nvPr>
            <p:ph type="ftr" sz="quarter" idx="2"/>
          </p:nvPr>
        </p:nvSpPr>
        <p:spPr bwMode="auto">
          <a:xfrm>
            <a:off x="2" y="9391091"/>
            <a:ext cx="2918266" cy="535547"/>
          </a:xfrm>
          <a:prstGeom prst="rect">
            <a:avLst/>
          </a:prstGeom>
          <a:noFill/>
          <a:ln w="12700">
            <a:noFill/>
            <a:miter lim="800000"/>
            <a:headEnd type="none" w="sm" len="sm"/>
            <a:tailEnd type="none" w="sm" len="sm"/>
          </a:ln>
        </p:spPr>
        <p:txBody>
          <a:bodyPr vert="horz" wrap="square" lIns="91799" tIns="45901" rIns="91799" bIns="45901" numCol="1" anchor="b" anchorCtr="0" compatLnSpc="1">
            <a:prstTxWarp prst="textNoShape">
              <a:avLst/>
            </a:prstTxWarp>
          </a:bodyPr>
          <a:lstStyle>
            <a:lvl1pPr defTabSz="919070">
              <a:defRPr/>
            </a:lvl1pPr>
          </a:lstStyle>
          <a:p>
            <a:pPr>
              <a:defRPr/>
            </a:pPr>
            <a:endParaRPr lang="uk-UA"/>
          </a:p>
        </p:txBody>
      </p:sp>
      <p:sp>
        <p:nvSpPr>
          <p:cNvPr id="13317" name="Rectangle 5"/>
          <p:cNvSpPr>
            <a:spLocks noGrp="1" noChangeArrowheads="1"/>
          </p:cNvSpPr>
          <p:nvPr>
            <p:ph type="sldNum" sz="quarter" idx="3"/>
          </p:nvPr>
        </p:nvSpPr>
        <p:spPr bwMode="auto">
          <a:xfrm>
            <a:off x="3839824" y="9391091"/>
            <a:ext cx="2918265" cy="535547"/>
          </a:xfrm>
          <a:prstGeom prst="rect">
            <a:avLst/>
          </a:prstGeom>
          <a:noFill/>
          <a:ln w="12700">
            <a:noFill/>
            <a:miter lim="800000"/>
            <a:headEnd type="none" w="sm" len="sm"/>
            <a:tailEnd type="none" w="sm" len="sm"/>
          </a:ln>
        </p:spPr>
        <p:txBody>
          <a:bodyPr vert="horz" wrap="square" lIns="91799" tIns="45901" rIns="91799" bIns="45901" numCol="1" anchor="b" anchorCtr="0" compatLnSpc="1">
            <a:prstTxWarp prst="textNoShape">
              <a:avLst/>
            </a:prstTxWarp>
          </a:bodyPr>
          <a:lstStyle>
            <a:lvl1pPr algn="r" defTabSz="919070">
              <a:defRPr/>
            </a:lvl1pPr>
          </a:lstStyle>
          <a:p>
            <a:pPr>
              <a:defRPr/>
            </a:pPr>
            <a:fld id="{2CB316FA-DA81-4806-BBBA-99D6C3809FF4}" type="slidenum">
              <a:rPr lang="ru-RU"/>
              <a:pPr>
                <a:defRPr/>
              </a:pPr>
              <a:t>‹#›</a:t>
            </a:fld>
            <a:endParaRPr 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ftr="0" dt="0"/>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1165225" y="1241425"/>
            <a:ext cx="4467225" cy="3349625"/>
          </a:xfrm>
          <a:prstGeom prst="rect">
            <a:avLst/>
          </a:prstGeom>
          <a:noFill/>
          <a:ln w="12700">
            <a:solidFill>
              <a:prstClr val="black"/>
            </a:solidFill>
          </a:ln>
        </p:spPr>
      </p:sp>
      <p:sp>
        <p:nvSpPr>
          <p:cNvPr id="3" name="Місце для нотаток 2"/>
          <p:cNvSpPr>
            <a:spLocks noGrp="1"/>
          </p:cNvSpPr>
          <p:nvPr>
            <p:ph type="body" idx="1"/>
          </p:nvPr>
        </p:nvSpPr>
        <p:spPr>
          <a:xfrm>
            <a:off x="679450" y="4776788"/>
            <a:ext cx="5438775" cy="3908425"/>
          </a:xfrm>
          <a:prstGeom prst="rect">
            <a:avLst/>
          </a:prstGeom>
        </p:spPr>
        <p:txBody>
          <a:bodyPr/>
          <a:lstStyle/>
          <a:p>
            <a:endParaRPr lang="ru-RU" dirty="0"/>
          </a:p>
        </p:txBody>
      </p:sp>
    </p:spTree>
    <p:extLst>
      <p:ext uri="{BB962C8B-B14F-4D97-AF65-F5344CB8AC3E}">
        <p14:creationId xmlns:p14="http://schemas.microsoft.com/office/powerpoint/2010/main" val="2954929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
        <p:nvSpPr>
          <p:cNvPr id="29" name="Заголовок 28"/>
          <p:cNvSpPr>
            <a:spLocks noGrp="1"/>
          </p:cNvSpPr>
          <p:nvPr>
            <p:ph type="ctrTitle"/>
          </p:nvPr>
        </p:nvSpPr>
        <p:spPr>
          <a:xfrm>
            <a:off x="381000" y="4853413"/>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pPr>
              <a:defRPr/>
            </a:pPr>
            <a:endParaRPr lang="ru-RU"/>
          </a:p>
        </p:txBody>
      </p:sp>
      <p:sp>
        <p:nvSpPr>
          <p:cNvPr id="2" name="Нижний колонтитул 1"/>
          <p:cNvSpPr>
            <a:spLocks noGrp="1"/>
          </p:cNvSpPr>
          <p:nvPr>
            <p:ph type="ftr" sz="quarter" idx="11"/>
          </p:nvPr>
        </p:nvSpPr>
        <p:spPr/>
        <p:txBody>
          <a:bodyPr/>
          <a:lstStyle/>
          <a:p>
            <a:pPr>
              <a:defRPr/>
            </a:pPr>
            <a:endParaRPr lang="ru-RU"/>
          </a:p>
        </p:txBody>
      </p:sp>
      <p:sp>
        <p:nvSpPr>
          <p:cNvPr id="15" name="Номер слайда 14"/>
          <p:cNvSpPr>
            <a:spLocks noGrp="1"/>
          </p:cNvSpPr>
          <p:nvPr>
            <p:ph type="sldNum" sz="quarter" idx="12"/>
          </p:nvPr>
        </p:nvSpPr>
        <p:spPr>
          <a:xfrm>
            <a:off x="8229600" y="6473952"/>
            <a:ext cx="758952" cy="246888"/>
          </a:xfrm>
        </p:spPr>
        <p:txBody>
          <a:bodyPr/>
          <a:lstStyle/>
          <a:p>
            <a:pPr>
              <a:defRPr/>
            </a:pPr>
            <a:fld id="{93A51DB8-A940-4260-8A45-C552CD3D4A99}"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B6414B3-742D-434E-A813-42F583C06E1E}"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8"/>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8"/>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A3E21D2-9BC4-4B31-92C1-B397A5274CF8}"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endParaRPr lang="ru-RU"/>
          </a:p>
        </p:txBody>
      </p:sp>
      <p:sp>
        <p:nvSpPr>
          <p:cNvPr id="19" name="Нижний колонтитул 18"/>
          <p:cNvSpPr>
            <a:spLocks noGrp="1"/>
          </p:cNvSpPr>
          <p:nvPr>
            <p:ph type="ftr" sz="quarter" idx="11"/>
          </p:nvPr>
        </p:nvSpPr>
        <p:spPr>
          <a:xfrm>
            <a:off x="3581400" y="76202"/>
            <a:ext cx="2895600" cy="288925"/>
          </a:xfrm>
        </p:spPr>
        <p:txBody>
          <a:bodyPr/>
          <a:lstStyle/>
          <a:p>
            <a:pPr>
              <a:defRPr/>
            </a:pPr>
            <a:endParaRPr lang="ru-RU"/>
          </a:p>
        </p:txBody>
      </p:sp>
      <p:sp>
        <p:nvSpPr>
          <p:cNvPr id="16" name="Номер слайда 15"/>
          <p:cNvSpPr>
            <a:spLocks noGrp="1"/>
          </p:cNvSpPr>
          <p:nvPr>
            <p:ph type="sldNum" sz="quarter" idx="12"/>
          </p:nvPr>
        </p:nvSpPr>
        <p:spPr>
          <a:xfrm>
            <a:off x="8229600" y="6473952"/>
            <a:ext cx="758952" cy="246888"/>
          </a:xfrm>
        </p:spPr>
        <p:txBody>
          <a:bodyPr/>
          <a:lstStyle/>
          <a:p>
            <a:pPr>
              <a:defRPr/>
            </a:pPr>
            <a:fld id="{12AA4722-9D09-4F3E-97E4-F7B78BBF3C93}" type="slidenum">
              <a:rPr lang="ru-RU" smtClean="0"/>
              <a:pPr>
                <a:defRPr/>
              </a:pPr>
              <a:t>‹#›</a:t>
            </a:fld>
            <a:endParaRPr lang="ru-RU"/>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pPr>
              <a:defRPr/>
            </a:pPr>
            <a:endParaRPr lang="ru-RU"/>
          </a:p>
        </p:txBody>
      </p:sp>
      <p:sp>
        <p:nvSpPr>
          <p:cNvPr id="11" name="Нижний колонтитул 10"/>
          <p:cNvSpPr>
            <a:spLocks noGrp="1"/>
          </p:cNvSpPr>
          <p:nvPr>
            <p:ph type="ftr" sz="quarter" idx="11"/>
          </p:nvPr>
        </p:nvSpPr>
        <p:spPr/>
        <p:txBody>
          <a:bodyPr/>
          <a:lstStyle/>
          <a:p>
            <a:pPr>
              <a:defRPr/>
            </a:pPr>
            <a:endParaRPr lang="ru-RU"/>
          </a:p>
        </p:txBody>
      </p:sp>
      <p:sp>
        <p:nvSpPr>
          <p:cNvPr id="16" name="Номер слайда 15"/>
          <p:cNvSpPr>
            <a:spLocks noGrp="1"/>
          </p:cNvSpPr>
          <p:nvPr>
            <p:ph type="sldNum" sz="quarter" idx="12"/>
          </p:nvPr>
        </p:nvSpPr>
        <p:spPr/>
        <p:txBody>
          <a:bodyPr/>
          <a:lstStyle/>
          <a:p>
            <a:pPr>
              <a:defRPr/>
            </a:pPr>
            <a:fld id="{4980FEB9-25DB-4555-966E-F56F7F2CE63C}" type="slidenum">
              <a:rPr lang="ru-RU" smtClean="0"/>
              <a:pPr>
                <a:defRPr/>
              </a:pPr>
              <a:t>‹#›</a:t>
            </a:fld>
            <a:endParaRPr lang="ru-RU"/>
          </a:p>
        </p:txBody>
      </p:sp>
      <p:sp>
        <p:nvSpPr>
          <p:cNvPr id="8" name="Заголовок 7"/>
          <p:cNvSpPr>
            <a:spLocks noGrp="1"/>
          </p:cNvSpPr>
          <p:nvPr>
            <p:ph type="title"/>
          </p:nvPr>
        </p:nvSpPr>
        <p:spPr>
          <a:xfrm>
            <a:off x="180475" y="2947087"/>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pPr>
              <a:defRPr/>
            </a:pPr>
            <a:endParaRPr lang="ru-RU"/>
          </a:p>
        </p:txBody>
      </p:sp>
      <p:sp>
        <p:nvSpPr>
          <p:cNvPr id="10" name="Нижний колонтитул 9"/>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49B5CB07-E119-49A5-A775-D89BB1732BE4}"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Содержимое 3"/>
          <p:cNvSpPr>
            <a:spLocks noGrp="1"/>
          </p:cNvSpPr>
          <p:nvPr>
            <p:ph sz="quarter" idx="2"/>
          </p:nvPr>
        </p:nvSpPr>
        <p:spPr>
          <a:xfrm>
            <a:off x="281445" y="1316039"/>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Содержимое 27"/>
          <p:cNvSpPr>
            <a:spLocks noGrp="1"/>
          </p:cNvSpPr>
          <p:nvPr>
            <p:ph sz="quarter" idx="4"/>
          </p:nvPr>
        </p:nvSpPr>
        <p:spPr>
          <a:xfrm>
            <a:off x="4648730" y="1316039"/>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229600" y="6477000"/>
            <a:ext cx="762000" cy="246888"/>
          </a:xfrm>
        </p:spPr>
        <p:txBody>
          <a:bodyPr/>
          <a:lstStyle/>
          <a:p>
            <a:pPr>
              <a:defRPr/>
            </a:pPr>
            <a:fld id="{969D0DA9-19C6-4812-A156-05249558DA81}" type="slidenum">
              <a:rPr lang="ru-RU" smtClean="0"/>
              <a:pPr>
                <a:defRPr/>
              </a:pPr>
              <a:t>‹#›</a:t>
            </a:fld>
            <a:endParaRPr lang="ru-RU"/>
          </a:p>
        </p:txBody>
      </p:sp>
      <p:sp>
        <p:nvSpPr>
          <p:cNvPr id="11" name="Прямая соединительная линия 10"/>
          <p:cNvSpPr>
            <a:spLocks noChangeShapeType="1"/>
          </p:cNvSpPr>
          <p:nvPr/>
        </p:nvSpPr>
        <p:spPr bwMode="auto">
          <a:xfrm>
            <a:off x="514350" y="60198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pPr>
              <a:defRPr/>
            </a:pPr>
            <a:endParaRPr lang="ru-RU"/>
          </a:p>
        </p:txBody>
      </p:sp>
      <p:sp>
        <p:nvSpPr>
          <p:cNvPr id="21" name="Нижний колонтитул 20"/>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1A6A366-50D9-4349-8E85-CC1C2E3A8A79}"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endParaRPr lang="ru-RU"/>
          </a:p>
        </p:txBody>
      </p:sp>
      <p:sp>
        <p:nvSpPr>
          <p:cNvPr id="24" name="Нижний колонтитул 23"/>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CB25C9F-5E39-4A4F-A7FC-71189D6A7FF0}"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1"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endParaRPr lang="ru-RU"/>
          </a:p>
        </p:txBody>
      </p:sp>
      <p:sp>
        <p:nvSpPr>
          <p:cNvPr id="29" name="Нижний колонтитул 28"/>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A07B04C-C1E5-42AB-8119-503EA23C2F0A}"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B1F40AA6-FE17-4D5A-9298-C3BA9698FE6B}" type="slidenum">
              <a:rPr lang="ru-RU" smtClean="0"/>
              <a:pPr>
                <a:defRPr/>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E3D3"/>
            </a:gs>
            <a:gs pos="100000">
              <a:srgbClr val="C8F0E7"/>
            </a:gs>
          </a:gsLst>
          <a:lin ang="5400000" scaled="1"/>
          <a:tileRect/>
        </a:grad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
        <p:nvSpPr>
          <p:cNvPr id="8" name="Текст 7"/>
          <p:cNvSpPr>
            <a:spLocks noGrp="1"/>
          </p:cNvSpPr>
          <p:nvPr>
            <p:ph type="body" idx="1"/>
          </p:nvPr>
        </p:nvSpPr>
        <p:spPr>
          <a:xfrm>
            <a:off x="304800" y="1554164"/>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2"/>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ru-RU"/>
          </a:p>
        </p:txBody>
      </p:sp>
      <p:sp>
        <p:nvSpPr>
          <p:cNvPr id="28" name="Нижний колонтитул 27"/>
          <p:cNvSpPr>
            <a:spLocks noGrp="1"/>
          </p:cNvSpPr>
          <p:nvPr>
            <p:ph type="ftr" sz="quarter" idx="3"/>
          </p:nvPr>
        </p:nvSpPr>
        <p:spPr>
          <a:xfrm>
            <a:off x="3124200" y="76202"/>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ru-RU"/>
          </a:p>
        </p:txBody>
      </p:sp>
      <p:sp>
        <p:nvSpPr>
          <p:cNvPr id="5" name="Номер слайда 4"/>
          <p:cNvSpPr>
            <a:spLocks noGrp="1"/>
          </p:cNvSpPr>
          <p:nvPr>
            <p:ph type="sldNum" sz="quarter" idx="4"/>
          </p:nvPr>
        </p:nvSpPr>
        <p:spPr>
          <a:xfrm>
            <a:off x="8229600" y="6477002"/>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12AA4722-9D09-4F3E-97E4-F7B78BBF3C93}" type="slidenum">
              <a:rPr lang="ru-RU" smtClean="0"/>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
        <p:nvSpPr>
          <p:cNvPr id="12" name="Прямая соединительная линия 11"/>
          <p:cNvSpPr>
            <a:spLocks noChangeShapeType="1"/>
          </p:cNvSpPr>
          <p:nvPr/>
        </p:nvSpPr>
        <p:spPr bwMode="auto">
          <a:xfrm>
            <a:off x="514350" y="105798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200"/>
          </a:p>
        </p:txBody>
      </p:sp>
    </p:spTree>
  </p:cSld>
  <p:clrMap bg1="lt1" tx1="dk1" bg2="lt2" tx2="dk2" accent1="accent1" accent2="accent2" accent3="accent3" accent4="accent4" accent5="accent5" accent6="accent6" hlink="hlink" folHlink="folHlink"/>
  <p:sldLayoutIdLst>
    <p:sldLayoutId id="2147486332" r:id="rId1"/>
    <p:sldLayoutId id="2147486333" r:id="rId2"/>
    <p:sldLayoutId id="2147486334" r:id="rId3"/>
    <p:sldLayoutId id="2147486335" r:id="rId4"/>
    <p:sldLayoutId id="2147486336" r:id="rId5"/>
    <p:sldLayoutId id="2147486337" r:id="rId6"/>
    <p:sldLayoutId id="2147486338" r:id="rId7"/>
    <p:sldLayoutId id="2147486339" r:id="rId8"/>
    <p:sldLayoutId id="2147486340" r:id="rId9"/>
    <p:sldLayoutId id="2147486341" r:id="rId10"/>
    <p:sldLayoutId id="2147486342"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7.bin"/><Relationship Id="rId7"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image" Target="../media/image46.png"/><Relationship Id="rId4"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1.wmf"/></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jpeg"/><Relationship Id="rId3" Type="http://schemas.openxmlformats.org/officeDocument/2006/relationships/image" Target="../media/image52.wmf"/><Relationship Id="rId7" Type="http://schemas.openxmlformats.org/officeDocument/2006/relationships/image" Target="../media/image55.jpeg"/><Relationship Id="rId12" Type="http://schemas.openxmlformats.org/officeDocument/2006/relationships/image" Target="../media/image57.jpeg"/><Relationship Id="rId2"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1.wmf"/><Relationship Id="rId5" Type="http://schemas.openxmlformats.org/officeDocument/2006/relationships/image" Target="../media/image53.png"/><Relationship Id="rId10" Type="http://schemas.openxmlformats.org/officeDocument/2006/relationships/oleObject" Target="../embeddings/oleObject8.bin"/><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2.jpe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3.png"/><Relationship Id="rId10" Type="http://schemas.openxmlformats.org/officeDocument/2006/relationships/image" Target="../media/image65.jpeg"/><Relationship Id="rId4" Type="http://schemas.openxmlformats.org/officeDocument/2006/relationships/image" Target="../media/image60.pn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yur-gazeta.com/content/UserImages/2/2a6ccf37dcbe34b1c272c05596d6c5f9.jpg"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11.jpeg"/><Relationship Id="rId4" Type="http://schemas.openxmlformats.org/officeDocument/2006/relationships/diagramData" Target="../diagrams/data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12.png"/><Relationship Id="rId12" Type="http://schemas.openxmlformats.org/officeDocument/2006/relationships/image" Target="../media/image16.wm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5.png"/><Relationship Id="rId5" Type="http://schemas.openxmlformats.org/officeDocument/2006/relationships/diagramColors" Target="../diagrams/colors2.xml"/><Relationship Id="rId10" Type="http://schemas.openxmlformats.org/officeDocument/2006/relationships/image" Target="../media/image14.png"/><Relationship Id="rId4" Type="http://schemas.openxmlformats.org/officeDocument/2006/relationships/diagramQuickStyle" Target="../diagrams/quickStyle2.xml"/><Relationship Id="rId9" Type="http://schemas.openxmlformats.org/officeDocument/2006/relationships/image" Target="../media/image13.jpe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eg"/><Relationship Id="rId7" Type="http://schemas.openxmlformats.org/officeDocument/2006/relationships/chart" Target="../charts/chart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1.png"/><Relationship Id="rId3" Type="http://schemas.openxmlformats.org/officeDocument/2006/relationships/image" Target="../media/image35.wmf"/><Relationship Id="rId7" Type="http://schemas.openxmlformats.org/officeDocument/2006/relationships/image" Target="../media/image37.wmf"/><Relationship Id="rId12" Type="http://schemas.openxmlformats.org/officeDocument/2006/relationships/image" Target="../media/image40.png"/><Relationship Id="rId17" Type="http://schemas.openxmlformats.org/officeDocument/2006/relationships/image" Target="../media/image44.jpeg"/><Relationship Id="rId2" Type="http://schemas.openxmlformats.org/officeDocument/2006/relationships/oleObject" Target="../embeddings/oleObject3.bin"/><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3.png"/><Relationship Id="rId5" Type="http://schemas.openxmlformats.org/officeDocument/2006/relationships/image" Target="../media/image36.wmf"/><Relationship Id="rId15" Type="http://schemas.openxmlformats.org/officeDocument/2006/relationships/image" Target="../media/image43.png"/><Relationship Id="rId10" Type="http://schemas.openxmlformats.org/officeDocument/2006/relationships/image" Target="../media/image39.jpeg"/><Relationship Id="rId4" Type="http://schemas.openxmlformats.org/officeDocument/2006/relationships/oleObject" Target="../embeddings/oleObject4.bin"/><Relationship Id="rId9" Type="http://schemas.openxmlformats.org/officeDocument/2006/relationships/image" Target="../media/image38.wmf"/><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499960D5-8615-4076-9BCD-A7FE7E769759}"/>
              </a:ext>
            </a:extLst>
          </p:cNvPr>
          <p:cNvSpPr>
            <a:spLocks noChangeArrowheads="1"/>
          </p:cNvSpPr>
          <p:nvPr/>
        </p:nvSpPr>
        <p:spPr bwMode="auto">
          <a:xfrm>
            <a:off x="251520" y="1988840"/>
            <a:ext cx="8784976" cy="1916636"/>
          </a:xfrm>
          <a:prstGeom prst="rect">
            <a:avLst/>
          </a:prstGeom>
          <a:noFill/>
          <a:ln w="9525">
            <a:noFill/>
            <a:miter lim="800000"/>
            <a:headEnd/>
            <a:tailEnd/>
          </a:ln>
        </p:spPr>
        <p:txBody>
          <a:bodyPr wrap="square" lIns="99779" tIns="49890" rIns="99779" bIns="49890">
            <a:spAutoFit/>
          </a:bodyPr>
          <a:lstStyle/>
          <a:p>
            <a:pPr algn="ctr" defTabSz="998538" eaLnBrk="1" hangingPunct="1">
              <a:spcBef>
                <a:spcPts val="0"/>
              </a:spcBef>
              <a:spcAft>
                <a:spcPts val="0"/>
              </a:spcAft>
              <a:defRPr/>
            </a:pPr>
            <a:r>
              <a:rPr lang="en-US" sz="2500" b="1" dirty="0">
                <a:solidFill>
                  <a:srgbClr val="000066"/>
                </a:solidFill>
              </a:rPr>
              <a:t>Structural Integrity Issues at Repurposing Gas Pipelines for Hydrogen Service</a:t>
            </a:r>
            <a:endParaRPr lang="en-GB" sz="2500" b="1" dirty="0">
              <a:solidFill>
                <a:srgbClr val="000000"/>
              </a:solidFill>
            </a:endParaRPr>
          </a:p>
          <a:p>
            <a:pPr algn="ctr" defTabSz="998538" eaLnBrk="1" hangingPunct="1">
              <a:spcBef>
                <a:spcPts val="0"/>
              </a:spcBef>
              <a:spcAft>
                <a:spcPts val="0"/>
              </a:spcAft>
              <a:defRPr/>
            </a:pPr>
            <a:endParaRPr lang="uk-UA" sz="1900" b="1" dirty="0">
              <a:solidFill>
                <a:srgbClr val="000000"/>
              </a:solidFill>
            </a:endParaRPr>
          </a:p>
          <a:p>
            <a:pPr algn="ctr" defTabSz="998538" eaLnBrk="1" hangingPunct="1">
              <a:spcBef>
                <a:spcPts val="0"/>
              </a:spcBef>
              <a:spcAft>
                <a:spcPts val="0"/>
              </a:spcAft>
              <a:defRPr/>
            </a:pPr>
            <a:r>
              <a:rPr lang="en-GB" sz="2500" b="1" dirty="0" err="1">
                <a:solidFill>
                  <a:srgbClr val="000000"/>
                </a:solidFill>
              </a:rPr>
              <a:t>Viacheslav</a:t>
            </a:r>
            <a:r>
              <a:rPr lang="en-GB" sz="2500" b="1" dirty="0">
                <a:solidFill>
                  <a:srgbClr val="000000"/>
                </a:solidFill>
              </a:rPr>
              <a:t> </a:t>
            </a:r>
            <a:r>
              <a:rPr lang="en-GB" sz="2500" b="1" dirty="0" err="1">
                <a:solidFill>
                  <a:srgbClr val="000000"/>
                </a:solidFill>
              </a:rPr>
              <a:t>Bogdanov</a:t>
            </a:r>
            <a:r>
              <a:rPr lang="en-GB" sz="2500" b="1" dirty="0">
                <a:solidFill>
                  <a:srgbClr val="000000"/>
                </a:solidFill>
              </a:rPr>
              <a:t> </a:t>
            </a:r>
            <a:r>
              <a:rPr lang="en-GB" sz="2400" b="1" baseline="30000" dirty="0"/>
              <a:t>1</a:t>
            </a:r>
            <a:r>
              <a:rPr lang="uk-UA" sz="2500" b="1" dirty="0">
                <a:solidFill>
                  <a:srgbClr val="000000"/>
                </a:solidFill>
              </a:rPr>
              <a:t>, </a:t>
            </a:r>
            <a:r>
              <a:rPr lang="en-US" sz="2500" b="1" dirty="0" err="1">
                <a:solidFill>
                  <a:srgbClr val="000000"/>
                </a:solidFill>
              </a:rPr>
              <a:t>Zinoviy</a:t>
            </a:r>
            <a:r>
              <a:rPr lang="en-US" sz="2500" b="1" dirty="0">
                <a:solidFill>
                  <a:srgbClr val="000000"/>
                </a:solidFill>
              </a:rPr>
              <a:t> </a:t>
            </a:r>
            <a:r>
              <a:rPr lang="en-US" sz="2500" b="1" dirty="0" err="1">
                <a:solidFill>
                  <a:srgbClr val="000000"/>
                </a:solidFill>
              </a:rPr>
              <a:t>Nazarchuk</a:t>
            </a:r>
            <a:r>
              <a:rPr lang="en-GB" sz="2400" b="1" baseline="30000" dirty="0">
                <a:ea typeface="Times New Roman" panose="02020603050405020304" pitchFamily="18" charset="0"/>
                <a:cs typeface="Times New Roman" panose="02020603050405020304" pitchFamily="18" charset="0"/>
              </a:rPr>
              <a:t> 2</a:t>
            </a:r>
            <a:r>
              <a:rPr lang="en-US" sz="2500" b="1" dirty="0">
                <a:solidFill>
                  <a:srgbClr val="000000"/>
                </a:solidFill>
              </a:rPr>
              <a:t>, </a:t>
            </a:r>
            <a:r>
              <a:rPr lang="en-GB" sz="2500" b="1" u="sng" dirty="0" err="1">
                <a:solidFill>
                  <a:srgbClr val="000000"/>
                </a:solidFill>
              </a:rPr>
              <a:t>Olha</a:t>
            </a:r>
            <a:r>
              <a:rPr lang="en-GB" sz="2500" b="1" u="sng" dirty="0">
                <a:solidFill>
                  <a:srgbClr val="000000"/>
                </a:solidFill>
              </a:rPr>
              <a:t> </a:t>
            </a:r>
            <a:r>
              <a:rPr lang="en-GB" sz="2500" b="1" u="sng" dirty="0" err="1">
                <a:solidFill>
                  <a:srgbClr val="000000"/>
                </a:solidFill>
              </a:rPr>
              <a:t>Zvirko</a:t>
            </a:r>
            <a:r>
              <a:rPr lang="en-GB" sz="2400" b="1" baseline="30000" dirty="0">
                <a:ea typeface="Times New Roman" panose="02020603050405020304" pitchFamily="18" charset="0"/>
                <a:cs typeface="Times New Roman" panose="02020603050405020304" pitchFamily="18" charset="0"/>
              </a:rPr>
              <a:t> 2</a:t>
            </a:r>
            <a:endParaRPr lang="uk-UA" sz="2500" b="1" u="sng" dirty="0">
              <a:solidFill>
                <a:srgbClr val="000000"/>
              </a:solidFill>
            </a:endParaRPr>
          </a:p>
          <a:p>
            <a:pPr algn="ctr" defTabSz="998538" eaLnBrk="1" hangingPunct="1">
              <a:defRPr/>
            </a:pPr>
            <a:endParaRPr lang="uk-UA" sz="2100" b="1" dirty="0">
              <a:solidFill>
                <a:srgbClr val="000000"/>
              </a:solidFill>
            </a:endParaRPr>
          </a:p>
        </p:txBody>
      </p:sp>
      <p:sp>
        <p:nvSpPr>
          <p:cNvPr id="12" name="Rectangle 6">
            <a:extLst>
              <a:ext uri="{FF2B5EF4-FFF2-40B4-BE49-F238E27FC236}">
                <a16:creationId xmlns:a16="http://schemas.microsoft.com/office/drawing/2014/main" id="{8BCEAE0C-319C-4C46-B32B-9FAEE7238E95}"/>
              </a:ext>
            </a:extLst>
          </p:cNvPr>
          <p:cNvSpPr txBox="1">
            <a:spLocks noChangeArrowheads="1"/>
          </p:cNvSpPr>
          <p:nvPr/>
        </p:nvSpPr>
        <p:spPr bwMode="auto">
          <a:xfrm>
            <a:off x="539552" y="4149080"/>
            <a:ext cx="7560840" cy="1000108"/>
          </a:xfrm>
          <a:prstGeom prst="rect">
            <a:avLst/>
          </a:prstGeom>
          <a:noFill/>
          <a:ln w="9525">
            <a:noFill/>
            <a:miter lim="800000"/>
            <a:headEnd/>
            <a:tailEnd/>
          </a:ln>
        </p:spPr>
        <p:txBody>
          <a:bodyPr anchor="ctr"/>
          <a:lstStyle/>
          <a:p>
            <a:pPr marL="88900" indent="-88900" algn="ctr">
              <a:lnSpc>
                <a:spcPct val="85000"/>
              </a:lnSpc>
              <a:spcAft>
                <a:spcPts val="600"/>
              </a:spcAft>
            </a:pPr>
            <a:r>
              <a:rPr lang="en-GB" sz="1600" b="1" baseline="30000" dirty="0"/>
              <a:t>1 </a:t>
            </a:r>
            <a:r>
              <a:rPr lang="en-US" sz="1500" b="1" dirty="0">
                <a:cs typeface="Times New Roman" pitchFamily="18" charset="0"/>
              </a:rPr>
              <a:t>S.P. Timoshenko Institute of Mechanics of the NAS of Ukraine</a:t>
            </a:r>
          </a:p>
          <a:p>
            <a:pPr marL="88900" indent="-88900" algn="ctr">
              <a:lnSpc>
                <a:spcPct val="85000"/>
              </a:lnSpc>
              <a:spcAft>
                <a:spcPts val="600"/>
              </a:spcAft>
            </a:pPr>
            <a:r>
              <a:rPr lang="en-GB" sz="1600" b="1" baseline="30000" dirty="0">
                <a:ea typeface="Times New Roman" panose="02020603050405020304" pitchFamily="18" charset="0"/>
                <a:cs typeface="Times New Roman" panose="02020603050405020304" pitchFamily="18" charset="0"/>
              </a:rPr>
              <a:t>2 </a:t>
            </a:r>
            <a:r>
              <a:rPr lang="en-US" sz="1500" b="1" dirty="0">
                <a:cs typeface="Times New Roman" pitchFamily="18" charset="0"/>
              </a:rPr>
              <a:t>Karpenko Physico-Mechanical Institute of the </a:t>
            </a:r>
            <a:r>
              <a:rPr lang="en-US" sz="1600" b="1" dirty="0">
                <a:cs typeface="Times New Roman" pitchFamily="18" charset="0"/>
              </a:rPr>
              <a:t>NAS </a:t>
            </a:r>
            <a:r>
              <a:rPr lang="en-US" sz="1500" b="1" dirty="0">
                <a:cs typeface="Times New Roman" pitchFamily="18" charset="0"/>
              </a:rPr>
              <a:t>of Ukraine</a:t>
            </a:r>
          </a:p>
        </p:txBody>
      </p:sp>
      <p:pic>
        <p:nvPicPr>
          <p:cNvPr id="11" name="Picture 2">
            <a:extLst>
              <a:ext uri="{FF2B5EF4-FFF2-40B4-BE49-F238E27FC236}">
                <a16:creationId xmlns:a16="http://schemas.microsoft.com/office/drawing/2014/main" id="{A5E4596B-8363-4C10-9BFD-1994FED45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293096"/>
            <a:ext cx="1579712" cy="63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9">
            <a:extLst>
              <a:ext uri="{FF2B5EF4-FFF2-40B4-BE49-F238E27FC236}">
                <a16:creationId xmlns:a16="http://schemas.microsoft.com/office/drawing/2014/main" id="{15A4758F-8008-4A93-A787-F422FB871F58}"/>
              </a:ext>
            </a:extLst>
          </p:cNvPr>
          <p:cNvSpPr>
            <a:spLocks noChangeArrowheads="1"/>
          </p:cNvSpPr>
          <p:nvPr/>
        </p:nvSpPr>
        <p:spPr bwMode="auto">
          <a:xfrm>
            <a:off x="227456" y="-27384"/>
            <a:ext cx="8916544" cy="1292662"/>
          </a:xfrm>
          <a:prstGeom prst="rect">
            <a:avLst/>
          </a:prstGeom>
          <a:noFill/>
          <a:ln w="12700">
            <a:noFill/>
            <a:miter lim="800000"/>
            <a:headEnd type="none" w="sm" len="sm"/>
            <a:tailEnd type="none" w="sm" len="sm"/>
          </a:ln>
        </p:spPr>
        <p:txBody>
          <a:bodyPr wrap="square">
            <a:spAutoFit/>
          </a:bodyPr>
          <a:lstStyle/>
          <a:p>
            <a:pPr algn="r"/>
            <a:r>
              <a:rPr lang="en-US" sz="2000" b="1" dirty="0">
                <a:solidFill>
                  <a:srgbClr val="0E6AA3"/>
                </a:solidFill>
                <a:cs typeface="Times New Roman" panose="02020603050405020304" pitchFamily="18" charset="0"/>
              </a:rPr>
              <a:t>2</a:t>
            </a:r>
            <a:r>
              <a:rPr lang="en-US" sz="2000" b="1" baseline="30000" dirty="0">
                <a:solidFill>
                  <a:srgbClr val="0E6AA3"/>
                </a:solidFill>
                <a:cs typeface="Times New Roman" panose="02020603050405020304" pitchFamily="18" charset="0"/>
              </a:rPr>
              <a:t>nd</a:t>
            </a:r>
            <a:r>
              <a:rPr lang="en-US" sz="2000" b="1" dirty="0">
                <a:solidFill>
                  <a:srgbClr val="0E6AA3"/>
                </a:solidFill>
                <a:cs typeface="Times New Roman" panose="02020603050405020304" pitchFamily="18" charset="0"/>
              </a:rPr>
              <a:t> Olympiad in Engineering Science</a:t>
            </a:r>
          </a:p>
          <a:p>
            <a:pPr algn="r"/>
            <a:r>
              <a:rPr lang="en-US" sz="2000" b="1" dirty="0">
                <a:solidFill>
                  <a:srgbClr val="0E6AA3"/>
                </a:solidFill>
                <a:cs typeface="Times New Roman" panose="02020603050405020304" pitchFamily="18" charset="0"/>
              </a:rPr>
              <a:t>OES 2025</a:t>
            </a:r>
          </a:p>
          <a:p>
            <a:pPr algn="r"/>
            <a:endParaRPr lang="en-US" sz="800" b="1" dirty="0">
              <a:solidFill>
                <a:srgbClr val="0E6AA3"/>
              </a:solidFill>
              <a:cs typeface="Times New Roman" panose="02020603050405020304" pitchFamily="18" charset="0"/>
            </a:endParaRPr>
          </a:p>
          <a:p>
            <a:pPr algn="r"/>
            <a:r>
              <a:rPr lang="en-US" sz="1600" b="1" dirty="0">
                <a:solidFill>
                  <a:srgbClr val="0E6AA3"/>
                </a:solidFill>
                <a:cs typeface="Times New Roman" panose="02020603050405020304" pitchFamily="18" charset="0"/>
              </a:rPr>
              <a:t>Stavanger, Norway, June 10-14, 2025 </a:t>
            </a:r>
          </a:p>
          <a:p>
            <a:pPr algn="r"/>
            <a:endParaRPr lang="pt-BR" sz="1400" b="1" i="1" dirty="0">
              <a:cs typeface="Times New Roman" pitchFamily="18" charset="0"/>
            </a:endParaRPr>
          </a:p>
        </p:txBody>
      </p:sp>
      <p:pic>
        <p:nvPicPr>
          <p:cNvPr id="232450" name="Picture 2" descr="Inmech">
            <a:extLst>
              <a:ext uri="{FF2B5EF4-FFF2-40B4-BE49-F238E27FC236}">
                <a16:creationId xmlns:a16="http://schemas.microsoft.com/office/drawing/2014/main" id="{AC5712E8-DEFF-417C-A60D-EE497362F7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20" y="3933056"/>
            <a:ext cx="1143820" cy="1368152"/>
          </a:xfrm>
          <a:prstGeom prst="rect">
            <a:avLst/>
          </a:prstGeom>
          <a:solidFill>
            <a:schemeClr val="accent1"/>
          </a:solidFill>
        </p:spPr>
      </p:pic>
      <p:pic>
        <p:nvPicPr>
          <p:cNvPr id="232452" name="Picture 4" descr="https://media.licdn.com/dms/image/v2/D4D22AQFMokGVkIyNfg/feedshare-shrink_800/feedshare-shrink_800/0/1731588682153?e=1751500800&amp;v=beta&amp;t=8XqbERrYZmpYxLEyFcYk9xRW6-ztaq61y9vYB3ikE2E">
            <a:extLst>
              <a:ext uri="{FF2B5EF4-FFF2-40B4-BE49-F238E27FC236}">
                <a16:creationId xmlns:a16="http://schemas.microsoft.com/office/drawing/2014/main" id="{B3C2C1B0-7101-4F52-B596-1B35A8C71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 t="32270" r="69690" b="22028"/>
          <a:stretch/>
        </p:blipFill>
        <p:spPr bwMode="auto">
          <a:xfrm>
            <a:off x="0" y="0"/>
            <a:ext cx="1619672" cy="144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7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я 4">
            <a:extLst>
              <a:ext uri="{FF2B5EF4-FFF2-40B4-BE49-F238E27FC236}">
                <a16:creationId xmlns:a16="http://schemas.microsoft.com/office/drawing/2014/main" id="{8BCEC76D-157C-41F1-8105-54EA60BCB45D}"/>
              </a:ext>
            </a:extLst>
          </p:cNvPr>
          <p:cNvGraphicFramePr>
            <a:graphicFrameLocks noGrp="1"/>
          </p:cNvGraphicFramePr>
          <p:nvPr>
            <p:extLst>
              <p:ext uri="{D42A27DB-BD31-4B8C-83A1-F6EECF244321}">
                <p14:modId xmlns:p14="http://schemas.microsoft.com/office/powerpoint/2010/main" val="3721349319"/>
              </p:ext>
            </p:extLst>
          </p:nvPr>
        </p:nvGraphicFramePr>
        <p:xfrm>
          <a:off x="539552" y="1700808"/>
          <a:ext cx="7920880" cy="1656186"/>
        </p:xfrm>
        <a:graphic>
          <a:graphicData uri="http://schemas.openxmlformats.org/drawingml/2006/table">
            <a:tbl>
              <a:tblPr/>
              <a:tblGrid>
                <a:gridCol w="1800200">
                  <a:extLst>
                    <a:ext uri="{9D8B030D-6E8A-4147-A177-3AD203B41FA5}">
                      <a16:colId xmlns:a16="http://schemas.microsoft.com/office/drawing/2014/main" val="1320718741"/>
                    </a:ext>
                  </a:extLst>
                </a:gridCol>
                <a:gridCol w="3384376">
                  <a:extLst>
                    <a:ext uri="{9D8B030D-6E8A-4147-A177-3AD203B41FA5}">
                      <a16:colId xmlns:a16="http://schemas.microsoft.com/office/drawing/2014/main" val="3419054941"/>
                    </a:ext>
                  </a:extLst>
                </a:gridCol>
                <a:gridCol w="1080120">
                  <a:extLst>
                    <a:ext uri="{9D8B030D-6E8A-4147-A177-3AD203B41FA5}">
                      <a16:colId xmlns:a16="http://schemas.microsoft.com/office/drawing/2014/main" val="1305192729"/>
                    </a:ext>
                  </a:extLst>
                </a:gridCol>
                <a:gridCol w="936104">
                  <a:extLst>
                    <a:ext uri="{9D8B030D-6E8A-4147-A177-3AD203B41FA5}">
                      <a16:colId xmlns:a16="http://schemas.microsoft.com/office/drawing/2014/main" val="943972609"/>
                    </a:ext>
                  </a:extLst>
                </a:gridCol>
                <a:gridCol w="720080">
                  <a:extLst>
                    <a:ext uri="{9D8B030D-6E8A-4147-A177-3AD203B41FA5}">
                      <a16:colId xmlns:a16="http://schemas.microsoft.com/office/drawing/2014/main" val="3654644416"/>
                    </a:ext>
                  </a:extLst>
                </a:gridCol>
              </a:tblGrid>
              <a:tr h="276031">
                <a:tc rowSpan="2">
                  <a:txBody>
                    <a:bodyPr/>
                    <a:lstStyle/>
                    <a:p>
                      <a:pPr indent="0" algn="l" hangingPunct="0">
                        <a:lnSpc>
                          <a:spcPct val="100000"/>
                        </a:lnSpc>
                        <a:spcAft>
                          <a:spcPts val="0"/>
                        </a:spcAft>
                      </a:pPr>
                      <a:endParaRPr lang="uk-UA" sz="1400" b="1" dirty="0">
                        <a:effectLst/>
                        <a:latin typeface="Times New Roman" panose="02020603050405020304" pitchFamily="18" charset="0"/>
                        <a:ea typeface="Times New Roman" panose="02020603050405020304" pitchFamily="18" charset="0"/>
                      </a:endParaRPr>
                    </a:p>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Steel state</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Test condition</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Displacement rate, mm/min</a:t>
                      </a:r>
                      <a:endParaRPr lang="ru-RU"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79655915"/>
                  </a:ext>
                </a:extLst>
              </a:tr>
              <a:tr h="276031">
                <a:tc vMerge="1">
                  <a:txBody>
                    <a:bodyPr/>
                    <a:lstStyle/>
                    <a:p>
                      <a:endParaRPr lang="ru-RU"/>
                    </a:p>
                  </a:txBody>
                  <a:tcPr/>
                </a:tc>
                <a:tc vMerge="1">
                  <a:txBody>
                    <a:bodyPr/>
                    <a:lstStyle/>
                    <a:p>
                      <a:endParaRPr lang="ru-RU"/>
                    </a:p>
                  </a:txBody>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0.5</a:t>
                      </a:r>
                      <a:endParaRPr lang="ru-RU"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0.05</a:t>
                      </a:r>
                      <a:endParaRPr lang="ru-RU" sz="1400" b="1"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lang="en-US" sz="1400" b="1">
                          <a:effectLst/>
                          <a:latin typeface="Times New Roman" panose="02020603050405020304" pitchFamily="18" charset="0"/>
                          <a:ea typeface="Times New Roman" panose="02020603050405020304" pitchFamily="18" charset="0"/>
                        </a:rPr>
                        <a:t>0.005</a:t>
                      </a:r>
                      <a:endParaRPr lang="ru-RU" sz="1400" b="1">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901154"/>
                  </a:ext>
                </a:extLst>
              </a:tr>
              <a:tr h="276031">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As-delivered</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Without hydrogen charging</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Times New Roman" panose="02020603050405020304" pitchFamily="18" charset="0"/>
                          <a:cs typeface="+mn-cs"/>
                        </a:rPr>
                        <a:t>215.0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l" hangingPunct="0">
                        <a:lnSpc>
                          <a:spcPct val="100000"/>
                        </a:lnSpc>
                        <a:spcAft>
                          <a:spcPts val="0"/>
                        </a:spcAft>
                      </a:pPr>
                      <a:r>
                        <a:rPr kumimoji="0" lang="en-US" sz="1400" b="1" kern="1200">
                          <a:solidFill>
                            <a:schemeClr val="tx1"/>
                          </a:solidFill>
                          <a:effectLst/>
                          <a:latin typeface="Times New Roman" panose="02020603050405020304" pitchFamily="18" charset="0"/>
                          <a:ea typeface="Times New Roman" panose="02020603050405020304" pitchFamily="18" charset="0"/>
                          <a:cs typeface="+mn-cs"/>
                        </a:rPr>
                        <a:t>-</a:t>
                      </a:r>
                      <a:endParaRPr kumimoji="0" lang="ru-RU" sz="1400" b="1" kern="120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l" hangingPunct="0">
                        <a:lnSpc>
                          <a:spcPct val="100000"/>
                        </a:lnSpc>
                        <a:spcAft>
                          <a:spcPts val="0"/>
                        </a:spcAft>
                      </a:pPr>
                      <a:r>
                        <a:rPr kumimoji="0" lang="en-US" sz="1400" b="1" kern="1200">
                          <a:solidFill>
                            <a:schemeClr val="tx1"/>
                          </a:solidFill>
                          <a:effectLst/>
                          <a:latin typeface="Times New Roman" panose="02020603050405020304" pitchFamily="18" charset="0"/>
                          <a:ea typeface="Times New Roman" panose="02020603050405020304" pitchFamily="18" charset="0"/>
                          <a:cs typeface="+mn-cs"/>
                        </a:rPr>
                        <a:t>-</a:t>
                      </a:r>
                      <a:endParaRPr kumimoji="0" lang="ru-RU" sz="1400" b="1" kern="120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62312746"/>
                  </a:ext>
                </a:extLst>
              </a:tr>
              <a:tr h="276031">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As-delivered</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Hydrogen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pre-charged</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GB" sz="1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0.05</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kern="1200" dirty="0" err="1">
                          <a:solidFill>
                            <a:schemeClr val="tx1"/>
                          </a:solidFill>
                          <a:effectLst/>
                          <a:latin typeface="Times New Roman" panose="02020603050405020304" pitchFamily="18" charset="0"/>
                          <a:ea typeface="+mn-ea"/>
                          <a:cs typeface="Times New Roman" panose="02020603050405020304" pitchFamily="18" charset="0"/>
                        </a:rPr>
                        <a:t>mА</a:t>
                      </a:r>
                      <a:r>
                        <a:rPr kumimoji="0" lang="en-US" sz="1400" b="1" kern="1200" dirty="0">
                          <a:solidFill>
                            <a:schemeClr val="tx1"/>
                          </a:solidFill>
                          <a:effectLst/>
                          <a:latin typeface="Times New Roman" panose="02020603050405020304" pitchFamily="18" charset="0"/>
                          <a:ea typeface="+mn-ea"/>
                          <a:cs typeface="Times New Roman" panose="02020603050405020304" pitchFamily="18" charset="0"/>
                        </a:rPr>
                        <a:t>/cm</a:t>
                      </a:r>
                      <a:r>
                        <a:rPr kumimoji="0" lang="en-US" sz="1400" b="1" kern="1200" baseline="30000" dirty="0">
                          <a:solidFill>
                            <a:schemeClr val="tx1"/>
                          </a:solidFill>
                          <a:effectLst/>
                          <a:latin typeface="Times New Roman" panose="02020603050405020304" pitchFamily="18" charset="0"/>
                          <a:ea typeface="+mn-ea"/>
                          <a:cs typeface="Times New Roman" panose="02020603050405020304" pitchFamily="18" charset="0"/>
                        </a:rPr>
                        <a:t>2</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117.2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92.5</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77.5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extLst>
                  <a:ext uri="{0D108BD9-81ED-4DB2-BD59-A6C34878D82A}">
                    <a16:rowId xmlns:a16="http://schemas.microsoft.com/office/drawing/2014/main" val="662046407"/>
                  </a:ext>
                </a:extLst>
              </a:tr>
              <a:tr h="276031">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Operated for 38 years</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Without hydrogen charging</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108.0</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Times New Roman" panose="02020603050405020304" pitchFamily="18" charset="0"/>
                          <a:cs typeface="+mn-cs"/>
                        </a:rPr>
                        <a:t>-</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Times New Roman" panose="02020603050405020304" pitchFamily="18" charset="0"/>
                          <a:cs typeface="+mn-cs"/>
                        </a:rPr>
                        <a:t>-</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a:noFill/>
                    </a:lnB>
                  </a:tcPr>
                </a:tc>
                <a:extLst>
                  <a:ext uri="{0D108BD9-81ED-4DB2-BD59-A6C34878D82A}">
                    <a16:rowId xmlns:a16="http://schemas.microsoft.com/office/drawing/2014/main" val="3840432412"/>
                  </a:ext>
                </a:extLst>
              </a:tr>
              <a:tr h="276031">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Operated for 38 years</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lang="en-US" sz="1400" b="1" dirty="0">
                          <a:effectLst/>
                          <a:latin typeface="Times New Roman" panose="02020603050405020304" pitchFamily="18" charset="0"/>
                          <a:ea typeface="Times New Roman" panose="02020603050405020304" pitchFamily="18" charset="0"/>
                        </a:rPr>
                        <a:t>Hydrogen pre-charged </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i="1"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GB" sz="1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0.05</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kern="1200" dirty="0" err="1">
                          <a:solidFill>
                            <a:schemeClr val="tx1"/>
                          </a:solidFill>
                          <a:effectLst/>
                          <a:latin typeface="Times New Roman" panose="02020603050405020304" pitchFamily="18" charset="0"/>
                          <a:ea typeface="+mn-ea"/>
                          <a:cs typeface="Times New Roman" panose="02020603050405020304" pitchFamily="18" charset="0"/>
                        </a:rPr>
                        <a:t>mА</a:t>
                      </a:r>
                      <a:r>
                        <a:rPr kumimoji="0" lang="en-US" sz="1400" b="1" kern="1200" dirty="0">
                          <a:solidFill>
                            <a:schemeClr val="tx1"/>
                          </a:solidFill>
                          <a:effectLst/>
                          <a:latin typeface="Times New Roman" panose="02020603050405020304" pitchFamily="18" charset="0"/>
                          <a:ea typeface="+mn-ea"/>
                          <a:cs typeface="Times New Roman" panose="02020603050405020304" pitchFamily="18" charset="0"/>
                        </a:rPr>
                        <a:t>/cm</a:t>
                      </a:r>
                      <a:r>
                        <a:rPr kumimoji="0" lang="en-US" sz="1400" b="1" kern="1200" baseline="30000" dirty="0">
                          <a:solidFill>
                            <a:schemeClr val="tx1"/>
                          </a:solidFill>
                          <a:effectLst/>
                          <a:latin typeface="Times New Roman" panose="02020603050405020304" pitchFamily="18" charset="0"/>
                          <a:ea typeface="+mn-ea"/>
                          <a:cs typeface="Times New Roman" panose="02020603050405020304" pitchFamily="18" charset="0"/>
                        </a:rPr>
                        <a:t>2</a:t>
                      </a:r>
                      <a:r>
                        <a:rPr lang="uk-UA"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b="1"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75.6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60.3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indent="0" algn="l" hangingPunct="0">
                        <a:lnSpc>
                          <a:spcPct val="100000"/>
                        </a:lnSpc>
                        <a:spcAft>
                          <a:spcPts val="0"/>
                        </a:spcAft>
                      </a:pPr>
                      <a:r>
                        <a:rPr kumimoji="0" lang="en-US" sz="1400" b="1" kern="1200" dirty="0">
                          <a:solidFill>
                            <a:schemeClr val="tx1"/>
                          </a:solidFill>
                          <a:effectLst/>
                          <a:latin typeface="Times New Roman" panose="02020603050405020304" pitchFamily="18" charset="0"/>
                          <a:ea typeface="+mn-ea"/>
                          <a:cs typeface="+mn-cs"/>
                        </a:rPr>
                        <a:t>43.6 </a:t>
                      </a:r>
                      <a:endParaRPr kumimoji="0" lang="ru-RU" sz="14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6941378"/>
                  </a:ext>
                </a:extLst>
              </a:tr>
            </a:tbl>
          </a:graphicData>
        </a:graphic>
      </p:graphicFrame>
      <p:sp>
        <p:nvSpPr>
          <p:cNvPr id="7" name="Прямокутник 6">
            <a:extLst>
              <a:ext uri="{FF2B5EF4-FFF2-40B4-BE49-F238E27FC236}">
                <a16:creationId xmlns:a16="http://schemas.microsoft.com/office/drawing/2014/main" id="{840C40F0-3779-4E26-9547-D131C728A0F0}"/>
              </a:ext>
            </a:extLst>
          </p:cNvPr>
          <p:cNvSpPr/>
          <p:nvPr/>
        </p:nvSpPr>
        <p:spPr>
          <a:xfrm>
            <a:off x="395536" y="1052736"/>
            <a:ext cx="8136904" cy="569387"/>
          </a:xfrm>
          <a:prstGeom prst="rect">
            <a:avLst/>
          </a:prstGeom>
        </p:spPr>
        <p:txBody>
          <a:bodyPr wrap="square">
            <a:spAutoFit/>
          </a:bodyPr>
          <a:lstStyle/>
          <a:p>
            <a:pPr algn="ctr"/>
            <a:r>
              <a:rPr lang="en-GB" sz="1500" b="1" dirty="0">
                <a:ea typeface="Times New Roman" panose="02020603050405020304" pitchFamily="18" charset="0"/>
              </a:rPr>
              <a:t>F</a:t>
            </a:r>
            <a:r>
              <a:rPr lang="en-US" sz="1500" b="1" dirty="0" err="1">
                <a:ea typeface="Times New Roman" panose="02020603050405020304" pitchFamily="18" charset="0"/>
              </a:rPr>
              <a:t>racture</a:t>
            </a:r>
            <a:r>
              <a:rPr lang="en-US" sz="1500" b="1" dirty="0">
                <a:ea typeface="Times New Roman" panose="02020603050405020304" pitchFamily="18" charset="0"/>
              </a:rPr>
              <a:t> toughness </a:t>
            </a:r>
            <a:r>
              <a:rPr lang="en-US" sz="1500" b="1" i="1" dirty="0">
                <a:ea typeface="Times New Roman" panose="02020603050405020304" pitchFamily="18" charset="0"/>
              </a:rPr>
              <a:t>J</a:t>
            </a:r>
            <a:r>
              <a:rPr lang="en-US" sz="1500" b="1" i="1" baseline="-25000" dirty="0">
                <a:ea typeface="Times New Roman" panose="02020603050405020304" pitchFamily="18" charset="0"/>
              </a:rPr>
              <a:t>cr</a:t>
            </a:r>
            <a:r>
              <a:rPr lang="en-US" sz="1500" b="1" dirty="0">
                <a:ea typeface="Times New Roman" panose="02020603050405020304" pitchFamily="18" charset="0"/>
              </a:rPr>
              <a:t> [N/mm] of the </a:t>
            </a:r>
            <a:r>
              <a:rPr lang="en-US" sz="1600" b="1" dirty="0">
                <a:ea typeface="Times New Roman" panose="02020603050405020304" pitchFamily="18" charset="0"/>
              </a:rPr>
              <a:t>17H1S steel</a:t>
            </a:r>
            <a:r>
              <a:rPr lang="en-US" sz="1500" b="1" dirty="0">
                <a:ea typeface="Times New Roman" panose="02020603050405020304" pitchFamily="18" charset="0"/>
              </a:rPr>
              <a:t>, depending on its state, displacement rate and the influence of hydrogen (L-T  specimens)</a:t>
            </a:r>
            <a:endParaRPr lang="ru-RU" sz="1500" b="1" dirty="0"/>
          </a:p>
        </p:txBody>
      </p:sp>
      <p:graphicFrame>
        <p:nvGraphicFramePr>
          <p:cNvPr id="8" name="Chart 2">
            <a:extLst>
              <a:ext uri="{FF2B5EF4-FFF2-40B4-BE49-F238E27FC236}">
                <a16:creationId xmlns:a16="http://schemas.microsoft.com/office/drawing/2014/main" id="{81AF0FD0-CD80-47ED-93DF-A679444A7668}"/>
              </a:ext>
            </a:extLst>
          </p:cNvPr>
          <p:cNvGraphicFramePr>
            <a:graphicFrameLocks/>
          </p:cNvGraphicFramePr>
          <p:nvPr>
            <p:extLst>
              <p:ext uri="{D42A27DB-BD31-4B8C-83A1-F6EECF244321}">
                <p14:modId xmlns:p14="http://schemas.microsoft.com/office/powerpoint/2010/main" val="1549308780"/>
              </p:ext>
            </p:extLst>
          </p:nvPr>
        </p:nvGraphicFramePr>
        <p:xfrm>
          <a:off x="15184" y="3501008"/>
          <a:ext cx="3059289" cy="27015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Об'єкт 8">
            <a:extLst>
              <a:ext uri="{FF2B5EF4-FFF2-40B4-BE49-F238E27FC236}">
                <a16:creationId xmlns:a16="http://schemas.microsoft.com/office/drawing/2014/main" id="{1EDD6B2E-A510-4EDB-99B1-89A8C2FD1A31}"/>
              </a:ext>
            </a:extLst>
          </p:cNvPr>
          <p:cNvGraphicFramePr>
            <a:graphicFrameLocks noChangeAspect="1"/>
          </p:cNvGraphicFramePr>
          <p:nvPr>
            <p:extLst>
              <p:ext uri="{D42A27DB-BD31-4B8C-83A1-F6EECF244321}">
                <p14:modId xmlns:p14="http://schemas.microsoft.com/office/powerpoint/2010/main" val="599200765"/>
              </p:ext>
            </p:extLst>
          </p:nvPr>
        </p:nvGraphicFramePr>
        <p:xfrm>
          <a:off x="2843808" y="3140968"/>
          <a:ext cx="4763602" cy="3645024"/>
        </p:xfrm>
        <a:graphic>
          <a:graphicData uri="http://schemas.openxmlformats.org/presentationml/2006/ole">
            <mc:AlternateContent xmlns:mc="http://schemas.openxmlformats.org/markup-compatibility/2006">
              <mc:Choice xmlns:v="urn:schemas-microsoft-com:vml" Requires="v">
                <p:oleObj name="Graph" r:id="rId3" imgW="3920760" imgH="3000960" progId="Origin50.Graph">
                  <p:embed/>
                </p:oleObj>
              </mc:Choice>
              <mc:Fallback>
                <p:oleObj name="Graph" r:id="rId3" imgW="3920760" imgH="3000960" progId="Origin50.Graph">
                  <p:embed/>
                  <p:pic>
                    <p:nvPicPr>
                      <p:cNvPr id="2" name="Об'єкт 1">
                        <a:extLst>
                          <a:ext uri="{FF2B5EF4-FFF2-40B4-BE49-F238E27FC236}">
                            <a16:creationId xmlns:a16="http://schemas.microsoft.com/office/drawing/2014/main" id="{8C68E1CB-C541-407F-A65A-C7F01D23480D}"/>
                          </a:ext>
                        </a:extLst>
                      </p:cNvPr>
                      <p:cNvPicPr/>
                      <p:nvPr/>
                    </p:nvPicPr>
                    <p:blipFill>
                      <a:blip r:embed="rId4"/>
                      <a:stretch>
                        <a:fillRect/>
                      </a:stretch>
                    </p:blipFill>
                    <p:spPr>
                      <a:xfrm>
                        <a:off x="2843808" y="3140968"/>
                        <a:ext cx="4763602" cy="3645024"/>
                      </a:xfrm>
                      <a:prstGeom prst="rect">
                        <a:avLst/>
                      </a:prstGeom>
                    </p:spPr>
                  </p:pic>
                </p:oleObj>
              </mc:Fallback>
            </mc:AlternateContent>
          </a:graphicData>
        </a:graphic>
      </p:graphicFrame>
      <p:sp>
        <p:nvSpPr>
          <p:cNvPr id="10" name="Прямокутник 9">
            <a:extLst>
              <a:ext uri="{FF2B5EF4-FFF2-40B4-BE49-F238E27FC236}">
                <a16:creationId xmlns:a16="http://schemas.microsoft.com/office/drawing/2014/main" id="{2E145A6F-178E-4D28-9283-E14F190E4C0D}"/>
              </a:ext>
            </a:extLst>
          </p:cNvPr>
          <p:cNvSpPr/>
          <p:nvPr/>
        </p:nvSpPr>
        <p:spPr>
          <a:xfrm>
            <a:off x="7020272" y="4221088"/>
            <a:ext cx="1944216" cy="1492716"/>
          </a:xfrm>
          <a:prstGeom prst="rect">
            <a:avLst/>
          </a:prstGeom>
        </p:spPr>
        <p:txBody>
          <a:bodyPr wrap="square">
            <a:spAutoFit/>
          </a:bodyPr>
          <a:lstStyle/>
          <a:p>
            <a:r>
              <a:rPr lang="en-US" sz="1300" b="1" dirty="0">
                <a:ea typeface="Times New Roman" panose="02020603050405020304" pitchFamily="18" charset="0"/>
              </a:rPr>
              <a:t>HES of </a:t>
            </a:r>
            <a:r>
              <a:rPr lang="en-US" b="1" dirty="0">
                <a:ea typeface="Times New Roman" panose="02020603050405020304" pitchFamily="18" charset="0"/>
              </a:rPr>
              <a:t>the 17H1S steel</a:t>
            </a:r>
            <a:r>
              <a:rPr lang="en-US" sz="1300" b="1" dirty="0">
                <a:ea typeface="Times New Roman" panose="02020603050405020304" pitchFamily="18" charset="0"/>
              </a:rPr>
              <a:t> depending on the displacement rate of </a:t>
            </a:r>
          </a:p>
          <a:p>
            <a:r>
              <a:rPr lang="en-US" sz="1300" b="1" dirty="0">
                <a:ea typeface="Times New Roman" panose="02020603050405020304" pitchFamily="18" charset="0"/>
              </a:rPr>
              <a:t>L–T specimens after hydrogen charging under </a:t>
            </a:r>
            <a:r>
              <a:rPr lang="en-US" sz="1300" b="1" i="1" dirty="0" err="1">
                <a:ea typeface="Times New Roman" panose="02020603050405020304" pitchFamily="18" charset="0"/>
              </a:rPr>
              <a:t>i</a:t>
            </a:r>
            <a:r>
              <a:rPr lang="en-US" sz="1300" b="1" i="1" baseline="-25000" dirty="0" err="1">
                <a:ea typeface="Times New Roman" panose="02020603050405020304" pitchFamily="18" charset="0"/>
              </a:rPr>
              <a:t>cat</a:t>
            </a:r>
            <a:r>
              <a:rPr lang="en-US" sz="1300" b="1" dirty="0">
                <a:ea typeface="Times New Roman" panose="02020603050405020304" pitchFamily="18" charset="0"/>
              </a:rPr>
              <a:t> = 0.05 </a:t>
            </a:r>
            <a:r>
              <a:rPr lang="en-US" sz="1300" b="1" dirty="0" err="1">
                <a:ea typeface="Times New Roman" panose="02020603050405020304" pitchFamily="18" charset="0"/>
              </a:rPr>
              <a:t>mА</a:t>
            </a:r>
            <a:r>
              <a:rPr lang="en-US" sz="1300" b="1" dirty="0">
                <a:ea typeface="Times New Roman" panose="02020603050405020304" pitchFamily="18" charset="0"/>
              </a:rPr>
              <a:t>/сm</a:t>
            </a:r>
            <a:r>
              <a:rPr lang="en-US" sz="1300" b="1" baseline="30000" dirty="0">
                <a:ea typeface="Times New Roman" panose="02020603050405020304" pitchFamily="18" charset="0"/>
              </a:rPr>
              <a:t>2</a:t>
            </a:r>
            <a:r>
              <a:rPr lang="en-US" sz="1300" b="1" dirty="0">
                <a:ea typeface="Times New Roman" panose="02020603050405020304" pitchFamily="18" charset="0"/>
              </a:rPr>
              <a:t> and 1.0 </a:t>
            </a:r>
            <a:r>
              <a:rPr lang="en-US" sz="1300" b="1" dirty="0" err="1">
                <a:ea typeface="Times New Roman" panose="02020603050405020304" pitchFamily="18" charset="0"/>
              </a:rPr>
              <a:t>mА</a:t>
            </a:r>
            <a:r>
              <a:rPr lang="en-US" sz="1300" b="1" dirty="0">
                <a:ea typeface="Times New Roman" panose="02020603050405020304" pitchFamily="18" charset="0"/>
              </a:rPr>
              <a:t>/сm</a:t>
            </a:r>
            <a:r>
              <a:rPr lang="en-US" sz="1300" b="1" baseline="30000" dirty="0">
                <a:ea typeface="Times New Roman" panose="02020603050405020304" pitchFamily="18" charset="0"/>
              </a:rPr>
              <a:t>2</a:t>
            </a:r>
            <a:r>
              <a:rPr lang="en-US" sz="1300" b="1" dirty="0">
                <a:ea typeface="Times New Roman" panose="02020603050405020304" pitchFamily="18" charset="0"/>
              </a:rPr>
              <a:t> </a:t>
            </a:r>
            <a:endParaRPr lang="ru-RU" sz="1300" b="1" dirty="0"/>
          </a:p>
        </p:txBody>
      </p:sp>
      <mc:AlternateContent xmlns:mc="http://schemas.openxmlformats.org/markup-compatibility/2006" xmlns:a14="http://schemas.microsoft.com/office/drawing/2010/main">
        <mc:Choice Requires="a14">
          <p:sp>
            <p:nvSpPr>
              <p:cNvPr id="11" name="Прямокутник 10">
                <a:extLst>
                  <a:ext uri="{FF2B5EF4-FFF2-40B4-BE49-F238E27FC236}">
                    <a16:creationId xmlns:a16="http://schemas.microsoft.com/office/drawing/2014/main" id="{2E84304B-1E9C-4E00-9E98-5A240FCCA347}"/>
                  </a:ext>
                </a:extLst>
              </p:cNvPr>
              <p:cNvSpPr/>
              <p:nvPr/>
            </p:nvSpPr>
            <p:spPr>
              <a:xfrm>
                <a:off x="4788024" y="3573016"/>
                <a:ext cx="2123532" cy="408702"/>
              </a:xfrm>
              <a:prstGeom prst="rect">
                <a:avLst/>
              </a:prstGeom>
            </p:spPr>
            <p:txBody>
              <a:bodyPr wrap="square">
                <a:spAutoFit/>
              </a:bodyPr>
              <a:lstStyle/>
              <a:p>
                <a14:m>
                  <m:oMath xmlns:m="http://schemas.openxmlformats.org/officeDocument/2006/math">
                    <m:sSup>
                      <m:sSupPr>
                        <m:ctrlPr>
                          <a:rPr lang="ru-RU" b="1" i="1">
                            <a:latin typeface="Cambria Math" panose="02040503050406030204" pitchFamily="18" charset="0"/>
                          </a:rPr>
                        </m:ctrlPr>
                      </m:sSupPr>
                      <m:e>
                        <m:r>
                          <a:rPr lang="en-US" b="1" i="1">
                            <a:latin typeface="Cambria Math" panose="02040503050406030204" pitchFamily="18" charset="0"/>
                            <a:ea typeface="Times New Roman" panose="02020603050405020304" pitchFamily="18" charset="0"/>
                            <a:cs typeface="Times New Roman" panose="02020603050405020304" pitchFamily="18" charset="0"/>
                          </a:rPr>
                          <m:t>𝑯𝑬𝑺</m:t>
                        </m:r>
                      </m:e>
                      <m:sup>
                        <m:sSub>
                          <m:sSubPr>
                            <m:ctrlPr>
                              <a:rPr lang="ru-RU" b="1" i="1">
                                <a:effectLst/>
                                <a:latin typeface="Cambria Math" panose="02040503050406030204" pitchFamily="18" charset="0"/>
                              </a:rPr>
                            </m:ctrlPr>
                          </m:sSubPr>
                          <m:e>
                            <m:r>
                              <a:rPr lang="en-US" b="1" i="1">
                                <a:latin typeface="Cambria Math" panose="02040503050406030204" pitchFamily="18" charset="0"/>
                                <a:ea typeface="Times New Roman" panose="02020603050405020304" pitchFamily="18" charset="0"/>
                                <a:cs typeface="Times New Roman" panose="02020603050405020304" pitchFamily="18" charset="0"/>
                              </a:rPr>
                              <m:t>𝑱</m:t>
                            </m:r>
                          </m:e>
                          <m:sub>
                            <m:r>
                              <a:rPr lang="en-US" b="1" i="1">
                                <a:latin typeface="Cambria Math" panose="02040503050406030204" pitchFamily="18" charset="0"/>
                                <a:ea typeface="Times New Roman" panose="02020603050405020304" pitchFamily="18" charset="0"/>
                                <a:cs typeface="Times New Roman" panose="02020603050405020304" pitchFamily="18" charset="0"/>
                              </a:rPr>
                              <m:t>𝒄𝒓</m:t>
                            </m:r>
                          </m:sub>
                        </m:sSub>
                      </m:sup>
                    </m:sSup>
                    <m:r>
                      <a:rPr lang="en-US" b="1">
                        <a:latin typeface="Cambria Math" panose="02040503050406030204" pitchFamily="18" charset="0"/>
                        <a:ea typeface="Times New Roman" panose="02020603050405020304" pitchFamily="18" charset="0"/>
                        <a:cs typeface="Times New Roman" panose="02020603050405020304" pitchFamily="18" charset="0"/>
                      </a:rPr>
                      <m:t>=(</m:t>
                    </m:r>
                    <m:r>
                      <a:rPr lang="en-US" b="1" i="1">
                        <a:latin typeface="Cambria Math" panose="02040503050406030204" pitchFamily="18" charset="0"/>
                        <a:ea typeface="Times New Roman" panose="02020603050405020304" pitchFamily="18" charset="0"/>
                        <a:cs typeface="Times New Roman" panose="02020603050405020304" pitchFamily="18" charset="0"/>
                      </a:rPr>
                      <m:t>𝟏</m:t>
                    </m:r>
                    <m:r>
                      <a:rPr lang="en-US" b="1" i="1">
                        <a:latin typeface="Cambria Math" panose="02040503050406030204" pitchFamily="18" charset="0"/>
                        <a:ea typeface="Times New Roman" panose="02020603050405020304" pitchFamily="18" charset="0"/>
                        <a:cs typeface="Times New Roman" panose="02020603050405020304" pitchFamily="18" charset="0"/>
                      </a:rPr>
                      <m:t>−</m:t>
                    </m:r>
                    <m:f>
                      <m:fPr>
                        <m:ctrlPr>
                          <a:rPr lang="ru-RU" b="1" i="1">
                            <a:effectLst/>
                            <a:latin typeface="Cambria Math" panose="02040503050406030204" pitchFamily="18" charset="0"/>
                          </a:rPr>
                        </m:ctrlPr>
                      </m:fPr>
                      <m:num>
                        <m:sSubSup>
                          <m:sSubSupPr>
                            <m:ctrlPr>
                              <a:rPr lang="ru-RU" b="1" i="1">
                                <a:effectLst/>
                                <a:latin typeface="Cambria Math" panose="02040503050406030204" pitchFamily="18" charset="0"/>
                              </a:rPr>
                            </m:ctrlPr>
                          </m:sSubSupPr>
                          <m:e>
                            <m:r>
                              <a:rPr lang="en-US" b="1" i="1">
                                <a:latin typeface="Cambria Math" panose="02040503050406030204" pitchFamily="18" charset="0"/>
                                <a:ea typeface="Times New Roman" panose="02020603050405020304" pitchFamily="18" charset="0"/>
                                <a:cs typeface="Times New Roman" panose="02020603050405020304" pitchFamily="18" charset="0"/>
                              </a:rPr>
                              <m:t>𝑱</m:t>
                            </m:r>
                          </m:e>
                          <m:sub>
                            <m:r>
                              <a:rPr lang="en-US" b="1" i="1">
                                <a:latin typeface="Cambria Math" panose="02040503050406030204" pitchFamily="18" charset="0"/>
                                <a:ea typeface="Times New Roman" panose="02020603050405020304" pitchFamily="18" charset="0"/>
                                <a:cs typeface="Times New Roman" panose="02020603050405020304" pitchFamily="18" charset="0"/>
                              </a:rPr>
                              <m:t>𝒄𝒓</m:t>
                            </m:r>
                          </m:sub>
                          <m:sup>
                            <m:r>
                              <a:rPr lang="en-US" b="1" i="1">
                                <a:latin typeface="Cambria Math" panose="02040503050406030204" pitchFamily="18" charset="0"/>
                                <a:ea typeface="Times New Roman" panose="02020603050405020304" pitchFamily="18" charset="0"/>
                                <a:cs typeface="Times New Roman" panose="02020603050405020304" pitchFamily="18" charset="0"/>
                              </a:rPr>
                              <m:t>𝑯</m:t>
                            </m:r>
                          </m:sup>
                        </m:sSubSup>
                      </m:num>
                      <m:den>
                        <m:sSub>
                          <m:sSubPr>
                            <m:ctrlPr>
                              <a:rPr lang="ru-RU" b="1" i="1">
                                <a:effectLst/>
                                <a:latin typeface="Cambria Math" panose="02040503050406030204" pitchFamily="18" charset="0"/>
                              </a:rPr>
                            </m:ctrlPr>
                          </m:sSubPr>
                          <m:e>
                            <m:r>
                              <a:rPr lang="en-US" b="1" i="1">
                                <a:latin typeface="Cambria Math" panose="02040503050406030204" pitchFamily="18" charset="0"/>
                                <a:ea typeface="Times New Roman" panose="02020603050405020304" pitchFamily="18" charset="0"/>
                                <a:cs typeface="Times New Roman" panose="02020603050405020304" pitchFamily="18" charset="0"/>
                              </a:rPr>
                              <m:t>𝑱</m:t>
                            </m:r>
                          </m:e>
                          <m:sub>
                            <m:r>
                              <a:rPr lang="en-US" b="1" i="1">
                                <a:latin typeface="Cambria Math" panose="02040503050406030204" pitchFamily="18" charset="0"/>
                                <a:ea typeface="Times New Roman" panose="02020603050405020304" pitchFamily="18" charset="0"/>
                                <a:cs typeface="Times New Roman" panose="02020603050405020304" pitchFamily="18" charset="0"/>
                              </a:rPr>
                              <m:t>𝒄𝒓</m:t>
                            </m:r>
                          </m:sub>
                        </m:sSub>
                      </m:den>
                    </m:f>
                    <m:r>
                      <a:rPr lang="en-US" b="1" i="1">
                        <a:latin typeface="Cambria Math" panose="02040503050406030204" pitchFamily="18" charset="0"/>
                        <a:ea typeface="Times New Roman" panose="02020603050405020304" pitchFamily="18" charset="0"/>
                        <a:cs typeface="Times New Roman" panose="02020603050405020304" pitchFamily="18" charset="0"/>
                      </a:rPr>
                      <m:t>)·</m:t>
                    </m:r>
                    <m:r>
                      <a:rPr lang="en-US" b="1" i="1">
                        <a:latin typeface="Cambria Math" panose="02040503050406030204" pitchFamily="18" charset="0"/>
                        <a:ea typeface="Times New Roman" panose="02020603050405020304" pitchFamily="18" charset="0"/>
                        <a:cs typeface="Times New Roman" panose="02020603050405020304" pitchFamily="18" charset="0"/>
                      </a:rPr>
                      <m:t>𝟏𝟎𝟎</m:t>
                    </m:r>
                    <m:r>
                      <a:rPr lang="en-US" b="1"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b="1" dirty="0">
                    <a:ea typeface="Times New Roman" panose="02020603050405020304" pitchFamily="18" charset="0"/>
                  </a:rPr>
                  <a:t> </a:t>
                </a:r>
                <a:endParaRPr lang="ru-RU" b="1" dirty="0"/>
              </a:p>
            </p:txBody>
          </p:sp>
        </mc:Choice>
        <mc:Fallback xmlns="">
          <p:sp>
            <p:nvSpPr>
              <p:cNvPr id="11" name="Прямокутник 10">
                <a:extLst>
                  <a:ext uri="{FF2B5EF4-FFF2-40B4-BE49-F238E27FC236}">
                    <a16:creationId xmlns:a16="http://schemas.microsoft.com/office/drawing/2014/main" id="{2E84304B-1E9C-4E00-9E98-5A240FCCA347}"/>
                  </a:ext>
                </a:extLst>
              </p:cNvPr>
              <p:cNvSpPr>
                <a:spLocks noRot="1" noChangeAspect="1" noMove="1" noResize="1" noEditPoints="1" noAdjustHandles="1" noChangeArrowheads="1" noChangeShapeType="1" noTextEdit="1"/>
              </p:cNvSpPr>
              <p:nvPr/>
            </p:nvSpPr>
            <p:spPr>
              <a:xfrm>
                <a:off x="4788024" y="3573016"/>
                <a:ext cx="2123532" cy="408702"/>
              </a:xfrm>
              <a:prstGeom prst="rect">
                <a:avLst/>
              </a:prstGeom>
              <a:blipFill>
                <a:blip r:embed="rId6"/>
                <a:stretch>
                  <a:fillRect/>
                </a:stretch>
              </a:blipFill>
            </p:spPr>
            <p:txBody>
              <a:bodyPr/>
              <a:lstStyle/>
              <a:p>
                <a:r>
                  <a:rPr lang="ru-RU">
                    <a:noFill/>
                  </a:rPr>
                  <a:t> </a:t>
                </a:r>
              </a:p>
            </p:txBody>
          </p:sp>
        </mc:Fallback>
      </mc:AlternateContent>
      <p:sp>
        <p:nvSpPr>
          <p:cNvPr id="12" name="Rectangle 3">
            <a:extLst>
              <a:ext uri="{FF2B5EF4-FFF2-40B4-BE49-F238E27FC236}">
                <a16:creationId xmlns:a16="http://schemas.microsoft.com/office/drawing/2014/main" id="{BBD25EEF-6B0A-42CD-BA7F-DE212ACD691A}"/>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10</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13" name="Picture 2" descr="Inmech">
            <a:extLst>
              <a:ext uri="{FF2B5EF4-FFF2-40B4-BE49-F238E27FC236}">
                <a16:creationId xmlns:a16="http://schemas.microsoft.com/office/drawing/2014/main" id="{05ADDB5D-5B33-4ECE-9D3F-2E44C091BC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pic>
        <p:nvPicPr>
          <p:cNvPr id="14" name="Picture 2">
            <a:extLst>
              <a:ext uri="{FF2B5EF4-FFF2-40B4-BE49-F238E27FC236}">
                <a16:creationId xmlns:a16="http://schemas.microsoft.com/office/drawing/2014/main" id="{15C4F4D5-0670-43CC-A0B4-297B3E717D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Заголовок 1">
            <a:extLst>
              <a:ext uri="{FF2B5EF4-FFF2-40B4-BE49-F238E27FC236}">
                <a16:creationId xmlns:a16="http://schemas.microsoft.com/office/drawing/2014/main" id="{75F78245-03FB-490E-AE12-8A2F4D23E2D0}"/>
              </a:ext>
            </a:extLst>
          </p:cNvPr>
          <p:cNvSpPr txBox="1">
            <a:spLocks/>
          </p:cNvSpPr>
          <p:nvPr/>
        </p:nvSpPr>
        <p:spPr bwMode="auto">
          <a:xfrm>
            <a:off x="2051720" y="80628"/>
            <a:ext cx="5112568" cy="720080"/>
          </a:xfrm>
          <a:prstGeom prst="rect">
            <a:avLst/>
          </a:prstGeom>
          <a:noFill/>
          <a:ln w="9525">
            <a:noFill/>
            <a:miter lim="800000"/>
            <a:headEnd/>
            <a:tailEnd/>
          </a:ln>
          <a:effectLst/>
        </p:spPr>
        <p:txBody>
          <a:bodyPr lIns="92075" tIns="46038" rIns="92075" bIns="46038" anchor="ctr"/>
          <a:lst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a:lstStyle>
          <a:p>
            <a:pPr algn="ctr">
              <a:defRPr/>
            </a:pPr>
            <a:r>
              <a:rPr lang="en-US" altLang="uk-UA" sz="2000" b="1" i="0" dirty="0">
                <a:solidFill>
                  <a:srgbClr val="132463"/>
                </a:solidFill>
                <a:effectLst/>
                <a:latin typeface="Times New Roman" pitchFamily="18" charset="0"/>
                <a:ea typeface="+mn-ea"/>
                <a:cs typeface="Times New Roman" panose="02020603050405020304" pitchFamily="18" charset="0"/>
              </a:rPr>
              <a:t>Hydrogen influence on fracture toughness of pipeline steels</a:t>
            </a:r>
            <a:endParaRPr lang="uk-UA" altLang="uk-UA" sz="2000" b="1" i="0" dirty="0">
              <a:solidFill>
                <a:srgbClr val="132463"/>
              </a:solidFill>
              <a:effectLst/>
              <a:latin typeface="Times New Roman" pitchFamily="18" charset="0"/>
              <a:ea typeface="+mn-ea"/>
              <a:cs typeface="Times New Roman" panose="02020603050405020304" pitchFamily="18" charset="0"/>
            </a:endParaRPr>
          </a:p>
        </p:txBody>
      </p:sp>
      <p:sp>
        <p:nvSpPr>
          <p:cNvPr id="16" name="Прямокутник 15">
            <a:extLst>
              <a:ext uri="{FF2B5EF4-FFF2-40B4-BE49-F238E27FC236}">
                <a16:creationId xmlns:a16="http://schemas.microsoft.com/office/drawing/2014/main" id="{245FC652-3434-4990-92C2-5F69B5360A74}"/>
              </a:ext>
            </a:extLst>
          </p:cNvPr>
          <p:cNvSpPr/>
          <p:nvPr/>
        </p:nvSpPr>
        <p:spPr>
          <a:xfrm>
            <a:off x="395536" y="6093296"/>
            <a:ext cx="2571538" cy="276999"/>
          </a:xfrm>
          <a:prstGeom prst="rect">
            <a:avLst/>
          </a:prstGeom>
        </p:spPr>
        <p:txBody>
          <a:bodyPr wrap="none">
            <a:spAutoFit/>
          </a:bodyPr>
          <a:lstStyle/>
          <a:p>
            <a:r>
              <a:rPr lang="en-GB" b="1" dirty="0">
                <a:ea typeface="Calibri" panose="020F0502020204030204" pitchFamily="34" charset="0"/>
              </a:rPr>
              <a:t>D</a:t>
            </a:r>
            <a:r>
              <a:rPr lang="uk-UA" b="1" dirty="0" err="1">
                <a:ea typeface="Calibri" panose="020F0502020204030204" pitchFamily="34" charset="0"/>
              </a:rPr>
              <a:t>isplacement</a:t>
            </a:r>
            <a:r>
              <a:rPr lang="uk-UA" b="1" dirty="0">
                <a:ea typeface="Calibri" panose="020F0502020204030204" pitchFamily="34" charset="0"/>
              </a:rPr>
              <a:t> </a:t>
            </a:r>
            <a:r>
              <a:rPr lang="uk-UA" b="1" dirty="0" err="1">
                <a:ea typeface="Calibri" panose="020F0502020204030204" pitchFamily="34" charset="0"/>
              </a:rPr>
              <a:t>rate</a:t>
            </a:r>
            <a:r>
              <a:rPr lang="en-GB" b="1" dirty="0">
                <a:ea typeface="Calibri" panose="020F0502020204030204" pitchFamily="34" charset="0"/>
              </a:rPr>
              <a:t> -  </a:t>
            </a:r>
            <a:r>
              <a:rPr lang="uk-UA" b="1" dirty="0">
                <a:ea typeface="Calibri" panose="020F0502020204030204" pitchFamily="34" charset="0"/>
              </a:rPr>
              <a:t>0.005 mm/</a:t>
            </a:r>
            <a:r>
              <a:rPr lang="uk-UA" b="1" dirty="0" err="1">
                <a:ea typeface="Calibri" panose="020F0502020204030204" pitchFamily="34" charset="0"/>
              </a:rPr>
              <a:t>min</a:t>
            </a:r>
            <a:endParaRPr lang="ru-RU" dirty="0"/>
          </a:p>
        </p:txBody>
      </p:sp>
    </p:spTree>
    <p:extLst>
      <p:ext uri="{BB962C8B-B14F-4D97-AF65-F5344CB8AC3E}">
        <p14:creationId xmlns:p14="http://schemas.microsoft.com/office/powerpoint/2010/main" val="230544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7D2B1A64-DAFE-42F0-8457-9629817E34F0}"/>
              </a:ext>
            </a:extLst>
          </p:cNvPr>
          <p:cNvSpPr>
            <a:spLocks noChangeArrowheads="1"/>
          </p:cNvSpPr>
          <p:nvPr/>
        </p:nvSpPr>
        <p:spPr bwMode="auto">
          <a:xfrm>
            <a:off x="0" y="90488"/>
            <a:ext cx="184150" cy="276225"/>
          </a:xfrm>
          <a:prstGeom prst="rect">
            <a:avLst/>
          </a:prstGeom>
          <a:noFill/>
          <a:ln>
            <a:noFill/>
          </a:ln>
        </p:spPr>
        <p:txBody>
          <a:bodyPr wrap="none" anchor="ctr">
            <a:spAutoFit/>
          </a:bodyPr>
          <a:lstStyle>
            <a:lvl1pPr>
              <a:spcBef>
                <a:spcPct val="20000"/>
              </a:spcBef>
              <a:buClr>
                <a:schemeClr val="tx2"/>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tx1"/>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u"/>
              <a:defRPr sz="2400">
                <a:solidFill>
                  <a:schemeClr val="tx1"/>
                </a:solidFill>
                <a:latin typeface="Times New Roman" panose="02020603050405020304" pitchFamily="18" charset="0"/>
              </a:defRPr>
            </a:lvl3pPr>
            <a:lvl4pPr marL="1600200" indent="-228600">
              <a:spcBef>
                <a:spcPct val="20000"/>
              </a:spcBef>
              <a:buClr>
                <a:schemeClr val="tx1"/>
              </a:buClr>
              <a:buSzPct val="65000"/>
              <a:buFont typeface="Monotype Sorts" pitchFamily="2" charset="2"/>
              <a:buChar char="u"/>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u"/>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9pPr>
          </a:lstStyle>
          <a:p>
            <a:pPr eaLnBrk="1" fontAlgn="auto" hangingPunct="1">
              <a:spcBef>
                <a:spcPct val="0"/>
              </a:spcBef>
              <a:spcAft>
                <a:spcPts val="0"/>
              </a:spcAft>
              <a:buClrTx/>
              <a:buSzTx/>
              <a:buFontTx/>
              <a:buNone/>
              <a:defRPr/>
            </a:pPr>
            <a:endParaRPr lang="uk-UA" altLang="ru-RU" sz="1200" kern="0"/>
          </a:p>
        </p:txBody>
      </p:sp>
      <p:graphicFrame>
        <p:nvGraphicFramePr>
          <p:cNvPr id="5" name="Group 637">
            <a:extLst>
              <a:ext uri="{FF2B5EF4-FFF2-40B4-BE49-F238E27FC236}">
                <a16:creationId xmlns:a16="http://schemas.microsoft.com/office/drawing/2014/main" id="{37F996BB-1D4F-478E-8A24-4672ED3402A7}"/>
              </a:ext>
            </a:extLst>
          </p:cNvPr>
          <p:cNvGraphicFramePr>
            <a:graphicFrameLocks noGrp="1"/>
          </p:cNvGraphicFramePr>
          <p:nvPr>
            <p:extLst>
              <p:ext uri="{D42A27DB-BD31-4B8C-83A1-F6EECF244321}">
                <p14:modId xmlns:p14="http://schemas.microsoft.com/office/powerpoint/2010/main" val="3787645312"/>
              </p:ext>
            </p:extLst>
          </p:nvPr>
        </p:nvGraphicFramePr>
        <p:xfrm>
          <a:off x="457121" y="2567542"/>
          <a:ext cx="6576686" cy="1929130"/>
        </p:xfrm>
        <a:graphic>
          <a:graphicData uri="http://schemas.openxmlformats.org/drawingml/2006/table">
            <a:tbl>
              <a:tblPr/>
              <a:tblGrid>
                <a:gridCol w="1680142">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3167185311"/>
                    </a:ext>
                  </a:extLst>
                </a:gridCol>
              </a:tblGrid>
              <a:tr h="348142">
                <a:tc>
                  <a:txBody>
                    <a:bodyPr/>
                    <a:lstStyle/>
                    <a:p>
                      <a:pPr marL="0" marR="0" lvl="0" indent="0" algn="ctr" defTabSz="914400" rtl="0" eaLnBrk="1" fontAlgn="base" latinLnBrk="0" hangingPunct="0">
                        <a:lnSpc>
                          <a:spcPct val="100000"/>
                        </a:lnSpc>
                        <a:spcBef>
                          <a:spcPts val="400"/>
                        </a:spcBef>
                        <a:spcAft>
                          <a:spcPts val="40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Steel state</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ts val="400"/>
                        </a:spcBef>
                        <a:spcAft>
                          <a:spcPts val="400"/>
                        </a:spcAft>
                        <a:buClrTx/>
                        <a:buSzTx/>
                        <a:buFontTx/>
                        <a:buNone/>
                        <a:tabLst/>
                      </a:pPr>
                      <a:r>
                        <a:rPr kumimoji="0" lang="en-US" sz="1400" b="1" i="0" u="none" strike="noStrike" cap="none" normalizeH="0" baseline="0" dirty="0" err="1">
                          <a:ln>
                            <a:noFill/>
                          </a:ln>
                          <a:solidFill>
                            <a:schemeClr val="tx1"/>
                          </a:solidFill>
                          <a:effectLst/>
                          <a:latin typeface="Times New Roman" pitchFamily="18" charset="0"/>
                          <a:cs typeface="Times New Roman" pitchFamily="18" charset="0"/>
                        </a:rPr>
                        <a:t>Envi</a:t>
                      </a: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r>
                        <a:rPr kumimoji="0" lang="en-US" sz="1400" b="1" i="0" u="none" strike="noStrike" cap="none" normalizeH="0" baseline="0" dirty="0" err="1">
                          <a:ln>
                            <a:noFill/>
                          </a:ln>
                          <a:solidFill>
                            <a:schemeClr val="tx1"/>
                          </a:solidFill>
                          <a:effectLst/>
                          <a:latin typeface="Times New Roman" pitchFamily="18" charset="0"/>
                          <a:cs typeface="Times New Roman" pitchFamily="18" charset="0"/>
                        </a:rPr>
                        <a:t>ronment</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pPr>
                      <a:r>
                        <a:rPr lang="en-GB" sz="1400" b="1" dirty="0" err="1">
                          <a:effectLst/>
                          <a:latin typeface="Times New Roman" panose="02020603050405020304" pitchFamily="18" charset="0"/>
                          <a:ea typeface="SimSun" panose="02010600030101010101" pitchFamily="2" charset="-122"/>
                        </a:rPr>
                        <a:t>σ</a:t>
                      </a:r>
                      <a:r>
                        <a:rPr lang="en-GB" sz="1400" b="1" baseline="-25000" dirty="0" err="1">
                          <a:effectLst/>
                          <a:latin typeface="Times New Roman" panose="02020603050405020304" pitchFamily="18" charset="0"/>
                          <a:ea typeface="SimSun" panose="02010600030101010101" pitchFamily="2" charset="-122"/>
                        </a:rPr>
                        <a:t>UTS</a:t>
                      </a:r>
                      <a:r>
                        <a:rPr lang="en-GB" sz="1400" b="1" dirty="0">
                          <a:effectLst/>
                          <a:latin typeface="Times New Roman" panose="02020603050405020304" pitchFamily="18" charset="0"/>
                          <a:ea typeface="SimSun" panose="02010600030101010101" pitchFamily="2" charset="-122"/>
                        </a:rPr>
                        <a:t>, MPa</a:t>
                      </a:r>
                      <a:endParaRPr lang="ru-RU" sz="1400" b="1" dirty="0">
                        <a:effectLst/>
                        <a:latin typeface="Times New Roman" panose="02020603050405020304" pitchFamily="18" charset="0"/>
                        <a:ea typeface="SimSun" panose="02010600030101010101" pitchFamily="2" charset="-122"/>
                      </a:endParaRPr>
                    </a:p>
                  </a:txBody>
                  <a:tcPr marT="45740" marB="4574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err="1">
                          <a:ln>
                            <a:noFill/>
                          </a:ln>
                          <a:solidFill>
                            <a:schemeClr val="bg1">
                              <a:lumMod val="10000"/>
                            </a:schemeClr>
                          </a:solidFill>
                          <a:effectLst/>
                          <a:latin typeface="Times New Roman" panose="02020603050405020304" pitchFamily="18" charset="0"/>
                          <a:cs typeface="Times New Roman" panose="02020603050405020304" pitchFamily="18" charset="0"/>
                        </a:rPr>
                        <a:t>σ</a:t>
                      </a:r>
                      <a:r>
                        <a:rPr kumimoji="0" lang="en-GB" sz="1400" b="1" i="0" u="none" strike="noStrike" cap="none" normalizeH="0" baseline="-30000" dirty="0" err="1">
                          <a:ln>
                            <a:noFill/>
                          </a:ln>
                          <a:solidFill>
                            <a:schemeClr val="bg1">
                              <a:lumMod val="10000"/>
                            </a:schemeClr>
                          </a:solidFill>
                          <a:effectLst/>
                          <a:latin typeface="Times New Roman" panose="02020603050405020304" pitchFamily="18" charset="0"/>
                          <a:cs typeface="Times New Roman" panose="02020603050405020304" pitchFamily="18" charset="0"/>
                        </a:rPr>
                        <a:t>Y</a:t>
                      </a: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MPa</a:t>
                      </a:r>
                    </a:p>
                  </a:txBody>
                  <a:tcPr marT="45740" marB="4574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00"/>
                        </a:spcBef>
                        <a:spcAft>
                          <a:spcPts val="400"/>
                        </a:spcAft>
                        <a:buClr>
                          <a:schemeClr val="tx2"/>
                        </a:buClr>
                        <a:buSzPct val="75000"/>
                        <a:buFont typeface="Monotype Sorts" pitchFamily="2" charset="2"/>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RA</a:t>
                      </a:r>
                      <a:r>
                        <a:rPr kumimoji="0" lang="uk-UA" sz="1400" b="1" i="0" u="none" strike="noStrike" cap="none" normalizeH="0" baseline="0" dirty="0">
                          <a:ln>
                            <a:noFill/>
                          </a:ln>
                          <a:solidFill>
                            <a:schemeClr val="tx1"/>
                          </a:solidFill>
                          <a:effectLst/>
                          <a:latin typeface="Times New Roman" pitchFamily="18" charset="0"/>
                          <a:cs typeface="Times New Roman" pitchFamily="18" charset="0"/>
                        </a:rPr>
                        <a:t>, %</a:t>
                      </a:r>
                      <a:endParaRPr kumimoji="0" lang="ru-RU" sz="1400" b="1" i="0" u="none" strike="noStrike" cap="none" normalizeH="0" baseline="30000" dirty="0">
                        <a:ln>
                          <a:noFill/>
                        </a:ln>
                        <a:solidFill>
                          <a:schemeClr val="tx1"/>
                        </a:solidFill>
                        <a:effectLst/>
                        <a:latin typeface="Times New Roman" pitchFamily="18" charset="0"/>
                        <a:cs typeface="Times New Roman" pitchFamily="18" charset="0"/>
                      </a:endParaRPr>
                    </a:p>
                  </a:txBody>
                  <a:tcPr marT="45740" marB="4574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lang="en-US" sz="1400" b="1" kern="1200" baseline="0" dirty="0">
                          <a:solidFill>
                            <a:schemeClr val="tx1"/>
                          </a:solidFill>
                          <a:latin typeface="Times New Roman" panose="02020603050405020304" pitchFamily="18" charset="0"/>
                          <a:ea typeface="+mn-ea"/>
                          <a:cs typeface="Times New Roman" panose="02020603050405020304" pitchFamily="18" charset="0"/>
                        </a:rPr>
                        <a:t>KCV, J/cm</a:t>
                      </a:r>
                      <a:r>
                        <a:rPr lang="en-US" sz="1400" b="1" kern="1200" baseline="30000" dirty="0">
                          <a:solidFill>
                            <a:schemeClr val="tx1"/>
                          </a:solidFill>
                          <a:latin typeface="Times New Roman" panose="02020603050405020304" pitchFamily="18" charset="0"/>
                          <a:ea typeface="+mn-ea"/>
                          <a:cs typeface="Times New Roman" panose="02020603050405020304" pitchFamily="18" charset="0"/>
                        </a:rPr>
                        <a:t>2</a:t>
                      </a:r>
                      <a:endPar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ts val="100"/>
                        </a:spcBef>
                        <a:spcAft>
                          <a:spcPts val="100"/>
                        </a:spcAft>
                        <a:buClrTx/>
                        <a:buSzTx/>
                        <a:buFontTx/>
                        <a:buNone/>
                        <a:tabLst/>
                      </a:pPr>
                      <a:r>
                        <a:rPr kumimoji="0" lang="en-US" sz="1400" b="1" i="1" u="none" strike="noStrike" cap="none" normalizeH="0" baseline="0" dirty="0">
                          <a:ln>
                            <a:noFill/>
                          </a:ln>
                          <a:solidFill>
                            <a:schemeClr val="tx1"/>
                          </a:solidFill>
                          <a:effectLst/>
                          <a:latin typeface="Times New Roman" pitchFamily="18" charset="0"/>
                          <a:cs typeface="Times New Roman" pitchFamily="18" charset="0"/>
                        </a:rPr>
                        <a:t>J</a:t>
                      </a:r>
                      <a:r>
                        <a:rPr kumimoji="0" lang="en-US" sz="1400" b="1" i="0" u="none" strike="noStrike" cap="none" normalizeH="0" baseline="-25000" dirty="0">
                          <a:ln>
                            <a:noFill/>
                          </a:ln>
                          <a:solidFill>
                            <a:schemeClr val="tx1"/>
                          </a:solidFill>
                          <a:effectLst/>
                          <a:latin typeface="Times New Roman" pitchFamily="18" charset="0"/>
                          <a:cs typeface="Times New Roman" pitchFamily="18" charset="0"/>
                        </a:rPr>
                        <a:t>0.2</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 N</a:t>
                      </a: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mm</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ts val="100"/>
                        </a:spcBef>
                        <a:spcAft>
                          <a:spcPts val="100"/>
                        </a:spcAft>
                        <a:buClrTx/>
                        <a:buSzTx/>
                        <a:buFontTx/>
                        <a:buNone/>
                        <a:tabLst/>
                      </a:pPr>
                      <a:r>
                        <a:rPr kumimoji="0" lang="en-US" sz="1400" b="1" kern="1200" dirty="0">
                          <a:solidFill>
                            <a:schemeClr val="tx1"/>
                          </a:solidFill>
                          <a:effectLst/>
                          <a:latin typeface="Times New Roman" panose="02020603050405020304" pitchFamily="18" charset="0"/>
                          <a:ea typeface="+mn-ea"/>
                          <a:cs typeface="Times New Roman" panose="02020603050405020304" pitchFamily="18" charset="0"/>
                        </a:rPr>
                        <a:t>β</a:t>
                      </a:r>
                      <a:r>
                        <a:rPr kumimoji="0" lang="en-US" sz="1400" b="1" kern="1200" baseline="-25000" dirty="0">
                          <a:solidFill>
                            <a:schemeClr val="tx1"/>
                          </a:solidFill>
                          <a:effectLst/>
                          <a:latin typeface="Times New Roman" panose="02020603050405020304" pitchFamily="18" charset="0"/>
                          <a:ea typeface="+mn-ea"/>
                          <a:cs typeface="Times New Roman" panose="02020603050405020304" pitchFamily="18" charset="0"/>
                        </a:rPr>
                        <a:t>SCC</a:t>
                      </a:r>
                      <a:r>
                        <a:rPr kumimoji="0" lang="en-US" sz="1400" b="1" kern="1200" dirty="0">
                          <a:solidFill>
                            <a:schemeClr val="tx1"/>
                          </a:solidFill>
                          <a:effectLst/>
                          <a:latin typeface="Times New Roman" panose="02020603050405020304" pitchFamily="18" charset="0"/>
                          <a:ea typeface="+mn-ea"/>
                          <a:cs typeface="Times New Roman" panose="02020603050405020304" pitchFamily="18" charset="0"/>
                        </a:rPr>
                        <a:t>, %</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pPr>
                      <a:r>
                        <a:rPr kumimoji="0" lang="en-US" altLang="ru-RU" sz="1400" b="1" i="0" u="none" strike="noStrike" kern="1200" cap="none" normalizeH="0" baseline="0" dirty="0">
                          <a:ln>
                            <a:noFill/>
                          </a:ln>
                          <a:solidFill>
                            <a:schemeClr val="tx1"/>
                          </a:solidFill>
                          <a:effectLst/>
                          <a:latin typeface="Times New Roman" pitchFamily="18" charset="0"/>
                          <a:ea typeface="+mn-ea"/>
                          <a:cs typeface="Times New Roman" pitchFamily="18" charset="0"/>
                        </a:rPr>
                        <a:t>As-delivered state</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0">
                        <a:lnSpc>
                          <a:spcPct val="100000"/>
                        </a:lnSpc>
                        <a:spcBef>
                          <a:spcPts val="400"/>
                        </a:spcBef>
                        <a:spcAft>
                          <a:spcPts val="40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Air</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53</a:t>
                      </a:r>
                      <a:r>
                        <a:rPr kumimoji="0" lang="uk-UA" sz="1400" b="1" i="0" u="none" strike="noStrike" cap="none" normalizeH="0" baseline="0">
                          <a:ln>
                            <a:noFill/>
                          </a:ln>
                          <a:solidFill>
                            <a:schemeClr val="tx1"/>
                          </a:solidFill>
                          <a:effectLst/>
                          <a:latin typeface="Times New Roman" pitchFamily="18" charset="0"/>
                          <a:cs typeface="Times New Roman" pitchFamily="18" charset="0"/>
                        </a:rPr>
                        <a:t>1</a:t>
                      </a:r>
                      <a:endParaRPr kumimoji="0" lang="ru-RU" sz="14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428</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71</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129</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322</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pPr>
                      <a:r>
                        <a:rPr kumimoji="0" lang="en-US" sz="1400" b="1" i="0" u="none" strike="noStrike" kern="1200" cap="none" normalizeH="0" baseline="0" dirty="0">
                          <a:ln>
                            <a:noFill/>
                          </a:ln>
                          <a:solidFill>
                            <a:schemeClr val="tx1"/>
                          </a:solidFill>
                          <a:effectLst/>
                          <a:latin typeface="Times New Roman" pitchFamily="18" charset="0"/>
                          <a:ea typeface="+mn-ea"/>
                          <a:cs typeface="Times New Roman" pitchFamily="18" charset="0"/>
                        </a:rPr>
                        <a:t>LTT</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vMerge="1">
                  <a:txBody>
                    <a:bodyPr/>
                    <a:lstStyle/>
                    <a:p>
                      <a:endParaRPr lang="uk-UA"/>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cs typeface="Times New Roman" pitchFamily="18" charset="0"/>
                        </a:rPr>
                        <a:t>535</a:t>
                      </a:r>
                      <a:endParaRPr kumimoji="0" lang="ru-RU" sz="14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cs typeface="Times New Roman" pitchFamily="18" charset="0"/>
                        </a:rPr>
                        <a:t>433</a:t>
                      </a:r>
                      <a:endParaRPr kumimoji="0" lang="ru-RU" sz="14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72</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125</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330</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defRPr/>
                      </a:pPr>
                      <a:r>
                        <a:rPr kumimoji="0" lang="en-US" sz="1400" b="1" i="0" u="none" strike="noStrike" kern="1200" cap="none" normalizeH="0" baseline="0" dirty="0">
                          <a:ln>
                            <a:noFill/>
                          </a:ln>
                          <a:solidFill>
                            <a:schemeClr val="tx1"/>
                          </a:solidFill>
                          <a:effectLst/>
                          <a:latin typeface="Times New Roman" pitchFamily="18" charset="0"/>
                          <a:ea typeface="+mn-ea"/>
                          <a:cs typeface="Times New Roman" pitchFamily="18" charset="0"/>
                        </a:rPr>
                        <a:t>PEH + LTT</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vMerge="1">
                  <a:txBody>
                    <a:bodyPr/>
                    <a:lstStyle/>
                    <a:p>
                      <a:endParaRPr lang="uk-UA"/>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533</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cs typeface="Times New Roman" pitchFamily="18" charset="0"/>
                        </a:rPr>
                        <a:t>435</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74</a:t>
                      </a:r>
                      <a:endParaRPr kumimoji="0" lang="ru-RU"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131</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286</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pPr>
                      <a:r>
                        <a:rPr kumimoji="0" lang="en-US" altLang="ru-RU" sz="1400" b="1" i="0" u="none" strike="noStrike" kern="1200" cap="none" normalizeH="0" baseline="0" dirty="0">
                          <a:ln>
                            <a:noFill/>
                          </a:ln>
                          <a:solidFill>
                            <a:schemeClr val="tx1"/>
                          </a:solidFill>
                          <a:effectLst/>
                          <a:latin typeface="Times New Roman" pitchFamily="18" charset="0"/>
                          <a:ea typeface="+mn-ea"/>
                          <a:cs typeface="Times New Roman" pitchFamily="18" charset="0"/>
                        </a:rPr>
                        <a:t>As-delivered state</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0">
                        <a:lnSpc>
                          <a:spcPct val="100000"/>
                        </a:lnSpc>
                        <a:spcBef>
                          <a:spcPts val="400"/>
                        </a:spcBef>
                        <a:spcAft>
                          <a:spcPts val="40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NS4</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 solution</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529</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429</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69</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Times New Roman" pitchFamily="18" charset="0"/>
                          <a:cs typeface="Times New Roman" pitchFamily="18" charset="0"/>
                        </a:rPr>
                        <a:t>3</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pPr>
                      <a:r>
                        <a:rPr kumimoji="0" lang="en-US" sz="1400" b="1" i="0" u="none" strike="noStrike" kern="1200" cap="none" normalizeH="0" baseline="0" dirty="0">
                          <a:ln>
                            <a:noFill/>
                          </a:ln>
                          <a:solidFill>
                            <a:schemeClr val="tx1"/>
                          </a:solidFill>
                          <a:effectLst/>
                          <a:latin typeface="Times New Roman" pitchFamily="18" charset="0"/>
                          <a:ea typeface="+mn-ea"/>
                          <a:cs typeface="Times New Roman" pitchFamily="18" charset="0"/>
                        </a:rPr>
                        <a:t>LTT</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vMerge="1">
                  <a:txBody>
                    <a:bodyPr/>
                    <a:lstStyle/>
                    <a:p>
                      <a:endParaRPr lang="uk-UA"/>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538</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431</a:t>
                      </a:r>
                      <a:endParaRPr kumimoji="0" lang="ru-RU" sz="14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68</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Times New Roman" pitchFamily="18" charset="0"/>
                          <a:cs typeface="Times New Roman" pitchFamily="18" charset="0"/>
                        </a:rPr>
                        <a:t>4</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5155">
                <a:tc>
                  <a:txBody>
                    <a:bodyPr/>
                    <a:lstStyle/>
                    <a:p>
                      <a:pPr marL="0" marR="0" lvl="0" indent="0" algn="l" defTabSz="914400" rtl="0" eaLnBrk="1" fontAlgn="base" latinLnBrk="0" hangingPunct="0">
                        <a:lnSpc>
                          <a:spcPct val="100000"/>
                        </a:lnSpc>
                        <a:spcBef>
                          <a:spcPts val="400"/>
                        </a:spcBef>
                        <a:spcAft>
                          <a:spcPts val="400"/>
                        </a:spcAft>
                        <a:buClrTx/>
                        <a:buSzTx/>
                        <a:buFontTx/>
                        <a:buNone/>
                        <a:tabLst/>
                        <a:defRPr/>
                      </a:pPr>
                      <a:r>
                        <a:rPr kumimoji="0" lang="en-US" sz="1400" b="1" i="0" u="none" strike="noStrike" kern="1200" cap="none" normalizeH="0" baseline="0" dirty="0">
                          <a:ln>
                            <a:noFill/>
                          </a:ln>
                          <a:solidFill>
                            <a:schemeClr val="tx1"/>
                          </a:solidFill>
                          <a:effectLst/>
                          <a:latin typeface="Times New Roman" pitchFamily="18" charset="0"/>
                          <a:ea typeface="+mn-ea"/>
                          <a:cs typeface="Times New Roman" pitchFamily="18" charset="0"/>
                        </a:rPr>
                        <a:t>PEH + LTT</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vMerge="1">
                  <a:txBody>
                    <a:bodyPr/>
                    <a:lstStyle/>
                    <a:p>
                      <a:endParaRPr lang="uk-UA"/>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537</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434</a:t>
                      </a:r>
                      <a:endParaRPr kumimoji="0" lang="ru-RU"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53</a:t>
                      </a:r>
                      <a:endParaRPr kumimoji="0" lang="ru-RU" sz="1400" b="1" i="0" u="none" strike="noStrike" cap="none" normalizeH="0" baseline="0" dirty="0">
                        <a:ln>
                          <a:noFill/>
                        </a:ln>
                        <a:solidFill>
                          <a:srgbClr val="C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uk-UA"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Times New Roman" pitchFamily="18" charset="0"/>
                          <a:cs typeface="Times New Roman" pitchFamily="18" charset="0"/>
                        </a:rPr>
                        <a:t>25</a:t>
                      </a:r>
                      <a:endParaRPr kumimoji="0" lang="uk-UA"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44"/>
                      </a:solidFill>
                      <a:prstDash val="solid"/>
                      <a:round/>
                      <a:headEnd type="none" w="med" len="med"/>
                      <a:tailEnd type="none" w="med" len="med"/>
                    </a:lnL>
                    <a:lnR w="12700" cap="flat" cmpd="sng" algn="ctr">
                      <a:solidFill>
                        <a:srgbClr val="000044"/>
                      </a:solidFill>
                      <a:prstDash val="solid"/>
                      <a:round/>
                      <a:headEnd type="none" w="med" len="med"/>
                      <a:tailEnd type="none" w="med" len="med"/>
                    </a:lnR>
                    <a:lnT w="12700" cap="flat" cmpd="sng" algn="ctr">
                      <a:solidFill>
                        <a:srgbClr val="000044"/>
                      </a:solidFill>
                      <a:prstDash val="solid"/>
                      <a:round/>
                      <a:headEnd type="none" w="med" len="med"/>
                      <a:tailEnd type="none" w="med" len="med"/>
                    </a:lnT>
                    <a:lnB w="12700" cap="flat" cmpd="sng" algn="ctr">
                      <a:solidFill>
                        <a:srgbClr val="00004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 name="Rectangle 4">
            <a:extLst>
              <a:ext uri="{FF2B5EF4-FFF2-40B4-BE49-F238E27FC236}">
                <a16:creationId xmlns:a16="http://schemas.microsoft.com/office/drawing/2014/main" id="{CADADC3E-56C8-4FCD-938D-1424D9DF30EF}"/>
              </a:ext>
            </a:extLst>
          </p:cNvPr>
          <p:cNvSpPr>
            <a:spLocks noChangeArrowheads="1"/>
          </p:cNvSpPr>
          <p:nvPr/>
        </p:nvSpPr>
        <p:spPr bwMode="auto">
          <a:xfrm>
            <a:off x="107504" y="1124744"/>
            <a:ext cx="6552728" cy="1092607"/>
          </a:xfrm>
          <a:prstGeom prst="rect">
            <a:avLst/>
          </a:prstGeom>
          <a:noFill/>
          <a:ln>
            <a:noFill/>
          </a:ln>
        </p:spPr>
        <p:txBody>
          <a:bodyPr wrap="square" anchor="ctr">
            <a:spAutoFit/>
          </a:bodyPr>
          <a:lstStyle>
            <a:lvl1pPr>
              <a:spcBef>
                <a:spcPct val="20000"/>
              </a:spcBef>
              <a:buClr>
                <a:schemeClr val="tx2"/>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tx1"/>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u"/>
              <a:defRPr sz="2400">
                <a:solidFill>
                  <a:schemeClr val="tx1"/>
                </a:solidFill>
                <a:latin typeface="Times New Roman" panose="02020603050405020304" pitchFamily="18" charset="0"/>
              </a:defRPr>
            </a:lvl3pPr>
            <a:lvl4pPr marL="1600200" indent="-228600">
              <a:spcBef>
                <a:spcPct val="20000"/>
              </a:spcBef>
              <a:buClr>
                <a:schemeClr val="tx1"/>
              </a:buClr>
              <a:buSzPct val="65000"/>
              <a:buFont typeface="Monotype Sorts" pitchFamily="2" charset="2"/>
              <a:buChar char="u"/>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u"/>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9pPr>
          </a:lstStyle>
          <a:p>
            <a:pPr algn="just" eaLnBrk="1" fontAlgn="auto" hangingPunct="1">
              <a:spcBef>
                <a:spcPct val="0"/>
              </a:spcBef>
              <a:spcAft>
                <a:spcPts val="0"/>
              </a:spcAft>
              <a:buClrTx/>
              <a:buSzTx/>
              <a:buFontTx/>
              <a:buNone/>
              <a:defRPr/>
            </a:pPr>
            <a:r>
              <a:rPr lang="en-US" altLang="ru-RU" sz="1300" b="1" kern="0" dirty="0">
                <a:solidFill>
                  <a:srgbClr val="303090"/>
                </a:solidFill>
              </a:rPr>
              <a:t>Testing</a:t>
            </a:r>
            <a:r>
              <a:rPr lang="uk-UA" altLang="ru-RU" sz="1300" b="1" kern="0" dirty="0">
                <a:solidFill>
                  <a:srgbClr val="303090"/>
                </a:solidFill>
              </a:rPr>
              <a:t>:</a:t>
            </a:r>
            <a:r>
              <a:rPr lang="en-US" altLang="ru-RU" sz="1300" b="1" kern="0" dirty="0"/>
              <a:t> The steel </a:t>
            </a:r>
            <a:r>
              <a:rPr lang="en-GB" sz="1300" b="1" kern="0" dirty="0"/>
              <a:t>17H1S (</a:t>
            </a:r>
            <a:r>
              <a:rPr lang="uk-UA" sz="1300" b="1" kern="0" dirty="0"/>
              <a:t>0</a:t>
            </a:r>
            <a:r>
              <a:rPr lang="en-GB" sz="1300" b="1" kern="0" dirty="0"/>
              <a:t>.</a:t>
            </a:r>
            <a:r>
              <a:rPr lang="uk-UA" sz="1300" b="1" kern="0" dirty="0"/>
              <a:t>17</a:t>
            </a:r>
            <a:r>
              <a:rPr lang="en-GB" sz="1300" b="1" kern="0" dirty="0"/>
              <a:t>% C, 1.</a:t>
            </a:r>
            <a:r>
              <a:rPr lang="uk-UA" sz="1300" b="1" kern="0" dirty="0"/>
              <a:t>5</a:t>
            </a:r>
            <a:r>
              <a:rPr lang="en-GB" sz="1300" b="1" kern="0" dirty="0"/>
              <a:t>% Mn; API 5L X52) </a:t>
            </a:r>
            <a:r>
              <a:rPr lang="en-US" altLang="ru-RU" sz="1300" b="1" kern="0" dirty="0"/>
              <a:t>was studied in different states: 1) in the as-delivered state; 2) after low-temperature tempering (LTT) by keeping the samples at a temperature of 250°C for 1 h; 3) pre-electrochemically hydrogen charged (PEH) in </a:t>
            </a:r>
            <a:r>
              <a:rPr lang="uk-UA" altLang="ru-RU" sz="1300" b="1" kern="0" dirty="0"/>
              <a:t>H</a:t>
            </a:r>
            <a:r>
              <a:rPr lang="uk-UA" altLang="ru-RU" sz="1300" b="1" kern="0" baseline="-25000" dirty="0"/>
              <a:t>2</a:t>
            </a:r>
            <a:r>
              <a:rPr lang="uk-UA" altLang="ru-RU" sz="1300" b="1" kern="0" dirty="0"/>
              <a:t>SO</a:t>
            </a:r>
            <a:r>
              <a:rPr lang="uk-UA" altLang="ru-RU" sz="1300" b="1" kern="0" baseline="-25000" dirty="0"/>
              <a:t>4</a:t>
            </a:r>
            <a:r>
              <a:rPr lang="uk-UA" altLang="ru-RU" sz="1300" b="1" kern="0" dirty="0"/>
              <a:t> (</a:t>
            </a:r>
            <a:r>
              <a:rPr lang="uk-UA" altLang="ru-RU" sz="1300" b="1" kern="0" dirty="0" err="1"/>
              <a:t>рН</a:t>
            </a:r>
            <a:r>
              <a:rPr lang="uk-UA" altLang="ru-RU" sz="1300" b="1" kern="0" dirty="0"/>
              <a:t> = 2) </a:t>
            </a:r>
            <a:r>
              <a:rPr lang="en-US" altLang="ru-RU" sz="1300" b="1" kern="0" dirty="0"/>
              <a:t>at</a:t>
            </a:r>
            <a:r>
              <a:rPr lang="uk-UA" altLang="ru-RU" sz="1300" b="1" kern="0" dirty="0"/>
              <a:t> </a:t>
            </a:r>
            <a:r>
              <a:rPr lang="uk-UA" altLang="ru-RU" sz="1300" b="1" i="1" kern="0" dirty="0"/>
              <a:t>і </a:t>
            </a:r>
            <a:r>
              <a:rPr lang="uk-UA" altLang="ru-RU" sz="1300" b="1" kern="0" dirty="0"/>
              <a:t>= 50 </a:t>
            </a:r>
            <a:r>
              <a:rPr lang="en-US" altLang="ru-RU" sz="1300" b="1" kern="0" dirty="0"/>
              <a:t>mA</a:t>
            </a:r>
            <a:r>
              <a:rPr lang="uk-UA" altLang="ru-RU" sz="1300" b="1" kern="0" dirty="0"/>
              <a:t>/</a:t>
            </a:r>
            <a:r>
              <a:rPr lang="en-US" altLang="ru-RU" sz="1300" b="1" kern="0" dirty="0"/>
              <a:t>cm</a:t>
            </a:r>
            <a:r>
              <a:rPr lang="uk-UA" altLang="ru-RU" sz="1300" b="1" kern="0" baseline="30000" dirty="0"/>
              <a:t>2</a:t>
            </a:r>
            <a:r>
              <a:rPr lang="uk-UA" altLang="ru-RU" sz="1300" b="1" kern="0" dirty="0"/>
              <a:t>, 100 </a:t>
            </a:r>
            <a:r>
              <a:rPr lang="en-US" altLang="ru-RU" sz="1300" b="1" kern="0" dirty="0"/>
              <a:t>h followed by heating under the same mode (PEH + LTT)</a:t>
            </a:r>
            <a:r>
              <a:rPr lang="uk-UA" altLang="ru-RU" sz="1300" b="1" kern="0" dirty="0"/>
              <a:t> </a:t>
            </a:r>
            <a:r>
              <a:rPr lang="en-US" altLang="ru-RU" sz="1300" b="1" kern="0" dirty="0"/>
              <a:t>and holding 30 days in air for removal of diffusible hydrogen. </a:t>
            </a:r>
            <a:r>
              <a:rPr lang="uk-UA" altLang="ru-RU" sz="1300" b="1" kern="0" dirty="0"/>
              <a:t> </a:t>
            </a:r>
            <a:endParaRPr lang="en-US" altLang="ru-RU" sz="1300" b="1" kern="0" dirty="0"/>
          </a:p>
        </p:txBody>
      </p:sp>
      <p:sp>
        <p:nvSpPr>
          <p:cNvPr id="7" name="Прямокутник 2">
            <a:extLst>
              <a:ext uri="{FF2B5EF4-FFF2-40B4-BE49-F238E27FC236}">
                <a16:creationId xmlns:a16="http://schemas.microsoft.com/office/drawing/2014/main" id="{72DF11FA-FCE7-4B4B-A378-9DC7F23F175B}"/>
              </a:ext>
            </a:extLst>
          </p:cNvPr>
          <p:cNvSpPr>
            <a:spLocks noChangeArrowheads="1"/>
          </p:cNvSpPr>
          <p:nvPr/>
        </p:nvSpPr>
        <p:spPr bwMode="auto">
          <a:xfrm>
            <a:off x="611560" y="4532464"/>
            <a:ext cx="7318375" cy="264688"/>
          </a:xfrm>
          <a:prstGeom prst="rect">
            <a:avLst/>
          </a:prstGeom>
          <a:noFill/>
          <a:ln w="9525">
            <a:noFill/>
            <a:miter lim="800000"/>
            <a:headEnd/>
            <a:tailEnd/>
          </a:ln>
        </p:spPr>
        <p:txBody>
          <a:bodyPr>
            <a:spAutoFit/>
          </a:bodyPr>
          <a:lstStyle/>
          <a:p>
            <a:pPr marL="142875" algn="ctr" eaLnBrk="1">
              <a:lnSpc>
                <a:spcPct val="80000"/>
              </a:lnSpc>
            </a:pPr>
            <a:r>
              <a:rPr lang="en-US" altLang="uk-UA" sz="1400" b="1" dirty="0">
                <a:cs typeface="Times New Roman" pitchFamily="18" charset="0"/>
              </a:rPr>
              <a:t>The studied</a:t>
            </a:r>
            <a:r>
              <a:rPr lang="en-US" altLang="uk-UA" sz="1400" b="1" dirty="0">
                <a:latin typeface="Times New Roman" pitchFamily="18" charset="0"/>
                <a:cs typeface="Times New Roman" pitchFamily="18" charset="0"/>
              </a:rPr>
              <a:t> steel after PEH + </a:t>
            </a:r>
            <a:r>
              <a:rPr lang="en-US" sz="1400" b="1" dirty="0">
                <a:cs typeface="Times New Roman" pitchFamily="18" charset="0"/>
              </a:rPr>
              <a:t>LTT</a:t>
            </a:r>
            <a:r>
              <a:rPr lang="en-US" altLang="uk-UA" sz="1400" b="1" dirty="0">
                <a:latin typeface="Times New Roman" pitchFamily="18" charset="0"/>
                <a:cs typeface="Times New Roman" pitchFamily="18" charset="0"/>
              </a:rPr>
              <a:t> is susceptible to SCC in NS4 solution</a:t>
            </a:r>
            <a:endParaRPr lang="uk-UA" altLang="uk-UA" sz="1400" b="1" dirty="0">
              <a:latin typeface="Times New Roman" pitchFamily="18" charset="0"/>
              <a:cs typeface="Times New Roman" pitchFamily="18" charset="0"/>
            </a:endParaRPr>
          </a:p>
        </p:txBody>
      </p:sp>
      <p:sp>
        <p:nvSpPr>
          <p:cNvPr id="8" name="TextBox 2">
            <a:extLst>
              <a:ext uri="{FF2B5EF4-FFF2-40B4-BE49-F238E27FC236}">
                <a16:creationId xmlns:a16="http://schemas.microsoft.com/office/drawing/2014/main" id="{20BD3B0C-9A37-4947-A01C-6A1913F17FE9}"/>
              </a:ext>
            </a:extLst>
          </p:cNvPr>
          <p:cNvSpPr txBox="1">
            <a:spLocks noChangeArrowheads="1"/>
          </p:cNvSpPr>
          <p:nvPr/>
        </p:nvSpPr>
        <p:spPr bwMode="auto">
          <a:xfrm>
            <a:off x="796925" y="5113338"/>
            <a:ext cx="184150" cy="36830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uk-UA" altLang="ru-RU" kern="0"/>
          </a:p>
        </p:txBody>
      </p:sp>
      <p:sp>
        <p:nvSpPr>
          <p:cNvPr id="9" name="Text Box 17">
            <a:extLst>
              <a:ext uri="{FF2B5EF4-FFF2-40B4-BE49-F238E27FC236}">
                <a16:creationId xmlns:a16="http://schemas.microsoft.com/office/drawing/2014/main" id="{F6F9C849-9277-4B5F-8275-BEA5B840F8BD}"/>
              </a:ext>
            </a:extLst>
          </p:cNvPr>
          <p:cNvSpPr txBox="1">
            <a:spLocks noChangeArrowheads="1"/>
          </p:cNvSpPr>
          <p:nvPr/>
        </p:nvSpPr>
        <p:spPr bwMode="auto">
          <a:xfrm>
            <a:off x="6929668" y="5574947"/>
            <a:ext cx="1201738" cy="30777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a:spcBef>
                <a:spcPts val="400"/>
              </a:spcBef>
              <a:spcAft>
                <a:spcPts val="400"/>
              </a:spcAft>
            </a:pPr>
            <a:r>
              <a:rPr kumimoji="0" lang="en-US" sz="1400" b="1" i="0" u="none" strike="noStrike" kern="1200" cap="none" normalizeH="0" baseline="0" dirty="0">
                <a:ln>
                  <a:noFill/>
                </a:ln>
                <a:solidFill>
                  <a:schemeClr val="tx1"/>
                </a:solidFill>
                <a:effectLst/>
                <a:latin typeface="Times New Roman" pitchFamily="18" charset="0"/>
                <a:ea typeface="+mn-ea"/>
                <a:cs typeface="Times New Roman" pitchFamily="18" charset="0"/>
              </a:rPr>
              <a:t>PEH + </a:t>
            </a:r>
            <a:r>
              <a:rPr lang="en-US" sz="1400" b="1" dirty="0">
                <a:latin typeface="Times New Roman" pitchFamily="18" charset="0"/>
                <a:cs typeface="Times New Roman" pitchFamily="18" charset="0"/>
              </a:rPr>
              <a:t>LTT</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p:txBody>
      </p:sp>
      <p:pic>
        <p:nvPicPr>
          <p:cNvPr id="10" name="Рисунок 70">
            <a:extLst>
              <a:ext uri="{FF2B5EF4-FFF2-40B4-BE49-F238E27FC236}">
                <a16:creationId xmlns:a16="http://schemas.microsoft.com/office/drawing/2014/main" id="{2D84F84A-B79A-4904-BD7F-00F504819661}"/>
              </a:ext>
            </a:extLst>
          </p:cNvPr>
          <p:cNvPicPr>
            <a:picLocks noChangeAspect="1" noChangeArrowheads="1"/>
          </p:cNvPicPr>
          <p:nvPr/>
        </p:nvPicPr>
        <p:blipFill>
          <a:blip r:embed="rId2" cstate="print"/>
          <a:srcRect b="12096"/>
          <a:stretch>
            <a:fillRect/>
          </a:stretch>
        </p:blipFill>
        <p:spPr bwMode="auto">
          <a:xfrm>
            <a:off x="1115616" y="4797152"/>
            <a:ext cx="2896939" cy="1908000"/>
          </a:xfrm>
          <a:prstGeom prst="rect">
            <a:avLst/>
          </a:prstGeom>
          <a:noFill/>
          <a:ln w="9525">
            <a:noFill/>
            <a:miter lim="800000"/>
            <a:headEnd/>
            <a:tailEnd/>
          </a:ln>
        </p:spPr>
      </p:pic>
      <p:pic>
        <p:nvPicPr>
          <p:cNvPr id="11" name="Рисунок 48">
            <a:extLst>
              <a:ext uri="{FF2B5EF4-FFF2-40B4-BE49-F238E27FC236}">
                <a16:creationId xmlns:a16="http://schemas.microsoft.com/office/drawing/2014/main" id="{E1FE719A-2377-4FDE-BA5A-83AE28A36283}"/>
              </a:ext>
            </a:extLst>
          </p:cNvPr>
          <p:cNvPicPr>
            <a:picLocks noChangeAspect="1" noChangeArrowheads="1"/>
          </p:cNvPicPr>
          <p:nvPr/>
        </p:nvPicPr>
        <p:blipFill>
          <a:blip r:embed="rId3" cstate="print"/>
          <a:srcRect b="12096"/>
          <a:stretch>
            <a:fillRect/>
          </a:stretch>
        </p:blipFill>
        <p:spPr bwMode="auto">
          <a:xfrm>
            <a:off x="4139952" y="4797152"/>
            <a:ext cx="2875672" cy="1908000"/>
          </a:xfrm>
          <a:prstGeom prst="rect">
            <a:avLst/>
          </a:prstGeom>
          <a:noFill/>
          <a:ln w="9525">
            <a:noFill/>
            <a:miter lim="800000"/>
            <a:headEnd/>
            <a:tailEnd/>
          </a:ln>
        </p:spPr>
      </p:pic>
      <p:sp>
        <p:nvSpPr>
          <p:cNvPr id="12" name="Text Box 17">
            <a:extLst>
              <a:ext uri="{FF2B5EF4-FFF2-40B4-BE49-F238E27FC236}">
                <a16:creationId xmlns:a16="http://schemas.microsoft.com/office/drawing/2014/main" id="{FC644940-270F-433B-BB92-B66711D7B472}"/>
              </a:ext>
            </a:extLst>
          </p:cNvPr>
          <p:cNvSpPr txBox="1">
            <a:spLocks noChangeArrowheads="1"/>
          </p:cNvSpPr>
          <p:nvPr/>
        </p:nvSpPr>
        <p:spPr bwMode="auto">
          <a:xfrm>
            <a:off x="0" y="5517232"/>
            <a:ext cx="1155130" cy="52322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0">
              <a:lnSpc>
                <a:spcPct val="100000"/>
              </a:lnSpc>
              <a:spcBef>
                <a:spcPts val="400"/>
              </a:spcBef>
              <a:spcAft>
                <a:spcPts val="400"/>
              </a:spcAft>
              <a:buClrTx/>
              <a:buSzTx/>
              <a:buFontTx/>
              <a:buNone/>
              <a:tabLst/>
            </a:pPr>
            <a:r>
              <a:rPr kumimoji="0" lang="en-US" altLang="ru-RU" sz="1400" b="1" i="0" u="none" strike="noStrike" kern="1200" cap="none" normalizeH="0" baseline="0" dirty="0">
                <a:ln>
                  <a:noFill/>
                </a:ln>
                <a:solidFill>
                  <a:schemeClr val="tx1"/>
                </a:solidFill>
                <a:effectLst/>
                <a:latin typeface="Times New Roman" pitchFamily="18" charset="0"/>
                <a:ea typeface="+mn-ea"/>
                <a:cs typeface="Times New Roman" pitchFamily="18" charset="0"/>
              </a:rPr>
              <a:t>As-delivered state</a:t>
            </a:r>
            <a:endParaRPr kumimoji="0" lang="ru-RU" sz="1400" b="1" i="0" u="none" strike="noStrike" kern="1200" cap="none" normalizeH="0" baseline="0" dirty="0">
              <a:ln>
                <a:noFill/>
              </a:ln>
              <a:solidFill>
                <a:schemeClr val="tx1"/>
              </a:solidFill>
              <a:effectLst/>
              <a:latin typeface="Times New Roman" pitchFamily="18" charset="0"/>
              <a:ea typeface="+mn-ea"/>
              <a:cs typeface="Times New Roman" pitchFamily="18" charset="0"/>
            </a:endParaRPr>
          </a:p>
        </p:txBody>
      </p:sp>
      <p:pic>
        <p:nvPicPr>
          <p:cNvPr id="13" name="Рисунок 70">
            <a:extLst>
              <a:ext uri="{FF2B5EF4-FFF2-40B4-BE49-F238E27FC236}">
                <a16:creationId xmlns:a16="http://schemas.microsoft.com/office/drawing/2014/main" id="{0C806814-F269-4733-8914-E650F242317B}"/>
              </a:ext>
            </a:extLst>
          </p:cNvPr>
          <p:cNvPicPr>
            <a:picLocks noChangeAspect="1" noChangeArrowheads="1"/>
          </p:cNvPicPr>
          <p:nvPr/>
        </p:nvPicPr>
        <p:blipFill>
          <a:blip r:embed="rId2" cstate="print"/>
          <a:srcRect t="88464" r="87709" b="3416"/>
          <a:stretch>
            <a:fillRect/>
          </a:stretch>
        </p:blipFill>
        <p:spPr bwMode="auto">
          <a:xfrm>
            <a:off x="1187624" y="6485210"/>
            <a:ext cx="371475" cy="184150"/>
          </a:xfrm>
          <a:prstGeom prst="rect">
            <a:avLst/>
          </a:prstGeom>
          <a:noFill/>
          <a:ln w="9525">
            <a:noFill/>
            <a:miter lim="800000"/>
            <a:headEnd/>
            <a:tailEnd/>
          </a:ln>
        </p:spPr>
      </p:pic>
      <p:pic>
        <p:nvPicPr>
          <p:cNvPr id="14" name="Рисунок 48">
            <a:extLst>
              <a:ext uri="{FF2B5EF4-FFF2-40B4-BE49-F238E27FC236}">
                <a16:creationId xmlns:a16="http://schemas.microsoft.com/office/drawing/2014/main" id="{B1069D1C-926E-4789-A031-A6251E589171}"/>
              </a:ext>
            </a:extLst>
          </p:cNvPr>
          <p:cNvPicPr>
            <a:picLocks noChangeAspect="1" noChangeArrowheads="1"/>
          </p:cNvPicPr>
          <p:nvPr/>
        </p:nvPicPr>
        <p:blipFill>
          <a:blip r:embed="rId3" cstate="print"/>
          <a:srcRect t="87718" r="91257" b="2844"/>
          <a:stretch>
            <a:fillRect/>
          </a:stretch>
        </p:blipFill>
        <p:spPr bwMode="auto">
          <a:xfrm>
            <a:off x="4211960" y="6455048"/>
            <a:ext cx="263525" cy="214312"/>
          </a:xfrm>
          <a:prstGeom prst="rect">
            <a:avLst/>
          </a:prstGeom>
          <a:noFill/>
          <a:ln w="9525">
            <a:noFill/>
            <a:miter lim="800000"/>
            <a:headEnd/>
            <a:tailEnd/>
          </a:ln>
        </p:spPr>
      </p:pic>
      <p:sp>
        <p:nvSpPr>
          <p:cNvPr id="15" name="Прямокутник 14">
            <a:extLst>
              <a:ext uri="{FF2B5EF4-FFF2-40B4-BE49-F238E27FC236}">
                <a16:creationId xmlns:a16="http://schemas.microsoft.com/office/drawing/2014/main" id="{43216EC9-DEB7-45C5-ACB8-1984F9E7C19D}"/>
              </a:ext>
            </a:extLst>
          </p:cNvPr>
          <p:cNvSpPr/>
          <p:nvPr/>
        </p:nvSpPr>
        <p:spPr>
          <a:xfrm>
            <a:off x="1324279" y="2258233"/>
            <a:ext cx="5364482" cy="307777"/>
          </a:xfrm>
          <a:prstGeom prst="rect">
            <a:avLst/>
          </a:prstGeom>
        </p:spPr>
        <p:txBody>
          <a:bodyPr wrap="none">
            <a:spAutoFit/>
          </a:bodyPr>
          <a:lstStyle/>
          <a:p>
            <a:r>
              <a:rPr lang="en-GB" sz="1400" b="1" spc="-10" dirty="0">
                <a:ea typeface="SimSun" panose="02010600030101010101" pitchFamily="2" charset="-122"/>
              </a:rPr>
              <a:t>Mechanical properties of the studied pipeline steel</a:t>
            </a:r>
            <a:r>
              <a:rPr lang="uk-UA" sz="1400" b="1" spc="-10" dirty="0">
                <a:ea typeface="SimSun" panose="02010600030101010101" pitchFamily="2" charset="-122"/>
              </a:rPr>
              <a:t> </a:t>
            </a:r>
            <a:r>
              <a:rPr lang="en-US" sz="1400" b="1" spc="-10" dirty="0">
                <a:ea typeface="SimSun" panose="02010600030101010101" pitchFamily="2" charset="-122"/>
              </a:rPr>
              <a:t>in different states</a:t>
            </a:r>
            <a:endParaRPr lang="uk-UA" sz="1400" b="1" dirty="0"/>
          </a:p>
        </p:txBody>
      </p:sp>
      <p:sp>
        <p:nvSpPr>
          <p:cNvPr id="17" name="Прямоугольник 19">
            <a:extLst>
              <a:ext uri="{FF2B5EF4-FFF2-40B4-BE49-F238E27FC236}">
                <a16:creationId xmlns:a16="http://schemas.microsoft.com/office/drawing/2014/main" id="{9EE65200-C4B1-40F2-B523-4328E59DA2E1}"/>
              </a:ext>
            </a:extLst>
          </p:cNvPr>
          <p:cNvSpPr/>
          <p:nvPr/>
        </p:nvSpPr>
        <p:spPr>
          <a:xfrm>
            <a:off x="6804248" y="1112257"/>
            <a:ext cx="2187352" cy="1092607"/>
          </a:xfrm>
          <a:prstGeom prst="rect">
            <a:avLst/>
          </a:prstGeom>
        </p:spPr>
        <p:txBody>
          <a:bodyPr wrap="square">
            <a:spAutoFit/>
          </a:bodyPr>
          <a:lstStyle/>
          <a:p>
            <a:pPr algn="just"/>
            <a:r>
              <a:rPr lang="en-US" altLang="uk-UA" sz="1300" b="1" dirty="0">
                <a:solidFill>
                  <a:srgbClr val="303090"/>
                </a:solidFill>
              </a:rPr>
              <a:t>DSTU 9166:2021, </a:t>
            </a:r>
            <a:r>
              <a:rPr lang="en-GB" altLang="uk-UA" sz="1300" b="1" dirty="0">
                <a:solidFill>
                  <a:srgbClr val="303090"/>
                </a:solidFill>
              </a:rPr>
              <a:t>strain </a:t>
            </a:r>
            <a:r>
              <a:rPr lang="en-US" altLang="uk-UA" sz="1300" b="1" dirty="0">
                <a:solidFill>
                  <a:srgbClr val="303090"/>
                </a:solidFill>
              </a:rPr>
              <a:t>aging</a:t>
            </a:r>
            <a:r>
              <a:rPr lang="uk-UA" altLang="uk-UA" sz="1300" b="1" dirty="0">
                <a:solidFill>
                  <a:srgbClr val="303090"/>
                </a:solidFill>
              </a:rPr>
              <a:t>: </a:t>
            </a:r>
            <a:r>
              <a:rPr lang="en-US" altLang="uk-UA" sz="1300" b="1" dirty="0"/>
              <a:t>preliminary plastic deformation  (10%) with the following heating to 250</a:t>
            </a:r>
            <a:r>
              <a:rPr lang="en-US" altLang="uk-UA" sz="1300" b="1" dirty="0">
                <a:cs typeface="Times New Roman" pitchFamily="18" charset="0"/>
              </a:rPr>
              <a:t>°C and holding </a:t>
            </a:r>
            <a:r>
              <a:rPr lang="en-US" altLang="uk-UA" sz="1300" b="1" dirty="0"/>
              <a:t>1 h</a:t>
            </a:r>
            <a:r>
              <a:rPr lang="uk-UA" altLang="uk-UA" sz="1300" b="1" dirty="0"/>
              <a:t>.</a:t>
            </a:r>
            <a:endParaRPr lang="uk-UA" sz="1300" b="1" dirty="0"/>
          </a:p>
        </p:txBody>
      </p:sp>
      <p:pic>
        <p:nvPicPr>
          <p:cNvPr id="20" name="Рисунок 7">
            <a:extLst>
              <a:ext uri="{FF2B5EF4-FFF2-40B4-BE49-F238E27FC236}">
                <a16:creationId xmlns:a16="http://schemas.microsoft.com/office/drawing/2014/main" id="{D05942AD-E3B7-4B86-BBE9-E85A62337C36}"/>
              </a:ext>
            </a:extLst>
          </p:cNvPr>
          <p:cNvPicPr>
            <a:picLocks noChangeAspect="1"/>
          </p:cNvPicPr>
          <p:nvPr/>
        </p:nvPicPr>
        <p:blipFill>
          <a:blip r:embed="rId4" cstate="print">
            <a:lum bright="12000" contrast="26000"/>
          </a:blip>
          <a:srcRect l="2382"/>
          <a:stretch>
            <a:fillRect/>
          </a:stretch>
        </p:blipFill>
        <p:spPr bwMode="auto">
          <a:xfrm>
            <a:off x="7380312" y="2487656"/>
            <a:ext cx="1607541" cy="1110272"/>
          </a:xfrm>
          <a:prstGeom prst="rect">
            <a:avLst/>
          </a:prstGeom>
          <a:noFill/>
          <a:ln w="9525">
            <a:noFill/>
            <a:miter lim="800000"/>
            <a:headEnd/>
            <a:tailEnd/>
          </a:ln>
        </p:spPr>
      </p:pic>
      <p:pic>
        <p:nvPicPr>
          <p:cNvPr id="21" name="Рисунок 8">
            <a:extLst>
              <a:ext uri="{FF2B5EF4-FFF2-40B4-BE49-F238E27FC236}">
                <a16:creationId xmlns:a16="http://schemas.microsoft.com/office/drawing/2014/main" id="{4BFCCC68-8E33-4046-A2D8-CEED8F1B24A2}"/>
              </a:ext>
            </a:extLst>
          </p:cNvPr>
          <p:cNvPicPr>
            <a:picLocks noChangeAspect="1"/>
          </p:cNvPicPr>
          <p:nvPr/>
        </p:nvPicPr>
        <p:blipFill>
          <a:blip r:embed="rId5" cstate="print">
            <a:lum contrast="30000"/>
          </a:blip>
          <a:srcRect/>
          <a:stretch>
            <a:fillRect/>
          </a:stretch>
        </p:blipFill>
        <p:spPr bwMode="auto">
          <a:xfrm>
            <a:off x="7380312" y="3873515"/>
            <a:ext cx="1623076" cy="1120317"/>
          </a:xfrm>
          <a:prstGeom prst="rect">
            <a:avLst/>
          </a:prstGeom>
          <a:noFill/>
          <a:ln w="9525">
            <a:noFill/>
            <a:miter lim="800000"/>
            <a:headEnd/>
            <a:tailEnd/>
          </a:ln>
        </p:spPr>
      </p:pic>
      <p:sp>
        <p:nvSpPr>
          <p:cNvPr id="22" name="Прямоугольник 13">
            <a:extLst>
              <a:ext uri="{FF2B5EF4-FFF2-40B4-BE49-F238E27FC236}">
                <a16:creationId xmlns:a16="http://schemas.microsoft.com/office/drawing/2014/main" id="{EC60BACE-4718-445D-AD2B-E716E640E341}"/>
              </a:ext>
            </a:extLst>
          </p:cNvPr>
          <p:cNvSpPr>
            <a:spLocks noChangeArrowheads="1"/>
          </p:cNvSpPr>
          <p:nvPr/>
        </p:nvSpPr>
        <p:spPr bwMode="auto">
          <a:xfrm>
            <a:off x="7380312" y="3582935"/>
            <a:ext cx="1666290" cy="276999"/>
          </a:xfrm>
          <a:prstGeom prst="rect">
            <a:avLst/>
          </a:prstGeom>
          <a:noFill/>
          <a:ln w="9525">
            <a:noFill/>
            <a:miter lim="800000"/>
            <a:headEnd/>
            <a:tailEnd/>
          </a:ln>
        </p:spPr>
        <p:txBody>
          <a:bodyPr wrap="none">
            <a:spAutoFit/>
          </a:bodyPr>
          <a:lstStyle/>
          <a:p>
            <a:r>
              <a:rPr lang="en-GB" b="1" dirty="0">
                <a:latin typeface="Times New Roman" pitchFamily="18" charset="0"/>
                <a:cs typeface="Times New Roman" pitchFamily="18" charset="0"/>
              </a:rPr>
              <a:t>Longitudinal direction</a:t>
            </a:r>
            <a:endParaRPr lang="en-US" b="1" dirty="0">
              <a:latin typeface="Times New Roman" pitchFamily="18" charset="0"/>
              <a:cs typeface="Times New Roman" pitchFamily="18" charset="0"/>
            </a:endParaRPr>
          </a:p>
        </p:txBody>
      </p:sp>
      <p:sp>
        <p:nvSpPr>
          <p:cNvPr id="23" name="Прямоугольник 16">
            <a:extLst>
              <a:ext uri="{FF2B5EF4-FFF2-40B4-BE49-F238E27FC236}">
                <a16:creationId xmlns:a16="http://schemas.microsoft.com/office/drawing/2014/main" id="{0E4CBC69-F4EA-46DE-AE35-FBC949B76029}"/>
              </a:ext>
            </a:extLst>
          </p:cNvPr>
          <p:cNvSpPr>
            <a:spLocks noChangeArrowheads="1"/>
          </p:cNvSpPr>
          <p:nvPr/>
        </p:nvSpPr>
        <p:spPr bwMode="auto">
          <a:xfrm>
            <a:off x="7452320" y="4973987"/>
            <a:ext cx="1587550" cy="276999"/>
          </a:xfrm>
          <a:prstGeom prst="rect">
            <a:avLst/>
          </a:prstGeom>
          <a:noFill/>
          <a:ln w="9525">
            <a:noFill/>
            <a:miter lim="800000"/>
            <a:headEnd/>
            <a:tailEnd/>
          </a:ln>
        </p:spPr>
        <p:txBody>
          <a:bodyPr wrap="none">
            <a:spAutoFit/>
          </a:bodyPr>
          <a:lstStyle/>
          <a:p>
            <a:r>
              <a:rPr lang="en-GB" b="1" dirty="0">
                <a:latin typeface="Times New Roman" pitchFamily="18" charset="0"/>
                <a:cs typeface="Times New Roman" pitchFamily="18" charset="0"/>
              </a:rPr>
              <a:t>Transversal direction</a:t>
            </a:r>
            <a:endParaRPr lang="en-US" b="1" dirty="0">
              <a:latin typeface="Times New Roman" pitchFamily="18" charset="0"/>
              <a:cs typeface="Times New Roman" pitchFamily="18" charset="0"/>
            </a:endParaRPr>
          </a:p>
        </p:txBody>
      </p:sp>
      <p:sp>
        <p:nvSpPr>
          <p:cNvPr id="24" name="Прямоугольник 24">
            <a:extLst>
              <a:ext uri="{FF2B5EF4-FFF2-40B4-BE49-F238E27FC236}">
                <a16:creationId xmlns:a16="http://schemas.microsoft.com/office/drawing/2014/main" id="{4DAF92E0-1FB0-4209-9A62-DA611CB338CA}"/>
              </a:ext>
            </a:extLst>
          </p:cNvPr>
          <p:cNvSpPr>
            <a:spLocks noChangeArrowheads="1"/>
          </p:cNvSpPr>
          <p:nvPr/>
        </p:nvSpPr>
        <p:spPr bwMode="auto">
          <a:xfrm>
            <a:off x="7452320" y="2192372"/>
            <a:ext cx="1527091" cy="307777"/>
          </a:xfrm>
          <a:prstGeom prst="rect">
            <a:avLst/>
          </a:prstGeom>
          <a:noFill/>
          <a:ln w="9525">
            <a:noFill/>
            <a:miter lim="800000"/>
            <a:headEnd/>
            <a:tailEnd/>
          </a:ln>
        </p:spPr>
        <p:txBody>
          <a:bodyPr wrap="square">
            <a:spAutoFit/>
          </a:bodyPr>
          <a:lstStyle/>
          <a:p>
            <a:pPr algn="ctr"/>
            <a:r>
              <a:rPr lang="en-GB" sz="1400" b="1" dirty="0">
                <a:latin typeface="Times New Roman" pitchFamily="18" charset="0"/>
                <a:cs typeface="Times New Roman" pitchFamily="18" charset="0"/>
              </a:rPr>
              <a:t>Microstructure</a:t>
            </a:r>
            <a:endParaRPr lang="en-US" sz="1400" b="1" dirty="0">
              <a:latin typeface="Times New Roman" pitchFamily="18" charset="0"/>
              <a:cs typeface="Times New Roman" pitchFamily="18" charset="0"/>
            </a:endParaRPr>
          </a:p>
        </p:txBody>
      </p:sp>
      <p:pic>
        <p:nvPicPr>
          <p:cNvPr id="25" name="Picture 2">
            <a:extLst>
              <a:ext uri="{FF2B5EF4-FFF2-40B4-BE49-F238E27FC236}">
                <a16:creationId xmlns:a16="http://schemas.microsoft.com/office/drawing/2014/main" id="{6E0CE821-8E40-4543-A9C9-A5C391C6A3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Заголовок 1">
            <a:extLst>
              <a:ext uri="{FF2B5EF4-FFF2-40B4-BE49-F238E27FC236}">
                <a16:creationId xmlns:a16="http://schemas.microsoft.com/office/drawing/2014/main" id="{7F7EA171-C8D2-457D-A5A1-6BDA70D4AD31}"/>
              </a:ext>
            </a:extLst>
          </p:cNvPr>
          <p:cNvSpPr txBox="1">
            <a:spLocks/>
          </p:cNvSpPr>
          <p:nvPr/>
        </p:nvSpPr>
        <p:spPr bwMode="auto">
          <a:xfrm>
            <a:off x="2123728" y="116632"/>
            <a:ext cx="4896544" cy="592137"/>
          </a:xfrm>
          <a:prstGeom prst="rect">
            <a:avLst/>
          </a:prstGeom>
          <a:noFill/>
          <a:ln w="9525">
            <a:noFill/>
            <a:miter lim="800000"/>
            <a:headEnd/>
            <a:tailEnd/>
          </a:ln>
          <a:effectLst/>
        </p:spPr>
        <p:txBody>
          <a:bodyPr lIns="92075" tIns="46038" rIns="92075" bIns="46038" anchor="ctr"/>
          <a:lst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a:lstStyle>
          <a:p>
            <a:pPr algn="ctr">
              <a:defRPr/>
            </a:pPr>
            <a:r>
              <a:rPr lang="en-US" altLang="uk-UA" sz="2000" b="1" i="0" dirty="0">
                <a:solidFill>
                  <a:srgbClr val="132463"/>
                </a:solidFill>
                <a:effectLst/>
                <a:latin typeface="Times New Roman" pitchFamily="18" charset="0"/>
                <a:ea typeface="+mn-ea"/>
                <a:cs typeface="Times New Roman" panose="02020603050405020304" pitchFamily="18" charset="0"/>
              </a:rPr>
              <a:t>Role of hydrogen-induced stresses in  strain ageing of pipeline steels</a:t>
            </a:r>
            <a:endParaRPr lang="uk-UA" altLang="uk-UA" sz="2000" b="1" i="0" dirty="0">
              <a:solidFill>
                <a:srgbClr val="132463"/>
              </a:solidFill>
              <a:effectLst/>
              <a:latin typeface="Times New Roman" pitchFamily="18" charset="0"/>
              <a:ea typeface="+mn-ea"/>
              <a:cs typeface="Times New Roman" panose="02020603050405020304" pitchFamily="18" charset="0"/>
            </a:endParaRPr>
          </a:p>
        </p:txBody>
      </p:sp>
      <p:sp>
        <p:nvSpPr>
          <p:cNvPr id="29" name="Rectangle 3">
            <a:extLst>
              <a:ext uri="{FF2B5EF4-FFF2-40B4-BE49-F238E27FC236}">
                <a16:creationId xmlns:a16="http://schemas.microsoft.com/office/drawing/2014/main" id="{C54884AB-80DB-49C8-A6E8-305B9A2A220A}"/>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11</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26" name="Picture 2" descr="Inmech">
            <a:extLst>
              <a:ext uri="{FF2B5EF4-FFF2-40B4-BE49-F238E27FC236}">
                <a16:creationId xmlns:a16="http://schemas.microsoft.com/office/drawing/2014/main" id="{5D4793BA-9D24-4BEF-93F9-A6F3E2B4EA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graphicFrame>
        <p:nvGraphicFramePr>
          <p:cNvPr id="28" name="Object 16">
            <a:extLst>
              <a:ext uri="{FF2B5EF4-FFF2-40B4-BE49-F238E27FC236}">
                <a16:creationId xmlns:a16="http://schemas.microsoft.com/office/drawing/2014/main" id="{00CACC3D-AA89-4CF6-93AF-7A33A7879B09}"/>
              </a:ext>
            </a:extLst>
          </p:cNvPr>
          <p:cNvGraphicFramePr>
            <a:graphicFrameLocks noChangeAspect="1"/>
          </p:cNvGraphicFramePr>
          <p:nvPr>
            <p:extLst>
              <p:ext uri="{D42A27DB-BD31-4B8C-83A1-F6EECF244321}">
                <p14:modId xmlns:p14="http://schemas.microsoft.com/office/powerpoint/2010/main" val="3085251496"/>
              </p:ext>
            </p:extLst>
          </p:nvPr>
        </p:nvGraphicFramePr>
        <p:xfrm>
          <a:off x="7103471" y="6206685"/>
          <a:ext cx="1296144" cy="498832"/>
        </p:xfrm>
        <a:graphic>
          <a:graphicData uri="http://schemas.openxmlformats.org/presentationml/2006/ole">
            <mc:AlternateContent xmlns:mc="http://schemas.openxmlformats.org/markup-compatibility/2006">
              <mc:Choice xmlns:v="urn:schemas-microsoft-com:vml" Requires="v">
                <p:oleObj name="Equation" r:id="rId8" imgW="1117440" imgH="431640" progId="Equation.DSMT4">
                  <p:embed/>
                </p:oleObj>
              </mc:Choice>
              <mc:Fallback>
                <p:oleObj name="Equation" r:id="rId8" imgW="1117440" imgH="431640" progId="Equation.DSMT4">
                  <p:embed/>
                  <p:pic>
                    <p:nvPicPr>
                      <p:cNvPr id="49" name="Object 16">
                        <a:extLst>
                          <a:ext uri="{FF2B5EF4-FFF2-40B4-BE49-F238E27FC236}">
                            <a16:creationId xmlns:a16="http://schemas.microsoft.com/office/drawing/2014/main" id="{49D0D052-299B-400A-94E6-F04E4C000B01}"/>
                          </a:ext>
                        </a:extLst>
                      </p:cNvPr>
                      <p:cNvPicPr>
                        <a:picLocks noChangeAspect="1" noChangeArrowheads="1"/>
                      </p:cNvPicPr>
                      <p:nvPr/>
                    </p:nvPicPr>
                    <p:blipFill>
                      <a:blip r:embed="rId9"/>
                      <a:srcRect/>
                      <a:stretch>
                        <a:fillRect/>
                      </a:stretch>
                    </p:blipFill>
                    <p:spPr bwMode="auto">
                      <a:xfrm>
                        <a:off x="7103471" y="6206685"/>
                        <a:ext cx="1296144" cy="49883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3462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Об'єкт 46">
            <a:extLst>
              <a:ext uri="{FF2B5EF4-FFF2-40B4-BE49-F238E27FC236}">
                <a16:creationId xmlns:a16="http://schemas.microsoft.com/office/drawing/2014/main" id="{07D77901-7037-4306-9EA4-722074520CB6}"/>
              </a:ext>
            </a:extLst>
          </p:cNvPr>
          <p:cNvGraphicFramePr>
            <a:graphicFrameLocks noChangeAspect="1"/>
          </p:cNvGraphicFramePr>
          <p:nvPr>
            <p:extLst>
              <p:ext uri="{D42A27DB-BD31-4B8C-83A1-F6EECF244321}">
                <p14:modId xmlns:p14="http://schemas.microsoft.com/office/powerpoint/2010/main" val="1332998599"/>
              </p:ext>
            </p:extLst>
          </p:nvPr>
        </p:nvGraphicFramePr>
        <p:xfrm>
          <a:off x="3131840" y="980728"/>
          <a:ext cx="3604031" cy="2736304"/>
        </p:xfrm>
        <a:graphic>
          <a:graphicData uri="http://schemas.openxmlformats.org/presentationml/2006/ole">
            <mc:AlternateContent xmlns:mc="http://schemas.openxmlformats.org/markup-compatibility/2006">
              <mc:Choice xmlns:v="urn:schemas-microsoft-com:vml" Requires="v">
                <p:oleObj name="Graph" r:id="rId2" imgW="4023360" imgH="3108960" progId="Origin50.Graph">
                  <p:embed/>
                </p:oleObj>
              </mc:Choice>
              <mc:Fallback>
                <p:oleObj name="Graph" r:id="rId2" imgW="4023360" imgH="3108960" progId="Origin50.Graph">
                  <p:embed/>
                  <p:pic>
                    <p:nvPicPr>
                      <p:cNvPr id="16" name="Об'єкт 15">
                        <a:extLst>
                          <a:ext uri="{FF2B5EF4-FFF2-40B4-BE49-F238E27FC236}">
                            <a16:creationId xmlns:a16="http://schemas.microsoft.com/office/drawing/2014/main" id="{33FD9F26-CC02-4AA1-B16F-3FAFD5428827}"/>
                          </a:ext>
                        </a:extLst>
                      </p:cNvPr>
                      <p:cNvPicPr>
                        <a:picLocks noChangeAspect="1" noChangeArrowheads="1"/>
                      </p:cNvPicPr>
                      <p:nvPr/>
                    </p:nvPicPr>
                    <p:blipFill>
                      <a:blip r:embed="rId3"/>
                      <a:srcRect r="11333" b="2011"/>
                      <a:stretch>
                        <a:fillRect/>
                      </a:stretch>
                    </p:blipFill>
                    <p:spPr bwMode="auto">
                      <a:xfrm>
                        <a:off x="3131840" y="980728"/>
                        <a:ext cx="3604031" cy="2736304"/>
                      </a:xfrm>
                      <a:prstGeom prst="rect">
                        <a:avLst/>
                      </a:prstGeom>
                      <a:noFill/>
                      <a:ln>
                        <a:noFill/>
                      </a:ln>
                    </p:spPr>
                  </p:pic>
                </p:oleObj>
              </mc:Fallback>
            </mc:AlternateContent>
          </a:graphicData>
        </a:graphic>
      </p:graphicFrame>
      <p:sp>
        <p:nvSpPr>
          <p:cNvPr id="3" name="Rectangle 12">
            <a:extLst>
              <a:ext uri="{FF2B5EF4-FFF2-40B4-BE49-F238E27FC236}">
                <a16:creationId xmlns:a16="http://schemas.microsoft.com/office/drawing/2014/main" id="{1FE7A962-DD2F-41AD-A23A-56693C742A49}"/>
              </a:ext>
            </a:extLst>
          </p:cNvPr>
          <p:cNvSpPr>
            <a:spLocks noChangeArrowheads="1"/>
          </p:cNvSpPr>
          <p:nvPr/>
        </p:nvSpPr>
        <p:spPr bwMode="auto">
          <a:xfrm>
            <a:off x="45248" y="135112"/>
            <a:ext cx="184150" cy="276225"/>
          </a:xfrm>
          <a:prstGeom prst="rect">
            <a:avLst/>
          </a:prstGeom>
          <a:noFill/>
          <a:ln>
            <a:noFill/>
          </a:ln>
        </p:spPr>
        <p:txBody>
          <a:bodyPr wrap="none" anchor="ctr">
            <a:spAutoFit/>
          </a:bodyPr>
          <a:lstStyle>
            <a:lvl1pPr>
              <a:spcBef>
                <a:spcPct val="20000"/>
              </a:spcBef>
              <a:buClr>
                <a:schemeClr val="tx2"/>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tx1"/>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u"/>
              <a:defRPr sz="2400">
                <a:solidFill>
                  <a:schemeClr val="tx1"/>
                </a:solidFill>
                <a:latin typeface="Times New Roman" panose="02020603050405020304" pitchFamily="18" charset="0"/>
              </a:defRPr>
            </a:lvl3pPr>
            <a:lvl4pPr marL="1600200" indent="-228600">
              <a:spcBef>
                <a:spcPct val="20000"/>
              </a:spcBef>
              <a:buClr>
                <a:schemeClr val="tx1"/>
              </a:buClr>
              <a:buSzPct val="65000"/>
              <a:buFont typeface="Monotype Sorts" pitchFamily="2" charset="2"/>
              <a:buChar char="u"/>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u"/>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9pPr>
          </a:lstStyle>
          <a:p>
            <a:pPr eaLnBrk="1" fontAlgn="auto" hangingPunct="1">
              <a:spcBef>
                <a:spcPct val="0"/>
              </a:spcBef>
              <a:spcAft>
                <a:spcPts val="0"/>
              </a:spcAft>
              <a:buClrTx/>
              <a:buSzTx/>
              <a:buFontTx/>
              <a:buNone/>
              <a:defRPr/>
            </a:pPr>
            <a:endParaRPr lang="uk-UA" altLang="ru-RU" sz="1200" kern="0"/>
          </a:p>
        </p:txBody>
      </p:sp>
      <p:sp>
        <p:nvSpPr>
          <p:cNvPr id="18" name="Заголовок 1">
            <a:extLst>
              <a:ext uri="{FF2B5EF4-FFF2-40B4-BE49-F238E27FC236}">
                <a16:creationId xmlns:a16="http://schemas.microsoft.com/office/drawing/2014/main" id="{119F729A-BEC9-46CA-BC50-49DE27BDDAB0}"/>
              </a:ext>
            </a:extLst>
          </p:cNvPr>
          <p:cNvSpPr txBox="1">
            <a:spLocks/>
          </p:cNvSpPr>
          <p:nvPr/>
        </p:nvSpPr>
        <p:spPr bwMode="auto">
          <a:xfrm>
            <a:off x="2747921" y="188640"/>
            <a:ext cx="3651860" cy="592137"/>
          </a:xfrm>
          <a:prstGeom prst="rect">
            <a:avLst/>
          </a:prstGeom>
          <a:noFill/>
          <a:ln w="9525">
            <a:noFill/>
            <a:miter lim="800000"/>
            <a:headEnd/>
            <a:tailEnd/>
          </a:ln>
          <a:effectLst/>
        </p:spPr>
        <p:txBody>
          <a:bodyPr lIns="92075" tIns="46038" rIns="92075" bIns="46038" anchor="ctr"/>
          <a:lst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a:lstStyle>
          <a:p>
            <a:pPr algn="ctr">
              <a:defRPr/>
            </a:pPr>
            <a:r>
              <a:rPr lang="en-US" altLang="uk-UA" sz="2000" b="1" i="0" dirty="0">
                <a:solidFill>
                  <a:srgbClr val="132463"/>
                </a:solidFill>
                <a:effectLst/>
                <a:latin typeface="Times New Roman" pitchFamily="18" charset="0"/>
                <a:ea typeface="+mn-ea"/>
                <a:cs typeface="Times New Roman" panose="02020603050405020304" pitchFamily="18" charset="0"/>
              </a:rPr>
              <a:t>Hydrogen-induced defects in low-strength pipeline steels</a:t>
            </a:r>
            <a:endParaRPr lang="uk-UA" altLang="uk-UA" sz="2000" b="1" i="0" dirty="0">
              <a:solidFill>
                <a:srgbClr val="132463"/>
              </a:solidFill>
              <a:effectLst/>
              <a:latin typeface="Times New Roman"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871224F9-4F45-47B3-9D77-E442AA7A60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73">
            <a:extLst>
              <a:ext uri="{FF2B5EF4-FFF2-40B4-BE49-F238E27FC236}">
                <a16:creationId xmlns:a16="http://schemas.microsoft.com/office/drawing/2014/main" id="{C1C59614-DA12-4525-8691-939C792DE0D9}"/>
              </a:ext>
            </a:extLst>
          </p:cNvPr>
          <p:cNvSpPr>
            <a:spLocks noChangeArrowheads="1"/>
          </p:cNvSpPr>
          <p:nvPr/>
        </p:nvSpPr>
        <p:spPr bwMode="auto">
          <a:xfrm>
            <a:off x="3708920" y="-2193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a:p>
        </p:txBody>
      </p:sp>
      <p:sp>
        <p:nvSpPr>
          <p:cNvPr id="25" name="Прямокутник 24">
            <a:extLst>
              <a:ext uri="{FF2B5EF4-FFF2-40B4-BE49-F238E27FC236}">
                <a16:creationId xmlns:a16="http://schemas.microsoft.com/office/drawing/2014/main" id="{0C95AE49-D5E8-4524-B991-BD10AB88B6B0}"/>
              </a:ext>
            </a:extLst>
          </p:cNvPr>
          <p:cNvSpPr/>
          <p:nvPr/>
        </p:nvSpPr>
        <p:spPr>
          <a:xfrm>
            <a:off x="251520" y="4797152"/>
            <a:ext cx="2808312" cy="692497"/>
          </a:xfrm>
          <a:prstGeom prst="rect">
            <a:avLst/>
          </a:prstGeom>
        </p:spPr>
        <p:txBody>
          <a:bodyPr wrap="square">
            <a:spAutoFit/>
          </a:bodyPr>
          <a:lstStyle/>
          <a:p>
            <a:pPr eaLnBrk="1" hangingPunct="1">
              <a:defRPr/>
            </a:pPr>
            <a:r>
              <a:rPr lang="en-US" altLang="ru-RU" sz="1300" b="1" dirty="0">
                <a:solidFill>
                  <a:srgbClr val="000066"/>
                </a:solidFill>
                <a:cs typeface="Times New Roman" panose="02020603050405020304" pitchFamily="18" charset="0"/>
              </a:rPr>
              <a:t>The dominant mechanisms of hydrogen degradation in pipeline steels depending on the strength</a:t>
            </a:r>
            <a:r>
              <a:rPr lang="uk-UA" altLang="ru-RU" sz="1300" b="1" dirty="0">
                <a:solidFill>
                  <a:srgbClr val="000066"/>
                </a:solidFill>
                <a:latin typeface="Times New Roman" panose="02020603050405020304" pitchFamily="18" charset="0"/>
                <a:cs typeface="Times New Roman" panose="02020603050405020304" pitchFamily="18" charset="0"/>
              </a:rPr>
              <a:t>: </a:t>
            </a:r>
          </a:p>
        </p:txBody>
      </p:sp>
      <p:pic>
        <p:nvPicPr>
          <p:cNvPr id="28" name="Рисунок 33">
            <a:extLst>
              <a:ext uri="{FF2B5EF4-FFF2-40B4-BE49-F238E27FC236}">
                <a16:creationId xmlns:a16="http://schemas.microsoft.com/office/drawing/2014/main" id="{B82BFE62-5007-4017-A872-A432C85E27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99" t="22680" r="14680" b="52845"/>
          <a:stretch/>
        </p:blipFill>
        <p:spPr bwMode="auto">
          <a:xfrm>
            <a:off x="6012160" y="5661248"/>
            <a:ext cx="2548830" cy="70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Прямокутник 21">
            <a:extLst>
              <a:ext uri="{FF2B5EF4-FFF2-40B4-BE49-F238E27FC236}">
                <a16:creationId xmlns:a16="http://schemas.microsoft.com/office/drawing/2014/main" id="{ECB4C0D8-4185-4B11-9A83-60217B405FC0}"/>
              </a:ext>
            </a:extLst>
          </p:cNvPr>
          <p:cNvSpPr>
            <a:spLocks noChangeArrowheads="1"/>
          </p:cNvSpPr>
          <p:nvPr/>
        </p:nvSpPr>
        <p:spPr bwMode="auto">
          <a:xfrm>
            <a:off x="5868144" y="6348053"/>
            <a:ext cx="2592933"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pPr>
            <a:r>
              <a:rPr lang="en-GB" altLang="ru-RU" b="1" dirty="0">
                <a:solidFill>
                  <a:srgbClr val="000000"/>
                </a:solidFill>
                <a:latin typeface="Times New Roman" panose="02020603050405020304" pitchFamily="18" charset="0"/>
                <a:cs typeface="Calibri" panose="020F0502020204030204" pitchFamily="34" charset="0"/>
              </a:rPr>
              <a:t>Crack initiation under hydrogen</a:t>
            </a:r>
            <a:r>
              <a:rPr lang="uk-UA" altLang="ru-RU" b="1" baseline="30000" dirty="0">
                <a:solidFill>
                  <a:srgbClr val="000000"/>
                </a:solidFill>
                <a:latin typeface="Times New Roman" panose="02020603050405020304" pitchFamily="18" charset="0"/>
                <a:cs typeface="Calibri" panose="020F0502020204030204" pitchFamily="34" charset="0"/>
              </a:rPr>
              <a:t>1</a:t>
            </a:r>
            <a:endParaRPr lang="ru-RU" altLang="ru-RU" b="1" baseline="30000" dirty="0">
              <a:solidFill>
                <a:srgbClr val="000000"/>
              </a:solidFill>
              <a:latin typeface="Times New Roman" panose="02020603050405020304" pitchFamily="18" charset="0"/>
            </a:endParaRPr>
          </a:p>
        </p:txBody>
      </p:sp>
      <p:sp>
        <p:nvSpPr>
          <p:cNvPr id="30" name="Прямокутник 35">
            <a:extLst>
              <a:ext uri="{FF2B5EF4-FFF2-40B4-BE49-F238E27FC236}">
                <a16:creationId xmlns:a16="http://schemas.microsoft.com/office/drawing/2014/main" id="{C89D59D9-AA4D-4335-A5B3-519C81A9E49A}"/>
              </a:ext>
            </a:extLst>
          </p:cNvPr>
          <p:cNvSpPr>
            <a:spLocks noChangeArrowheads="1"/>
          </p:cNvSpPr>
          <p:nvPr/>
        </p:nvSpPr>
        <p:spPr bwMode="auto">
          <a:xfrm>
            <a:off x="5508104" y="6627168"/>
            <a:ext cx="33843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ru-RU" sz="900" baseline="30000" dirty="0">
                <a:solidFill>
                  <a:srgbClr val="000000"/>
                </a:solidFill>
                <a:latin typeface="Times New Roman" panose="02020603050405020304" pitchFamily="18" charset="0"/>
                <a:cs typeface="Calibri" panose="020F0502020204030204" pitchFamily="34" charset="0"/>
              </a:rPr>
              <a:t>1</a:t>
            </a:r>
            <a:r>
              <a:rPr lang="en-US" altLang="ru-RU" sz="900" i="1" dirty="0"/>
              <a:t>M.C. </a:t>
            </a:r>
            <a:r>
              <a:rPr lang="en-US" altLang="ru-RU" sz="900" i="1" dirty="0" err="1"/>
              <a:t>Tiegel</a:t>
            </a:r>
            <a:r>
              <a:rPr lang="en-US" altLang="ru-RU" sz="900" i="1" dirty="0"/>
              <a:t>,</a:t>
            </a:r>
            <a:r>
              <a:rPr lang="uk-UA" altLang="ru-RU" sz="900" i="1" dirty="0"/>
              <a:t> </a:t>
            </a:r>
            <a:r>
              <a:rPr lang="en-GB" altLang="ru-RU" sz="900" i="1" dirty="0"/>
              <a:t>et al.</a:t>
            </a:r>
            <a:r>
              <a:rPr lang="en-US" altLang="ru-RU" sz="900" i="1" dirty="0"/>
              <a:t>, Acta Mater. 115 (2016) 24–34.</a:t>
            </a:r>
            <a:endParaRPr lang="ru-RU" altLang="ru-RU" sz="900" i="1" dirty="0"/>
          </a:p>
        </p:txBody>
      </p:sp>
      <p:sp>
        <p:nvSpPr>
          <p:cNvPr id="31" name="Прямокутник 18">
            <a:extLst>
              <a:ext uri="{FF2B5EF4-FFF2-40B4-BE49-F238E27FC236}">
                <a16:creationId xmlns:a16="http://schemas.microsoft.com/office/drawing/2014/main" id="{D399F248-C5D2-4424-A250-1C25819AB9F3}"/>
              </a:ext>
            </a:extLst>
          </p:cNvPr>
          <p:cNvSpPr>
            <a:spLocks noChangeArrowheads="1"/>
          </p:cNvSpPr>
          <p:nvPr/>
        </p:nvSpPr>
        <p:spPr bwMode="auto">
          <a:xfrm>
            <a:off x="7301333" y="2708920"/>
            <a:ext cx="1835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100" b="1" dirty="0">
                <a:latin typeface="Times New Roman" panose="02020603050405020304" pitchFamily="18" charset="0"/>
                <a:cs typeface="Times New Roman" panose="02020603050405020304" pitchFamily="18" charset="0"/>
              </a:rPr>
              <a:t>Strain rate in air</a:t>
            </a:r>
            <a:r>
              <a:rPr lang="uk-UA" altLang="ru-RU" sz="1100" b="1" dirty="0">
                <a:latin typeface="Times New Roman" panose="02020603050405020304" pitchFamily="18" charset="0"/>
                <a:ea typeface="SimSun" panose="02010600030101010101" pitchFamily="2" charset="-122"/>
                <a:cs typeface="Times New Roman" panose="02020603050405020304" pitchFamily="18" charset="0"/>
              </a:rPr>
              <a:t> 3·10</a:t>
            </a:r>
            <a:r>
              <a:rPr lang="uk-UA" altLang="ru-RU" sz="1100" b="1" baseline="30000" dirty="0">
                <a:latin typeface="Times New Roman" panose="02020603050405020304" pitchFamily="18" charset="0"/>
                <a:ea typeface="SimSun" panose="02010600030101010101" pitchFamily="2" charset="-122"/>
                <a:cs typeface="Times New Roman" panose="02020603050405020304" pitchFamily="18" charset="0"/>
              </a:rPr>
              <a:t>-3</a:t>
            </a:r>
            <a:r>
              <a:rPr lang="uk-UA" altLang="ru-RU" sz="1100" b="1" dirty="0">
                <a:latin typeface="Times New Roman" panose="02020603050405020304" pitchFamily="18" charset="0"/>
                <a:ea typeface="SimSun" panose="02010600030101010101" pitchFamily="2" charset="-122"/>
                <a:cs typeface="Times New Roman" panose="02020603050405020304" pitchFamily="18" charset="0"/>
              </a:rPr>
              <a:t> </a:t>
            </a:r>
            <a:r>
              <a:rPr lang="en-GB" altLang="ru-RU" sz="1100" b="1" dirty="0">
                <a:latin typeface="Times New Roman" panose="02020603050405020304" pitchFamily="18" charset="0"/>
                <a:ea typeface="SimSun" panose="02010600030101010101" pitchFamily="2" charset="-122"/>
                <a:cs typeface="Times New Roman" panose="02020603050405020304" pitchFamily="18" charset="0"/>
              </a:rPr>
              <a:t>s</a:t>
            </a:r>
            <a:r>
              <a:rPr lang="uk-UA" altLang="ru-RU" sz="1100" b="1" baseline="30000" dirty="0">
                <a:latin typeface="Times New Roman" panose="02020603050405020304" pitchFamily="18" charset="0"/>
                <a:ea typeface="SimSun" panose="02010600030101010101" pitchFamily="2" charset="-122"/>
                <a:cs typeface="Times New Roman" panose="02020603050405020304" pitchFamily="18" charset="0"/>
              </a:rPr>
              <a:t>-1</a:t>
            </a:r>
            <a:r>
              <a:rPr lang="en-GB" altLang="ru-RU" sz="1100" b="1" dirty="0">
                <a:latin typeface="Times New Roman" panose="02020603050405020304" pitchFamily="18" charset="0"/>
                <a:cs typeface="Times New Roman" panose="02020603050405020304" pitchFamily="18" charset="0"/>
              </a:rPr>
              <a:t>; in NS4 solution</a:t>
            </a:r>
            <a:r>
              <a:rPr lang="uk-UA" altLang="ru-RU" sz="1100" b="1" dirty="0">
                <a:latin typeface="Times New Roman" panose="02020603050405020304" pitchFamily="18" charset="0"/>
                <a:cs typeface="Times New Roman" panose="02020603050405020304" pitchFamily="18" charset="0"/>
              </a:rPr>
              <a:t> -  </a:t>
            </a:r>
            <a:r>
              <a:rPr lang="uk-UA" altLang="ru-RU" sz="1100" b="1" dirty="0">
                <a:latin typeface="Times New Roman" panose="02020603050405020304" pitchFamily="18" charset="0"/>
                <a:ea typeface="SimSun" panose="02010600030101010101" pitchFamily="2" charset="-122"/>
              </a:rPr>
              <a:t>3·10</a:t>
            </a:r>
            <a:r>
              <a:rPr lang="uk-UA" altLang="ru-RU" sz="1100" b="1" baseline="30000" dirty="0">
                <a:latin typeface="Times New Roman" panose="02020603050405020304" pitchFamily="18" charset="0"/>
                <a:ea typeface="SimSun" panose="02010600030101010101" pitchFamily="2" charset="-122"/>
              </a:rPr>
              <a:t>-7</a:t>
            </a:r>
            <a:r>
              <a:rPr lang="uk-UA" altLang="ru-RU" sz="1100" b="1" dirty="0">
                <a:latin typeface="Times New Roman" panose="02020603050405020304" pitchFamily="18" charset="0"/>
                <a:ea typeface="SimSun" panose="02010600030101010101" pitchFamily="2" charset="-122"/>
              </a:rPr>
              <a:t> </a:t>
            </a:r>
            <a:r>
              <a:rPr lang="en-GB" altLang="ru-RU" sz="1100" b="1" dirty="0">
                <a:latin typeface="Times New Roman" panose="02020603050405020304" pitchFamily="18" charset="0"/>
                <a:ea typeface="SimSun" panose="02010600030101010101" pitchFamily="2" charset="-122"/>
              </a:rPr>
              <a:t>s</a:t>
            </a:r>
            <a:r>
              <a:rPr lang="uk-UA" altLang="ru-RU" sz="1100" b="1" baseline="30000" dirty="0">
                <a:latin typeface="Times New Roman" panose="02020603050405020304" pitchFamily="18" charset="0"/>
                <a:ea typeface="SimSun" panose="02010600030101010101" pitchFamily="2" charset="-122"/>
              </a:rPr>
              <a:t>1</a:t>
            </a:r>
            <a:endParaRPr lang="ru-RU" altLang="ru-RU" sz="1100" b="1" dirty="0">
              <a:latin typeface="Times New Roman" panose="02020603050405020304" pitchFamily="18" charset="0"/>
              <a:cs typeface="Times New Roman" panose="02020603050405020304" pitchFamily="18" charset="0"/>
            </a:endParaRPr>
          </a:p>
        </p:txBody>
      </p:sp>
      <p:sp>
        <p:nvSpPr>
          <p:cNvPr id="32" name="Прямокутник 20">
            <a:extLst>
              <a:ext uri="{FF2B5EF4-FFF2-40B4-BE49-F238E27FC236}">
                <a16:creationId xmlns:a16="http://schemas.microsoft.com/office/drawing/2014/main" id="{0415EC36-889B-4E2F-A327-7AFB04DCFFAE}"/>
              </a:ext>
            </a:extLst>
          </p:cNvPr>
          <p:cNvSpPr>
            <a:spLocks noChangeArrowheads="1"/>
          </p:cNvSpPr>
          <p:nvPr/>
        </p:nvSpPr>
        <p:spPr bwMode="auto">
          <a:xfrm>
            <a:off x="5724128" y="1124744"/>
            <a:ext cx="1471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200" b="1" dirty="0">
                <a:solidFill>
                  <a:srgbClr val="000000"/>
                </a:solidFill>
                <a:latin typeface="Times New Roman" panose="02020603050405020304" pitchFamily="18" charset="0"/>
                <a:cs typeface="Calibri" panose="020F0502020204030204" pitchFamily="34" charset="0"/>
              </a:rPr>
              <a:t>Steel </a:t>
            </a:r>
            <a:r>
              <a:rPr lang="uk-UA" altLang="ru-RU" sz="1200" b="1" dirty="0">
                <a:solidFill>
                  <a:srgbClr val="000000"/>
                </a:solidFill>
                <a:latin typeface="Times New Roman" panose="02020603050405020304" pitchFamily="18" charset="0"/>
                <a:cs typeface="Calibri" panose="020F0502020204030204" pitchFamily="34" charset="0"/>
              </a:rPr>
              <a:t> Х70</a:t>
            </a:r>
            <a:endParaRPr lang="ru-RU" altLang="ru-RU" sz="1200" dirty="0"/>
          </a:p>
        </p:txBody>
      </p:sp>
      <p:sp>
        <p:nvSpPr>
          <p:cNvPr id="33" name="Прямокутник 21">
            <a:extLst>
              <a:ext uri="{FF2B5EF4-FFF2-40B4-BE49-F238E27FC236}">
                <a16:creationId xmlns:a16="http://schemas.microsoft.com/office/drawing/2014/main" id="{009227B9-BA93-45AC-B5DB-2DF72F7BF7D2}"/>
              </a:ext>
            </a:extLst>
          </p:cNvPr>
          <p:cNvSpPr>
            <a:spLocks noChangeArrowheads="1"/>
          </p:cNvSpPr>
          <p:nvPr/>
        </p:nvSpPr>
        <p:spPr bwMode="auto">
          <a:xfrm>
            <a:off x="3851920" y="1124744"/>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200" b="1" dirty="0">
                <a:solidFill>
                  <a:srgbClr val="000000"/>
                </a:solidFill>
                <a:latin typeface="Times New Roman" panose="02020603050405020304" pitchFamily="18" charset="0"/>
                <a:cs typeface="Calibri" panose="020F0502020204030204" pitchFamily="34" charset="0"/>
              </a:rPr>
              <a:t>Steel </a:t>
            </a:r>
            <a:r>
              <a:rPr lang="uk-UA" altLang="ru-RU" sz="1200" b="1" dirty="0">
                <a:solidFill>
                  <a:srgbClr val="000000"/>
                </a:solidFill>
                <a:latin typeface="Times New Roman" panose="02020603050405020304" pitchFamily="18" charset="0"/>
                <a:cs typeface="Calibri" panose="020F0502020204030204" pitchFamily="34" charset="0"/>
              </a:rPr>
              <a:t>Х52</a:t>
            </a:r>
            <a:endParaRPr lang="ru-RU" altLang="ru-RU" sz="1200" dirty="0"/>
          </a:p>
        </p:txBody>
      </p:sp>
      <p:sp>
        <p:nvSpPr>
          <p:cNvPr id="34" name="Rectangle 3">
            <a:extLst>
              <a:ext uri="{FF2B5EF4-FFF2-40B4-BE49-F238E27FC236}">
                <a16:creationId xmlns:a16="http://schemas.microsoft.com/office/drawing/2014/main" id="{23F5582E-AC61-4FE4-B01A-23DC01F711F9}"/>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12</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35" name="Рисунок 34" descr="D:\Olha\Co1\Statti\S 2024\DAN\Untitled-74.jpg">
            <a:extLst>
              <a:ext uri="{FF2B5EF4-FFF2-40B4-BE49-F238E27FC236}">
                <a16:creationId xmlns:a16="http://schemas.microsoft.com/office/drawing/2014/main" id="{D7D2830A-AE77-43E8-BEEB-492EC1A5C11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3789040"/>
            <a:ext cx="1221740" cy="1367155"/>
          </a:xfrm>
          <a:prstGeom prst="rect">
            <a:avLst/>
          </a:prstGeom>
          <a:noFill/>
          <a:ln>
            <a:noFill/>
          </a:ln>
        </p:spPr>
      </p:pic>
      <p:pic>
        <p:nvPicPr>
          <p:cNvPr id="36" name="Рисунок 35" descr="D:\Olha\Co1\Statti\S 2024\DAN\Untitled-3.jpg">
            <a:extLst>
              <a:ext uri="{FF2B5EF4-FFF2-40B4-BE49-F238E27FC236}">
                <a16:creationId xmlns:a16="http://schemas.microsoft.com/office/drawing/2014/main" id="{65720EF7-8331-4644-8FE7-815C4641D18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3789040"/>
            <a:ext cx="2515870" cy="1367155"/>
          </a:xfrm>
          <a:prstGeom prst="rect">
            <a:avLst/>
          </a:prstGeom>
          <a:noFill/>
          <a:ln>
            <a:noFill/>
          </a:ln>
        </p:spPr>
      </p:pic>
      <p:pic>
        <p:nvPicPr>
          <p:cNvPr id="37" name="Рисунок 36">
            <a:extLst>
              <a:ext uri="{FF2B5EF4-FFF2-40B4-BE49-F238E27FC236}">
                <a16:creationId xmlns:a16="http://schemas.microsoft.com/office/drawing/2014/main" id="{F2DFC917-4053-417D-8F30-8CAD13183C63}"/>
              </a:ext>
            </a:extLst>
          </p:cNvPr>
          <p:cNvPicPr/>
          <p:nvPr/>
        </p:nvPicPr>
        <p:blipFill rotWithShape="1">
          <a:blip r:embed="rId8"/>
          <a:srcRect l="12234" t="33219" r="37653" b="16357"/>
          <a:stretch/>
        </p:blipFill>
        <p:spPr bwMode="auto">
          <a:xfrm>
            <a:off x="2987824" y="4005064"/>
            <a:ext cx="1851660" cy="1047750"/>
          </a:xfrm>
          <a:prstGeom prst="rect">
            <a:avLst/>
          </a:prstGeom>
          <a:ln>
            <a:noFill/>
          </a:ln>
          <a:extLst>
            <a:ext uri="{53640926-AAD7-44D8-BBD7-CCE9431645EC}">
              <a14:shadowObscured xmlns:a14="http://schemas.microsoft.com/office/drawing/2010/main"/>
            </a:ext>
          </a:extLst>
        </p:spPr>
      </p:pic>
      <p:sp>
        <p:nvSpPr>
          <p:cNvPr id="2" name="Прямокутник 1">
            <a:extLst>
              <a:ext uri="{FF2B5EF4-FFF2-40B4-BE49-F238E27FC236}">
                <a16:creationId xmlns:a16="http://schemas.microsoft.com/office/drawing/2014/main" id="{7819A28B-5158-440F-AE61-FBB04EE8BC8D}"/>
              </a:ext>
            </a:extLst>
          </p:cNvPr>
          <p:cNvSpPr/>
          <p:nvPr/>
        </p:nvSpPr>
        <p:spPr>
          <a:xfrm>
            <a:off x="3923928" y="5157192"/>
            <a:ext cx="3830792" cy="276999"/>
          </a:xfrm>
          <a:prstGeom prst="rect">
            <a:avLst/>
          </a:prstGeom>
        </p:spPr>
        <p:txBody>
          <a:bodyPr wrap="none">
            <a:spAutoFit/>
          </a:bodyPr>
          <a:lstStyle/>
          <a:p>
            <a:r>
              <a:rPr lang="en-US" b="1" dirty="0">
                <a:ea typeface="Times New Roman" panose="02020603050405020304" pitchFamily="18" charset="0"/>
              </a:rPr>
              <a:t>Hydrogen-deformation damaging in low-strength steel</a:t>
            </a:r>
            <a:endParaRPr lang="ru-RU" b="1" dirty="0"/>
          </a:p>
        </p:txBody>
      </p:sp>
      <p:sp>
        <p:nvSpPr>
          <p:cNvPr id="38" name="Прямокутник: округлені кути 37">
            <a:extLst>
              <a:ext uri="{FF2B5EF4-FFF2-40B4-BE49-F238E27FC236}">
                <a16:creationId xmlns:a16="http://schemas.microsoft.com/office/drawing/2014/main" id="{67027D48-8402-4697-9C51-3D92EBF86F73}"/>
              </a:ext>
            </a:extLst>
          </p:cNvPr>
          <p:cNvSpPr/>
          <p:nvPr/>
        </p:nvSpPr>
        <p:spPr>
          <a:xfrm>
            <a:off x="827584" y="5589240"/>
            <a:ext cx="129614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300" b="1" dirty="0">
                <a:solidFill>
                  <a:srgbClr val="000066"/>
                </a:solidFill>
                <a:latin typeface="Times New Roman" panose="02020603050405020304" pitchFamily="18" charset="0"/>
                <a:cs typeface="Times New Roman" pitchFamily="18" charset="0"/>
                <a:sym typeface="Symbol" pitchFamily="18" charset="2"/>
              </a:rPr>
              <a:t></a:t>
            </a:r>
            <a:r>
              <a:rPr lang="en-GB" sz="1300" b="1" baseline="-25000" dirty="0">
                <a:solidFill>
                  <a:srgbClr val="000066"/>
                </a:solidFill>
                <a:latin typeface="Times New Roman" panose="02020603050405020304" pitchFamily="18" charset="0"/>
                <a:cs typeface="Times New Roman" pitchFamily="18" charset="0"/>
              </a:rPr>
              <a:t>Y</a:t>
            </a:r>
            <a:r>
              <a:rPr lang="uk-UA"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sym typeface="Symbol" pitchFamily="18" charset="2"/>
              </a:rPr>
              <a:t></a:t>
            </a:r>
            <a:r>
              <a:rPr lang="en-US" sz="1300" b="1" baseline="-25000" dirty="0">
                <a:solidFill>
                  <a:srgbClr val="000066"/>
                </a:solidFill>
                <a:latin typeface="Times New Roman" panose="02020603050405020304" pitchFamily="18" charset="0"/>
                <a:cs typeface="Times New Roman" pitchFamily="18" charset="0"/>
              </a:rPr>
              <a:t>UTS </a:t>
            </a:r>
            <a:r>
              <a:rPr lang="uk-UA" sz="1300" b="1" dirty="0">
                <a:solidFill>
                  <a:srgbClr val="000066"/>
                </a:solidFill>
                <a:latin typeface="Times New Roman" panose="02020603050405020304" pitchFamily="18" charset="0"/>
                <a:cs typeface="Times New Roman" pitchFamily="18" charset="0"/>
              </a:rPr>
              <a:t>&lt; 0</a:t>
            </a:r>
            <a:r>
              <a:rPr lang="en-GB"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rPr>
              <a:t>7</a:t>
            </a:r>
            <a:endParaRPr lang="en-US" sz="1300" b="1" dirty="0">
              <a:solidFill>
                <a:srgbClr val="007434"/>
              </a:solidFill>
              <a:cs typeface="Times New Roman" panose="02020603050405020304" pitchFamily="18" charset="0"/>
            </a:endParaRPr>
          </a:p>
        </p:txBody>
      </p:sp>
      <p:sp>
        <p:nvSpPr>
          <p:cNvPr id="39" name="Прямокутник: округлені кути 38">
            <a:extLst>
              <a:ext uri="{FF2B5EF4-FFF2-40B4-BE49-F238E27FC236}">
                <a16:creationId xmlns:a16="http://schemas.microsoft.com/office/drawing/2014/main" id="{982DFB96-7D17-4885-8778-7022AE8562F6}"/>
              </a:ext>
            </a:extLst>
          </p:cNvPr>
          <p:cNvSpPr/>
          <p:nvPr/>
        </p:nvSpPr>
        <p:spPr>
          <a:xfrm>
            <a:off x="827584" y="5949280"/>
            <a:ext cx="129614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300" b="1" dirty="0">
                <a:solidFill>
                  <a:srgbClr val="000066"/>
                </a:solidFill>
                <a:latin typeface="Times New Roman" panose="02020603050405020304" pitchFamily="18" charset="0"/>
                <a:cs typeface="Times New Roman" pitchFamily="18" charset="0"/>
                <a:sym typeface="Symbol" pitchFamily="18" charset="2"/>
              </a:rPr>
              <a:t></a:t>
            </a:r>
            <a:r>
              <a:rPr lang="en-GB" sz="1300" b="1" baseline="-25000" dirty="0">
                <a:solidFill>
                  <a:srgbClr val="000066"/>
                </a:solidFill>
                <a:latin typeface="Times New Roman" panose="02020603050405020304" pitchFamily="18" charset="0"/>
                <a:cs typeface="Times New Roman" pitchFamily="18" charset="0"/>
              </a:rPr>
              <a:t>Y</a:t>
            </a:r>
            <a:r>
              <a:rPr lang="uk-UA"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sym typeface="Symbol" pitchFamily="18" charset="2"/>
              </a:rPr>
              <a:t></a:t>
            </a:r>
            <a:r>
              <a:rPr lang="en-US" sz="1300" b="1" baseline="-25000" dirty="0">
                <a:solidFill>
                  <a:srgbClr val="000066"/>
                </a:solidFill>
                <a:latin typeface="Times New Roman" panose="02020603050405020304" pitchFamily="18" charset="0"/>
                <a:cs typeface="Times New Roman" pitchFamily="18" charset="0"/>
              </a:rPr>
              <a:t>UTS </a:t>
            </a:r>
            <a:r>
              <a:rPr lang="uk-UA" sz="1300" b="1" dirty="0">
                <a:solidFill>
                  <a:srgbClr val="000066"/>
                </a:solidFill>
                <a:latin typeface="Times New Roman" panose="02020603050405020304" pitchFamily="18" charset="0"/>
                <a:cs typeface="Times New Roman" pitchFamily="18" charset="0"/>
              </a:rPr>
              <a:t>&gt; 0</a:t>
            </a:r>
            <a:r>
              <a:rPr lang="en-GB"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rPr>
              <a:t>8</a:t>
            </a:r>
            <a:endParaRPr lang="en-US" sz="1300" b="1" dirty="0">
              <a:solidFill>
                <a:srgbClr val="007434"/>
              </a:solidFill>
              <a:cs typeface="Times New Roman" panose="02020603050405020304" pitchFamily="18" charset="0"/>
            </a:endParaRPr>
          </a:p>
        </p:txBody>
      </p:sp>
      <p:sp>
        <p:nvSpPr>
          <p:cNvPr id="40" name="Прямокутник: округлені кути 39">
            <a:extLst>
              <a:ext uri="{FF2B5EF4-FFF2-40B4-BE49-F238E27FC236}">
                <a16:creationId xmlns:a16="http://schemas.microsoft.com/office/drawing/2014/main" id="{D3E6E512-744F-48AC-B2C7-EC6162FAE611}"/>
              </a:ext>
            </a:extLst>
          </p:cNvPr>
          <p:cNvSpPr/>
          <p:nvPr/>
        </p:nvSpPr>
        <p:spPr>
          <a:xfrm>
            <a:off x="827584" y="6309320"/>
            <a:ext cx="158417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300" b="1" dirty="0">
                <a:solidFill>
                  <a:srgbClr val="000066"/>
                </a:solidFill>
                <a:latin typeface="Times New Roman" panose="02020603050405020304" pitchFamily="18" charset="0"/>
                <a:cs typeface="Times New Roman" pitchFamily="18" charset="0"/>
              </a:rPr>
              <a:t> 0</a:t>
            </a:r>
            <a:r>
              <a:rPr lang="en-GB"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rPr>
              <a:t>7 &lt; </a:t>
            </a:r>
            <a:r>
              <a:rPr lang="uk-UA" sz="1300" b="1" dirty="0">
                <a:solidFill>
                  <a:srgbClr val="000066"/>
                </a:solidFill>
                <a:cs typeface="Times New Roman" pitchFamily="18" charset="0"/>
                <a:sym typeface="Symbol" pitchFamily="18" charset="2"/>
              </a:rPr>
              <a:t></a:t>
            </a:r>
            <a:r>
              <a:rPr lang="en-GB" sz="1300" b="1" baseline="-25000" dirty="0">
                <a:solidFill>
                  <a:srgbClr val="000066"/>
                </a:solidFill>
                <a:cs typeface="Times New Roman" pitchFamily="18" charset="0"/>
              </a:rPr>
              <a:t>Y</a:t>
            </a:r>
            <a:r>
              <a:rPr lang="uk-UA" sz="1300" b="1" dirty="0">
                <a:solidFill>
                  <a:srgbClr val="000066"/>
                </a:solidFill>
                <a:cs typeface="Times New Roman" pitchFamily="18" charset="0"/>
              </a:rPr>
              <a:t>/</a:t>
            </a:r>
            <a:r>
              <a:rPr lang="uk-UA" sz="1300" b="1" dirty="0">
                <a:solidFill>
                  <a:srgbClr val="000066"/>
                </a:solidFill>
                <a:cs typeface="Times New Roman" pitchFamily="18" charset="0"/>
                <a:sym typeface="Symbol" pitchFamily="18" charset="2"/>
              </a:rPr>
              <a:t></a:t>
            </a:r>
            <a:r>
              <a:rPr lang="en-US" sz="1300" b="1" baseline="-25000" dirty="0">
                <a:solidFill>
                  <a:srgbClr val="000066"/>
                </a:solidFill>
                <a:cs typeface="Times New Roman" pitchFamily="18" charset="0"/>
              </a:rPr>
              <a:t>UTS</a:t>
            </a:r>
            <a:r>
              <a:rPr lang="uk-UA" sz="1300" b="1" i="1" baseline="-25000" dirty="0">
                <a:solidFill>
                  <a:srgbClr val="000066"/>
                </a:solidFill>
                <a:cs typeface="Times New Roman" pitchFamily="18" charset="0"/>
              </a:rPr>
              <a:t> </a:t>
            </a:r>
            <a:r>
              <a:rPr lang="uk-UA" sz="1300" b="1" i="1" baseline="-25000" dirty="0">
                <a:solidFill>
                  <a:srgbClr val="000066"/>
                </a:solidFill>
                <a:latin typeface="Times New Roman" panose="02020603050405020304" pitchFamily="18" charset="0"/>
                <a:cs typeface="Times New Roman" pitchFamily="18" charset="0"/>
              </a:rPr>
              <a:t> </a:t>
            </a:r>
            <a:r>
              <a:rPr lang="uk-UA" sz="1300" b="1" dirty="0">
                <a:solidFill>
                  <a:srgbClr val="000066"/>
                </a:solidFill>
                <a:latin typeface="Times New Roman" panose="02020603050405020304" pitchFamily="18" charset="0"/>
                <a:cs typeface="Times New Roman" pitchFamily="18" charset="0"/>
              </a:rPr>
              <a:t>&lt; 0</a:t>
            </a:r>
            <a:r>
              <a:rPr lang="en-GB" sz="1300" b="1" dirty="0">
                <a:solidFill>
                  <a:srgbClr val="000066"/>
                </a:solidFill>
                <a:latin typeface="Times New Roman" panose="02020603050405020304" pitchFamily="18" charset="0"/>
                <a:cs typeface="Times New Roman" pitchFamily="18" charset="0"/>
              </a:rPr>
              <a:t>.</a:t>
            </a:r>
            <a:r>
              <a:rPr lang="uk-UA" sz="1300" b="1" dirty="0">
                <a:solidFill>
                  <a:srgbClr val="000066"/>
                </a:solidFill>
                <a:latin typeface="Times New Roman" panose="02020603050405020304" pitchFamily="18" charset="0"/>
                <a:cs typeface="Times New Roman" pitchFamily="18" charset="0"/>
              </a:rPr>
              <a:t>8 </a:t>
            </a:r>
            <a:endParaRPr lang="en-US" sz="1300" b="1" dirty="0">
              <a:solidFill>
                <a:srgbClr val="007434"/>
              </a:solidFill>
              <a:cs typeface="Times New Roman" panose="02020603050405020304" pitchFamily="18" charset="0"/>
            </a:endParaRPr>
          </a:p>
        </p:txBody>
      </p:sp>
      <p:sp>
        <p:nvSpPr>
          <p:cNvPr id="9" name="Прямокутник 8">
            <a:extLst>
              <a:ext uri="{FF2B5EF4-FFF2-40B4-BE49-F238E27FC236}">
                <a16:creationId xmlns:a16="http://schemas.microsoft.com/office/drawing/2014/main" id="{4C2F4CA9-9EE3-49AB-9FBD-BD26BC498413}"/>
              </a:ext>
            </a:extLst>
          </p:cNvPr>
          <p:cNvSpPr/>
          <p:nvPr/>
        </p:nvSpPr>
        <p:spPr>
          <a:xfrm>
            <a:off x="2195736" y="5589240"/>
            <a:ext cx="2592288" cy="276999"/>
          </a:xfrm>
          <a:prstGeom prst="rect">
            <a:avLst/>
          </a:prstGeom>
        </p:spPr>
        <p:txBody>
          <a:bodyPr wrap="square">
            <a:spAutoFit/>
          </a:bodyPr>
          <a:lstStyle/>
          <a:p>
            <a:r>
              <a:rPr lang="uk-UA" b="1" dirty="0">
                <a:solidFill>
                  <a:srgbClr val="000066"/>
                </a:solidFill>
                <a:cs typeface="Times New Roman" pitchFamily="18" charset="0"/>
              </a:rPr>
              <a:t>–  </a:t>
            </a:r>
            <a:r>
              <a:rPr lang="en-US" b="1" dirty="0">
                <a:solidFill>
                  <a:srgbClr val="000066"/>
                </a:solidFill>
                <a:cs typeface="Times New Roman" pitchFamily="18" charset="0"/>
              </a:rPr>
              <a:t>Hydrogen-Induced Deformation </a:t>
            </a:r>
            <a:endParaRPr lang="ru-RU" dirty="0"/>
          </a:p>
        </p:txBody>
      </p:sp>
      <p:sp>
        <p:nvSpPr>
          <p:cNvPr id="10" name="Прямокутник 9">
            <a:extLst>
              <a:ext uri="{FF2B5EF4-FFF2-40B4-BE49-F238E27FC236}">
                <a16:creationId xmlns:a16="http://schemas.microsoft.com/office/drawing/2014/main" id="{EA8F1103-B2C1-4B1F-9C32-338F5C31ACD2}"/>
              </a:ext>
            </a:extLst>
          </p:cNvPr>
          <p:cNvSpPr/>
          <p:nvPr/>
        </p:nvSpPr>
        <p:spPr>
          <a:xfrm>
            <a:off x="2195736" y="5949280"/>
            <a:ext cx="2198487" cy="276999"/>
          </a:xfrm>
          <a:prstGeom prst="rect">
            <a:avLst/>
          </a:prstGeom>
        </p:spPr>
        <p:txBody>
          <a:bodyPr wrap="none">
            <a:spAutoFit/>
          </a:bodyPr>
          <a:lstStyle/>
          <a:p>
            <a:r>
              <a:rPr lang="uk-UA" b="1" dirty="0">
                <a:solidFill>
                  <a:srgbClr val="000066"/>
                </a:solidFill>
                <a:cs typeface="Times New Roman" pitchFamily="18" charset="0"/>
              </a:rPr>
              <a:t>– </a:t>
            </a:r>
            <a:r>
              <a:rPr lang="en-US" b="1" dirty="0">
                <a:solidFill>
                  <a:srgbClr val="000066"/>
                </a:solidFill>
                <a:cs typeface="Times New Roman" pitchFamily="18" charset="0"/>
              </a:rPr>
              <a:t>Hydrogen-Induced Cracking</a:t>
            </a:r>
            <a:endParaRPr lang="ru-RU" dirty="0"/>
          </a:p>
        </p:txBody>
      </p:sp>
      <p:sp>
        <p:nvSpPr>
          <p:cNvPr id="11" name="Прямокутник 10">
            <a:extLst>
              <a:ext uri="{FF2B5EF4-FFF2-40B4-BE49-F238E27FC236}">
                <a16:creationId xmlns:a16="http://schemas.microsoft.com/office/drawing/2014/main" id="{B4443005-DB7C-458F-9532-10A63BDE7B61}"/>
              </a:ext>
            </a:extLst>
          </p:cNvPr>
          <p:cNvSpPr/>
          <p:nvPr/>
        </p:nvSpPr>
        <p:spPr>
          <a:xfrm>
            <a:off x="2483768" y="6309320"/>
            <a:ext cx="3096344" cy="276999"/>
          </a:xfrm>
          <a:prstGeom prst="rect">
            <a:avLst/>
          </a:prstGeom>
        </p:spPr>
        <p:txBody>
          <a:bodyPr wrap="square">
            <a:spAutoFit/>
          </a:bodyPr>
          <a:lstStyle/>
          <a:p>
            <a:r>
              <a:rPr lang="uk-UA" b="1" dirty="0">
                <a:solidFill>
                  <a:srgbClr val="000066"/>
                </a:solidFill>
                <a:cs typeface="Times New Roman" pitchFamily="18" charset="0"/>
              </a:rPr>
              <a:t>– </a:t>
            </a:r>
            <a:r>
              <a:rPr lang="en-GB" b="1" dirty="0">
                <a:solidFill>
                  <a:srgbClr val="000066"/>
                </a:solidFill>
                <a:cs typeface="Times New Roman" pitchFamily="18" charset="0"/>
              </a:rPr>
              <a:t>Combination of different mechanisms</a:t>
            </a:r>
            <a:endParaRPr lang="ru-RU" dirty="0"/>
          </a:p>
        </p:txBody>
      </p:sp>
      <p:cxnSp>
        <p:nvCxnSpPr>
          <p:cNvPr id="42" name="Пряма зі стрілкою 41">
            <a:extLst>
              <a:ext uri="{FF2B5EF4-FFF2-40B4-BE49-F238E27FC236}">
                <a16:creationId xmlns:a16="http://schemas.microsoft.com/office/drawing/2014/main" id="{3836DB2C-B017-42F3-9C9C-9A9F2DF4FFF3}"/>
              </a:ext>
            </a:extLst>
          </p:cNvPr>
          <p:cNvCxnSpPr>
            <a:cxnSpLocks/>
            <a:endCxn id="37" idx="2"/>
          </p:cNvCxnSpPr>
          <p:nvPr/>
        </p:nvCxnSpPr>
        <p:spPr>
          <a:xfrm flipV="1">
            <a:off x="3347864" y="5052814"/>
            <a:ext cx="565790" cy="6084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 зі стрілкою 44">
            <a:extLst>
              <a:ext uri="{FF2B5EF4-FFF2-40B4-BE49-F238E27FC236}">
                <a16:creationId xmlns:a16="http://schemas.microsoft.com/office/drawing/2014/main" id="{91803F71-8B34-44C1-8331-8F3F29715965}"/>
              </a:ext>
            </a:extLst>
          </p:cNvPr>
          <p:cNvCxnSpPr>
            <a:cxnSpLocks/>
          </p:cNvCxnSpPr>
          <p:nvPr/>
        </p:nvCxnSpPr>
        <p:spPr>
          <a:xfrm>
            <a:off x="4499992" y="6093296"/>
            <a:ext cx="129614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2" descr="Inmech">
            <a:extLst>
              <a:ext uri="{FF2B5EF4-FFF2-40B4-BE49-F238E27FC236}">
                <a16:creationId xmlns:a16="http://schemas.microsoft.com/office/drawing/2014/main" id="{4AFB3D4A-53AA-4DE6-8418-B51B58425E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
        <p:nvSpPr>
          <p:cNvPr id="4" name="Прямокутник: округлені кути 3">
            <a:extLst>
              <a:ext uri="{FF2B5EF4-FFF2-40B4-BE49-F238E27FC236}">
                <a16:creationId xmlns:a16="http://schemas.microsoft.com/office/drawing/2014/main" id="{1B1F390A-3FC9-4578-B695-3959B76CD9F1}"/>
              </a:ext>
            </a:extLst>
          </p:cNvPr>
          <p:cNvSpPr/>
          <p:nvPr/>
        </p:nvSpPr>
        <p:spPr>
          <a:xfrm>
            <a:off x="2843808" y="3717032"/>
            <a:ext cx="6192688" cy="1728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кутник: округлені кути 42">
            <a:extLst>
              <a:ext uri="{FF2B5EF4-FFF2-40B4-BE49-F238E27FC236}">
                <a16:creationId xmlns:a16="http://schemas.microsoft.com/office/drawing/2014/main" id="{13017F40-3FA2-46EA-923E-87474959BEB9}"/>
              </a:ext>
            </a:extLst>
          </p:cNvPr>
          <p:cNvSpPr/>
          <p:nvPr/>
        </p:nvSpPr>
        <p:spPr>
          <a:xfrm>
            <a:off x="5796136" y="5589240"/>
            <a:ext cx="2880320"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Rectangle 12">
            <a:extLst>
              <a:ext uri="{FF2B5EF4-FFF2-40B4-BE49-F238E27FC236}">
                <a16:creationId xmlns:a16="http://schemas.microsoft.com/office/drawing/2014/main" id="{B5438725-6408-4795-8DEB-E0C4FDD2328E}"/>
              </a:ext>
            </a:extLst>
          </p:cNvPr>
          <p:cNvSpPr>
            <a:spLocks noChangeArrowheads="1"/>
          </p:cNvSpPr>
          <p:nvPr/>
        </p:nvSpPr>
        <p:spPr bwMode="auto">
          <a:xfrm>
            <a:off x="197648" y="287512"/>
            <a:ext cx="184150" cy="276225"/>
          </a:xfrm>
          <a:prstGeom prst="rect">
            <a:avLst/>
          </a:prstGeom>
          <a:noFill/>
          <a:ln>
            <a:noFill/>
          </a:ln>
        </p:spPr>
        <p:txBody>
          <a:bodyPr wrap="none" anchor="ctr">
            <a:spAutoFit/>
          </a:bodyPr>
          <a:lstStyle>
            <a:lvl1pPr>
              <a:spcBef>
                <a:spcPct val="20000"/>
              </a:spcBef>
              <a:buClr>
                <a:schemeClr val="tx2"/>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tx1"/>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u"/>
              <a:defRPr sz="2400">
                <a:solidFill>
                  <a:schemeClr val="tx1"/>
                </a:solidFill>
                <a:latin typeface="Times New Roman" panose="02020603050405020304" pitchFamily="18" charset="0"/>
              </a:defRPr>
            </a:lvl3pPr>
            <a:lvl4pPr marL="1600200" indent="-228600">
              <a:spcBef>
                <a:spcPct val="20000"/>
              </a:spcBef>
              <a:buClr>
                <a:schemeClr val="tx1"/>
              </a:buClr>
              <a:buSzPct val="65000"/>
              <a:buFont typeface="Monotype Sorts" pitchFamily="2" charset="2"/>
              <a:buChar char="u"/>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u"/>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9pPr>
          </a:lstStyle>
          <a:p>
            <a:pPr eaLnBrk="1" fontAlgn="auto" hangingPunct="1">
              <a:spcBef>
                <a:spcPct val="0"/>
              </a:spcBef>
              <a:spcAft>
                <a:spcPts val="0"/>
              </a:spcAft>
              <a:buClrTx/>
              <a:buSzTx/>
              <a:buFontTx/>
              <a:buNone/>
              <a:defRPr/>
            </a:pPr>
            <a:endParaRPr lang="uk-UA" altLang="ru-RU" sz="1200" kern="0"/>
          </a:p>
        </p:txBody>
      </p:sp>
      <p:sp>
        <p:nvSpPr>
          <p:cNvPr id="48" name="Rectangle 73">
            <a:extLst>
              <a:ext uri="{FF2B5EF4-FFF2-40B4-BE49-F238E27FC236}">
                <a16:creationId xmlns:a16="http://schemas.microsoft.com/office/drawing/2014/main" id="{05CAD6BD-DCBD-4061-B6C8-6A7854FF24CA}"/>
              </a:ext>
            </a:extLst>
          </p:cNvPr>
          <p:cNvSpPr>
            <a:spLocks noChangeArrowheads="1"/>
          </p:cNvSpPr>
          <p:nvPr/>
        </p:nvSpPr>
        <p:spPr bwMode="auto">
          <a:xfrm>
            <a:off x="3861320" y="-2041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a:p>
        </p:txBody>
      </p:sp>
      <p:graphicFrame>
        <p:nvGraphicFramePr>
          <p:cNvPr id="49" name="Object 16">
            <a:extLst>
              <a:ext uri="{FF2B5EF4-FFF2-40B4-BE49-F238E27FC236}">
                <a16:creationId xmlns:a16="http://schemas.microsoft.com/office/drawing/2014/main" id="{49D0D052-299B-400A-94E6-F04E4C000B01}"/>
              </a:ext>
            </a:extLst>
          </p:cNvPr>
          <p:cNvGraphicFramePr>
            <a:graphicFrameLocks noChangeAspect="1"/>
          </p:cNvGraphicFramePr>
          <p:nvPr>
            <p:extLst>
              <p:ext uri="{D42A27DB-BD31-4B8C-83A1-F6EECF244321}">
                <p14:modId xmlns:p14="http://schemas.microsoft.com/office/powerpoint/2010/main" val="757196097"/>
              </p:ext>
            </p:extLst>
          </p:nvPr>
        </p:nvGraphicFramePr>
        <p:xfrm>
          <a:off x="7308304" y="1484784"/>
          <a:ext cx="1509712" cy="581025"/>
        </p:xfrm>
        <a:graphic>
          <a:graphicData uri="http://schemas.openxmlformats.org/presentationml/2006/ole">
            <mc:AlternateContent xmlns:mc="http://schemas.openxmlformats.org/markup-compatibility/2006">
              <mc:Choice xmlns:v="urn:schemas-microsoft-com:vml" Requires="v">
                <p:oleObj name="Equation" r:id="rId10" imgW="1117440" imgH="431640" progId="Equation.DSMT4">
                  <p:embed/>
                </p:oleObj>
              </mc:Choice>
              <mc:Fallback>
                <p:oleObj name="Equation" r:id="rId10" imgW="1117440" imgH="431640" progId="Equation.DSMT4">
                  <p:embed/>
                  <p:pic>
                    <p:nvPicPr>
                      <p:cNvPr id="20" name="Object 16">
                        <a:extLst>
                          <a:ext uri="{FF2B5EF4-FFF2-40B4-BE49-F238E27FC236}">
                            <a16:creationId xmlns:a16="http://schemas.microsoft.com/office/drawing/2014/main" id="{299AB974-9F8F-4B38-9542-12A64EE342D4}"/>
                          </a:ext>
                        </a:extLst>
                      </p:cNvPr>
                      <p:cNvPicPr>
                        <a:picLocks noChangeAspect="1" noChangeArrowheads="1"/>
                      </p:cNvPicPr>
                      <p:nvPr/>
                    </p:nvPicPr>
                    <p:blipFill>
                      <a:blip r:embed="rId11"/>
                      <a:srcRect/>
                      <a:stretch>
                        <a:fillRect/>
                      </a:stretch>
                    </p:blipFill>
                    <p:spPr bwMode="auto">
                      <a:xfrm>
                        <a:off x="7308304" y="1484784"/>
                        <a:ext cx="15097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0" name="Picture 4" descr="Fig_1">
            <a:extLst>
              <a:ext uri="{FF2B5EF4-FFF2-40B4-BE49-F238E27FC236}">
                <a16:creationId xmlns:a16="http://schemas.microsoft.com/office/drawing/2014/main" id="{9D0AEA75-1773-4CB8-9EAB-E74F0A86CE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50484" b="50957"/>
          <a:stretch>
            <a:fillRect/>
          </a:stretch>
        </p:blipFill>
        <p:spPr bwMode="auto">
          <a:xfrm>
            <a:off x="395536" y="2996952"/>
            <a:ext cx="2292302"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descr="Fig_1">
            <a:extLst>
              <a:ext uri="{FF2B5EF4-FFF2-40B4-BE49-F238E27FC236}">
                <a16:creationId xmlns:a16="http://schemas.microsoft.com/office/drawing/2014/main" id="{06D1B64A-55B6-4FED-8C9C-6A3234C2AE7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r="50484" b="50957"/>
          <a:stretch>
            <a:fillRect/>
          </a:stretch>
        </p:blipFill>
        <p:spPr bwMode="auto">
          <a:xfrm>
            <a:off x="395536" y="1088912"/>
            <a:ext cx="2290990"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Прямокутник 12">
            <a:extLst>
              <a:ext uri="{FF2B5EF4-FFF2-40B4-BE49-F238E27FC236}">
                <a16:creationId xmlns:a16="http://schemas.microsoft.com/office/drawing/2014/main" id="{FCFA6751-391A-4754-9050-3FF9C9D54AA5}"/>
              </a:ext>
            </a:extLst>
          </p:cNvPr>
          <p:cNvSpPr>
            <a:spLocks noChangeArrowheads="1"/>
          </p:cNvSpPr>
          <p:nvPr/>
        </p:nvSpPr>
        <p:spPr bwMode="auto">
          <a:xfrm>
            <a:off x="7271792" y="1988840"/>
            <a:ext cx="18722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100" b="1" dirty="0">
                <a:latin typeface="Times New Roman" panose="02020603050405020304" pitchFamily="18" charset="0"/>
                <a:cs typeface="Times New Roman" panose="02020603050405020304" pitchFamily="18" charset="0"/>
                <a:sym typeface="Symbol" panose="05050102010706020507" pitchFamily="18" charset="2"/>
              </a:rPr>
              <a:t>RA</a:t>
            </a:r>
            <a:r>
              <a:rPr lang="en-GB" altLang="ru-RU" sz="1100" b="1" baseline="-25000" dirty="0">
                <a:latin typeface="Times New Roman" panose="02020603050405020304" pitchFamily="18" charset="0"/>
                <a:ea typeface="SimSun" panose="02010600030101010101" pitchFamily="2" charset="-122"/>
                <a:cs typeface="Times New Roman" panose="02020603050405020304" pitchFamily="18" charset="0"/>
              </a:rPr>
              <a:t>SCC</a:t>
            </a:r>
            <a:r>
              <a:rPr lang="en-GB" altLang="ru-RU" sz="1100" b="1" dirty="0">
                <a:latin typeface="Times New Roman" panose="02020603050405020304" pitchFamily="18" charset="0"/>
                <a:ea typeface="SimSun" panose="02010600030101010101" pitchFamily="2" charset="-122"/>
                <a:cs typeface="Times New Roman" panose="02020603050405020304" pitchFamily="18" charset="0"/>
              </a:rPr>
              <a:t> , </a:t>
            </a:r>
            <a:r>
              <a:rPr lang="en-GB" altLang="ru-RU" sz="1100" b="1" dirty="0" err="1">
                <a:latin typeface="Times New Roman" panose="02020603050405020304" pitchFamily="18" charset="0"/>
                <a:ea typeface="SimSun" panose="02010600030101010101" pitchFamily="2" charset="-122"/>
                <a:cs typeface="Times New Roman" panose="02020603050405020304" pitchFamily="18" charset="0"/>
              </a:rPr>
              <a:t>RA</a:t>
            </a:r>
            <a:r>
              <a:rPr lang="en-GB" altLang="ru-RU" sz="1100" b="1" baseline="-25000" dirty="0" err="1">
                <a:latin typeface="Times New Roman" panose="02020603050405020304" pitchFamily="18" charset="0"/>
                <a:ea typeface="SimSun" panose="02010600030101010101" pitchFamily="2" charset="-122"/>
              </a:rPr>
              <a:t>air</a:t>
            </a:r>
            <a:r>
              <a:rPr lang="en-GB" altLang="ru-RU" sz="1100" b="1" i="1" dirty="0">
                <a:latin typeface="Times New Roman" panose="02020603050405020304" pitchFamily="18" charset="0"/>
                <a:ea typeface="SimSun" panose="02010600030101010101" pitchFamily="2" charset="-122"/>
              </a:rPr>
              <a:t> </a:t>
            </a:r>
            <a:r>
              <a:rPr lang="en-GB" altLang="ru-RU" sz="1100" b="1" dirty="0">
                <a:latin typeface="Times New Roman" panose="02020603050405020304" pitchFamily="18" charset="0"/>
                <a:ea typeface="SimSun" panose="02010600030101010101" pitchFamily="2" charset="-122"/>
              </a:rPr>
              <a:t>– </a:t>
            </a:r>
            <a:r>
              <a:rPr lang="en-GB" sz="1100" b="1" dirty="0">
                <a:latin typeface="Times New Roman" panose="02020603050405020304" pitchFamily="18" charset="0"/>
                <a:ea typeface="SimSun" panose="02010600030101010101" pitchFamily="2" charset="-122"/>
                <a:cs typeface="Times New Roman" panose="02020603050405020304" pitchFamily="18" charset="0"/>
              </a:rPr>
              <a:t>reduction in area, determined by tensile testing in NS4 solution and air, respectively</a:t>
            </a:r>
            <a:endParaRPr lang="ru-RU" altLang="ru-RU" sz="1100" b="1"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6" name="Прямокутник 1">
            <a:extLst>
              <a:ext uri="{FF2B5EF4-FFF2-40B4-BE49-F238E27FC236}">
                <a16:creationId xmlns:a16="http://schemas.microsoft.com/office/drawing/2014/main" id="{9DEDC6BD-33CA-4101-9A03-4984101BD873}"/>
              </a:ext>
            </a:extLst>
          </p:cNvPr>
          <p:cNvSpPr>
            <a:spLocks noChangeArrowheads="1"/>
          </p:cNvSpPr>
          <p:nvPr/>
        </p:nvSpPr>
        <p:spPr bwMode="auto">
          <a:xfrm>
            <a:off x="7099615" y="1052736"/>
            <a:ext cx="2016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ru-RU" sz="1200" b="1" dirty="0">
                <a:latin typeface="Times New Roman" panose="02020603050405020304" pitchFamily="18" charset="0"/>
                <a:ea typeface="SimSun" panose="02010600030101010101" pitchFamily="2" charset="-122"/>
              </a:rPr>
              <a:t>Susceptibility to SCC in</a:t>
            </a:r>
            <a:r>
              <a:rPr lang="uk-UA" altLang="ru-RU" sz="1200" b="1" dirty="0">
                <a:latin typeface="Times New Roman" panose="02020603050405020304" pitchFamily="18" charset="0"/>
                <a:ea typeface="SimSun" panose="02010600030101010101" pitchFamily="2" charset="-122"/>
              </a:rPr>
              <a:t> </a:t>
            </a:r>
            <a:r>
              <a:rPr lang="en-GB" altLang="ru-RU" sz="1200" b="1" dirty="0">
                <a:latin typeface="Times New Roman" panose="02020603050405020304" pitchFamily="18" charset="0"/>
                <a:ea typeface="SimSun" panose="02010600030101010101" pitchFamily="2" charset="-122"/>
              </a:rPr>
              <a:t>NS4 test solution</a:t>
            </a:r>
            <a:r>
              <a:rPr lang="uk-UA" altLang="ru-RU" sz="1200" b="1" dirty="0">
                <a:latin typeface="Times New Roman" panose="02020603050405020304" pitchFamily="18" charset="0"/>
                <a:ea typeface="SimSun" panose="02010600030101010101" pitchFamily="2" charset="-122"/>
              </a:rPr>
              <a:t>:</a:t>
            </a:r>
            <a:endParaRPr lang="ru-RU" altLang="ru-RU" sz="1200" b="1" dirty="0">
              <a:latin typeface="Times New Roman" panose="02020603050405020304" pitchFamily="18" charset="0"/>
              <a:ea typeface="SimSun" panose="02010600030101010101" pitchFamily="2" charset="-122"/>
            </a:endParaRPr>
          </a:p>
        </p:txBody>
      </p:sp>
      <p:sp>
        <p:nvSpPr>
          <p:cNvPr id="63" name="Прямокутник 19">
            <a:extLst>
              <a:ext uri="{FF2B5EF4-FFF2-40B4-BE49-F238E27FC236}">
                <a16:creationId xmlns:a16="http://schemas.microsoft.com/office/drawing/2014/main" id="{6483FD3D-8200-48F6-A30B-2D96DAA563CB}"/>
              </a:ext>
            </a:extLst>
          </p:cNvPr>
          <p:cNvSpPr>
            <a:spLocks noChangeArrowheads="1"/>
          </p:cNvSpPr>
          <p:nvPr/>
        </p:nvSpPr>
        <p:spPr bwMode="auto">
          <a:xfrm>
            <a:off x="1053247" y="2589728"/>
            <a:ext cx="1358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200" b="1" dirty="0">
                <a:latin typeface="Times New Roman" panose="02020603050405020304" pitchFamily="18" charset="0"/>
              </a:rPr>
              <a:t>As-delivered state</a:t>
            </a:r>
            <a:endParaRPr lang="ru-RU" altLang="ru-RU" sz="1200" b="1" dirty="0"/>
          </a:p>
        </p:txBody>
      </p:sp>
      <p:sp>
        <p:nvSpPr>
          <p:cNvPr id="64" name="Прямокутник 14">
            <a:extLst>
              <a:ext uri="{FF2B5EF4-FFF2-40B4-BE49-F238E27FC236}">
                <a16:creationId xmlns:a16="http://schemas.microsoft.com/office/drawing/2014/main" id="{7488A73A-8AFC-4197-B793-4DAEF6155127}"/>
              </a:ext>
            </a:extLst>
          </p:cNvPr>
          <p:cNvSpPr>
            <a:spLocks noChangeArrowheads="1"/>
          </p:cNvSpPr>
          <p:nvPr/>
        </p:nvSpPr>
        <p:spPr bwMode="auto">
          <a:xfrm>
            <a:off x="984571" y="4483976"/>
            <a:ext cx="1872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a:r>
              <a:rPr lang="uk-UA" altLang="ru-RU" sz="1200" b="1" dirty="0">
                <a:latin typeface="Times New Roman" panose="02020603050405020304" pitchFamily="18" charset="0"/>
                <a:cs typeface="Times New Roman" panose="02020603050405020304" pitchFamily="18" charset="0"/>
              </a:rPr>
              <a:t>29 </a:t>
            </a:r>
            <a:r>
              <a:rPr lang="en-US" altLang="ru-RU" sz="1200" b="1" dirty="0">
                <a:latin typeface="Times New Roman" panose="02020603050405020304" pitchFamily="18" charset="0"/>
                <a:cs typeface="Times New Roman" panose="02020603050405020304" pitchFamily="18" charset="0"/>
              </a:rPr>
              <a:t>years of operation</a:t>
            </a:r>
            <a:endParaRPr lang="ru-RU" altLang="ru-RU" sz="1200" b="1" dirty="0">
              <a:latin typeface="Times New Roman" panose="02020603050405020304" pitchFamily="18" charset="0"/>
              <a:cs typeface="Times New Roman" panose="02020603050405020304" pitchFamily="18" charset="0"/>
            </a:endParaRPr>
          </a:p>
        </p:txBody>
      </p:sp>
      <p:sp>
        <p:nvSpPr>
          <p:cNvPr id="65" name="Прямокутник: округлені кути 64">
            <a:extLst>
              <a:ext uri="{FF2B5EF4-FFF2-40B4-BE49-F238E27FC236}">
                <a16:creationId xmlns:a16="http://schemas.microsoft.com/office/drawing/2014/main" id="{10B5E0D0-55A5-4B75-807A-F1C23DE0FA92}"/>
              </a:ext>
            </a:extLst>
          </p:cNvPr>
          <p:cNvSpPr/>
          <p:nvPr/>
        </p:nvSpPr>
        <p:spPr>
          <a:xfrm>
            <a:off x="25857" y="2668878"/>
            <a:ext cx="93610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altLang="ru-RU" sz="1400" b="1" dirty="0">
                <a:solidFill>
                  <a:srgbClr val="000000"/>
                </a:solidFill>
                <a:latin typeface="Times New Roman" panose="02020603050405020304" pitchFamily="18" charset="0"/>
                <a:cs typeface="Calibri" panose="020F0502020204030204" pitchFamily="34" charset="0"/>
              </a:rPr>
              <a:t>Steel </a:t>
            </a:r>
            <a:r>
              <a:rPr lang="uk-UA" altLang="ru-RU" sz="1400" b="1" dirty="0">
                <a:solidFill>
                  <a:srgbClr val="000000"/>
                </a:solidFill>
                <a:latin typeface="Times New Roman" panose="02020603050405020304" pitchFamily="18" charset="0"/>
                <a:cs typeface="Calibri" panose="020F0502020204030204" pitchFamily="34" charset="0"/>
              </a:rPr>
              <a:t>Х52</a:t>
            </a:r>
            <a:endParaRPr lang="ru-RU" altLang="ru-RU" sz="1400" dirty="0"/>
          </a:p>
        </p:txBody>
      </p:sp>
    </p:spTree>
    <p:extLst>
      <p:ext uri="{BB962C8B-B14F-4D97-AF65-F5344CB8AC3E}">
        <p14:creationId xmlns:p14="http://schemas.microsoft.com/office/powerpoint/2010/main" val="221764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3">
            <a:extLst>
              <a:ext uri="{FF2B5EF4-FFF2-40B4-BE49-F238E27FC236}">
                <a16:creationId xmlns:a16="http://schemas.microsoft.com/office/drawing/2014/main" id="{92356E9D-8C28-45FE-B8AC-EF279F4B334C}"/>
              </a:ext>
            </a:extLst>
          </p:cNvPr>
          <p:cNvPicPr>
            <a:picLocks noChangeAspect="1" noChangeArrowheads="1"/>
          </p:cNvPicPr>
          <p:nvPr/>
        </p:nvPicPr>
        <p:blipFill>
          <a:blip r:embed="rId3"/>
          <a:srcRect/>
          <a:stretch>
            <a:fillRect/>
          </a:stretch>
        </p:blipFill>
        <p:spPr bwMode="auto">
          <a:xfrm>
            <a:off x="4280662" y="5301208"/>
            <a:ext cx="4179770" cy="1296000"/>
          </a:xfrm>
          <a:prstGeom prst="rect">
            <a:avLst/>
          </a:prstGeom>
          <a:noFill/>
          <a:ln w="9525">
            <a:noFill/>
            <a:miter lim="800000"/>
            <a:headEnd/>
            <a:tailEnd/>
          </a:ln>
        </p:spPr>
      </p:pic>
      <p:pic>
        <p:nvPicPr>
          <p:cNvPr id="46" name="Picture 2">
            <a:extLst>
              <a:ext uri="{FF2B5EF4-FFF2-40B4-BE49-F238E27FC236}">
                <a16:creationId xmlns:a16="http://schemas.microsoft.com/office/drawing/2014/main" id="{7D67960B-79FA-422D-AFB8-49342A020BB7}"/>
              </a:ext>
            </a:extLst>
          </p:cNvPr>
          <p:cNvPicPr>
            <a:picLocks noChangeAspect="1" noChangeArrowheads="1"/>
          </p:cNvPicPr>
          <p:nvPr/>
        </p:nvPicPr>
        <p:blipFill>
          <a:blip r:embed="rId4"/>
          <a:srcRect/>
          <a:stretch>
            <a:fillRect/>
          </a:stretch>
        </p:blipFill>
        <p:spPr bwMode="auto">
          <a:xfrm>
            <a:off x="4283968" y="3933056"/>
            <a:ext cx="4176000" cy="1324209"/>
          </a:xfrm>
          <a:prstGeom prst="rect">
            <a:avLst/>
          </a:prstGeom>
          <a:noFill/>
          <a:ln w="9525">
            <a:noFill/>
            <a:miter lim="800000"/>
            <a:headEnd/>
            <a:tailEnd/>
          </a:ln>
        </p:spPr>
      </p:pic>
      <p:sp>
        <p:nvSpPr>
          <p:cNvPr id="3" name="Rectangle 12">
            <a:extLst>
              <a:ext uri="{FF2B5EF4-FFF2-40B4-BE49-F238E27FC236}">
                <a16:creationId xmlns:a16="http://schemas.microsoft.com/office/drawing/2014/main" id="{1FE7A962-DD2F-41AD-A23A-56693C742A49}"/>
              </a:ext>
            </a:extLst>
          </p:cNvPr>
          <p:cNvSpPr>
            <a:spLocks noChangeArrowheads="1"/>
          </p:cNvSpPr>
          <p:nvPr/>
        </p:nvSpPr>
        <p:spPr bwMode="auto">
          <a:xfrm>
            <a:off x="45248" y="135112"/>
            <a:ext cx="184150" cy="276225"/>
          </a:xfrm>
          <a:prstGeom prst="rect">
            <a:avLst/>
          </a:prstGeom>
          <a:noFill/>
          <a:ln>
            <a:noFill/>
          </a:ln>
        </p:spPr>
        <p:txBody>
          <a:bodyPr wrap="none" anchor="ctr">
            <a:spAutoFit/>
          </a:bodyPr>
          <a:lstStyle>
            <a:lvl1pPr>
              <a:spcBef>
                <a:spcPct val="20000"/>
              </a:spcBef>
              <a:buClr>
                <a:schemeClr val="tx2"/>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tx1"/>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u"/>
              <a:defRPr sz="2400">
                <a:solidFill>
                  <a:schemeClr val="tx1"/>
                </a:solidFill>
                <a:latin typeface="Times New Roman" panose="02020603050405020304" pitchFamily="18" charset="0"/>
              </a:defRPr>
            </a:lvl3pPr>
            <a:lvl4pPr marL="1600200" indent="-228600">
              <a:spcBef>
                <a:spcPct val="20000"/>
              </a:spcBef>
              <a:buClr>
                <a:schemeClr val="tx1"/>
              </a:buClr>
              <a:buSzPct val="65000"/>
              <a:buFont typeface="Monotype Sorts" pitchFamily="2" charset="2"/>
              <a:buChar char="u"/>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u"/>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Times New Roman" panose="02020603050405020304" pitchFamily="18" charset="0"/>
              </a:defRPr>
            </a:lvl9pPr>
          </a:lstStyle>
          <a:p>
            <a:pPr eaLnBrk="1" fontAlgn="auto" hangingPunct="1">
              <a:spcBef>
                <a:spcPct val="0"/>
              </a:spcBef>
              <a:spcAft>
                <a:spcPts val="0"/>
              </a:spcAft>
              <a:buClrTx/>
              <a:buSzTx/>
              <a:buFontTx/>
              <a:buNone/>
              <a:defRPr/>
            </a:pPr>
            <a:endParaRPr lang="uk-UA" altLang="ru-RU" sz="1200" kern="0"/>
          </a:p>
        </p:txBody>
      </p:sp>
      <p:sp>
        <p:nvSpPr>
          <p:cNvPr id="6" name="TextBox 2">
            <a:extLst>
              <a:ext uri="{FF2B5EF4-FFF2-40B4-BE49-F238E27FC236}">
                <a16:creationId xmlns:a16="http://schemas.microsoft.com/office/drawing/2014/main" id="{732D979A-980F-4456-BE06-E37CAC3850CE}"/>
              </a:ext>
            </a:extLst>
          </p:cNvPr>
          <p:cNvSpPr txBox="1">
            <a:spLocks noChangeArrowheads="1"/>
          </p:cNvSpPr>
          <p:nvPr/>
        </p:nvSpPr>
        <p:spPr bwMode="auto">
          <a:xfrm>
            <a:off x="842173" y="5157962"/>
            <a:ext cx="184150" cy="36830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uk-UA" altLang="ru-RU" kern="0"/>
          </a:p>
        </p:txBody>
      </p:sp>
      <p:sp>
        <p:nvSpPr>
          <p:cNvPr id="18" name="Заголовок 1">
            <a:extLst>
              <a:ext uri="{FF2B5EF4-FFF2-40B4-BE49-F238E27FC236}">
                <a16:creationId xmlns:a16="http://schemas.microsoft.com/office/drawing/2014/main" id="{119F729A-BEC9-46CA-BC50-49DE27BDDAB0}"/>
              </a:ext>
            </a:extLst>
          </p:cNvPr>
          <p:cNvSpPr txBox="1">
            <a:spLocks/>
          </p:cNvSpPr>
          <p:nvPr/>
        </p:nvSpPr>
        <p:spPr bwMode="auto">
          <a:xfrm>
            <a:off x="1979712" y="146464"/>
            <a:ext cx="5112568" cy="720080"/>
          </a:xfrm>
          <a:prstGeom prst="rect">
            <a:avLst/>
          </a:prstGeom>
          <a:noFill/>
          <a:ln w="9525">
            <a:noFill/>
            <a:miter lim="800000"/>
            <a:headEnd/>
            <a:tailEnd/>
          </a:ln>
          <a:effectLst/>
        </p:spPr>
        <p:txBody>
          <a:bodyPr lIns="92075" tIns="46038" rIns="92075" bIns="46038" anchor="ctr"/>
          <a:lst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a:lstStyle>
          <a:p>
            <a:pPr algn="ctr">
              <a:defRPr/>
            </a:pPr>
            <a:r>
              <a:rPr lang="en-US" altLang="uk-UA" sz="2000" b="1" i="0" dirty="0">
                <a:solidFill>
                  <a:srgbClr val="132463"/>
                </a:solidFill>
                <a:effectLst/>
                <a:latin typeface="Times New Roman" pitchFamily="18" charset="0"/>
                <a:ea typeface="+mn-ea"/>
                <a:cs typeface="Times New Roman" panose="02020603050405020304" pitchFamily="18" charset="0"/>
              </a:rPr>
              <a:t>Hydrogen-induced large-scale delamination in pipeline steels</a:t>
            </a:r>
            <a:endParaRPr lang="uk-UA" altLang="uk-UA" sz="2000" b="1" i="0" dirty="0">
              <a:solidFill>
                <a:srgbClr val="132463"/>
              </a:solidFill>
              <a:effectLst/>
              <a:latin typeface="Times New Roman"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C4685DA6-44C8-443F-A37C-8DE4E3826C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6">
            <a:extLst>
              <a:ext uri="{FF2B5EF4-FFF2-40B4-BE49-F238E27FC236}">
                <a16:creationId xmlns:a16="http://schemas.microsoft.com/office/drawing/2014/main" id="{443F8B98-E0E2-4D7A-8974-02B27B8DD0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899" t="34734"/>
          <a:stretch>
            <a:fillRect/>
          </a:stretch>
        </p:blipFill>
        <p:spPr bwMode="auto">
          <a:xfrm>
            <a:off x="2932113" y="1157858"/>
            <a:ext cx="101441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3" name="Picture 2" descr="Рис">
            <a:extLst>
              <a:ext uri="{FF2B5EF4-FFF2-40B4-BE49-F238E27FC236}">
                <a16:creationId xmlns:a16="http://schemas.microsoft.com/office/drawing/2014/main" id="{09007000-AE95-45D1-8862-4F3B7363C5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68" r="12825"/>
          <a:stretch>
            <a:fillRect/>
          </a:stretch>
        </p:blipFill>
        <p:spPr bwMode="auto">
          <a:xfrm>
            <a:off x="142875" y="1177801"/>
            <a:ext cx="26543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Пряма зі стрілкою 23">
            <a:extLst>
              <a:ext uri="{FF2B5EF4-FFF2-40B4-BE49-F238E27FC236}">
                <a16:creationId xmlns:a16="http://schemas.microsoft.com/office/drawing/2014/main" id="{53CBD365-257B-4047-82DF-F1517CC9825A}"/>
              </a:ext>
            </a:extLst>
          </p:cNvPr>
          <p:cNvCxnSpPr>
            <a:cxnSpLocks/>
          </p:cNvCxnSpPr>
          <p:nvPr/>
        </p:nvCxnSpPr>
        <p:spPr>
          <a:xfrm flipH="1" flipV="1">
            <a:off x="814388" y="2443039"/>
            <a:ext cx="261937" cy="7699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 зі стрілкою 24">
            <a:extLst>
              <a:ext uri="{FF2B5EF4-FFF2-40B4-BE49-F238E27FC236}">
                <a16:creationId xmlns:a16="http://schemas.microsoft.com/office/drawing/2014/main" id="{CF458291-CC46-4DE9-9790-C72FA23FFEFB}"/>
              </a:ext>
            </a:extLst>
          </p:cNvPr>
          <p:cNvCxnSpPr>
            <a:cxnSpLocks/>
          </p:cNvCxnSpPr>
          <p:nvPr/>
        </p:nvCxnSpPr>
        <p:spPr>
          <a:xfrm flipV="1">
            <a:off x="1485900" y="2490664"/>
            <a:ext cx="177800" cy="7223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38">
            <a:extLst>
              <a:ext uri="{FF2B5EF4-FFF2-40B4-BE49-F238E27FC236}">
                <a16:creationId xmlns:a16="http://schemas.microsoft.com/office/drawing/2014/main" id="{0D8E8706-706E-4B73-9792-8FAF566426C0}"/>
              </a:ext>
            </a:extLst>
          </p:cNvPr>
          <p:cNvSpPr txBox="1">
            <a:spLocks noChangeArrowheads="1"/>
          </p:cNvSpPr>
          <p:nvPr/>
        </p:nvSpPr>
        <p:spPr bwMode="auto">
          <a:xfrm>
            <a:off x="838200" y="3223196"/>
            <a:ext cx="1666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uk-UA" sz="1200" b="1" dirty="0" err="1">
                <a:latin typeface="Times New Roman" panose="02020603050405020304" pitchFamily="18" charset="0"/>
                <a:cs typeface="Times New Roman" panose="02020603050405020304" pitchFamily="18" charset="0"/>
              </a:rPr>
              <a:t>Delaminations</a:t>
            </a:r>
            <a:endParaRPr lang="uk-UA" altLang="uk-UA" sz="1200" b="1" dirty="0">
              <a:latin typeface="Times New Roman" panose="02020603050405020304" pitchFamily="18" charset="0"/>
              <a:cs typeface="Times New Roman" panose="02020603050405020304" pitchFamily="18" charset="0"/>
            </a:endParaRPr>
          </a:p>
        </p:txBody>
      </p:sp>
      <p:cxnSp>
        <p:nvCxnSpPr>
          <p:cNvPr id="29" name="Пряма зі стрілкою 28">
            <a:extLst>
              <a:ext uri="{FF2B5EF4-FFF2-40B4-BE49-F238E27FC236}">
                <a16:creationId xmlns:a16="http://schemas.microsoft.com/office/drawing/2014/main" id="{A2E73495-DF0E-4B03-8C95-D13F9B03E7F9}"/>
              </a:ext>
            </a:extLst>
          </p:cNvPr>
          <p:cNvCxnSpPr>
            <a:cxnSpLocks/>
          </p:cNvCxnSpPr>
          <p:nvPr/>
        </p:nvCxnSpPr>
        <p:spPr>
          <a:xfrm flipV="1">
            <a:off x="1979612" y="2889180"/>
            <a:ext cx="1092200" cy="4365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Рисунок 25" descr="D:\Olha\Co1\D 2012\seminar\prezentation\рис\554545.jpg">
            <a:extLst>
              <a:ext uri="{FF2B5EF4-FFF2-40B4-BE49-F238E27FC236}">
                <a16:creationId xmlns:a16="http://schemas.microsoft.com/office/drawing/2014/main" id="{246A74F7-8BE1-4003-BD11-1C2004F7B8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7991" r="15128" b="5751"/>
          <a:stretch>
            <a:fillRect/>
          </a:stretch>
        </p:blipFill>
        <p:spPr bwMode="auto">
          <a:xfrm>
            <a:off x="6525911" y="1916832"/>
            <a:ext cx="254890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Прямоугольник 15">
            <a:extLst>
              <a:ext uri="{FF2B5EF4-FFF2-40B4-BE49-F238E27FC236}">
                <a16:creationId xmlns:a16="http://schemas.microsoft.com/office/drawing/2014/main" id="{0C54FB11-C90C-4A16-BB4E-979C168765FA}"/>
              </a:ext>
            </a:extLst>
          </p:cNvPr>
          <p:cNvSpPr>
            <a:spLocks noChangeArrowheads="1"/>
          </p:cNvSpPr>
          <p:nvPr/>
        </p:nvSpPr>
        <p:spPr bwMode="auto">
          <a:xfrm>
            <a:off x="7020272" y="1803479"/>
            <a:ext cx="568697" cy="257369"/>
          </a:xfrm>
          <a:prstGeom prst="rect">
            <a:avLst/>
          </a:prstGeom>
          <a:solidFill>
            <a:sysClr val="window" lastClr="FFFFFF"/>
          </a:solidFill>
          <a:ln w="9525">
            <a:noFill/>
            <a:miter lim="800000"/>
            <a:headEnd/>
            <a:tailEnd/>
          </a:ln>
        </p:spPr>
        <p:txBody>
          <a:bodyPr wrap="square" lIns="36000" tIns="36000" rIns="36000" bIns="36000">
            <a:spAutoFit/>
          </a:bodyPr>
          <a:lstStyle/>
          <a:p>
            <a:pPr eaLnBrk="1" fontAlgn="auto" hangingPunct="1">
              <a:spcBef>
                <a:spcPts val="0"/>
              </a:spcBef>
              <a:spcAft>
                <a:spcPts val="0"/>
              </a:spcAft>
              <a:defRPr/>
            </a:pPr>
            <a:r>
              <a:rPr lang="en-GB" altLang="ru-RU" sz="1200" b="1" kern="0" dirty="0">
                <a:solidFill>
                  <a:prstClr val="black"/>
                </a:solidFill>
                <a:latin typeface="Times New Roman" pitchFamily="18" charset="0"/>
              </a:rPr>
              <a:t>Crack</a:t>
            </a:r>
            <a:endParaRPr lang="uk-UA" altLang="ru-RU" sz="1200" b="1" kern="0" dirty="0">
              <a:solidFill>
                <a:prstClr val="black"/>
              </a:solidFill>
              <a:latin typeface="Times New Roman" pitchFamily="18" charset="0"/>
            </a:endParaRPr>
          </a:p>
        </p:txBody>
      </p:sp>
      <p:sp>
        <p:nvSpPr>
          <p:cNvPr id="34" name="Rectangle 34">
            <a:extLst>
              <a:ext uri="{FF2B5EF4-FFF2-40B4-BE49-F238E27FC236}">
                <a16:creationId xmlns:a16="http://schemas.microsoft.com/office/drawing/2014/main" id="{D26C484D-2C83-4865-8C20-0852C9D3E558}"/>
              </a:ext>
            </a:extLst>
          </p:cNvPr>
          <p:cNvSpPr>
            <a:spLocks noChangeArrowheads="1"/>
          </p:cNvSpPr>
          <p:nvPr/>
        </p:nvSpPr>
        <p:spPr bwMode="auto">
          <a:xfrm>
            <a:off x="87313" y="285273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uk-UA" altLang="ru-RU" sz="1200">
              <a:solidFill>
                <a:srgbClr val="000000"/>
              </a:solidFill>
              <a:latin typeface="Times New Roman" panose="02020603050405020304" pitchFamily="18" charset="0"/>
            </a:endParaRPr>
          </a:p>
        </p:txBody>
      </p:sp>
      <p:sp>
        <p:nvSpPr>
          <p:cNvPr id="35" name="Rectangle 36">
            <a:extLst>
              <a:ext uri="{FF2B5EF4-FFF2-40B4-BE49-F238E27FC236}">
                <a16:creationId xmlns:a16="http://schemas.microsoft.com/office/drawing/2014/main" id="{1D0EAE4E-8FAC-447B-BF61-F497521CF7CA}"/>
              </a:ext>
            </a:extLst>
          </p:cNvPr>
          <p:cNvSpPr>
            <a:spLocks noChangeArrowheads="1"/>
          </p:cNvSpPr>
          <p:nvPr/>
        </p:nvSpPr>
        <p:spPr bwMode="auto">
          <a:xfrm>
            <a:off x="87313" y="285273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uk-UA" altLang="ru-RU" sz="1200">
              <a:solidFill>
                <a:srgbClr val="000000"/>
              </a:solidFill>
              <a:latin typeface="Times New Roman" panose="02020603050405020304" pitchFamily="18" charset="0"/>
            </a:endParaRPr>
          </a:p>
        </p:txBody>
      </p:sp>
      <p:sp>
        <p:nvSpPr>
          <p:cNvPr id="36" name="Прямоугольник 16">
            <a:extLst>
              <a:ext uri="{FF2B5EF4-FFF2-40B4-BE49-F238E27FC236}">
                <a16:creationId xmlns:a16="http://schemas.microsoft.com/office/drawing/2014/main" id="{143AC124-27CF-4943-AF65-957792FFDEA4}"/>
              </a:ext>
            </a:extLst>
          </p:cNvPr>
          <p:cNvSpPr>
            <a:spLocks noChangeArrowheads="1"/>
          </p:cNvSpPr>
          <p:nvPr/>
        </p:nvSpPr>
        <p:spPr bwMode="auto">
          <a:xfrm>
            <a:off x="2800350" y="4934085"/>
            <a:ext cx="1483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b="1" dirty="0">
                <a:solidFill>
                  <a:srgbClr val="000000"/>
                </a:solidFill>
                <a:latin typeface="Times New Roman" panose="02020603050405020304" pitchFamily="18" charset="0"/>
                <a:cs typeface="Times New Roman" panose="02020603050405020304" pitchFamily="18" charset="0"/>
              </a:rPr>
              <a:t>Aboveground section of </a:t>
            </a:r>
            <a:r>
              <a:rPr lang="uk-UA" altLang="ru-RU" b="1" dirty="0">
                <a:solidFill>
                  <a:srgbClr val="000000"/>
                </a:solidFill>
                <a:latin typeface="Times New Roman" panose="02020603050405020304" pitchFamily="18" charset="0"/>
                <a:cs typeface="Times New Roman" panose="02020603050405020304" pitchFamily="18" charset="0"/>
              </a:rPr>
              <a:t>30 </a:t>
            </a:r>
            <a:r>
              <a:rPr lang="en-GB" altLang="ru-RU" b="1" dirty="0">
                <a:solidFill>
                  <a:srgbClr val="000000"/>
                </a:solidFill>
                <a:latin typeface="Times New Roman" panose="02020603050405020304" pitchFamily="18" charset="0"/>
                <a:cs typeface="Times New Roman" panose="02020603050405020304" pitchFamily="18" charset="0"/>
              </a:rPr>
              <a:t>years operated natural gas transit pipeline</a:t>
            </a:r>
            <a:r>
              <a:rPr lang="uk-UA" altLang="ru-RU" b="1" dirty="0">
                <a:solidFill>
                  <a:srgbClr val="000000"/>
                </a:solidFill>
                <a:latin typeface="Times New Roman" panose="02020603050405020304" pitchFamily="18" charset="0"/>
                <a:cs typeface="Times New Roman" panose="02020603050405020304" pitchFamily="18" charset="0"/>
              </a:rPr>
              <a:t>: </a:t>
            </a:r>
            <a:endParaRPr lang="en-US" altLang="ru-RU" b="1" dirty="0">
              <a:solidFill>
                <a:srgbClr val="000000"/>
              </a:solidFill>
              <a:latin typeface="Times New Roman" panose="02020603050405020304" pitchFamily="18" charset="0"/>
              <a:cs typeface="Times New Roman" panose="02020603050405020304" pitchFamily="18" charset="0"/>
            </a:endParaRPr>
          </a:p>
          <a:p>
            <a:r>
              <a:rPr lang="en-GB" altLang="ru-RU" b="1" dirty="0">
                <a:solidFill>
                  <a:srgbClr val="000000"/>
                </a:solidFill>
                <a:latin typeface="Times New Roman" panose="02020603050405020304" pitchFamily="18" charset="0"/>
                <a:cs typeface="Times New Roman" panose="02020603050405020304" pitchFamily="18" charset="0"/>
              </a:rPr>
              <a:t>O</a:t>
            </a:r>
            <a:r>
              <a:rPr lang="uk-UA" altLang="ru-RU" b="1" dirty="0">
                <a:solidFill>
                  <a:srgbClr val="000000"/>
                </a:solidFill>
                <a:latin typeface="Times New Roman" panose="02020603050405020304" pitchFamily="18" charset="0"/>
              </a:rPr>
              <a:t>D = 1420 </a:t>
            </a:r>
            <a:r>
              <a:rPr lang="en-GB" altLang="ru-RU" b="1" dirty="0">
                <a:solidFill>
                  <a:srgbClr val="000000"/>
                </a:solidFill>
                <a:latin typeface="Times New Roman" panose="02020603050405020304" pitchFamily="18" charset="0"/>
              </a:rPr>
              <a:t>mm</a:t>
            </a:r>
            <a:r>
              <a:rPr lang="uk-UA" altLang="ru-RU" b="1" dirty="0">
                <a:solidFill>
                  <a:srgbClr val="000000"/>
                </a:solidFill>
                <a:latin typeface="Times New Roman" panose="02020603050405020304" pitchFamily="18" charset="0"/>
              </a:rPr>
              <a:t>,</a:t>
            </a:r>
            <a:endParaRPr lang="en-US" altLang="ru-RU" b="1" dirty="0">
              <a:solidFill>
                <a:srgbClr val="000000"/>
              </a:solidFill>
              <a:latin typeface="Times New Roman" panose="02020603050405020304" pitchFamily="18" charset="0"/>
            </a:endParaRPr>
          </a:p>
          <a:p>
            <a:r>
              <a:rPr lang="uk-UA" altLang="ru-RU" b="1" dirty="0">
                <a:solidFill>
                  <a:srgbClr val="000000"/>
                </a:solidFill>
                <a:latin typeface="Times New Roman" panose="02020603050405020304" pitchFamily="18" charset="0"/>
              </a:rPr>
              <a:t>t = 20 </a:t>
            </a:r>
            <a:r>
              <a:rPr lang="en-GB" altLang="ru-RU" b="1" dirty="0">
                <a:solidFill>
                  <a:srgbClr val="000000"/>
                </a:solidFill>
                <a:latin typeface="Times New Roman" panose="02020603050405020304" pitchFamily="18" charset="0"/>
              </a:rPr>
              <a:t>mm</a:t>
            </a:r>
            <a:endParaRPr lang="uk-UA" altLang="ru-RU" b="1" dirty="0">
              <a:solidFill>
                <a:srgbClr val="000000"/>
              </a:solidFill>
              <a:latin typeface="Times New Roman" panose="02020603050405020304" pitchFamily="18" charset="0"/>
            </a:endParaRPr>
          </a:p>
        </p:txBody>
      </p:sp>
      <p:pic>
        <p:nvPicPr>
          <p:cNvPr id="37" name="Picture 21" descr="DSC07692 11">
            <a:extLst>
              <a:ext uri="{FF2B5EF4-FFF2-40B4-BE49-F238E27FC236}">
                <a16:creationId xmlns:a16="http://schemas.microsoft.com/office/drawing/2014/main" id="{B7F68E61-3299-43A5-9FF7-FDC6195938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673" b="4643"/>
          <a:stretch>
            <a:fillRect/>
          </a:stretch>
        </p:blipFill>
        <p:spPr bwMode="auto">
          <a:xfrm>
            <a:off x="4067944" y="1916832"/>
            <a:ext cx="2363723"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AF1D3A7C-AB18-4FD7-B67D-5DAEE07165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5556" r="4984" b="4469"/>
          <a:stretch>
            <a:fillRect/>
          </a:stretch>
        </p:blipFill>
        <p:spPr bwMode="auto">
          <a:xfrm>
            <a:off x="74084" y="4783806"/>
            <a:ext cx="268504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угольник 15">
            <a:extLst>
              <a:ext uri="{FF2B5EF4-FFF2-40B4-BE49-F238E27FC236}">
                <a16:creationId xmlns:a16="http://schemas.microsoft.com/office/drawing/2014/main" id="{2EAD3940-1053-4497-8A81-7F2D7732140F}"/>
              </a:ext>
            </a:extLst>
          </p:cNvPr>
          <p:cNvSpPr>
            <a:spLocks noChangeArrowheads="1"/>
          </p:cNvSpPr>
          <p:nvPr/>
        </p:nvSpPr>
        <p:spPr bwMode="auto">
          <a:xfrm>
            <a:off x="7380312" y="141277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200" b="1" dirty="0">
                <a:solidFill>
                  <a:srgbClr val="000000"/>
                </a:solidFill>
                <a:latin typeface="Times New Roman" panose="02020603050405020304" pitchFamily="18" charset="0"/>
              </a:rPr>
              <a:t>O</a:t>
            </a:r>
            <a:r>
              <a:rPr lang="uk-UA" altLang="ru-RU" sz="1200" b="1" dirty="0">
                <a:solidFill>
                  <a:srgbClr val="000000"/>
                </a:solidFill>
                <a:latin typeface="Times New Roman" panose="02020603050405020304" pitchFamily="18" charset="0"/>
              </a:rPr>
              <a:t>D = 219 </a:t>
            </a:r>
            <a:r>
              <a:rPr lang="en-GB" altLang="ru-RU" sz="1200" b="1" dirty="0">
                <a:solidFill>
                  <a:srgbClr val="000000"/>
                </a:solidFill>
                <a:latin typeface="Times New Roman" panose="02020603050405020304" pitchFamily="18" charset="0"/>
              </a:rPr>
              <a:t>mm</a:t>
            </a:r>
            <a:r>
              <a:rPr lang="uk-UA" altLang="ru-RU" sz="1200" b="1" dirty="0">
                <a:solidFill>
                  <a:srgbClr val="000000"/>
                </a:solidFill>
                <a:latin typeface="Times New Roman" panose="02020603050405020304" pitchFamily="18" charset="0"/>
              </a:rPr>
              <a:t>, t = 18 </a:t>
            </a:r>
            <a:r>
              <a:rPr lang="en-GB" altLang="ru-RU" sz="1200" b="1" dirty="0">
                <a:solidFill>
                  <a:srgbClr val="000000"/>
                </a:solidFill>
                <a:latin typeface="Times New Roman" panose="02020603050405020304" pitchFamily="18" charset="0"/>
              </a:rPr>
              <a:t>mm</a:t>
            </a:r>
            <a:endParaRPr lang="uk-UA" altLang="ru-RU" sz="1200" b="1" dirty="0">
              <a:solidFill>
                <a:srgbClr val="000000"/>
              </a:solidFill>
              <a:latin typeface="Times New Roman" panose="02020603050405020304" pitchFamily="18" charset="0"/>
            </a:endParaRPr>
          </a:p>
        </p:txBody>
      </p:sp>
      <p:sp>
        <p:nvSpPr>
          <p:cNvPr id="42" name="Прямокутник 3">
            <a:extLst>
              <a:ext uri="{FF2B5EF4-FFF2-40B4-BE49-F238E27FC236}">
                <a16:creationId xmlns:a16="http://schemas.microsoft.com/office/drawing/2014/main" id="{5A24824B-0634-4223-A4B5-10E14D041CD9}"/>
              </a:ext>
            </a:extLst>
          </p:cNvPr>
          <p:cNvSpPr>
            <a:spLocks noChangeArrowheads="1"/>
          </p:cNvSpPr>
          <p:nvPr/>
        </p:nvSpPr>
        <p:spPr bwMode="auto">
          <a:xfrm>
            <a:off x="1083385" y="6339701"/>
            <a:ext cx="8050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ru-RU" sz="1200" b="1" dirty="0">
                <a:solidFill>
                  <a:srgbClr val="000000"/>
                </a:solidFill>
                <a:latin typeface="Times New Roman" panose="02020603050405020304" pitchFamily="18" charset="0"/>
              </a:rPr>
              <a:t>Steel</a:t>
            </a:r>
            <a:r>
              <a:rPr lang="uk-UA" altLang="ru-RU" sz="1200" b="1" dirty="0">
                <a:solidFill>
                  <a:srgbClr val="000000"/>
                </a:solidFill>
                <a:latin typeface="Times New Roman" panose="02020603050405020304" pitchFamily="18" charset="0"/>
              </a:rPr>
              <a:t> Х60</a:t>
            </a:r>
          </a:p>
        </p:txBody>
      </p:sp>
      <p:pic>
        <p:nvPicPr>
          <p:cNvPr id="44" name="Picture 2" descr="Підростання пор під впливом водню 4">
            <a:extLst>
              <a:ext uri="{FF2B5EF4-FFF2-40B4-BE49-F238E27FC236}">
                <a16:creationId xmlns:a16="http://schemas.microsoft.com/office/drawing/2014/main" id="{7A6BA197-5ACF-4A75-89B5-1D2E1EA6C0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6964" t="17732" r="53345" b="55389"/>
          <a:stretch>
            <a:fillRect/>
          </a:stretch>
        </p:blipFill>
        <p:spPr bwMode="auto">
          <a:xfrm>
            <a:off x="0" y="987425"/>
            <a:ext cx="9112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Прямоугольник 6">
            <a:extLst>
              <a:ext uri="{FF2B5EF4-FFF2-40B4-BE49-F238E27FC236}">
                <a16:creationId xmlns:a16="http://schemas.microsoft.com/office/drawing/2014/main" id="{EBE511AA-566B-4153-BDF0-B9DA04B6462C}"/>
              </a:ext>
            </a:extLst>
          </p:cNvPr>
          <p:cNvSpPr>
            <a:spLocks noChangeArrowheads="1"/>
          </p:cNvSpPr>
          <p:nvPr/>
        </p:nvSpPr>
        <p:spPr bwMode="auto">
          <a:xfrm>
            <a:off x="4283968" y="1124744"/>
            <a:ext cx="3143250" cy="830997"/>
          </a:xfrm>
          <a:prstGeom prst="rect">
            <a:avLst/>
          </a:prstGeom>
          <a:noFill/>
          <a:ln w="9525">
            <a:noFill/>
            <a:miter lim="800000"/>
            <a:headEnd/>
            <a:tailEnd/>
          </a:ln>
        </p:spPr>
        <p:txBody>
          <a:bodyPr>
            <a:spAutoFit/>
          </a:bodyPr>
          <a:lstStyle/>
          <a:p>
            <a:r>
              <a:rPr lang="en-US" b="1" dirty="0">
                <a:solidFill>
                  <a:srgbClr val="000000"/>
                </a:solidFill>
              </a:rPr>
              <a:t>T</a:t>
            </a:r>
            <a:r>
              <a:rPr lang="en-GB" b="1" dirty="0">
                <a:solidFill>
                  <a:srgbClr val="000000"/>
                </a:solidFill>
              </a:rPr>
              <a:t>he lateral pipelines of gas transit pipelines system, 40 years of operation</a:t>
            </a:r>
          </a:p>
          <a:p>
            <a:r>
              <a:rPr lang="uk-UA" altLang="ru-RU" b="1" dirty="0" err="1">
                <a:solidFill>
                  <a:srgbClr val="000000"/>
                </a:solidFill>
              </a:rPr>
              <a:t>P</a:t>
            </a:r>
            <a:r>
              <a:rPr lang="uk-UA" altLang="ru-RU" b="1" baseline="-25000" dirty="0" err="1">
                <a:solidFill>
                  <a:srgbClr val="000000"/>
                </a:solidFill>
              </a:rPr>
              <a:t>max</a:t>
            </a:r>
            <a:r>
              <a:rPr lang="uk-UA" altLang="ru-RU" b="1" dirty="0">
                <a:solidFill>
                  <a:srgbClr val="000000"/>
                </a:solidFill>
              </a:rPr>
              <a:t> = 5</a:t>
            </a:r>
            <a:r>
              <a:rPr lang="en-GB" altLang="ru-RU" b="1" dirty="0">
                <a:solidFill>
                  <a:srgbClr val="000000"/>
                </a:solidFill>
              </a:rPr>
              <a:t>.</a:t>
            </a:r>
            <a:r>
              <a:rPr lang="uk-UA" altLang="ru-RU" b="1" dirty="0">
                <a:solidFill>
                  <a:srgbClr val="000000"/>
                </a:solidFill>
              </a:rPr>
              <a:t>5 </a:t>
            </a:r>
            <a:r>
              <a:rPr lang="en-GB" altLang="ru-RU" b="1" dirty="0">
                <a:solidFill>
                  <a:srgbClr val="000000"/>
                </a:solidFill>
              </a:rPr>
              <a:t>MPa</a:t>
            </a:r>
            <a:endParaRPr lang="uk-UA" altLang="ru-RU" b="1" dirty="0">
              <a:solidFill>
                <a:srgbClr val="000000"/>
              </a:solidFill>
            </a:endParaRPr>
          </a:p>
          <a:p>
            <a:pPr algn="ctr"/>
            <a:endParaRPr lang="en-US" dirty="0"/>
          </a:p>
        </p:txBody>
      </p:sp>
      <p:sp>
        <p:nvSpPr>
          <p:cNvPr id="27" name="Rectangle 3">
            <a:extLst>
              <a:ext uri="{FF2B5EF4-FFF2-40B4-BE49-F238E27FC236}">
                <a16:creationId xmlns:a16="http://schemas.microsoft.com/office/drawing/2014/main" id="{87628E74-29A0-44D9-B100-5DF87FD65064}"/>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13</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28" name="Picture 2" descr="Inmech">
            <a:extLst>
              <a:ext uri="{FF2B5EF4-FFF2-40B4-BE49-F238E27FC236}">
                <a16:creationId xmlns:a16="http://schemas.microsoft.com/office/drawing/2014/main" id="{69C5DF1D-4FDF-49BB-A81C-AAB268EEB8C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pic>
        <p:nvPicPr>
          <p:cNvPr id="30" name="Picture 2">
            <a:extLst>
              <a:ext uri="{FF2B5EF4-FFF2-40B4-BE49-F238E27FC236}">
                <a16:creationId xmlns:a16="http://schemas.microsoft.com/office/drawing/2014/main" id="{A51E6AB6-ECF2-417C-8AE9-B64D7AFDA308}"/>
              </a:ext>
            </a:extLst>
          </p:cNvPr>
          <p:cNvPicPr>
            <a:picLocks noChangeAspect="1" noChangeArrowheads="1"/>
          </p:cNvPicPr>
          <p:nvPr/>
        </p:nvPicPr>
        <p:blipFill>
          <a:blip r:embed="rId13" cstate="print"/>
          <a:srcRect/>
          <a:stretch>
            <a:fillRect/>
          </a:stretch>
        </p:blipFill>
        <p:spPr bwMode="auto">
          <a:xfrm>
            <a:off x="1496117" y="3911938"/>
            <a:ext cx="2494814" cy="917266"/>
          </a:xfrm>
          <a:prstGeom prst="rect">
            <a:avLst/>
          </a:prstGeom>
          <a:noFill/>
          <a:ln w="9525">
            <a:noFill/>
            <a:miter lim="800000"/>
            <a:headEnd/>
            <a:tailEnd/>
          </a:ln>
          <a:effectLst/>
        </p:spPr>
      </p:pic>
      <p:cxnSp>
        <p:nvCxnSpPr>
          <p:cNvPr id="39" name="Прямая со стрелкой 16">
            <a:extLst>
              <a:ext uri="{FF2B5EF4-FFF2-40B4-BE49-F238E27FC236}">
                <a16:creationId xmlns:a16="http://schemas.microsoft.com/office/drawing/2014/main" id="{A03C43B0-2972-4770-8578-C5D6DFA964BE}"/>
              </a:ext>
            </a:extLst>
          </p:cNvPr>
          <p:cNvCxnSpPr>
            <a:cxnSpLocks noChangeShapeType="1"/>
          </p:cNvCxnSpPr>
          <p:nvPr/>
        </p:nvCxnSpPr>
        <p:spPr bwMode="auto">
          <a:xfrm>
            <a:off x="1516716" y="3976223"/>
            <a:ext cx="743396" cy="393737"/>
          </a:xfrm>
          <a:prstGeom prst="straightConnector1">
            <a:avLst/>
          </a:prstGeom>
          <a:noFill/>
          <a:ln w="25400" algn="ctr">
            <a:solidFill>
              <a:srgbClr val="FF0000"/>
            </a:solidFill>
            <a:round/>
            <a:headEnd type="none" w="sm" len="sm"/>
            <a:tailEnd type="arrow" w="med" len="med"/>
          </a:ln>
        </p:spPr>
      </p:cxnSp>
      <p:sp>
        <p:nvSpPr>
          <p:cNvPr id="31" name="Прямоугольник 14">
            <a:extLst>
              <a:ext uri="{FF2B5EF4-FFF2-40B4-BE49-F238E27FC236}">
                <a16:creationId xmlns:a16="http://schemas.microsoft.com/office/drawing/2014/main" id="{3937F47D-7416-4CE7-8BAA-6535BCE6CC7E}"/>
              </a:ext>
            </a:extLst>
          </p:cNvPr>
          <p:cNvSpPr>
            <a:spLocks noChangeArrowheads="1"/>
          </p:cNvSpPr>
          <p:nvPr/>
        </p:nvSpPr>
        <p:spPr bwMode="auto">
          <a:xfrm>
            <a:off x="74084" y="3775034"/>
            <a:ext cx="1843732" cy="276999"/>
          </a:xfrm>
          <a:prstGeom prst="rect">
            <a:avLst/>
          </a:prstGeom>
          <a:solidFill>
            <a:srgbClr val="B7D5F7"/>
          </a:solidFill>
          <a:ln w="9525">
            <a:solidFill>
              <a:schemeClr val="bg1"/>
            </a:solidFill>
            <a:miter lim="800000"/>
            <a:headEnd/>
            <a:tailEnd/>
          </a:ln>
        </p:spPr>
        <p:txBody>
          <a:bodyPr wrap="square">
            <a:spAutoFit/>
          </a:bodyPr>
          <a:lstStyle/>
          <a:p>
            <a:pPr algn="ctr"/>
            <a:r>
              <a:rPr lang="en-GB" b="1" dirty="0"/>
              <a:t>High pressure hydrogen</a:t>
            </a:r>
            <a:endParaRPr lang="en-US" b="1" dirty="0"/>
          </a:p>
        </p:txBody>
      </p:sp>
    </p:spTree>
    <p:extLst>
      <p:ext uri="{BB962C8B-B14F-4D97-AF65-F5344CB8AC3E}">
        <p14:creationId xmlns:p14="http://schemas.microsoft.com/office/powerpoint/2010/main" val="267834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F73DB6E9-7AE0-4DA7-A01E-4CC12DF235E7}"/>
              </a:ext>
            </a:extLst>
          </p:cNvPr>
          <p:cNvSpPr/>
          <p:nvPr/>
        </p:nvSpPr>
        <p:spPr>
          <a:xfrm>
            <a:off x="3340399" y="237321"/>
            <a:ext cx="2437077" cy="400110"/>
          </a:xfrm>
          <a:prstGeom prst="rect">
            <a:avLst/>
          </a:prstGeom>
        </p:spPr>
        <p:txBody>
          <a:bodyPr wrap="none">
            <a:spAutoFit/>
          </a:bodyPr>
          <a:lstStyle/>
          <a:p>
            <a:pPr marL="609600" indent="-609600">
              <a:spcBef>
                <a:spcPct val="20000"/>
              </a:spcBef>
              <a:spcAft>
                <a:spcPts val="600"/>
              </a:spcAft>
            </a:pPr>
            <a:r>
              <a:rPr lang="en-US" sz="2000" b="1" dirty="0">
                <a:solidFill>
                  <a:srgbClr val="1C1C72"/>
                </a:solidFill>
                <a:cs typeface="Times New Roman" panose="02020603050405020304" pitchFamily="18" charset="0"/>
              </a:rPr>
              <a:t>Concluding remarks</a:t>
            </a:r>
          </a:p>
        </p:txBody>
      </p:sp>
      <p:pic>
        <p:nvPicPr>
          <p:cNvPr id="5" name="Picture 2">
            <a:extLst>
              <a:ext uri="{FF2B5EF4-FFF2-40B4-BE49-F238E27FC236}">
                <a16:creationId xmlns:a16="http://schemas.microsoft.com/office/drawing/2014/main" id="{7BA1E0A8-E336-4214-B3BD-3C279D4345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a:extLst>
              <a:ext uri="{FF2B5EF4-FFF2-40B4-BE49-F238E27FC236}">
                <a16:creationId xmlns:a16="http://schemas.microsoft.com/office/drawing/2014/main" id="{2F3B6268-5374-4247-A6CF-B18A844B438B}"/>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14</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7" name="Picture 2" descr="Inmech">
            <a:extLst>
              <a:ext uri="{FF2B5EF4-FFF2-40B4-BE49-F238E27FC236}">
                <a16:creationId xmlns:a16="http://schemas.microsoft.com/office/drawing/2014/main" id="{862F012A-D56F-443D-99E8-9B2D2054D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
        <p:nvSpPr>
          <p:cNvPr id="9" name="Прямокутник 11">
            <a:extLst>
              <a:ext uri="{FF2B5EF4-FFF2-40B4-BE49-F238E27FC236}">
                <a16:creationId xmlns:a16="http://schemas.microsoft.com/office/drawing/2014/main" id="{4CCAF184-ECEB-4C01-BF89-28B4EBAF6892}"/>
              </a:ext>
            </a:extLst>
          </p:cNvPr>
          <p:cNvSpPr/>
          <p:nvPr/>
        </p:nvSpPr>
        <p:spPr>
          <a:xfrm>
            <a:off x="539552" y="1052736"/>
            <a:ext cx="8064896" cy="5442516"/>
          </a:xfrm>
          <a:prstGeom prst="rect">
            <a:avLst/>
          </a:prstGeom>
        </p:spPr>
        <p:txBody>
          <a:bodyPr wrap="square">
            <a:spAutoFit/>
          </a:bodyPr>
          <a:lstStyle/>
          <a:p>
            <a:pPr indent="361950" algn="just">
              <a:spcBef>
                <a:spcPts val="0"/>
              </a:spcBef>
              <a:spcAft>
                <a:spcPts val="1000"/>
              </a:spcAft>
              <a:buFont typeface="Arial" panose="020B0604020202020204" pitchFamily="34" charset="0"/>
              <a:buChar char="•"/>
            </a:pPr>
            <a:r>
              <a:rPr lang="en-US" sz="1800" b="1" spc="-20" dirty="0"/>
              <a:t>Hydrogen assisted degradation of pipeline steels caused a deterioration of the mechanical properties and an increase in susceptibility to hydrogen embrittlement. </a:t>
            </a:r>
          </a:p>
          <a:p>
            <a:pPr indent="361950" algn="just">
              <a:spcBef>
                <a:spcPts val="0"/>
              </a:spcBef>
              <a:spcAft>
                <a:spcPts val="1000"/>
              </a:spcAft>
              <a:buFont typeface="Arial" panose="020B0604020202020204" pitchFamily="34" charset="0"/>
              <a:buChar char="•"/>
            </a:pPr>
            <a:r>
              <a:rPr lang="en-US" sz="1800" b="1" spc="-20" dirty="0"/>
              <a:t>The implementation of the </a:t>
            </a:r>
            <a:r>
              <a:rPr lang="en-US" sz="1800" b="1" spc="-20" dirty="0" err="1"/>
              <a:t>decohesive</a:t>
            </a:r>
            <a:r>
              <a:rPr lang="en-US" sz="1800" b="1" spc="-20" dirty="0"/>
              <a:t>-deformation mechanism of damage in low-strength pipeline steels during long-term operation is substantiated, explaining an increase in hydrogen embrittlement susceptibility of long-term operated steels. </a:t>
            </a:r>
          </a:p>
          <a:p>
            <a:pPr indent="361950" algn="just">
              <a:spcBef>
                <a:spcPts val="0"/>
              </a:spcBef>
              <a:spcAft>
                <a:spcPts val="1000"/>
              </a:spcAft>
              <a:buFont typeface="Arial" panose="020B0604020202020204" pitchFamily="34" charset="0"/>
              <a:buChar char="•"/>
            </a:pPr>
            <a:r>
              <a:rPr lang="en-US" sz="1800" b="1" spc="-20" dirty="0"/>
              <a:t>Hydrogen-induced stresses accompanied by dislocation generation are sufficient for strain aging of pipeline steels, which could occur under operation.</a:t>
            </a:r>
          </a:p>
          <a:p>
            <a:pPr indent="361950" algn="just">
              <a:spcBef>
                <a:spcPts val="0"/>
              </a:spcBef>
              <a:spcAft>
                <a:spcPts val="1000"/>
              </a:spcAft>
              <a:buFont typeface="Arial" panose="020B0604020202020204" pitchFamily="34" charset="0"/>
              <a:buChar char="•"/>
            </a:pPr>
            <a:r>
              <a:rPr lang="en-US" sz="1800" b="1" spc="-20" dirty="0"/>
              <a:t>Using experimental studies of the fracture toughness of pipeline steels, determined by the </a:t>
            </a:r>
            <a:r>
              <a:rPr lang="en-US" sz="1800" b="1" i="1" spc="-20" dirty="0"/>
              <a:t>J</a:t>
            </a:r>
            <a:r>
              <a:rPr lang="en-US" sz="1800" b="1" spc="-20" dirty="0"/>
              <a:t>-integral method, a significant effect of the displacement rate of specimens on the values under hydrogen exposure is defined. </a:t>
            </a:r>
          </a:p>
          <a:p>
            <a:pPr indent="361950" algn="just">
              <a:spcBef>
                <a:spcPts val="0"/>
              </a:spcBef>
              <a:spcAft>
                <a:spcPts val="1000"/>
              </a:spcAft>
              <a:buFont typeface="Arial" panose="020B0604020202020204" pitchFamily="34" charset="0"/>
              <a:buChar char="•"/>
            </a:pPr>
            <a:r>
              <a:rPr lang="en-US" sz="1800" b="1" spc="-20" dirty="0"/>
              <a:t>Aboveground natural gas pipelines are susceptible to hydrogen-induced large-scale delaminations. </a:t>
            </a:r>
          </a:p>
          <a:p>
            <a:pPr indent="361950" algn="just">
              <a:spcBef>
                <a:spcPts val="0"/>
              </a:spcBef>
              <a:spcAft>
                <a:spcPts val="1000"/>
              </a:spcAft>
              <a:buFont typeface="Arial" panose="020B0604020202020204" pitchFamily="34" charset="0"/>
              <a:buChar char="•"/>
            </a:pPr>
            <a:r>
              <a:rPr lang="en-US" sz="1800" b="1" spc="-20" dirty="0"/>
              <a:t>Transportation of hydrogen via existing gas pipelines could enhance hydrogen charging of pipeline steels and, as a result, accelerate hydrogen assisted degradation, delamination and damage of pipeline steels, which can influence on the safe operation of pipelines and should be considered at assessment of the possibility of usage of the existing network for hydrogen transportation.</a:t>
            </a:r>
          </a:p>
        </p:txBody>
      </p:sp>
    </p:spTree>
    <p:extLst>
      <p:ext uri="{BB962C8B-B14F-4D97-AF65-F5344CB8AC3E}">
        <p14:creationId xmlns:p14="http://schemas.microsoft.com/office/powerpoint/2010/main" val="683021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BA1E0A8-E336-4214-B3BD-3C279D4345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кутник 11">
            <a:extLst>
              <a:ext uri="{FF2B5EF4-FFF2-40B4-BE49-F238E27FC236}">
                <a16:creationId xmlns:a16="http://schemas.microsoft.com/office/drawing/2014/main" id="{6FF6B791-29F2-4A62-9223-980A3A4A1BA3}"/>
              </a:ext>
            </a:extLst>
          </p:cNvPr>
          <p:cNvSpPr/>
          <p:nvPr/>
        </p:nvSpPr>
        <p:spPr>
          <a:xfrm>
            <a:off x="1259632" y="1196752"/>
            <a:ext cx="6624736" cy="707886"/>
          </a:xfrm>
          <a:prstGeom prst="rect">
            <a:avLst/>
          </a:prstGeom>
        </p:spPr>
        <p:txBody>
          <a:bodyPr wrap="square">
            <a:spAutoFit/>
          </a:bodyPr>
          <a:lstStyle/>
          <a:p>
            <a:pPr algn="just">
              <a:spcBef>
                <a:spcPts val="0"/>
              </a:spcBef>
              <a:spcAft>
                <a:spcPts val="1000"/>
              </a:spcAft>
            </a:pPr>
            <a:r>
              <a:rPr lang="en-US" sz="2000" b="1" dirty="0"/>
              <a:t>Focus on the Ukrainian gas pipeline system but results potentially applicable to other systems</a:t>
            </a:r>
          </a:p>
        </p:txBody>
      </p:sp>
      <p:pic>
        <p:nvPicPr>
          <p:cNvPr id="12" name="Picture 4" descr="https://pgjonline.com/media/9912/hydrogen-pipe.jpg">
            <a:extLst>
              <a:ext uri="{FF2B5EF4-FFF2-40B4-BE49-F238E27FC236}">
                <a16:creationId xmlns:a16="http://schemas.microsoft.com/office/drawing/2014/main" id="{E21B22AD-2AA8-4179-824F-DD38D5622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276872"/>
            <a:ext cx="6011102"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a:extLst>
              <a:ext uri="{FF2B5EF4-FFF2-40B4-BE49-F238E27FC236}">
                <a16:creationId xmlns:a16="http://schemas.microsoft.com/office/drawing/2014/main" id="{2835E811-F189-4106-9601-2933D49FF619}"/>
              </a:ext>
            </a:extLst>
          </p:cNvPr>
          <p:cNvSpPr/>
          <p:nvPr/>
        </p:nvSpPr>
        <p:spPr>
          <a:xfrm>
            <a:off x="4716016" y="5631051"/>
            <a:ext cx="3180086" cy="246221"/>
          </a:xfrm>
          <a:prstGeom prst="rect">
            <a:avLst/>
          </a:prstGeom>
        </p:spPr>
        <p:txBody>
          <a:bodyPr wrap="square">
            <a:spAutoFit/>
          </a:bodyPr>
          <a:lstStyle/>
          <a:p>
            <a:r>
              <a:rPr lang="en-US" sz="1000" dirty="0">
                <a:solidFill>
                  <a:schemeClr val="bg1">
                    <a:lumMod val="50000"/>
                  </a:schemeClr>
                </a:solidFill>
              </a:rPr>
              <a:t>https://pgjonline.com/media/9912/hydrogen-pipe.jpg</a:t>
            </a:r>
            <a:endParaRPr lang="ru-RU" sz="1000" dirty="0">
              <a:solidFill>
                <a:schemeClr val="bg1">
                  <a:lumMod val="50000"/>
                </a:schemeClr>
              </a:solidFill>
            </a:endParaRPr>
          </a:p>
        </p:txBody>
      </p:sp>
      <p:sp>
        <p:nvSpPr>
          <p:cNvPr id="9" name="Rectangle 3">
            <a:extLst>
              <a:ext uri="{FF2B5EF4-FFF2-40B4-BE49-F238E27FC236}">
                <a16:creationId xmlns:a16="http://schemas.microsoft.com/office/drawing/2014/main" id="{043B9B9E-7102-4FD2-B473-8B0E9D57610D}"/>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15</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7" name="Picture 2" descr="Inmech">
            <a:extLst>
              <a:ext uri="{FF2B5EF4-FFF2-40B4-BE49-F238E27FC236}">
                <a16:creationId xmlns:a16="http://schemas.microsoft.com/office/drawing/2014/main" id="{D70CF066-1D2A-450A-9E87-D6CB7A0A2F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132443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3C49F2E6-5B70-4B94-BFC7-C2B8B51C74BC}"/>
              </a:ext>
            </a:extLst>
          </p:cNvPr>
          <p:cNvSpPr>
            <a:spLocks noChangeArrowheads="1"/>
          </p:cNvSpPr>
          <p:nvPr/>
        </p:nvSpPr>
        <p:spPr bwMode="auto">
          <a:xfrm>
            <a:off x="-2232" y="6058800"/>
            <a:ext cx="9144001" cy="799200"/>
          </a:xfrm>
          <a:prstGeom prst="rect">
            <a:avLst/>
          </a:prstGeom>
          <a:gradFill flip="none" rotWithShape="1">
            <a:gsLst>
              <a:gs pos="79577">
                <a:srgbClr val="99E3D3"/>
              </a:gs>
              <a:gs pos="0">
                <a:srgbClr val="041E58"/>
              </a:gs>
              <a:gs pos="0">
                <a:srgbClr val="1C6656"/>
              </a:gs>
              <a:gs pos="50000">
                <a:srgbClr val="28947D"/>
              </a:gs>
              <a:gs pos="100000">
                <a:srgbClr val="C8F0E7"/>
              </a:gs>
            </a:gsLst>
            <a:lin ang="10800000" scaled="1"/>
            <a:tileRect/>
          </a:gradFill>
          <a:ln w="12700">
            <a:solidFill>
              <a:srgbClr val="ACD4FE"/>
            </a:solidFill>
            <a:miter lim="800000"/>
            <a:headEnd type="none" w="sm" len="sm"/>
            <a:tailEnd type="none" w="sm" len="sm"/>
          </a:ln>
        </p:spPr>
        <p:txBody>
          <a:bodyPr wrap="square">
            <a:spAutoFit/>
          </a:bodyPr>
          <a:lstStyle/>
          <a:p>
            <a:pPr algn="r"/>
            <a:r>
              <a:rPr lang="en-GB" sz="1500" b="1" dirty="0">
                <a:solidFill>
                  <a:schemeClr val="bg1"/>
                </a:solidFill>
              </a:rPr>
              <a:t>Olha ZVIRKO</a:t>
            </a:r>
          </a:p>
          <a:p>
            <a:pPr algn="r"/>
            <a:r>
              <a:rPr lang="en-GB" sz="1500" b="1" dirty="0">
                <a:solidFill>
                  <a:schemeClr val="bg1"/>
                </a:solidFill>
              </a:rPr>
              <a:t>​Prof., D.Sc.,</a:t>
            </a:r>
            <a:r>
              <a:rPr lang="uk-UA" sz="1500" b="1" dirty="0">
                <a:solidFill>
                  <a:schemeClr val="bg1"/>
                </a:solidFill>
              </a:rPr>
              <a:t> </a:t>
            </a:r>
            <a:r>
              <a:rPr lang="en-GB" sz="1500" b="1" dirty="0">
                <a:solidFill>
                  <a:schemeClr val="bg1"/>
                </a:solidFill>
              </a:rPr>
              <a:t>Corr. Member of the NASU, Head of Department </a:t>
            </a:r>
          </a:p>
          <a:p>
            <a:pPr algn="r"/>
            <a:r>
              <a:rPr lang="en-US" sz="1500" b="1" dirty="0">
                <a:solidFill>
                  <a:schemeClr val="bg1"/>
                </a:solidFill>
              </a:rPr>
              <a:t>​E-mail: </a:t>
            </a:r>
            <a:r>
              <a:rPr lang="en-US" sz="1500" b="1" dirty="0">
                <a:solidFill>
                  <a:srgbClr val="FFFF00"/>
                </a:solidFill>
              </a:rPr>
              <a:t>olha.zvirko@gmail.com</a:t>
            </a:r>
          </a:p>
        </p:txBody>
      </p:sp>
      <p:sp>
        <p:nvSpPr>
          <p:cNvPr id="10" name="Rectangle 3">
            <a:extLst>
              <a:ext uri="{FF2B5EF4-FFF2-40B4-BE49-F238E27FC236}">
                <a16:creationId xmlns:a16="http://schemas.microsoft.com/office/drawing/2014/main" id="{A37F827E-C608-4AED-8451-D9D80A45B844}"/>
              </a:ext>
            </a:extLst>
          </p:cNvPr>
          <p:cNvSpPr txBox="1">
            <a:spLocks noChangeArrowheads="1"/>
          </p:cNvSpPr>
          <p:nvPr/>
        </p:nvSpPr>
        <p:spPr>
          <a:xfrm>
            <a:off x="27112" y="2815918"/>
            <a:ext cx="8784976" cy="936104"/>
          </a:xfrm>
          <a:prstGeom prst="rect">
            <a:avLst/>
          </a:prstGeom>
          <a:scene3d>
            <a:camera prst="orthographicFront">
              <a:rot lat="0" lon="21299999" rev="0"/>
            </a:camera>
            <a:lightRig rig="threePt" dir="t"/>
          </a:scene3d>
        </p:spPr>
        <p:txBody>
          <a:bodyPr/>
          <a:lstStyle/>
          <a:p>
            <a:pPr marL="0" lvl="8" algn="ctr" fontAlgn="base">
              <a:spcBef>
                <a:spcPct val="20000"/>
              </a:spcBef>
              <a:spcAft>
                <a:spcPct val="0"/>
              </a:spcAft>
              <a:defRPr/>
            </a:pPr>
            <a:r>
              <a:rPr lang="en-US" sz="3500" b="1" kern="0" dirty="0">
                <a:solidFill>
                  <a:srgbClr val="002060"/>
                </a:solidFill>
                <a:cs typeface="Times New Roman" pitchFamily="18" charset="0"/>
              </a:rPr>
              <a:t>Thank you for your attention!</a:t>
            </a:r>
            <a:endParaRPr lang="ru-RU" sz="3500" b="1" kern="0" dirty="0">
              <a:solidFill>
                <a:srgbClr val="002060"/>
              </a:solidFill>
              <a:cs typeface="Times New Roman" pitchFamily="18" charset="0"/>
            </a:endParaRPr>
          </a:p>
        </p:txBody>
      </p:sp>
      <p:pic>
        <p:nvPicPr>
          <p:cNvPr id="17" name="Picture 2">
            <a:extLst>
              <a:ext uri="{FF2B5EF4-FFF2-40B4-BE49-F238E27FC236}">
                <a16:creationId xmlns:a16="http://schemas.microsoft.com/office/drawing/2014/main" id="{B5271841-2731-4AB4-84ED-D801CEB6E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 y="6090223"/>
            <a:ext cx="1835696" cy="73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14">
            <a:extLst>
              <a:ext uri="{FF2B5EF4-FFF2-40B4-BE49-F238E27FC236}">
                <a16:creationId xmlns:a16="http://schemas.microsoft.com/office/drawing/2014/main" id="{75201899-0D62-4BA4-B12C-0A03A7B6DB0E}"/>
              </a:ext>
            </a:extLst>
          </p:cNvPr>
          <p:cNvSpPr/>
          <p:nvPr/>
        </p:nvSpPr>
        <p:spPr>
          <a:xfrm>
            <a:off x="179512" y="5229200"/>
            <a:ext cx="7488832" cy="523220"/>
          </a:xfrm>
          <a:prstGeom prst="rect">
            <a:avLst/>
          </a:prstGeom>
        </p:spPr>
        <p:txBody>
          <a:bodyPr wrap="square">
            <a:spAutoFit/>
          </a:bodyPr>
          <a:lstStyle/>
          <a:p>
            <a:r>
              <a:rPr lang="en-GB" sz="1400" b="1" i="1" dirty="0">
                <a:solidFill>
                  <a:srgbClr val="1C6656"/>
                </a:solidFill>
              </a:rPr>
              <a:t>The research has been partially financially supported by the </a:t>
            </a:r>
            <a:r>
              <a:rPr lang="en-US" sz="1400" b="1" i="1" dirty="0">
                <a:solidFill>
                  <a:srgbClr val="1C6656"/>
                </a:solidFill>
              </a:rPr>
              <a:t>National Academy of Sciences of Ukraine and the </a:t>
            </a:r>
            <a:r>
              <a:rPr lang="en-GB" sz="1400" b="1" i="1" dirty="0">
                <a:solidFill>
                  <a:srgbClr val="1C6656"/>
                </a:solidFill>
              </a:rPr>
              <a:t>National Research Foundation of Ukraine under the Project No. 2022.01/0099</a:t>
            </a:r>
            <a:endParaRPr lang="uk-UA" sz="1400" b="1" dirty="0">
              <a:solidFill>
                <a:srgbClr val="1C6656"/>
              </a:solidFill>
            </a:endParaRPr>
          </a:p>
        </p:txBody>
      </p:sp>
      <p:pic>
        <p:nvPicPr>
          <p:cNvPr id="7" name="Рисунок 6" descr="logo_eng_2.png">
            <a:extLst>
              <a:ext uri="{FF2B5EF4-FFF2-40B4-BE49-F238E27FC236}">
                <a16:creationId xmlns:a16="http://schemas.microsoft.com/office/drawing/2014/main" id="{42F134B7-5AD2-415D-A139-7A47375FA65A}"/>
              </a:ext>
            </a:extLst>
          </p:cNvPr>
          <p:cNvPicPr>
            <a:picLocks noChangeAspect="1"/>
          </p:cNvPicPr>
          <p:nvPr/>
        </p:nvPicPr>
        <p:blipFill>
          <a:blip r:embed="rId3" cstate="print"/>
          <a:stretch>
            <a:fillRect/>
          </a:stretch>
        </p:blipFill>
        <p:spPr>
          <a:xfrm>
            <a:off x="7380312" y="4941168"/>
            <a:ext cx="2016224" cy="1033764"/>
          </a:xfrm>
          <a:prstGeom prst="rect">
            <a:avLst/>
          </a:prstGeom>
        </p:spPr>
      </p:pic>
      <p:pic>
        <p:nvPicPr>
          <p:cNvPr id="8" name="Picture 4" descr="https://media.licdn.com/dms/image/v2/D4D22AQFMokGVkIyNfg/feedshare-shrink_800/feedshare-shrink_800/0/1731588682153?e=1751500800&amp;v=beta&amp;t=8XqbERrYZmpYxLEyFcYk9xRW6-ztaq61y9vYB3ikE2E">
            <a:extLst>
              <a:ext uri="{FF2B5EF4-FFF2-40B4-BE49-F238E27FC236}">
                <a16:creationId xmlns:a16="http://schemas.microsoft.com/office/drawing/2014/main" id="{3D30B59F-2FFD-4869-9D42-107A9DCCED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 t="32270" r="69690" b="22028"/>
          <a:stretch/>
        </p:blipFill>
        <p:spPr bwMode="auto">
          <a:xfrm>
            <a:off x="0" y="0"/>
            <a:ext cx="1619672" cy="14452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a:extLst>
              <a:ext uri="{FF2B5EF4-FFF2-40B4-BE49-F238E27FC236}">
                <a16:creationId xmlns:a16="http://schemas.microsoft.com/office/drawing/2014/main" id="{C2D822DB-2D36-4EC5-BFC2-059FE639C3D0}"/>
              </a:ext>
            </a:extLst>
          </p:cNvPr>
          <p:cNvSpPr>
            <a:spLocks noChangeArrowheads="1"/>
          </p:cNvSpPr>
          <p:nvPr/>
        </p:nvSpPr>
        <p:spPr bwMode="auto">
          <a:xfrm>
            <a:off x="227456" y="-27384"/>
            <a:ext cx="8916544" cy="1292662"/>
          </a:xfrm>
          <a:prstGeom prst="rect">
            <a:avLst/>
          </a:prstGeom>
          <a:noFill/>
          <a:ln w="12700">
            <a:noFill/>
            <a:miter lim="800000"/>
            <a:headEnd type="none" w="sm" len="sm"/>
            <a:tailEnd type="none" w="sm" len="sm"/>
          </a:ln>
        </p:spPr>
        <p:txBody>
          <a:bodyPr wrap="square">
            <a:spAutoFit/>
          </a:bodyPr>
          <a:lstStyle/>
          <a:p>
            <a:pPr algn="r"/>
            <a:r>
              <a:rPr lang="en-US" sz="2000" b="1" dirty="0">
                <a:solidFill>
                  <a:srgbClr val="0E6AA3"/>
                </a:solidFill>
                <a:cs typeface="Times New Roman" panose="02020603050405020304" pitchFamily="18" charset="0"/>
              </a:rPr>
              <a:t>2</a:t>
            </a:r>
            <a:r>
              <a:rPr lang="en-US" sz="2000" b="1" baseline="30000" dirty="0">
                <a:solidFill>
                  <a:srgbClr val="0E6AA3"/>
                </a:solidFill>
                <a:cs typeface="Times New Roman" panose="02020603050405020304" pitchFamily="18" charset="0"/>
              </a:rPr>
              <a:t>nd</a:t>
            </a:r>
            <a:r>
              <a:rPr lang="en-US" sz="2000" b="1" dirty="0">
                <a:solidFill>
                  <a:srgbClr val="0E6AA3"/>
                </a:solidFill>
                <a:cs typeface="Times New Roman" panose="02020603050405020304" pitchFamily="18" charset="0"/>
              </a:rPr>
              <a:t> Olympiad in Engineering Science</a:t>
            </a:r>
          </a:p>
          <a:p>
            <a:pPr algn="r"/>
            <a:r>
              <a:rPr lang="en-US" sz="2000" b="1" dirty="0">
                <a:solidFill>
                  <a:srgbClr val="0E6AA3"/>
                </a:solidFill>
                <a:cs typeface="Times New Roman" panose="02020603050405020304" pitchFamily="18" charset="0"/>
              </a:rPr>
              <a:t>OES 2025</a:t>
            </a:r>
          </a:p>
          <a:p>
            <a:pPr algn="r"/>
            <a:endParaRPr lang="en-US" sz="800" b="1" dirty="0">
              <a:solidFill>
                <a:srgbClr val="0E6AA3"/>
              </a:solidFill>
              <a:cs typeface="Times New Roman" panose="02020603050405020304" pitchFamily="18" charset="0"/>
            </a:endParaRPr>
          </a:p>
          <a:p>
            <a:pPr algn="r"/>
            <a:r>
              <a:rPr lang="en-US" sz="1600" b="1" dirty="0">
                <a:solidFill>
                  <a:srgbClr val="0E6AA3"/>
                </a:solidFill>
                <a:cs typeface="Times New Roman" panose="02020603050405020304" pitchFamily="18" charset="0"/>
              </a:rPr>
              <a:t>Stavanger, Norway, June 10-14, 2025 </a:t>
            </a:r>
          </a:p>
          <a:p>
            <a:pPr algn="r"/>
            <a:endParaRPr lang="pt-BR" sz="1400" b="1" i="1" dirty="0">
              <a:cs typeface="Times New Roman" pitchFamily="18" charset="0"/>
            </a:endParaRPr>
          </a:p>
        </p:txBody>
      </p:sp>
      <p:sp>
        <p:nvSpPr>
          <p:cNvPr id="12" name="Rectangle 6">
            <a:extLst>
              <a:ext uri="{FF2B5EF4-FFF2-40B4-BE49-F238E27FC236}">
                <a16:creationId xmlns:a16="http://schemas.microsoft.com/office/drawing/2014/main" id="{8BCEAE0C-319C-4C46-B32B-9FAEE7238E95}"/>
              </a:ext>
            </a:extLst>
          </p:cNvPr>
          <p:cNvSpPr txBox="1">
            <a:spLocks noChangeArrowheads="1"/>
          </p:cNvSpPr>
          <p:nvPr/>
        </p:nvSpPr>
        <p:spPr bwMode="auto">
          <a:xfrm>
            <a:off x="-207776" y="4121027"/>
            <a:ext cx="9254752" cy="1000108"/>
          </a:xfrm>
          <a:prstGeom prst="rect">
            <a:avLst/>
          </a:prstGeom>
          <a:noFill/>
          <a:ln w="9525">
            <a:noFill/>
            <a:miter lim="800000"/>
            <a:headEnd/>
            <a:tailEnd/>
          </a:ln>
        </p:spPr>
        <p:txBody>
          <a:bodyPr anchor="ctr"/>
          <a:lstStyle/>
          <a:p>
            <a:pPr marL="88900" indent="-88900" algn="ctr">
              <a:lnSpc>
                <a:spcPct val="85000"/>
              </a:lnSpc>
              <a:spcAft>
                <a:spcPts val="600"/>
              </a:spcAft>
            </a:pPr>
            <a:r>
              <a:rPr lang="en-US" sz="1500" b="1" dirty="0">
                <a:cs typeface="Times New Roman" pitchFamily="18" charset="0"/>
              </a:rPr>
              <a:t>Karpenko </a:t>
            </a:r>
            <a:r>
              <a:rPr lang="en-US" sz="1500" b="1" dirty="0" err="1">
                <a:cs typeface="Times New Roman" pitchFamily="18" charset="0"/>
              </a:rPr>
              <a:t>Physico</a:t>
            </a:r>
            <a:r>
              <a:rPr lang="en-US" sz="1500" b="1" dirty="0">
                <a:cs typeface="Times New Roman" pitchFamily="18" charset="0"/>
              </a:rPr>
              <a:t>-Mechanical Institute of the National Academy of Sciences of Ukraine</a:t>
            </a:r>
          </a:p>
          <a:p>
            <a:pPr marL="88900" indent="-88900" algn="ctr">
              <a:lnSpc>
                <a:spcPct val="85000"/>
              </a:lnSpc>
              <a:spcAft>
                <a:spcPts val="600"/>
              </a:spcAft>
            </a:pPr>
            <a:r>
              <a:rPr lang="en-US" sz="1500" b="1" dirty="0"/>
              <a:t>Department of Diagnostics of Materials Corrosion-Hydrogen Degradation</a:t>
            </a:r>
            <a:endParaRPr lang="en-US" sz="1500" b="1" dirty="0">
              <a:cs typeface="Times New Roman" pitchFamily="18" charset="0"/>
            </a:endParaRPr>
          </a:p>
        </p:txBody>
      </p:sp>
    </p:spTree>
    <p:extLst>
      <p:ext uri="{BB962C8B-B14F-4D97-AF65-F5344CB8AC3E}">
        <p14:creationId xmlns:p14="http://schemas.microsoft.com/office/powerpoint/2010/main" val="382951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24BAF33-8F3D-4A68-AD08-FC6F0E456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132856"/>
            <a:ext cx="6120680" cy="3922226"/>
          </a:xfrm>
          <a:prstGeom prst="rect">
            <a:avLst/>
          </a:prstGeom>
        </p:spPr>
      </p:pic>
      <p:sp>
        <p:nvSpPr>
          <p:cNvPr id="5" name="Прямокутник 4">
            <a:extLst>
              <a:ext uri="{FF2B5EF4-FFF2-40B4-BE49-F238E27FC236}">
                <a16:creationId xmlns:a16="http://schemas.microsoft.com/office/drawing/2014/main" id="{A468D9CE-7103-458F-93E5-6EB14A713CA0}"/>
              </a:ext>
            </a:extLst>
          </p:cNvPr>
          <p:cNvSpPr/>
          <p:nvPr/>
        </p:nvSpPr>
        <p:spPr>
          <a:xfrm>
            <a:off x="1404400" y="116632"/>
            <a:ext cx="6336704" cy="707886"/>
          </a:xfrm>
          <a:prstGeom prst="rect">
            <a:avLst/>
          </a:prstGeom>
        </p:spPr>
        <p:txBody>
          <a:bodyPr wrap="square">
            <a:spAutoFit/>
          </a:bodyPr>
          <a:lstStyle/>
          <a:p>
            <a:pPr algn="ctr"/>
            <a:r>
              <a:rPr lang="en-US" sz="2000" b="1" dirty="0">
                <a:solidFill>
                  <a:srgbClr val="132463"/>
                </a:solidFill>
                <a:cs typeface="Times New Roman" panose="02020603050405020304" pitchFamily="18" charset="0"/>
              </a:rPr>
              <a:t>Prospects for the use of the Ukrainian gas transmission network for the transportation of green hydrogen</a:t>
            </a:r>
            <a:endParaRPr lang="ru-RU" sz="2000" b="1" dirty="0">
              <a:solidFill>
                <a:srgbClr val="132463"/>
              </a:solidFill>
              <a:cs typeface="Times New Roman" panose="02020603050405020304" pitchFamily="18" charset="0"/>
            </a:endParaRPr>
          </a:p>
        </p:txBody>
      </p:sp>
      <p:sp>
        <p:nvSpPr>
          <p:cNvPr id="14" name="Прямокутник 13">
            <a:extLst>
              <a:ext uri="{FF2B5EF4-FFF2-40B4-BE49-F238E27FC236}">
                <a16:creationId xmlns:a16="http://schemas.microsoft.com/office/drawing/2014/main" id="{31C51EFF-8228-43C6-98D0-51A6C0456BBA}"/>
              </a:ext>
            </a:extLst>
          </p:cNvPr>
          <p:cNvSpPr/>
          <p:nvPr/>
        </p:nvSpPr>
        <p:spPr>
          <a:xfrm>
            <a:off x="6516216" y="5139189"/>
            <a:ext cx="2555776" cy="954107"/>
          </a:xfrm>
          <a:prstGeom prst="rect">
            <a:avLst/>
          </a:prstGeom>
        </p:spPr>
        <p:txBody>
          <a:bodyPr wrap="square">
            <a:spAutoFit/>
          </a:bodyPr>
          <a:lstStyle/>
          <a:p>
            <a:pPr algn="just"/>
            <a:r>
              <a:rPr lang="sv-SE" sz="1400" b="1" dirty="0">
                <a:solidFill>
                  <a:srgbClr val="007434"/>
                </a:solidFill>
                <a:cs typeface="Times New Roman" panose="02020603050405020304" pitchFamily="18" charset="0"/>
              </a:rPr>
              <a:t>European Hydrogen Backbone vision </a:t>
            </a:r>
            <a:r>
              <a:rPr lang="uk-UA" sz="1400" b="1" dirty="0">
                <a:solidFill>
                  <a:srgbClr val="007434"/>
                </a:solidFill>
                <a:cs typeface="Times New Roman" panose="02020603050405020304" pitchFamily="18" charset="0"/>
              </a:rPr>
              <a:t> </a:t>
            </a:r>
            <a:r>
              <a:rPr lang="uk-UA" sz="1400" b="1" dirty="0">
                <a:cs typeface="Times New Roman" panose="02020603050405020304" pitchFamily="18" charset="0"/>
              </a:rPr>
              <a:t>– </a:t>
            </a:r>
            <a:r>
              <a:rPr lang="en-US" sz="1400" b="1" dirty="0">
                <a:cs typeface="Times New Roman" panose="02020603050405020304" pitchFamily="18" charset="0"/>
              </a:rPr>
              <a:t>operating network of hydrogen pipelines in Europe by 2040</a:t>
            </a:r>
            <a:endParaRPr lang="ru-RU" sz="1400" b="1" dirty="0">
              <a:cs typeface="Times New Roman" panose="02020603050405020304" pitchFamily="18" charset="0"/>
            </a:endParaRPr>
          </a:p>
        </p:txBody>
      </p:sp>
      <p:sp>
        <p:nvSpPr>
          <p:cNvPr id="15" name="Прямокутник 14">
            <a:extLst>
              <a:ext uri="{FF2B5EF4-FFF2-40B4-BE49-F238E27FC236}">
                <a16:creationId xmlns:a16="http://schemas.microsoft.com/office/drawing/2014/main" id="{F63CCFC6-B2C8-415D-9322-0FF80EEB81FC}"/>
              </a:ext>
            </a:extLst>
          </p:cNvPr>
          <p:cNvSpPr/>
          <p:nvPr/>
        </p:nvSpPr>
        <p:spPr>
          <a:xfrm>
            <a:off x="6516217" y="3212976"/>
            <a:ext cx="2556000" cy="954107"/>
          </a:xfrm>
          <a:prstGeom prst="rect">
            <a:avLst/>
          </a:prstGeom>
        </p:spPr>
        <p:txBody>
          <a:bodyPr wrap="square">
            <a:spAutoFit/>
          </a:bodyPr>
          <a:lstStyle/>
          <a:p>
            <a:pPr algn="just"/>
            <a:r>
              <a:rPr lang="en-US" sz="1400" b="1" dirty="0" err="1">
                <a:solidFill>
                  <a:srgbClr val="007434"/>
                </a:solidFill>
                <a:cs typeface="Times New Roman" panose="02020603050405020304" pitchFamily="18" charset="0"/>
              </a:rPr>
              <a:t>REPowerEU</a:t>
            </a:r>
            <a:r>
              <a:rPr lang="en-US" sz="1400" b="1" dirty="0">
                <a:solidFill>
                  <a:srgbClr val="007434"/>
                </a:solidFill>
                <a:cs typeface="Times New Roman" panose="02020603050405020304" pitchFamily="18" charset="0"/>
              </a:rPr>
              <a:t> Plan </a:t>
            </a:r>
            <a:r>
              <a:rPr lang="uk-UA" sz="1400" b="1" dirty="0">
                <a:cs typeface="Times New Roman" panose="02020603050405020304" pitchFamily="18" charset="0"/>
              </a:rPr>
              <a:t>–</a:t>
            </a:r>
            <a:r>
              <a:rPr lang="en-GB" sz="1400" b="1" dirty="0">
                <a:cs typeface="Times New Roman" panose="02020603050405020304" pitchFamily="18" charset="0"/>
              </a:rPr>
              <a:t> a</a:t>
            </a:r>
            <a:r>
              <a:rPr lang="en-US" sz="1400" b="1" dirty="0">
                <a:cs typeface="Times New Roman" panose="02020603050405020304" pitchFamily="18" charset="0"/>
              </a:rPr>
              <a:t> plan to rapidly reduce dependence on Russian fossil fuels and fast forward the green transition</a:t>
            </a:r>
            <a:endParaRPr lang="ru-RU" sz="1400" b="1" dirty="0">
              <a:solidFill>
                <a:srgbClr val="007434"/>
              </a:solidFill>
              <a:cs typeface="Times New Roman" panose="02020603050405020304" pitchFamily="18" charset="0"/>
            </a:endParaRPr>
          </a:p>
        </p:txBody>
      </p:sp>
      <p:pic>
        <p:nvPicPr>
          <p:cNvPr id="11" name="Picture 2">
            <a:extLst>
              <a:ext uri="{FF2B5EF4-FFF2-40B4-BE49-F238E27FC236}">
                <a16:creationId xmlns:a16="http://schemas.microsoft.com/office/drawing/2014/main" id="{382C5705-D07B-488F-819A-F9E0A2020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кутник 1">
            <a:extLst>
              <a:ext uri="{FF2B5EF4-FFF2-40B4-BE49-F238E27FC236}">
                <a16:creationId xmlns:a16="http://schemas.microsoft.com/office/drawing/2014/main" id="{5A40DABD-FC2E-4393-9E9F-78C16BE71267}"/>
              </a:ext>
            </a:extLst>
          </p:cNvPr>
          <p:cNvSpPr/>
          <p:nvPr/>
        </p:nvSpPr>
        <p:spPr>
          <a:xfrm>
            <a:off x="6516216" y="4203085"/>
            <a:ext cx="2556000" cy="954107"/>
          </a:xfrm>
          <a:prstGeom prst="rect">
            <a:avLst/>
          </a:prstGeom>
        </p:spPr>
        <p:txBody>
          <a:bodyPr wrap="square">
            <a:spAutoFit/>
          </a:bodyPr>
          <a:lstStyle/>
          <a:p>
            <a:pPr algn="just"/>
            <a:r>
              <a:rPr lang="en-US" sz="1400" b="1" dirty="0">
                <a:cs typeface="Times New Roman" panose="02020603050405020304" pitchFamily="18" charset="0"/>
              </a:rPr>
              <a:t>Europe’s goal by 2050 is to achieve a 13% share of hydrogen energy in the union’s energy balance</a:t>
            </a:r>
            <a:endParaRPr lang="ru-RU" sz="1400" b="1" dirty="0">
              <a:cs typeface="Times New Roman" panose="02020603050405020304" pitchFamily="18" charset="0"/>
            </a:endParaRPr>
          </a:p>
        </p:txBody>
      </p:sp>
      <p:sp>
        <p:nvSpPr>
          <p:cNvPr id="3" name="Прямокутник 2">
            <a:extLst>
              <a:ext uri="{FF2B5EF4-FFF2-40B4-BE49-F238E27FC236}">
                <a16:creationId xmlns:a16="http://schemas.microsoft.com/office/drawing/2014/main" id="{55B108A2-AA31-49FD-BD99-5CACA8EC0568}"/>
              </a:ext>
            </a:extLst>
          </p:cNvPr>
          <p:cNvSpPr/>
          <p:nvPr/>
        </p:nvSpPr>
        <p:spPr>
          <a:xfrm>
            <a:off x="107504" y="6165304"/>
            <a:ext cx="8640960" cy="523220"/>
          </a:xfrm>
          <a:prstGeom prst="rect">
            <a:avLst/>
          </a:prstGeom>
        </p:spPr>
        <p:txBody>
          <a:bodyPr wrap="square">
            <a:spAutoFit/>
          </a:bodyPr>
          <a:lstStyle/>
          <a:p>
            <a:r>
              <a:rPr lang="en-US" sz="1400" b="1" dirty="0">
                <a:solidFill>
                  <a:srgbClr val="000000"/>
                </a:solidFill>
                <a:cs typeface="Times New Roman" panose="02020603050405020304" pitchFamily="18" charset="0"/>
              </a:rPr>
              <a:t>The construction of new dedicated hydrogen pipelines will be complemented with the repurposing of existing gas networks. According to the </a:t>
            </a:r>
            <a:r>
              <a:rPr lang="sv-SE" sz="1400" b="1" dirty="0">
                <a:solidFill>
                  <a:srgbClr val="007434"/>
                </a:solidFill>
                <a:cs typeface="Times New Roman" panose="02020603050405020304" pitchFamily="18" charset="0"/>
              </a:rPr>
              <a:t>European Hydrogen Backbone</a:t>
            </a:r>
            <a:r>
              <a:rPr lang="en-US" sz="1400" b="1" dirty="0">
                <a:solidFill>
                  <a:srgbClr val="000000"/>
                </a:solidFill>
                <a:cs typeface="Times New Roman" panose="02020603050405020304" pitchFamily="18" charset="0"/>
              </a:rPr>
              <a:t>, 70% could be repurposed by 2030</a:t>
            </a:r>
            <a:r>
              <a:rPr lang="uk-UA" sz="1400" b="1" dirty="0">
                <a:solidFill>
                  <a:srgbClr val="000000"/>
                </a:solidFill>
                <a:cs typeface="Times New Roman" panose="02020603050405020304" pitchFamily="18" charset="0"/>
              </a:rPr>
              <a:t>.</a:t>
            </a:r>
            <a:endParaRPr lang="ru-RU" sz="1400" b="1" dirty="0">
              <a:cs typeface="Times New Roman" panose="02020603050405020304" pitchFamily="18" charset="0"/>
            </a:endParaRPr>
          </a:p>
        </p:txBody>
      </p:sp>
      <p:pic>
        <p:nvPicPr>
          <p:cNvPr id="18" name="Рисунок 19" descr="2">
            <a:hlinkClick r:id="rId4" tooltip="&quot;2&quot;"/>
            <a:extLst>
              <a:ext uri="{FF2B5EF4-FFF2-40B4-BE49-F238E27FC236}">
                <a16:creationId xmlns:a16="http://schemas.microsoft.com/office/drawing/2014/main" id="{12DFEE4B-6040-4683-8F0C-9093EA5F20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1772816"/>
            <a:ext cx="1654323" cy="133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кутник: округлені кути 18">
            <a:extLst>
              <a:ext uri="{FF2B5EF4-FFF2-40B4-BE49-F238E27FC236}">
                <a16:creationId xmlns:a16="http://schemas.microsoft.com/office/drawing/2014/main" id="{3889E27C-B9CB-471B-9F4C-9711CF88B129}"/>
              </a:ext>
            </a:extLst>
          </p:cNvPr>
          <p:cNvSpPr/>
          <p:nvPr/>
        </p:nvSpPr>
        <p:spPr>
          <a:xfrm>
            <a:off x="827584" y="1196752"/>
            <a:ext cx="2016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007434"/>
                </a:solidFill>
                <a:cs typeface="Times New Roman" panose="02020603050405020304" pitchFamily="18" charset="0"/>
              </a:rPr>
              <a:t>The European Green Deal</a:t>
            </a:r>
          </a:p>
          <a:p>
            <a:pPr algn="ctr">
              <a:defRPr/>
            </a:pPr>
            <a:r>
              <a:rPr lang="en-US" sz="1300" b="1" dirty="0">
                <a:solidFill>
                  <a:srgbClr val="007434"/>
                </a:solidFill>
                <a:cs typeface="Times New Roman" panose="02020603050405020304" pitchFamily="18" charset="0"/>
              </a:rPr>
              <a:t>2019</a:t>
            </a:r>
          </a:p>
        </p:txBody>
      </p:sp>
      <p:sp>
        <p:nvSpPr>
          <p:cNvPr id="20" name="Прямокутник: округлені кути 19">
            <a:extLst>
              <a:ext uri="{FF2B5EF4-FFF2-40B4-BE49-F238E27FC236}">
                <a16:creationId xmlns:a16="http://schemas.microsoft.com/office/drawing/2014/main" id="{1024ED7A-E1F5-46EB-AE5F-F79333EF6E69}"/>
              </a:ext>
            </a:extLst>
          </p:cNvPr>
          <p:cNvSpPr/>
          <p:nvPr/>
        </p:nvSpPr>
        <p:spPr>
          <a:xfrm>
            <a:off x="3347864" y="1196752"/>
            <a:ext cx="2340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007434"/>
                </a:solidFill>
                <a:cs typeface="Times New Roman" panose="02020603050405020304" pitchFamily="18" charset="0"/>
              </a:rPr>
              <a:t>European Hydrogen Backbone</a:t>
            </a:r>
            <a:endParaRPr lang="uk-UA" sz="1300" b="1" dirty="0">
              <a:solidFill>
                <a:srgbClr val="007434"/>
              </a:solidFill>
              <a:cs typeface="Times New Roman" panose="02020603050405020304" pitchFamily="18" charset="0"/>
            </a:endParaRPr>
          </a:p>
          <a:p>
            <a:pPr algn="ctr">
              <a:defRPr/>
            </a:pPr>
            <a:r>
              <a:rPr lang="uk-UA" sz="1300" b="1" dirty="0">
                <a:solidFill>
                  <a:srgbClr val="007434"/>
                </a:solidFill>
                <a:cs typeface="Times New Roman" panose="02020603050405020304" pitchFamily="18" charset="0"/>
              </a:rPr>
              <a:t>2020</a:t>
            </a:r>
            <a:endParaRPr lang="ru-RU" sz="1300" b="1" dirty="0">
              <a:solidFill>
                <a:srgbClr val="007434"/>
              </a:solidFill>
              <a:cs typeface="Times New Roman" panose="02020603050405020304" pitchFamily="18" charset="0"/>
            </a:endParaRPr>
          </a:p>
        </p:txBody>
      </p:sp>
      <p:sp>
        <p:nvSpPr>
          <p:cNvPr id="21" name="Прямокутник: округлені кути 20">
            <a:extLst>
              <a:ext uri="{FF2B5EF4-FFF2-40B4-BE49-F238E27FC236}">
                <a16:creationId xmlns:a16="http://schemas.microsoft.com/office/drawing/2014/main" id="{E6983454-6E07-4C72-8626-6D751EAC0AE2}"/>
              </a:ext>
            </a:extLst>
          </p:cNvPr>
          <p:cNvSpPr/>
          <p:nvPr/>
        </p:nvSpPr>
        <p:spPr>
          <a:xfrm>
            <a:off x="6300192" y="1196752"/>
            <a:ext cx="20160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err="1">
                <a:solidFill>
                  <a:srgbClr val="007434"/>
                </a:solidFill>
                <a:cs typeface="Times New Roman" panose="02020603050405020304" pitchFamily="18" charset="0"/>
              </a:rPr>
              <a:t>REPowerEU</a:t>
            </a:r>
            <a:endParaRPr lang="uk-UA" sz="1300" b="1" dirty="0">
              <a:solidFill>
                <a:srgbClr val="007434"/>
              </a:solidFill>
              <a:cs typeface="Times New Roman" panose="02020603050405020304" pitchFamily="18" charset="0"/>
            </a:endParaRPr>
          </a:p>
          <a:p>
            <a:pPr algn="ctr">
              <a:defRPr/>
            </a:pPr>
            <a:r>
              <a:rPr lang="uk-UA" sz="1300" b="1" dirty="0">
                <a:solidFill>
                  <a:srgbClr val="007434"/>
                </a:solidFill>
                <a:cs typeface="Times New Roman" panose="02020603050405020304" pitchFamily="18" charset="0"/>
              </a:rPr>
              <a:t>2022</a:t>
            </a:r>
            <a:endParaRPr lang="ru-RU" sz="1300" b="1" dirty="0">
              <a:solidFill>
                <a:srgbClr val="007434"/>
              </a:solidFill>
              <a:cs typeface="Times New Roman" panose="02020603050405020304" pitchFamily="18" charset="0"/>
            </a:endParaRPr>
          </a:p>
        </p:txBody>
      </p:sp>
      <p:sp>
        <p:nvSpPr>
          <p:cNvPr id="22" name="Прямокутник: округлені кути 21">
            <a:extLst>
              <a:ext uri="{FF2B5EF4-FFF2-40B4-BE49-F238E27FC236}">
                <a16:creationId xmlns:a16="http://schemas.microsoft.com/office/drawing/2014/main" id="{11BC98A8-ED76-4B2C-9730-D1411ECC76F1}"/>
              </a:ext>
            </a:extLst>
          </p:cNvPr>
          <p:cNvSpPr/>
          <p:nvPr/>
        </p:nvSpPr>
        <p:spPr>
          <a:xfrm>
            <a:off x="1043608" y="1916832"/>
            <a:ext cx="367240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0C648B"/>
                </a:solidFill>
                <a:latin typeface="Times New Roman" pitchFamily="18" charset="0"/>
                <a:cs typeface="Times New Roman" pitchFamily="18" charset="0"/>
              </a:rPr>
              <a:t>Ukrainian natural gas transportation system</a:t>
            </a:r>
            <a:endParaRPr lang="uk-UA" sz="1400" b="1" dirty="0">
              <a:solidFill>
                <a:srgbClr val="0C648B"/>
              </a:solidFill>
              <a:latin typeface="Times New Roman" pitchFamily="18" charset="0"/>
              <a:cs typeface="Times New Roman" pitchFamily="18" charset="0"/>
            </a:endParaRPr>
          </a:p>
        </p:txBody>
      </p:sp>
      <p:sp>
        <p:nvSpPr>
          <p:cNvPr id="23" name="Прямокутник 22">
            <a:extLst>
              <a:ext uri="{FF2B5EF4-FFF2-40B4-BE49-F238E27FC236}">
                <a16:creationId xmlns:a16="http://schemas.microsoft.com/office/drawing/2014/main" id="{76F35758-4D83-4E1C-8845-7C29CD243EF8}"/>
              </a:ext>
            </a:extLst>
          </p:cNvPr>
          <p:cNvSpPr>
            <a:spLocks noChangeArrowheads="1"/>
          </p:cNvSpPr>
          <p:nvPr/>
        </p:nvSpPr>
        <p:spPr bwMode="auto">
          <a:xfrm>
            <a:off x="5364088" y="5877272"/>
            <a:ext cx="10801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600" dirty="0"/>
              <a:t>https://www.kmu.gov.ua</a:t>
            </a:r>
          </a:p>
        </p:txBody>
      </p:sp>
      <p:sp>
        <p:nvSpPr>
          <p:cNvPr id="17" name="Rectangle 3">
            <a:extLst>
              <a:ext uri="{FF2B5EF4-FFF2-40B4-BE49-F238E27FC236}">
                <a16:creationId xmlns:a16="http://schemas.microsoft.com/office/drawing/2014/main" id="{4D34E388-FF43-4882-98F5-108086415DC2}"/>
              </a:ext>
            </a:extLst>
          </p:cNvPr>
          <p:cNvSpPr>
            <a:spLocks noChangeArrowheads="1"/>
          </p:cNvSpPr>
          <p:nvPr/>
        </p:nvSpPr>
        <p:spPr bwMode="auto">
          <a:xfrm>
            <a:off x="8045450" y="6388100"/>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2</a:t>
            </a:fld>
            <a:endParaRPr lang="uk-UA" altLang="en-US" sz="1500" b="1" dirty="0">
              <a:solidFill>
                <a:srgbClr val="460000"/>
              </a:solidFill>
              <a:latin typeface="Garamond" panose="02020404030301010803" pitchFamily="18" charset="0"/>
              <a:ea typeface="DFGothic-EB" panose="02010609010101010101" pitchFamily="1" charset="-128"/>
            </a:endParaRPr>
          </a:p>
        </p:txBody>
      </p:sp>
      <p:sp>
        <p:nvSpPr>
          <p:cNvPr id="24" name="Прямокутник: округлені кути 23">
            <a:extLst>
              <a:ext uri="{FF2B5EF4-FFF2-40B4-BE49-F238E27FC236}">
                <a16:creationId xmlns:a16="http://schemas.microsoft.com/office/drawing/2014/main" id="{87A95B58-69CA-4F2F-B676-4A2294F42F01}"/>
              </a:ext>
            </a:extLst>
          </p:cNvPr>
          <p:cNvSpPr/>
          <p:nvPr/>
        </p:nvSpPr>
        <p:spPr>
          <a:xfrm>
            <a:off x="4860032" y="1916832"/>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300" b="1" dirty="0">
                <a:solidFill>
                  <a:srgbClr val="007370"/>
                </a:solidFill>
                <a:cs typeface="Times New Roman" panose="02020603050405020304" pitchFamily="18" charset="0"/>
              </a:rPr>
              <a:t>Hydrogen could play a key role in Ukraine’s green reconstruction and future development plans</a:t>
            </a:r>
          </a:p>
        </p:txBody>
      </p:sp>
      <p:pic>
        <p:nvPicPr>
          <p:cNvPr id="25" name="Picture 2" descr="Inmech">
            <a:extLst>
              <a:ext uri="{FF2B5EF4-FFF2-40B4-BE49-F238E27FC236}">
                <a16:creationId xmlns:a16="http://schemas.microsoft.com/office/drawing/2014/main" id="{F77A9521-5FE9-4A03-B968-7488879257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243418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F109253F-453F-4EA8-8221-04710ECB7CC5}"/>
              </a:ext>
            </a:extLst>
          </p:cNvPr>
          <p:cNvSpPr txBox="1">
            <a:spLocks/>
          </p:cNvSpPr>
          <p:nvPr/>
        </p:nvSpPr>
        <p:spPr bwMode="auto">
          <a:xfrm>
            <a:off x="1691680" y="147502"/>
            <a:ext cx="5797378" cy="329170"/>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uk-UA" altLang="ru-RU" sz="2000" b="1" dirty="0">
                <a:solidFill>
                  <a:srgbClr val="132463"/>
                </a:solidFill>
                <a:cs typeface="Times New Roman" panose="02020603050405020304" pitchFamily="18" charset="0"/>
              </a:rPr>
              <a:t>A</a:t>
            </a:r>
            <a:r>
              <a:rPr lang="en-US" altLang="ru-RU" sz="2000" b="1" dirty="0">
                <a:solidFill>
                  <a:srgbClr val="132463"/>
                </a:solidFill>
                <a:cs typeface="Times New Roman" panose="02020603050405020304" pitchFamily="18" charset="0"/>
              </a:rPr>
              <a:t>g</a:t>
            </a:r>
            <a:r>
              <a:rPr lang="uk-UA" altLang="ru-RU" sz="2000" b="1" dirty="0">
                <a:solidFill>
                  <a:srgbClr val="132463"/>
                </a:solidFill>
                <a:cs typeface="Times New Roman" panose="02020603050405020304" pitchFamily="18" charset="0"/>
              </a:rPr>
              <a:t>e</a:t>
            </a:r>
            <a:r>
              <a:rPr lang="en-US" altLang="ru-RU" sz="2000" b="1" dirty="0" err="1">
                <a:solidFill>
                  <a:srgbClr val="132463"/>
                </a:solidFill>
                <a:cs typeface="Times New Roman" panose="02020603050405020304" pitchFamily="18" charset="0"/>
              </a:rPr>
              <a:t>i</a:t>
            </a:r>
            <a:r>
              <a:rPr lang="uk-UA" altLang="ru-RU" sz="2000" b="1" dirty="0">
                <a:solidFill>
                  <a:srgbClr val="132463"/>
                </a:solidFill>
                <a:cs typeface="Times New Roman" panose="02020603050405020304" pitchFamily="18" charset="0"/>
              </a:rPr>
              <a:t>n</a:t>
            </a:r>
            <a:r>
              <a:rPr lang="en-US" altLang="ru-RU" sz="2000" b="1" dirty="0">
                <a:solidFill>
                  <a:srgbClr val="132463"/>
                </a:solidFill>
                <a:cs typeface="Times New Roman" panose="02020603050405020304" pitchFamily="18" charset="0"/>
              </a:rPr>
              <a:t>g</a:t>
            </a:r>
            <a:r>
              <a:rPr lang="en-GB" altLang="ru-RU" sz="2000" b="1" dirty="0">
                <a:solidFill>
                  <a:srgbClr val="132463"/>
                </a:solidFill>
                <a:cs typeface="Times New Roman" panose="02020603050405020304" pitchFamily="18" charset="0"/>
              </a:rPr>
              <a:t> and in-service degradation of pipeline steels</a:t>
            </a:r>
            <a:endParaRPr lang="uk-UA" altLang="ru-RU" sz="2000" b="1" dirty="0">
              <a:solidFill>
                <a:srgbClr val="132463"/>
              </a:solidFill>
              <a:cs typeface="Times New Roman" panose="02020603050405020304" pitchFamily="18" charset="0"/>
            </a:endParaRPr>
          </a:p>
        </p:txBody>
      </p:sp>
      <p:pic>
        <p:nvPicPr>
          <p:cNvPr id="4" name="Picture 2">
            <a:extLst>
              <a:ext uri="{FF2B5EF4-FFF2-40B4-BE49-F238E27FC236}">
                <a16:creationId xmlns:a16="http://schemas.microsoft.com/office/drawing/2014/main" id="{A9D3D689-CED2-45E5-88C5-A1629A4062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16">
            <a:extLst>
              <a:ext uri="{FF2B5EF4-FFF2-40B4-BE49-F238E27FC236}">
                <a16:creationId xmlns:a16="http://schemas.microsoft.com/office/drawing/2014/main" id="{EB029C05-22E8-4DE8-968B-FEE5AD889ABC}"/>
              </a:ext>
            </a:extLst>
          </p:cNvPr>
          <p:cNvSpPr>
            <a:spLocks noChangeArrowheads="1"/>
          </p:cNvSpPr>
          <p:nvPr/>
        </p:nvSpPr>
        <p:spPr bwMode="auto">
          <a:xfrm>
            <a:off x="467544" y="3501008"/>
            <a:ext cx="3492850" cy="307777"/>
          </a:xfrm>
          <a:prstGeom prst="rect">
            <a:avLst/>
          </a:prstGeom>
          <a:noFill/>
          <a:ln w="9525">
            <a:noFill/>
            <a:miter lim="800000"/>
            <a:headEnd/>
            <a:tailEnd/>
          </a:ln>
        </p:spPr>
        <p:txBody>
          <a:bodyPr wrap="square">
            <a:spAutoFit/>
          </a:bodyPr>
          <a:lstStyle/>
          <a:p>
            <a:pPr algn="ctr"/>
            <a:r>
              <a:rPr lang="en-GB" altLang="ru-RU" sz="1400" b="1" dirty="0"/>
              <a:t>Time of operation of gas transit pipelines</a:t>
            </a:r>
            <a:endParaRPr lang="en-US" altLang="ru-RU" sz="1400" b="1" dirty="0"/>
          </a:p>
        </p:txBody>
      </p:sp>
      <p:sp>
        <p:nvSpPr>
          <p:cNvPr id="6" name="Прямокутник 5">
            <a:extLst>
              <a:ext uri="{FF2B5EF4-FFF2-40B4-BE49-F238E27FC236}">
                <a16:creationId xmlns:a16="http://schemas.microsoft.com/office/drawing/2014/main" id="{15FABE3C-160B-4CA1-AA5E-6A92D35AB57A}"/>
              </a:ext>
            </a:extLst>
          </p:cNvPr>
          <p:cNvSpPr/>
          <p:nvPr/>
        </p:nvSpPr>
        <p:spPr>
          <a:xfrm>
            <a:off x="323528" y="1052736"/>
            <a:ext cx="4203330" cy="307777"/>
          </a:xfrm>
          <a:prstGeom prst="rect">
            <a:avLst/>
          </a:prstGeom>
        </p:spPr>
        <p:txBody>
          <a:bodyPr wrap="none">
            <a:spAutoFit/>
          </a:bodyPr>
          <a:lstStyle/>
          <a:p>
            <a:r>
              <a:rPr lang="en-GB" altLang="ru-RU" sz="1400" b="1" dirty="0"/>
              <a:t>Effect of hydrogen blending on existing gas pipelines</a:t>
            </a:r>
            <a:endParaRPr lang="ru-RU" sz="1400" b="1" dirty="0"/>
          </a:p>
        </p:txBody>
      </p:sp>
      <p:graphicFrame>
        <p:nvGraphicFramePr>
          <p:cNvPr id="7" name="Діаграма 6">
            <a:extLst>
              <a:ext uri="{FF2B5EF4-FFF2-40B4-BE49-F238E27FC236}">
                <a16:creationId xmlns:a16="http://schemas.microsoft.com/office/drawing/2014/main" id="{7E3C0434-152A-4921-9953-D6E7789D8478}"/>
              </a:ext>
            </a:extLst>
          </p:cNvPr>
          <p:cNvGraphicFramePr>
            <a:graphicFrameLocks/>
          </p:cNvGraphicFramePr>
          <p:nvPr>
            <p:extLst>
              <p:ext uri="{D42A27DB-BD31-4B8C-83A1-F6EECF244321}">
                <p14:modId xmlns:p14="http://schemas.microsoft.com/office/powerpoint/2010/main" val="3989049422"/>
              </p:ext>
            </p:extLst>
          </p:nvPr>
        </p:nvGraphicFramePr>
        <p:xfrm>
          <a:off x="251520" y="371703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Схема 7">
            <a:extLst>
              <a:ext uri="{FF2B5EF4-FFF2-40B4-BE49-F238E27FC236}">
                <a16:creationId xmlns:a16="http://schemas.microsoft.com/office/drawing/2014/main" id="{7174CE80-8FEE-44F3-9EED-0F52DF44EC3D}"/>
              </a:ext>
            </a:extLst>
          </p:cNvPr>
          <p:cNvGraphicFramePr/>
          <p:nvPr>
            <p:extLst>
              <p:ext uri="{D42A27DB-BD31-4B8C-83A1-F6EECF244321}">
                <p14:modId xmlns:p14="http://schemas.microsoft.com/office/powerpoint/2010/main" val="583381115"/>
              </p:ext>
            </p:extLst>
          </p:nvPr>
        </p:nvGraphicFramePr>
        <p:xfrm>
          <a:off x="4644008" y="1412776"/>
          <a:ext cx="4392488" cy="1046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Рисунок 8">
            <a:extLst>
              <a:ext uri="{FF2B5EF4-FFF2-40B4-BE49-F238E27FC236}">
                <a16:creationId xmlns:a16="http://schemas.microsoft.com/office/drawing/2014/main" id="{192F0F7E-BEDE-4569-ACCD-D8E80E2133FE}"/>
              </a:ext>
            </a:extLst>
          </p:cNvPr>
          <p:cNvPicPr>
            <a:picLocks noChangeAspect="1"/>
          </p:cNvPicPr>
          <p:nvPr/>
        </p:nvPicPr>
        <p:blipFill rotWithShape="1">
          <a:blip r:embed="rId9"/>
          <a:srcRect l="20555" t="51729" r="40903" b="15432"/>
          <a:stretch/>
        </p:blipFill>
        <p:spPr>
          <a:xfrm>
            <a:off x="179512" y="1340768"/>
            <a:ext cx="4206783" cy="2016224"/>
          </a:xfrm>
          <a:prstGeom prst="rect">
            <a:avLst/>
          </a:prstGeom>
        </p:spPr>
      </p:pic>
      <p:sp>
        <p:nvSpPr>
          <p:cNvPr id="10" name="Прямоугольник 5">
            <a:extLst>
              <a:ext uri="{FF2B5EF4-FFF2-40B4-BE49-F238E27FC236}">
                <a16:creationId xmlns:a16="http://schemas.microsoft.com/office/drawing/2014/main" id="{6403C80C-B616-4D29-8279-583D2E1188F0}"/>
              </a:ext>
            </a:extLst>
          </p:cNvPr>
          <p:cNvSpPr>
            <a:spLocks noChangeArrowheads="1"/>
          </p:cNvSpPr>
          <p:nvPr/>
        </p:nvSpPr>
        <p:spPr bwMode="auto">
          <a:xfrm>
            <a:off x="5436096" y="1052736"/>
            <a:ext cx="27702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400" b="1" dirty="0">
                <a:latin typeface="Times New Roman" pitchFamily="18" charset="0"/>
              </a:rPr>
              <a:t>Issues at hydrogen transportation</a:t>
            </a:r>
          </a:p>
        </p:txBody>
      </p:sp>
      <p:sp>
        <p:nvSpPr>
          <p:cNvPr id="11" name="Прямокутник 10">
            <a:extLst>
              <a:ext uri="{FF2B5EF4-FFF2-40B4-BE49-F238E27FC236}">
                <a16:creationId xmlns:a16="http://schemas.microsoft.com/office/drawing/2014/main" id="{32BD762B-DAD1-4820-AEC9-D980FB1421B5}"/>
              </a:ext>
            </a:extLst>
          </p:cNvPr>
          <p:cNvSpPr/>
          <p:nvPr/>
        </p:nvSpPr>
        <p:spPr>
          <a:xfrm>
            <a:off x="4860032" y="6093296"/>
            <a:ext cx="4104456" cy="307777"/>
          </a:xfrm>
          <a:prstGeom prst="rect">
            <a:avLst/>
          </a:prstGeom>
        </p:spPr>
        <p:txBody>
          <a:bodyPr wrap="square">
            <a:spAutoFit/>
          </a:bodyPr>
          <a:lstStyle/>
          <a:p>
            <a:pPr lvl="0" algn="ctr">
              <a:lnSpc>
                <a:spcPct val="100000"/>
              </a:lnSpc>
              <a:spcAft>
                <a:spcPts val="0"/>
              </a:spcAft>
            </a:pPr>
            <a:r>
              <a:rPr lang="en-US" altLang="ru-RU" sz="1400" b="1" dirty="0"/>
              <a:t>Stages of operational </a:t>
            </a:r>
            <a:r>
              <a:rPr lang="en-GB" altLang="ru-RU" sz="1400" b="1" dirty="0"/>
              <a:t>degradation of pipeline steels</a:t>
            </a:r>
            <a:endParaRPr lang="ru-RU" altLang="ru-RU" sz="1400" b="1" dirty="0"/>
          </a:p>
        </p:txBody>
      </p:sp>
      <p:pic>
        <p:nvPicPr>
          <p:cNvPr id="12" name="Picture 4" descr="Zmina x-k v chasi">
            <a:extLst>
              <a:ext uri="{FF2B5EF4-FFF2-40B4-BE49-F238E27FC236}">
                <a16:creationId xmlns:a16="http://schemas.microsoft.com/office/drawing/2014/main" id="{6F72094E-F542-4831-9B8A-79524E967B67}"/>
              </a:ext>
            </a:extLst>
          </p:cNvPr>
          <p:cNvPicPr>
            <a:picLocks noChangeAspect="1" noChangeArrowheads="1"/>
          </p:cNvPicPr>
          <p:nvPr/>
        </p:nvPicPr>
        <p:blipFill>
          <a:blip r:embed="rId10" cstate="print">
            <a:lum contrast="30000"/>
          </a:blip>
          <a:srcRect/>
          <a:stretch>
            <a:fillRect/>
          </a:stretch>
        </p:blipFill>
        <p:spPr bwMode="auto">
          <a:xfrm>
            <a:off x="5004048" y="2636912"/>
            <a:ext cx="3611402" cy="3096344"/>
          </a:xfrm>
          <a:prstGeom prst="rect">
            <a:avLst/>
          </a:prstGeom>
          <a:noFill/>
          <a:ln w="9525">
            <a:noFill/>
            <a:miter lim="800000"/>
            <a:headEnd/>
            <a:tailEnd/>
          </a:ln>
        </p:spPr>
      </p:pic>
      <p:sp>
        <p:nvSpPr>
          <p:cNvPr id="13" name="Text Box 6">
            <a:extLst>
              <a:ext uri="{FF2B5EF4-FFF2-40B4-BE49-F238E27FC236}">
                <a16:creationId xmlns:a16="http://schemas.microsoft.com/office/drawing/2014/main" id="{3C8A923D-C538-4A6F-BCF5-7479E418265F}"/>
              </a:ext>
            </a:extLst>
          </p:cNvPr>
          <p:cNvSpPr txBox="1">
            <a:spLocks noChangeArrowheads="1"/>
          </p:cNvSpPr>
          <p:nvPr/>
        </p:nvSpPr>
        <p:spPr bwMode="auto">
          <a:xfrm>
            <a:off x="5148064" y="5805264"/>
            <a:ext cx="1546252" cy="276999"/>
          </a:xfrm>
          <a:prstGeom prst="rect">
            <a:avLst/>
          </a:prstGeom>
          <a:solidFill>
            <a:schemeClr val="accent1"/>
          </a:solidFill>
          <a:ln w="12700">
            <a:solidFill>
              <a:schemeClr val="tx1"/>
            </a:solidFill>
            <a:miter lim="800000"/>
            <a:headEnd type="none" w="sm" len="sm"/>
            <a:tailEnd type="none" w="sm" len="sm"/>
          </a:ln>
        </p:spPr>
        <p:txBody>
          <a:bodyPr wrap="square">
            <a:spAutoFit/>
          </a:bodyPr>
          <a:lstStyle/>
          <a:p>
            <a:pPr algn="ctr" eaLnBrk="0" hangingPunct="0"/>
            <a:r>
              <a:rPr lang="en-US" b="1" dirty="0"/>
              <a:t>Deformation  aging</a:t>
            </a:r>
            <a:endParaRPr lang="uk-UA" b="1" dirty="0"/>
          </a:p>
        </p:txBody>
      </p:sp>
      <p:sp>
        <p:nvSpPr>
          <p:cNvPr id="14" name="Text Box 7">
            <a:extLst>
              <a:ext uri="{FF2B5EF4-FFF2-40B4-BE49-F238E27FC236}">
                <a16:creationId xmlns:a16="http://schemas.microsoft.com/office/drawing/2014/main" id="{F523A274-6DFE-4E5F-9179-5B0173AA8459}"/>
              </a:ext>
            </a:extLst>
          </p:cNvPr>
          <p:cNvSpPr txBox="1">
            <a:spLocks noChangeArrowheads="1"/>
          </p:cNvSpPr>
          <p:nvPr/>
        </p:nvSpPr>
        <p:spPr bwMode="auto">
          <a:xfrm>
            <a:off x="6948264" y="5805264"/>
            <a:ext cx="1690208" cy="276999"/>
          </a:xfrm>
          <a:prstGeom prst="rect">
            <a:avLst/>
          </a:prstGeom>
          <a:solidFill>
            <a:schemeClr val="accent1"/>
          </a:solidFill>
          <a:ln w="12700">
            <a:solidFill>
              <a:schemeClr val="tx1"/>
            </a:solidFill>
            <a:miter lim="800000"/>
            <a:headEnd type="none" w="sm" len="sm"/>
            <a:tailEnd type="none" w="sm" len="sm"/>
          </a:ln>
        </p:spPr>
        <p:txBody>
          <a:bodyPr wrap="square">
            <a:spAutoFit/>
          </a:bodyPr>
          <a:lstStyle/>
          <a:p>
            <a:pPr algn="ctr" eaLnBrk="0" hangingPunct="0"/>
            <a:r>
              <a:rPr lang="en-US" b="1" dirty="0">
                <a:solidFill>
                  <a:srgbClr val="FF0000"/>
                </a:solidFill>
              </a:rPr>
              <a:t>Damage accumulation</a:t>
            </a:r>
            <a:endParaRPr lang="uk-UA" b="1" dirty="0">
              <a:solidFill>
                <a:srgbClr val="FF0000"/>
              </a:solidFill>
            </a:endParaRPr>
          </a:p>
        </p:txBody>
      </p:sp>
      <p:sp>
        <p:nvSpPr>
          <p:cNvPr id="15" name="Rectangle 3">
            <a:extLst>
              <a:ext uri="{FF2B5EF4-FFF2-40B4-BE49-F238E27FC236}">
                <a16:creationId xmlns:a16="http://schemas.microsoft.com/office/drawing/2014/main" id="{5E594EA9-DF3E-4658-ABC0-7692A3B23B02}"/>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3</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17" name="Picture 2" descr="Inmech">
            <a:extLst>
              <a:ext uri="{FF2B5EF4-FFF2-40B4-BE49-F238E27FC236}">
                <a16:creationId xmlns:a16="http://schemas.microsoft.com/office/drawing/2014/main" id="{B08B6AEF-4DA1-44FE-8A9C-8AE51C82B5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361260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Схема 13">
            <a:extLst>
              <a:ext uri="{FF2B5EF4-FFF2-40B4-BE49-F238E27FC236}">
                <a16:creationId xmlns:a16="http://schemas.microsoft.com/office/drawing/2014/main" id="{DF02CE17-D71C-4DA1-A735-29822DF3C15A}"/>
              </a:ext>
            </a:extLst>
          </p:cNvPr>
          <p:cNvGraphicFramePr/>
          <p:nvPr>
            <p:extLst>
              <p:ext uri="{D42A27DB-BD31-4B8C-83A1-F6EECF244321}">
                <p14:modId xmlns:p14="http://schemas.microsoft.com/office/powerpoint/2010/main" val="2128897246"/>
              </p:ext>
            </p:extLst>
          </p:nvPr>
        </p:nvGraphicFramePr>
        <p:xfrm>
          <a:off x="251520" y="1628800"/>
          <a:ext cx="4824536"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3">
            <a:extLst>
              <a:ext uri="{FF2B5EF4-FFF2-40B4-BE49-F238E27FC236}">
                <a16:creationId xmlns:a16="http://schemas.microsoft.com/office/drawing/2014/main" id="{0073FC38-1A63-4F6A-8EAE-4482A8616AB9}"/>
              </a:ext>
            </a:extLst>
          </p:cNvPr>
          <p:cNvPicPr>
            <a:picLocks noChangeAspect="1" noChangeArrowheads="1"/>
          </p:cNvPicPr>
          <p:nvPr/>
        </p:nvPicPr>
        <p:blipFill>
          <a:blip r:embed="rId7" cstate="print"/>
          <a:srcRect/>
          <a:stretch>
            <a:fillRect/>
          </a:stretch>
        </p:blipFill>
        <p:spPr bwMode="auto">
          <a:xfrm>
            <a:off x="5292080" y="1844824"/>
            <a:ext cx="3168352" cy="1439846"/>
          </a:xfrm>
          <a:prstGeom prst="rect">
            <a:avLst/>
          </a:prstGeom>
          <a:noFill/>
          <a:ln w="9525">
            <a:noFill/>
            <a:miter lim="800000"/>
            <a:headEnd/>
            <a:tailEnd/>
          </a:ln>
        </p:spPr>
      </p:pic>
      <p:sp>
        <p:nvSpPr>
          <p:cNvPr id="17" name="Заголовок 1">
            <a:extLst>
              <a:ext uri="{FF2B5EF4-FFF2-40B4-BE49-F238E27FC236}">
                <a16:creationId xmlns:a16="http://schemas.microsoft.com/office/drawing/2014/main" id="{0A2BA65A-14C0-44FE-9F85-EBB422618FDB}"/>
              </a:ext>
            </a:extLst>
          </p:cNvPr>
          <p:cNvSpPr txBox="1">
            <a:spLocks/>
          </p:cNvSpPr>
          <p:nvPr/>
        </p:nvSpPr>
        <p:spPr bwMode="auto">
          <a:xfrm>
            <a:off x="5220072" y="2132856"/>
            <a:ext cx="936104" cy="360040"/>
          </a:xfrm>
          <a:prstGeom prst="rect">
            <a:avLst/>
          </a:prstGeom>
          <a:noFill/>
          <a:ln w="9525">
            <a:noFill/>
            <a:miter lim="800000"/>
            <a:headEnd/>
            <a:tailEnd/>
          </a:ln>
        </p:spPr>
        <p:txBody>
          <a:bodyPr anchor="ctr"/>
          <a:lstStyle/>
          <a:p>
            <a:pPr algn="ctr"/>
            <a:r>
              <a:rPr lang="en-GB" altLang="ru-RU" sz="1300" b="1" dirty="0"/>
              <a:t>Steel pipe</a:t>
            </a:r>
            <a:endParaRPr lang="uk-UA" altLang="ru-RU" sz="1300" b="1" dirty="0"/>
          </a:p>
        </p:txBody>
      </p:sp>
      <p:sp>
        <p:nvSpPr>
          <p:cNvPr id="18" name="Прямоугольник 10">
            <a:extLst>
              <a:ext uri="{FF2B5EF4-FFF2-40B4-BE49-F238E27FC236}">
                <a16:creationId xmlns:a16="http://schemas.microsoft.com/office/drawing/2014/main" id="{DE81D5B0-579F-4B92-8CFC-65746225B7B3}"/>
              </a:ext>
            </a:extLst>
          </p:cNvPr>
          <p:cNvSpPr/>
          <p:nvPr/>
        </p:nvSpPr>
        <p:spPr>
          <a:xfrm>
            <a:off x="323528" y="2852936"/>
            <a:ext cx="2785474" cy="338554"/>
          </a:xfrm>
          <a:prstGeom prst="rect">
            <a:avLst/>
          </a:prstGeom>
        </p:spPr>
        <p:txBody>
          <a:bodyPr wrap="square">
            <a:spAutoFit/>
          </a:bodyPr>
          <a:lstStyle/>
          <a:p>
            <a:r>
              <a:rPr lang="uk-UA" sz="1600" b="1" dirty="0"/>
              <a:t>HCO</a:t>
            </a:r>
            <a:r>
              <a:rPr lang="uk-UA" sz="1600" b="1" baseline="-25000" dirty="0"/>
              <a:t>3</a:t>
            </a:r>
            <a:r>
              <a:rPr lang="uk-UA" sz="1600" b="1" baseline="30000" dirty="0"/>
              <a:t>-</a:t>
            </a:r>
            <a:r>
              <a:rPr lang="uk-UA" sz="1600" b="1" dirty="0"/>
              <a:t> + e</a:t>
            </a:r>
            <a:r>
              <a:rPr lang="uk-UA" sz="1600" b="1" baseline="30000" dirty="0"/>
              <a:t>-</a:t>
            </a:r>
            <a:r>
              <a:rPr lang="uk-UA" sz="1600" b="1" dirty="0"/>
              <a:t> = </a:t>
            </a:r>
            <a:r>
              <a:rPr lang="uk-UA" sz="1600" b="1" dirty="0">
                <a:solidFill>
                  <a:srgbClr val="C00000"/>
                </a:solidFill>
              </a:rPr>
              <a:t>H</a:t>
            </a:r>
            <a:r>
              <a:rPr lang="uk-UA" sz="1600" b="1" dirty="0"/>
              <a:t> + CO</a:t>
            </a:r>
            <a:r>
              <a:rPr lang="uk-UA" sz="1600" b="1" baseline="-25000" dirty="0"/>
              <a:t>3</a:t>
            </a:r>
            <a:r>
              <a:rPr lang="uk-UA" sz="1600" b="1" baseline="30000" dirty="0"/>
              <a:t>2-</a:t>
            </a:r>
            <a:endParaRPr lang="en-US" sz="1600" b="1" dirty="0"/>
          </a:p>
        </p:txBody>
      </p:sp>
      <p:sp>
        <p:nvSpPr>
          <p:cNvPr id="19" name="Прямоугольник 10">
            <a:extLst>
              <a:ext uri="{FF2B5EF4-FFF2-40B4-BE49-F238E27FC236}">
                <a16:creationId xmlns:a16="http://schemas.microsoft.com/office/drawing/2014/main" id="{F9A0DFE0-79CC-44D8-9A08-AA42F5F0F26C}"/>
              </a:ext>
            </a:extLst>
          </p:cNvPr>
          <p:cNvSpPr/>
          <p:nvPr/>
        </p:nvSpPr>
        <p:spPr>
          <a:xfrm>
            <a:off x="3347864" y="2924944"/>
            <a:ext cx="1800200" cy="338554"/>
          </a:xfrm>
          <a:prstGeom prst="rect">
            <a:avLst/>
          </a:prstGeom>
        </p:spPr>
        <p:txBody>
          <a:bodyPr wrap="square">
            <a:spAutoFit/>
          </a:bodyPr>
          <a:lstStyle/>
          <a:p>
            <a:r>
              <a:rPr lang="uk-UA" sz="1600" b="1" dirty="0"/>
              <a:t>H</a:t>
            </a:r>
            <a:r>
              <a:rPr lang="en-US" sz="1600" b="1" baseline="-25000" dirty="0"/>
              <a:t>2  </a:t>
            </a:r>
            <a:r>
              <a:rPr lang="uk-UA" sz="1600" b="1" dirty="0"/>
              <a:t>= </a:t>
            </a:r>
            <a:r>
              <a:rPr lang="uk-UA" sz="1600" b="1" dirty="0">
                <a:solidFill>
                  <a:srgbClr val="C00000"/>
                </a:solidFill>
              </a:rPr>
              <a:t>H</a:t>
            </a:r>
            <a:r>
              <a:rPr lang="en-US" sz="1600" b="1" dirty="0">
                <a:solidFill>
                  <a:srgbClr val="C00000"/>
                </a:solidFill>
              </a:rPr>
              <a:t> </a:t>
            </a:r>
            <a:r>
              <a:rPr lang="en-US" sz="1600" b="1" dirty="0"/>
              <a:t>+</a:t>
            </a:r>
            <a:r>
              <a:rPr lang="en-US" sz="1600" b="1" dirty="0">
                <a:solidFill>
                  <a:srgbClr val="C00000"/>
                </a:solidFill>
              </a:rPr>
              <a:t> H</a:t>
            </a:r>
          </a:p>
        </p:txBody>
      </p:sp>
      <p:sp>
        <p:nvSpPr>
          <p:cNvPr id="20" name="Text Box 7">
            <a:extLst>
              <a:ext uri="{FF2B5EF4-FFF2-40B4-BE49-F238E27FC236}">
                <a16:creationId xmlns:a16="http://schemas.microsoft.com/office/drawing/2014/main" id="{7DFF5F77-D6C8-46F2-8661-8FBEA739961D}"/>
              </a:ext>
            </a:extLst>
          </p:cNvPr>
          <p:cNvSpPr txBox="1">
            <a:spLocks noChangeArrowheads="1"/>
          </p:cNvSpPr>
          <p:nvPr/>
        </p:nvSpPr>
        <p:spPr bwMode="auto">
          <a:xfrm>
            <a:off x="8028384" y="2204865"/>
            <a:ext cx="1079167" cy="461665"/>
          </a:xfrm>
          <a:prstGeom prst="rect">
            <a:avLst/>
          </a:prstGeom>
          <a:solidFill>
            <a:schemeClr val="accent1"/>
          </a:solidFill>
          <a:ln w="12700">
            <a:solidFill>
              <a:schemeClr val="tx1"/>
            </a:solidFill>
            <a:miter lim="800000"/>
            <a:headEnd type="none" w="sm" len="sm"/>
            <a:tailEnd type="none" w="sm" len="sm"/>
          </a:ln>
        </p:spPr>
        <p:txBody>
          <a:bodyPr wrap="square">
            <a:spAutoFit/>
          </a:bodyPr>
          <a:lstStyle/>
          <a:p>
            <a:pPr algn="ctr" eaLnBrk="0" hangingPunct="0"/>
            <a:r>
              <a:rPr lang="en-US" b="1" dirty="0">
                <a:solidFill>
                  <a:srgbClr val="C00000"/>
                </a:solidFill>
                <a:cs typeface="Times New Roman" pitchFamily="18" charset="0"/>
              </a:rPr>
              <a:t>Damage accumulation</a:t>
            </a:r>
            <a:endParaRPr lang="uk-UA" b="1" dirty="0">
              <a:solidFill>
                <a:srgbClr val="C00000"/>
              </a:solidFill>
              <a:cs typeface="Times New Roman" pitchFamily="18" charset="0"/>
            </a:endParaRPr>
          </a:p>
        </p:txBody>
      </p:sp>
      <p:sp>
        <p:nvSpPr>
          <p:cNvPr id="30" name="Text Box 15">
            <a:extLst>
              <a:ext uri="{FF2B5EF4-FFF2-40B4-BE49-F238E27FC236}">
                <a16:creationId xmlns:a16="http://schemas.microsoft.com/office/drawing/2014/main" id="{DA158F52-C154-4841-BEEC-3978A7EC6140}"/>
              </a:ext>
            </a:extLst>
          </p:cNvPr>
          <p:cNvSpPr txBox="1">
            <a:spLocks noChangeArrowheads="1"/>
          </p:cNvSpPr>
          <p:nvPr/>
        </p:nvSpPr>
        <p:spPr bwMode="auto">
          <a:xfrm>
            <a:off x="683568" y="1124235"/>
            <a:ext cx="7920880" cy="288541"/>
          </a:xfrm>
          <a:prstGeom prst="rect">
            <a:avLst/>
          </a:prstGeom>
          <a:noFill/>
          <a:ln w="9525">
            <a:noFill/>
            <a:miter lim="800000"/>
            <a:headEnd/>
            <a:tailEnd/>
          </a:ln>
        </p:spPr>
        <p:txBody>
          <a:bodyPr wrap="square">
            <a:spAutoFit/>
          </a:bodyPr>
          <a:lstStyle/>
          <a:p>
            <a:pPr algn="ctr">
              <a:lnSpc>
                <a:spcPct val="85000"/>
              </a:lnSpc>
            </a:pPr>
            <a:r>
              <a:rPr lang="en-US" sz="1500" b="1" dirty="0">
                <a:latin typeface="Times New Roman" pitchFamily="18" charset="0"/>
                <a:cs typeface="Times New Roman" pitchFamily="18" charset="0"/>
              </a:rPr>
              <a:t>Hydrogen uptake and damage accumulation in pipeline steels during their long-term service</a:t>
            </a:r>
            <a:endParaRPr lang="uk-UA" sz="1500" dirty="0">
              <a:latin typeface="Times New Roman" pitchFamily="18" charset="0"/>
              <a:cs typeface="Times New Roman" pitchFamily="18" charset="0"/>
            </a:endParaRPr>
          </a:p>
        </p:txBody>
      </p:sp>
      <p:sp>
        <p:nvSpPr>
          <p:cNvPr id="33" name="Прямокутник 32">
            <a:extLst>
              <a:ext uri="{FF2B5EF4-FFF2-40B4-BE49-F238E27FC236}">
                <a16:creationId xmlns:a16="http://schemas.microsoft.com/office/drawing/2014/main" id="{537913F7-7782-4B57-9070-E2553E3641AD}"/>
              </a:ext>
            </a:extLst>
          </p:cNvPr>
          <p:cNvSpPr/>
          <p:nvPr/>
        </p:nvSpPr>
        <p:spPr>
          <a:xfrm>
            <a:off x="1905000" y="220578"/>
            <a:ext cx="5421869" cy="400110"/>
          </a:xfrm>
          <a:prstGeom prst="rect">
            <a:avLst/>
          </a:prstGeom>
        </p:spPr>
        <p:txBody>
          <a:bodyPr wrap="none">
            <a:spAutoFit/>
          </a:bodyPr>
          <a:lstStyle/>
          <a:p>
            <a:pPr>
              <a:spcBef>
                <a:spcPct val="20000"/>
              </a:spcBef>
              <a:spcAft>
                <a:spcPts val="600"/>
              </a:spcAft>
            </a:pPr>
            <a:r>
              <a:rPr lang="en-US" sz="2000" b="1" dirty="0">
                <a:solidFill>
                  <a:srgbClr val="1C1C72"/>
                </a:solidFill>
                <a:cs typeface="Times New Roman" panose="02020603050405020304" pitchFamily="18" charset="0"/>
              </a:rPr>
              <a:t>Hydrogen assisted degradation of pipeline steels</a:t>
            </a:r>
          </a:p>
        </p:txBody>
      </p:sp>
      <p:pic>
        <p:nvPicPr>
          <p:cNvPr id="34" name="Picture 2">
            <a:extLst>
              <a:ext uri="{FF2B5EF4-FFF2-40B4-BE49-F238E27FC236}">
                <a16:creationId xmlns:a16="http://schemas.microsoft.com/office/drawing/2014/main" id="{84CA7398-ADA2-4FD0-B49E-5A58F7CFE1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Прямокутник 34">
            <a:extLst>
              <a:ext uri="{FF2B5EF4-FFF2-40B4-BE49-F238E27FC236}">
                <a16:creationId xmlns:a16="http://schemas.microsoft.com/office/drawing/2014/main" id="{C41E2D24-6AA4-473B-99F8-78E8B27E508C}"/>
              </a:ext>
            </a:extLst>
          </p:cNvPr>
          <p:cNvSpPr/>
          <p:nvPr/>
        </p:nvSpPr>
        <p:spPr>
          <a:xfrm>
            <a:off x="323528" y="3140968"/>
            <a:ext cx="1994457" cy="338554"/>
          </a:xfrm>
          <a:prstGeom prst="rect">
            <a:avLst/>
          </a:prstGeom>
        </p:spPr>
        <p:txBody>
          <a:bodyPr wrap="none">
            <a:spAutoFit/>
          </a:bodyPr>
          <a:lstStyle/>
          <a:p>
            <a:pPr>
              <a:defRPr/>
            </a:pPr>
            <a:r>
              <a:rPr lang="en-GB" altLang="ru-RU" sz="1600" b="1" dirty="0">
                <a:cs typeface="Times New Roman" panose="02020603050405020304" pitchFamily="18" charset="0"/>
              </a:rPr>
              <a:t>H</a:t>
            </a:r>
            <a:r>
              <a:rPr lang="uk-UA" altLang="ru-RU" sz="1600" b="1" baseline="-25000" dirty="0">
                <a:cs typeface="Times New Roman" panose="02020603050405020304" pitchFamily="18" charset="0"/>
              </a:rPr>
              <a:t>2</a:t>
            </a:r>
            <a:r>
              <a:rPr lang="uk-UA" altLang="ru-RU" sz="1600" b="1" dirty="0">
                <a:cs typeface="Times New Roman" panose="02020603050405020304" pitchFamily="18" charset="0"/>
              </a:rPr>
              <a:t>О</a:t>
            </a:r>
            <a:r>
              <a:rPr lang="en-GB" altLang="ru-RU" sz="1600" b="1" dirty="0">
                <a:cs typeface="Times New Roman" panose="02020603050405020304" pitchFamily="18" charset="0"/>
              </a:rPr>
              <a:t> + e</a:t>
            </a:r>
            <a:r>
              <a:rPr lang="uk-UA" altLang="ru-RU" sz="1600" b="1" baseline="30000" dirty="0">
                <a:cs typeface="Times New Roman" panose="02020603050405020304" pitchFamily="18" charset="0"/>
              </a:rPr>
              <a:t>–</a:t>
            </a:r>
            <a:r>
              <a:rPr lang="en-GB" altLang="ru-RU" sz="1600" b="1" dirty="0">
                <a:cs typeface="Times New Roman" panose="02020603050405020304" pitchFamily="18" charset="0"/>
              </a:rPr>
              <a:t> = </a:t>
            </a:r>
            <a:r>
              <a:rPr lang="en-GB" altLang="ru-RU" sz="1600" b="1" dirty="0">
                <a:solidFill>
                  <a:srgbClr val="C00000"/>
                </a:solidFill>
                <a:cs typeface="Times New Roman" panose="02020603050405020304" pitchFamily="18" charset="0"/>
              </a:rPr>
              <a:t>H</a:t>
            </a:r>
            <a:r>
              <a:rPr lang="uk-UA" altLang="ru-RU" sz="1600" b="1" dirty="0">
                <a:cs typeface="Times New Roman" panose="02020603050405020304" pitchFamily="18" charset="0"/>
              </a:rPr>
              <a:t> + О</a:t>
            </a:r>
            <a:r>
              <a:rPr lang="en-GB" altLang="ru-RU" sz="1600" b="1" dirty="0">
                <a:cs typeface="Times New Roman" panose="02020603050405020304" pitchFamily="18" charset="0"/>
              </a:rPr>
              <a:t>H</a:t>
            </a:r>
            <a:r>
              <a:rPr lang="uk-UA" altLang="ru-RU" sz="1600" b="1" baseline="30000" dirty="0">
                <a:cs typeface="Times New Roman" panose="02020603050405020304" pitchFamily="18" charset="0"/>
              </a:rPr>
              <a:t>–</a:t>
            </a:r>
            <a:r>
              <a:rPr lang="en-GB" altLang="ru-RU" sz="1600" b="1" dirty="0">
                <a:cs typeface="Times New Roman" panose="02020603050405020304" pitchFamily="18" charset="0"/>
              </a:rPr>
              <a:t> </a:t>
            </a:r>
            <a:endParaRPr lang="ru-RU" sz="1600" dirty="0">
              <a:cs typeface="Times New Roman" panose="02020603050405020304" pitchFamily="18" charset="0"/>
            </a:endParaRPr>
          </a:p>
        </p:txBody>
      </p:sp>
      <p:pic>
        <p:nvPicPr>
          <p:cNvPr id="36" name="Picture 12" descr="новый-22">
            <a:extLst>
              <a:ext uri="{FF2B5EF4-FFF2-40B4-BE49-F238E27FC236}">
                <a16:creationId xmlns:a16="http://schemas.microsoft.com/office/drawing/2014/main" id="{32090DA0-0462-4EAB-84E0-00EA18CDD09C}"/>
              </a:ext>
            </a:extLst>
          </p:cNvPr>
          <p:cNvPicPr>
            <a:picLocks noChangeAspect="1" noChangeArrowheads="1"/>
          </p:cNvPicPr>
          <p:nvPr/>
        </p:nvPicPr>
        <p:blipFill>
          <a:blip r:embed="rId9" cstate="print"/>
          <a:srcRect l="11511" t="5121" r="11011" b="4031"/>
          <a:stretch>
            <a:fillRect/>
          </a:stretch>
        </p:blipFill>
        <p:spPr bwMode="auto">
          <a:xfrm>
            <a:off x="5436096" y="4221088"/>
            <a:ext cx="3444289" cy="1809309"/>
          </a:xfrm>
          <a:prstGeom prst="rect">
            <a:avLst/>
          </a:prstGeom>
          <a:noFill/>
          <a:ln w="9525">
            <a:noFill/>
            <a:miter lim="800000"/>
            <a:headEnd/>
            <a:tailEnd/>
          </a:ln>
        </p:spPr>
      </p:pic>
      <p:sp>
        <p:nvSpPr>
          <p:cNvPr id="37" name="Text Box 7">
            <a:extLst>
              <a:ext uri="{FF2B5EF4-FFF2-40B4-BE49-F238E27FC236}">
                <a16:creationId xmlns:a16="http://schemas.microsoft.com/office/drawing/2014/main" id="{B8ED5B65-E9DF-41CF-8F83-A20FA27B5E2A}"/>
              </a:ext>
            </a:extLst>
          </p:cNvPr>
          <p:cNvSpPr txBox="1">
            <a:spLocks noChangeArrowheads="1"/>
          </p:cNvSpPr>
          <p:nvPr/>
        </p:nvSpPr>
        <p:spPr bwMode="auto">
          <a:xfrm>
            <a:off x="7956376" y="5733256"/>
            <a:ext cx="720080" cy="288031"/>
          </a:xfrm>
          <a:prstGeom prst="rect">
            <a:avLst/>
          </a:prstGeom>
          <a:solidFill>
            <a:schemeClr val="accent1"/>
          </a:solidFill>
          <a:ln w="12700">
            <a:solidFill>
              <a:schemeClr val="tx1"/>
            </a:solidFill>
            <a:miter lim="800000"/>
            <a:headEnd type="none" w="sm" len="sm"/>
            <a:tailEnd type="none" w="sm" len="sm"/>
          </a:ln>
        </p:spPr>
        <p:txBody>
          <a:bodyPr wrap="square">
            <a:spAutoFit/>
          </a:bodyPr>
          <a:lstStyle/>
          <a:p>
            <a:pPr algn="ctr" eaLnBrk="0" hangingPunct="0">
              <a:lnSpc>
                <a:spcPct val="85000"/>
              </a:lnSpc>
            </a:pPr>
            <a:r>
              <a:rPr lang="en-GB" sz="1500" b="1" dirty="0">
                <a:latin typeface="Times New Roman" pitchFamily="18" charset="0"/>
                <a:cs typeface="Times New Roman" pitchFamily="18" charset="0"/>
              </a:rPr>
              <a:t>SCC</a:t>
            </a:r>
            <a:endParaRPr lang="uk-UA" sz="1500" b="1" dirty="0">
              <a:latin typeface="Times New Roman" pitchFamily="18" charset="0"/>
              <a:cs typeface="Times New Roman" pitchFamily="18" charset="0"/>
            </a:endParaRPr>
          </a:p>
        </p:txBody>
      </p:sp>
      <p:cxnSp>
        <p:nvCxnSpPr>
          <p:cNvPr id="38" name="Пряма зі стрілкою 8">
            <a:extLst>
              <a:ext uri="{FF2B5EF4-FFF2-40B4-BE49-F238E27FC236}">
                <a16:creationId xmlns:a16="http://schemas.microsoft.com/office/drawing/2014/main" id="{0D8CF259-252F-4763-8A83-62FB3857E39B}"/>
              </a:ext>
            </a:extLst>
          </p:cNvPr>
          <p:cNvCxnSpPr/>
          <p:nvPr/>
        </p:nvCxnSpPr>
        <p:spPr>
          <a:xfrm flipH="1">
            <a:off x="7236296" y="4221088"/>
            <a:ext cx="1" cy="419773"/>
          </a:xfrm>
          <a:prstGeom prst="straightConnector1">
            <a:avLst/>
          </a:prstGeom>
          <a:ln w="28575">
            <a:solidFill>
              <a:srgbClr val="B82E48"/>
            </a:solidFill>
            <a:tailEnd type="triangle"/>
          </a:ln>
        </p:spPr>
        <p:style>
          <a:lnRef idx="1">
            <a:schemeClr val="accent1"/>
          </a:lnRef>
          <a:fillRef idx="0">
            <a:schemeClr val="accent1"/>
          </a:fillRef>
          <a:effectRef idx="0">
            <a:schemeClr val="accent1"/>
          </a:effectRef>
          <a:fontRef idx="minor">
            <a:schemeClr val="tx1"/>
          </a:fontRef>
        </p:style>
      </p:cxnSp>
      <p:sp>
        <p:nvSpPr>
          <p:cNvPr id="39" name="Text Box 7">
            <a:extLst>
              <a:ext uri="{FF2B5EF4-FFF2-40B4-BE49-F238E27FC236}">
                <a16:creationId xmlns:a16="http://schemas.microsoft.com/office/drawing/2014/main" id="{A4B6BB10-19DD-46FC-BC9B-EC5C227791FD}"/>
              </a:ext>
            </a:extLst>
          </p:cNvPr>
          <p:cNvSpPr txBox="1">
            <a:spLocks noChangeArrowheads="1"/>
          </p:cNvSpPr>
          <p:nvPr/>
        </p:nvSpPr>
        <p:spPr bwMode="auto">
          <a:xfrm>
            <a:off x="6516216" y="3933056"/>
            <a:ext cx="1360316" cy="288541"/>
          </a:xfrm>
          <a:prstGeom prst="rect">
            <a:avLst/>
          </a:prstGeom>
          <a:solidFill>
            <a:schemeClr val="accent1"/>
          </a:solidFill>
          <a:ln w="12700">
            <a:solidFill>
              <a:schemeClr val="tx1"/>
            </a:solidFill>
            <a:miter lim="800000"/>
            <a:headEnd type="none" w="sm" len="sm"/>
            <a:tailEnd type="none" w="sm" len="sm"/>
          </a:ln>
        </p:spPr>
        <p:txBody>
          <a:bodyPr wrap="square">
            <a:spAutoFit/>
          </a:bodyPr>
          <a:lstStyle/>
          <a:p>
            <a:pPr algn="ctr" eaLnBrk="0" hangingPunct="0">
              <a:lnSpc>
                <a:spcPct val="85000"/>
              </a:lnSpc>
            </a:pPr>
            <a:r>
              <a:rPr lang="en-GB" sz="1500" b="1" dirty="0">
                <a:solidFill>
                  <a:srgbClr val="C00000"/>
                </a:solidFill>
                <a:latin typeface="Times New Roman" pitchFamily="18" charset="0"/>
                <a:cs typeface="Times New Roman" pitchFamily="18" charset="0"/>
              </a:rPr>
              <a:t>Hydrogen</a:t>
            </a:r>
            <a:endParaRPr lang="uk-UA" sz="1500" b="1" dirty="0">
              <a:solidFill>
                <a:srgbClr val="C00000"/>
              </a:solidFill>
              <a:latin typeface="Times New Roman" pitchFamily="18" charset="0"/>
              <a:cs typeface="Times New Roman" pitchFamily="18" charset="0"/>
            </a:endParaRPr>
          </a:p>
        </p:txBody>
      </p:sp>
      <p:pic>
        <p:nvPicPr>
          <p:cNvPr id="40" name="Рисунок 5">
            <a:extLst>
              <a:ext uri="{FF2B5EF4-FFF2-40B4-BE49-F238E27FC236}">
                <a16:creationId xmlns:a16="http://schemas.microsoft.com/office/drawing/2014/main" id="{6346B765-1E76-4951-83B9-8C61009D17D3}"/>
              </a:ext>
            </a:extLst>
          </p:cNvPr>
          <p:cNvPicPr>
            <a:picLocks noChangeAspect="1" noChangeArrowheads="1"/>
          </p:cNvPicPr>
          <p:nvPr/>
        </p:nvPicPr>
        <p:blipFill>
          <a:blip r:embed="rId10" cstate="print">
            <a:lum bright="12000" contrast="20000"/>
          </a:blip>
          <a:srcRect l="18367" b="4510"/>
          <a:stretch>
            <a:fillRect/>
          </a:stretch>
        </p:blipFill>
        <p:spPr bwMode="auto">
          <a:xfrm>
            <a:off x="611560" y="3573016"/>
            <a:ext cx="2000250" cy="1584176"/>
          </a:xfrm>
          <a:prstGeom prst="rect">
            <a:avLst/>
          </a:prstGeom>
          <a:noFill/>
          <a:ln w="9525">
            <a:noFill/>
            <a:miter lim="800000"/>
            <a:headEnd/>
            <a:tailEnd/>
          </a:ln>
        </p:spPr>
      </p:pic>
      <p:pic>
        <p:nvPicPr>
          <p:cNvPr id="41" name="Рисунок 40">
            <a:extLst>
              <a:ext uri="{FF2B5EF4-FFF2-40B4-BE49-F238E27FC236}">
                <a16:creationId xmlns:a16="http://schemas.microsoft.com/office/drawing/2014/main" id="{E45F3D5E-D3BF-4308-97A7-B02ED9527D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3808" y="3573016"/>
            <a:ext cx="2175917" cy="1340768"/>
          </a:xfrm>
          <a:prstGeom prst="rect">
            <a:avLst/>
          </a:prstGeom>
        </p:spPr>
      </p:pic>
      <p:sp>
        <p:nvSpPr>
          <p:cNvPr id="42" name="Rectangle 6">
            <a:extLst>
              <a:ext uri="{FF2B5EF4-FFF2-40B4-BE49-F238E27FC236}">
                <a16:creationId xmlns:a16="http://schemas.microsoft.com/office/drawing/2014/main" id="{F12C83EA-1961-44FF-8B50-818FB21D3550}"/>
              </a:ext>
            </a:extLst>
          </p:cNvPr>
          <p:cNvSpPr>
            <a:spLocks noChangeArrowheads="1"/>
          </p:cNvSpPr>
          <p:nvPr/>
        </p:nvSpPr>
        <p:spPr bwMode="auto">
          <a:xfrm>
            <a:off x="3635896" y="3501008"/>
            <a:ext cx="1440160" cy="553998"/>
          </a:xfrm>
          <a:prstGeom prst="rect">
            <a:avLst/>
          </a:prstGeom>
          <a:noFill/>
          <a:ln w="12700">
            <a:noFill/>
            <a:miter lim="800000"/>
            <a:headEnd type="none" w="sm" len="sm"/>
            <a:tailEnd type="none" w="sm" len="sm"/>
          </a:ln>
        </p:spPr>
        <p:txBody>
          <a:bodyPr wrap="square">
            <a:spAutoFit/>
          </a:bodyPr>
          <a:lstStyle/>
          <a:p>
            <a:pPr algn="ctr"/>
            <a:r>
              <a:rPr lang="en-US" sz="1000" b="1" kern="0" dirty="0">
                <a:cs typeface="Times New Roman" pitchFamily="18" charset="0"/>
              </a:rPr>
              <a:t>Crack branching due to delamination in rolling direction</a:t>
            </a:r>
            <a:endParaRPr lang="uk-UA" sz="1000" b="1" kern="0" dirty="0">
              <a:cs typeface="Times New Roman" pitchFamily="18" charset="0"/>
            </a:endParaRPr>
          </a:p>
        </p:txBody>
      </p:sp>
      <p:pic>
        <p:nvPicPr>
          <p:cNvPr id="43" name="Picture 4">
            <a:extLst>
              <a:ext uri="{FF2B5EF4-FFF2-40B4-BE49-F238E27FC236}">
                <a16:creationId xmlns:a16="http://schemas.microsoft.com/office/drawing/2014/main" id="{79F06D3B-4C6D-4B85-B05E-32A7656A019A}"/>
              </a:ext>
            </a:extLst>
          </p:cNvPr>
          <p:cNvPicPr>
            <a:picLocks noChangeAspect="1" noChangeArrowheads="1"/>
          </p:cNvPicPr>
          <p:nvPr/>
        </p:nvPicPr>
        <p:blipFill>
          <a:blip r:embed="rId12" cstate="print"/>
          <a:srcRect/>
          <a:stretch>
            <a:fillRect/>
          </a:stretch>
        </p:blipFill>
        <p:spPr bwMode="auto">
          <a:xfrm>
            <a:off x="3275856" y="4941168"/>
            <a:ext cx="1730993" cy="1296144"/>
          </a:xfrm>
          <a:prstGeom prst="rect">
            <a:avLst/>
          </a:prstGeom>
          <a:noFill/>
          <a:ln w="9525">
            <a:noFill/>
            <a:miter lim="800000"/>
            <a:headEnd/>
            <a:tailEnd/>
          </a:ln>
        </p:spPr>
      </p:pic>
      <p:pic>
        <p:nvPicPr>
          <p:cNvPr id="44" name="Picture 2">
            <a:extLst>
              <a:ext uri="{FF2B5EF4-FFF2-40B4-BE49-F238E27FC236}">
                <a16:creationId xmlns:a16="http://schemas.microsoft.com/office/drawing/2014/main" id="{428A8106-96C7-4DC6-B17A-8751E6C1D79E}"/>
              </a:ext>
            </a:extLst>
          </p:cNvPr>
          <p:cNvPicPr>
            <a:picLocks noChangeAspect="1" noChangeArrowheads="1"/>
          </p:cNvPicPr>
          <p:nvPr/>
        </p:nvPicPr>
        <p:blipFill>
          <a:blip r:embed="rId13" cstate="print"/>
          <a:srcRect l="29005" t="11278" r="6076" b="9773"/>
          <a:stretch>
            <a:fillRect/>
          </a:stretch>
        </p:blipFill>
        <p:spPr bwMode="auto">
          <a:xfrm>
            <a:off x="1187624" y="5661248"/>
            <a:ext cx="1979712" cy="589701"/>
          </a:xfrm>
          <a:prstGeom prst="rect">
            <a:avLst/>
          </a:prstGeom>
          <a:noFill/>
          <a:ln w="9525">
            <a:noFill/>
            <a:miter lim="800000"/>
            <a:headEnd/>
            <a:tailEnd/>
          </a:ln>
        </p:spPr>
      </p:pic>
      <p:sp>
        <p:nvSpPr>
          <p:cNvPr id="45" name="Text Box 4">
            <a:extLst>
              <a:ext uri="{FF2B5EF4-FFF2-40B4-BE49-F238E27FC236}">
                <a16:creationId xmlns:a16="http://schemas.microsoft.com/office/drawing/2014/main" id="{62A90D96-4675-4655-BD6D-6D6F0C1C46D0}"/>
              </a:ext>
            </a:extLst>
          </p:cNvPr>
          <p:cNvSpPr txBox="1">
            <a:spLocks noChangeArrowheads="1"/>
          </p:cNvSpPr>
          <p:nvPr/>
        </p:nvSpPr>
        <p:spPr bwMode="auto">
          <a:xfrm>
            <a:off x="179512" y="5229200"/>
            <a:ext cx="3600400" cy="276999"/>
          </a:xfrm>
          <a:prstGeom prst="rect">
            <a:avLst/>
          </a:prstGeom>
          <a:noFill/>
          <a:ln w="12700">
            <a:noFill/>
            <a:miter lim="800000"/>
            <a:headEnd type="none" w="sm" len="sm"/>
            <a:tailEnd type="none" w="sm" len="sm"/>
          </a:ln>
        </p:spPr>
        <p:txBody>
          <a:bodyPr wrap="square">
            <a:spAutoFit/>
          </a:bodyPr>
          <a:lstStyle/>
          <a:p>
            <a:pPr algn="ctr"/>
            <a:r>
              <a:rPr lang="en-US" b="1" dirty="0">
                <a:cs typeface="Times New Roman" pitchFamily="18" charset="0"/>
              </a:rPr>
              <a:t>In-bulk damaging of operated steels</a:t>
            </a:r>
            <a:endParaRPr lang="uk-UA" b="1" dirty="0">
              <a:cs typeface="Times New Roman" pitchFamily="18" charset="0"/>
            </a:endParaRPr>
          </a:p>
        </p:txBody>
      </p:sp>
      <p:sp>
        <p:nvSpPr>
          <p:cNvPr id="46" name="Rectangle 3">
            <a:extLst>
              <a:ext uri="{FF2B5EF4-FFF2-40B4-BE49-F238E27FC236}">
                <a16:creationId xmlns:a16="http://schemas.microsoft.com/office/drawing/2014/main" id="{E1DDE270-741B-403B-9F47-5385894EBDB7}"/>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4</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24" name="Picture 2" descr="Inmech">
            <a:extLst>
              <a:ext uri="{FF2B5EF4-FFF2-40B4-BE49-F238E27FC236}">
                <a16:creationId xmlns:a16="http://schemas.microsoft.com/office/drawing/2014/main" id="{7FCBA3B4-2A1C-4470-BF61-172FC04EA97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418687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5A89633-875D-4320-9C5B-5069E1B71191}"/>
              </a:ext>
            </a:extLst>
          </p:cNvPr>
          <p:cNvSpPr>
            <a:spLocks noChangeArrowheads="1"/>
          </p:cNvSpPr>
          <p:nvPr/>
        </p:nvSpPr>
        <p:spPr bwMode="auto">
          <a:xfrm>
            <a:off x="4479925" y="2559596"/>
            <a:ext cx="184150" cy="460375"/>
          </a:xfrm>
          <a:prstGeom prst="rect">
            <a:avLst/>
          </a:prstGeom>
          <a:noFill/>
          <a:ln w="12700">
            <a:noFill/>
            <a:miter lim="800000"/>
            <a:headEnd type="none" w="sm" len="sm"/>
            <a:tailEnd type="none" w="sm" len="sm"/>
          </a:ln>
        </p:spPr>
        <p:txBody>
          <a:bodyPr wrap="none" anchor="ctr">
            <a:spAutoFit/>
          </a:bodyPr>
          <a:lstStyle/>
          <a:p>
            <a:pPr algn="ctr"/>
            <a:endParaRPr lang="uk-UA" b="0">
              <a:solidFill>
                <a:schemeClr val="bg1"/>
              </a:solidFill>
            </a:endParaRPr>
          </a:p>
        </p:txBody>
      </p:sp>
      <p:graphicFrame>
        <p:nvGraphicFramePr>
          <p:cNvPr id="4" name="Group 104">
            <a:extLst>
              <a:ext uri="{FF2B5EF4-FFF2-40B4-BE49-F238E27FC236}">
                <a16:creationId xmlns:a16="http://schemas.microsoft.com/office/drawing/2014/main" id="{217C0F30-D666-435C-A8B4-7C2664DB0BAE}"/>
              </a:ext>
            </a:extLst>
          </p:cNvPr>
          <p:cNvGraphicFramePr>
            <a:graphicFrameLocks noGrp="1"/>
          </p:cNvGraphicFramePr>
          <p:nvPr>
            <p:extLst>
              <p:ext uri="{D42A27DB-BD31-4B8C-83A1-F6EECF244321}">
                <p14:modId xmlns:p14="http://schemas.microsoft.com/office/powerpoint/2010/main" val="2211834854"/>
              </p:ext>
            </p:extLst>
          </p:nvPr>
        </p:nvGraphicFramePr>
        <p:xfrm>
          <a:off x="76200" y="1192912"/>
          <a:ext cx="8991600" cy="2164080"/>
        </p:xfrm>
        <a:graphic>
          <a:graphicData uri="http://schemas.openxmlformats.org/drawingml/2006/table">
            <a:tbl>
              <a:tblPr/>
              <a:tblGrid>
                <a:gridCol w="75557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080120">
                  <a:extLst>
                    <a:ext uri="{9D8B030D-6E8A-4147-A177-3AD203B41FA5}">
                      <a16:colId xmlns:a16="http://schemas.microsoft.com/office/drawing/2014/main" val="20006"/>
                    </a:ext>
                  </a:extLst>
                </a:gridCol>
                <a:gridCol w="1152128">
                  <a:extLst>
                    <a:ext uri="{9D8B030D-6E8A-4147-A177-3AD203B41FA5}">
                      <a16:colId xmlns:a16="http://schemas.microsoft.com/office/drawing/2014/main" val="20007"/>
                    </a:ext>
                  </a:extLst>
                </a:gridCol>
                <a:gridCol w="891208">
                  <a:extLst>
                    <a:ext uri="{9D8B030D-6E8A-4147-A177-3AD203B41FA5}">
                      <a16:colId xmlns:a16="http://schemas.microsoft.com/office/drawing/2014/main" val="4196847079"/>
                    </a:ext>
                  </a:extLst>
                </a:gridCol>
              </a:tblGrid>
              <a:tr h="284583">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Steel</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State</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err="1">
                          <a:ln>
                            <a:noFill/>
                          </a:ln>
                          <a:solidFill>
                            <a:schemeClr val="bg1">
                              <a:lumMod val="10000"/>
                            </a:schemeClr>
                          </a:solidFill>
                          <a:effectLst/>
                          <a:latin typeface="Times New Roman" panose="02020603050405020304" pitchFamily="18" charset="0"/>
                          <a:cs typeface="Times New Roman" panose="02020603050405020304" pitchFamily="18" charset="0"/>
                        </a:rPr>
                        <a:t>σ</a:t>
                      </a:r>
                      <a:r>
                        <a:rPr kumimoji="0" lang="en-GB" sz="1400" b="1" i="1" u="none" strike="noStrike" cap="none" normalizeH="0" baseline="-30000" dirty="0" err="1">
                          <a:ln>
                            <a:noFill/>
                          </a:ln>
                          <a:solidFill>
                            <a:schemeClr val="bg1">
                              <a:lumMod val="10000"/>
                            </a:schemeClr>
                          </a:solidFill>
                          <a:effectLst/>
                          <a:latin typeface="Times New Roman" panose="02020603050405020304" pitchFamily="18" charset="0"/>
                          <a:cs typeface="Times New Roman" panose="02020603050405020304" pitchFamily="18" charset="0"/>
                        </a:rPr>
                        <a:t>ys</a:t>
                      </a: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MPa</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σ</a:t>
                      </a:r>
                      <a:r>
                        <a:rPr kumimoji="0" lang="en-GB" sz="1400" b="1" i="1" u="none" strike="noStrike" cap="none" normalizeH="0" baseline="-30000" dirty="0">
                          <a:ln>
                            <a:noFill/>
                          </a:ln>
                          <a:solidFill>
                            <a:schemeClr val="bg1">
                              <a:lumMod val="10000"/>
                            </a:schemeClr>
                          </a:solidFill>
                          <a:effectLst/>
                          <a:latin typeface="Times New Roman" panose="02020603050405020304" pitchFamily="18" charset="0"/>
                          <a:cs typeface="Times New Roman" panose="02020603050405020304" pitchFamily="18" charset="0"/>
                        </a:rPr>
                        <a:t>UTS</a:t>
                      </a: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MPa</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RA,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GB" sz="1400" b="1" dirty="0">
                          <a:effectLst/>
                          <a:latin typeface="Times New Roman" panose="02020603050405020304" pitchFamily="18" charset="0"/>
                          <a:ea typeface="SimSun" panose="02010600030101010101" pitchFamily="2" charset="-122"/>
                        </a:rPr>
                        <a:t>δ</a:t>
                      </a:r>
                      <a:r>
                        <a:rPr lang="en-US" sz="1400" b="1" kern="1200" baseline="0" dirty="0">
                          <a:solidFill>
                            <a:schemeClr val="tx1"/>
                          </a:solidFill>
                          <a:latin typeface="Times New Roman" panose="02020603050405020304" pitchFamily="18" charset="0"/>
                          <a:ea typeface="+mn-ea"/>
                          <a:cs typeface="Times New Roman" panose="02020603050405020304" pitchFamily="18" charset="0"/>
                        </a:rPr>
                        <a:t>,</a:t>
                      </a: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a:t>
                      </a:r>
                      <a:endPar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sym typeface="Symbol" pitchFamily="18" charset="2"/>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lang="en-US" sz="1400" b="1" kern="1200" baseline="0" dirty="0">
                          <a:solidFill>
                            <a:schemeClr val="tx1"/>
                          </a:solidFill>
                          <a:latin typeface="Times New Roman" panose="02020603050405020304" pitchFamily="18" charset="0"/>
                          <a:ea typeface="+mn-ea"/>
                          <a:cs typeface="Times New Roman" panose="02020603050405020304" pitchFamily="18" charset="0"/>
                        </a:rPr>
                        <a:t>KCV, J/cm</a:t>
                      </a:r>
                      <a:r>
                        <a:rPr lang="en-US" sz="1400" b="1" kern="1200" baseline="30000" dirty="0">
                          <a:solidFill>
                            <a:schemeClr val="tx1"/>
                          </a:solidFill>
                          <a:latin typeface="Times New Roman" panose="02020603050405020304" pitchFamily="18" charset="0"/>
                          <a:ea typeface="+mn-ea"/>
                          <a:cs typeface="Times New Roman" panose="02020603050405020304" pitchFamily="18" charset="0"/>
                        </a:rPr>
                        <a:t>2</a:t>
                      </a:r>
                      <a:endPar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lang="en-US" sz="1400" b="1" i="1" kern="1200" baseline="0" dirty="0">
                          <a:solidFill>
                            <a:schemeClr val="tx1"/>
                          </a:solidFill>
                          <a:latin typeface="Times New Roman" panose="02020603050405020304" pitchFamily="18" charset="0"/>
                          <a:ea typeface="+mn-ea"/>
                          <a:cs typeface="Times New Roman" panose="02020603050405020304" pitchFamily="18" charset="0"/>
                        </a:rPr>
                        <a:t>J</a:t>
                      </a:r>
                      <a:r>
                        <a:rPr lang="ru-RU" sz="1400" b="1" i="1" kern="1200" baseline="-25000" dirty="0">
                          <a:solidFill>
                            <a:schemeClr val="tx1"/>
                          </a:solidFill>
                          <a:latin typeface="Times New Roman" panose="02020603050405020304" pitchFamily="18" charset="0"/>
                          <a:ea typeface="+mn-ea"/>
                          <a:cs typeface="Times New Roman" panose="02020603050405020304" pitchFamily="18" charset="0"/>
                        </a:rPr>
                        <a:t>ІС</a:t>
                      </a: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a:t>
                      </a:r>
                      <a:r>
                        <a:rPr lang="en-US" sz="1400" b="1" kern="1200" baseline="0" dirty="0">
                          <a:solidFill>
                            <a:schemeClr val="tx1"/>
                          </a:solidFill>
                          <a:latin typeface="Times New Roman" panose="02020603050405020304" pitchFamily="18" charset="0"/>
                          <a:ea typeface="+mn-ea"/>
                          <a:cs typeface="Times New Roman" panose="02020603050405020304" pitchFamily="18" charset="0"/>
                        </a:rPr>
                        <a:t>MPa∙√m</a:t>
                      </a:r>
                      <a:endPar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GB" sz="1400" b="1" spc="15" dirty="0">
                          <a:latin typeface="Times New Roman" pitchFamily="18" charset="0"/>
                          <a:ea typeface="Times New Roman"/>
                          <a:cs typeface="Times New Roman" pitchFamily="18" charset="0"/>
                        </a:rPr>
                        <a:t>C</a:t>
                      </a:r>
                      <a:r>
                        <a:rPr lang="en-GB" sz="1400" b="1" baseline="-25000" dirty="0">
                          <a:latin typeface="Times New Roman" pitchFamily="18" charset="0"/>
                          <a:ea typeface="SimSun"/>
                          <a:cs typeface="Times New Roman" pitchFamily="18" charset="0"/>
                        </a:rPr>
                        <a:t>H</a:t>
                      </a:r>
                      <a:r>
                        <a:rPr lang="en-GB" sz="1400" b="1" dirty="0">
                          <a:latin typeface="Times New Roman" pitchFamily="18" charset="0"/>
                          <a:ea typeface="SimSun"/>
                          <a:cs typeface="Times New Roman" pitchFamily="18" charset="0"/>
                        </a:rPr>
                        <a:t>,</a:t>
                      </a:r>
                      <a:r>
                        <a:rPr lang="en-GB" sz="1400" b="1" baseline="0" dirty="0">
                          <a:latin typeface="Times New Roman" pitchFamily="18" charset="0"/>
                          <a:ea typeface="SimSun"/>
                          <a:cs typeface="Times New Roman" pitchFamily="18" charset="0"/>
                        </a:rPr>
                        <a:t> </a:t>
                      </a:r>
                      <a:r>
                        <a:rPr lang="en-GB" sz="1400" b="1" dirty="0">
                          <a:latin typeface="Times New Roman" pitchFamily="18" charset="0"/>
                          <a:ea typeface="SimSun"/>
                          <a:cs typeface="Times New Roman" pitchFamily="18" charset="0"/>
                        </a:rPr>
                        <a:t>ppm</a:t>
                      </a:r>
                      <a:endPar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84583">
                <a:tc rowSpan="3">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17H1S</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(eq. API 5L X52)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
                          <a:schemeClr val="tx2"/>
                        </a:buClr>
                        <a:buSzPct val="75000"/>
                        <a:buFont typeface="Monotype Sorts" pitchFamily="2" charset="2"/>
                        <a:buNone/>
                        <a:tabLst/>
                        <a:defRPr/>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As-received</a:t>
                      </a:r>
                      <a:endParaRPr kumimoji="0" lang="uk-UA"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378</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595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79.0</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006666"/>
                          </a:solidFill>
                          <a:effectLst/>
                          <a:latin typeface="Times New Roman" panose="02020603050405020304" pitchFamily="18" charset="0"/>
                          <a:cs typeface="Times New Roman" panose="02020603050405020304" pitchFamily="18" charset="0"/>
                        </a:rPr>
                        <a:t>20.2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200</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006666"/>
                          </a:solidFill>
                          <a:effectLst/>
                          <a:latin typeface="Times New Roman" panose="02020603050405020304" pitchFamily="18" charset="0"/>
                          <a:cs typeface="Times New Roman" panose="02020603050405020304" pitchFamily="18" charset="0"/>
                        </a:rPr>
                        <a:t>322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006666"/>
                          </a:solidFill>
                          <a:effectLst/>
                          <a:latin typeface="Times New Roman" panose="02020603050405020304" pitchFamily="18" charset="0"/>
                          <a:cs typeface="Times New Roman" panose="02020603050405020304" pitchFamily="18" charset="0"/>
                        </a:rPr>
                        <a:t>1.6</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58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lumMod val="10000"/>
                          </a:schemeClr>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CB1FE"/>
                        </a:gs>
                        <a:gs pos="50000">
                          <a:srgbClr val="ABCAF7"/>
                        </a:gs>
                        <a:gs pos="100000">
                          <a:srgbClr val="B8D8FE"/>
                        </a:gs>
                      </a:gsLst>
                      <a:lin ang="5400000" scaled="1"/>
                    </a:gra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Operated 29 years</a:t>
                      </a:r>
                      <a:endParaRPr kumimoji="0" lang="uk-UA"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345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547</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71.0</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19.6</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138</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175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2.5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58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lumMod val="10000"/>
                          </a:schemeClr>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CB1FE"/>
                        </a:gs>
                        <a:gs pos="50000">
                          <a:srgbClr val="ABCAF7"/>
                        </a:gs>
                        <a:gs pos="100000">
                          <a:srgbClr val="B8D8FE"/>
                        </a:gs>
                      </a:gsLst>
                      <a:lin ang="5400000" scaled="1"/>
                    </a:gra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Operated 40 years</a:t>
                      </a:r>
                      <a:endParaRPr kumimoji="0" lang="uk-UA"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302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515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69.0</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26.3</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125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3.6</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583">
                <a:tc rowSpan="3">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API 5L X52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
                          <a:schemeClr val="tx2"/>
                        </a:buClr>
                        <a:buSzPct val="75000"/>
                        <a:buFont typeface="Monotype Sorts" pitchFamily="2" charset="2"/>
                        <a:buNone/>
                        <a:tabLst/>
                        <a:defRPr/>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As-received</a:t>
                      </a:r>
                      <a:endParaRPr kumimoji="0" lang="uk-UA"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355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475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72,9</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22.7</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350</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412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8458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lumMod val="10000"/>
                          </a:schemeClr>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BAD6FC"/>
                    </a:soli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Operated 30 years</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261</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455</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63.4</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21.9</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186</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127</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1.9</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8458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bg1">
                            <a:lumMod val="10000"/>
                          </a:schemeClr>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BAD6FC"/>
                    </a:soli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Operated 30 years</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349</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537</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54.8</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29.3</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142</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79</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GB"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5.1</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7">
            <a:extLst>
              <a:ext uri="{FF2B5EF4-FFF2-40B4-BE49-F238E27FC236}">
                <a16:creationId xmlns:a16="http://schemas.microsoft.com/office/drawing/2014/main" id="{432C286C-6B49-415B-8C0B-BB5A9AA69B97}"/>
              </a:ext>
            </a:extLst>
          </p:cNvPr>
          <p:cNvSpPr txBox="1">
            <a:spLocks noChangeArrowheads="1"/>
          </p:cNvSpPr>
          <p:nvPr/>
        </p:nvSpPr>
        <p:spPr bwMode="auto">
          <a:xfrm>
            <a:off x="4664075" y="5616847"/>
            <a:ext cx="3929090" cy="738664"/>
          </a:xfrm>
          <a:prstGeom prst="rect">
            <a:avLst/>
          </a:prstGeom>
          <a:noFill/>
          <a:ln w="12700">
            <a:noFill/>
            <a:miter lim="800000"/>
            <a:headEnd type="none" w="sm" len="sm"/>
            <a:tailEnd type="none" w="sm" len="sm"/>
          </a:ln>
        </p:spPr>
        <p:txBody>
          <a:bodyPr wrap="square">
            <a:spAutoFit/>
          </a:bodyPr>
          <a:lstStyle/>
          <a:p>
            <a:pPr algn="ctr"/>
            <a:r>
              <a:rPr lang="en-US" sz="1400" b="1" dirty="0">
                <a:latin typeface="Times New Roman" pitchFamily="18" charset="0"/>
                <a:cs typeface="Times New Roman" pitchFamily="18" charset="0"/>
              </a:rPr>
              <a:t>Relative changes in mechanical characteristics of </a:t>
            </a:r>
            <a:r>
              <a:rPr lang="en-US" sz="1400" b="1" dirty="0">
                <a:cs typeface="Times New Roman" pitchFamily="18" charset="0"/>
              </a:rPr>
              <a:t>API 5L X52 </a:t>
            </a:r>
            <a:r>
              <a:rPr lang="en-US" sz="1400" b="1" dirty="0">
                <a:latin typeface="Times New Roman" pitchFamily="18" charset="0"/>
                <a:cs typeface="Times New Roman" pitchFamily="18" charset="0"/>
              </a:rPr>
              <a:t>pipeline steels, caused by in-service degradation </a:t>
            </a:r>
            <a:endParaRPr lang="uk-UA" sz="1400" b="1" dirty="0">
              <a:latin typeface="Times New Roman" pitchFamily="18" charset="0"/>
              <a:cs typeface="Times New Roman" pitchFamily="18" charset="0"/>
            </a:endParaRPr>
          </a:p>
        </p:txBody>
      </p:sp>
      <p:sp>
        <p:nvSpPr>
          <p:cNvPr id="6" name="Rectangle 4">
            <a:extLst>
              <a:ext uri="{FF2B5EF4-FFF2-40B4-BE49-F238E27FC236}">
                <a16:creationId xmlns:a16="http://schemas.microsoft.com/office/drawing/2014/main" id="{37CD35D8-9D02-4EBE-BD99-9BA2EC2C78CE}"/>
              </a:ext>
            </a:extLst>
          </p:cNvPr>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7" name="Picture 2">
            <a:extLst>
              <a:ext uri="{FF2B5EF4-FFF2-40B4-BE49-F238E27FC236}">
                <a16:creationId xmlns:a16="http://schemas.microsoft.com/office/drawing/2014/main" id="{425AB977-BE63-4051-BB14-D37DDCD30EC3}"/>
              </a:ext>
            </a:extLst>
          </p:cNvPr>
          <p:cNvPicPr>
            <a:picLocks noChangeAspect="1" noChangeArrowheads="1"/>
          </p:cNvPicPr>
          <p:nvPr/>
        </p:nvPicPr>
        <p:blipFill>
          <a:blip r:embed="rId2" cstate="print"/>
          <a:srcRect l="29005" t="11278" r="6076" b="9773"/>
          <a:stretch>
            <a:fillRect/>
          </a:stretch>
        </p:blipFill>
        <p:spPr bwMode="auto">
          <a:xfrm>
            <a:off x="4699684" y="3426268"/>
            <a:ext cx="2825247" cy="841563"/>
          </a:xfrm>
          <a:prstGeom prst="rect">
            <a:avLst/>
          </a:prstGeom>
          <a:noFill/>
          <a:ln w="9525">
            <a:noFill/>
            <a:miter lim="800000"/>
            <a:headEnd/>
            <a:tailEnd/>
          </a:ln>
        </p:spPr>
      </p:pic>
      <p:graphicFrame>
        <p:nvGraphicFramePr>
          <p:cNvPr id="8" name="Object 4">
            <a:extLst>
              <a:ext uri="{FF2B5EF4-FFF2-40B4-BE49-F238E27FC236}">
                <a16:creationId xmlns:a16="http://schemas.microsoft.com/office/drawing/2014/main" id="{A39F3FD9-FF4C-4004-9919-3797D7A49336}"/>
              </a:ext>
            </a:extLst>
          </p:cNvPr>
          <p:cNvGraphicFramePr>
            <a:graphicFrameLocks noChangeAspect="1"/>
          </p:cNvGraphicFramePr>
          <p:nvPr>
            <p:extLst>
              <p:ext uri="{D42A27DB-BD31-4B8C-83A1-F6EECF244321}">
                <p14:modId xmlns:p14="http://schemas.microsoft.com/office/powerpoint/2010/main" val="710525189"/>
              </p:ext>
            </p:extLst>
          </p:nvPr>
        </p:nvGraphicFramePr>
        <p:xfrm>
          <a:off x="968919" y="3356992"/>
          <a:ext cx="3721840" cy="3096344"/>
        </p:xfrm>
        <a:graphic>
          <a:graphicData uri="http://schemas.openxmlformats.org/presentationml/2006/ole">
            <mc:AlternateContent xmlns:mc="http://schemas.openxmlformats.org/markup-compatibility/2006">
              <mc:Choice xmlns:v="urn:schemas-microsoft-com:vml" Requires="v">
                <p:oleObj name="Graph" r:id="rId3" imgW="30441900" imgH="25965150" progId="Origin50.Graph">
                  <p:embed/>
                </p:oleObj>
              </mc:Choice>
              <mc:Fallback>
                <p:oleObj name="Graph" r:id="rId3" imgW="30441900" imgH="25965150" progId="Origin50.Graph">
                  <p:embed/>
                  <p:pic>
                    <p:nvPicPr>
                      <p:cNvPr id="9" name="Object 4">
                        <a:extLst>
                          <a:ext uri="{FF2B5EF4-FFF2-40B4-BE49-F238E27FC236}">
                            <a16:creationId xmlns:a16="http://schemas.microsoft.com/office/drawing/2014/main" id="{805550F7-8060-4BDA-9D12-B01C154E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32" t="7585" r="6290" b="5466"/>
                      <a:stretch>
                        <a:fillRect/>
                      </a:stretch>
                    </p:blipFill>
                    <p:spPr bwMode="auto">
                      <a:xfrm>
                        <a:off x="968919" y="3356992"/>
                        <a:ext cx="3721840" cy="30963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Прямокутник 8">
            <a:extLst>
              <a:ext uri="{FF2B5EF4-FFF2-40B4-BE49-F238E27FC236}">
                <a16:creationId xmlns:a16="http://schemas.microsoft.com/office/drawing/2014/main" id="{157E99D4-9271-4800-B661-E676A4E22CBA}"/>
              </a:ext>
            </a:extLst>
          </p:cNvPr>
          <p:cNvSpPr/>
          <p:nvPr/>
        </p:nvSpPr>
        <p:spPr>
          <a:xfrm>
            <a:off x="1619672" y="188640"/>
            <a:ext cx="6153316" cy="707886"/>
          </a:xfrm>
          <a:prstGeom prst="rect">
            <a:avLst/>
          </a:prstGeom>
        </p:spPr>
        <p:txBody>
          <a:bodyPr wrap="square">
            <a:spAutoFit/>
          </a:bodyPr>
          <a:lstStyle/>
          <a:p>
            <a:pPr algn="ctr"/>
            <a:r>
              <a:rPr lang="en-US" sz="2000" b="1" dirty="0">
                <a:solidFill>
                  <a:srgbClr val="132463"/>
                </a:solidFill>
                <a:cs typeface="Times New Roman" panose="02020603050405020304" pitchFamily="18" charset="0"/>
              </a:rPr>
              <a:t>Sensitivity of mechanical properties of steels to hydrogen assisted degradation</a:t>
            </a:r>
          </a:p>
        </p:txBody>
      </p:sp>
      <p:cxnSp>
        <p:nvCxnSpPr>
          <p:cNvPr id="10" name="Пряма зі стрілкою 8">
            <a:extLst>
              <a:ext uri="{FF2B5EF4-FFF2-40B4-BE49-F238E27FC236}">
                <a16:creationId xmlns:a16="http://schemas.microsoft.com/office/drawing/2014/main" id="{92DC75FD-2300-4366-9F27-51DA919F216B}"/>
              </a:ext>
            </a:extLst>
          </p:cNvPr>
          <p:cNvCxnSpPr>
            <a:cxnSpLocks/>
          </p:cNvCxnSpPr>
          <p:nvPr/>
        </p:nvCxnSpPr>
        <p:spPr>
          <a:xfrm>
            <a:off x="5652120" y="3286053"/>
            <a:ext cx="110854" cy="623412"/>
          </a:xfrm>
          <a:prstGeom prst="straightConnector1">
            <a:avLst/>
          </a:prstGeom>
          <a:ln w="28575">
            <a:solidFill>
              <a:srgbClr val="B82E48"/>
            </a:solidFill>
            <a:tailEnd type="triangle"/>
          </a:ln>
        </p:spPr>
        <p:style>
          <a:lnRef idx="1">
            <a:schemeClr val="accent1"/>
          </a:lnRef>
          <a:fillRef idx="0">
            <a:schemeClr val="accent1"/>
          </a:fillRef>
          <a:effectRef idx="0">
            <a:schemeClr val="accent1"/>
          </a:effectRef>
          <a:fontRef idx="minor">
            <a:schemeClr val="tx1"/>
          </a:fontRef>
        </p:style>
      </p:cxnSp>
      <p:sp>
        <p:nvSpPr>
          <p:cNvPr id="11" name="Прямоугольник 15">
            <a:extLst>
              <a:ext uri="{FF2B5EF4-FFF2-40B4-BE49-F238E27FC236}">
                <a16:creationId xmlns:a16="http://schemas.microsoft.com/office/drawing/2014/main" id="{4BD2793F-6D71-48E6-B1F3-DD4622A92B42}"/>
              </a:ext>
            </a:extLst>
          </p:cNvPr>
          <p:cNvSpPr/>
          <p:nvPr/>
        </p:nvSpPr>
        <p:spPr>
          <a:xfrm>
            <a:off x="4788024" y="4689141"/>
            <a:ext cx="4364789" cy="738664"/>
          </a:xfrm>
          <a:prstGeom prst="rect">
            <a:avLst/>
          </a:prstGeom>
        </p:spPr>
        <p:txBody>
          <a:bodyPr wrap="square">
            <a:spAutoFit/>
          </a:bodyPr>
          <a:lstStyle/>
          <a:p>
            <a:pPr algn="ctr"/>
            <a:r>
              <a:rPr lang="en-GB" sz="1400" b="1" dirty="0"/>
              <a:t>The most sensitive characteristics for an evaluation of in-service degradation of pipeline steels  by destructive methods are fracture toughness and impact strength. </a:t>
            </a:r>
            <a:endParaRPr lang="en-US" sz="1400" b="1" dirty="0"/>
          </a:p>
        </p:txBody>
      </p:sp>
      <p:pic>
        <p:nvPicPr>
          <p:cNvPr id="12" name="Picture 2">
            <a:extLst>
              <a:ext uri="{FF2B5EF4-FFF2-40B4-BE49-F238E27FC236}">
                <a16:creationId xmlns:a16="http://schemas.microsoft.com/office/drawing/2014/main" id="{9A715172-AA2C-486B-A11E-1E8289FEB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
            <a:extLst>
              <a:ext uri="{FF2B5EF4-FFF2-40B4-BE49-F238E27FC236}">
                <a16:creationId xmlns:a16="http://schemas.microsoft.com/office/drawing/2014/main" id="{C019A0C2-01BB-4A7C-B8D0-79DAF7BC09FB}"/>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5</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15" name="Picture 2" descr="Inmech">
            <a:extLst>
              <a:ext uri="{FF2B5EF4-FFF2-40B4-BE49-F238E27FC236}">
                <a16:creationId xmlns:a16="http://schemas.microsoft.com/office/drawing/2014/main" id="{784B9ED1-2E6B-4554-9785-68DE92892E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348056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6718A4E2-909D-4470-BF40-687F851A160D}"/>
              </a:ext>
            </a:extLst>
          </p:cNvPr>
          <p:cNvSpPr/>
          <p:nvPr/>
        </p:nvSpPr>
        <p:spPr>
          <a:xfrm>
            <a:off x="431541" y="220578"/>
            <a:ext cx="8280918" cy="400110"/>
          </a:xfrm>
          <a:prstGeom prst="rect">
            <a:avLst/>
          </a:prstGeom>
        </p:spPr>
        <p:txBody>
          <a:bodyPr wrap="square">
            <a:spAutoFit/>
          </a:bodyPr>
          <a:lstStyle/>
          <a:p>
            <a:pPr algn="ctr"/>
            <a:r>
              <a:rPr lang="en-US" sz="2000" b="1" dirty="0">
                <a:solidFill>
                  <a:srgbClr val="132463"/>
                </a:solidFill>
                <a:cs typeface="Times New Roman" panose="02020603050405020304" pitchFamily="18" charset="0"/>
              </a:rPr>
              <a:t>Operational degradation of mechanical properties</a:t>
            </a:r>
          </a:p>
        </p:txBody>
      </p:sp>
      <p:pic>
        <p:nvPicPr>
          <p:cNvPr id="4" name="Рисунок 3">
            <a:extLst>
              <a:ext uri="{FF2B5EF4-FFF2-40B4-BE49-F238E27FC236}">
                <a16:creationId xmlns:a16="http://schemas.microsoft.com/office/drawing/2014/main" id="{9406C9A9-4C09-4BD9-A112-5315F89701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2288" y="1268760"/>
            <a:ext cx="2629912" cy="1872000"/>
          </a:xfrm>
          <a:prstGeom prst="rect">
            <a:avLst/>
          </a:prstGeom>
          <a:noFill/>
        </p:spPr>
      </p:pic>
      <p:pic>
        <p:nvPicPr>
          <p:cNvPr id="5" name="Рисунок 4">
            <a:extLst>
              <a:ext uri="{FF2B5EF4-FFF2-40B4-BE49-F238E27FC236}">
                <a16:creationId xmlns:a16="http://schemas.microsoft.com/office/drawing/2014/main" id="{EA415301-775C-4411-A8C8-6812F5AFF7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517" y="3645232"/>
            <a:ext cx="2607683" cy="1872000"/>
          </a:xfrm>
          <a:prstGeom prst="rect">
            <a:avLst/>
          </a:prstGeom>
          <a:noFill/>
        </p:spPr>
      </p:pic>
      <p:pic>
        <p:nvPicPr>
          <p:cNvPr id="6" name="Рисунок 5">
            <a:extLst>
              <a:ext uri="{FF2B5EF4-FFF2-40B4-BE49-F238E27FC236}">
                <a16:creationId xmlns:a16="http://schemas.microsoft.com/office/drawing/2014/main" id="{E1BA0433-65E3-4090-872D-4BB69C46ED7D}"/>
              </a:ext>
            </a:extLst>
          </p:cNvPr>
          <p:cNvPicPr>
            <a:picLocks noChangeAspect="1"/>
          </p:cNvPicPr>
          <p:nvPr/>
        </p:nvPicPr>
        <p:blipFill>
          <a:blip r:embed="rId4"/>
          <a:stretch>
            <a:fillRect/>
          </a:stretch>
        </p:blipFill>
        <p:spPr>
          <a:xfrm>
            <a:off x="6439857" y="1268760"/>
            <a:ext cx="2596639" cy="1872000"/>
          </a:xfrm>
          <a:prstGeom prst="rect">
            <a:avLst/>
          </a:prstGeom>
        </p:spPr>
      </p:pic>
      <p:pic>
        <p:nvPicPr>
          <p:cNvPr id="7" name="Рисунок 6">
            <a:extLst>
              <a:ext uri="{FF2B5EF4-FFF2-40B4-BE49-F238E27FC236}">
                <a16:creationId xmlns:a16="http://schemas.microsoft.com/office/drawing/2014/main" id="{582EA0A1-A1A1-41D1-A7F2-88C4BFEE8DA4}"/>
              </a:ext>
            </a:extLst>
          </p:cNvPr>
          <p:cNvPicPr>
            <a:picLocks noChangeAspect="1"/>
          </p:cNvPicPr>
          <p:nvPr/>
        </p:nvPicPr>
        <p:blipFill>
          <a:blip r:embed="rId5"/>
          <a:stretch>
            <a:fillRect/>
          </a:stretch>
        </p:blipFill>
        <p:spPr>
          <a:xfrm>
            <a:off x="6440632" y="3645232"/>
            <a:ext cx="2595864" cy="1872000"/>
          </a:xfrm>
          <a:prstGeom prst="rect">
            <a:avLst/>
          </a:prstGeom>
        </p:spPr>
      </p:pic>
      <p:sp>
        <p:nvSpPr>
          <p:cNvPr id="8" name="Прямокутник 7">
            <a:extLst>
              <a:ext uri="{FF2B5EF4-FFF2-40B4-BE49-F238E27FC236}">
                <a16:creationId xmlns:a16="http://schemas.microsoft.com/office/drawing/2014/main" id="{49E628B6-C4EA-476D-8152-DDC7394E9BC0}"/>
              </a:ext>
            </a:extLst>
          </p:cNvPr>
          <p:cNvSpPr/>
          <p:nvPr/>
        </p:nvSpPr>
        <p:spPr>
          <a:xfrm>
            <a:off x="4355976" y="5877272"/>
            <a:ext cx="4032448" cy="523220"/>
          </a:xfrm>
          <a:prstGeom prst="rect">
            <a:avLst/>
          </a:prstGeom>
        </p:spPr>
        <p:txBody>
          <a:bodyPr wrap="square">
            <a:spAutoFit/>
          </a:bodyPr>
          <a:lstStyle/>
          <a:p>
            <a:pPr algn="ctr"/>
            <a:r>
              <a:rPr lang="en-GB" sz="1400" b="1" dirty="0"/>
              <a:t>Fracture surfaces of the operated steel specimens after the Charpy testing</a:t>
            </a:r>
            <a:endParaRPr lang="ru-RU" sz="1400" b="1" dirty="0"/>
          </a:p>
        </p:txBody>
      </p:sp>
      <p:pic>
        <p:nvPicPr>
          <p:cNvPr id="9" name="Picture 2">
            <a:extLst>
              <a:ext uri="{FF2B5EF4-FFF2-40B4-BE49-F238E27FC236}">
                <a16:creationId xmlns:a16="http://schemas.microsoft.com/office/drawing/2014/main" id="{FFDC6025-01CA-4715-8BD3-6A0A8B95EF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Chart 2">
            <a:extLst>
              <a:ext uri="{FF2B5EF4-FFF2-40B4-BE49-F238E27FC236}">
                <a16:creationId xmlns:a16="http://schemas.microsoft.com/office/drawing/2014/main" id="{6E2D4DF0-A74F-442B-BDA7-BDAFE7C98C59}"/>
              </a:ext>
            </a:extLst>
          </p:cNvPr>
          <p:cNvGraphicFramePr>
            <a:graphicFrameLocks/>
          </p:cNvGraphicFramePr>
          <p:nvPr>
            <p:extLst>
              <p:ext uri="{D42A27DB-BD31-4B8C-83A1-F6EECF244321}">
                <p14:modId xmlns:p14="http://schemas.microsoft.com/office/powerpoint/2010/main" val="2449865564"/>
              </p:ext>
            </p:extLst>
          </p:nvPr>
        </p:nvGraphicFramePr>
        <p:xfrm>
          <a:off x="179512" y="3284984"/>
          <a:ext cx="3528392" cy="28083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Таблиця 10">
            <a:extLst>
              <a:ext uri="{FF2B5EF4-FFF2-40B4-BE49-F238E27FC236}">
                <a16:creationId xmlns:a16="http://schemas.microsoft.com/office/drawing/2014/main" id="{6FC863BE-8A30-4745-A10A-48CE15167FF5}"/>
              </a:ext>
            </a:extLst>
          </p:cNvPr>
          <p:cNvGraphicFramePr>
            <a:graphicFrameLocks noGrp="1"/>
          </p:cNvGraphicFramePr>
          <p:nvPr>
            <p:extLst>
              <p:ext uri="{D42A27DB-BD31-4B8C-83A1-F6EECF244321}">
                <p14:modId xmlns:p14="http://schemas.microsoft.com/office/powerpoint/2010/main" val="2573948242"/>
              </p:ext>
            </p:extLst>
          </p:nvPr>
        </p:nvGraphicFramePr>
        <p:xfrm>
          <a:off x="107504" y="1556792"/>
          <a:ext cx="3528393" cy="1650426"/>
        </p:xfrm>
        <a:graphic>
          <a:graphicData uri="http://schemas.openxmlformats.org/drawingml/2006/table">
            <a:tbl>
              <a:tblPr firstRow="1" firstCol="1" lastRow="1" lastCol="1" bandRow="1" bandCol="1"/>
              <a:tblGrid>
                <a:gridCol w="1051010">
                  <a:extLst>
                    <a:ext uri="{9D8B030D-6E8A-4147-A177-3AD203B41FA5}">
                      <a16:colId xmlns:a16="http://schemas.microsoft.com/office/drawing/2014/main" val="2843956759"/>
                    </a:ext>
                  </a:extLst>
                </a:gridCol>
                <a:gridCol w="1207161">
                  <a:extLst>
                    <a:ext uri="{9D8B030D-6E8A-4147-A177-3AD203B41FA5}">
                      <a16:colId xmlns:a16="http://schemas.microsoft.com/office/drawing/2014/main" val="1615055474"/>
                    </a:ext>
                  </a:extLst>
                </a:gridCol>
                <a:gridCol w="635111">
                  <a:extLst>
                    <a:ext uri="{9D8B030D-6E8A-4147-A177-3AD203B41FA5}">
                      <a16:colId xmlns:a16="http://schemas.microsoft.com/office/drawing/2014/main" val="3622376427"/>
                    </a:ext>
                  </a:extLst>
                </a:gridCol>
                <a:gridCol w="635111">
                  <a:extLst>
                    <a:ext uri="{9D8B030D-6E8A-4147-A177-3AD203B41FA5}">
                      <a16:colId xmlns:a16="http://schemas.microsoft.com/office/drawing/2014/main" val="2159030930"/>
                    </a:ext>
                  </a:extLst>
                </a:gridCol>
              </a:tblGrid>
              <a:tr h="496898">
                <a:tc>
                  <a:txBody>
                    <a:bodyPr/>
                    <a:lstStyle/>
                    <a:p>
                      <a:pPr algn="ctr">
                        <a:lnSpc>
                          <a:spcPct val="100000"/>
                        </a:lnSpc>
                        <a:spcAft>
                          <a:spcPts val="0"/>
                        </a:spcAft>
                      </a:pPr>
                      <a:r>
                        <a:rPr lang="en-GB" sz="1450" b="1" dirty="0">
                          <a:effectLst/>
                          <a:latin typeface="Times New Roman" panose="02020603050405020304" pitchFamily="18" charset="0"/>
                          <a:ea typeface="SimSun" panose="02010600030101010101" pitchFamily="2" charset="-122"/>
                        </a:rPr>
                        <a:t>Steel state</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tabLst/>
                      </a:pPr>
                      <a:r>
                        <a:rPr lang="en-GB" sz="1450" b="1" dirty="0">
                          <a:effectLst/>
                          <a:latin typeface="Times New Roman" panose="02020603050405020304" pitchFamily="18" charset="0"/>
                          <a:ea typeface="SimSun" panose="02010600030101010101" pitchFamily="2" charset="-122"/>
                        </a:rPr>
                        <a:t>Specimen type</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50" b="1" kern="1200" baseline="0" dirty="0">
                          <a:solidFill>
                            <a:schemeClr val="tx1"/>
                          </a:solidFill>
                          <a:latin typeface="Times New Roman" panose="02020603050405020304" pitchFamily="18" charset="0"/>
                          <a:ea typeface="+mn-ea"/>
                          <a:cs typeface="Times New Roman" panose="02020603050405020304" pitchFamily="18" charset="0"/>
                        </a:rPr>
                        <a:t>KCV, J/cm</a:t>
                      </a:r>
                      <a:r>
                        <a:rPr lang="en-US" sz="1450" b="1" kern="1200" baseline="30000" dirty="0">
                          <a:solidFill>
                            <a:schemeClr val="tx1"/>
                          </a:solidFill>
                          <a:latin typeface="Times New Roman" panose="02020603050405020304" pitchFamily="18" charset="0"/>
                          <a:ea typeface="+mn-ea"/>
                          <a:cs typeface="Times New Roman" panose="02020603050405020304" pitchFamily="18" charset="0"/>
                        </a:rPr>
                        <a:t>2</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50" b="1" i="1" kern="1200" baseline="0" dirty="0">
                          <a:solidFill>
                            <a:schemeClr val="tx1"/>
                          </a:solidFill>
                          <a:latin typeface="Times New Roman" panose="02020603050405020304" pitchFamily="18" charset="0"/>
                          <a:ea typeface="+mn-ea"/>
                          <a:cs typeface="Times New Roman" panose="02020603050405020304" pitchFamily="18" charset="0"/>
                        </a:rPr>
                        <a:t>J</a:t>
                      </a:r>
                      <a:r>
                        <a:rPr lang="en-GB" sz="1450" b="1" i="1" kern="1200" baseline="-25000" dirty="0" err="1">
                          <a:solidFill>
                            <a:schemeClr val="tx1"/>
                          </a:solidFill>
                          <a:latin typeface="Times New Roman" panose="02020603050405020304" pitchFamily="18" charset="0"/>
                          <a:ea typeface="+mn-ea"/>
                          <a:cs typeface="Times New Roman" panose="02020603050405020304" pitchFamily="18" charset="0"/>
                        </a:rPr>
                        <a:t>cr</a:t>
                      </a:r>
                      <a:r>
                        <a:rPr kumimoji="0" lang="en-GB" sz="1450" b="1" i="0" u="none" strike="noStrike" cap="none" normalizeH="0" baseline="0" dirty="0">
                          <a:ln>
                            <a:noFill/>
                          </a:ln>
                          <a:solidFill>
                            <a:schemeClr val="bg1">
                              <a:lumMod val="10000"/>
                            </a:schemeClr>
                          </a:solidFill>
                          <a:effectLst/>
                          <a:latin typeface="Times New Roman" panose="02020603050405020304" pitchFamily="18" charset="0"/>
                          <a:cs typeface="Times New Roman" panose="02020603050405020304" pitchFamily="18" charset="0"/>
                        </a:rPr>
                        <a:t>, </a:t>
                      </a:r>
                      <a:r>
                        <a:rPr lang="en-US" sz="1450" b="1" kern="1200" baseline="0" dirty="0">
                          <a:solidFill>
                            <a:schemeClr val="tx1"/>
                          </a:solidFill>
                          <a:latin typeface="Times New Roman" panose="02020603050405020304" pitchFamily="18" charset="0"/>
                          <a:ea typeface="+mn-ea"/>
                          <a:cs typeface="Times New Roman" panose="02020603050405020304" pitchFamily="18" charset="0"/>
                        </a:rPr>
                        <a:t>N/mm</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914131"/>
                  </a:ext>
                </a:extLst>
              </a:tr>
              <a:tr h="288382">
                <a:tc rowSpan="2">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As-delivered</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Longitudinal</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129</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215.0</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581101"/>
                  </a:ext>
                </a:extLst>
              </a:tr>
              <a:tr h="288382">
                <a:tc vMerge="1">
                  <a:txBody>
                    <a:bodyPr/>
                    <a:lstStyle/>
                    <a:p>
                      <a:endParaRPr lang="ru-RU"/>
                    </a:p>
                  </a:txBody>
                  <a:tcPr/>
                </a:tc>
                <a:tc>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Transversal</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71</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72.3</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38261"/>
                  </a:ext>
                </a:extLst>
              </a:tr>
              <a:tr h="288382">
                <a:tc rowSpan="2">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Post-operated</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Longitudinal</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103</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108.0</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244873"/>
                  </a:ext>
                </a:extLst>
              </a:tr>
              <a:tr h="288382">
                <a:tc vMerge="1">
                  <a:txBody>
                    <a:bodyPr/>
                    <a:lstStyle/>
                    <a:p>
                      <a:endParaRPr lang="ru-RU"/>
                    </a:p>
                  </a:txBody>
                  <a:tcPr/>
                </a:tc>
                <a:tc>
                  <a:txBody>
                    <a:bodyPr/>
                    <a:lstStyle/>
                    <a:p>
                      <a:pPr>
                        <a:lnSpc>
                          <a:spcPct val="100000"/>
                        </a:lnSpc>
                        <a:spcAft>
                          <a:spcPts val="0"/>
                        </a:spcAft>
                      </a:pPr>
                      <a:r>
                        <a:rPr lang="en-GB" sz="1450" b="1" dirty="0">
                          <a:effectLst/>
                          <a:latin typeface="Times New Roman" panose="02020603050405020304" pitchFamily="18" charset="0"/>
                          <a:ea typeface="SimSun" panose="02010600030101010101" pitchFamily="2" charset="-122"/>
                        </a:rPr>
                        <a:t>Transversal</a:t>
                      </a:r>
                      <a:endParaRPr lang="ru-RU" sz="1450" b="1"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65</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450" b="1" dirty="0">
                          <a:solidFill>
                            <a:schemeClr val="tx1"/>
                          </a:solidFill>
                          <a:effectLst/>
                          <a:latin typeface="Times New Roman" panose="02020603050405020304" pitchFamily="18" charset="0"/>
                          <a:ea typeface="SimSun" panose="02010600030101010101" pitchFamily="2" charset="-122"/>
                        </a:rPr>
                        <a:t>81.4</a:t>
                      </a:r>
                      <a:endParaRPr lang="ru-RU" sz="1450" b="1"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2997529"/>
                  </a:ext>
                </a:extLst>
              </a:tr>
            </a:tbl>
          </a:graphicData>
        </a:graphic>
      </p:graphicFrame>
      <p:sp>
        <p:nvSpPr>
          <p:cNvPr id="12" name="Прямокутник 11">
            <a:extLst>
              <a:ext uri="{FF2B5EF4-FFF2-40B4-BE49-F238E27FC236}">
                <a16:creationId xmlns:a16="http://schemas.microsoft.com/office/drawing/2014/main" id="{A9968775-72AF-4E3E-9900-C03D971B40A8}"/>
              </a:ext>
            </a:extLst>
          </p:cNvPr>
          <p:cNvSpPr/>
          <p:nvPr/>
        </p:nvSpPr>
        <p:spPr>
          <a:xfrm>
            <a:off x="5364088" y="3140968"/>
            <a:ext cx="1933543" cy="307777"/>
          </a:xfrm>
          <a:prstGeom prst="rect">
            <a:avLst/>
          </a:prstGeom>
        </p:spPr>
        <p:txBody>
          <a:bodyPr wrap="none">
            <a:spAutoFit/>
          </a:bodyPr>
          <a:lstStyle/>
          <a:p>
            <a:r>
              <a:rPr lang="en-GB" sz="1400" b="1" dirty="0"/>
              <a:t>Longitudinal specimen</a:t>
            </a:r>
            <a:endParaRPr lang="ru-RU" sz="1400" dirty="0"/>
          </a:p>
        </p:txBody>
      </p:sp>
      <p:sp>
        <p:nvSpPr>
          <p:cNvPr id="13" name="Прямокутник 12">
            <a:extLst>
              <a:ext uri="{FF2B5EF4-FFF2-40B4-BE49-F238E27FC236}">
                <a16:creationId xmlns:a16="http://schemas.microsoft.com/office/drawing/2014/main" id="{1DBF28F0-C0AF-4C03-940B-B7B729B8FEFE}"/>
              </a:ext>
            </a:extLst>
          </p:cNvPr>
          <p:cNvSpPr/>
          <p:nvPr/>
        </p:nvSpPr>
        <p:spPr>
          <a:xfrm>
            <a:off x="5436096" y="5497487"/>
            <a:ext cx="1785553" cy="307777"/>
          </a:xfrm>
          <a:prstGeom prst="rect">
            <a:avLst/>
          </a:prstGeom>
        </p:spPr>
        <p:txBody>
          <a:bodyPr wrap="none">
            <a:spAutoFit/>
          </a:bodyPr>
          <a:lstStyle/>
          <a:p>
            <a:r>
              <a:rPr lang="en-GB" sz="1400" b="1" dirty="0"/>
              <a:t>Transverse specimen</a:t>
            </a:r>
            <a:endParaRPr lang="ru-RU" sz="1400" dirty="0"/>
          </a:p>
        </p:txBody>
      </p:sp>
      <p:sp>
        <p:nvSpPr>
          <p:cNvPr id="14" name="Rectangle 3">
            <a:extLst>
              <a:ext uri="{FF2B5EF4-FFF2-40B4-BE49-F238E27FC236}">
                <a16:creationId xmlns:a16="http://schemas.microsoft.com/office/drawing/2014/main" id="{9C94AD40-ACE7-4450-8303-4DD9E08DDA7B}"/>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6</a:t>
            </a:fld>
            <a:endParaRPr lang="uk-UA" altLang="en-US" sz="1500" b="1" dirty="0">
              <a:solidFill>
                <a:srgbClr val="460000"/>
              </a:solidFill>
              <a:latin typeface="Garamond" panose="02020404030301010803" pitchFamily="18" charset="0"/>
              <a:ea typeface="DFGothic-EB" panose="02010609010101010101" pitchFamily="1" charset="-128"/>
            </a:endParaRPr>
          </a:p>
        </p:txBody>
      </p:sp>
      <p:sp>
        <p:nvSpPr>
          <p:cNvPr id="16" name="Прямокутник 15">
            <a:extLst>
              <a:ext uri="{FF2B5EF4-FFF2-40B4-BE49-F238E27FC236}">
                <a16:creationId xmlns:a16="http://schemas.microsoft.com/office/drawing/2014/main" id="{5A40189B-C21A-462E-A950-B45C921D0959}"/>
              </a:ext>
            </a:extLst>
          </p:cNvPr>
          <p:cNvSpPr/>
          <p:nvPr/>
        </p:nvSpPr>
        <p:spPr>
          <a:xfrm>
            <a:off x="39847" y="1048083"/>
            <a:ext cx="3409164" cy="523220"/>
          </a:xfrm>
          <a:prstGeom prst="rect">
            <a:avLst/>
          </a:prstGeom>
        </p:spPr>
        <p:txBody>
          <a:bodyPr wrap="square">
            <a:spAutoFit/>
          </a:bodyPr>
          <a:lstStyle/>
          <a:p>
            <a:pPr lvl="0"/>
            <a:r>
              <a:rPr lang="en-GB" sz="1400" b="1" spc="-10" dirty="0">
                <a:ea typeface="SimSun" panose="02010600030101010101" pitchFamily="2" charset="-122"/>
              </a:rPr>
              <a:t>17H1S pipeline steel</a:t>
            </a:r>
            <a:r>
              <a:rPr lang="uk-UA" sz="1400" b="1" spc="-10" dirty="0">
                <a:ea typeface="SimSun" panose="02010600030101010101" pitchFamily="2" charset="-122"/>
              </a:rPr>
              <a:t> (0</a:t>
            </a:r>
            <a:r>
              <a:rPr lang="en-GB" sz="1400" b="1" spc="-10" dirty="0">
                <a:ea typeface="SimSun" panose="02010600030101010101" pitchFamily="2" charset="-122"/>
              </a:rPr>
              <a:t>.</a:t>
            </a:r>
            <a:r>
              <a:rPr lang="uk-UA" sz="1400" b="1" spc="-10" dirty="0">
                <a:ea typeface="SimSun" panose="02010600030101010101" pitchFamily="2" charset="-122"/>
              </a:rPr>
              <a:t>17</a:t>
            </a:r>
            <a:r>
              <a:rPr lang="en-GB" sz="1400" b="1" spc="-10" dirty="0">
                <a:ea typeface="SimSun" panose="02010600030101010101" pitchFamily="2" charset="-122"/>
              </a:rPr>
              <a:t>% C, 1.2% </a:t>
            </a:r>
            <a:r>
              <a:rPr lang="en-GB" sz="1400" b="1" spc="-10" dirty="0" err="1">
                <a:ea typeface="SimSun" panose="02010600030101010101" pitchFamily="2" charset="-122"/>
              </a:rPr>
              <a:t>Mn</a:t>
            </a:r>
            <a:r>
              <a:rPr lang="uk-UA" sz="1400" b="1" spc="-10" dirty="0">
                <a:ea typeface="SimSun" panose="02010600030101010101" pitchFamily="2" charset="-122"/>
              </a:rPr>
              <a:t>),</a:t>
            </a:r>
            <a:r>
              <a:rPr lang="en-US" sz="1400" b="1" spc="-10" dirty="0">
                <a:ea typeface="SimSun" panose="02010600030101010101" pitchFamily="2" charset="-122"/>
              </a:rPr>
              <a:t> </a:t>
            </a:r>
            <a:r>
              <a:rPr lang="en-GB" sz="1400" b="1" dirty="0">
                <a:solidFill>
                  <a:schemeClr val="bg1">
                    <a:lumMod val="10000"/>
                  </a:schemeClr>
                </a:solidFill>
                <a:cs typeface="Times New Roman" panose="02020603050405020304" pitchFamily="18" charset="0"/>
              </a:rPr>
              <a:t>eq. API 5L X52,</a:t>
            </a:r>
            <a:r>
              <a:rPr lang="uk-UA" sz="1400" b="1" spc="-10" dirty="0">
                <a:ea typeface="SimSun" panose="02010600030101010101" pitchFamily="2" charset="-122"/>
              </a:rPr>
              <a:t> </a:t>
            </a:r>
            <a:r>
              <a:rPr lang="en-GB" sz="1400" b="1" spc="-10" dirty="0">
                <a:ea typeface="SimSun" panose="02010600030101010101" pitchFamily="2" charset="-122"/>
              </a:rPr>
              <a:t>38</a:t>
            </a:r>
            <a:r>
              <a:rPr lang="en-GB" sz="1400" b="1" dirty="0"/>
              <a:t> years of operation </a:t>
            </a:r>
            <a:endParaRPr lang="uk-UA" sz="1400" b="1" dirty="0"/>
          </a:p>
        </p:txBody>
      </p:sp>
      <p:pic>
        <p:nvPicPr>
          <p:cNvPr id="17" name="Picture 2" descr="Inmech">
            <a:extLst>
              <a:ext uri="{FF2B5EF4-FFF2-40B4-BE49-F238E27FC236}">
                <a16:creationId xmlns:a16="http://schemas.microsoft.com/office/drawing/2014/main" id="{96EC914C-7805-475E-9A8F-FE8747C6FE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97678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57D1522-9B31-44F9-A290-7FF2111D09FA}"/>
              </a:ext>
            </a:extLst>
          </p:cNvPr>
          <p:cNvGraphicFramePr>
            <a:graphicFrameLocks/>
          </p:cNvGraphicFramePr>
          <p:nvPr>
            <p:extLst>
              <p:ext uri="{D42A27DB-BD31-4B8C-83A1-F6EECF244321}">
                <p14:modId xmlns:p14="http://schemas.microsoft.com/office/powerpoint/2010/main" val="2026160166"/>
              </p:ext>
            </p:extLst>
          </p:nvPr>
        </p:nvGraphicFramePr>
        <p:xfrm>
          <a:off x="5508104" y="1268760"/>
          <a:ext cx="3530600"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кутник 3">
            <a:extLst>
              <a:ext uri="{FF2B5EF4-FFF2-40B4-BE49-F238E27FC236}">
                <a16:creationId xmlns:a16="http://schemas.microsoft.com/office/drawing/2014/main" id="{4C5A2E78-58EF-46A9-93CC-8573C2255F33}"/>
              </a:ext>
            </a:extLst>
          </p:cNvPr>
          <p:cNvSpPr/>
          <p:nvPr/>
        </p:nvSpPr>
        <p:spPr>
          <a:xfrm>
            <a:off x="5652120" y="3573016"/>
            <a:ext cx="835485" cy="276999"/>
          </a:xfrm>
          <a:prstGeom prst="rect">
            <a:avLst/>
          </a:prstGeom>
        </p:spPr>
        <p:txBody>
          <a:bodyPr wrap="none">
            <a:spAutoFit/>
          </a:bodyPr>
          <a:lstStyle/>
          <a:p>
            <a:pPr algn="ctr">
              <a:lnSpc>
                <a:spcPct val="100000"/>
              </a:lnSpc>
              <a:spcAft>
                <a:spcPts val="0"/>
              </a:spcAft>
            </a:pPr>
            <a:r>
              <a:rPr lang="en-GB" b="1" dirty="0" err="1">
                <a:cs typeface="Times New Roman" panose="02020603050405020304" pitchFamily="18" charset="0"/>
              </a:rPr>
              <a:t>i</a:t>
            </a:r>
            <a:r>
              <a:rPr lang="uk-UA" b="1" dirty="0">
                <a:cs typeface="Times New Roman" panose="02020603050405020304" pitchFamily="18" charset="0"/>
              </a:rPr>
              <a:t>, </a:t>
            </a:r>
            <a:r>
              <a:rPr lang="en-GB" b="1" dirty="0">
                <a:cs typeface="Times New Roman" panose="02020603050405020304" pitchFamily="18" charset="0"/>
              </a:rPr>
              <a:t>mA</a:t>
            </a:r>
            <a:r>
              <a:rPr lang="uk-UA" b="1" dirty="0">
                <a:cs typeface="Times New Roman" panose="02020603050405020304" pitchFamily="18" charset="0"/>
              </a:rPr>
              <a:t>/</a:t>
            </a:r>
            <a:r>
              <a:rPr lang="en-GB" b="1" dirty="0">
                <a:cs typeface="Times New Roman" panose="02020603050405020304" pitchFamily="18" charset="0"/>
              </a:rPr>
              <a:t>cm</a:t>
            </a:r>
            <a:r>
              <a:rPr lang="uk-UA" b="1" baseline="30000" dirty="0">
                <a:cs typeface="Times New Roman" panose="02020603050405020304" pitchFamily="18" charset="0"/>
              </a:rPr>
              <a:t>2</a:t>
            </a:r>
            <a:endParaRPr lang="ru-RU" b="1" dirty="0">
              <a:ea typeface="SimSun" panose="02010600030101010101" pitchFamily="2" charset="-122"/>
              <a:cs typeface="Times New Roman" panose="02020603050405020304" pitchFamily="18" charset="0"/>
            </a:endParaRPr>
          </a:p>
        </p:txBody>
      </p:sp>
      <p:sp>
        <p:nvSpPr>
          <p:cNvPr id="6" name="Прямокутник 5">
            <a:extLst>
              <a:ext uri="{FF2B5EF4-FFF2-40B4-BE49-F238E27FC236}">
                <a16:creationId xmlns:a16="http://schemas.microsoft.com/office/drawing/2014/main" id="{A7AE5DBD-C248-450F-ACC1-47BB6C7BBC1E}"/>
              </a:ext>
            </a:extLst>
          </p:cNvPr>
          <p:cNvSpPr/>
          <p:nvPr/>
        </p:nvSpPr>
        <p:spPr>
          <a:xfrm>
            <a:off x="6588224" y="4653136"/>
            <a:ext cx="2736304" cy="523220"/>
          </a:xfrm>
          <a:prstGeom prst="rect">
            <a:avLst/>
          </a:prstGeom>
        </p:spPr>
        <p:txBody>
          <a:bodyPr wrap="square">
            <a:spAutoFit/>
          </a:bodyPr>
          <a:lstStyle/>
          <a:p>
            <a:pPr algn="ctr"/>
            <a:r>
              <a:rPr lang="en-GB" sz="1400" b="1" dirty="0">
                <a:ea typeface="SimSun" panose="02010600030101010101" pitchFamily="2" charset="-122"/>
              </a:rPr>
              <a:t>Hydrogen embrittlement susceptibility</a:t>
            </a:r>
            <a:endParaRPr lang="ru-RU" sz="1400" b="1" dirty="0">
              <a:ea typeface="SimSun" panose="02010600030101010101" pitchFamily="2" charset="-122"/>
            </a:endParaRPr>
          </a:p>
        </p:txBody>
      </p:sp>
      <p:pic>
        <p:nvPicPr>
          <p:cNvPr id="17" name="Picture 2">
            <a:extLst>
              <a:ext uri="{FF2B5EF4-FFF2-40B4-BE49-F238E27FC236}">
                <a16:creationId xmlns:a16="http://schemas.microsoft.com/office/drawing/2014/main" id="{6667B6C5-ECB5-4E28-85A6-2B0722D81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6">
            <a:extLst>
              <a:ext uri="{FF2B5EF4-FFF2-40B4-BE49-F238E27FC236}">
                <a16:creationId xmlns:a16="http://schemas.microsoft.com/office/drawing/2014/main" id="{14779CE2-F348-4CBE-B165-0C0C132952FB}"/>
              </a:ext>
            </a:extLst>
          </p:cNvPr>
          <p:cNvSpPr/>
          <p:nvPr/>
        </p:nvSpPr>
        <p:spPr>
          <a:xfrm>
            <a:off x="107504" y="980728"/>
            <a:ext cx="4032448" cy="1092607"/>
          </a:xfrm>
          <a:prstGeom prst="rect">
            <a:avLst/>
          </a:prstGeom>
        </p:spPr>
        <p:txBody>
          <a:bodyPr wrap="square">
            <a:spAutoFit/>
          </a:bodyPr>
          <a:lstStyle/>
          <a:p>
            <a:pPr lvl="0"/>
            <a:r>
              <a:rPr lang="en-US" sz="1300" b="1" dirty="0"/>
              <a:t>Hydrogen pre-charging:</a:t>
            </a:r>
          </a:p>
          <a:p>
            <a:pPr lvl="0"/>
            <a:r>
              <a:rPr lang="en-US" sz="1300" b="1" dirty="0"/>
              <a:t>Electrolyte – H</a:t>
            </a:r>
            <a:r>
              <a:rPr lang="en-US" sz="1300" b="1" baseline="-25000" dirty="0"/>
              <a:t>2</a:t>
            </a:r>
            <a:r>
              <a:rPr lang="en-US" sz="1300" b="1" dirty="0"/>
              <a:t>SO</a:t>
            </a:r>
            <a:r>
              <a:rPr lang="en-US" sz="1300" b="1" baseline="-25000" dirty="0"/>
              <a:t>4</a:t>
            </a:r>
            <a:r>
              <a:rPr lang="en-US" sz="1300" b="1" dirty="0"/>
              <a:t> (pH1) + </a:t>
            </a:r>
            <a:r>
              <a:rPr lang="en-GB" sz="1300" b="1" dirty="0"/>
              <a:t>10 g/l thiourea (NH</a:t>
            </a:r>
            <a:r>
              <a:rPr lang="en-GB" sz="1300" b="1" baseline="-25000" dirty="0"/>
              <a:t>2</a:t>
            </a:r>
            <a:r>
              <a:rPr lang="en-GB" sz="1300" b="1" dirty="0"/>
              <a:t>)</a:t>
            </a:r>
            <a:r>
              <a:rPr lang="en-GB" sz="1300" b="1" baseline="-25000" dirty="0"/>
              <a:t>2</a:t>
            </a:r>
            <a:r>
              <a:rPr lang="en-GB" sz="1300" b="1" dirty="0"/>
              <a:t>CS </a:t>
            </a:r>
            <a:endParaRPr lang="en-US" sz="1300" b="1" dirty="0"/>
          </a:p>
          <a:p>
            <a:pPr lvl="0"/>
            <a:r>
              <a:rPr lang="en-US" sz="1300" b="1" dirty="0"/>
              <a:t>1) </a:t>
            </a:r>
            <a:r>
              <a:rPr lang="en-US" sz="1300" b="1" dirty="0" err="1"/>
              <a:t>i</a:t>
            </a:r>
            <a:r>
              <a:rPr lang="uk-UA" sz="1300" b="1" dirty="0"/>
              <a:t> </a:t>
            </a:r>
            <a:r>
              <a:rPr lang="en-GB" sz="1300" b="1" dirty="0"/>
              <a:t> </a:t>
            </a:r>
            <a:r>
              <a:rPr lang="uk-UA" sz="1300" b="1" dirty="0"/>
              <a:t>= </a:t>
            </a:r>
            <a:r>
              <a:rPr lang="en-GB" sz="1300" b="1" dirty="0"/>
              <a:t>0.05 m</a:t>
            </a:r>
            <a:r>
              <a:rPr lang="uk-UA" sz="1300" b="1" dirty="0"/>
              <a:t>A/</a:t>
            </a:r>
            <a:r>
              <a:rPr lang="en-GB" sz="1300" b="1" dirty="0"/>
              <a:t>c</a:t>
            </a:r>
            <a:r>
              <a:rPr lang="uk-UA" sz="1300" b="1" dirty="0"/>
              <a:t>m</a:t>
            </a:r>
            <a:r>
              <a:rPr lang="uk-UA" sz="1300" b="1" baseline="30000" dirty="0"/>
              <a:t>2</a:t>
            </a:r>
            <a:r>
              <a:rPr lang="ru-RU" sz="1300" b="1" dirty="0"/>
              <a:t> </a:t>
            </a:r>
            <a:r>
              <a:rPr lang="en-GB" sz="1300" b="1" dirty="0"/>
              <a:t>(moderate mode) </a:t>
            </a:r>
          </a:p>
          <a:p>
            <a:pPr lvl="0"/>
            <a:r>
              <a:rPr lang="en-US" sz="1300" b="1" dirty="0"/>
              <a:t>2) </a:t>
            </a:r>
            <a:r>
              <a:rPr lang="en-US" sz="1300" b="1" dirty="0" err="1"/>
              <a:t>i</a:t>
            </a:r>
            <a:r>
              <a:rPr lang="uk-UA" sz="1300" b="1" dirty="0"/>
              <a:t> </a:t>
            </a:r>
            <a:r>
              <a:rPr lang="en-GB" sz="1300" b="1" dirty="0"/>
              <a:t> </a:t>
            </a:r>
            <a:r>
              <a:rPr lang="uk-UA" sz="1300" b="1" dirty="0"/>
              <a:t>= </a:t>
            </a:r>
            <a:r>
              <a:rPr lang="en-GB" sz="1300" b="1" dirty="0"/>
              <a:t>1</a:t>
            </a:r>
            <a:r>
              <a:rPr lang="uk-UA" sz="1300" b="1" dirty="0"/>
              <a:t> </a:t>
            </a:r>
            <a:r>
              <a:rPr lang="en-GB" sz="1300" b="1" dirty="0"/>
              <a:t>m</a:t>
            </a:r>
            <a:r>
              <a:rPr lang="uk-UA" sz="1300" b="1" dirty="0"/>
              <a:t>A/</a:t>
            </a:r>
            <a:r>
              <a:rPr lang="en-GB" sz="1300" b="1" dirty="0"/>
              <a:t>c</a:t>
            </a:r>
            <a:r>
              <a:rPr lang="uk-UA" sz="1300" b="1" dirty="0"/>
              <a:t>m</a:t>
            </a:r>
            <a:r>
              <a:rPr lang="uk-UA" sz="1300" b="1" baseline="30000" dirty="0"/>
              <a:t>2</a:t>
            </a:r>
            <a:r>
              <a:rPr lang="ru-RU" sz="1300" b="1" dirty="0"/>
              <a:t> </a:t>
            </a:r>
            <a:r>
              <a:rPr lang="en-GB" sz="1300" b="1" dirty="0"/>
              <a:t>(intensive mode)</a:t>
            </a:r>
          </a:p>
          <a:p>
            <a:pPr lvl="0"/>
            <a:r>
              <a:rPr lang="en-GB" sz="1300" b="1" dirty="0"/>
              <a:t>Duration -  120 h</a:t>
            </a:r>
            <a:endParaRPr lang="uk-UA" sz="1300" dirty="0"/>
          </a:p>
        </p:txBody>
      </p:sp>
      <p:pic>
        <p:nvPicPr>
          <p:cNvPr id="19" name="Рисунок 18">
            <a:extLst>
              <a:ext uri="{FF2B5EF4-FFF2-40B4-BE49-F238E27FC236}">
                <a16:creationId xmlns:a16="http://schemas.microsoft.com/office/drawing/2014/main" id="{B0C3D548-C105-47B2-9DBA-24518821F23B}"/>
              </a:ext>
            </a:extLst>
          </p:cNvPr>
          <p:cNvPicPr>
            <a:picLocks noChangeAspect="1"/>
          </p:cNvPicPr>
          <p:nvPr/>
        </p:nvPicPr>
        <p:blipFill>
          <a:blip r:embed="rId4"/>
          <a:stretch>
            <a:fillRect/>
          </a:stretch>
        </p:blipFill>
        <p:spPr>
          <a:xfrm>
            <a:off x="1547664" y="2276872"/>
            <a:ext cx="1776000" cy="1332000"/>
          </a:xfrm>
          <a:prstGeom prst="rect">
            <a:avLst/>
          </a:prstGeom>
        </p:spPr>
      </p:pic>
      <p:sp>
        <p:nvSpPr>
          <p:cNvPr id="20" name="Прямокутник 19">
            <a:extLst>
              <a:ext uri="{FF2B5EF4-FFF2-40B4-BE49-F238E27FC236}">
                <a16:creationId xmlns:a16="http://schemas.microsoft.com/office/drawing/2014/main" id="{93108ABD-EEB9-4F02-8588-78242594BEA7}"/>
              </a:ext>
            </a:extLst>
          </p:cNvPr>
          <p:cNvSpPr/>
          <p:nvPr/>
        </p:nvSpPr>
        <p:spPr>
          <a:xfrm>
            <a:off x="2123728" y="3789040"/>
            <a:ext cx="2304256" cy="307777"/>
          </a:xfrm>
          <a:prstGeom prst="rect">
            <a:avLst/>
          </a:prstGeom>
        </p:spPr>
        <p:txBody>
          <a:bodyPr wrap="square">
            <a:spAutoFit/>
          </a:bodyPr>
          <a:lstStyle/>
          <a:p>
            <a:pPr algn="ctr"/>
            <a:r>
              <a:rPr lang="en-GB" sz="1400" b="1" dirty="0">
                <a:cs typeface="Times New Roman" panose="02020603050405020304" pitchFamily="18" charset="0"/>
              </a:rPr>
              <a:t>Post-operated steel</a:t>
            </a:r>
            <a:endParaRPr lang="ru-RU" sz="1400" dirty="0"/>
          </a:p>
        </p:txBody>
      </p:sp>
      <p:pic>
        <p:nvPicPr>
          <p:cNvPr id="22" name="Рисунок 21" descr="I:\Conference, statti, патенти, нормативні документи\2024\Джукіч\Рецензування\Фініш_рецензування\Створити папку\Рисунок2b.jpg">
            <a:extLst>
              <a:ext uri="{FF2B5EF4-FFF2-40B4-BE49-F238E27FC236}">
                <a16:creationId xmlns:a16="http://schemas.microsoft.com/office/drawing/2014/main" id="{3F6B8A5B-1DD4-4044-91EC-7B6E068248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276872"/>
            <a:ext cx="1775449" cy="1332000"/>
          </a:xfrm>
          <a:prstGeom prst="rect">
            <a:avLst/>
          </a:prstGeom>
          <a:noFill/>
          <a:ln>
            <a:noFill/>
          </a:ln>
        </p:spPr>
      </p:pic>
      <p:pic>
        <p:nvPicPr>
          <p:cNvPr id="23" name="Рисунок 22" descr="D:\Olha\S 2024\EFA_NFD\Review_13_03_2024\Fig 1d (1).tif">
            <a:extLst>
              <a:ext uri="{FF2B5EF4-FFF2-40B4-BE49-F238E27FC236}">
                <a16:creationId xmlns:a16="http://schemas.microsoft.com/office/drawing/2014/main" id="{21321008-6001-4A4F-A8AB-56D7162B70C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4365104"/>
            <a:ext cx="1749480" cy="1404000"/>
          </a:xfrm>
          <a:prstGeom prst="rect">
            <a:avLst/>
          </a:prstGeom>
          <a:noFill/>
          <a:ln>
            <a:noFill/>
          </a:ln>
        </p:spPr>
      </p:pic>
      <p:sp>
        <p:nvSpPr>
          <p:cNvPr id="24" name="Прямокутник 23">
            <a:extLst>
              <a:ext uri="{FF2B5EF4-FFF2-40B4-BE49-F238E27FC236}">
                <a16:creationId xmlns:a16="http://schemas.microsoft.com/office/drawing/2014/main" id="{1861CC76-919E-4D9C-AFAF-C1A86BD2EDA7}"/>
              </a:ext>
            </a:extLst>
          </p:cNvPr>
          <p:cNvSpPr/>
          <p:nvPr/>
        </p:nvSpPr>
        <p:spPr>
          <a:xfrm>
            <a:off x="0" y="3645024"/>
            <a:ext cx="1303498" cy="376834"/>
          </a:xfrm>
          <a:prstGeom prst="rect">
            <a:avLst/>
          </a:prstGeom>
        </p:spPr>
        <p:txBody>
          <a:bodyPr wrap="none">
            <a:spAutoFit/>
          </a:bodyPr>
          <a:lstStyle/>
          <a:p>
            <a:pPr lvl="0" algn="ctr" eaLnBrk="1" hangingPunct="1">
              <a:lnSpc>
                <a:spcPct val="150000"/>
              </a:lnSpc>
            </a:pPr>
            <a:r>
              <a:rPr lang="en-GB" sz="1400" b="1" dirty="0">
                <a:solidFill>
                  <a:srgbClr val="1C1C72"/>
                </a:solidFill>
                <a:cs typeface="Times New Roman" pitchFamily="18" charset="0"/>
              </a:rPr>
              <a:t>H pre-charged</a:t>
            </a:r>
            <a:endParaRPr lang="ru-RU" sz="1400" b="1" dirty="0">
              <a:solidFill>
                <a:srgbClr val="1C1C72"/>
              </a:solidFill>
              <a:cs typeface="Times New Roman" pitchFamily="18" charset="0"/>
            </a:endParaRPr>
          </a:p>
        </p:txBody>
      </p:sp>
      <p:sp>
        <p:nvSpPr>
          <p:cNvPr id="25" name="Rectangle 3">
            <a:extLst>
              <a:ext uri="{FF2B5EF4-FFF2-40B4-BE49-F238E27FC236}">
                <a16:creationId xmlns:a16="http://schemas.microsoft.com/office/drawing/2014/main" id="{9E28DD27-10A5-417E-80FC-DD7E7F53CBEF}"/>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7</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27" name="Picture 2" descr="Inmech">
            <a:extLst>
              <a:ext uri="{FF2B5EF4-FFF2-40B4-BE49-F238E27FC236}">
                <a16:creationId xmlns:a16="http://schemas.microsoft.com/office/drawing/2014/main" id="{BABFCC11-6101-4711-B3F4-FF24BF99AD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
        <p:nvSpPr>
          <p:cNvPr id="28" name="Прямокутник 27">
            <a:extLst>
              <a:ext uri="{FF2B5EF4-FFF2-40B4-BE49-F238E27FC236}">
                <a16:creationId xmlns:a16="http://schemas.microsoft.com/office/drawing/2014/main" id="{8C385599-017C-4E0B-90D3-A5AD5382BE08}"/>
              </a:ext>
            </a:extLst>
          </p:cNvPr>
          <p:cNvSpPr/>
          <p:nvPr/>
        </p:nvSpPr>
        <p:spPr>
          <a:xfrm>
            <a:off x="431541" y="220578"/>
            <a:ext cx="8280918" cy="400110"/>
          </a:xfrm>
          <a:prstGeom prst="rect">
            <a:avLst/>
          </a:prstGeom>
        </p:spPr>
        <p:txBody>
          <a:bodyPr wrap="square">
            <a:spAutoFit/>
          </a:bodyPr>
          <a:lstStyle/>
          <a:p>
            <a:pPr algn="ctr"/>
            <a:r>
              <a:rPr lang="en-US" sz="2000" b="1" dirty="0">
                <a:solidFill>
                  <a:srgbClr val="002060"/>
                </a:solidFill>
                <a:cs typeface="Times New Roman" panose="02020603050405020304" pitchFamily="18" charset="0"/>
              </a:rPr>
              <a:t>Hydrogen embrittlement susceptibility</a:t>
            </a:r>
          </a:p>
        </p:txBody>
      </p:sp>
      <p:graphicFrame>
        <p:nvGraphicFramePr>
          <p:cNvPr id="45" name="Об'єкт 5">
            <a:extLst>
              <a:ext uri="{FF2B5EF4-FFF2-40B4-BE49-F238E27FC236}">
                <a16:creationId xmlns:a16="http://schemas.microsoft.com/office/drawing/2014/main" id="{5FCC9AB0-1D71-46C8-A48C-C80A114FABDE}"/>
              </a:ext>
            </a:extLst>
          </p:cNvPr>
          <p:cNvGraphicFramePr>
            <a:graphicFrameLocks noChangeAspect="1"/>
          </p:cNvGraphicFramePr>
          <p:nvPr>
            <p:extLst>
              <p:ext uri="{D42A27DB-BD31-4B8C-83A1-F6EECF244321}">
                <p14:modId xmlns:p14="http://schemas.microsoft.com/office/powerpoint/2010/main" val="2023234099"/>
              </p:ext>
            </p:extLst>
          </p:nvPr>
        </p:nvGraphicFramePr>
        <p:xfrm>
          <a:off x="6951662" y="5157192"/>
          <a:ext cx="2192338" cy="593725"/>
        </p:xfrm>
        <a:graphic>
          <a:graphicData uri="http://schemas.openxmlformats.org/presentationml/2006/ole">
            <mc:AlternateContent xmlns:mc="http://schemas.openxmlformats.org/markup-compatibility/2006">
              <mc:Choice xmlns:v="urn:schemas-microsoft-com:vml" Requires="v">
                <p:oleObj name="Equation" r:id="rId8" imgW="1295280" imgH="342720" progId="Equation.DSMT4">
                  <p:embed/>
                </p:oleObj>
              </mc:Choice>
              <mc:Fallback>
                <p:oleObj name="Equation" r:id="rId8" imgW="1295280" imgH="342720" progId="Equation.DSMT4">
                  <p:embed/>
                  <p:pic>
                    <p:nvPicPr>
                      <p:cNvPr id="8" name="Об'єкт 5">
                        <a:extLst>
                          <a:ext uri="{FF2B5EF4-FFF2-40B4-BE49-F238E27FC236}">
                            <a16:creationId xmlns:a16="http://schemas.microsoft.com/office/drawing/2014/main" id="{5112524A-0D56-4007-ADF7-6277EE67C125}"/>
                          </a:ext>
                        </a:extLst>
                      </p:cNvPr>
                      <p:cNvPicPr>
                        <a:picLocks noChangeAspect="1" noChangeArrowheads="1"/>
                      </p:cNvPicPr>
                      <p:nvPr/>
                    </p:nvPicPr>
                    <p:blipFill>
                      <a:blip r:embed="rId9"/>
                      <a:srcRect/>
                      <a:stretch>
                        <a:fillRect/>
                      </a:stretch>
                    </p:blipFill>
                    <p:spPr bwMode="auto">
                      <a:xfrm>
                        <a:off x="6951662" y="5157192"/>
                        <a:ext cx="2192338" cy="593725"/>
                      </a:xfrm>
                      <a:prstGeom prst="rect">
                        <a:avLst/>
                      </a:prstGeom>
                      <a:noFill/>
                    </p:spPr>
                  </p:pic>
                </p:oleObj>
              </mc:Fallback>
            </mc:AlternateContent>
          </a:graphicData>
        </a:graphic>
      </p:graphicFrame>
      <p:sp>
        <p:nvSpPr>
          <p:cNvPr id="46" name="Прямокутник 45">
            <a:extLst>
              <a:ext uri="{FF2B5EF4-FFF2-40B4-BE49-F238E27FC236}">
                <a16:creationId xmlns:a16="http://schemas.microsoft.com/office/drawing/2014/main" id="{31B2CD18-4A05-444B-B7DE-DD61DCDF8327}"/>
              </a:ext>
            </a:extLst>
          </p:cNvPr>
          <p:cNvSpPr/>
          <p:nvPr/>
        </p:nvSpPr>
        <p:spPr>
          <a:xfrm>
            <a:off x="107504" y="2420888"/>
            <a:ext cx="1440160" cy="738664"/>
          </a:xfrm>
          <a:prstGeom prst="rect">
            <a:avLst/>
          </a:prstGeom>
        </p:spPr>
        <p:txBody>
          <a:bodyPr wrap="square">
            <a:spAutoFit/>
          </a:bodyPr>
          <a:lstStyle/>
          <a:p>
            <a:pPr lvl="0" algn="ctr"/>
            <a:r>
              <a:rPr lang="en-US" sz="1400" b="1" dirty="0" err="1"/>
              <a:t>i</a:t>
            </a:r>
            <a:r>
              <a:rPr lang="uk-UA" sz="1400" b="1" dirty="0"/>
              <a:t> = </a:t>
            </a:r>
            <a:r>
              <a:rPr lang="en-GB" sz="1400" b="1" dirty="0"/>
              <a:t>0.05 m</a:t>
            </a:r>
            <a:r>
              <a:rPr lang="uk-UA" sz="1400" b="1" dirty="0"/>
              <a:t>A/</a:t>
            </a:r>
            <a:r>
              <a:rPr lang="en-GB" sz="1400" b="1" dirty="0"/>
              <a:t>c</a:t>
            </a:r>
            <a:r>
              <a:rPr lang="uk-UA" sz="1400" b="1" dirty="0"/>
              <a:t>m</a:t>
            </a:r>
            <a:r>
              <a:rPr lang="uk-UA" sz="1400" b="1" baseline="30000" dirty="0"/>
              <a:t>2</a:t>
            </a:r>
            <a:r>
              <a:rPr lang="ru-RU" sz="1400" b="1" dirty="0"/>
              <a:t> </a:t>
            </a:r>
            <a:r>
              <a:rPr lang="en-GB" sz="1400" b="1" dirty="0"/>
              <a:t> (moderate mode)</a:t>
            </a:r>
          </a:p>
        </p:txBody>
      </p:sp>
      <p:sp>
        <p:nvSpPr>
          <p:cNvPr id="47" name="Прямокутник 46">
            <a:extLst>
              <a:ext uri="{FF2B5EF4-FFF2-40B4-BE49-F238E27FC236}">
                <a16:creationId xmlns:a16="http://schemas.microsoft.com/office/drawing/2014/main" id="{2372937E-F1D5-4730-8374-82B3DC938BA9}"/>
              </a:ext>
            </a:extLst>
          </p:cNvPr>
          <p:cNvSpPr/>
          <p:nvPr/>
        </p:nvSpPr>
        <p:spPr>
          <a:xfrm>
            <a:off x="-25441" y="4797152"/>
            <a:ext cx="1368152" cy="738664"/>
          </a:xfrm>
          <a:prstGeom prst="rect">
            <a:avLst/>
          </a:prstGeom>
        </p:spPr>
        <p:txBody>
          <a:bodyPr wrap="square">
            <a:spAutoFit/>
          </a:bodyPr>
          <a:lstStyle/>
          <a:p>
            <a:pPr lvl="0" algn="ctr"/>
            <a:r>
              <a:rPr lang="en-US" sz="1400" b="1" dirty="0"/>
              <a:t> </a:t>
            </a:r>
            <a:r>
              <a:rPr lang="en-US" sz="1400" b="1" dirty="0" err="1"/>
              <a:t>i</a:t>
            </a:r>
            <a:r>
              <a:rPr lang="uk-UA" sz="1400" b="1" dirty="0"/>
              <a:t> =</a:t>
            </a:r>
            <a:r>
              <a:rPr lang="en-GB" sz="1400" b="1" dirty="0"/>
              <a:t> 1</a:t>
            </a:r>
            <a:r>
              <a:rPr lang="uk-UA" sz="1400" b="1" dirty="0"/>
              <a:t> </a:t>
            </a:r>
            <a:r>
              <a:rPr lang="en-GB" sz="1400" b="1" dirty="0"/>
              <a:t>m</a:t>
            </a:r>
            <a:r>
              <a:rPr lang="uk-UA" sz="1400" b="1" dirty="0"/>
              <a:t>A/</a:t>
            </a:r>
            <a:r>
              <a:rPr lang="en-GB" sz="1400" b="1" dirty="0"/>
              <a:t>c</a:t>
            </a:r>
            <a:r>
              <a:rPr lang="uk-UA" sz="1400" b="1" dirty="0"/>
              <a:t>m</a:t>
            </a:r>
            <a:r>
              <a:rPr lang="uk-UA" sz="1400" b="1" baseline="30000" dirty="0"/>
              <a:t>2</a:t>
            </a:r>
            <a:r>
              <a:rPr lang="ru-RU" sz="1400" b="1" dirty="0"/>
              <a:t> </a:t>
            </a:r>
            <a:r>
              <a:rPr lang="en-GB" sz="1400" b="1" dirty="0"/>
              <a:t>(intensive mode)</a:t>
            </a:r>
          </a:p>
        </p:txBody>
      </p:sp>
      <p:pic>
        <p:nvPicPr>
          <p:cNvPr id="48" name="Рисунок 47">
            <a:extLst>
              <a:ext uri="{FF2B5EF4-FFF2-40B4-BE49-F238E27FC236}">
                <a16:creationId xmlns:a16="http://schemas.microsoft.com/office/drawing/2014/main" id="{97FCED3A-71A2-4E76-8505-E8CEC6946736}"/>
              </a:ext>
            </a:extLst>
          </p:cNvPr>
          <p:cNvPicPr>
            <a:picLocks noChangeAspect="1"/>
          </p:cNvPicPr>
          <p:nvPr/>
        </p:nvPicPr>
        <p:blipFill rotWithShape="1">
          <a:blip r:embed="rId10"/>
          <a:srcRect t="15854" b="1740"/>
          <a:stretch/>
        </p:blipFill>
        <p:spPr bwMode="auto">
          <a:xfrm>
            <a:off x="1331640" y="4365104"/>
            <a:ext cx="1696135" cy="1404000"/>
          </a:xfrm>
          <a:prstGeom prst="rect">
            <a:avLst/>
          </a:prstGeom>
          <a:ln>
            <a:noFill/>
          </a:ln>
          <a:extLst>
            <a:ext uri="{53640926-AAD7-44D8-BBD7-CCE9431645EC}">
              <a14:shadowObscured xmlns:a14="http://schemas.microsoft.com/office/drawing/2010/main"/>
            </a:ext>
          </a:extLst>
        </p:spPr>
      </p:pic>
      <p:pic>
        <p:nvPicPr>
          <p:cNvPr id="49" name="Рисунок 48" descr="I:\Conference, statti, патенти, нормативні документи\2024\Джукіч\Рецензування\Фініш_рецензування\Створити папку\Рисунок2d.jpg">
            <a:extLst>
              <a:ext uri="{FF2B5EF4-FFF2-40B4-BE49-F238E27FC236}">
                <a16:creationId xmlns:a16="http://schemas.microsoft.com/office/drawing/2014/main" id="{925565DB-1C95-49FF-9060-373AC9A0908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8601"/>
          <a:stretch/>
        </p:blipFill>
        <p:spPr bwMode="auto">
          <a:xfrm>
            <a:off x="3131840" y="4365104"/>
            <a:ext cx="1713115" cy="1404000"/>
          </a:xfrm>
          <a:prstGeom prst="rect">
            <a:avLst/>
          </a:prstGeom>
          <a:noFill/>
          <a:ln>
            <a:noFill/>
          </a:ln>
          <a:extLst>
            <a:ext uri="{53640926-AAD7-44D8-BBD7-CCE9431645EC}">
              <a14:shadowObscured xmlns:a14="http://schemas.microsoft.com/office/drawing/2010/main"/>
            </a:ext>
          </a:extLst>
        </p:spPr>
      </p:pic>
      <p:sp>
        <p:nvSpPr>
          <p:cNvPr id="50" name="Прямокутник 49">
            <a:extLst>
              <a:ext uri="{FF2B5EF4-FFF2-40B4-BE49-F238E27FC236}">
                <a16:creationId xmlns:a16="http://schemas.microsoft.com/office/drawing/2014/main" id="{F3DA5F9C-905A-4460-9618-1752E5CDDBB0}"/>
              </a:ext>
            </a:extLst>
          </p:cNvPr>
          <p:cNvSpPr/>
          <p:nvPr/>
        </p:nvSpPr>
        <p:spPr>
          <a:xfrm>
            <a:off x="1259632" y="5949280"/>
            <a:ext cx="4968552" cy="523220"/>
          </a:xfrm>
          <a:prstGeom prst="rect">
            <a:avLst/>
          </a:prstGeom>
        </p:spPr>
        <p:txBody>
          <a:bodyPr wrap="square">
            <a:spAutoFit/>
          </a:bodyPr>
          <a:lstStyle/>
          <a:p>
            <a:pPr algn="ctr"/>
            <a:r>
              <a:rPr lang="en-GB" sz="1400" b="1" dirty="0">
                <a:cs typeface="Times New Roman" panose="02020603050405020304" pitchFamily="18" charset="0"/>
              </a:rPr>
              <a:t>Cracking of non-metallic inclusions and defects in the structure of the operated steel after hydrogen charging </a:t>
            </a:r>
            <a:endParaRPr lang="ru-RU" sz="1400" b="1" dirty="0">
              <a:cs typeface="Times New Roman" panose="02020603050405020304" pitchFamily="18" charset="0"/>
            </a:endParaRPr>
          </a:p>
        </p:txBody>
      </p:sp>
      <p:sp>
        <p:nvSpPr>
          <p:cNvPr id="29" name="Прямокутник 15">
            <a:extLst>
              <a:ext uri="{FF2B5EF4-FFF2-40B4-BE49-F238E27FC236}">
                <a16:creationId xmlns:a16="http://schemas.microsoft.com/office/drawing/2014/main" id="{5A40189B-C21A-462E-A950-B45C921D0959}"/>
              </a:ext>
            </a:extLst>
          </p:cNvPr>
          <p:cNvSpPr/>
          <p:nvPr/>
        </p:nvSpPr>
        <p:spPr>
          <a:xfrm>
            <a:off x="4185273" y="1033281"/>
            <a:ext cx="1686644" cy="830997"/>
          </a:xfrm>
          <a:prstGeom prst="rect">
            <a:avLst/>
          </a:prstGeom>
        </p:spPr>
        <p:txBody>
          <a:bodyPr wrap="square">
            <a:spAutoFit/>
          </a:bodyPr>
          <a:lstStyle/>
          <a:p>
            <a:pPr lvl="0"/>
            <a:r>
              <a:rPr lang="en-GB" b="1" spc="-10" dirty="0">
                <a:ea typeface="SimSun" panose="02010600030101010101" pitchFamily="2" charset="-122"/>
              </a:rPr>
              <a:t>17H1S pipeline steel</a:t>
            </a:r>
            <a:r>
              <a:rPr lang="uk-UA" b="1" spc="-10" dirty="0">
                <a:ea typeface="SimSun" panose="02010600030101010101" pitchFamily="2" charset="-122"/>
              </a:rPr>
              <a:t> (0</a:t>
            </a:r>
            <a:r>
              <a:rPr lang="en-GB" b="1" spc="-10" dirty="0">
                <a:ea typeface="SimSun" panose="02010600030101010101" pitchFamily="2" charset="-122"/>
              </a:rPr>
              <a:t>.</a:t>
            </a:r>
            <a:r>
              <a:rPr lang="uk-UA" b="1" spc="-10" dirty="0">
                <a:ea typeface="SimSun" panose="02010600030101010101" pitchFamily="2" charset="-122"/>
              </a:rPr>
              <a:t>17</a:t>
            </a:r>
            <a:r>
              <a:rPr lang="en-GB" b="1" spc="-10" dirty="0">
                <a:ea typeface="SimSun" panose="02010600030101010101" pitchFamily="2" charset="-122"/>
              </a:rPr>
              <a:t>% C, 1.2% </a:t>
            </a:r>
            <a:r>
              <a:rPr lang="en-GB" b="1" spc="-10" dirty="0" err="1">
                <a:ea typeface="SimSun" panose="02010600030101010101" pitchFamily="2" charset="-122"/>
              </a:rPr>
              <a:t>Mn</a:t>
            </a:r>
            <a:r>
              <a:rPr lang="uk-UA" b="1" spc="-10" dirty="0">
                <a:ea typeface="SimSun" panose="02010600030101010101" pitchFamily="2" charset="-122"/>
              </a:rPr>
              <a:t>),</a:t>
            </a:r>
            <a:r>
              <a:rPr lang="en-US" b="1" spc="-10" dirty="0">
                <a:ea typeface="SimSun" panose="02010600030101010101" pitchFamily="2" charset="-122"/>
              </a:rPr>
              <a:t> </a:t>
            </a:r>
            <a:r>
              <a:rPr lang="en-GB" b="1" dirty="0">
                <a:solidFill>
                  <a:schemeClr val="bg1">
                    <a:lumMod val="10000"/>
                  </a:schemeClr>
                </a:solidFill>
                <a:cs typeface="Times New Roman" panose="02020603050405020304" pitchFamily="18" charset="0"/>
              </a:rPr>
              <a:t>eq. API 5L X52,</a:t>
            </a:r>
            <a:r>
              <a:rPr lang="uk-UA" b="1" spc="-10" dirty="0">
                <a:ea typeface="SimSun" panose="02010600030101010101" pitchFamily="2" charset="-122"/>
              </a:rPr>
              <a:t> </a:t>
            </a:r>
            <a:endParaRPr lang="en-US" b="1" spc="-10" dirty="0">
              <a:ea typeface="SimSun" panose="02010600030101010101" pitchFamily="2" charset="-122"/>
            </a:endParaRPr>
          </a:p>
          <a:p>
            <a:pPr lvl="0"/>
            <a:r>
              <a:rPr lang="en-GB" b="1" spc="-10" dirty="0">
                <a:ea typeface="SimSun" panose="02010600030101010101" pitchFamily="2" charset="-122"/>
              </a:rPr>
              <a:t>38</a:t>
            </a:r>
            <a:r>
              <a:rPr lang="en-GB" b="1" dirty="0"/>
              <a:t> years of operation </a:t>
            </a:r>
            <a:endParaRPr lang="uk-UA" b="1" dirty="0"/>
          </a:p>
        </p:txBody>
      </p:sp>
    </p:spTree>
    <p:extLst>
      <p:ext uri="{BB962C8B-B14F-4D97-AF65-F5344CB8AC3E}">
        <p14:creationId xmlns:p14="http://schemas.microsoft.com/office/powerpoint/2010/main" val="97730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3FB647FE-0EE2-4421-BAE9-ADC6A115EDD2}"/>
              </a:ext>
            </a:extLst>
          </p:cNvPr>
          <p:cNvSpPr/>
          <p:nvPr/>
        </p:nvSpPr>
        <p:spPr>
          <a:xfrm>
            <a:off x="431541" y="220578"/>
            <a:ext cx="8280918" cy="400110"/>
          </a:xfrm>
          <a:prstGeom prst="rect">
            <a:avLst/>
          </a:prstGeom>
        </p:spPr>
        <p:txBody>
          <a:bodyPr wrap="square">
            <a:spAutoFit/>
          </a:bodyPr>
          <a:lstStyle/>
          <a:p>
            <a:pPr algn="ctr"/>
            <a:r>
              <a:rPr lang="en-US" sz="2000" b="1" dirty="0">
                <a:solidFill>
                  <a:srgbClr val="002060"/>
                </a:solidFill>
                <a:cs typeface="Times New Roman" panose="02020603050405020304" pitchFamily="18" charset="0"/>
              </a:rPr>
              <a:t>Hydrogen embrittlement susceptibility</a:t>
            </a:r>
          </a:p>
        </p:txBody>
      </p:sp>
      <p:pic>
        <p:nvPicPr>
          <p:cNvPr id="4" name="Рисунок 3">
            <a:extLst>
              <a:ext uri="{FF2B5EF4-FFF2-40B4-BE49-F238E27FC236}">
                <a16:creationId xmlns:a16="http://schemas.microsoft.com/office/drawing/2014/main" id="{BC1F2BBA-9C87-4D5B-AD9C-236EC08AEFEE}"/>
              </a:ext>
            </a:extLst>
          </p:cNvPr>
          <p:cNvPicPr>
            <a:picLocks noChangeAspect="1"/>
          </p:cNvPicPr>
          <p:nvPr/>
        </p:nvPicPr>
        <p:blipFill>
          <a:blip r:embed="rId2"/>
          <a:stretch>
            <a:fillRect/>
          </a:stretch>
        </p:blipFill>
        <p:spPr>
          <a:xfrm>
            <a:off x="323528" y="1700808"/>
            <a:ext cx="2713838" cy="1836000"/>
          </a:xfrm>
          <a:prstGeom prst="rect">
            <a:avLst/>
          </a:prstGeom>
        </p:spPr>
      </p:pic>
      <p:pic>
        <p:nvPicPr>
          <p:cNvPr id="5" name="Рисунок 4">
            <a:extLst>
              <a:ext uri="{FF2B5EF4-FFF2-40B4-BE49-F238E27FC236}">
                <a16:creationId xmlns:a16="http://schemas.microsoft.com/office/drawing/2014/main" id="{C6E2D17D-4753-41BC-A7B0-50443E62E5FF}"/>
              </a:ext>
            </a:extLst>
          </p:cNvPr>
          <p:cNvPicPr>
            <a:picLocks noChangeAspect="1"/>
          </p:cNvPicPr>
          <p:nvPr/>
        </p:nvPicPr>
        <p:blipFill>
          <a:blip r:embed="rId3"/>
          <a:stretch>
            <a:fillRect/>
          </a:stretch>
        </p:blipFill>
        <p:spPr>
          <a:xfrm>
            <a:off x="6012160" y="1700808"/>
            <a:ext cx="2715868" cy="1836000"/>
          </a:xfrm>
          <a:prstGeom prst="rect">
            <a:avLst/>
          </a:prstGeom>
        </p:spPr>
      </p:pic>
      <p:pic>
        <p:nvPicPr>
          <p:cNvPr id="6" name="Рисунок 5">
            <a:extLst>
              <a:ext uri="{FF2B5EF4-FFF2-40B4-BE49-F238E27FC236}">
                <a16:creationId xmlns:a16="http://schemas.microsoft.com/office/drawing/2014/main" id="{A9D59B07-1BB5-417D-BB2D-0A8296116D3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28" y="3861048"/>
            <a:ext cx="2690053" cy="1944000"/>
          </a:xfrm>
          <a:prstGeom prst="rect">
            <a:avLst/>
          </a:prstGeom>
          <a:noFill/>
        </p:spPr>
      </p:pic>
      <p:pic>
        <p:nvPicPr>
          <p:cNvPr id="7" name="Рисунок 6">
            <a:extLst>
              <a:ext uri="{FF2B5EF4-FFF2-40B4-BE49-F238E27FC236}">
                <a16:creationId xmlns:a16="http://schemas.microsoft.com/office/drawing/2014/main" id="{8827B088-1A67-4E57-A787-F45A98C99E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168" y="3861048"/>
            <a:ext cx="2593420" cy="1944000"/>
          </a:xfrm>
          <a:prstGeom prst="rect">
            <a:avLst/>
          </a:prstGeom>
          <a:noFill/>
        </p:spPr>
      </p:pic>
      <p:pic>
        <p:nvPicPr>
          <p:cNvPr id="8" name="Picture 2">
            <a:extLst>
              <a:ext uri="{FF2B5EF4-FFF2-40B4-BE49-F238E27FC236}">
                <a16:creationId xmlns:a16="http://schemas.microsoft.com/office/drawing/2014/main" id="{1F4DB5CE-6273-49CE-89B9-7948AB734F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кутник 8">
            <a:extLst>
              <a:ext uri="{FF2B5EF4-FFF2-40B4-BE49-F238E27FC236}">
                <a16:creationId xmlns:a16="http://schemas.microsoft.com/office/drawing/2014/main" id="{88D597A9-6FCF-4EE8-A427-B8C1FE340249}"/>
              </a:ext>
            </a:extLst>
          </p:cNvPr>
          <p:cNvSpPr/>
          <p:nvPr/>
        </p:nvSpPr>
        <p:spPr>
          <a:xfrm>
            <a:off x="2843808" y="1052736"/>
            <a:ext cx="3457998" cy="338554"/>
          </a:xfrm>
          <a:prstGeom prst="rect">
            <a:avLst/>
          </a:prstGeom>
        </p:spPr>
        <p:txBody>
          <a:bodyPr wrap="none">
            <a:spAutoFit/>
          </a:bodyPr>
          <a:lstStyle/>
          <a:p>
            <a:r>
              <a:rPr lang="en-GB" sz="1600" b="1" dirty="0">
                <a:cs typeface="Times New Roman" panose="02020603050405020304" pitchFamily="18" charset="0"/>
              </a:rPr>
              <a:t>Fractographic signs of embrittlement</a:t>
            </a:r>
            <a:endParaRPr lang="ru-RU" sz="1600" b="1" dirty="0">
              <a:cs typeface="Times New Roman" panose="02020603050405020304" pitchFamily="18" charset="0"/>
            </a:endParaRPr>
          </a:p>
        </p:txBody>
      </p:sp>
      <p:sp>
        <p:nvSpPr>
          <p:cNvPr id="10" name="Прямокутник 9">
            <a:extLst>
              <a:ext uri="{FF2B5EF4-FFF2-40B4-BE49-F238E27FC236}">
                <a16:creationId xmlns:a16="http://schemas.microsoft.com/office/drawing/2014/main" id="{55447844-B506-44BA-8126-5ACF0E7601AB}"/>
              </a:ext>
            </a:extLst>
          </p:cNvPr>
          <p:cNvSpPr/>
          <p:nvPr/>
        </p:nvSpPr>
        <p:spPr>
          <a:xfrm>
            <a:off x="3635896" y="3501008"/>
            <a:ext cx="1800200" cy="307777"/>
          </a:xfrm>
          <a:prstGeom prst="rect">
            <a:avLst/>
          </a:prstGeom>
        </p:spPr>
        <p:txBody>
          <a:bodyPr wrap="square">
            <a:spAutoFit/>
          </a:bodyPr>
          <a:lstStyle/>
          <a:p>
            <a:pPr algn="ctr"/>
            <a:r>
              <a:rPr lang="en-GB" sz="1400" b="1" dirty="0">
                <a:cs typeface="Times New Roman" panose="02020603050405020304" pitchFamily="18" charset="0"/>
              </a:rPr>
              <a:t>As-delivered steel</a:t>
            </a:r>
            <a:endParaRPr lang="ru-RU" sz="1400" dirty="0"/>
          </a:p>
        </p:txBody>
      </p:sp>
      <p:sp>
        <p:nvSpPr>
          <p:cNvPr id="11" name="Прямокутник 10">
            <a:extLst>
              <a:ext uri="{FF2B5EF4-FFF2-40B4-BE49-F238E27FC236}">
                <a16:creationId xmlns:a16="http://schemas.microsoft.com/office/drawing/2014/main" id="{EB79783B-38A9-454A-9253-4AB9E9D0155B}"/>
              </a:ext>
            </a:extLst>
          </p:cNvPr>
          <p:cNvSpPr/>
          <p:nvPr/>
        </p:nvSpPr>
        <p:spPr>
          <a:xfrm>
            <a:off x="3059832" y="5805264"/>
            <a:ext cx="3024336" cy="307777"/>
          </a:xfrm>
          <a:prstGeom prst="rect">
            <a:avLst/>
          </a:prstGeom>
        </p:spPr>
        <p:txBody>
          <a:bodyPr wrap="square">
            <a:spAutoFit/>
          </a:bodyPr>
          <a:lstStyle/>
          <a:p>
            <a:pPr algn="ctr"/>
            <a:r>
              <a:rPr lang="en-GB" sz="1400" b="1" dirty="0">
                <a:cs typeface="Times New Roman" panose="02020603050405020304" pitchFamily="18" charset="0"/>
              </a:rPr>
              <a:t>Post-operated steel</a:t>
            </a:r>
            <a:endParaRPr lang="ru-RU" sz="1400" dirty="0"/>
          </a:p>
        </p:txBody>
      </p:sp>
      <p:sp>
        <p:nvSpPr>
          <p:cNvPr id="12" name="Прямокутник 11">
            <a:extLst>
              <a:ext uri="{FF2B5EF4-FFF2-40B4-BE49-F238E27FC236}">
                <a16:creationId xmlns:a16="http://schemas.microsoft.com/office/drawing/2014/main" id="{D28D6C25-A628-4AB0-A35F-6CD19324CC00}"/>
              </a:ext>
            </a:extLst>
          </p:cNvPr>
          <p:cNvSpPr/>
          <p:nvPr/>
        </p:nvSpPr>
        <p:spPr>
          <a:xfrm>
            <a:off x="755576" y="1412776"/>
            <a:ext cx="1872208" cy="307777"/>
          </a:xfrm>
          <a:prstGeom prst="rect">
            <a:avLst/>
          </a:prstGeom>
        </p:spPr>
        <p:txBody>
          <a:bodyPr wrap="square">
            <a:spAutoFit/>
          </a:bodyPr>
          <a:lstStyle/>
          <a:p>
            <a:pPr>
              <a:spcBef>
                <a:spcPts val="0"/>
              </a:spcBef>
              <a:spcAft>
                <a:spcPts val="0"/>
              </a:spcAft>
            </a:pPr>
            <a:r>
              <a:rPr lang="en-GB" sz="1400" b="1" dirty="0">
                <a:ea typeface="Calibri" panose="020F0502020204030204" pitchFamily="34" charset="0"/>
              </a:rPr>
              <a:t>Without pre-charging</a:t>
            </a:r>
            <a:endParaRPr lang="ru-RU" sz="1400" b="1" dirty="0">
              <a:ea typeface="Calibri" panose="020F0502020204030204" pitchFamily="34" charset="0"/>
            </a:endParaRPr>
          </a:p>
        </p:txBody>
      </p:sp>
      <p:sp>
        <p:nvSpPr>
          <p:cNvPr id="13" name="Прямокутник 12">
            <a:extLst>
              <a:ext uri="{FF2B5EF4-FFF2-40B4-BE49-F238E27FC236}">
                <a16:creationId xmlns:a16="http://schemas.microsoft.com/office/drawing/2014/main" id="{9E50A0A4-5DC0-49C4-892E-802111A6A7B9}"/>
              </a:ext>
            </a:extLst>
          </p:cNvPr>
          <p:cNvSpPr/>
          <p:nvPr/>
        </p:nvSpPr>
        <p:spPr>
          <a:xfrm>
            <a:off x="3131840" y="1412776"/>
            <a:ext cx="2808312" cy="307777"/>
          </a:xfrm>
          <a:prstGeom prst="rect">
            <a:avLst/>
          </a:prstGeom>
        </p:spPr>
        <p:txBody>
          <a:bodyPr wrap="square">
            <a:spAutoFit/>
          </a:bodyPr>
          <a:lstStyle/>
          <a:p>
            <a:pPr algn="ctr">
              <a:spcBef>
                <a:spcPts val="0"/>
              </a:spcBef>
              <a:spcAft>
                <a:spcPts val="0"/>
              </a:spcAft>
            </a:pPr>
            <a:r>
              <a:rPr lang="en-GB" sz="1400" b="1" dirty="0">
                <a:ea typeface="Calibri" panose="020F0502020204030204" pitchFamily="34" charset="0"/>
              </a:rPr>
              <a:t>H-</a:t>
            </a:r>
            <a:r>
              <a:rPr lang="en-GB" sz="1400" b="1" dirty="0" err="1">
                <a:ea typeface="Calibri" panose="020F0502020204030204" pitchFamily="34" charset="0"/>
              </a:rPr>
              <a:t>precharged</a:t>
            </a:r>
            <a:r>
              <a:rPr lang="en-GB" sz="1400" b="1" dirty="0">
                <a:ea typeface="Calibri" panose="020F0502020204030204" pitchFamily="34" charset="0"/>
              </a:rPr>
              <a:t>  at </a:t>
            </a:r>
            <a:r>
              <a:rPr lang="en-GB" sz="1400" b="1" dirty="0" err="1">
                <a:ea typeface="Calibri" panose="020F0502020204030204" pitchFamily="34" charset="0"/>
              </a:rPr>
              <a:t>i</a:t>
            </a:r>
            <a:r>
              <a:rPr lang="en-GB" sz="1400" b="1" dirty="0">
                <a:ea typeface="Calibri" panose="020F0502020204030204" pitchFamily="34" charset="0"/>
              </a:rPr>
              <a:t> = 0.05 mA/cm</a:t>
            </a:r>
            <a:r>
              <a:rPr lang="en-GB" sz="1400" b="1" baseline="30000" dirty="0">
                <a:ea typeface="Calibri" panose="020F0502020204030204" pitchFamily="34" charset="0"/>
              </a:rPr>
              <a:t>2 </a:t>
            </a:r>
            <a:endParaRPr lang="en-GB" sz="1400" b="1" dirty="0">
              <a:ea typeface="Calibri" panose="020F0502020204030204" pitchFamily="34" charset="0"/>
            </a:endParaRPr>
          </a:p>
        </p:txBody>
      </p:sp>
      <p:sp>
        <p:nvSpPr>
          <p:cNvPr id="14" name="Прямокутник 13">
            <a:extLst>
              <a:ext uri="{FF2B5EF4-FFF2-40B4-BE49-F238E27FC236}">
                <a16:creationId xmlns:a16="http://schemas.microsoft.com/office/drawing/2014/main" id="{2F4FD3E8-20F3-489E-B9B1-CD9EF821637C}"/>
              </a:ext>
            </a:extLst>
          </p:cNvPr>
          <p:cNvSpPr/>
          <p:nvPr/>
        </p:nvSpPr>
        <p:spPr>
          <a:xfrm>
            <a:off x="5580112" y="1412776"/>
            <a:ext cx="3456384" cy="307777"/>
          </a:xfrm>
          <a:prstGeom prst="rect">
            <a:avLst/>
          </a:prstGeom>
        </p:spPr>
        <p:txBody>
          <a:bodyPr wrap="square">
            <a:spAutoFit/>
          </a:bodyPr>
          <a:lstStyle/>
          <a:p>
            <a:pPr algn="ctr">
              <a:spcBef>
                <a:spcPts val="0"/>
              </a:spcBef>
              <a:spcAft>
                <a:spcPts val="0"/>
              </a:spcAft>
            </a:pPr>
            <a:r>
              <a:rPr lang="en-GB" sz="1400" b="1" dirty="0">
                <a:ea typeface="Calibri" panose="020F0502020204030204" pitchFamily="34" charset="0"/>
              </a:rPr>
              <a:t>H-</a:t>
            </a:r>
            <a:r>
              <a:rPr lang="en-GB" sz="1400" b="1" dirty="0" err="1">
                <a:ea typeface="Calibri" panose="020F0502020204030204" pitchFamily="34" charset="0"/>
              </a:rPr>
              <a:t>precharged</a:t>
            </a:r>
            <a:r>
              <a:rPr lang="en-GB" sz="1400" b="1" dirty="0">
                <a:ea typeface="Calibri" panose="020F0502020204030204" pitchFamily="34" charset="0"/>
              </a:rPr>
              <a:t>  at </a:t>
            </a:r>
            <a:r>
              <a:rPr lang="en-GB" sz="1400" b="1" dirty="0" err="1">
                <a:ea typeface="Calibri" panose="020F0502020204030204" pitchFamily="34" charset="0"/>
              </a:rPr>
              <a:t>i</a:t>
            </a:r>
            <a:r>
              <a:rPr lang="en-GB" sz="1400" b="1" dirty="0">
                <a:ea typeface="Calibri" panose="020F0502020204030204" pitchFamily="34" charset="0"/>
              </a:rPr>
              <a:t> = 1.0 mA/cm</a:t>
            </a:r>
            <a:r>
              <a:rPr lang="en-GB" sz="1400" b="1" baseline="30000" dirty="0">
                <a:ea typeface="Calibri" panose="020F0502020204030204" pitchFamily="34" charset="0"/>
              </a:rPr>
              <a:t>2 </a:t>
            </a:r>
            <a:endParaRPr lang="ru-RU" sz="1400" b="1" dirty="0">
              <a:ea typeface="Calibri" panose="020F0502020204030204" pitchFamily="34" charset="0"/>
            </a:endParaRPr>
          </a:p>
        </p:txBody>
      </p:sp>
      <p:sp>
        <p:nvSpPr>
          <p:cNvPr id="15" name="Прямокутник 14">
            <a:extLst>
              <a:ext uri="{FF2B5EF4-FFF2-40B4-BE49-F238E27FC236}">
                <a16:creationId xmlns:a16="http://schemas.microsoft.com/office/drawing/2014/main" id="{7DFC2BCC-B9DB-4951-85D9-0930DD800838}"/>
              </a:ext>
            </a:extLst>
          </p:cNvPr>
          <p:cNvSpPr/>
          <p:nvPr/>
        </p:nvSpPr>
        <p:spPr>
          <a:xfrm>
            <a:off x="971600" y="6093296"/>
            <a:ext cx="7344816" cy="307777"/>
          </a:xfrm>
          <a:prstGeom prst="rect">
            <a:avLst/>
          </a:prstGeom>
        </p:spPr>
        <p:txBody>
          <a:bodyPr wrap="square">
            <a:spAutoFit/>
          </a:bodyPr>
          <a:lstStyle/>
          <a:p>
            <a:pPr algn="ctr"/>
            <a:r>
              <a:rPr lang="en-GB" sz="1400" b="1" dirty="0">
                <a:ea typeface="Calibri" panose="020F0502020204030204" pitchFamily="34" charset="0"/>
              </a:rPr>
              <a:t>Typical SEM images of the fracture surfaces of the transverse specimens</a:t>
            </a:r>
            <a:endParaRPr lang="ru-RU" sz="1400" dirty="0"/>
          </a:p>
        </p:txBody>
      </p:sp>
      <p:pic>
        <p:nvPicPr>
          <p:cNvPr id="16" name="Рисунок 15">
            <a:extLst>
              <a:ext uri="{FF2B5EF4-FFF2-40B4-BE49-F238E27FC236}">
                <a16:creationId xmlns:a16="http://schemas.microsoft.com/office/drawing/2014/main" id="{AB1B1D3C-2B18-4E1B-834E-8B3F859DFEC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5856" y="1700808"/>
            <a:ext cx="2519499" cy="1836000"/>
          </a:xfrm>
          <a:prstGeom prst="rect">
            <a:avLst/>
          </a:prstGeom>
          <a:noFill/>
        </p:spPr>
      </p:pic>
      <p:pic>
        <p:nvPicPr>
          <p:cNvPr id="17" name="Рисунок 16">
            <a:extLst>
              <a:ext uri="{FF2B5EF4-FFF2-40B4-BE49-F238E27FC236}">
                <a16:creationId xmlns:a16="http://schemas.microsoft.com/office/drawing/2014/main" id="{1190689A-878D-457D-B4D1-A8732071F66F}"/>
              </a:ext>
            </a:extLst>
          </p:cNvPr>
          <p:cNvPicPr>
            <a:picLocks noChangeAspect="1"/>
          </p:cNvPicPr>
          <p:nvPr/>
        </p:nvPicPr>
        <p:blipFill>
          <a:blip r:embed="rId8" cstate="print">
            <a:lum bright="4000" contrast="26000"/>
            <a:extLst>
              <a:ext uri="{28A0092B-C50C-407E-A947-70E740481C1C}">
                <a14:useLocalDpi xmlns:a14="http://schemas.microsoft.com/office/drawing/2010/main" val="0"/>
              </a:ext>
            </a:extLst>
          </a:blip>
          <a:srcRect/>
          <a:stretch>
            <a:fillRect/>
          </a:stretch>
        </p:blipFill>
        <p:spPr bwMode="auto">
          <a:xfrm>
            <a:off x="3203848" y="3861048"/>
            <a:ext cx="2727207" cy="1944000"/>
          </a:xfrm>
          <a:prstGeom prst="rect">
            <a:avLst/>
          </a:prstGeom>
          <a:noFill/>
          <a:ln>
            <a:noFill/>
          </a:ln>
        </p:spPr>
      </p:pic>
      <p:sp>
        <p:nvSpPr>
          <p:cNvPr id="20" name="Rectangle 3">
            <a:extLst>
              <a:ext uri="{FF2B5EF4-FFF2-40B4-BE49-F238E27FC236}">
                <a16:creationId xmlns:a16="http://schemas.microsoft.com/office/drawing/2014/main" id="{546908A3-6586-4C80-9BE5-DED0441620FC}"/>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8</a:t>
            </a:fld>
            <a:endParaRPr lang="uk-UA" altLang="en-US" sz="1500" b="1" dirty="0">
              <a:solidFill>
                <a:srgbClr val="460000"/>
              </a:solidFill>
              <a:latin typeface="Garamond" panose="02020404030301010803" pitchFamily="18" charset="0"/>
              <a:ea typeface="DFGothic-EB" panose="02010609010101010101" pitchFamily="1" charset="-128"/>
            </a:endParaRPr>
          </a:p>
        </p:txBody>
      </p:sp>
      <p:pic>
        <p:nvPicPr>
          <p:cNvPr id="21" name="Picture 2" descr="Inmech">
            <a:extLst>
              <a:ext uri="{FF2B5EF4-FFF2-40B4-BE49-F238E27FC236}">
                <a16:creationId xmlns:a16="http://schemas.microsoft.com/office/drawing/2014/main" id="{E00EF4B3-F631-4150-93AB-BAABC3B0EE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spTree>
    <p:extLst>
      <p:ext uri="{BB962C8B-B14F-4D97-AF65-F5344CB8AC3E}">
        <p14:creationId xmlns:p14="http://schemas.microsoft.com/office/powerpoint/2010/main" val="186655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єкт 4">
            <a:extLst>
              <a:ext uri="{FF2B5EF4-FFF2-40B4-BE49-F238E27FC236}">
                <a16:creationId xmlns:a16="http://schemas.microsoft.com/office/drawing/2014/main" id="{27D16883-136E-42EE-A353-26470837D0AC}"/>
              </a:ext>
            </a:extLst>
          </p:cNvPr>
          <p:cNvGraphicFramePr>
            <a:graphicFrameLocks noChangeAspect="1"/>
          </p:cNvGraphicFramePr>
          <p:nvPr>
            <p:extLst>
              <p:ext uri="{D42A27DB-BD31-4B8C-83A1-F6EECF244321}">
                <p14:modId xmlns:p14="http://schemas.microsoft.com/office/powerpoint/2010/main" val="946094567"/>
              </p:ext>
            </p:extLst>
          </p:nvPr>
        </p:nvGraphicFramePr>
        <p:xfrm>
          <a:off x="2740259" y="1268760"/>
          <a:ext cx="3127885" cy="2618297"/>
        </p:xfrm>
        <a:graphic>
          <a:graphicData uri="http://schemas.openxmlformats.org/presentationml/2006/ole">
            <mc:AlternateContent xmlns:mc="http://schemas.openxmlformats.org/markup-compatibility/2006">
              <mc:Choice xmlns:v="urn:schemas-microsoft-com:vml" Requires="v">
                <p:oleObj name="Graph" r:id="rId2" imgW="3920760" imgH="3000960" progId="Origin50.Graph">
                  <p:embed/>
                </p:oleObj>
              </mc:Choice>
              <mc:Fallback>
                <p:oleObj name="Graph" r:id="rId2" imgW="3920760" imgH="3000960" progId="Origin50.Graph">
                  <p:embed/>
                  <p:pic>
                    <p:nvPicPr>
                      <p:cNvPr id="3" name="Об'єкт 4">
                        <a:extLst>
                          <a:ext uri="{FF2B5EF4-FFF2-40B4-BE49-F238E27FC236}">
                            <a16:creationId xmlns:a16="http://schemas.microsoft.com/office/drawing/2014/main" id="{8199CA92-8193-465E-AAC4-78F2ED7C1077}"/>
                          </a:ext>
                        </a:extLst>
                      </p:cNvPr>
                      <p:cNvPicPr>
                        <a:picLocks noChangeAspect="1" noChangeArrowheads="1"/>
                      </p:cNvPicPr>
                      <p:nvPr/>
                    </p:nvPicPr>
                    <p:blipFill>
                      <a:blip r:embed="rId3"/>
                      <a:srcRect/>
                      <a:stretch>
                        <a:fillRect/>
                      </a:stretch>
                    </p:blipFill>
                    <p:spPr bwMode="auto">
                      <a:xfrm>
                        <a:off x="2740259" y="1268760"/>
                        <a:ext cx="3127885" cy="2618297"/>
                      </a:xfrm>
                      <a:prstGeom prst="rect">
                        <a:avLst/>
                      </a:prstGeom>
                      <a:noFill/>
                      <a:ln>
                        <a:noFill/>
                      </a:ln>
                    </p:spPr>
                  </p:pic>
                </p:oleObj>
              </mc:Fallback>
            </mc:AlternateContent>
          </a:graphicData>
        </a:graphic>
      </p:graphicFrame>
      <p:graphicFrame>
        <p:nvGraphicFramePr>
          <p:cNvPr id="4" name="Об'єкт 6">
            <a:extLst>
              <a:ext uri="{FF2B5EF4-FFF2-40B4-BE49-F238E27FC236}">
                <a16:creationId xmlns:a16="http://schemas.microsoft.com/office/drawing/2014/main" id="{733ACC2A-97A5-409D-82A3-11FCF7381052}"/>
              </a:ext>
            </a:extLst>
          </p:cNvPr>
          <p:cNvGraphicFramePr>
            <a:graphicFrameLocks noChangeAspect="1"/>
          </p:cNvGraphicFramePr>
          <p:nvPr>
            <p:extLst>
              <p:ext uri="{D42A27DB-BD31-4B8C-83A1-F6EECF244321}">
                <p14:modId xmlns:p14="http://schemas.microsoft.com/office/powerpoint/2010/main" val="1545117426"/>
              </p:ext>
            </p:extLst>
          </p:nvPr>
        </p:nvGraphicFramePr>
        <p:xfrm>
          <a:off x="5886834" y="1240615"/>
          <a:ext cx="3170941" cy="2750902"/>
        </p:xfrm>
        <a:graphic>
          <a:graphicData uri="http://schemas.openxmlformats.org/presentationml/2006/ole">
            <mc:AlternateContent xmlns:mc="http://schemas.openxmlformats.org/markup-compatibility/2006">
              <mc:Choice xmlns:v="urn:schemas-microsoft-com:vml" Requires="v">
                <p:oleObj name="Graph" r:id="rId4" imgW="3920760" imgH="3000960" progId="Origin50.Graph">
                  <p:embed/>
                </p:oleObj>
              </mc:Choice>
              <mc:Fallback>
                <p:oleObj name="Graph" r:id="rId4" imgW="3920760" imgH="3000960" progId="Origin50.Graph">
                  <p:embed/>
                  <p:pic>
                    <p:nvPicPr>
                      <p:cNvPr id="4" name="Об'єкт 6">
                        <a:extLst>
                          <a:ext uri="{FF2B5EF4-FFF2-40B4-BE49-F238E27FC236}">
                            <a16:creationId xmlns:a16="http://schemas.microsoft.com/office/drawing/2014/main" id="{75374CFD-71E0-4556-99F1-9254102475C2}"/>
                          </a:ext>
                        </a:extLst>
                      </p:cNvPr>
                      <p:cNvPicPr>
                        <a:picLocks noChangeAspect="1" noChangeArrowheads="1"/>
                      </p:cNvPicPr>
                      <p:nvPr/>
                    </p:nvPicPr>
                    <p:blipFill>
                      <a:blip r:embed="rId5"/>
                      <a:srcRect/>
                      <a:stretch>
                        <a:fillRect/>
                      </a:stretch>
                    </p:blipFill>
                    <p:spPr bwMode="auto">
                      <a:xfrm>
                        <a:off x="5886834" y="1240615"/>
                        <a:ext cx="3170941" cy="2750902"/>
                      </a:xfrm>
                      <a:prstGeom prst="rect">
                        <a:avLst/>
                      </a:prstGeom>
                      <a:noFill/>
                      <a:ln>
                        <a:noFill/>
                      </a:ln>
                    </p:spPr>
                  </p:pic>
                </p:oleObj>
              </mc:Fallback>
            </mc:AlternateContent>
          </a:graphicData>
        </a:graphic>
      </p:graphicFrame>
      <p:graphicFrame>
        <p:nvGraphicFramePr>
          <p:cNvPr id="5" name="Об'єкт 8">
            <a:extLst>
              <a:ext uri="{FF2B5EF4-FFF2-40B4-BE49-F238E27FC236}">
                <a16:creationId xmlns:a16="http://schemas.microsoft.com/office/drawing/2014/main" id="{DBB98C53-2D16-45BB-86EF-35A75AF6A16A}"/>
              </a:ext>
            </a:extLst>
          </p:cNvPr>
          <p:cNvGraphicFramePr>
            <a:graphicFrameLocks noChangeAspect="1"/>
          </p:cNvGraphicFramePr>
          <p:nvPr>
            <p:extLst>
              <p:ext uri="{D42A27DB-BD31-4B8C-83A1-F6EECF244321}">
                <p14:modId xmlns:p14="http://schemas.microsoft.com/office/powerpoint/2010/main" val="3183758065"/>
              </p:ext>
            </p:extLst>
          </p:nvPr>
        </p:nvGraphicFramePr>
        <p:xfrm>
          <a:off x="2657380" y="3900928"/>
          <a:ext cx="3210764" cy="2768432"/>
        </p:xfrm>
        <a:graphic>
          <a:graphicData uri="http://schemas.openxmlformats.org/presentationml/2006/ole">
            <mc:AlternateContent xmlns:mc="http://schemas.openxmlformats.org/markup-compatibility/2006">
              <mc:Choice xmlns:v="urn:schemas-microsoft-com:vml" Requires="v">
                <p:oleObj name="Graph" r:id="rId6" imgW="3920760" imgH="3000960" progId="Origin50.Graph">
                  <p:embed/>
                </p:oleObj>
              </mc:Choice>
              <mc:Fallback>
                <p:oleObj name="Graph" r:id="rId6" imgW="3920760" imgH="3000960" progId="Origin50.Graph">
                  <p:embed/>
                  <p:pic>
                    <p:nvPicPr>
                      <p:cNvPr id="5" name="Об'єкт 8">
                        <a:extLst>
                          <a:ext uri="{FF2B5EF4-FFF2-40B4-BE49-F238E27FC236}">
                            <a16:creationId xmlns:a16="http://schemas.microsoft.com/office/drawing/2014/main" id="{B839421D-8E43-4692-A338-4F61F4059566}"/>
                          </a:ext>
                        </a:extLst>
                      </p:cNvPr>
                      <p:cNvPicPr>
                        <a:picLocks noChangeAspect="1" noChangeArrowheads="1"/>
                      </p:cNvPicPr>
                      <p:nvPr/>
                    </p:nvPicPr>
                    <p:blipFill>
                      <a:blip r:embed="rId7"/>
                      <a:srcRect/>
                      <a:stretch>
                        <a:fillRect/>
                      </a:stretch>
                    </p:blipFill>
                    <p:spPr bwMode="auto">
                      <a:xfrm>
                        <a:off x="2657380" y="3900928"/>
                        <a:ext cx="3210764" cy="2768432"/>
                      </a:xfrm>
                      <a:prstGeom prst="rect">
                        <a:avLst/>
                      </a:prstGeom>
                      <a:noFill/>
                      <a:ln>
                        <a:noFill/>
                      </a:ln>
                    </p:spPr>
                  </p:pic>
                </p:oleObj>
              </mc:Fallback>
            </mc:AlternateContent>
          </a:graphicData>
        </a:graphic>
      </p:graphicFrame>
      <p:graphicFrame>
        <p:nvGraphicFramePr>
          <p:cNvPr id="6" name="Об'єкт 10">
            <a:extLst>
              <a:ext uri="{FF2B5EF4-FFF2-40B4-BE49-F238E27FC236}">
                <a16:creationId xmlns:a16="http://schemas.microsoft.com/office/drawing/2014/main" id="{F55A1FA6-DA6C-4952-893F-15B9C517F3C7}"/>
              </a:ext>
            </a:extLst>
          </p:cNvPr>
          <p:cNvGraphicFramePr>
            <a:graphicFrameLocks noChangeAspect="1"/>
          </p:cNvGraphicFramePr>
          <p:nvPr>
            <p:extLst>
              <p:ext uri="{D42A27DB-BD31-4B8C-83A1-F6EECF244321}">
                <p14:modId xmlns:p14="http://schemas.microsoft.com/office/powerpoint/2010/main" val="2451159515"/>
              </p:ext>
            </p:extLst>
          </p:nvPr>
        </p:nvGraphicFramePr>
        <p:xfrm>
          <a:off x="5796136" y="3911879"/>
          <a:ext cx="3314178" cy="2769440"/>
        </p:xfrm>
        <a:graphic>
          <a:graphicData uri="http://schemas.openxmlformats.org/presentationml/2006/ole">
            <mc:AlternateContent xmlns:mc="http://schemas.openxmlformats.org/markup-compatibility/2006">
              <mc:Choice xmlns:v="urn:schemas-microsoft-com:vml" Requires="v">
                <p:oleObj name="Graph" r:id="rId8" imgW="3920760" imgH="3000960" progId="Origin50.Graph">
                  <p:embed/>
                </p:oleObj>
              </mc:Choice>
              <mc:Fallback>
                <p:oleObj name="Graph" r:id="rId8" imgW="3920760" imgH="3000960" progId="Origin50.Graph">
                  <p:embed/>
                  <p:pic>
                    <p:nvPicPr>
                      <p:cNvPr id="6" name="Об'єкт 10">
                        <a:extLst>
                          <a:ext uri="{FF2B5EF4-FFF2-40B4-BE49-F238E27FC236}">
                            <a16:creationId xmlns:a16="http://schemas.microsoft.com/office/drawing/2014/main" id="{A278BE0C-4DD9-4B9F-B0D2-2383D6E22254}"/>
                          </a:ext>
                        </a:extLst>
                      </p:cNvPr>
                      <p:cNvPicPr>
                        <a:picLocks noChangeAspect="1" noChangeArrowheads="1"/>
                      </p:cNvPicPr>
                      <p:nvPr/>
                    </p:nvPicPr>
                    <p:blipFill>
                      <a:blip r:embed="rId9"/>
                      <a:srcRect/>
                      <a:stretch>
                        <a:fillRect/>
                      </a:stretch>
                    </p:blipFill>
                    <p:spPr bwMode="auto">
                      <a:xfrm>
                        <a:off x="5796136" y="3911879"/>
                        <a:ext cx="3314178" cy="2769440"/>
                      </a:xfrm>
                      <a:prstGeom prst="rect">
                        <a:avLst/>
                      </a:prstGeom>
                      <a:noFill/>
                      <a:ln>
                        <a:noFill/>
                      </a:ln>
                    </p:spPr>
                  </p:pic>
                </p:oleObj>
              </mc:Fallback>
            </mc:AlternateContent>
          </a:graphicData>
        </a:graphic>
      </p:graphicFrame>
      <p:sp>
        <p:nvSpPr>
          <p:cNvPr id="7" name="TextBox 13">
            <a:extLst>
              <a:ext uri="{FF2B5EF4-FFF2-40B4-BE49-F238E27FC236}">
                <a16:creationId xmlns:a16="http://schemas.microsoft.com/office/drawing/2014/main" id="{E56A5D73-D49A-4C8A-B51D-02AB95D861E2}"/>
              </a:ext>
            </a:extLst>
          </p:cNvPr>
          <p:cNvSpPr txBox="1">
            <a:spLocks noChangeArrowheads="1"/>
          </p:cNvSpPr>
          <p:nvPr/>
        </p:nvSpPr>
        <p:spPr bwMode="auto">
          <a:xfrm>
            <a:off x="-54908" y="1928013"/>
            <a:ext cx="282057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uk-UA" sz="1300" b="1" i="1" dirty="0">
                <a:latin typeface="Times New Roman" panose="02020603050405020304" pitchFamily="18" charset="0"/>
                <a:cs typeface="Calibri" panose="020F0502020204030204" pitchFamily="34" charset="0"/>
              </a:rPr>
              <a:t>J</a:t>
            </a:r>
            <a:r>
              <a:rPr lang="en-GB" altLang="uk-UA" sz="1300" b="1" dirty="0">
                <a:latin typeface="Times New Roman" panose="02020603050405020304" pitchFamily="18" charset="0"/>
                <a:cs typeface="Calibri" panose="020F0502020204030204" pitchFamily="34" charset="0"/>
              </a:rPr>
              <a:t> – </a:t>
            </a:r>
            <a:r>
              <a:rPr lang="en-US" sz="1300" b="1" dirty="0">
                <a:latin typeface="Times New Roman" panose="02020603050405020304" pitchFamily="18" charset="0"/>
                <a:cs typeface="Times New Roman" panose="02020603050405020304" pitchFamily="18" charset="0"/>
              </a:rPr>
              <a:t>Δ</a:t>
            </a:r>
            <a:r>
              <a:rPr lang="en-US" sz="1300" b="1" i="1" dirty="0">
                <a:latin typeface="Times New Roman" panose="02020603050405020304" pitchFamily="18" charset="0"/>
                <a:cs typeface="Times New Roman" panose="02020603050405020304" pitchFamily="18" charset="0"/>
              </a:rPr>
              <a:t>a </a:t>
            </a:r>
            <a:r>
              <a:rPr lang="en-GB" altLang="uk-UA" sz="1300" b="1" dirty="0">
                <a:latin typeface="Times New Roman" panose="02020603050405020304" pitchFamily="18" charset="0"/>
                <a:cs typeface="Calibri" panose="020F0502020204030204" pitchFamily="34" charset="0"/>
              </a:rPr>
              <a:t>curves </a:t>
            </a:r>
            <a:r>
              <a:rPr lang="en-US" altLang="uk-UA" sz="1300" b="1" dirty="0">
                <a:latin typeface="Times New Roman" panose="02020603050405020304" pitchFamily="18" charset="0"/>
                <a:cs typeface="Calibri" panose="020F0502020204030204" pitchFamily="34" charset="0"/>
              </a:rPr>
              <a:t>of pipe steels for L–T and T–L specimens (displacement rate of 0.5 mm/min) without (1) and after hydrogen charging at </a:t>
            </a:r>
            <a:r>
              <a:rPr lang="en-GB" altLang="uk-UA" sz="1300" b="1" i="1" dirty="0" err="1">
                <a:latin typeface="Times New Roman" panose="02020603050405020304" pitchFamily="18" charset="0"/>
                <a:cs typeface="Calibri" panose="020F0502020204030204" pitchFamily="34" charset="0"/>
              </a:rPr>
              <a:t>i</a:t>
            </a:r>
            <a:r>
              <a:rPr lang="en-GB" altLang="uk-UA" sz="1300" b="1" i="1" dirty="0">
                <a:latin typeface="Times New Roman" panose="02020603050405020304" pitchFamily="18" charset="0"/>
                <a:cs typeface="Calibri" panose="020F0502020204030204" pitchFamily="34" charset="0"/>
              </a:rPr>
              <a:t> = </a:t>
            </a:r>
            <a:r>
              <a:rPr lang="en-GB" altLang="uk-UA" sz="1300" b="1" dirty="0">
                <a:latin typeface="Times New Roman" panose="02020603050405020304" pitchFamily="18" charset="0"/>
                <a:cs typeface="Calibri" panose="020F0502020204030204" pitchFamily="34" charset="0"/>
              </a:rPr>
              <a:t>0.05</a:t>
            </a:r>
            <a:r>
              <a:rPr lang="en-GB" altLang="uk-UA" sz="1300" b="1" i="1" dirty="0">
                <a:latin typeface="Times New Roman" panose="02020603050405020304" pitchFamily="18" charset="0"/>
                <a:cs typeface="Calibri" panose="020F0502020204030204" pitchFamily="34" charset="0"/>
              </a:rPr>
              <a:t> </a:t>
            </a:r>
            <a:r>
              <a:rPr lang="uk-UA" altLang="uk-UA" sz="1300" b="1" dirty="0">
                <a:latin typeface="Times New Roman" panose="02020603050405020304" pitchFamily="18" charset="0"/>
                <a:cs typeface="Calibri" panose="020F0502020204030204" pitchFamily="34" charset="0"/>
              </a:rPr>
              <a:t>(</a:t>
            </a:r>
            <a:r>
              <a:rPr lang="uk-UA" altLang="uk-UA" sz="1300" b="1" i="1" dirty="0">
                <a:latin typeface="Times New Roman" panose="02020603050405020304" pitchFamily="18" charset="0"/>
                <a:cs typeface="Calibri" panose="020F0502020204030204" pitchFamily="34" charset="0"/>
              </a:rPr>
              <a:t>2</a:t>
            </a:r>
            <a:r>
              <a:rPr lang="uk-UA" altLang="uk-UA" sz="1300" b="1" dirty="0">
                <a:latin typeface="Times New Roman" panose="02020603050405020304" pitchFamily="18" charset="0"/>
                <a:cs typeface="Calibri" panose="020F0502020204030204" pitchFamily="34" charset="0"/>
              </a:rPr>
              <a:t>) </a:t>
            </a:r>
            <a:r>
              <a:rPr lang="en-GB" altLang="uk-UA" sz="1300" b="1" dirty="0">
                <a:latin typeface="Times New Roman" panose="02020603050405020304" pitchFamily="18" charset="0"/>
                <a:cs typeface="Calibri" panose="020F0502020204030204" pitchFamily="34" charset="0"/>
              </a:rPr>
              <a:t>and 1.0 mA/cm</a:t>
            </a:r>
            <a:r>
              <a:rPr lang="en-GB" altLang="uk-UA" sz="1300" b="1" baseline="30000" dirty="0">
                <a:latin typeface="Times New Roman" panose="02020603050405020304" pitchFamily="18" charset="0"/>
                <a:cs typeface="Calibri" panose="020F0502020204030204" pitchFamily="34" charset="0"/>
              </a:rPr>
              <a:t>2</a:t>
            </a:r>
            <a:r>
              <a:rPr lang="uk-UA" altLang="uk-UA" sz="1300" b="1" baseline="30000" dirty="0">
                <a:latin typeface="Times New Roman" panose="02020603050405020304" pitchFamily="18" charset="0"/>
                <a:cs typeface="Calibri" panose="020F0502020204030204" pitchFamily="34" charset="0"/>
              </a:rPr>
              <a:t> </a:t>
            </a:r>
            <a:r>
              <a:rPr lang="uk-UA" altLang="uk-UA" sz="1300" b="1" dirty="0">
                <a:latin typeface="Times New Roman" panose="02020603050405020304" pitchFamily="18" charset="0"/>
                <a:cs typeface="Calibri" panose="020F0502020204030204" pitchFamily="34" charset="0"/>
              </a:rPr>
              <a:t>(</a:t>
            </a:r>
            <a:r>
              <a:rPr lang="uk-UA" altLang="uk-UA" sz="1300" b="1" i="1" dirty="0">
                <a:latin typeface="Times New Roman" panose="02020603050405020304" pitchFamily="18" charset="0"/>
                <a:cs typeface="Calibri" panose="020F0502020204030204" pitchFamily="34" charset="0"/>
              </a:rPr>
              <a:t>3</a:t>
            </a:r>
            <a:r>
              <a:rPr lang="uk-UA" altLang="uk-UA" sz="1300" b="1" dirty="0">
                <a:latin typeface="Times New Roman" panose="02020603050405020304" pitchFamily="18" charset="0"/>
                <a:cs typeface="Calibri" panose="020F0502020204030204" pitchFamily="34" charset="0"/>
              </a:rPr>
              <a:t>)</a:t>
            </a:r>
            <a:endParaRPr lang="uk-UA" altLang="uk-UA" sz="1300" b="1" dirty="0">
              <a:latin typeface="Times New Roman" panose="02020603050405020304" pitchFamily="18" charset="0"/>
            </a:endParaRPr>
          </a:p>
        </p:txBody>
      </p:sp>
      <p:sp>
        <p:nvSpPr>
          <p:cNvPr id="8" name="Прямокутник 14">
            <a:extLst>
              <a:ext uri="{FF2B5EF4-FFF2-40B4-BE49-F238E27FC236}">
                <a16:creationId xmlns:a16="http://schemas.microsoft.com/office/drawing/2014/main" id="{7162B7FE-8062-4062-8669-38FE9DE6EF4C}"/>
              </a:ext>
            </a:extLst>
          </p:cNvPr>
          <p:cNvSpPr>
            <a:spLocks noChangeArrowheads="1"/>
          </p:cNvSpPr>
          <p:nvPr/>
        </p:nvSpPr>
        <p:spPr bwMode="auto">
          <a:xfrm>
            <a:off x="2967863" y="3134896"/>
            <a:ext cx="17272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300" b="1" dirty="0">
                <a:latin typeface="Times New Roman" panose="02020603050405020304" pitchFamily="18" charset="0"/>
                <a:cs typeface="Times New Roman" panose="02020603050405020304" pitchFamily="18" charset="0"/>
              </a:rPr>
              <a:t>Reserve pipe</a:t>
            </a:r>
            <a:endParaRPr lang="ru-RU" altLang="ru-RU" sz="1300" b="1" dirty="0">
              <a:latin typeface="Times New Roman" panose="02020603050405020304" pitchFamily="18" charset="0"/>
              <a:cs typeface="Times New Roman" panose="02020603050405020304" pitchFamily="18" charset="0"/>
            </a:endParaRPr>
          </a:p>
        </p:txBody>
      </p:sp>
      <p:sp>
        <p:nvSpPr>
          <p:cNvPr id="9" name="Прямокутник 15">
            <a:extLst>
              <a:ext uri="{FF2B5EF4-FFF2-40B4-BE49-F238E27FC236}">
                <a16:creationId xmlns:a16="http://schemas.microsoft.com/office/drawing/2014/main" id="{A36BAE24-6D3D-41EB-A9C2-6579583C3E3C}"/>
              </a:ext>
            </a:extLst>
          </p:cNvPr>
          <p:cNvSpPr>
            <a:spLocks noChangeArrowheads="1"/>
          </p:cNvSpPr>
          <p:nvPr/>
        </p:nvSpPr>
        <p:spPr bwMode="auto">
          <a:xfrm>
            <a:off x="4626695" y="5733256"/>
            <a:ext cx="12025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300" b="1" dirty="0">
                <a:latin typeface="Times New Roman" panose="02020603050405020304" pitchFamily="18" charset="0"/>
                <a:cs typeface="Times New Roman" panose="02020603050405020304" pitchFamily="18" charset="0"/>
              </a:rPr>
              <a:t>Operated for 38 years pipe</a:t>
            </a:r>
          </a:p>
        </p:txBody>
      </p:sp>
      <p:pic>
        <p:nvPicPr>
          <p:cNvPr id="11" name="Рисунок 10">
            <a:extLst>
              <a:ext uri="{FF2B5EF4-FFF2-40B4-BE49-F238E27FC236}">
                <a16:creationId xmlns:a16="http://schemas.microsoft.com/office/drawing/2014/main" id="{99887226-0F02-444D-8A3C-AF4E88838F55}"/>
              </a:ext>
            </a:extLst>
          </p:cNvPr>
          <p:cNvPicPr/>
          <p:nvPr/>
        </p:nvPicPr>
        <p:blipFill rotWithShape="1">
          <a:blip r:embed="rId10" cstate="print">
            <a:extLst>
              <a:ext uri="{28A0092B-C50C-407E-A947-70E740481C1C}">
                <a14:useLocalDpi xmlns:a14="http://schemas.microsoft.com/office/drawing/2010/main" val="0"/>
              </a:ext>
            </a:extLst>
          </a:blip>
          <a:srcRect l="3439" t="2123" r="5832"/>
          <a:stretch/>
        </p:blipFill>
        <p:spPr bwMode="auto">
          <a:xfrm>
            <a:off x="116337" y="1088740"/>
            <a:ext cx="2276505" cy="900100"/>
          </a:xfrm>
          <a:prstGeom prst="rect">
            <a:avLst/>
          </a:prstGeom>
          <a:noFill/>
          <a:ln>
            <a:noFill/>
          </a:ln>
        </p:spPr>
      </p:pic>
      <p:pic>
        <p:nvPicPr>
          <p:cNvPr id="12" name="Picture 2">
            <a:extLst>
              <a:ext uri="{FF2B5EF4-FFF2-40B4-BE49-F238E27FC236}">
                <a16:creationId xmlns:a16="http://schemas.microsoft.com/office/drawing/2014/main" id="{AD572DD3-AF12-4684-A5C2-38F8CD1AF5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101173"/>
            <a:ext cx="1115616" cy="4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
            <a:extLst>
              <a:ext uri="{FF2B5EF4-FFF2-40B4-BE49-F238E27FC236}">
                <a16:creationId xmlns:a16="http://schemas.microsoft.com/office/drawing/2014/main" id="{958D048B-72B2-44E1-A0EA-EB49637A3D4A}"/>
              </a:ext>
            </a:extLst>
          </p:cNvPr>
          <p:cNvSpPr>
            <a:spLocks noChangeArrowheads="1"/>
          </p:cNvSpPr>
          <p:nvPr/>
        </p:nvSpPr>
        <p:spPr bwMode="auto">
          <a:xfrm>
            <a:off x="8100392" y="637553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62E302-783E-4843-82B1-D2C40745ABA8}" type="slidenum">
              <a:rPr lang="uk-UA" altLang="en-US" sz="1500" b="1">
                <a:solidFill>
                  <a:srgbClr val="460000"/>
                </a:solidFill>
                <a:latin typeface="Garamond" panose="02020404030301010803" pitchFamily="18" charset="0"/>
                <a:ea typeface="DFGothic-EB" panose="02010609010101010101" pitchFamily="1" charset="-128"/>
              </a:rPr>
              <a:pPr algn="r" eaLnBrk="1" hangingPunct="1"/>
              <a:t>9</a:t>
            </a:fld>
            <a:endParaRPr lang="uk-UA" altLang="en-US" sz="1500" b="1" dirty="0">
              <a:solidFill>
                <a:srgbClr val="460000"/>
              </a:solidFill>
              <a:latin typeface="Garamond" panose="02020404030301010803" pitchFamily="18" charset="0"/>
              <a:ea typeface="DFGothic-EB" panose="02010609010101010101" pitchFamily="1" charset="-128"/>
            </a:endParaRPr>
          </a:p>
        </p:txBody>
      </p:sp>
      <p:sp>
        <p:nvSpPr>
          <p:cNvPr id="15" name="Прямокутник 14">
            <a:extLst>
              <a:ext uri="{FF2B5EF4-FFF2-40B4-BE49-F238E27FC236}">
                <a16:creationId xmlns:a16="http://schemas.microsoft.com/office/drawing/2014/main" id="{63758ADB-CF7F-40D0-AE4E-15EAA8822224}"/>
              </a:ext>
            </a:extLst>
          </p:cNvPr>
          <p:cNvSpPr/>
          <p:nvPr/>
        </p:nvSpPr>
        <p:spPr>
          <a:xfrm>
            <a:off x="4458897" y="1524553"/>
            <a:ext cx="1372492" cy="276999"/>
          </a:xfrm>
          <a:prstGeom prst="rect">
            <a:avLst/>
          </a:prstGeom>
        </p:spPr>
        <p:txBody>
          <a:bodyPr wrap="none">
            <a:spAutoFit/>
          </a:bodyPr>
          <a:lstStyle/>
          <a:p>
            <a:r>
              <a:rPr lang="en-GB" b="1" dirty="0">
                <a:cs typeface="Times New Roman" panose="02020603050405020304" pitchFamily="18" charset="0"/>
              </a:rPr>
              <a:t>Longitudinal  L-T</a:t>
            </a:r>
            <a:endParaRPr lang="ru-RU" dirty="0"/>
          </a:p>
        </p:txBody>
      </p:sp>
      <p:sp>
        <p:nvSpPr>
          <p:cNvPr id="16" name="Прямокутник 15">
            <a:extLst>
              <a:ext uri="{FF2B5EF4-FFF2-40B4-BE49-F238E27FC236}">
                <a16:creationId xmlns:a16="http://schemas.microsoft.com/office/drawing/2014/main" id="{66371FD7-AE3F-4EF9-B093-716DF4B6AB87}"/>
              </a:ext>
            </a:extLst>
          </p:cNvPr>
          <p:cNvSpPr/>
          <p:nvPr/>
        </p:nvSpPr>
        <p:spPr>
          <a:xfrm>
            <a:off x="4499992" y="4161931"/>
            <a:ext cx="1324337" cy="269304"/>
          </a:xfrm>
          <a:prstGeom prst="rect">
            <a:avLst/>
          </a:prstGeom>
        </p:spPr>
        <p:txBody>
          <a:bodyPr wrap="square">
            <a:spAutoFit/>
          </a:bodyPr>
          <a:lstStyle/>
          <a:p>
            <a:r>
              <a:rPr lang="en-GB" sz="1150" b="1" dirty="0">
                <a:cs typeface="Times New Roman" panose="02020603050405020304" pitchFamily="18" charset="0"/>
              </a:rPr>
              <a:t>Longitudinal  L-T</a:t>
            </a:r>
            <a:endParaRPr lang="ru-RU" sz="1150" dirty="0"/>
          </a:p>
        </p:txBody>
      </p:sp>
      <p:sp>
        <p:nvSpPr>
          <p:cNvPr id="17" name="Прямокутник 16">
            <a:extLst>
              <a:ext uri="{FF2B5EF4-FFF2-40B4-BE49-F238E27FC236}">
                <a16:creationId xmlns:a16="http://schemas.microsoft.com/office/drawing/2014/main" id="{B19AE57D-BCA0-454E-95C3-4544B3B8F01B}"/>
              </a:ext>
            </a:extLst>
          </p:cNvPr>
          <p:cNvSpPr/>
          <p:nvPr/>
        </p:nvSpPr>
        <p:spPr>
          <a:xfrm>
            <a:off x="7815210" y="1543653"/>
            <a:ext cx="1187120" cy="276999"/>
          </a:xfrm>
          <a:prstGeom prst="rect">
            <a:avLst/>
          </a:prstGeom>
        </p:spPr>
        <p:txBody>
          <a:bodyPr wrap="none">
            <a:spAutoFit/>
          </a:bodyPr>
          <a:lstStyle/>
          <a:p>
            <a:r>
              <a:rPr lang="en-GB" b="1" dirty="0">
                <a:cs typeface="Times New Roman" panose="02020603050405020304" pitchFamily="18" charset="0"/>
              </a:rPr>
              <a:t>Transverse T-L</a:t>
            </a:r>
            <a:endParaRPr lang="ru-RU" dirty="0"/>
          </a:p>
        </p:txBody>
      </p:sp>
      <p:sp>
        <p:nvSpPr>
          <p:cNvPr id="18" name="Прямокутник 17">
            <a:extLst>
              <a:ext uri="{FF2B5EF4-FFF2-40B4-BE49-F238E27FC236}">
                <a16:creationId xmlns:a16="http://schemas.microsoft.com/office/drawing/2014/main" id="{C7499630-2042-4C60-B8CC-89CF3FCAFA25}"/>
              </a:ext>
            </a:extLst>
          </p:cNvPr>
          <p:cNvSpPr/>
          <p:nvPr/>
        </p:nvSpPr>
        <p:spPr>
          <a:xfrm>
            <a:off x="7815210" y="4204670"/>
            <a:ext cx="1187120" cy="276999"/>
          </a:xfrm>
          <a:prstGeom prst="rect">
            <a:avLst/>
          </a:prstGeom>
        </p:spPr>
        <p:txBody>
          <a:bodyPr wrap="none">
            <a:spAutoFit/>
          </a:bodyPr>
          <a:lstStyle/>
          <a:p>
            <a:r>
              <a:rPr lang="en-GB" b="1" dirty="0">
                <a:cs typeface="Times New Roman" panose="02020603050405020304" pitchFamily="18" charset="0"/>
              </a:rPr>
              <a:t>Transverse T-L</a:t>
            </a:r>
            <a:endParaRPr lang="ru-RU" dirty="0"/>
          </a:p>
        </p:txBody>
      </p:sp>
      <p:sp>
        <p:nvSpPr>
          <p:cNvPr id="19" name="Прямокутник 14">
            <a:extLst>
              <a:ext uri="{FF2B5EF4-FFF2-40B4-BE49-F238E27FC236}">
                <a16:creationId xmlns:a16="http://schemas.microsoft.com/office/drawing/2014/main" id="{3481BDED-949C-4A39-A370-EA555528F68E}"/>
              </a:ext>
            </a:extLst>
          </p:cNvPr>
          <p:cNvSpPr>
            <a:spLocks noChangeArrowheads="1"/>
          </p:cNvSpPr>
          <p:nvPr/>
        </p:nvSpPr>
        <p:spPr bwMode="auto">
          <a:xfrm>
            <a:off x="7576538" y="3211689"/>
            <a:ext cx="17272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300" b="1" dirty="0">
                <a:latin typeface="Times New Roman" panose="02020603050405020304" pitchFamily="18" charset="0"/>
                <a:cs typeface="Times New Roman" panose="02020603050405020304" pitchFamily="18" charset="0"/>
              </a:rPr>
              <a:t>Reserve pipe</a:t>
            </a:r>
            <a:endParaRPr lang="ru-RU" altLang="ru-RU" sz="1300" b="1" dirty="0">
              <a:latin typeface="Times New Roman" panose="02020603050405020304" pitchFamily="18" charset="0"/>
              <a:cs typeface="Times New Roman" panose="02020603050405020304" pitchFamily="18" charset="0"/>
            </a:endParaRPr>
          </a:p>
        </p:txBody>
      </p:sp>
      <p:sp>
        <p:nvSpPr>
          <p:cNvPr id="20" name="Прямокутник 15">
            <a:extLst>
              <a:ext uri="{FF2B5EF4-FFF2-40B4-BE49-F238E27FC236}">
                <a16:creationId xmlns:a16="http://schemas.microsoft.com/office/drawing/2014/main" id="{82D26FFF-DEE5-491B-9298-3530D7F8428D}"/>
              </a:ext>
            </a:extLst>
          </p:cNvPr>
          <p:cNvSpPr>
            <a:spLocks noChangeArrowheads="1"/>
          </p:cNvSpPr>
          <p:nvPr/>
        </p:nvSpPr>
        <p:spPr bwMode="auto">
          <a:xfrm flipH="1">
            <a:off x="7884368" y="5700653"/>
            <a:ext cx="1130980" cy="50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300" b="1" dirty="0">
                <a:latin typeface="Times New Roman" panose="02020603050405020304" pitchFamily="18" charset="0"/>
                <a:cs typeface="Times New Roman" panose="02020603050405020304" pitchFamily="18" charset="0"/>
              </a:rPr>
              <a:t>Operated for 38 years pipe</a:t>
            </a:r>
          </a:p>
        </p:txBody>
      </p:sp>
      <p:sp>
        <p:nvSpPr>
          <p:cNvPr id="21" name="Прямоугольник 16">
            <a:extLst>
              <a:ext uri="{FF2B5EF4-FFF2-40B4-BE49-F238E27FC236}">
                <a16:creationId xmlns:a16="http://schemas.microsoft.com/office/drawing/2014/main" id="{5FD8436C-866C-42F2-9E22-FEBB6547BAAF}"/>
              </a:ext>
            </a:extLst>
          </p:cNvPr>
          <p:cNvSpPr/>
          <p:nvPr/>
        </p:nvSpPr>
        <p:spPr>
          <a:xfrm>
            <a:off x="0" y="3024535"/>
            <a:ext cx="2448272" cy="692497"/>
          </a:xfrm>
          <a:prstGeom prst="rect">
            <a:avLst/>
          </a:prstGeom>
        </p:spPr>
        <p:txBody>
          <a:bodyPr wrap="square">
            <a:spAutoFit/>
          </a:bodyPr>
          <a:lstStyle/>
          <a:p>
            <a:pPr lvl="0"/>
            <a:r>
              <a:rPr lang="en-US" sz="1300" b="1" dirty="0"/>
              <a:t>Hydrogen pre-charging in H</a:t>
            </a:r>
            <a:r>
              <a:rPr lang="en-US" sz="1300" b="1" baseline="-25000" dirty="0"/>
              <a:t>2</a:t>
            </a:r>
            <a:r>
              <a:rPr lang="en-US" sz="1300" b="1" dirty="0"/>
              <a:t>SO</a:t>
            </a:r>
            <a:r>
              <a:rPr lang="en-US" sz="1300" b="1" baseline="-25000" dirty="0"/>
              <a:t>4</a:t>
            </a:r>
            <a:r>
              <a:rPr lang="en-US" sz="1300" b="1" dirty="0"/>
              <a:t> (pH1) + </a:t>
            </a:r>
            <a:r>
              <a:rPr lang="en-GB" sz="1300" b="1" dirty="0"/>
              <a:t>10 g/l  (NH</a:t>
            </a:r>
            <a:r>
              <a:rPr lang="en-GB" sz="1300" b="1" baseline="-25000" dirty="0"/>
              <a:t>2</a:t>
            </a:r>
            <a:r>
              <a:rPr lang="en-GB" sz="1300" b="1" dirty="0"/>
              <a:t>)</a:t>
            </a:r>
            <a:r>
              <a:rPr lang="en-GB" sz="1300" b="1" baseline="-25000" dirty="0"/>
              <a:t>2</a:t>
            </a:r>
            <a:r>
              <a:rPr lang="en-GB" sz="1300" b="1" dirty="0"/>
              <a:t>CS </a:t>
            </a:r>
          </a:p>
          <a:p>
            <a:pPr lvl="0"/>
            <a:r>
              <a:rPr lang="en-GB" sz="1300" b="1" dirty="0"/>
              <a:t>Duration -  120 h</a:t>
            </a:r>
            <a:endParaRPr lang="uk-UA" sz="1300" dirty="0"/>
          </a:p>
        </p:txBody>
      </p:sp>
      <p:pic>
        <p:nvPicPr>
          <p:cNvPr id="22" name="Рисунок 40" descr="17G1S_H2_Expl_786_x500_54_1.tif">
            <a:extLst>
              <a:ext uri="{FF2B5EF4-FFF2-40B4-BE49-F238E27FC236}">
                <a16:creationId xmlns:a16="http://schemas.microsoft.com/office/drawing/2014/main" id="{40A39B39-9BCD-451D-ABBB-F8A508DFB901}"/>
              </a:ext>
            </a:extLst>
          </p:cNvPr>
          <p:cNvPicPr>
            <a:picLocks noChangeAspect="1" noChangeArrowheads="1"/>
          </p:cNvPicPr>
          <p:nvPr/>
        </p:nvPicPr>
        <p:blipFill>
          <a:blip r:embed="rId12" cstate="print">
            <a:lum bright="8000" contrast="10000"/>
            <a:extLst>
              <a:ext uri="{28A0092B-C50C-407E-A947-70E740481C1C}">
                <a14:useLocalDpi xmlns:a14="http://schemas.microsoft.com/office/drawing/2010/main" val="0"/>
              </a:ext>
            </a:extLst>
          </a:blip>
          <a:srcRect/>
          <a:stretch>
            <a:fillRect/>
          </a:stretch>
        </p:blipFill>
        <p:spPr bwMode="auto">
          <a:xfrm>
            <a:off x="4608004" y="2421000"/>
            <a:ext cx="1343029"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7" descr="17G1S_H2_Expl_270_x1k_42_1.tif">
            <a:extLst>
              <a:ext uri="{FF2B5EF4-FFF2-40B4-BE49-F238E27FC236}">
                <a16:creationId xmlns:a16="http://schemas.microsoft.com/office/drawing/2014/main" id="{23781D8C-0BF7-41B5-90BB-F32FF0C5D128}"/>
              </a:ext>
            </a:extLst>
          </p:cNvPr>
          <p:cNvPicPr>
            <a:picLocks noChangeAspect="1" noChangeArrowheads="1"/>
          </p:cNvPicPr>
          <p:nvPr/>
        </p:nvPicPr>
        <p:blipFill>
          <a:blip r:embed="rId13" cstate="print">
            <a:lum bright="16000" contrast="6000"/>
            <a:extLst>
              <a:ext uri="{28A0092B-C50C-407E-A947-70E740481C1C}">
                <a14:useLocalDpi xmlns:a14="http://schemas.microsoft.com/office/drawing/2010/main" val="0"/>
              </a:ext>
            </a:extLst>
          </a:blip>
          <a:srcRect/>
          <a:stretch>
            <a:fillRect/>
          </a:stretch>
        </p:blipFill>
        <p:spPr bwMode="auto">
          <a:xfrm>
            <a:off x="6478463" y="1571675"/>
            <a:ext cx="1324855"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2" descr="17G1S_H2_Vyh_776_x2.5k_80_1.tif">
            <a:extLst>
              <a:ext uri="{FF2B5EF4-FFF2-40B4-BE49-F238E27FC236}">
                <a16:creationId xmlns:a16="http://schemas.microsoft.com/office/drawing/2014/main" id="{6C95CF4E-D39F-4A08-AC19-24C94F2BDE41}"/>
              </a:ext>
            </a:extLst>
          </p:cNvPr>
          <p:cNvPicPr>
            <a:picLocks noChangeAspect="1" noChangeArrowheads="1"/>
          </p:cNvPicPr>
          <p:nvPr/>
        </p:nvPicPr>
        <p:blipFill>
          <a:blip r:embed="rId14" cstate="print">
            <a:lum contrast="12000"/>
            <a:extLst>
              <a:ext uri="{28A0092B-C50C-407E-A947-70E740481C1C}">
                <a14:useLocalDpi xmlns:a14="http://schemas.microsoft.com/office/drawing/2010/main" val="0"/>
              </a:ext>
            </a:extLst>
          </a:blip>
          <a:srcRect/>
          <a:stretch>
            <a:fillRect/>
          </a:stretch>
        </p:blipFill>
        <p:spPr bwMode="auto">
          <a:xfrm>
            <a:off x="3250287" y="4043965"/>
            <a:ext cx="1344324"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15" descr="17G1S_H2_Vyh_776_x1k_99_1.tif">
            <a:extLst>
              <a:ext uri="{FF2B5EF4-FFF2-40B4-BE49-F238E27FC236}">
                <a16:creationId xmlns:a16="http://schemas.microsoft.com/office/drawing/2014/main" id="{7A6B42C4-555B-44E5-9C0A-864E7A933C54}"/>
              </a:ext>
            </a:extLst>
          </p:cNvPr>
          <p:cNvPicPr>
            <a:picLocks noChangeAspect="1" noChangeArrowheads="1"/>
          </p:cNvPicPr>
          <p:nvPr/>
        </p:nvPicPr>
        <p:blipFill>
          <a:blip r:embed="rId15" cstate="print">
            <a:lum bright="-8000" contrast="16000"/>
            <a:extLst>
              <a:ext uri="{28A0092B-C50C-407E-A947-70E740481C1C}">
                <a14:useLocalDpi xmlns:a14="http://schemas.microsoft.com/office/drawing/2010/main" val="0"/>
              </a:ext>
            </a:extLst>
          </a:blip>
          <a:srcRect/>
          <a:stretch>
            <a:fillRect/>
          </a:stretch>
        </p:blipFill>
        <p:spPr bwMode="auto">
          <a:xfrm>
            <a:off x="6430950" y="4073673"/>
            <a:ext cx="1340445"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Пряма зі стрілкою 25">
            <a:extLst>
              <a:ext uri="{FF2B5EF4-FFF2-40B4-BE49-F238E27FC236}">
                <a16:creationId xmlns:a16="http://schemas.microsoft.com/office/drawing/2014/main" id="{5992A4DE-0042-44A7-9011-1B46C695D0AB}"/>
              </a:ext>
            </a:extLst>
          </p:cNvPr>
          <p:cNvCxnSpPr>
            <a:cxnSpLocks/>
          </p:cNvCxnSpPr>
          <p:nvPr/>
        </p:nvCxnSpPr>
        <p:spPr>
          <a:xfrm flipH="1" flipV="1">
            <a:off x="4301475" y="2577908"/>
            <a:ext cx="310306" cy="3062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 зі стрілкою 26">
            <a:extLst>
              <a:ext uri="{FF2B5EF4-FFF2-40B4-BE49-F238E27FC236}">
                <a16:creationId xmlns:a16="http://schemas.microsoft.com/office/drawing/2014/main" id="{F8C97F6F-B534-4FCE-A022-1E30295627CC}"/>
              </a:ext>
            </a:extLst>
          </p:cNvPr>
          <p:cNvCxnSpPr>
            <a:cxnSpLocks/>
          </p:cNvCxnSpPr>
          <p:nvPr/>
        </p:nvCxnSpPr>
        <p:spPr>
          <a:xfrm>
            <a:off x="7094024" y="2541917"/>
            <a:ext cx="347415" cy="52063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 зі стрілкою 27">
            <a:extLst>
              <a:ext uri="{FF2B5EF4-FFF2-40B4-BE49-F238E27FC236}">
                <a16:creationId xmlns:a16="http://schemas.microsoft.com/office/drawing/2014/main" id="{07BDE5ED-0D29-43E6-86CF-3EAFA642D660}"/>
              </a:ext>
            </a:extLst>
          </p:cNvPr>
          <p:cNvCxnSpPr>
            <a:cxnSpLocks/>
          </p:cNvCxnSpPr>
          <p:nvPr/>
        </p:nvCxnSpPr>
        <p:spPr>
          <a:xfrm>
            <a:off x="7087711" y="5092624"/>
            <a:ext cx="384593" cy="54104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 зі стрілкою 28">
            <a:extLst>
              <a:ext uri="{FF2B5EF4-FFF2-40B4-BE49-F238E27FC236}">
                <a16:creationId xmlns:a16="http://schemas.microsoft.com/office/drawing/2014/main" id="{37FC06BE-45A5-45DF-A973-EEDF9EB81C5F}"/>
              </a:ext>
            </a:extLst>
          </p:cNvPr>
          <p:cNvCxnSpPr>
            <a:cxnSpLocks/>
          </p:cNvCxnSpPr>
          <p:nvPr/>
        </p:nvCxnSpPr>
        <p:spPr>
          <a:xfrm>
            <a:off x="4112634" y="5002290"/>
            <a:ext cx="453847" cy="57499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Заголовок 1">
            <a:extLst>
              <a:ext uri="{FF2B5EF4-FFF2-40B4-BE49-F238E27FC236}">
                <a16:creationId xmlns:a16="http://schemas.microsoft.com/office/drawing/2014/main" id="{28967C4C-B59C-48CE-AB3B-712CC4AE7638}"/>
              </a:ext>
            </a:extLst>
          </p:cNvPr>
          <p:cNvSpPr txBox="1">
            <a:spLocks/>
          </p:cNvSpPr>
          <p:nvPr/>
        </p:nvSpPr>
        <p:spPr bwMode="auto">
          <a:xfrm>
            <a:off x="2051720" y="80628"/>
            <a:ext cx="5112568" cy="720080"/>
          </a:xfrm>
          <a:prstGeom prst="rect">
            <a:avLst/>
          </a:prstGeom>
          <a:noFill/>
          <a:ln w="9525">
            <a:noFill/>
            <a:miter lim="800000"/>
            <a:headEnd/>
            <a:tailEnd/>
          </a:ln>
          <a:effectLst/>
        </p:spPr>
        <p:txBody>
          <a:bodyPr lIns="92075" tIns="46038" rIns="92075" bIns="46038" anchor="ctr"/>
          <a:lst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a:lstStyle>
          <a:p>
            <a:pPr algn="ctr">
              <a:defRPr/>
            </a:pPr>
            <a:r>
              <a:rPr lang="en-US" altLang="uk-UA" sz="2000" b="1" i="0" dirty="0">
                <a:solidFill>
                  <a:srgbClr val="132463"/>
                </a:solidFill>
                <a:effectLst/>
                <a:latin typeface="Times New Roman" pitchFamily="18" charset="0"/>
                <a:ea typeface="+mn-ea"/>
                <a:cs typeface="Times New Roman" panose="02020603050405020304" pitchFamily="18" charset="0"/>
              </a:rPr>
              <a:t>Hydrogen influence on fracture toughness of pipeline steels</a:t>
            </a:r>
            <a:endParaRPr lang="uk-UA" altLang="uk-UA" sz="2000" b="1" i="0" dirty="0">
              <a:solidFill>
                <a:srgbClr val="132463"/>
              </a:solidFill>
              <a:effectLst/>
              <a:latin typeface="Times New Roman" pitchFamily="18" charset="0"/>
              <a:ea typeface="+mn-ea"/>
              <a:cs typeface="Times New Roman" panose="02020603050405020304" pitchFamily="18" charset="0"/>
            </a:endParaRPr>
          </a:p>
        </p:txBody>
      </p:sp>
      <p:pic>
        <p:nvPicPr>
          <p:cNvPr id="31" name="Picture 2" descr="Inmech">
            <a:extLst>
              <a:ext uri="{FF2B5EF4-FFF2-40B4-BE49-F238E27FC236}">
                <a16:creationId xmlns:a16="http://schemas.microsoft.com/office/drawing/2014/main" id="{3410E102-4955-492A-807A-C28AE10440C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1912" y="0"/>
            <a:ext cx="792088" cy="947436"/>
          </a:xfrm>
          <a:prstGeom prst="rect">
            <a:avLst/>
          </a:prstGeom>
          <a:solidFill>
            <a:schemeClr val="accent1"/>
          </a:solidFill>
        </p:spPr>
      </p:pic>
      <p:pic>
        <p:nvPicPr>
          <p:cNvPr id="32" name="Picture 2" descr="2024-06_Zvirko_Fig03">
            <a:extLst>
              <a:ext uri="{FF2B5EF4-FFF2-40B4-BE49-F238E27FC236}">
                <a16:creationId xmlns:a16="http://schemas.microsoft.com/office/drawing/2014/main" id="{597727CA-EE69-44C5-8548-53858334116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493" y="3717189"/>
            <a:ext cx="2621599" cy="186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Прямокутник 32">
            <a:extLst>
              <a:ext uri="{FF2B5EF4-FFF2-40B4-BE49-F238E27FC236}">
                <a16:creationId xmlns:a16="http://schemas.microsoft.com/office/drawing/2014/main" id="{609FB508-765C-434E-A539-2B3571626351}"/>
              </a:ext>
            </a:extLst>
          </p:cNvPr>
          <p:cNvSpPr/>
          <p:nvPr/>
        </p:nvSpPr>
        <p:spPr>
          <a:xfrm>
            <a:off x="263302" y="5577281"/>
            <a:ext cx="2411760" cy="1031051"/>
          </a:xfrm>
          <a:prstGeom prst="rect">
            <a:avLst/>
          </a:prstGeom>
        </p:spPr>
        <p:txBody>
          <a:bodyPr wrap="square">
            <a:spAutoFit/>
          </a:bodyPr>
          <a:lstStyle/>
          <a:p>
            <a:pPr algn="ctr"/>
            <a:r>
              <a:rPr lang="en-US" b="1" dirty="0">
                <a:ea typeface="Times New Roman" panose="02020603050405020304" pitchFamily="18" charset="0"/>
              </a:rPr>
              <a:t>Fractograms of the steel in (a, c) as-delivered and (b, c)  operated states under fracture toughness tests of (a, b) </a:t>
            </a:r>
            <a:r>
              <a:rPr lang="en-US" altLang="uk-UA" b="1" dirty="0">
                <a:cs typeface="Calibri" panose="020F0502020204030204" pitchFamily="34" charset="0"/>
              </a:rPr>
              <a:t>L–T</a:t>
            </a:r>
            <a:r>
              <a:rPr lang="en-US" b="1" dirty="0">
                <a:ea typeface="Times New Roman" panose="02020603050405020304" pitchFamily="18" charset="0"/>
              </a:rPr>
              <a:t> and (c, d) </a:t>
            </a:r>
            <a:r>
              <a:rPr lang="en-US" altLang="uk-UA" b="1" dirty="0">
                <a:cs typeface="Calibri" panose="020F0502020204030204" pitchFamily="34" charset="0"/>
              </a:rPr>
              <a:t>T–L</a:t>
            </a:r>
            <a:r>
              <a:rPr lang="en-US" b="1" dirty="0">
                <a:ea typeface="Times New Roman" panose="02020603050405020304" pitchFamily="18" charset="0"/>
              </a:rPr>
              <a:t> specimens</a:t>
            </a:r>
            <a:endParaRPr lang="ru-RU" b="1" dirty="0"/>
          </a:p>
        </p:txBody>
      </p:sp>
      <p:sp>
        <p:nvSpPr>
          <p:cNvPr id="36" name="Прямокутник 15">
            <a:extLst>
              <a:ext uri="{FF2B5EF4-FFF2-40B4-BE49-F238E27FC236}">
                <a16:creationId xmlns:a16="http://schemas.microsoft.com/office/drawing/2014/main" id="{5A40189B-C21A-462E-A950-B45C921D0959}"/>
              </a:ext>
            </a:extLst>
          </p:cNvPr>
          <p:cNvSpPr/>
          <p:nvPr/>
        </p:nvSpPr>
        <p:spPr>
          <a:xfrm>
            <a:off x="2392842" y="1063770"/>
            <a:ext cx="5868144" cy="276999"/>
          </a:xfrm>
          <a:prstGeom prst="rect">
            <a:avLst/>
          </a:prstGeom>
        </p:spPr>
        <p:txBody>
          <a:bodyPr wrap="square">
            <a:spAutoFit/>
          </a:bodyPr>
          <a:lstStyle/>
          <a:p>
            <a:pPr lvl="0"/>
            <a:r>
              <a:rPr lang="en-GB" b="1" spc="-10" dirty="0">
                <a:ea typeface="SimSun" panose="02010600030101010101" pitchFamily="2" charset="-122"/>
              </a:rPr>
              <a:t>17H1S pipeline steel</a:t>
            </a:r>
            <a:r>
              <a:rPr lang="uk-UA" b="1" spc="-10" dirty="0">
                <a:ea typeface="SimSun" panose="02010600030101010101" pitchFamily="2" charset="-122"/>
              </a:rPr>
              <a:t> (0</a:t>
            </a:r>
            <a:r>
              <a:rPr lang="en-GB" b="1" spc="-10" dirty="0">
                <a:ea typeface="SimSun" panose="02010600030101010101" pitchFamily="2" charset="-122"/>
              </a:rPr>
              <a:t>.</a:t>
            </a:r>
            <a:r>
              <a:rPr lang="uk-UA" b="1" spc="-10" dirty="0">
                <a:ea typeface="SimSun" panose="02010600030101010101" pitchFamily="2" charset="-122"/>
              </a:rPr>
              <a:t>17</a:t>
            </a:r>
            <a:r>
              <a:rPr lang="en-GB" b="1" spc="-10" dirty="0">
                <a:ea typeface="SimSun" panose="02010600030101010101" pitchFamily="2" charset="-122"/>
              </a:rPr>
              <a:t>% C, 1.2% </a:t>
            </a:r>
            <a:r>
              <a:rPr lang="en-GB" b="1" spc="-10" dirty="0" err="1">
                <a:ea typeface="SimSun" panose="02010600030101010101" pitchFamily="2" charset="-122"/>
              </a:rPr>
              <a:t>Mn</a:t>
            </a:r>
            <a:r>
              <a:rPr lang="uk-UA" b="1" spc="-10" dirty="0">
                <a:ea typeface="SimSun" panose="02010600030101010101" pitchFamily="2" charset="-122"/>
              </a:rPr>
              <a:t>),</a:t>
            </a:r>
            <a:r>
              <a:rPr lang="en-US" b="1" spc="-10" dirty="0">
                <a:ea typeface="SimSun" panose="02010600030101010101" pitchFamily="2" charset="-122"/>
              </a:rPr>
              <a:t> </a:t>
            </a:r>
            <a:r>
              <a:rPr lang="en-GB" b="1" dirty="0">
                <a:solidFill>
                  <a:schemeClr val="bg1">
                    <a:lumMod val="10000"/>
                  </a:schemeClr>
                </a:solidFill>
                <a:cs typeface="Times New Roman" panose="02020603050405020304" pitchFamily="18" charset="0"/>
              </a:rPr>
              <a:t>eq. API 5L X52,</a:t>
            </a:r>
            <a:r>
              <a:rPr lang="uk-UA" b="1" spc="-10" dirty="0">
                <a:ea typeface="SimSun" panose="02010600030101010101" pitchFamily="2" charset="-122"/>
              </a:rPr>
              <a:t> </a:t>
            </a:r>
            <a:r>
              <a:rPr lang="en-GB" b="1" spc="-10" dirty="0">
                <a:ea typeface="SimSun" panose="02010600030101010101" pitchFamily="2" charset="-122"/>
              </a:rPr>
              <a:t>38</a:t>
            </a:r>
            <a:r>
              <a:rPr lang="en-GB" b="1" dirty="0"/>
              <a:t> years of operation </a:t>
            </a:r>
            <a:endParaRPr lang="uk-UA" b="1" dirty="0"/>
          </a:p>
        </p:txBody>
      </p:sp>
    </p:spTree>
    <p:extLst>
      <p:ext uri="{BB962C8B-B14F-4D97-AF65-F5344CB8AC3E}">
        <p14:creationId xmlns:p14="http://schemas.microsoft.com/office/powerpoint/2010/main" val="41099098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
  <TotalTime>271398</TotalTime>
  <Words>1820</Words>
  <Application>Microsoft Office PowerPoint</Application>
  <PresentationFormat>Skjermfremvisning (4:3)</PresentationFormat>
  <Paragraphs>331</Paragraphs>
  <Slides>16</Slides>
  <Notes>1</Notes>
  <HiddenSlides>0</HiddenSlides>
  <MMClips>0</MMClips>
  <ScaleCrop>false</ScaleCrop>
  <HeadingPairs>
    <vt:vector size="8" baseType="variant">
      <vt:variant>
        <vt:lpstr>Brukte skrifter</vt:lpstr>
      </vt:variant>
      <vt:variant>
        <vt:i4>10</vt:i4>
      </vt:variant>
      <vt:variant>
        <vt:lpstr>Tema</vt:lpstr>
      </vt:variant>
      <vt:variant>
        <vt:i4>1</vt:i4>
      </vt:variant>
      <vt:variant>
        <vt:lpstr>Innebygde OLE-servere</vt:lpstr>
      </vt:variant>
      <vt:variant>
        <vt:i4>2</vt:i4>
      </vt:variant>
      <vt:variant>
        <vt:lpstr>Lysbildetitler</vt:lpstr>
      </vt:variant>
      <vt:variant>
        <vt:i4>16</vt:i4>
      </vt:variant>
    </vt:vector>
  </HeadingPairs>
  <TitlesOfParts>
    <vt:vector size="29" baseType="lpstr">
      <vt:lpstr>SimSun</vt:lpstr>
      <vt:lpstr>Arial</vt:lpstr>
      <vt:lpstr>Calibri</vt:lpstr>
      <vt:lpstr>Cambria Math</vt:lpstr>
      <vt:lpstr>Franklin Gothic Book</vt:lpstr>
      <vt:lpstr>Franklin Gothic Medium</vt:lpstr>
      <vt:lpstr>Garamond</vt:lpstr>
      <vt:lpstr>Monotype Sorts</vt:lpstr>
      <vt:lpstr>Times New Roman</vt:lpstr>
      <vt:lpstr>Wingdings 2</vt:lpstr>
      <vt:lpstr>Трек</vt:lpstr>
      <vt:lpstr>Equation</vt:lpstr>
      <vt:lpstr>Graph</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tensile properties of steels</dc:title>
  <dc:creator>Olha</dc:creator>
  <cp:lastModifiedBy>Vanessa Grace Ochon Booc</cp:lastModifiedBy>
  <cp:revision>3299</cp:revision>
  <cp:lastPrinted>2021-10-05T14:20:12Z</cp:lastPrinted>
  <dcterms:created xsi:type="dcterms:W3CDTF">1998-07-14T12:13:22Z</dcterms:created>
  <dcterms:modified xsi:type="dcterms:W3CDTF">2025-06-11T09:57:01Z</dcterms:modified>
</cp:coreProperties>
</file>