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30"/>
  </p:notesMasterIdLst>
  <p:sldIdLst>
    <p:sldId id="256" r:id="rId2"/>
    <p:sldId id="257" r:id="rId3"/>
    <p:sldId id="293" r:id="rId4"/>
    <p:sldId id="294" r:id="rId5"/>
    <p:sldId id="296" r:id="rId6"/>
    <p:sldId id="298" r:id="rId7"/>
    <p:sldId id="259" r:id="rId8"/>
    <p:sldId id="295" r:id="rId9"/>
    <p:sldId id="260" r:id="rId10"/>
    <p:sldId id="329" r:id="rId11"/>
    <p:sldId id="330" r:id="rId12"/>
    <p:sldId id="266" r:id="rId13"/>
    <p:sldId id="331" r:id="rId14"/>
    <p:sldId id="268" r:id="rId15"/>
    <p:sldId id="308" r:id="rId16"/>
    <p:sldId id="333" r:id="rId17"/>
    <p:sldId id="267" r:id="rId18"/>
    <p:sldId id="312" r:id="rId19"/>
    <p:sldId id="321" r:id="rId20"/>
    <p:sldId id="320" r:id="rId21"/>
    <p:sldId id="334" r:id="rId22"/>
    <p:sldId id="323" r:id="rId23"/>
    <p:sldId id="324" r:id="rId24"/>
    <p:sldId id="325" r:id="rId25"/>
    <p:sldId id="322" r:id="rId26"/>
    <p:sldId id="327" r:id="rId27"/>
    <p:sldId id="328" r:id="rId28"/>
    <p:sldId id="326"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DEB4"/>
    <a:srgbClr val="FFFFFF"/>
    <a:srgbClr val="8CB64A"/>
    <a:srgbClr val="1F3731"/>
    <a:srgbClr val="305248"/>
    <a:srgbClr val="B8CE90"/>
    <a:srgbClr val="1B332C"/>
    <a:srgbClr val="284D42"/>
    <a:srgbClr val="D1E2B7"/>
    <a:srgbClr val="BAD3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94660"/>
  </p:normalViewPr>
  <p:slideViewPr>
    <p:cSldViewPr snapToGrid="0">
      <p:cViewPr varScale="1">
        <p:scale>
          <a:sx n="120" d="100"/>
          <a:sy n="120" d="100"/>
        </p:scale>
        <p:origin x="2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CC22E-F303-46CD-A385-5524B2506F44}" type="datetimeFigureOut">
              <a:rPr lang="en-US" smtClean="0"/>
              <a:t>6/13/2025</a:t>
            </a:fld>
            <a:endParaRPr lang="en-US"/>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484FAE-07BB-40F3-9766-DD1D3759006E}" type="slidenum">
              <a:rPr lang="en-US" smtClean="0"/>
              <a:t>‹#›</a:t>
            </a:fld>
            <a:endParaRPr lang="en-US"/>
          </a:p>
        </p:txBody>
      </p:sp>
    </p:spTree>
    <p:extLst>
      <p:ext uri="{BB962C8B-B14F-4D97-AF65-F5344CB8AC3E}">
        <p14:creationId xmlns:p14="http://schemas.microsoft.com/office/powerpoint/2010/main" val="544605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B5889-2F7B-39DE-63B3-7BBF2E69FA14}"/>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9C948E7E-97F9-C20E-7933-01A3CE51A2ED}"/>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AF14089C-7C01-C0AB-0E69-3C7F8F42E555}"/>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2908DDC8-CD53-5F67-EAC9-4F8160A3769E}"/>
              </a:ext>
            </a:extLst>
          </p:cNvPr>
          <p:cNvSpPr>
            <a:spLocks noGrp="1"/>
          </p:cNvSpPr>
          <p:nvPr>
            <p:ph type="sldNum" sz="quarter" idx="5"/>
          </p:nvPr>
        </p:nvSpPr>
        <p:spPr/>
        <p:txBody>
          <a:bodyPr/>
          <a:lstStyle/>
          <a:p>
            <a:fld id="{10484FAE-07BB-40F3-9766-DD1D3759006E}" type="slidenum">
              <a:rPr lang="en-US" smtClean="0"/>
              <a:t>10</a:t>
            </a:fld>
            <a:endParaRPr lang="en-US"/>
          </a:p>
        </p:txBody>
      </p:sp>
    </p:spTree>
    <p:extLst>
      <p:ext uri="{BB962C8B-B14F-4D97-AF65-F5344CB8AC3E}">
        <p14:creationId xmlns:p14="http://schemas.microsoft.com/office/powerpoint/2010/main" val="958148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B1918-7AE1-229B-3625-6C41ECB88110}"/>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8B731BCF-C5B5-20FA-654B-7D91CDC3A87F}"/>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D459A0E1-8487-D4FF-7D25-3DFAD549162B}"/>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07F8F6F6-EEB1-DEF1-0FC2-30AB4E9B1BF5}"/>
              </a:ext>
            </a:extLst>
          </p:cNvPr>
          <p:cNvSpPr>
            <a:spLocks noGrp="1"/>
          </p:cNvSpPr>
          <p:nvPr>
            <p:ph type="sldNum" sz="quarter" idx="5"/>
          </p:nvPr>
        </p:nvSpPr>
        <p:spPr/>
        <p:txBody>
          <a:bodyPr/>
          <a:lstStyle/>
          <a:p>
            <a:fld id="{10484FAE-07BB-40F3-9766-DD1D3759006E}" type="slidenum">
              <a:rPr lang="en-US" smtClean="0"/>
              <a:t>19</a:t>
            </a:fld>
            <a:endParaRPr lang="en-US"/>
          </a:p>
        </p:txBody>
      </p:sp>
    </p:spTree>
    <p:extLst>
      <p:ext uri="{BB962C8B-B14F-4D97-AF65-F5344CB8AC3E}">
        <p14:creationId xmlns:p14="http://schemas.microsoft.com/office/powerpoint/2010/main" val="694673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6C297-53EF-C30D-A9CA-B48CBA0F6678}"/>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B3CE43CF-BB0B-8E39-503E-BDF4B38CE33A}"/>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6338152C-4ED6-7AEB-C0BF-37EA15680816}"/>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25AF0D3F-8D80-7ADF-6E4E-7FB3191FE500}"/>
              </a:ext>
            </a:extLst>
          </p:cNvPr>
          <p:cNvSpPr>
            <a:spLocks noGrp="1"/>
          </p:cNvSpPr>
          <p:nvPr>
            <p:ph type="sldNum" sz="quarter" idx="5"/>
          </p:nvPr>
        </p:nvSpPr>
        <p:spPr/>
        <p:txBody>
          <a:bodyPr/>
          <a:lstStyle/>
          <a:p>
            <a:fld id="{10484FAE-07BB-40F3-9766-DD1D3759006E}" type="slidenum">
              <a:rPr lang="en-US" smtClean="0"/>
              <a:t>20</a:t>
            </a:fld>
            <a:endParaRPr lang="en-US"/>
          </a:p>
        </p:txBody>
      </p:sp>
    </p:spTree>
    <p:extLst>
      <p:ext uri="{BB962C8B-B14F-4D97-AF65-F5344CB8AC3E}">
        <p14:creationId xmlns:p14="http://schemas.microsoft.com/office/powerpoint/2010/main" val="2921977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3703B-6F92-49DE-8F59-DABC54F2E7A0}"/>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53977D04-A2F3-D641-D8D8-F1BDA1F5ABB2}"/>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EAC0301F-E89E-DB31-6AFD-63C5EC7BCDBC}"/>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24F0960B-DDE5-EDDB-2103-4AA841A1BD23}"/>
              </a:ext>
            </a:extLst>
          </p:cNvPr>
          <p:cNvSpPr>
            <a:spLocks noGrp="1"/>
          </p:cNvSpPr>
          <p:nvPr>
            <p:ph type="sldNum" sz="quarter" idx="5"/>
          </p:nvPr>
        </p:nvSpPr>
        <p:spPr/>
        <p:txBody>
          <a:bodyPr/>
          <a:lstStyle/>
          <a:p>
            <a:fld id="{10484FAE-07BB-40F3-9766-DD1D3759006E}" type="slidenum">
              <a:rPr lang="en-US" smtClean="0"/>
              <a:t>21</a:t>
            </a:fld>
            <a:endParaRPr lang="en-US"/>
          </a:p>
        </p:txBody>
      </p:sp>
    </p:spTree>
    <p:extLst>
      <p:ext uri="{BB962C8B-B14F-4D97-AF65-F5344CB8AC3E}">
        <p14:creationId xmlns:p14="http://schemas.microsoft.com/office/powerpoint/2010/main" val="4118619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2A202-888D-8650-75F2-EE71AF7F7B4E}"/>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EBF11C58-382A-3C43-7CF2-8EC514BAB871}"/>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14914FCF-3FF8-96E4-960B-55FEA7B574DA}"/>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A25C8C5E-4B5A-17B1-E928-74E96615A2AA}"/>
              </a:ext>
            </a:extLst>
          </p:cNvPr>
          <p:cNvSpPr>
            <a:spLocks noGrp="1"/>
          </p:cNvSpPr>
          <p:nvPr>
            <p:ph type="sldNum" sz="quarter" idx="5"/>
          </p:nvPr>
        </p:nvSpPr>
        <p:spPr/>
        <p:txBody>
          <a:bodyPr/>
          <a:lstStyle/>
          <a:p>
            <a:fld id="{10484FAE-07BB-40F3-9766-DD1D3759006E}" type="slidenum">
              <a:rPr lang="en-US" smtClean="0"/>
              <a:t>22</a:t>
            </a:fld>
            <a:endParaRPr lang="en-US"/>
          </a:p>
        </p:txBody>
      </p:sp>
    </p:spTree>
    <p:extLst>
      <p:ext uri="{BB962C8B-B14F-4D97-AF65-F5344CB8AC3E}">
        <p14:creationId xmlns:p14="http://schemas.microsoft.com/office/powerpoint/2010/main" val="688456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C8387-1505-FD43-77D4-C2A1E93DF677}"/>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02256476-AFF9-18E5-8046-2B213B92503E}"/>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32ACDC32-6B3A-8DE6-9917-E49F8A5E014F}"/>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359E8CEA-1F82-6C10-E294-612BEECFF2A6}"/>
              </a:ext>
            </a:extLst>
          </p:cNvPr>
          <p:cNvSpPr>
            <a:spLocks noGrp="1"/>
          </p:cNvSpPr>
          <p:nvPr>
            <p:ph type="sldNum" sz="quarter" idx="5"/>
          </p:nvPr>
        </p:nvSpPr>
        <p:spPr/>
        <p:txBody>
          <a:bodyPr/>
          <a:lstStyle/>
          <a:p>
            <a:fld id="{10484FAE-07BB-40F3-9766-DD1D3759006E}" type="slidenum">
              <a:rPr lang="en-US" smtClean="0"/>
              <a:t>23</a:t>
            </a:fld>
            <a:endParaRPr lang="en-US"/>
          </a:p>
        </p:txBody>
      </p:sp>
    </p:spTree>
    <p:extLst>
      <p:ext uri="{BB962C8B-B14F-4D97-AF65-F5344CB8AC3E}">
        <p14:creationId xmlns:p14="http://schemas.microsoft.com/office/powerpoint/2010/main" val="1464777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3050C-87F8-8FC6-8FC7-3646DAAEE8D3}"/>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667A17AE-9247-E501-9AD9-AE4A33C7C30A}"/>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53C2957A-DCE7-8AD5-DB9F-83A1D1971FD7}"/>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CCE46701-A23A-1167-0405-8AD7FBA2B4EB}"/>
              </a:ext>
            </a:extLst>
          </p:cNvPr>
          <p:cNvSpPr>
            <a:spLocks noGrp="1"/>
          </p:cNvSpPr>
          <p:nvPr>
            <p:ph type="sldNum" sz="quarter" idx="5"/>
          </p:nvPr>
        </p:nvSpPr>
        <p:spPr/>
        <p:txBody>
          <a:bodyPr/>
          <a:lstStyle/>
          <a:p>
            <a:fld id="{10484FAE-07BB-40F3-9766-DD1D3759006E}" type="slidenum">
              <a:rPr lang="en-US" smtClean="0"/>
              <a:t>24</a:t>
            </a:fld>
            <a:endParaRPr lang="en-US"/>
          </a:p>
        </p:txBody>
      </p:sp>
    </p:spTree>
    <p:extLst>
      <p:ext uri="{BB962C8B-B14F-4D97-AF65-F5344CB8AC3E}">
        <p14:creationId xmlns:p14="http://schemas.microsoft.com/office/powerpoint/2010/main" val="2926745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698E5-D625-A087-41FA-A237903E92CC}"/>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81169D05-8E37-C1FD-FC0A-DDAD09F7D3DC}"/>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02AC08DA-6F6A-BA47-772F-D7326CA7ED01}"/>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C0F366B9-28C3-66E8-EB47-B347811A5FD0}"/>
              </a:ext>
            </a:extLst>
          </p:cNvPr>
          <p:cNvSpPr>
            <a:spLocks noGrp="1"/>
          </p:cNvSpPr>
          <p:nvPr>
            <p:ph type="sldNum" sz="quarter" idx="5"/>
          </p:nvPr>
        </p:nvSpPr>
        <p:spPr/>
        <p:txBody>
          <a:bodyPr/>
          <a:lstStyle/>
          <a:p>
            <a:fld id="{10484FAE-07BB-40F3-9766-DD1D3759006E}" type="slidenum">
              <a:rPr lang="en-US" smtClean="0"/>
              <a:t>25</a:t>
            </a:fld>
            <a:endParaRPr lang="en-US"/>
          </a:p>
        </p:txBody>
      </p:sp>
    </p:spTree>
    <p:extLst>
      <p:ext uri="{BB962C8B-B14F-4D97-AF65-F5344CB8AC3E}">
        <p14:creationId xmlns:p14="http://schemas.microsoft.com/office/powerpoint/2010/main" val="3649985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C5D80-FB80-CCD5-5972-DE61D4CD0C67}"/>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CE975543-F871-D2AB-EFF2-67C345AF9299}"/>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F13C36AC-2AD4-653C-5887-61E60E5854CF}"/>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5D681F02-8E89-7141-367E-8F8216346082}"/>
              </a:ext>
            </a:extLst>
          </p:cNvPr>
          <p:cNvSpPr>
            <a:spLocks noGrp="1"/>
          </p:cNvSpPr>
          <p:nvPr>
            <p:ph type="sldNum" sz="quarter" idx="5"/>
          </p:nvPr>
        </p:nvSpPr>
        <p:spPr/>
        <p:txBody>
          <a:bodyPr/>
          <a:lstStyle/>
          <a:p>
            <a:fld id="{10484FAE-07BB-40F3-9766-DD1D3759006E}" type="slidenum">
              <a:rPr lang="en-US" smtClean="0"/>
              <a:t>26</a:t>
            </a:fld>
            <a:endParaRPr lang="en-US"/>
          </a:p>
        </p:txBody>
      </p:sp>
    </p:spTree>
    <p:extLst>
      <p:ext uri="{BB962C8B-B14F-4D97-AF65-F5344CB8AC3E}">
        <p14:creationId xmlns:p14="http://schemas.microsoft.com/office/powerpoint/2010/main" val="1134151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BF987-2CA8-F6FA-2AE5-8922E0B65830}"/>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0357D6EB-F397-AB97-F4D5-E3250163FB03}"/>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28DB683C-9E2D-FA19-C514-A3CCBFC78ED5}"/>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77E428CA-0CF0-BA14-C0B1-51B95ACCB0B2}"/>
              </a:ext>
            </a:extLst>
          </p:cNvPr>
          <p:cNvSpPr>
            <a:spLocks noGrp="1"/>
          </p:cNvSpPr>
          <p:nvPr>
            <p:ph type="sldNum" sz="quarter" idx="5"/>
          </p:nvPr>
        </p:nvSpPr>
        <p:spPr/>
        <p:txBody>
          <a:bodyPr/>
          <a:lstStyle/>
          <a:p>
            <a:fld id="{10484FAE-07BB-40F3-9766-DD1D3759006E}" type="slidenum">
              <a:rPr lang="en-US" smtClean="0"/>
              <a:t>27</a:t>
            </a:fld>
            <a:endParaRPr lang="en-US"/>
          </a:p>
        </p:txBody>
      </p:sp>
    </p:spTree>
    <p:extLst>
      <p:ext uri="{BB962C8B-B14F-4D97-AF65-F5344CB8AC3E}">
        <p14:creationId xmlns:p14="http://schemas.microsoft.com/office/powerpoint/2010/main" val="1941788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67A8-DB3A-68D2-C44A-B5AC7F0A76E6}"/>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4CC8A58B-86D1-B9B3-9FCE-6D8E8FF02C3B}"/>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FBE45091-6254-0B38-CD42-9EB3A613C2E0}"/>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F2391678-EF5B-7752-1410-98FFA5BD9A39}"/>
              </a:ext>
            </a:extLst>
          </p:cNvPr>
          <p:cNvSpPr>
            <a:spLocks noGrp="1"/>
          </p:cNvSpPr>
          <p:nvPr>
            <p:ph type="sldNum" sz="quarter" idx="5"/>
          </p:nvPr>
        </p:nvSpPr>
        <p:spPr/>
        <p:txBody>
          <a:bodyPr/>
          <a:lstStyle/>
          <a:p>
            <a:fld id="{10484FAE-07BB-40F3-9766-DD1D3759006E}" type="slidenum">
              <a:rPr lang="en-US" smtClean="0"/>
              <a:t>28</a:t>
            </a:fld>
            <a:endParaRPr lang="en-US"/>
          </a:p>
        </p:txBody>
      </p:sp>
    </p:spTree>
    <p:extLst>
      <p:ext uri="{BB962C8B-B14F-4D97-AF65-F5344CB8AC3E}">
        <p14:creationId xmlns:p14="http://schemas.microsoft.com/office/powerpoint/2010/main" val="22690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4E6F6-42B7-464B-FA78-F9B5BF3E6A68}"/>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3B5C888E-DF07-7C40-7601-FDB9BD1F3326}"/>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611B322F-EEE5-3490-77B5-9F81BE995934}"/>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8E44EFA2-681C-CF28-2022-DBDD4BA0D113}"/>
              </a:ext>
            </a:extLst>
          </p:cNvPr>
          <p:cNvSpPr>
            <a:spLocks noGrp="1"/>
          </p:cNvSpPr>
          <p:nvPr>
            <p:ph type="sldNum" sz="quarter" idx="5"/>
          </p:nvPr>
        </p:nvSpPr>
        <p:spPr/>
        <p:txBody>
          <a:bodyPr/>
          <a:lstStyle/>
          <a:p>
            <a:fld id="{10484FAE-07BB-40F3-9766-DD1D3759006E}" type="slidenum">
              <a:rPr lang="en-US" smtClean="0"/>
              <a:t>11</a:t>
            </a:fld>
            <a:endParaRPr lang="en-US"/>
          </a:p>
        </p:txBody>
      </p:sp>
    </p:spTree>
    <p:extLst>
      <p:ext uri="{BB962C8B-B14F-4D97-AF65-F5344CB8AC3E}">
        <p14:creationId xmlns:p14="http://schemas.microsoft.com/office/powerpoint/2010/main" val="45062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E06D3-0387-8591-8A88-2D292D6547F0}"/>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4AC3F8C9-FA3F-A7BF-ED0A-EAC3ACC3EE2B}"/>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C305D3E9-ED22-9E0D-DF43-D5D730D7073B}"/>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39C92E22-53BF-20E2-BED8-8BCB4456EBD9}"/>
              </a:ext>
            </a:extLst>
          </p:cNvPr>
          <p:cNvSpPr>
            <a:spLocks noGrp="1"/>
          </p:cNvSpPr>
          <p:nvPr>
            <p:ph type="sldNum" sz="quarter" idx="5"/>
          </p:nvPr>
        </p:nvSpPr>
        <p:spPr/>
        <p:txBody>
          <a:bodyPr/>
          <a:lstStyle/>
          <a:p>
            <a:fld id="{10484FAE-07BB-40F3-9766-DD1D3759006E}" type="slidenum">
              <a:rPr lang="en-US" smtClean="0"/>
              <a:t>12</a:t>
            </a:fld>
            <a:endParaRPr lang="en-US"/>
          </a:p>
        </p:txBody>
      </p:sp>
    </p:spTree>
    <p:extLst>
      <p:ext uri="{BB962C8B-B14F-4D97-AF65-F5344CB8AC3E}">
        <p14:creationId xmlns:p14="http://schemas.microsoft.com/office/powerpoint/2010/main" val="296792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5C2F0-E5C0-637C-7A3D-2CA2123CE980}"/>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7AAAD73D-223D-713F-9359-624DE5397FD0}"/>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1E17A0FF-1905-79B7-1F3F-29DE8BD85A22}"/>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93FAB554-C296-D866-4577-7BCF6F6946B5}"/>
              </a:ext>
            </a:extLst>
          </p:cNvPr>
          <p:cNvSpPr>
            <a:spLocks noGrp="1"/>
          </p:cNvSpPr>
          <p:nvPr>
            <p:ph type="sldNum" sz="quarter" idx="5"/>
          </p:nvPr>
        </p:nvSpPr>
        <p:spPr/>
        <p:txBody>
          <a:bodyPr/>
          <a:lstStyle/>
          <a:p>
            <a:fld id="{10484FAE-07BB-40F3-9766-DD1D3759006E}" type="slidenum">
              <a:rPr lang="en-US" smtClean="0"/>
              <a:t>13</a:t>
            </a:fld>
            <a:endParaRPr lang="en-US"/>
          </a:p>
        </p:txBody>
      </p:sp>
    </p:spTree>
    <p:extLst>
      <p:ext uri="{BB962C8B-B14F-4D97-AF65-F5344CB8AC3E}">
        <p14:creationId xmlns:p14="http://schemas.microsoft.com/office/powerpoint/2010/main" val="600246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0FF5-0F85-D9F7-91E2-3EADBABE5B18}"/>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4426F785-443C-33C1-563F-5ED7642D528C}"/>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4F6F7B12-9487-F0A9-A516-8857727ECD5C}"/>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6A726140-4188-86F3-B125-8F0DCEDE4328}"/>
              </a:ext>
            </a:extLst>
          </p:cNvPr>
          <p:cNvSpPr>
            <a:spLocks noGrp="1"/>
          </p:cNvSpPr>
          <p:nvPr>
            <p:ph type="sldNum" sz="quarter" idx="5"/>
          </p:nvPr>
        </p:nvSpPr>
        <p:spPr/>
        <p:txBody>
          <a:bodyPr/>
          <a:lstStyle/>
          <a:p>
            <a:fld id="{10484FAE-07BB-40F3-9766-DD1D3759006E}" type="slidenum">
              <a:rPr lang="en-US" smtClean="0"/>
              <a:t>14</a:t>
            </a:fld>
            <a:endParaRPr lang="en-US"/>
          </a:p>
        </p:txBody>
      </p:sp>
    </p:spTree>
    <p:extLst>
      <p:ext uri="{BB962C8B-B14F-4D97-AF65-F5344CB8AC3E}">
        <p14:creationId xmlns:p14="http://schemas.microsoft.com/office/powerpoint/2010/main" val="3645565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D9F93-0E61-D4B7-E602-108E7976644C}"/>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8B7ED983-3185-0652-B78F-6BA5344220CE}"/>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53402755-1219-6A52-4DEC-9D599931BF4A}"/>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3E12F69B-DFA8-AD07-B4A8-F624AEB3E760}"/>
              </a:ext>
            </a:extLst>
          </p:cNvPr>
          <p:cNvSpPr>
            <a:spLocks noGrp="1"/>
          </p:cNvSpPr>
          <p:nvPr>
            <p:ph type="sldNum" sz="quarter" idx="5"/>
          </p:nvPr>
        </p:nvSpPr>
        <p:spPr/>
        <p:txBody>
          <a:bodyPr/>
          <a:lstStyle/>
          <a:p>
            <a:fld id="{10484FAE-07BB-40F3-9766-DD1D3759006E}" type="slidenum">
              <a:rPr lang="en-US" smtClean="0"/>
              <a:t>15</a:t>
            </a:fld>
            <a:endParaRPr lang="en-US"/>
          </a:p>
        </p:txBody>
      </p:sp>
    </p:spTree>
    <p:extLst>
      <p:ext uri="{BB962C8B-B14F-4D97-AF65-F5344CB8AC3E}">
        <p14:creationId xmlns:p14="http://schemas.microsoft.com/office/powerpoint/2010/main" val="1561236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E8FED-F217-8675-5ABF-97266BDC2970}"/>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7630C961-8E47-69AA-CA94-C76FAA61EA32}"/>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E1618278-9519-8264-36CB-C778E002C037}"/>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6391F55C-AA49-742B-1AEC-2D9BEBA34711}"/>
              </a:ext>
            </a:extLst>
          </p:cNvPr>
          <p:cNvSpPr>
            <a:spLocks noGrp="1"/>
          </p:cNvSpPr>
          <p:nvPr>
            <p:ph type="sldNum" sz="quarter" idx="5"/>
          </p:nvPr>
        </p:nvSpPr>
        <p:spPr/>
        <p:txBody>
          <a:bodyPr/>
          <a:lstStyle/>
          <a:p>
            <a:fld id="{10484FAE-07BB-40F3-9766-DD1D3759006E}" type="slidenum">
              <a:rPr lang="en-US" smtClean="0"/>
              <a:t>16</a:t>
            </a:fld>
            <a:endParaRPr lang="en-US"/>
          </a:p>
        </p:txBody>
      </p:sp>
    </p:spTree>
    <p:extLst>
      <p:ext uri="{BB962C8B-B14F-4D97-AF65-F5344CB8AC3E}">
        <p14:creationId xmlns:p14="http://schemas.microsoft.com/office/powerpoint/2010/main" val="294335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E91BB-0DD6-B415-7014-2CB847FBA13A}"/>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22643372-EB3A-7883-0B66-92B8BA4241EF}"/>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2FB85DB3-5FF1-2770-A49C-322765DA5863}"/>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CE401E50-D7ED-FA1B-C673-03AF845120AE}"/>
              </a:ext>
            </a:extLst>
          </p:cNvPr>
          <p:cNvSpPr>
            <a:spLocks noGrp="1"/>
          </p:cNvSpPr>
          <p:nvPr>
            <p:ph type="sldNum" sz="quarter" idx="5"/>
          </p:nvPr>
        </p:nvSpPr>
        <p:spPr/>
        <p:txBody>
          <a:bodyPr/>
          <a:lstStyle/>
          <a:p>
            <a:fld id="{10484FAE-07BB-40F3-9766-DD1D3759006E}" type="slidenum">
              <a:rPr lang="en-US" smtClean="0"/>
              <a:t>17</a:t>
            </a:fld>
            <a:endParaRPr lang="en-US"/>
          </a:p>
        </p:txBody>
      </p:sp>
    </p:spTree>
    <p:extLst>
      <p:ext uri="{BB962C8B-B14F-4D97-AF65-F5344CB8AC3E}">
        <p14:creationId xmlns:p14="http://schemas.microsoft.com/office/powerpoint/2010/main" val="1081997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F7103-3662-ADC8-DA26-356878EA9C83}"/>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6B1EAC4E-FF6A-F743-EE4C-4F262914FFF2}"/>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68C6A59A-9841-2673-CD0E-03720776C205}"/>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B30FE470-ADAA-AE75-5352-FD5909BCA38A}"/>
              </a:ext>
            </a:extLst>
          </p:cNvPr>
          <p:cNvSpPr>
            <a:spLocks noGrp="1"/>
          </p:cNvSpPr>
          <p:nvPr>
            <p:ph type="sldNum" sz="quarter" idx="5"/>
          </p:nvPr>
        </p:nvSpPr>
        <p:spPr/>
        <p:txBody>
          <a:bodyPr/>
          <a:lstStyle/>
          <a:p>
            <a:fld id="{10484FAE-07BB-40F3-9766-DD1D3759006E}" type="slidenum">
              <a:rPr lang="en-US" smtClean="0"/>
              <a:t>18</a:t>
            </a:fld>
            <a:endParaRPr lang="en-US"/>
          </a:p>
        </p:txBody>
      </p:sp>
    </p:spTree>
    <p:extLst>
      <p:ext uri="{BB962C8B-B14F-4D97-AF65-F5344CB8AC3E}">
        <p14:creationId xmlns:p14="http://schemas.microsoft.com/office/powerpoint/2010/main" val="378970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ro-RO"/>
              <a:t>Faceți clic pentru a edita stilul de titlu coordonator</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a:t>Faceți clic pentru a edita stilul de subtitlu coordonator</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4172939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3746518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302361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ro-RO"/>
              <a:t>Faceți clic pentru a edita stilul de titlu coordonator</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259717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803122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FDEF4811-998B-4BA9-9374-84CB20D27A1D}"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427463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FDEF4811-998B-4BA9-9374-84CB20D27A1D}" type="datetimeFigureOut">
              <a:rPr lang="en-US" smtClean="0"/>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962766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FDEF4811-998B-4BA9-9374-84CB20D27A1D}" type="datetimeFigureOut">
              <a:rPr lang="en-US" smtClean="0"/>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415456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F4811-998B-4BA9-9374-84CB20D27A1D}" type="datetimeFigureOut">
              <a:rPr lang="en-US" smtClean="0"/>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295270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ro-RO"/>
              <a:t>Faceți clic pentru a edita stilul de titlu coordonator</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409110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FDEF4811-998B-4BA9-9374-84CB20D27A1D}"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186415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0B5574E-7E70-4B7C-9C2E-A2BA875D4714}"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6883349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hyperlink" Target="mailto:cornelia.baera@incd.ro" TargetMode="External"/><Relationship Id="rId3" Type="http://schemas.openxmlformats.org/officeDocument/2006/relationships/image" Target="../media/image5.png"/><Relationship Id="rId7" Type="http://schemas.openxmlformats.org/officeDocument/2006/relationships/hyperlink" Target="mailto:aurelian.gruin@incd.ro"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65C2A44-1FDC-1FC2-8FA3-23C8CF065304}"/>
              </a:ext>
            </a:extLst>
          </p:cNvPr>
          <p:cNvSpPr>
            <a:spLocks noGrp="1"/>
          </p:cNvSpPr>
          <p:nvPr>
            <p:ph type="ctrTitle"/>
          </p:nvPr>
        </p:nvSpPr>
        <p:spPr>
          <a:xfrm>
            <a:off x="613562" y="3114720"/>
            <a:ext cx="10964876" cy="1324356"/>
          </a:xfrm>
        </p:spPr>
        <p:txBody>
          <a:bodyPr>
            <a:noAutofit/>
          </a:bodyPr>
          <a:lstStyle/>
          <a:p>
            <a:pPr algn="ctr"/>
            <a:r>
              <a:rPr lang="en-US" sz="2700" cap="none">
                <a:solidFill>
                  <a:schemeClr val="accent2"/>
                </a:solidFill>
                <a:latin typeface="Book Antiqua" panose="02040602050305030304" pitchFamily="18" charset="0"/>
                <a:ea typeface="+mn-ea"/>
                <a:cs typeface="+mn-cs"/>
              </a:rPr>
              <a:t>INTEGRATING STEEL FURNACE SLAGS (SFS) WASTE AS AGGREGATE SUBSTITUTION IN CEMENT-BASED MATERIALS AND PRODUCTS FOR CONSTRUCTION INDUSTRY</a:t>
            </a:r>
            <a:endParaRPr lang="en-US" sz="2700" cap="none" dirty="0">
              <a:solidFill>
                <a:schemeClr val="accent2"/>
              </a:solidFill>
              <a:latin typeface="Book Antiqua" panose="02040602050305030304" pitchFamily="18" charset="0"/>
              <a:ea typeface="+mn-ea"/>
              <a:cs typeface="+mn-cs"/>
            </a:endParaRPr>
          </a:p>
        </p:txBody>
      </p:sp>
      <p:pic>
        <p:nvPicPr>
          <p:cNvPr id="7" name="Picture 6">
            <a:extLst>
              <a:ext uri="{FF2B5EF4-FFF2-40B4-BE49-F238E27FC236}">
                <a16:creationId xmlns:a16="http://schemas.microsoft.com/office/drawing/2014/main" id="{0ADB70C0-212E-8A37-6779-1559A9A00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65" y="170699"/>
            <a:ext cx="2676454" cy="1847185"/>
          </a:xfrm>
          <a:prstGeom prst="rect">
            <a:avLst/>
          </a:prstGeom>
        </p:spPr>
      </p:pic>
      <p:pic>
        <p:nvPicPr>
          <p:cNvPr id="8" name="Picture 7">
            <a:extLst>
              <a:ext uri="{FF2B5EF4-FFF2-40B4-BE49-F238E27FC236}">
                <a16:creationId xmlns:a16="http://schemas.microsoft.com/office/drawing/2014/main" id="{8DB24CAF-B0AA-3428-BA40-82D21B566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3" t="10049" r="4724" b="11484"/>
          <a:stretch>
            <a:fillRect/>
          </a:stretch>
        </p:blipFill>
        <p:spPr bwMode="auto">
          <a:xfrm>
            <a:off x="9967187" y="623199"/>
            <a:ext cx="18843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Text&#10;&#10;Description automatically generated">
            <a:extLst>
              <a:ext uri="{FF2B5EF4-FFF2-40B4-BE49-F238E27FC236}">
                <a16:creationId xmlns:a16="http://schemas.microsoft.com/office/drawing/2014/main" id="{633D1709-5E37-CD0D-E989-3747D2185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791" y="1518591"/>
            <a:ext cx="2525708" cy="83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C0CB840-D17F-7A26-2AC3-C76FA2B7FEDA}"/>
              </a:ext>
            </a:extLst>
          </p:cNvPr>
          <p:cNvPicPr>
            <a:picLocks noChangeAspect="1"/>
          </p:cNvPicPr>
          <p:nvPr/>
        </p:nvPicPr>
        <p:blipFill>
          <a:blip r:embed="rId5"/>
          <a:stretch>
            <a:fillRect/>
          </a:stretch>
        </p:blipFill>
        <p:spPr>
          <a:xfrm>
            <a:off x="3356157" y="217459"/>
            <a:ext cx="6519954" cy="1161390"/>
          </a:xfrm>
          <a:prstGeom prst="rect">
            <a:avLst/>
          </a:prstGeom>
        </p:spPr>
      </p:pic>
      <p:sp>
        <p:nvSpPr>
          <p:cNvPr id="15" name="TextBox 15">
            <a:extLst>
              <a:ext uri="{FF2B5EF4-FFF2-40B4-BE49-F238E27FC236}">
                <a16:creationId xmlns:a16="http://schemas.microsoft.com/office/drawing/2014/main" id="{7D45D58E-0508-EDCE-36F2-6DFCFAC26AF3}"/>
              </a:ext>
            </a:extLst>
          </p:cNvPr>
          <p:cNvSpPr txBox="1">
            <a:spLocks noChangeArrowheads="1"/>
          </p:cNvSpPr>
          <p:nvPr/>
        </p:nvSpPr>
        <p:spPr bwMode="auto">
          <a:xfrm>
            <a:off x="1453080" y="4450556"/>
            <a:ext cx="9285840" cy="88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fontAlgn="base">
              <a:lnSpc>
                <a:spcPct val="150000"/>
              </a:lnSpc>
              <a:spcBef>
                <a:spcPct val="0"/>
              </a:spcBef>
              <a:spcAft>
                <a:spcPct val="0"/>
              </a:spcAft>
              <a:buClrTx/>
              <a:buSzTx/>
              <a:buNone/>
            </a:pPr>
            <a:r>
              <a:rPr lang="en-US" altLang="en-US" sz="1800" b="1">
                <a:solidFill>
                  <a:schemeClr val="bg2"/>
                </a:solidFill>
                <a:latin typeface="Book Antiqua" panose="02040602050305030304" pitchFamily="18" charset="0"/>
                <a:cs typeface="Times New Roman" panose="02020603050405020304" pitchFamily="18" charset="0"/>
              </a:rPr>
              <a:t>Cornelia BAERĂ</a:t>
            </a:r>
            <a:r>
              <a:rPr lang="en-US" altLang="en-US" sz="1800" b="1" baseline="30000">
                <a:solidFill>
                  <a:schemeClr val="bg2"/>
                </a:solidFill>
                <a:latin typeface="Book Antiqua" panose="02040602050305030304" pitchFamily="18" charset="0"/>
                <a:cs typeface="Times New Roman" panose="02020603050405020304" pitchFamily="18" charset="0"/>
              </a:rPr>
              <a:t>1,2</a:t>
            </a:r>
            <a:r>
              <a:rPr lang="en-US" altLang="en-US" sz="1800" b="1">
                <a:solidFill>
                  <a:schemeClr val="bg2"/>
                </a:solidFill>
                <a:latin typeface="Book Antiqua" panose="02040602050305030304" pitchFamily="18" charset="0"/>
                <a:cs typeface="Times New Roman" panose="02020603050405020304" pitchFamily="18" charset="0"/>
              </a:rPr>
              <a:t>, Ana-Cristina VASILE</a:t>
            </a:r>
            <a:r>
              <a:rPr lang="en-US" altLang="en-US" sz="1800" b="1" baseline="30000">
                <a:solidFill>
                  <a:schemeClr val="bg2"/>
                </a:solidFill>
                <a:latin typeface="Book Antiqua" panose="02040602050305030304" pitchFamily="18" charset="0"/>
                <a:cs typeface="Times New Roman" panose="02020603050405020304" pitchFamily="18" charset="0"/>
              </a:rPr>
              <a:t>1,3</a:t>
            </a:r>
            <a:r>
              <a:rPr lang="en-US" altLang="en-US" sz="1800" b="1">
                <a:solidFill>
                  <a:schemeClr val="bg2"/>
                </a:solidFill>
                <a:latin typeface="Book Antiqua" panose="02040602050305030304" pitchFamily="18" charset="0"/>
                <a:cs typeface="Times New Roman" panose="02020603050405020304" pitchFamily="18" charset="0"/>
              </a:rPr>
              <a:t>, Aurelian GRUIN</a:t>
            </a:r>
            <a:r>
              <a:rPr lang="en-US" altLang="en-US" sz="1800" b="1" baseline="30000">
                <a:solidFill>
                  <a:schemeClr val="bg2"/>
                </a:solidFill>
                <a:latin typeface="Book Antiqua" panose="02040602050305030304" pitchFamily="18" charset="0"/>
                <a:cs typeface="Times New Roman" panose="02020603050405020304" pitchFamily="18" charset="0"/>
              </a:rPr>
              <a:t>1,3</a:t>
            </a:r>
            <a:r>
              <a:rPr lang="en-US" altLang="en-US" sz="1800" b="1">
                <a:solidFill>
                  <a:schemeClr val="bg2"/>
                </a:solidFill>
                <a:latin typeface="Book Antiqua" panose="02040602050305030304" pitchFamily="18" charset="0"/>
                <a:cs typeface="Times New Roman" panose="02020603050405020304" pitchFamily="18" charset="0"/>
              </a:rPr>
              <a:t>, </a:t>
            </a:r>
          </a:p>
          <a:p>
            <a:pPr algn="ctr" fontAlgn="base">
              <a:lnSpc>
                <a:spcPct val="150000"/>
              </a:lnSpc>
              <a:spcBef>
                <a:spcPct val="0"/>
              </a:spcBef>
              <a:spcAft>
                <a:spcPct val="0"/>
              </a:spcAft>
              <a:buClrTx/>
              <a:buSzTx/>
              <a:buNone/>
            </a:pPr>
            <a:r>
              <a:rPr lang="en-US" altLang="en-US" sz="1800" b="1">
                <a:solidFill>
                  <a:schemeClr val="bg2"/>
                </a:solidFill>
                <a:latin typeface="Book Antiqua" panose="02040602050305030304" pitchFamily="18" charset="0"/>
                <a:cs typeface="Times New Roman" panose="02020603050405020304" pitchFamily="18" charset="0"/>
              </a:rPr>
              <a:t>Bogdan BOLBOREA</a:t>
            </a:r>
            <a:r>
              <a:rPr lang="en-US" altLang="en-US" sz="1800" b="1" baseline="30000">
                <a:solidFill>
                  <a:schemeClr val="bg2"/>
                </a:solidFill>
                <a:latin typeface="Book Antiqua" panose="02040602050305030304" pitchFamily="18" charset="0"/>
                <a:cs typeface="Times New Roman" panose="02020603050405020304" pitchFamily="18" charset="0"/>
              </a:rPr>
              <a:t>1,3</a:t>
            </a:r>
            <a:r>
              <a:rPr lang="en-US" altLang="en-US" sz="1800" b="1">
                <a:solidFill>
                  <a:schemeClr val="bg2"/>
                </a:solidFill>
                <a:latin typeface="Book Antiqua" panose="02040602050305030304" pitchFamily="18" charset="0"/>
                <a:cs typeface="Times New Roman" panose="02020603050405020304" pitchFamily="18" charset="0"/>
              </a:rPr>
              <a:t>, Alexandru ION</a:t>
            </a:r>
            <a:r>
              <a:rPr lang="en-US" altLang="en-US" sz="1800" b="1" baseline="30000">
                <a:solidFill>
                  <a:schemeClr val="bg2"/>
                </a:solidFill>
                <a:latin typeface="Book Antiqua" panose="02040602050305030304" pitchFamily="18" charset="0"/>
                <a:cs typeface="Times New Roman" panose="02020603050405020304" pitchFamily="18" charset="0"/>
              </a:rPr>
              <a:t>1</a:t>
            </a:r>
            <a:endParaRPr lang="en-US" altLang="en-US" sz="1400">
              <a:solidFill>
                <a:schemeClr val="bg2"/>
              </a:solidFill>
              <a:latin typeface="Book Antiqua" panose="02040602050305030304" pitchFamily="18" charset="0"/>
              <a:ea typeface="Calibri" panose="020F0502020204030204" pitchFamily="34" charset="0"/>
              <a:cs typeface="Times New Roman" panose="02020603050405020304" pitchFamily="18" charset="0"/>
            </a:endParaRPr>
          </a:p>
        </p:txBody>
      </p:sp>
      <p:sp>
        <p:nvSpPr>
          <p:cNvPr id="16" name="Rectangle 2">
            <a:extLst>
              <a:ext uri="{FF2B5EF4-FFF2-40B4-BE49-F238E27FC236}">
                <a16:creationId xmlns:a16="http://schemas.microsoft.com/office/drawing/2014/main" id="{8184D4A2-838D-781C-D564-F2353B055E58}"/>
              </a:ext>
            </a:extLst>
          </p:cNvPr>
          <p:cNvSpPr>
            <a:spLocks noChangeArrowheads="1"/>
          </p:cNvSpPr>
          <p:nvPr/>
        </p:nvSpPr>
        <p:spPr bwMode="auto">
          <a:xfrm>
            <a:off x="553889" y="5344138"/>
            <a:ext cx="11084222" cy="69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fontAlgn="base">
              <a:lnSpc>
                <a:spcPct val="80000"/>
              </a:lnSpc>
              <a:spcBef>
                <a:spcPct val="20000"/>
              </a:spcBef>
              <a:spcAft>
                <a:spcPct val="0"/>
              </a:spcAft>
              <a:buClr>
                <a:srgbClr val="9DD0CB"/>
              </a:buClr>
              <a:buSzPct val="90000"/>
              <a:buNone/>
            </a:pPr>
            <a:r>
              <a:rPr lang="en-GB" altLang="en-US" sz="1400" baseline="30000">
                <a:solidFill>
                  <a:srgbClr val="CEDEB4"/>
                </a:solidFill>
                <a:latin typeface="Book Antiqua" panose="02040602050305030304" pitchFamily="18" charset="0"/>
                <a:cs typeface="Tahoma" panose="020B0604030504040204" pitchFamily="34" charset="0"/>
              </a:rPr>
              <a:t>1</a:t>
            </a:r>
            <a:r>
              <a:rPr lang="en-GB" altLang="en-US" sz="1400">
                <a:solidFill>
                  <a:srgbClr val="CEDEB4"/>
                </a:solidFill>
                <a:latin typeface="Book Antiqua" panose="02040602050305030304" pitchFamily="18" charset="0"/>
                <a:cs typeface="Tahoma" panose="020B0604030504040204" pitchFamily="34" charset="0"/>
              </a:rPr>
              <a:t>N.I.R.D. URBAN-INCERC, Timisoara Branch, Romania</a:t>
            </a:r>
          </a:p>
          <a:p>
            <a:pPr algn="ctr" fontAlgn="base">
              <a:lnSpc>
                <a:spcPct val="80000"/>
              </a:lnSpc>
              <a:spcBef>
                <a:spcPct val="20000"/>
              </a:spcBef>
              <a:spcAft>
                <a:spcPct val="0"/>
              </a:spcAft>
              <a:buClr>
                <a:srgbClr val="9DD0CB"/>
              </a:buClr>
              <a:buSzPct val="90000"/>
              <a:buNone/>
            </a:pPr>
            <a:r>
              <a:rPr lang="en-GB" altLang="en-US" sz="1400" baseline="30000">
                <a:solidFill>
                  <a:srgbClr val="CEDEB4"/>
                </a:solidFill>
                <a:latin typeface="Book Antiqua" panose="02040602050305030304" pitchFamily="18" charset="0"/>
                <a:cs typeface="Tahoma" panose="020B0604030504040204" pitchFamily="34" charset="0"/>
              </a:rPr>
              <a:t>2</a:t>
            </a:r>
            <a:r>
              <a:rPr lang="en-GB" altLang="en-US" sz="1400">
                <a:solidFill>
                  <a:srgbClr val="CEDEB4"/>
                </a:solidFill>
                <a:latin typeface="Book Antiqua" panose="02040602050305030304" pitchFamily="18" charset="0"/>
                <a:cs typeface="Tahoma" panose="020B0604030504040204" pitchFamily="34" charset="0"/>
              </a:rPr>
              <a:t>Politehnica University of Timișoara, </a:t>
            </a:r>
            <a:r>
              <a:rPr lang="en-US" altLang="en-US" sz="1400">
                <a:solidFill>
                  <a:srgbClr val="CEDEB4"/>
                </a:solidFill>
                <a:latin typeface="Book Antiqua" panose="02040602050305030304" pitchFamily="18" charset="0"/>
                <a:cs typeface="Tahoma" panose="020B0604030504040204" pitchFamily="34" charset="0"/>
              </a:rPr>
              <a:t>Faculty of Management in Production and Transportation, </a:t>
            </a:r>
            <a:r>
              <a:rPr lang="en-GB" altLang="en-US" sz="1400">
                <a:solidFill>
                  <a:srgbClr val="CEDEB4"/>
                </a:solidFill>
                <a:latin typeface="Book Antiqua" panose="02040602050305030304" pitchFamily="18" charset="0"/>
                <a:cs typeface="Tahoma" panose="020B0604030504040204" pitchFamily="34" charset="0"/>
              </a:rPr>
              <a:t>Timișoara Romania</a:t>
            </a:r>
          </a:p>
          <a:p>
            <a:pPr algn="ctr" defTabSz="457200" fontAlgn="base">
              <a:lnSpc>
                <a:spcPct val="80000"/>
              </a:lnSpc>
              <a:spcBef>
                <a:spcPct val="20000"/>
              </a:spcBef>
              <a:spcAft>
                <a:spcPct val="0"/>
              </a:spcAft>
              <a:buClr>
                <a:srgbClr val="9DD0CB"/>
              </a:buClr>
              <a:buSzPct val="90000"/>
              <a:buNone/>
            </a:pPr>
            <a:r>
              <a:rPr lang="en-GB" altLang="en-US" sz="1400" baseline="30000">
                <a:solidFill>
                  <a:srgbClr val="CEDEB4"/>
                </a:solidFill>
                <a:latin typeface="Book Antiqua" panose="02040602050305030304" pitchFamily="18" charset="0"/>
                <a:cs typeface="Tahoma" panose="020B0604030504040204" pitchFamily="34" charset="0"/>
              </a:rPr>
              <a:t>3</a:t>
            </a:r>
            <a:r>
              <a:rPr lang="en-GB" altLang="en-US" sz="1400">
                <a:solidFill>
                  <a:srgbClr val="CEDEB4"/>
                </a:solidFill>
                <a:latin typeface="Book Antiqua" panose="02040602050305030304" pitchFamily="18" charset="0"/>
                <a:cs typeface="Tahoma" panose="020B0604030504040204" pitchFamily="34" charset="0"/>
              </a:rPr>
              <a:t>Politehnica University of Timișoara, </a:t>
            </a:r>
            <a:r>
              <a:rPr lang="en-US" altLang="en-US" sz="1400">
                <a:solidFill>
                  <a:srgbClr val="CEDEB4"/>
                </a:solidFill>
                <a:latin typeface="Book Antiqua" panose="02040602050305030304" pitchFamily="18" charset="0"/>
                <a:cs typeface="Tahoma" panose="020B0604030504040204" pitchFamily="34" charset="0"/>
              </a:rPr>
              <a:t>Faculty of Civil Engineering, </a:t>
            </a:r>
            <a:r>
              <a:rPr lang="en-GB" altLang="en-US" sz="1400">
                <a:solidFill>
                  <a:srgbClr val="CEDEB4"/>
                </a:solidFill>
                <a:latin typeface="Book Antiqua" panose="02040602050305030304" pitchFamily="18" charset="0"/>
                <a:cs typeface="Tahoma" panose="020B0604030504040204" pitchFamily="34" charset="0"/>
              </a:rPr>
              <a:t>Timișoara Romania</a:t>
            </a:r>
          </a:p>
        </p:txBody>
      </p:sp>
      <p:pic>
        <p:nvPicPr>
          <p:cNvPr id="22" name="Picture 1">
            <a:extLst>
              <a:ext uri="{FF2B5EF4-FFF2-40B4-BE49-F238E27FC236}">
                <a16:creationId xmlns:a16="http://schemas.microsoft.com/office/drawing/2014/main" id="{BA5FD774-47C8-A33D-5DF4-46A8C76DE1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4113" y="1215592"/>
            <a:ext cx="1339390" cy="11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254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2D350-4CBF-9A15-C4D8-9120AC1C1CDE}"/>
            </a:ext>
          </a:extLst>
        </p:cNvPr>
        <p:cNvGrpSpPr/>
        <p:nvPr/>
      </p:nvGrpSpPr>
      <p:grpSpPr>
        <a:xfrm>
          <a:off x="0" y="0"/>
          <a:ext cx="0" cy="0"/>
          <a:chOff x="0" y="0"/>
          <a:chExt cx="0" cy="0"/>
        </a:xfrm>
      </p:grpSpPr>
      <p:pic>
        <p:nvPicPr>
          <p:cNvPr id="16" name="Picture 1">
            <a:extLst>
              <a:ext uri="{FF2B5EF4-FFF2-40B4-BE49-F238E27FC236}">
                <a16:creationId xmlns:a16="http://schemas.microsoft.com/office/drawing/2014/main" id="{15206E74-67FA-1D47-CA51-6798AC88633E}"/>
              </a:ext>
            </a:extLst>
          </p:cNvPr>
          <p:cNvPicPr>
            <a:picLocks noChangeAspect="1"/>
          </p:cNvPicPr>
          <p:nvPr/>
        </p:nvPicPr>
        <p:blipFill>
          <a:blip r:embed="rId3"/>
          <a:stretch>
            <a:fillRect/>
          </a:stretch>
        </p:blipFill>
        <p:spPr>
          <a:xfrm>
            <a:off x="6657083" y="1799617"/>
            <a:ext cx="2219377" cy="2026581"/>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7" name="Picture 1">
            <a:extLst>
              <a:ext uri="{FF2B5EF4-FFF2-40B4-BE49-F238E27FC236}">
                <a16:creationId xmlns:a16="http://schemas.microsoft.com/office/drawing/2014/main" id="{9810FA23-65C6-0D64-626A-48AA35D30C8B}"/>
              </a:ext>
            </a:extLst>
          </p:cNvPr>
          <p:cNvPicPr>
            <a:picLocks noChangeAspect="1"/>
          </p:cNvPicPr>
          <p:nvPr/>
        </p:nvPicPr>
        <p:blipFill>
          <a:blip r:embed="rId4"/>
          <a:stretch>
            <a:fillRect/>
          </a:stretch>
        </p:blipFill>
        <p:spPr>
          <a:xfrm>
            <a:off x="8884863" y="2589034"/>
            <a:ext cx="2214930" cy="2026581"/>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1" name="CasetăText 20">
            <a:extLst>
              <a:ext uri="{FF2B5EF4-FFF2-40B4-BE49-F238E27FC236}">
                <a16:creationId xmlns:a16="http://schemas.microsoft.com/office/drawing/2014/main" id="{9B8C0F07-BAC5-FF2A-B683-D20358DB5874}"/>
              </a:ext>
            </a:extLst>
          </p:cNvPr>
          <p:cNvSpPr txBox="1"/>
          <p:nvPr/>
        </p:nvSpPr>
        <p:spPr>
          <a:xfrm>
            <a:off x="8690723" y="4455684"/>
            <a:ext cx="3714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b</a:t>
            </a:r>
          </a:p>
        </p:txBody>
      </p:sp>
      <p:sp>
        <p:nvSpPr>
          <p:cNvPr id="24" name="CasetăText 23">
            <a:extLst>
              <a:ext uri="{FF2B5EF4-FFF2-40B4-BE49-F238E27FC236}">
                <a16:creationId xmlns:a16="http://schemas.microsoft.com/office/drawing/2014/main" id="{9A2ECB66-C515-9009-7B08-B986C8D331B2}"/>
              </a:ext>
            </a:extLst>
          </p:cNvPr>
          <p:cNvSpPr txBox="1"/>
          <p:nvPr/>
        </p:nvSpPr>
        <p:spPr>
          <a:xfrm>
            <a:off x="6657084" y="3397885"/>
            <a:ext cx="3714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a:t>
            </a:r>
          </a:p>
        </p:txBody>
      </p:sp>
      <p:pic>
        <p:nvPicPr>
          <p:cNvPr id="8" name="Imagine 7">
            <a:extLst>
              <a:ext uri="{FF2B5EF4-FFF2-40B4-BE49-F238E27FC236}">
                <a16:creationId xmlns:a16="http://schemas.microsoft.com/office/drawing/2014/main" id="{8251AB31-D2B9-1F0C-B862-55E9CCCF5338}"/>
              </a:ext>
            </a:extLst>
          </p:cNvPr>
          <p:cNvPicPr>
            <a:picLocks noChangeAspect="1"/>
          </p:cNvPicPr>
          <p:nvPr/>
        </p:nvPicPr>
        <p:blipFill>
          <a:blip r:embed="rId5"/>
          <a:srcRect l="68330" b="21558"/>
          <a:stretch>
            <a:fillRect/>
          </a:stretch>
        </p:blipFill>
        <p:spPr>
          <a:xfrm>
            <a:off x="9620853" y="4545136"/>
            <a:ext cx="2354138" cy="2132338"/>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2" name="CasetăText 21">
            <a:extLst>
              <a:ext uri="{FF2B5EF4-FFF2-40B4-BE49-F238E27FC236}">
                <a16:creationId xmlns:a16="http://schemas.microsoft.com/office/drawing/2014/main" id="{FE0AE390-7BD1-0C17-3300-A03F68775CBA}"/>
              </a:ext>
            </a:extLst>
          </p:cNvPr>
          <p:cNvSpPr txBox="1"/>
          <p:nvPr/>
        </p:nvSpPr>
        <p:spPr>
          <a:xfrm>
            <a:off x="9620853" y="6277364"/>
            <a:ext cx="3714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a:t>
            </a:r>
          </a:p>
        </p:txBody>
      </p:sp>
      <p:sp>
        <p:nvSpPr>
          <p:cNvPr id="6" name="Titlu 1">
            <a:extLst>
              <a:ext uri="{FF2B5EF4-FFF2-40B4-BE49-F238E27FC236}">
                <a16:creationId xmlns:a16="http://schemas.microsoft.com/office/drawing/2014/main" id="{814352AE-6A76-B67D-D5FE-9ACE2A1FA95A}"/>
              </a:ext>
            </a:extLst>
          </p:cNvPr>
          <p:cNvSpPr>
            <a:spLocks noGrp="1"/>
          </p:cNvSpPr>
          <p:nvPr>
            <p:ph type="title"/>
          </p:nvPr>
        </p:nvSpPr>
        <p:spPr>
          <a:xfrm>
            <a:off x="581192" y="702156"/>
            <a:ext cx="11029616" cy="1013800"/>
          </a:xfrm>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 </a:t>
            </a:r>
            <a:br>
              <a:rPr lang="en-US" b="1">
                <a:latin typeface="Book Antiqua" panose="02040602050305030304" pitchFamily="18" charset="0"/>
              </a:rPr>
            </a:br>
            <a:r>
              <a:rPr lang="en-US" b="1" cap="none">
                <a:latin typeface="Book Antiqua" panose="02040602050305030304" pitchFamily="18" charset="0"/>
              </a:rPr>
              <a:t>Raw materials</a:t>
            </a:r>
            <a:endParaRPr lang="en-US" b="1" dirty="0">
              <a:latin typeface="Book Antiqua" panose="02040602050305030304" pitchFamily="18" charset="0"/>
            </a:endParaRPr>
          </a:p>
        </p:txBody>
      </p:sp>
      <p:sp>
        <p:nvSpPr>
          <p:cNvPr id="10" name="Substituent conținut 2">
            <a:extLst>
              <a:ext uri="{FF2B5EF4-FFF2-40B4-BE49-F238E27FC236}">
                <a16:creationId xmlns:a16="http://schemas.microsoft.com/office/drawing/2014/main" id="{64E4FE11-39C0-A57D-0D5E-D0C2E36C0E5D}"/>
              </a:ext>
            </a:extLst>
          </p:cNvPr>
          <p:cNvSpPr>
            <a:spLocks noGrp="1"/>
          </p:cNvSpPr>
          <p:nvPr>
            <p:ph idx="1"/>
          </p:nvPr>
        </p:nvSpPr>
        <p:spPr>
          <a:xfrm>
            <a:off x="299925" y="1868629"/>
            <a:ext cx="6144171" cy="1200445"/>
          </a:xfrm>
        </p:spPr>
        <p:txBody>
          <a:bodyPr>
            <a:noAutofit/>
          </a:bodyPr>
          <a:lstStyle/>
          <a:p>
            <a:pPr marL="0" indent="0" algn="just">
              <a:buNone/>
            </a:pPr>
            <a:r>
              <a:rPr lang="en-US" sz="1600">
                <a:solidFill>
                  <a:sysClr val="windowText" lastClr="000000"/>
                </a:solidFill>
                <a:latin typeface="Book Antiqua" panose="02040602050305030304" pitchFamily="18" charset="0"/>
              </a:rPr>
              <a:t>The research protocol is simple and in accordance to previous study in the topic: Two Reference mix was proposed (R1 and R2), followed by the relevant parametric variation, namely the sand partial substitution with the considered RS1 wastes.</a:t>
            </a:r>
            <a:endParaRPr lang="en-US" sz="1600" dirty="0">
              <a:solidFill>
                <a:sysClr val="windowText" lastClr="000000"/>
              </a:solidFill>
              <a:latin typeface="Book Antiqua" panose="02040602050305030304" pitchFamily="18" charset="0"/>
            </a:endParaRPr>
          </a:p>
        </p:txBody>
      </p:sp>
      <p:sp>
        <p:nvSpPr>
          <p:cNvPr id="11" name="TextBox 10">
            <a:extLst>
              <a:ext uri="{FF2B5EF4-FFF2-40B4-BE49-F238E27FC236}">
                <a16:creationId xmlns:a16="http://schemas.microsoft.com/office/drawing/2014/main" id="{659693C7-4D5D-5599-2DE9-AFDDEE3CE181}"/>
              </a:ext>
            </a:extLst>
          </p:cNvPr>
          <p:cNvSpPr txBox="1"/>
          <p:nvPr/>
        </p:nvSpPr>
        <p:spPr>
          <a:xfrm>
            <a:off x="267700" y="4622406"/>
            <a:ext cx="8496300" cy="1815882"/>
          </a:xfrm>
          <a:prstGeom prst="rect">
            <a:avLst/>
          </a:prstGeom>
          <a:noFill/>
        </p:spPr>
        <p:txBody>
          <a:bodyPr>
            <a:spAutoFit/>
          </a:bodyPr>
          <a:lstStyle/>
          <a:p>
            <a:pPr marL="342900" indent="-342900" algn="just" fontAlgn="auto">
              <a:spcBef>
                <a:spcPts val="0"/>
              </a:spcBef>
              <a:spcAft>
                <a:spcPts val="0"/>
              </a:spcAft>
              <a:buFont typeface="Symbol" panose="05050102010706020507" pitchFamily="18" charset="2"/>
              <a:buChar char=""/>
              <a:tabLst>
                <a:tab pos="360045" algn="l"/>
              </a:tabLst>
              <a:defRPr/>
            </a:pPr>
            <a:r>
              <a:rPr lang="en-US" sz="1600" dirty="0">
                <a:latin typeface="Book Antiqua" panose="02040602050305030304" pitchFamily="18" charset="0"/>
              </a:rPr>
              <a:t>Natural aggregates of granular class 0/4 (sand, </a:t>
            </a:r>
            <a:r>
              <a:rPr lang="en-US" sz="1600">
                <a:latin typeface="Book Antiqua" panose="02040602050305030304" pitchFamily="18" charset="0"/>
              </a:rPr>
              <a:t>S);</a:t>
            </a:r>
            <a:endParaRPr lang="en-US" sz="1600" dirty="0">
              <a:latin typeface="Book Antiqua" panose="02040602050305030304" pitchFamily="18" charset="0"/>
            </a:endParaRPr>
          </a:p>
          <a:p>
            <a:pPr marL="342900" indent="-342900" algn="just" fontAlgn="auto">
              <a:spcBef>
                <a:spcPts val="0"/>
              </a:spcBef>
              <a:spcAft>
                <a:spcPts val="0"/>
              </a:spcAft>
              <a:buFont typeface="Symbol" panose="05050102010706020507" pitchFamily="18" charset="2"/>
              <a:buChar char=""/>
              <a:tabLst>
                <a:tab pos="360045" algn="l"/>
              </a:tabLst>
              <a:defRPr/>
            </a:pPr>
            <a:r>
              <a:rPr lang="en-US" sz="1600" dirty="0">
                <a:latin typeface="Book Antiqua" panose="02040602050305030304" pitchFamily="18" charset="0"/>
              </a:rPr>
              <a:t>Portland Cement, CEM II/A-LL 42.5 R (C</a:t>
            </a:r>
            <a:r>
              <a:rPr lang="en-US" sz="1600">
                <a:latin typeface="Book Antiqua" panose="02040602050305030304" pitchFamily="18" charset="0"/>
              </a:rPr>
              <a:t>), Carpatcement;</a:t>
            </a:r>
            <a:endParaRPr lang="en-US" sz="1600" dirty="0">
              <a:latin typeface="Book Antiqua" panose="02040602050305030304" pitchFamily="18" charset="0"/>
            </a:endParaRPr>
          </a:p>
          <a:p>
            <a:pPr marL="342900" indent="-342900" algn="just" fontAlgn="auto">
              <a:spcBef>
                <a:spcPts val="0"/>
              </a:spcBef>
              <a:spcAft>
                <a:spcPts val="0"/>
              </a:spcAft>
              <a:buFont typeface="Symbol" panose="05050102010706020507" pitchFamily="18" charset="2"/>
              <a:buChar char=""/>
              <a:tabLst>
                <a:tab pos="360045" algn="l"/>
              </a:tabLst>
              <a:defRPr/>
            </a:pPr>
            <a:r>
              <a:rPr lang="en-US" sz="1600" dirty="0" err="1">
                <a:latin typeface="Book Antiqua" panose="02040602050305030304" pitchFamily="18" charset="0"/>
              </a:rPr>
              <a:t>AdT</a:t>
            </a:r>
            <a:r>
              <a:rPr lang="en-US" sz="1600" dirty="0">
                <a:latin typeface="Book Antiqua" panose="02040602050305030304" pitchFamily="18" charset="0"/>
              </a:rPr>
              <a:t>: EAF slag derived from local industries from the Romanian Western Region (</a:t>
            </a:r>
            <a:r>
              <a:rPr lang="en-US" sz="1600" dirty="0" err="1">
                <a:latin typeface="Book Antiqua" panose="02040602050305030304" pitchFamily="18" charset="0"/>
              </a:rPr>
              <a:t>Reșița</a:t>
            </a:r>
            <a:r>
              <a:rPr lang="en-US" sz="1600" dirty="0">
                <a:latin typeface="Book Antiqua" panose="02040602050305030304" pitchFamily="18" charset="0"/>
              </a:rPr>
              <a:t>, </a:t>
            </a:r>
            <a:r>
              <a:rPr lang="en-US" sz="1600" dirty="0" err="1">
                <a:latin typeface="Book Antiqua" panose="02040602050305030304" pitchFamily="18" charset="0"/>
              </a:rPr>
              <a:t>Caraș</a:t>
            </a:r>
            <a:r>
              <a:rPr lang="en-US" sz="1600" dirty="0">
                <a:latin typeface="Book Antiqua" panose="02040602050305030304" pitchFamily="18" charset="0"/>
              </a:rPr>
              <a:t>-Severin County</a:t>
            </a:r>
            <a:r>
              <a:rPr lang="en-US" sz="1600">
                <a:latin typeface="Book Antiqua" panose="02040602050305030304" pitchFamily="18" charset="0"/>
              </a:rPr>
              <a:t>), RS1;</a:t>
            </a:r>
            <a:endParaRPr lang="en-GB" sz="1600" dirty="0">
              <a:latin typeface="Book Antiqua" panose="02040602050305030304" pitchFamily="18" charset="0"/>
            </a:endParaRPr>
          </a:p>
          <a:p>
            <a:pPr marL="342900" indent="-342900" algn="just" fontAlgn="auto">
              <a:spcBef>
                <a:spcPts val="0"/>
              </a:spcBef>
              <a:spcAft>
                <a:spcPts val="0"/>
              </a:spcAft>
              <a:buFont typeface="Symbol" panose="05050102010706020507" pitchFamily="18" charset="2"/>
              <a:buChar char=""/>
              <a:tabLst>
                <a:tab pos="360045" algn="l"/>
              </a:tabLst>
              <a:defRPr/>
            </a:pPr>
            <a:r>
              <a:rPr lang="en-GB" sz="1600" dirty="0">
                <a:latin typeface="Book Antiqua" panose="02040602050305030304" pitchFamily="18" charset="0"/>
              </a:rPr>
              <a:t>Water (tap water);</a:t>
            </a:r>
            <a:endParaRPr lang="en-US" sz="1600" dirty="0">
              <a:latin typeface="Book Antiqua" panose="02040602050305030304" pitchFamily="18" charset="0"/>
            </a:endParaRPr>
          </a:p>
          <a:p>
            <a:pPr algn="just" fontAlgn="auto">
              <a:spcBef>
                <a:spcPts val="0"/>
              </a:spcBef>
              <a:spcAft>
                <a:spcPts val="0"/>
              </a:spcAft>
              <a:defRPr/>
            </a:pPr>
            <a:endParaRPr lang="en-GB" sz="1600" dirty="0">
              <a:latin typeface="Book Antiqua" panose="02040602050305030304" pitchFamily="18" charset="0"/>
            </a:endParaRPr>
          </a:p>
          <a:p>
            <a:pPr algn="just" fontAlgn="auto">
              <a:spcBef>
                <a:spcPts val="0"/>
              </a:spcBef>
              <a:spcAft>
                <a:spcPts val="0"/>
              </a:spcAft>
              <a:defRPr/>
            </a:pPr>
            <a:r>
              <a:rPr lang="en-GB" sz="1600" dirty="0">
                <a:latin typeface="Book Antiqua" panose="02040602050305030304" pitchFamily="18" charset="0"/>
              </a:rPr>
              <a:t>No additives were used in this preliminary compositional design approach</a:t>
            </a:r>
            <a:endParaRPr lang="ro-RO" sz="1600" dirty="0">
              <a:latin typeface="Book Antiqua" panose="02040602050305030304" pitchFamily="18" charset="0"/>
            </a:endParaRPr>
          </a:p>
        </p:txBody>
      </p:sp>
      <p:sp>
        <p:nvSpPr>
          <p:cNvPr id="13" name="TextBox 12">
            <a:extLst>
              <a:ext uri="{FF2B5EF4-FFF2-40B4-BE49-F238E27FC236}">
                <a16:creationId xmlns:a16="http://schemas.microsoft.com/office/drawing/2014/main" id="{29118D84-F18E-43F6-FF98-2FD66E1A30C3}"/>
              </a:ext>
            </a:extLst>
          </p:cNvPr>
          <p:cNvSpPr txBox="1"/>
          <p:nvPr/>
        </p:nvSpPr>
        <p:spPr>
          <a:xfrm>
            <a:off x="330396" y="3356343"/>
            <a:ext cx="6512425" cy="830997"/>
          </a:xfrm>
          <a:prstGeom prst="rect">
            <a:avLst/>
          </a:prstGeom>
          <a:noFill/>
        </p:spPr>
        <p:txBody>
          <a:bodyPr wrap="square">
            <a:spAutoFit/>
          </a:bodyPr>
          <a:lstStyle/>
          <a:p>
            <a:pPr marL="0" indent="0" algn="just">
              <a:buNone/>
            </a:pPr>
            <a:r>
              <a:rPr lang="en-US" sz="1600">
                <a:solidFill>
                  <a:sysClr val="windowText" lastClr="000000"/>
                </a:solidFill>
                <a:latin typeface="Book Antiqua" panose="02040602050305030304" pitchFamily="18" charset="0"/>
              </a:rPr>
              <a:t>The substitution is performed at 25% and 50% by mass, following the standard methodology established in previous studies, and the mixing procedure is in accordance with EN 196-1 and 1015-11.</a:t>
            </a:r>
            <a:endParaRPr lang="en-US" sz="1600" dirty="0">
              <a:solidFill>
                <a:sysClr val="windowText" lastClr="000000"/>
              </a:solidFill>
              <a:latin typeface="Book Antiqua" panose="02040602050305030304" pitchFamily="18" charset="0"/>
            </a:endParaRPr>
          </a:p>
        </p:txBody>
      </p:sp>
    </p:spTree>
    <p:extLst>
      <p:ext uri="{BB962C8B-B14F-4D97-AF65-F5344CB8AC3E}">
        <p14:creationId xmlns:p14="http://schemas.microsoft.com/office/powerpoint/2010/main" val="2216754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60919-1AA4-92CE-0BBC-E88537BA4A09}"/>
            </a:ext>
          </a:extLst>
        </p:cNvPr>
        <p:cNvGrpSpPr/>
        <p:nvPr/>
      </p:nvGrpSpPr>
      <p:grpSpPr>
        <a:xfrm>
          <a:off x="0" y="0"/>
          <a:ext cx="0" cy="0"/>
          <a:chOff x="0" y="0"/>
          <a:chExt cx="0" cy="0"/>
        </a:xfrm>
      </p:grpSpPr>
      <p:sp>
        <p:nvSpPr>
          <p:cNvPr id="4" name="Titlu 1">
            <a:extLst>
              <a:ext uri="{FF2B5EF4-FFF2-40B4-BE49-F238E27FC236}">
                <a16:creationId xmlns:a16="http://schemas.microsoft.com/office/drawing/2014/main" id="{D485766F-30F8-8559-9D95-5E03B0F8E265}"/>
              </a:ext>
            </a:extLst>
          </p:cNvPr>
          <p:cNvSpPr>
            <a:spLocks noGrp="1"/>
          </p:cNvSpPr>
          <p:nvPr>
            <p:ph type="title"/>
          </p:nvPr>
        </p:nvSpPr>
        <p:spPr>
          <a:xfrm>
            <a:off x="581192" y="702156"/>
            <a:ext cx="11029616" cy="1013800"/>
          </a:xfrm>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 </a:t>
            </a:r>
            <a:br>
              <a:rPr lang="en-US" b="1">
                <a:latin typeface="Book Antiqua" panose="02040602050305030304" pitchFamily="18" charset="0"/>
              </a:rPr>
            </a:br>
            <a:r>
              <a:rPr lang="en-US" b="1" cap="none">
                <a:latin typeface="Book Antiqua" panose="02040602050305030304" pitchFamily="18" charset="0"/>
              </a:rPr>
              <a:t>Raw Materials Evaluation</a:t>
            </a:r>
            <a:endParaRPr lang="en-US" b="1" dirty="0">
              <a:latin typeface="Book Antiqua" panose="02040602050305030304" pitchFamily="18" charset="0"/>
            </a:endParaRPr>
          </a:p>
        </p:txBody>
      </p:sp>
      <p:sp>
        <p:nvSpPr>
          <p:cNvPr id="7" name="Substituent conținut 2">
            <a:extLst>
              <a:ext uri="{FF2B5EF4-FFF2-40B4-BE49-F238E27FC236}">
                <a16:creationId xmlns:a16="http://schemas.microsoft.com/office/drawing/2014/main" id="{B3446280-A71D-4E3C-3ADB-3397904C9CEE}"/>
              </a:ext>
            </a:extLst>
          </p:cNvPr>
          <p:cNvSpPr>
            <a:spLocks noGrp="1"/>
          </p:cNvSpPr>
          <p:nvPr>
            <p:ph idx="1"/>
          </p:nvPr>
        </p:nvSpPr>
        <p:spPr>
          <a:xfrm>
            <a:off x="433999" y="1787433"/>
            <a:ext cx="11176809" cy="1179986"/>
          </a:xfrm>
        </p:spPr>
        <p:txBody>
          <a:bodyPr>
            <a:noAutofit/>
          </a:bodyPr>
          <a:lstStyle/>
          <a:p>
            <a:pPr marL="0" indent="0">
              <a:buNone/>
            </a:pPr>
            <a:r>
              <a:rPr lang="en-US" sz="1600">
                <a:solidFill>
                  <a:sysClr val="windowText" lastClr="000000"/>
                </a:solidFill>
                <a:latin typeface="Book Antiqua" panose="02040602050305030304" pitchFamily="18" charset="0"/>
              </a:rPr>
              <a:t>Particle </a:t>
            </a:r>
            <a:r>
              <a:rPr lang="en-US" sz="1600" dirty="0">
                <a:solidFill>
                  <a:sysClr val="windowText" lastClr="000000"/>
                </a:solidFill>
                <a:latin typeface="Book Antiqua" panose="02040602050305030304" pitchFamily="18" charset="0"/>
              </a:rPr>
              <a:t>size curves were realized by sieving method according to SR EN 933-1.</a:t>
            </a:r>
          </a:p>
          <a:p>
            <a:pPr marL="0" indent="0">
              <a:buNone/>
            </a:pPr>
            <a:r>
              <a:rPr lang="en-US" sz="1600" dirty="0">
                <a:solidFill>
                  <a:sysClr val="windowText" lastClr="000000"/>
                </a:solidFill>
                <a:latin typeface="Book Antiqua" panose="02040602050305030304" pitchFamily="18" charset="0"/>
              </a:rPr>
              <a:t>Sieve analysis was carried out for both the usual 0/4 (S) sand and the substitution by-product RS. In addition, particle size curve determination tests are carried out for S + RS mixtures in the chosen substitution proportions: RS 25% and RS 50%.</a:t>
            </a:r>
          </a:p>
        </p:txBody>
      </p:sp>
      <p:pic>
        <p:nvPicPr>
          <p:cNvPr id="12" name="Imagine 1">
            <a:extLst>
              <a:ext uri="{FF2B5EF4-FFF2-40B4-BE49-F238E27FC236}">
                <a16:creationId xmlns:a16="http://schemas.microsoft.com/office/drawing/2014/main" id="{42CDEEAB-3254-C1B8-8E87-0D7C1ADB6DF7}"/>
              </a:ext>
            </a:extLst>
          </p:cNvPr>
          <p:cNvPicPr>
            <a:picLocks noChangeAspect="1"/>
          </p:cNvPicPr>
          <p:nvPr/>
        </p:nvPicPr>
        <p:blipFill>
          <a:blip r:embed="rId3"/>
          <a:stretch>
            <a:fillRect/>
          </a:stretch>
        </p:blipFill>
        <p:spPr>
          <a:xfrm>
            <a:off x="615539" y="4383156"/>
            <a:ext cx="4340383" cy="2385391"/>
          </a:xfrm>
          <a:prstGeom prst="rect">
            <a:avLst/>
          </a:prstGeom>
        </p:spPr>
      </p:pic>
      <p:pic>
        <p:nvPicPr>
          <p:cNvPr id="13" name="Imagine 8">
            <a:extLst>
              <a:ext uri="{FF2B5EF4-FFF2-40B4-BE49-F238E27FC236}">
                <a16:creationId xmlns:a16="http://schemas.microsoft.com/office/drawing/2014/main" id="{E893E8BA-D842-12D0-EBDE-BC6899B251FC}"/>
              </a:ext>
            </a:extLst>
          </p:cNvPr>
          <p:cNvPicPr>
            <a:picLocks noChangeAspect="1"/>
          </p:cNvPicPr>
          <p:nvPr/>
        </p:nvPicPr>
        <p:blipFill>
          <a:blip r:embed="rId4"/>
          <a:srcRect l="52794" t="2917" r="1431" b="13301"/>
          <a:stretch>
            <a:fillRect/>
          </a:stretch>
        </p:blipFill>
        <p:spPr>
          <a:xfrm>
            <a:off x="2785731" y="2827552"/>
            <a:ext cx="2149111" cy="1464123"/>
          </a:xfrm>
          <a:prstGeom prst="rect">
            <a:avLst/>
          </a:prstGeom>
        </p:spPr>
      </p:pic>
      <p:pic>
        <p:nvPicPr>
          <p:cNvPr id="14" name="Imagine 9">
            <a:extLst>
              <a:ext uri="{FF2B5EF4-FFF2-40B4-BE49-F238E27FC236}">
                <a16:creationId xmlns:a16="http://schemas.microsoft.com/office/drawing/2014/main" id="{14F8E046-5F6C-1B88-EA1D-C05A731FAD94}"/>
              </a:ext>
            </a:extLst>
          </p:cNvPr>
          <p:cNvPicPr>
            <a:picLocks noChangeAspect="1"/>
          </p:cNvPicPr>
          <p:nvPr/>
        </p:nvPicPr>
        <p:blipFill>
          <a:blip r:embed="rId4"/>
          <a:srcRect l="4187" t="5135" r="53314" b="5155"/>
          <a:stretch>
            <a:fillRect/>
          </a:stretch>
        </p:blipFill>
        <p:spPr>
          <a:xfrm>
            <a:off x="680584" y="2831375"/>
            <a:ext cx="1858562" cy="1460300"/>
          </a:xfrm>
          <a:prstGeom prst="rect">
            <a:avLst/>
          </a:prstGeom>
        </p:spPr>
      </p:pic>
      <p:sp>
        <p:nvSpPr>
          <p:cNvPr id="15" name="TextBox 12">
            <a:extLst>
              <a:ext uri="{FF2B5EF4-FFF2-40B4-BE49-F238E27FC236}">
                <a16:creationId xmlns:a16="http://schemas.microsoft.com/office/drawing/2014/main" id="{9E8C1B6B-AEE8-D05C-241C-3DE9BD3CC74A}"/>
              </a:ext>
            </a:extLst>
          </p:cNvPr>
          <p:cNvSpPr txBox="1">
            <a:spLocks noChangeArrowheads="1"/>
          </p:cNvSpPr>
          <p:nvPr/>
        </p:nvSpPr>
        <p:spPr bwMode="auto">
          <a:xfrm>
            <a:off x="6486990" y="3559613"/>
            <a:ext cx="220473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1300" dirty="0">
                <a:latin typeface="Book Antiqua" panose="02040602050305030304" pitchFamily="18" charset="0"/>
              </a:rPr>
              <a:t>SEM analysis: Chemical analysis of RS1</a:t>
            </a:r>
            <a:endParaRPr lang="ro-RO" altLang="en-US" sz="1300" dirty="0">
              <a:latin typeface="Book Antiqua" panose="02040602050305030304" pitchFamily="18" charset="0"/>
            </a:endParaRPr>
          </a:p>
        </p:txBody>
      </p:sp>
      <p:graphicFrame>
        <p:nvGraphicFramePr>
          <p:cNvPr id="16" name="Table 15">
            <a:extLst>
              <a:ext uri="{FF2B5EF4-FFF2-40B4-BE49-F238E27FC236}">
                <a16:creationId xmlns:a16="http://schemas.microsoft.com/office/drawing/2014/main" id="{1C8AF540-474B-CD49-3602-FEF6A7173F2B}"/>
              </a:ext>
            </a:extLst>
          </p:cNvPr>
          <p:cNvGraphicFramePr>
            <a:graphicFrameLocks noGrp="1"/>
          </p:cNvGraphicFramePr>
          <p:nvPr>
            <p:extLst>
              <p:ext uri="{D42A27DB-BD31-4B8C-83A1-F6EECF244321}">
                <p14:modId xmlns:p14="http://schemas.microsoft.com/office/powerpoint/2010/main" val="309557051"/>
              </p:ext>
            </p:extLst>
          </p:nvPr>
        </p:nvGraphicFramePr>
        <p:xfrm>
          <a:off x="8882686" y="2902780"/>
          <a:ext cx="2941994" cy="2200635"/>
        </p:xfrm>
        <a:graphic>
          <a:graphicData uri="http://schemas.openxmlformats.org/drawingml/2006/table">
            <a:tbl>
              <a:tblPr firstRow="1" firstCol="1" lastRow="1" lastCol="1" bandRow="1" bandCol="1">
                <a:tableStyleId>{5C22544A-7EE6-4342-B048-85BDC9FD1C3A}</a:tableStyleId>
              </a:tblPr>
              <a:tblGrid>
                <a:gridCol w="770214">
                  <a:extLst>
                    <a:ext uri="{9D8B030D-6E8A-4147-A177-3AD203B41FA5}">
                      <a16:colId xmlns:a16="http://schemas.microsoft.com/office/drawing/2014/main" val="1983927304"/>
                    </a:ext>
                  </a:extLst>
                </a:gridCol>
                <a:gridCol w="706667">
                  <a:extLst>
                    <a:ext uri="{9D8B030D-6E8A-4147-A177-3AD203B41FA5}">
                      <a16:colId xmlns:a16="http://schemas.microsoft.com/office/drawing/2014/main" val="1185763694"/>
                    </a:ext>
                  </a:extLst>
                </a:gridCol>
                <a:gridCol w="623703">
                  <a:extLst>
                    <a:ext uri="{9D8B030D-6E8A-4147-A177-3AD203B41FA5}">
                      <a16:colId xmlns:a16="http://schemas.microsoft.com/office/drawing/2014/main" val="3998013161"/>
                    </a:ext>
                  </a:extLst>
                </a:gridCol>
                <a:gridCol w="841410">
                  <a:extLst>
                    <a:ext uri="{9D8B030D-6E8A-4147-A177-3AD203B41FA5}">
                      <a16:colId xmlns:a16="http://schemas.microsoft.com/office/drawing/2014/main" val="119893051"/>
                    </a:ext>
                  </a:extLst>
                </a:gridCol>
              </a:tblGrid>
              <a:tr h="163025">
                <a:tc gridSpan="4">
                  <a:txBody>
                    <a:bodyPr/>
                    <a:lstStyle/>
                    <a:p>
                      <a:pPr marL="0" marR="0" algn="ctr">
                        <a:lnSpc>
                          <a:spcPct val="115000"/>
                        </a:lnSpc>
                        <a:spcBef>
                          <a:spcPts val="0"/>
                        </a:spcBef>
                        <a:spcAft>
                          <a:spcPts val="0"/>
                        </a:spcAft>
                      </a:pPr>
                      <a:r>
                        <a:rPr lang="en-GB" sz="800" dirty="0" err="1">
                          <a:solidFill>
                            <a:schemeClr val="tx1"/>
                          </a:solidFill>
                          <a:effectLst/>
                        </a:rPr>
                        <a:t>CaSiO</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40561745"/>
                  </a:ext>
                </a:extLst>
              </a:tr>
              <a:tr h="203761">
                <a:tc>
                  <a:txBody>
                    <a:bodyPr/>
                    <a:lstStyle/>
                    <a:p>
                      <a:pPr marL="0" marR="0" algn="l">
                        <a:lnSpc>
                          <a:spcPct val="115000"/>
                        </a:lnSpc>
                        <a:spcBef>
                          <a:spcPts val="0"/>
                        </a:spcBef>
                        <a:spcAft>
                          <a:spcPts val="0"/>
                        </a:spcAft>
                      </a:pPr>
                      <a:r>
                        <a:rPr lang="en-GB" sz="1000">
                          <a:solidFill>
                            <a:schemeClr val="tx1"/>
                          </a:solidFill>
                          <a:effectLst/>
                        </a:rPr>
                        <a:t>Element</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GB" sz="1000" dirty="0">
                          <a:solidFill>
                            <a:schemeClr val="tx1"/>
                          </a:solidFill>
                          <a:effectLst/>
                        </a:rPr>
                        <a:t>Signal Type</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a:solidFill>
                            <a:schemeClr val="tx1"/>
                          </a:solidFill>
                          <a:effectLst/>
                        </a:rPr>
                        <a:t>Wt%</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a:solidFill>
                            <a:schemeClr val="tx1"/>
                          </a:solidFill>
                          <a:effectLst/>
                        </a:rPr>
                        <a:t>Wt% Sigma</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extLst>
                  <a:ext uri="{0D108BD9-81ED-4DB2-BD59-A6C34878D82A}">
                    <a16:rowId xmlns:a16="http://schemas.microsoft.com/office/drawing/2014/main" val="663797858"/>
                  </a:ext>
                </a:extLst>
              </a:tr>
              <a:tr h="203761">
                <a:tc>
                  <a:txBody>
                    <a:bodyPr/>
                    <a:lstStyle/>
                    <a:p>
                      <a:pPr marL="0" marR="0" algn="l">
                        <a:lnSpc>
                          <a:spcPct val="115000"/>
                        </a:lnSpc>
                        <a:spcBef>
                          <a:spcPts val="0"/>
                        </a:spcBef>
                        <a:spcAft>
                          <a:spcPts val="0"/>
                        </a:spcAft>
                      </a:pPr>
                      <a:r>
                        <a:rPr lang="en-GB" sz="1000">
                          <a:solidFill>
                            <a:schemeClr val="tx1"/>
                          </a:solidFill>
                          <a:effectLst/>
                        </a:rPr>
                        <a:t>O</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GB" sz="1000">
                          <a:solidFill>
                            <a:schemeClr val="tx1"/>
                          </a:solidFill>
                          <a:effectLst/>
                        </a:rPr>
                        <a:t>EDS</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dirty="0">
                          <a:solidFill>
                            <a:schemeClr val="tx1"/>
                          </a:solidFill>
                          <a:effectLst/>
                        </a:rPr>
                        <a:t>48.78</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a:solidFill>
                            <a:schemeClr val="tx1"/>
                          </a:solidFill>
                          <a:effectLst/>
                        </a:rPr>
                        <a:t>0.71</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extLst>
                  <a:ext uri="{0D108BD9-81ED-4DB2-BD59-A6C34878D82A}">
                    <a16:rowId xmlns:a16="http://schemas.microsoft.com/office/drawing/2014/main" val="3096996806"/>
                  </a:ext>
                </a:extLst>
              </a:tr>
              <a:tr h="203761">
                <a:tc>
                  <a:txBody>
                    <a:bodyPr/>
                    <a:lstStyle/>
                    <a:p>
                      <a:pPr marL="0" marR="0" algn="l">
                        <a:lnSpc>
                          <a:spcPct val="115000"/>
                        </a:lnSpc>
                        <a:spcBef>
                          <a:spcPts val="0"/>
                        </a:spcBef>
                        <a:spcAft>
                          <a:spcPts val="0"/>
                        </a:spcAft>
                      </a:pPr>
                      <a:r>
                        <a:rPr lang="en-GB" sz="1000">
                          <a:solidFill>
                            <a:schemeClr val="tx1"/>
                          </a:solidFill>
                          <a:effectLst/>
                        </a:rPr>
                        <a:t>MG</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GB" sz="1000">
                          <a:solidFill>
                            <a:schemeClr val="tx1"/>
                          </a:solidFill>
                          <a:effectLst/>
                        </a:rPr>
                        <a:t>EDS</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a:solidFill>
                            <a:schemeClr val="tx1"/>
                          </a:solidFill>
                          <a:effectLst/>
                        </a:rPr>
                        <a:t>3.65</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a:solidFill>
                            <a:schemeClr val="tx1"/>
                          </a:solidFill>
                          <a:effectLst/>
                        </a:rPr>
                        <a:t>0.17</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extLst>
                  <a:ext uri="{0D108BD9-81ED-4DB2-BD59-A6C34878D82A}">
                    <a16:rowId xmlns:a16="http://schemas.microsoft.com/office/drawing/2014/main" val="3927974210"/>
                  </a:ext>
                </a:extLst>
              </a:tr>
              <a:tr h="203761">
                <a:tc>
                  <a:txBody>
                    <a:bodyPr/>
                    <a:lstStyle/>
                    <a:p>
                      <a:pPr marL="0" marR="0" algn="l">
                        <a:lnSpc>
                          <a:spcPct val="115000"/>
                        </a:lnSpc>
                        <a:spcBef>
                          <a:spcPts val="0"/>
                        </a:spcBef>
                        <a:spcAft>
                          <a:spcPts val="0"/>
                        </a:spcAft>
                      </a:pPr>
                      <a:r>
                        <a:rPr lang="en-GB" sz="1000">
                          <a:solidFill>
                            <a:schemeClr val="tx1"/>
                          </a:solidFill>
                          <a:effectLst/>
                        </a:rPr>
                        <a:t>Al</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GB" sz="1000">
                          <a:solidFill>
                            <a:schemeClr val="tx1"/>
                          </a:solidFill>
                          <a:effectLst/>
                        </a:rPr>
                        <a:t>EDS</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dirty="0">
                          <a:solidFill>
                            <a:schemeClr val="tx1"/>
                          </a:solidFill>
                          <a:effectLst/>
                        </a:rPr>
                        <a:t>2.63</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a:solidFill>
                            <a:schemeClr val="tx1"/>
                          </a:solidFill>
                          <a:effectLst/>
                        </a:rPr>
                        <a:t>0.14</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extLst>
                  <a:ext uri="{0D108BD9-81ED-4DB2-BD59-A6C34878D82A}">
                    <a16:rowId xmlns:a16="http://schemas.microsoft.com/office/drawing/2014/main" val="3871048501"/>
                  </a:ext>
                </a:extLst>
              </a:tr>
              <a:tr h="203761">
                <a:tc>
                  <a:txBody>
                    <a:bodyPr/>
                    <a:lstStyle/>
                    <a:p>
                      <a:pPr marL="0" marR="0" algn="l">
                        <a:lnSpc>
                          <a:spcPct val="115000"/>
                        </a:lnSpc>
                        <a:spcBef>
                          <a:spcPts val="0"/>
                        </a:spcBef>
                        <a:spcAft>
                          <a:spcPts val="0"/>
                        </a:spcAft>
                      </a:pPr>
                      <a:r>
                        <a:rPr lang="en-GB" sz="1000">
                          <a:solidFill>
                            <a:schemeClr val="tx1"/>
                          </a:solidFill>
                          <a:effectLst/>
                        </a:rPr>
                        <a:t>Si</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GB" sz="1000">
                          <a:solidFill>
                            <a:schemeClr val="tx1"/>
                          </a:solidFill>
                          <a:effectLst/>
                        </a:rPr>
                        <a:t>EDS</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dirty="0">
                          <a:solidFill>
                            <a:schemeClr val="tx1"/>
                          </a:solidFill>
                          <a:effectLst/>
                        </a:rPr>
                        <a:t>10.36</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a:solidFill>
                            <a:schemeClr val="tx1"/>
                          </a:solidFill>
                          <a:effectLst/>
                        </a:rPr>
                        <a:t>0.23</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extLst>
                  <a:ext uri="{0D108BD9-81ED-4DB2-BD59-A6C34878D82A}">
                    <a16:rowId xmlns:a16="http://schemas.microsoft.com/office/drawing/2014/main" val="2800259755"/>
                  </a:ext>
                </a:extLst>
              </a:tr>
              <a:tr h="203761">
                <a:tc>
                  <a:txBody>
                    <a:bodyPr/>
                    <a:lstStyle/>
                    <a:p>
                      <a:pPr marL="0" marR="0" algn="l">
                        <a:lnSpc>
                          <a:spcPct val="115000"/>
                        </a:lnSpc>
                        <a:spcBef>
                          <a:spcPts val="0"/>
                        </a:spcBef>
                        <a:spcAft>
                          <a:spcPts val="0"/>
                        </a:spcAft>
                      </a:pPr>
                      <a:r>
                        <a:rPr lang="en-GB" sz="1000">
                          <a:solidFill>
                            <a:schemeClr val="tx1"/>
                          </a:solidFill>
                          <a:effectLst/>
                        </a:rPr>
                        <a:t>S</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GB" sz="1000">
                          <a:solidFill>
                            <a:schemeClr val="tx1"/>
                          </a:solidFill>
                          <a:effectLst/>
                        </a:rPr>
                        <a:t>EDS</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dirty="0">
                          <a:solidFill>
                            <a:schemeClr val="tx1"/>
                          </a:solidFill>
                          <a:effectLst/>
                        </a:rPr>
                        <a:t>1.71</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a:solidFill>
                            <a:schemeClr val="tx1"/>
                          </a:solidFill>
                          <a:effectLst/>
                        </a:rPr>
                        <a:t>0.10</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extLst>
                  <a:ext uri="{0D108BD9-81ED-4DB2-BD59-A6C34878D82A}">
                    <a16:rowId xmlns:a16="http://schemas.microsoft.com/office/drawing/2014/main" val="3430626283"/>
                  </a:ext>
                </a:extLst>
              </a:tr>
              <a:tr h="203761">
                <a:tc>
                  <a:txBody>
                    <a:bodyPr/>
                    <a:lstStyle/>
                    <a:p>
                      <a:pPr marL="0" marR="0" algn="l">
                        <a:lnSpc>
                          <a:spcPct val="115000"/>
                        </a:lnSpc>
                        <a:spcBef>
                          <a:spcPts val="0"/>
                        </a:spcBef>
                        <a:spcAft>
                          <a:spcPts val="0"/>
                        </a:spcAft>
                      </a:pPr>
                      <a:r>
                        <a:rPr lang="en-GB" sz="1000">
                          <a:solidFill>
                            <a:schemeClr val="tx1"/>
                          </a:solidFill>
                          <a:effectLst/>
                        </a:rPr>
                        <a:t>Ca</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GB" sz="1000">
                          <a:solidFill>
                            <a:schemeClr val="tx1"/>
                          </a:solidFill>
                          <a:effectLst/>
                        </a:rPr>
                        <a:t>EDS</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dirty="0">
                          <a:solidFill>
                            <a:schemeClr val="tx1"/>
                          </a:solidFill>
                          <a:effectLst/>
                        </a:rPr>
                        <a:t>30.19</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a:solidFill>
                            <a:schemeClr val="tx1"/>
                          </a:solidFill>
                          <a:effectLst/>
                        </a:rPr>
                        <a:t>0.46</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extLst>
                  <a:ext uri="{0D108BD9-81ED-4DB2-BD59-A6C34878D82A}">
                    <a16:rowId xmlns:a16="http://schemas.microsoft.com/office/drawing/2014/main" val="1384783206"/>
                  </a:ext>
                </a:extLst>
              </a:tr>
              <a:tr h="203761">
                <a:tc>
                  <a:txBody>
                    <a:bodyPr/>
                    <a:lstStyle/>
                    <a:p>
                      <a:pPr marL="0" marR="0" algn="l">
                        <a:lnSpc>
                          <a:spcPct val="115000"/>
                        </a:lnSpc>
                        <a:spcBef>
                          <a:spcPts val="0"/>
                        </a:spcBef>
                        <a:spcAft>
                          <a:spcPts val="0"/>
                        </a:spcAft>
                      </a:pPr>
                      <a:r>
                        <a:rPr lang="en-GB" sz="1000" dirty="0">
                          <a:solidFill>
                            <a:schemeClr val="tx1"/>
                          </a:solidFill>
                          <a:effectLst/>
                        </a:rPr>
                        <a:t>Mn</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GB" sz="1000">
                          <a:solidFill>
                            <a:schemeClr val="tx1"/>
                          </a:solidFill>
                          <a:effectLst/>
                        </a:rPr>
                        <a:t>EDS</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dirty="0">
                          <a:solidFill>
                            <a:schemeClr val="tx1"/>
                          </a:solidFill>
                          <a:effectLst/>
                        </a:rPr>
                        <a:t>0.36</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a:solidFill>
                            <a:schemeClr val="tx1"/>
                          </a:solidFill>
                          <a:effectLst/>
                        </a:rPr>
                        <a:t>0.11</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extLst>
                  <a:ext uri="{0D108BD9-81ED-4DB2-BD59-A6C34878D82A}">
                    <a16:rowId xmlns:a16="http://schemas.microsoft.com/office/drawing/2014/main" val="2577297260"/>
                  </a:ext>
                </a:extLst>
              </a:tr>
              <a:tr h="203761">
                <a:tc>
                  <a:txBody>
                    <a:bodyPr/>
                    <a:lstStyle/>
                    <a:p>
                      <a:pPr marL="0" marR="0" algn="l">
                        <a:lnSpc>
                          <a:spcPct val="115000"/>
                        </a:lnSpc>
                        <a:spcBef>
                          <a:spcPts val="0"/>
                        </a:spcBef>
                        <a:spcAft>
                          <a:spcPts val="0"/>
                        </a:spcAft>
                      </a:pPr>
                      <a:r>
                        <a:rPr lang="en-GB" sz="1000">
                          <a:solidFill>
                            <a:schemeClr val="tx1"/>
                          </a:solidFill>
                          <a:effectLst/>
                        </a:rPr>
                        <a:t>Fe</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GB" sz="1000">
                          <a:solidFill>
                            <a:schemeClr val="tx1"/>
                          </a:solidFill>
                          <a:effectLst/>
                        </a:rPr>
                        <a:t>EDS</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dirty="0">
                          <a:solidFill>
                            <a:schemeClr val="tx1"/>
                          </a:solidFill>
                          <a:effectLst/>
                        </a:rPr>
                        <a:t>2.31</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dirty="0">
                          <a:solidFill>
                            <a:schemeClr val="tx1"/>
                          </a:solidFill>
                          <a:effectLst/>
                        </a:rPr>
                        <a:t>0.16</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extLst>
                  <a:ext uri="{0D108BD9-81ED-4DB2-BD59-A6C34878D82A}">
                    <a16:rowId xmlns:a16="http://schemas.microsoft.com/office/drawing/2014/main" val="273384133"/>
                  </a:ext>
                </a:extLst>
              </a:tr>
              <a:tr h="203761">
                <a:tc>
                  <a:txBody>
                    <a:bodyPr/>
                    <a:lstStyle/>
                    <a:p>
                      <a:pPr marL="0" marR="0" algn="l">
                        <a:lnSpc>
                          <a:spcPct val="115000"/>
                        </a:lnSpc>
                        <a:spcBef>
                          <a:spcPts val="0"/>
                        </a:spcBef>
                        <a:spcAft>
                          <a:spcPts val="0"/>
                        </a:spcAft>
                      </a:pPr>
                      <a:r>
                        <a:rPr lang="en-GB" sz="1000">
                          <a:solidFill>
                            <a:schemeClr val="tx1"/>
                          </a:solidFill>
                          <a:effectLst/>
                        </a:rPr>
                        <a:t>Total</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GB" sz="1000" dirty="0">
                          <a:solidFill>
                            <a:schemeClr val="tx1"/>
                          </a:solidFill>
                          <a:effectLst/>
                        </a:rPr>
                        <a:t> </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a:solidFill>
                            <a:schemeClr val="tx1"/>
                          </a:solidFill>
                          <a:effectLst/>
                        </a:rPr>
                        <a:t>100.00</a:t>
                      </a:r>
                      <a:endParaRPr lang="en-US"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tc>
                  <a:txBody>
                    <a:bodyPr/>
                    <a:lstStyle/>
                    <a:p>
                      <a:pPr marL="0" marR="0" algn="ctr">
                        <a:lnSpc>
                          <a:spcPct val="115000"/>
                        </a:lnSpc>
                        <a:spcBef>
                          <a:spcPts val="0"/>
                        </a:spcBef>
                        <a:spcAft>
                          <a:spcPts val="0"/>
                        </a:spcAft>
                      </a:pPr>
                      <a:r>
                        <a:rPr lang="en-GB" sz="1000" dirty="0">
                          <a:solidFill>
                            <a:schemeClr val="tx1"/>
                          </a:solidFill>
                          <a:effectLst/>
                        </a:rPr>
                        <a:t> </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tc>
                <a:extLst>
                  <a:ext uri="{0D108BD9-81ED-4DB2-BD59-A6C34878D82A}">
                    <a16:rowId xmlns:a16="http://schemas.microsoft.com/office/drawing/2014/main" val="2742583611"/>
                  </a:ext>
                </a:extLst>
              </a:tr>
            </a:tbl>
          </a:graphicData>
        </a:graphic>
      </p:graphicFrame>
      <p:pic>
        <p:nvPicPr>
          <p:cNvPr id="17" name="Picture 16" descr="TemplateImage">
            <a:extLst>
              <a:ext uri="{FF2B5EF4-FFF2-40B4-BE49-F238E27FC236}">
                <a16:creationId xmlns:a16="http://schemas.microsoft.com/office/drawing/2014/main" id="{5FE33790-7ED5-EAE4-3F03-F636D111A084}"/>
              </a:ext>
            </a:extLst>
          </p:cNvPr>
          <p:cNvPicPr>
            <a:picLocks noChangeAspect="1"/>
          </p:cNvPicPr>
          <p:nvPr/>
        </p:nvPicPr>
        <p:blipFill>
          <a:blip r:embed="rId5" cstate="print"/>
          <a:stretch>
            <a:fillRect/>
          </a:stretch>
        </p:blipFill>
        <p:spPr>
          <a:xfrm>
            <a:off x="5586783" y="4090937"/>
            <a:ext cx="3232780" cy="2024955"/>
          </a:xfrm>
          <a:prstGeom prst="rect">
            <a:avLst/>
          </a:prstGeom>
        </p:spPr>
      </p:pic>
    </p:spTree>
    <p:extLst>
      <p:ext uri="{BB962C8B-B14F-4D97-AF65-F5344CB8AC3E}">
        <p14:creationId xmlns:p14="http://schemas.microsoft.com/office/powerpoint/2010/main" val="570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F7DEA-CC28-B493-50A8-A7F8DEA5402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9CC04EC-7DCB-B774-191F-E1AA4EFEB9F0}"/>
              </a:ext>
            </a:extLst>
          </p:cNvPr>
          <p:cNvSpPr>
            <a:spLocks noGrp="1"/>
          </p:cNvSpPr>
          <p:nvPr>
            <p:ph type="title"/>
          </p:nvPr>
        </p:nvSpPr>
        <p:spPr>
          <a:xfrm>
            <a:off x="454884" y="700175"/>
            <a:ext cx="11282232" cy="1013800"/>
          </a:xfrm>
        </p:spPr>
        <p:txBody>
          <a:bodyPr>
            <a:noAutofit/>
          </a:bodyPr>
          <a:lstStyle/>
          <a:p>
            <a:r>
              <a:rPr lang="en-US" b="1" dirty="0">
                <a:latin typeface="Book Antiqua" panose="02040602050305030304" pitchFamily="18" charset="0"/>
              </a:rPr>
              <a:t>II. MATERIAL AND METHODS </a:t>
            </a:r>
            <a:br>
              <a:rPr lang="en-US" b="1">
                <a:latin typeface="Book Antiqua" panose="02040602050305030304" pitchFamily="18" charset="0"/>
              </a:rPr>
            </a:br>
            <a:r>
              <a:rPr lang="en-US" b="1" cap="none">
                <a:latin typeface="Book Antiqua" panose="02040602050305030304" pitchFamily="18" charset="0"/>
              </a:rPr>
              <a:t>Mix proportion and specimen preparation</a:t>
            </a:r>
            <a:endParaRPr lang="en-US" b="1" dirty="0">
              <a:latin typeface="Book Antiqua" panose="02040602050305030304" pitchFamily="18" charset="0"/>
            </a:endParaRPr>
          </a:p>
        </p:txBody>
      </p:sp>
      <p:sp>
        <p:nvSpPr>
          <p:cNvPr id="6" name="TextBox 6">
            <a:extLst>
              <a:ext uri="{FF2B5EF4-FFF2-40B4-BE49-F238E27FC236}">
                <a16:creationId xmlns:a16="http://schemas.microsoft.com/office/drawing/2014/main" id="{D1382B99-5CB2-ADB4-117C-95187A3C2BB9}"/>
              </a:ext>
            </a:extLst>
          </p:cNvPr>
          <p:cNvSpPr txBox="1">
            <a:spLocks noChangeArrowheads="1"/>
          </p:cNvSpPr>
          <p:nvPr/>
        </p:nvSpPr>
        <p:spPr bwMode="auto">
          <a:xfrm>
            <a:off x="256336" y="2011836"/>
            <a:ext cx="36663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C1CAB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C1CAB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C1CAB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None/>
            </a:pPr>
            <a:r>
              <a:rPr lang="en-US" altLang="en-US" sz="1600">
                <a:latin typeface="Book Antiqua" panose="02040602050305030304" pitchFamily="18" charset="0"/>
              </a:rPr>
              <a:t>The mixing sequences were established considering the typical laboratory mixture suitable for low volume batches, in accordance to the EN 196-1 specifications.</a:t>
            </a:r>
            <a:endParaRPr lang="ro-RO" altLang="en-US" sz="1600">
              <a:latin typeface="Book Antiqua" panose="02040602050305030304" pitchFamily="18" charset="0"/>
            </a:endParaRPr>
          </a:p>
        </p:txBody>
      </p:sp>
      <p:sp>
        <p:nvSpPr>
          <p:cNvPr id="12" name="TextBox 11">
            <a:extLst>
              <a:ext uri="{FF2B5EF4-FFF2-40B4-BE49-F238E27FC236}">
                <a16:creationId xmlns:a16="http://schemas.microsoft.com/office/drawing/2014/main" id="{F50BFF2C-E5FB-1FB9-459B-6C60E54CAD2B}"/>
              </a:ext>
            </a:extLst>
          </p:cNvPr>
          <p:cNvSpPr txBox="1"/>
          <p:nvPr/>
        </p:nvSpPr>
        <p:spPr>
          <a:xfrm>
            <a:off x="4117192" y="2011836"/>
            <a:ext cx="3823143" cy="1323439"/>
          </a:xfrm>
          <a:prstGeom prst="rect">
            <a:avLst/>
          </a:prstGeom>
          <a:noFill/>
        </p:spPr>
        <p:txBody>
          <a:bodyPr wrap="square">
            <a:spAutoFit/>
          </a:bodyPr>
          <a:lstStyle/>
          <a:p>
            <a:pPr algn="just"/>
            <a:r>
              <a:rPr lang="en-US" sz="1600">
                <a:latin typeface="Book Antiqua" panose="02040602050305030304" pitchFamily="18" charset="0"/>
              </a:rPr>
              <a:t>The mortars were cast into prismatic, metallic moulds, and placed for initial 24 h curing at the temperature T (20±1)°C and relative humidity RH (90±5)%. </a:t>
            </a:r>
            <a:endParaRPr lang="en-GB" sz="1600">
              <a:latin typeface="Book Antiqua" panose="02040602050305030304" pitchFamily="18" charset="0"/>
            </a:endParaRPr>
          </a:p>
        </p:txBody>
      </p:sp>
      <p:sp>
        <p:nvSpPr>
          <p:cNvPr id="13" name="TextBox 12">
            <a:extLst>
              <a:ext uri="{FF2B5EF4-FFF2-40B4-BE49-F238E27FC236}">
                <a16:creationId xmlns:a16="http://schemas.microsoft.com/office/drawing/2014/main" id="{70DC3476-6ECD-EA74-B7B2-6242BC31DA66}"/>
              </a:ext>
            </a:extLst>
          </p:cNvPr>
          <p:cNvSpPr txBox="1"/>
          <p:nvPr/>
        </p:nvSpPr>
        <p:spPr>
          <a:xfrm>
            <a:off x="8269357" y="1862677"/>
            <a:ext cx="3306852" cy="1569660"/>
          </a:xfrm>
          <a:prstGeom prst="rect">
            <a:avLst/>
          </a:prstGeom>
          <a:noFill/>
        </p:spPr>
        <p:txBody>
          <a:bodyPr wrap="square">
            <a:spAutoFit/>
          </a:bodyPr>
          <a:lstStyle/>
          <a:p>
            <a:pPr algn="just"/>
            <a:r>
              <a:rPr lang="en-US" sz="1600">
                <a:latin typeface="Book Antiqua" panose="02040602050305030304" pitchFamily="18" charset="0"/>
              </a:rPr>
              <a:t>After 24 hours, the prismatic specimens were removed from the moulds and cured by water immersion at the temperature T (20±1) °C, until testing ages, performed at 7, 28 and 112 days.</a:t>
            </a:r>
          </a:p>
        </p:txBody>
      </p:sp>
      <p:pic>
        <p:nvPicPr>
          <p:cNvPr id="3" name="Imagine 3">
            <a:extLst>
              <a:ext uri="{FF2B5EF4-FFF2-40B4-BE49-F238E27FC236}">
                <a16:creationId xmlns:a16="http://schemas.microsoft.com/office/drawing/2014/main" id="{5EE64545-6326-614E-D2C6-167E1AD7F9A6}"/>
              </a:ext>
            </a:extLst>
          </p:cNvPr>
          <p:cNvPicPr>
            <a:picLocks noChangeAspect="1"/>
          </p:cNvPicPr>
          <p:nvPr/>
        </p:nvPicPr>
        <p:blipFill>
          <a:blip r:embed="rId3"/>
          <a:srcRect l="46934" t="8563" r="6015" b="11726"/>
          <a:stretch>
            <a:fillRect/>
          </a:stretch>
        </p:blipFill>
        <p:spPr>
          <a:xfrm>
            <a:off x="8269357" y="3934097"/>
            <a:ext cx="3306852" cy="2223727"/>
          </a:xfrm>
          <a:prstGeom prst="rect">
            <a:avLst/>
          </a:prstGeom>
        </p:spPr>
      </p:pic>
      <p:pic>
        <p:nvPicPr>
          <p:cNvPr id="5" name="Picture 4">
            <a:extLst>
              <a:ext uri="{FF2B5EF4-FFF2-40B4-BE49-F238E27FC236}">
                <a16:creationId xmlns:a16="http://schemas.microsoft.com/office/drawing/2014/main" id="{6C36502A-2888-0E30-D35C-BE540335E50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6335" y="4200977"/>
            <a:ext cx="37084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E852E203-C8DE-F585-297B-0B95787000B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51664" y="4037623"/>
            <a:ext cx="3688672" cy="220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845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67791-75D2-5ACB-134F-0189CEE4E3F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10605935-A28D-7D76-D9CB-E953812051EF}"/>
              </a:ext>
            </a:extLst>
          </p:cNvPr>
          <p:cNvSpPr>
            <a:spLocks noGrp="1"/>
          </p:cNvSpPr>
          <p:nvPr>
            <p:ph type="title"/>
          </p:nvPr>
        </p:nvSpPr>
        <p:spPr>
          <a:xfrm>
            <a:off x="454884" y="700175"/>
            <a:ext cx="11282232" cy="1013800"/>
          </a:xfrm>
        </p:spPr>
        <p:txBody>
          <a:bodyPr>
            <a:noAutofit/>
          </a:bodyPr>
          <a:lstStyle/>
          <a:p>
            <a:r>
              <a:rPr lang="en-US" b="1" dirty="0">
                <a:latin typeface="Book Antiqua" panose="02040602050305030304" pitchFamily="18" charset="0"/>
              </a:rPr>
              <a:t>II. MATERIAL AND METHODS </a:t>
            </a:r>
            <a:br>
              <a:rPr lang="en-US" b="1">
                <a:latin typeface="Book Antiqua" panose="02040602050305030304" pitchFamily="18" charset="0"/>
              </a:rPr>
            </a:br>
            <a:r>
              <a:rPr lang="en-US" b="1" cap="none">
                <a:latin typeface="Book Antiqua" panose="02040602050305030304" pitchFamily="18" charset="0"/>
              </a:rPr>
              <a:t>Mix proportion and specimen preparation</a:t>
            </a:r>
            <a:endParaRPr lang="en-US" b="1" dirty="0">
              <a:latin typeface="Book Antiqua" panose="02040602050305030304" pitchFamily="18" charset="0"/>
            </a:endParaRPr>
          </a:p>
        </p:txBody>
      </p:sp>
      <p:sp>
        <p:nvSpPr>
          <p:cNvPr id="4" name="TextBox 5">
            <a:extLst>
              <a:ext uri="{FF2B5EF4-FFF2-40B4-BE49-F238E27FC236}">
                <a16:creationId xmlns:a16="http://schemas.microsoft.com/office/drawing/2014/main" id="{B44F6F19-956C-FA48-7301-E0FE77D3DD90}"/>
              </a:ext>
            </a:extLst>
          </p:cNvPr>
          <p:cNvSpPr txBox="1">
            <a:spLocks noChangeArrowheads="1"/>
          </p:cNvSpPr>
          <p:nvPr/>
        </p:nvSpPr>
        <p:spPr bwMode="auto">
          <a:xfrm>
            <a:off x="6696088" y="2315068"/>
            <a:ext cx="504102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79388">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None/>
            </a:pPr>
            <a:r>
              <a:rPr lang="en-US" altLang="en-US" sz="1600" dirty="0">
                <a:latin typeface="Book Antiqua" panose="02040602050305030304" pitchFamily="18" charset="0"/>
                <a:cs typeface="Times New Roman" panose="02020603050405020304" pitchFamily="18" charset="0"/>
              </a:rPr>
              <a:t>The reference mortar mixes, with classic raw materials: regular sand 0/4 (S), cement and water are produced. </a:t>
            </a:r>
          </a:p>
          <a:p>
            <a:pPr algn="just" eaLnBrk="1" hangingPunct="1">
              <a:spcBef>
                <a:spcPct val="0"/>
              </a:spcBef>
              <a:buClrTx/>
              <a:buSzTx/>
              <a:buFontTx/>
              <a:buNone/>
            </a:pPr>
            <a:endParaRPr lang="en-US" altLang="en-US" sz="1600" dirty="0">
              <a:latin typeface="Book Antiqua" panose="02040602050305030304" pitchFamily="18" charset="0"/>
              <a:cs typeface="Times New Roman" panose="02020603050405020304" pitchFamily="18" charset="0"/>
            </a:endParaRPr>
          </a:p>
          <a:p>
            <a:pPr algn="just" eaLnBrk="1" hangingPunct="1">
              <a:spcBef>
                <a:spcPct val="0"/>
              </a:spcBef>
              <a:buClrTx/>
              <a:buSzTx/>
              <a:buFontTx/>
              <a:buNone/>
            </a:pPr>
            <a:r>
              <a:rPr lang="en-US" altLang="en-US" sz="1600" dirty="0">
                <a:latin typeface="Book Antiqua" panose="02040602050305030304" pitchFamily="18" charset="0"/>
                <a:cs typeface="Times New Roman" panose="02020603050405020304" pitchFamily="18" charset="0"/>
              </a:rPr>
              <a:t>The initial reference </a:t>
            </a:r>
            <a:r>
              <a:rPr lang="en-US" altLang="en-US" sz="1600">
                <a:latin typeface="Book Antiqua" panose="02040602050305030304" pitchFamily="18" charset="0"/>
                <a:cs typeface="Times New Roman" panose="02020603050405020304" pitchFamily="18" charset="0"/>
              </a:rPr>
              <a:t>mix R2, </a:t>
            </a:r>
            <a:r>
              <a:rPr lang="en-US" altLang="en-US" sz="1600" dirty="0">
                <a:latin typeface="Book Antiqua" panose="02040602050305030304" pitchFamily="18" charset="0"/>
                <a:cs typeface="Times New Roman" panose="02020603050405020304" pitchFamily="18" charset="0"/>
              </a:rPr>
              <a:t>was produced, characterized by the water-to-cement ratio W/C </a:t>
            </a:r>
            <a:r>
              <a:rPr lang="en-US" altLang="en-US" sz="1600">
                <a:latin typeface="Book Antiqua" panose="02040602050305030304" pitchFamily="18" charset="0"/>
                <a:cs typeface="Times New Roman" panose="02020603050405020304" pitchFamily="18" charset="0"/>
              </a:rPr>
              <a:t>= 0.56. </a:t>
            </a:r>
            <a:endParaRPr lang="en-US" altLang="en-US" sz="1600" dirty="0">
              <a:latin typeface="Book Antiqua" panose="02040602050305030304" pitchFamily="18" charset="0"/>
              <a:cs typeface="Times New Roman" panose="02020603050405020304" pitchFamily="18" charset="0"/>
            </a:endParaRPr>
          </a:p>
          <a:p>
            <a:pPr algn="just" eaLnBrk="1" hangingPunct="1">
              <a:spcBef>
                <a:spcPct val="0"/>
              </a:spcBef>
              <a:buClrTx/>
              <a:buSzTx/>
              <a:buFontTx/>
              <a:buNone/>
            </a:pPr>
            <a:endParaRPr lang="en-US" altLang="en-US" sz="1600" dirty="0">
              <a:latin typeface="Book Antiqua" panose="02040602050305030304" pitchFamily="18" charset="0"/>
              <a:cs typeface="Times New Roman" panose="02020603050405020304" pitchFamily="18" charset="0"/>
            </a:endParaRPr>
          </a:p>
          <a:p>
            <a:pPr algn="just" eaLnBrk="1" hangingPunct="1">
              <a:spcBef>
                <a:spcPct val="0"/>
              </a:spcBef>
              <a:buClrTx/>
              <a:buSzTx/>
              <a:buFontTx/>
              <a:buNone/>
            </a:pPr>
            <a:r>
              <a:rPr lang="en-US" altLang="en-US" sz="1600" dirty="0">
                <a:latin typeface="Book Antiqua" panose="02040602050305030304" pitchFamily="18" charset="0"/>
                <a:cs typeface="Times New Roman" panose="02020603050405020304" pitchFamily="18" charset="0"/>
              </a:rPr>
              <a:t>Further on, considering the dynamics of the research</a:t>
            </a:r>
            <a:r>
              <a:rPr lang="en-US" altLang="en-US" sz="1600">
                <a:latin typeface="Book Antiqua" panose="02040602050305030304" pitchFamily="18" charset="0"/>
                <a:cs typeface="Times New Roman" panose="02020603050405020304" pitchFamily="18" charset="0"/>
              </a:rPr>
              <a:t>, R1 </a:t>
            </a:r>
            <a:r>
              <a:rPr lang="en-US" altLang="en-US" sz="1600" dirty="0">
                <a:latin typeface="Book Antiqua" panose="02040602050305030304" pitchFamily="18" charset="0"/>
                <a:cs typeface="Times New Roman" panose="02020603050405020304" pitchFamily="18" charset="0"/>
              </a:rPr>
              <a:t>(W/C = 0.61) was developed.</a:t>
            </a:r>
          </a:p>
        </p:txBody>
      </p:sp>
      <p:graphicFrame>
        <p:nvGraphicFramePr>
          <p:cNvPr id="8" name="Table 7">
            <a:extLst>
              <a:ext uri="{FF2B5EF4-FFF2-40B4-BE49-F238E27FC236}">
                <a16:creationId xmlns:a16="http://schemas.microsoft.com/office/drawing/2014/main" id="{E6AE66B1-B628-2922-4DA2-216B68363F45}"/>
              </a:ext>
            </a:extLst>
          </p:cNvPr>
          <p:cNvGraphicFramePr>
            <a:graphicFrameLocks noGrp="1"/>
          </p:cNvGraphicFramePr>
          <p:nvPr>
            <p:extLst>
              <p:ext uri="{D42A27DB-BD31-4B8C-83A1-F6EECF244321}">
                <p14:modId xmlns:p14="http://schemas.microsoft.com/office/powerpoint/2010/main" val="797204266"/>
              </p:ext>
            </p:extLst>
          </p:nvPr>
        </p:nvGraphicFramePr>
        <p:xfrm>
          <a:off x="932624" y="3063137"/>
          <a:ext cx="5041028" cy="1452937"/>
        </p:xfrm>
        <a:graphic>
          <a:graphicData uri="http://schemas.openxmlformats.org/drawingml/2006/table">
            <a:tbl>
              <a:tblPr firstRow="1" firstCol="1" lastRow="1" lastCol="1" bandRow="1" bandCol="1"/>
              <a:tblGrid>
                <a:gridCol w="1809893">
                  <a:extLst>
                    <a:ext uri="{9D8B030D-6E8A-4147-A177-3AD203B41FA5}">
                      <a16:colId xmlns:a16="http://schemas.microsoft.com/office/drawing/2014/main" val="2464600164"/>
                    </a:ext>
                  </a:extLst>
                </a:gridCol>
                <a:gridCol w="646227">
                  <a:extLst>
                    <a:ext uri="{9D8B030D-6E8A-4147-A177-3AD203B41FA5}">
                      <a16:colId xmlns:a16="http://schemas.microsoft.com/office/drawing/2014/main" val="1994691160"/>
                    </a:ext>
                  </a:extLst>
                </a:gridCol>
                <a:gridCol w="646227">
                  <a:extLst>
                    <a:ext uri="{9D8B030D-6E8A-4147-A177-3AD203B41FA5}">
                      <a16:colId xmlns:a16="http://schemas.microsoft.com/office/drawing/2014/main" val="3965559507"/>
                    </a:ext>
                  </a:extLst>
                </a:gridCol>
                <a:gridCol w="646227">
                  <a:extLst>
                    <a:ext uri="{9D8B030D-6E8A-4147-A177-3AD203B41FA5}">
                      <a16:colId xmlns:a16="http://schemas.microsoft.com/office/drawing/2014/main" val="399246336"/>
                    </a:ext>
                  </a:extLst>
                </a:gridCol>
                <a:gridCol w="646227">
                  <a:extLst>
                    <a:ext uri="{9D8B030D-6E8A-4147-A177-3AD203B41FA5}">
                      <a16:colId xmlns:a16="http://schemas.microsoft.com/office/drawing/2014/main" val="1136412872"/>
                    </a:ext>
                  </a:extLst>
                </a:gridCol>
                <a:gridCol w="646227">
                  <a:extLst>
                    <a:ext uri="{9D8B030D-6E8A-4147-A177-3AD203B41FA5}">
                      <a16:colId xmlns:a16="http://schemas.microsoft.com/office/drawing/2014/main" val="1242096566"/>
                    </a:ext>
                  </a:extLst>
                </a:gridCol>
              </a:tblGrid>
              <a:tr h="237715">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Components</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C</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S 0/4</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RS1</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W/C</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A/C</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2307049"/>
                  </a:ext>
                </a:extLst>
              </a:tr>
              <a:tr h="202537">
                <a:tc>
                  <a:txBody>
                    <a:bodyPr/>
                    <a:lstStyle/>
                    <a:p>
                      <a:pPr marL="0" marR="0" algn="ctr">
                        <a:lnSpc>
                          <a:spcPct val="115000"/>
                        </a:lnSpc>
                        <a:spcBef>
                          <a:spcPts val="0"/>
                        </a:spcBef>
                        <a:spcAft>
                          <a:spcPts val="0"/>
                        </a:spcAft>
                      </a:pPr>
                      <a:r>
                        <a:rPr lang="en-GB" sz="1000" dirty="0">
                          <a:effectLst/>
                          <a:latin typeface="Times New Roman" panose="02020603050405020304" pitchFamily="18" charset="0"/>
                          <a:ea typeface="Times New Roman" panose="02020603050405020304" pitchFamily="18" charset="0"/>
                          <a:cs typeface="Arial" panose="020B0604020202020204" pitchFamily="34" charset="0"/>
                        </a:rPr>
                        <a:t>Mixtures</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ro-RO"/>
                    </a:p>
                  </a:txBody>
                  <a:tcPr/>
                </a:tc>
                <a:tc vMerge="1">
                  <a:txBody>
                    <a:bodyPr/>
                    <a:lstStyle/>
                    <a:p>
                      <a:endParaRPr lang="ro-RO"/>
                    </a:p>
                  </a:txBody>
                  <a:tcPr/>
                </a:tc>
                <a:tc vMerge="1">
                  <a:txBody>
                    <a:bodyPr/>
                    <a:lstStyle/>
                    <a:p>
                      <a:endParaRPr lang="ro-RO"/>
                    </a:p>
                  </a:txBody>
                  <a:tcPr/>
                </a:tc>
                <a:tc vMerge="1">
                  <a:txBody>
                    <a:bodyPr/>
                    <a:lstStyle/>
                    <a:p>
                      <a:endParaRPr lang="ro-RO"/>
                    </a:p>
                  </a:txBody>
                  <a:tcPr/>
                </a:tc>
                <a:tc vMerge="1">
                  <a:txBody>
                    <a:bodyPr/>
                    <a:lstStyle/>
                    <a:p>
                      <a:endParaRPr lang="ro-RO"/>
                    </a:p>
                  </a:txBody>
                  <a:tcPr/>
                </a:tc>
                <a:extLst>
                  <a:ext uri="{0D108BD9-81ED-4DB2-BD59-A6C34878D82A}">
                    <a16:rowId xmlns:a16="http://schemas.microsoft.com/office/drawing/2014/main" val="415922090"/>
                  </a:ext>
                </a:extLst>
              </a:tr>
              <a:tr h="202537">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R1</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1</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0.61</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6407127"/>
                  </a:ext>
                </a:extLst>
              </a:tr>
              <a:tr h="202537">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R2</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1</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0.56</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6857059"/>
                  </a:ext>
                </a:extLst>
              </a:tr>
              <a:tr h="202537">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RS1-25%-0.56</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1</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2.25</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0.75</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0.56</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4222221"/>
                  </a:ext>
                </a:extLst>
              </a:tr>
              <a:tr h="202537">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RS1-25%-0.61</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1</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2.25</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0.75</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0.61</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7797448"/>
                  </a:ext>
                </a:extLst>
              </a:tr>
              <a:tr h="202537">
                <a:tc>
                  <a:txBody>
                    <a:bodyPr/>
                    <a:lstStyle/>
                    <a:p>
                      <a:pPr marL="0" marR="0" algn="ctr">
                        <a:lnSpc>
                          <a:spcPct val="115000"/>
                        </a:lnSpc>
                        <a:spcBef>
                          <a:spcPts val="0"/>
                        </a:spcBef>
                        <a:spcAft>
                          <a:spcPts val="0"/>
                        </a:spcAft>
                      </a:pPr>
                      <a:r>
                        <a:rPr lang="en-GB" sz="1000" dirty="0">
                          <a:effectLst/>
                          <a:latin typeface="Times New Roman" panose="02020603050405020304" pitchFamily="18" charset="0"/>
                          <a:ea typeface="Times New Roman" panose="02020603050405020304" pitchFamily="18" charset="0"/>
                          <a:cs typeface="Arial" panose="020B0604020202020204" pitchFamily="34" charset="0"/>
                        </a:rPr>
                        <a:t>RS1-50%-0.61</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1</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1.5</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1.5</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a:effectLst/>
                          <a:latin typeface="Times New Roman" panose="02020603050405020304" pitchFamily="18" charset="0"/>
                          <a:ea typeface="Times New Roman" panose="02020603050405020304" pitchFamily="18" charset="0"/>
                          <a:cs typeface="Arial" panose="020B0604020202020204" pitchFamily="34" charset="0"/>
                        </a:rPr>
                        <a:t>0.61</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dirty="0">
                          <a:effectLst/>
                          <a:latin typeface="Times New Roman" panose="02020603050405020304" pitchFamily="18" charset="0"/>
                          <a:ea typeface="Times New Roman" panose="02020603050405020304" pitchFamily="18" charset="0"/>
                          <a:cs typeface="Arial" panose="020B0604020202020204" pitchFamily="34" charset="0"/>
                        </a:rPr>
                        <a:t>3</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0705679"/>
                  </a:ext>
                </a:extLst>
              </a:tr>
            </a:tbl>
          </a:graphicData>
        </a:graphic>
      </p:graphicFrame>
      <p:sp>
        <p:nvSpPr>
          <p:cNvPr id="9" name="TextBox 8">
            <a:extLst>
              <a:ext uri="{FF2B5EF4-FFF2-40B4-BE49-F238E27FC236}">
                <a16:creationId xmlns:a16="http://schemas.microsoft.com/office/drawing/2014/main" id="{8B4817F6-CB6A-5C1E-4ED3-BDB212680B5C}"/>
              </a:ext>
            </a:extLst>
          </p:cNvPr>
          <p:cNvSpPr txBox="1"/>
          <p:nvPr/>
        </p:nvSpPr>
        <p:spPr>
          <a:xfrm>
            <a:off x="1581604" y="2146683"/>
            <a:ext cx="4514395" cy="523220"/>
          </a:xfrm>
          <a:prstGeom prst="rect">
            <a:avLst/>
          </a:prstGeom>
          <a:noFill/>
        </p:spPr>
        <p:txBody>
          <a:bodyPr wrap="square">
            <a:spAutoFit/>
          </a:bodyPr>
          <a:lstStyle/>
          <a:p>
            <a:pPr algn="ctr">
              <a:spcBef>
                <a:spcPts val="0"/>
              </a:spcBef>
              <a:spcAft>
                <a:spcPts val="600"/>
              </a:spcAft>
            </a:pPr>
            <a:r>
              <a:rPr lang="en-GB" sz="1400" dirty="0">
                <a:solidFill>
                  <a:srgbClr val="FF0000"/>
                </a:solidFill>
                <a:latin typeface="Book Antiqua" panose="02040602050305030304" pitchFamily="18" charset="0"/>
                <a:cs typeface="Times New Roman" panose="02020603050405020304" pitchFamily="18" charset="0"/>
              </a:rPr>
              <a:t>Mix proportions of the considered mortar mixtures: References and RS1 mixtures</a:t>
            </a:r>
            <a:endParaRPr lang="en-US" sz="1400" dirty="0">
              <a:solidFill>
                <a:srgbClr val="FF0000"/>
              </a:solidFill>
              <a:latin typeface="Book Antiqua" panose="0204060205030503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00ADF33-798A-E79E-E0AE-06155E3576E1}"/>
              </a:ext>
            </a:extLst>
          </p:cNvPr>
          <p:cNvSpPr txBox="1"/>
          <p:nvPr/>
        </p:nvSpPr>
        <p:spPr>
          <a:xfrm>
            <a:off x="1193979" y="5276509"/>
            <a:ext cx="9899373" cy="1246495"/>
          </a:xfrm>
          <a:prstGeom prst="rect">
            <a:avLst/>
          </a:prstGeom>
          <a:noFill/>
        </p:spPr>
        <p:txBody>
          <a:bodyPr wrap="square">
            <a:spAutoFit/>
          </a:bodyPr>
          <a:lstStyle/>
          <a:p>
            <a:pPr algn="just"/>
            <a:r>
              <a:rPr lang="en-US" sz="1500" dirty="0">
                <a:latin typeface="Book Antiqua" panose="02040602050305030304" pitchFamily="18" charset="0"/>
                <a:cs typeface="Times New Roman" panose="02020603050405020304" pitchFamily="18" charset="0"/>
              </a:rPr>
              <a:t>Development of the RS1 mortar mixes implied incremental replacement, by mass, of the usual aggregate (S), with RS1 additions. The considered substitution proportions are RS1 25% and RS1 50%.</a:t>
            </a:r>
          </a:p>
          <a:p>
            <a:pPr algn="just"/>
            <a:endParaRPr lang="en-US" sz="1500" dirty="0">
              <a:latin typeface="Book Antiqua" panose="02040602050305030304" pitchFamily="18" charset="0"/>
              <a:cs typeface="Times New Roman" panose="02020603050405020304" pitchFamily="18" charset="0"/>
            </a:endParaRPr>
          </a:p>
          <a:p>
            <a:pPr algn="just"/>
            <a:r>
              <a:rPr lang="en-US" sz="1500" dirty="0">
                <a:latin typeface="Book Antiqua" panose="02040602050305030304" pitchFamily="18" charset="0"/>
                <a:cs typeface="Times New Roman" panose="02020603050405020304" pitchFamily="18" charset="0"/>
              </a:rPr>
              <a:t> The fresh state characteristics of the RS1 mixes show an alteration of workability, especially when using the 50% RS1 substitution, which determined the use </a:t>
            </a:r>
            <a:r>
              <a:rPr lang="en-US" sz="1500">
                <a:latin typeface="Book Antiqua" panose="02040602050305030304" pitchFamily="18" charset="0"/>
                <a:cs typeface="Times New Roman" panose="02020603050405020304" pitchFamily="18" charset="0"/>
              </a:rPr>
              <a:t>of R1 </a:t>
            </a:r>
            <a:r>
              <a:rPr lang="en-US" sz="1500" dirty="0">
                <a:latin typeface="Book Antiqua" panose="02040602050305030304" pitchFamily="18" charset="0"/>
                <a:cs typeface="Times New Roman" panose="02020603050405020304" pitchFamily="18" charset="0"/>
              </a:rPr>
              <a:t>(W/C = 0.61) suitable for relevant specific evaluation.</a:t>
            </a:r>
            <a:endParaRPr lang="ro-RO" sz="1500" dirty="0">
              <a:latin typeface="Book Antiqua" panose="02040602050305030304" pitchFamily="18" charset="0"/>
              <a:cs typeface="Times New Roman" panose="02020603050405020304" pitchFamily="18" charset="0"/>
            </a:endParaRPr>
          </a:p>
        </p:txBody>
      </p:sp>
    </p:spTree>
    <p:extLst>
      <p:ext uri="{BB962C8B-B14F-4D97-AF65-F5344CB8AC3E}">
        <p14:creationId xmlns:p14="http://schemas.microsoft.com/office/powerpoint/2010/main" val="10218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17974-F8A1-8398-F0E1-4A02AFB9968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6AE1E59-17E7-D16D-C1C3-8161EB5DD33D}"/>
              </a:ext>
            </a:extLst>
          </p:cNvPr>
          <p:cNvSpPr>
            <a:spLocks noGrp="1"/>
          </p:cNvSpPr>
          <p:nvPr>
            <p:ph type="title"/>
          </p:nvPr>
        </p:nvSpPr>
        <p:spPr>
          <a:xfrm>
            <a:off x="377687" y="596349"/>
            <a:ext cx="11370365" cy="1297498"/>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chemeClr val="accent1">
                    <a:lumMod val="50000"/>
                  </a:schemeClr>
                </a:solidFill>
                <a:latin typeface="Book Antiqua" panose="02040602050305030304" pitchFamily="18" charset="0"/>
              </a:rPr>
              <a:t>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Fresh state evaluation of the RS1 mixes</a:t>
            </a:r>
            <a:endParaRPr lang="en-US" b="1" dirty="0">
              <a:latin typeface="Book Antiqua" panose="02040602050305030304" pitchFamily="18" charset="0"/>
            </a:endParaRPr>
          </a:p>
        </p:txBody>
      </p:sp>
      <p:pic>
        <p:nvPicPr>
          <p:cNvPr id="4" name="Picture 3">
            <a:extLst>
              <a:ext uri="{FF2B5EF4-FFF2-40B4-BE49-F238E27FC236}">
                <a16:creationId xmlns:a16="http://schemas.microsoft.com/office/drawing/2014/main" id="{159241A3-324A-25CD-FA18-259771344BEC}"/>
              </a:ext>
            </a:extLst>
          </p:cNvPr>
          <p:cNvPicPr>
            <a:picLocks noChangeAspect="1"/>
          </p:cNvPicPr>
          <p:nvPr/>
        </p:nvPicPr>
        <p:blipFill>
          <a:blip r:embed="rId3"/>
          <a:stretch>
            <a:fillRect/>
          </a:stretch>
        </p:blipFill>
        <p:spPr>
          <a:xfrm>
            <a:off x="1358264" y="2027901"/>
            <a:ext cx="8790651" cy="1635364"/>
          </a:xfrm>
          <a:prstGeom prst="rect">
            <a:avLst/>
          </a:prstGeom>
        </p:spPr>
      </p:pic>
      <p:sp>
        <p:nvSpPr>
          <p:cNvPr id="8" name="TextBox 7">
            <a:extLst>
              <a:ext uri="{FF2B5EF4-FFF2-40B4-BE49-F238E27FC236}">
                <a16:creationId xmlns:a16="http://schemas.microsoft.com/office/drawing/2014/main" id="{895C53B6-F6DA-7E21-29BC-C76A19BA6721}"/>
              </a:ext>
            </a:extLst>
          </p:cNvPr>
          <p:cNvSpPr txBox="1">
            <a:spLocks noChangeArrowheads="1"/>
          </p:cNvSpPr>
          <p:nvPr/>
        </p:nvSpPr>
        <p:spPr bwMode="auto">
          <a:xfrm>
            <a:off x="2163094" y="3663265"/>
            <a:ext cx="77995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1400" dirty="0">
                <a:latin typeface="Book Antiqua" panose="02040602050305030304" pitchFamily="18" charset="0"/>
              </a:rPr>
              <a:t>Fresh state aspect of the mortars: a) R1; b) R2; c) RS1-25%-0.56; d) RS1-25%-0.61; e) RS1-50%-0.61</a:t>
            </a:r>
          </a:p>
          <a:p>
            <a:pPr algn="ctr" eaLnBrk="1" hangingPunct="1">
              <a:spcBef>
                <a:spcPct val="0"/>
              </a:spcBef>
              <a:buClrTx/>
              <a:buSzTx/>
              <a:buFontTx/>
              <a:buNone/>
            </a:pPr>
            <a:endParaRPr lang="en-US" altLang="en-US" sz="1300" b="1" dirty="0">
              <a:latin typeface="Book Antiqua" panose="02040602050305030304" pitchFamily="18" charset="0"/>
            </a:endParaRPr>
          </a:p>
        </p:txBody>
      </p:sp>
      <p:sp>
        <p:nvSpPr>
          <p:cNvPr id="11" name="TextBox 9">
            <a:extLst>
              <a:ext uri="{FF2B5EF4-FFF2-40B4-BE49-F238E27FC236}">
                <a16:creationId xmlns:a16="http://schemas.microsoft.com/office/drawing/2014/main" id="{99141F14-CCBD-C8C4-756E-49F24FD8B492}"/>
              </a:ext>
            </a:extLst>
          </p:cNvPr>
          <p:cNvSpPr txBox="1">
            <a:spLocks noChangeArrowheads="1"/>
          </p:cNvSpPr>
          <p:nvPr/>
        </p:nvSpPr>
        <p:spPr bwMode="auto">
          <a:xfrm>
            <a:off x="477079" y="3990236"/>
            <a:ext cx="114896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Char char="-"/>
            </a:pPr>
            <a:r>
              <a:rPr lang="en-US" altLang="en-US" sz="1600" dirty="0">
                <a:latin typeface="Book Antiqua" panose="02040602050305030304" pitchFamily="18" charset="0"/>
              </a:rPr>
              <a:t>The visual evaluation of the compositions developed with the RS1 addition indicates an </a:t>
            </a:r>
            <a:r>
              <a:rPr lang="en-US" altLang="en-US" sz="1600" b="1" dirty="0">
                <a:latin typeface="Book Antiqua" panose="02040602050305030304" pitchFamily="18" charset="0"/>
              </a:rPr>
              <a:t>alteration of the workability</a:t>
            </a:r>
            <a:r>
              <a:rPr lang="en-US" altLang="en-US" sz="1600" dirty="0">
                <a:latin typeface="Book Antiqua" panose="02040602050305030304" pitchFamily="18" charset="0"/>
              </a:rPr>
              <a:t> of the mortar when using the RS1 as sand substitution in the mix. </a:t>
            </a:r>
          </a:p>
          <a:p>
            <a:pPr algn="just" eaLnBrk="1" hangingPunct="1">
              <a:spcBef>
                <a:spcPct val="0"/>
              </a:spcBef>
              <a:buClrTx/>
              <a:buSzTx/>
              <a:buFontTx/>
              <a:buChar char="-"/>
            </a:pPr>
            <a:r>
              <a:rPr lang="en-US" altLang="en-US" sz="1600" dirty="0">
                <a:latin typeface="Book Antiqua" panose="02040602050305030304" pitchFamily="18" charset="0"/>
              </a:rPr>
              <a:t>The workability of the fresh mortar alters considerably when increasing the RS1 substitution percent from 25% to 50%.</a:t>
            </a:r>
          </a:p>
        </p:txBody>
      </p:sp>
      <p:sp>
        <p:nvSpPr>
          <p:cNvPr id="13" name="TextBox 12">
            <a:extLst>
              <a:ext uri="{FF2B5EF4-FFF2-40B4-BE49-F238E27FC236}">
                <a16:creationId xmlns:a16="http://schemas.microsoft.com/office/drawing/2014/main" id="{E2BE5503-128A-9DC5-8B07-7C5915A36CB1}"/>
              </a:ext>
            </a:extLst>
          </p:cNvPr>
          <p:cNvSpPr txBox="1"/>
          <p:nvPr/>
        </p:nvSpPr>
        <p:spPr>
          <a:xfrm>
            <a:off x="629480" y="4907434"/>
            <a:ext cx="11009242" cy="1846659"/>
          </a:xfrm>
          <a:prstGeom prst="rect">
            <a:avLst/>
          </a:prstGeom>
          <a:noFill/>
        </p:spPr>
        <p:txBody>
          <a:bodyPr wrap="square">
            <a:spAutoFit/>
          </a:bodyPr>
          <a:lstStyle/>
          <a:p>
            <a:pPr algn="just"/>
            <a:r>
              <a:rPr lang="en-US" sz="1600">
                <a:solidFill>
                  <a:sysClr val="windowText" lastClr="000000"/>
                </a:solidFill>
                <a:latin typeface="Book Antiqua" panose="02040602050305030304" pitchFamily="18" charset="0"/>
              </a:rPr>
              <a:t>The highly stiff consistency of the RS-25%-1 composition, produced with a water-to-cement </a:t>
            </a:r>
            <a:r>
              <a:rPr lang="en-US" sz="1600" b="1">
                <a:solidFill>
                  <a:sysClr val="windowText" lastClr="000000"/>
                </a:solidFill>
                <a:latin typeface="Book Antiqua" panose="02040602050305030304" pitchFamily="18" charset="0"/>
              </a:rPr>
              <a:t>(W/C) ratio of 0.56</a:t>
            </a:r>
            <a:r>
              <a:rPr lang="en-US" sz="1600">
                <a:solidFill>
                  <a:sysClr val="windowText" lastClr="000000"/>
                </a:solidFill>
                <a:latin typeface="Book Antiqua" panose="02040602050305030304" pitchFamily="18" charset="0"/>
              </a:rPr>
              <a:t>, similar to that of the reference mix R2, led to the </a:t>
            </a:r>
            <a:r>
              <a:rPr lang="en-US" sz="1600" b="1">
                <a:solidFill>
                  <a:sysClr val="windowText" lastClr="000000"/>
                </a:solidFill>
                <a:latin typeface="Book Antiqua" panose="02040602050305030304" pitchFamily="18" charset="0"/>
              </a:rPr>
              <a:t>development of the RS-25%-2</a:t>
            </a:r>
            <a:r>
              <a:rPr lang="en-US" sz="1600">
                <a:solidFill>
                  <a:sysClr val="windowText" lastClr="000000"/>
                </a:solidFill>
                <a:latin typeface="Book Antiqua" panose="02040602050305030304" pitchFamily="18" charset="0"/>
              </a:rPr>
              <a:t> mix with a water addition, resulting a higher W/C ratio, of </a:t>
            </a:r>
            <a:r>
              <a:rPr lang="en-US" sz="1600" b="1">
                <a:solidFill>
                  <a:sysClr val="windowText" lastClr="000000"/>
                </a:solidFill>
                <a:latin typeface="Book Antiqua" panose="02040602050305030304" pitchFamily="18" charset="0"/>
              </a:rPr>
              <a:t>0.61</a:t>
            </a:r>
            <a:r>
              <a:rPr lang="en-US" sz="1600">
                <a:solidFill>
                  <a:sysClr val="windowText" lastClr="000000"/>
                </a:solidFill>
                <a:latin typeface="Book Antiqua" panose="02040602050305030304" pitchFamily="18" charset="0"/>
              </a:rPr>
              <a:t>, directly comparable to the reference R1, which has a similar W/C ratio. </a:t>
            </a:r>
          </a:p>
          <a:p>
            <a:pPr algn="just"/>
            <a:endParaRPr lang="en-US" sz="1600">
              <a:solidFill>
                <a:sysClr val="windowText" lastClr="000000"/>
              </a:solidFill>
              <a:latin typeface="Book Antiqua" panose="02040602050305030304" pitchFamily="18" charset="0"/>
            </a:endParaRPr>
          </a:p>
          <a:p>
            <a:pPr algn="just"/>
            <a:r>
              <a:rPr lang="en-US" sz="1600">
                <a:solidFill>
                  <a:sysClr val="windowText" lastClr="000000"/>
                </a:solidFill>
                <a:latin typeface="Book Antiqua" panose="02040602050305030304" pitchFamily="18" charset="0"/>
              </a:rPr>
              <a:t>However, reference R1 exhibits an extremely fluid consistency due to the high water content, showing initial signs of compositional segregation.</a:t>
            </a:r>
          </a:p>
          <a:p>
            <a:pPr marL="0" indent="0">
              <a:buNone/>
            </a:pPr>
            <a:endParaRPr lang="en-US" sz="1800" dirty="0">
              <a:solidFill>
                <a:sysClr val="windowText" lastClr="000000"/>
              </a:solidFill>
            </a:endParaRPr>
          </a:p>
        </p:txBody>
      </p:sp>
    </p:spTree>
    <p:extLst>
      <p:ext uri="{BB962C8B-B14F-4D97-AF65-F5344CB8AC3E}">
        <p14:creationId xmlns:p14="http://schemas.microsoft.com/office/powerpoint/2010/main" val="2500558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14923-DBD5-6B14-0FA7-62C27E1CB0FA}"/>
            </a:ext>
          </a:extLst>
        </p:cNvPr>
        <p:cNvGrpSpPr/>
        <p:nvPr/>
      </p:nvGrpSpPr>
      <p:grpSpPr>
        <a:xfrm>
          <a:off x="0" y="0"/>
          <a:ext cx="0" cy="0"/>
          <a:chOff x="0" y="0"/>
          <a:chExt cx="0" cy="0"/>
        </a:xfrm>
      </p:grpSpPr>
      <p:sp>
        <p:nvSpPr>
          <p:cNvPr id="10" name="Titlu 1">
            <a:extLst>
              <a:ext uri="{FF2B5EF4-FFF2-40B4-BE49-F238E27FC236}">
                <a16:creationId xmlns:a16="http://schemas.microsoft.com/office/drawing/2014/main" id="{99154F01-9CF4-589A-CC50-12A41D71FDC6}"/>
              </a:ext>
            </a:extLst>
          </p:cNvPr>
          <p:cNvSpPr>
            <a:spLocks noGrp="1"/>
          </p:cNvSpPr>
          <p:nvPr>
            <p:ph type="title"/>
          </p:nvPr>
        </p:nvSpPr>
        <p:spPr>
          <a:xfrm>
            <a:off x="377687" y="596349"/>
            <a:ext cx="11370365" cy="1297498"/>
          </a:xfrm>
        </p:spPr>
        <p:txBody>
          <a:bodyPr>
            <a:noAutofit/>
          </a:bodyPr>
          <a:lstStyle/>
          <a:p>
            <a:r>
              <a:rPr lang="en-US" b="1">
                <a:latin typeface="Book Antiqua" panose="02040602050305030304" pitchFamily="18" charset="0"/>
              </a:rPr>
              <a:t>III. RESULTS AND DISCUSSIONS  </a:t>
            </a:r>
            <a:r>
              <a:rPr lang="en-US" b="1">
                <a:solidFill>
                  <a:schemeClr val="accent1">
                    <a:lumMod val="50000"/>
                  </a:schemeClr>
                </a:solidFill>
                <a:latin typeface="Book Antiqua" panose="02040602050305030304" pitchFamily="18" charset="0"/>
              </a:rPr>
              <a:t>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Fresh state evaluation of the RS1 mixes</a:t>
            </a:r>
            <a:endParaRPr lang="en-US" b="1" dirty="0">
              <a:latin typeface="Book Antiqua" panose="02040602050305030304" pitchFamily="18" charset="0"/>
            </a:endParaRPr>
          </a:p>
        </p:txBody>
      </p:sp>
      <p:sp>
        <p:nvSpPr>
          <p:cNvPr id="8" name="Rectangle 6">
            <a:extLst>
              <a:ext uri="{FF2B5EF4-FFF2-40B4-BE49-F238E27FC236}">
                <a16:creationId xmlns:a16="http://schemas.microsoft.com/office/drawing/2014/main" id="{3C02D2EC-619D-AB93-4D6D-7B3AD41F2CB0}"/>
              </a:ext>
            </a:extLst>
          </p:cNvPr>
          <p:cNvSpPr txBox="1">
            <a:spLocks noChangeArrowheads="1"/>
          </p:cNvSpPr>
          <p:nvPr/>
        </p:nvSpPr>
        <p:spPr bwMode="auto">
          <a:xfrm>
            <a:off x="8411279" y="1917015"/>
            <a:ext cx="3049201" cy="87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 typeface="Wingdings 2" panose="05020102010507070707" pitchFamily="18" charset="2"/>
              <a:buNone/>
            </a:pPr>
            <a:r>
              <a:rPr lang="en-GB" altLang="en-US" b="1">
                <a:solidFill>
                  <a:srgbClr val="120B08"/>
                </a:solidFill>
                <a:latin typeface="Book Antiqua" panose="02040602050305030304" pitchFamily="18" charset="0"/>
                <a:cs typeface="Arial" panose="020B0604020202020204" pitchFamily="34" charset="0"/>
              </a:rPr>
              <a:t>Consistency of the mortar mixes</a:t>
            </a:r>
            <a:endParaRPr lang="en-US" altLang="en-US" b="1" dirty="0">
              <a:solidFill>
                <a:srgbClr val="120B08"/>
              </a:solidFill>
              <a:latin typeface="Book Antiqua" panose="0204060205030503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EC874B4E-C077-3F95-94EA-D70A7F0442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829" y="1917015"/>
            <a:ext cx="7873142" cy="2114100"/>
          </a:xfrm>
          <a:prstGeom prst="rect">
            <a:avLst/>
          </a:prstGeom>
        </p:spPr>
      </p:pic>
      <p:sp>
        <p:nvSpPr>
          <p:cNvPr id="11" name="TextBox 7">
            <a:extLst>
              <a:ext uri="{FF2B5EF4-FFF2-40B4-BE49-F238E27FC236}">
                <a16:creationId xmlns:a16="http://schemas.microsoft.com/office/drawing/2014/main" id="{958023B5-3B85-E4D9-929F-0437CC2C5AE4}"/>
              </a:ext>
            </a:extLst>
          </p:cNvPr>
          <p:cNvSpPr txBox="1">
            <a:spLocks noChangeArrowheads="1"/>
          </p:cNvSpPr>
          <p:nvPr/>
        </p:nvSpPr>
        <p:spPr bwMode="auto">
          <a:xfrm>
            <a:off x="405932" y="4173506"/>
            <a:ext cx="738515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1300" b="1" dirty="0">
                <a:latin typeface="Book Antiqua" panose="02040602050305030304" pitchFamily="18" charset="0"/>
              </a:rPr>
              <a:t>Fresh state characteristics of the mortars: a) and b) determination of fresh state density for RS1-25%-0.56 and RS1-50%-0.61; c) to l) mortar consistency (before and after the shocks): c) and d) R1; e) and f) R2; g) and h) RS1-25%-0.56; </a:t>
            </a:r>
            <a:r>
              <a:rPr lang="en-US" altLang="en-US" sz="1300" b="1" dirty="0" err="1">
                <a:latin typeface="Book Antiqua" panose="02040602050305030304" pitchFamily="18" charset="0"/>
              </a:rPr>
              <a:t>i</a:t>
            </a:r>
            <a:r>
              <a:rPr lang="en-US" altLang="en-US" sz="1300" b="1" dirty="0">
                <a:latin typeface="Book Antiqua" panose="02040602050305030304" pitchFamily="18" charset="0"/>
              </a:rPr>
              <a:t>) and j) RS1-25%-0.6; k) and l) RS1-50%-0.61</a:t>
            </a:r>
          </a:p>
        </p:txBody>
      </p:sp>
      <p:sp>
        <p:nvSpPr>
          <p:cNvPr id="13" name="TextBox 12">
            <a:extLst>
              <a:ext uri="{FF2B5EF4-FFF2-40B4-BE49-F238E27FC236}">
                <a16:creationId xmlns:a16="http://schemas.microsoft.com/office/drawing/2014/main" id="{C03E0071-E910-2DB8-5840-63D3C625FDE2}"/>
              </a:ext>
            </a:extLst>
          </p:cNvPr>
          <p:cNvSpPr txBox="1"/>
          <p:nvPr/>
        </p:nvSpPr>
        <p:spPr>
          <a:xfrm>
            <a:off x="1016001" y="5156571"/>
            <a:ext cx="4512242" cy="1077218"/>
          </a:xfrm>
          <a:prstGeom prst="rect">
            <a:avLst/>
          </a:prstGeom>
          <a:noFill/>
        </p:spPr>
        <p:txBody>
          <a:bodyPr wrap="square">
            <a:spAutoFit/>
          </a:bodyPr>
          <a:lstStyle/>
          <a:p>
            <a:pPr algn="just"/>
            <a:r>
              <a:rPr lang="en-US" sz="1400">
                <a:latin typeface="Book Antiqua" panose="02040602050305030304" pitchFamily="18" charset="0"/>
                <a:cs typeface="Times New Roman" panose="02020603050405020304" pitchFamily="18" charset="0"/>
              </a:rPr>
              <a:t> </a:t>
            </a:r>
            <a:r>
              <a:rPr lang="en-US" sz="1600" dirty="0">
                <a:latin typeface="Book Antiqua" panose="02040602050305030304" pitchFamily="18" charset="0"/>
                <a:cs typeface="Times New Roman" panose="02020603050405020304" pitchFamily="18" charset="0"/>
              </a:rPr>
              <a:t>The results are confirming the previous conclusions, namely the </a:t>
            </a:r>
            <a:r>
              <a:rPr lang="en-US" sz="1600" b="1" dirty="0">
                <a:latin typeface="Book Antiqua" panose="02040602050305030304" pitchFamily="18" charset="0"/>
                <a:cs typeface="Times New Roman" panose="02020603050405020304" pitchFamily="18" charset="0"/>
              </a:rPr>
              <a:t>workability alteration of the mix when introducing/increasing the RS1 addition as sand partial replacement. </a:t>
            </a:r>
            <a:endParaRPr lang="ro-RO" sz="1600" b="1" dirty="0">
              <a:latin typeface="Book Antiqua" panose="0204060205030503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6B7E2E94-EB21-3B54-CFB8-0F36CB787B55}"/>
              </a:ext>
            </a:extLst>
          </p:cNvPr>
          <p:cNvPicPr>
            <a:picLocks noChangeAspect="1"/>
          </p:cNvPicPr>
          <p:nvPr/>
        </p:nvPicPr>
        <p:blipFill>
          <a:blip r:embed="rId4"/>
          <a:stretch>
            <a:fillRect/>
          </a:stretch>
        </p:blipFill>
        <p:spPr>
          <a:xfrm>
            <a:off x="7797109" y="4081981"/>
            <a:ext cx="4334622" cy="2776019"/>
          </a:xfrm>
          <a:prstGeom prst="rect">
            <a:avLst/>
          </a:prstGeom>
        </p:spPr>
      </p:pic>
    </p:spTree>
    <p:extLst>
      <p:ext uri="{BB962C8B-B14F-4D97-AF65-F5344CB8AC3E}">
        <p14:creationId xmlns:p14="http://schemas.microsoft.com/office/powerpoint/2010/main" val="2388928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C7112-A2AE-5548-856D-0D3C8C0D9DC7}"/>
            </a:ext>
          </a:extLst>
        </p:cNvPr>
        <p:cNvGrpSpPr/>
        <p:nvPr/>
      </p:nvGrpSpPr>
      <p:grpSpPr>
        <a:xfrm>
          <a:off x="0" y="0"/>
          <a:ext cx="0" cy="0"/>
          <a:chOff x="0" y="0"/>
          <a:chExt cx="0" cy="0"/>
        </a:xfrm>
      </p:grpSpPr>
      <p:sp>
        <p:nvSpPr>
          <p:cNvPr id="10" name="Titlu 1">
            <a:extLst>
              <a:ext uri="{FF2B5EF4-FFF2-40B4-BE49-F238E27FC236}">
                <a16:creationId xmlns:a16="http://schemas.microsoft.com/office/drawing/2014/main" id="{EFCFACF6-2AB3-4E24-0E21-ABCDBB7F7EF7}"/>
              </a:ext>
            </a:extLst>
          </p:cNvPr>
          <p:cNvSpPr>
            <a:spLocks noGrp="1"/>
          </p:cNvSpPr>
          <p:nvPr>
            <p:ph type="title"/>
          </p:nvPr>
        </p:nvSpPr>
        <p:spPr>
          <a:xfrm>
            <a:off x="377687" y="596349"/>
            <a:ext cx="11370365" cy="1297498"/>
          </a:xfrm>
        </p:spPr>
        <p:txBody>
          <a:bodyPr>
            <a:noAutofit/>
          </a:bodyPr>
          <a:lstStyle/>
          <a:p>
            <a:r>
              <a:rPr lang="en-US" b="1">
                <a:latin typeface="Book Antiqua" panose="02040602050305030304" pitchFamily="18" charset="0"/>
              </a:rPr>
              <a:t>III. RESULTS AND DISCUSSIONS  </a:t>
            </a:r>
            <a:r>
              <a:rPr lang="en-US" b="1">
                <a:solidFill>
                  <a:schemeClr val="accent1">
                    <a:lumMod val="50000"/>
                  </a:schemeClr>
                </a:solidFill>
                <a:latin typeface="Book Antiqua" panose="02040602050305030304" pitchFamily="18" charset="0"/>
              </a:rPr>
              <a:t>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Fresh state evaluation of the RS1 mixes</a:t>
            </a:r>
            <a:endParaRPr lang="en-US" b="1" dirty="0">
              <a:latin typeface="Book Antiqua" panose="02040602050305030304" pitchFamily="18" charset="0"/>
            </a:endParaRPr>
          </a:p>
        </p:txBody>
      </p:sp>
      <p:sp>
        <p:nvSpPr>
          <p:cNvPr id="2" name="Rectangle 6">
            <a:extLst>
              <a:ext uri="{FF2B5EF4-FFF2-40B4-BE49-F238E27FC236}">
                <a16:creationId xmlns:a16="http://schemas.microsoft.com/office/drawing/2014/main" id="{26BDFD41-0CFD-9020-5401-3147E79934E7}"/>
              </a:ext>
            </a:extLst>
          </p:cNvPr>
          <p:cNvSpPr txBox="1">
            <a:spLocks noChangeArrowheads="1"/>
          </p:cNvSpPr>
          <p:nvPr/>
        </p:nvSpPr>
        <p:spPr bwMode="auto">
          <a:xfrm>
            <a:off x="2325772" y="1807755"/>
            <a:ext cx="71643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 typeface="Wingdings 2" panose="05020102010507070707" pitchFamily="18" charset="2"/>
              <a:buNone/>
            </a:pPr>
            <a:r>
              <a:rPr lang="en-GB" altLang="en-US" b="1">
                <a:solidFill>
                  <a:srgbClr val="120B08"/>
                </a:solidFill>
                <a:latin typeface="Book Antiqua" panose="02040602050305030304" pitchFamily="18" charset="0"/>
                <a:cs typeface="Arial" panose="020B0604020202020204" pitchFamily="34" charset="0"/>
              </a:rPr>
              <a:t>Fresh </a:t>
            </a:r>
            <a:r>
              <a:rPr lang="en-GB" altLang="en-US" b="1" dirty="0">
                <a:solidFill>
                  <a:srgbClr val="120B08"/>
                </a:solidFill>
                <a:latin typeface="Book Antiqua" panose="02040602050305030304" pitchFamily="18" charset="0"/>
                <a:cs typeface="Arial" panose="020B0604020202020204" pitchFamily="34" charset="0"/>
              </a:rPr>
              <a:t>state densities</a:t>
            </a:r>
            <a:endParaRPr lang="en-US" altLang="en-US" b="1" dirty="0">
              <a:solidFill>
                <a:srgbClr val="120B08"/>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F9DC6CE8-6AC9-1A38-55BF-95F648F8099E}"/>
              </a:ext>
            </a:extLst>
          </p:cNvPr>
          <p:cNvSpPr txBox="1"/>
          <p:nvPr/>
        </p:nvSpPr>
        <p:spPr>
          <a:xfrm>
            <a:off x="5516880" y="2638210"/>
            <a:ext cx="5921364" cy="3631763"/>
          </a:xfrm>
          <a:prstGeom prst="rect">
            <a:avLst/>
          </a:prstGeom>
          <a:noFill/>
        </p:spPr>
        <p:txBody>
          <a:bodyPr wrap="square">
            <a:spAutoFit/>
          </a:bodyPr>
          <a:lstStyle/>
          <a:p>
            <a:pPr algn="just"/>
            <a:r>
              <a:rPr lang="en-US" b="1">
                <a:latin typeface="Book Antiqua" panose="02040602050305030304" pitchFamily="18" charset="0"/>
                <a:cs typeface="Times New Roman" panose="02020603050405020304" pitchFamily="18" charset="0"/>
              </a:rPr>
              <a:t>The </a:t>
            </a:r>
            <a:r>
              <a:rPr lang="en-US" b="1" dirty="0">
                <a:latin typeface="Book Antiqua" panose="02040602050305030304" pitchFamily="18" charset="0"/>
                <a:cs typeface="Times New Roman" panose="02020603050405020304" pitchFamily="18" charset="0"/>
              </a:rPr>
              <a:t>fresh state determinations </a:t>
            </a:r>
            <a:r>
              <a:rPr lang="en-US" dirty="0">
                <a:latin typeface="Book Antiqua" panose="02040602050305030304" pitchFamily="18" charset="0"/>
                <a:cs typeface="Times New Roman" panose="02020603050405020304" pitchFamily="18" charset="0"/>
              </a:rPr>
              <a:t>lead to the conclusion that the targeted addition, </a:t>
            </a:r>
            <a:r>
              <a:rPr lang="en-US" dirty="0" err="1">
                <a:latin typeface="Book Antiqua" panose="02040602050305030304" pitchFamily="18" charset="0"/>
                <a:cs typeface="Times New Roman" panose="02020603050405020304" pitchFamily="18" charset="0"/>
              </a:rPr>
              <a:t>AdT</a:t>
            </a:r>
            <a:r>
              <a:rPr lang="en-US" dirty="0">
                <a:latin typeface="Book Antiqua" panose="02040602050305030304" pitchFamily="18" charset="0"/>
                <a:cs typeface="Times New Roman" panose="02020603050405020304" pitchFamily="18" charset="0"/>
              </a:rPr>
              <a:t> RS1 induces, along with the integration in cementitious compositions, a </a:t>
            </a:r>
            <a:r>
              <a:rPr lang="en-US" b="1" i="1" dirty="0">
                <a:latin typeface="Book Antiqua" panose="02040602050305030304" pitchFamily="18" charset="0"/>
                <a:cs typeface="Times New Roman" panose="02020603050405020304" pitchFamily="18" charset="0"/>
              </a:rPr>
              <a:t>consistent requirement for mix water increase, in order to regulate the workability.</a:t>
            </a:r>
            <a:r>
              <a:rPr lang="en-US" dirty="0">
                <a:latin typeface="Book Antiqua" panose="02040602050305030304" pitchFamily="18" charset="0"/>
                <a:cs typeface="Times New Roman" panose="02020603050405020304" pitchFamily="18" charset="0"/>
              </a:rPr>
              <a:t> This fact is considered to lead to the deterioration of the mechanical resistances. </a:t>
            </a:r>
          </a:p>
          <a:p>
            <a:pPr algn="just"/>
            <a:endParaRPr lang="en-US" dirty="0">
              <a:latin typeface="Book Antiqua" panose="02040602050305030304" pitchFamily="18" charset="0"/>
              <a:cs typeface="Times New Roman" panose="02020603050405020304" pitchFamily="18" charset="0"/>
            </a:endParaRPr>
          </a:p>
          <a:p>
            <a:pPr algn="just"/>
            <a:r>
              <a:rPr lang="en-US" dirty="0">
                <a:latin typeface="Book Antiqua" panose="02040602050305030304" pitchFamily="18" charset="0"/>
                <a:cs typeface="Times New Roman" panose="02020603050405020304" pitchFamily="18" charset="0"/>
              </a:rPr>
              <a:t>Therefore, </a:t>
            </a:r>
            <a:r>
              <a:rPr lang="en-US" b="1" i="1" u="sng" dirty="0">
                <a:latin typeface="Book Antiqua" panose="02040602050305030304" pitchFamily="18" charset="0"/>
                <a:cs typeface="Times New Roman" panose="02020603050405020304" pitchFamily="18" charset="0"/>
              </a:rPr>
              <a:t>the need to evaluate the RS1 addition, in the field of real densities and masses, </a:t>
            </a:r>
            <a:r>
              <a:rPr lang="en-US" i="1" dirty="0">
                <a:latin typeface="Book Antiqua" panose="02040602050305030304" pitchFamily="18" charset="0"/>
                <a:cs typeface="Times New Roman" panose="02020603050405020304" pitchFamily="18" charset="0"/>
              </a:rPr>
              <a:t>as well as </a:t>
            </a:r>
            <a:r>
              <a:rPr lang="en-US" b="1" i="1" u="sng" dirty="0">
                <a:latin typeface="Book Antiqua" panose="02040602050305030304" pitchFamily="18" charset="0"/>
                <a:cs typeface="Times New Roman" panose="02020603050405020304" pitchFamily="18" charset="0"/>
              </a:rPr>
              <a:t>the water absorption coefficient</a:t>
            </a:r>
            <a:r>
              <a:rPr lang="en-US" i="1" dirty="0">
                <a:latin typeface="Book Antiqua" panose="02040602050305030304" pitchFamily="18" charset="0"/>
                <a:cs typeface="Times New Roman" panose="02020603050405020304" pitchFamily="18" charset="0"/>
              </a:rPr>
              <a:t>, prior to compositional optimization determinations through specific procedures, including addition, is identified.</a:t>
            </a:r>
          </a:p>
          <a:p>
            <a:pPr algn="just"/>
            <a:endParaRPr lang="ro-RO" sz="1400" b="1" dirty="0">
              <a:latin typeface="Book Antiqua" panose="0204060205030503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775B1AB-6A1B-94D5-A7AC-1E6B1E5FE575}"/>
              </a:ext>
            </a:extLst>
          </p:cNvPr>
          <p:cNvSpPr txBox="1"/>
          <p:nvPr/>
        </p:nvSpPr>
        <p:spPr>
          <a:xfrm>
            <a:off x="-66904" y="2112140"/>
            <a:ext cx="6162904" cy="307777"/>
          </a:xfrm>
          <a:prstGeom prst="rect">
            <a:avLst/>
          </a:prstGeom>
          <a:noFill/>
        </p:spPr>
        <p:txBody>
          <a:bodyPr wrap="square">
            <a:spAutoFit/>
          </a:bodyPr>
          <a:lstStyle/>
          <a:p>
            <a:pPr algn="ctr">
              <a:spcBef>
                <a:spcPts val="0"/>
              </a:spcBef>
              <a:spcAft>
                <a:spcPts val="600"/>
              </a:spcAft>
            </a:pPr>
            <a:r>
              <a:rPr lang="en-US" sz="1400" dirty="0">
                <a:latin typeface="Book Antiqua" panose="02040602050305030304" pitchFamily="18" charset="0"/>
                <a:cs typeface="Times New Roman" panose="02020603050405020304" pitchFamily="18" charset="0"/>
              </a:rPr>
              <a:t>Fresh state apparent density of the mortars: References and SG mixtures</a:t>
            </a:r>
          </a:p>
        </p:txBody>
      </p:sp>
      <p:pic>
        <p:nvPicPr>
          <p:cNvPr id="9" name="Imagine 2">
            <a:extLst>
              <a:ext uri="{FF2B5EF4-FFF2-40B4-BE49-F238E27FC236}">
                <a16:creationId xmlns:a16="http://schemas.microsoft.com/office/drawing/2014/main" id="{39AFD468-9796-AE49-C7BB-58054F0FFC3D}"/>
              </a:ext>
            </a:extLst>
          </p:cNvPr>
          <p:cNvPicPr>
            <a:picLocks noChangeAspect="1"/>
          </p:cNvPicPr>
          <p:nvPr/>
        </p:nvPicPr>
        <p:blipFill>
          <a:blip r:embed="rId3"/>
          <a:stretch>
            <a:fillRect/>
          </a:stretch>
        </p:blipFill>
        <p:spPr>
          <a:xfrm>
            <a:off x="182880" y="2954010"/>
            <a:ext cx="5090744" cy="2863300"/>
          </a:xfrm>
          <a:prstGeom prst="rect">
            <a:avLst/>
          </a:prstGeom>
        </p:spPr>
      </p:pic>
    </p:spTree>
    <p:extLst>
      <p:ext uri="{BB962C8B-B14F-4D97-AF65-F5344CB8AC3E}">
        <p14:creationId xmlns:p14="http://schemas.microsoft.com/office/powerpoint/2010/main" val="3742465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ABD36-D9FD-016B-0875-DB48895AE342}"/>
            </a:ext>
          </a:extLst>
        </p:cNvPr>
        <p:cNvGrpSpPr/>
        <p:nvPr/>
      </p:nvGrpSpPr>
      <p:grpSpPr>
        <a:xfrm>
          <a:off x="0" y="0"/>
          <a:ext cx="0" cy="0"/>
          <a:chOff x="0" y="0"/>
          <a:chExt cx="0" cy="0"/>
        </a:xfrm>
      </p:grpSpPr>
      <p:sp>
        <p:nvSpPr>
          <p:cNvPr id="8" name="Săgeată: dreapta vărgată 7">
            <a:extLst>
              <a:ext uri="{FF2B5EF4-FFF2-40B4-BE49-F238E27FC236}">
                <a16:creationId xmlns:a16="http://schemas.microsoft.com/office/drawing/2014/main" id="{B0495390-49D3-4E54-01F8-14765155351E}"/>
              </a:ext>
            </a:extLst>
          </p:cNvPr>
          <p:cNvSpPr/>
          <p:nvPr/>
        </p:nvSpPr>
        <p:spPr>
          <a:xfrm>
            <a:off x="0" y="2686049"/>
            <a:ext cx="12192000" cy="4171951"/>
          </a:xfrm>
          <a:prstGeom prst="stripedRightArrow">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stituent conținut 2">
            <a:extLst>
              <a:ext uri="{FF2B5EF4-FFF2-40B4-BE49-F238E27FC236}">
                <a16:creationId xmlns:a16="http://schemas.microsoft.com/office/drawing/2014/main" id="{3C957D03-069E-2CC2-C17A-5586924BBEF5}"/>
              </a:ext>
            </a:extLst>
          </p:cNvPr>
          <p:cNvSpPr>
            <a:spLocks noGrp="1"/>
          </p:cNvSpPr>
          <p:nvPr>
            <p:ph idx="1"/>
          </p:nvPr>
        </p:nvSpPr>
        <p:spPr>
          <a:xfrm>
            <a:off x="276978" y="1843124"/>
            <a:ext cx="11460138" cy="1317520"/>
          </a:xfrm>
        </p:spPr>
        <p:txBody>
          <a:bodyPr>
            <a:noAutofit/>
          </a:bodyPr>
          <a:lstStyle/>
          <a:p>
            <a:pPr marL="0" indent="0">
              <a:buNone/>
            </a:pPr>
            <a:r>
              <a:rPr lang="en-US">
                <a:solidFill>
                  <a:sysClr val="windowText" lastClr="000000"/>
                </a:solidFill>
              </a:rPr>
              <a:t>The mechanical performance, evaluated via flexural strength  and compressive strength of the RS1 mortars, </a:t>
            </a:r>
            <a:r>
              <a:rPr lang="en-US" dirty="0">
                <a:solidFill>
                  <a:sysClr val="windowText" lastClr="000000"/>
                </a:solidFill>
              </a:rPr>
              <a:t>is performed </a:t>
            </a:r>
            <a:r>
              <a:rPr lang="en-US">
                <a:solidFill>
                  <a:sysClr val="windowText" lastClr="000000"/>
                </a:solidFill>
              </a:rPr>
              <a:t>based at early age (7 days), at regular age of 28 days and at late age (112 days).</a:t>
            </a:r>
          </a:p>
          <a:p>
            <a:pPr marL="0" indent="0">
              <a:buNone/>
            </a:pPr>
            <a:r>
              <a:rPr lang="en-US">
                <a:solidFill>
                  <a:sysClr val="windowText" lastClr="000000"/>
                </a:solidFill>
              </a:rPr>
              <a:t>The </a:t>
            </a:r>
            <a:r>
              <a:rPr lang="en-US" dirty="0">
                <a:solidFill>
                  <a:sysClr val="windowText" lastClr="000000"/>
                </a:solidFill>
              </a:rPr>
              <a:t>flexural strength was determined using the three-point bending (3PB) test performed on whole specimens, followed by the compression test on the resulting half-prism </a:t>
            </a:r>
            <a:r>
              <a:rPr lang="en-US">
                <a:solidFill>
                  <a:sysClr val="windowText" lastClr="000000"/>
                </a:solidFill>
              </a:rPr>
              <a:t>specimens. </a:t>
            </a:r>
            <a:endParaRPr lang="en-US" dirty="0">
              <a:solidFill>
                <a:sysClr val="windowText" lastClr="000000"/>
              </a:solidFill>
            </a:endParaRPr>
          </a:p>
        </p:txBody>
      </p:sp>
      <p:pic>
        <p:nvPicPr>
          <p:cNvPr id="5" name="Picture 25" descr="A close-up of a stone&#10;&#10;Description automatically generated">
            <a:extLst>
              <a:ext uri="{FF2B5EF4-FFF2-40B4-BE49-F238E27FC236}">
                <a16:creationId xmlns:a16="http://schemas.microsoft.com/office/drawing/2014/main" id="{B98BE207-8FBD-6FAD-8C4C-045D1F103A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5124" y="3840205"/>
            <a:ext cx="3850908" cy="1929755"/>
          </a:xfrm>
          <a:prstGeom prst="rect">
            <a:avLst/>
          </a:prstGeom>
          <a:noFill/>
          <a:ln>
            <a:noFill/>
          </a:ln>
        </p:spPr>
      </p:pic>
      <p:pic>
        <p:nvPicPr>
          <p:cNvPr id="6" name="Picture 1">
            <a:extLst>
              <a:ext uri="{FF2B5EF4-FFF2-40B4-BE49-F238E27FC236}">
                <a16:creationId xmlns:a16="http://schemas.microsoft.com/office/drawing/2014/main" id="{7202B075-197A-AFDA-54C8-A528E18B69CB}"/>
              </a:ext>
            </a:extLst>
          </p:cNvPr>
          <p:cNvPicPr>
            <a:picLocks noChangeAspect="1"/>
          </p:cNvPicPr>
          <p:nvPr/>
        </p:nvPicPr>
        <p:blipFill rotWithShape="1">
          <a:blip r:embed="rId4"/>
          <a:srcRect t="10256" b="13106"/>
          <a:stretch/>
        </p:blipFill>
        <p:spPr bwMode="auto">
          <a:xfrm>
            <a:off x="7237302" y="3840205"/>
            <a:ext cx="1859281" cy="1929755"/>
          </a:xfrm>
          <a:prstGeom prst="rect">
            <a:avLst/>
          </a:prstGeom>
          <a:ln>
            <a:noFill/>
          </a:ln>
          <a:extLst>
            <a:ext uri="{53640926-AAD7-44D8-BBD7-CCE9431645EC}">
              <a14:shadowObscured xmlns:a14="http://schemas.microsoft.com/office/drawing/2010/main"/>
            </a:ext>
          </a:extLst>
        </p:spPr>
      </p:pic>
      <p:pic>
        <p:nvPicPr>
          <p:cNvPr id="12" name="Picture 31">
            <a:extLst>
              <a:ext uri="{FF2B5EF4-FFF2-40B4-BE49-F238E27FC236}">
                <a16:creationId xmlns:a16="http://schemas.microsoft.com/office/drawing/2014/main" id="{A587058B-6096-A6E0-6253-02EE718983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235" t="4980" r="26904" b="47820"/>
          <a:stretch/>
        </p:blipFill>
        <p:spPr bwMode="auto">
          <a:xfrm>
            <a:off x="454884" y="3829910"/>
            <a:ext cx="2568429" cy="1924496"/>
          </a:xfrm>
          <a:prstGeom prst="rect">
            <a:avLst/>
          </a:prstGeom>
          <a:noFill/>
          <a:ln>
            <a:noFill/>
          </a:ln>
          <a:extLst>
            <a:ext uri="{53640926-AAD7-44D8-BBD7-CCE9431645EC}">
              <a14:shadowObscured xmlns:a14="http://schemas.microsoft.com/office/drawing/2010/main"/>
            </a:ext>
          </a:extLst>
        </p:spPr>
      </p:pic>
      <p:sp>
        <p:nvSpPr>
          <p:cNvPr id="14" name="Titlu 1">
            <a:extLst>
              <a:ext uri="{FF2B5EF4-FFF2-40B4-BE49-F238E27FC236}">
                <a16:creationId xmlns:a16="http://schemas.microsoft.com/office/drawing/2014/main" id="{D79957DC-506A-779E-5857-AEA307ADDDB9}"/>
              </a:ext>
            </a:extLst>
          </p:cNvPr>
          <p:cNvSpPr>
            <a:spLocks noGrp="1"/>
          </p:cNvSpPr>
          <p:nvPr>
            <p:ph type="title"/>
          </p:nvPr>
        </p:nvSpPr>
        <p:spPr>
          <a:xfrm>
            <a:off x="377687" y="596349"/>
            <a:ext cx="11370365" cy="1297498"/>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chemeClr val="accent1">
                    <a:lumMod val="50000"/>
                  </a:schemeClr>
                </a:solidFill>
                <a:latin typeface="Book Antiqua" panose="02040602050305030304" pitchFamily="18" charset="0"/>
              </a:rPr>
              <a:t> 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Mechanical performance of the RS mixes</a:t>
            </a:r>
            <a:endParaRPr lang="en-US" b="1" dirty="0">
              <a:latin typeface="Book Antiqua" panose="02040602050305030304" pitchFamily="18" charset="0"/>
            </a:endParaRPr>
          </a:p>
        </p:txBody>
      </p:sp>
      <p:pic>
        <p:nvPicPr>
          <p:cNvPr id="2" name="Picture 6">
            <a:extLst>
              <a:ext uri="{FF2B5EF4-FFF2-40B4-BE49-F238E27FC236}">
                <a16:creationId xmlns:a16="http://schemas.microsoft.com/office/drawing/2014/main" id="{0719E842-8DCE-E536-7A20-2C0662C5F9D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167018" y="3944466"/>
            <a:ext cx="2954547" cy="165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765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50ED6-2C3D-1FB3-0732-AAE03C0DFF68}"/>
            </a:ext>
          </a:extLst>
        </p:cNvPr>
        <p:cNvGrpSpPr/>
        <p:nvPr/>
      </p:nvGrpSpPr>
      <p:grpSpPr>
        <a:xfrm>
          <a:off x="0" y="0"/>
          <a:ext cx="0" cy="0"/>
          <a:chOff x="0" y="0"/>
          <a:chExt cx="0" cy="0"/>
        </a:xfrm>
      </p:grpSpPr>
      <p:sp>
        <p:nvSpPr>
          <p:cNvPr id="14" name="Titlu 1">
            <a:extLst>
              <a:ext uri="{FF2B5EF4-FFF2-40B4-BE49-F238E27FC236}">
                <a16:creationId xmlns:a16="http://schemas.microsoft.com/office/drawing/2014/main" id="{310A25DB-AD41-8AA9-7129-3401184A5B69}"/>
              </a:ext>
            </a:extLst>
          </p:cNvPr>
          <p:cNvSpPr>
            <a:spLocks noGrp="1"/>
          </p:cNvSpPr>
          <p:nvPr>
            <p:ph type="title"/>
          </p:nvPr>
        </p:nvSpPr>
        <p:spPr>
          <a:xfrm>
            <a:off x="377687" y="596349"/>
            <a:ext cx="11370365" cy="1297498"/>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chemeClr val="accent1">
                    <a:lumMod val="50000"/>
                  </a:schemeClr>
                </a:solidFill>
                <a:latin typeface="Book Antiqua" panose="02040602050305030304" pitchFamily="18" charset="0"/>
              </a:rPr>
              <a:t>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Mechanical performance of the SG mixes</a:t>
            </a:r>
            <a:endParaRPr lang="en-US" b="1" dirty="0">
              <a:latin typeface="Book Antiqua" panose="02040602050305030304" pitchFamily="18" charset="0"/>
            </a:endParaRPr>
          </a:p>
        </p:txBody>
      </p:sp>
      <p:pic>
        <p:nvPicPr>
          <p:cNvPr id="2" name="Imagine 3">
            <a:extLst>
              <a:ext uri="{FF2B5EF4-FFF2-40B4-BE49-F238E27FC236}">
                <a16:creationId xmlns:a16="http://schemas.microsoft.com/office/drawing/2014/main" id="{98ACB547-9DAA-FCB3-77CB-C4D2704374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1" t="797" r="54315" b="18293"/>
          <a:stretch/>
        </p:blipFill>
        <p:spPr bwMode="auto">
          <a:xfrm>
            <a:off x="51595" y="2140435"/>
            <a:ext cx="6254586" cy="3825998"/>
          </a:xfrm>
          <a:prstGeom prst="rect">
            <a:avLst/>
          </a:prstGeom>
          <a:ln>
            <a:noFill/>
          </a:ln>
          <a:extLst>
            <a:ext uri="{53640926-AAD7-44D8-BBD7-CCE9431645EC}">
              <a14:shadowObscured xmlns:a14="http://schemas.microsoft.com/office/drawing/2010/main"/>
            </a:ext>
          </a:extLst>
        </p:spPr>
      </p:pic>
      <p:pic>
        <p:nvPicPr>
          <p:cNvPr id="3" name="Imagine 6">
            <a:extLst>
              <a:ext uri="{FF2B5EF4-FFF2-40B4-BE49-F238E27FC236}">
                <a16:creationId xmlns:a16="http://schemas.microsoft.com/office/drawing/2014/main" id="{466FBDBC-437E-B39B-A75A-C4F0148EA6D4}"/>
              </a:ext>
            </a:extLst>
          </p:cNvPr>
          <p:cNvPicPr>
            <a:picLocks noChangeAspect="1"/>
          </p:cNvPicPr>
          <p:nvPr/>
        </p:nvPicPr>
        <p:blipFill rotWithShape="1">
          <a:blip r:embed="rId4">
            <a:extLst>
              <a:ext uri="{28A0092B-C50C-407E-A947-70E740481C1C}">
                <a14:useLocalDpi xmlns:a14="http://schemas.microsoft.com/office/drawing/2010/main" val="0"/>
              </a:ext>
            </a:extLst>
          </a:blip>
          <a:srcRect l="1352" t="2392" r="58504" b="16841"/>
          <a:stretch/>
        </p:blipFill>
        <p:spPr bwMode="auto">
          <a:xfrm>
            <a:off x="6306181" y="2062480"/>
            <a:ext cx="5834224" cy="39819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5647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36D5-E2BD-075F-4C18-A9997D386C1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BDE5D643-3BE7-B0EF-2485-55451F875194}"/>
              </a:ext>
            </a:extLst>
          </p:cNvPr>
          <p:cNvSpPr>
            <a:spLocks noGrp="1"/>
          </p:cNvSpPr>
          <p:nvPr>
            <p:ph type="title"/>
          </p:nvPr>
        </p:nvSpPr>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 </a:t>
            </a:r>
            <a:r>
              <a:rPr lang="en-US" b="1">
                <a:solidFill>
                  <a:srgbClr val="002060"/>
                </a:solidFill>
                <a:latin typeface="Book Antiqua" panose="02040602050305030304" pitchFamily="18" charset="0"/>
              </a:rPr>
              <a:t>3. </a:t>
            </a:r>
            <a:r>
              <a:rPr lang="en-US" b="1" cap="none">
                <a:solidFill>
                  <a:srgbClr val="002060"/>
                </a:solidFill>
                <a:latin typeface="Book Antiqua" panose="02040602050305030304" pitchFamily="18" charset="0"/>
              </a:rPr>
              <a:t>Durability evaluation</a:t>
            </a:r>
            <a:br>
              <a:rPr lang="en-US" b="1" cap="none">
                <a:solidFill>
                  <a:srgbClr val="002060"/>
                </a:solidFill>
                <a:latin typeface="Book Antiqua" panose="02040602050305030304" pitchFamily="18" charset="0"/>
              </a:rPr>
            </a:br>
            <a:r>
              <a:rPr lang="en-US" b="1" cap="none">
                <a:solidFill>
                  <a:srgbClr val="FFFFFF"/>
                </a:solidFill>
                <a:latin typeface="Book Antiqua" panose="02040602050305030304" pitchFamily="18" charset="0"/>
              </a:rPr>
              <a:t>Freeze-thaw resistance</a:t>
            </a:r>
            <a:endParaRPr lang="en-US" b="1" dirty="0">
              <a:solidFill>
                <a:srgbClr val="FFFFFF"/>
              </a:solidFill>
              <a:latin typeface="Book Antiqua" panose="02040602050305030304" pitchFamily="18" charset="0"/>
            </a:endParaRPr>
          </a:p>
        </p:txBody>
      </p:sp>
      <p:sp>
        <p:nvSpPr>
          <p:cNvPr id="19" name="Rectangle 6">
            <a:extLst>
              <a:ext uri="{FF2B5EF4-FFF2-40B4-BE49-F238E27FC236}">
                <a16:creationId xmlns:a16="http://schemas.microsoft.com/office/drawing/2014/main" id="{A787300A-1DD2-4513-9A92-45C5B70EE994}"/>
              </a:ext>
            </a:extLst>
          </p:cNvPr>
          <p:cNvSpPr txBox="1">
            <a:spLocks noChangeArrowheads="1"/>
          </p:cNvSpPr>
          <p:nvPr/>
        </p:nvSpPr>
        <p:spPr bwMode="auto">
          <a:xfrm>
            <a:off x="0" y="1715956"/>
            <a:ext cx="1219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Evaluation of durability performance for RS1 prototype mortars:</a:t>
            </a:r>
          </a:p>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 Determination of material freez-thaw resistance (50 cycles)</a:t>
            </a:r>
          </a:p>
        </p:txBody>
      </p:sp>
      <p:sp>
        <p:nvSpPr>
          <p:cNvPr id="21" name="TextBox 3">
            <a:extLst>
              <a:ext uri="{FF2B5EF4-FFF2-40B4-BE49-F238E27FC236}">
                <a16:creationId xmlns:a16="http://schemas.microsoft.com/office/drawing/2014/main" id="{38A1A362-BDA3-6240-9198-A4C9EC1B6797}"/>
              </a:ext>
            </a:extLst>
          </p:cNvPr>
          <p:cNvSpPr txBox="1">
            <a:spLocks noChangeArrowheads="1"/>
          </p:cNvSpPr>
          <p:nvPr/>
        </p:nvSpPr>
        <p:spPr bwMode="auto">
          <a:xfrm>
            <a:off x="163524" y="2332337"/>
            <a:ext cx="75248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en-US" altLang="en-US" sz="1600" b="1">
                <a:latin typeface="Book Antiqua" panose="02040602050305030304" pitchFamily="18" charset="0"/>
              </a:rPr>
              <a:t>The freez-thaw resistance </a:t>
            </a:r>
            <a:r>
              <a:rPr lang="en-US" altLang="en-US" sz="1600">
                <a:latin typeface="Book Antiqua" panose="02040602050305030304" pitchFamily="18" charset="0"/>
              </a:rPr>
              <a:t>was determined in accordance with Romanian SR 3518: 2009 specifications, using the destructive method to assess </a:t>
            </a:r>
            <a:r>
              <a:rPr lang="en-US" altLang="en-US" sz="1600" b="1">
                <a:latin typeface="Book Antiqua" panose="02040602050305030304" pitchFamily="18" charset="0"/>
              </a:rPr>
              <a:t>the flexural and compressive strength losses </a:t>
            </a:r>
            <a:r>
              <a:rPr lang="en-US" altLang="en-US" sz="1600">
                <a:latin typeface="Book Antiqua" panose="02040602050305030304" pitchFamily="18" charset="0"/>
              </a:rPr>
              <a:t>of the </a:t>
            </a:r>
            <a:r>
              <a:rPr lang="en-US" altLang="en-US" sz="1600" b="1">
                <a:latin typeface="Book Antiqua" panose="02040602050305030304" pitchFamily="18" charset="0"/>
              </a:rPr>
              <a:t>Test Specimens (exposed to 50 freeze-thaw cycles) </a:t>
            </a:r>
            <a:r>
              <a:rPr lang="en-US" altLang="en-US" sz="1600">
                <a:latin typeface="Book Antiqua" panose="02040602050305030304" pitchFamily="18" charset="0"/>
              </a:rPr>
              <a:t>in relation to the control specimens (conditioned by immersion at a temperature of T (20 ± 2) °C until the mechanical test was performed).</a:t>
            </a:r>
          </a:p>
        </p:txBody>
      </p:sp>
      <p:sp>
        <p:nvSpPr>
          <p:cNvPr id="6" name="TextBox 5">
            <a:extLst>
              <a:ext uri="{FF2B5EF4-FFF2-40B4-BE49-F238E27FC236}">
                <a16:creationId xmlns:a16="http://schemas.microsoft.com/office/drawing/2014/main" id="{D26BF54C-13D5-33F6-78B4-5E096D8FD5D5}"/>
              </a:ext>
            </a:extLst>
          </p:cNvPr>
          <p:cNvSpPr txBox="1"/>
          <p:nvPr/>
        </p:nvSpPr>
        <p:spPr>
          <a:xfrm>
            <a:off x="142612" y="3587991"/>
            <a:ext cx="4617314" cy="1569660"/>
          </a:xfrm>
          <a:prstGeom prst="rect">
            <a:avLst/>
          </a:prstGeom>
          <a:noFill/>
        </p:spPr>
        <p:txBody>
          <a:bodyPr wrap="square">
            <a:spAutoFit/>
          </a:bodyPr>
          <a:lstStyle/>
          <a:p>
            <a:pPr algn="just"/>
            <a:r>
              <a:rPr lang="en-US" sz="1600">
                <a:latin typeface="Book Antiqua" panose="02040602050305030304" pitchFamily="18" charset="0"/>
              </a:rPr>
              <a:t>The destructive test is performed on 40 x 40 x 160 mm prisms aged 28 days, followed by 50 freeze-thaw cycles. The conditioning of the test specimens, from the moment of demoulding until they reach the age of 28 days, is performed by immersion at a temperature of  T (20 ± 2) °C.</a:t>
            </a:r>
            <a:endParaRPr lang="en-US" sz="1600" dirty="0">
              <a:latin typeface="Book Antiqua" panose="02040602050305030304" pitchFamily="18" charset="0"/>
            </a:endParaRPr>
          </a:p>
        </p:txBody>
      </p:sp>
      <p:pic>
        <p:nvPicPr>
          <p:cNvPr id="8" name="Picture 1">
            <a:extLst>
              <a:ext uri="{FF2B5EF4-FFF2-40B4-BE49-F238E27FC236}">
                <a16:creationId xmlns:a16="http://schemas.microsoft.com/office/drawing/2014/main" id="{3F549CEC-FF7D-8D3B-D2DE-43E397B00271}"/>
              </a:ext>
            </a:extLst>
          </p:cNvPr>
          <p:cNvPicPr>
            <a:picLocks noChangeAspect="1"/>
          </p:cNvPicPr>
          <p:nvPr/>
        </p:nvPicPr>
        <p:blipFill>
          <a:blip r:embed="rId3"/>
          <a:srcRect t="40219" b="6106"/>
          <a:stretch>
            <a:fillRect/>
          </a:stretch>
        </p:blipFill>
        <p:spPr>
          <a:xfrm>
            <a:off x="7838395" y="2350380"/>
            <a:ext cx="4033455" cy="1588404"/>
          </a:xfrm>
          <a:prstGeom prst="rect">
            <a:avLst/>
          </a:prstGeom>
        </p:spPr>
      </p:pic>
      <p:sp>
        <p:nvSpPr>
          <p:cNvPr id="9" name="TextBox 8">
            <a:extLst>
              <a:ext uri="{FF2B5EF4-FFF2-40B4-BE49-F238E27FC236}">
                <a16:creationId xmlns:a16="http://schemas.microsoft.com/office/drawing/2014/main" id="{15769CE2-78BC-A843-BF1E-B797C56D0228}"/>
              </a:ext>
            </a:extLst>
          </p:cNvPr>
          <p:cNvSpPr txBox="1"/>
          <p:nvPr/>
        </p:nvSpPr>
        <p:spPr>
          <a:xfrm>
            <a:off x="327992" y="5157651"/>
            <a:ext cx="3597966" cy="584775"/>
          </a:xfrm>
          <a:prstGeom prst="rect">
            <a:avLst/>
          </a:prstGeom>
          <a:noFill/>
        </p:spPr>
        <p:txBody>
          <a:bodyPr wrap="square">
            <a:spAutoFit/>
          </a:bodyPr>
          <a:lstStyle/>
          <a:p>
            <a:pPr algn="just"/>
            <a:r>
              <a:rPr lang="en-US" sz="1600">
                <a:latin typeface="Book Antiqua" panose="02040602050305030304" pitchFamily="18" charset="0"/>
              </a:rPr>
              <a:t>The strength loss is calculated with the relation:</a:t>
            </a:r>
            <a:endParaRPr lang="en-US" sz="1600" dirty="0">
              <a:latin typeface="Book Antiqua" panose="02040602050305030304" pitchFamily="18" charset="0"/>
            </a:endParaRPr>
          </a:p>
        </p:txBody>
      </p:sp>
      <p:pic>
        <p:nvPicPr>
          <p:cNvPr id="11" name="Picture 10">
            <a:extLst>
              <a:ext uri="{FF2B5EF4-FFF2-40B4-BE49-F238E27FC236}">
                <a16:creationId xmlns:a16="http://schemas.microsoft.com/office/drawing/2014/main" id="{75D5E89D-A5AF-78B1-70D7-18A0DAA0A637}"/>
              </a:ext>
            </a:extLst>
          </p:cNvPr>
          <p:cNvPicPr>
            <a:picLocks noChangeAspect="1"/>
          </p:cNvPicPr>
          <p:nvPr/>
        </p:nvPicPr>
        <p:blipFill>
          <a:blip r:embed="rId4"/>
          <a:stretch>
            <a:fillRect/>
          </a:stretch>
        </p:blipFill>
        <p:spPr>
          <a:xfrm>
            <a:off x="1029410" y="5737229"/>
            <a:ext cx="2195130" cy="646344"/>
          </a:xfrm>
          <a:prstGeom prst="rect">
            <a:avLst/>
          </a:prstGeom>
        </p:spPr>
      </p:pic>
      <p:sp>
        <p:nvSpPr>
          <p:cNvPr id="12" name="TextBox 11">
            <a:extLst>
              <a:ext uri="{FF2B5EF4-FFF2-40B4-BE49-F238E27FC236}">
                <a16:creationId xmlns:a16="http://schemas.microsoft.com/office/drawing/2014/main" id="{6CB01023-4FF2-E627-9A26-30C7CDB46512}"/>
              </a:ext>
            </a:extLst>
          </p:cNvPr>
          <p:cNvSpPr txBox="1"/>
          <p:nvPr/>
        </p:nvSpPr>
        <p:spPr>
          <a:xfrm>
            <a:off x="272738" y="6273225"/>
            <a:ext cx="4617313" cy="584775"/>
          </a:xfrm>
          <a:prstGeom prst="rect">
            <a:avLst/>
          </a:prstGeom>
          <a:noFill/>
        </p:spPr>
        <p:txBody>
          <a:bodyPr wrap="square">
            <a:spAutoFit/>
          </a:bodyPr>
          <a:lstStyle/>
          <a:p>
            <a:pPr algn="just"/>
            <a:r>
              <a:rPr lang="en-US" sz="1600">
                <a:latin typeface="Book Antiqua" panose="02040602050305030304" pitchFamily="18" charset="0"/>
              </a:rPr>
              <a:t>Rm – Reference (water conditioning);</a:t>
            </a:r>
          </a:p>
          <a:p>
            <a:pPr algn="just"/>
            <a:r>
              <a:rPr lang="en-US" sz="1600">
                <a:latin typeface="Book Antiqua" panose="02040602050305030304" pitchFamily="18" charset="0"/>
              </a:rPr>
              <a:t>Rt – Test Specimens (Freez-Thaw, FT exposure);  </a:t>
            </a:r>
            <a:endParaRPr lang="en-US" sz="1600" dirty="0">
              <a:latin typeface="Book Antiqua" panose="02040602050305030304" pitchFamily="18" charset="0"/>
            </a:endParaRPr>
          </a:p>
        </p:txBody>
      </p:sp>
      <p:sp>
        <p:nvSpPr>
          <p:cNvPr id="13" name="TextBox 12">
            <a:extLst>
              <a:ext uri="{FF2B5EF4-FFF2-40B4-BE49-F238E27FC236}">
                <a16:creationId xmlns:a16="http://schemas.microsoft.com/office/drawing/2014/main" id="{D622DE14-3744-4DB7-108C-D4EFFA4A8C38}"/>
              </a:ext>
            </a:extLst>
          </p:cNvPr>
          <p:cNvSpPr txBox="1"/>
          <p:nvPr/>
        </p:nvSpPr>
        <p:spPr>
          <a:xfrm>
            <a:off x="5942684" y="6269465"/>
            <a:ext cx="5069874" cy="338554"/>
          </a:xfrm>
          <a:prstGeom prst="rect">
            <a:avLst/>
          </a:prstGeom>
          <a:noFill/>
        </p:spPr>
        <p:txBody>
          <a:bodyPr wrap="square">
            <a:spAutoFit/>
          </a:bodyPr>
          <a:lstStyle/>
          <a:p>
            <a:pPr algn="just"/>
            <a:r>
              <a:rPr lang="en-US" sz="1600">
                <a:latin typeface="Book Antiqua" panose="02040602050305030304" pitchFamily="18" charset="0"/>
              </a:rPr>
              <a:t>Strength loss with respect to the considered Reference</a:t>
            </a:r>
            <a:endParaRPr lang="en-US" sz="1600" dirty="0">
              <a:latin typeface="Book Antiqua" panose="02040602050305030304" pitchFamily="18" charset="0"/>
            </a:endParaRPr>
          </a:p>
        </p:txBody>
      </p:sp>
      <p:pic>
        <p:nvPicPr>
          <p:cNvPr id="17" name="Picture 16">
            <a:extLst>
              <a:ext uri="{FF2B5EF4-FFF2-40B4-BE49-F238E27FC236}">
                <a16:creationId xmlns:a16="http://schemas.microsoft.com/office/drawing/2014/main" id="{757662C8-0249-C8AE-B93B-96190249053A}"/>
              </a:ext>
            </a:extLst>
          </p:cNvPr>
          <p:cNvPicPr>
            <a:picLocks noChangeAspect="1"/>
          </p:cNvPicPr>
          <p:nvPr/>
        </p:nvPicPr>
        <p:blipFill>
          <a:blip r:embed="rId5"/>
          <a:stretch>
            <a:fillRect/>
          </a:stretch>
        </p:blipFill>
        <p:spPr>
          <a:xfrm>
            <a:off x="5472749" y="6268461"/>
            <a:ext cx="519992" cy="355784"/>
          </a:xfrm>
          <a:prstGeom prst="rect">
            <a:avLst/>
          </a:prstGeom>
        </p:spPr>
      </p:pic>
      <p:pic>
        <p:nvPicPr>
          <p:cNvPr id="3" name="Imagine 3">
            <a:extLst>
              <a:ext uri="{FF2B5EF4-FFF2-40B4-BE49-F238E27FC236}">
                <a16:creationId xmlns:a16="http://schemas.microsoft.com/office/drawing/2014/main" id="{53A39408-228D-0196-719F-3931EEB99B47}"/>
              </a:ext>
            </a:extLst>
          </p:cNvPr>
          <p:cNvPicPr>
            <a:picLocks noChangeAspect="1"/>
          </p:cNvPicPr>
          <p:nvPr/>
        </p:nvPicPr>
        <p:blipFill>
          <a:blip r:embed="rId6"/>
          <a:stretch>
            <a:fillRect/>
          </a:stretch>
        </p:blipFill>
        <p:spPr>
          <a:xfrm>
            <a:off x="4982694" y="4025006"/>
            <a:ext cx="6989853" cy="2156230"/>
          </a:xfrm>
          <a:prstGeom prst="rect">
            <a:avLst/>
          </a:prstGeom>
        </p:spPr>
      </p:pic>
    </p:spTree>
    <p:extLst>
      <p:ext uri="{BB962C8B-B14F-4D97-AF65-F5344CB8AC3E}">
        <p14:creationId xmlns:p14="http://schemas.microsoft.com/office/powerpoint/2010/main" val="1312298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93A858C-C0E2-48A7-E09F-B3615B087C8A}"/>
              </a:ext>
            </a:extLst>
          </p:cNvPr>
          <p:cNvSpPr/>
          <p:nvPr/>
        </p:nvSpPr>
        <p:spPr>
          <a:xfrm>
            <a:off x="1568668" y="1794279"/>
            <a:ext cx="2743200" cy="2743200"/>
          </a:xfrm>
          <a:prstGeom prst="ellipse">
            <a:avLst/>
          </a:prstGeom>
          <a:solidFill>
            <a:schemeClr val="accent3">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8" name="Arc plin 7">
            <a:extLst>
              <a:ext uri="{FF2B5EF4-FFF2-40B4-BE49-F238E27FC236}">
                <a16:creationId xmlns:a16="http://schemas.microsoft.com/office/drawing/2014/main" id="{710DB475-0654-578A-0FDE-A1167FC0D019}"/>
              </a:ext>
            </a:extLst>
          </p:cNvPr>
          <p:cNvSpPr/>
          <p:nvPr/>
        </p:nvSpPr>
        <p:spPr>
          <a:xfrm>
            <a:off x="1483930" y="1702839"/>
            <a:ext cx="2926080" cy="2926080"/>
          </a:xfrm>
          <a:prstGeom prst="blockArc">
            <a:avLst>
              <a:gd name="adj1" fmla="val 16262498"/>
              <a:gd name="adj2" fmla="val 18299506"/>
              <a:gd name="adj3" fmla="val 3378"/>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ook Antiqua" panose="02040602050305030304" pitchFamily="18" charset="0"/>
            </a:endParaRPr>
          </a:p>
        </p:txBody>
      </p:sp>
      <p:sp>
        <p:nvSpPr>
          <p:cNvPr id="12" name="Arc plin 11">
            <a:extLst>
              <a:ext uri="{FF2B5EF4-FFF2-40B4-BE49-F238E27FC236}">
                <a16:creationId xmlns:a16="http://schemas.microsoft.com/office/drawing/2014/main" id="{9C52A8C1-F2C2-D539-81C3-29CA9930D09A}"/>
              </a:ext>
            </a:extLst>
          </p:cNvPr>
          <p:cNvSpPr/>
          <p:nvPr/>
        </p:nvSpPr>
        <p:spPr>
          <a:xfrm rot="2026391">
            <a:off x="1483930" y="1702839"/>
            <a:ext cx="2926080" cy="2926080"/>
          </a:xfrm>
          <a:prstGeom prst="blockArc">
            <a:avLst>
              <a:gd name="adj1" fmla="val 16262498"/>
              <a:gd name="adj2" fmla="val 18299506"/>
              <a:gd name="adj3" fmla="val 3378"/>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ook Antiqua" panose="02040602050305030304" pitchFamily="18" charset="0"/>
            </a:endParaRPr>
          </a:p>
        </p:txBody>
      </p:sp>
      <p:sp>
        <p:nvSpPr>
          <p:cNvPr id="13" name="Arc plin 12">
            <a:extLst>
              <a:ext uri="{FF2B5EF4-FFF2-40B4-BE49-F238E27FC236}">
                <a16:creationId xmlns:a16="http://schemas.microsoft.com/office/drawing/2014/main" id="{199B28DB-F8B3-16BD-77A0-C5D55C663F1B}"/>
              </a:ext>
            </a:extLst>
          </p:cNvPr>
          <p:cNvSpPr/>
          <p:nvPr/>
        </p:nvSpPr>
        <p:spPr>
          <a:xfrm rot="4054605">
            <a:off x="1483930" y="1702839"/>
            <a:ext cx="2926080" cy="2926080"/>
          </a:xfrm>
          <a:prstGeom prst="blockArc">
            <a:avLst>
              <a:gd name="adj1" fmla="val 16262498"/>
              <a:gd name="adj2" fmla="val 18299506"/>
              <a:gd name="adj3" fmla="val 3378"/>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ook Antiqua" panose="02040602050305030304" pitchFamily="18" charset="0"/>
            </a:endParaRPr>
          </a:p>
        </p:txBody>
      </p:sp>
      <p:sp>
        <p:nvSpPr>
          <p:cNvPr id="14" name="Arc plin 13">
            <a:extLst>
              <a:ext uri="{FF2B5EF4-FFF2-40B4-BE49-F238E27FC236}">
                <a16:creationId xmlns:a16="http://schemas.microsoft.com/office/drawing/2014/main" id="{10DF999F-8FAA-59C8-4CE8-06CB1A248BF6}"/>
              </a:ext>
            </a:extLst>
          </p:cNvPr>
          <p:cNvSpPr/>
          <p:nvPr/>
        </p:nvSpPr>
        <p:spPr>
          <a:xfrm rot="6083875">
            <a:off x="1483930" y="1702839"/>
            <a:ext cx="2926080" cy="2926080"/>
          </a:xfrm>
          <a:prstGeom prst="blockArc">
            <a:avLst>
              <a:gd name="adj1" fmla="val 16262498"/>
              <a:gd name="adj2" fmla="val 18299506"/>
              <a:gd name="adj3" fmla="val 3378"/>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ook Antiqua" panose="02040602050305030304" pitchFamily="18" charset="0"/>
            </a:endParaRPr>
          </a:p>
        </p:txBody>
      </p:sp>
      <p:sp>
        <p:nvSpPr>
          <p:cNvPr id="19" name="Dreptunghi: colțuri rotunjite 18">
            <a:extLst>
              <a:ext uri="{FF2B5EF4-FFF2-40B4-BE49-F238E27FC236}">
                <a16:creationId xmlns:a16="http://schemas.microsoft.com/office/drawing/2014/main" id="{E84B6D3E-67E6-6A4C-B016-72798BDC1058}"/>
              </a:ext>
            </a:extLst>
          </p:cNvPr>
          <p:cNvSpPr/>
          <p:nvPr/>
        </p:nvSpPr>
        <p:spPr>
          <a:xfrm>
            <a:off x="6096000" y="1180349"/>
            <a:ext cx="5125662" cy="783223"/>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20" name="Dreptunghi: colțuri rotunjite 19">
            <a:extLst>
              <a:ext uri="{FF2B5EF4-FFF2-40B4-BE49-F238E27FC236}">
                <a16:creationId xmlns:a16="http://schemas.microsoft.com/office/drawing/2014/main" id="{B5F372A1-F258-78CA-DEA4-30998442B6AA}"/>
              </a:ext>
            </a:extLst>
          </p:cNvPr>
          <p:cNvSpPr/>
          <p:nvPr/>
        </p:nvSpPr>
        <p:spPr>
          <a:xfrm>
            <a:off x="6589856" y="2468661"/>
            <a:ext cx="5014450" cy="762000"/>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1" name="Dreptunghi: colțuri rotunjite 20">
            <a:extLst>
              <a:ext uri="{FF2B5EF4-FFF2-40B4-BE49-F238E27FC236}">
                <a16:creationId xmlns:a16="http://schemas.microsoft.com/office/drawing/2014/main" id="{3477D6C8-1C8D-CD48-8BC5-40F1B57C277A}"/>
              </a:ext>
            </a:extLst>
          </p:cNvPr>
          <p:cNvSpPr/>
          <p:nvPr/>
        </p:nvSpPr>
        <p:spPr>
          <a:xfrm>
            <a:off x="6420067" y="3758136"/>
            <a:ext cx="4848929" cy="753163"/>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2" name="Dreptunghi: colțuri rotunjite 21">
            <a:extLst>
              <a:ext uri="{FF2B5EF4-FFF2-40B4-BE49-F238E27FC236}">
                <a16:creationId xmlns:a16="http://schemas.microsoft.com/office/drawing/2014/main" id="{EACF9F9C-B476-2C3E-E08F-8D6310CCC632}"/>
              </a:ext>
            </a:extLst>
          </p:cNvPr>
          <p:cNvSpPr/>
          <p:nvPr/>
        </p:nvSpPr>
        <p:spPr>
          <a:xfrm>
            <a:off x="5595032" y="5012791"/>
            <a:ext cx="4158786" cy="762000"/>
          </a:xfrm>
          <a:prstGeom prst="round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3" name="Arc 22">
            <a:extLst>
              <a:ext uri="{FF2B5EF4-FFF2-40B4-BE49-F238E27FC236}">
                <a16:creationId xmlns:a16="http://schemas.microsoft.com/office/drawing/2014/main" id="{EE9E1F1B-6A94-FBD4-0628-BBBA551B60C2}"/>
              </a:ext>
            </a:extLst>
          </p:cNvPr>
          <p:cNvSpPr/>
          <p:nvPr/>
        </p:nvSpPr>
        <p:spPr>
          <a:xfrm>
            <a:off x="798547" y="1198650"/>
            <a:ext cx="4058915" cy="393445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Book Antiqua" panose="02040602050305030304" pitchFamily="18" charset="0"/>
            </a:endParaRPr>
          </a:p>
        </p:txBody>
      </p:sp>
      <p:sp>
        <p:nvSpPr>
          <p:cNvPr id="24" name="Arc 23">
            <a:extLst>
              <a:ext uri="{FF2B5EF4-FFF2-40B4-BE49-F238E27FC236}">
                <a16:creationId xmlns:a16="http://schemas.microsoft.com/office/drawing/2014/main" id="{336D79B5-8C3D-54EB-BABA-FAF6FFBD2C84}"/>
              </a:ext>
            </a:extLst>
          </p:cNvPr>
          <p:cNvSpPr/>
          <p:nvPr/>
        </p:nvSpPr>
        <p:spPr>
          <a:xfrm rot="5400000">
            <a:off x="860775" y="1198650"/>
            <a:ext cx="4058915" cy="393445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Book Antiqua" panose="02040602050305030304" pitchFamily="18" charset="0"/>
            </a:endParaRPr>
          </a:p>
        </p:txBody>
      </p:sp>
      <p:sp>
        <p:nvSpPr>
          <p:cNvPr id="25" name="Oval 24">
            <a:extLst>
              <a:ext uri="{FF2B5EF4-FFF2-40B4-BE49-F238E27FC236}">
                <a16:creationId xmlns:a16="http://schemas.microsoft.com/office/drawing/2014/main" id="{D28402A1-867C-47B8-ACE9-CE19B65E7F1F}"/>
              </a:ext>
            </a:extLst>
          </p:cNvPr>
          <p:cNvSpPr/>
          <p:nvPr/>
        </p:nvSpPr>
        <p:spPr>
          <a:xfrm>
            <a:off x="3454618" y="1232562"/>
            <a:ext cx="215900" cy="210002"/>
          </a:xfrm>
          <a:prstGeom prst="ellipse">
            <a:avLst/>
          </a:prstGeom>
          <a:solidFill>
            <a:srgbClr val="D1E2B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7" name="Oval 26">
            <a:extLst>
              <a:ext uri="{FF2B5EF4-FFF2-40B4-BE49-F238E27FC236}">
                <a16:creationId xmlns:a16="http://schemas.microsoft.com/office/drawing/2014/main" id="{71536F9B-4255-6784-A597-94F48B6C0C3C}"/>
              </a:ext>
            </a:extLst>
          </p:cNvPr>
          <p:cNvSpPr/>
          <p:nvPr/>
        </p:nvSpPr>
        <p:spPr>
          <a:xfrm>
            <a:off x="4349537" y="1892962"/>
            <a:ext cx="215900" cy="210002"/>
          </a:xfrm>
          <a:prstGeom prst="ellipse">
            <a:avLst/>
          </a:prstGeom>
          <a:solidFill>
            <a:srgbClr val="BAD39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8" name="Oval 27">
            <a:extLst>
              <a:ext uri="{FF2B5EF4-FFF2-40B4-BE49-F238E27FC236}">
                <a16:creationId xmlns:a16="http://schemas.microsoft.com/office/drawing/2014/main" id="{74859ECC-9BD4-464C-DAD2-F1330729045A}"/>
              </a:ext>
            </a:extLst>
          </p:cNvPr>
          <p:cNvSpPr/>
          <p:nvPr/>
        </p:nvSpPr>
        <p:spPr>
          <a:xfrm>
            <a:off x="4755037" y="2813743"/>
            <a:ext cx="215900" cy="210002"/>
          </a:xfrm>
          <a:prstGeom prst="ellipse">
            <a:avLst/>
          </a:prstGeom>
          <a:solidFill>
            <a:srgbClr val="284D4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9" name="Oval 28">
            <a:extLst>
              <a:ext uri="{FF2B5EF4-FFF2-40B4-BE49-F238E27FC236}">
                <a16:creationId xmlns:a16="http://schemas.microsoft.com/office/drawing/2014/main" id="{474338CA-DF81-7B28-D6D2-FD8E8072B6B6}"/>
              </a:ext>
            </a:extLst>
          </p:cNvPr>
          <p:cNvSpPr/>
          <p:nvPr/>
        </p:nvSpPr>
        <p:spPr>
          <a:xfrm>
            <a:off x="4539123" y="3945057"/>
            <a:ext cx="215900" cy="210002"/>
          </a:xfrm>
          <a:prstGeom prst="ellipse">
            <a:avLst/>
          </a:prstGeom>
          <a:solidFill>
            <a:srgbClr val="1B332C"/>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35" name="Oval 34">
            <a:extLst>
              <a:ext uri="{FF2B5EF4-FFF2-40B4-BE49-F238E27FC236}">
                <a16:creationId xmlns:a16="http://schemas.microsoft.com/office/drawing/2014/main" id="{73384301-8AB2-6968-44E5-6BF29C5D96CB}"/>
              </a:ext>
            </a:extLst>
          </p:cNvPr>
          <p:cNvSpPr/>
          <p:nvPr/>
        </p:nvSpPr>
        <p:spPr>
          <a:xfrm>
            <a:off x="5789857" y="1180350"/>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37" name="Oval 36">
            <a:extLst>
              <a:ext uri="{FF2B5EF4-FFF2-40B4-BE49-F238E27FC236}">
                <a16:creationId xmlns:a16="http://schemas.microsoft.com/office/drawing/2014/main" id="{9EECB1F2-E515-77BD-CD3C-AA5A17D2E8A6}"/>
              </a:ext>
            </a:extLst>
          </p:cNvPr>
          <p:cNvSpPr/>
          <p:nvPr/>
        </p:nvSpPr>
        <p:spPr>
          <a:xfrm>
            <a:off x="6283713" y="2450351"/>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38" name="Oval 37">
            <a:extLst>
              <a:ext uri="{FF2B5EF4-FFF2-40B4-BE49-F238E27FC236}">
                <a16:creationId xmlns:a16="http://schemas.microsoft.com/office/drawing/2014/main" id="{B3EAD914-BA11-1D96-65C2-71BE7D03D734}"/>
              </a:ext>
            </a:extLst>
          </p:cNvPr>
          <p:cNvSpPr/>
          <p:nvPr/>
        </p:nvSpPr>
        <p:spPr>
          <a:xfrm>
            <a:off x="6096000" y="3743106"/>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39" name="Oval 38">
            <a:extLst>
              <a:ext uri="{FF2B5EF4-FFF2-40B4-BE49-F238E27FC236}">
                <a16:creationId xmlns:a16="http://schemas.microsoft.com/office/drawing/2014/main" id="{82EFEEFC-A322-3168-4BA7-CBE2CC078F7C}"/>
              </a:ext>
            </a:extLst>
          </p:cNvPr>
          <p:cNvSpPr/>
          <p:nvPr/>
        </p:nvSpPr>
        <p:spPr>
          <a:xfrm>
            <a:off x="5261552" y="5003954"/>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40" name="CasetăText 39">
            <a:extLst>
              <a:ext uri="{FF2B5EF4-FFF2-40B4-BE49-F238E27FC236}">
                <a16:creationId xmlns:a16="http://schemas.microsoft.com/office/drawing/2014/main" id="{634F7BAF-7959-4CC7-2482-F20E0788B29F}"/>
              </a:ext>
            </a:extLst>
          </p:cNvPr>
          <p:cNvSpPr txBox="1"/>
          <p:nvPr/>
        </p:nvSpPr>
        <p:spPr>
          <a:xfrm>
            <a:off x="5962868" y="1317076"/>
            <a:ext cx="457200"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a:t>
            </a:r>
            <a:endParaRPr lang="en-US" sz="2600" dirty="0">
              <a:latin typeface="Book Antiqua" panose="02040602050305030304" pitchFamily="18" charset="0"/>
              <a:cs typeface="Times New Roman" panose="02020603050405020304" pitchFamily="18" charset="0"/>
            </a:endParaRPr>
          </a:p>
        </p:txBody>
      </p:sp>
      <p:sp>
        <p:nvSpPr>
          <p:cNvPr id="41" name="CasetăText 40">
            <a:extLst>
              <a:ext uri="{FF2B5EF4-FFF2-40B4-BE49-F238E27FC236}">
                <a16:creationId xmlns:a16="http://schemas.microsoft.com/office/drawing/2014/main" id="{86E70901-095F-FF9F-E365-F38D0B99E82E}"/>
              </a:ext>
            </a:extLst>
          </p:cNvPr>
          <p:cNvSpPr txBox="1"/>
          <p:nvPr/>
        </p:nvSpPr>
        <p:spPr>
          <a:xfrm>
            <a:off x="6460810" y="2588225"/>
            <a:ext cx="457200"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II</a:t>
            </a:r>
            <a:endParaRPr lang="en-US" sz="2600" dirty="0">
              <a:latin typeface="Book Antiqua" panose="02040602050305030304" pitchFamily="18" charset="0"/>
              <a:cs typeface="Times New Roman" panose="02020603050405020304" pitchFamily="18" charset="0"/>
            </a:endParaRPr>
          </a:p>
        </p:txBody>
      </p:sp>
      <p:sp>
        <p:nvSpPr>
          <p:cNvPr id="42" name="CasetăText 41">
            <a:extLst>
              <a:ext uri="{FF2B5EF4-FFF2-40B4-BE49-F238E27FC236}">
                <a16:creationId xmlns:a16="http://schemas.microsoft.com/office/drawing/2014/main" id="{02C25C09-D107-7826-33DC-3541CA471578}"/>
              </a:ext>
            </a:extLst>
          </p:cNvPr>
          <p:cNvSpPr txBox="1"/>
          <p:nvPr/>
        </p:nvSpPr>
        <p:spPr>
          <a:xfrm>
            <a:off x="6283713" y="3880980"/>
            <a:ext cx="538146"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III</a:t>
            </a:r>
            <a:endParaRPr lang="en-US" sz="2600" dirty="0">
              <a:latin typeface="Book Antiqua" panose="02040602050305030304" pitchFamily="18" charset="0"/>
              <a:cs typeface="Times New Roman" panose="02020603050405020304" pitchFamily="18" charset="0"/>
            </a:endParaRPr>
          </a:p>
        </p:txBody>
      </p:sp>
      <p:sp>
        <p:nvSpPr>
          <p:cNvPr id="43" name="CasetăText 42">
            <a:extLst>
              <a:ext uri="{FF2B5EF4-FFF2-40B4-BE49-F238E27FC236}">
                <a16:creationId xmlns:a16="http://schemas.microsoft.com/office/drawing/2014/main" id="{4F6372CA-5A84-CBA5-6716-504407F5C0B0}"/>
              </a:ext>
            </a:extLst>
          </p:cNvPr>
          <p:cNvSpPr txBox="1"/>
          <p:nvPr/>
        </p:nvSpPr>
        <p:spPr>
          <a:xfrm>
            <a:off x="5435576" y="5141828"/>
            <a:ext cx="538146"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IV</a:t>
            </a:r>
            <a:endParaRPr lang="en-US" sz="2600" dirty="0">
              <a:latin typeface="Book Antiqua" panose="02040602050305030304" pitchFamily="18" charset="0"/>
              <a:cs typeface="Times New Roman" panose="02020603050405020304" pitchFamily="18" charset="0"/>
            </a:endParaRPr>
          </a:p>
        </p:txBody>
      </p:sp>
      <p:sp>
        <p:nvSpPr>
          <p:cNvPr id="44" name="CasetăText 43">
            <a:extLst>
              <a:ext uri="{FF2B5EF4-FFF2-40B4-BE49-F238E27FC236}">
                <a16:creationId xmlns:a16="http://schemas.microsoft.com/office/drawing/2014/main" id="{C8E0E476-CD14-1372-9444-2B0F5DC0B84D}"/>
              </a:ext>
            </a:extLst>
          </p:cNvPr>
          <p:cNvSpPr txBox="1"/>
          <p:nvPr/>
        </p:nvSpPr>
        <p:spPr>
          <a:xfrm>
            <a:off x="6681489" y="1321145"/>
            <a:ext cx="3671744" cy="430887"/>
          </a:xfrm>
          <a:prstGeom prst="rect">
            <a:avLst/>
          </a:prstGeom>
          <a:noFill/>
        </p:spPr>
        <p:txBody>
          <a:bodyPr wrap="square" rtlCol="0">
            <a:spAutoFit/>
          </a:bodyPr>
          <a:lstStyle/>
          <a:p>
            <a:r>
              <a:rPr lang="en-US" sz="2200" b="1" dirty="0">
                <a:latin typeface="Book Antiqua" panose="02040602050305030304" pitchFamily="18" charset="0"/>
              </a:rPr>
              <a:t>INTRODUCTION</a:t>
            </a:r>
          </a:p>
        </p:txBody>
      </p:sp>
      <p:sp>
        <p:nvSpPr>
          <p:cNvPr id="45" name="CasetăText 44">
            <a:extLst>
              <a:ext uri="{FF2B5EF4-FFF2-40B4-BE49-F238E27FC236}">
                <a16:creationId xmlns:a16="http://schemas.microsoft.com/office/drawing/2014/main" id="{7F3A0E49-BE72-41D1-E252-0C0C27C0D625}"/>
              </a:ext>
            </a:extLst>
          </p:cNvPr>
          <p:cNvSpPr txBox="1"/>
          <p:nvPr/>
        </p:nvSpPr>
        <p:spPr>
          <a:xfrm>
            <a:off x="7088961" y="2608389"/>
            <a:ext cx="4344394" cy="430887"/>
          </a:xfrm>
          <a:prstGeom prst="rect">
            <a:avLst/>
          </a:prstGeom>
          <a:noFill/>
        </p:spPr>
        <p:txBody>
          <a:bodyPr wrap="square" rtlCol="0">
            <a:spAutoFit/>
          </a:bodyPr>
          <a:lstStyle/>
          <a:p>
            <a:r>
              <a:rPr lang="en-US" sz="2200" b="1" dirty="0">
                <a:latin typeface="Book Antiqua" panose="02040602050305030304" pitchFamily="18" charset="0"/>
              </a:rPr>
              <a:t>MATERIAL AND METHODS</a:t>
            </a:r>
          </a:p>
        </p:txBody>
      </p:sp>
      <p:sp>
        <p:nvSpPr>
          <p:cNvPr id="46" name="CasetăText 45">
            <a:extLst>
              <a:ext uri="{FF2B5EF4-FFF2-40B4-BE49-F238E27FC236}">
                <a16:creationId xmlns:a16="http://schemas.microsoft.com/office/drawing/2014/main" id="{1B0A358B-EB33-C3D4-F0A2-63435E0FCFC8}"/>
              </a:ext>
            </a:extLst>
          </p:cNvPr>
          <p:cNvSpPr txBox="1"/>
          <p:nvPr/>
        </p:nvSpPr>
        <p:spPr>
          <a:xfrm>
            <a:off x="6877268" y="3923692"/>
            <a:ext cx="4344394" cy="430887"/>
          </a:xfrm>
          <a:prstGeom prst="rect">
            <a:avLst/>
          </a:prstGeom>
          <a:noFill/>
        </p:spPr>
        <p:txBody>
          <a:bodyPr wrap="square" rtlCol="0">
            <a:spAutoFit/>
          </a:bodyPr>
          <a:lstStyle/>
          <a:p>
            <a:r>
              <a:rPr lang="en-US" sz="2200" b="1" dirty="0">
                <a:solidFill>
                  <a:schemeClr val="bg1"/>
                </a:solidFill>
                <a:latin typeface="Book Antiqua" panose="02040602050305030304" pitchFamily="18" charset="0"/>
              </a:rPr>
              <a:t>RESULTS AND DISCUSSIONS</a:t>
            </a:r>
          </a:p>
        </p:txBody>
      </p:sp>
      <p:sp>
        <p:nvSpPr>
          <p:cNvPr id="47" name="CasetăText 46">
            <a:extLst>
              <a:ext uri="{FF2B5EF4-FFF2-40B4-BE49-F238E27FC236}">
                <a16:creationId xmlns:a16="http://schemas.microsoft.com/office/drawing/2014/main" id="{EB3BB3A7-5BA8-5BFA-20BD-C4C91676B718}"/>
              </a:ext>
            </a:extLst>
          </p:cNvPr>
          <p:cNvSpPr txBox="1"/>
          <p:nvPr/>
        </p:nvSpPr>
        <p:spPr>
          <a:xfrm>
            <a:off x="6053561" y="5172605"/>
            <a:ext cx="4344394" cy="430887"/>
          </a:xfrm>
          <a:prstGeom prst="rect">
            <a:avLst/>
          </a:prstGeom>
          <a:noFill/>
        </p:spPr>
        <p:txBody>
          <a:bodyPr wrap="square" rtlCol="0">
            <a:spAutoFit/>
          </a:bodyPr>
          <a:lstStyle/>
          <a:p>
            <a:r>
              <a:rPr lang="en-US" sz="2200" b="1" dirty="0">
                <a:solidFill>
                  <a:schemeClr val="bg1"/>
                </a:solidFill>
                <a:latin typeface="Book Antiqua" panose="02040602050305030304" pitchFamily="18" charset="0"/>
              </a:rPr>
              <a:t>CONCLUSIONS</a:t>
            </a:r>
          </a:p>
        </p:txBody>
      </p:sp>
      <p:sp>
        <p:nvSpPr>
          <p:cNvPr id="48" name="CasetăText 47">
            <a:extLst>
              <a:ext uri="{FF2B5EF4-FFF2-40B4-BE49-F238E27FC236}">
                <a16:creationId xmlns:a16="http://schemas.microsoft.com/office/drawing/2014/main" id="{6D21909A-2E29-61CC-0A55-0010F7AA4DA2}"/>
              </a:ext>
            </a:extLst>
          </p:cNvPr>
          <p:cNvSpPr txBox="1"/>
          <p:nvPr/>
        </p:nvSpPr>
        <p:spPr>
          <a:xfrm>
            <a:off x="1781284" y="2813743"/>
            <a:ext cx="2317968" cy="553998"/>
          </a:xfrm>
          <a:prstGeom prst="rect">
            <a:avLst/>
          </a:prstGeom>
          <a:noFill/>
        </p:spPr>
        <p:txBody>
          <a:bodyPr wrap="square" rtlCol="0">
            <a:spAutoFit/>
          </a:bodyPr>
          <a:lstStyle/>
          <a:p>
            <a:r>
              <a:rPr lang="en-US" sz="3000" b="1" dirty="0">
                <a:latin typeface="Book Antiqua" panose="02040602050305030304" pitchFamily="18" charset="0"/>
              </a:rPr>
              <a:t>CONTENT</a:t>
            </a:r>
          </a:p>
        </p:txBody>
      </p:sp>
      <p:cxnSp>
        <p:nvCxnSpPr>
          <p:cNvPr id="75" name="Conector drept 74">
            <a:extLst>
              <a:ext uri="{FF2B5EF4-FFF2-40B4-BE49-F238E27FC236}">
                <a16:creationId xmlns:a16="http://schemas.microsoft.com/office/drawing/2014/main" id="{85B57DCC-EA9A-2D78-7E87-880DBCFBD621}"/>
              </a:ext>
            </a:extLst>
          </p:cNvPr>
          <p:cNvCxnSpPr>
            <a:stCxn id="35" idx="2"/>
            <a:endCxn id="25" idx="7"/>
          </p:cNvCxnSpPr>
          <p:nvPr/>
        </p:nvCxnSpPr>
        <p:spPr>
          <a:xfrm flipH="1" flipV="1">
            <a:off x="3670518" y="1337563"/>
            <a:ext cx="2119339" cy="226884"/>
          </a:xfrm>
          <a:prstGeom prst="line">
            <a:avLst/>
          </a:prstGeom>
          <a:ln w="12700">
            <a:solidFill>
              <a:srgbClr val="CEDEB4"/>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Conector drept 75">
            <a:extLst>
              <a:ext uri="{FF2B5EF4-FFF2-40B4-BE49-F238E27FC236}">
                <a16:creationId xmlns:a16="http://schemas.microsoft.com/office/drawing/2014/main" id="{4E03F3A4-3E25-A8B2-013C-46038F9B3E96}"/>
              </a:ext>
            </a:extLst>
          </p:cNvPr>
          <p:cNvCxnSpPr>
            <a:cxnSpLocks/>
            <a:stCxn id="37" idx="2"/>
            <a:endCxn id="27" idx="6"/>
          </p:cNvCxnSpPr>
          <p:nvPr/>
        </p:nvCxnSpPr>
        <p:spPr>
          <a:xfrm flipH="1" flipV="1">
            <a:off x="4565437" y="1997963"/>
            <a:ext cx="1718276" cy="836485"/>
          </a:xfrm>
          <a:prstGeom prst="line">
            <a:avLst/>
          </a:prstGeom>
          <a:ln>
            <a:solidFill>
              <a:srgbClr val="B8CE9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8" name="Conector drept 77">
            <a:extLst>
              <a:ext uri="{FF2B5EF4-FFF2-40B4-BE49-F238E27FC236}">
                <a16:creationId xmlns:a16="http://schemas.microsoft.com/office/drawing/2014/main" id="{9EB93737-02BF-6AEF-1EDD-2342740DB4C7}"/>
              </a:ext>
            </a:extLst>
          </p:cNvPr>
          <p:cNvCxnSpPr>
            <a:cxnSpLocks/>
            <a:stCxn id="38" idx="2"/>
            <a:endCxn id="28" idx="5"/>
          </p:cNvCxnSpPr>
          <p:nvPr/>
        </p:nvCxnSpPr>
        <p:spPr>
          <a:xfrm flipH="1" flipV="1">
            <a:off x="4939319" y="2992991"/>
            <a:ext cx="1156681" cy="1134212"/>
          </a:xfrm>
          <a:prstGeom prst="line">
            <a:avLst/>
          </a:prstGeom>
          <a:ln>
            <a:solidFill>
              <a:srgbClr val="305248"/>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ector drept 79">
            <a:extLst>
              <a:ext uri="{FF2B5EF4-FFF2-40B4-BE49-F238E27FC236}">
                <a16:creationId xmlns:a16="http://schemas.microsoft.com/office/drawing/2014/main" id="{16CD31B7-28F0-6614-AC35-523F5143392B}"/>
              </a:ext>
            </a:extLst>
          </p:cNvPr>
          <p:cNvCxnSpPr>
            <a:cxnSpLocks/>
            <a:stCxn id="39" idx="2"/>
            <a:endCxn id="29" idx="5"/>
          </p:cNvCxnSpPr>
          <p:nvPr/>
        </p:nvCxnSpPr>
        <p:spPr>
          <a:xfrm flipH="1" flipV="1">
            <a:off x="4723405" y="4124305"/>
            <a:ext cx="538147" cy="1263746"/>
          </a:xfrm>
          <a:prstGeom prst="line">
            <a:avLst/>
          </a:prstGeom>
          <a:ln>
            <a:solidFill>
              <a:srgbClr val="1F37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238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21710-DD8E-A00B-6D93-DA48B7D55B50}"/>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47EEB195-8539-4FF3-EB1C-0BFAECF2F0DB}"/>
              </a:ext>
            </a:extLst>
          </p:cNvPr>
          <p:cNvSpPr>
            <a:spLocks noGrp="1"/>
          </p:cNvSpPr>
          <p:nvPr>
            <p:ph type="title"/>
          </p:nvPr>
        </p:nvSpPr>
        <p:spPr>
          <a:xfrm>
            <a:off x="581025" y="830707"/>
            <a:ext cx="11029950" cy="1014413"/>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rgbClr val="002060"/>
                </a:solidFill>
                <a:latin typeface="Book Antiqua" panose="02040602050305030304" pitchFamily="18" charset="0"/>
              </a:rPr>
              <a:t>3. </a:t>
            </a:r>
            <a:r>
              <a:rPr lang="en-US" b="1" cap="none">
                <a:solidFill>
                  <a:srgbClr val="002060"/>
                </a:solidFill>
                <a:latin typeface="Book Antiqua" panose="02040602050305030304" pitchFamily="18" charset="0"/>
              </a:rPr>
              <a:t>Durability evaluation</a:t>
            </a:r>
            <a:br>
              <a:rPr lang="en-US" b="1">
                <a:latin typeface="Book Antiqua" panose="02040602050305030304" pitchFamily="18" charset="0"/>
              </a:rPr>
            </a:br>
            <a:r>
              <a:rPr lang="en-US" b="1" cap="none">
                <a:solidFill>
                  <a:srgbClr val="FFFFFF"/>
                </a:solidFill>
                <a:latin typeface="Book Antiqua" panose="02040602050305030304" pitchFamily="18" charset="0"/>
              </a:rPr>
              <a:t>Freeze-thaw resistance</a:t>
            </a:r>
            <a:endParaRPr lang="en-US" b="1" dirty="0">
              <a:latin typeface="Book Antiqua" panose="02040602050305030304" pitchFamily="18" charset="0"/>
            </a:endParaRPr>
          </a:p>
        </p:txBody>
      </p:sp>
      <p:sp>
        <p:nvSpPr>
          <p:cNvPr id="5" name="Rectangle 6">
            <a:extLst>
              <a:ext uri="{FF2B5EF4-FFF2-40B4-BE49-F238E27FC236}">
                <a16:creationId xmlns:a16="http://schemas.microsoft.com/office/drawing/2014/main" id="{A11970CD-D86A-A71C-8570-817788823BA4}"/>
              </a:ext>
            </a:extLst>
          </p:cNvPr>
          <p:cNvSpPr txBox="1">
            <a:spLocks noChangeArrowheads="1"/>
          </p:cNvSpPr>
          <p:nvPr/>
        </p:nvSpPr>
        <p:spPr bwMode="auto">
          <a:xfrm>
            <a:off x="89452" y="1845121"/>
            <a:ext cx="12192000" cy="3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1400" b="1">
                <a:latin typeface="Book Antiqua" panose="02040602050305030304" pitchFamily="18" charset="0"/>
              </a:rPr>
              <a:t>Evaluation of durability performance for SG prototype mortars:  Variation in the mass of RS samples exposed to freeze-thaw and control</a:t>
            </a:r>
          </a:p>
          <a:p>
            <a:pPr algn="ctr" eaLnBrk="1" hangingPunct="1">
              <a:lnSpc>
                <a:spcPct val="100000"/>
              </a:lnSpc>
              <a:spcBef>
                <a:spcPct val="0"/>
              </a:spcBef>
              <a:buSzTx/>
              <a:buFont typeface="Wingdings 2" panose="05020102010507070707" pitchFamily="18" charset="2"/>
              <a:buNone/>
            </a:pPr>
            <a:endParaRPr lang="en-US" altLang="en-US" sz="2000" b="1">
              <a:latin typeface="Book Antiqua" panose="02040602050305030304" pitchFamily="18" charset="0"/>
            </a:endParaRPr>
          </a:p>
        </p:txBody>
      </p:sp>
      <p:pic>
        <p:nvPicPr>
          <p:cNvPr id="2" name="Imagine 2">
            <a:extLst>
              <a:ext uri="{FF2B5EF4-FFF2-40B4-BE49-F238E27FC236}">
                <a16:creationId xmlns:a16="http://schemas.microsoft.com/office/drawing/2014/main" id="{0CB95D87-EF50-2014-B5B6-FEAF460EA9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346"/>
          <a:stretch/>
        </p:blipFill>
        <p:spPr bwMode="auto">
          <a:xfrm>
            <a:off x="2672080" y="2068692"/>
            <a:ext cx="7151277" cy="47893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6962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5DAB5-2A72-8EE1-1875-D29EAD52B2B9}"/>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6BCDEFAF-8E29-6A50-8283-FC8E0AD1A2CC}"/>
              </a:ext>
            </a:extLst>
          </p:cNvPr>
          <p:cNvSpPr>
            <a:spLocks noGrp="1"/>
          </p:cNvSpPr>
          <p:nvPr>
            <p:ph type="title"/>
          </p:nvPr>
        </p:nvSpPr>
        <p:spPr>
          <a:xfrm>
            <a:off x="581025" y="830707"/>
            <a:ext cx="11029950" cy="1014413"/>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rgbClr val="002060"/>
                </a:solidFill>
                <a:latin typeface="Book Antiqua" panose="02040602050305030304" pitchFamily="18" charset="0"/>
              </a:rPr>
              <a:t>3. </a:t>
            </a:r>
            <a:r>
              <a:rPr lang="en-US" b="1" cap="none">
                <a:solidFill>
                  <a:srgbClr val="002060"/>
                </a:solidFill>
                <a:latin typeface="Book Antiqua" panose="02040602050305030304" pitchFamily="18" charset="0"/>
              </a:rPr>
              <a:t>Durability evaluation</a:t>
            </a:r>
            <a:br>
              <a:rPr lang="en-US" b="1">
                <a:latin typeface="Book Antiqua" panose="02040602050305030304" pitchFamily="18" charset="0"/>
              </a:rPr>
            </a:br>
            <a:r>
              <a:rPr lang="en-US" b="1" cap="none">
                <a:solidFill>
                  <a:srgbClr val="FFFFFF"/>
                </a:solidFill>
                <a:latin typeface="Book Antiqua" panose="02040602050305030304" pitchFamily="18" charset="0"/>
              </a:rPr>
              <a:t>Freeze-thaw resistance</a:t>
            </a:r>
            <a:endParaRPr lang="en-US" b="1" dirty="0">
              <a:latin typeface="Book Antiqua" panose="02040602050305030304" pitchFamily="18" charset="0"/>
            </a:endParaRPr>
          </a:p>
        </p:txBody>
      </p:sp>
      <p:sp>
        <p:nvSpPr>
          <p:cNvPr id="5" name="Rectangle 6">
            <a:extLst>
              <a:ext uri="{FF2B5EF4-FFF2-40B4-BE49-F238E27FC236}">
                <a16:creationId xmlns:a16="http://schemas.microsoft.com/office/drawing/2014/main" id="{AA6A3335-1CBE-C38D-0133-3C40B613A746}"/>
              </a:ext>
            </a:extLst>
          </p:cNvPr>
          <p:cNvSpPr txBox="1">
            <a:spLocks noChangeArrowheads="1"/>
          </p:cNvSpPr>
          <p:nvPr/>
        </p:nvSpPr>
        <p:spPr bwMode="auto">
          <a:xfrm>
            <a:off x="89452" y="1964434"/>
            <a:ext cx="1219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Evaluation of durability performance for RS1 prototype mortars:</a:t>
            </a:r>
          </a:p>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 Determination of material freez-thaw resistance (50 cycles)</a:t>
            </a:r>
          </a:p>
        </p:txBody>
      </p:sp>
      <p:pic>
        <p:nvPicPr>
          <p:cNvPr id="3" name="Picture 2">
            <a:extLst>
              <a:ext uri="{FF2B5EF4-FFF2-40B4-BE49-F238E27FC236}">
                <a16:creationId xmlns:a16="http://schemas.microsoft.com/office/drawing/2014/main" id="{74E8AEBB-2B8C-F8DD-411D-33ECF3530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22" y="2729861"/>
            <a:ext cx="11028459" cy="2267612"/>
          </a:xfrm>
          <a:prstGeom prst="rect">
            <a:avLst/>
          </a:prstGeom>
        </p:spPr>
      </p:pic>
      <p:sp>
        <p:nvSpPr>
          <p:cNvPr id="7" name="TextBox 6">
            <a:extLst>
              <a:ext uri="{FF2B5EF4-FFF2-40B4-BE49-F238E27FC236}">
                <a16:creationId xmlns:a16="http://schemas.microsoft.com/office/drawing/2014/main" id="{318BB6C7-1E62-C26E-1251-60E53F8B16AD}"/>
              </a:ext>
            </a:extLst>
          </p:cNvPr>
          <p:cNvSpPr txBox="1"/>
          <p:nvPr/>
        </p:nvSpPr>
        <p:spPr>
          <a:xfrm>
            <a:off x="581025" y="5264863"/>
            <a:ext cx="11440304" cy="338554"/>
          </a:xfrm>
          <a:prstGeom prst="rect">
            <a:avLst/>
          </a:prstGeom>
          <a:noFill/>
        </p:spPr>
        <p:txBody>
          <a:bodyPr wrap="square">
            <a:spAutoFit/>
          </a:bodyPr>
          <a:lstStyle/>
          <a:p>
            <a:pPr algn="ctr">
              <a:spcBef>
                <a:spcPts val="600"/>
              </a:spcBef>
            </a:pPr>
            <a:r>
              <a:rPr lang="en-GB" sz="1600">
                <a:latin typeface="Book Antiqua" panose="02040602050305030304" pitchFamily="18" charset="0"/>
                <a:ea typeface="Times New Roman" panose="02020603050405020304" pitchFamily="18" charset="0"/>
              </a:rPr>
              <a:t>Comparative analysis of mechanical strength loss after the 50 freez-thaw cycles: Tensile Strength and Compressive Strength</a:t>
            </a:r>
          </a:p>
        </p:txBody>
      </p:sp>
    </p:spTree>
    <p:extLst>
      <p:ext uri="{BB962C8B-B14F-4D97-AF65-F5344CB8AC3E}">
        <p14:creationId xmlns:p14="http://schemas.microsoft.com/office/powerpoint/2010/main" val="1271295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F210A-01FB-5C78-BAF6-33FE28E2EB83}"/>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26A9952F-02A0-CCB4-EF22-B185EB99EADE}"/>
              </a:ext>
            </a:extLst>
          </p:cNvPr>
          <p:cNvSpPr>
            <a:spLocks noGrp="1"/>
          </p:cNvSpPr>
          <p:nvPr>
            <p:ph type="title"/>
          </p:nvPr>
        </p:nvSpPr>
        <p:spPr>
          <a:xfrm>
            <a:off x="581025" y="668783"/>
            <a:ext cx="11029950" cy="1014413"/>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rgbClr val="002060"/>
                </a:solidFill>
                <a:latin typeface="Book Antiqua" panose="02040602050305030304" pitchFamily="18" charset="0"/>
              </a:rPr>
              <a:t>3. </a:t>
            </a:r>
            <a:r>
              <a:rPr lang="en-US" b="1" cap="none">
                <a:solidFill>
                  <a:srgbClr val="002060"/>
                </a:solidFill>
                <a:latin typeface="Book Antiqua" panose="02040602050305030304" pitchFamily="18" charset="0"/>
              </a:rPr>
              <a:t>Durability evaluation</a:t>
            </a:r>
            <a:br>
              <a:rPr lang="en-US" b="1">
                <a:latin typeface="Book Antiqua" panose="02040602050305030304" pitchFamily="18" charset="0"/>
              </a:rPr>
            </a:br>
            <a:r>
              <a:rPr lang="en-US" b="1" cap="none">
                <a:solidFill>
                  <a:srgbClr val="FFFFFF"/>
                </a:solidFill>
                <a:latin typeface="Book Antiqua" panose="02040602050305030304" pitchFamily="18" charset="0"/>
              </a:rPr>
              <a:t>Freeze-thaw resistance</a:t>
            </a:r>
            <a:endParaRPr lang="en-US" b="1" dirty="0">
              <a:latin typeface="Book Antiqua" panose="02040602050305030304" pitchFamily="18" charset="0"/>
            </a:endParaRPr>
          </a:p>
        </p:txBody>
      </p:sp>
      <p:sp>
        <p:nvSpPr>
          <p:cNvPr id="5" name="Rectangle 6">
            <a:extLst>
              <a:ext uri="{FF2B5EF4-FFF2-40B4-BE49-F238E27FC236}">
                <a16:creationId xmlns:a16="http://schemas.microsoft.com/office/drawing/2014/main" id="{DBCC0AE4-A428-2AE4-D8D3-D2B751ACA0F6}"/>
              </a:ext>
            </a:extLst>
          </p:cNvPr>
          <p:cNvSpPr txBox="1">
            <a:spLocks noChangeArrowheads="1"/>
          </p:cNvSpPr>
          <p:nvPr/>
        </p:nvSpPr>
        <p:spPr bwMode="auto">
          <a:xfrm>
            <a:off x="89452" y="1964434"/>
            <a:ext cx="1219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Evaluation of durability performance for RS1 prototype mortars:</a:t>
            </a:r>
          </a:p>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 Determination of material freez-thaw resistance (50 cycles)</a:t>
            </a:r>
          </a:p>
        </p:txBody>
      </p:sp>
      <p:sp>
        <p:nvSpPr>
          <p:cNvPr id="8" name="TextBox 7">
            <a:extLst>
              <a:ext uri="{FF2B5EF4-FFF2-40B4-BE49-F238E27FC236}">
                <a16:creationId xmlns:a16="http://schemas.microsoft.com/office/drawing/2014/main" id="{2F0CC679-3314-7B4A-0ADE-0924EF9D2C50}"/>
              </a:ext>
            </a:extLst>
          </p:cNvPr>
          <p:cNvSpPr txBox="1"/>
          <p:nvPr/>
        </p:nvSpPr>
        <p:spPr>
          <a:xfrm>
            <a:off x="218296" y="6214914"/>
            <a:ext cx="11241157" cy="584775"/>
          </a:xfrm>
          <a:prstGeom prst="rect">
            <a:avLst/>
          </a:prstGeom>
          <a:noFill/>
        </p:spPr>
        <p:txBody>
          <a:bodyPr wrap="square">
            <a:spAutoFit/>
          </a:bodyPr>
          <a:lstStyle/>
          <a:p>
            <a:pPr algn="ctr">
              <a:spcBef>
                <a:spcPts val="600"/>
              </a:spcBef>
            </a:pPr>
            <a:r>
              <a:rPr lang="en-GB" sz="1600">
                <a:effectLst/>
                <a:latin typeface="Book Antiqua" panose="02040602050305030304" pitchFamily="18" charset="0"/>
                <a:ea typeface="Times New Roman" panose="02020603050405020304" pitchFamily="18" charset="0"/>
              </a:rPr>
              <a:t>Comparative analysis of mechanical strength loss after the 50 freez-thaw cycles:</a:t>
            </a:r>
          </a:p>
          <a:p>
            <a:pPr algn="ctr"/>
            <a:r>
              <a:rPr lang="en-GB" sz="1600">
                <a:effectLst/>
                <a:latin typeface="Book Antiqua" panose="02040602050305030304" pitchFamily="18" charset="0"/>
                <a:ea typeface="Times New Roman" panose="02020603050405020304" pitchFamily="18" charset="0"/>
              </a:rPr>
              <a:t> </a:t>
            </a:r>
            <a:r>
              <a:rPr lang="en-GB" sz="1600" b="1" i="1">
                <a:effectLst/>
                <a:latin typeface="Book Antiqua" panose="02040602050305030304" pitchFamily="18" charset="0"/>
                <a:ea typeface="Times New Roman" panose="02020603050405020304" pitchFamily="18" charset="0"/>
              </a:rPr>
              <a:t>Reference: </a:t>
            </a:r>
            <a:r>
              <a:rPr lang="en-US" sz="1600" b="1" i="1">
                <a:effectLst/>
                <a:latin typeface="Book Antiqua" panose="02040602050305030304" pitchFamily="18" charset="0"/>
                <a:ea typeface="Times New Roman" panose="02020603050405020304" pitchFamily="18" charset="0"/>
              </a:rPr>
              <a:t>Individual Compositional Reference (W conditioning) </a:t>
            </a:r>
            <a:r>
              <a:rPr lang="en-GB" sz="1600" b="1" i="1">
                <a:effectLst/>
                <a:latin typeface="Book Antiqua" panose="02040602050305030304" pitchFamily="18" charset="0"/>
                <a:ea typeface="Times New Roman" panose="02020603050405020304" pitchFamily="18" charset="0"/>
              </a:rPr>
              <a:t> </a:t>
            </a:r>
          </a:p>
        </p:txBody>
      </p:sp>
      <p:pic>
        <p:nvPicPr>
          <p:cNvPr id="4" name="Picture 3">
            <a:extLst>
              <a:ext uri="{FF2B5EF4-FFF2-40B4-BE49-F238E27FC236}">
                <a16:creationId xmlns:a16="http://schemas.microsoft.com/office/drawing/2014/main" id="{2D7C853C-9EF2-89C8-2E3F-5615DB48B1A1}"/>
              </a:ext>
            </a:extLst>
          </p:cNvPr>
          <p:cNvPicPr>
            <a:picLocks noChangeAspect="1"/>
          </p:cNvPicPr>
          <p:nvPr/>
        </p:nvPicPr>
        <p:blipFill>
          <a:blip r:embed="rId3"/>
          <a:stretch>
            <a:fillRect/>
          </a:stretch>
        </p:blipFill>
        <p:spPr>
          <a:xfrm>
            <a:off x="435109" y="2839262"/>
            <a:ext cx="5660891" cy="3276266"/>
          </a:xfrm>
          <a:prstGeom prst="rect">
            <a:avLst/>
          </a:prstGeom>
        </p:spPr>
      </p:pic>
      <p:pic>
        <p:nvPicPr>
          <p:cNvPr id="9" name="Picture 8">
            <a:extLst>
              <a:ext uri="{FF2B5EF4-FFF2-40B4-BE49-F238E27FC236}">
                <a16:creationId xmlns:a16="http://schemas.microsoft.com/office/drawing/2014/main" id="{B1F04D65-A7B0-FD20-24BE-4ABBFB67F1EE}"/>
              </a:ext>
            </a:extLst>
          </p:cNvPr>
          <p:cNvPicPr>
            <a:picLocks noChangeAspect="1"/>
          </p:cNvPicPr>
          <p:nvPr/>
        </p:nvPicPr>
        <p:blipFill>
          <a:blip r:embed="rId4"/>
          <a:stretch>
            <a:fillRect/>
          </a:stretch>
        </p:blipFill>
        <p:spPr>
          <a:xfrm>
            <a:off x="6232336" y="2839262"/>
            <a:ext cx="5378639" cy="3276266"/>
          </a:xfrm>
          <a:prstGeom prst="rect">
            <a:avLst/>
          </a:prstGeom>
        </p:spPr>
      </p:pic>
    </p:spTree>
    <p:extLst>
      <p:ext uri="{BB962C8B-B14F-4D97-AF65-F5344CB8AC3E}">
        <p14:creationId xmlns:p14="http://schemas.microsoft.com/office/powerpoint/2010/main" val="714456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4F3BF-5AE2-73B9-A30A-4D0ED8629121}"/>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B80294BB-E98D-F35D-9481-82F90CB876D4}"/>
              </a:ext>
            </a:extLst>
          </p:cNvPr>
          <p:cNvSpPr>
            <a:spLocks noGrp="1"/>
          </p:cNvSpPr>
          <p:nvPr>
            <p:ph type="title"/>
          </p:nvPr>
        </p:nvSpPr>
        <p:spPr>
          <a:xfrm>
            <a:off x="581025" y="697221"/>
            <a:ext cx="11029950" cy="1014413"/>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rgbClr val="002060"/>
                </a:solidFill>
                <a:latin typeface="Book Antiqua" panose="02040602050305030304" pitchFamily="18" charset="0"/>
              </a:rPr>
              <a:t>3. </a:t>
            </a:r>
            <a:r>
              <a:rPr lang="en-US" b="1" cap="none">
                <a:solidFill>
                  <a:srgbClr val="002060"/>
                </a:solidFill>
                <a:latin typeface="Book Antiqua" panose="02040602050305030304" pitchFamily="18" charset="0"/>
              </a:rPr>
              <a:t>Durability evaluation</a:t>
            </a:r>
            <a:br>
              <a:rPr lang="en-US" b="1">
                <a:latin typeface="Book Antiqua" panose="02040602050305030304" pitchFamily="18" charset="0"/>
              </a:rPr>
            </a:br>
            <a:r>
              <a:rPr lang="en-US" b="1" cap="none">
                <a:solidFill>
                  <a:srgbClr val="FFFFFF"/>
                </a:solidFill>
                <a:latin typeface="Book Antiqua" panose="02040602050305030304" pitchFamily="18" charset="0"/>
              </a:rPr>
              <a:t>Freeze-thaw resistance</a:t>
            </a:r>
            <a:endParaRPr lang="en-US" b="1" dirty="0">
              <a:latin typeface="Book Antiqua" panose="02040602050305030304" pitchFamily="18" charset="0"/>
            </a:endParaRPr>
          </a:p>
        </p:txBody>
      </p:sp>
      <p:sp>
        <p:nvSpPr>
          <p:cNvPr id="5" name="Rectangle 6">
            <a:extLst>
              <a:ext uri="{FF2B5EF4-FFF2-40B4-BE49-F238E27FC236}">
                <a16:creationId xmlns:a16="http://schemas.microsoft.com/office/drawing/2014/main" id="{5A07B92C-277D-19A2-4043-05AD2990BD1A}"/>
              </a:ext>
            </a:extLst>
          </p:cNvPr>
          <p:cNvSpPr txBox="1">
            <a:spLocks noChangeArrowheads="1"/>
          </p:cNvSpPr>
          <p:nvPr/>
        </p:nvSpPr>
        <p:spPr bwMode="auto">
          <a:xfrm>
            <a:off x="89452" y="1964434"/>
            <a:ext cx="1219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Evaluation of durability performance for SG prototype mortars:</a:t>
            </a:r>
          </a:p>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 Determination of material freez-thaw resistance (50 cycles)</a:t>
            </a:r>
          </a:p>
        </p:txBody>
      </p:sp>
      <p:sp>
        <p:nvSpPr>
          <p:cNvPr id="8" name="TextBox 7">
            <a:extLst>
              <a:ext uri="{FF2B5EF4-FFF2-40B4-BE49-F238E27FC236}">
                <a16:creationId xmlns:a16="http://schemas.microsoft.com/office/drawing/2014/main" id="{DBB61421-7D1E-0462-1875-D81049279643}"/>
              </a:ext>
            </a:extLst>
          </p:cNvPr>
          <p:cNvSpPr txBox="1"/>
          <p:nvPr/>
        </p:nvSpPr>
        <p:spPr>
          <a:xfrm>
            <a:off x="218296" y="6214914"/>
            <a:ext cx="11241157" cy="584775"/>
          </a:xfrm>
          <a:prstGeom prst="rect">
            <a:avLst/>
          </a:prstGeom>
          <a:noFill/>
        </p:spPr>
        <p:txBody>
          <a:bodyPr wrap="square">
            <a:spAutoFit/>
          </a:bodyPr>
          <a:lstStyle/>
          <a:p>
            <a:pPr algn="ctr">
              <a:spcBef>
                <a:spcPts val="600"/>
              </a:spcBef>
            </a:pPr>
            <a:r>
              <a:rPr lang="en-GB" sz="1600">
                <a:effectLst/>
                <a:latin typeface="Book Antiqua" panose="02040602050305030304" pitchFamily="18" charset="0"/>
                <a:ea typeface="Times New Roman" panose="02020603050405020304" pitchFamily="18" charset="0"/>
              </a:rPr>
              <a:t>Comparative analysis of mechanical strength loss after the 50 freez-thaw cycles:</a:t>
            </a:r>
          </a:p>
          <a:p>
            <a:pPr algn="ctr"/>
            <a:r>
              <a:rPr lang="en-GB" sz="1600">
                <a:effectLst/>
                <a:latin typeface="Book Antiqua" panose="02040602050305030304" pitchFamily="18" charset="0"/>
                <a:ea typeface="Times New Roman" panose="02020603050405020304" pitchFamily="18" charset="0"/>
              </a:rPr>
              <a:t> </a:t>
            </a:r>
            <a:r>
              <a:rPr lang="en-GB" sz="1600" b="1" i="1">
                <a:effectLst/>
                <a:latin typeface="Book Antiqua" panose="02040602050305030304" pitchFamily="18" charset="0"/>
                <a:ea typeface="Times New Roman" panose="02020603050405020304" pitchFamily="18" charset="0"/>
              </a:rPr>
              <a:t>Reference: Mortar </a:t>
            </a:r>
            <a:r>
              <a:rPr lang="en-US" sz="1600" b="1" i="1">
                <a:effectLst/>
                <a:latin typeface="Book Antiqua" panose="02040602050305030304" pitchFamily="18" charset="0"/>
                <a:ea typeface="Times New Roman" panose="02020603050405020304" pitchFamily="18" charset="0"/>
              </a:rPr>
              <a:t>Reference R1 (Water conditioning) </a:t>
            </a:r>
            <a:r>
              <a:rPr lang="en-GB" sz="1600" b="1" i="1">
                <a:effectLst/>
                <a:latin typeface="Book Antiqua" panose="02040602050305030304" pitchFamily="18" charset="0"/>
                <a:ea typeface="Times New Roman" panose="02020603050405020304" pitchFamily="18" charset="0"/>
              </a:rPr>
              <a:t> </a:t>
            </a:r>
          </a:p>
        </p:txBody>
      </p:sp>
      <p:pic>
        <p:nvPicPr>
          <p:cNvPr id="3" name="Picture 2">
            <a:extLst>
              <a:ext uri="{FF2B5EF4-FFF2-40B4-BE49-F238E27FC236}">
                <a16:creationId xmlns:a16="http://schemas.microsoft.com/office/drawing/2014/main" id="{A5805A74-98AF-3C70-29E1-C545A988F8A7}"/>
              </a:ext>
            </a:extLst>
          </p:cNvPr>
          <p:cNvPicPr>
            <a:picLocks noChangeAspect="1"/>
          </p:cNvPicPr>
          <p:nvPr/>
        </p:nvPicPr>
        <p:blipFill>
          <a:blip r:embed="rId3"/>
          <a:stretch>
            <a:fillRect/>
          </a:stretch>
        </p:blipFill>
        <p:spPr>
          <a:xfrm>
            <a:off x="565849" y="2909163"/>
            <a:ext cx="5418392" cy="3143222"/>
          </a:xfrm>
          <a:prstGeom prst="rect">
            <a:avLst/>
          </a:prstGeom>
        </p:spPr>
      </p:pic>
      <p:pic>
        <p:nvPicPr>
          <p:cNvPr id="7" name="Picture 6">
            <a:extLst>
              <a:ext uri="{FF2B5EF4-FFF2-40B4-BE49-F238E27FC236}">
                <a16:creationId xmlns:a16="http://schemas.microsoft.com/office/drawing/2014/main" id="{CA1663D9-16D2-9907-D681-13F579A25661}"/>
              </a:ext>
            </a:extLst>
          </p:cNvPr>
          <p:cNvPicPr>
            <a:picLocks noChangeAspect="1"/>
          </p:cNvPicPr>
          <p:nvPr/>
        </p:nvPicPr>
        <p:blipFill>
          <a:blip r:embed="rId4"/>
          <a:stretch>
            <a:fillRect/>
          </a:stretch>
        </p:blipFill>
        <p:spPr>
          <a:xfrm>
            <a:off x="6207760" y="2866343"/>
            <a:ext cx="5403215" cy="3294436"/>
          </a:xfrm>
          <a:prstGeom prst="rect">
            <a:avLst/>
          </a:prstGeom>
        </p:spPr>
      </p:pic>
    </p:spTree>
    <p:extLst>
      <p:ext uri="{BB962C8B-B14F-4D97-AF65-F5344CB8AC3E}">
        <p14:creationId xmlns:p14="http://schemas.microsoft.com/office/powerpoint/2010/main" val="1638077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E9D48-C6F8-4F1B-9986-A9087A8E5DA0}"/>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2F26B69F-139D-4E52-BCAC-C84EDD45C550}"/>
              </a:ext>
            </a:extLst>
          </p:cNvPr>
          <p:cNvSpPr>
            <a:spLocks noGrp="1"/>
          </p:cNvSpPr>
          <p:nvPr>
            <p:ph type="title"/>
          </p:nvPr>
        </p:nvSpPr>
        <p:spPr>
          <a:xfrm>
            <a:off x="581025" y="711911"/>
            <a:ext cx="11029950" cy="1014413"/>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rgbClr val="002060"/>
                </a:solidFill>
                <a:latin typeface="Book Antiqua" panose="02040602050305030304" pitchFamily="18" charset="0"/>
              </a:rPr>
              <a:t>3. </a:t>
            </a:r>
            <a:r>
              <a:rPr lang="en-US" b="1" cap="none">
                <a:solidFill>
                  <a:srgbClr val="002060"/>
                </a:solidFill>
                <a:latin typeface="Book Antiqua" panose="02040602050305030304" pitchFamily="18" charset="0"/>
              </a:rPr>
              <a:t>Durability evaluation</a:t>
            </a:r>
            <a:br>
              <a:rPr lang="en-US" b="1">
                <a:latin typeface="Book Antiqua" panose="02040602050305030304" pitchFamily="18" charset="0"/>
              </a:rPr>
            </a:br>
            <a:r>
              <a:rPr lang="en-US" b="1" cap="none">
                <a:solidFill>
                  <a:srgbClr val="FFFFFF"/>
                </a:solidFill>
                <a:latin typeface="Book Antiqua" panose="02040602050305030304" pitchFamily="18" charset="0"/>
              </a:rPr>
              <a:t>Freeze-thaw resistance</a:t>
            </a:r>
            <a:endParaRPr lang="en-US" b="1" dirty="0">
              <a:latin typeface="Book Antiqua" panose="02040602050305030304" pitchFamily="18" charset="0"/>
            </a:endParaRPr>
          </a:p>
        </p:txBody>
      </p:sp>
      <p:sp>
        <p:nvSpPr>
          <p:cNvPr id="5" name="Rectangle 6">
            <a:extLst>
              <a:ext uri="{FF2B5EF4-FFF2-40B4-BE49-F238E27FC236}">
                <a16:creationId xmlns:a16="http://schemas.microsoft.com/office/drawing/2014/main" id="{FEFC57A7-3BE4-D30F-26DC-9B548FE0A8B5}"/>
              </a:ext>
            </a:extLst>
          </p:cNvPr>
          <p:cNvSpPr txBox="1">
            <a:spLocks noChangeArrowheads="1"/>
          </p:cNvSpPr>
          <p:nvPr/>
        </p:nvSpPr>
        <p:spPr bwMode="auto">
          <a:xfrm>
            <a:off x="89452" y="1964434"/>
            <a:ext cx="1219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Evaluation of durability performance for SG prototype mortars:</a:t>
            </a:r>
          </a:p>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 Determination of material freez-thaw resistance (50 cycles)</a:t>
            </a:r>
          </a:p>
        </p:txBody>
      </p:sp>
      <p:sp>
        <p:nvSpPr>
          <p:cNvPr id="8" name="TextBox 7">
            <a:extLst>
              <a:ext uri="{FF2B5EF4-FFF2-40B4-BE49-F238E27FC236}">
                <a16:creationId xmlns:a16="http://schemas.microsoft.com/office/drawing/2014/main" id="{A56B278D-8412-CDF4-B1D7-9BA631EF719C}"/>
              </a:ext>
            </a:extLst>
          </p:cNvPr>
          <p:cNvSpPr txBox="1"/>
          <p:nvPr/>
        </p:nvSpPr>
        <p:spPr>
          <a:xfrm>
            <a:off x="218296" y="6214914"/>
            <a:ext cx="11241157" cy="584775"/>
          </a:xfrm>
          <a:prstGeom prst="rect">
            <a:avLst/>
          </a:prstGeom>
          <a:noFill/>
        </p:spPr>
        <p:txBody>
          <a:bodyPr wrap="square">
            <a:spAutoFit/>
          </a:bodyPr>
          <a:lstStyle/>
          <a:p>
            <a:pPr algn="ctr">
              <a:spcBef>
                <a:spcPts val="600"/>
              </a:spcBef>
            </a:pPr>
            <a:r>
              <a:rPr lang="en-GB" sz="1600">
                <a:effectLst/>
                <a:latin typeface="Book Antiqua" panose="02040602050305030304" pitchFamily="18" charset="0"/>
                <a:ea typeface="Times New Roman" panose="02020603050405020304" pitchFamily="18" charset="0"/>
              </a:rPr>
              <a:t>Comparative analysis of mechanical strength loss after the 50 freez-thaw cycles:</a:t>
            </a:r>
          </a:p>
          <a:p>
            <a:pPr algn="ctr"/>
            <a:r>
              <a:rPr lang="en-GB" sz="1600">
                <a:effectLst/>
                <a:latin typeface="Book Antiqua" panose="02040602050305030304" pitchFamily="18" charset="0"/>
                <a:ea typeface="Times New Roman" panose="02020603050405020304" pitchFamily="18" charset="0"/>
              </a:rPr>
              <a:t> </a:t>
            </a:r>
            <a:r>
              <a:rPr lang="en-GB" sz="1600" b="1" i="1">
                <a:effectLst/>
                <a:latin typeface="Book Antiqua" panose="02040602050305030304" pitchFamily="18" charset="0"/>
                <a:ea typeface="Times New Roman" panose="02020603050405020304" pitchFamily="18" charset="0"/>
              </a:rPr>
              <a:t>Reference: Mortar </a:t>
            </a:r>
            <a:r>
              <a:rPr lang="en-US" sz="1600" b="1" i="1">
                <a:effectLst/>
                <a:latin typeface="Book Antiqua" panose="02040602050305030304" pitchFamily="18" charset="0"/>
                <a:ea typeface="Times New Roman" panose="02020603050405020304" pitchFamily="18" charset="0"/>
              </a:rPr>
              <a:t>Reference R1 (Freeze-thaw, FT conditioning) </a:t>
            </a:r>
            <a:r>
              <a:rPr lang="en-GB" sz="1600" b="1" i="1">
                <a:effectLst/>
                <a:latin typeface="Book Antiqua" panose="02040602050305030304" pitchFamily="18" charset="0"/>
                <a:ea typeface="Times New Roman" panose="02020603050405020304" pitchFamily="18" charset="0"/>
              </a:rPr>
              <a:t> </a:t>
            </a:r>
          </a:p>
        </p:txBody>
      </p:sp>
      <p:pic>
        <p:nvPicPr>
          <p:cNvPr id="3" name="Picture 2">
            <a:extLst>
              <a:ext uri="{FF2B5EF4-FFF2-40B4-BE49-F238E27FC236}">
                <a16:creationId xmlns:a16="http://schemas.microsoft.com/office/drawing/2014/main" id="{6EF47A91-E273-59BF-7FD8-F03AAF4B61F8}"/>
              </a:ext>
            </a:extLst>
          </p:cNvPr>
          <p:cNvPicPr>
            <a:picLocks noChangeAspect="1"/>
          </p:cNvPicPr>
          <p:nvPr/>
        </p:nvPicPr>
        <p:blipFill>
          <a:blip r:embed="rId3"/>
          <a:stretch>
            <a:fillRect/>
          </a:stretch>
        </p:blipFill>
        <p:spPr>
          <a:xfrm>
            <a:off x="397543" y="2610547"/>
            <a:ext cx="5441331" cy="3535542"/>
          </a:xfrm>
          <a:prstGeom prst="rect">
            <a:avLst/>
          </a:prstGeom>
        </p:spPr>
      </p:pic>
      <p:pic>
        <p:nvPicPr>
          <p:cNvPr id="6" name="Picture 5">
            <a:extLst>
              <a:ext uri="{FF2B5EF4-FFF2-40B4-BE49-F238E27FC236}">
                <a16:creationId xmlns:a16="http://schemas.microsoft.com/office/drawing/2014/main" id="{871B7C7E-D234-364E-1CF7-E6DCB31505FF}"/>
              </a:ext>
            </a:extLst>
          </p:cNvPr>
          <p:cNvPicPr>
            <a:picLocks noChangeAspect="1"/>
          </p:cNvPicPr>
          <p:nvPr/>
        </p:nvPicPr>
        <p:blipFill>
          <a:blip r:embed="rId4"/>
          <a:stretch>
            <a:fillRect/>
          </a:stretch>
        </p:blipFill>
        <p:spPr>
          <a:xfrm>
            <a:off x="6421222" y="2619720"/>
            <a:ext cx="5038231" cy="3526369"/>
          </a:xfrm>
          <a:prstGeom prst="rect">
            <a:avLst/>
          </a:prstGeom>
        </p:spPr>
      </p:pic>
    </p:spTree>
    <p:extLst>
      <p:ext uri="{BB962C8B-B14F-4D97-AF65-F5344CB8AC3E}">
        <p14:creationId xmlns:p14="http://schemas.microsoft.com/office/powerpoint/2010/main" val="2151871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ECD01-B684-B49B-6A2C-25286B23C6D2}"/>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CB127531-A04F-A162-81FE-CF2BCF9CA215}"/>
              </a:ext>
            </a:extLst>
          </p:cNvPr>
          <p:cNvSpPr>
            <a:spLocks noGrp="1"/>
          </p:cNvSpPr>
          <p:nvPr>
            <p:ph type="title"/>
          </p:nvPr>
        </p:nvSpPr>
        <p:spPr>
          <a:xfrm>
            <a:off x="581025" y="1311965"/>
            <a:ext cx="10958305" cy="400111"/>
          </a:xfrm>
        </p:spPr>
        <p:txBody>
          <a:bodyPr>
            <a:noAutofit/>
          </a:bodyPr>
          <a:lstStyle/>
          <a:p>
            <a:br>
              <a:rPr lang="en-US" b="1">
                <a:latin typeface="Book Antiqua" panose="02040602050305030304" pitchFamily="18" charset="0"/>
              </a:rPr>
            </a:br>
            <a:r>
              <a:rPr lang="en-US" b="1">
                <a:latin typeface="Book Antiqua" panose="02040602050305030304" pitchFamily="18" charset="0"/>
              </a:rPr>
              <a:t>IV. CONCLUSIONS:</a:t>
            </a:r>
            <a:br>
              <a:rPr lang="en-US" b="1" cap="none">
                <a:solidFill>
                  <a:schemeClr val="accent1">
                    <a:lumMod val="50000"/>
                  </a:schemeClr>
                </a:solidFill>
                <a:latin typeface="Book Antiqua" panose="02040602050305030304" pitchFamily="18" charset="0"/>
              </a:rPr>
            </a:br>
            <a:endParaRPr lang="en-US" b="1" dirty="0">
              <a:solidFill>
                <a:schemeClr val="accent1">
                  <a:lumMod val="50000"/>
                </a:schemeClr>
              </a:solidFill>
              <a:latin typeface="Book Antiqua" panose="02040602050305030304" pitchFamily="18" charset="0"/>
            </a:endParaRPr>
          </a:p>
        </p:txBody>
      </p:sp>
      <p:sp>
        <p:nvSpPr>
          <p:cNvPr id="2" name="TextBox 1">
            <a:extLst>
              <a:ext uri="{FF2B5EF4-FFF2-40B4-BE49-F238E27FC236}">
                <a16:creationId xmlns:a16="http://schemas.microsoft.com/office/drawing/2014/main" id="{B7F9AA4C-AE9C-FDA0-CD7A-8BC1BD7BD9CD}"/>
              </a:ext>
            </a:extLst>
          </p:cNvPr>
          <p:cNvSpPr txBox="1"/>
          <p:nvPr/>
        </p:nvSpPr>
        <p:spPr>
          <a:xfrm>
            <a:off x="664336" y="1748909"/>
            <a:ext cx="10570636" cy="1077218"/>
          </a:xfrm>
          <a:prstGeom prst="rect">
            <a:avLst/>
          </a:prstGeom>
          <a:noFill/>
        </p:spPr>
        <p:txBody>
          <a:bodyPr wrap="square">
            <a:spAutoFit/>
          </a:bodyPr>
          <a:lstStyle/>
          <a:p>
            <a:pPr algn="just" fontAlgn="auto">
              <a:spcBef>
                <a:spcPts val="0"/>
              </a:spcBef>
              <a:spcAft>
                <a:spcPts val="0"/>
              </a:spcAft>
              <a:tabLst>
                <a:tab pos="360045" algn="l"/>
              </a:tabLst>
              <a:defRPr/>
            </a:pPr>
            <a:r>
              <a:rPr lang="en-US" sz="1600"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The preliminary testing and the corresponding results are offering </a:t>
            </a:r>
            <a:r>
              <a:rPr lang="en-US" sz="1600" b="1"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encouraging conclusions</a:t>
            </a:r>
            <a:r>
              <a:rPr lang="en-US" sz="1600"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 regarding the viability of the concept. </a:t>
            </a:r>
          </a:p>
          <a:p>
            <a:pPr marL="285750" indent="-285750" algn="just" fontAlgn="auto">
              <a:spcBef>
                <a:spcPts val="0"/>
              </a:spcBef>
              <a:spcAft>
                <a:spcPts val="0"/>
              </a:spcAft>
              <a:buFontTx/>
              <a:buChar char="-"/>
              <a:tabLst>
                <a:tab pos="360045" algn="l"/>
              </a:tabLst>
              <a:defRPr/>
            </a:pPr>
            <a:r>
              <a:rPr lang="en-US" sz="1600"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The RS1 wastes can be </a:t>
            </a:r>
            <a:r>
              <a:rPr lang="en-US" sz="1600" b="1"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positively integrated in cement-based materials</a:t>
            </a:r>
            <a:r>
              <a:rPr lang="en-US" sz="1600"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 as they prove themselves compatible to the binding, cementitious system and also to the regular sand. </a:t>
            </a:r>
          </a:p>
        </p:txBody>
      </p:sp>
      <p:sp>
        <p:nvSpPr>
          <p:cNvPr id="4" name="TextBox 3">
            <a:extLst>
              <a:ext uri="{FF2B5EF4-FFF2-40B4-BE49-F238E27FC236}">
                <a16:creationId xmlns:a16="http://schemas.microsoft.com/office/drawing/2014/main" id="{AFC2734F-9B8A-6A0D-4CA0-90E220FD5906}"/>
              </a:ext>
            </a:extLst>
          </p:cNvPr>
          <p:cNvSpPr txBox="1"/>
          <p:nvPr/>
        </p:nvSpPr>
        <p:spPr>
          <a:xfrm>
            <a:off x="390719" y="2746614"/>
            <a:ext cx="11612880" cy="4031873"/>
          </a:xfrm>
          <a:prstGeom prst="rect">
            <a:avLst/>
          </a:prstGeom>
          <a:noFill/>
        </p:spPr>
        <p:txBody>
          <a:bodyPr wrap="square">
            <a:spAutoFit/>
          </a:bodyPr>
          <a:lstStyle/>
          <a:p>
            <a:pPr marL="285750" indent="-285750" algn="just" fontAlgn="auto">
              <a:spcBef>
                <a:spcPts val="0"/>
              </a:spcBef>
              <a:spcAft>
                <a:spcPts val="0"/>
              </a:spcAft>
              <a:buFontTx/>
              <a:buChar char="-"/>
              <a:tabLst>
                <a:tab pos="360045" algn="l"/>
              </a:tabLst>
              <a:defRPr/>
            </a:pPr>
            <a:r>
              <a:rPr lang="en-US" sz="1600"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The comparative analysis of the results allows the following synthetic conclusions to be drawn:</a:t>
            </a:r>
          </a:p>
          <a:p>
            <a:pPr marL="285750" indent="-285750" algn="just" fontAlgn="auto">
              <a:spcBef>
                <a:spcPts val="0"/>
              </a:spcBef>
              <a:spcAft>
                <a:spcPts val="0"/>
              </a:spcAft>
              <a:buFont typeface="Wingdings" panose="05000000000000000000" pitchFamily="2" charset="2"/>
              <a:buChar char="q"/>
              <a:tabLst>
                <a:tab pos="360045" algn="l"/>
              </a:tabLst>
              <a:defRPr/>
            </a:pPr>
            <a:r>
              <a:rPr lang="en-US" sz="160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The increase in the water content, respectively the A/C ratio from 0.56 to 0.61 induces, predictably, the alteration of the mechanical performances, both in the control area (R2 vs. R1) and in the case of the compositions with the addition: RS1-25%-0.56 vs. RS1-25%-0.61. The results after 7, 28 and 112 days are conclusive in this regard.</a:t>
            </a:r>
          </a:p>
          <a:p>
            <a:pPr marL="285750" indent="-285750" algn="just" fontAlgn="auto">
              <a:spcBef>
                <a:spcPts val="0"/>
              </a:spcBef>
              <a:spcAft>
                <a:spcPts val="0"/>
              </a:spcAft>
              <a:buFont typeface="Wingdings" panose="05000000000000000000" pitchFamily="2" charset="2"/>
              <a:buChar char="q"/>
              <a:tabLst>
                <a:tab pos="360045" algn="l"/>
              </a:tabLst>
              <a:defRPr/>
            </a:pPr>
            <a:r>
              <a:rPr lang="en-US" sz="160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 The compression strength results indicate the promising potential of the compositional integration of the RS1 material, namely the electric arc furnace slags (EAF), produced and stored in the western part of Romania, in Reșita, Caraș-Severin County, in cementitious materials.</a:t>
            </a:r>
          </a:p>
          <a:p>
            <a:pPr marL="285750" indent="-285750" algn="just" fontAlgn="auto">
              <a:spcBef>
                <a:spcPts val="0"/>
              </a:spcBef>
              <a:spcAft>
                <a:spcPts val="0"/>
              </a:spcAft>
              <a:buFont typeface="Wingdings" panose="05000000000000000000" pitchFamily="2" charset="2"/>
              <a:buChar char="q"/>
              <a:tabLst>
                <a:tab pos="360045" algn="l"/>
              </a:tabLst>
              <a:defRPr/>
            </a:pPr>
            <a:r>
              <a:rPr lang="en-US" sz="1600" b="1">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The </a:t>
            </a:r>
            <a:r>
              <a:rPr lang="en-US" sz="1600" b="1"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compositional </a:t>
            </a:r>
            <a:r>
              <a:rPr lang="en-US" sz="1600" b="1" dirty="0" err="1">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behaviour</a:t>
            </a:r>
            <a:r>
              <a:rPr lang="en-US" sz="1600" b="1"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 developed with an RS1 sample supports the compatibility of the addition with the usual components of cementitious composites, with a high potential for use in construction </a:t>
            </a:r>
            <a:r>
              <a:rPr lang="en-US" sz="1600" b="1">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products.</a:t>
            </a:r>
          </a:p>
          <a:p>
            <a:pPr marL="285750" indent="-285750" algn="just" fontAlgn="auto">
              <a:spcBef>
                <a:spcPts val="0"/>
              </a:spcBef>
              <a:spcAft>
                <a:spcPts val="0"/>
              </a:spcAft>
              <a:buFont typeface="Wingdings" panose="05000000000000000000" pitchFamily="2" charset="2"/>
              <a:buChar char="q"/>
              <a:tabLst>
                <a:tab pos="360045" algn="l"/>
              </a:tabLst>
              <a:defRPr/>
            </a:pPr>
            <a:r>
              <a:rPr lang="en-US" sz="1600" b="1">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The durability evaluation is emphasizing positive results, encouraging the transition towards concrete mixes development.</a:t>
            </a:r>
          </a:p>
          <a:p>
            <a:pPr marL="285750" indent="-285750" algn="just" fontAlgn="auto">
              <a:spcBef>
                <a:spcPts val="0"/>
              </a:spcBef>
              <a:spcAft>
                <a:spcPts val="0"/>
              </a:spcAft>
              <a:buFont typeface="Wingdings" panose="05000000000000000000" pitchFamily="2" charset="2"/>
              <a:buChar char="q"/>
              <a:tabLst>
                <a:tab pos="360045" algn="l"/>
              </a:tabLst>
              <a:defRPr/>
            </a:pPr>
            <a:r>
              <a:rPr lang="en-US" sz="160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At </a:t>
            </a:r>
            <a:r>
              <a:rPr lang="en-US" sz="1600"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the same time, relevant characteristics of </a:t>
            </a:r>
            <a:r>
              <a:rPr lang="en-US" sz="160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mechanical performance, </a:t>
            </a:r>
            <a:r>
              <a:rPr lang="en-US" sz="1600"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together with specific tests regarding the evaluation of contamination with potentially harmful materials for the health of the population, of RS1 additions taken from several locations of the </a:t>
            </a:r>
            <a:r>
              <a:rPr lang="en-US" sz="1600" dirty="0" err="1">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Reșita</a:t>
            </a:r>
            <a:r>
              <a:rPr lang="en-US" sz="1600"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 dump, are critical considerations in the evolution of the subsequent scientific approach, in direct correlation with the applicability guidelines for the </a:t>
            </a:r>
            <a:r>
              <a:rPr lang="en-US" sz="1600" dirty="0" err="1">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valorisation</a:t>
            </a:r>
            <a:r>
              <a:rPr lang="en-US" sz="1600"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 of the electric arc furnace slags (EAF) for </a:t>
            </a:r>
            <a:r>
              <a:rPr lang="en-US" sz="1600" dirty="0" err="1">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valorisation</a:t>
            </a:r>
            <a:r>
              <a:rPr lang="en-US" sz="1600"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 in the circular design for eco-intelligent construction </a:t>
            </a:r>
            <a:r>
              <a:rPr lang="en-US" sz="160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products.</a:t>
            </a:r>
            <a:endParaRPr lang="en-US" sz="1600"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7721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FCCB3-AB60-F1DE-6E46-03702841F030}"/>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AEA35611-4BF3-C03F-8EB6-8CFF623892E4}"/>
              </a:ext>
            </a:extLst>
          </p:cNvPr>
          <p:cNvSpPr>
            <a:spLocks noGrp="1"/>
          </p:cNvSpPr>
          <p:nvPr>
            <p:ph type="title"/>
          </p:nvPr>
        </p:nvSpPr>
        <p:spPr>
          <a:xfrm>
            <a:off x="581025" y="1311965"/>
            <a:ext cx="10958305" cy="400111"/>
          </a:xfrm>
        </p:spPr>
        <p:txBody>
          <a:bodyPr>
            <a:noAutofit/>
          </a:bodyPr>
          <a:lstStyle/>
          <a:p>
            <a:br>
              <a:rPr lang="en-US" b="1">
                <a:latin typeface="Book Antiqua" panose="02040602050305030304" pitchFamily="18" charset="0"/>
              </a:rPr>
            </a:br>
            <a:r>
              <a:rPr lang="en-US" b="1">
                <a:latin typeface="Book Antiqua" panose="02040602050305030304" pitchFamily="18" charset="0"/>
              </a:rPr>
              <a:t>IV. CONCLUSIONS </a:t>
            </a:r>
            <a:r>
              <a:rPr lang="en-US" altLang="en-US" b="1">
                <a:latin typeface="Book Antiqua" panose="02040602050305030304" pitchFamily="18" charset="0"/>
              </a:rPr>
              <a:t>and future perspectives</a:t>
            </a:r>
            <a:br>
              <a:rPr lang="en-US" b="1" cap="none">
                <a:solidFill>
                  <a:schemeClr val="accent1">
                    <a:lumMod val="50000"/>
                  </a:schemeClr>
                </a:solidFill>
                <a:latin typeface="Book Antiqua" panose="02040602050305030304" pitchFamily="18" charset="0"/>
              </a:rPr>
            </a:br>
            <a:endParaRPr lang="en-US" b="1" dirty="0">
              <a:solidFill>
                <a:schemeClr val="accent1">
                  <a:lumMod val="50000"/>
                </a:schemeClr>
              </a:solidFill>
              <a:latin typeface="Book Antiqua" panose="02040602050305030304" pitchFamily="18" charset="0"/>
            </a:endParaRPr>
          </a:p>
        </p:txBody>
      </p:sp>
      <p:sp>
        <p:nvSpPr>
          <p:cNvPr id="2" name="TextBox 14">
            <a:extLst>
              <a:ext uri="{FF2B5EF4-FFF2-40B4-BE49-F238E27FC236}">
                <a16:creationId xmlns:a16="http://schemas.microsoft.com/office/drawing/2014/main" id="{C04F7B2E-075F-D663-FFB3-A82B81059A1B}"/>
              </a:ext>
            </a:extLst>
          </p:cNvPr>
          <p:cNvSpPr txBox="1">
            <a:spLocks noChangeArrowheads="1"/>
          </p:cNvSpPr>
          <p:nvPr/>
        </p:nvSpPr>
        <p:spPr bwMode="auto">
          <a:xfrm>
            <a:off x="451817" y="1915625"/>
            <a:ext cx="1060513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tabLst>
                <a:tab pos="358775" algn="l"/>
              </a:tabLst>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tabLst>
                <a:tab pos="358775" algn="l"/>
              </a:tabLst>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tabLst>
                <a:tab pos="358775" algn="l"/>
              </a:tabLst>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en-US" altLang="en-US" sz="2000">
                <a:solidFill>
                  <a:srgbClr val="7030A0"/>
                </a:solidFill>
                <a:latin typeface="Book Antiqua" panose="02040602050305030304" pitchFamily="18" charset="0"/>
                <a:cs typeface="Times New Roman" panose="02020603050405020304" pitchFamily="18" charset="0"/>
              </a:rPr>
              <a:t>Direct field of application is considered in terms of </a:t>
            </a:r>
            <a:r>
              <a:rPr lang="en-US" altLang="en-US" sz="2000" b="1" i="1" u="sng">
                <a:solidFill>
                  <a:srgbClr val="7030A0"/>
                </a:solidFill>
                <a:latin typeface="Book Antiqua" panose="02040602050305030304" pitchFamily="18" charset="0"/>
                <a:cs typeface="Times New Roman" panose="02020603050405020304" pitchFamily="18" charset="0"/>
              </a:rPr>
              <a:t>PAVING BLOCKS developing by the means of SG integration in the concrete mix.</a:t>
            </a:r>
            <a:r>
              <a:rPr lang="en-US" altLang="en-US" sz="2000" i="1" u="sng">
                <a:solidFill>
                  <a:srgbClr val="7030A0"/>
                </a:solidFill>
                <a:latin typeface="Book Antiqua" panose="02040602050305030304" pitchFamily="18" charset="0"/>
                <a:cs typeface="Times New Roman" panose="02020603050405020304" pitchFamily="18" charset="0"/>
              </a:rPr>
              <a:t> </a:t>
            </a:r>
            <a:endParaRPr lang="en-US" altLang="en-US" sz="2000">
              <a:solidFill>
                <a:srgbClr val="7030A0"/>
              </a:solidFill>
              <a:latin typeface="Book Antiqua" panose="0204060205030503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F8163B3-118C-8214-CB54-F60C1152F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70" y="2626938"/>
            <a:ext cx="34163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79E3E06D-B419-383B-098C-AE2D6B9CE1CE}"/>
              </a:ext>
            </a:extLst>
          </p:cNvPr>
          <p:cNvSpPr txBox="1">
            <a:spLocks noChangeArrowheads="1"/>
          </p:cNvSpPr>
          <p:nvPr/>
        </p:nvSpPr>
        <p:spPr bwMode="auto">
          <a:xfrm>
            <a:off x="317226" y="5299249"/>
            <a:ext cx="116097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tabLst>
                <a:tab pos="358775" algn="l"/>
              </a:tabLst>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tabLst>
                <a:tab pos="358775" algn="l"/>
              </a:tabLst>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tabLst>
                <a:tab pos="358775" algn="l"/>
              </a:tabLst>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en-US" altLang="en-US" sz="1800">
                <a:solidFill>
                  <a:srgbClr val="000000"/>
                </a:solidFill>
                <a:latin typeface="Book Antiqua" panose="02040602050305030304" pitchFamily="18" charset="0"/>
                <a:cs typeface="Times New Roman" panose="02020603050405020304" pitchFamily="18" charset="0"/>
              </a:rPr>
              <a:t>This approach could also be aligned to the </a:t>
            </a:r>
            <a:r>
              <a:rPr lang="en-US" altLang="en-US" sz="1800" b="1" i="1">
                <a:solidFill>
                  <a:srgbClr val="000000"/>
                </a:solidFill>
                <a:latin typeface="Book Antiqua" panose="02040602050305030304" pitchFamily="18" charset="0"/>
                <a:cs typeface="Times New Roman" panose="02020603050405020304" pitchFamily="18" charset="0"/>
              </a:rPr>
              <a:t>dynamic of the national market</a:t>
            </a:r>
            <a:r>
              <a:rPr lang="en-US" altLang="en-US" sz="1800">
                <a:solidFill>
                  <a:srgbClr val="000000"/>
                </a:solidFill>
                <a:latin typeface="Book Antiqua" panose="02040602050305030304" pitchFamily="18" charset="0"/>
                <a:cs typeface="Times New Roman" panose="02020603050405020304" pitchFamily="18" charset="0"/>
              </a:rPr>
              <a:t>, characterized by a fast growth, considering the </a:t>
            </a:r>
            <a:r>
              <a:rPr lang="en-US" altLang="en-US" sz="1800" b="1" u="sng">
                <a:solidFill>
                  <a:srgbClr val="000000"/>
                </a:solidFill>
                <a:latin typeface="Book Antiqua" panose="02040602050305030304" pitchFamily="18" charset="0"/>
                <a:cs typeface="Times New Roman" panose="02020603050405020304" pitchFamily="18" charset="0"/>
              </a:rPr>
              <a:t>huge demand in terms of necessities of public pavement</a:t>
            </a:r>
            <a:r>
              <a:rPr lang="en-US" altLang="en-US" sz="1800">
                <a:solidFill>
                  <a:srgbClr val="000000"/>
                </a:solidFill>
                <a:latin typeface="Book Antiqua" panose="02040602050305030304" pitchFamily="18" charset="0"/>
                <a:cs typeface="Times New Roman" panose="02020603050405020304" pitchFamily="18" charset="0"/>
              </a:rPr>
              <a:t> systematic improvement, mostly in urban media, but also in rural, as well.</a:t>
            </a:r>
          </a:p>
          <a:p>
            <a:pPr algn="just" eaLnBrk="1" hangingPunct="1">
              <a:lnSpc>
                <a:spcPct val="100000"/>
              </a:lnSpc>
              <a:spcBef>
                <a:spcPct val="0"/>
              </a:spcBef>
              <a:buSzTx/>
              <a:buFontTx/>
              <a:buNone/>
            </a:pPr>
            <a:r>
              <a:rPr lang="en-US" altLang="en-US" sz="1800">
                <a:solidFill>
                  <a:srgbClr val="000000"/>
                </a:solidFill>
                <a:latin typeface="Book Antiqua" panose="02040602050305030304" pitchFamily="18" charset="0"/>
                <a:cs typeface="Times New Roman" panose="02020603050405020304" pitchFamily="18" charset="0"/>
              </a:rPr>
              <a:t> The sustainable approach of waste prevention and reduction of natural resource consumption is perfectly aligned to the Circular Economy principles.</a:t>
            </a:r>
          </a:p>
        </p:txBody>
      </p:sp>
      <p:sp>
        <p:nvSpPr>
          <p:cNvPr id="6" name="TextBox 6">
            <a:extLst>
              <a:ext uri="{FF2B5EF4-FFF2-40B4-BE49-F238E27FC236}">
                <a16:creationId xmlns:a16="http://schemas.microsoft.com/office/drawing/2014/main" id="{B51E2F7D-C0F1-B88C-7385-FE0CDC80242E}"/>
              </a:ext>
            </a:extLst>
          </p:cNvPr>
          <p:cNvSpPr txBox="1">
            <a:spLocks noChangeArrowheads="1"/>
          </p:cNvSpPr>
          <p:nvPr/>
        </p:nvSpPr>
        <p:spPr bwMode="auto">
          <a:xfrm>
            <a:off x="4432853" y="3429000"/>
            <a:ext cx="710647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tabLst>
                <a:tab pos="358775" algn="l"/>
              </a:tabLst>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tabLst>
                <a:tab pos="358775" algn="l"/>
              </a:tabLst>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tabLst>
                <a:tab pos="358775" algn="l"/>
              </a:tabLst>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en-US" altLang="en-US" sz="1800">
                <a:solidFill>
                  <a:srgbClr val="000000"/>
                </a:solidFill>
                <a:latin typeface="Book Antiqua" panose="02040602050305030304" pitchFamily="18" charset="0"/>
                <a:cs typeface="Times New Roman" panose="02020603050405020304" pitchFamily="18" charset="0"/>
              </a:rPr>
              <a:t>This could generate a </a:t>
            </a:r>
            <a:r>
              <a:rPr lang="en-US" altLang="en-US" sz="1800" i="1">
                <a:solidFill>
                  <a:srgbClr val="000000"/>
                </a:solidFill>
                <a:latin typeface="Book Antiqua" panose="02040602050305030304" pitchFamily="18" charset="0"/>
                <a:cs typeface="Times New Roman" panose="02020603050405020304" pitchFamily="18" charset="0"/>
              </a:rPr>
              <a:t>viable and more accessible field of use</a:t>
            </a:r>
            <a:r>
              <a:rPr lang="en-US" altLang="en-US" sz="1800">
                <a:solidFill>
                  <a:srgbClr val="000000"/>
                </a:solidFill>
                <a:latin typeface="Book Antiqua" panose="02040602050305030304" pitchFamily="18" charset="0"/>
                <a:cs typeface="Times New Roman" panose="02020603050405020304" pitchFamily="18" charset="0"/>
              </a:rPr>
              <a:t>, with less associated risk in terms of population health, due to exterior use of the products; simultaneously, direct and fast information could be offered in terms of durability of the product, in real exposure and serviceability conditions; </a:t>
            </a:r>
          </a:p>
        </p:txBody>
      </p:sp>
    </p:spTree>
    <p:extLst>
      <p:ext uri="{BB962C8B-B14F-4D97-AF65-F5344CB8AC3E}">
        <p14:creationId xmlns:p14="http://schemas.microsoft.com/office/powerpoint/2010/main" val="4206066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2EC1C-4160-A49E-2F49-92D118025CFE}"/>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D0BC7A69-2F79-6FB0-1F89-F219B57CC1E6}"/>
              </a:ext>
            </a:extLst>
          </p:cNvPr>
          <p:cNvSpPr>
            <a:spLocks noGrp="1"/>
          </p:cNvSpPr>
          <p:nvPr>
            <p:ph type="title"/>
          </p:nvPr>
        </p:nvSpPr>
        <p:spPr>
          <a:xfrm>
            <a:off x="581025" y="1311965"/>
            <a:ext cx="10958305" cy="400111"/>
          </a:xfrm>
        </p:spPr>
        <p:txBody>
          <a:bodyPr>
            <a:noAutofit/>
          </a:bodyPr>
          <a:lstStyle/>
          <a:p>
            <a:br>
              <a:rPr lang="en-US" b="1">
                <a:latin typeface="Book Antiqua" panose="02040602050305030304" pitchFamily="18" charset="0"/>
              </a:rPr>
            </a:br>
            <a:r>
              <a:rPr lang="en-US" b="1">
                <a:latin typeface="Book Antiqua" panose="02040602050305030304" pitchFamily="18" charset="0"/>
              </a:rPr>
              <a:t>IV. CONCLUSIONS </a:t>
            </a:r>
            <a:r>
              <a:rPr lang="en-US" altLang="en-US" b="1">
                <a:latin typeface="Book Antiqua" panose="02040602050305030304" pitchFamily="18" charset="0"/>
              </a:rPr>
              <a:t>and future perspectives</a:t>
            </a:r>
            <a:br>
              <a:rPr lang="en-US" b="1" cap="none">
                <a:solidFill>
                  <a:schemeClr val="accent1">
                    <a:lumMod val="50000"/>
                  </a:schemeClr>
                </a:solidFill>
                <a:latin typeface="Book Antiqua" panose="02040602050305030304" pitchFamily="18" charset="0"/>
              </a:rPr>
            </a:br>
            <a:endParaRPr lang="en-US" b="1" dirty="0">
              <a:solidFill>
                <a:schemeClr val="accent1">
                  <a:lumMod val="50000"/>
                </a:schemeClr>
              </a:solidFill>
              <a:latin typeface="Book Antiqua" panose="02040602050305030304" pitchFamily="18" charset="0"/>
            </a:endParaRPr>
          </a:p>
        </p:txBody>
      </p:sp>
      <p:sp>
        <p:nvSpPr>
          <p:cNvPr id="11" name="TextBox 14">
            <a:extLst>
              <a:ext uri="{FF2B5EF4-FFF2-40B4-BE49-F238E27FC236}">
                <a16:creationId xmlns:a16="http://schemas.microsoft.com/office/drawing/2014/main" id="{196A15DB-92CB-59BE-8ED5-37736B6785A2}"/>
              </a:ext>
            </a:extLst>
          </p:cNvPr>
          <p:cNvSpPr txBox="1">
            <a:spLocks noChangeArrowheads="1"/>
          </p:cNvSpPr>
          <p:nvPr/>
        </p:nvSpPr>
        <p:spPr bwMode="auto">
          <a:xfrm>
            <a:off x="220938" y="1756983"/>
            <a:ext cx="1167847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tabLst>
                <a:tab pos="358775" algn="l"/>
              </a:tabLst>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tabLst>
                <a:tab pos="358775" algn="l"/>
              </a:tabLst>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tabLst>
                <a:tab pos="358775" algn="l"/>
              </a:tabLst>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en-US" altLang="en-US" sz="2000">
                <a:solidFill>
                  <a:srgbClr val="7030A0"/>
                </a:solidFill>
                <a:latin typeface="Book Antiqua" panose="02040602050305030304" pitchFamily="18" charset="0"/>
                <a:cs typeface="Times New Roman" panose="02020603050405020304" pitchFamily="18" charset="0"/>
              </a:rPr>
              <a:t>Direct field of application in terms of </a:t>
            </a:r>
            <a:r>
              <a:rPr lang="en-US" altLang="en-US" sz="2000" b="1" i="1" u="sng">
                <a:solidFill>
                  <a:srgbClr val="7030A0"/>
                </a:solidFill>
                <a:latin typeface="Book Antiqua" panose="02040602050305030304" pitchFamily="18" charset="0"/>
                <a:cs typeface="Times New Roman" panose="02020603050405020304" pitchFamily="18" charset="0"/>
              </a:rPr>
              <a:t>PAVING BLOCKS developed by the means of SG integration in the concrete mix: ONGOING RESEARCH</a:t>
            </a:r>
            <a:endParaRPr lang="en-US" altLang="en-US" sz="2000">
              <a:solidFill>
                <a:srgbClr val="7030A0"/>
              </a:solidFill>
              <a:latin typeface="Book Antiqua" panose="02040602050305030304" pitchFamily="18" charset="0"/>
              <a:cs typeface="Times New Roman" panose="02020603050405020304" pitchFamily="18" charset="0"/>
            </a:endParaRPr>
          </a:p>
        </p:txBody>
      </p:sp>
      <p:pic>
        <p:nvPicPr>
          <p:cNvPr id="12" name="Picture 1">
            <a:extLst>
              <a:ext uri="{FF2B5EF4-FFF2-40B4-BE49-F238E27FC236}">
                <a16:creationId xmlns:a16="http://schemas.microsoft.com/office/drawing/2014/main" id="{9954F7E6-6D73-4A5A-494E-95D31B519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831" y="3036176"/>
            <a:ext cx="3527864" cy="199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A03BDA1E-7CF8-FFB1-12DB-0EB1C6DFE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2" y="2990118"/>
            <a:ext cx="3610181" cy="203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F3DAB190-DF94-5D7C-702C-2AC9BD5A9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067" y="3023954"/>
            <a:ext cx="3507707" cy="197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628D616E-A9ED-BD4D-A86D-06DCE3C84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2086" y="5038796"/>
            <a:ext cx="3941382" cy="169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3E07BA1-5699-B97E-CB81-AB40D6BB1818}"/>
              </a:ext>
            </a:extLst>
          </p:cNvPr>
          <p:cNvSpPr txBox="1"/>
          <p:nvPr/>
        </p:nvSpPr>
        <p:spPr>
          <a:xfrm>
            <a:off x="807553" y="2377841"/>
            <a:ext cx="10576894" cy="646113"/>
          </a:xfrm>
          <a:prstGeom prst="rect">
            <a:avLst/>
          </a:prstGeom>
          <a:noFill/>
        </p:spPr>
        <p:txBody>
          <a:bodyPr wrap="square">
            <a:spAutoFit/>
          </a:bodyPr>
          <a:lstStyle/>
          <a:p>
            <a:pPr algn="ctr">
              <a:defRPr/>
            </a:pPr>
            <a:r>
              <a:rPr lang="en-US" b="1" dirty="0">
                <a:solidFill>
                  <a:schemeClr val="accent3">
                    <a:lumMod val="50000"/>
                  </a:schemeClr>
                </a:solidFill>
                <a:latin typeface="Times New Roman" panose="02020603050405020304" pitchFamily="18" charset="0"/>
                <a:cs typeface="Times New Roman" panose="02020603050405020304" pitchFamily="18" charset="0"/>
              </a:rPr>
              <a:t>Development of Eco-CPs: Eco-intelligent Construction Products, with advanced functionality, made by using Eco-CCM (Eco-Construction Products)</a:t>
            </a:r>
            <a:endParaRPr lang="en-GB" dirty="0">
              <a:solidFill>
                <a:schemeClr val="accent3">
                  <a:lumMod val="50000"/>
                </a:schemeClr>
              </a:solidFill>
            </a:endParaRPr>
          </a:p>
        </p:txBody>
      </p:sp>
      <p:sp>
        <p:nvSpPr>
          <p:cNvPr id="17" name="TextBox 16">
            <a:extLst>
              <a:ext uri="{FF2B5EF4-FFF2-40B4-BE49-F238E27FC236}">
                <a16:creationId xmlns:a16="http://schemas.microsoft.com/office/drawing/2014/main" id="{985F6DB8-1864-20C0-FC1C-0AF63C18CD11}"/>
              </a:ext>
            </a:extLst>
          </p:cNvPr>
          <p:cNvSpPr txBox="1"/>
          <p:nvPr/>
        </p:nvSpPr>
        <p:spPr>
          <a:xfrm>
            <a:off x="5902187" y="5213579"/>
            <a:ext cx="5070614" cy="923330"/>
          </a:xfrm>
          <a:prstGeom prst="rect">
            <a:avLst/>
          </a:prstGeom>
          <a:noFill/>
        </p:spPr>
        <p:txBody>
          <a:bodyPr wrap="square">
            <a:spAutoFit/>
          </a:bodyPr>
          <a:lstStyle/>
          <a:p>
            <a:pPr marL="457200" indent="-457200" algn="just">
              <a:buFont typeface="Wingdings" panose="05000000000000000000" pitchFamily="2" charset="2"/>
              <a:buChar char="ü"/>
            </a:pPr>
            <a:r>
              <a:rPr lang="en-US" b="1">
                <a:latin typeface="Book Antiqua" panose="02040602050305030304" pitchFamily="18" charset="0"/>
              </a:rPr>
              <a:t>The results and  support the viability of Spent Garnet as a sustainable, aligning with circular economy principles.</a:t>
            </a:r>
            <a:endParaRPr lang="en-US" b="1" dirty="0">
              <a:latin typeface="Book Antiqua" panose="02040602050305030304" pitchFamily="18" charset="0"/>
            </a:endParaRPr>
          </a:p>
        </p:txBody>
      </p:sp>
    </p:spTree>
    <p:extLst>
      <p:ext uri="{BB962C8B-B14F-4D97-AF65-F5344CB8AC3E}">
        <p14:creationId xmlns:p14="http://schemas.microsoft.com/office/powerpoint/2010/main" val="850671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F359F-B64D-2E91-6677-6DFDC1E244EA}"/>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50EDC054-4AAF-6049-A51E-9392CBB48B94}"/>
              </a:ext>
            </a:extLst>
          </p:cNvPr>
          <p:cNvSpPr>
            <a:spLocks noGrp="1"/>
          </p:cNvSpPr>
          <p:nvPr>
            <p:ph type="title"/>
          </p:nvPr>
        </p:nvSpPr>
        <p:spPr>
          <a:xfrm>
            <a:off x="581025" y="1311965"/>
            <a:ext cx="10958305" cy="400111"/>
          </a:xfrm>
        </p:spPr>
        <p:txBody>
          <a:bodyPr>
            <a:noAutofit/>
          </a:bodyPr>
          <a:lstStyle/>
          <a:p>
            <a:br>
              <a:rPr lang="en-US" b="1">
                <a:latin typeface="Book Antiqua" panose="02040602050305030304" pitchFamily="18" charset="0"/>
              </a:rPr>
            </a:br>
            <a:r>
              <a:rPr lang="en-US" b="1">
                <a:latin typeface="Book Antiqua" panose="02040602050305030304" pitchFamily="18" charset="0"/>
              </a:rPr>
              <a:t>IV. CONCLUSIONS </a:t>
            </a:r>
            <a:r>
              <a:rPr lang="en-US" altLang="en-US" b="1">
                <a:latin typeface="Book Antiqua" panose="02040602050305030304" pitchFamily="18" charset="0"/>
              </a:rPr>
              <a:t>and future perspectives</a:t>
            </a:r>
            <a:br>
              <a:rPr lang="en-US" b="1" cap="none">
                <a:solidFill>
                  <a:schemeClr val="accent1">
                    <a:lumMod val="50000"/>
                  </a:schemeClr>
                </a:solidFill>
                <a:latin typeface="Book Antiqua" panose="02040602050305030304" pitchFamily="18" charset="0"/>
              </a:rPr>
            </a:br>
            <a:endParaRPr lang="en-US" b="1" dirty="0">
              <a:solidFill>
                <a:schemeClr val="accent1">
                  <a:lumMod val="50000"/>
                </a:schemeClr>
              </a:solidFill>
              <a:latin typeface="Book Antiqua" panose="02040602050305030304" pitchFamily="18" charset="0"/>
            </a:endParaRPr>
          </a:p>
        </p:txBody>
      </p:sp>
      <p:sp>
        <p:nvSpPr>
          <p:cNvPr id="32" name="Rectangle 2">
            <a:extLst>
              <a:ext uri="{FF2B5EF4-FFF2-40B4-BE49-F238E27FC236}">
                <a16:creationId xmlns:a16="http://schemas.microsoft.com/office/drawing/2014/main" id="{95FA1A84-F24F-4C14-A16B-71C0979DD1FD}"/>
              </a:ext>
            </a:extLst>
          </p:cNvPr>
          <p:cNvSpPr txBox="1">
            <a:spLocks noChangeArrowheads="1"/>
          </p:cNvSpPr>
          <p:nvPr/>
        </p:nvSpPr>
        <p:spPr>
          <a:xfrm>
            <a:off x="7445651" y="359741"/>
            <a:ext cx="1404938" cy="863600"/>
          </a:xfrm>
          <a:prstGeom prst="rect">
            <a:avLst/>
          </a:prstGeom>
        </p:spPr>
        <p:txBody>
          <a:bodyPr anchor="ctr">
            <a:sp3d prstMaterial="softEdge">
              <a:bevelT w="38100" h="38100"/>
            </a:sp3d>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191919"/>
              </a:solidFill>
              <a:effectLst>
                <a:outerShdw blurRad="38100" dist="38100" dir="2700000" algn="tl">
                  <a:srgbClr val="FFFFFF"/>
                </a:outerShdw>
              </a:effectLst>
              <a:uLnTx/>
              <a:uFillTx/>
              <a:latin typeface="Tahoma" pitchFamily="34" charset="0"/>
            </a:endParaRPr>
          </a:p>
        </p:txBody>
      </p:sp>
      <p:sp>
        <p:nvSpPr>
          <p:cNvPr id="33" name="TextBox 6">
            <a:extLst>
              <a:ext uri="{FF2B5EF4-FFF2-40B4-BE49-F238E27FC236}">
                <a16:creationId xmlns:a16="http://schemas.microsoft.com/office/drawing/2014/main" id="{21E27BF9-E753-D66A-6539-708F23C5BECD}"/>
              </a:ext>
            </a:extLst>
          </p:cNvPr>
          <p:cNvSpPr txBox="1">
            <a:spLocks noChangeArrowheads="1"/>
          </p:cNvSpPr>
          <p:nvPr/>
        </p:nvSpPr>
        <p:spPr bwMode="auto">
          <a:xfrm>
            <a:off x="256174" y="1835901"/>
            <a:ext cx="11283156"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fontAlgn="base">
              <a:lnSpc>
                <a:spcPct val="100000"/>
              </a:lnSpc>
              <a:spcBef>
                <a:spcPct val="0"/>
              </a:spcBef>
              <a:spcAft>
                <a:spcPts val="600"/>
              </a:spcAft>
              <a:buSzTx/>
              <a:buFont typeface="Arial" panose="020B0604020202020204" pitchFamily="34" charset="0"/>
              <a:buNone/>
            </a:pPr>
            <a:r>
              <a:rPr lang="en-US" altLang="en-US" sz="1800" b="1">
                <a:solidFill>
                  <a:prstClr val="black"/>
                </a:solidFill>
                <a:latin typeface="Book Antiqua" panose="02040602050305030304" pitchFamily="18" charset="0"/>
                <a:cs typeface="Times New Roman" panose="02020603050405020304" pitchFamily="18" charset="0"/>
              </a:rPr>
              <a:t>Acknowledgments: </a:t>
            </a:r>
            <a:endParaRPr lang="en-US" altLang="en-US" sz="1800" b="1">
              <a:solidFill>
                <a:prstClr val="black"/>
              </a:solidFill>
              <a:latin typeface="Book Antiqua" panose="02040602050305030304" pitchFamily="18" charset="0"/>
              <a:ea typeface="Calibri" panose="020F0502020204030204" pitchFamily="34" charset="0"/>
              <a:cs typeface="Times New Roman" panose="02020603050405020304" pitchFamily="18" charset="0"/>
            </a:endParaRPr>
          </a:p>
          <a:p>
            <a:pPr algn="just" fontAlgn="base">
              <a:lnSpc>
                <a:spcPct val="100000"/>
              </a:lnSpc>
              <a:spcBef>
                <a:spcPct val="0"/>
              </a:spcBef>
              <a:spcAft>
                <a:spcPts val="1200"/>
              </a:spcAft>
              <a:buSzTx/>
              <a:buFont typeface="Arial" panose="020B0604020202020204" pitchFamily="34" charset="0"/>
              <a:buNone/>
            </a:pPr>
            <a:r>
              <a:rPr lang="en-US" altLang="en-US" sz="1600" b="1">
                <a:solidFill>
                  <a:prstClr val="black"/>
                </a:solidFill>
                <a:latin typeface="Book Antiqua" panose="02040602050305030304" pitchFamily="18" charset="0"/>
                <a:cs typeface="Times New Roman" panose="02020603050405020304" pitchFamily="18" charset="0"/>
              </a:rPr>
              <a:t>This work was carried out within Nucleu Programme of the National Research Development and Innovation Plan 2022-2027, supported by MCID, "ECODIGICONS" project no. PN 23 35 04 01: Fundamental-applied research into the sustainable development of construction products (materials, elements, and structures, as well as methods and technologies) that utilizes current national resources to enhance the eco-innovative and durable aspects of Romania's civil and transport infrastructure.</a:t>
            </a:r>
            <a:endParaRPr lang="en-US" altLang="en-US" sz="1600" b="1">
              <a:solidFill>
                <a:prstClr val="black"/>
              </a:solidFill>
              <a:latin typeface="Book Antiqua" panose="02040602050305030304" pitchFamily="18" charset="0"/>
              <a:cs typeface="Calibri" panose="020F0502020204030204" pitchFamily="34" charset="0"/>
            </a:endParaRPr>
          </a:p>
        </p:txBody>
      </p:sp>
      <p:pic>
        <p:nvPicPr>
          <p:cNvPr id="34" name="Picture 1">
            <a:extLst>
              <a:ext uri="{FF2B5EF4-FFF2-40B4-BE49-F238E27FC236}">
                <a16:creationId xmlns:a16="http://schemas.microsoft.com/office/drawing/2014/main" id="{4DBAF6AD-2E08-DBF2-14DF-0D253ACDC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784" y="683591"/>
            <a:ext cx="1404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Text&#10;&#10;Description automatically generated">
            <a:extLst>
              <a:ext uri="{FF2B5EF4-FFF2-40B4-BE49-F238E27FC236}">
                <a16:creationId xmlns:a16="http://schemas.microsoft.com/office/drawing/2014/main" id="{90703498-5F8A-07F5-6454-EE60F8398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007" y="1332672"/>
            <a:ext cx="244316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9">
            <a:extLst>
              <a:ext uri="{FF2B5EF4-FFF2-40B4-BE49-F238E27FC236}">
                <a16:creationId xmlns:a16="http://schemas.microsoft.com/office/drawing/2014/main" id="{6C9A0AC5-E99B-F831-B523-FD6129012067}"/>
              </a:ext>
            </a:extLst>
          </p:cNvPr>
          <p:cNvSpPr>
            <a:spLocks noChangeArrowheads="1"/>
          </p:cNvSpPr>
          <p:nvPr/>
        </p:nvSpPr>
        <p:spPr bwMode="auto">
          <a:xfrm>
            <a:off x="7965039" y="5380183"/>
            <a:ext cx="3148012" cy="1138238"/>
          </a:xfrm>
          <a:prstGeom prst="rect">
            <a:avLst/>
          </a:prstGeom>
          <a:noFill/>
          <a:ln>
            <a:noFill/>
          </a:ln>
        </p:spPr>
        <p:txBody>
          <a:bodyPr>
            <a:spAutoFit/>
          </a:bodyPr>
          <a:lstStyle/>
          <a:p>
            <a:pPr algn="ctr">
              <a:defRPr/>
            </a:pPr>
            <a:r>
              <a:rPr lang="en-US" altLang="en-US" sz="3400" b="1" i="1" dirty="0">
                <a:solidFill>
                  <a:prstClr val="black"/>
                </a:solidFill>
                <a:effectLst>
                  <a:outerShdw blurRad="38100" dist="38100" dir="2700000" algn="tl">
                    <a:srgbClr val="FFFFFF"/>
                  </a:outerShdw>
                </a:effectLst>
                <a:latin typeface="Book Antiqua" panose="02040602050305030304" pitchFamily="18" charset="0"/>
                <a:cs typeface="Arial" panose="020B0604020202020204" pitchFamily="34" charset="0"/>
              </a:rPr>
              <a:t>Thank you for your attention!</a:t>
            </a:r>
          </a:p>
        </p:txBody>
      </p:sp>
      <p:pic>
        <p:nvPicPr>
          <p:cNvPr id="37" name="Picture 2">
            <a:extLst>
              <a:ext uri="{FF2B5EF4-FFF2-40B4-BE49-F238E27FC236}">
                <a16:creationId xmlns:a16="http://schemas.microsoft.com/office/drawing/2014/main" id="{CF9522F9-8151-E89A-9A16-A9D056733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56" y="3637108"/>
            <a:ext cx="29495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
            <a:extLst>
              <a:ext uri="{FF2B5EF4-FFF2-40B4-BE49-F238E27FC236}">
                <a16:creationId xmlns:a16="http://schemas.microsoft.com/office/drawing/2014/main" id="{50B3FA91-36D3-C46D-AF05-711C46A18A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749" y="4926841"/>
            <a:ext cx="282098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6">
            <a:extLst>
              <a:ext uri="{FF2B5EF4-FFF2-40B4-BE49-F238E27FC236}">
                <a16:creationId xmlns:a16="http://schemas.microsoft.com/office/drawing/2014/main" id="{E08B3086-D3BC-2798-C1BB-F7C6777A4FAC}"/>
              </a:ext>
            </a:extLst>
          </p:cNvPr>
          <p:cNvSpPr txBox="1">
            <a:spLocks noChangeArrowheads="1"/>
          </p:cNvSpPr>
          <p:nvPr/>
        </p:nvSpPr>
        <p:spPr bwMode="auto">
          <a:xfrm>
            <a:off x="3861352" y="3235386"/>
            <a:ext cx="8207375" cy="1570037"/>
          </a:xfrm>
          <a:prstGeom prst="rect">
            <a:avLst/>
          </a:prstGeom>
          <a:noFill/>
          <a:ln>
            <a:noFill/>
          </a:ln>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fontAlgn="base">
              <a:lnSpc>
                <a:spcPct val="100000"/>
              </a:lnSpc>
              <a:spcBef>
                <a:spcPct val="0"/>
              </a:spcBef>
              <a:spcAft>
                <a:spcPts val="600"/>
              </a:spcAft>
              <a:buSzTx/>
              <a:buFont typeface="Arial" panose="020B0604020202020204" pitchFamily="34" charset="0"/>
              <a:buNone/>
              <a:defRPr/>
            </a:pPr>
            <a:r>
              <a:rPr lang="en-US" altLang="en-US" sz="1800" b="1" dirty="0">
                <a:solidFill>
                  <a:prstClr val="black"/>
                </a:solidFill>
                <a:latin typeface="Book Antiqua" panose="02040602050305030304" pitchFamily="18" charset="0"/>
                <a:cs typeface="Times New Roman" panose="02020603050405020304" pitchFamily="18" charset="0"/>
              </a:rPr>
              <a:t>Contact:</a:t>
            </a:r>
          </a:p>
          <a:p>
            <a:pPr algn="just" fontAlgn="base">
              <a:lnSpc>
                <a:spcPct val="100000"/>
              </a:lnSpc>
              <a:spcBef>
                <a:spcPct val="0"/>
              </a:spcBef>
              <a:spcAft>
                <a:spcPts val="600"/>
              </a:spcAft>
              <a:buSzTx/>
              <a:buFont typeface="Arial" panose="020B0604020202020204" pitchFamily="34" charset="0"/>
              <a:buNone/>
              <a:defRPr/>
            </a:pPr>
            <a:r>
              <a:rPr lang="en-US" altLang="en-US" sz="1600" b="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https://incd.ro/</a:t>
            </a:r>
          </a:p>
          <a:p>
            <a:pPr marL="228600" indent="-228600" algn="just" fontAlgn="base">
              <a:lnSpc>
                <a:spcPct val="100000"/>
              </a:lnSpc>
              <a:spcBef>
                <a:spcPct val="0"/>
              </a:spcBef>
              <a:spcAft>
                <a:spcPts val="1200"/>
              </a:spcAft>
              <a:buSzTx/>
              <a:buFont typeface="Arial" panose="020B0604020202020204" pitchFamily="34" charset="0"/>
              <a:buAutoNum type="arabicPeriod"/>
              <a:defRPr/>
            </a:pPr>
            <a:r>
              <a:rPr lang="en-US" altLang="en-US" sz="1400" b="1" dirty="0">
                <a:solidFill>
                  <a:prstClr val="black"/>
                </a:solidFill>
                <a:latin typeface="Book Antiqua" panose="02040602050305030304" pitchFamily="18" charset="0"/>
                <a:cs typeface="Times New Roman" panose="02020603050405020304" pitchFamily="18" charset="0"/>
              </a:rPr>
              <a:t>Aurelian GRUIN (Branch Manager, Project Manager): </a:t>
            </a:r>
            <a:r>
              <a:rPr lang="en-US" altLang="en-US" sz="1400" b="1" dirty="0">
                <a:solidFill>
                  <a:prstClr val="black"/>
                </a:solidFill>
                <a:latin typeface="Book Antiqua" panose="02040602050305030304" pitchFamily="18" charset="0"/>
                <a:cs typeface="Times New Roman" panose="02020603050405020304" pitchFamily="18" charset="0"/>
                <a:hlinkClick r:id="rId7"/>
              </a:rPr>
              <a:t>aurelian.gruin@incd.ro</a:t>
            </a:r>
            <a:endParaRPr lang="en-US" altLang="en-US" sz="1400" b="1" dirty="0">
              <a:solidFill>
                <a:prstClr val="black"/>
              </a:solidFill>
              <a:latin typeface="Book Antiqua" panose="02040602050305030304" pitchFamily="18" charset="0"/>
              <a:cs typeface="Times New Roman" panose="02020603050405020304" pitchFamily="18" charset="0"/>
            </a:endParaRPr>
          </a:p>
          <a:p>
            <a:pPr marL="228600" indent="-228600" algn="just" fontAlgn="base">
              <a:lnSpc>
                <a:spcPct val="100000"/>
              </a:lnSpc>
              <a:spcBef>
                <a:spcPct val="0"/>
              </a:spcBef>
              <a:spcAft>
                <a:spcPts val="1200"/>
              </a:spcAft>
              <a:buSzTx/>
              <a:buFont typeface="Arial" panose="020B0604020202020204" pitchFamily="34" charset="0"/>
              <a:buAutoNum type="arabicPeriod"/>
              <a:defRPr/>
            </a:pPr>
            <a:r>
              <a:rPr lang="en-US" altLang="en-US" sz="1400" b="1" dirty="0">
                <a:solidFill>
                  <a:prstClr val="black"/>
                </a:solidFill>
                <a:latin typeface="Book Antiqua" panose="02040602050305030304" pitchFamily="18" charset="0"/>
                <a:cs typeface="Times New Roman" panose="02020603050405020304" pitchFamily="18" charset="0"/>
              </a:rPr>
              <a:t>Cornelia BAERA (Scientific Manager of Timisoara Branch: </a:t>
            </a:r>
            <a:r>
              <a:rPr lang="en-US" altLang="en-US" sz="1400" b="1" dirty="0">
                <a:solidFill>
                  <a:prstClr val="black"/>
                </a:solidFill>
                <a:latin typeface="Book Antiqua" panose="02040602050305030304" pitchFamily="18" charset="0"/>
                <a:cs typeface="Times New Roman" panose="02020603050405020304" pitchFamily="18" charset="0"/>
                <a:hlinkClick r:id="rId8"/>
              </a:rPr>
              <a:t>cornelia.baera@incd.ro</a:t>
            </a:r>
            <a:r>
              <a:rPr lang="en-US" altLang="en-US" sz="1400" b="1" dirty="0">
                <a:solidFill>
                  <a:prstClr val="black"/>
                </a:solidFill>
                <a:latin typeface="Book Antiqua" panose="02040602050305030304" pitchFamily="18" charset="0"/>
                <a:cs typeface="Times New Roman" panose="02020603050405020304" pitchFamily="18" charset="0"/>
              </a:rPr>
              <a:t>; cornelia.baera@upt.ro</a:t>
            </a:r>
          </a:p>
        </p:txBody>
      </p:sp>
    </p:spTree>
    <p:extLst>
      <p:ext uri="{BB962C8B-B14F-4D97-AF65-F5344CB8AC3E}">
        <p14:creationId xmlns:p14="http://schemas.microsoft.com/office/powerpoint/2010/main" val="3310225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780F9-A8D2-FF04-A756-208D39F438D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C7C6AC88-6C7C-A07F-E0EE-AC24B2FCA310}"/>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
        <p:nvSpPr>
          <p:cNvPr id="3" name="Substituent conținut 2">
            <a:extLst>
              <a:ext uri="{FF2B5EF4-FFF2-40B4-BE49-F238E27FC236}">
                <a16:creationId xmlns:a16="http://schemas.microsoft.com/office/drawing/2014/main" id="{B89C7C7D-4817-4B6F-968F-CC98ED53A7D8}"/>
              </a:ext>
            </a:extLst>
          </p:cNvPr>
          <p:cNvSpPr>
            <a:spLocks noGrp="1"/>
          </p:cNvSpPr>
          <p:nvPr>
            <p:ph idx="1"/>
          </p:nvPr>
        </p:nvSpPr>
        <p:spPr>
          <a:xfrm>
            <a:off x="233680" y="1971040"/>
            <a:ext cx="4135120" cy="3911599"/>
          </a:xfrm>
        </p:spPr>
        <p:txBody>
          <a:bodyPr>
            <a:noAutofit/>
          </a:bodyPr>
          <a:lstStyle/>
          <a:p>
            <a:pPr marL="0" indent="0" algn="just">
              <a:buNone/>
            </a:pPr>
            <a:r>
              <a:rPr lang="en-US" b="1">
                <a:latin typeface="Book Antiqua" panose="02040602050305030304" pitchFamily="18" charset="0"/>
              </a:rPr>
              <a:t>Research project PN 23 35 04 01, component of “ECODIGICONS” Programme, financed by the Romanian government: </a:t>
            </a:r>
          </a:p>
          <a:p>
            <a:pPr marL="0" indent="0" algn="just">
              <a:buNone/>
            </a:pPr>
            <a:r>
              <a:rPr lang="en-US" b="1" i="1">
                <a:solidFill>
                  <a:srgbClr val="00B050"/>
                </a:solidFill>
                <a:latin typeface="Book Antiqua" panose="02040602050305030304" pitchFamily="18" charset="0"/>
              </a:rPr>
              <a:t>“Fundamental-applied research into the sustainable development of construction products (materials, elements, and structures, as well as methods and technologies) that utilizes current national resources to enhance the eco-innovative and durable aspects of Romania's civil and transport infrastructure.”</a:t>
            </a:r>
            <a:endParaRPr lang="en-US" b="1" i="1" dirty="0">
              <a:solidFill>
                <a:srgbClr val="00B050"/>
              </a:solidFill>
              <a:latin typeface="Book Antiqua" panose="02040602050305030304" pitchFamily="18" charset="0"/>
            </a:endParaRPr>
          </a:p>
        </p:txBody>
      </p:sp>
      <p:sp>
        <p:nvSpPr>
          <p:cNvPr id="7" name="TextBox 4">
            <a:extLst>
              <a:ext uri="{FF2B5EF4-FFF2-40B4-BE49-F238E27FC236}">
                <a16:creationId xmlns:a16="http://schemas.microsoft.com/office/drawing/2014/main" id="{C9EFD430-3102-59A3-C294-5521E9D1DC0A}"/>
              </a:ext>
            </a:extLst>
          </p:cNvPr>
          <p:cNvSpPr txBox="1">
            <a:spLocks noChangeArrowheads="1"/>
          </p:cNvSpPr>
          <p:nvPr/>
        </p:nvSpPr>
        <p:spPr bwMode="auto">
          <a:xfrm>
            <a:off x="4541520" y="2275840"/>
            <a:ext cx="7416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fontAlgn="base">
              <a:lnSpc>
                <a:spcPct val="100000"/>
              </a:lnSpc>
              <a:spcBef>
                <a:spcPct val="0"/>
              </a:spcBef>
              <a:spcAft>
                <a:spcPct val="0"/>
              </a:spcAft>
              <a:buSzTx/>
              <a:buFontTx/>
              <a:buNone/>
            </a:pPr>
            <a:r>
              <a:rPr lang="en-US" altLang="en-US" sz="1800">
                <a:solidFill>
                  <a:schemeClr val="tx2"/>
                </a:solidFill>
                <a:latin typeface="Book Antiqua" panose="02040602050305030304" pitchFamily="18" charset="0"/>
              </a:rPr>
              <a:t>Design of technological algorithms specific to construction and supporting industries, by fast and efficient interaction to all stakeholders, directly or indirectly connected to the outcomes of the study:</a:t>
            </a:r>
          </a:p>
          <a:p>
            <a:pPr fontAlgn="base">
              <a:lnSpc>
                <a:spcPct val="100000"/>
              </a:lnSpc>
              <a:spcBef>
                <a:spcPct val="0"/>
              </a:spcBef>
              <a:spcAft>
                <a:spcPct val="0"/>
              </a:spcAft>
              <a:buSzTx/>
              <a:buFontTx/>
              <a:buNone/>
            </a:pPr>
            <a:r>
              <a:rPr lang="en-US" altLang="en-US" sz="1800">
                <a:solidFill>
                  <a:prstClr val="black"/>
                </a:solidFill>
                <a:latin typeface="Book Antiqua" panose="02040602050305030304" pitchFamily="18" charset="0"/>
              </a:rPr>
              <a:t>-	The academic and research media;</a:t>
            </a:r>
          </a:p>
          <a:p>
            <a:pPr fontAlgn="base">
              <a:lnSpc>
                <a:spcPct val="100000"/>
              </a:lnSpc>
              <a:spcBef>
                <a:spcPct val="0"/>
              </a:spcBef>
              <a:spcAft>
                <a:spcPct val="0"/>
              </a:spcAft>
              <a:buSzTx/>
              <a:buFontTx/>
              <a:buNone/>
            </a:pPr>
            <a:r>
              <a:rPr lang="en-US" altLang="en-US" sz="1800">
                <a:solidFill>
                  <a:prstClr val="black"/>
                </a:solidFill>
                <a:latin typeface="Book Antiqua" panose="02040602050305030304" pitchFamily="18" charset="0"/>
              </a:rPr>
              <a:t>-	The entrepreneurs (main market or support market, as well);</a:t>
            </a:r>
          </a:p>
          <a:p>
            <a:pPr fontAlgn="base">
              <a:lnSpc>
                <a:spcPct val="100000"/>
              </a:lnSpc>
              <a:spcBef>
                <a:spcPct val="0"/>
              </a:spcBef>
              <a:spcAft>
                <a:spcPct val="0"/>
              </a:spcAft>
              <a:buSzTx/>
              <a:buFontTx/>
              <a:buNone/>
            </a:pPr>
            <a:r>
              <a:rPr lang="en-US" altLang="en-US" sz="1800">
                <a:solidFill>
                  <a:prstClr val="black"/>
                </a:solidFill>
                <a:latin typeface="Book Antiqua" panose="02040602050305030304" pitchFamily="18" charset="0"/>
              </a:rPr>
              <a:t>-	The users (clients: the business-to- business (B2C) type of costumer, namely the industry and also business-to-consumer (B2C) as end-users of the products or services); </a:t>
            </a:r>
          </a:p>
          <a:p>
            <a:pPr fontAlgn="base">
              <a:lnSpc>
                <a:spcPct val="100000"/>
              </a:lnSpc>
              <a:spcBef>
                <a:spcPct val="0"/>
              </a:spcBef>
              <a:spcAft>
                <a:spcPct val="0"/>
              </a:spcAft>
              <a:buSzTx/>
              <a:buFontTx/>
              <a:buNone/>
            </a:pPr>
            <a:r>
              <a:rPr lang="en-US" altLang="en-US" sz="1800">
                <a:solidFill>
                  <a:prstClr val="black"/>
                </a:solidFill>
                <a:latin typeface="Book Antiqua" panose="02040602050305030304" pitchFamily="18" charset="0"/>
              </a:rPr>
              <a:t>-	The suppliers;</a:t>
            </a:r>
          </a:p>
          <a:p>
            <a:pPr fontAlgn="base">
              <a:lnSpc>
                <a:spcPct val="100000"/>
              </a:lnSpc>
              <a:spcBef>
                <a:spcPct val="0"/>
              </a:spcBef>
              <a:spcAft>
                <a:spcPct val="0"/>
              </a:spcAft>
              <a:buSzTx/>
              <a:buFontTx/>
              <a:buNone/>
            </a:pPr>
            <a:r>
              <a:rPr lang="en-US" altLang="en-US" sz="1800">
                <a:solidFill>
                  <a:prstClr val="black"/>
                </a:solidFill>
                <a:latin typeface="Book Antiqua" panose="02040602050305030304" pitchFamily="18" charset="0"/>
              </a:rPr>
              <a:t>-	The social, economic and politic compounds, local and central authorities.</a:t>
            </a:r>
          </a:p>
        </p:txBody>
      </p:sp>
      <p:pic>
        <p:nvPicPr>
          <p:cNvPr id="4" name="Picture 1">
            <a:extLst>
              <a:ext uri="{FF2B5EF4-FFF2-40B4-BE49-F238E27FC236}">
                <a16:creationId xmlns:a16="http://schemas.microsoft.com/office/drawing/2014/main" id="{01DA7C1E-9CCD-4F61-99D9-2B23F454E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9374" y="639461"/>
            <a:ext cx="1339390" cy="11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Text&#10;&#10;Description automatically generated">
            <a:extLst>
              <a:ext uri="{FF2B5EF4-FFF2-40B4-BE49-F238E27FC236}">
                <a16:creationId xmlns:a16="http://schemas.microsoft.com/office/drawing/2014/main" id="{9A75A207-3A8A-E106-EA60-5AADA1FE1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850" y="5993296"/>
            <a:ext cx="2191469" cy="72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D4B55D3D-12BD-A4B9-65ED-0B199C915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448" y="5899448"/>
            <a:ext cx="2668460" cy="81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69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67BF-4605-51F6-63A7-E4F7A31C7BC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AC130CD-F030-5A80-EFD5-534BE595A492}"/>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pic>
        <p:nvPicPr>
          <p:cNvPr id="24" name="Picture 7">
            <a:extLst>
              <a:ext uri="{FF2B5EF4-FFF2-40B4-BE49-F238E27FC236}">
                <a16:creationId xmlns:a16="http://schemas.microsoft.com/office/drawing/2014/main" id="{393BFC71-E342-F27F-C8C9-3CE425D52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720" y="692633"/>
            <a:ext cx="7883207" cy="110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020898E4-3F92-3C50-899D-4FCC34CAA1BE}"/>
              </a:ext>
            </a:extLst>
          </p:cNvPr>
          <p:cNvSpPr/>
          <p:nvPr/>
        </p:nvSpPr>
        <p:spPr>
          <a:xfrm>
            <a:off x="81280" y="2524368"/>
            <a:ext cx="1310005" cy="652462"/>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2 RESEARCH DIECTIONS</a:t>
            </a:r>
            <a:endParaRPr kumimoji="0" lang="ro-RO"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endParaRPr>
          </a:p>
        </p:txBody>
      </p:sp>
      <p:sp>
        <p:nvSpPr>
          <p:cNvPr id="27" name="Arrow: Down 26">
            <a:extLst>
              <a:ext uri="{FF2B5EF4-FFF2-40B4-BE49-F238E27FC236}">
                <a16:creationId xmlns:a16="http://schemas.microsoft.com/office/drawing/2014/main" id="{D88F1F9F-EBBC-D803-1141-28AD063D27E1}"/>
              </a:ext>
            </a:extLst>
          </p:cNvPr>
          <p:cNvSpPr/>
          <p:nvPr/>
        </p:nvSpPr>
        <p:spPr>
          <a:xfrm rot="16200000">
            <a:off x="1625669" y="2523213"/>
            <a:ext cx="431669" cy="743746"/>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pic>
        <p:nvPicPr>
          <p:cNvPr id="28" name="Picture 4">
            <a:extLst>
              <a:ext uri="{FF2B5EF4-FFF2-40B4-BE49-F238E27FC236}">
                <a16:creationId xmlns:a16="http://schemas.microsoft.com/office/drawing/2014/main" id="{F1FC19EE-0B1E-99F8-A5B1-93F9E82B3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625" y="1942697"/>
            <a:ext cx="3655752" cy="276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rrow: Down 36">
            <a:extLst>
              <a:ext uri="{FF2B5EF4-FFF2-40B4-BE49-F238E27FC236}">
                <a16:creationId xmlns:a16="http://schemas.microsoft.com/office/drawing/2014/main" id="{A5C8F800-7387-D689-A3E9-6FEBA86BA6DB}"/>
              </a:ext>
            </a:extLst>
          </p:cNvPr>
          <p:cNvSpPr/>
          <p:nvPr/>
        </p:nvSpPr>
        <p:spPr>
          <a:xfrm rot="16200000">
            <a:off x="8742934" y="1917405"/>
            <a:ext cx="431669" cy="646257"/>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sp>
        <p:nvSpPr>
          <p:cNvPr id="38" name="Rectangle 37">
            <a:extLst>
              <a:ext uri="{FF2B5EF4-FFF2-40B4-BE49-F238E27FC236}">
                <a16:creationId xmlns:a16="http://schemas.microsoft.com/office/drawing/2014/main" id="{58A99E28-2EFF-8315-EF04-F419D5942F65}"/>
              </a:ext>
            </a:extLst>
          </p:cNvPr>
          <p:cNvSpPr/>
          <p:nvPr/>
        </p:nvSpPr>
        <p:spPr>
          <a:xfrm>
            <a:off x="6462876" y="1942696"/>
            <a:ext cx="1948972" cy="650875"/>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4 GENERAL OBJECTIVES (GO</a:t>
            </a:r>
            <a:r>
              <a:rPr kumimoji="0" lang="en-US" sz="20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a:t>
            </a:r>
            <a:endParaRPr kumimoji="0" lang="ro-RO" sz="20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endParaRPr>
          </a:p>
        </p:txBody>
      </p:sp>
      <p:sp>
        <p:nvSpPr>
          <p:cNvPr id="39" name="Arrow: Down 38">
            <a:extLst>
              <a:ext uri="{FF2B5EF4-FFF2-40B4-BE49-F238E27FC236}">
                <a16:creationId xmlns:a16="http://schemas.microsoft.com/office/drawing/2014/main" id="{C8D7D0F2-069F-83E4-1C74-2335D585616B}"/>
              </a:ext>
            </a:extLst>
          </p:cNvPr>
          <p:cNvSpPr/>
          <p:nvPr/>
        </p:nvSpPr>
        <p:spPr>
          <a:xfrm>
            <a:off x="10323668" y="2746501"/>
            <a:ext cx="483554" cy="551032"/>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sp>
        <p:nvSpPr>
          <p:cNvPr id="40" name="Rectangle 39">
            <a:extLst>
              <a:ext uri="{FF2B5EF4-FFF2-40B4-BE49-F238E27FC236}">
                <a16:creationId xmlns:a16="http://schemas.microsoft.com/office/drawing/2014/main" id="{8DACED07-C1FB-2BFC-E90F-9615532E8C9C}"/>
              </a:ext>
            </a:extLst>
          </p:cNvPr>
          <p:cNvSpPr/>
          <p:nvPr/>
        </p:nvSpPr>
        <p:spPr>
          <a:xfrm>
            <a:off x="9492699" y="1971839"/>
            <a:ext cx="2479359" cy="650875"/>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14 SPECIFIC OBJECTIVES (SMART)</a:t>
            </a:r>
          </a:p>
        </p:txBody>
      </p:sp>
      <p:sp>
        <p:nvSpPr>
          <p:cNvPr id="41" name="Arrow: Down 40">
            <a:extLst>
              <a:ext uri="{FF2B5EF4-FFF2-40B4-BE49-F238E27FC236}">
                <a16:creationId xmlns:a16="http://schemas.microsoft.com/office/drawing/2014/main" id="{EC409911-633C-4775-D4AE-C48804E754B4}"/>
              </a:ext>
            </a:extLst>
          </p:cNvPr>
          <p:cNvSpPr/>
          <p:nvPr/>
        </p:nvSpPr>
        <p:spPr>
          <a:xfrm rot="16200000">
            <a:off x="5692291" y="2004581"/>
            <a:ext cx="431669" cy="476084"/>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sp>
        <p:nvSpPr>
          <p:cNvPr id="42" name="Rectangle 41">
            <a:extLst>
              <a:ext uri="{FF2B5EF4-FFF2-40B4-BE49-F238E27FC236}">
                <a16:creationId xmlns:a16="http://schemas.microsoft.com/office/drawing/2014/main" id="{D5D2F34C-5823-17E4-31DE-BD7CC505000D}"/>
              </a:ext>
            </a:extLst>
          </p:cNvPr>
          <p:cNvSpPr/>
          <p:nvPr/>
        </p:nvSpPr>
        <p:spPr>
          <a:xfrm>
            <a:off x="9317037" y="3356788"/>
            <a:ext cx="2802890" cy="650875"/>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16 PHASES (ASOCIATED MILESTONES)</a:t>
            </a:r>
            <a:endParaRPr kumimoji="0" lang="ro-RO"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ADBB5E2D-2596-9062-CEF6-062F65DF00CE}"/>
              </a:ext>
            </a:extLst>
          </p:cNvPr>
          <p:cNvSpPr/>
          <p:nvPr/>
        </p:nvSpPr>
        <p:spPr>
          <a:xfrm>
            <a:off x="3251200" y="5170236"/>
            <a:ext cx="8675685" cy="1498624"/>
          </a:xfrm>
          <a:prstGeom prst="rect">
            <a:avLst/>
          </a:prstGeom>
          <a:solidFill>
            <a:srgbClr val="C2935B">
              <a:lumMod val="20000"/>
              <a:lumOff val="80000"/>
            </a:srgbClr>
          </a:solid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Solutions to the current problems in the construction sector: </a:t>
            </a:r>
          </a:p>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Development of products and services (materials, elements and structures, processes and technologies, etc.), </a:t>
            </a:r>
          </a:p>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with superior overall performance and increased energy efficiency,</a:t>
            </a:r>
          </a:p>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for the Circular Economy (EC) principles implementing in Romania.  </a:t>
            </a:r>
            <a:endParaRPr kumimoji="0" lang="ro-RO"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endParaRPr>
          </a:p>
        </p:txBody>
      </p:sp>
      <p:sp>
        <p:nvSpPr>
          <p:cNvPr id="45" name="Arrow: Down 44">
            <a:extLst>
              <a:ext uri="{FF2B5EF4-FFF2-40B4-BE49-F238E27FC236}">
                <a16:creationId xmlns:a16="http://schemas.microsoft.com/office/drawing/2014/main" id="{A8B27EDE-CE16-57D8-6613-FC3B49077F35}"/>
              </a:ext>
            </a:extLst>
          </p:cNvPr>
          <p:cNvSpPr/>
          <p:nvPr/>
        </p:nvSpPr>
        <p:spPr>
          <a:xfrm>
            <a:off x="10323668" y="4190704"/>
            <a:ext cx="483554" cy="870193"/>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pic>
        <p:nvPicPr>
          <p:cNvPr id="46" name="Picture 4">
            <a:extLst>
              <a:ext uri="{FF2B5EF4-FFF2-40B4-BE49-F238E27FC236}">
                <a16:creationId xmlns:a16="http://schemas.microsoft.com/office/drawing/2014/main" id="{C95436E6-F592-632B-E6BA-34B99490F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843" y="2797451"/>
            <a:ext cx="3038926" cy="226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798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5F683-CBCC-E98B-D656-31AF5593A2A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7C65825-24F7-752B-A9D5-6EE86023E03C}"/>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
        <p:nvSpPr>
          <p:cNvPr id="19" name="TextBox 20">
            <a:extLst>
              <a:ext uri="{FF2B5EF4-FFF2-40B4-BE49-F238E27FC236}">
                <a16:creationId xmlns:a16="http://schemas.microsoft.com/office/drawing/2014/main" id="{71722FA3-1C2E-9948-20FB-96B33DA4D569}"/>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20" name="TextBox 7">
            <a:extLst>
              <a:ext uri="{FF2B5EF4-FFF2-40B4-BE49-F238E27FC236}">
                <a16:creationId xmlns:a16="http://schemas.microsoft.com/office/drawing/2014/main" id="{78C48AC0-F047-360B-E010-7D61F58AA13E}"/>
              </a:ext>
            </a:extLst>
          </p:cNvPr>
          <p:cNvSpPr txBox="1">
            <a:spLocks noChangeArrowheads="1"/>
          </p:cNvSpPr>
          <p:nvPr/>
        </p:nvSpPr>
        <p:spPr bwMode="auto">
          <a:xfrm>
            <a:off x="739816" y="1916586"/>
            <a:ext cx="1071236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en-US" altLang="en-US" sz="1900" b="1" dirty="0">
                <a:latin typeface="Book Antiqua" panose="02040602050305030304" pitchFamily="18" charset="0"/>
                <a:ea typeface="굴림" panose="020B0600000101010101" pitchFamily="34" charset="-127"/>
                <a:cs typeface="Tahoma" panose="020B0604030504040204" pitchFamily="34" charset="0"/>
              </a:rPr>
              <a:t>Axis II. Development of innovative engineering solutions for eco-intelligent construction products by an </a:t>
            </a:r>
            <a:r>
              <a:rPr lang="en-US" altLang="en-US" sz="1900" b="1" u="sng" dirty="0">
                <a:latin typeface="Book Antiqua" panose="02040602050305030304" pitchFamily="18" charset="0"/>
                <a:ea typeface="굴림" panose="020B0600000101010101" pitchFamily="34" charset="-127"/>
                <a:cs typeface="Tahoma" panose="020B0604030504040204" pitchFamily="34" charset="0"/>
              </a:rPr>
              <a:t>efficient capitalization of additions generated by local industries </a:t>
            </a:r>
          </a:p>
        </p:txBody>
      </p:sp>
      <p:sp>
        <p:nvSpPr>
          <p:cNvPr id="21" name="Rectangle 6">
            <a:extLst>
              <a:ext uri="{FF2B5EF4-FFF2-40B4-BE49-F238E27FC236}">
                <a16:creationId xmlns:a16="http://schemas.microsoft.com/office/drawing/2014/main" id="{300809BB-96C3-9DFB-DDE2-13C98348A610}"/>
              </a:ext>
            </a:extLst>
          </p:cNvPr>
          <p:cNvSpPr txBox="1">
            <a:spLocks noChangeArrowheads="1"/>
          </p:cNvSpPr>
          <p:nvPr/>
        </p:nvSpPr>
        <p:spPr bwMode="auto">
          <a:xfrm>
            <a:off x="583650" y="3062777"/>
            <a:ext cx="11608350" cy="70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Arial" panose="020B0604020202020204" pitchFamily="34" charset="0"/>
              <a:buNone/>
            </a:pPr>
            <a:r>
              <a:rPr lang="en-US" altLang="en-US" sz="1800" b="1" dirty="0">
                <a:latin typeface="Book Antiqua" panose="02040602050305030304" pitchFamily="18" charset="0"/>
              </a:rPr>
              <a:t> Preliminary evaluation of the current directions with potential in the capitalization, </a:t>
            </a:r>
            <a:r>
              <a:rPr lang="en-US" altLang="en-US" sz="1800" dirty="0">
                <a:latin typeface="Book Antiqua" panose="02040602050305030304" pitchFamily="18" charset="0"/>
              </a:rPr>
              <a:t>at regional / national level, of ADD-S </a:t>
            </a:r>
            <a:r>
              <a:rPr lang="en-US" altLang="en-US" sz="1800">
                <a:latin typeface="Book Antiqua" panose="02040602050305030304" pitchFamily="18" charset="0"/>
              </a:rPr>
              <a:t>additions (</a:t>
            </a:r>
            <a:r>
              <a:rPr lang="en-US" altLang="en-US" sz="1800" dirty="0">
                <a:latin typeface="Book Antiqua" panose="02040602050305030304" pitchFamily="18" charset="0"/>
              </a:rPr>
              <a:t>in the development of eco-intelligent materials and products for constructions)</a:t>
            </a:r>
          </a:p>
          <a:p>
            <a:pPr algn="ctr" eaLnBrk="1" hangingPunct="1">
              <a:lnSpc>
                <a:spcPct val="100000"/>
              </a:lnSpc>
              <a:spcBef>
                <a:spcPct val="0"/>
              </a:spcBef>
              <a:buSzTx/>
              <a:buFont typeface="Arial" panose="020B0604020202020204" pitchFamily="34" charset="0"/>
              <a:buNone/>
            </a:pPr>
            <a:endParaRPr lang="en-US" altLang="en-US" sz="1800" b="1" dirty="0">
              <a:solidFill>
                <a:schemeClr val="bg1"/>
              </a:solidFill>
              <a:latin typeface="Book Antiqua" panose="02040602050305030304" pitchFamily="18" charset="0"/>
            </a:endParaRPr>
          </a:p>
        </p:txBody>
      </p:sp>
      <p:sp>
        <p:nvSpPr>
          <p:cNvPr id="22" name="Arrow: Down 21">
            <a:extLst>
              <a:ext uri="{FF2B5EF4-FFF2-40B4-BE49-F238E27FC236}">
                <a16:creationId xmlns:a16="http://schemas.microsoft.com/office/drawing/2014/main" id="{7589AAA1-589C-3B28-9DA8-F43E6F8AFDD4}"/>
              </a:ext>
            </a:extLst>
          </p:cNvPr>
          <p:cNvSpPr/>
          <p:nvPr/>
        </p:nvSpPr>
        <p:spPr>
          <a:xfrm>
            <a:off x="5928927" y="2593044"/>
            <a:ext cx="563562" cy="537032"/>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a:p>
        </p:txBody>
      </p:sp>
      <p:pic>
        <p:nvPicPr>
          <p:cNvPr id="23" name="Picture 5">
            <a:extLst>
              <a:ext uri="{FF2B5EF4-FFF2-40B4-BE49-F238E27FC236}">
                <a16:creationId xmlns:a16="http://schemas.microsoft.com/office/drawing/2014/main" id="{1313B381-8233-4E91-131C-31D76567C07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3500" y="3712703"/>
            <a:ext cx="5237208" cy="308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7">
            <a:extLst>
              <a:ext uri="{FF2B5EF4-FFF2-40B4-BE49-F238E27FC236}">
                <a16:creationId xmlns:a16="http://schemas.microsoft.com/office/drawing/2014/main" id="{F024D0BE-5910-59F6-EE71-4932525BFA04}"/>
              </a:ext>
            </a:extLst>
          </p:cNvPr>
          <p:cNvSpPr txBox="1">
            <a:spLocks noChangeArrowheads="1"/>
          </p:cNvSpPr>
          <p:nvPr/>
        </p:nvSpPr>
        <p:spPr bwMode="auto">
          <a:xfrm>
            <a:off x="7986123" y="4294850"/>
            <a:ext cx="243046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a:lnSpc>
                <a:spcPct val="100000"/>
              </a:lnSpc>
              <a:spcBef>
                <a:spcPct val="0"/>
              </a:spcBef>
              <a:buSzTx/>
              <a:buFontTx/>
              <a:buNone/>
            </a:pPr>
            <a:r>
              <a:rPr lang="en-US" altLang="en-US" sz="1800" b="1" dirty="0">
                <a:latin typeface="Book Antiqua" panose="02040602050305030304" pitchFamily="18" charset="0"/>
              </a:rPr>
              <a:t>Eco-CP Flowchart: The logical scheme for structural implementation of specific project objectives associated to Axis II </a:t>
            </a:r>
            <a:endParaRPr lang="ro-RO" altLang="en-US" sz="1800" b="1" dirty="0">
              <a:latin typeface="Book Antiqua" panose="02040602050305030304" pitchFamily="18" charset="0"/>
            </a:endParaRPr>
          </a:p>
        </p:txBody>
      </p:sp>
    </p:spTree>
    <p:extLst>
      <p:ext uri="{BB962C8B-B14F-4D97-AF65-F5344CB8AC3E}">
        <p14:creationId xmlns:p14="http://schemas.microsoft.com/office/powerpoint/2010/main" val="407716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374A-89C0-486E-4D11-37C94BC7D85D}"/>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8350A21-3786-2DCB-7C81-D0646EF01749}"/>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
        <p:nvSpPr>
          <p:cNvPr id="3" name="TextBox 20">
            <a:extLst>
              <a:ext uri="{FF2B5EF4-FFF2-40B4-BE49-F238E27FC236}">
                <a16:creationId xmlns:a16="http://schemas.microsoft.com/office/drawing/2014/main" id="{CD11FF89-B047-3A6B-EED3-FBA7381B39DD}"/>
              </a:ext>
            </a:extLst>
          </p:cNvPr>
          <p:cNvSpPr txBox="1">
            <a:spLocks noChangeArrowheads="1"/>
          </p:cNvSpPr>
          <p:nvPr/>
        </p:nvSpPr>
        <p:spPr bwMode="auto">
          <a:xfrm>
            <a:off x="4464875" y="4352724"/>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4" name="Rectangle 6">
            <a:extLst>
              <a:ext uri="{FF2B5EF4-FFF2-40B4-BE49-F238E27FC236}">
                <a16:creationId xmlns:a16="http://schemas.microsoft.com/office/drawing/2014/main" id="{E53EA00D-BD9A-7A32-FBF3-E85BCA4B3B0D}"/>
              </a:ext>
            </a:extLst>
          </p:cNvPr>
          <p:cNvSpPr txBox="1">
            <a:spLocks noChangeArrowheads="1"/>
          </p:cNvSpPr>
          <p:nvPr/>
        </p:nvSpPr>
        <p:spPr bwMode="auto">
          <a:xfrm>
            <a:off x="335666" y="1950837"/>
            <a:ext cx="1115799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Arial" panose="020B0604020202020204" pitchFamily="34" charset="0"/>
              <a:buNone/>
            </a:pPr>
            <a:r>
              <a:rPr lang="en-US" altLang="en-US" sz="1800" b="1" dirty="0">
                <a:solidFill>
                  <a:schemeClr val="bg1"/>
                </a:solidFill>
                <a:latin typeface="Book Antiqua" panose="02040602050305030304" pitchFamily="18" charset="0"/>
              </a:rPr>
              <a:t>3. </a:t>
            </a:r>
            <a:r>
              <a:rPr lang="en-US" altLang="en-US" sz="1800" b="1" dirty="0">
                <a:latin typeface="Book Antiqua" panose="02040602050305030304" pitchFamily="18" charset="0"/>
              </a:rPr>
              <a:t>Preliminary evaluation of the current directions with potential in the capitalization, at regional / national level, of ADD-S additions </a:t>
            </a:r>
          </a:p>
          <a:p>
            <a:pPr algn="ctr" eaLnBrk="1" hangingPunct="1">
              <a:lnSpc>
                <a:spcPct val="100000"/>
              </a:lnSpc>
              <a:spcBef>
                <a:spcPct val="0"/>
              </a:spcBef>
              <a:buSzTx/>
              <a:buFont typeface="Arial" panose="020B0604020202020204" pitchFamily="34" charset="0"/>
              <a:buNone/>
            </a:pPr>
            <a:r>
              <a:rPr lang="en-US" altLang="en-US" sz="1800" b="1" dirty="0">
                <a:latin typeface="Book Antiqua" panose="02040602050305030304" pitchFamily="18" charset="0"/>
              </a:rPr>
              <a:t>(in the development of eco-intelligent materials and products for constructions)</a:t>
            </a:r>
          </a:p>
          <a:p>
            <a:pPr algn="ctr" eaLnBrk="1" hangingPunct="1">
              <a:lnSpc>
                <a:spcPct val="100000"/>
              </a:lnSpc>
              <a:spcBef>
                <a:spcPct val="0"/>
              </a:spcBef>
              <a:buSzTx/>
              <a:buFont typeface="Arial" panose="020B0604020202020204" pitchFamily="34" charset="0"/>
              <a:buNone/>
            </a:pPr>
            <a:endParaRPr lang="en-US" altLang="en-US" sz="1800" b="1" dirty="0">
              <a:solidFill>
                <a:schemeClr val="bg1"/>
              </a:solidFill>
              <a:latin typeface="Book Antiqua" panose="02040602050305030304" pitchFamily="18" charset="0"/>
            </a:endParaRPr>
          </a:p>
        </p:txBody>
      </p:sp>
      <p:pic>
        <p:nvPicPr>
          <p:cNvPr id="5" name="Picture 39">
            <a:extLst>
              <a:ext uri="{FF2B5EF4-FFF2-40B4-BE49-F238E27FC236}">
                <a16:creationId xmlns:a16="http://schemas.microsoft.com/office/drawing/2014/main" id="{8BE177F6-E7D1-2C78-0F7E-744E071815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950" y="2838344"/>
            <a:ext cx="5459392" cy="380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20AB714-6167-157A-CF8A-212A89ED6CB1}"/>
              </a:ext>
            </a:extLst>
          </p:cNvPr>
          <p:cNvSpPr txBox="1"/>
          <p:nvPr/>
        </p:nvSpPr>
        <p:spPr>
          <a:xfrm>
            <a:off x="6035675" y="2813446"/>
            <a:ext cx="6156325" cy="2246313"/>
          </a:xfrm>
          <a:prstGeom prst="rect">
            <a:avLst/>
          </a:prstGeom>
          <a:noFill/>
        </p:spPr>
        <p:txBody>
          <a:bodyPr>
            <a:spAutoFit/>
          </a:bodyPr>
          <a:lstStyle/>
          <a:p>
            <a:pPr>
              <a:defRPr/>
            </a:pPr>
            <a:r>
              <a:rPr lang="en-US" sz="1400" b="1" dirty="0">
                <a:solidFill>
                  <a:schemeClr val="accent1"/>
                </a:solidFill>
                <a:latin typeface="Times New Roman" panose="02020603050405020304" pitchFamily="18" charset="0"/>
                <a:cs typeface="Times New Roman" panose="02020603050405020304" pitchFamily="18" charset="0"/>
              </a:rPr>
              <a:t>Legend: </a:t>
            </a:r>
          </a:p>
          <a:p>
            <a:pPr>
              <a:defRPr/>
            </a:pPr>
            <a:r>
              <a:rPr lang="en-US" sz="1400" b="1" dirty="0">
                <a:solidFill>
                  <a:schemeClr val="accent1"/>
                </a:solidFill>
                <a:latin typeface="Times New Roman" panose="02020603050405020304" pitchFamily="18" charset="0"/>
                <a:cs typeface="Times New Roman" panose="02020603050405020304" pitchFamily="18" charset="0"/>
              </a:rPr>
              <a:t>-	</a:t>
            </a:r>
            <a:r>
              <a:rPr lang="en-US" sz="1400" b="1" dirty="0" err="1">
                <a:solidFill>
                  <a:schemeClr val="accent1"/>
                </a:solidFill>
                <a:latin typeface="Times New Roman" panose="02020603050405020304" pitchFamily="18" charset="0"/>
                <a:cs typeface="Times New Roman" panose="02020603050405020304" pitchFamily="18" charset="0"/>
              </a:rPr>
              <a:t>AdT</a:t>
            </a:r>
            <a:r>
              <a:rPr lang="en-US" sz="1400" b="1" dirty="0">
                <a:solidFill>
                  <a:schemeClr val="accent1"/>
                </a:solidFill>
                <a:latin typeface="Times New Roman" panose="02020603050405020304" pitchFamily="18" charset="0"/>
                <a:cs typeface="Times New Roman" panose="02020603050405020304" pitchFamily="18" charset="0"/>
              </a:rPr>
              <a:t>: Target Additions (</a:t>
            </a:r>
            <a:r>
              <a:rPr lang="en-US" sz="1400" b="1" dirty="0" err="1">
                <a:solidFill>
                  <a:schemeClr val="accent1"/>
                </a:solidFill>
                <a:latin typeface="Times New Roman" panose="02020603050405020304" pitchFamily="18" charset="0"/>
                <a:cs typeface="Times New Roman" panose="02020603050405020304" pitchFamily="18" charset="0"/>
              </a:rPr>
              <a:t>AdT</a:t>
            </a:r>
            <a:r>
              <a:rPr lang="en-US" sz="1400" b="1" dirty="0">
                <a:solidFill>
                  <a:schemeClr val="accent1"/>
                </a:solidFill>
                <a:latin typeface="Times New Roman" panose="02020603050405020304" pitchFamily="18" charset="0"/>
                <a:cs typeface="Times New Roman" panose="02020603050405020304" pitchFamily="18" charset="0"/>
              </a:rPr>
              <a:t>), with high potential for capitalization in circular design for eco-intelligent construction products;</a:t>
            </a:r>
          </a:p>
          <a:p>
            <a:pPr>
              <a:defRPr/>
            </a:pPr>
            <a:r>
              <a:rPr lang="en-US" sz="1400" b="1" dirty="0">
                <a:solidFill>
                  <a:schemeClr val="accent1"/>
                </a:solidFill>
                <a:latin typeface="Times New Roman" panose="02020603050405020304" pitchFamily="18" charset="0"/>
                <a:cs typeface="Times New Roman" panose="02020603050405020304" pitchFamily="18" charset="0"/>
              </a:rPr>
              <a:t>-	ADD-S: Additions Derived from Waste and Industrial Byproducts (inert / hydraulically latent / pozzolanic, etc.), and/or derived from Demolition and/or decommissioning of buildings;</a:t>
            </a:r>
          </a:p>
          <a:p>
            <a:pPr>
              <a:defRPr/>
            </a:pPr>
            <a:r>
              <a:rPr lang="en-US" sz="1400" b="1" dirty="0">
                <a:solidFill>
                  <a:schemeClr val="accent1"/>
                </a:solidFill>
                <a:latin typeface="Times New Roman" panose="02020603050405020304" pitchFamily="18" charset="0"/>
                <a:cs typeface="Times New Roman" panose="02020603050405020304" pitchFamily="18" charset="0"/>
              </a:rPr>
              <a:t>-	Eco-CCM: Eco-intelligent Composite Materials for Constructions, with advanced functionality (Eco-Composite Materials for Constructions);</a:t>
            </a:r>
          </a:p>
          <a:p>
            <a:pPr>
              <a:defRPr/>
            </a:pPr>
            <a:r>
              <a:rPr lang="en-US" sz="1400" b="1" dirty="0">
                <a:solidFill>
                  <a:schemeClr val="accent1"/>
                </a:solidFill>
                <a:latin typeface="Times New Roman" panose="02020603050405020304" pitchFamily="18" charset="0"/>
                <a:cs typeface="Times New Roman" panose="02020603050405020304" pitchFamily="18" charset="0"/>
              </a:rPr>
              <a:t>-	Eco-CP: Eco-intelligent Construction Products, with advanced functionality, made by using Eco-CCM (Eco-Construction Products)</a:t>
            </a:r>
          </a:p>
        </p:txBody>
      </p:sp>
      <p:sp>
        <p:nvSpPr>
          <p:cNvPr id="7" name="TextBox 10">
            <a:extLst>
              <a:ext uri="{FF2B5EF4-FFF2-40B4-BE49-F238E27FC236}">
                <a16:creationId xmlns:a16="http://schemas.microsoft.com/office/drawing/2014/main" id="{906F3AE8-6BC6-9288-DAA0-2FDBB71BA6F3}"/>
              </a:ext>
            </a:extLst>
          </p:cNvPr>
          <p:cNvSpPr txBox="1">
            <a:spLocks noChangeArrowheads="1"/>
          </p:cNvSpPr>
          <p:nvPr/>
        </p:nvSpPr>
        <p:spPr bwMode="auto">
          <a:xfrm>
            <a:off x="6297068" y="5439120"/>
            <a:ext cx="52826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a:lnSpc>
                <a:spcPct val="100000"/>
              </a:lnSpc>
              <a:spcBef>
                <a:spcPct val="0"/>
              </a:spcBef>
              <a:buSzTx/>
              <a:buFontTx/>
              <a:buNone/>
            </a:pPr>
            <a:r>
              <a:rPr lang="en-US" altLang="en-US" sz="1800" b="1" dirty="0">
                <a:latin typeface="Book Antiqua" panose="02040602050305030304" pitchFamily="18" charset="0"/>
              </a:rPr>
              <a:t>Extended Eco-CP Flowchart: </a:t>
            </a:r>
          </a:p>
          <a:p>
            <a:pPr algn="ctr">
              <a:lnSpc>
                <a:spcPct val="100000"/>
              </a:lnSpc>
              <a:spcBef>
                <a:spcPct val="0"/>
              </a:spcBef>
              <a:buSzTx/>
              <a:buFontTx/>
              <a:buNone/>
            </a:pPr>
            <a:r>
              <a:rPr lang="en-US" altLang="en-US" sz="1800" b="1" dirty="0">
                <a:latin typeface="Book Antiqua" panose="02040602050305030304" pitchFamily="18" charset="0"/>
              </a:rPr>
              <a:t>The logical scheme for structural implementation of specific project objectives associated to Axis II </a:t>
            </a:r>
            <a:endParaRPr lang="ro-RO" altLang="en-US" sz="1800" b="1" dirty="0">
              <a:latin typeface="Book Antiqua" panose="02040602050305030304" pitchFamily="18" charset="0"/>
            </a:endParaRPr>
          </a:p>
        </p:txBody>
      </p:sp>
    </p:spTree>
    <p:extLst>
      <p:ext uri="{BB962C8B-B14F-4D97-AF65-F5344CB8AC3E}">
        <p14:creationId xmlns:p14="http://schemas.microsoft.com/office/powerpoint/2010/main" val="246801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D81CD-9ECB-E4F2-C5E0-3BDE4DD2A612}"/>
            </a:ext>
          </a:extLst>
        </p:cNvPr>
        <p:cNvGrpSpPr/>
        <p:nvPr/>
      </p:nvGrpSpPr>
      <p:grpSpPr>
        <a:xfrm>
          <a:off x="0" y="0"/>
          <a:ext cx="0" cy="0"/>
          <a:chOff x="0" y="0"/>
          <a:chExt cx="0" cy="0"/>
        </a:xfrm>
      </p:grpSpPr>
      <p:sp>
        <p:nvSpPr>
          <p:cNvPr id="15" name="Dreptunghi 14">
            <a:extLst>
              <a:ext uri="{FF2B5EF4-FFF2-40B4-BE49-F238E27FC236}">
                <a16:creationId xmlns:a16="http://schemas.microsoft.com/office/drawing/2014/main" id="{B1B33386-4817-2341-316A-D5BF61061031}"/>
              </a:ext>
            </a:extLst>
          </p:cNvPr>
          <p:cNvSpPr/>
          <p:nvPr/>
        </p:nvSpPr>
        <p:spPr>
          <a:xfrm rot="5400000">
            <a:off x="5507312" y="185558"/>
            <a:ext cx="1194924" cy="1139884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reptunghi 12">
            <a:extLst>
              <a:ext uri="{FF2B5EF4-FFF2-40B4-BE49-F238E27FC236}">
                <a16:creationId xmlns:a16="http://schemas.microsoft.com/office/drawing/2014/main" id="{079CD798-79E4-88CC-BF03-E1806AE32154}"/>
              </a:ext>
            </a:extLst>
          </p:cNvPr>
          <p:cNvSpPr/>
          <p:nvPr/>
        </p:nvSpPr>
        <p:spPr>
          <a:xfrm rot="5400000">
            <a:off x="5351488" y="-1310664"/>
            <a:ext cx="1506571" cy="1139884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reptunghi 11">
            <a:extLst>
              <a:ext uri="{FF2B5EF4-FFF2-40B4-BE49-F238E27FC236}">
                <a16:creationId xmlns:a16="http://schemas.microsoft.com/office/drawing/2014/main" id="{74E8698B-92CA-C6FF-4600-8E234464333B}"/>
              </a:ext>
            </a:extLst>
          </p:cNvPr>
          <p:cNvSpPr/>
          <p:nvPr/>
        </p:nvSpPr>
        <p:spPr>
          <a:xfrm rot="5400000">
            <a:off x="5342714" y="-3023709"/>
            <a:ext cx="1506571" cy="1139884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tăText 9">
            <a:extLst>
              <a:ext uri="{FF2B5EF4-FFF2-40B4-BE49-F238E27FC236}">
                <a16:creationId xmlns:a16="http://schemas.microsoft.com/office/drawing/2014/main" id="{D966409F-20C9-51FD-5B9B-C19F19B3CCB3}"/>
              </a:ext>
            </a:extLst>
          </p:cNvPr>
          <p:cNvSpPr txBox="1"/>
          <p:nvPr/>
        </p:nvSpPr>
        <p:spPr>
          <a:xfrm>
            <a:off x="387803" y="1977160"/>
            <a:ext cx="11368768" cy="4555093"/>
          </a:xfrm>
          <a:prstGeom prst="rect">
            <a:avLst/>
          </a:prstGeom>
          <a:noFill/>
        </p:spPr>
        <p:txBody>
          <a:bodyPr wrap="square">
            <a:spAutoFit/>
          </a:bodyPr>
          <a:lstStyle>
            <a:defPPr>
              <a:defRPr lang="en-US"/>
            </a:defPPr>
            <a:lvl1pPr indent="0">
              <a:buNone/>
            </a:lvl1pPr>
          </a:lstStyle>
          <a:p>
            <a:pPr algn="just"/>
            <a:r>
              <a:rPr lang="en-US" altLang="en-US" sz="1900" dirty="0">
                <a:latin typeface="Book Antiqua" panose="02040602050305030304" pitchFamily="18" charset="0"/>
              </a:rPr>
              <a:t>Steelmaking slags such </a:t>
            </a:r>
            <a:r>
              <a:rPr lang="en-US" altLang="en-US" sz="1900">
                <a:latin typeface="Book Antiqua" panose="02040602050305030304" pitchFamily="18" charset="0"/>
              </a:rPr>
              <a:t>as Basic Oxygen Furnace Slag (BOF) and Electric Arc Furnace Slag </a:t>
            </a:r>
            <a:r>
              <a:rPr lang="en-US" altLang="en-US" sz="1900" dirty="0">
                <a:latin typeface="Book Antiqua" panose="02040602050305030304" pitchFamily="18" charset="0"/>
              </a:rPr>
              <a:t>(EAF) have gained increasing attention in the construction sector because they can substitute natural aggregates </a:t>
            </a:r>
            <a:r>
              <a:rPr lang="en-US" altLang="en-US" sz="1900">
                <a:latin typeface="Book Antiqua" panose="02040602050305030304" pitchFamily="18" charset="0"/>
              </a:rPr>
              <a:t>or represent supplementary cementitious material (SCM) in </a:t>
            </a:r>
            <a:r>
              <a:rPr lang="en-US" altLang="en-US" sz="1900" dirty="0">
                <a:latin typeface="Book Antiqua" panose="02040602050305030304" pitchFamily="18" charset="0"/>
              </a:rPr>
              <a:t>cement-based composites, thereby diverting an industrial by-product toward a high-value, sustainable application. </a:t>
            </a:r>
          </a:p>
          <a:p>
            <a:pPr algn="just"/>
            <a:endParaRPr lang="en-US" altLang="en-US" sz="1900" dirty="0">
              <a:latin typeface="Book Antiqua" panose="02040602050305030304" pitchFamily="18" charset="0"/>
            </a:endParaRPr>
          </a:p>
          <a:p>
            <a:pPr algn="just"/>
            <a:endParaRPr lang="en-US" altLang="en-US" sz="1900" dirty="0">
              <a:latin typeface="Book Antiqua" panose="02040602050305030304" pitchFamily="18" charset="0"/>
            </a:endParaRPr>
          </a:p>
          <a:p>
            <a:pPr algn="just"/>
            <a:r>
              <a:rPr lang="en-GB" sz="1900">
                <a:latin typeface="Book Antiqua" panose="02040602050305030304" pitchFamily="18" charset="0"/>
              </a:rPr>
              <a:t>The overall conclusions related to slag use in concrete production research indicate that not all SFS additions are identical and consequently, they should be categorized or qualified based on their intended purpose or use, especially when considering applications such as concrete, mortar, alkali-activated material, or soil stabilization.</a:t>
            </a:r>
          </a:p>
          <a:p>
            <a:pPr algn="just">
              <a:spcAft>
                <a:spcPts val="600"/>
              </a:spcAft>
            </a:pPr>
            <a:endParaRPr lang="en-US" altLang="en-US" sz="1900" dirty="0">
              <a:latin typeface="Book Antiqua" panose="02040602050305030304" pitchFamily="18" charset="0"/>
            </a:endParaRPr>
          </a:p>
          <a:p>
            <a:pPr algn="just"/>
            <a:r>
              <a:rPr lang="en-US" altLang="en-US" sz="1900">
                <a:latin typeface="Book Antiqua" panose="02040602050305030304" pitchFamily="18" charset="0"/>
              </a:rPr>
              <a:t>For EAF slag, its favourable physico-chemical characteristics allow it to replace natural coarse aggregates in concrete while delivering mechanical performance comparable to, or even better than, conventional mixtures. Several </a:t>
            </a:r>
            <a:r>
              <a:rPr lang="en-US" altLang="en-US" sz="1900" dirty="0">
                <a:latin typeface="Book Antiqua" panose="02040602050305030304" pitchFamily="18" charset="0"/>
              </a:rPr>
              <a:t>studies further report improvements in compressive strength and long-term durability when EAF slag is incorporated.</a:t>
            </a:r>
          </a:p>
        </p:txBody>
      </p:sp>
      <p:sp>
        <p:nvSpPr>
          <p:cNvPr id="5" name="Titlu 1">
            <a:extLst>
              <a:ext uri="{FF2B5EF4-FFF2-40B4-BE49-F238E27FC236}">
                <a16:creationId xmlns:a16="http://schemas.microsoft.com/office/drawing/2014/main" id="{540C8381-FFB4-63DC-1F42-3721CDAF4A82}"/>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Tree>
    <p:extLst>
      <p:ext uri="{BB962C8B-B14F-4D97-AF65-F5344CB8AC3E}">
        <p14:creationId xmlns:p14="http://schemas.microsoft.com/office/powerpoint/2010/main" val="2459939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EC5CE-1C98-AF42-5835-0D9355822ED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D5D2DEA9-121F-8621-00D0-CF6F0DEB37B5}"/>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
        <p:nvSpPr>
          <p:cNvPr id="3" name="Rectangle 6">
            <a:extLst>
              <a:ext uri="{FF2B5EF4-FFF2-40B4-BE49-F238E27FC236}">
                <a16:creationId xmlns:a16="http://schemas.microsoft.com/office/drawing/2014/main" id="{4B7778E0-FFF7-B006-461F-F6B85DA73C96}"/>
              </a:ext>
            </a:extLst>
          </p:cNvPr>
          <p:cNvSpPr txBox="1">
            <a:spLocks noChangeArrowheads="1"/>
          </p:cNvSpPr>
          <p:nvPr/>
        </p:nvSpPr>
        <p:spPr bwMode="auto">
          <a:xfrm>
            <a:off x="160284" y="1860699"/>
            <a:ext cx="11682190" cy="70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 typeface="Arial" panose="020B0604020202020204" pitchFamily="34" charset="0"/>
              <a:buNone/>
            </a:pPr>
            <a:r>
              <a:rPr lang="en-US" altLang="en-US" sz="2200" b="1">
                <a:solidFill>
                  <a:schemeClr val="accent3">
                    <a:lumMod val="50000"/>
                  </a:schemeClr>
                </a:solidFill>
                <a:latin typeface="Book Antiqua" panose="02040602050305030304" pitchFamily="18" charset="0"/>
              </a:rPr>
              <a:t>AdT 2: Steel Furnace slag (SFS): (Electric Arc Furnace (EAF) Slag and/or basic oxygen furnace (BOF) Slag) - (waste / by-product)</a:t>
            </a:r>
          </a:p>
          <a:p>
            <a:pPr algn="ctr" eaLnBrk="1" hangingPunct="1">
              <a:spcBef>
                <a:spcPct val="0"/>
              </a:spcBef>
              <a:buClrTx/>
              <a:buSzTx/>
              <a:buFont typeface="Arial" panose="020B0604020202020204" pitchFamily="34" charset="0"/>
              <a:buNone/>
            </a:pPr>
            <a:r>
              <a:rPr lang="en-US" altLang="en-US" sz="2200" b="1">
                <a:solidFill>
                  <a:schemeClr val="accent3">
                    <a:lumMod val="50000"/>
                  </a:schemeClr>
                </a:solidFill>
                <a:latin typeface="Book Antiqua" panose="02040602050305030304" pitchFamily="18" charset="0"/>
              </a:rPr>
              <a:t> </a:t>
            </a:r>
          </a:p>
        </p:txBody>
      </p:sp>
      <p:sp>
        <p:nvSpPr>
          <p:cNvPr id="6" name="TextBox 5">
            <a:extLst>
              <a:ext uri="{FF2B5EF4-FFF2-40B4-BE49-F238E27FC236}">
                <a16:creationId xmlns:a16="http://schemas.microsoft.com/office/drawing/2014/main" id="{7CA2529B-D616-F885-A191-076158F8CC16}"/>
              </a:ext>
            </a:extLst>
          </p:cNvPr>
          <p:cNvSpPr txBox="1"/>
          <p:nvPr/>
        </p:nvSpPr>
        <p:spPr>
          <a:xfrm>
            <a:off x="457201" y="5693881"/>
            <a:ext cx="5108712" cy="923925"/>
          </a:xfrm>
          <a:prstGeom prst="rect">
            <a:avLst/>
          </a:prstGeom>
          <a:noFill/>
        </p:spPr>
        <p:txBody>
          <a:bodyPr wrap="square">
            <a:spAutoFit/>
          </a:bodyPr>
          <a:lstStyle/>
          <a:p>
            <a:pPr algn="just">
              <a:defRPr/>
            </a:pPr>
            <a:r>
              <a:rPr lang="en-US" dirty="0">
                <a:latin typeface="Times New Roman" panose="02020603050405020304" pitchFamily="18" charset="0"/>
                <a:cs typeface="Times New Roman" panose="02020603050405020304" pitchFamily="18" charset="0"/>
              </a:rPr>
              <a:t>As potential slag source is considered the Steel mill slag dump from </a:t>
            </a:r>
            <a:r>
              <a:rPr lang="en-US" dirty="0" err="1">
                <a:latin typeface="Times New Roman" panose="02020603050405020304" pitchFamily="18" charset="0"/>
                <a:cs typeface="Times New Roman" panose="02020603050405020304" pitchFamily="18" charset="0"/>
              </a:rPr>
              <a:t>Reşita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Terova</a:t>
            </a:r>
            <a:r>
              <a:rPr lang="en-US" dirty="0">
                <a:latin typeface="Times New Roman" panose="02020603050405020304" pitchFamily="18" charset="0"/>
                <a:cs typeface="Times New Roman" panose="02020603050405020304" pitchFamily="18" charset="0"/>
              </a:rPr>
              <a:t> area, </a:t>
            </a:r>
            <a:r>
              <a:rPr lang="en-US" dirty="0" err="1">
                <a:latin typeface="Times New Roman" panose="02020603050405020304" pitchFamily="18" charset="0"/>
                <a:cs typeface="Times New Roman" panose="02020603050405020304" pitchFamily="18" charset="0"/>
              </a:rPr>
              <a:t>Caraş</a:t>
            </a:r>
            <a:r>
              <a:rPr lang="en-US" dirty="0">
                <a:latin typeface="Times New Roman" panose="02020603050405020304" pitchFamily="18" charset="0"/>
                <a:cs typeface="Times New Roman" panose="02020603050405020304" pitchFamily="18" charset="0"/>
              </a:rPr>
              <a:t>-Severin county) – EAF Slag.</a:t>
            </a:r>
            <a:endParaRPr lang="ro-RO" dirty="0">
              <a:latin typeface="Times New Roman" panose="02020603050405020304" pitchFamily="18" charset="0"/>
              <a:cs typeface="Times New Roman" panose="02020603050405020304" pitchFamily="18" charset="0"/>
            </a:endParaRPr>
          </a:p>
        </p:txBody>
      </p:sp>
      <p:pic>
        <p:nvPicPr>
          <p:cNvPr id="9" name="Picture 1">
            <a:extLst>
              <a:ext uri="{FF2B5EF4-FFF2-40B4-BE49-F238E27FC236}">
                <a16:creationId xmlns:a16="http://schemas.microsoft.com/office/drawing/2014/main" id="{2FC23C82-979C-20D1-C874-8688626D84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284" y="2580532"/>
            <a:ext cx="4391992" cy="256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3CD75BB9-2F05-2874-5F6E-F7662920697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08735" y="2580532"/>
            <a:ext cx="4209536" cy="207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3527C158-2F89-BF01-C654-4516AAA1393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23590" y="4392131"/>
            <a:ext cx="3418884"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311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25063-F5DB-3F76-3D89-F0E49049E17F}"/>
            </a:ext>
          </a:extLst>
        </p:cNvPr>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6C844EC2-AACA-D31C-4C79-A16B9E5CDDB7}"/>
              </a:ext>
            </a:extLst>
          </p:cNvPr>
          <p:cNvSpPr>
            <a:spLocks noGrp="1"/>
          </p:cNvSpPr>
          <p:nvPr>
            <p:ph idx="1"/>
          </p:nvPr>
        </p:nvSpPr>
        <p:spPr>
          <a:xfrm>
            <a:off x="99391" y="1849361"/>
            <a:ext cx="11924121" cy="970710"/>
          </a:xfrm>
        </p:spPr>
        <p:txBody>
          <a:bodyPr>
            <a:noAutofit/>
          </a:bodyPr>
          <a:lstStyle/>
          <a:p>
            <a:pPr marL="0" indent="0" algn="just">
              <a:buNone/>
            </a:pPr>
            <a:r>
              <a:rPr lang="en-US" b="1">
                <a:solidFill>
                  <a:sysClr val="windowText" lastClr="000000"/>
                </a:solidFill>
                <a:latin typeface="Book Antiqua" panose="02040602050305030304" pitchFamily="18" charset="0"/>
              </a:rPr>
              <a:t>The major goal of this experimental study is to evaluate the opportunity to capitalize on the targeted addition (AdT), namely the EAF slag derived from local industries from the Romanian Western Region (Caraș-Severin County) in cement-based materials for constructions.</a:t>
            </a:r>
          </a:p>
        </p:txBody>
      </p:sp>
      <p:pic>
        <p:nvPicPr>
          <p:cNvPr id="8" name="Picture 1">
            <a:extLst>
              <a:ext uri="{FF2B5EF4-FFF2-40B4-BE49-F238E27FC236}">
                <a16:creationId xmlns:a16="http://schemas.microsoft.com/office/drawing/2014/main" id="{388BBEE0-BB82-92AF-5DFF-E520BC45B737}"/>
              </a:ext>
            </a:extLst>
          </p:cNvPr>
          <p:cNvPicPr>
            <a:picLocks noChangeAspect="1"/>
          </p:cNvPicPr>
          <p:nvPr/>
        </p:nvPicPr>
        <p:blipFill>
          <a:blip r:embed="rId2"/>
          <a:stretch>
            <a:fillRect/>
          </a:stretch>
        </p:blipFill>
        <p:spPr>
          <a:xfrm>
            <a:off x="963556" y="4965855"/>
            <a:ext cx="1713319" cy="1432900"/>
          </a:xfrm>
          <a:prstGeom prst="rect">
            <a:avLst/>
          </a:prstGeom>
          <a:ln>
            <a:noFill/>
          </a:ln>
          <a:effectLst>
            <a:outerShdw blurRad="190500" algn="tl" rotWithShape="0">
              <a:srgbClr val="000000">
                <a:alpha val="70000"/>
              </a:srgbClr>
            </a:outerShdw>
          </a:effectLst>
        </p:spPr>
      </p:pic>
      <p:sp>
        <p:nvSpPr>
          <p:cNvPr id="9" name="Săgeată: dreapta vărgată 8">
            <a:extLst>
              <a:ext uri="{FF2B5EF4-FFF2-40B4-BE49-F238E27FC236}">
                <a16:creationId xmlns:a16="http://schemas.microsoft.com/office/drawing/2014/main" id="{AE3C66E7-3AE4-E9AC-E14C-63CC3AF92888}"/>
              </a:ext>
            </a:extLst>
          </p:cNvPr>
          <p:cNvSpPr/>
          <p:nvPr/>
        </p:nvSpPr>
        <p:spPr>
          <a:xfrm>
            <a:off x="3118392" y="5154346"/>
            <a:ext cx="1256818" cy="1028700"/>
          </a:xfrm>
          <a:prstGeom prst="stripedRightArrow">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tăText 9">
            <a:extLst>
              <a:ext uri="{FF2B5EF4-FFF2-40B4-BE49-F238E27FC236}">
                <a16:creationId xmlns:a16="http://schemas.microsoft.com/office/drawing/2014/main" id="{D9771BAF-414C-42FB-4148-08832C8CA082}"/>
              </a:ext>
            </a:extLst>
          </p:cNvPr>
          <p:cNvSpPr txBox="1"/>
          <p:nvPr/>
        </p:nvSpPr>
        <p:spPr>
          <a:xfrm>
            <a:off x="1156572" y="6314481"/>
            <a:ext cx="1327286" cy="526590"/>
          </a:xfrm>
          <a:prstGeom prst="rect">
            <a:avLst/>
          </a:prstGeom>
        </p:spPr>
        <p:txBody>
          <a:bodyPr vert="horz" lIns="91440" tIns="45720" rIns="91440" bIns="45720" rtlCol="0" anchor="ctr">
            <a:normAutofit/>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GB" sz="1200">
                <a:latin typeface="Book Antiqua" panose="02040602050305030304" pitchFamily="18" charset="0"/>
              </a:rPr>
              <a:t>Natural Sand (S)</a:t>
            </a:r>
            <a:endParaRPr lang="en-US" sz="1200" dirty="0">
              <a:latin typeface="Book Antiqua" panose="02040602050305030304" pitchFamily="18" charset="0"/>
            </a:endParaRPr>
          </a:p>
        </p:txBody>
      </p:sp>
      <p:sp>
        <p:nvSpPr>
          <p:cNvPr id="11" name="CasetăText 10">
            <a:extLst>
              <a:ext uri="{FF2B5EF4-FFF2-40B4-BE49-F238E27FC236}">
                <a16:creationId xmlns:a16="http://schemas.microsoft.com/office/drawing/2014/main" id="{012B26E7-0255-CE3E-B765-47A2DC814FAA}"/>
              </a:ext>
            </a:extLst>
          </p:cNvPr>
          <p:cNvSpPr txBox="1"/>
          <p:nvPr/>
        </p:nvSpPr>
        <p:spPr>
          <a:xfrm>
            <a:off x="4184226" y="6138527"/>
            <a:ext cx="3211273" cy="837781"/>
          </a:xfrm>
          <a:prstGeom prst="rect">
            <a:avLst/>
          </a:prstGeom>
        </p:spPr>
        <p:txBody>
          <a:bodyPr vert="horz" lIns="91440" tIns="45720" rIns="91440" bIns="45720" rtlCol="0" anchor="ctr">
            <a:normAutofit/>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lgn="ctr"/>
            <a:r>
              <a:rPr lang="en-GB"/>
              <a:t>   </a:t>
            </a:r>
            <a:r>
              <a:rPr lang="en-GB" sz="1200">
                <a:latin typeface="Book Antiqua" panose="02040602050305030304" pitchFamily="18" charset="0"/>
              </a:rPr>
              <a:t>Selected AdT: RS1 (</a:t>
            </a:r>
            <a:r>
              <a:rPr lang="en-US" sz="1200">
                <a:latin typeface="Book Antiqua" panose="02040602050305030304" pitchFamily="18" charset="0"/>
              </a:rPr>
              <a:t>derived from the aggregate crushing line, Caraș-Severin County</a:t>
            </a:r>
            <a:endParaRPr lang="en-US" sz="1200" dirty="0">
              <a:latin typeface="Book Antiqua" panose="02040602050305030304" pitchFamily="18" charset="0"/>
            </a:endParaRPr>
          </a:p>
        </p:txBody>
      </p:sp>
      <p:sp>
        <p:nvSpPr>
          <p:cNvPr id="7" name="CasetăText 10">
            <a:extLst>
              <a:ext uri="{FF2B5EF4-FFF2-40B4-BE49-F238E27FC236}">
                <a16:creationId xmlns:a16="http://schemas.microsoft.com/office/drawing/2014/main" id="{EDA13B68-CC65-6FA8-343B-3D28A5CF9DBF}"/>
              </a:ext>
            </a:extLst>
          </p:cNvPr>
          <p:cNvSpPr txBox="1"/>
          <p:nvPr/>
        </p:nvSpPr>
        <p:spPr>
          <a:xfrm>
            <a:off x="8709834" y="6372842"/>
            <a:ext cx="2245114" cy="603466"/>
          </a:xfrm>
          <a:prstGeom prst="rect">
            <a:avLst/>
          </a:prstGeom>
        </p:spPr>
        <p:txBody>
          <a:bodyPr vert="horz" lIns="91440" tIns="45720" rIns="91440" bIns="45720" rtlCol="0" anchor="ctr">
            <a:noAutofit/>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lgn="ctr"/>
            <a:r>
              <a:rPr lang="en-US" sz="1200" dirty="0">
                <a:latin typeface="Book Antiqua" panose="02040602050305030304" pitchFamily="18" charset="0"/>
              </a:rPr>
              <a:t>Cement-based </a:t>
            </a:r>
            <a:r>
              <a:rPr lang="en-US" sz="1200">
                <a:latin typeface="Book Antiqua" panose="02040602050305030304" pitchFamily="18" charset="0"/>
              </a:rPr>
              <a:t>Composition RS1 </a:t>
            </a:r>
            <a:r>
              <a:rPr lang="en-US" sz="1200" dirty="0">
                <a:latin typeface="Book Antiqua" panose="02040602050305030304" pitchFamily="18" charset="0"/>
              </a:rPr>
              <a:t>Substitutions</a:t>
            </a:r>
          </a:p>
        </p:txBody>
      </p:sp>
      <p:pic>
        <p:nvPicPr>
          <p:cNvPr id="12" name="Picture 2">
            <a:extLst>
              <a:ext uri="{FF2B5EF4-FFF2-40B4-BE49-F238E27FC236}">
                <a16:creationId xmlns:a16="http://schemas.microsoft.com/office/drawing/2014/main" id="{C1AC7FBA-3C67-A3C3-CB1A-FC22AC6FDE73}"/>
              </a:ext>
            </a:extLst>
          </p:cNvPr>
          <p:cNvPicPr>
            <a:picLocks noChangeAspect="1" noChangeArrowheads="1"/>
          </p:cNvPicPr>
          <p:nvPr/>
        </p:nvPicPr>
        <p:blipFill>
          <a:blip r:embed="rId3"/>
          <a:srcRect/>
          <a:stretch>
            <a:fillRect/>
          </a:stretch>
        </p:blipFill>
        <p:spPr bwMode="auto">
          <a:xfrm rot="5400000">
            <a:off x="9054162" y="4673862"/>
            <a:ext cx="1556458" cy="1989669"/>
          </a:xfrm>
          <a:prstGeom prst="rect">
            <a:avLst/>
          </a:prstGeom>
          <a:ln>
            <a:noFill/>
          </a:ln>
          <a:effectLst>
            <a:outerShdw blurRad="190500" algn="tl" rotWithShape="0">
              <a:srgbClr val="000000">
                <a:alpha val="70000"/>
              </a:srgbClr>
            </a:outerShdw>
          </a:effectLst>
        </p:spPr>
      </p:pic>
      <p:sp>
        <p:nvSpPr>
          <p:cNvPr id="13" name="Săgeată: dreapta vărgată 8">
            <a:extLst>
              <a:ext uri="{FF2B5EF4-FFF2-40B4-BE49-F238E27FC236}">
                <a16:creationId xmlns:a16="http://schemas.microsoft.com/office/drawing/2014/main" id="{70301190-EE66-F575-280C-E1E044BE54FC}"/>
              </a:ext>
            </a:extLst>
          </p:cNvPr>
          <p:cNvSpPr/>
          <p:nvPr/>
        </p:nvSpPr>
        <p:spPr>
          <a:xfrm>
            <a:off x="7246904" y="5123158"/>
            <a:ext cx="1256818" cy="1028700"/>
          </a:xfrm>
          <a:prstGeom prst="stripedRightArrow">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u 1">
            <a:extLst>
              <a:ext uri="{FF2B5EF4-FFF2-40B4-BE49-F238E27FC236}">
                <a16:creationId xmlns:a16="http://schemas.microsoft.com/office/drawing/2014/main" id="{4A45206F-B14F-CF0B-25EF-97EB3A5F9CFB}"/>
              </a:ext>
            </a:extLst>
          </p:cNvPr>
          <p:cNvSpPr>
            <a:spLocks noGrp="1"/>
          </p:cNvSpPr>
          <p:nvPr>
            <p:ph type="title"/>
          </p:nvPr>
        </p:nvSpPr>
        <p:spPr>
          <a:xfrm>
            <a:off x="581025" y="701675"/>
            <a:ext cx="11029950" cy="1014413"/>
          </a:xfrm>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a:t>
            </a:r>
            <a:br>
              <a:rPr lang="en-US" b="1">
                <a:latin typeface="Book Antiqua" panose="02040602050305030304" pitchFamily="18" charset="0"/>
              </a:rPr>
            </a:br>
            <a:r>
              <a:rPr lang="en-US" b="1" cap="none">
                <a:latin typeface="Book Antiqua" panose="02040602050305030304" pitchFamily="18" charset="0"/>
              </a:rPr>
              <a:t>General approach of the experimental study</a:t>
            </a:r>
            <a:endParaRPr lang="en-US" b="1" dirty="0">
              <a:latin typeface="Book Antiqua" panose="02040602050305030304" pitchFamily="18" charset="0"/>
            </a:endParaRPr>
          </a:p>
        </p:txBody>
      </p:sp>
      <p:pic>
        <p:nvPicPr>
          <p:cNvPr id="4" name="Picture 3">
            <a:extLst>
              <a:ext uri="{FF2B5EF4-FFF2-40B4-BE49-F238E27FC236}">
                <a16:creationId xmlns:a16="http://schemas.microsoft.com/office/drawing/2014/main" id="{EB8A83E6-A76B-CC01-2EFB-5B4287EA2512}"/>
              </a:ext>
            </a:extLst>
          </p:cNvPr>
          <p:cNvPicPr>
            <a:picLocks noChangeAspect="1"/>
          </p:cNvPicPr>
          <p:nvPr/>
        </p:nvPicPr>
        <p:blipFill>
          <a:blip r:embed="rId4"/>
          <a:stretch>
            <a:fillRect/>
          </a:stretch>
        </p:blipFill>
        <p:spPr>
          <a:xfrm>
            <a:off x="4855024" y="4824637"/>
            <a:ext cx="1869675" cy="1432900"/>
          </a:xfrm>
          <a:prstGeom prst="rect">
            <a:avLst/>
          </a:prstGeom>
        </p:spPr>
      </p:pic>
      <p:sp>
        <p:nvSpPr>
          <p:cNvPr id="14" name="CasetăText 20">
            <a:extLst>
              <a:ext uri="{FF2B5EF4-FFF2-40B4-BE49-F238E27FC236}">
                <a16:creationId xmlns:a16="http://schemas.microsoft.com/office/drawing/2014/main" id="{D14CDC38-CF07-B2F3-AA78-0571A3DEA7B8}"/>
              </a:ext>
            </a:extLst>
          </p:cNvPr>
          <p:cNvSpPr txBox="1"/>
          <p:nvPr/>
        </p:nvSpPr>
        <p:spPr>
          <a:xfrm>
            <a:off x="258418" y="2731457"/>
            <a:ext cx="11658599" cy="2046714"/>
          </a:xfrm>
          <a:prstGeom prst="rect">
            <a:avLst/>
          </a:prstGeom>
          <a:noFill/>
        </p:spPr>
        <p:txBody>
          <a:bodyPr wrap="square">
            <a:spAutoFit/>
          </a:bodyPr>
          <a:lstStyle>
            <a:defPPr>
              <a:defRPr lang="en-US"/>
            </a:defPPr>
            <a:lvl1pPr indent="0">
              <a:buNone/>
            </a:lvl1pPr>
          </a:lstStyle>
          <a:p>
            <a:pPr algn="just">
              <a:spcAft>
                <a:spcPts val="600"/>
              </a:spcAft>
            </a:pPr>
            <a:r>
              <a:rPr lang="en-US" altLang="en-US" sz="1600">
                <a:latin typeface="Book Antiqua" panose="02040602050305030304" pitchFamily="18" charset="0"/>
              </a:rPr>
              <a:t>The </a:t>
            </a:r>
            <a:r>
              <a:rPr lang="en-US" altLang="en-US" sz="1600" dirty="0">
                <a:latin typeface="Book Antiqua" panose="02040602050305030304" pitchFamily="18" charset="0"/>
              </a:rPr>
              <a:t>mineral waste particularly used for the study is abbreviated as </a:t>
            </a:r>
            <a:r>
              <a:rPr lang="en-US" altLang="en-US" sz="1600" b="1" i="1" dirty="0">
                <a:latin typeface="Book Antiqua" panose="02040602050305030304" pitchFamily="18" charset="0"/>
              </a:rPr>
              <a:t>RS1</a:t>
            </a:r>
            <a:r>
              <a:rPr lang="en-US" altLang="en-US" sz="1600" dirty="0">
                <a:latin typeface="Book Antiqua" panose="02040602050305030304" pitchFamily="18" charset="0"/>
              </a:rPr>
              <a:t>, representing the </a:t>
            </a:r>
            <a:r>
              <a:rPr lang="en-US" altLang="en-US" sz="1600" b="1" dirty="0" err="1">
                <a:latin typeface="Book Antiqua" panose="02040602050305030304" pitchFamily="18" charset="0"/>
              </a:rPr>
              <a:t>Reșita</a:t>
            </a:r>
            <a:r>
              <a:rPr lang="en-US" altLang="en-US" sz="1600" b="1" dirty="0">
                <a:latin typeface="Book Antiqua" panose="02040602050305030304" pitchFamily="18" charset="0"/>
              </a:rPr>
              <a:t> EAF slag </a:t>
            </a:r>
            <a:r>
              <a:rPr lang="en-US" altLang="en-US" sz="1600" dirty="0">
                <a:latin typeface="Book Antiqua" panose="02040602050305030304" pitchFamily="18" charset="0"/>
              </a:rPr>
              <a:t>of granular class </a:t>
            </a:r>
            <a:r>
              <a:rPr lang="en-US" altLang="en-US" sz="1600">
                <a:latin typeface="Book Antiqua" panose="02040602050305030304" pitchFamily="18" charset="0"/>
              </a:rPr>
              <a:t>0/4.</a:t>
            </a:r>
            <a:endParaRPr lang="en-US" altLang="en-US" sz="1600" dirty="0">
              <a:latin typeface="Book Antiqua" panose="02040602050305030304" pitchFamily="18" charset="0"/>
            </a:endParaRPr>
          </a:p>
          <a:p>
            <a:pPr algn="just">
              <a:spcAft>
                <a:spcPts val="600"/>
              </a:spcAft>
            </a:pPr>
            <a:r>
              <a:rPr lang="en-US" altLang="en-US" sz="1600">
                <a:latin typeface="Book Antiqua" panose="02040602050305030304" pitchFamily="18" charset="0"/>
              </a:rPr>
              <a:t>The </a:t>
            </a:r>
            <a:r>
              <a:rPr lang="en-US" altLang="en-US" sz="1600" dirty="0">
                <a:latin typeface="Book Antiqua" panose="02040602050305030304" pitchFamily="18" charset="0"/>
              </a:rPr>
              <a:t>applied procedure consists in </a:t>
            </a:r>
            <a:r>
              <a:rPr lang="en-US" altLang="en-US" sz="1600" b="1" dirty="0">
                <a:latin typeface="Book Antiqua" panose="02040602050305030304" pitchFamily="18" charset="0"/>
              </a:rPr>
              <a:t>developing of regular mortar mixes</a:t>
            </a:r>
            <a:r>
              <a:rPr lang="en-US" altLang="en-US" sz="1600" dirty="0">
                <a:latin typeface="Book Antiqua" panose="02040602050305030304" pitchFamily="18" charset="0"/>
              </a:rPr>
              <a:t>, References (R) and also test mortars, RS1 mortars, developed by using RS1 addition</a:t>
            </a:r>
            <a:r>
              <a:rPr lang="en-US" altLang="en-US" sz="1600">
                <a:latin typeface="Book Antiqua" panose="02040602050305030304" pitchFamily="18" charset="0"/>
              </a:rPr>
              <a:t>. </a:t>
            </a:r>
            <a:endParaRPr lang="en-US" altLang="en-US" sz="1600" dirty="0">
              <a:latin typeface="Book Antiqua" panose="02040602050305030304" pitchFamily="18" charset="0"/>
            </a:endParaRPr>
          </a:p>
          <a:p>
            <a:pPr algn="just">
              <a:spcAft>
                <a:spcPts val="600"/>
              </a:spcAft>
            </a:pPr>
            <a:r>
              <a:rPr lang="en-US" altLang="en-US" sz="1600" dirty="0">
                <a:latin typeface="Book Antiqua" panose="02040602050305030304" pitchFamily="18" charset="0"/>
              </a:rPr>
              <a:t>The References (R) mortars represent usual cementitious mixes (mortars) of aggregate (sand), binder (cement) and water</a:t>
            </a:r>
            <a:r>
              <a:rPr lang="en-US" altLang="en-US" sz="1600">
                <a:latin typeface="Book Antiqua" panose="02040602050305030304" pitchFamily="18" charset="0"/>
              </a:rPr>
              <a:t>. </a:t>
            </a:r>
            <a:endParaRPr lang="en-US" altLang="en-US" sz="1600" dirty="0">
              <a:latin typeface="Book Antiqua" panose="02040602050305030304" pitchFamily="18" charset="0"/>
            </a:endParaRPr>
          </a:p>
          <a:p>
            <a:pPr algn="just">
              <a:spcAft>
                <a:spcPts val="600"/>
              </a:spcAft>
            </a:pPr>
            <a:r>
              <a:rPr lang="en-US" altLang="en-US" sz="1600" dirty="0">
                <a:latin typeface="Book Antiqua" panose="02040602050305030304" pitchFamily="18" charset="0"/>
              </a:rPr>
              <a:t>The </a:t>
            </a:r>
            <a:r>
              <a:rPr lang="en-US" altLang="en-US" sz="1600" b="1" i="1" dirty="0">
                <a:latin typeface="Book Antiqua" panose="02040602050305030304" pitchFamily="18" charset="0"/>
              </a:rPr>
              <a:t>RS1 test mortars are produced by considering the RS1 addition as a partial substitute for sand in the reference (R)</a:t>
            </a:r>
            <a:r>
              <a:rPr lang="en-US" altLang="en-US" sz="1600" dirty="0">
                <a:latin typeface="Book Antiqua" panose="02040602050305030304" pitchFamily="18" charset="0"/>
              </a:rPr>
              <a:t>, aiming to fast evaluate the elementary compatibility of the RS1 material with the cementitious matrix and thus, the viability of the research direction.</a:t>
            </a:r>
          </a:p>
        </p:txBody>
      </p:sp>
    </p:spTree>
    <p:extLst>
      <p:ext uri="{BB962C8B-B14F-4D97-AF65-F5344CB8AC3E}">
        <p14:creationId xmlns:p14="http://schemas.microsoft.com/office/powerpoint/2010/main" val="281181406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b7fce66-bf2d-46b5-b59a-9f0018501bcd}" enabled="1" method="Standard" siteId="{f8a213d2-8f6c-400d-9e74-4e8b475316c6}" contentBits="0" removed="0"/>
</clbl:labelList>
</file>

<file path=docProps/app.xml><?xml version="1.0" encoding="utf-8"?>
<Properties xmlns="http://schemas.openxmlformats.org/officeDocument/2006/extended-properties" xmlns:vt="http://schemas.openxmlformats.org/officeDocument/2006/docPropsVTypes">
  <Template>TM03457464[[fn=Dividend]]</Template>
  <TotalTime>1254</TotalTime>
  <Words>3291</Words>
  <Application>Microsoft Office PowerPoint</Application>
  <PresentationFormat>Widescreen</PresentationFormat>
  <Paragraphs>271</Paragraphs>
  <Slides>28</Slides>
  <Notes>19</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28</vt:i4>
      </vt:variant>
    </vt:vector>
  </HeadingPairs>
  <TitlesOfParts>
    <vt:vector size="38" baseType="lpstr">
      <vt:lpstr>Arial</vt:lpstr>
      <vt:lpstr>Book Antiqua</vt:lpstr>
      <vt:lpstr>Calibri</vt:lpstr>
      <vt:lpstr>Gill Sans MT</vt:lpstr>
      <vt:lpstr>Symbol</vt:lpstr>
      <vt:lpstr>Tahoma</vt:lpstr>
      <vt:lpstr>Times New Roman</vt:lpstr>
      <vt:lpstr>Wingdings</vt:lpstr>
      <vt:lpstr>Wingdings 2</vt:lpstr>
      <vt:lpstr>Dividend</vt:lpstr>
      <vt:lpstr>INTEGRATING STEEL FURNACE SLAGS (SFS) WASTE AS AGGREGATE SUBSTITUTION IN CEMENT-BASED MATERIALS AND PRODUCTS FOR CONSTRUCTION INDUSTRY</vt:lpstr>
      <vt:lpstr>PowerPoint-presentasjon</vt:lpstr>
      <vt:lpstr>I. INTRODUCTION</vt:lpstr>
      <vt:lpstr>I. INTRODUCTION</vt:lpstr>
      <vt:lpstr>I. INTRODUCTION</vt:lpstr>
      <vt:lpstr>I. INTRODUCTION</vt:lpstr>
      <vt:lpstr>I. INTRODUCTION</vt:lpstr>
      <vt:lpstr>I. INTRODUCTION</vt:lpstr>
      <vt:lpstr>II. MATERIAL AND METHODS General approach of the experimental study</vt:lpstr>
      <vt:lpstr>II. MATERIAL AND METHODS  Raw materials</vt:lpstr>
      <vt:lpstr>II. MATERIAL AND METHODS  Raw Materials Evaluation</vt:lpstr>
      <vt:lpstr>II. MATERIAL AND METHODS  Mix proportion and specimen preparation</vt:lpstr>
      <vt:lpstr>II. MATERIAL AND METHODS  Mix proportion and specimen preparation</vt:lpstr>
      <vt:lpstr>III. RESULTS AND DISCUSSIONS  1. Extended compatibility evaluation Fresh state evaluation of the RS1 mixes</vt:lpstr>
      <vt:lpstr>III. RESULTS AND DISCUSSIONS  1. Extended compatibility evaluation Fresh state evaluation of the RS1 mixes</vt:lpstr>
      <vt:lpstr>III. RESULTS AND DISCUSSIONS  1. Extended compatibility evaluation Fresh state evaluation of the RS1 mixes</vt:lpstr>
      <vt:lpstr>III. RESULTS AND DISCUSSIONS  1. Extended compatibility evaluation Mechanical performance of the RS mixes</vt:lpstr>
      <vt:lpstr>III. RESULTS AND DISCUSSIONS 1. Extended compatibility evaluation Mechanical performance of the SG mixes</vt:lpstr>
      <vt:lpstr>II. MATERIAL AND METHODS: 3. Durability evaluation Freeze-thaw resistance</vt:lpstr>
      <vt:lpstr>III. RESULTS AND DISCUSSIONS 3. Durability evaluation Freeze-thaw resistance</vt:lpstr>
      <vt:lpstr>III. RESULTS AND DISCUSSIONS 3. Durability evaluation Freeze-thaw resistance</vt:lpstr>
      <vt:lpstr>III. RESULTS AND DISCUSSIONS 3. Durability evaluation Freeze-thaw resistance</vt:lpstr>
      <vt:lpstr>III. RESULTS AND DISCUSSIONS 3. Durability evaluation Freeze-thaw resistance</vt:lpstr>
      <vt:lpstr>III. RESULTS AND DISCUSSIONS 3. Durability evaluation Freeze-thaw resistance</vt:lpstr>
      <vt:lpstr> IV. CONCLUSIONS: </vt:lpstr>
      <vt:lpstr> IV. CONCLUSIONS and future perspectives </vt:lpstr>
      <vt:lpstr> IV. CONCLUSIONS and future perspectives </vt:lpstr>
      <vt:lpstr> IV. CONCLUSIONS and future perspectives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Ana Vasile</dc:creator>
  <cp:lastModifiedBy>Vanessa Grace Ochon Booc</cp:lastModifiedBy>
  <cp:revision>33</cp:revision>
  <dcterms:created xsi:type="dcterms:W3CDTF">2025-05-26T06:06:14Z</dcterms:created>
  <dcterms:modified xsi:type="dcterms:W3CDTF">2025-06-13T07:13:30Z</dcterms:modified>
</cp:coreProperties>
</file>