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4" r:id="rId2"/>
    <p:sldId id="268" r:id="rId3"/>
    <p:sldId id="807" r:id="rId4"/>
    <p:sldId id="809" r:id="rId5"/>
    <p:sldId id="276" r:id="rId6"/>
    <p:sldId id="808" r:id="rId7"/>
    <p:sldId id="822" r:id="rId8"/>
    <p:sldId id="811" r:id="rId9"/>
    <p:sldId id="812" r:id="rId10"/>
    <p:sldId id="813" r:id="rId11"/>
    <p:sldId id="815" r:id="rId12"/>
    <p:sldId id="816" r:id="rId13"/>
    <p:sldId id="814" r:id="rId14"/>
    <p:sldId id="818" r:id="rId15"/>
    <p:sldId id="819" r:id="rId16"/>
    <p:sldId id="821" r:id="rId17"/>
    <p:sldId id="820" r:id="rId18"/>
    <p:sldId id="275" r:id="rId19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0276A8-ADA7-4570-9101-9FC746D2B709}">
          <p14:sldIdLst>
            <p14:sldId id="274"/>
            <p14:sldId id="268"/>
          </p14:sldIdLst>
        </p14:section>
        <p14:section name="Untitled Section" id="{D1D7C964-3092-41EF-8BEF-60A031799B4D}">
          <p14:sldIdLst>
            <p14:sldId id="807"/>
            <p14:sldId id="809"/>
            <p14:sldId id="276"/>
            <p14:sldId id="808"/>
            <p14:sldId id="822"/>
            <p14:sldId id="811"/>
            <p14:sldId id="812"/>
            <p14:sldId id="813"/>
            <p14:sldId id="815"/>
            <p14:sldId id="816"/>
            <p14:sldId id="814"/>
            <p14:sldId id="818"/>
            <p14:sldId id="819"/>
            <p14:sldId id="821"/>
            <p14:sldId id="820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86" userDrawn="1">
          <p15:clr>
            <a:srgbClr val="A4A3A4"/>
          </p15:clr>
        </p15:guide>
        <p15:guide id="3" pos="5065" userDrawn="1">
          <p15:clr>
            <a:srgbClr val="A4A3A4"/>
          </p15:clr>
        </p15:guide>
        <p15:guide id="4" pos="4520" userDrawn="1">
          <p15:clr>
            <a:srgbClr val="A4A3A4"/>
          </p15:clr>
        </p15:guide>
        <p15:guide id="5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F41"/>
    <a:srgbClr val="020E50"/>
    <a:srgbClr val="EBE4D9"/>
    <a:srgbClr val="F7931D"/>
    <a:srgbClr val="9BBFE5"/>
    <a:srgbClr val="656794"/>
    <a:srgbClr val="15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2C16F-A54C-4204-84FB-21D7C5DA7922}" v="8" dt="2025-06-11T05:01:54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3148"/>
  </p:normalViewPr>
  <p:slideViewPr>
    <p:cSldViewPr snapToGrid="0" snapToObjects="1" showGuides="1">
      <p:cViewPr varScale="1">
        <p:scale>
          <a:sx n="63" d="100"/>
          <a:sy n="63" d="100"/>
        </p:scale>
        <p:origin x="272" y="56"/>
      </p:cViewPr>
      <p:guideLst>
        <p:guide orient="horz" pos="2160"/>
        <p:guide pos="5586"/>
        <p:guide pos="5065"/>
        <p:guide pos="4520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Grace Ochon Booc" userId="692853d6-1de2-4aa9-a2f4-9c2daffa32e7" providerId="ADAL" clId="{E682E9DB-E184-4725-B965-37051E9F78A7}"/>
    <pc:docChg chg="custSel addSld delSld modSld modSection">
      <pc:chgData name="Vanessa Grace Ochon Booc" userId="692853d6-1de2-4aa9-a2f4-9c2daffa32e7" providerId="ADAL" clId="{E682E9DB-E184-4725-B965-37051E9F78A7}" dt="2025-06-11T10:32:01.903" v="10" actId="2696"/>
      <pc:docMkLst>
        <pc:docMk/>
      </pc:docMkLst>
      <pc:sldChg chg="modSp del mod">
        <pc:chgData name="Vanessa Grace Ochon Booc" userId="692853d6-1de2-4aa9-a2f4-9c2daffa32e7" providerId="ADAL" clId="{E682E9DB-E184-4725-B965-37051E9F78A7}" dt="2025-06-11T10:32:01.903" v="10" actId="2696"/>
        <pc:sldMkLst>
          <pc:docMk/>
          <pc:sldMk cId="4017090986" sldId="810"/>
        </pc:sldMkLst>
        <pc:spChg chg="mod">
          <ac:chgData name="Vanessa Grace Ochon Booc" userId="692853d6-1de2-4aa9-a2f4-9c2daffa32e7" providerId="ADAL" clId="{E682E9DB-E184-4725-B965-37051E9F78A7}" dt="2025-06-11T10:30:55.676" v="2" actId="14100"/>
          <ac:spMkLst>
            <pc:docMk/>
            <pc:sldMk cId="4017090986" sldId="810"/>
            <ac:spMk id="6" creationId="{FC73EE19-0E68-C353-FB36-605CB3BBC547}"/>
          </ac:spMkLst>
        </pc:spChg>
      </pc:sldChg>
      <pc:sldChg chg="delSp modSp add mod">
        <pc:chgData name="Vanessa Grace Ochon Booc" userId="692853d6-1de2-4aa9-a2f4-9c2daffa32e7" providerId="ADAL" clId="{E682E9DB-E184-4725-B965-37051E9F78A7}" dt="2025-06-11T10:31:55.533" v="9" actId="27636"/>
        <pc:sldMkLst>
          <pc:docMk/>
          <pc:sldMk cId="2047033805" sldId="822"/>
        </pc:sldMkLst>
        <pc:spChg chg="mod">
          <ac:chgData name="Vanessa Grace Ochon Booc" userId="692853d6-1de2-4aa9-a2f4-9c2daffa32e7" providerId="ADAL" clId="{E682E9DB-E184-4725-B965-37051E9F78A7}" dt="2025-06-11T10:31:33.120" v="4"/>
          <ac:spMkLst>
            <pc:docMk/>
            <pc:sldMk cId="2047033805" sldId="822"/>
            <ac:spMk id="2" creationId="{212C950B-222C-6522-5915-91BCC0CD06AB}"/>
          </ac:spMkLst>
        </pc:spChg>
        <pc:spChg chg="mod">
          <ac:chgData name="Vanessa Grace Ochon Booc" userId="692853d6-1de2-4aa9-a2f4-9c2daffa32e7" providerId="ADAL" clId="{E682E9DB-E184-4725-B965-37051E9F78A7}" dt="2025-06-11T10:31:55.533" v="9" actId="27636"/>
          <ac:spMkLst>
            <pc:docMk/>
            <pc:sldMk cId="2047033805" sldId="822"/>
            <ac:spMk id="6" creationId="{4BB4EB48-224E-159C-F7E7-6A31CF578E89}"/>
          </ac:spMkLst>
        </pc:spChg>
        <pc:spChg chg="del">
          <ac:chgData name="Vanessa Grace Ochon Booc" userId="692853d6-1de2-4aa9-a2f4-9c2daffa32e7" providerId="ADAL" clId="{E682E9DB-E184-4725-B965-37051E9F78A7}" dt="2025-06-11T10:31:44.791" v="7" actId="478"/>
          <ac:spMkLst>
            <pc:docMk/>
            <pc:sldMk cId="2047033805" sldId="822"/>
            <ac:spMk id="9" creationId="{4058C271-9593-4415-4AEC-22C5E7D857A5}"/>
          </ac:spMkLst>
        </pc:spChg>
        <pc:picChg chg="del">
          <ac:chgData name="Vanessa Grace Ochon Booc" userId="692853d6-1de2-4aa9-a2f4-9c2daffa32e7" providerId="ADAL" clId="{E682E9DB-E184-4725-B965-37051E9F78A7}" dt="2025-06-11T10:31:40.044" v="6" actId="478"/>
          <ac:picMkLst>
            <pc:docMk/>
            <pc:sldMk cId="2047033805" sldId="822"/>
            <ac:picMk id="7" creationId="{0625E2EF-2B41-49C6-58E2-3D55F03FCA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F280-7BD2-804A-BEF4-10417E4D2AB3}" type="datetimeFigureOut">
              <a:rPr lang="nb-NO" smtClean="0"/>
              <a:t>11.06.2025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843BE-DE61-AF40-9A94-F414206FFBA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757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597203" y="2136160"/>
            <a:ext cx="7937608" cy="249731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97203" y="1414764"/>
            <a:ext cx="7937608" cy="29321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NAME, job title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1A8AFFC7-A42A-41AC-B33F-3D3DD26E0DDF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D3OM-WIND -Chao Ren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2597203" y="1828800"/>
            <a:ext cx="7937608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409322" y="428263"/>
            <a:ext cx="11373104" cy="6001474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Picture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86D1-FCA9-4713-B9E6-9E679E72D252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D3OM-WIND -Chao Ren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597203" y="2136160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97203" y="1414764"/>
            <a:ext cx="7937608" cy="29321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NAME, job title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45166A4F-69B6-429F-B77E-AB67F02D62F7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D3OM-WIND -Chao Ren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597150" y="3982113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add a subtitle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2597203" y="1828800"/>
            <a:ext cx="7937608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3" name="Rett linje 12"/>
          <p:cNvCxnSpPr/>
          <p:nvPr userDrawn="1"/>
        </p:nvCxnSpPr>
        <p:spPr>
          <a:xfrm flipH="1">
            <a:off x="2619377" y="3738301"/>
            <a:ext cx="79152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a title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1C5B3808-D469-4700-B4C3-77AB7F4D1D33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D3OM-WIND -Chao Ren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pag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4BB3ED2B-FA48-4C3A-917D-EF7F9236D728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D3OM-WIND -Chao Ren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a title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C63C-46A1-4C6F-B020-2499BE554D65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D3OM-WIND -Chao Ren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93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C54C-DC64-4D86-92E5-6C6661206621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D3OM-WIND -Chao Ren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70049" y="1938337"/>
            <a:ext cx="8026041" cy="3953503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a title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B4C-76F1-47E7-B69A-1DF3DB80C5F9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D3OM-WIND -Chao Ren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6918386" y="428263"/>
            <a:ext cx="4864040" cy="6001473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Picture</a:t>
            </a:r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30060" y="2175898"/>
            <a:ext cx="5141343" cy="3953503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096-4BA0-4311-A7D5-E79E755BD7E8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D3OM-WIND -Chao Ren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Picture</a:t>
            </a:r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30060" y="2175898"/>
            <a:ext cx="5132717" cy="3953503"/>
          </a:xfrm>
        </p:spPr>
        <p:txBody>
          <a:bodyPr/>
          <a:lstStyle>
            <a:lvl1pPr marL="324000" indent="-324000"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120175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multi-line title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57AC-F512-463E-AFAC-AFB0456A494F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D3OM-WIND -Chao Ren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2375327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30061" y="2743200"/>
            <a:ext cx="5132716" cy="3386201"/>
          </a:xfrm>
        </p:spPr>
        <p:txBody>
          <a:bodyPr/>
          <a:lstStyle>
            <a:lvl1pPr marL="324000" indent="-324000"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08722" y="208722"/>
            <a:ext cx="11767929" cy="6430617"/>
          </a:xfrm>
          <a:prstGeom prst="rect">
            <a:avLst/>
          </a:prstGeom>
          <a:noFill/>
          <a:ln w="431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a title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322" y="6550559"/>
            <a:ext cx="27432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D5BC11FD-48CE-45D3-832B-89435C3EA652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550559"/>
            <a:ext cx="41148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noProof="0"/>
              <a:t>D3OM-WIND -Chao Ren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039478" y="6550559"/>
            <a:ext cx="1866647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CAACE74-9F97-CC48-B4CB-2460102901B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0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9" r:id="rId4"/>
    <p:sldLayoutId id="2147483650" r:id="rId5"/>
    <p:sldLayoutId id="2147483670" r:id="rId6"/>
    <p:sldLayoutId id="2147483664" r:id="rId7"/>
    <p:sldLayoutId id="2147483665" r:id="rId8"/>
    <p:sldLayoutId id="2147483666" r:id="rId9"/>
    <p:sldLayoutId id="214748366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2"/>
        </a:buBlip>
        <a:defRPr sz="2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 baseline="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85874" y="1952471"/>
            <a:ext cx="7937608" cy="117551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of mechanical properties of 3D printed parts using machine learning model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 flipH="1">
            <a:off x="2597042" y="2980383"/>
            <a:ext cx="7915273" cy="0"/>
          </a:xfrm>
          <a:prstGeom prst="line">
            <a:avLst/>
          </a:prstGeom>
          <a:ln w="19050">
            <a:solidFill>
              <a:srgbClr val="020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534B6-A9AC-0249-5361-008678E5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1</a:t>
            </a:fld>
            <a:endParaRPr lang="en-US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54B47E-5195-505E-E5C5-F0261C096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3150" y="3328639"/>
            <a:ext cx="8401050" cy="1719611"/>
          </a:xfrm>
        </p:spPr>
        <p:txBody>
          <a:bodyPr>
            <a:noAutofit/>
          </a:bodyPr>
          <a:lstStyle/>
          <a:p>
            <a:pPr algn="just"/>
            <a:r>
              <a:rPr lang="nb-NO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Adugna D Akessa</a:t>
            </a:r>
            <a:r>
              <a:rPr lang="nb-SJ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Wakshum M Tucho, Chao Ren</a:t>
            </a:r>
            <a:endParaRPr lang="nb-N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Mechanical, Structural Engineering, and Materials Science, Stavanger University</a:t>
            </a:r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3157A-5C1F-F67F-9D8F-52605C180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C63C-46A1-4C6F-B020-2499BE554D65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DBA81-DCFF-9F8D-54A3-8DD2D05D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OES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2C3FC-FA18-1984-F81E-2F393284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6B82E5-A406-806B-6D15-A2334DA64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AE" dirty="0"/>
              <a:t>Machine learning model employed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E" dirty="0"/>
              <a:t>GPR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E" dirty="0"/>
              <a:t> </a:t>
            </a:r>
            <a:r>
              <a:rPr lang="en-AE" sz="2300" dirty="0"/>
              <a:t>Limited number of datasets available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E" sz="2300" dirty="0"/>
              <a:t> Nonlinear relationship between input and output variables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sz="2300" dirty="0"/>
              <a:t>T</a:t>
            </a:r>
            <a:r>
              <a:rPr lang="en-AE" sz="2300" dirty="0"/>
              <a:t>he simplicity of the model </a:t>
            </a:r>
          </a:p>
          <a:p>
            <a:pPr marL="914400" lvl="2" indent="0">
              <a:buNone/>
            </a:pPr>
            <a:endParaRPr lang="en-AE" dirty="0"/>
          </a:p>
          <a:p>
            <a:pPr lvl="2">
              <a:buFont typeface="Wingdings" panose="05000000000000000000" pitchFamily="2" charset="2"/>
              <a:buChar char="§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952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C63AA-7F77-6CA7-F656-504F8DA2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A59C63C-46A1-4C6F-B020-2499BE554D65}" type="datetime1">
              <a:rPr lang="en-US" noProof="0" smtClean="0"/>
              <a:pPr>
                <a:spcAft>
                  <a:spcPts val="600"/>
                </a:spcAft>
              </a:pPr>
              <a:t>6/11/2025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5D7CE-A38F-FBB1-C70A-E48ED82D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 dirty="0"/>
              <a:t>OES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C9D33-4ED1-4382-7C20-2216B47C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9478" y="6550559"/>
            <a:ext cx="1866647" cy="3074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CAACE74-9F97-CC48-B4CB-2460102901BA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281D46-D782-7DC0-8EB7-CF2FCDBA1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535" y="428263"/>
            <a:ext cx="5558211" cy="6001473"/>
          </a:xfrm>
          <a:prstGeom prst="rect">
            <a:avLst/>
          </a:prstGeo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502E9D-1849-A91B-5EAB-D8B3559D24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0060" y="2175898"/>
            <a:ext cx="5141343" cy="3953503"/>
          </a:xfrm>
        </p:spPr>
        <p:txBody>
          <a:bodyPr>
            <a:normAutofit/>
          </a:bodyPr>
          <a:lstStyle/>
          <a:p>
            <a:endParaRPr lang="en-AE" dirty="0"/>
          </a:p>
          <a:p>
            <a:r>
              <a:rPr lang="nb-NO" b="1" dirty="0"/>
              <a:t>Printing parameter setting </a:t>
            </a:r>
          </a:p>
        </p:txBody>
      </p:sp>
    </p:spTree>
    <p:extLst>
      <p:ext uri="{BB962C8B-B14F-4D97-AF65-F5344CB8AC3E}">
        <p14:creationId xmlns:p14="http://schemas.microsoft.com/office/powerpoint/2010/main" val="118269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D2FD-01E0-36AB-89FB-F413EEB1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72" y="1076325"/>
            <a:ext cx="8025619" cy="496526"/>
          </a:xfrm>
        </p:spPr>
        <p:txBody>
          <a:bodyPr/>
          <a:lstStyle/>
          <a:p>
            <a:r>
              <a:rPr lang="nb-NO" dirty="0"/>
              <a:t>4. Results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C70DB-F341-6F4D-AF1C-A5F18A7A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C63C-46A1-4C6F-B020-2499BE554D65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D9EA3-CB8C-ADEE-21EB-28C812E3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OES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615DD-49CA-0CE0-0ED1-D3E235E7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B3A769-02CC-0EAC-5312-2E79FECD5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0472" y="1828172"/>
            <a:ext cx="8178378" cy="4515478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/>
              <a:t>Experimental test results</a:t>
            </a:r>
          </a:p>
          <a:p>
            <a:pPr marL="0" indent="0" algn="ctr">
              <a:buNone/>
            </a:pP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6091A-3BCF-D2B2-9766-408287AE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61" y="2263795"/>
            <a:ext cx="7711034" cy="39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87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BD6A-36B7-ED0F-51CA-2775FB46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61" y="1009620"/>
            <a:ext cx="3070464" cy="692957"/>
          </a:xfrm>
        </p:spPr>
        <p:txBody>
          <a:bodyPr anchor="t">
            <a:normAutofit fontScale="90000"/>
          </a:bodyPr>
          <a:lstStyle/>
          <a:p>
            <a:r>
              <a:rPr lang="en-AE" dirty="0"/>
              <a:t>4.  </a:t>
            </a:r>
            <a:r>
              <a:rPr lang="en-AE" sz="3900" dirty="0"/>
              <a:t>Result cont..</a:t>
            </a:r>
            <a:endParaRPr lang="nb-NO" sz="39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5A3C8-77A0-B962-1D7F-73DB5B31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A59C63C-46A1-4C6F-B020-2499BE554D65}" type="datetime1">
              <a:rPr lang="en-US" noProof="0" smtClean="0"/>
              <a:pPr>
                <a:spcAft>
                  <a:spcPts val="600"/>
                </a:spcAft>
              </a:pPr>
              <a:t>6/11/2025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129FE-5E9F-F9BF-C8FF-85916EF6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 dirty="0"/>
              <a:t>OES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0DB6C-B274-9CB6-C645-E0695B3E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9478" y="6550559"/>
            <a:ext cx="1866647" cy="3074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CAACE74-9F97-CC48-B4CB-2460102901BA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CB7CF5-AB9F-7590-9434-25240B04EF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0061" y="2175898"/>
            <a:ext cx="4114800" cy="395350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Python code developed on a free cloud-based platform called </a:t>
            </a:r>
            <a:r>
              <a:rPr lang="nb-NO" dirty="0"/>
              <a:t>’</a:t>
            </a:r>
            <a:r>
              <a:rPr lang="en-US" dirty="0"/>
              <a:t>Colaboratory’ was used for data analysis </a:t>
            </a:r>
            <a:r>
              <a:rPr lang="en-AE" dirty="0"/>
              <a:t>in the study.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E" dirty="0"/>
              <a:t>Heatmap showing correlation between input and output variables.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D8B267-95C1-EBA9-BF33-BCE8C51B0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162" y="568725"/>
            <a:ext cx="5954739" cy="55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71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4922-D5A6-9148-C67D-DA5DE1B1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60" y="1009620"/>
            <a:ext cx="5132717" cy="692957"/>
          </a:xfrm>
        </p:spPr>
        <p:txBody>
          <a:bodyPr anchor="t">
            <a:normAutofit/>
          </a:bodyPr>
          <a:lstStyle/>
          <a:p>
            <a:r>
              <a:rPr lang="en-AE" dirty="0"/>
              <a:t>Result cont..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30B8A-41AA-55D1-F214-0086C1C2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9B12B4C-76F1-47E7-B69A-1DF3DB80C5F9}" type="datetime1">
              <a:rPr lang="en-US" noProof="0" smtClean="0"/>
              <a:pPr>
                <a:spcAft>
                  <a:spcPts val="600"/>
                </a:spcAft>
              </a:pPr>
              <a:t>6/11/2025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A0703-FD4E-AFD8-D717-ABAA04B3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 dirty="0"/>
              <a:t>OES 2025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10ECC-F64D-9816-8810-A817DE19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9478" y="6550559"/>
            <a:ext cx="1866647" cy="3074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CAACE74-9F97-CC48-B4CB-2460102901BA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11CDC9-979F-D4FE-03DA-66D6C22C3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1921587"/>
            <a:ext cx="6494813" cy="4554903"/>
          </a:xfrm>
          <a:prstGeom prst="rect">
            <a:avLst/>
          </a:prstGeom>
          <a:noFill/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530C3AC-D1C3-323E-33E8-A91D4CF399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0060" y="2175898"/>
            <a:ext cx="2658169" cy="3953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experimental data and predicted data are compared.</a:t>
            </a:r>
          </a:p>
        </p:txBody>
      </p:sp>
    </p:spTree>
    <p:extLst>
      <p:ext uri="{BB962C8B-B14F-4D97-AF65-F5344CB8AC3E}">
        <p14:creationId xmlns:p14="http://schemas.microsoft.com/office/powerpoint/2010/main" val="366493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A9012A6-948F-18AA-09B5-14D29D91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72" y="1019260"/>
            <a:ext cx="8025619" cy="606691"/>
          </a:xfrm>
        </p:spPr>
        <p:txBody>
          <a:bodyPr/>
          <a:lstStyle/>
          <a:p>
            <a:r>
              <a:rPr lang="en-US" dirty="0"/>
              <a:t>Results cont..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03D3E-A38B-564E-1732-0A4F88D6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9B12B4C-76F1-47E7-B69A-1DF3DB80C5F9}" type="datetime1">
              <a:rPr lang="en-US" noProof="0" smtClean="0"/>
              <a:pPr>
                <a:spcAft>
                  <a:spcPts val="600"/>
                </a:spcAft>
              </a:pPr>
              <a:t>6/11/2025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BF5A0-B4EE-5CC3-A92B-EB1BC163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 dirty="0"/>
              <a:t>OES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AAEA1-CB35-A6A3-00AF-3244328D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9478" y="6550559"/>
            <a:ext cx="1866647" cy="3074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CAACE74-9F97-CC48-B4CB-2460102901BA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A811E8C-BAE9-2FC1-CEE8-7227EA405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48" y="1625951"/>
            <a:ext cx="10723418" cy="4656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performance of the ML model is evaluated using ML model evaluation metrics, R-squared, and mean absolute error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R-squared  99.16%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MSE 0.6%, the model demonstrates better accuracy.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300" dirty="0"/>
              <a:t>The top five maximum combinations of input and output variables were selected and experimentally validated.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1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F50CC74-68DC-A77A-A24A-CA60400A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C63C-46A1-4C6F-B020-2499BE554D65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7EA0161-87EE-7B55-DBEC-04845471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OES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53FDE0-4044-3DA2-9D41-8CC8905A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ABACC098-A027-AEDD-0F1F-1FABFD075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top five maximum combinations were validated with an experimental test.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C937889-D252-9839-4A3C-332BDE13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22" y="2612571"/>
            <a:ext cx="8253140" cy="36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DB7B3-8C77-C01A-31F6-F7C85A37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72" y="879895"/>
            <a:ext cx="8025619" cy="604522"/>
          </a:xfrm>
        </p:spPr>
        <p:txBody>
          <a:bodyPr/>
          <a:lstStyle/>
          <a:p>
            <a:r>
              <a:rPr lang="en-US" dirty="0"/>
              <a:t>Conclusion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5E042DE-7A5C-D4BD-7FD9-3FC6A316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C63C-46A1-4C6F-B020-2499BE554D65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E80C50F-EB04-555A-4C62-4A60088F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OES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C51A2C-251F-C26E-4609-29EDD3C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341BF34-57DA-506E-4B29-73D7CD6C8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2075" y="1938337"/>
            <a:ext cx="8753475" cy="4233863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>
              <a:lnSpc>
                <a:spcPct val="100000"/>
              </a:lnSpc>
            </a:pPr>
            <a:r>
              <a:rPr lang="nb-SJ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lexural specimens were produced using the FDM 3D printing method, varying the printing process parameters. The Flexural strength and strain were predicted using the GPR ML model. The findings present a reliable approach for optimizing FDM process parameters, thereby reducing the need for extensive experimental trials and accelerating the design and manufacturing process.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research indicates that the flexural strength and strain improved by 0.2% and 28 MPa, respectively.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42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2" y="428767"/>
            <a:ext cx="11373104" cy="6000465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5" y="1136132"/>
            <a:ext cx="773517" cy="49426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720-02F4-4FDF-8530-09DAEEADF92C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2173856" y="1060619"/>
            <a:ext cx="9435758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700" dirty="0">
                <a:solidFill>
                  <a:srgbClr val="050F41"/>
                </a:solidFill>
                <a:latin typeface="Tahoma" charset="0"/>
                <a:ea typeface="Tahoma" charset="0"/>
                <a:cs typeface="Tahoma" charset="0"/>
              </a:rPr>
              <a:t>Thanks for your attention!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4DD3D6-0548-2320-A020-BA266CF5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DAD78-24CA-8046-BEAE-02E314F1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OES 2025</a:t>
            </a:r>
          </a:p>
        </p:txBody>
      </p:sp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Contents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1031826" y="1754154"/>
            <a:ext cx="9098932" cy="411376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nb-SJ" dirty="0"/>
              <a:t>1. </a:t>
            </a:r>
            <a:r>
              <a:rPr lang="en-US" b="1" dirty="0"/>
              <a:t>Introduction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nb-SJ" b="1" dirty="0"/>
              <a:t>2. </a:t>
            </a:r>
            <a:r>
              <a:rPr lang="en-US" b="1" dirty="0"/>
              <a:t>Objective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nb-SJ" b="1" dirty="0"/>
              <a:t>3. </a:t>
            </a:r>
            <a:r>
              <a:rPr lang="en-US" b="1" dirty="0"/>
              <a:t>Methodology</a:t>
            </a:r>
            <a:endParaRPr lang="nb-SJ" b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nb-SJ" b="1" dirty="0"/>
              <a:t>	</a:t>
            </a:r>
            <a:r>
              <a:rPr lang="nb-SJ" dirty="0"/>
              <a:t>3.1 Material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nb-SJ" dirty="0"/>
              <a:t>	3.2 </a:t>
            </a:r>
            <a:r>
              <a:rPr lang="en-AE" dirty="0"/>
              <a:t>3D printing and m</a:t>
            </a:r>
            <a:r>
              <a:rPr lang="nb-SJ" dirty="0"/>
              <a:t>echanical testing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nb-SJ" dirty="0"/>
              <a:t>	3.3. Experimental design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nb-SJ" dirty="0"/>
              <a:t>	3.4. Machine learning</a:t>
            </a:r>
            <a:endParaRPr lang="en-US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nb-SJ" b="1" dirty="0"/>
              <a:t>4. Results  </a:t>
            </a:r>
            <a:endParaRPr lang="en-US" b="1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en-US" b="1" dirty="0"/>
              <a:t> </a:t>
            </a:r>
            <a:r>
              <a:rPr lang="nb-SJ" b="1" dirty="0"/>
              <a:t>5. Conclusion</a:t>
            </a:r>
            <a:endParaRPr lang="en-US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FA0C-AC1B-4E23-B0DB-13B72AFF88B1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0824A-993B-0DC0-A176-6D9D8B8A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7E29A-424C-CE76-5A3B-4B2033D1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SJ" noProof="0" dirty="0"/>
              <a:t>OES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71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6E7F-6C78-D15F-0BFA-8E93DBC3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C90CE-E018-0164-5D85-0DD9287B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C63C-46A1-4C6F-B020-2499BE554D65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A77DD-F2EE-7D9B-3521-5CDD650B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SJ" noProof="0" dirty="0"/>
              <a:t>OES 2025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1FDA5-7407-7260-A8FB-0ED78791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42701B-1CEC-2C67-403E-9A4111512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519" y="1721922"/>
            <a:ext cx="10735293" cy="47012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/>
              <a:t>3D printing (Additive manufacturing</a:t>
            </a:r>
            <a:r>
              <a:rPr lang="nb-NO" sz="2600"/>
              <a:t>)</a:t>
            </a:r>
            <a:r>
              <a:rPr lang="en-US" sz="2600"/>
              <a:t> is revolutionizing prototyping and part production.</a:t>
            </a:r>
            <a:r>
              <a:rPr lang="nb-SJ" sz="260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b-SJ" sz="2600"/>
              <a:t>Fused</a:t>
            </a:r>
            <a:r>
              <a:rPr lang="en-US" sz="2600"/>
              <a:t> deposition modeling (FDM)</a:t>
            </a:r>
            <a:r>
              <a:rPr lang="nb-SJ" sz="2600"/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b="1"/>
              <a:t>popular</a:t>
            </a:r>
            <a:r>
              <a:rPr lang="en-US" sz="2600"/>
              <a:t> and widely used method</a:t>
            </a:r>
            <a:endParaRPr lang="nb-SJ" sz="260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b="1"/>
              <a:t>simple </a:t>
            </a:r>
            <a:r>
              <a:rPr lang="nb-SJ" sz="2600" b="1"/>
              <a:t>to</a:t>
            </a:r>
            <a:r>
              <a:rPr lang="en-US" sz="2600" b="1"/>
              <a:t> </a:t>
            </a:r>
            <a:r>
              <a:rPr lang="nb-SJ" sz="2600" b="1"/>
              <a:t>operate</a:t>
            </a:r>
            <a:r>
              <a:rPr lang="en-US" sz="2600"/>
              <a:t>, </a:t>
            </a:r>
            <a:endParaRPr lang="nb-SJ" sz="260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b-SJ" sz="2600" b="1"/>
              <a:t> accessible</a:t>
            </a:r>
            <a:r>
              <a:rPr lang="en-US" sz="2600"/>
              <a:t> </a:t>
            </a:r>
            <a:endParaRPr lang="nb-SJ" sz="260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b="1"/>
              <a:t>low</a:t>
            </a:r>
            <a:r>
              <a:rPr lang="en-US" sz="2600"/>
              <a:t> </a:t>
            </a:r>
            <a:r>
              <a:rPr lang="en-US" sz="2600" b="1"/>
              <a:t>energy consumption</a:t>
            </a:r>
            <a:r>
              <a:rPr lang="nb-SJ" sz="2600" b="1"/>
              <a:t> &amp;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b="1"/>
              <a:t>cost-effective</a:t>
            </a:r>
            <a:r>
              <a:rPr lang="en-US" sz="2600"/>
              <a:t> compared to other </a:t>
            </a:r>
            <a:r>
              <a:rPr lang="nb-SJ" sz="2600"/>
              <a:t>3D printing </a:t>
            </a:r>
            <a:r>
              <a:rPr lang="en-US" sz="2600"/>
              <a:t>methods. </a:t>
            </a:r>
          </a:p>
        </p:txBody>
      </p:sp>
    </p:spTree>
    <p:extLst>
      <p:ext uri="{BB962C8B-B14F-4D97-AF65-F5344CB8AC3E}">
        <p14:creationId xmlns:p14="http://schemas.microsoft.com/office/powerpoint/2010/main" val="184309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920837-74AD-1FD4-9DCA-B363E72E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SJ"/>
              <a:t>Introduction cont..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21ABA13-A123-BDDF-7B81-8E0AEF34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C63C-46A1-4C6F-B020-2499BE554D65}" type="datetime1">
              <a:rPr lang="en-US" noProof="0" smtClean="0"/>
              <a:t>6/11/2025</a:t>
            </a:fld>
            <a:endParaRPr lang="en-US" noProof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A65FD10-3AA9-6848-ACF9-073A6814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OES 2025</a:t>
            </a:r>
            <a:endParaRPr lang="en-US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94260E4-FD69-D2B0-0016-92B249F2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156A36B-934E-C8B4-1C09-6C45938055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7275" y="1938337"/>
            <a:ext cx="9525000" cy="395350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b-SJ" sz="2600" dirty="0"/>
              <a:t> The </a:t>
            </a:r>
            <a:r>
              <a:rPr lang="en-US" sz="2600" b="1" dirty="0"/>
              <a:t>mechanical</a:t>
            </a:r>
            <a:r>
              <a:rPr lang="en-US" sz="2600" dirty="0"/>
              <a:t> properties of 3D printed parts vary among many based on: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 Printing parameters</a:t>
            </a:r>
            <a:r>
              <a:rPr lang="nb-SJ" sz="2600" dirty="0"/>
              <a:t>: </a:t>
            </a:r>
            <a:r>
              <a:rPr lang="en-US" sz="2600" b="1" dirty="0"/>
              <a:t>raster angles, printing temperature, </a:t>
            </a:r>
            <a:r>
              <a:rPr lang="nb-SJ" sz="2600" b="1" dirty="0"/>
              <a:t>printing</a:t>
            </a:r>
            <a:r>
              <a:rPr lang="en-US" sz="2600" b="1" dirty="0"/>
              <a:t> speed, infill density, infill pattern, etc.</a:t>
            </a:r>
            <a:endParaRPr lang="nb-SJ" sz="26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Challenge</a:t>
            </a:r>
            <a:r>
              <a:rPr lang="nb-SJ" sz="2400" b="1" dirty="0"/>
              <a:t>s:</a:t>
            </a:r>
          </a:p>
          <a:p>
            <a:pPr marL="895350" indent="-2667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Identifying the optimal combination of </a:t>
            </a:r>
            <a:r>
              <a:rPr lang="nb-SJ" sz="2400" dirty="0"/>
              <a:t>printing parameters</a:t>
            </a:r>
            <a:r>
              <a:rPr lang="en-US" sz="2400" dirty="0"/>
              <a:t> from</a:t>
            </a:r>
            <a:r>
              <a:rPr lang="nb-SJ" sz="2400" dirty="0"/>
              <a:t> a multitude of options,</a:t>
            </a:r>
          </a:p>
          <a:p>
            <a:pPr marL="809625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SJ" sz="2400" dirty="0"/>
              <a:t> Physical testing is time-consuming and costly.</a:t>
            </a:r>
          </a:p>
          <a:p>
            <a:pPr marL="628650" indent="0" algn="just">
              <a:lnSpc>
                <a:spcPct val="100000"/>
              </a:lnSpc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080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SJ"/>
              <a:t>2. </a:t>
            </a:r>
            <a:r>
              <a:rPr lang="en-US" dirty="0"/>
              <a:t>Objective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1539843" y="1776704"/>
            <a:ext cx="8025619" cy="40549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nb-SJ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To develop </a:t>
            </a:r>
            <a:r>
              <a:rPr lang="nb-SJ" sz="2600" dirty="0"/>
              <a:t>a </a:t>
            </a:r>
            <a:r>
              <a:rPr lang="en-US" sz="2600" dirty="0"/>
              <a:t>machine learning model that can</a:t>
            </a:r>
            <a:r>
              <a:rPr lang="nb-SJ" sz="2600" dirty="0"/>
              <a:t>:</a:t>
            </a:r>
            <a:endParaRPr lang="en-US" sz="2600" dirty="0"/>
          </a:p>
          <a:p>
            <a:pPr marL="714375" indent="-171450">
              <a:buFont typeface="Wingdings" panose="05000000000000000000" pitchFamily="2" charset="2"/>
              <a:buChar char="§"/>
            </a:pPr>
            <a:r>
              <a:rPr lang="en-US" dirty="0"/>
              <a:t>Predict flexural strength and strain</a:t>
            </a:r>
          </a:p>
          <a:p>
            <a:pPr marL="714375" indent="-171450">
              <a:buFont typeface="Wingdings" panose="05000000000000000000" pitchFamily="2" charset="2"/>
              <a:buChar char="§"/>
            </a:pPr>
            <a:r>
              <a:rPr lang="en-US" dirty="0"/>
              <a:t>Reduce the need for costly laboratory testing </a:t>
            </a:r>
            <a:r>
              <a:rPr lang="nb-SJ" dirty="0"/>
              <a:t>using ML models.</a:t>
            </a:r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nb-SJ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E45-0B51-4D6C-9890-7E178E226C53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711A1-CDC5-218C-2EB2-B7A7087E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B398-86A1-E974-57F5-C836DF49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SJ" noProof="0"/>
              <a:t>OES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96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C2F0C7-2F37-EB23-FB8A-6CD31D91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SJ" dirty="0"/>
              <a:t>3. Methodology 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922BA5F-7F17-9D86-2B49-6594DCFD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C63C-46A1-4C6F-B020-2499BE554D65}" type="datetime1">
              <a:rPr lang="en-US" noProof="0" smtClean="0"/>
              <a:t>6/11/2025</a:t>
            </a:fld>
            <a:endParaRPr lang="en-US" noProof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645DFC7-4381-8C42-47C6-7F479990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SJ" noProof="0"/>
              <a:t>EOS 2025</a:t>
            </a:r>
            <a:endParaRPr lang="en-US" noProof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E3607DE-EB51-870E-FFC7-738E49CB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48AE413-6E61-9F01-B832-2765A9FB1D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8457" y="1688841"/>
            <a:ext cx="10515600" cy="4202999"/>
          </a:xfrm>
        </p:spPr>
        <p:txBody>
          <a:bodyPr/>
          <a:lstStyle/>
          <a:p>
            <a:pPr marL="0" indent="0">
              <a:buNone/>
            </a:pPr>
            <a:r>
              <a:rPr lang="nb-SJ" dirty="0"/>
              <a:t>3.1. </a:t>
            </a:r>
            <a:r>
              <a:rPr lang="nb-SJ" b="1" dirty="0"/>
              <a:t>Materials</a:t>
            </a:r>
          </a:p>
          <a:p>
            <a:pPr marL="714375" indent="0">
              <a:lnSpc>
                <a:spcPct val="100000"/>
              </a:lnSpc>
              <a:buNone/>
            </a:pPr>
            <a:r>
              <a:rPr lang="nb-SJ" dirty="0"/>
              <a:t>Polylactic acid (PLA+)</a:t>
            </a:r>
          </a:p>
          <a:p>
            <a:pPr marL="809625" indent="-95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SJ" dirty="0"/>
              <a:t>	Biodegradable</a:t>
            </a:r>
          </a:p>
          <a:p>
            <a:pPr marL="714375" inden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SJ" dirty="0"/>
              <a:t>	Strong chemical resistance</a:t>
            </a:r>
          </a:p>
          <a:p>
            <a:pPr marL="714375" inden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SJ" dirty="0"/>
              <a:t>	Cost-effective 	</a:t>
            </a:r>
          </a:p>
          <a:p>
            <a:pPr marL="714375" indent="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28650" algn="l"/>
                <a:tab pos="809625" algn="l"/>
              </a:tabLst>
            </a:pPr>
            <a:r>
              <a:rPr lang="nb-SJ" dirty="0"/>
              <a:t>		Biocompatible (i.e., used in medicine for surgical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SJ" dirty="0"/>
              <a:t>		planning and simulation).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74E7469-DD21-D08A-6B66-CDE9FB7F4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98" y="1688841"/>
            <a:ext cx="2950637" cy="22148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5DF348-BB8F-4530-0FAE-03557D67A3C8}"/>
              </a:ext>
            </a:extLst>
          </p:cNvPr>
          <p:cNvSpPr txBox="1"/>
          <p:nvPr/>
        </p:nvSpPr>
        <p:spPr>
          <a:xfrm>
            <a:off x="8153400" y="3894739"/>
            <a:ext cx="3258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https://dbe.unibas.ch/en/research/core-facility-3d-print-lab</a:t>
            </a:r>
          </a:p>
        </p:txBody>
      </p:sp>
    </p:spTree>
    <p:extLst>
      <p:ext uri="{BB962C8B-B14F-4D97-AF65-F5344CB8AC3E}">
        <p14:creationId xmlns:p14="http://schemas.microsoft.com/office/powerpoint/2010/main" val="215677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3652D-1D53-2E26-3FAE-20CF2BF8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2C950B-222C-6522-5915-91BCC0CD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SJ" dirty="0"/>
              <a:t>3. Methodology cont..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EC23D50-575F-6119-71CC-CB4A4BB2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C63C-46A1-4C6F-B020-2499BE554D65}" type="datetime1">
              <a:rPr lang="en-US" noProof="0" smtClean="0"/>
              <a:t>6/11/2025</a:t>
            </a:fld>
            <a:endParaRPr lang="en-US" noProof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123F1FB-4FF0-FDA3-7299-2EF731B0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SJ" noProof="0"/>
              <a:t>EOS 2025</a:t>
            </a:r>
            <a:endParaRPr lang="en-US" noProof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E9D498-E84D-894D-9E7F-EF71F302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BB4EB48-224E-159C-F7E7-6A31CF578E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8457" y="1688841"/>
            <a:ext cx="10515600" cy="420299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SJ" dirty="0"/>
              <a:t>3.2 </a:t>
            </a:r>
            <a:r>
              <a:rPr lang="nb-SJ" b="1" dirty="0"/>
              <a:t>3D printing and mechanical testing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b-SJ" sz="2400" dirty="0"/>
              <a:t>The </a:t>
            </a:r>
            <a:r>
              <a:rPr lang="en-AE" sz="2400" dirty="0"/>
              <a:t>specimens</a:t>
            </a:r>
            <a:r>
              <a:rPr lang="nb-SJ" sz="2400" dirty="0"/>
              <a:t> </a:t>
            </a:r>
            <a:r>
              <a:rPr lang="en-AE" sz="2400" dirty="0"/>
              <a:t>were</a:t>
            </a:r>
            <a:r>
              <a:rPr lang="nb-SJ" sz="2400" dirty="0"/>
              <a:t> printed and tested according to the ASTM D790 standard method</a:t>
            </a:r>
            <a:r>
              <a:rPr lang="en-AE" sz="2400" dirty="0"/>
              <a:t>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AE" sz="2400" dirty="0"/>
              <a:t>To reduce the likelihood of error</a:t>
            </a:r>
            <a:r>
              <a:rPr lang="nb-SJ" sz="2400" dirty="0"/>
              <a:t>s</a:t>
            </a:r>
            <a:r>
              <a:rPr lang="en-AE" sz="2400" dirty="0"/>
              <a:t>, five specimens were printed for each test</a:t>
            </a:r>
            <a:endParaRPr lang="nb-SJ" sz="24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SJ" sz="2400" dirty="0"/>
              <a:t>Bambulab X1 FDM printer used to print the specimens</a:t>
            </a:r>
            <a:endParaRPr lang="nb-NO" sz="2400" dirty="0"/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b-NO" sz="2300" dirty="0"/>
              <a:t>Printing parameter</a:t>
            </a:r>
            <a:r>
              <a:rPr lang="nb-SJ" sz="2300" dirty="0"/>
              <a:t>s</a:t>
            </a:r>
            <a:r>
              <a:rPr lang="nb-NO" sz="2300" dirty="0"/>
              <a:t> </a:t>
            </a:r>
            <a:r>
              <a:rPr lang="nb-NO" sz="2300" dirty="0" err="1"/>
              <a:t>examined</a:t>
            </a:r>
            <a:r>
              <a:rPr lang="nb-NO" sz="2300" dirty="0"/>
              <a:t>:</a:t>
            </a:r>
          </a:p>
          <a:p>
            <a:pPr lvl="2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300" dirty="0"/>
              <a:t>Printing speed </a:t>
            </a:r>
            <a:r>
              <a:rPr lang="nb-NO" sz="2300" b="1" dirty="0"/>
              <a:t>(PS) </a:t>
            </a:r>
            <a:r>
              <a:rPr lang="nb-NO" sz="2300" dirty="0"/>
              <a:t>(mm/s) 300, 400, and 500</a:t>
            </a:r>
          </a:p>
          <a:p>
            <a:pPr lvl="2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Printing plate temperature </a:t>
            </a:r>
            <a:r>
              <a:rPr lang="en-US" sz="2300" b="1" dirty="0"/>
              <a:t>(PT) </a:t>
            </a:r>
            <a:r>
              <a:rPr lang="en-US" sz="2300" dirty="0"/>
              <a:t>(°c) 60, 70, and 80</a:t>
            </a:r>
          </a:p>
          <a:p>
            <a:pPr lvl="2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Raster angle </a:t>
            </a:r>
            <a:r>
              <a:rPr lang="en-US" sz="2300" b="1" dirty="0"/>
              <a:t>(RA) </a:t>
            </a:r>
            <a:r>
              <a:rPr lang="en-US" sz="2300" dirty="0"/>
              <a:t>(°) 0, 45, and 90</a:t>
            </a:r>
            <a:endParaRPr lang="nb-SJ" sz="2300" dirty="0"/>
          </a:p>
          <a:p>
            <a:pPr marL="0" indent="0">
              <a:buNone/>
            </a:pPr>
            <a:endParaRPr lang="nb-SJ" dirty="0"/>
          </a:p>
        </p:txBody>
      </p:sp>
    </p:spTree>
    <p:extLst>
      <p:ext uri="{BB962C8B-B14F-4D97-AF65-F5344CB8AC3E}">
        <p14:creationId xmlns:p14="http://schemas.microsoft.com/office/powerpoint/2010/main" val="204703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948F-B299-6928-137A-9AE83C32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3. Methodology cont..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BB241-1B60-3ED6-63A8-46AB98FA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C63C-46A1-4C6F-B020-2499BE554D65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AB743-139B-AFD5-2144-014C5326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OES 2025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698EB-E169-4C63-874A-E073FE81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9C761E-7C84-8709-DFA0-AA794DF02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0049" y="1719262"/>
            <a:ext cx="8026041" cy="39535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AE" b="1" dirty="0"/>
              <a:t> Machine learning (ML):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E" sz="2300" dirty="0"/>
              <a:t>ML variables were</a:t>
            </a:r>
            <a:r>
              <a:rPr lang="nb-NO" sz="2300" dirty="0"/>
              <a:t>:</a:t>
            </a:r>
            <a:endParaRPr lang="en-AE" sz="1900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E" sz="2300" dirty="0"/>
              <a:t>Input /independent variables (PS, PT, and RA)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AE" sz="2300" dirty="0"/>
              <a:t> Output/dependent variables (Bending strength and Strain)  collected from the experiment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AE" sz="2300" dirty="0"/>
              <a:t>Minitab software was used to generate the number of runs.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E" b="1" dirty="0"/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69353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BC92F-B545-5A14-2866-D010F2FC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C63C-46A1-4C6F-B020-2499BE554D65}" type="datetime1">
              <a:rPr lang="en-US" noProof="0" smtClean="0"/>
              <a:t>6/11/2025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B9103-B984-3289-876D-B9BBE41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OES 2025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91755-2669-2508-C9F5-FB793A90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665900-DB1F-E168-80B9-2946D14E6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1436" y="1938337"/>
            <a:ext cx="8869813" cy="42487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Experimental flowchart of the study.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50009C-F5A6-AF54-387B-C0799CC68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36" y="2397672"/>
            <a:ext cx="8869814" cy="378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328"/>
      </p:ext>
    </p:extLst>
  </p:cSld>
  <p:clrMapOvr>
    <a:masterClrMapping/>
  </p:clrMapOvr>
</p:sld>
</file>

<file path=ppt/theme/theme1.xml><?xml version="1.0" encoding="utf-8"?>
<a:theme xmlns:a="http://schemas.openxmlformats.org/drawingml/2006/main" name="UiS, english">
  <a:themeElements>
    <a:clrScheme name="UiS – RGB - 3 oktober 2017">
      <a:dk1>
        <a:srgbClr val="050F41"/>
      </a:dk1>
      <a:lt1>
        <a:srgbClr val="F0ECE3"/>
      </a:lt1>
      <a:dk2>
        <a:srgbClr val="000000"/>
      </a:dk2>
      <a:lt2>
        <a:srgbClr val="FFFFFF"/>
      </a:lt2>
      <a:accent1>
        <a:srgbClr val="EB5F0A"/>
      </a:accent1>
      <a:accent2>
        <a:srgbClr val="0A3CA0"/>
      </a:accent2>
      <a:accent3>
        <a:srgbClr val="AAC8F0"/>
      </a:accent3>
      <a:accent4>
        <a:srgbClr val="F09600"/>
      </a:accent4>
      <a:accent5>
        <a:srgbClr val="AE937D"/>
      </a:accent5>
      <a:accent6>
        <a:srgbClr val="641E14"/>
      </a:accent6>
      <a:hlink>
        <a:srgbClr val="0A3CA0"/>
      </a:hlink>
      <a:folHlink>
        <a:srgbClr val="C8460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Tahoma" charset="0"/>
            <a:ea typeface="Tahoma" charset="0"/>
            <a:cs typeface="Tahom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S PPT-mal engelsk" id="{CED12EB0-5F7F-4410-90EC-8D0F45533AD9}" vid="{BC6CFC2D-465A-4935-A3B1-F2258C22C2E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UiS PPT-mal engelsk</Template>
  <TotalTime>9626</TotalTime>
  <Words>713</Words>
  <Application>Microsoft Office PowerPoint</Application>
  <PresentationFormat>Widescreen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Wingdings</vt:lpstr>
      <vt:lpstr>UiS, english</vt:lpstr>
      <vt:lpstr>Prediction of mechanical properties of 3D printed parts using machine learning model</vt:lpstr>
      <vt:lpstr>Contents</vt:lpstr>
      <vt:lpstr>Introduction</vt:lpstr>
      <vt:lpstr>Introduction cont..</vt:lpstr>
      <vt:lpstr>2. Objective </vt:lpstr>
      <vt:lpstr>3. Methodology </vt:lpstr>
      <vt:lpstr>3. Methodology cont..</vt:lpstr>
      <vt:lpstr>3. Methodology cont..</vt:lpstr>
      <vt:lpstr>PowerPoint-presentasjon</vt:lpstr>
      <vt:lpstr>PowerPoint-presentasjon</vt:lpstr>
      <vt:lpstr>PowerPoint-presentasjon</vt:lpstr>
      <vt:lpstr>4. Results </vt:lpstr>
      <vt:lpstr>4.  Result cont..</vt:lpstr>
      <vt:lpstr>Result cont..</vt:lpstr>
      <vt:lpstr>Results cont..</vt:lpstr>
      <vt:lpstr>PowerPoint-presentasjon</vt:lpstr>
      <vt:lpstr>Conclusion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Chao Ren</dc:creator>
  <cp:lastModifiedBy>Vanessa Grace Ochon Booc</cp:lastModifiedBy>
  <cp:revision>39</cp:revision>
  <cp:lastPrinted>2025-06-11T10:20:41Z</cp:lastPrinted>
  <dcterms:created xsi:type="dcterms:W3CDTF">2024-10-15T14:17:17Z</dcterms:created>
  <dcterms:modified xsi:type="dcterms:W3CDTF">2025-06-11T10:33:31Z</dcterms:modified>
</cp:coreProperties>
</file>