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.jpe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Explain the core question: Why combine AI, digitalization, and EPP?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Highlight the global context: climate targets, regulatory pressure, consumer expectations.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Introduce the challenge: Customs and supply chains struggle with fragmented, trust-based systems.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8" sz="1400"/>
            </a:pPr>
            <a:r>
              <a:t>Summarize key recommendations:</a:t>
            </a:r>
          </a:p>
          <a:p>
            <a:pPr>
              <a:lnSpc>
                <a:spcPct val="80000"/>
              </a:lnSpc>
              <a:defRPr b="1" spc="-28" sz="1400"/>
            </a:pPr>
            <a:r>
              <a:t>• Harmonize EU-wide sustainability standards.</a:t>
            </a:r>
          </a:p>
          <a:p>
            <a:pPr>
              <a:lnSpc>
                <a:spcPct val="80000"/>
              </a:lnSpc>
              <a:defRPr b="1" spc="-28" sz="1400"/>
            </a:pPr>
            <a:r>
              <a:t>• Invest in digital infrastructure and scalable AI systems.</a:t>
            </a:r>
          </a:p>
          <a:p>
            <a:pPr>
              <a:lnSpc>
                <a:spcPct val="80000"/>
              </a:lnSpc>
              <a:defRPr b="1" spc="-28" sz="1400"/>
            </a:pPr>
            <a:r>
              <a:t>• Train customs, companies, and SMEs in AI literacy.</a:t>
            </a:r>
          </a:p>
          <a:p>
            <a:pPr>
              <a:lnSpc>
                <a:spcPct val="80000"/>
              </a:lnSpc>
              <a:defRPr b="1" spc="-28" sz="1400"/>
            </a:pPr>
            <a:r>
              <a:t>• Build public-private partnerships for innovation.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Restate main insights:</a:t>
            </a:r>
          </a:p>
          <a:p>
            <a:pPr>
              <a:lnSpc>
                <a:spcPct val="80000"/>
              </a:lnSpc>
              <a:defRPr b="1" spc="-29" sz="1500"/>
            </a:pPr>
            <a:r>
              <a:t>• AI + EPP create smarter, more sustainable supply chains.</a:t>
            </a:r>
          </a:p>
          <a:p>
            <a:pPr>
              <a:lnSpc>
                <a:spcPct val="80000"/>
              </a:lnSpc>
              <a:defRPr b="1" spc="-29" sz="1500"/>
            </a:pPr>
            <a:r>
              <a:t>• Customs can move from enforcement to facilitation.</a:t>
            </a:r>
          </a:p>
          <a:p>
            <a:pPr>
              <a:lnSpc>
                <a:spcPct val="80000"/>
              </a:lnSpc>
              <a:defRPr b="1" spc="-29" sz="1500"/>
            </a:pPr>
            <a:r>
              <a:t>• Policy, tech, and collaboration alignment is essential.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Describe key EU initiatives: European Green Deal, Circular Economy Action Plan, </a:t>
            </a:r>
          </a:p>
          <a:p>
            <a:pPr>
              <a:lnSpc>
                <a:spcPct val="80000"/>
              </a:lnSpc>
              <a:defRPr b="1" spc="-29" sz="1500"/>
            </a:pPr>
            <a:r>
              <a:t>CBAM, Carbon Border Adjustment Mechanism, </a:t>
            </a:r>
          </a:p>
          <a:p>
            <a:pPr>
              <a:lnSpc>
                <a:spcPct val="80000"/>
              </a:lnSpc>
              <a:defRPr b="1" spc="-29" sz="1500"/>
            </a:pPr>
            <a:r>
              <a:t>CSRD. Corporate Sustainability Reporting Directive </a:t>
            </a:r>
          </a:p>
          <a:p>
            <a:pPr>
              <a:lnSpc>
                <a:spcPct val="80000"/>
              </a:lnSpc>
              <a:defRPr b="1" spc="-29" sz="1500"/>
            </a:pPr>
            <a:r>
              <a:t>ETS.( european union emissions trading system)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Explain why these policies push digital-first, sustainability-oriented solutions.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Connect these policies to the rise of the European Product Passport.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8" sz="1400"/>
            </a:pPr>
            <a:r>
              <a:t>The European Product Passport is a digitally accessible "profile" designed to follow products throughout their entire life cycle —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encompassing the phases of design, production, distribution, use, repair, reuse, and recycling or disposal. </a:t>
            </a:r>
            <a:endParaRPr>
              <a:solidFill>
                <a:schemeClr val="accent5">
                  <a:lumOff val="-29866"/>
                </a:schemeClr>
              </a:solidFill>
            </a:endParaRPr>
          </a:p>
          <a:p>
            <a:pPr>
              <a:lnSpc>
                <a:spcPct val="80000"/>
              </a:lnSpc>
              <a:defRPr b="1" spc="-28" sz="1400"/>
            </a:pPr>
          </a:p>
          <a:p>
            <a:pPr>
              <a:lnSpc>
                <a:spcPct val="80000"/>
              </a:lnSpc>
              <a:defRPr b="1" spc="-28" sz="1400"/>
            </a:pPr>
            <a:r>
              <a:t>The fundamental objective of the Passport is to: </a:t>
            </a:r>
          </a:p>
          <a:p>
            <a:pPr>
              <a:lnSpc>
                <a:spcPct val="80000"/>
              </a:lnSpc>
              <a:defRPr b="1" spc="-28" sz="1400"/>
            </a:pPr>
            <a:r>
              <a:t>	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• Improve Transparency:</a:t>
            </a:r>
            <a:r>
              <a:t> By providing accessible, verifiable, and  andardized information on material composition, origins, environmental footprint, and other attributes. </a:t>
            </a:r>
          </a:p>
          <a:p>
            <a:pPr>
              <a:lnSpc>
                <a:spcPct val="80000"/>
              </a:lnSpc>
              <a:defRPr b="1" spc="-28" sz="1400"/>
            </a:pPr>
            <a:r>
              <a:t>	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• Encourage Sustainability:</a:t>
            </a:r>
            <a:r>
              <a:t> By promoting design for durability, repairability, and recyclability, and by reducing resource consumption and waste generation.</a:t>
            </a:r>
          </a:p>
          <a:p>
            <a:pPr>
              <a:lnSpc>
                <a:spcPct val="80000"/>
              </a:lnSpc>
              <a:defRPr b="1" spc="-28" sz="1400"/>
            </a:pPr>
            <a:r>
              <a:t>	 • Enable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Regulatory Oversight:</a:t>
            </a:r>
            <a:r>
              <a:t> By furnishing customs officials, market surveillance authorities, and consumers with the data needed to confirm compliance with EU laws.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Define the EPP: A digital record tracking materials, production, use, and disposal.</a:t>
            </a:r>
          </a:p>
          <a:p>
            <a:pPr>
              <a:defRPr sz="1600"/>
            </a:pPr>
            <a:r>
              <a:t>Describe stakeholders: Who uses EPP data and why (manufacturers, customs, consumers)?</a:t>
            </a:r>
          </a:p>
          <a:p>
            <a:pPr>
              <a:defRPr sz="1600"/>
            </a:pPr>
            <a:r>
              <a:t>Explain why EPP is central for transparency and compliance.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Detail key AI functions:</a:t>
            </a:r>
          </a:p>
          <a:p>
            <a:pPr>
              <a:lnSpc>
                <a:spcPct val="80000"/>
              </a:lnSpc>
              <a:defRPr b="1" spc="-29" sz="1500"/>
            </a:pPr>
            <a:r>
              <a:t>• Automated compliance monitoring.</a:t>
            </a:r>
          </a:p>
          <a:p>
            <a:pPr>
              <a:lnSpc>
                <a:spcPct val="80000"/>
              </a:lnSpc>
              <a:defRPr b="1" spc="-29" sz="1500"/>
            </a:pPr>
            <a:r>
              <a:t>• Predictive maintenance and lifecycle insights.</a:t>
            </a:r>
          </a:p>
          <a:p>
            <a:pPr>
              <a:lnSpc>
                <a:spcPct val="80000"/>
              </a:lnSpc>
              <a:defRPr b="1" spc="-29" sz="1500"/>
            </a:pPr>
            <a:r>
              <a:t>• Real-time supply chain optimization.</a:t>
            </a:r>
          </a:p>
          <a:p>
            <a:pPr>
              <a:lnSpc>
                <a:spcPct val="80000"/>
              </a:lnSpc>
              <a:defRPr b="1" spc="-29" sz="1500"/>
            </a:pPr>
            <a:r>
              <a:t>• Personalized consumer engagement and sustainability nudges.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Explain how AI transforms EPP from passive data storage to active decision support.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Describe the shift: Customs now enforce sustainability and ethical rules, not just tariffs.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List key tools: Blockchain, IoT sensors, digital documents, AI-based risk profiling.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Explain how these tools help balance security, speed, and sustainability.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Explain how DPP enables reuse, repair, remanufacturing, and recycling.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Describe how AI identifies recyclable materials, optimizes recycling routes, and connects stakeholders.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Highlight financial benefits: Verified sustainability data affects loans and investment.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Identify the problem: Customs currently lack accredited verifiers for import CO₂ and SDG, Sustainable Development Goals data.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Explain the consequences: Risk of inaccurate reporting, greenwashing, tax evasion.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Propose solutions: Expand verifier roles, standardize verification tools using AI + EPP.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pc="-29" sz="1500"/>
            </a:pPr>
            <a:r>
              <a:t>Describe how AI-based risk management allows selective, focused inspections.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Explain green incentives: Fast lanes, tax cuts, certifications for sustainable goods.</a:t>
            </a:r>
          </a:p>
          <a:p>
            <a:pPr>
              <a:lnSpc>
                <a:spcPct val="80000"/>
              </a:lnSpc>
              <a:defRPr b="1" spc="-29" sz="1500"/>
            </a:pPr>
          </a:p>
          <a:p>
            <a:pPr>
              <a:lnSpc>
                <a:spcPct val="80000"/>
              </a:lnSpc>
              <a:defRPr b="1" spc="-29" sz="1500"/>
            </a:pPr>
            <a:r>
              <a:t>Describe customs as data hubs, enabling material exchanges across sectors.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ctrTitle"/>
          </p:nvPr>
        </p:nvSpPr>
        <p:spPr>
          <a:xfrm>
            <a:off x="1206496" y="3143811"/>
            <a:ext cx="22484714" cy="4648201"/>
          </a:xfrm>
          <a:prstGeom prst="rect">
            <a:avLst/>
          </a:prstGeom>
        </p:spPr>
        <p:txBody>
          <a:bodyPr/>
          <a:lstStyle>
            <a:lvl1pPr defTabSz="1975054">
              <a:defRPr spc="-187" sz="9396"/>
            </a:lvl1pPr>
          </a:lstStyle>
          <a:p>
            <a:pPr/>
            <a:r>
              <a:t>Integrating AI, Digitalization, and the European Product Passport for Sustainable Trade and Circular Economy</a:t>
            </a:r>
          </a:p>
        </p:txBody>
      </p:sp>
      <p:sp>
        <p:nvSpPr>
          <p:cNvPr id="172" name="Content Placeholder 2"/>
          <p:cNvSpPr txBox="1"/>
          <p:nvPr>
            <p:ph type="subTitle" sz="quarter" idx="1"/>
          </p:nvPr>
        </p:nvSpPr>
        <p:spPr>
          <a:xfrm>
            <a:off x="1206500" y="8568277"/>
            <a:ext cx="21971000" cy="1905001"/>
          </a:xfrm>
          <a:prstGeom prst="rect">
            <a:avLst/>
          </a:prstGeom>
        </p:spPr>
        <p:txBody>
          <a:bodyPr/>
          <a:lstStyle/>
          <a:p>
            <a:pPr defTabSz="561340">
              <a:defRPr sz="3740"/>
            </a:pPr>
            <a:r>
              <a:t>Authors: Jan Frick, Kenn Steger-Jensen, Hans-Henrik Hvolby</a:t>
            </a:r>
          </a:p>
          <a:p>
            <a:pPr defTabSz="561340">
              <a:defRPr sz="3740"/>
            </a:pPr>
            <a:r>
              <a:t>Affiliations: University of Stavanger; Aalborg University; University College of Northern Denmark</a:t>
            </a:r>
          </a:p>
        </p:txBody>
      </p:sp>
      <p:pic>
        <p:nvPicPr>
          <p:cNvPr id="173" name="University of Stavanger.jpg" descr="University of Stavang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390" y="511926"/>
            <a:ext cx="2463801" cy="288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V4S logo.jpg" descr="V4S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8345" y="11249543"/>
            <a:ext cx="11468095" cy="1815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June 12th, 2025. J. Frick"/>
          <p:cNvSpPr txBox="1"/>
          <p:nvPr/>
        </p:nvSpPr>
        <p:spPr>
          <a:xfrm>
            <a:off x="1201340" y="11859862"/>
            <a:ext cx="7430505" cy="913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3600"/>
            </a:lvl1pPr>
          </a:lstStyle>
          <a:p>
            <a:pPr/>
            <a:r>
              <a:t>June 12th, 2025. J. Frick</a:t>
            </a:r>
          </a:p>
        </p:txBody>
      </p:sp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/>
          <p:nvPr>
            <p:ph type="ctrTitle"/>
          </p:nvPr>
        </p:nvSpPr>
        <p:spPr>
          <a:xfrm>
            <a:off x="1206496" y="2574991"/>
            <a:ext cx="21971004" cy="2195355"/>
          </a:xfrm>
          <a:prstGeom prst="rect">
            <a:avLst/>
          </a:prstGeom>
        </p:spPr>
        <p:txBody>
          <a:bodyPr/>
          <a:lstStyle/>
          <a:p>
            <a:pPr/>
            <a:r>
              <a:t>Challenges in Verification</a:t>
            </a:r>
          </a:p>
        </p:txBody>
      </p:sp>
      <p:sp>
        <p:nvSpPr>
          <p:cNvPr id="227" name="Content Placeholder 2"/>
          <p:cNvSpPr txBox="1"/>
          <p:nvPr>
            <p:ph type="subTitle" sz="half" idx="1"/>
          </p:nvPr>
        </p:nvSpPr>
        <p:spPr>
          <a:xfrm>
            <a:off x="1206500" y="6585237"/>
            <a:ext cx="22653632" cy="5243043"/>
          </a:xfrm>
          <a:prstGeom prst="rect">
            <a:avLst/>
          </a:prstGeom>
        </p:spPr>
        <p:txBody>
          <a:bodyPr/>
          <a:lstStyle/>
          <a:p>
            <a:pPr defTabSz="817244">
              <a:defRPr sz="5445"/>
            </a:pPr>
            <a:r>
              <a:t>Lack of accredited verifiers for CO₂ and SDG data.</a:t>
            </a:r>
          </a:p>
          <a:p>
            <a:pPr defTabSz="817244">
              <a:defRPr sz="5445"/>
            </a:pPr>
          </a:p>
          <a:p>
            <a:pPr defTabSz="817244">
              <a:defRPr sz="5445"/>
            </a:pPr>
            <a:r>
              <a:t>Customs rely on importer declarations.</a:t>
            </a:r>
          </a:p>
          <a:p>
            <a:pPr defTabSz="817244">
              <a:defRPr sz="5445"/>
            </a:pPr>
          </a:p>
          <a:p>
            <a:pPr defTabSz="817244">
              <a:defRPr sz="5445"/>
            </a:pPr>
            <a:r>
              <a:t>Proposal: </a:t>
            </a:r>
          </a:p>
          <a:p>
            <a:pPr lvl="1" indent="452627" defTabSz="817244">
              <a:defRPr sz="5445"/>
            </a:pPr>
            <a:r>
              <a:t>Expand verifier roles + harmonized digital systems with AI + EPP.</a:t>
            </a:r>
          </a:p>
        </p:txBody>
      </p:sp>
      <p:sp>
        <p:nvSpPr>
          <p:cNvPr id="228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ctrTitle"/>
          </p:nvPr>
        </p:nvSpPr>
        <p:spPr>
          <a:xfrm>
            <a:off x="1206496" y="2574991"/>
            <a:ext cx="21971004" cy="1905001"/>
          </a:xfrm>
          <a:prstGeom prst="rect">
            <a:avLst/>
          </a:prstGeom>
        </p:spPr>
        <p:txBody>
          <a:bodyPr/>
          <a:lstStyle>
            <a:lvl1pPr defTabSz="2023821">
              <a:defRPr spc="-192" sz="9628"/>
            </a:lvl1pPr>
          </a:lstStyle>
          <a:p>
            <a:pPr/>
            <a:r>
              <a:t>Customs as Catalyst for Circular Trade</a:t>
            </a:r>
          </a:p>
        </p:txBody>
      </p:sp>
      <p:sp>
        <p:nvSpPr>
          <p:cNvPr id="233" name="Content Placeholder 2"/>
          <p:cNvSpPr txBox="1"/>
          <p:nvPr>
            <p:ph type="subTitle" sz="half" idx="1"/>
          </p:nvPr>
        </p:nvSpPr>
        <p:spPr>
          <a:xfrm>
            <a:off x="1201342" y="7223190"/>
            <a:ext cx="21971001" cy="4657778"/>
          </a:xfrm>
          <a:prstGeom prst="rect">
            <a:avLst/>
          </a:prstGeom>
        </p:spPr>
        <p:txBody>
          <a:bodyPr/>
          <a:lstStyle/>
          <a:p>
            <a:pPr/>
            <a:r>
              <a:t>AI-based risk management.</a:t>
            </a:r>
          </a:p>
          <a:p>
            <a:pPr/>
          </a:p>
          <a:p>
            <a:pPr/>
            <a:r>
              <a:t>Green incentives: fast lanes, tax reductions.</a:t>
            </a:r>
          </a:p>
          <a:p>
            <a:pPr/>
          </a:p>
          <a:p>
            <a:pPr/>
            <a:r>
              <a:t>Customs as data hubs enabling material exchanges.</a:t>
            </a:r>
          </a:p>
        </p:txBody>
      </p:sp>
      <p:sp>
        <p:nvSpPr>
          <p:cNvPr id="234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/>
          <p:nvPr>
            <p:ph type="ctrTitle"/>
          </p:nvPr>
        </p:nvSpPr>
        <p:spPr>
          <a:xfrm>
            <a:off x="1206498" y="2028173"/>
            <a:ext cx="21971004" cy="1905001"/>
          </a:xfrm>
          <a:prstGeom prst="rect">
            <a:avLst/>
          </a:prstGeom>
        </p:spPr>
        <p:txBody>
          <a:bodyPr/>
          <a:lstStyle>
            <a:lvl1pPr defTabSz="2145738">
              <a:defRPr spc="-204" sz="10208"/>
            </a:lvl1pPr>
          </a:lstStyle>
          <a:p>
            <a:pPr/>
            <a:r>
              <a:t>Policy &amp; Practice Recommendations</a:t>
            </a:r>
          </a:p>
        </p:txBody>
      </p:sp>
      <p:sp>
        <p:nvSpPr>
          <p:cNvPr id="239" name="Content Placeholder 2"/>
          <p:cNvSpPr txBox="1"/>
          <p:nvPr>
            <p:ph type="subTitle" idx="1"/>
          </p:nvPr>
        </p:nvSpPr>
        <p:spPr>
          <a:xfrm>
            <a:off x="1201342" y="5435176"/>
            <a:ext cx="21971001" cy="7508988"/>
          </a:xfrm>
          <a:prstGeom prst="rect">
            <a:avLst/>
          </a:prstGeom>
        </p:spPr>
        <p:txBody>
          <a:bodyPr/>
          <a:lstStyle/>
          <a:p>
            <a:pPr/>
            <a:r>
              <a:t>Harmonize standards across EU.</a:t>
            </a:r>
          </a:p>
          <a:p>
            <a:pPr/>
          </a:p>
          <a:p>
            <a:pPr/>
            <a:r>
              <a:t>Invest in digital + AI infrastructure.</a:t>
            </a:r>
          </a:p>
          <a:p>
            <a:pPr/>
          </a:p>
          <a:p>
            <a:pPr/>
            <a:r>
              <a:t>Train stakeholders in AI literacy.</a:t>
            </a:r>
          </a:p>
          <a:p>
            <a:pPr/>
          </a:p>
          <a:p>
            <a:pPr/>
            <a:r>
              <a:t>Build public-private partnerships.</a:t>
            </a:r>
          </a:p>
        </p:txBody>
      </p:sp>
      <p:sp>
        <p:nvSpPr>
          <p:cNvPr id="240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ctrTitle"/>
          </p:nvPr>
        </p:nvSpPr>
        <p:spPr>
          <a:xfrm>
            <a:off x="1206496" y="2574991"/>
            <a:ext cx="21971004" cy="1916528"/>
          </a:xfrm>
          <a:prstGeom prst="rect">
            <a:avLst/>
          </a:prstGeom>
        </p:spPr>
        <p:txBody>
          <a:bodyPr/>
          <a:lstStyle/>
          <a:p>
            <a:pPr/>
            <a:r>
              <a:t>Key Takeaways</a:t>
            </a:r>
          </a:p>
        </p:txBody>
      </p:sp>
      <p:sp>
        <p:nvSpPr>
          <p:cNvPr id="245" name="Content Placeholder 2"/>
          <p:cNvSpPr txBox="1"/>
          <p:nvPr>
            <p:ph type="subTitle" sz="half" idx="1"/>
          </p:nvPr>
        </p:nvSpPr>
        <p:spPr>
          <a:xfrm>
            <a:off x="1206500" y="6363448"/>
            <a:ext cx="21971000" cy="4478354"/>
          </a:xfrm>
          <a:prstGeom prst="rect">
            <a:avLst/>
          </a:prstGeom>
        </p:spPr>
        <p:txBody>
          <a:bodyPr/>
          <a:lstStyle/>
          <a:p>
            <a:pPr defTabSz="808990">
              <a:defRPr sz="5390"/>
            </a:pPr>
            <a:r>
              <a:t>AI + EPP transform static data into dynamic sustainability engines.</a:t>
            </a:r>
          </a:p>
          <a:p>
            <a:pPr defTabSz="808990">
              <a:defRPr sz="5390"/>
            </a:pPr>
          </a:p>
          <a:p>
            <a:pPr defTabSz="808990">
              <a:defRPr sz="5390"/>
            </a:pPr>
            <a:r>
              <a:t>Customs evolve into facilitators of circular trade.</a:t>
            </a:r>
          </a:p>
          <a:p>
            <a:pPr defTabSz="808990">
              <a:defRPr sz="5390"/>
            </a:pPr>
          </a:p>
          <a:p>
            <a:pPr defTabSz="808990">
              <a:defRPr sz="5390"/>
            </a:pPr>
            <a:r>
              <a:t>Alignment of policy, technology, and collaboration is critical.</a:t>
            </a:r>
          </a:p>
        </p:txBody>
      </p:sp>
      <p:sp>
        <p:nvSpPr>
          <p:cNvPr id="246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 txBox="1"/>
          <p:nvPr>
            <p:ph type="ctrTitle"/>
          </p:nvPr>
        </p:nvSpPr>
        <p:spPr>
          <a:xfrm>
            <a:off x="1206496" y="1116811"/>
            <a:ext cx="21971004" cy="2212087"/>
          </a:xfrm>
          <a:prstGeom prst="rect">
            <a:avLst/>
          </a:prstGeom>
        </p:spPr>
        <p:txBody>
          <a:bodyPr/>
          <a:lstStyle/>
          <a:p>
            <a:pPr/>
            <a:r>
              <a:t>Acknowledgments + Contact</a:t>
            </a:r>
          </a:p>
        </p:txBody>
      </p:sp>
      <p:sp>
        <p:nvSpPr>
          <p:cNvPr id="251" name="Content Placeholder 2"/>
          <p:cNvSpPr txBox="1"/>
          <p:nvPr>
            <p:ph type="subTitle" sz="half" idx="1"/>
          </p:nvPr>
        </p:nvSpPr>
        <p:spPr>
          <a:xfrm>
            <a:off x="1206500" y="7684923"/>
            <a:ext cx="21971000" cy="5837030"/>
          </a:xfrm>
          <a:prstGeom prst="rect">
            <a:avLst/>
          </a:prstGeom>
        </p:spPr>
        <p:txBody>
          <a:bodyPr/>
          <a:lstStyle/>
          <a:p>
            <a:pPr/>
            <a:r>
              <a:t>Research supported by Value4Sea, Interreg, European Regional Development Fund.</a:t>
            </a:r>
          </a:p>
          <a:p>
            <a:pPr/>
          </a:p>
          <a:p>
            <a:pPr/>
            <a:r>
              <a:t>Contact: Jan.Frick@uis.no.</a:t>
            </a:r>
          </a:p>
          <a:p>
            <a:pPr/>
          </a:p>
          <a:p>
            <a:pPr/>
            <a:r>
              <a:t>Thank you! Questions welcome.</a:t>
            </a:r>
          </a:p>
        </p:txBody>
      </p:sp>
      <p:sp>
        <p:nvSpPr>
          <p:cNvPr id="252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3" name="V4S logo.jpg" descr="V4S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8848" y="4477556"/>
            <a:ext cx="16166304" cy="2559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ctrTitle"/>
          </p:nvPr>
        </p:nvSpPr>
        <p:spPr>
          <a:xfrm>
            <a:off x="841952" y="953585"/>
            <a:ext cx="9923936" cy="3448656"/>
          </a:xfrm>
          <a:prstGeom prst="rect">
            <a:avLst/>
          </a:prstGeom>
        </p:spPr>
        <p:txBody>
          <a:bodyPr/>
          <a:lstStyle/>
          <a:p>
            <a:pPr/>
            <a:r>
              <a:t>Purpose &amp; Motivation</a:t>
            </a:r>
          </a:p>
        </p:txBody>
      </p:sp>
      <p:sp>
        <p:nvSpPr>
          <p:cNvPr id="179" name="Content Placeholder 2"/>
          <p:cNvSpPr txBox="1"/>
          <p:nvPr>
            <p:ph type="subTitle" idx="1"/>
          </p:nvPr>
        </p:nvSpPr>
        <p:spPr>
          <a:xfrm>
            <a:off x="1206500" y="5922364"/>
            <a:ext cx="21971000" cy="6823545"/>
          </a:xfrm>
          <a:prstGeom prst="rect">
            <a:avLst/>
          </a:prstGeom>
        </p:spPr>
        <p:txBody>
          <a:bodyPr/>
          <a:lstStyle/>
          <a:p>
            <a:pPr defTabSz="709930">
              <a:defRPr sz="4730"/>
            </a:pPr>
            <a:r>
              <a:t>Global trade faces </a:t>
            </a:r>
          </a:p>
          <a:p>
            <a:pPr lvl="1" indent="393192" defTabSz="709930">
              <a:defRPr sz="4730"/>
            </a:pPr>
            <a:r>
              <a:t>climate goals, </a:t>
            </a:r>
          </a:p>
          <a:p>
            <a:pPr lvl="1" indent="393192" defTabSz="709930">
              <a:defRPr sz="4730"/>
            </a:pPr>
            <a:r>
              <a:t>consumer demands, </a:t>
            </a:r>
          </a:p>
          <a:p>
            <a:pPr lvl="1" indent="393192" defTabSz="709930">
              <a:defRPr sz="4730"/>
            </a:pPr>
            <a:r>
              <a:t>regulatory shifts.</a:t>
            </a:r>
          </a:p>
          <a:p>
            <a:pPr lvl="1" indent="393192" defTabSz="709930">
              <a:defRPr sz="4730"/>
            </a:pPr>
          </a:p>
          <a:p>
            <a:pPr defTabSz="709930">
              <a:defRPr sz="4730"/>
            </a:pPr>
            <a:r>
              <a:t>Customs processes are fragmented and manual.</a:t>
            </a:r>
          </a:p>
          <a:p>
            <a:pPr defTabSz="709930">
              <a:defRPr sz="4730"/>
            </a:pPr>
          </a:p>
          <a:p>
            <a:pPr defTabSz="709930">
              <a:defRPr sz="4730"/>
            </a:pPr>
            <a:r>
              <a:t>Opportunity: </a:t>
            </a:r>
          </a:p>
          <a:p>
            <a:pPr lvl="1" indent="393192" defTabSz="709930">
              <a:defRPr sz="4730"/>
            </a:pPr>
            <a:r>
              <a:t>Combine AI, digitalization, and EPP for sustainable, circular supply chains.</a:t>
            </a:r>
          </a:p>
        </p:txBody>
      </p:sp>
      <p:sp>
        <p:nvSpPr>
          <p:cNvPr id="180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photo11A_12.jpg" descr="photo11A_1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389"/>
          <a:stretch>
            <a:fillRect/>
          </a:stretch>
        </p:blipFill>
        <p:spPr>
          <a:xfrm>
            <a:off x="11176601" y="327091"/>
            <a:ext cx="13004801" cy="8742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ctrTitle"/>
          </p:nvPr>
        </p:nvSpPr>
        <p:spPr>
          <a:xfrm>
            <a:off x="1206496" y="1435788"/>
            <a:ext cx="21971004" cy="2157619"/>
          </a:xfrm>
          <a:prstGeom prst="rect">
            <a:avLst/>
          </a:prstGeom>
        </p:spPr>
        <p:txBody>
          <a:bodyPr/>
          <a:lstStyle/>
          <a:p>
            <a:pPr/>
            <a:r>
              <a:t>European Policy Landscape</a:t>
            </a:r>
          </a:p>
        </p:txBody>
      </p:sp>
      <p:sp>
        <p:nvSpPr>
          <p:cNvPr id="186" name="Content Placeholder 2"/>
          <p:cNvSpPr txBox="1"/>
          <p:nvPr>
            <p:ph type="subTitle" idx="1"/>
          </p:nvPr>
        </p:nvSpPr>
        <p:spPr>
          <a:xfrm>
            <a:off x="1206500" y="4349374"/>
            <a:ext cx="21971000" cy="8980873"/>
          </a:xfrm>
          <a:prstGeom prst="rect">
            <a:avLst/>
          </a:prstGeom>
        </p:spPr>
        <p:txBody>
          <a:bodyPr/>
          <a:lstStyle/>
          <a:p>
            <a:pPr/>
            <a:r>
              <a:t>European Green Deal, </a:t>
            </a:r>
          </a:p>
          <a:p>
            <a:pPr/>
            <a:r>
              <a:t>Circular Economy Action Plan, </a:t>
            </a:r>
          </a:p>
          <a:p>
            <a:pPr/>
            <a:r>
              <a:t>EU Battery Regulation, </a:t>
            </a:r>
          </a:p>
          <a:p>
            <a:pPr/>
            <a:r>
              <a:t>CBAM, </a:t>
            </a:r>
          </a:p>
          <a:p>
            <a:pPr/>
            <a:r>
              <a:t>CSRD</a:t>
            </a:r>
          </a:p>
          <a:p>
            <a:pPr/>
            <a:r>
              <a:t>ETS</a:t>
            </a:r>
          </a:p>
          <a:p>
            <a:pPr/>
          </a:p>
          <a:p>
            <a:pPr/>
            <a:r>
              <a:t>Digital-first, sustainability-focused solutions.</a:t>
            </a:r>
          </a:p>
          <a:p>
            <a:pPr lvl="1"/>
            <a:r>
              <a:t>EU Single Window Environment for Customs</a:t>
            </a:r>
          </a:p>
          <a:p>
            <a:pPr lvl="1"/>
            <a:r>
              <a:t>European Maritime Single Window environment </a:t>
            </a:r>
          </a:p>
        </p:txBody>
      </p:sp>
      <p:sp>
        <p:nvSpPr>
          <p:cNvPr id="187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ctrTitle"/>
          </p:nvPr>
        </p:nvSpPr>
        <p:spPr>
          <a:xfrm>
            <a:off x="1206498" y="834630"/>
            <a:ext cx="21971004" cy="2253478"/>
          </a:xfrm>
          <a:prstGeom prst="rect">
            <a:avLst/>
          </a:prstGeom>
        </p:spPr>
        <p:txBody>
          <a:bodyPr/>
          <a:lstStyle>
            <a:lvl1pPr defTabSz="1682453">
              <a:defRPr spc="-160" sz="8004"/>
            </a:lvl1pPr>
          </a:lstStyle>
          <a:p>
            <a:pPr/>
            <a:r>
              <a:t>What is the European Product Passport (EPP)?</a:t>
            </a:r>
          </a:p>
        </p:txBody>
      </p:sp>
      <p:sp>
        <p:nvSpPr>
          <p:cNvPr id="192" name="Content Placeholder 2"/>
          <p:cNvSpPr txBox="1"/>
          <p:nvPr>
            <p:ph type="subTitle" idx="1"/>
          </p:nvPr>
        </p:nvSpPr>
        <p:spPr>
          <a:xfrm>
            <a:off x="1069795" y="5134626"/>
            <a:ext cx="22244409" cy="7634030"/>
          </a:xfrm>
          <a:prstGeom prst="rect">
            <a:avLst/>
          </a:prstGeom>
        </p:spPr>
        <p:txBody>
          <a:bodyPr/>
          <a:lstStyle/>
          <a:p>
            <a:pPr/>
            <a:r>
              <a:t>Dynamic digital record: </a:t>
            </a:r>
          </a:p>
          <a:p>
            <a:pPr lvl="1"/>
            <a:r>
              <a:t>materials, manufacturing, use, end-of-life.</a:t>
            </a:r>
          </a:p>
          <a:p>
            <a:pPr lvl="1"/>
          </a:p>
          <a:p>
            <a:pPr/>
            <a:r>
              <a:t>Single source of accurate sustainability + compliance data.</a:t>
            </a:r>
          </a:p>
          <a:p>
            <a:pPr/>
          </a:p>
          <a:p>
            <a:pPr/>
            <a:r>
              <a:t>Stakeholders: manufacturers, logistics, regulators, consumers.</a:t>
            </a:r>
          </a:p>
        </p:txBody>
      </p:sp>
      <p:sp>
        <p:nvSpPr>
          <p:cNvPr id="193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creenshot 2025-06-02 at 11.31.44.png" descr="Screenshot 2025-06-02 at 11.3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19" y="255813"/>
            <a:ext cx="23815182" cy="1340474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ctrTitle"/>
          </p:nvPr>
        </p:nvSpPr>
        <p:spPr>
          <a:xfrm>
            <a:off x="1206498" y="1398230"/>
            <a:ext cx="21971004" cy="2407354"/>
          </a:xfrm>
          <a:prstGeom prst="rect">
            <a:avLst/>
          </a:prstGeom>
        </p:spPr>
        <p:txBody>
          <a:bodyPr/>
          <a:lstStyle/>
          <a:p>
            <a:pPr/>
            <a:r>
              <a:t>How AI Enhances the EPP</a:t>
            </a:r>
          </a:p>
        </p:txBody>
      </p:sp>
      <p:sp>
        <p:nvSpPr>
          <p:cNvPr id="203" name="Content Placeholder 2"/>
          <p:cNvSpPr txBox="1"/>
          <p:nvPr>
            <p:ph type="subTitle" sz="half" idx="1"/>
          </p:nvPr>
        </p:nvSpPr>
        <p:spPr>
          <a:xfrm>
            <a:off x="1206500" y="5760894"/>
            <a:ext cx="21971000" cy="5364795"/>
          </a:xfrm>
          <a:prstGeom prst="rect">
            <a:avLst/>
          </a:prstGeom>
        </p:spPr>
        <p:txBody>
          <a:bodyPr/>
          <a:lstStyle/>
          <a:p>
            <a:pPr/>
            <a:r>
              <a:t>Automated compliance monitoring.</a:t>
            </a:r>
          </a:p>
          <a:p>
            <a:pPr/>
            <a:r>
              <a:t>Predictive lifecycle + maintenance analytics.</a:t>
            </a:r>
          </a:p>
          <a:p>
            <a:pPr/>
            <a:r>
              <a:t>Real-time supply chain optimization.</a:t>
            </a:r>
          </a:p>
          <a:p>
            <a:pPr/>
            <a:r>
              <a:t>Consumer insights + gamified sustainability nudges.</a:t>
            </a:r>
          </a:p>
        </p:txBody>
      </p:sp>
      <p:sp>
        <p:nvSpPr>
          <p:cNvPr id="204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ctrTitle"/>
          </p:nvPr>
        </p:nvSpPr>
        <p:spPr>
          <a:xfrm>
            <a:off x="1206496" y="2574991"/>
            <a:ext cx="21971004" cy="2209951"/>
          </a:xfrm>
          <a:prstGeom prst="rect">
            <a:avLst/>
          </a:prstGeom>
        </p:spPr>
        <p:txBody>
          <a:bodyPr/>
          <a:lstStyle/>
          <a:p>
            <a:pPr/>
            <a:r>
              <a:t>AI + Digitalization in Customs</a:t>
            </a:r>
          </a:p>
        </p:txBody>
      </p:sp>
      <p:sp>
        <p:nvSpPr>
          <p:cNvPr id="209" name="Content Placeholder 2"/>
          <p:cNvSpPr txBox="1"/>
          <p:nvPr>
            <p:ph type="subTitle" sz="half" idx="1"/>
          </p:nvPr>
        </p:nvSpPr>
        <p:spPr>
          <a:xfrm>
            <a:off x="1201342" y="6248282"/>
            <a:ext cx="11719602" cy="6225961"/>
          </a:xfrm>
          <a:prstGeom prst="rect">
            <a:avLst/>
          </a:prstGeom>
        </p:spPr>
        <p:txBody>
          <a:bodyPr/>
          <a:lstStyle/>
          <a:p>
            <a:pPr defTabSz="742950">
              <a:defRPr sz="4950"/>
            </a:pPr>
            <a:r>
              <a:t>Shift from tariffs/security to sustainability + ethics.</a:t>
            </a:r>
          </a:p>
          <a:p>
            <a:pPr defTabSz="742950">
              <a:defRPr sz="4950"/>
            </a:pPr>
          </a:p>
          <a:p>
            <a:pPr defTabSz="742950">
              <a:defRPr sz="4950"/>
            </a:pPr>
            <a:r>
              <a:t>Digital tools: blockchain, IoT, e-documents.</a:t>
            </a:r>
          </a:p>
          <a:p>
            <a:pPr defTabSz="742950">
              <a:defRPr sz="4950"/>
            </a:pPr>
          </a:p>
          <a:p>
            <a:pPr defTabSz="742950">
              <a:defRPr sz="4950"/>
            </a:pPr>
            <a:r>
              <a:t>AI-driven risk profiling and document checks.</a:t>
            </a:r>
          </a:p>
        </p:txBody>
      </p:sp>
      <p:sp>
        <p:nvSpPr>
          <p:cNvPr id="210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61535" y="5419638"/>
            <a:ext cx="10876894" cy="7251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ctrTitle"/>
          </p:nvPr>
        </p:nvSpPr>
        <p:spPr>
          <a:xfrm>
            <a:off x="1206496" y="2240628"/>
            <a:ext cx="21971004" cy="2250891"/>
          </a:xfrm>
          <a:prstGeom prst="rect">
            <a:avLst/>
          </a:prstGeom>
        </p:spPr>
        <p:txBody>
          <a:bodyPr/>
          <a:lstStyle/>
          <a:p>
            <a:pPr/>
            <a:r>
              <a:t>Circular Economy Opportunities</a:t>
            </a:r>
          </a:p>
        </p:txBody>
      </p:sp>
      <p:sp>
        <p:nvSpPr>
          <p:cNvPr id="216" name="Content Placeholder 2"/>
          <p:cNvSpPr txBox="1"/>
          <p:nvPr>
            <p:ph type="subTitle" sz="half" idx="1"/>
          </p:nvPr>
        </p:nvSpPr>
        <p:spPr>
          <a:xfrm>
            <a:off x="1201342" y="5691319"/>
            <a:ext cx="21971001" cy="5157246"/>
          </a:xfrm>
          <a:prstGeom prst="rect">
            <a:avLst/>
          </a:prstGeom>
        </p:spPr>
        <p:txBody>
          <a:bodyPr/>
          <a:lstStyle/>
          <a:p>
            <a:pPr/>
            <a:r>
              <a:t>Track reuse, repair, recycling via DPP.</a:t>
            </a:r>
          </a:p>
          <a:p>
            <a:pPr/>
          </a:p>
          <a:p>
            <a:pPr/>
            <a:r>
              <a:t>AI manages material recovery, recycling routes.</a:t>
            </a:r>
          </a:p>
          <a:p>
            <a:pPr/>
          </a:p>
          <a:p>
            <a:pPr/>
            <a:r>
              <a:t>Financial incentives shaped by verified sustainability metrics.</a:t>
            </a:r>
          </a:p>
        </p:txBody>
      </p:sp>
      <p:sp>
        <p:nvSpPr>
          <p:cNvPr id="217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AI in Recycling.png" descr="AI in Recycl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488950"/>
            <a:ext cx="21818600" cy="1273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