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B771-BBDA-456F-B466-0847A68091A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97DA-DEC6-4919-99F1-127E2E78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5B795-AF18-2339-7796-2C253A41E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98152-06D1-DBB3-E466-CBD50CE19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503B2-939C-BBDF-D202-25A17A5FC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C9D3-D581-D19D-055B-BEA6B6BCA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3491-AF32-4759-A0EA-BF468950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F8C1E-8D94-53A9-B290-B029B7B29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6D2CA-B10E-4D34-DB23-76BFE928F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49802-30E5-A238-CBF3-0D9B29E3D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4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FA22-5D1D-E6AC-8057-43DD572B3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E5A4D-9D43-33DE-957A-0501FE4FB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B3FA95-CD67-38E7-5B18-8C19D423F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81C19-2FD0-D15A-4FEB-5B79403DA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5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9776-433A-97BA-792B-05E1FDAB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4B2CF-1C0F-0117-D401-29444A949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8DECD-1CD7-663A-2E31-21C6F08C7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D9C57-4B76-FEA2-D094-DB78373B5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7643-2B4C-9B34-4C20-DDEAE0A0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0327C-2130-A0B0-6C41-77D846813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171B5-5C40-8514-3CDB-21C455CEE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E9091-1071-3E98-C087-9794A57C0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39E5E-28FA-F8A3-02BD-B550B3BD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55E09-D83E-0C89-9D04-E016315E0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A9AF6-1D53-867F-9874-86433A814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25FB-34D9-D6BC-37C4-350BE9452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7175F-4B87-2426-C9F5-9CD4B253D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5846D-16AF-AF57-3776-AF7E1B3CF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89AD1-1B89-0B1E-5ECD-686BBB701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81E27-C15E-A4C3-B206-03D621500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D1AC3-AB2B-5E8C-192C-A364C848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C156C-2957-2ACF-5B39-7BF827F4D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B1CA5-08E0-6070-7296-65ADA0F1F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64C6-C0A4-7F85-735A-E7E2F2D71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1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7EBBF-3863-F630-9986-7BEB083F5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8360B-66B4-673D-EF79-FC3033701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C6BEE-52BA-66B2-391A-B94399AED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47906-AD91-5B4C-BE67-F75CF58AE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B6F1-5434-7FE2-8C17-8635F4E4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6652F-A968-C862-89D7-FF20E6C14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37A46-794E-75DC-5EC8-8D2F15F2F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4FC16-C32B-C909-4E5C-9201664B9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97DA-DEC6-4919-99F1-127E2E7849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4E90-535A-D5B0-50F5-F222E168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24427-5E89-F586-4522-620D54EFF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93791-69C0-D71C-6A09-D7670BB8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76BE1-E55C-FDB4-82D0-A881E62D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001C-3E97-CB88-D72C-B71FC79C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D2EB-E291-E799-445A-BEBFFB85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00953-5EF0-0D54-9456-14C421900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BD0A-905B-F8A5-AF60-AA711990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495DA-E834-4AFD-DD2C-3F0578F5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0DE2-93E8-184E-1933-983B0C5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E0337-7DB8-60C2-BA5A-7EE39DF28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EBE9F-3AFD-2E94-A3F4-F3338E3E1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DEE0-1870-7AC7-C48C-27CA41D0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9718-CB26-D739-A419-FEDA6357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3FA7-F834-D32F-4A26-5E5422FD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D174-8425-E0C9-A353-6002FEC8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1A54-AFD8-CAF7-2276-0F19F4C0B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9A9BA-B522-F6B4-41A7-0F43EE91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CFCDC-F69D-D748-C6E1-2F6FA93A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BFB8-2AC4-6C2C-4234-B169DD4D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5592-1906-F9F2-4863-561829DA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8E8E2-9182-5137-AC0C-3DE41D88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C1BE6-F925-5539-7A79-1BB36712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C566-77B9-09B0-5096-B22EAE4D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3065-E16D-96F3-DAA7-83156C91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4C12-885A-0E9E-A471-9ED8BD44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E8DA-C0F4-6109-552C-AE6B315B8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3099F-0DDE-DF3D-C7A3-2E863DC24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062D5-0375-0C66-443B-842BE837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E4400-B52D-A14D-D085-CDEBAF1C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0100-7B8A-8B05-4B01-7B09F3E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E8C3-5F9B-2C58-4C44-66EE4AC9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281B9-A64B-040E-F621-A4A9180A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04B8B-7F2D-98CD-BEE5-E867FD6C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6D462-5B84-C96A-E29B-D9B0254A0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8408A-8924-3EA0-E15D-811816488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2F6C4-DDB5-155A-FEE8-826CBD9E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E9F36-D5ED-91D2-D962-46B184C5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66A06-F7D7-DDD1-D34F-8BF3707D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9651-7C16-3C4E-5A3E-91AA12DB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726AD-8A6C-27E2-B138-B18C2DBD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4EEFC-0785-B618-CC7B-C30092C5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1F60D-59EF-CC06-5E6F-B0A5CA1D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0E52E-B21C-6100-40EE-D67EE353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12BBB-A39F-F4F9-68CF-C8995F39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77EF3-B9E9-0CBB-6B09-374EB9DA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2325-7A9D-61A8-93ED-39A62826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BBE0-2157-6EBF-B88C-0E5F95E1D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37368-E5DE-1489-2F16-69F20F53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3E505-A952-88A0-1A77-D917CC6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ABC50-547E-5BEE-B101-8806C71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6620-A351-0384-751C-61A18B37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B9BD-93F4-BB1E-C498-DEC794EF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34FA4-C871-3B28-853D-B7341A57D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9EC8D-A419-111D-7856-BCE95D4E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1FFD5-13BE-80EB-7100-A3F0DEAD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12201-A0E0-CA28-4C80-2BC8DA3A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EE7B2-2A59-3219-2D71-810BA9CF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3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86EEE-E388-3AE6-ED93-072C0B79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A6640-AD79-8408-2363-FE377433C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62133-6C70-357E-2B3B-195BD6287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851B2-0A1B-4848-9C4F-84AE71F58E0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956A-A873-60B6-5526-F07867349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4C8EE-3B38-27D6-4CF9-AB6D12D24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67C21-F12F-4480-AB47-233EC4E35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E81231-3695-E042-3F99-B87B41EDD079}"/>
              </a:ext>
            </a:extLst>
          </p:cNvPr>
          <p:cNvSpPr/>
          <p:nvPr/>
        </p:nvSpPr>
        <p:spPr>
          <a:xfrm>
            <a:off x="0" y="0"/>
            <a:ext cx="13318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EUP - Cluster Habitat Sustentável">
            <a:extLst>
              <a:ext uri="{FF2B5EF4-FFF2-40B4-BE49-F238E27FC236}">
                <a16:creationId xmlns:a16="http://schemas.microsoft.com/office/drawing/2014/main" id="{E8ED1897-D8B4-2BAC-D976-81451B57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165FB-9BE4-95E9-BBF2-7846CFC271B4}"/>
              </a:ext>
            </a:extLst>
          </p:cNvPr>
          <p:cNvSpPr txBox="1"/>
          <p:nvPr/>
        </p:nvSpPr>
        <p:spPr>
          <a:xfrm>
            <a:off x="1331843" y="2459458"/>
            <a:ext cx="10860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2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Preliminary study on scour protection for offshore wind turbines co-located with aquaculture</a:t>
            </a:r>
            <a:endParaRPr lang="en-US" sz="11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DFCEF-D1D8-FAB8-3F52-A70916EF6FBB}"/>
              </a:ext>
            </a:extLst>
          </p:cNvPr>
          <p:cNvSpPr txBox="1"/>
          <p:nvPr/>
        </p:nvSpPr>
        <p:spPr>
          <a:xfrm>
            <a:off x="3682580" y="4152500"/>
            <a:ext cx="609904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pt-PT" cap="small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Filipe da Costa Miranda</a:t>
            </a:r>
          </a:p>
          <a:p>
            <a:pPr algn="ctr">
              <a:spcAft>
                <a:spcPts val="600"/>
              </a:spcAft>
            </a:pPr>
            <a:r>
              <a:rPr lang="pt-PT" cap="small" dirty="0">
                <a:latin typeface="Segoe UI" panose="020B0502040204020203" pitchFamily="34" charset="0"/>
                <a:cs typeface="Segoe UI" panose="020B0502040204020203" pitchFamily="34" charset="0"/>
              </a:rPr>
              <a:t>Paulo Jorge Rosa Santos</a:t>
            </a:r>
          </a:p>
          <a:p>
            <a:pPr algn="ctr">
              <a:spcAft>
                <a:spcPts val="600"/>
              </a:spcAft>
            </a:pPr>
            <a:r>
              <a:rPr lang="pt-PT" cap="small" dirty="0">
                <a:latin typeface="Segoe UI" panose="020B0502040204020203" pitchFamily="34" charset="0"/>
                <a:cs typeface="Segoe UI" panose="020B0502040204020203" pitchFamily="34" charset="0"/>
              </a:rPr>
              <a:t>Francisco de Almeida Taveira Pinto</a:t>
            </a:r>
          </a:p>
          <a:p>
            <a:pPr algn="ctr">
              <a:spcAft>
                <a:spcPts val="600"/>
              </a:spcAft>
            </a:pPr>
            <a:r>
              <a:rPr lang="pt-PT" b="1" cap="small" dirty="0">
                <a:latin typeface="Segoe UI" panose="020B0502040204020203" pitchFamily="34" charset="0"/>
                <a:cs typeface="Segoe UI" panose="020B0502040204020203" pitchFamily="34" charset="0"/>
              </a:rPr>
              <a:t>Tiago João Fazeres-Ferradosa</a:t>
            </a:r>
            <a:endParaRPr lang="en-US" b="1" cap="smal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6" descr="HRP - Login">
            <a:extLst>
              <a:ext uri="{FF2B5EF4-FFF2-40B4-BE49-F238E27FC236}">
                <a16:creationId xmlns:a16="http://schemas.microsoft.com/office/drawing/2014/main" id="{A3B48756-EA95-E555-B9B1-EC5B9A99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231FA3-9D32-DFEC-B2DC-B3D20EA53FC7}"/>
              </a:ext>
            </a:extLst>
          </p:cNvPr>
          <p:cNvCxnSpPr>
            <a:cxnSpLocks/>
          </p:cNvCxnSpPr>
          <p:nvPr/>
        </p:nvCxnSpPr>
        <p:spPr>
          <a:xfrm>
            <a:off x="1550504" y="874643"/>
            <a:ext cx="10363200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5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7E629-0402-F9EB-8153-78079F38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C6D4A1D-2574-A22A-BE1B-CBAF6B94C61C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0C139B46-6991-7B44-7D09-E960C339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1D1D2E9C-E877-D95F-E92F-5F77C4F1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10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3CE2BD-E5AA-94DB-22CD-1B0E480045C9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2AF51277-7628-F552-6414-4A4B6EA5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28042C2F-BF55-95DB-883F-5BC2187C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DB24EB-8CBB-A4D6-972B-AB185B984D69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Semi-submersible + Monopile foundation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 diagram of a bridge&#10;&#10;AI-generated content may be incorrect.">
            <a:extLst>
              <a:ext uri="{FF2B5EF4-FFF2-40B4-BE49-F238E27FC236}">
                <a16:creationId xmlns:a16="http://schemas.microsoft.com/office/drawing/2014/main" id="{B164CCCB-9245-7BCB-BE99-99758CB56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492" y="1732169"/>
            <a:ext cx="5892212" cy="259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46C8E-0741-147E-6BDD-0B5926D20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97" y="4549034"/>
            <a:ext cx="4057801" cy="15895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468FB1-3B4E-AA50-093F-8DC24748E061}"/>
              </a:ext>
            </a:extLst>
          </p:cNvPr>
          <p:cNvSpPr/>
          <p:nvPr/>
        </p:nvSpPr>
        <p:spPr>
          <a:xfrm>
            <a:off x="8697725" y="5450326"/>
            <a:ext cx="2239617" cy="198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B8431-6D6D-D2C7-356E-4228C64F3843}"/>
              </a:ext>
            </a:extLst>
          </p:cNvPr>
          <p:cNvSpPr txBox="1"/>
          <p:nvPr/>
        </p:nvSpPr>
        <p:spPr>
          <a:xfrm>
            <a:off x="1007165" y="3256905"/>
            <a:ext cx="4737652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Reduction of the scour protection stone size by:</a:t>
            </a:r>
          </a:p>
          <a:p>
            <a:pPr marL="0" marR="0"/>
            <a:endParaRPr lang="en-GB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en-GB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 for the static design approach</a:t>
            </a:r>
          </a:p>
          <a:p>
            <a:pPr marL="285750" marR="0" indent="-285750">
              <a:buFontTx/>
              <a:buChar char="-"/>
            </a:pPr>
            <a:endParaRPr lang="en-GB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en-GB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39% for the dynamic approach</a:t>
            </a:r>
          </a:p>
          <a:p>
            <a:pPr marL="171450" marR="0" indent="-171450">
              <a:buFontTx/>
              <a:buChar char="-"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diagram of a wire fence&#10;&#10;AI-generated content may be incorrect.">
            <a:extLst>
              <a:ext uri="{FF2B5EF4-FFF2-40B4-BE49-F238E27FC236}">
                <a16:creationId xmlns:a16="http://schemas.microsoft.com/office/drawing/2014/main" id="{DCC771E5-6233-6679-3A0D-18F993795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960" y="1738706"/>
            <a:ext cx="5896744" cy="25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FEA7A-D61B-69EF-85FC-E4029EBEC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7898B54-D9BD-E0E2-01FE-153981ECA7CE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00E8B349-46AD-2542-B05F-80EC7696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BA146A31-F717-7727-FFEB-D6440495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11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C1D0D-F646-C4C7-45B5-73AFEFF99805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ED62044C-B3D1-5945-583E-14F378C9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73DF1EDF-2734-979A-FFE3-2BE91616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D0E9C-F8C0-8598-B9A7-D17FBA27DA16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Semi-submersible + Monopile foundation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 diagram of a bridge&#10;&#10;AI-generated content may be incorrect.">
            <a:extLst>
              <a:ext uri="{FF2B5EF4-FFF2-40B4-BE49-F238E27FC236}">
                <a16:creationId xmlns:a16="http://schemas.microsoft.com/office/drawing/2014/main" id="{FFBF8CC8-217E-D749-DC52-02757ECEC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492" y="1732169"/>
            <a:ext cx="5892212" cy="259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387C8-74F6-433B-43AF-F17799C50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97" y="4549034"/>
            <a:ext cx="4057801" cy="15895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74617F-E733-287D-31B4-6816F025D529}"/>
              </a:ext>
            </a:extLst>
          </p:cNvPr>
          <p:cNvSpPr/>
          <p:nvPr/>
        </p:nvSpPr>
        <p:spPr>
          <a:xfrm>
            <a:off x="8704352" y="5614471"/>
            <a:ext cx="2239617" cy="524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0911B-E5C1-D991-8BEC-CF454438F217}"/>
              </a:ext>
            </a:extLst>
          </p:cNvPr>
          <p:cNvSpPr txBox="1"/>
          <p:nvPr/>
        </p:nvSpPr>
        <p:spPr>
          <a:xfrm>
            <a:off x="1007165" y="3256905"/>
            <a:ext cx="4737652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Reduction of the scour protection stone size by:</a:t>
            </a:r>
          </a:p>
          <a:p>
            <a:pPr marL="0" marR="0"/>
            <a:endParaRPr lang="en-GB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en-GB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19 - 62% for the static design approach</a:t>
            </a:r>
          </a:p>
          <a:p>
            <a:pPr marL="285750" marR="0" indent="-285750">
              <a:buFontTx/>
              <a:buChar char="-"/>
            </a:pPr>
            <a:endParaRPr lang="en-GB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en-GB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6 - 35% for the dynamic approach</a:t>
            </a:r>
          </a:p>
          <a:p>
            <a:pPr marL="171450" marR="0" indent="-171450">
              <a:buFontTx/>
              <a:buChar char="-"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drawing of a bathtub and a glass of wine&#10;&#10;AI-generated content may be incorrect.">
            <a:extLst>
              <a:ext uri="{FF2B5EF4-FFF2-40B4-BE49-F238E27FC236}">
                <a16:creationId xmlns:a16="http://schemas.microsoft.com/office/drawing/2014/main" id="{5B4857B1-0811-B26C-CDC0-9A2E08EEC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491" y="1734817"/>
            <a:ext cx="5892009" cy="25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F50A-7C0C-3CC6-2822-8ADCCE10E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DECE1AE-3531-ED04-7471-4B12AE37EB81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F62A3503-92E2-F072-8813-6017C80E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2CD96BAE-B765-A5B2-7927-C99A62F4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12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254FF1-A07D-009C-2538-DB99DE966B46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18E23F04-8A61-724F-D82A-E6FBA972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76DF7CE1-571A-D0C2-0197-786B64D0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02BC3-179C-94F9-7DC0-7E66B2CE4C45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Concluding remarks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2E741-C96E-9491-D8B3-BE9724771D8B}"/>
              </a:ext>
            </a:extLst>
          </p:cNvPr>
          <p:cNvSpPr txBox="1"/>
          <p:nvPr/>
        </p:nvSpPr>
        <p:spPr>
          <a:xfrm>
            <a:off x="1007165" y="1912341"/>
            <a:ext cx="10906539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Stone size reduction of 19 – 67%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achievable using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static design approach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Stone size reduction of 6 – 37%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achievable using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dynamic design approach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co-location scenarios,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scour protections designed using a dynamic approach may behave as static protections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Lower risk of failure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existing scour protections</a:t>
            </a:r>
          </a:p>
          <a:p>
            <a:pPr marR="0"/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83F412B3-5272-EDC3-14B2-03EE65308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8018" y="5145159"/>
            <a:ext cx="838198" cy="838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F6D68-73A5-B4B5-960E-45BC1A329742}"/>
              </a:ext>
            </a:extLst>
          </p:cNvPr>
          <p:cNvSpPr txBox="1"/>
          <p:nvPr/>
        </p:nvSpPr>
        <p:spPr>
          <a:xfrm>
            <a:off x="7629880" y="5032186"/>
            <a:ext cx="416118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Assumptions and simplifications:</a:t>
            </a:r>
          </a:p>
          <a:p>
            <a:pPr marL="0" marR="0"/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indent="-171450">
              <a:buFontTx/>
              <a:buChar char="-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aquaculture system survives design storm conditions</a:t>
            </a:r>
          </a:p>
          <a:p>
            <a:pPr marL="171450" marR="0" indent="-171450">
              <a:buFontTx/>
              <a:buChar char="-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aquaculture system is positioned upstream of the main storm direction</a:t>
            </a:r>
          </a:p>
          <a:p>
            <a:pPr marL="171450" marR="0" indent="-171450">
              <a:buFontTx/>
              <a:buChar char="-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Fully grown kelp farm</a:t>
            </a:r>
          </a:p>
          <a:p>
            <a:pPr marL="171450" marR="0" indent="-171450">
              <a:buFontTx/>
              <a:buChar char="-"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9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75F9-9434-DB61-686B-41BBD97B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A5639-71A3-5933-8A4E-0AA8966CDA0A}"/>
              </a:ext>
            </a:extLst>
          </p:cNvPr>
          <p:cNvSpPr/>
          <p:nvPr/>
        </p:nvSpPr>
        <p:spPr>
          <a:xfrm>
            <a:off x="0" y="0"/>
            <a:ext cx="13318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EUP - Cluster Habitat Sustentável">
            <a:extLst>
              <a:ext uri="{FF2B5EF4-FFF2-40B4-BE49-F238E27FC236}">
                <a16:creationId xmlns:a16="http://schemas.microsoft.com/office/drawing/2014/main" id="{0A1C8C27-2EE1-B077-5E5D-C54C2076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D4508-53D0-A22C-C12A-DCE0E5FB2F55}"/>
              </a:ext>
            </a:extLst>
          </p:cNvPr>
          <p:cNvSpPr txBox="1"/>
          <p:nvPr/>
        </p:nvSpPr>
        <p:spPr>
          <a:xfrm>
            <a:off x="1331843" y="2459458"/>
            <a:ext cx="10860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2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Preliminary study on scour protection for offshore wind turbines co-located with aquaculture</a:t>
            </a:r>
            <a:endParaRPr lang="en-US" sz="11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C799D-AA08-12EE-3EDF-D230818E7249}"/>
              </a:ext>
            </a:extLst>
          </p:cNvPr>
          <p:cNvSpPr txBox="1"/>
          <p:nvPr/>
        </p:nvSpPr>
        <p:spPr>
          <a:xfrm>
            <a:off x="3682580" y="4152500"/>
            <a:ext cx="609904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pt-PT" cap="small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Filipe da Costa Miranda</a:t>
            </a:r>
          </a:p>
          <a:p>
            <a:pPr algn="ctr">
              <a:spcAft>
                <a:spcPts val="600"/>
              </a:spcAft>
            </a:pPr>
            <a:r>
              <a:rPr lang="pt-PT" cap="small" dirty="0">
                <a:latin typeface="Segoe UI" panose="020B0502040204020203" pitchFamily="34" charset="0"/>
                <a:cs typeface="Segoe UI" panose="020B0502040204020203" pitchFamily="34" charset="0"/>
              </a:rPr>
              <a:t>Paulo Jorge Rosa Santos</a:t>
            </a:r>
          </a:p>
          <a:p>
            <a:pPr algn="ctr">
              <a:spcAft>
                <a:spcPts val="600"/>
              </a:spcAft>
            </a:pPr>
            <a:r>
              <a:rPr lang="pt-PT" cap="small" dirty="0">
                <a:latin typeface="Segoe UI" panose="020B0502040204020203" pitchFamily="34" charset="0"/>
                <a:cs typeface="Segoe UI" panose="020B0502040204020203" pitchFamily="34" charset="0"/>
              </a:rPr>
              <a:t>Francisco de Almeida Taveira Pinto</a:t>
            </a:r>
          </a:p>
          <a:p>
            <a:pPr algn="ctr">
              <a:spcAft>
                <a:spcPts val="600"/>
              </a:spcAft>
            </a:pPr>
            <a:r>
              <a:rPr lang="pt-PT" b="1" cap="small" dirty="0">
                <a:latin typeface="Segoe UI" panose="020B0502040204020203" pitchFamily="34" charset="0"/>
                <a:cs typeface="Segoe UI" panose="020B0502040204020203" pitchFamily="34" charset="0"/>
              </a:rPr>
              <a:t>Tiago João Fazeres-Ferradosa</a:t>
            </a:r>
            <a:endParaRPr lang="en-US" b="1" cap="smal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6" descr="HRP - Login">
            <a:extLst>
              <a:ext uri="{FF2B5EF4-FFF2-40B4-BE49-F238E27FC236}">
                <a16:creationId xmlns:a16="http://schemas.microsoft.com/office/drawing/2014/main" id="{CD11D8ED-9313-9DF4-A478-515223CA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239D48-D186-DE4F-9B92-AC878AF7D194}"/>
              </a:ext>
            </a:extLst>
          </p:cNvPr>
          <p:cNvCxnSpPr>
            <a:cxnSpLocks/>
          </p:cNvCxnSpPr>
          <p:nvPr/>
        </p:nvCxnSpPr>
        <p:spPr>
          <a:xfrm>
            <a:off x="1550504" y="874643"/>
            <a:ext cx="10363200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8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8DD9B-CCF1-D2A8-AC2E-8915C400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0DF6C8F-B8A0-D633-C4FE-2E28B595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1E05B12-7F3F-BA63-89D5-AE6A1D4B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AEE9A-F3A9-AC4B-C3E7-BB8E9D7C1618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C68381-3DFB-7A98-35CE-2D818D51A0A3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FEUP - Cluster Habitat Sustentável">
            <a:extLst>
              <a:ext uri="{FF2B5EF4-FFF2-40B4-BE49-F238E27FC236}">
                <a16:creationId xmlns:a16="http://schemas.microsoft.com/office/drawing/2014/main" id="{507CD8C2-E1F3-F342-150A-B06CED50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RP - Login">
            <a:extLst>
              <a:ext uri="{FF2B5EF4-FFF2-40B4-BE49-F238E27FC236}">
                <a16:creationId xmlns:a16="http://schemas.microsoft.com/office/drawing/2014/main" id="{3AC1E708-8F8D-8F84-94AA-880B1960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15474-9B08-3111-5D45-4E527260C975}"/>
              </a:ext>
            </a:extLst>
          </p:cNvPr>
          <p:cNvCxnSpPr>
            <a:cxnSpLocks/>
          </p:cNvCxnSpPr>
          <p:nvPr/>
        </p:nvCxnSpPr>
        <p:spPr>
          <a:xfrm>
            <a:off x="6502699" y="1420111"/>
            <a:ext cx="0" cy="4689997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ind energy facts, advantages, and disadvantages - Caltech Science Exchange">
            <a:extLst>
              <a:ext uri="{FF2B5EF4-FFF2-40B4-BE49-F238E27FC236}">
                <a16:creationId xmlns:a16="http://schemas.microsoft.com/office/drawing/2014/main" id="{C86C0DDB-7C29-3CD6-5072-1D647DD9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2" y="2174457"/>
            <a:ext cx="2425148" cy="16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altwater Aquaculture Is More Climate-Friendly than Freshwater Aquaculture  | Hakai Magazine">
            <a:extLst>
              <a:ext uri="{FF2B5EF4-FFF2-40B4-BE49-F238E27FC236}">
                <a16:creationId xmlns:a16="http://schemas.microsoft.com/office/drawing/2014/main" id="{24123487-8690-8372-2BA9-8D231BE16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r="14509"/>
          <a:stretch/>
        </p:blipFill>
        <p:spPr bwMode="auto">
          <a:xfrm>
            <a:off x="6864006" y="2170786"/>
            <a:ext cx="2425145" cy="16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224D66-18FE-7C7C-D4C0-FBD8DFD12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42" y="4441323"/>
            <a:ext cx="3696761" cy="16167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0974D2-9821-C6C9-ED73-C80CDE18E0B7}"/>
              </a:ext>
            </a:extLst>
          </p:cNvPr>
          <p:cNvSpPr txBox="1"/>
          <p:nvPr/>
        </p:nvSpPr>
        <p:spPr>
          <a:xfrm>
            <a:off x="2333642" y="5958060"/>
            <a:ext cx="14577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7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Wind </a:t>
            </a:r>
            <a:r>
              <a:rPr lang="en-GB" sz="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</a:t>
            </a:r>
            <a:r>
              <a:rPr lang="en-GB" sz="7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urope</a:t>
            </a:r>
            <a:endParaRPr lang="en-US" sz="1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32260B-6D7E-A002-84B2-DD91044801D5}"/>
              </a:ext>
            </a:extLst>
          </p:cNvPr>
          <p:cNvCxnSpPr/>
          <p:nvPr/>
        </p:nvCxnSpPr>
        <p:spPr>
          <a:xfrm flipV="1">
            <a:off x="3215867" y="4642728"/>
            <a:ext cx="1689652" cy="463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2" descr="Uma imagem com file, Gráfico, captura de ecrã, texto&#10;&#10;Os conteúdos gerados por IA poderão estar incorretos.">
            <a:extLst>
              <a:ext uri="{FF2B5EF4-FFF2-40B4-BE49-F238E27FC236}">
                <a16:creationId xmlns:a16="http://schemas.microsoft.com/office/drawing/2014/main" id="{A9931FF8-8EB2-D045-83EA-93D7B6E49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9976" y="4454235"/>
            <a:ext cx="3924384" cy="16167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74F95-45B7-F14A-6564-72D3CE762BD3}"/>
              </a:ext>
            </a:extLst>
          </p:cNvPr>
          <p:cNvSpPr txBox="1"/>
          <p:nvPr/>
        </p:nvSpPr>
        <p:spPr>
          <a:xfrm>
            <a:off x="11165742" y="5976094"/>
            <a:ext cx="7288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/>
            <a:r>
              <a:rPr lang="en-GB" sz="7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</a:t>
            </a:r>
            <a:endParaRPr lang="en-US" sz="1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692E76-0721-524B-2B14-1C1FFA15E8E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0601459" y="4761664"/>
            <a:ext cx="702645" cy="463826"/>
          </a:xfrm>
          <a:prstGeom prst="straightConnector1">
            <a:avLst/>
          </a:prstGeom>
          <a:ln>
            <a:solidFill>
              <a:srgbClr val="FF23B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45FFC5-0710-ADF0-EC7E-2E459BE042A5}"/>
              </a:ext>
            </a:extLst>
          </p:cNvPr>
          <p:cNvSpPr txBox="1"/>
          <p:nvPr/>
        </p:nvSpPr>
        <p:spPr>
          <a:xfrm>
            <a:off x="10158342" y="4530832"/>
            <a:ext cx="8862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/>
            <a:r>
              <a:rPr lang="en-GB" sz="900" b="1" dirty="0">
                <a:solidFill>
                  <a:srgbClr val="FF23B7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Aquaculture</a:t>
            </a:r>
            <a:endParaRPr lang="en-US" sz="300" b="1" dirty="0">
              <a:solidFill>
                <a:srgbClr val="FF23B7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286F0C-7B12-8788-07A7-FB84CD58C1E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9164045" y="4819186"/>
            <a:ext cx="715451" cy="562689"/>
          </a:xfrm>
          <a:prstGeom prst="straightConnector1">
            <a:avLst/>
          </a:prstGeom>
          <a:ln>
            <a:solidFill>
              <a:srgbClr val="13A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231D03C-76A6-D200-7211-4E34A2C58DAE}"/>
              </a:ext>
            </a:extLst>
          </p:cNvPr>
          <p:cNvSpPr txBox="1"/>
          <p:nvPr/>
        </p:nvSpPr>
        <p:spPr>
          <a:xfrm>
            <a:off x="8617616" y="4588354"/>
            <a:ext cx="10928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/>
            <a:r>
              <a:rPr lang="en-GB" sz="900" b="1" dirty="0">
                <a:solidFill>
                  <a:srgbClr val="13AA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Capture fisheries</a:t>
            </a:r>
            <a:endParaRPr lang="en-US" sz="300" b="1" dirty="0">
              <a:solidFill>
                <a:srgbClr val="13AAFF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2FACDF-3220-0AE3-1966-A9D065360393}"/>
              </a:ext>
            </a:extLst>
          </p:cNvPr>
          <p:cNvSpPr txBox="1"/>
          <p:nvPr/>
        </p:nvSpPr>
        <p:spPr>
          <a:xfrm>
            <a:off x="3812510" y="2571188"/>
            <a:ext cx="2696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Clean</a:t>
            </a:r>
            <a:r>
              <a:rPr lang="en-GB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energy</a:t>
            </a:r>
          </a:p>
          <a:p>
            <a:pPr marL="285750" marR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Energy transition</a:t>
            </a:r>
          </a:p>
          <a:p>
            <a:pPr marL="0" marR="0" algn="ctr"/>
            <a:endParaRPr lang="en-US" sz="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F167F-0779-C2DB-DD9F-B4F678118D59}"/>
              </a:ext>
            </a:extLst>
          </p:cNvPr>
          <p:cNvSpPr txBox="1"/>
          <p:nvPr/>
        </p:nvSpPr>
        <p:spPr>
          <a:xfrm>
            <a:off x="9393915" y="2413337"/>
            <a:ext cx="2696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Sustainable seafood</a:t>
            </a:r>
          </a:p>
          <a:p>
            <a:pPr marL="285750" marR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Food security</a:t>
            </a:r>
          </a:p>
          <a:p>
            <a:pPr marL="0" marR="0" algn="ctr"/>
            <a:endParaRPr lang="en-US" sz="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FA5553-578D-8798-90AB-4DFCE6E11B5C}"/>
              </a:ext>
            </a:extLst>
          </p:cNvPr>
          <p:cNvSpPr/>
          <p:nvPr/>
        </p:nvSpPr>
        <p:spPr>
          <a:xfrm>
            <a:off x="838199" y="0"/>
            <a:ext cx="113538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477D49-5FA3-36DF-D4B8-408B836A10EA}"/>
              </a:ext>
            </a:extLst>
          </p:cNvPr>
          <p:cNvSpPr txBox="1"/>
          <p:nvPr/>
        </p:nvSpPr>
        <p:spPr>
          <a:xfrm>
            <a:off x="844824" y="1186070"/>
            <a:ext cx="56645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GB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Wind energy</a:t>
            </a:r>
            <a:endParaRPr lang="en-US" sz="7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370A1-B335-880C-15E8-874675EF9A51}"/>
              </a:ext>
            </a:extLst>
          </p:cNvPr>
          <p:cNvSpPr txBox="1"/>
          <p:nvPr/>
        </p:nvSpPr>
        <p:spPr>
          <a:xfrm>
            <a:off x="6509326" y="1186070"/>
            <a:ext cx="5682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GB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Aquaculture</a:t>
            </a:r>
            <a:endParaRPr lang="en-US" sz="9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01B5-BE58-5FF6-0372-68C4F2910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wind turbine&#10;&#10;Description automatically generated">
            <a:extLst>
              <a:ext uri="{FF2B5EF4-FFF2-40B4-BE49-F238E27FC236}">
                <a16:creationId xmlns:a16="http://schemas.microsoft.com/office/drawing/2014/main" id="{5418893D-D4D9-B32D-3F2A-C7ED9AB6F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7" y="1991934"/>
            <a:ext cx="4982944" cy="1962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64A226E-20AF-1A53-5C1F-A6FECF49D4DA}"/>
              </a:ext>
            </a:extLst>
          </p:cNvPr>
          <p:cNvSpPr txBox="1"/>
          <p:nvPr/>
        </p:nvSpPr>
        <p:spPr>
          <a:xfrm>
            <a:off x="1738034" y="1991934"/>
            <a:ext cx="1332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Co-location</a:t>
            </a:r>
            <a:endParaRPr lang="en-US" sz="5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66262-E534-E1D7-B2F5-40E71D271A5E}"/>
              </a:ext>
            </a:extLst>
          </p:cNvPr>
          <p:cNvSpPr txBox="1"/>
          <p:nvPr/>
        </p:nvSpPr>
        <p:spPr>
          <a:xfrm>
            <a:off x="4348712" y="1991934"/>
            <a:ext cx="1332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Multi-use</a:t>
            </a:r>
            <a:endParaRPr lang="en-US" sz="5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1D0356-7578-4295-9437-CC07E01C094A}"/>
              </a:ext>
            </a:extLst>
          </p:cNvPr>
          <p:cNvSpPr txBox="1"/>
          <p:nvPr/>
        </p:nvSpPr>
        <p:spPr>
          <a:xfrm>
            <a:off x="1291127" y="4120219"/>
            <a:ext cx="4795472" cy="193899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R="0">
              <a:lnSpc>
                <a:spcPct val="200000"/>
              </a:lnSpc>
            </a:pPr>
            <a:r>
              <a:rPr lang="en-GB" sz="16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Advantages:</a:t>
            </a:r>
          </a:p>
          <a:p>
            <a:pPr marR="0">
              <a:lnSpc>
                <a:spcPct val="200000"/>
              </a:lnSpc>
            </a:pPr>
            <a:r>
              <a:rPr lang="en-GB" sz="1400" b="1" dirty="0">
                <a:solidFill>
                  <a:schemeClr val="accent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Optimization of marine space</a:t>
            </a:r>
          </a:p>
          <a:p>
            <a:pPr marR="0">
              <a:lnSpc>
                <a:spcPct val="200000"/>
              </a:lnSpc>
            </a:pPr>
            <a:r>
              <a:rPr lang="en-GB" sz="1400" b="1" dirty="0">
                <a:solidFill>
                  <a:schemeClr val="accent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Shared operations</a:t>
            </a:r>
          </a:p>
          <a:p>
            <a:pPr marR="0">
              <a:lnSpc>
                <a:spcPct val="200000"/>
              </a:lnSpc>
            </a:pPr>
            <a:r>
              <a:rPr lang="en-GB" sz="1400" b="1" dirty="0">
                <a:solidFill>
                  <a:schemeClr val="accent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Energy synergies</a:t>
            </a:r>
          </a:p>
          <a:p>
            <a:pPr marL="0" marR="0" algn="ctr"/>
            <a:endParaRPr lang="en-US" sz="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35" name="Picture 34" descr="AQUAWIND">
            <a:extLst>
              <a:ext uri="{FF2B5EF4-FFF2-40B4-BE49-F238E27FC236}">
                <a16:creationId xmlns:a16="http://schemas.microsoft.com/office/drawing/2014/main" id="{6F07D6D1-0E27-7B83-63CD-1937986AB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19974" r="33629" b="18219"/>
          <a:stretch/>
        </p:blipFill>
        <p:spPr bwMode="auto">
          <a:xfrm>
            <a:off x="8646676" y="1459958"/>
            <a:ext cx="2029074" cy="1446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EBDB1D-5132-35A2-F02F-728C44625AE6}"/>
              </a:ext>
            </a:extLst>
          </p:cNvPr>
          <p:cNvSpPr txBox="1"/>
          <p:nvPr/>
        </p:nvSpPr>
        <p:spPr>
          <a:xfrm>
            <a:off x="8446994" y="1213714"/>
            <a:ext cx="20484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1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Aquawind</a:t>
            </a:r>
            <a:r>
              <a:rPr lang="en-GB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project (Spain)</a:t>
            </a:r>
            <a:endParaRPr lang="en-US" sz="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9C85B5A-86DB-8327-48D1-F6A956EAFFBE}"/>
              </a:ext>
            </a:extLst>
          </p:cNvPr>
          <p:cNvCxnSpPr>
            <a:cxnSpLocks/>
          </p:cNvCxnSpPr>
          <p:nvPr/>
        </p:nvCxnSpPr>
        <p:spPr>
          <a:xfrm flipH="1" flipV="1">
            <a:off x="7993871" y="2274557"/>
            <a:ext cx="1477326" cy="208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5323B7-E85D-F97B-F8CE-B065E5FC404A}"/>
              </a:ext>
            </a:extLst>
          </p:cNvPr>
          <p:cNvSpPr txBox="1"/>
          <p:nvPr/>
        </p:nvSpPr>
        <p:spPr>
          <a:xfrm>
            <a:off x="6933697" y="2080364"/>
            <a:ext cx="1700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Fish cage</a:t>
            </a:r>
            <a:endParaRPr lang="en-US" sz="5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39" name="Picture 38" descr="A group of wind turbines in the ocean&#10;&#10;Description automatically generated">
            <a:extLst>
              <a:ext uri="{FF2B5EF4-FFF2-40B4-BE49-F238E27FC236}">
                <a16:creationId xmlns:a16="http://schemas.microsoft.com/office/drawing/2014/main" id="{5F03AA3F-FA24-B8B0-D485-5AA4BADD75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27"/>
          <a:stretch/>
        </p:blipFill>
        <p:spPr>
          <a:xfrm>
            <a:off x="9669993" y="3594146"/>
            <a:ext cx="2029074" cy="1604322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670CE0-30F7-D57F-8024-9AA9565177FC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10684530" y="4915900"/>
            <a:ext cx="506014" cy="602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72967E-19F6-06D8-576A-1E61B950AFAF}"/>
              </a:ext>
            </a:extLst>
          </p:cNvPr>
          <p:cNvSpPr txBox="1"/>
          <p:nvPr/>
        </p:nvSpPr>
        <p:spPr>
          <a:xfrm>
            <a:off x="9834495" y="5518842"/>
            <a:ext cx="1700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Mussel longlines</a:t>
            </a:r>
            <a:endParaRPr lang="en-US" sz="5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E89BC-4CA6-4CDF-948A-7E707E557569}"/>
              </a:ext>
            </a:extLst>
          </p:cNvPr>
          <p:cNvSpPr txBox="1"/>
          <p:nvPr/>
        </p:nvSpPr>
        <p:spPr>
          <a:xfrm>
            <a:off x="9470311" y="3310530"/>
            <a:ext cx="20484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Edulis project (</a:t>
            </a:r>
            <a:r>
              <a:rPr lang="en-GB" sz="11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Belgium</a:t>
            </a:r>
            <a:r>
              <a:rPr lang="en-GB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  <a:endParaRPr lang="en-US" sz="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43" name="Picture 42" descr="A large group of wind turbines in the ocean&#10;&#10;AI-generated content may be incorrect.">
            <a:extLst>
              <a:ext uri="{FF2B5EF4-FFF2-40B4-BE49-F238E27FC236}">
                <a16:creationId xmlns:a16="http://schemas.microsoft.com/office/drawing/2014/main" id="{2261BB2C-B8E9-FE6F-EB53-4CBE7EDD6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7523" r="10885" b="10042"/>
          <a:stretch/>
        </p:blipFill>
        <p:spPr>
          <a:xfrm>
            <a:off x="7132395" y="4081594"/>
            <a:ext cx="2029075" cy="14301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986EEA7-18B6-C640-302C-3C6444853E7D}"/>
              </a:ext>
            </a:extLst>
          </p:cNvPr>
          <p:cNvSpPr txBox="1"/>
          <p:nvPr/>
        </p:nvSpPr>
        <p:spPr>
          <a:xfrm>
            <a:off x="5614241" y="5720657"/>
            <a:ext cx="1850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Seaweed longlines</a:t>
            </a:r>
            <a:endParaRPr lang="en-US" sz="5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48B781-CFF3-BC9C-5CF0-E2E918F4EFC5}"/>
              </a:ext>
            </a:extLst>
          </p:cNvPr>
          <p:cNvCxnSpPr>
            <a:cxnSpLocks/>
          </p:cNvCxnSpPr>
          <p:nvPr/>
        </p:nvCxnSpPr>
        <p:spPr>
          <a:xfrm flipH="1">
            <a:off x="6932713" y="5015757"/>
            <a:ext cx="532100" cy="704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74BB47E-58E8-B459-EA5C-8A367788D022}"/>
              </a:ext>
            </a:extLst>
          </p:cNvPr>
          <p:cNvSpPr txBox="1"/>
          <p:nvPr/>
        </p:nvSpPr>
        <p:spPr>
          <a:xfrm>
            <a:off x="6932713" y="3815877"/>
            <a:ext cx="20484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1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North sea farmers (North sea)</a:t>
            </a:r>
            <a:endParaRPr lang="en-US" sz="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CAC622-6A47-D760-6B61-ED4A6580F1DF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80BB25A3-2621-2EB9-AC9E-8CA8D3CD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22E472BB-E06B-08A6-0CF1-7BAB7635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3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82E8F1-C158-6C2A-9CDE-BCA1056700A7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6E2503A7-D505-313E-9B56-EF17F4A2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0FC68D2C-07B6-44EA-4528-1EFB0609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9958C23-CFDB-EC86-058E-FB23AF0095A1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Co-location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9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3C86-F8FC-F445-039F-16F5C479C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CFBA015-FDD8-8AF4-D7AA-A43F9D48601F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93326E09-B07C-5E2F-03CD-9E6DD640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0397C05E-D492-FA42-EE0A-AFE9B63E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4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2BE0AB-C24A-3834-D98A-84E2AA6BDBC8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279AB9DF-930E-8C24-E63D-AD70DAD7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4F37F038-2D6C-848C-0C3B-3F530412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diagram of a bridge&#10;&#10;AI-generated content may be incorrect.">
            <a:extLst>
              <a:ext uri="{FF2B5EF4-FFF2-40B4-BE49-F238E27FC236}">
                <a16:creationId xmlns:a16="http://schemas.microsoft.com/office/drawing/2014/main" id="{E42F332E-BEF1-C279-E3D7-5CB7E4900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65" y="2610213"/>
            <a:ext cx="6476207" cy="2849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1F6A63-4D4A-80E1-1CB3-ED88CA21D87E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Implications for offshore wind ?? 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E9C06-A5C8-0D45-4294-5E15A8829A65}"/>
              </a:ext>
            </a:extLst>
          </p:cNvPr>
          <p:cNvSpPr txBox="1"/>
          <p:nvPr/>
        </p:nvSpPr>
        <p:spPr>
          <a:xfrm>
            <a:off x="7918174" y="2489416"/>
            <a:ext cx="3995530" cy="297036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marR="0" indent="-285750">
              <a:lnSpc>
                <a:spcPct val="200000"/>
              </a:lnSpc>
              <a:buFontTx/>
              <a:buChar char="-"/>
            </a:pPr>
            <a:r>
              <a:rPr lang="en-GB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Increased vessel traffic</a:t>
            </a:r>
          </a:p>
          <a:p>
            <a:pPr marL="285750" marR="0" indent="-285750">
              <a:lnSpc>
                <a:spcPct val="200000"/>
              </a:lnSpc>
              <a:buFontTx/>
              <a:buChar char="-"/>
            </a:pPr>
            <a:r>
              <a:rPr lang="en-GB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Increased marine mammals' presence</a:t>
            </a:r>
          </a:p>
          <a:p>
            <a:pPr marL="285750" marR="0" indent="-285750">
              <a:lnSpc>
                <a:spcPct val="200000"/>
              </a:lnSpc>
              <a:buFontTx/>
              <a:buChar char="-"/>
            </a:pPr>
            <a:r>
              <a:rPr lang="en-GB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Risk of collision</a:t>
            </a:r>
          </a:p>
          <a:p>
            <a:pPr marL="285750" marR="0" indent="-285750">
              <a:lnSpc>
                <a:spcPct val="200000"/>
              </a:lnSpc>
              <a:buFontTx/>
              <a:buChar char="-"/>
            </a:pPr>
            <a:r>
              <a:rPr lang="en-GB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etc…</a:t>
            </a:r>
          </a:p>
          <a:p>
            <a:pPr marL="285750" marR="0" indent="-285750">
              <a:lnSpc>
                <a:spcPct val="200000"/>
              </a:lnSpc>
              <a:buFontTx/>
              <a:buChar char="-"/>
            </a:pPr>
            <a:r>
              <a:rPr lang="en-GB" sz="1600" b="1" u="sng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Uncertain hydrodynamic variations</a:t>
            </a:r>
          </a:p>
          <a:p>
            <a:pPr marL="285750" marR="0" indent="-285750">
              <a:lnSpc>
                <a:spcPct val="200000"/>
              </a:lnSpc>
              <a:buFontTx/>
              <a:buChar char="-"/>
            </a:pPr>
            <a:r>
              <a:rPr lang="en-GB" sz="1600" b="1" u="sng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Scour protection ???</a:t>
            </a:r>
          </a:p>
        </p:txBody>
      </p:sp>
    </p:spTree>
    <p:extLst>
      <p:ext uri="{BB962C8B-B14F-4D97-AF65-F5344CB8AC3E}">
        <p14:creationId xmlns:p14="http://schemas.microsoft.com/office/powerpoint/2010/main" val="353161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33CC-E0AE-DAEE-A337-BA9375EAA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3C4E52B-EEDC-2008-957B-9B8E46726F9B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95F9E135-0376-D776-F65C-D9B4ADAC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1FC1B679-27D5-5095-1C4B-D7DEC0F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5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9CDC05-FDDC-7540-9077-29A3E467B710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9AACDD28-0530-CF00-2070-87AB3891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7CAC6AA1-F99F-2BEF-347A-85F46ABC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03F48-BBFA-B8EB-750D-37EE8D1C5C7D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Scour Protection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© Jan de Nul">
            <a:extLst>
              <a:ext uri="{FF2B5EF4-FFF2-40B4-BE49-F238E27FC236}">
                <a16:creationId xmlns:a16="http://schemas.microsoft.com/office/drawing/2014/main" id="{D0B41D35-9696-256A-59D1-A25394CE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2" y="2378766"/>
            <a:ext cx="3135834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35714-5316-C1D4-DF69-593CA32B90BB}"/>
              </a:ext>
            </a:extLst>
          </p:cNvPr>
          <p:cNvSpPr txBox="1"/>
          <p:nvPr/>
        </p:nvSpPr>
        <p:spPr>
          <a:xfrm>
            <a:off x="1416692" y="5075583"/>
            <a:ext cx="20484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© Jan de </a:t>
            </a:r>
            <a:r>
              <a:rPr lang="en-GB" sz="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nul</a:t>
            </a:r>
            <a:endParaRPr lang="en-US" sz="1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diagram of a cross section of a cross section&#10;&#10;AI-generated content may be incorrect.">
            <a:extLst>
              <a:ext uri="{FF2B5EF4-FFF2-40B4-BE49-F238E27FC236}">
                <a16:creationId xmlns:a16="http://schemas.microsoft.com/office/drawing/2014/main" id="{1E702301-132F-4790-EF0D-C6335E315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19" y="1426438"/>
            <a:ext cx="6248926" cy="21049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B2B0B-2431-65F0-4DA1-435F1F338200}"/>
              </a:ext>
            </a:extLst>
          </p:cNvPr>
          <p:cNvSpPr txBox="1"/>
          <p:nvPr/>
        </p:nvSpPr>
        <p:spPr>
          <a:xfrm>
            <a:off x="5363194" y="4249297"/>
            <a:ext cx="5874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Rock</a:t>
            </a:r>
            <a:r>
              <a:rPr lang="en-GB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mattress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stone size depends on hydrodynamic loading (waves, currents, water depth etc..)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7DC7F-7F2C-6531-552A-EB987F38BA8D}"/>
              </a:ext>
            </a:extLst>
          </p:cNvPr>
          <p:cNvCxnSpPr>
            <a:cxnSpLocks/>
          </p:cNvCxnSpPr>
          <p:nvPr/>
        </p:nvCxnSpPr>
        <p:spPr>
          <a:xfrm flipH="1">
            <a:off x="6301409" y="2544499"/>
            <a:ext cx="1119808" cy="1661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34AFF-8438-8BE0-9192-23392173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1654875-B06A-6A7C-212F-092CA53FC4DA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B999072-0CCC-049B-E775-D7B3CE46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BE0C970D-0010-10FC-4C3F-E789E3FF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6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584B99-33AD-D4FA-F391-6E9FB6B8DF2A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CF435496-C48A-C86D-68C2-77AC07E6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EF0EE4E9-3194-5648-564E-65CB480C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8C9A9-7711-6452-7FFC-6FA897D4E708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Scour Protection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diagram of a cross section of a cross section&#10;&#10;AI-generated content may be incorrect.">
            <a:extLst>
              <a:ext uri="{FF2B5EF4-FFF2-40B4-BE49-F238E27FC236}">
                <a16:creationId xmlns:a16="http://schemas.microsoft.com/office/drawing/2014/main" id="{A41999F2-CF2E-D8D6-E3C5-E9320A757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18" y="1244801"/>
            <a:ext cx="3571420" cy="12030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85ACB-6B3A-89CB-966D-CEDDC0868FF7}"/>
              </a:ext>
            </a:extLst>
          </p:cNvPr>
          <p:cNvSpPr txBox="1"/>
          <p:nvPr/>
        </p:nvSpPr>
        <p:spPr>
          <a:xfrm>
            <a:off x="1630754" y="2655365"/>
            <a:ext cx="30119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Static:</a:t>
            </a:r>
          </a:p>
          <a:p>
            <a:pPr marL="0" marR="0"/>
            <a:endParaRPr lang="en-US" sz="2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indent="-342900">
              <a:buFontTx/>
              <a:buChar char="-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Does not allow stone</a:t>
            </a:r>
          </a:p>
          <a:p>
            <a:pPr marL="342900" marR="0" indent="-342900">
              <a:buFontTx/>
              <a:buChar char="-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Larger stones</a:t>
            </a:r>
          </a:p>
          <a:p>
            <a:pPr marL="342900" marR="0" indent="-342900">
              <a:buFontTx/>
              <a:buChar char="-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Less risk 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B700D-4442-8E93-6E19-3B469D0D56E0}"/>
              </a:ext>
            </a:extLst>
          </p:cNvPr>
          <p:cNvSpPr txBox="1"/>
          <p:nvPr/>
        </p:nvSpPr>
        <p:spPr>
          <a:xfrm>
            <a:off x="1630754" y="4423895"/>
            <a:ext cx="3465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Dynamic:</a:t>
            </a:r>
          </a:p>
          <a:p>
            <a:pPr marL="0" marR="0"/>
            <a:endParaRPr lang="en-US" sz="2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indent="-342900">
              <a:buFontTx/>
              <a:buChar char="-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Allows stone movement</a:t>
            </a:r>
          </a:p>
          <a:p>
            <a:pPr marL="342900" marR="0" indent="-342900">
              <a:buFontTx/>
              <a:buChar char="-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Smaller stones </a:t>
            </a:r>
          </a:p>
          <a:p>
            <a:pPr marL="342900" marR="0" indent="-342900">
              <a:buFontTx/>
              <a:buChar char="-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Generally, less expensive</a:t>
            </a:r>
          </a:p>
          <a:p>
            <a:pPr marL="342900" marR="0" indent="-342900">
              <a:buFontTx/>
              <a:buChar char="-"/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22A7A-115F-CA83-DDFA-F5E2248C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197" y="2969157"/>
            <a:ext cx="6535062" cy="924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B683F2-6048-C14C-8A2A-C9A2AB0F2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092" y="4910392"/>
            <a:ext cx="6573167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87CD4-0858-BE5A-1132-0D2134FDA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81BE23D-C2E4-2D77-6608-4C938B32C11A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89D1BF68-9ADE-AF0B-5A89-24B57BE9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B5C53E54-A4CF-092D-465D-56C6D956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7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3D6939-1DEB-6157-CC2D-0D8A3089B76C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A5E6C41A-9AAF-010C-87E3-C193D63D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AA273F65-87FB-AD7A-0F5C-7E5D14DD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97453-4836-AFF0-2F3C-5567E58A1C92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 co-location scenarios (Aquaculture + offshore wind turbine)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4BD0C2-BA2D-A18E-D9EB-80C79A7E769F}"/>
              </a:ext>
            </a:extLst>
          </p:cNvPr>
          <p:cNvSpPr/>
          <p:nvPr/>
        </p:nvSpPr>
        <p:spPr>
          <a:xfrm>
            <a:off x="1007164" y="1707741"/>
            <a:ext cx="3048000" cy="523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Semi-submersible cage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4103D6-B8B8-3176-1541-97C87318F7B7}"/>
              </a:ext>
            </a:extLst>
          </p:cNvPr>
          <p:cNvSpPr/>
          <p:nvPr/>
        </p:nvSpPr>
        <p:spPr>
          <a:xfrm>
            <a:off x="4936434" y="1707741"/>
            <a:ext cx="3048000" cy="523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Bottom fixed cage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08CD86-DBB6-6079-145D-AA88B0F26638}"/>
              </a:ext>
            </a:extLst>
          </p:cNvPr>
          <p:cNvSpPr/>
          <p:nvPr/>
        </p:nvSpPr>
        <p:spPr>
          <a:xfrm>
            <a:off x="8865704" y="1707742"/>
            <a:ext cx="3048000" cy="523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Floating kelp farm</a:t>
            </a:r>
          </a:p>
        </p:txBody>
      </p:sp>
      <p:pic>
        <p:nvPicPr>
          <p:cNvPr id="6146" name="Picture 2" descr="NOAA Is Rolling Out a Plan to Radically Expand Offshore Aquaculture. Not  Everyone Is Onboard. | Civil Eats">
            <a:extLst>
              <a:ext uri="{FF2B5EF4-FFF2-40B4-BE49-F238E27FC236}">
                <a16:creationId xmlns:a16="http://schemas.microsoft.com/office/drawing/2014/main" id="{12DE3456-66C0-BE42-14E3-3C0CD345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4" y="2394074"/>
            <a:ext cx="3048000" cy="2075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quaculture and offshore wind: A review of co-location design challenges -  ScienceDirect">
            <a:extLst>
              <a:ext uri="{FF2B5EF4-FFF2-40B4-BE49-F238E27FC236}">
                <a16:creationId xmlns:a16="http://schemas.microsoft.com/office/drawing/2014/main" id="{9AEABD58-EE79-9895-3AE0-875BACC2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34" y="2394073"/>
            <a:ext cx="3048000" cy="2075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farming giant seaweed can feed fish and fix the climate | Dialogue Earth">
            <a:extLst>
              <a:ext uri="{FF2B5EF4-FFF2-40B4-BE49-F238E27FC236}">
                <a16:creationId xmlns:a16="http://schemas.microsoft.com/office/drawing/2014/main" id="{942F704A-4346-66DF-1C76-276CF0C8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2388691"/>
            <a:ext cx="3048000" cy="2080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D49378-226A-62D4-6E34-E9F2BF4E07AA}"/>
              </a:ext>
            </a:extLst>
          </p:cNvPr>
          <p:cNvSpPr/>
          <p:nvPr/>
        </p:nvSpPr>
        <p:spPr>
          <a:xfrm>
            <a:off x="1007163" y="5147830"/>
            <a:ext cx="3366053" cy="523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wave height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surface current velocity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Increase bottom current velocity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D24F0-3598-1B6E-9761-39BD024A7962}"/>
              </a:ext>
            </a:extLst>
          </p:cNvPr>
          <p:cNvSpPr/>
          <p:nvPr/>
        </p:nvSpPr>
        <p:spPr>
          <a:xfrm>
            <a:off x="4936433" y="5147829"/>
            <a:ext cx="3366053" cy="523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wave height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surface current velocity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bottom current velocity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2F7A0-3388-1A2D-AF20-CD6B10B6704D}"/>
              </a:ext>
            </a:extLst>
          </p:cNvPr>
          <p:cNvSpPr/>
          <p:nvPr/>
        </p:nvSpPr>
        <p:spPr>
          <a:xfrm>
            <a:off x="8865704" y="5160904"/>
            <a:ext cx="3225028" cy="523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wave height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Reduce surface current velocity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Increase bottom current velocity</a:t>
            </a:r>
          </a:p>
        </p:txBody>
      </p:sp>
    </p:spTree>
    <p:extLst>
      <p:ext uri="{BB962C8B-B14F-4D97-AF65-F5344CB8AC3E}">
        <p14:creationId xmlns:p14="http://schemas.microsoft.com/office/powerpoint/2010/main" val="13865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9C514-23D4-60F3-0C44-80F0B8C6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AB341-DE18-F35B-62A0-03FA3E97A99A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1FA2C11E-37D9-4B12-7E77-AD107BEB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1B26C7EE-1350-E796-0949-F8A756BC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8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6A535F-71BC-2923-3FC9-7218D72E1DB3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7D8F715D-6463-28E2-79D0-7BCEC9EF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B1710F7B-29CF-7F57-AC7A-59268BE8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46BBF-CFFF-828E-0095-C6929EF97604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Wave and current transmission coefficients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08895-ED93-6323-93E7-BA5EF0D42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65" y="1905150"/>
            <a:ext cx="6917635" cy="1152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4F5811-E995-C454-F6A3-6860000F0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112" y="3604557"/>
            <a:ext cx="6353592" cy="221186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C5323D3-426A-15D8-ED0E-EF85FC147419}"/>
              </a:ext>
            </a:extLst>
          </p:cNvPr>
          <p:cNvSpPr/>
          <p:nvPr/>
        </p:nvSpPr>
        <p:spPr>
          <a:xfrm rot="17841817">
            <a:off x="4754280" y="2668604"/>
            <a:ext cx="708991" cy="13857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Warning with solid fill">
            <a:extLst>
              <a:ext uri="{FF2B5EF4-FFF2-40B4-BE49-F238E27FC236}">
                <a16:creationId xmlns:a16="http://schemas.microsoft.com/office/drawing/2014/main" id="{0AD3EDC5-5A88-D758-C4DD-441AE8F21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65" y="4060113"/>
            <a:ext cx="702365" cy="702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0F6BD4-D3EC-1058-F59B-C303C3AFA232}"/>
              </a:ext>
            </a:extLst>
          </p:cNvPr>
          <p:cNvSpPr txBox="1"/>
          <p:nvPr/>
        </p:nvSpPr>
        <p:spPr>
          <a:xfrm>
            <a:off x="1007165" y="4815152"/>
            <a:ext cx="416118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Assumptions and simplifications:</a:t>
            </a:r>
          </a:p>
          <a:p>
            <a:pPr marL="0" marR="0"/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indent="-171450">
              <a:buFontTx/>
              <a:buChar char="-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aquaculture system survives design storm conditions</a:t>
            </a:r>
          </a:p>
          <a:p>
            <a:pPr marL="171450" marR="0" indent="-171450">
              <a:buFontTx/>
              <a:buChar char="-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aquaculture system is positioned upstream of the main storm direction</a:t>
            </a:r>
          </a:p>
          <a:p>
            <a:pPr marL="171450" marR="0" indent="-171450">
              <a:buFontTx/>
              <a:buChar char="-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Fully grown kelp farm</a:t>
            </a:r>
          </a:p>
          <a:p>
            <a:pPr marL="171450" marR="0" indent="-171450">
              <a:buFontTx/>
              <a:buChar char="-"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3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A1D9-D594-F8C6-6FA3-987CD0BFF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482FBB2-CB00-6C21-6C89-DC6C418CC0E8}"/>
              </a:ext>
            </a:extLst>
          </p:cNvPr>
          <p:cNvSpPr/>
          <p:nvPr/>
        </p:nvSpPr>
        <p:spPr>
          <a:xfrm>
            <a:off x="1" y="0"/>
            <a:ext cx="8381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3C45C3AE-7630-B047-A6D7-A27A25D9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565" y="6362887"/>
            <a:ext cx="6264907" cy="365125"/>
          </a:xfrm>
        </p:spPr>
        <p:txBody>
          <a:bodyPr/>
          <a:lstStyle/>
          <a:p>
            <a:r>
              <a:rPr lang="en-US" dirty="0"/>
              <a:t>Preliminary study on scour protection for offshore wind turbines co-located with aquaculture</a:t>
            </a:r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19A1B11D-BE63-55CC-CE37-3C8FD4C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16A89C-5725-43EC-8864-FE9912D71191}" type="slidenum">
              <a:rPr lang="en-US" smtClean="0"/>
              <a:t>9</a:t>
            </a:fld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D35134D-4274-9375-FFDD-012D8792DC84}"/>
              </a:ext>
            </a:extLst>
          </p:cNvPr>
          <p:cNvCxnSpPr/>
          <p:nvPr/>
        </p:nvCxnSpPr>
        <p:spPr>
          <a:xfrm>
            <a:off x="1007165" y="874643"/>
            <a:ext cx="10906539" cy="0"/>
          </a:xfrm>
          <a:prstGeom prst="line">
            <a:avLst/>
          </a:prstGeom>
          <a:ln>
            <a:solidFill>
              <a:srgbClr val="0A5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FEUP - Cluster Habitat Sustentável">
            <a:extLst>
              <a:ext uri="{FF2B5EF4-FFF2-40B4-BE49-F238E27FC236}">
                <a16:creationId xmlns:a16="http://schemas.microsoft.com/office/drawing/2014/main" id="{9AA91742-FBE6-0AA8-A776-AC9FA588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76" y="245276"/>
            <a:ext cx="1406424" cy="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RP - Login">
            <a:extLst>
              <a:ext uri="{FF2B5EF4-FFF2-40B4-BE49-F238E27FC236}">
                <a16:creationId xmlns:a16="http://schemas.microsoft.com/office/drawing/2014/main" id="{57A4F9F5-73D2-3884-4FF7-51EE5A2E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06" y="159676"/>
            <a:ext cx="1711825" cy="6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05769-0FE8-D56A-9595-BE9FC35E60F5}"/>
              </a:ext>
            </a:extLst>
          </p:cNvPr>
          <p:cNvSpPr txBox="1"/>
          <p:nvPr/>
        </p:nvSpPr>
        <p:spPr>
          <a:xfrm>
            <a:off x="1007165" y="1044746"/>
            <a:ext cx="11722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Semi-submersible + Monopile foundation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 diagram of a bridge&#10;&#10;AI-generated content may be incorrect.">
            <a:extLst>
              <a:ext uri="{FF2B5EF4-FFF2-40B4-BE49-F238E27FC236}">
                <a16:creationId xmlns:a16="http://schemas.microsoft.com/office/drawing/2014/main" id="{9D57B046-2BFA-73CA-85D1-7C6A329FA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492" y="1732169"/>
            <a:ext cx="5892212" cy="259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07341-7AE8-845C-69DD-FD353474F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97" y="4549034"/>
            <a:ext cx="4057801" cy="15895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E73B7A-7625-27D1-94FD-6AB688C93122}"/>
              </a:ext>
            </a:extLst>
          </p:cNvPr>
          <p:cNvSpPr/>
          <p:nvPr/>
        </p:nvSpPr>
        <p:spPr>
          <a:xfrm>
            <a:off x="8710978" y="5258081"/>
            <a:ext cx="2239617" cy="198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ADB71-2230-FAB8-44BA-7E9B81043EBB}"/>
              </a:ext>
            </a:extLst>
          </p:cNvPr>
          <p:cNvSpPr txBox="1"/>
          <p:nvPr/>
        </p:nvSpPr>
        <p:spPr>
          <a:xfrm>
            <a:off x="1007165" y="3256905"/>
            <a:ext cx="4737652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Reduction of the scour protection stone size by:</a:t>
            </a:r>
          </a:p>
          <a:p>
            <a:pPr marL="0" marR="0"/>
            <a:endParaRPr lang="en-GB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en-GB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 for the static design approach</a:t>
            </a:r>
          </a:p>
          <a:p>
            <a:pPr marL="285750" marR="0" indent="-285750">
              <a:buFontTx/>
              <a:buChar char="-"/>
            </a:pPr>
            <a:endParaRPr lang="en-GB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en-GB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39% for the dynamic approach</a:t>
            </a:r>
          </a:p>
          <a:p>
            <a:pPr marL="171450" marR="0" indent="-171450">
              <a:buFontTx/>
              <a:buChar char="-"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5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580</Words>
  <Application>Microsoft Office PowerPoint</Application>
  <PresentationFormat>Widescreen</PresentationFormat>
  <Paragraphs>134</Paragraphs>
  <Slides>13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Filipe Miranda</dc:creator>
  <cp:lastModifiedBy>Vanessa Grace Ochon Booc</cp:lastModifiedBy>
  <cp:revision>3</cp:revision>
  <dcterms:created xsi:type="dcterms:W3CDTF">2025-06-03T16:04:10Z</dcterms:created>
  <dcterms:modified xsi:type="dcterms:W3CDTF">2025-06-10T16:16:53Z</dcterms:modified>
</cp:coreProperties>
</file>