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69" r:id="rId2"/>
    <p:sldId id="394" r:id="rId3"/>
    <p:sldId id="379" r:id="rId4"/>
    <p:sldId id="381" r:id="rId5"/>
    <p:sldId id="382" r:id="rId6"/>
    <p:sldId id="384" r:id="rId7"/>
    <p:sldId id="393" r:id="rId8"/>
    <p:sldId id="385" r:id="rId9"/>
    <p:sldId id="387" r:id="rId10"/>
    <p:sldId id="388" r:id="rId11"/>
    <p:sldId id="389" r:id="rId12"/>
    <p:sldId id="390" r:id="rId13"/>
    <p:sldId id="391" r:id="rId14"/>
    <p:sldId id="392" r:id="rId15"/>
    <p:sldId id="344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dem aktosun" initials="ea" lastIdx="1" clrIdx="0">
    <p:extLst>
      <p:ext uri="{19B8F6BF-5375-455C-9EA6-DF929625EA0E}">
        <p15:presenceInfo xmlns:p15="http://schemas.microsoft.com/office/powerpoint/2012/main" userId="4d190f5dbdd568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30AF6-548E-44D9-8D1E-E06881117D9C}" v="7" dt="2023-05-20T17:31:08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3979" autoAdjust="0"/>
  </p:normalViewPr>
  <p:slideViewPr>
    <p:cSldViewPr>
      <p:cViewPr varScale="1">
        <p:scale>
          <a:sx n="63" d="100"/>
          <a:sy n="63" d="100"/>
        </p:scale>
        <p:origin x="880" y="9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5ACE-C2B6-4E38-9B56-64968B3DFD6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89EA0-8240-41C3-B3F6-4C0A44DCF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DD9B9-0B14-4B3B-8142-F1127D7EF4FF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CC5B0-BAD0-448A-B350-9866A7C5D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6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B635-E6D9-3C0E-57BD-75FA4FB55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94250-1514-9129-903F-D744A7EC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42DC2-BB13-49C6-8F3A-43D1E2F72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0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B2474-C7C2-0CA3-1DB6-7D88AB20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45D4E-C2BE-C683-0F17-B90B10B81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E8C9A-F78E-B829-8C85-2F67CD2EF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8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50BEA-EC1F-6D88-7DC4-4E7ABA84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3F4DD-D12F-82F4-D7FA-E5D34C1BF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4031B-BBAC-CAB6-86F2-6EB372E61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7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F033-4E4E-7DD5-67A5-7083B0FF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0D755-3DCD-03CC-977A-719ECD8ED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11401-A7BF-4782-FCDB-16ABFA90A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4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1246-568B-52C3-BC1A-CBF882E0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9B2E42-BC01-32FA-38EA-A221A98D9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4428B6-967D-D8EB-B11B-8AEC4B815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79D6D-8E0E-5928-4227-712D635E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8A0B2-7482-BB67-E17C-D9F7DFD62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622D7-C13A-DE56-A9C7-60FF8BBF7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5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79D6D-8E0E-5928-4227-712D635E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48A0B2-7482-BB67-E17C-D9F7DFD62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0622D7-C13A-DE56-A9C7-60FF8BBF7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2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D53F-59C5-0D65-D495-56D6FC3B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2A13A-1D1A-8298-C9A2-38E39CFEC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E60F3-F09B-FD38-BB36-DCEE368A2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does not require the steering gear because it has two propellers so it can differential thrust.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24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0732E-0C80-33F5-C666-19DDC3EA2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E2036-5ED1-9CF2-D6EC-963AB74E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96275-54E7-8792-FDF6-24CE2E5EB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2FB62-9328-CD17-498D-958E0BE6F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0707F-DBA7-FE84-2DDF-519909BCF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81F424-A6C2-A49D-E217-C076C249A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D36E8-5588-1643-E3E2-9F576488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D4BA8-14C2-F656-8F36-C4BED6CE7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625A8-4E18-7257-50B2-A03DB61CE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7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145D-5F8D-9651-C878-956EF2A8C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0EE5A-DE31-E9C3-8F6C-E5FFBB4B9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5173C-14C8-CF38-1986-D8598138E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CDCE-D7D1-4997-0507-156A63180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D6EFA-668D-4F82-1B74-20D7AA5F3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6A01A-F272-279D-A01C-EB7744A21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8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1744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7260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2414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6855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9894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5980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6761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8894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7954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511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8856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056C-4ABA-457D-863F-8749430F047C}" type="datetime1">
              <a:rPr lang="tr-TR" smtClean="0"/>
              <a:pPr/>
              <a:t>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0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mailto:erdem.aktosun@ikcu.edu.t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rejos@uno.edu" TargetMode="External"/><Relationship Id="rId5" Type="http://schemas.openxmlformats.org/officeDocument/2006/relationships/hyperlink" Target="mailto:nxiros@uno.ed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91544" y="399402"/>
                <a:ext cx="8424936" cy="1858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i="1" dirty="0">
                    <a:latin typeface="Garamond" panose="02020404030301010803" pitchFamily="18" charset="0"/>
                  </a:rPr>
                  <a:t>DEVELOPMENT OF DYNAMICAL MODELSFOR GUIDANCE AND CONTROL OF </a:t>
                </a:r>
                <a:r>
                  <a:rPr lang="en-US" sz="2800" b="1" i="1" dirty="0" smtClean="0">
                    <a:latin typeface="Garamond" panose="02020404030301010803" pitchFamily="18" charset="0"/>
                  </a:rPr>
                  <a:t>OCEAN VEHICLES</a:t>
                </a:r>
                <a:endParaRPr lang="en-US" sz="2800" b="1" i="1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𝑵𝒊𝒌𝒐𝒍𝒂𝒐𝒔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𝑿𝒊𝒓𝒐𝒔</m:t>
                          </m:r>
                        </m:e>
                        <m:sup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𝑴𝒊𝒈𝒖𝒆𝒍</m:t>
                          </m:r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𝑻𝒓𝒆𝒋𝒐𝒔</m:t>
                          </m:r>
                        </m:e>
                        <m:sup>
                          <m:r>
                            <a:rPr lang="en-US" sz="14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𝑬𝒓𝒅𝒆𝒎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𝑨𝒌𝒕𝒐𝒔𝒖𝒏</m:t>
                          </m:r>
                        </m:e>
                        <m:sup>
                          <m: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400" b="1" i="1" dirty="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  <a:p>
                <a:pPr algn="ctr"/>
                <a:endParaRPr lang="en-US" sz="1400" dirty="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399402"/>
                <a:ext cx="8424936" cy="1858394"/>
              </a:xfrm>
              <a:prstGeom prst="rect">
                <a:avLst/>
              </a:prstGeom>
              <a:blipFill>
                <a:blip r:embed="rId3"/>
                <a:stretch>
                  <a:fillRect l="-724" t="-3618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569583" y="3227999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 i="1" dirty="0">
                <a:latin typeface="Garamond" panose="02020404030301010803" pitchFamily="18" charset="0"/>
              </a:rPr>
              <a:t>Presenter: Asst. Prof. </a:t>
            </a:r>
            <a:r>
              <a:rPr lang="en-US" altLang="en-US" sz="2000" b="1" i="1" dirty="0" err="1">
                <a:latin typeface="Garamond" panose="02020404030301010803" pitchFamily="18" charset="0"/>
              </a:rPr>
              <a:t>Erdem</a:t>
            </a:r>
            <a:r>
              <a:rPr lang="en-US" altLang="en-US" sz="2000" b="1" i="1" dirty="0">
                <a:latin typeface="Garamond" panose="02020404030301010803" pitchFamily="18" charset="0"/>
              </a:rPr>
              <a:t> </a:t>
            </a:r>
            <a:r>
              <a:rPr lang="en-US" altLang="en-US" sz="2000" b="1" i="1" dirty="0" err="1">
                <a:latin typeface="Garamond" panose="02020404030301010803" pitchFamily="18" charset="0"/>
              </a:rPr>
              <a:t>Aktosun</a:t>
            </a:r>
            <a:endParaRPr lang="en-US" altLang="en-US" sz="2000" b="1" i="1" dirty="0"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3936" y="2319514"/>
            <a:ext cx="6987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400" i="1" dirty="0">
                <a:latin typeface="Garamond" panose="02020404030301010803" pitchFamily="18" charset="0"/>
              </a:rPr>
              <a:t>(1) University of New Orleans , </a:t>
            </a:r>
            <a:r>
              <a:rPr lang="en-US" altLang="en-US" sz="1400" i="1" dirty="0" err="1">
                <a:latin typeface="Garamond" panose="02020404030301010803" pitchFamily="18" charset="0"/>
              </a:rPr>
              <a:t>Boysie</a:t>
            </a:r>
            <a:r>
              <a:rPr lang="en-US" altLang="en-US" sz="1400" i="1" dirty="0">
                <a:latin typeface="Garamond" panose="02020404030301010803" pitchFamily="18" charset="0"/>
              </a:rPr>
              <a:t> Bollinger School of Naval Architecture and Marine Engineering</a:t>
            </a:r>
          </a:p>
          <a:p>
            <a:pPr algn="ctr">
              <a:defRPr/>
            </a:pPr>
            <a:r>
              <a:rPr lang="en-US" altLang="en-US" sz="1400" i="1" dirty="0">
                <a:latin typeface="Garamond" panose="02020404030301010803" pitchFamily="18" charset="0"/>
              </a:rPr>
              <a:t>(2) İzmir </a:t>
            </a:r>
            <a:r>
              <a:rPr lang="en-US" altLang="en-US" sz="1400" i="1" dirty="0" err="1">
                <a:latin typeface="Garamond" panose="02020404030301010803" pitchFamily="18" charset="0"/>
              </a:rPr>
              <a:t>Katip</a:t>
            </a:r>
            <a:r>
              <a:rPr lang="en-US" altLang="en-US" sz="1400" i="1" dirty="0">
                <a:latin typeface="Garamond" panose="02020404030301010803" pitchFamily="18" charset="0"/>
              </a:rPr>
              <a:t> </a:t>
            </a:r>
            <a:r>
              <a:rPr lang="en-US" altLang="en-US" sz="1400" i="1" dirty="0" err="1">
                <a:latin typeface="Garamond" panose="02020404030301010803" pitchFamily="18" charset="0"/>
              </a:rPr>
              <a:t>Çelebi</a:t>
            </a:r>
            <a:r>
              <a:rPr lang="en-US" altLang="en-US" sz="1400" i="1" dirty="0">
                <a:latin typeface="Garamond" panose="02020404030301010803" pitchFamily="18" charset="0"/>
              </a:rPr>
              <a:t> University, Department of Shipbuilding and Ocean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30" y="113615"/>
            <a:ext cx="1290494" cy="1279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973" y="5032022"/>
            <a:ext cx="2029108" cy="876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3" y="113616"/>
            <a:ext cx="1903993" cy="946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5F3D6E-9731-3E2E-4C1B-1193407A5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6" y="5968581"/>
            <a:ext cx="6225061" cy="3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F128F-B183-023B-C64E-0C3C1F34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80B448-CE2D-F5FD-5F0F-F4360E09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87EAC-676A-5C69-7536-7126943885D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Results: Port Circle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7ADB2F6-4AC6-5165-8E35-C0015F8E0E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2A9A037-7B0C-5EE8-60B6-0C2525AB1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2B004A-16E1-784F-640B-034104E362AF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D4E8-135D-185E-D35E-55DE4BB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09B16-5412-3F28-2FA7-2EAC991164A1}"/>
              </a:ext>
            </a:extLst>
          </p:cNvPr>
          <p:cNvSpPr txBox="1"/>
          <p:nvPr/>
        </p:nvSpPr>
        <p:spPr>
          <a:xfrm>
            <a:off x="2927648" y="5215474"/>
            <a:ext cx="2967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0 and R: 255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6EE04-CDDB-C212-1E95-B737EF22ABCC}"/>
              </a:ext>
            </a:extLst>
          </p:cNvPr>
          <p:cNvSpPr txBox="1"/>
          <p:nvPr/>
        </p:nvSpPr>
        <p:spPr>
          <a:xfrm>
            <a:off x="8328248" y="5162838"/>
            <a:ext cx="2852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-255 and R: 0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28" y="5696266"/>
            <a:ext cx="12144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Garamond" panose="02020404030301010803" pitchFamily="18" charset="0"/>
              </a:rPr>
              <a:t>To generate a port (left) turning circle, we </a:t>
            </a:r>
            <a:r>
              <a:rPr lang="en-US" sz="2200" dirty="0" smtClean="0">
                <a:latin typeface="Garamond" panose="02020404030301010803" pitchFamily="18" charset="0"/>
              </a:rPr>
              <a:t>changed </a:t>
            </a:r>
            <a:r>
              <a:rPr lang="en-US" sz="2200" dirty="0">
                <a:latin typeface="Garamond" panose="02020404030301010803" pitchFamily="18" charset="0"/>
              </a:rPr>
              <a:t>between running only the right motor at full power and reversing the left motor at full power. This produced a continuous circular motion to the left.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09B16-5412-3F28-2FA7-2EAC991164A1}"/>
              </a:ext>
            </a:extLst>
          </p:cNvPr>
          <p:cNvSpPr txBox="1"/>
          <p:nvPr/>
        </p:nvSpPr>
        <p:spPr>
          <a:xfrm>
            <a:off x="3686564" y="2128276"/>
            <a:ext cx="296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Arrows?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2516" y="911231"/>
            <a:ext cx="381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Run trail 2: We have better achievement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56040" y="1268760"/>
            <a:ext cx="5334000" cy="4000500"/>
            <a:chOff x="6456040" y="1268760"/>
            <a:chExt cx="5334000" cy="4000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81ACE68-36D2-E5ED-D1BB-E8AD6C0C7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6040" y="1268760"/>
              <a:ext cx="5334000" cy="40005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 flipV="1">
              <a:off x="9357398" y="2674445"/>
              <a:ext cx="122978" cy="344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55440" y="1273034"/>
            <a:ext cx="5334000" cy="4000500"/>
            <a:chOff x="1055440" y="1273034"/>
            <a:chExt cx="5334000" cy="4000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CD0157-9808-66AB-C50A-2E8540F31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5440" y="1273034"/>
              <a:ext cx="5334000" cy="4000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H="1" flipV="1">
              <a:off x="3359696" y="2461488"/>
              <a:ext cx="125619" cy="1034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160908" y="878469"/>
            <a:ext cx="1123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Run trail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1031-C414-B926-4854-B465BA6E0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662B1-3B42-DE02-3769-C6D893A15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DCD72-8911-B592-05F7-1C82B33BA24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Results: Starboard </a:t>
            </a:r>
            <a:r>
              <a:rPr lang="en-US" sz="4400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(Clockwise) Circle </a:t>
            </a:r>
            <a:endParaRPr lang="en-US" sz="4400" b="1" i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B05B06-9341-A851-860D-2AA016BDB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72D425-E0B9-BF47-D697-CA3AED682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CA6FC-871F-AF39-E663-039D1FEE8573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5921-9A31-900B-1ABA-89CE15B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CE110-E8BA-AA92-310B-A6B7E0EEBA51}"/>
              </a:ext>
            </a:extLst>
          </p:cNvPr>
          <p:cNvSpPr txBox="1"/>
          <p:nvPr/>
        </p:nvSpPr>
        <p:spPr>
          <a:xfrm>
            <a:off x="2664952" y="5181442"/>
            <a:ext cx="3099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255 and R: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10C3C-64BA-FF0F-2C65-330E8BB1C14E}"/>
              </a:ext>
            </a:extLst>
          </p:cNvPr>
          <p:cNvSpPr txBox="1"/>
          <p:nvPr/>
        </p:nvSpPr>
        <p:spPr>
          <a:xfrm>
            <a:off x="8046022" y="5103280"/>
            <a:ext cx="3219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0 and R: -255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384" y="5664600"/>
            <a:ext cx="10729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Garamond" panose="02020404030301010803" pitchFamily="18" charset="0"/>
              </a:rPr>
              <a:t>Here we have starboard settings: </a:t>
            </a:r>
            <a:r>
              <a:rPr lang="en-US" sz="2200" dirty="0">
                <a:latin typeface="Garamond" panose="02020404030301010803" pitchFamily="18" charset="0"/>
              </a:rPr>
              <a:t>This is the same setup but using the starboard motor. Due to motor asymmetry, the resulting paths </a:t>
            </a:r>
            <a:r>
              <a:rPr lang="en-US" sz="2200" dirty="0" smtClean="0">
                <a:latin typeface="Garamond" panose="02020404030301010803" pitchFamily="18" charset="0"/>
              </a:rPr>
              <a:t>are not </a:t>
            </a:r>
            <a:r>
              <a:rPr lang="en-US" sz="2200" dirty="0">
                <a:latin typeface="Garamond" panose="02020404030301010803" pitchFamily="18" charset="0"/>
              </a:rPr>
              <a:t>perfect mirror </a:t>
            </a:r>
            <a:r>
              <a:rPr lang="en-US" sz="2200" dirty="0" smtClean="0">
                <a:latin typeface="Garamond" panose="02020404030301010803" pitchFamily="18" charset="0"/>
              </a:rPr>
              <a:t>paths </a:t>
            </a:r>
            <a:r>
              <a:rPr lang="en-US" sz="2200" dirty="0">
                <a:latin typeface="Garamond" panose="02020404030301010803" pitchFamily="18" charset="0"/>
              </a:rPr>
              <a:t>of each other.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0900" y="1196752"/>
            <a:ext cx="5334000" cy="4000500"/>
            <a:chOff x="850900" y="1190226"/>
            <a:chExt cx="5334000" cy="4000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8B95A7-2C28-FE8F-C36F-F3F402103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900" y="1190226"/>
              <a:ext cx="5334000" cy="400050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4007768" y="3068960"/>
              <a:ext cx="90404" cy="1440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184900" y="1196752"/>
            <a:ext cx="5334000" cy="4000500"/>
            <a:chOff x="6184900" y="1190226"/>
            <a:chExt cx="5334000" cy="40005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80234D-A1F1-6DFC-83F5-5450D2A8A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4900" y="1190226"/>
              <a:ext cx="5334000" cy="40005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8442315" y="2924944"/>
              <a:ext cx="29949" cy="16313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87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9569-E683-3831-30B9-9446058A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8B646-F4B4-D14D-73F6-8B7E165A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06BF1-824D-FB65-684D-D91C5CAFF69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Additional Tests: Extreme cases </a:t>
            </a:r>
            <a:endParaRPr lang="en-US" sz="4400" b="1" i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E8D486-E1AB-FEA4-79B5-B422789F1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EF7103-7F05-1E4C-EC32-49B82BA4F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5A9889-2292-03CF-5B41-A0F3EEAD0EA4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D0F8-2449-E2CB-54D2-63FA8D57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D4704-BB51-2AEA-1227-77990AC6BC82}"/>
              </a:ext>
            </a:extLst>
          </p:cNvPr>
          <p:cNvSpPr txBox="1"/>
          <p:nvPr/>
        </p:nvSpPr>
        <p:spPr>
          <a:xfrm>
            <a:off x="7752184" y="4950067"/>
            <a:ext cx="2825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0 and R: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341B3-05D6-1789-B86A-BD250E3BA6B4}"/>
              </a:ext>
            </a:extLst>
          </p:cNvPr>
          <p:cNvSpPr txBox="1"/>
          <p:nvPr/>
        </p:nvSpPr>
        <p:spPr>
          <a:xfrm>
            <a:off x="2163662" y="495006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255 and R: 255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352" y="5529286"/>
            <a:ext cx="11809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Garamond" panose="02020404030301010803" pitchFamily="18" charset="0"/>
              </a:rPr>
              <a:t>Additional tests included scenarios with both motors off and both at full </a:t>
            </a:r>
            <a:r>
              <a:rPr lang="en-US" sz="2200" dirty="0" smtClean="0">
                <a:latin typeface="Garamond" panose="02020404030301010803" pitchFamily="18" charset="0"/>
              </a:rPr>
              <a:t>speed. We observe the path </a:t>
            </a:r>
            <a:r>
              <a:rPr lang="en-US" sz="2200" dirty="0">
                <a:latin typeface="Garamond" panose="02020404030301010803" pitchFamily="18" charset="0"/>
              </a:rPr>
              <a:t>under different thrust configurations. These </a:t>
            </a:r>
            <a:r>
              <a:rPr lang="en-US" sz="2200" dirty="0" smtClean="0">
                <a:latin typeface="Garamond" panose="02020404030301010803" pitchFamily="18" charset="0"/>
              </a:rPr>
              <a:t>extreme </a:t>
            </a:r>
            <a:r>
              <a:rPr lang="en-US" sz="2200" dirty="0">
                <a:latin typeface="Garamond" panose="02020404030301010803" pitchFamily="18" charset="0"/>
              </a:rPr>
              <a:t>cases </a:t>
            </a:r>
            <a:r>
              <a:rPr lang="en-US" sz="2200" dirty="0" smtClean="0">
                <a:latin typeface="Garamond" panose="02020404030301010803" pitchFamily="18" charset="0"/>
              </a:rPr>
              <a:t>helps us to </a:t>
            </a:r>
            <a:r>
              <a:rPr lang="en-US" sz="2200" dirty="0">
                <a:latin typeface="Garamond" panose="02020404030301010803" pitchFamily="18" charset="0"/>
              </a:rPr>
              <a:t>evaluate the system's range of response</a:t>
            </a:r>
            <a:r>
              <a:rPr lang="en-US" sz="2200" dirty="0" smtClean="0">
                <a:latin typeface="Garamond" panose="02020404030301010803" pitchFamily="18" charset="0"/>
              </a:rPr>
              <a:t>.</a:t>
            </a:r>
            <a:endParaRPr lang="en-US" sz="2200" dirty="0">
              <a:latin typeface="Garamond" panose="020204040303010108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9939" y="980728"/>
            <a:ext cx="5334000" cy="4000500"/>
            <a:chOff x="449939" y="956651"/>
            <a:chExt cx="5334000" cy="4000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E97C50-4AFD-4E97-85EB-4B1A1F56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939" y="956651"/>
              <a:ext cx="5334000" cy="40005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242098" y="2816206"/>
              <a:ext cx="90404" cy="1440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773277" y="980728"/>
            <a:ext cx="5334000" cy="4000500"/>
            <a:chOff x="5773277" y="1137388"/>
            <a:chExt cx="5334000" cy="4000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2715FD-0BEC-7AEB-4B8A-CD8D86C1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3277" y="1137388"/>
              <a:ext cx="5334000" cy="40005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8200036" y="2708920"/>
              <a:ext cx="128212" cy="753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8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73A8E-224B-5D43-F224-7A1874590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9C7331-8ACE-3EFB-B89F-586168611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6C3584-47BF-4C12-9454-3A10D5B4E9B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Conclusion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8CD77B8-AE97-9733-35FA-5190EE224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0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694EA8-F5B6-2D1C-5807-EE19AE7D9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C80DB0-3C1C-B630-503B-45C2EFD42656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0344-BE15-9897-BD98-F2448A59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331416" y="1029716"/>
            <a:ext cx="105851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Garamond" panose="02020404030301010803" pitchFamily="18" charset="0"/>
              </a:rPr>
              <a:t>Summary</a:t>
            </a:r>
            <a:r>
              <a:rPr lang="en-US" sz="2200" dirty="0" smtClean="0">
                <a:latin typeface="Garamond" panose="02020404030301010803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Successfully </a:t>
            </a:r>
            <a:r>
              <a:rPr lang="en-US" sz="2000" dirty="0">
                <a:latin typeface="Garamond" panose="02020404030301010803" pitchFamily="18" charset="0"/>
              </a:rPr>
              <a:t>developed and validated a </a:t>
            </a:r>
            <a:r>
              <a:rPr lang="en-US" sz="2000" b="1" dirty="0">
                <a:latin typeface="Garamond" panose="02020404030301010803" pitchFamily="18" charset="0"/>
              </a:rPr>
              <a:t>data-driven, nonlinear state-space model</a:t>
            </a:r>
            <a:r>
              <a:rPr lang="en-US" sz="2000" dirty="0">
                <a:latin typeface="Garamond" panose="02020404030301010803" pitchFamily="18" charset="0"/>
              </a:rPr>
              <a:t> for a small-scale surface watercraft.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Used </a:t>
            </a:r>
            <a:r>
              <a:rPr lang="en-US" sz="2000" b="1" dirty="0">
                <a:latin typeface="Garamond" panose="02020404030301010803" pitchFamily="18" charset="0"/>
              </a:rPr>
              <a:t>filtered IMU and compass sensor data</a:t>
            </a:r>
            <a:r>
              <a:rPr lang="en-US" sz="2000" dirty="0">
                <a:latin typeface="Garamond" panose="02020404030301010803" pitchFamily="18" charset="0"/>
              </a:rPr>
              <a:t> to train neural networks capturing surge and yaw dynamics.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Implemented </a:t>
            </a:r>
            <a:r>
              <a:rPr lang="en-US" sz="2000" dirty="0">
                <a:latin typeface="Garamond" panose="02020404030301010803" pitchFamily="18" charset="0"/>
              </a:rPr>
              <a:t>a </a:t>
            </a:r>
            <a:r>
              <a:rPr lang="en-US" sz="2000" b="1" dirty="0">
                <a:latin typeface="Garamond" panose="02020404030301010803" pitchFamily="18" charset="0"/>
              </a:rPr>
              <a:t>Simulink-based simulation</a:t>
            </a:r>
            <a:r>
              <a:rPr lang="en-US" sz="2000" dirty="0">
                <a:latin typeface="Garamond" panose="02020404030301010803" pitchFamily="18" charset="0"/>
              </a:rPr>
              <a:t> that accurately reproduced experimental trajectories under various thrust conditions</a:t>
            </a:r>
            <a:r>
              <a:rPr lang="en-US" sz="2000" dirty="0" smtClean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Garamond" panose="02020404030301010803" pitchFamily="18" charset="0"/>
              </a:rPr>
              <a:t>Contributions</a:t>
            </a:r>
            <a:endParaRPr lang="en-US" sz="2200" b="1" dirty="0"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Demonstrated </a:t>
            </a:r>
            <a:r>
              <a:rPr lang="en-US" sz="2000" dirty="0">
                <a:latin typeface="Garamond" panose="02020404030301010803" pitchFamily="18" charset="0"/>
              </a:rPr>
              <a:t>the effectiveness of </a:t>
            </a:r>
            <a:r>
              <a:rPr lang="en-US" sz="2000" b="1" dirty="0">
                <a:latin typeface="Garamond" panose="02020404030301010803" pitchFamily="18" charset="0"/>
              </a:rPr>
              <a:t>neural networks</a:t>
            </a:r>
            <a:r>
              <a:rPr lang="en-US" sz="2000" dirty="0">
                <a:latin typeface="Garamond" panose="02020404030301010803" pitchFamily="18" charset="0"/>
              </a:rPr>
              <a:t> for system identification in marine vehicles.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Provided </a:t>
            </a:r>
            <a:r>
              <a:rPr lang="en-US" sz="2000" dirty="0">
                <a:latin typeface="Garamond" panose="02020404030301010803" pitchFamily="18" charset="0"/>
              </a:rPr>
              <a:t>a low-cost, scalable framework for </a:t>
            </a:r>
            <a:r>
              <a:rPr lang="en-US" sz="2000" b="1" dirty="0">
                <a:latin typeface="Garamond" panose="02020404030301010803" pitchFamily="18" charset="0"/>
              </a:rPr>
              <a:t>real-time guidance and control modeling</a:t>
            </a:r>
            <a:r>
              <a:rPr lang="en-US" sz="2000" dirty="0">
                <a:latin typeface="Garamond" panose="02020404030301010803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Highlighted </a:t>
            </a:r>
            <a:r>
              <a:rPr lang="en-US" sz="2000" dirty="0">
                <a:latin typeface="Garamond" panose="02020404030301010803" pitchFamily="18" charset="0"/>
              </a:rPr>
              <a:t>how such models can act as </a:t>
            </a:r>
            <a:r>
              <a:rPr lang="en-US" sz="2000" b="1" dirty="0">
                <a:latin typeface="Garamond" panose="02020404030301010803" pitchFamily="18" charset="0"/>
              </a:rPr>
              <a:t>digital twins</a:t>
            </a:r>
            <a:r>
              <a:rPr lang="en-US" sz="2000" dirty="0">
                <a:latin typeface="Garamond" panose="02020404030301010803" pitchFamily="18" charset="0"/>
              </a:rPr>
              <a:t> for autonomous navigation development</a:t>
            </a:r>
            <a:r>
              <a:rPr lang="en-US" sz="2000" dirty="0" smtClean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Garamond" panose="02020404030301010803" pitchFamily="18" charset="0"/>
              </a:rPr>
              <a:t>Future Work</a:t>
            </a:r>
            <a:endParaRPr lang="en-US" sz="2200" b="1" dirty="0"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Extend </a:t>
            </a:r>
            <a:r>
              <a:rPr lang="en-US" sz="2000" dirty="0">
                <a:latin typeface="Garamond" panose="02020404030301010803" pitchFamily="18" charset="0"/>
              </a:rPr>
              <a:t>modeling to include </a:t>
            </a:r>
            <a:r>
              <a:rPr lang="en-US" sz="2000" b="1" dirty="0">
                <a:latin typeface="Garamond" panose="02020404030301010803" pitchFamily="18" charset="0"/>
              </a:rPr>
              <a:t>heave, roll, and pitch</a:t>
            </a:r>
            <a:r>
              <a:rPr lang="en-US" sz="2000" dirty="0">
                <a:latin typeface="Garamond" panose="02020404030301010803" pitchFamily="18" charset="0"/>
              </a:rPr>
              <a:t> for full 6-DOF dynamics</a:t>
            </a:r>
            <a:r>
              <a:rPr lang="en-US" sz="20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Run </a:t>
            </a:r>
            <a:r>
              <a:rPr lang="en-US" sz="2000" b="1" dirty="0">
                <a:latin typeface="Garamond" panose="02020404030301010803" pitchFamily="18" charset="0"/>
              </a:rPr>
              <a:t>long-duration</a:t>
            </a:r>
            <a:r>
              <a:rPr lang="en-US" sz="2000" dirty="0">
                <a:latin typeface="Garamond" panose="02020404030301010803" pitchFamily="18" charset="0"/>
              </a:rPr>
              <a:t> experimental </a:t>
            </a:r>
            <a:r>
              <a:rPr lang="en-US" sz="2000" dirty="0" smtClean="0">
                <a:latin typeface="Garamond" panose="02020404030301010803" pitchFamily="18" charset="0"/>
              </a:rPr>
              <a:t>data. </a:t>
            </a:r>
            <a:endParaRPr lang="en-US" sz="2000" dirty="0"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Integrate </a:t>
            </a:r>
            <a:r>
              <a:rPr lang="en-US" sz="2000" b="1" dirty="0">
                <a:latin typeface="Garamond" panose="02020404030301010803" pitchFamily="18" charset="0"/>
              </a:rPr>
              <a:t>real-time feedback control</a:t>
            </a:r>
            <a:r>
              <a:rPr lang="en-US" sz="2000" dirty="0">
                <a:latin typeface="Garamond" panose="02020404030301010803" pitchFamily="18" charset="0"/>
              </a:rPr>
              <a:t> and path-planning algorithms.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 Explore </a:t>
            </a:r>
            <a:r>
              <a:rPr lang="en-US" sz="2000" dirty="0">
                <a:latin typeface="Garamond" panose="02020404030301010803" pitchFamily="18" charset="0"/>
              </a:rPr>
              <a:t>swarm behaviors using </a:t>
            </a:r>
            <a:r>
              <a:rPr lang="en-US" sz="2000" b="1" dirty="0">
                <a:latin typeface="Garamond" panose="02020404030301010803" pitchFamily="18" charset="0"/>
              </a:rPr>
              <a:t>multi-vessel coordination models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5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927E-E885-3389-8767-76E72A37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B4FB0A-AA2B-7AB9-5A89-1DA79B9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CF151-DFD8-FF99-ED09-FC8FF858C4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Acknowledgements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A983D3-87BA-1BAA-D23C-B1A2A14E7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8CD77B8-AE97-9733-35FA-5190EE224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C92AD0-3298-472A-4061-F6A1E4D0E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694EA8-F5B6-2D1C-5807-EE19AE7D9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53CDD6-6310-C716-CCE9-1FA77C7841FF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F07B-5CA5-1DE1-D6E6-F4904C85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0E4BBF0-66F0-14EB-9ED1-50BC28A7B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51584" y="2805012"/>
            <a:ext cx="7926770" cy="1620716"/>
          </a:xfrm>
        </p:spPr>
      </p:pic>
      <p:sp>
        <p:nvSpPr>
          <p:cNvPr id="9" name="Rectangle 8"/>
          <p:cNvSpPr/>
          <p:nvPr/>
        </p:nvSpPr>
        <p:spPr>
          <a:xfrm>
            <a:off x="244240" y="1047451"/>
            <a:ext cx="11881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Garamond" panose="02020404030301010803" pitchFamily="18" charset="0"/>
              </a:rPr>
              <a:t>We would </a:t>
            </a:r>
            <a:r>
              <a:rPr lang="en-US" sz="2400" dirty="0">
                <a:latin typeface="Garamond" panose="02020404030301010803" pitchFamily="18" charset="0"/>
              </a:rPr>
              <a:t>like to express our sincere gratitude to the H2theFuture program for funding this research by Greater New Orleans </a:t>
            </a:r>
            <a:r>
              <a:rPr lang="en-US" sz="2400" dirty="0" smtClean="0">
                <a:latin typeface="Garamond" panose="02020404030301010803" pitchFamily="18" charset="0"/>
              </a:rPr>
              <a:t>Development Foundation </a:t>
            </a:r>
            <a:r>
              <a:rPr lang="en-US" sz="2400" dirty="0">
                <a:latin typeface="Garamond" panose="02020404030301010803" pitchFamily="18" charset="0"/>
              </a:rPr>
              <a:t>(08-79-05681 – 03)/U.S. Economic Development Administration (</a:t>
            </a:r>
            <a:r>
              <a:rPr lang="en-US" sz="2400" dirty="0" smtClean="0">
                <a:latin typeface="Garamond" panose="02020404030301010803" pitchFamily="18" charset="0"/>
              </a:rPr>
              <a:t>08-79-05681-03). </a:t>
            </a:r>
            <a:r>
              <a:rPr lang="en-US" sz="2400" dirty="0">
                <a:latin typeface="Garamond" panose="02020404030301010803" pitchFamily="18" charset="0"/>
              </a:rPr>
              <a:t>Special thanks to Jonathan </a:t>
            </a:r>
            <a:r>
              <a:rPr lang="en-US" sz="2400" dirty="0" err="1">
                <a:latin typeface="Garamond" panose="02020404030301010803" pitchFamily="18" charset="0"/>
              </a:rPr>
              <a:t>Freels</a:t>
            </a:r>
            <a:r>
              <a:rPr lang="en-US" sz="2400" dirty="0">
                <a:latin typeface="Garamond" panose="02020404030301010803" pitchFamily="18" charset="0"/>
              </a:rPr>
              <a:t> for building the prototype and running the trials that made this study possible.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5" y="4714819"/>
            <a:ext cx="1444321" cy="14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  <a:endParaRPr lang="tr-TR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522" y="627556"/>
            <a:ext cx="2350010" cy="16422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-13878"/>
            <a:ext cx="121920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Thank you very much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69474" y="2395857"/>
            <a:ext cx="6428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  <a:cs typeface="Arial" charset="0"/>
              </a:rPr>
              <a:t>OES, Stavanger-Norway, 2025, June 10-14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556"/>
            <a:ext cx="2666733" cy="1325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200" y="4797153"/>
            <a:ext cx="2572882" cy="1111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0959" y="3966155"/>
            <a:ext cx="49776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nxiros@uno.edu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matrejos@uno.edu 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erdem.aktosun@ikcu.edu.tr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9738" y="3625168"/>
            <a:ext cx="328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Garamond" panose="02020404030301010803" pitchFamily="18" charset="0"/>
                <a:cs typeface="Arial" charset="0"/>
              </a:rPr>
              <a:t>Corresponding authors: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1B5D5-B224-F9BB-EE19-7B198E0BC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976" y="5908445"/>
            <a:ext cx="6225061" cy="3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DBEB-E409-83C4-6E5B-B3C4820D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E3491D-50D9-6068-D185-54AFE7340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D3B1-3A22-A9F9-FDD0-651FD754952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Motivation</a:t>
            </a:r>
            <a:endParaRPr lang="en-US" sz="4400" b="1" i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8692F0-EE54-0A64-782A-3C558D78B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8692F0-EE54-0A64-782A-3C558D78B1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997003-9BC8-60B6-DDC4-D62B6AD97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997003-9BC8-60B6-DDC4-D62B6AD97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A277B7-64D0-FBC8-20AC-8ECA37A7BA83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2D833-DC09-FBFE-9D9E-5E87444E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0" y="798986"/>
            <a:ext cx="121446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Why </a:t>
            </a:r>
            <a:r>
              <a:rPr lang="en-US" sz="25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we have modeled </a:t>
            </a:r>
            <a:r>
              <a:rPr lang="en-US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s</a:t>
            </a:r>
            <a:r>
              <a:rPr lang="en-US" sz="25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urface </a:t>
            </a:r>
            <a:r>
              <a:rPr lang="en-US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w</a:t>
            </a:r>
            <a:r>
              <a:rPr lang="en-US" sz="25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atercraft </a:t>
            </a:r>
            <a:r>
              <a:rPr lang="en-US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d</a:t>
            </a:r>
            <a:r>
              <a:rPr lang="en-US" sz="25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ynamics?</a:t>
            </a:r>
            <a:endParaRPr lang="en-US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As we know traditional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physics-based models are complex, time-consuming, and </a:t>
            </a: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mostly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rely on </a:t>
            </a: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simplifications/assumptions.</a:t>
            </a:r>
            <a:endParaRPr lang="en-US" sz="25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Accurate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modeling of surge and yaw dynamics is essential for autonomous guidance and control.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We show a new model for neural networks offering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a data-driven approach to model nonlinear, high-dimensional systems.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Realistic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dynamic models improve performance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Path following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Collision avoidance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Swarm coordination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5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Our goal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:</a:t>
            </a:r>
          </a:p>
          <a:p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Develop a </a:t>
            </a:r>
            <a:r>
              <a:rPr lang="en-US" sz="25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new novel data-driven </a:t>
            </a:r>
            <a:r>
              <a:rPr lang="en-US" sz="2500" dirty="0">
                <a:solidFill>
                  <a:srgbClr val="000000"/>
                </a:solidFill>
                <a:latin typeface="Garamond" panose="02020404030301010803" pitchFamily="18" charset="0"/>
              </a:rPr>
              <a:t>dynamic model of a surface vessel for control, simulation, and autonomous navigation.</a:t>
            </a:r>
          </a:p>
        </p:txBody>
      </p:sp>
    </p:spTree>
    <p:extLst>
      <p:ext uri="{BB962C8B-B14F-4D97-AF65-F5344CB8AC3E}">
        <p14:creationId xmlns:p14="http://schemas.microsoft.com/office/powerpoint/2010/main" val="3927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DBEB-E409-83C4-6E5B-B3C4820D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E3491D-50D9-6068-D185-54AFE7340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D3B1-3A22-A9F9-FDD0-651FD754952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State-Space Model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8692F0-EE54-0A64-782A-3C558D78B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A277B7-64D0-FBC8-20AC-8ECA37A7BA83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5BE0DA-48F3-A336-5F3E-F9E55FC97DAF}"/>
                  </a:ext>
                </a:extLst>
              </p:cNvPr>
              <p:cNvSpPr/>
              <p:nvPr/>
            </p:nvSpPr>
            <p:spPr>
              <a:xfrm>
                <a:off x="0" y="1179743"/>
                <a:ext cx="5303912" cy="4722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General state-space model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x is the state vector containing the state variables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u is the input vector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Formulate nonlinear state equations using neural networks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</a:rPr>
                  <a:t>State-space model for yaw and forward acceleration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5BE0DA-48F3-A336-5F3E-F9E55FC97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9743"/>
                <a:ext cx="5303912" cy="4722318"/>
              </a:xfrm>
              <a:prstGeom prst="rect">
                <a:avLst/>
              </a:prstGeom>
              <a:blipFill>
                <a:blip r:embed="rId6"/>
                <a:stretch>
                  <a:fillRect l="-1954" t="-2326" b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2D833-DC09-FBFE-9D9E-5E87444E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5303912" y="1224480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Garamond" panose="02020404030301010803" pitchFamily="18" charset="0"/>
              </a:rPr>
              <a:t>Inputs </a:t>
            </a:r>
            <a:endParaRPr lang="en-US" sz="2200" b="1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Forward velocity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Yaw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Left motor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Garamond" panose="02020404030301010803" pitchFamily="18" charset="0"/>
              </a:rPr>
              <a:t>Right motor  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01706" y="1603293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Garamond" panose="02020404030301010803" pitchFamily="18" charset="0"/>
              </a:rPr>
              <a:t>Outputs: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Forward acceleration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Yaw acceleration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84900" y="3720323"/>
                <a:ext cx="6096000" cy="21236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 smtClean="0">
                    <a:latin typeface="Garamond" panose="02020404030301010803" pitchFamily="18" charset="0"/>
                  </a:rPr>
                  <a:t>NN </a:t>
                </a:r>
                <a:r>
                  <a:rPr lang="en-US" sz="2200" b="1" dirty="0">
                    <a:latin typeface="Garamond" panose="02020404030301010803" pitchFamily="18" charset="0"/>
                  </a:rPr>
                  <a:t>Model Structure</a:t>
                </a:r>
                <a:r>
                  <a:rPr lang="en-US" sz="2200" b="1" dirty="0" smtClean="0">
                    <a:latin typeface="Garamond" panose="02020404030301010803" pitchFamily="18" charset="0"/>
                  </a:rPr>
                  <a:t>:</a:t>
                </a:r>
                <a:endParaRPr lang="en-US" sz="2200" dirty="0">
                  <a:latin typeface="Garamond" panose="02020404030301010803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Garamond" panose="02020404030301010803" pitchFamily="18" charset="0"/>
                  </a:rPr>
                  <a:t>Architecture: 4 </a:t>
                </a:r>
                <a:r>
                  <a:rPr lang="en-US" sz="2200" dirty="0" smtClean="0">
                    <a:latin typeface="Garamond" panose="02020404030301010803" pitchFamily="18" charset="0"/>
                  </a:rPr>
                  <a:t>inputs  9 neurons 1 output (Single </a:t>
                </a:r>
                <a:r>
                  <a:rPr lang="en-US" sz="2200" dirty="0">
                    <a:latin typeface="Garamond" panose="02020404030301010803" pitchFamily="18" charset="0"/>
                  </a:rPr>
                  <a:t>hidden layer with </a:t>
                </a:r>
                <a:r>
                  <a:rPr lang="en-US" sz="2200" dirty="0" err="1">
                    <a:latin typeface="Garamond" panose="02020404030301010803" pitchFamily="18" charset="0"/>
                  </a:rPr>
                  <a:t>ReLU</a:t>
                </a:r>
                <a:r>
                  <a:rPr lang="en-US" sz="2200" dirty="0">
                    <a:latin typeface="Garamond" panose="02020404030301010803" pitchFamily="18" charset="0"/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Garamond" panose="02020404030301010803" pitchFamily="18" charset="0"/>
                  </a:rPr>
                  <a:t>Trained separately for: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𝐹𝑜𝑟𝑤𝑎𝑟𝑑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𝑖𝑛𝑝𝑢𝑡𝑠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latin typeface="Garamond" panose="02020404030301010803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𝑌𝑎𝑤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𝐴𝑐𝑐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𝑖𝑛𝑝𝑢𝑡𝑠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00" y="3720323"/>
                <a:ext cx="6096000" cy="2123658"/>
              </a:xfrm>
              <a:prstGeom prst="rect">
                <a:avLst/>
              </a:prstGeom>
              <a:blipFill>
                <a:blip r:embed="rId7"/>
                <a:stretch>
                  <a:fillRect l="-1300" t="-1719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31904" y="1630624"/>
            <a:ext cx="2177542" cy="14692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01706" y="1980250"/>
            <a:ext cx="2553611" cy="7700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69055" y="2149237"/>
            <a:ext cx="665281" cy="43204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10527" y="2195984"/>
                <a:ext cx="54207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(∙)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27" y="2195984"/>
                <a:ext cx="542071" cy="338554"/>
              </a:xfrm>
              <a:prstGeom prst="rect">
                <a:avLst/>
              </a:prstGeom>
              <a:blipFill>
                <a:blip r:embed="rId8"/>
                <a:stretch>
                  <a:fillRect l="-17978" r="-16854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171975" y="1727712"/>
            <a:ext cx="662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Garamond" panose="02020404030301010803" pitchFamily="18" charset="0"/>
              </a:rPr>
              <a:t>NN</a:t>
            </a:r>
            <a:endParaRPr lang="en-US" sz="2200" dirty="0"/>
          </a:p>
        </p:txBody>
      </p:sp>
      <p:cxnSp>
        <p:nvCxnSpPr>
          <p:cNvPr id="22" name="Straight Arrow Connector 21"/>
          <p:cNvCxnSpPr>
            <a:stCxn id="14" idx="3"/>
            <a:endCxn id="16" idx="1"/>
          </p:cNvCxnSpPr>
          <p:nvPr/>
        </p:nvCxnSpPr>
        <p:spPr>
          <a:xfrm>
            <a:off x="7409446" y="2365262"/>
            <a:ext cx="7596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5" idx="1"/>
          </p:cNvCxnSpPr>
          <p:nvPr/>
        </p:nvCxnSpPr>
        <p:spPr>
          <a:xfrm>
            <a:off x="8834336" y="2365262"/>
            <a:ext cx="66737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96000" y="4122209"/>
            <a:ext cx="5832648" cy="172651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6" idx="2"/>
          </p:cNvCxnSpPr>
          <p:nvPr/>
        </p:nvCxnSpPr>
        <p:spPr>
          <a:xfrm flipH="1">
            <a:off x="7575428" y="2581286"/>
            <a:ext cx="926268" cy="11731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2C91-154E-0385-7D56-C74DBAF9E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DB0A20-42D7-4D18-D7C7-7CBF894C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BCB8EB-427B-E5FD-C4F0-078EAB66D0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Surface Watercraft Construction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155F578-D2D7-9548-EF65-B082D98C2B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591FED-899A-F58B-B1B5-9B2F16BDB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6C1D97-89F4-6E6A-043B-8DED8B970463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9F73-F7A7-120E-0333-9BC62938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" name="Picture 6" descr="A toy boat on a table&#10;&#10;Description automatically generated">
            <a:extLst>
              <a:ext uri="{FF2B5EF4-FFF2-40B4-BE49-F238E27FC236}">
                <a16:creationId xmlns:a16="http://schemas.microsoft.com/office/drawing/2014/main" id="{E611A8DA-F21F-8F53-68DA-F4070427D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56651"/>
            <a:ext cx="5248673" cy="3936313"/>
          </a:xfrm>
          <a:prstGeom prst="rect">
            <a:avLst/>
          </a:prstGeom>
        </p:spPr>
      </p:pic>
      <p:pic>
        <p:nvPicPr>
          <p:cNvPr id="10" name="Picture 9" descr="A red and white boat with wires and wires inside&#10;&#10;Description automatically generated">
            <a:extLst>
              <a:ext uri="{FF2B5EF4-FFF2-40B4-BE49-F238E27FC236}">
                <a16:creationId xmlns:a16="http://schemas.microsoft.com/office/drawing/2014/main" id="{55D2DB40-9F46-4B63-F084-789266C834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956650"/>
            <a:ext cx="5248673" cy="3936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7BEDE9-AE49-5CE1-F381-CFCDAB436803}"/>
              </a:ext>
            </a:extLst>
          </p:cNvPr>
          <p:cNvSpPr txBox="1"/>
          <p:nvPr/>
        </p:nvSpPr>
        <p:spPr>
          <a:xfrm>
            <a:off x="1264439" y="4955970"/>
            <a:ext cx="9840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aramond" panose="02020404030301010803" pitchFamily="18" charset="0"/>
              </a:rPr>
              <a:t>Vessel’s hull </a:t>
            </a:r>
            <a:r>
              <a:rPr lang="en-US" sz="2200" dirty="0">
                <a:latin typeface="Garamond" panose="02020404030301010803" pitchFamily="18" charset="0"/>
              </a:rPr>
              <a:t>is New Bright’s Sea Ray Sundancer 29” remote control (RC) speed boat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208" y="5710023"/>
            <a:ext cx="11449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Garamond" panose="02020404030301010803" pitchFamily="18" charset="0"/>
              </a:rPr>
              <a:t>Our vessel for </a:t>
            </a:r>
            <a:r>
              <a:rPr lang="en-US" sz="2200" dirty="0">
                <a:latin typeface="Garamond" panose="02020404030301010803" pitchFamily="18" charset="0"/>
              </a:rPr>
              <a:t>our study is a 29-inch Sea Ray </a:t>
            </a:r>
            <a:r>
              <a:rPr lang="en-US" sz="2200" dirty="0" err="1">
                <a:latin typeface="Garamond" panose="02020404030301010803" pitchFamily="18" charset="0"/>
              </a:rPr>
              <a:t>Sundancer</a:t>
            </a:r>
            <a:r>
              <a:rPr lang="en-US" sz="2200" dirty="0">
                <a:latin typeface="Garamond" panose="02020404030301010803" pitchFamily="18" charset="0"/>
              </a:rPr>
              <a:t> RC speed boat by New Bright. This vessel was ideal due to its size, accessibility, and adaptability for sensor integration and propulsion control.</a:t>
            </a:r>
          </a:p>
        </p:txBody>
      </p:sp>
    </p:spTree>
    <p:extLst>
      <p:ext uri="{BB962C8B-B14F-4D97-AF65-F5344CB8AC3E}">
        <p14:creationId xmlns:p14="http://schemas.microsoft.com/office/powerpoint/2010/main" val="2236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F72E-E5CC-1F0A-E6A6-FBC828107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9A1C2F-9F12-CD35-FBF8-48E0EED15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09260A-E47F-7FCC-51E8-C3E3635AD9F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Boat’s </a:t>
            </a:r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</a:t>
            </a:r>
            <a:r>
              <a:rPr lang="en-US" sz="4400" b="1" i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ata collection setup </a:t>
            </a:r>
            <a:endParaRPr lang="en-US" sz="4400" b="1" i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956F981-972C-4506-A566-41F51E539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469E4E-2345-1AF5-FEB0-8E1759DEF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697C50E-4894-6E67-775D-7C4414E28D81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FF2EE-C195-E92F-F69F-01010FE2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8F6E00A-A51B-9DAD-C846-7B279AB2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637590" y="836712"/>
            <a:ext cx="5507082" cy="53776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71380-43AA-C2E2-5082-5FAB3F3FFCC5}"/>
              </a:ext>
            </a:extLst>
          </p:cNvPr>
          <p:cNvSpPr/>
          <p:nvPr/>
        </p:nvSpPr>
        <p:spPr>
          <a:xfrm>
            <a:off x="0" y="1351713"/>
            <a:ext cx="6960096" cy="451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600" dirty="0">
                <a:solidFill>
                  <a:srgbClr val="000000"/>
                </a:solidFill>
                <a:latin typeface="Garamond" panose="02020404030301010803" pitchFamily="18" charset="0"/>
              </a:rPr>
              <a:t>The operational receiver receives signals from RC controller and sends them to the motor controllers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rgbClr val="000000"/>
                </a:solidFill>
                <a:latin typeface="Garamond" panose="02020404030301010803" pitchFamily="18" charset="0"/>
              </a:rPr>
              <a:t>Data is collected through the IMU (</a:t>
            </a:r>
            <a:r>
              <a:rPr lang="en-US" sz="26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inertial measurement unit) and </a:t>
            </a:r>
            <a:r>
              <a:rPr lang="en-US" sz="2600" dirty="0">
                <a:solidFill>
                  <a:srgbClr val="000000"/>
                </a:solidFill>
                <a:latin typeface="Garamond" panose="02020404030301010803" pitchFamily="18" charset="0"/>
              </a:rPr>
              <a:t>compass modules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3-dimensional acceleration parsed into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x,y,z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components and normalized due to gravity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Angular velocities from Coriolis forces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Azimuth angle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The transceiver relays the data to the on-shore microcontroller for 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9403" y="6127772"/>
            <a:ext cx="48901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Diagram of surface watercraft electronics</a:t>
            </a:r>
          </a:p>
        </p:txBody>
      </p:sp>
    </p:spTree>
    <p:extLst>
      <p:ext uri="{BB962C8B-B14F-4D97-AF65-F5344CB8AC3E}">
        <p14:creationId xmlns:p14="http://schemas.microsoft.com/office/powerpoint/2010/main" val="13655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290D6-2EDD-B3AD-AAB3-B41984A14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6BE92-FDBC-17AD-A30C-5B94A715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C503D-49B0-0E88-9C65-43DC515852A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Neural Networks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11FD749-EE17-D72B-FD2E-B277041B11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74FF40C-DD47-F8A4-65B5-E6D90020E0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702530-6B6B-470E-4650-8E8F69CB0293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32C30E-9A35-E7A9-D382-8D52C9AD51AD}"/>
              </a:ext>
            </a:extLst>
          </p:cNvPr>
          <p:cNvSpPr/>
          <p:nvPr/>
        </p:nvSpPr>
        <p:spPr>
          <a:xfrm>
            <a:off x="0" y="1179743"/>
            <a:ext cx="5951984" cy="5302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Architecture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1 hidden layer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4 input neurons, 9 hidden layer neurons, 1 output neuron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Activation function: ReLU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Data split into training, validation,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testing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[20% for training].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Normalization to [0, 1]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Cost Function: Mean Squared Error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L2 Regularization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Optimization Algorithm: Adam optimization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B33C8-5EC8-6609-66D8-629E349D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C4706-40D7-6BEA-D050-3CA48D980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359" y="1651729"/>
            <a:ext cx="6752484" cy="39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5159D-107C-9613-D862-0C1B326F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996BA8-5FD9-0266-0038-8E56E9E0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06689-AB6D-FD4F-DEF1-1ABEF9FEBD8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Neural Network Test Data Comparison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25AA25-BA90-ACCB-AEAB-E0F608501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11FD749-EE17-D72B-FD2E-B277041B1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E5FA3D-6C77-6359-B55E-D55A3540EF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74FF40C-DD47-F8A4-65B5-E6D90020E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23280A-D919-EC96-2E10-93B03C2FC8BD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F542-5084-955C-74D4-93B856C5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D10FFE-90EF-C6E9-C6C9-199A328AB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8829"/>
            <a:ext cx="12192000" cy="4720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569" y="5676109"/>
            <a:ext cx="11089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Garamond" panose="02020404030301010803" pitchFamily="18" charset="0"/>
              </a:rPr>
              <a:t>Here</a:t>
            </a:r>
            <a:r>
              <a:rPr lang="en-US" sz="2200" dirty="0">
                <a:latin typeface="Garamond" panose="02020404030301010803" pitchFamily="18" charset="0"/>
              </a:rPr>
              <a:t>, we show comparisons between </a:t>
            </a:r>
            <a:r>
              <a:rPr lang="en-US" sz="2200" dirty="0" smtClean="0">
                <a:latin typeface="Garamond" panose="02020404030301010803" pitchFamily="18" charset="0"/>
              </a:rPr>
              <a:t>measured (ground truth-real data) </a:t>
            </a:r>
            <a:r>
              <a:rPr lang="en-US" sz="2200" dirty="0">
                <a:latin typeface="Garamond" panose="02020404030301010803" pitchFamily="18" charset="0"/>
              </a:rPr>
              <a:t>and predicted </a:t>
            </a:r>
            <a:r>
              <a:rPr lang="en-US" sz="2200" dirty="0" smtClean="0">
                <a:latin typeface="Garamond" panose="02020404030301010803" pitchFamily="18" charset="0"/>
              </a:rPr>
              <a:t>values (red) </a:t>
            </a:r>
            <a:r>
              <a:rPr lang="en-US" sz="2200" dirty="0">
                <a:latin typeface="Garamond" panose="02020404030301010803" pitchFamily="18" charset="0"/>
              </a:rPr>
              <a:t>for forward and yaw accelerations. The </a:t>
            </a:r>
            <a:r>
              <a:rPr lang="en-US" sz="2200" dirty="0" smtClean="0">
                <a:latin typeface="Garamond" panose="02020404030301010803" pitchFamily="18" charset="0"/>
              </a:rPr>
              <a:t>neural network predictions </a:t>
            </a:r>
            <a:r>
              <a:rPr lang="en-US" sz="2200" dirty="0">
                <a:latin typeface="Garamond" panose="02020404030301010803" pitchFamily="18" charset="0"/>
              </a:rPr>
              <a:t>closely follow the actual </a:t>
            </a:r>
            <a:r>
              <a:rPr lang="en-US" sz="2200" dirty="0" smtClean="0">
                <a:latin typeface="Garamond" panose="02020404030301010803" pitchFamily="18" charset="0"/>
              </a:rPr>
              <a:t>data eliminating the noises so it just keeps the trend. </a:t>
            </a:r>
            <a:endParaRPr lang="en-U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D4380-5005-E005-19EB-61319AED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366CF1-C01E-4AB4-05DD-8ABC75EC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76A0E-E1C9-23B9-20C9-300EFE37A89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Simulink Model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BA002A-6835-5A25-DA4F-BFA049F2E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A24E5F-B8D6-59D0-41BF-C365DB468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71580A-3AD7-4EE3-51DA-A29DDF58D08E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A04A-8B53-6F5F-0DF8-5D262AC5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4E189C-9D7C-E474-1683-EE09E3C6B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4" y="1049885"/>
            <a:ext cx="12144672" cy="4045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75696"/>
            <a:ext cx="12000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>
                <a:latin typeface="Garamond" panose="02020404030301010803" pitchFamily="18" charset="0"/>
              </a:rPr>
              <a:t>We </a:t>
            </a:r>
            <a:r>
              <a:rPr lang="en-US" sz="2200" dirty="0" smtClean="0">
                <a:latin typeface="Garamond" panose="02020404030301010803" pitchFamily="18" charset="0"/>
              </a:rPr>
              <a:t>have implemented </a:t>
            </a:r>
            <a:r>
              <a:rPr lang="en-US" sz="2200" dirty="0">
                <a:latin typeface="Garamond" panose="02020404030301010803" pitchFamily="18" charset="0"/>
              </a:rPr>
              <a:t>a Simulink model </a:t>
            </a:r>
            <a:r>
              <a:rPr lang="en-US" sz="2200" dirty="0" smtClean="0">
                <a:latin typeface="Garamond" panose="02020404030301010803" pitchFamily="18" charset="0"/>
              </a:rPr>
              <a:t>including </a:t>
            </a:r>
            <a:r>
              <a:rPr lang="en-US" sz="2200" dirty="0">
                <a:latin typeface="Garamond" panose="02020404030301010803" pitchFamily="18" charset="0"/>
              </a:rPr>
              <a:t>our trained neural network. This allowed us to simulate </a:t>
            </a:r>
            <a:r>
              <a:rPr lang="en-US" sz="2200" dirty="0" smtClean="0">
                <a:latin typeface="Garamond" panose="02020404030301010803" pitchFamily="18" charset="0"/>
              </a:rPr>
              <a:t>the surface </a:t>
            </a:r>
            <a:r>
              <a:rPr lang="en-US" sz="2200" dirty="0">
                <a:latin typeface="Garamond" panose="02020404030301010803" pitchFamily="18" charset="0"/>
              </a:rPr>
              <a:t>watercraft's dynamic response to control inputs and test different scenarios for position and heading </a:t>
            </a:r>
            <a:r>
              <a:rPr lang="en-US" sz="2200" dirty="0" smtClean="0">
                <a:latin typeface="Garamond" panose="02020404030301010803" pitchFamily="18" charset="0"/>
              </a:rPr>
              <a:t>estimation.</a:t>
            </a:r>
            <a:endParaRPr lang="en-U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96F78-C103-8496-91D5-28DEE1632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0F7B6F-07F9-B29C-2637-716AAB23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4" y="580216"/>
            <a:ext cx="184732" cy="3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B4F38-8A91-C276-7A20-9C19385D88E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Results: Forward Run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C8E0FF-7D69-2898-B2AA-3E273C4E9D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30E399-E785-60E0-D2AE-F0E0DE0639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100" y="3243263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3243263"/>
                        <a:ext cx="17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279146-33E0-8952-24CA-EB8D25D62A0E}"/>
              </a:ext>
            </a:extLst>
          </p:cNvPr>
          <p:cNvSpPr txBox="1"/>
          <p:nvPr/>
        </p:nvSpPr>
        <p:spPr>
          <a:xfrm>
            <a:off x="5624004" y="293407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8F68C-B4E0-6419-6989-75F017CA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50AC0-E745-89E9-794D-7B3A323DF312}"/>
              </a:ext>
            </a:extLst>
          </p:cNvPr>
          <p:cNvSpPr txBox="1"/>
          <p:nvPr/>
        </p:nvSpPr>
        <p:spPr>
          <a:xfrm>
            <a:off x="7824192" y="6007715"/>
            <a:ext cx="2791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L: max 255 and R: 47.5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48" y="985662"/>
            <a:ext cx="52563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latin typeface="Garamond" panose="02020404030301010803" pitchFamily="18" charset="0"/>
              </a:rPr>
              <a:t>Model Input Interpretation</a:t>
            </a:r>
            <a:r>
              <a:rPr lang="en-US" sz="2200" dirty="0">
                <a:latin typeface="Garamond" panose="02020404030301010803" pitchFamily="18" charset="0"/>
              </a:rPr>
              <a:t>: The input values range from 0 to 2⁸ and can be negative; negative values indicate reverse motion while positive values determine </a:t>
            </a:r>
            <a:r>
              <a:rPr lang="en-US" sz="2200" dirty="0" smtClean="0">
                <a:latin typeface="Garamond" panose="02020404030301010803" pitchFamily="18" charset="0"/>
              </a:rPr>
              <a:t>heading which gives this </a:t>
            </a:r>
            <a:r>
              <a:rPr lang="en-US" sz="2200" dirty="0">
                <a:latin typeface="Garamond" panose="02020404030301010803" pitchFamily="18" charset="0"/>
              </a:rPr>
              <a:t>aligns with expected boat behavior</a:t>
            </a:r>
            <a:r>
              <a:rPr lang="en-US" sz="2200" dirty="0" smtClean="0"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latin typeface="Garamond" panose="02020404030301010803" pitchFamily="18" charset="0"/>
              </a:rPr>
              <a:t>Model </a:t>
            </a:r>
            <a:r>
              <a:rPr lang="en-US" sz="2200" b="1" dirty="0">
                <a:latin typeface="Garamond" panose="02020404030301010803" pitchFamily="18" charset="0"/>
              </a:rPr>
              <a:t>Validation &amp; Insight</a:t>
            </a:r>
            <a:r>
              <a:rPr lang="en-US" sz="2200" dirty="0">
                <a:latin typeface="Garamond" panose="02020404030301010803" pitchFamily="18" charset="0"/>
              </a:rPr>
              <a:t>:  Even though we </a:t>
            </a:r>
            <a:r>
              <a:rPr lang="en-US" sz="2200" dirty="0" smtClean="0">
                <a:latin typeface="Garamond" panose="02020404030301010803" pitchFamily="18" charset="0"/>
              </a:rPr>
              <a:t>could not </a:t>
            </a:r>
            <a:r>
              <a:rPr lang="en-US" sz="2200" dirty="0">
                <a:latin typeface="Garamond" panose="02020404030301010803" pitchFamily="18" charset="0"/>
              </a:rPr>
              <a:t>run long experiments, the model behaves as expected based on </a:t>
            </a:r>
            <a:r>
              <a:rPr lang="en-US" sz="2200" dirty="0" smtClean="0">
                <a:latin typeface="Garamond" panose="02020404030301010803" pitchFamily="18" charset="0"/>
              </a:rPr>
              <a:t>the existing references in </a:t>
            </a:r>
            <a:r>
              <a:rPr lang="en-US" sz="2200" dirty="0">
                <a:latin typeface="Garamond" panose="02020404030301010803" pitchFamily="18" charset="0"/>
              </a:rPr>
              <a:t>the literature. </a:t>
            </a:r>
            <a:r>
              <a:rPr lang="en-US" sz="2200" dirty="0" smtClean="0">
                <a:latin typeface="Garamond" panose="02020404030301010803" pitchFamily="18" charset="0"/>
              </a:rPr>
              <a:t>It </a:t>
            </a:r>
            <a:r>
              <a:rPr lang="en-US" sz="2200" dirty="0">
                <a:latin typeface="Garamond" panose="02020404030301010803" pitchFamily="18" charset="0"/>
              </a:rPr>
              <a:t>even captures subtle effects, like how two motors running at the </a:t>
            </a:r>
            <a:r>
              <a:rPr lang="en-US" sz="2200" dirty="0" smtClean="0">
                <a:latin typeface="Garamond" panose="02020404030301010803" pitchFamily="18" charset="0"/>
              </a:rPr>
              <a:t>different speed can </a:t>
            </a:r>
            <a:r>
              <a:rPr lang="en-US" sz="2200" dirty="0">
                <a:latin typeface="Garamond" panose="02020404030301010803" pitchFamily="18" charset="0"/>
              </a:rPr>
              <a:t>still behave </a:t>
            </a:r>
            <a:r>
              <a:rPr lang="en-US" sz="2200" dirty="0" smtClean="0">
                <a:latin typeface="Garamond" panose="02020404030301010803" pitchFamily="18" charset="0"/>
              </a:rPr>
              <a:t>expected path.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03912" y="841649"/>
            <a:ext cx="6888088" cy="5166066"/>
            <a:chOff x="5303912" y="841649"/>
            <a:chExt cx="6888088" cy="51660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4A9AF0-3F80-49E5-BB3D-ED6F2F1D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3912" y="841649"/>
              <a:ext cx="6888088" cy="5166066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8904312" y="2204864"/>
              <a:ext cx="1" cy="14401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8930952" y="3211069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aramond" panose="02020404030301010803" pitchFamily="18" charset="0"/>
              </a:rPr>
              <a:t>Starting point</a:t>
            </a:r>
            <a:endParaRPr lang="en-U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36507</TotalTime>
  <Words>998</Words>
  <Application>Microsoft Office PowerPoint</Application>
  <PresentationFormat>Widescreen</PresentationFormat>
  <Paragraphs>127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Garamond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ErDeM</dc:creator>
  <cp:lastModifiedBy>erdem aktosun</cp:lastModifiedBy>
  <cp:revision>706</cp:revision>
  <dcterms:created xsi:type="dcterms:W3CDTF">2016-05-13T15:21:25Z</dcterms:created>
  <dcterms:modified xsi:type="dcterms:W3CDTF">2025-06-05T16:32:59Z</dcterms:modified>
</cp:coreProperties>
</file>