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69" r:id="rId2"/>
    <p:sldId id="368" r:id="rId3"/>
    <p:sldId id="373" r:id="rId4"/>
    <p:sldId id="332" r:id="rId5"/>
    <p:sldId id="355" r:id="rId6"/>
    <p:sldId id="365" r:id="rId7"/>
    <p:sldId id="356" r:id="rId8"/>
    <p:sldId id="366" r:id="rId9"/>
    <p:sldId id="374" r:id="rId10"/>
    <p:sldId id="357" r:id="rId11"/>
    <p:sldId id="358" r:id="rId12"/>
    <p:sldId id="363" r:id="rId13"/>
    <p:sldId id="375" r:id="rId14"/>
    <p:sldId id="344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58DA07-3240-413C-B919-CE53D6BFDA40}" v="2" dt="2023-05-20T17:23:41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030" autoAdjust="0"/>
  </p:normalViewPr>
  <p:slideViewPr>
    <p:cSldViewPr>
      <p:cViewPr varScale="1">
        <p:scale>
          <a:sx n="63" d="100"/>
          <a:sy n="63" d="100"/>
        </p:scale>
        <p:origin x="880" y="6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os" userId="d861f44c-1de1-4d25-b11f-ae2f5fca5b8a" providerId="ADAL" clId="{8158DA07-3240-413C-B919-CE53D6BFDA40}"/>
    <pc:docChg chg="undo redo custSel modSld">
      <pc:chgData name="Nikolaos" userId="d861f44c-1de1-4d25-b11f-ae2f5fca5b8a" providerId="ADAL" clId="{8158DA07-3240-413C-B919-CE53D6BFDA40}" dt="2023-05-20T17:23:41.216" v="152" actId="20577"/>
      <pc:docMkLst>
        <pc:docMk/>
      </pc:docMkLst>
      <pc:sldChg chg="modSp mod">
        <pc:chgData name="Nikolaos" userId="d861f44c-1de1-4d25-b11f-ae2f5fca5b8a" providerId="ADAL" clId="{8158DA07-3240-413C-B919-CE53D6BFDA40}" dt="2023-05-20T17:15:28.847" v="7" actId="20577"/>
        <pc:sldMkLst>
          <pc:docMk/>
          <pc:sldMk cId="193271343" sldId="332"/>
        </pc:sldMkLst>
        <pc:spChg chg="mod">
          <ac:chgData name="Nikolaos" userId="d861f44c-1de1-4d25-b11f-ae2f5fca5b8a" providerId="ADAL" clId="{8158DA07-3240-413C-B919-CE53D6BFDA40}" dt="2023-05-20T17:15:28.847" v="7" actId="20577"/>
          <ac:spMkLst>
            <pc:docMk/>
            <pc:sldMk cId="193271343" sldId="332"/>
            <ac:spMk id="11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23:41.216" v="152" actId="20577"/>
        <pc:sldMkLst>
          <pc:docMk/>
          <pc:sldMk cId="3597594636" sldId="344"/>
        </pc:sldMkLst>
        <pc:spChg chg="mod">
          <ac:chgData name="Nikolaos" userId="d861f44c-1de1-4d25-b11f-ae2f5fca5b8a" providerId="ADAL" clId="{8158DA07-3240-413C-B919-CE53D6BFDA40}" dt="2023-05-20T17:23:41.216" v="152" actId="20577"/>
          <ac:spMkLst>
            <pc:docMk/>
            <pc:sldMk cId="3597594636" sldId="344"/>
            <ac:spMk id="5" creationId="{00000000-0000-0000-0000-000000000000}"/>
          </ac:spMkLst>
        </pc:spChg>
        <pc:spChg chg="mod">
          <ac:chgData name="Nikolaos" userId="d861f44c-1de1-4d25-b11f-ae2f5fca5b8a" providerId="ADAL" clId="{8158DA07-3240-413C-B919-CE53D6BFDA40}" dt="2023-05-20T17:22:48.316" v="122" actId="20577"/>
          <ac:spMkLst>
            <pc:docMk/>
            <pc:sldMk cId="3597594636" sldId="344"/>
            <ac:spMk id="11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16:06.340" v="9" actId="166"/>
        <pc:sldMkLst>
          <pc:docMk/>
          <pc:sldMk cId="3741194388" sldId="355"/>
        </pc:sldMkLst>
        <pc:spChg chg="mod ord">
          <ac:chgData name="Nikolaos" userId="d861f44c-1de1-4d25-b11f-ae2f5fca5b8a" providerId="ADAL" clId="{8158DA07-3240-413C-B919-CE53D6BFDA40}" dt="2023-05-20T17:16:06.340" v="9" actId="166"/>
          <ac:spMkLst>
            <pc:docMk/>
            <pc:sldMk cId="3741194388" sldId="355"/>
            <ac:spMk id="54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18:40.771" v="75" actId="20577"/>
        <pc:sldMkLst>
          <pc:docMk/>
          <pc:sldMk cId="3011245771" sldId="356"/>
        </pc:sldMkLst>
        <pc:spChg chg="mod">
          <ac:chgData name="Nikolaos" userId="d861f44c-1de1-4d25-b11f-ae2f5fca5b8a" providerId="ADAL" clId="{8158DA07-3240-413C-B919-CE53D6BFDA40}" dt="2023-05-20T17:18:40.771" v="75" actId="20577"/>
          <ac:spMkLst>
            <pc:docMk/>
            <pc:sldMk cId="3011245771" sldId="356"/>
            <ac:spMk id="32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20:13.917" v="92" actId="6549"/>
        <pc:sldMkLst>
          <pc:docMk/>
          <pc:sldMk cId="1323973022" sldId="357"/>
        </pc:sldMkLst>
        <pc:spChg chg="mod">
          <ac:chgData name="Nikolaos" userId="d861f44c-1de1-4d25-b11f-ae2f5fca5b8a" providerId="ADAL" clId="{8158DA07-3240-413C-B919-CE53D6BFDA40}" dt="2023-05-20T17:20:13.917" v="92" actId="6549"/>
          <ac:spMkLst>
            <pc:docMk/>
            <pc:sldMk cId="1323973022" sldId="357"/>
            <ac:spMk id="27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22:29.663" v="118" actId="20577"/>
        <pc:sldMkLst>
          <pc:docMk/>
          <pc:sldMk cId="1206968917" sldId="363"/>
        </pc:sldMkLst>
        <pc:spChg chg="mod">
          <ac:chgData name="Nikolaos" userId="d861f44c-1de1-4d25-b11f-ae2f5fca5b8a" providerId="ADAL" clId="{8158DA07-3240-413C-B919-CE53D6BFDA40}" dt="2023-05-20T17:22:29.663" v="118" actId="20577"/>
          <ac:spMkLst>
            <pc:docMk/>
            <pc:sldMk cId="1206968917" sldId="363"/>
            <ac:spMk id="9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18:04.431" v="64" actId="20577"/>
        <pc:sldMkLst>
          <pc:docMk/>
          <pc:sldMk cId="3453774879" sldId="365"/>
        </pc:sldMkLst>
        <pc:spChg chg="mod">
          <ac:chgData name="Nikolaos" userId="d861f44c-1de1-4d25-b11f-ae2f5fca5b8a" providerId="ADAL" clId="{8158DA07-3240-413C-B919-CE53D6BFDA40}" dt="2023-05-20T17:18:04.431" v="64" actId="20577"/>
          <ac:spMkLst>
            <pc:docMk/>
            <pc:sldMk cId="3453774879" sldId="365"/>
            <ac:spMk id="4" creationId="{00000000-0000-0000-0000-000000000000}"/>
          </ac:spMkLst>
        </pc:spChg>
      </pc:sldChg>
      <pc:sldChg chg="modSp mod">
        <pc:chgData name="Nikolaos" userId="d861f44c-1de1-4d25-b11f-ae2f5fca5b8a" providerId="ADAL" clId="{8158DA07-3240-413C-B919-CE53D6BFDA40}" dt="2023-05-20T17:19:12.220" v="89" actId="20577"/>
        <pc:sldMkLst>
          <pc:docMk/>
          <pc:sldMk cId="558763695" sldId="366"/>
        </pc:sldMkLst>
        <pc:spChg chg="mod">
          <ac:chgData name="Nikolaos" userId="d861f44c-1de1-4d25-b11f-ae2f5fca5b8a" providerId="ADAL" clId="{8158DA07-3240-413C-B919-CE53D6BFDA40}" dt="2023-05-20T17:19:12.220" v="89" actId="20577"/>
          <ac:spMkLst>
            <pc:docMk/>
            <pc:sldMk cId="558763695" sldId="366"/>
            <ac:spMk id="19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F5ACE-C2B6-4E38-9B56-64968B3DFD6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9EA0-8240-41C3-B3F6-4C0A44DCF3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DD9B9-0B14-4B3B-8142-F1127D7EF4FF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CC5B0-BAD0-448A-B350-9866A7C5D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68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04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31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21246-568B-52C3-BC1A-CBF882E02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B2E42-BC01-32FA-38EA-A221A98D9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428B6-967D-D8EB-B11B-8AEC4B815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3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0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2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5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5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8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45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6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117445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67260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624142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168558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69894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5980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6761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8894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27954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51108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788569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056C-4ABA-457D-863F-8749430F047C}" type="datetime1">
              <a:rPr lang="tr-TR" smtClean="0"/>
              <a:pPr/>
              <a:t>11.06.2025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901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5.png"/><Relationship Id="rId7" Type="http://schemas.openxmlformats.org/officeDocument/2006/relationships/hyperlink" Target="mailto:nxiros@uno.edu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rdem.aktosun@ikcu.edu.t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9.png"/><Relationship Id="rId3" Type="http://schemas.microsoft.com/office/2007/relationships/media" Target="../media/media2.MOV"/><Relationship Id="rId21" Type="http://schemas.openxmlformats.org/officeDocument/2006/relationships/image" Target="../media/image30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17" Type="http://schemas.openxmlformats.org/officeDocument/2006/relationships/image" Target="../media/image28.png"/><Relationship Id="rId2" Type="http://schemas.openxmlformats.org/officeDocument/2006/relationships/video" Target="NULL" TargetMode="External"/><Relationship Id="rId16" Type="http://schemas.openxmlformats.org/officeDocument/2006/relationships/image" Target="../media/image27.jpeg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jpeg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7.bin"/><Relationship Id="rId4" Type="http://schemas.microsoft.com/office/2007/relationships/media" Target="../media/media3.MOV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4.wmf"/><Relationship Id="rId22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wmf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6.png"/><Relationship Id="rId5" Type="http://schemas.openxmlformats.org/officeDocument/2006/relationships/image" Target="../media/image32.wmf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91544" y="399402"/>
                <a:ext cx="8424936" cy="2471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i="1" dirty="0" smtClean="0">
                    <a:latin typeface="Garamond" panose="02020404030301010803" pitchFamily="18" charset="0"/>
                  </a:rPr>
                  <a:t>HYBRID APPROACHES FOR PREDICTING</a:t>
                </a:r>
              </a:p>
              <a:p>
                <a:pPr algn="ctr"/>
                <a:r>
                  <a:rPr lang="en-US" sz="2800" b="1" i="1" dirty="0">
                    <a:latin typeface="Garamond" panose="02020404030301010803" pitchFamily="18" charset="0"/>
                  </a:rPr>
                  <a:t>NONLINEAR HYDRODYNAMIC FORCES IN</a:t>
                </a:r>
              </a:p>
              <a:p>
                <a:pPr algn="ctr"/>
                <a:r>
                  <a:rPr lang="en-US" sz="2800" b="1" i="1" dirty="0">
                    <a:latin typeface="Garamond" panose="02020404030301010803" pitchFamily="18" charset="0"/>
                  </a:rPr>
                  <a:t>HIGH-AMPLITUDE 2-DOF FORCED MOTION</a:t>
                </a:r>
              </a:p>
              <a:p>
                <a:pPr algn="ctr"/>
                <a:r>
                  <a:rPr lang="en-US" sz="2800" b="1" i="1" dirty="0" smtClean="0">
                    <a:latin typeface="Garamond" panose="02020404030301010803" pitchFamily="18" charset="0"/>
                  </a:rPr>
                  <a:t>EXPERIMENTS</a:t>
                </a:r>
                <a:endParaRPr lang="en-US" sz="2800" b="1" i="1" dirty="0" smtClean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algn="ctr"/>
                <a:endParaRPr lang="en-US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𝑬𝒓𝒅𝒆𝒎</m:t>
                          </m:r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𝑨𝒌𝒕𝒐𝒔𝒖𝒏</m:t>
                          </m:r>
                        </m:e>
                        <m:sup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𝑵𝒊𝒌𝒐𝒍𝒂𝒐𝒔</m:t>
                          </m:r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1400" b="1" i="1" dirty="0">
                              <a:latin typeface="Cambria Math" panose="02040503050406030204" pitchFamily="18" charset="0"/>
                            </a:rPr>
                            <m:t>𝑿𝒊𝒓𝒐𝒔</m:t>
                          </m:r>
                        </m:e>
                        <m:sup>
                          <m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b="1" i="1" dirty="0">
                  <a:solidFill>
                    <a:schemeClr val="bg1"/>
                  </a:solidFill>
                  <a:latin typeface="Garamond" panose="02020404030301010803" pitchFamily="18" charset="0"/>
                </a:endParaRPr>
              </a:p>
              <a:p>
                <a:pPr algn="ctr"/>
                <a:endParaRPr lang="en-US" sz="1400" dirty="0">
                  <a:solidFill>
                    <a:schemeClr val="bg1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399402"/>
                <a:ext cx="8424936" cy="2471126"/>
              </a:xfrm>
              <a:prstGeom prst="rect">
                <a:avLst/>
              </a:prstGeom>
              <a:blipFill>
                <a:blip r:embed="rId3"/>
                <a:stretch>
                  <a:fillRect t="-2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69582" y="4458177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2000" b="1" i="1" dirty="0">
                <a:latin typeface="Garamond" panose="02020404030301010803" pitchFamily="18" charset="0"/>
              </a:rPr>
              <a:t>Presenter: Asst. Prof. </a:t>
            </a:r>
            <a:r>
              <a:rPr lang="en-US" altLang="en-US" sz="2000" b="1" i="1" dirty="0" err="1">
                <a:latin typeface="Garamond" panose="02020404030301010803" pitchFamily="18" charset="0"/>
              </a:rPr>
              <a:t>Erdem</a:t>
            </a:r>
            <a:r>
              <a:rPr lang="en-US" altLang="en-US" sz="2000" b="1" i="1" dirty="0">
                <a:latin typeface="Garamond" panose="02020404030301010803" pitchFamily="18" charset="0"/>
              </a:rPr>
              <a:t> </a:t>
            </a:r>
            <a:r>
              <a:rPr lang="en-US" altLang="en-US" sz="2000" b="1" i="1" dirty="0" err="1">
                <a:latin typeface="Garamond" panose="02020404030301010803" pitchFamily="18" charset="0"/>
              </a:rPr>
              <a:t>Aktosun</a:t>
            </a:r>
            <a:endParaRPr lang="en-US" altLang="en-US" sz="2000" b="1" i="1" dirty="0"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3935" y="2861358"/>
            <a:ext cx="69878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400" i="1" dirty="0" smtClean="0">
                <a:latin typeface="Garamond" panose="02020404030301010803" pitchFamily="18" charset="0"/>
              </a:rPr>
              <a:t>(1</a:t>
            </a:r>
            <a:r>
              <a:rPr lang="en-US" altLang="en-US" sz="1400" i="1" dirty="0">
                <a:latin typeface="Garamond" panose="02020404030301010803" pitchFamily="18" charset="0"/>
              </a:rPr>
              <a:t>) Department of Shipbuilding and Ocean Engineering, İzmir </a:t>
            </a:r>
            <a:r>
              <a:rPr lang="en-US" altLang="en-US" sz="1400" i="1" dirty="0" err="1">
                <a:latin typeface="Garamond" panose="02020404030301010803" pitchFamily="18" charset="0"/>
              </a:rPr>
              <a:t>Kâtip</a:t>
            </a:r>
            <a:r>
              <a:rPr lang="en-US" altLang="en-US" sz="1400" i="1" dirty="0">
                <a:latin typeface="Garamond" panose="02020404030301010803" pitchFamily="18" charset="0"/>
              </a:rPr>
              <a:t> </a:t>
            </a:r>
            <a:r>
              <a:rPr lang="en-US" altLang="en-US" sz="1400" i="1" dirty="0" err="1">
                <a:latin typeface="Garamond" panose="02020404030301010803" pitchFamily="18" charset="0"/>
              </a:rPr>
              <a:t>Çelebi</a:t>
            </a:r>
            <a:r>
              <a:rPr lang="en-US" altLang="en-US" sz="1400" i="1" dirty="0">
                <a:latin typeface="Garamond" panose="02020404030301010803" pitchFamily="18" charset="0"/>
              </a:rPr>
              <a:t> University,</a:t>
            </a:r>
          </a:p>
          <a:p>
            <a:pPr algn="ctr">
              <a:defRPr/>
            </a:pPr>
            <a:r>
              <a:rPr lang="en-US" altLang="en-US" sz="1400" i="1" dirty="0" err="1">
                <a:latin typeface="Garamond" panose="02020404030301010803" pitchFamily="18" charset="0"/>
              </a:rPr>
              <a:t>Havaalanı</a:t>
            </a:r>
            <a:r>
              <a:rPr lang="en-US" altLang="en-US" sz="1400" i="1" dirty="0">
                <a:latin typeface="Garamond" panose="02020404030301010803" pitchFamily="18" charset="0"/>
              </a:rPr>
              <a:t> </a:t>
            </a:r>
            <a:r>
              <a:rPr lang="en-US" altLang="en-US" sz="1400" i="1" dirty="0" err="1">
                <a:latin typeface="Garamond" panose="02020404030301010803" pitchFamily="18" charset="0"/>
              </a:rPr>
              <a:t>Şosesi</a:t>
            </a:r>
            <a:r>
              <a:rPr lang="en-US" altLang="en-US" sz="1400" i="1" dirty="0">
                <a:latin typeface="Garamond" panose="02020404030301010803" pitchFamily="18" charset="0"/>
              </a:rPr>
              <a:t> Cd, 35620, Izmir, </a:t>
            </a:r>
            <a:r>
              <a:rPr lang="en-US" altLang="en-US" sz="1400" i="1" dirty="0" err="1" smtClean="0">
                <a:latin typeface="Garamond" panose="02020404030301010803" pitchFamily="18" charset="0"/>
              </a:rPr>
              <a:t>Türkiye</a:t>
            </a:r>
            <a:endParaRPr lang="en-US" altLang="en-US" sz="1400" i="1" dirty="0"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en-US" altLang="en-US" sz="1400" i="1" dirty="0" smtClean="0">
                <a:latin typeface="Garamond" panose="02020404030301010803" pitchFamily="18" charset="0"/>
              </a:rPr>
              <a:t>(2</a:t>
            </a:r>
            <a:r>
              <a:rPr lang="en-US" altLang="en-US" sz="1400" i="1" dirty="0">
                <a:latin typeface="Garamond" panose="02020404030301010803" pitchFamily="18" charset="0"/>
              </a:rPr>
              <a:t>) Bollinger School of Naval Architecture &amp; Marine Engineering, University of New</a:t>
            </a:r>
          </a:p>
          <a:p>
            <a:pPr algn="ctr">
              <a:defRPr/>
            </a:pPr>
            <a:r>
              <a:rPr lang="en-US" altLang="en-US" sz="1400" i="1" dirty="0">
                <a:latin typeface="Garamond" panose="02020404030301010803" pitchFamily="18" charset="0"/>
              </a:rPr>
              <a:t>Orleans, New Orleans, LA, 70148, </a:t>
            </a:r>
            <a:r>
              <a:rPr lang="en-US" altLang="en-US" sz="1400" i="1" dirty="0" smtClean="0">
                <a:latin typeface="Garamond" panose="02020404030301010803" pitchFamily="18" charset="0"/>
              </a:rPr>
              <a:t>USA</a:t>
            </a:r>
          </a:p>
          <a:p>
            <a:pPr algn="ctr">
              <a:defRPr/>
            </a:pPr>
            <a:r>
              <a:rPr lang="en-US" altLang="en-US" sz="1400" i="1" dirty="0" smtClean="0">
                <a:latin typeface="Garamond" panose="02020404030301010803" pitchFamily="18" charset="0"/>
              </a:rPr>
              <a:t>(3) Department of Ocean Engineering, University of Rhode Island, Rhode Island, RI,</a:t>
            </a:r>
          </a:p>
          <a:p>
            <a:pPr algn="ctr">
              <a:defRPr/>
            </a:pPr>
            <a:r>
              <a:rPr lang="en-US" altLang="en-US" sz="1400" i="1" dirty="0" smtClean="0">
                <a:latin typeface="Garamond" panose="02020404030301010803" pitchFamily="18" charset="0"/>
              </a:rPr>
              <a:t>02882</a:t>
            </a:r>
            <a:r>
              <a:rPr lang="en-US" altLang="en-US" sz="1400" i="1" dirty="0">
                <a:latin typeface="Garamond" panose="02020404030301010803" pitchFamily="18" charset="0"/>
              </a:rPr>
              <a:t>, USA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5" y="5347198"/>
            <a:ext cx="1188133" cy="1144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30" y="113615"/>
            <a:ext cx="1290494" cy="12798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59956" y="6491861"/>
            <a:ext cx="4898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b="1" i="1" dirty="0">
                <a:latin typeface="Garamond" panose="02020404030301010803" pitchFamily="18" charset="0"/>
              </a:rPr>
              <a:t>Experimental Fluid Mechanics Laboratory, URI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451" y="4903637"/>
            <a:ext cx="2552058" cy="1102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3" y="113616"/>
            <a:ext cx="1903993" cy="94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363" y="6018607"/>
            <a:ext cx="6213362" cy="3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Results</a:t>
            </a:r>
            <a:endParaRPr lang="en-US" sz="2000" b="1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90" y="400110"/>
            <a:ext cx="5681710" cy="6439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145" y="47667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Under low in-line motion, simulations with perturbed conditions show diverging trajectories and a positive </a:t>
            </a:r>
            <a:r>
              <a:rPr lang="en-US" sz="2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Lyapunov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exponent, indicating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instability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in VIV dynamics.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Neural network and quadratic drag models closely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match experimental data in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both-motion runs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showing good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predictive agreement.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At high in-line motion amplitudes, discrepancies emerge between models due to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sharp spikes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in drag force, affecting prediction consistency.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92525"/>
              </p:ext>
            </p:extLst>
          </p:nvPr>
        </p:nvGraphicFramePr>
        <p:xfrm>
          <a:off x="1127448" y="4907703"/>
          <a:ext cx="4188672" cy="1813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9312">
                  <a:extLst>
                    <a:ext uri="{9D8B030D-6E8A-4147-A177-3AD203B41FA5}">
                      <a16:colId xmlns:a16="http://schemas.microsoft.com/office/drawing/2014/main" val="104407485"/>
                    </a:ext>
                  </a:extLst>
                </a:gridCol>
                <a:gridCol w="891648">
                  <a:extLst>
                    <a:ext uri="{9D8B030D-6E8A-4147-A177-3AD203B41FA5}">
                      <a16:colId xmlns:a16="http://schemas.microsoft.com/office/drawing/2014/main" val="3710645360"/>
                    </a:ext>
                  </a:extLst>
                </a:gridCol>
                <a:gridCol w="891648">
                  <a:extLst>
                    <a:ext uri="{9D8B030D-6E8A-4147-A177-3AD203B41FA5}">
                      <a16:colId xmlns:a16="http://schemas.microsoft.com/office/drawing/2014/main" val="2889105395"/>
                    </a:ext>
                  </a:extLst>
                </a:gridCol>
                <a:gridCol w="1016064">
                  <a:extLst>
                    <a:ext uri="{9D8B030D-6E8A-4147-A177-3AD203B41FA5}">
                      <a16:colId xmlns:a16="http://schemas.microsoft.com/office/drawing/2014/main" val="633903183"/>
                    </a:ext>
                  </a:extLst>
                </a:gridCol>
              </a:tblGrid>
              <a:tr h="22672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Mean values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21370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Cases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Drag model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ANN model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4046722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Low in-line motion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7345373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High  in-line motion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0.7057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0.6914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0.7057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4209650"/>
                  </a:ext>
                </a:extLst>
              </a:tr>
              <a:tr h="22672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Variance values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2146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Cases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Drag model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ANN model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27492804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Low  in-line motion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0.2463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0.2766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0.3005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89004054"/>
                  </a:ext>
                </a:extLst>
              </a:tr>
              <a:tr h="22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High  in-line motion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7.2961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8.3319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8.4628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50443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9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86526" y="3309561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Results</a:t>
            </a:r>
            <a:endParaRPr lang="en-US" sz="2000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4" name="Rectangle 3"/>
          <p:cNvSpPr/>
          <p:nvPr/>
        </p:nvSpPr>
        <p:spPr>
          <a:xfrm>
            <a:off x="119335" y="473615"/>
            <a:ext cx="85010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Low in-line motion amplitudes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show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one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dominant frequency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in lift and drag forces,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showing simple periodic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behavior with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low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nonlinear effects.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High in-line motion introduces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more complex dynamics with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 dominant third harmonic in lift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force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where it </a:t>
            </a:r>
            <a:r>
              <a:rPr lang="en-US" sz="22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highlighs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strong nonlinear interactions and force coupling.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Constant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Re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number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makes sure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consistency, but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with higher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values could improve VIV modeling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and wake resolution through enhanced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simulations.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Integrating neural networks with nonlinear analytical methods enhances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VIV predictive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modeling by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improving data quality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, capturing complex hydrodynamic forces, and enabling more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novel,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accurate simulations despite challenges from noise and chaotic dynamics.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04664"/>
            <a:ext cx="329184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01" y="3566160"/>
            <a:ext cx="3291840" cy="3291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04512" y="3696504"/>
            <a:ext cx="864096" cy="1388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1357" y="6121832"/>
            <a:ext cx="6279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Dahl et.al.(2008), The effect of third harmonic lift forces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341357" y="6433569"/>
            <a:ext cx="7400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Garamond" panose="02020404030301010803" pitchFamily="18" charset="0"/>
              </a:rPr>
              <a:t>Modarres-Sadeghi</a:t>
            </a:r>
            <a:r>
              <a:rPr lang="en-US" sz="2000" dirty="0" smtClean="0">
                <a:latin typeface="Garamond" panose="02020404030301010803" pitchFamily="18" charset="0"/>
              </a:rPr>
              <a:t> et.al.(2009), The effect of higher harmonic forces </a:t>
            </a:r>
            <a:endParaRPr lang="en-US" sz="2000" dirty="0">
              <a:latin typeface="Garamond" panose="02020404030301010803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96000" y="4390844"/>
            <a:ext cx="4608512" cy="17223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8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24714" y="580216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Conclusion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007100" y="3243263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Equation" r:id="rId4" imgW="177480" imgH="368280" progId="Equation.3">
                  <p:embed/>
                </p:oleObj>
              </mc:Choice>
              <mc:Fallback>
                <p:oleObj name="Equation" r:id="rId4" imgW="177480" imgH="36828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7100" y="3243263"/>
                        <a:ext cx="177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07100" y="3243263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6" imgW="177480" imgH="368280" progId="Equation.3">
                  <p:embed/>
                </p:oleObj>
              </mc:Choice>
              <mc:Fallback>
                <p:oleObj name="Equation" r:id="rId6" imgW="177480" imgH="36828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7100" y="3243263"/>
                        <a:ext cx="177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24004" y="293407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38783" y="625745"/>
            <a:ext cx="120917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Summary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We have applied a </a:t>
            </a:r>
            <a:r>
              <a:rPr lang="en-US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hybrid modeling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approach combining 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neural networks and parametric models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predict nonlinear hydrodynamic forces on a 2-DOF oscillating cylinder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Our neural 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networks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accurately capture force 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dynamics but </a:t>
            </a:r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it lacks </a:t>
            </a:r>
            <a:r>
              <a:rPr lang="en-US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physical </a:t>
            </a:r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capturing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due to actuator noises.</a:t>
            </a: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Parametric models give better result particularly 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under high in-line motion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Future work:</a:t>
            </a:r>
            <a:endParaRPr lang="en-US" sz="24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We could improve/adjust our models to evaluate </a:t>
            </a:r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dominant multiple frequency cases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where we observe in the force database.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en-US" sz="24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We could </a:t>
            </a:r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alter Re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number which helps us to improve VIV prediction model and wake observations. 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We could expand experimental datasets with DPIV setup to </a:t>
            </a:r>
            <a:r>
              <a:rPr lang="en-US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explore wake dynamics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with physics-informed machine learning.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9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BA3927E-E885-3389-8767-76E72A37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34" y="1714383"/>
            <a:ext cx="7003132" cy="46687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B4FB0A-AA2B-7AB9-5A89-1DA79B9A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4" y="580216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CF151-DFD8-FF99-ED09-FC8FF858C4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Acknowledgements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DA983D3-87BA-1BAA-D23C-B1A2A14E78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7100" y="3243263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5" imgW="177480" imgH="368280" progId="Equation.3">
                  <p:embed/>
                </p:oleObj>
              </mc:Choice>
              <mc:Fallback>
                <p:oleObj name="Equation" r:id="rId5" imgW="177480" imgH="36828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DA983D3-87BA-1BAA-D23C-B1A2A14E78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7100" y="3243263"/>
                        <a:ext cx="177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6C92AD0-3298-472A-4061-F6A1E4D0EC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7100" y="3243263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7" imgW="177480" imgH="368280" progId="Equation.3">
                  <p:embed/>
                </p:oleObj>
              </mc:Choice>
              <mc:Fallback>
                <p:oleObj name="Equation" r:id="rId7" imgW="177480" imgH="36828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6C92AD0-3298-472A-4061-F6A1E4D0EC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7100" y="3243263"/>
                        <a:ext cx="177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53CDD6-6310-C716-CCE9-1FA77C7841FF}"/>
              </a:ext>
            </a:extLst>
          </p:cNvPr>
          <p:cNvSpPr txBox="1"/>
          <p:nvPr/>
        </p:nvSpPr>
        <p:spPr>
          <a:xfrm>
            <a:off x="5624004" y="293407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DF07B-5CA5-1DE1-D6E6-F4904C85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244240" y="1047451"/>
            <a:ext cx="11881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We thank to İzmir </a:t>
            </a:r>
            <a:r>
              <a:rPr lang="en-US" sz="2400" dirty="0" err="1">
                <a:latin typeface="Garamond" panose="02020404030301010803" pitchFamily="18" charset="0"/>
              </a:rPr>
              <a:t>Kâtip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Çelebi</a:t>
            </a:r>
            <a:r>
              <a:rPr lang="en-US" sz="2400" dirty="0">
                <a:latin typeface="Garamond" panose="02020404030301010803" pitchFamily="18" charset="0"/>
              </a:rPr>
              <a:t> University for financial support under Project No.2024-KDP-GİDF-0021.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368" y="4941168"/>
            <a:ext cx="2666733" cy="13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  <a:endParaRPr lang="tr-T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522" y="627556"/>
            <a:ext cx="2350010" cy="1642224"/>
          </a:xfrm>
          <a:prstGeom prst="rect">
            <a:avLst/>
          </a:prstGeom>
        </p:spPr>
      </p:pic>
      <p:pic>
        <p:nvPicPr>
          <p:cNvPr id="20490" name="Picture 10" descr="For Library Data Geeks: University of Rhode Island University Libraries  Publishes Acquisitions Unit Annual Report 2019-2020, Includes Material  Expenditures Data | LJ INFOdo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5" y="5795552"/>
            <a:ext cx="2167901" cy="10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-13878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Thank you very much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60898" y="2502715"/>
            <a:ext cx="6805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OES, </a:t>
            </a:r>
            <a:r>
              <a:rPr lang="en-US" sz="28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Stavanger-Norway, 2025, June 10-16</a:t>
            </a:r>
            <a:endParaRPr lang="en-US" sz="2800" b="1" i="1" dirty="0">
              <a:solidFill>
                <a:prstClr val="black">
                  <a:lumMod val="95000"/>
                  <a:lumOff val="5000"/>
                </a:prstClr>
              </a:solidFill>
              <a:latin typeface="Garamond" panose="02020404030301010803" pitchFamily="18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556"/>
            <a:ext cx="2666733" cy="1325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843" y="4937673"/>
            <a:ext cx="2572882" cy="1111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9738" y="4079117"/>
            <a:ext cx="4977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erdem.aktosun@ikcu.edu.tr</a:t>
            </a:r>
            <a:endParaRPr lang="en-US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nxiros@uno.edu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9738" y="3625168"/>
            <a:ext cx="328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Corresponding authors: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363" y="6018607"/>
            <a:ext cx="6213362" cy="3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endParaRPr lang="en-US" sz="2000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47328" y="476672"/>
            <a:ext cx="561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560"/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ea typeface="Verdana" panose="020B0604030504040204" pitchFamily="34" charset="0"/>
                <a:cs typeface=""/>
              </a:rPr>
              <a:t>Fundamentals – What is </a:t>
            </a:r>
            <a:r>
              <a:rPr lang="en-US" sz="2800" b="1" dirty="0" smtClean="0">
                <a:solidFill>
                  <a:srgbClr val="FF0000"/>
                </a:solidFill>
                <a:latin typeface="Garamond" panose="02020404030301010803" pitchFamily="18" charset="0"/>
                <a:ea typeface="Verdana" panose="020B0604030504040204" pitchFamily="34" charset="0"/>
                <a:cs typeface=""/>
              </a:rPr>
              <a:t>VIVs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ea typeface="Verdana" panose="020B0604030504040204" pitchFamily="34" charset="0"/>
                <a:cs typeface="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82" y="1076454"/>
            <a:ext cx="654470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VIV is the interaction of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vortex shedding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with the structural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dynamics.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The periodic shedding of vortices results in oscillating hydrodynamic forces acting on the body and it causes its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vibration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This phenomena can exist in many engineering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applications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especially for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long and slender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structures. </a:t>
            </a: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If the ocean structures go deeper and deeper, they undergo VIV that can cause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fatigue problems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for this kind of structures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  <p:grpSp>
        <p:nvGrpSpPr>
          <p:cNvPr id="15" name="Group 14"/>
          <p:cNvGrpSpPr/>
          <p:nvPr/>
        </p:nvGrpSpPr>
        <p:grpSpPr>
          <a:xfrm>
            <a:off x="6592033" y="400110"/>
            <a:ext cx="5599967" cy="3836624"/>
            <a:chOff x="6852649" y="592200"/>
            <a:chExt cx="4952392" cy="3236976"/>
          </a:xfrm>
        </p:grpSpPr>
        <p:pic>
          <p:nvPicPr>
            <p:cNvPr id="16" name="Picture 15" descr="WHOI_sona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2649" y="592200"/>
              <a:ext cx="4952392" cy="32369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1451766"/>
              <a:ext cx="1377699" cy="975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420" y="2001881"/>
              <a:ext cx="3624079" cy="469393"/>
            </a:xfrm>
            <a:prstGeom prst="rect">
              <a:avLst/>
            </a:prstGeom>
          </p:spPr>
        </p:pic>
      </p:grpSp>
      <p:pic>
        <p:nvPicPr>
          <p:cNvPr id="19" name="Wake_run_Path2276_Ay_0.1_Ax_0.1_Vr_5_Th_-1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877" t="21642" r="53129" b="24803"/>
          <a:stretch/>
        </p:blipFill>
        <p:spPr>
          <a:xfrm>
            <a:off x="9903308" y="1813830"/>
            <a:ext cx="1308150" cy="1018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43" y="4383723"/>
            <a:ext cx="2600602" cy="2029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307789" y="4328497"/>
            <a:ext cx="28842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Structure motions are modeled by considering a small slice of the riser with cylindrical cross section</a:t>
            </a:r>
          </a:p>
          <a:p>
            <a:pPr algn="ctr"/>
            <a:r>
              <a:rPr lang="en-US" dirty="0" smtClean="0">
                <a:latin typeface="Garamond" panose="02020404030301010803" pitchFamily="18" charset="0"/>
              </a:rPr>
              <a:t>(</a:t>
            </a:r>
            <a:r>
              <a:rPr lang="en-US" dirty="0" err="1" smtClean="0">
                <a:latin typeface="Garamond" panose="02020404030301010803" pitchFamily="18" charset="0"/>
              </a:rPr>
              <a:t>Aktosun</a:t>
            </a:r>
            <a:r>
              <a:rPr lang="en-US" dirty="0" smtClean="0">
                <a:latin typeface="Garamond" panose="02020404030301010803" pitchFamily="18" charset="0"/>
              </a:rPr>
              <a:t> et al</a:t>
            </a:r>
            <a:r>
              <a:rPr lang="en-US" dirty="0">
                <a:latin typeface="Garamond" panose="02020404030301010803" pitchFamily="18" charset="0"/>
              </a:rPr>
              <a:t>, 2024</a:t>
            </a:r>
            <a:r>
              <a:rPr lang="en-US" dirty="0" smtClean="0">
                <a:latin typeface="Garamond" panose="02020404030301010803" pitchFamily="18" charset="0"/>
              </a:rPr>
              <a:t>)</a:t>
            </a:r>
          </a:p>
          <a:p>
            <a:pPr algn="ctr"/>
            <a:r>
              <a:rPr lang="en-US" dirty="0" smtClean="0">
                <a:latin typeface="Garamond" panose="02020404030301010803" pitchFamily="18" charset="0"/>
              </a:rPr>
              <a:t> [</a:t>
            </a:r>
            <a:r>
              <a:rPr lang="en-US" sz="1400" dirty="0" smtClean="0">
                <a:latin typeface="Garamond" panose="02020404030301010803" pitchFamily="18" charset="0"/>
              </a:rPr>
              <a:t>Journal </a:t>
            </a:r>
            <a:r>
              <a:rPr lang="en-US" sz="1400" dirty="0">
                <a:latin typeface="Garamond" panose="02020404030301010803" pitchFamily="18" charset="0"/>
              </a:rPr>
              <a:t>of Fluids and Structures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Volume 124, January 2024, </a:t>
            </a:r>
            <a:r>
              <a:rPr lang="en-US" sz="1400" dirty="0" smtClean="0">
                <a:latin typeface="Garamond" panose="02020404030301010803" pitchFamily="18" charset="0"/>
              </a:rPr>
              <a:t>104035]</a:t>
            </a:r>
            <a:endParaRPr lang="en-US" sz="1400" dirty="0">
              <a:latin typeface="Garamond" panose="02020404030301010803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110566" y="2627282"/>
            <a:ext cx="576064" cy="1912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7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endParaRPr lang="en-US" sz="2000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47328" y="476672"/>
            <a:ext cx="561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560"/>
            <a:r>
              <a:rPr lang="en-US" sz="2800" b="1" dirty="0" smtClean="0">
                <a:solidFill>
                  <a:srgbClr val="FF0000"/>
                </a:solidFill>
                <a:latin typeface="Garamond" panose="02020404030301010803" pitchFamily="18" charset="0"/>
                <a:ea typeface="Verdana" panose="020B0604030504040204" pitchFamily="34" charset="0"/>
                <a:cs typeface=""/>
              </a:rPr>
              <a:t>Applications</a:t>
            </a:r>
            <a:endParaRPr lang="en-US" sz="2800" b="1" dirty="0">
              <a:solidFill>
                <a:srgbClr val="FF0000"/>
              </a:solidFill>
              <a:latin typeface="Garamond" panose="02020404030301010803" pitchFamily="18" charset="0"/>
              <a:ea typeface="Verdana" panose="020B0604030504040204" pitchFamily="34" charset="0"/>
              <a:cs typeface="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/>
          </a:p>
        </p:txBody>
      </p:sp>
      <p:pic>
        <p:nvPicPr>
          <p:cNvPr id="2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6051" b="26051"/>
          <a:stretch>
            <a:fillRect/>
          </a:stretch>
        </p:blipFill>
        <p:spPr>
          <a:xfrm>
            <a:off x="14713" y="4005064"/>
            <a:ext cx="5171015" cy="2843859"/>
          </a:xfr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557" y="451614"/>
            <a:ext cx="3828378" cy="13849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3" y="1018086"/>
            <a:ext cx="5185728" cy="29761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728" y="1743847"/>
            <a:ext cx="3864207" cy="2579358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 cstate="print"/>
          <a:srcRect l="8420" t="6863" b="3432"/>
          <a:stretch>
            <a:fillRect/>
          </a:stretch>
        </p:blipFill>
        <p:spPr bwMode="auto">
          <a:xfrm>
            <a:off x="9264352" y="1340768"/>
            <a:ext cx="2806353" cy="46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2" descr="WHOI_son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5727" y="4323205"/>
            <a:ext cx="3864207" cy="25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Introduction and motivation </a:t>
            </a:r>
            <a:endParaRPr lang="en-US" sz="2000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47328" y="476672"/>
            <a:ext cx="561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560"/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cs typeface=""/>
              </a:rPr>
              <a:t>Motivation</a:t>
            </a:r>
            <a:endParaRPr lang="en-US" sz="2800" dirty="0">
              <a:solidFill>
                <a:srgbClr val="FF0000"/>
              </a:solidFill>
              <a:latin typeface="Garamond" panose="02020404030301010803" pitchFamily="18" charset="0"/>
              <a:cs typeface="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68546"/>
            <a:ext cx="66720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Recent studies show the importance of considering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combined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in-line and cross-flow motions rather than one degree freedom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system.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Resulting forces on the body is completely different if we include inline motion to our model. Then, we may have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better estimation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for the problem. </a:t>
            </a:r>
            <a:endParaRPr lang="en-US" sz="22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Existing VIV models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in literature struggle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with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non-linear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in-line motion dynamics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Accurate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force prediction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is crucial for </a:t>
            </a:r>
            <a:r>
              <a:rPr lang="en-US" sz="2200">
                <a:latin typeface="Garamond" panose="02020404030301010803" pitchFamily="18" charset="0"/>
                <a:cs typeface="Times New Roman" panose="02020603050405020304" pitchFamily="18" charset="0"/>
              </a:rPr>
              <a:t>structural </a:t>
            </a:r>
            <a:r>
              <a:rPr lang="en-US" sz="2200" smtClean="0">
                <a:latin typeface="Garamond" panose="02020404030301010803" pitchFamily="18" charset="0"/>
                <a:cs typeface="Times New Roman" panose="02020603050405020304" pitchFamily="18" charset="0"/>
              </a:rPr>
              <a:t>stability.</a:t>
            </a:r>
            <a:endParaRPr lang="en-US" sz="22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hybrid model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combines neural networks and physics-based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parametric methods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for better accuracy and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prediction. </a:t>
            </a: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707948"/>
              </p:ext>
            </p:extLst>
          </p:nvPr>
        </p:nvGraphicFramePr>
        <p:xfrm>
          <a:off x="7680176" y="3996488"/>
          <a:ext cx="33956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Equation" r:id="rId4" imgW="3390840" imgH="419040" progId="Equation.3">
                  <p:embed/>
                </p:oleObj>
              </mc:Choice>
              <mc:Fallback>
                <p:oleObj name="Equation" r:id="rId4" imgW="3390840" imgH="41904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176" y="3996488"/>
                        <a:ext cx="3395663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76335"/>
              </p:ext>
            </p:extLst>
          </p:nvPr>
        </p:nvGraphicFramePr>
        <p:xfrm>
          <a:off x="7680176" y="4503757"/>
          <a:ext cx="328136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name="Equation" r:id="rId6" imgW="3276360" imgH="380880" progId="Equation.3">
                  <p:embed/>
                </p:oleObj>
              </mc:Choice>
              <mc:Fallback>
                <p:oleObj name="Equation" r:id="rId6" imgW="3276360" imgH="38088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176" y="4503757"/>
                        <a:ext cx="3281363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672064" y="5270883"/>
            <a:ext cx="4896544" cy="1261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7" indent="-342887" algn="just">
              <a:buFont typeface="Arial" panose="020B0604020202020204" pitchFamily="34" charset="0"/>
              <a:buChar char="•"/>
              <a:defRPr/>
            </a:pP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Set up forced motion experiments to determine </a:t>
            </a:r>
            <a:r>
              <a:rPr lang="en-US" sz="1899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F</a:t>
            </a:r>
            <a:r>
              <a:rPr lang="en-US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x</a:t>
            </a: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 and </a:t>
            </a:r>
            <a:r>
              <a:rPr lang="en-US" sz="1899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F</a:t>
            </a:r>
            <a:r>
              <a:rPr lang="en-US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y</a:t>
            </a: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en-US" sz="1899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and measure wakes behind the cylinder by </a:t>
            </a: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varying motion </a:t>
            </a:r>
            <a:r>
              <a:rPr lang="en-US" sz="1899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parameters</a:t>
            </a:r>
            <a:endParaRPr lang="en-US" sz="1899" dirty="0">
              <a:solidFill>
                <a:prstClr val="black">
                  <a:lumMod val="95000"/>
                  <a:lumOff val="5000"/>
                </a:prstClr>
              </a:solidFill>
              <a:cs typeface="Arial" charset="0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7213195" y="4811382"/>
            <a:ext cx="5538011" cy="39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{Unknowns are measured force </a:t>
            </a:r>
            <a:r>
              <a:rPr lang="en-US" sz="1899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F</a:t>
            </a:r>
            <a:r>
              <a:rPr lang="en-US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x</a:t>
            </a: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 and </a:t>
            </a:r>
            <a:r>
              <a:rPr lang="en-US" sz="1899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F</a:t>
            </a:r>
            <a:r>
              <a:rPr lang="en-US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y</a:t>
            </a:r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}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15" y="1287075"/>
            <a:ext cx="2757884" cy="2151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150" y="1260683"/>
            <a:ext cx="5714506" cy="38669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95209" y="5004848"/>
            <a:ext cx="2781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Jason Dahl et al (2006)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0096" y="1196752"/>
            <a:ext cx="5112568" cy="757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17713" y="3430143"/>
            <a:ext cx="2109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Aktosun et al, 2024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2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Experimentation of forces responses from 2-DOF forced motion of a circular cylinder in a free stream</a:t>
            </a:r>
            <a:endParaRPr lang="en-US" sz="2000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81919"/>
              </p:ext>
            </p:extLst>
          </p:nvPr>
        </p:nvGraphicFramePr>
        <p:xfrm>
          <a:off x="7801664" y="4381841"/>
          <a:ext cx="144303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" name="Equation" r:id="rId7" imgW="1447560" imgH="596880" progId="Equation.3">
                  <p:embed/>
                </p:oleObj>
              </mc:Choice>
              <mc:Fallback>
                <p:oleObj name="Equation" r:id="rId7" imgW="1447560" imgH="596880" progId="Equation.3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1664" y="4381841"/>
                        <a:ext cx="1443037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039575"/>
              </p:ext>
            </p:extLst>
          </p:nvPr>
        </p:nvGraphicFramePr>
        <p:xfrm>
          <a:off x="9643921" y="3672639"/>
          <a:ext cx="98583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" name="Equation" r:id="rId9" imgW="990360" imgH="583920" progId="Equation.3">
                  <p:embed/>
                </p:oleObj>
              </mc:Choice>
              <mc:Fallback>
                <p:oleObj name="Equation" r:id="rId9" imgW="990360" imgH="583920" progId="Equation.3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3921" y="3672639"/>
                        <a:ext cx="985837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67674"/>
              </p:ext>
            </p:extLst>
          </p:nvPr>
        </p:nvGraphicFramePr>
        <p:xfrm>
          <a:off x="7711939" y="3655790"/>
          <a:ext cx="812408" cy="61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" name="Equation" r:id="rId11" imgW="799920" imgH="596880" progId="Equation.3">
                  <p:embed/>
                </p:oleObj>
              </mc:Choice>
              <mc:Fallback>
                <p:oleObj name="Equation" r:id="rId11" imgW="799920" imgH="59688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1939" y="3655790"/>
                        <a:ext cx="812408" cy="613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719350"/>
              </p:ext>
            </p:extLst>
          </p:nvPr>
        </p:nvGraphicFramePr>
        <p:xfrm>
          <a:off x="8590009" y="3658621"/>
          <a:ext cx="822325" cy="61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" name="Equation" r:id="rId13" imgW="787320" imgH="583920" progId="Equation.3">
                  <p:embed/>
                </p:oleObj>
              </mc:Choice>
              <mc:Fallback>
                <p:oleObj name="Equation" r:id="rId13" imgW="787320" imgH="583920" progId="Equation.3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0009" y="3658621"/>
                        <a:ext cx="822325" cy="61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7468212" y="3605427"/>
            <a:ext cx="3953551" cy="1688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502924" y="3249182"/>
            <a:ext cx="2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Motion Parameters</a:t>
            </a:r>
            <a:endParaRPr lang="en-US" sz="1900" dirty="0">
              <a:latin typeface="Garamond" panose="02020404030301010803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881088" y="5421281"/>
            <a:ext cx="2727226" cy="38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U=0.2 m/s, Re=7620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601250" y="5805873"/>
            <a:ext cx="3127413" cy="96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99" dirty="0">
                <a:solidFill>
                  <a:prstClr val="black">
                    <a:lumMod val="95000"/>
                    <a:lumOff val="5000"/>
                  </a:prstClr>
                </a:solidFill>
                <a:latin typeface="Garamond" panose="02020404030301010803" pitchFamily="18" charset="0"/>
                <a:cs typeface="Arial" charset="0"/>
              </a:rPr>
              <a:t>9555 runs for forced 2D-DOF VIV and 819 runs for PIV experiment</a:t>
            </a:r>
          </a:p>
        </p:txBody>
      </p:sp>
      <p:pic>
        <p:nvPicPr>
          <p:cNvPr id="20" name="Picture 1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" y="402618"/>
            <a:ext cx="6800840" cy="384298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4152" y="5308515"/>
            <a:ext cx="3434128" cy="1466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5" y="4309678"/>
            <a:ext cx="2893732" cy="22429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8360" y="6460254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Aktosun et.al., 2024)</a:t>
            </a:r>
            <a:endParaRPr lang="en-US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9" end="1166.6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27719" y="2576129"/>
            <a:ext cx="144018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end="4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2897" y="2576129"/>
            <a:ext cx="144018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744371" y="5278964"/>
            <a:ext cx="1154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Low amplitude motion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455125" y="5278964"/>
            <a:ext cx="1154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High amplitude motion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357480"/>
              </p:ext>
            </p:extLst>
          </p:nvPr>
        </p:nvGraphicFramePr>
        <p:xfrm>
          <a:off x="9399363" y="4469286"/>
          <a:ext cx="19367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" name="Equation" r:id="rId19" imgW="1930320" imgH="583920" progId="Equation.3">
                  <p:embed/>
                </p:oleObj>
              </mc:Choice>
              <mc:Fallback>
                <p:oleObj name="Equation" r:id="rId19" imgW="1930320" imgH="583920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9363" y="4469286"/>
                        <a:ext cx="19367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79" y="691147"/>
            <a:ext cx="2573904" cy="19304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67705" y="696613"/>
            <a:ext cx="2574564" cy="19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2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86526" y="3309561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Garamond" panose="02020404030301010803" pitchFamily="18" charset="0"/>
              </a:rPr>
              <a:t>Dynamic model- Neural Network model </a:t>
            </a:r>
            <a:endParaRPr lang="en-US" sz="2000" b="1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3353" y="562730"/>
            <a:ext cx="90730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A discrete, time-dependent, non-linear force model is </a:t>
            </a:r>
            <a:r>
              <a:rPr lang="en-US" sz="2200" dirty="0" smtClean="0">
                <a:latin typeface="Garamond" panose="02020404030301010803" pitchFamily="18" charset="0"/>
              </a:rPr>
              <a:t>developed from </a:t>
            </a:r>
            <a:r>
              <a:rPr lang="en-US" sz="2200" dirty="0">
                <a:latin typeface="Garamond" panose="02020404030301010803" pitchFamily="18" charset="0"/>
              </a:rPr>
              <a:t>the experimental data set by applying a </a:t>
            </a:r>
            <a:r>
              <a:rPr lang="en-US" sz="2200" dirty="0" smtClean="0">
                <a:latin typeface="Garamond" panose="02020404030301010803" pitchFamily="18" charset="0"/>
              </a:rPr>
              <a:t>feed forward Artificial </a:t>
            </a:r>
            <a:r>
              <a:rPr lang="en-US" sz="2200" dirty="0">
                <a:latin typeface="Garamond" panose="02020404030301010803" pitchFamily="18" charset="0"/>
              </a:rPr>
              <a:t>Neural Network (ANN)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Garamond" panose="02020404030301010803" pitchFamily="18" charset="0"/>
              <a:cs typeface="Arial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882937"/>
              </p:ext>
            </p:extLst>
          </p:nvPr>
        </p:nvGraphicFramePr>
        <p:xfrm>
          <a:off x="621262" y="1598864"/>
          <a:ext cx="2664296" cy="94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" name="Equation" r:id="rId4" imgW="1434960" imgH="507960" progId="Equation.3">
                  <p:embed/>
                </p:oleObj>
              </mc:Choice>
              <mc:Fallback>
                <p:oleObj name="Equation" r:id="rId4" imgW="1434960" imgH="50796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1262" y="1598864"/>
                        <a:ext cx="2664296" cy="94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251884"/>
              </p:ext>
            </p:extLst>
          </p:nvPr>
        </p:nvGraphicFramePr>
        <p:xfrm>
          <a:off x="573790" y="2528627"/>
          <a:ext cx="30638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" name="Equation" r:id="rId6" imgW="1866600" imgH="253800" progId="Equation.3">
                  <p:embed/>
                </p:oleObj>
              </mc:Choice>
              <mc:Fallback>
                <p:oleObj name="Equation" r:id="rId6" imgW="1866600" imgH="2538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3790" y="2528627"/>
                        <a:ext cx="3063875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673429"/>
              </p:ext>
            </p:extLst>
          </p:nvPr>
        </p:nvGraphicFramePr>
        <p:xfrm>
          <a:off x="4364860" y="2131368"/>
          <a:ext cx="167481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" name="Equation" r:id="rId8" imgW="977760" imgH="419040" progId="Equation.3">
                  <p:embed/>
                </p:oleObj>
              </mc:Choice>
              <mc:Fallback>
                <p:oleObj name="Equation" r:id="rId8" imgW="977760" imgH="41904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4860" y="2131368"/>
                        <a:ext cx="1674812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6444" y="2928322"/>
                <a:ext cx="6180002" cy="11485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200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the estimated forces from ANN and a is the input matrix of discrete positions and velocity for in-line and cross flow motions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4" y="2928322"/>
                <a:ext cx="6180002" cy="1148584"/>
              </a:xfrm>
              <a:prstGeom prst="rect">
                <a:avLst/>
              </a:prstGeom>
              <a:blipFill>
                <a:blip r:embed="rId10"/>
                <a:stretch>
                  <a:fillRect l="-1185" t="-317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6444" y="4111633"/>
                <a:ext cx="6177484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where W is the matrix including hidden weight values, a is the matrix including input values, b is column vector including hidden bias values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the row vector including output weight values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 is the output bias value and g is the activation function which is of the form of the tangent sigmoid </a:t>
                </a:r>
                <a:r>
                  <a:rPr lang="en-US" sz="2200" dirty="0" smtClean="0">
                    <a:latin typeface="Garamond" panose="02020404030301010803" pitchFamily="18" charset="0"/>
                    <a:cs typeface="Times New Roman" panose="02020603050405020304" pitchFamily="18" charset="0"/>
                  </a:rPr>
                  <a:t>function.</a:t>
                </a:r>
                <a:endParaRPr lang="en-US" sz="2200" dirty="0">
                  <a:latin typeface="Garamond" panose="020204040303010108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4" y="4111633"/>
                <a:ext cx="6177484" cy="2462213"/>
              </a:xfrm>
              <a:prstGeom prst="rect">
                <a:avLst/>
              </a:prstGeom>
              <a:blipFill>
                <a:blip r:embed="rId11"/>
                <a:stretch>
                  <a:fillRect l="-1185" t="-1485" r="-2270" b="-4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6019" y="1769001"/>
                <a:ext cx="12285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019" y="1769001"/>
                <a:ext cx="1228541" cy="276999"/>
              </a:xfrm>
              <a:prstGeom prst="rect">
                <a:avLst/>
              </a:prstGeom>
              <a:blipFill>
                <a:blip r:embed="rId12"/>
                <a:stretch>
                  <a:fillRect l="-4478" r="-3980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1186" y="1349265"/>
            <a:ext cx="2313661" cy="2739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8620" y="466264"/>
            <a:ext cx="2097249" cy="3708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5000" y="5061547"/>
            <a:ext cx="2343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Architecture of the neural network with three layers for lift force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499261" y="5061547"/>
            <a:ext cx="265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Architecture of the neural network with three layers for lift force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36446" y="608855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40% of data points are used to train ANN model to avoid over training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28" y="4211472"/>
            <a:ext cx="2828003" cy="77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14" y="4221072"/>
            <a:ext cx="2860455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Garamond" panose="02020404030301010803" pitchFamily="18" charset="0"/>
              </a:rPr>
              <a:t>Dynamic Model- Quadratic Drag Force Modeling </a:t>
            </a:r>
            <a:endParaRPr lang="en-US" sz="2000" b="1" i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46007" y="1275724"/>
                <a:ext cx="2686954" cy="312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07" y="1275724"/>
                <a:ext cx="2686954" cy="312714"/>
              </a:xfrm>
              <a:prstGeom prst="rect">
                <a:avLst/>
              </a:prstGeom>
              <a:blipFill>
                <a:blip r:embed="rId3"/>
                <a:stretch>
                  <a:fillRect l="-2727" t="-13462" r="-931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79776" y="1700808"/>
                <a:ext cx="3019416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acc>
                        <m:accPr>
                          <m:chr m:val="̇"/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1700808"/>
                <a:ext cx="3019416" cy="284437"/>
              </a:xfrm>
              <a:prstGeom prst="rect">
                <a:avLst/>
              </a:prstGeom>
              <a:blipFill>
                <a:blip r:embed="rId4"/>
                <a:stretch>
                  <a:fillRect l="-806" t="-17021" r="-6653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1344" y="470596"/>
            <a:ext cx="11521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</a:rPr>
              <a:t>Our approach begins with the formulation of equations of </a:t>
            </a:r>
            <a:r>
              <a:rPr lang="en-US" sz="2200" dirty="0" smtClean="0">
                <a:latin typeface="Garamond" panose="02020404030301010803" pitchFamily="18" charset="0"/>
              </a:rPr>
              <a:t>motion which </a:t>
            </a:r>
            <a:r>
              <a:rPr lang="en-US" sz="2200" dirty="0">
                <a:latin typeface="Garamond" panose="02020404030301010803" pitchFamily="18" charset="0"/>
              </a:rPr>
              <a:t>are then applied to simulated experiments involving a 2-DOF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344" y="2129256"/>
            <a:ext cx="111624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</a:rPr>
              <a:t>Each simulated experiment consists of two trials, Run1 and Run2, which start with slightly different initial conditions. The perturbation applied to the initial positions and velocities is described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89616" y="3229553"/>
                <a:ext cx="5124736" cy="1090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𝑅𝑢𝑛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𝑅𝑢𝑛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𝑑𝑖𝑎𝑔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616" y="3229553"/>
                <a:ext cx="5124736" cy="1090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1344" y="4510281"/>
                <a:ext cx="541263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Garamond" panose="02020404030301010803" pitchFamily="18" charset="0"/>
                  </a:rPr>
                  <a:t>Stability Check using </a:t>
                </a:r>
                <a:r>
                  <a:rPr lang="en-US" sz="2200" dirty="0" err="1">
                    <a:latin typeface="Garamond" panose="02020404030301010803" pitchFamily="18" charset="0"/>
                  </a:rPr>
                  <a:t>Lyapunov</a:t>
                </a:r>
                <a:r>
                  <a:rPr lang="en-US" sz="2200" dirty="0">
                    <a:latin typeface="Garamond" panose="02020404030301010803" pitchFamily="18" charset="0"/>
                  </a:rPr>
                  <a:t> Exponent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200" dirty="0" smtClean="0">
                    <a:latin typeface="Garamond" panose="02020404030301010803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4510281"/>
                <a:ext cx="5412636" cy="430887"/>
              </a:xfrm>
              <a:prstGeom prst="rect">
                <a:avLst/>
              </a:prstGeom>
              <a:blipFill>
                <a:blip r:embed="rId6"/>
                <a:stretch>
                  <a:fillRect l="-1239" t="-9859" r="-338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74702" y="4941168"/>
                <a:ext cx="2154564" cy="616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702" y="4941168"/>
                <a:ext cx="2154564" cy="616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464152" y="5064631"/>
            <a:ext cx="2434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𝜆&gt;0 </a:t>
            </a:r>
            <a:r>
              <a:rPr lang="el-GR" dirty="0"/>
              <a:t>→ </a:t>
            </a:r>
            <a:r>
              <a:rPr lang="en-US" dirty="0"/>
              <a:t>Chaotic </a:t>
            </a:r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1344" y="5830387"/>
            <a:ext cx="10153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</a:rPr>
              <a:t>Captures chaotic, nonlinear force dynamics, essential for predicting structural responses in VIV conditions.</a:t>
            </a:r>
          </a:p>
        </p:txBody>
      </p:sp>
    </p:spTree>
    <p:extLst>
      <p:ext uri="{BB962C8B-B14F-4D97-AF65-F5344CB8AC3E}">
        <p14:creationId xmlns:p14="http://schemas.microsoft.com/office/powerpoint/2010/main" val="30112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86526" y="3309561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66" y="0"/>
            <a:ext cx="1218313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Garamond" panose="02020404030301010803" pitchFamily="18" charset="0"/>
              </a:rPr>
              <a:t>Results- Low in-line motion amplitude case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77" y="457424"/>
            <a:ext cx="7050023" cy="4572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45733"/>
              </p:ext>
            </p:extLst>
          </p:nvPr>
        </p:nvGraphicFramePr>
        <p:xfrm>
          <a:off x="5735960" y="5012927"/>
          <a:ext cx="3805156" cy="1239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0446">
                  <a:extLst>
                    <a:ext uri="{9D8B030D-6E8A-4147-A177-3AD203B41FA5}">
                      <a16:colId xmlns:a16="http://schemas.microsoft.com/office/drawing/2014/main" val="1640396145"/>
                    </a:ext>
                  </a:extLst>
                </a:gridCol>
                <a:gridCol w="835278">
                  <a:extLst>
                    <a:ext uri="{9D8B030D-6E8A-4147-A177-3AD203B41FA5}">
                      <a16:colId xmlns:a16="http://schemas.microsoft.com/office/drawing/2014/main" val="1397621879"/>
                    </a:ext>
                  </a:extLst>
                </a:gridCol>
                <a:gridCol w="1007637">
                  <a:extLst>
                    <a:ext uri="{9D8B030D-6E8A-4147-A177-3AD203B41FA5}">
                      <a16:colId xmlns:a16="http://schemas.microsoft.com/office/drawing/2014/main" val="2272565991"/>
                    </a:ext>
                  </a:extLst>
                </a:gridCol>
                <a:gridCol w="861795">
                  <a:extLst>
                    <a:ext uri="{9D8B030D-6E8A-4147-A177-3AD203B41FA5}">
                      <a16:colId xmlns:a16="http://schemas.microsoft.com/office/drawing/2014/main" val="1712143625"/>
                    </a:ext>
                  </a:extLst>
                </a:gridCol>
              </a:tblGrid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Initial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Stopped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Target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17818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Epoch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96255342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Elapsed Time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0:00:00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3686180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Performance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0775625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Gradient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22606897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7196009"/>
                  </a:ext>
                </a:extLst>
              </a:tr>
              <a:tr h="17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Validation Checks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815227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056316"/>
              </p:ext>
            </p:extLst>
          </p:nvPr>
        </p:nvGraphicFramePr>
        <p:xfrm>
          <a:off x="9632516" y="5337870"/>
          <a:ext cx="24384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1791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279020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96416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131323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24837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186.0141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9.24655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0.006545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07905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188.8231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-6.73568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0.721794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07475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9336" y="780098"/>
            <a:ext cx="56166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The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quadratic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drag model shows strong accuracy in modeling drag forces, especially in low in-line motion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condition.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Neural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network-based models effectively predict both lift and drag forces, with results closely matching experimental data from forced oscillation tests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However, it captures </a:t>
            </a:r>
            <a:r>
              <a:rPr lang="en-US" sz="2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actuator noises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as well.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ANN drag force models achieved target MSE (~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0.026)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within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145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epochs, with consistent training using 40% of the dataset and detailed performance tracking (MSE, gradient, Mu).</a:t>
            </a:r>
          </a:p>
        </p:txBody>
      </p:sp>
    </p:spTree>
    <p:extLst>
      <p:ext uri="{BB962C8B-B14F-4D97-AF65-F5344CB8AC3E}">
        <p14:creationId xmlns:p14="http://schemas.microsoft.com/office/powerpoint/2010/main" val="5587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86526" y="3309561"/>
            <a:ext cx="184732" cy="37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66" y="0"/>
            <a:ext cx="1218313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Garamond" panose="02020404030301010803" pitchFamily="18" charset="0"/>
              </a:rPr>
              <a:t>Results- High in-line motion amplitude case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7328" y="620688"/>
            <a:ext cx="51125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At higher in-line motion amplitudes, actuator-induced noise introduces nonlinearities, affecting force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predictions: neural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networks reflect this noise, while the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linear spring-damper model struggles with lift force accuracy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Despite </a:t>
            </a:r>
            <a:r>
              <a:rPr lang="en-US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sharp peaks and noise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in drag response, the quadratic drag model remains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effective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, accurately capturing dominant drag force characteristics in high-motion scenarios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ANN drag force models achieved target MSE (~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0.124)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within </a:t>
            </a:r>
            <a:r>
              <a:rPr lang="en-US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149 </a:t>
            </a: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epochs, with consistent training using 40% of the dataset and detailed performance tracking (MSE, gradient, Mu).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41167"/>
            <a:ext cx="7050038" cy="457200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34995"/>
              </p:ext>
            </p:extLst>
          </p:nvPr>
        </p:nvGraphicFramePr>
        <p:xfrm>
          <a:off x="5663952" y="5028644"/>
          <a:ext cx="3644900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410007937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2510390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68924966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5788917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Initial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Stopped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Target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80612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Epoch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510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Elapsed Time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0:00:00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44976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Performance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5706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Gradient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0.000334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456488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8178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Validation Checks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146894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77021"/>
              </p:ext>
            </p:extLst>
          </p:nvPr>
        </p:nvGraphicFramePr>
        <p:xfrm>
          <a:off x="9480376" y="5410445"/>
          <a:ext cx="24384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6772318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639230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140528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257853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8935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84.06506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-8.21814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0.005435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96597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195.3478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-19.6264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0.683395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266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9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36146</TotalTime>
  <Words>1259</Words>
  <Application>Microsoft Office PowerPoint</Application>
  <PresentationFormat>Widescreen</PresentationFormat>
  <Paragraphs>246</Paragraphs>
  <Slides>14</Slides>
  <Notes>13</Notes>
  <HiddenSlides>1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 New</vt:lpstr>
      <vt:lpstr>Garamond</vt:lpstr>
      <vt:lpstr>Times New Roman</vt:lpstr>
      <vt:lpstr>Verdana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ErDeM</dc:creator>
  <cp:lastModifiedBy>erdem aktosun</cp:lastModifiedBy>
  <cp:revision>682</cp:revision>
  <dcterms:created xsi:type="dcterms:W3CDTF">2016-05-13T15:21:25Z</dcterms:created>
  <dcterms:modified xsi:type="dcterms:W3CDTF">2025-06-11T09:33:22Z</dcterms:modified>
</cp:coreProperties>
</file>