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80" r:id="rId3"/>
    <p:sldId id="258" r:id="rId4"/>
    <p:sldId id="281" r:id="rId5"/>
    <p:sldId id="285" r:id="rId6"/>
    <p:sldId id="261" r:id="rId7"/>
    <p:sldId id="268" r:id="rId8"/>
    <p:sldId id="274" r:id="rId9"/>
    <p:sldId id="270" r:id="rId10"/>
    <p:sldId id="271" r:id="rId11"/>
    <p:sldId id="272" r:id="rId12"/>
    <p:sldId id="273" r:id="rId13"/>
    <p:sldId id="269" r:id="rId14"/>
    <p:sldId id="277" r:id="rId15"/>
    <p:sldId id="276" r:id="rId16"/>
    <p:sldId id="275" r:id="rId17"/>
    <p:sldId id="278" r:id="rId18"/>
    <p:sldId id="262" r:id="rId19"/>
    <p:sldId id="263" r:id="rId20"/>
    <p:sldId id="264" r:id="rId21"/>
    <p:sldId id="265" r:id="rId22"/>
    <p:sldId id="266" r:id="rId23"/>
    <p:sldId id="267" r:id="rId24"/>
    <p:sldId id="279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7061" userDrawn="1">
          <p15:clr>
            <a:srgbClr val="A4A3A4"/>
          </p15:clr>
        </p15:guide>
        <p15:guide id="3" orient="horz" pos="36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A6EE"/>
    <a:srgbClr val="85DBB8"/>
    <a:srgbClr val="448DCF"/>
    <a:srgbClr val="164194"/>
    <a:srgbClr val="74D6AE"/>
    <a:srgbClr val="C1D4F7"/>
    <a:srgbClr val="E4F0DC"/>
    <a:srgbClr val="C8D9F8"/>
    <a:srgbClr val="60B8BC"/>
    <a:srgbClr val="E8E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6" autoAdjust="0"/>
    <p:restoredTop sz="94660"/>
  </p:normalViewPr>
  <p:slideViewPr>
    <p:cSldViewPr snapToGrid="0">
      <p:cViewPr varScale="1">
        <p:scale>
          <a:sx n="78" d="100"/>
          <a:sy n="78" d="100"/>
        </p:scale>
        <p:origin x="787" y="62"/>
      </p:cViewPr>
      <p:guideLst>
        <p:guide pos="3840"/>
        <p:guide pos="7061"/>
        <p:guide orient="horz" pos="36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3461503109776652E-2"/>
          <c:y val="0.12731481481481483"/>
          <c:w val="0.54832696314225315"/>
          <c:h val="0.66203703703703709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2C68E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52E6-408D-AD5E-D6EAAEC4AD92}"/>
              </c:ext>
            </c:extLst>
          </c:dPt>
          <c:dPt>
            <c:idx val="1"/>
            <c:bubble3D val="0"/>
            <c:spPr>
              <a:solidFill>
                <a:srgbClr val="7EA6EE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52E6-408D-AD5E-D6EAAEC4AD92}"/>
              </c:ext>
            </c:extLst>
          </c:dPt>
          <c:dPt>
            <c:idx val="2"/>
            <c:bubble3D val="0"/>
            <c:spPr>
              <a:solidFill>
                <a:srgbClr val="74D6AE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52E6-408D-AD5E-D6EAAEC4AD92}"/>
              </c:ext>
            </c:extLst>
          </c:dPt>
          <c:dPt>
            <c:idx val="3"/>
            <c:bubble3D val="0"/>
            <c:spPr>
              <a:solidFill>
                <a:srgbClr val="B8EAD6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52E6-408D-AD5E-D6EAAEC4AD92}"/>
              </c:ext>
            </c:extLst>
          </c:dPt>
          <c:dPt>
            <c:idx val="4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52E6-408D-AD5E-D6EAAEC4AD9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Foglio1!$A$1:$A$5</c:f>
              <c:strCache>
                <c:ptCount val="5"/>
                <c:pt idx="0">
                  <c:v>Hydropower</c:v>
                </c:pt>
                <c:pt idx="1">
                  <c:v>Wind</c:v>
                </c:pt>
                <c:pt idx="2">
                  <c:v>Solar</c:v>
                </c:pt>
                <c:pt idx="3">
                  <c:v>Bioenergy</c:v>
                </c:pt>
                <c:pt idx="4">
                  <c:v>Geothermal</c:v>
                </c:pt>
              </c:strCache>
            </c:strRef>
          </c:cat>
          <c:val>
            <c:numRef>
              <c:f>Foglio1!$B$1:$B$5</c:f>
              <c:numCache>
                <c:formatCode>0%</c:formatCode>
                <c:ptCount val="5"/>
                <c:pt idx="0">
                  <c:v>0.59</c:v>
                </c:pt>
                <c:pt idx="1">
                  <c:v>0.21</c:v>
                </c:pt>
                <c:pt idx="2">
                  <c:v>0.11</c:v>
                </c:pt>
                <c:pt idx="3">
                  <c:v>0.08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2E6-408D-AD5E-D6EAAEC4AD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2254568920616435"/>
          <c:y val="0.10574146981627297"/>
          <c:w val="0.19476948589111187"/>
          <c:h val="0.473702245552639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C0550-DFE1-4F7A-95E6-C052477A5A95}" type="datetimeFigureOut">
              <a:rPr lang="it-IT" smtClean="0"/>
              <a:t>10/06/2025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F580B-B07C-4942-997A-16C421E7AC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86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F580B-B07C-4942-997A-16C421E7ACF4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5417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Riferimento all’immagine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F580B-B07C-4942-997A-16C421E7ACF4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8437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F580B-B07C-4942-997A-16C421E7ACF4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4473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CB775-5888-6EE6-9280-6BB751C321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AAB2084-A903-BE50-44C1-F2C1CC966C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CD41347-738E-4474-1AAC-E52112DF7D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Servirebbe un modo bellino per rappresentare gli usi del VPL nelle fasi di progetto e gestione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ED24F1E-FA8C-225C-C185-B24522BD7E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F580B-B07C-4942-997A-16C421E7ACF4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3800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Dynamo usato per prendere i dati dal modello BIM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F580B-B07C-4942-997A-16C421E7ACF4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3416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Foto del caso reale?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F580B-B07C-4942-997A-16C421E7ACF4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2271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73"/>
          <a:stretch/>
        </p:blipFill>
        <p:spPr>
          <a:xfrm>
            <a:off x="0" y="6437864"/>
            <a:ext cx="368900" cy="420136"/>
          </a:xfrm>
          <a:prstGeom prst="rect">
            <a:avLst/>
          </a:prstGeom>
        </p:spPr>
      </p:pic>
      <p:sp>
        <p:nvSpPr>
          <p:cNvPr id="8" name="Rettangolo 7"/>
          <p:cNvSpPr/>
          <p:nvPr userDrawn="1"/>
        </p:nvSpPr>
        <p:spPr>
          <a:xfrm>
            <a:off x="317882" y="6495968"/>
            <a:ext cx="10118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i="0" dirty="0">
                <a:solidFill>
                  <a:srgbClr val="164194"/>
                </a:solidFill>
                <a:effectLst/>
                <a:latin typeface="Encode Sans"/>
              </a:rPr>
              <a:t>OES 2025</a:t>
            </a:r>
          </a:p>
        </p:txBody>
      </p:sp>
      <p:sp>
        <p:nvSpPr>
          <p:cNvPr id="10" name="Rettangolo 9"/>
          <p:cNvSpPr/>
          <p:nvPr userDrawn="1"/>
        </p:nvSpPr>
        <p:spPr>
          <a:xfrm>
            <a:off x="2790620" y="6495967"/>
            <a:ext cx="66107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i="0" dirty="0">
                <a:solidFill>
                  <a:srgbClr val="164194"/>
                </a:solidFill>
                <a:effectLst/>
                <a:latin typeface="Encode Sans"/>
              </a:rPr>
              <a:t>Visual Programming Language for hydropower plants Facility Management</a:t>
            </a:r>
            <a:endParaRPr lang="en-GB" sz="1400" dirty="0"/>
          </a:p>
        </p:txBody>
      </p:sp>
      <p:sp>
        <p:nvSpPr>
          <p:cNvPr id="11" name="Rettangolo 10"/>
          <p:cNvSpPr/>
          <p:nvPr userDrawn="1"/>
        </p:nvSpPr>
        <p:spPr>
          <a:xfrm>
            <a:off x="10238925" y="6495967"/>
            <a:ext cx="195307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i="0" dirty="0">
                <a:solidFill>
                  <a:srgbClr val="164194"/>
                </a:solidFill>
                <a:effectLst/>
                <a:latin typeface="Encode Sans"/>
              </a:rPr>
              <a:t>A. </a:t>
            </a:r>
            <a:r>
              <a:rPr lang="en-GB" sz="1400" b="1" i="0" dirty="0" err="1">
                <a:solidFill>
                  <a:srgbClr val="164194"/>
                </a:solidFill>
                <a:effectLst/>
                <a:latin typeface="Encode Sans"/>
              </a:rPr>
              <a:t>Osello</a:t>
            </a:r>
            <a:r>
              <a:rPr lang="en-GB" sz="1400" b="1" i="0" dirty="0">
                <a:solidFill>
                  <a:srgbClr val="164194"/>
                </a:solidFill>
                <a:effectLst/>
                <a:latin typeface="Encode Sans"/>
              </a:rPr>
              <a:t>,</a:t>
            </a:r>
            <a:r>
              <a:rPr lang="en-GB" sz="1400" b="1" i="0" baseline="0" dirty="0">
                <a:solidFill>
                  <a:srgbClr val="164194"/>
                </a:solidFill>
                <a:effectLst/>
                <a:latin typeface="Encode Sans"/>
              </a:rPr>
              <a:t> F. </a:t>
            </a:r>
            <a:r>
              <a:rPr lang="en-GB" sz="1400" b="1" i="0" baseline="0" dirty="0" err="1">
                <a:solidFill>
                  <a:srgbClr val="164194"/>
                </a:solidFill>
                <a:effectLst/>
                <a:latin typeface="Encode Sans"/>
              </a:rPr>
              <a:t>Loddo</a:t>
            </a:r>
            <a:endParaRPr lang="en-GB" sz="1400" dirty="0"/>
          </a:p>
        </p:txBody>
      </p:sp>
      <p:cxnSp>
        <p:nvCxnSpPr>
          <p:cNvPr id="13" name="Connettore diritto 12"/>
          <p:cNvCxnSpPr/>
          <p:nvPr userDrawn="1"/>
        </p:nvCxnSpPr>
        <p:spPr>
          <a:xfrm>
            <a:off x="408144" y="6464575"/>
            <a:ext cx="11783856" cy="0"/>
          </a:xfrm>
          <a:prstGeom prst="line">
            <a:avLst/>
          </a:prstGeom>
          <a:ln w="19050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562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013B-ED88-4E61-A96B-A8910363A269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65032-7B18-4DE1-ABE0-4A0456180FC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281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013B-ED88-4E61-A96B-A8910363A269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65032-7B18-4DE1-ABE0-4A0456180FC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0549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013B-ED88-4E61-A96B-A8910363A269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65032-7B18-4DE1-ABE0-4A0456180FC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847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013B-ED88-4E61-A96B-A8910363A269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65032-7B18-4DE1-ABE0-4A0456180FC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906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013B-ED88-4E61-A96B-A8910363A269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65032-7B18-4DE1-ABE0-4A0456180FC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85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013B-ED88-4E61-A96B-A8910363A269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65032-7B18-4DE1-ABE0-4A0456180FC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182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013B-ED88-4E61-A96B-A8910363A269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65032-7B18-4DE1-ABE0-4A0456180FC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809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013B-ED88-4E61-A96B-A8910363A269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65032-7B18-4DE1-ABE0-4A0456180FC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385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013B-ED88-4E61-A96B-A8910363A269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65032-7B18-4DE1-ABE0-4A0456180FC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320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013B-ED88-4E61-A96B-A8910363A269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65032-7B18-4DE1-ABE0-4A0456180FC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989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D013B-ED88-4E61-A96B-A8910363A269}" type="datetimeFigureOut">
              <a:rPr lang="en-GB" smtClean="0"/>
              <a:t>10/06/2025</a:t>
            </a:fld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65032-7B18-4DE1-ABE0-4A0456180FCE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725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jpe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.jpe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g"/><Relationship Id="rId5" Type="http://schemas.openxmlformats.org/officeDocument/2006/relationships/image" Target="../media/image38.png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0" y="2557001"/>
            <a:ext cx="12192000" cy="1743998"/>
            <a:chOff x="0" y="3100983"/>
            <a:chExt cx="12192000" cy="1743998"/>
          </a:xfrm>
        </p:grpSpPr>
        <p:sp>
          <p:nvSpPr>
            <p:cNvPr id="5" name="Rettangolo 4"/>
            <p:cNvSpPr/>
            <p:nvPr/>
          </p:nvSpPr>
          <p:spPr>
            <a:xfrm>
              <a:off x="0" y="3100983"/>
              <a:ext cx="12192000" cy="7591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hangingPunct="0">
                <a:lnSpc>
                  <a:spcPts val="1800"/>
                </a:lnSpc>
                <a:spcAft>
                  <a:spcPts val="1600"/>
                </a:spcAft>
              </a:pPr>
              <a:r>
                <a:rPr lang="en-US" sz="2800" b="1" dirty="0">
                  <a:solidFill>
                    <a:srgbClr val="164194"/>
                  </a:solidFill>
                  <a:ea typeface="Times New Roman" panose="02020603050405020304" pitchFamily="18" charset="0"/>
                </a:rPr>
                <a:t>Visual Programming Language for</a:t>
              </a:r>
            </a:p>
            <a:p>
              <a:pPr algn="ctr" hangingPunct="0">
                <a:lnSpc>
                  <a:spcPts val="1800"/>
                </a:lnSpc>
                <a:spcAft>
                  <a:spcPts val="2400"/>
                </a:spcAft>
              </a:pPr>
              <a:r>
                <a:rPr lang="en-US" sz="2800" b="1" dirty="0">
                  <a:solidFill>
                    <a:srgbClr val="164194"/>
                  </a:solidFill>
                  <a:ea typeface="Times New Roman" panose="02020603050405020304" pitchFamily="18" charset="0"/>
                </a:rPr>
                <a:t>hydropower plants Facility Management</a:t>
              </a:r>
              <a:endParaRPr lang="en-GB" sz="2800" b="1" dirty="0">
                <a:solidFill>
                  <a:srgbClr val="164194"/>
                </a:solidFill>
                <a:ea typeface="Times New Roman" panose="02020603050405020304" pitchFamily="18" charset="0"/>
              </a:endParaRPr>
            </a:p>
          </p:txBody>
        </p:sp>
        <p:sp>
          <p:nvSpPr>
            <p:cNvPr id="6" name="Rettangolo 5"/>
            <p:cNvSpPr/>
            <p:nvPr/>
          </p:nvSpPr>
          <p:spPr>
            <a:xfrm>
              <a:off x="0" y="4152740"/>
              <a:ext cx="12192000" cy="6922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hangingPunct="0">
                <a:lnSpc>
                  <a:spcPts val="1800"/>
                </a:lnSpc>
                <a:spcAft>
                  <a:spcPts val="1000"/>
                </a:spcAft>
              </a:pPr>
              <a:r>
                <a:rPr lang="en-US" sz="2000" dirty="0">
                  <a:solidFill>
                    <a:srgbClr val="164194"/>
                  </a:solidFill>
                  <a:ea typeface="Times New Roman" panose="02020603050405020304" pitchFamily="18" charset="0"/>
                </a:rPr>
                <a:t>Anna </a:t>
              </a:r>
              <a:r>
                <a:rPr lang="en-US" sz="2000" dirty="0" err="1">
                  <a:solidFill>
                    <a:srgbClr val="164194"/>
                  </a:solidFill>
                  <a:ea typeface="Times New Roman" panose="02020603050405020304" pitchFamily="18" charset="0"/>
                </a:rPr>
                <a:t>Osello</a:t>
              </a:r>
              <a:r>
                <a:rPr lang="en-US" sz="2000" dirty="0">
                  <a:solidFill>
                    <a:srgbClr val="164194"/>
                  </a:solidFill>
                  <a:ea typeface="Times New Roman" panose="02020603050405020304" pitchFamily="18" charset="0"/>
                </a:rPr>
                <a:t>, Francesco </a:t>
              </a:r>
              <a:r>
                <a:rPr lang="en-US" sz="2000" dirty="0" err="1">
                  <a:solidFill>
                    <a:srgbClr val="164194"/>
                  </a:solidFill>
                  <a:ea typeface="Times New Roman" panose="02020603050405020304" pitchFamily="18" charset="0"/>
                </a:rPr>
                <a:t>Loddo</a:t>
              </a:r>
              <a:endParaRPr lang="en-US" sz="2000" dirty="0">
                <a:solidFill>
                  <a:srgbClr val="164194"/>
                </a:solidFill>
                <a:ea typeface="Times New Roman" panose="02020603050405020304" pitchFamily="18" charset="0"/>
              </a:endParaRPr>
            </a:p>
            <a:p>
              <a:pPr algn="ctr" hangingPunct="0">
                <a:lnSpc>
                  <a:spcPts val="1800"/>
                </a:lnSpc>
                <a:spcAft>
                  <a:spcPts val="1000"/>
                </a:spcAft>
              </a:pPr>
              <a:r>
                <a:rPr lang="en-US" sz="2000" i="1" dirty="0" err="1">
                  <a:solidFill>
                    <a:srgbClr val="164194"/>
                  </a:solidFill>
                  <a:ea typeface="Times New Roman" panose="02020603050405020304" pitchFamily="18" charset="0"/>
                </a:rPr>
                <a:t>Politecnico</a:t>
              </a:r>
              <a:r>
                <a:rPr lang="en-US" sz="2000" i="1" dirty="0">
                  <a:solidFill>
                    <a:srgbClr val="164194"/>
                  </a:solidFill>
                  <a:ea typeface="Times New Roman" panose="02020603050405020304" pitchFamily="18" charset="0"/>
                </a:rPr>
                <a:t> di Torino</a:t>
              </a:r>
              <a:endParaRPr lang="en-GB" sz="2000" i="1" dirty="0">
                <a:solidFill>
                  <a:srgbClr val="164194"/>
                </a:solidFill>
                <a:ea typeface="Times New Roman" panose="02020603050405020304" pitchFamily="18" charset="0"/>
              </a:endParaRPr>
            </a:p>
          </p:txBody>
        </p:sp>
      </p:grp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2654"/>
            <a:ext cx="1960923" cy="735346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03671" y="242120"/>
            <a:ext cx="5634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0" dirty="0">
                <a:solidFill>
                  <a:srgbClr val="164194"/>
                </a:solidFill>
                <a:effectLst/>
                <a:latin typeface="Encode Sans"/>
              </a:rPr>
              <a:t>2nd Olympiad in Engineering Science – OES 2025</a:t>
            </a:r>
          </a:p>
        </p:txBody>
      </p:sp>
    </p:spTree>
    <p:extLst>
      <p:ext uri="{BB962C8B-B14F-4D97-AF65-F5344CB8AC3E}">
        <p14:creationId xmlns:p14="http://schemas.microsoft.com/office/powerpoint/2010/main" val="2950561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3357217" y="3895033"/>
            <a:ext cx="6550994" cy="588613"/>
          </a:xfrm>
          <a:prstGeom prst="rect">
            <a:avLst/>
          </a:prstGeom>
          <a:solidFill>
            <a:srgbClr val="7EA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ttangolo 8"/>
          <p:cNvSpPr/>
          <p:nvPr/>
        </p:nvSpPr>
        <p:spPr>
          <a:xfrm>
            <a:off x="1334052" y="2380975"/>
            <a:ext cx="2023165" cy="2266122"/>
          </a:xfrm>
          <a:prstGeom prst="rect">
            <a:avLst/>
          </a:prstGeom>
          <a:solidFill>
            <a:srgbClr val="C1D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Connettore diritto 3"/>
          <p:cNvCxnSpPr/>
          <p:nvPr/>
        </p:nvCxnSpPr>
        <p:spPr>
          <a:xfrm>
            <a:off x="1334052" y="1970157"/>
            <a:ext cx="0" cy="2676939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diritto 4"/>
          <p:cNvCxnSpPr/>
          <p:nvPr/>
        </p:nvCxnSpPr>
        <p:spPr>
          <a:xfrm>
            <a:off x="3357217" y="1970157"/>
            <a:ext cx="0" cy="1924877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/>
          <p:cNvCxnSpPr/>
          <p:nvPr/>
        </p:nvCxnSpPr>
        <p:spPr>
          <a:xfrm flipH="1">
            <a:off x="1334052" y="4647096"/>
            <a:ext cx="2023165" cy="0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/>
          <p:cNvCxnSpPr/>
          <p:nvPr/>
        </p:nvCxnSpPr>
        <p:spPr>
          <a:xfrm>
            <a:off x="3357217" y="4483652"/>
            <a:ext cx="0" cy="163444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9908209" y="3771348"/>
            <a:ext cx="176695" cy="826052"/>
          </a:xfrm>
          <a:prstGeom prst="rect">
            <a:avLst/>
          </a:prstGeom>
          <a:solidFill>
            <a:srgbClr val="164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ttangolo 15"/>
          <p:cNvSpPr/>
          <p:nvPr/>
        </p:nvSpPr>
        <p:spPr>
          <a:xfrm>
            <a:off x="1334051" y="3220862"/>
            <a:ext cx="202316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ts val="1800"/>
              </a:lnSpc>
              <a:spcAft>
                <a:spcPts val="400"/>
              </a:spcAft>
            </a:pPr>
            <a:r>
              <a:rPr lang="it-IT" sz="1400" dirty="0" err="1">
                <a:solidFill>
                  <a:srgbClr val="164194"/>
                </a:solidFill>
                <a:ea typeface="Times New Roman" panose="02020603050405020304" pitchFamily="18" charset="0"/>
              </a:rPr>
              <a:t>Reservoir</a:t>
            </a:r>
            <a:endParaRPr lang="en-US" sz="1400" baseline="-25000" dirty="0">
              <a:solidFill>
                <a:srgbClr val="164194"/>
              </a:solidFill>
              <a:ea typeface="Times New Roman" panose="02020603050405020304" pitchFamily="18" charset="0"/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3357216" y="4022792"/>
            <a:ext cx="655099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ts val="1800"/>
              </a:lnSpc>
              <a:spcAft>
                <a:spcPts val="400"/>
              </a:spcAft>
            </a:pPr>
            <a:r>
              <a:rPr lang="en-GB" sz="1400" dirty="0">
                <a:solidFill>
                  <a:srgbClr val="164194"/>
                </a:solidFill>
                <a:ea typeface="Times New Roman" panose="02020603050405020304" pitchFamily="18" charset="0"/>
              </a:rPr>
              <a:t>v = 0</a:t>
            </a:r>
            <a:endParaRPr lang="en-US" sz="1400" baseline="-25000" dirty="0">
              <a:solidFill>
                <a:srgbClr val="164194"/>
              </a:solidFill>
              <a:ea typeface="Times New Roman" panose="02020603050405020304" pitchFamily="18" charset="0"/>
            </a:endParaRPr>
          </a:p>
        </p:txBody>
      </p:sp>
      <p:cxnSp>
        <p:nvCxnSpPr>
          <p:cNvPr id="8" name="Connettore diritto 7"/>
          <p:cNvCxnSpPr/>
          <p:nvPr/>
        </p:nvCxnSpPr>
        <p:spPr>
          <a:xfrm>
            <a:off x="3357216" y="3895034"/>
            <a:ext cx="6550993" cy="0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/>
          <p:cNvCxnSpPr/>
          <p:nvPr/>
        </p:nvCxnSpPr>
        <p:spPr>
          <a:xfrm>
            <a:off x="3357216" y="4483652"/>
            <a:ext cx="6550993" cy="0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>
            <a:extLst>
              <a:ext uri="{FF2B5EF4-FFF2-40B4-BE49-F238E27FC236}">
                <a16:creationId xmlns:a16="http://schemas.microsoft.com/office/drawing/2014/main" id="{D05BF742-C128-E2C7-92EE-AC67706365A6}"/>
              </a:ext>
            </a:extLst>
          </p:cNvPr>
          <p:cNvSpPr/>
          <p:nvPr/>
        </p:nvSpPr>
        <p:spPr>
          <a:xfrm>
            <a:off x="6229170" y="1375186"/>
            <a:ext cx="4546984" cy="1121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ts val="1800"/>
              </a:lnSpc>
              <a:spcAft>
                <a:spcPts val="800"/>
              </a:spcAft>
            </a:pPr>
            <a:r>
              <a:rPr lang="en-US" b="1" dirty="0">
                <a:solidFill>
                  <a:srgbClr val="164194"/>
                </a:solidFill>
                <a:ea typeface="Times New Roman" panose="02020603050405020304" pitchFamily="18" charset="0"/>
              </a:rPr>
              <a:t>Pressure wave propagation </a:t>
            </a:r>
          </a:p>
          <a:p>
            <a:pPr hangingPunct="0">
              <a:lnSpc>
                <a:spcPts val="1800"/>
              </a:lnSpc>
              <a:spcAft>
                <a:spcPts val="400"/>
              </a:spcAft>
            </a:pPr>
            <a:r>
              <a:rPr lang="en-US" sz="1600" dirty="0">
                <a:solidFill>
                  <a:srgbClr val="164194"/>
                </a:solidFill>
                <a:ea typeface="Times New Roman" panose="02020603050405020304" pitchFamily="18" charset="0"/>
              </a:rPr>
              <a:t>The pressure wave reaches the reservoir. From this moment, the pressure-related energy begins to dissipate. </a:t>
            </a:r>
            <a:endParaRPr lang="en-GB" sz="1600" dirty="0">
              <a:solidFill>
                <a:srgbClr val="164194"/>
              </a:solidFill>
              <a:ea typeface="Times New Roman" panose="02020603050405020304" pitchFamily="18" charset="0"/>
            </a:endParaRP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4BC4F404-A405-028D-3C64-77BD161C0B5F}"/>
              </a:ext>
            </a:extLst>
          </p:cNvPr>
          <p:cNvSpPr/>
          <p:nvPr/>
        </p:nvSpPr>
        <p:spPr>
          <a:xfrm>
            <a:off x="5594555" y="1425677"/>
            <a:ext cx="501443" cy="501443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5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8AEB026B-35C3-36DA-CC61-FD05367D45E3}"/>
              </a:ext>
            </a:extLst>
          </p:cNvPr>
          <p:cNvSpPr/>
          <p:nvPr/>
        </p:nvSpPr>
        <p:spPr>
          <a:xfrm>
            <a:off x="0" y="151304"/>
            <a:ext cx="12192000" cy="346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ts val="1800"/>
              </a:lnSpc>
            </a:pPr>
            <a:r>
              <a:rPr lang="en-US" sz="2400" b="1" dirty="0">
                <a:solidFill>
                  <a:srgbClr val="164194"/>
                </a:solidFill>
                <a:ea typeface="Times New Roman" panose="02020603050405020304" pitchFamily="18" charset="0"/>
              </a:rPr>
              <a:t>Transient flow phenomena</a:t>
            </a:r>
            <a:endParaRPr lang="en-GB" sz="2400" b="1" dirty="0">
              <a:solidFill>
                <a:srgbClr val="164194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401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/>
          <p:cNvSpPr/>
          <p:nvPr/>
        </p:nvSpPr>
        <p:spPr>
          <a:xfrm>
            <a:off x="3304209" y="4048541"/>
            <a:ext cx="2928731" cy="271668"/>
          </a:xfrm>
          <a:prstGeom prst="rect">
            <a:avLst/>
          </a:prstGeom>
          <a:solidFill>
            <a:srgbClr val="C1D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Connettore diritto 9"/>
          <p:cNvCxnSpPr/>
          <p:nvPr/>
        </p:nvCxnSpPr>
        <p:spPr>
          <a:xfrm flipH="1" flipV="1">
            <a:off x="3357218" y="4320209"/>
            <a:ext cx="6550991" cy="4417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1334052" y="2380975"/>
            <a:ext cx="2023165" cy="2266122"/>
          </a:xfrm>
          <a:prstGeom prst="rect">
            <a:avLst/>
          </a:prstGeom>
          <a:solidFill>
            <a:srgbClr val="C1D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Connettore diritto 3"/>
          <p:cNvCxnSpPr/>
          <p:nvPr/>
        </p:nvCxnSpPr>
        <p:spPr>
          <a:xfrm>
            <a:off x="1334052" y="1970157"/>
            <a:ext cx="0" cy="2676939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diritto 4"/>
          <p:cNvCxnSpPr/>
          <p:nvPr/>
        </p:nvCxnSpPr>
        <p:spPr>
          <a:xfrm>
            <a:off x="3357217" y="1970157"/>
            <a:ext cx="0" cy="2078384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/>
          <p:cNvCxnSpPr/>
          <p:nvPr/>
        </p:nvCxnSpPr>
        <p:spPr>
          <a:xfrm flipH="1">
            <a:off x="1334052" y="4647096"/>
            <a:ext cx="2023165" cy="0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/>
          <p:cNvCxnSpPr/>
          <p:nvPr/>
        </p:nvCxnSpPr>
        <p:spPr>
          <a:xfrm>
            <a:off x="3357217" y="4320209"/>
            <a:ext cx="0" cy="326887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/>
          <p:cNvCxnSpPr/>
          <p:nvPr/>
        </p:nvCxnSpPr>
        <p:spPr>
          <a:xfrm flipH="1" flipV="1">
            <a:off x="3357218" y="4048541"/>
            <a:ext cx="6550991" cy="4417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tangolo 20"/>
          <p:cNvSpPr/>
          <p:nvPr/>
        </p:nvSpPr>
        <p:spPr>
          <a:xfrm>
            <a:off x="5129538" y="4022792"/>
            <a:ext cx="72950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ts val="1800"/>
              </a:lnSpc>
              <a:spcAft>
                <a:spcPts val="400"/>
              </a:spcAft>
            </a:pPr>
            <a:r>
              <a:rPr lang="en-GB" sz="1400" dirty="0">
                <a:solidFill>
                  <a:srgbClr val="164194"/>
                </a:solidFill>
                <a:ea typeface="Times New Roman" panose="02020603050405020304" pitchFamily="18" charset="0"/>
              </a:rPr>
              <a:t>v = - v</a:t>
            </a:r>
            <a:r>
              <a:rPr lang="en-GB" sz="1400" baseline="-25000" dirty="0">
                <a:solidFill>
                  <a:srgbClr val="164194"/>
                </a:solidFill>
                <a:ea typeface="Times New Roman" panose="02020603050405020304" pitchFamily="18" charset="0"/>
              </a:rPr>
              <a:t>0</a:t>
            </a:r>
            <a:endParaRPr lang="en-US" sz="1400" baseline="-25000" dirty="0">
              <a:solidFill>
                <a:srgbClr val="164194"/>
              </a:solidFill>
              <a:ea typeface="Times New Roman" panose="02020603050405020304" pitchFamily="18" charset="0"/>
            </a:endParaRPr>
          </a:p>
        </p:txBody>
      </p:sp>
      <p:sp>
        <p:nvSpPr>
          <p:cNvPr id="23" name="Freccia a destra 22"/>
          <p:cNvSpPr/>
          <p:nvPr/>
        </p:nvSpPr>
        <p:spPr>
          <a:xfrm rot="10800000">
            <a:off x="4807068" y="4162289"/>
            <a:ext cx="322469" cy="6515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ttangolo 1"/>
          <p:cNvSpPr/>
          <p:nvPr/>
        </p:nvSpPr>
        <p:spPr>
          <a:xfrm>
            <a:off x="9908209" y="3771348"/>
            <a:ext cx="176695" cy="826052"/>
          </a:xfrm>
          <a:prstGeom prst="rect">
            <a:avLst/>
          </a:prstGeom>
          <a:solidFill>
            <a:srgbClr val="164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ttangolo 15"/>
          <p:cNvSpPr/>
          <p:nvPr/>
        </p:nvSpPr>
        <p:spPr>
          <a:xfrm>
            <a:off x="1334051" y="3220862"/>
            <a:ext cx="202316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ts val="1800"/>
              </a:lnSpc>
              <a:spcAft>
                <a:spcPts val="400"/>
              </a:spcAft>
            </a:pPr>
            <a:r>
              <a:rPr lang="it-IT" sz="1400" dirty="0" err="1">
                <a:solidFill>
                  <a:srgbClr val="164194"/>
                </a:solidFill>
                <a:ea typeface="Times New Roman" panose="02020603050405020304" pitchFamily="18" charset="0"/>
              </a:rPr>
              <a:t>Reservoir</a:t>
            </a:r>
            <a:endParaRPr lang="en-US" sz="1400" baseline="-25000" dirty="0">
              <a:solidFill>
                <a:srgbClr val="164194"/>
              </a:solidFill>
              <a:ea typeface="Times New Roman" panose="02020603050405020304" pitchFamily="18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6232939" y="3895033"/>
            <a:ext cx="3675271" cy="588615"/>
          </a:xfrm>
          <a:prstGeom prst="rect">
            <a:avLst/>
          </a:prstGeom>
          <a:solidFill>
            <a:srgbClr val="7EA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ttangolo 26"/>
          <p:cNvSpPr/>
          <p:nvPr/>
        </p:nvSpPr>
        <p:spPr>
          <a:xfrm>
            <a:off x="7705823" y="4022792"/>
            <a:ext cx="72950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ts val="1800"/>
              </a:lnSpc>
              <a:spcAft>
                <a:spcPts val="400"/>
              </a:spcAft>
            </a:pPr>
            <a:r>
              <a:rPr lang="en-GB" sz="1400" dirty="0">
                <a:solidFill>
                  <a:srgbClr val="164194"/>
                </a:solidFill>
                <a:ea typeface="Times New Roman" panose="02020603050405020304" pitchFamily="18" charset="0"/>
              </a:rPr>
              <a:t>v = 0</a:t>
            </a:r>
            <a:endParaRPr lang="en-US" sz="1400" baseline="-25000" dirty="0">
              <a:solidFill>
                <a:srgbClr val="164194"/>
              </a:solidFill>
              <a:ea typeface="Times New Roman" panose="02020603050405020304" pitchFamily="18" charset="0"/>
            </a:endParaRPr>
          </a:p>
        </p:txBody>
      </p:sp>
      <p:cxnSp>
        <p:nvCxnSpPr>
          <p:cNvPr id="8" name="Connettore diritto 7"/>
          <p:cNvCxnSpPr/>
          <p:nvPr/>
        </p:nvCxnSpPr>
        <p:spPr>
          <a:xfrm>
            <a:off x="6232939" y="3895034"/>
            <a:ext cx="3675270" cy="0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/>
          <p:cNvCxnSpPr/>
          <p:nvPr/>
        </p:nvCxnSpPr>
        <p:spPr>
          <a:xfrm>
            <a:off x="6232939" y="4483652"/>
            <a:ext cx="3675270" cy="0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/>
          <p:cNvCxnSpPr/>
          <p:nvPr/>
        </p:nvCxnSpPr>
        <p:spPr>
          <a:xfrm>
            <a:off x="6232940" y="4320209"/>
            <a:ext cx="0" cy="163443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diritto 27"/>
          <p:cNvCxnSpPr/>
          <p:nvPr/>
        </p:nvCxnSpPr>
        <p:spPr>
          <a:xfrm>
            <a:off x="6232940" y="3885098"/>
            <a:ext cx="0" cy="163443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>
            <a:extLst>
              <a:ext uri="{FF2B5EF4-FFF2-40B4-BE49-F238E27FC236}">
                <a16:creationId xmlns:a16="http://schemas.microsoft.com/office/drawing/2014/main" id="{58D6485C-A9FC-7411-5229-2AB8171218AC}"/>
              </a:ext>
            </a:extLst>
          </p:cNvPr>
          <p:cNvSpPr/>
          <p:nvPr/>
        </p:nvSpPr>
        <p:spPr>
          <a:xfrm>
            <a:off x="6229170" y="1375186"/>
            <a:ext cx="4546984" cy="890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ts val="1800"/>
              </a:lnSpc>
              <a:spcAft>
                <a:spcPts val="800"/>
              </a:spcAft>
            </a:pPr>
            <a:r>
              <a:rPr lang="en-US" b="1" dirty="0">
                <a:solidFill>
                  <a:srgbClr val="164194"/>
                </a:solidFill>
                <a:ea typeface="Times New Roman" panose="02020603050405020304" pitchFamily="18" charset="0"/>
              </a:rPr>
              <a:t>Pressure wave dissipation </a:t>
            </a:r>
          </a:p>
          <a:p>
            <a:pPr hangingPunct="0">
              <a:lnSpc>
                <a:spcPts val="1800"/>
              </a:lnSpc>
              <a:spcAft>
                <a:spcPts val="400"/>
              </a:spcAft>
            </a:pPr>
            <a:r>
              <a:rPr lang="en-US" sz="1600" dirty="0">
                <a:solidFill>
                  <a:srgbClr val="164194"/>
                </a:solidFill>
                <a:ea typeface="Times New Roman" panose="02020603050405020304" pitchFamily="18" charset="0"/>
              </a:rPr>
              <a:t>The water starts flowing from the pipe to the reservoir, dissipating the pressure wave. </a:t>
            </a:r>
            <a:endParaRPr lang="en-GB" sz="1600" dirty="0">
              <a:solidFill>
                <a:srgbClr val="164194"/>
              </a:solidFill>
              <a:ea typeface="Times New Roman" panose="02020603050405020304" pitchFamily="18" charset="0"/>
            </a:endParaRP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05A3ADEA-BB74-90B9-9F30-1A28E2E3EECF}"/>
              </a:ext>
            </a:extLst>
          </p:cNvPr>
          <p:cNvSpPr/>
          <p:nvPr/>
        </p:nvSpPr>
        <p:spPr>
          <a:xfrm>
            <a:off x="5594555" y="1425677"/>
            <a:ext cx="501443" cy="501443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6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BBB3406A-98A5-5DEA-7214-DE2EF63E8F8C}"/>
              </a:ext>
            </a:extLst>
          </p:cNvPr>
          <p:cNvSpPr/>
          <p:nvPr/>
        </p:nvSpPr>
        <p:spPr>
          <a:xfrm>
            <a:off x="0" y="151304"/>
            <a:ext cx="12192000" cy="346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ts val="1800"/>
              </a:lnSpc>
            </a:pPr>
            <a:r>
              <a:rPr lang="en-US" sz="2400" b="1" dirty="0">
                <a:solidFill>
                  <a:srgbClr val="164194"/>
                </a:solidFill>
                <a:ea typeface="Times New Roman" panose="02020603050405020304" pitchFamily="18" charset="0"/>
              </a:rPr>
              <a:t>Transient flow phenomena</a:t>
            </a:r>
            <a:endParaRPr lang="en-GB" sz="2400" b="1" dirty="0">
              <a:solidFill>
                <a:srgbClr val="164194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882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/>
          <p:cNvSpPr/>
          <p:nvPr/>
        </p:nvSpPr>
        <p:spPr>
          <a:xfrm>
            <a:off x="3304209" y="4048541"/>
            <a:ext cx="6604000" cy="271668"/>
          </a:xfrm>
          <a:prstGeom prst="rect">
            <a:avLst/>
          </a:prstGeom>
          <a:solidFill>
            <a:srgbClr val="C1D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Connettore diritto 9"/>
          <p:cNvCxnSpPr/>
          <p:nvPr/>
        </p:nvCxnSpPr>
        <p:spPr>
          <a:xfrm flipH="1" flipV="1">
            <a:off x="3357218" y="4320209"/>
            <a:ext cx="6550991" cy="4417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1334052" y="2380975"/>
            <a:ext cx="2023165" cy="2266122"/>
          </a:xfrm>
          <a:prstGeom prst="rect">
            <a:avLst/>
          </a:prstGeom>
          <a:solidFill>
            <a:srgbClr val="C1D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Connettore diritto 3"/>
          <p:cNvCxnSpPr/>
          <p:nvPr/>
        </p:nvCxnSpPr>
        <p:spPr>
          <a:xfrm>
            <a:off x="1334052" y="1970157"/>
            <a:ext cx="0" cy="2676939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diritto 4"/>
          <p:cNvCxnSpPr/>
          <p:nvPr/>
        </p:nvCxnSpPr>
        <p:spPr>
          <a:xfrm>
            <a:off x="3357217" y="1970157"/>
            <a:ext cx="0" cy="2078384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/>
          <p:cNvCxnSpPr/>
          <p:nvPr/>
        </p:nvCxnSpPr>
        <p:spPr>
          <a:xfrm flipH="1">
            <a:off x="1334052" y="4647096"/>
            <a:ext cx="2023165" cy="0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/>
          <p:cNvCxnSpPr/>
          <p:nvPr/>
        </p:nvCxnSpPr>
        <p:spPr>
          <a:xfrm>
            <a:off x="3357217" y="4320209"/>
            <a:ext cx="0" cy="326887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/>
          <p:cNvCxnSpPr/>
          <p:nvPr/>
        </p:nvCxnSpPr>
        <p:spPr>
          <a:xfrm flipH="1" flipV="1">
            <a:off x="3357218" y="4048541"/>
            <a:ext cx="6550991" cy="4417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tangolo 20"/>
          <p:cNvSpPr/>
          <p:nvPr/>
        </p:nvSpPr>
        <p:spPr>
          <a:xfrm>
            <a:off x="3304209" y="4022792"/>
            <a:ext cx="660399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ts val="1800"/>
              </a:lnSpc>
              <a:spcAft>
                <a:spcPts val="400"/>
              </a:spcAft>
            </a:pPr>
            <a:r>
              <a:rPr lang="en-GB" sz="1400" dirty="0">
                <a:solidFill>
                  <a:srgbClr val="164194"/>
                </a:solidFill>
                <a:ea typeface="Times New Roman" panose="02020603050405020304" pitchFamily="18" charset="0"/>
              </a:rPr>
              <a:t>v = - v</a:t>
            </a:r>
            <a:r>
              <a:rPr lang="en-GB" sz="1400" baseline="-25000" dirty="0">
                <a:solidFill>
                  <a:srgbClr val="164194"/>
                </a:solidFill>
                <a:ea typeface="Times New Roman" panose="02020603050405020304" pitchFamily="18" charset="0"/>
              </a:rPr>
              <a:t>0</a:t>
            </a:r>
            <a:endParaRPr lang="en-US" sz="1400" baseline="-25000" dirty="0">
              <a:solidFill>
                <a:srgbClr val="164194"/>
              </a:solidFill>
              <a:ea typeface="Times New Roman" panose="02020603050405020304" pitchFamily="18" charset="0"/>
            </a:endParaRPr>
          </a:p>
        </p:txBody>
      </p:sp>
      <p:sp>
        <p:nvSpPr>
          <p:cNvPr id="23" name="Freccia a destra 22"/>
          <p:cNvSpPr/>
          <p:nvPr/>
        </p:nvSpPr>
        <p:spPr>
          <a:xfrm rot="10800000">
            <a:off x="5843575" y="4162289"/>
            <a:ext cx="322469" cy="6515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ttangolo 1"/>
          <p:cNvSpPr/>
          <p:nvPr/>
        </p:nvSpPr>
        <p:spPr>
          <a:xfrm>
            <a:off x="9908209" y="3771348"/>
            <a:ext cx="176695" cy="826052"/>
          </a:xfrm>
          <a:prstGeom prst="rect">
            <a:avLst/>
          </a:prstGeom>
          <a:solidFill>
            <a:srgbClr val="164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ttangolo 15"/>
          <p:cNvSpPr/>
          <p:nvPr/>
        </p:nvSpPr>
        <p:spPr>
          <a:xfrm>
            <a:off x="1334051" y="3220862"/>
            <a:ext cx="202316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ts val="1800"/>
              </a:lnSpc>
              <a:spcAft>
                <a:spcPts val="400"/>
              </a:spcAft>
            </a:pPr>
            <a:r>
              <a:rPr lang="it-IT" sz="1400" dirty="0" err="1">
                <a:solidFill>
                  <a:srgbClr val="164194"/>
                </a:solidFill>
                <a:ea typeface="Times New Roman" panose="02020603050405020304" pitchFamily="18" charset="0"/>
              </a:rPr>
              <a:t>Reservoir</a:t>
            </a:r>
            <a:endParaRPr lang="en-US" sz="1400" baseline="-25000" dirty="0">
              <a:solidFill>
                <a:srgbClr val="164194"/>
              </a:solidFill>
              <a:ea typeface="Times New Roman" panose="02020603050405020304" pitchFamily="18" charset="0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71A0D2A-F846-08E5-3069-F61F6445E0DA}"/>
              </a:ext>
            </a:extLst>
          </p:cNvPr>
          <p:cNvSpPr/>
          <p:nvPr/>
        </p:nvSpPr>
        <p:spPr>
          <a:xfrm>
            <a:off x="6229170" y="1375186"/>
            <a:ext cx="4546984" cy="890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ts val="1800"/>
              </a:lnSpc>
              <a:spcAft>
                <a:spcPts val="800"/>
              </a:spcAft>
            </a:pPr>
            <a:r>
              <a:rPr lang="en-US" b="1" dirty="0">
                <a:solidFill>
                  <a:srgbClr val="164194"/>
                </a:solidFill>
                <a:ea typeface="Times New Roman" panose="02020603050405020304" pitchFamily="18" charset="0"/>
              </a:rPr>
              <a:t>Pressure wave dissipation </a:t>
            </a:r>
          </a:p>
          <a:p>
            <a:pPr hangingPunct="0">
              <a:lnSpc>
                <a:spcPts val="1800"/>
              </a:lnSpc>
              <a:spcAft>
                <a:spcPts val="400"/>
              </a:spcAft>
            </a:pPr>
            <a:r>
              <a:rPr lang="en-US" sz="1600" dirty="0">
                <a:solidFill>
                  <a:srgbClr val="164194"/>
                </a:solidFill>
                <a:ea typeface="Times New Roman" panose="02020603050405020304" pitchFamily="18" charset="0"/>
              </a:rPr>
              <a:t>Once that the pressure wave is exhausted, a non-balanced situation is reached.</a:t>
            </a:r>
            <a:endParaRPr lang="en-GB" sz="1600" dirty="0">
              <a:solidFill>
                <a:srgbClr val="164194"/>
              </a:solidFill>
              <a:ea typeface="Times New Roman" panose="02020603050405020304" pitchFamily="18" charset="0"/>
            </a:endParaRP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BE4F1440-9EA2-AB73-48F5-F23E19663213}"/>
              </a:ext>
            </a:extLst>
          </p:cNvPr>
          <p:cNvSpPr/>
          <p:nvPr/>
        </p:nvSpPr>
        <p:spPr>
          <a:xfrm>
            <a:off x="5594555" y="1425677"/>
            <a:ext cx="501443" cy="501443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7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5DDB84B-610E-1ACC-D658-79198BEDBECD}"/>
              </a:ext>
            </a:extLst>
          </p:cNvPr>
          <p:cNvSpPr/>
          <p:nvPr/>
        </p:nvSpPr>
        <p:spPr>
          <a:xfrm>
            <a:off x="0" y="151304"/>
            <a:ext cx="12192000" cy="346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ts val="1800"/>
              </a:lnSpc>
            </a:pPr>
            <a:r>
              <a:rPr lang="en-US" sz="2400" b="1" dirty="0">
                <a:solidFill>
                  <a:srgbClr val="164194"/>
                </a:solidFill>
                <a:ea typeface="Times New Roman" panose="02020603050405020304" pitchFamily="18" charset="0"/>
              </a:rPr>
              <a:t>Transient flow phenomena</a:t>
            </a:r>
            <a:endParaRPr lang="en-GB" sz="2400" b="1" dirty="0">
              <a:solidFill>
                <a:srgbClr val="164194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501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/>
          <p:cNvSpPr/>
          <p:nvPr/>
        </p:nvSpPr>
        <p:spPr>
          <a:xfrm>
            <a:off x="3304209" y="4048541"/>
            <a:ext cx="5747025" cy="271668"/>
          </a:xfrm>
          <a:prstGeom prst="rect">
            <a:avLst/>
          </a:prstGeom>
          <a:solidFill>
            <a:srgbClr val="C1D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Connettore diritto 9"/>
          <p:cNvCxnSpPr/>
          <p:nvPr/>
        </p:nvCxnSpPr>
        <p:spPr>
          <a:xfrm flipH="1">
            <a:off x="3357219" y="4320209"/>
            <a:ext cx="5694015" cy="1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1334052" y="2380975"/>
            <a:ext cx="2023165" cy="2266122"/>
          </a:xfrm>
          <a:prstGeom prst="rect">
            <a:avLst/>
          </a:prstGeom>
          <a:solidFill>
            <a:srgbClr val="C1D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Connettore diritto 3"/>
          <p:cNvCxnSpPr/>
          <p:nvPr/>
        </p:nvCxnSpPr>
        <p:spPr>
          <a:xfrm>
            <a:off x="1334052" y="1970157"/>
            <a:ext cx="0" cy="2676939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diritto 4"/>
          <p:cNvCxnSpPr/>
          <p:nvPr/>
        </p:nvCxnSpPr>
        <p:spPr>
          <a:xfrm>
            <a:off x="3357217" y="1970157"/>
            <a:ext cx="0" cy="2078384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/>
          <p:cNvCxnSpPr/>
          <p:nvPr/>
        </p:nvCxnSpPr>
        <p:spPr>
          <a:xfrm flipH="1">
            <a:off x="1334052" y="4647096"/>
            <a:ext cx="2023165" cy="0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/>
          <p:cNvCxnSpPr/>
          <p:nvPr/>
        </p:nvCxnSpPr>
        <p:spPr>
          <a:xfrm>
            <a:off x="3357217" y="4320209"/>
            <a:ext cx="0" cy="326887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/>
          <p:cNvCxnSpPr/>
          <p:nvPr/>
        </p:nvCxnSpPr>
        <p:spPr>
          <a:xfrm flipH="1">
            <a:off x="3357219" y="4048541"/>
            <a:ext cx="5694015" cy="1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9908209" y="3771348"/>
            <a:ext cx="176695" cy="826052"/>
          </a:xfrm>
          <a:prstGeom prst="rect">
            <a:avLst/>
          </a:prstGeom>
          <a:solidFill>
            <a:srgbClr val="164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ttangolo 15"/>
          <p:cNvSpPr/>
          <p:nvPr/>
        </p:nvSpPr>
        <p:spPr>
          <a:xfrm>
            <a:off x="1334051" y="3220862"/>
            <a:ext cx="202316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ts val="1800"/>
              </a:lnSpc>
              <a:spcAft>
                <a:spcPts val="400"/>
              </a:spcAft>
            </a:pPr>
            <a:r>
              <a:rPr lang="it-IT" sz="1400" dirty="0" err="1">
                <a:solidFill>
                  <a:srgbClr val="164194"/>
                </a:solidFill>
                <a:ea typeface="Times New Roman" panose="02020603050405020304" pitchFamily="18" charset="0"/>
              </a:rPr>
              <a:t>Reservoir</a:t>
            </a:r>
            <a:endParaRPr lang="en-US" sz="1400" baseline="-25000" dirty="0">
              <a:solidFill>
                <a:srgbClr val="164194"/>
              </a:solidFill>
              <a:ea typeface="Times New Roman" panose="02020603050405020304" pitchFamily="18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9046818" y="4111486"/>
            <a:ext cx="861392" cy="133623"/>
          </a:xfrm>
          <a:prstGeom prst="rect">
            <a:avLst/>
          </a:prstGeom>
          <a:solidFill>
            <a:srgbClr val="E8E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ttangolo 26"/>
          <p:cNvSpPr/>
          <p:nvPr/>
        </p:nvSpPr>
        <p:spPr>
          <a:xfrm>
            <a:off x="9046817" y="3799565"/>
            <a:ext cx="86139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ts val="1800"/>
              </a:lnSpc>
              <a:spcAft>
                <a:spcPts val="400"/>
              </a:spcAft>
            </a:pPr>
            <a:r>
              <a:rPr lang="en-GB" sz="1400" dirty="0">
                <a:solidFill>
                  <a:srgbClr val="164194"/>
                </a:solidFill>
                <a:ea typeface="Times New Roman" panose="02020603050405020304" pitchFamily="18" charset="0"/>
              </a:rPr>
              <a:t>v = 0</a:t>
            </a:r>
            <a:endParaRPr lang="en-US" sz="1400" baseline="-25000" dirty="0">
              <a:solidFill>
                <a:srgbClr val="164194"/>
              </a:solidFill>
              <a:ea typeface="Times New Roman" panose="02020603050405020304" pitchFamily="18" charset="0"/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3304209" y="4022792"/>
            <a:ext cx="660399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ts val="1800"/>
              </a:lnSpc>
              <a:spcAft>
                <a:spcPts val="400"/>
              </a:spcAft>
            </a:pPr>
            <a:r>
              <a:rPr lang="en-GB" sz="1400" dirty="0">
                <a:solidFill>
                  <a:srgbClr val="164194"/>
                </a:solidFill>
                <a:ea typeface="Times New Roman" panose="02020603050405020304" pitchFamily="18" charset="0"/>
              </a:rPr>
              <a:t>v = - v</a:t>
            </a:r>
            <a:r>
              <a:rPr lang="en-GB" sz="1400" baseline="-25000" dirty="0">
                <a:solidFill>
                  <a:srgbClr val="164194"/>
                </a:solidFill>
                <a:ea typeface="Times New Roman" panose="02020603050405020304" pitchFamily="18" charset="0"/>
              </a:rPr>
              <a:t>0</a:t>
            </a:r>
            <a:endParaRPr lang="en-US" sz="1400" baseline="-25000" dirty="0">
              <a:solidFill>
                <a:srgbClr val="164194"/>
              </a:solidFill>
              <a:ea typeface="Times New Roman" panose="02020603050405020304" pitchFamily="18" charset="0"/>
            </a:endParaRPr>
          </a:p>
        </p:txBody>
      </p:sp>
      <p:sp>
        <p:nvSpPr>
          <p:cNvPr id="29" name="Freccia a destra 28"/>
          <p:cNvSpPr/>
          <p:nvPr/>
        </p:nvSpPr>
        <p:spPr>
          <a:xfrm rot="10800000">
            <a:off x="5843575" y="4162289"/>
            <a:ext cx="322469" cy="6515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Connettore diritto 29"/>
          <p:cNvCxnSpPr/>
          <p:nvPr/>
        </p:nvCxnSpPr>
        <p:spPr>
          <a:xfrm>
            <a:off x="9046817" y="4115903"/>
            <a:ext cx="861391" cy="0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diritto 30"/>
          <p:cNvCxnSpPr/>
          <p:nvPr/>
        </p:nvCxnSpPr>
        <p:spPr>
          <a:xfrm>
            <a:off x="9046817" y="4256159"/>
            <a:ext cx="861391" cy="0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diritto 31"/>
          <p:cNvCxnSpPr/>
          <p:nvPr/>
        </p:nvCxnSpPr>
        <p:spPr>
          <a:xfrm flipH="1">
            <a:off x="9044883" y="4048541"/>
            <a:ext cx="1934" cy="62945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diritto 32"/>
          <p:cNvCxnSpPr/>
          <p:nvPr/>
        </p:nvCxnSpPr>
        <p:spPr>
          <a:xfrm flipH="1">
            <a:off x="9049300" y="4256159"/>
            <a:ext cx="1934" cy="62945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>
            <a:extLst>
              <a:ext uri="{FF2B5EF4-FFF2-40B4-BE49-F238E27FC236}">
                <a16:creationId xmlns:a16="http://schemas.microsoft.com/office/drawing/2014/main" id="{463CE65A-571B-2A2D-96DC-8603C4E78EDE}"/>
              </a:ext>
            </a:extLst>
          </p:cNvPr>
          <p:cNvSpPr/>
          <p:nvPr/>
        </p:nvSpPr>
        <p:spPr>
          <a:xfrm>
            <a:off x="6229170" y="1375186"/>
            <a:ext cx="4546984" cy="1121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ts val="1800"/>
              </a:lnSpc>
              <a:spcAft>
                <a:spcPts val="800"/>
              </a:spcAft>
            </a:pPr>
            <a:r>
              <a:rPr lang="en-US" b="1" dirty="0">
                <a:solidFill>
                  <a:srgbClr val="164194"/>
                </a:solidFill>
                <a:ea typeface="Times New Roman" panose="02020603050405020304" pitchFamily="18" charset="0"/>
              </a:rPr>
              <a:t>Negative pressure wave propagation </a:t>
            </a:r>
          </a:p>
          <a:p>
            <a:pPr hangingPunct="0">
              <a:lnSpc>
                <a:spcPts val="1800"/>
              </a:lnSpc>
              <a:spcAft>
                <a:spcPts val="400"/>
              </a:spcAft>
            </a:pPr>
            <a:r>
              <a:rPr lang="en-US" sz="1600" dirty="0">
                <a:solidFill>
                  <a:srgbClr val="164194"/>
                </a:solidFill>
                <a:ea typeface="Times New Roman" panose="02020603050405020304" pitchFamily="18" charset="0"/>
              </a:rPr>
              <a:t>This situation generates a negative pressure wave, that starts propagating upstream. Vacuum conditions may occur.</a:t>
            </a:r>
            <a:endParaRPr lang="en-GB" sz="1600" dirty="0">
              <a:solidFill>
                <a:srgbClr val="164194"/>
              </a:solidFill>
              <a:ea typeface="Times New Roman" panose="02020603050405020304" pitchFamily="18" charset="0"/>
            </a:endParaRP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2B50F728-5D32-63FC-F617-2B15DE16D66F}"/>
              </a:ext>
            </a:extLst>
          </p:cNvPr>
          <p:cNvSpPr/>
          <p:nvPr/>
        </p:nvSpPr>
        <p:spPr>
          <a:xfrm>
            <a:off x="5594555" y="1425677"/>
            <a:ext cx="501443" cy="501443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8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A730DBFE-6893-0E66-527E-24B0CE2FA3B5}"/>
              </a:ext>
            </a:extLst>
          </p:cNvPr>
          <p:cNvSpPr/>
          <p:nvPr/>
        </p:nvSpPr>
        <p:spPr>
          <a:xfrm>
            <a:off x="0" y="151304"/>
            <a:ext cx="12192000" cy="346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ts val="1800"/>
              </a:lnSpc>
            </a:pPr>
            <a:r>
              <a:rPr lang="en-US" sz="2400" b="1" dirty="0">
                <a:solidFill>
                  <a:srgbClr val="164194"/>
                </a:solidFill>
                <a:ea typeface="Times New Roman" panose="02020603050405020304" pitchFamily="18" charset="0"/>
              </a:rPr>
              <a:t>Transient flow phenomena</a:t>
            </a:r>
            <a:endParaRPr lang="en-GB" sz="2400" b="1" dirty="0">
              <a:solidFill>
                <a:srgbClr val="164194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906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ttangolo 38"/>
          <p:cNvSpPr/>
          <p:nvPr/>
        </p:nvSpPr>
        <p:spPr>
          <a:xfrm>
            <a:off x="6228176" y="4111486"/>
            <a:ext cx="3680034" cy="133623"/>
          </a:xfrm>
          <a:prstGeom prst="rect">
            <a:avLst/>
          </a:prstGeom>
          <a:solidFill>
            <a:srgbClr val="E8E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Connettore diritto 35"/>
          <p:cNvCxnSpPr/>
          <p:nvPr/>
        </p:nvCxnSpPr>
        <p:spPr>
          <a:xfrm>
            <a:off x="6226242" y="4256159"/>
            <a:ext cx="3710542" cy="0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3304209" y="4048541"/>
            <a:ext cx="2928731" cy="271668"/>
          </a:xfrm>
          <a:prstGeom prst="rect">
            <a:avLst/>
          </a:prstGeom>
          <a:solidFill>
            <a:srgbClr val="C1D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Connettore diritto 9"/>
          <p:cNvCxnSpPr/>
          <p:nvPr/>
        </p:nvCxnSpPr>
        <p:spPr>
          <a:xfrm flipH="1">
            <a:off x="3357219" y="4320209"/>
            <a:ext cx="2875720" cy="1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1334052" y="2380975"/>
            <a:ext cx="2023165" cy="2266122"/>
          </a:xfrm>
          <a:prstGeom prst="rect">
            <a:avLst/>
          </a:prstGeom>
          <a:solidFill>
            <a:srgbClr val="C1D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Connettore diritto 3"/>
          <p:cNvCxnSpPr/>
          <p:nvPr/>
        </p:nvCxnSpPr>
        <p:spPr>
          <a:xfrm>
            <a:off x="1334052" y="1970157"/>
            <a:ext cx="0" cy="2676939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diritto 4"/>
          <p:cNvCxnSpPr/>
          <p:nvPr/>
        </p:nvCxnSpPr>
        <p:spPr>
          <a:xfrm>
            <a:off x="3357217" y="1970157"/>
            <a:ext cx="0" cy="2078384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/>
          <p:cNvCxnSpPr/>
          <p:nvPr/>
        </p:nvCxnSpPr>
        <p:spPr>
          <a:xfrm flipH="1">
            <a:off x="1334052" y="4647096"/>
            <a:ext cx="2023165" cy="0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/>
          <p:cNvCxnSpPr/>
          <p:nvPr/>
        </p:nvCxnSpPr>
        <p:spPr>
          <a:xfrm>
            <a:off x="3357217" y="4320209"/>
            <a:ext cx="0" cy="326887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/>
          <p:cNvCxnSpPr/>
          <p:nvPr/>
        </p:nvCxnSpPr>
        <p:spPr>
          <a:xfrm flipH="1">
            <a:off x="3357219" y="4048541"/>
            <a:ext cx="2875720" cy="1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9908209" y="3771348"/>
            <a:ext cx="176695" cy="826052"/>
          </a:xfrm>
          <a:prstGeom prst="rect">
            <a:avLst/>
          </a:prstGeom>
          <a:solidFill>
            <a:srgbClr val="164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ttangolo 15"/>
          <p:cNvSpPr/>
          <p:nvPr/>
        </p:nvSpPr>
        <p:spPr>
          <a:xfrm>
            <a:off x="1334051" y="3220862"/>
            <a:ext cx="202316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ts val="1800"/>
              </a:lnSpc>
              <a:spcAft>
                <a:spcPts val="400"/>
              </a:spcAft>
            </a:pPr>
            <a:r>
              <a:rPr lang="it-IT" sz="1400" dirty="0" err="1">
                <a:solidFill>
                  <a:srgbClr val="164194"/>
                </a:solidFill>
                <a:ea typeface="Times New Roman" panose="02020603050405020304" pitchFamily="18" charset="0"/>
              </a:rPr>
              <a:t>Reservoir</a:t>
            </a:r>
            <a:endParaRPr lang="en-US" sz="1400" baseline="-25000" dirty="0">
              <a:solidFill>
                <a:srgbClr val="164194"/>
              </a:solidFill>
              <a:ea typeface="Times New Roman" panose="02020603050405020304" pitchFamily="18" charset="0"/>
            </a:endParaRPr>
          </a:p>
        </p:txBody>
      </p:sp>
      <p:cxnSp>
        <p:nvCxnSpPr>
          <p:cNvPr id="30" name="Connettore diritto 29"/>
          <p:cNvCxnSpPr/>
          <p:nvPr/>
        </p:nvCxnSpPr>
        <p:spPr>
          <a:xfrm flipH="1">
            <a:off x="6226242" y="4048541"/>
            <a:ext cx="1934" cy="62945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diritto 30"/>
          <p:cNvCxnSpPr/>
          <p:nvPr/>
        </p:nvCxnSpPr>
        <p:spPr>
          <a:xfrm flipH="1">
            <a:off x="6230659" y="4256159"/>
            <a:ext cx="1934" cy="62945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diritto 37"/>
          <p:cNvCxnSpPr/>
          <p:nvPr/>
        </p:nvCxnSpPr>
        <p:spPr>
          <a:xfrm>
            <a:off x="6226242" y="4113145"/>
            <a:ext cx="3710542" cy="0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tangolo 39"/>
          <p:cNvSpPr/>
          <p:nvPr/>
        </p:nvSpPr>
        <p:spPr>
          <a:xfrm>
            <a:off x="3359151" y="4022792"/>
            <a:ext cx="284045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ts val="1800"/>
              </a:lnSpc>
              <a:spcAft>
                <a:spcPts val="400"/>
              </a:spcAft>
            </a:pPr>
            <a:r>
              <a:rPr lang="en-GB" sz="1400" dirty="0">
                <a:solidFill>
                  <a:srgbClr val="164194"/>
                </a:solidFill>
                <a:ea typeface="Times New Roman" panose="02020603050405020304" pitchFamily="18" charset="0"/>
              </a:rPr>
              <a:t>v = - v</a:t>
            </a:r>
            <a:r>
              <a:rPr lang="en-GB" sz="1400" baseline="-25000" dirty="0">
                <a:solidFill>
                  <a:srgbClr val="164194"/>
                </a:solidFill>
                <a:ea typeface="Times New Roman" panose="02020603050405020304" pitchFamily="18" charset="0"/>
              </a:rPr>
              <a:t>0</a:t>
            </a:r>
            <a:endParaRPr lang="en-US" sz="1400" baseline="-25000" dirty="0">
              <a:solidFill>
                <a:srgbClr val="164194"/>
              </a:solidFill>
              <a:ea typeface="Times New Roman" panose="02020603050405020304" pitchFamily="18" charset="0"/>
            </a:endParaRPr>
          </a:p>
        </p:txBody>
      </p:sp>
      <p:sp>
        <p:nvSpPr>
          <p:cNvPr id="41" name="Freccia a destra 40"/>
          <p:cNvSpPr/>
          <p:nvPr/>
        </p:nvSpPr>
        <p:spPr>
          <a:xfrm rot="10800000">
            <a:off x="4085451" y="4162289"/>
            <a:ext cx="322469" cy="6515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ttangolo 42"/>
          <p:cNvSpPr/>
          <p:nvPr/>
        </p:nvSpPr>
        <p:spPr>
          <a:xfrm>
            <a:off x="6221479" y="3799565"/>
            <a:ext cx="368673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ts val="1800"/>
              </a:lnSpc>
              <a:spcAft>
                <a:spcPts val="400"/>
              </a:spcAft>
            </a:pPr>
            <a:r>
              <a:rPr lang="en-GB" sz="1400" dirty="0">
                <a:solidFill>
                  <a:srgbClr val="164194"/>
                </a:solidFill>
                <a:ea typeface="Times New Roman" panose="02020603050405020304" pitchFamily="18" charset="0"/>
              </a:rPr>
              <a:t>v = 0</a:t>
            </a:r>
            <a:endParaRPr lang="en-US" sz="1400" baseline="-25000" dirty="0">
              <a:solidFill>
                <a:srgbClr val="164194"/>
              </a:solidFill>
              <a:ea typeface="Times New Roman" panose="02020603050405020304" pitchFamily="18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7C9A6F2C-6C2A-3BBC-209B-1756AA94A3A0}"/>
              </a:ext>
            </a:extLst>
          </p:cNvPr>
          <p:cNvSpPr/>
          <p:nvPr/>
        </p:nvSpPr>
        <p:spPr>
          <a:xfrm>
            <a:off x="6229169" y="1375186"/>
            <a:ext cx="4851779" cy="659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ts val="1800"/>
              </a:lnSpc>
              <a:spcAft>
                <a:spcPts val="800"/>
              </a:spcAft>
            </a:pPr>
            <a:r>
              <a:rPr lang="en-US" b="1" dirty="0">
                <a:solidFill>
                  <a:srgbClr val="164194"/>
                </a:solidFill>
                <a:ea typeface="Times New Roman" panose="02020603050405020304" pitchFamily="18" charset="0"/>
              </a:rPr>
              <a:t>Negative pressure wave propagation </a:t>
            </a:r>
          </a:p>
          <a:p>
            <a:pPr hangingPunct="0">
              <a:lnSpc>
                <a:spcPts val="1800"/>
              </a:lnSpc>
              <a:spcAft>
                <a:spcPts val="400"/>
              </a:spcAft>
            </a:pPr>
            <a:r>
              <a:rPr lang="en-US" sz="1600" dirty="0">
                <a:solidFill>
                  <a:srgbClr val="164194"/>
                </a:solidFill>
                <a:ea typeface="Times New Roman" panose="02020603050405020304" pitchFamily="18" charset="0"/>
              </a:rPr>
              <a:t>The pressure wave keeps propagating upstream.</a:t>
            </a:r>
            <a:endParaRPr lang="en-GB" sz="1600" dirty="0">
              <a:solidFill>
                <a:srgbClr val="164194"/>
              </a:solidFill>
              <a:ea typeface="Times New Roman" panose="02020603050405020304" pitchFamily="18" charset="0"/>
            </a:endParaRP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0897587C-3989-0003-4AA8-AB4E38D2419C}"/>
              </a:ext>
            </a:extLst>
          </p:cNvPr>
          <p:cNvSpPr/>
          <p:nvPr/>
        </p:nvSpPr>
        <p:spPr>
          <a:xfrm>
            <a:off x="5594555" y="1425677"/>
            <a:ext cx="501443" cy="501443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9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B64D6214-BD84-DF3B-A5D3-25C939F87F66}"/>
              </a:ext>
            </a:extLst>
          </p:cNvPr>
          <p:cNvSpPr/>
          <p:nvPr/>
        </p:nvSpPr>
        <p:spPr>
          <a:xfrm>
            <a:off x="0" y="151304"/>
            <a:ext cx="12192000" cy="346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ts val="1800"/>
              </a:lnSpc>
            </a:pPr>
            <a:r>
              <a:rPr lang="en-US" sz="2400" b="1" dirty="0">
                <a:solidFill>
                  <a:srgbClr val="164194"/>
                </a:solidFill>
                <a:ea typeface="Times New Roman" panose="02020603050405020304" pitchFamily="18" charset="0"/>
              </a:rPr>
              <a:t>Transient flow phenomena</a:t>
            </a:r>
            <a:endParaRPr lang="en-GB" sz="2400" b="1" dirty="0">
              <a:solidFill>
                <a:srgbClr val="164194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506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1334052" y="2380975"/>
            <a:ext cx="2023165" cy="2266122"/>
          </a:xfrm>
          <a:prstGeom prst="rect">
            <a:avLst/>
          </a:prstGeom>
          <a:solidFill>
            <a:srgbClr val="C1D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ttangolo 38"/>
          <p:cNvSpPr/>
          <p:nvPr/>
        </p:nvSpPr>
        <p:spPr>
          <a:xfrm>
            <a:off x="3357215" y="4111486"/>
            <a:ext cx="6550995" cy="133623"/>
          </a:xfrm>
          <a:prstGeom prst="rect">
            <a:avLst/>
          </a:prstGeom>
          <a:solidFill>
            <a:srgbClr val="E8E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Connettore diritto 35"/>
          <p:cNvCxnSpPr/>
          <p:nvPr/>
        </p:nvCxnSpPr>
        <p:spPr>
          <a:xfrm>
            <a:off x="3357216" y="4256159"/>
            <a:ext cx="6579568" cy="0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diritto 3"/>
          <p:cNvCxnSpPr/>
          <p:nvPr/>
        </p:nvCxnSpPr>
        <p:spPr>
          <a:xfrm>
            <a:off x="1334052" y="1970157"/>
            <a:ext cx="0" cy="2676939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diritto 4"/>
          <p:cNvCxnSpPr/>
          <p:nvPr/>
        </p:nvCxnSpPr>
        <p:spPr>
          <a:xfrm flipH="1">
            <a:off x="3357216" y="1970157"/>
            <a:ext cx="1" cy="2152573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/>
          <p:cNvCxnSpPr/>
          <p:nvPr/>
        </p:nvCxnSpPr>
        <p:spPr>
          <a:xfrm flipH="1">
            <a:off x="1334052" y="4647096"/>
            <a:ext cx="2023165" cy="0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/>
          <p:cNvCxnSpPr/>
          <p:nvPr/>
        </p:nvCxnSpPr>
        <p:spPr>
          <a:xfrm>
            <a:off x="3357216" y="4256159"/>
            <a:ext cx="1" cy="390937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9908209" y="3771348"/>
            <a:ext cx="176695" cy="826052"/>
          </a:xfrm>
          <a:prstGeom prst="rect">
            <a:avLst/>
          </a:prstGeom>
          <a:solidFill>
            <a:srgbClr val="164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ttangolo 15"/>
          <p:cNvSpPr/>
          <p:nvPr/>
        </p:nvSpPr>
        <p:spPr>
          <a:xfrm>
            <a:off x="1334051" y="3220862"/>
            <a:ext cx="202316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ts val="1800"/>
              </a:lnSpc>
              <a:spcAft>
                <a:spcPts val="400"/>
              </a:spcAft>
            </a:pPr>
            <a:r>
              <a:rPr lang="it-IT" sz="1400" dirty="0" err="1">
                <a:solidFill>
                  <a:srgbClr val="164194"/>
                </a:solidFill>
                <a:ea typeface="Times New Roman" panose="02020603050405020304" pitchFamily="18" charset="0"/>
              </a:rPr>
              <a:t>Reservoir</a:t>
            </a:r>
            <a:endParaRPr lang="en-US" sz="1400" baseline="-25000" dirty="0">
              <a:solidFill>
                <a:srgbClr val="164194"/>
              </a:solidFill>
              <a:ea typeface="Times New Roman" panose="02020603050405020304" pitchFamily="18" charset="0"/>
            </a:endParaRPr>
          </a:p>
        </p:txBody>
      </p:sp>
      <p:sp>
        <p:nvSpPr>
          <p:cNvPr id="43" name="Rettangolo 42"/>
          <p:cNvSpPr/>
          <p:nvPr/>
        </p:nvSpPr>
        <p:spPr>
          <a:xfrm>
            <a:off x="3357213" y="3799565"/>
            <a:ext cx="655099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ts val="1800"/>
              </a:lnSpc>
              <a:spcAft>
                <a:spcPts val="400"/>
              </a:spcAft>
            </a:pPr>
            <a:r>
              <a:rPr lang="en-GB" sz="1400" dirty="0">
                <a:solidFill>
                  <a:srgbClr val="164194"/>
                </a:solidFill>
                <a:ea typeface="Times New Roman" panose="02020603050405020304" pitchFamily="18" charset="0"/>
              </a:rPr>
              <a:t>v = 0</a:t>
            </a:r>
            <a:endParaRPr lang="en-US" sz="1400" baseline="-25000" dirty="0">
              <a:solidFill>
                <a:srgbClr val="164194"/>
              </a:solidFill>
              <a:ea typeface="Times New Roman" panose="02020603050405020304" pitchFamily="18" charset="0"/>
            </a:endParaRPr>
          </a:p>
        </p:txBody>
      </p:sp>
      <p:cxnSp>
        <p:nvCxnSpPr>
          <p:cNvPr id="22" name="Connettore diritto 21"/>
          <p:cNvCxnSpPr/>
          <p:nvPr/>
        </p:nvCxnSpPr>
        <p:spPr>
          <a:xfrm>
            <a:off x="3357216" y="4122730"/>
            <a:ext cx="6579568" cy="0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>
            <a:extLst>
              <a:ext uri="{FF2B5EF4-FFF2-40B4-BE49-F238E27FC236}">
                <a16:creationId xmlns:a16="http://schemas.microsoft.com/office/drawing/2014/main" id="{4FC1D73B-454C-0644-2290-75432D8779B1}"/>
              </a:ext>
            </a:extLst>
          </p:cNvPr>
          <p:cNvSpPr/>
          <p:nvPr/>
        </p:nvSpPr>
        <p:spPr>
          <a:xfrm>
            <a:off x="6229170" y="1375186"/>
            <a:ext cx="4546984" cy="1121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ts val="1800"/>
              </a:lnSpc>
              <a:spcAft>
                <a:spcPts val="800"/>
              </a:spcAft>
            </a:pPr>
            <a:r>
              <a:rPr lang="en-US" b="1" dirty="0">
                <a:solidFill>
                  <a:srgbClr val="164194"/>
                </a:solidFill>
                <a:ea typeface="Times New Roman" panose="02020603050405020304" pitchFamily="18" charset="0"/>
              </a:rPr>
              <a:t>Pressure wave propagation </a:t>
            </a:r>
          </a:p>
          <a:p>
            <a:pPr hangingPunct="0">
              <a:lnSpc>
                <a:spcPts val="1800"/>
              </a:lnSpc>
              <a:spcAft>
                <a:spcPts val="400"/>
              </a:spcAft>
            </a:pPr>
            <a:r>
              <a:rPr lang="en-US" sz="1600" dirty="0">
                <a:solidFill>
                  <a:srgbClr val="164194"/>
                </a:solidFill>
                <a:ea typeface="Times New Roman" panose="02020603050405020304" pitchFamily="18" charset="0"/>
              </a:rPr>
              <a:t>The pressure wave reaches the reservoir. From this moment, the pressure-related energy begins to dissipate. </a:t>
            </a:r>
            <a:endParaRPr lang="en-GB" sz="1600" dirty="0">
              <a:solidFill>
                <a:srgbClr val="164194"/>
              </a:solidFill>
              <a:ea typeface="Times New Roman" panose="02020603050405020304" pitchFamily="18" charset="0"/>
            </a:endParaRP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F5944B14-CD64-4304-54C1-5908BA07E5A7}"/>
              </a:ext>
            </a:extLst>
          </p:cNvPr>
          <p:cNvSpPr/>
          <p:nvPr/>
        </p:nvSpPr>
        <p:spPr>
          <a:xfrm>
            <a:off x="5594555" y="1425677"/>
            <a:ext cx="501443" cy="501443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DAB1989-32B4-A975-A70D-B5BEF8F93722}"/>
              </a:ext>
            </a:extLst>
          </p:cNvPr>
          <p:cNvSpPr txBox="1"/>
          <p:nvPr/>
        </p:nvSpPr>
        <p:spPr>
          <a:xfrm>
            <a:off x="5594554" y="1474837"/>
            <a:ext cx="501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CEEE838B-EB83-B5CC-4894-117CBC258228}"/>
              </a:ext>
            </a:extLst>
          </p:cNvPr>
          <p:cNvSpPr/>
          <p:nvPr/>
        </p:nvSpPr>
        <p:spPr>
          <a:xfrm>
            <a:off x="0" y="151304"/>
            <a:ext cx="12192000" cy="346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ts val="1800"/>
              </a:lnSpc>
            </a:pPr>
            <a:r>
              <a:rPr lang="en-US" sz="2400" b="1" dirty="0">
                <a:solidFill>
                  <a:srgbClr val="164194"/>
                </a:solidFill>
                <a:ea typeface="Times New Roman" panose="02020603050405020304" pitchFamily="18" charset="0"/>
              </a:rPr>
              <a:t>Transient flow phenomena</a:t>
            </a:r>
            <a:endParaRPr lang="en-GB" sz="2400" b="1" dirty="0">
              <a:solidFill>
                <a:srgbClr val="164194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294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ttangolo 38"/>
          <p:cNvSpPr/>
          <p:nvPr/>
        </p:nvSpPr>
        <p:spPr>
          <a:xfrm>
            <a:off x="6228176" y="4111486"/>
            <a:ext cx="3680034" cy="133623"/>
          </a:xfrm>
          <a:prstGeom prst="rect">
            <a:avLst/>
          </a:prstGeom>
          <a:solidFill>
            <a:srgbClr val="E8E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Connettore diritto 35"/>
          <p:cNvCxnSpPr/>
          <p:nvPr/>
        </p:nvCxnSpPr>
        <p:spPr>
          <a:xfrm>
            <a:off x="6226242" y="4256159"/>
            <a:ext cx="3710542" cy="0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ttangolo 19"/>
          <p:cNvSpPr/>
          <p:nvPr/>
        </p:nvSpPr>
        <p:spPr>
          <a:xfrm>
            <a:off x="3304209" y="4048541"/>
            <a:ext cx="2928731" cy="271668"/>
          </a:xfrm>
          <a:prstGeom prst="rect">
            <a:avLst/>
          </a:prstGeom>
          <a:solidFill>
            <a:srgbClr val="C1D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Connettore diritto 9"/>
          <p:cNvCxnSpPr/>
          <p:nvPr/>
        </p:nvCxnSpPr>
        <p:spPr>
          <a:xfrm flipH="1">
            <a:off x="3357219" y="4320209"/>
            <a:ext cx="2875720" cy="1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1334052" y="2380975"/>
            <a:ext cx="2023165" cy="2266122"/>
          </a:xfrm>
          <a:prstGeom prst="rect">
            <a:avLst/>
          </a:prstGeom>
          <a:solidFill>
            <a:srgbClr val="C1D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Connettore diritto 3"/>
          <p:cNvCxnSpPr/>
          <p:nvPr/>
        </p:nvCxnSpPr>
        <p:spPr>
          <a:xfrm>
            <a:off x="1334052" y="1970157"/>
            <a:ext cx="0" cy="2676939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diritto 4"/>
          <p:cNvCxnSpPr/>
          <p:nvPr/>
        </p:nvCxnSpPr>
        <p:spPr>
          <a:xfrm>
            <a:off x="3357217" y="1970157"/>
            <a:ext cx="0" cy="2078384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/>
          <p:cNvCxnSpPr/>
          <p:nvPr/>
        </p:nvCxnSpPr>
        <p:spPr>
          <a:xfrm flipH="1">
            <a:off x="1334052" y="4647096"/>
            <a:ext cx="2023165" cy="0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/>
          <p:cNvCxnSpPr/>
          <p:nvPr/>
        </p:nvCxnSpPr>
        <p:spPr>
          <a:xfrm>
            <a:off x="3357217" y="4320209"/>
            <a:ext cx="0" cy="326887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/>
          <p:cNvCxnSpPr/>
          <p:nvPr/>
        </p:nvCxnSpPr>
        <p:spPr>
          <a:xfrm flipH="1">
            <a:off x="3357219" y="4048541"/>
            <a:ext cx="2875720" cy="1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9908209" y="3771348"/>
            <a:ext cx="176695" cy="826052"/>
          </a:xfrm>
          <a:prstGeom prst="rect">
            <a:avLst/>
          </a:prstGeom>
          <a:solidFill>
            <a:srgbClr val="164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ttangolo 15"/>
          <p:cNvSpPr/>
          <p:nvPr/>
        </p:nvSpPr>
        <p:spPr>
          <a:xfrm>
            <a:off x="1334051" y="3220862"/>
            <a:ext cx="202316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ts val="1800"/>
              </a:lnSpc>
              <a:spcAft>
                <a:spcPts val="400"/>
              </a:spcAft>
            </a:pPr>
            <a:r>
              <a:rPr lang="it-IT" sz="1400" dirty="0" err="1">
                <a:solidFill>
                  <a:srgbClr val="164194"/>
                </a:solidFill>
                <a:ea typeface="Times New Roman" panose="02020603050405020304" pitchFamily="18" charset="0"/>
              </a:rPr>
              <a:t>Reservoir</a:t>
            </a:r>
            <a:endParaRPr lang="en-US" sz="1400" baseline="-25000" dirty="0">
              <a:solidFill>
                <a:srgbClr val="164194"/>
              </a:solidFill>
              <a:ea typeface="Times New Roman" panose="02020603050405020304" pitchFamily="18" charset="0"/>
            </a:endParaRPr>
          </a:p>
        </p:txBody>
      </p:sp>
      <p:cxnSp>
        <p:nvCxnSpPr>
          <p:cNvPr id="30" name="Connettore diritto 29"/>
          <p:cNvCxnSpPr/>
          <p:nvPr/>
        </p:nvCxnSpPr>
        <p:spPr>
          <a:xfrm flipH="1">
            <a:off x="6226242" y="4048541"/>
            <a:ext cx="1934" cy="62945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diritto 30"/>
          <p:cNvCxnSpPr/>
          <p:nvPr/>
        </p:nvCxnSpPr>
        <p:spPr>
          <a:xfrm flipH="1">
            <a:off x="6230659" y="4256159"/>
            <a:ext cx="1934" cy="62945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diritto 37"/>
          <p:cNvCxnSpPr/>
          <p:nvPr/>
        </p:nvCxnSpPr>
        <p:spPr>
          <a:xfrm>
            <a:off x="6226242" y="4113145"/>
            <a:ext cx="3710542" cy="0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ttangolo 39"/>
          <p:cNvSpPr/>
          <p:nvPr/>
        </p:nvSpPr>
        <p:spPr>
          <a:xfrm>
            <a:off x="3359151" y="4022792"/>
            <a:ext cx="284045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ts val="1800"/>
              </a:lnSpc>
              <a:spcAft>
                <a:spcPts val="400"/>
              </a:spcAft>
            </a:pPr>
            <a:r>
              <a:rPr lang="en-GB" sz="1400" dirty="0">
                <a:solidFill>
                  <a:srgbClr val="164194"/>
                </a:solidFill>
                <a:ea typeface="Times New Roman" panose="02020603050405020304" pitchFamily="18" charset="0"/>
              </a:rPr>
              <a:t>v = v</a:t>
            </a:r>
            <a:r>
              <a:rPr lang="en-GB" sz="1400" baseline="-25000" dirty="0">
                <a:solidFill>
                  <a:srgbClr val="164194"/>
                </a:solidFill>
                <a:ea typeface="Times New Roman" panose="02020603050405020304" pitchFamily="18" charset="0"/>
              </a:rPr>
              <a:t>0</a:t>
            </a:r>
            <a:endParaRPr lang="en-US" sz="1400" baseline="-25000" dirty="0">
              <a:solidFill>
                <a:srgbClr val="164194"/>
              </a:solidFill>
              <a:ea typeface="Times New Roman" panose="02020603050405020304" pitchFamily="18" charset="0"/>
            </a:endParaRPr>
          </a:p>
        </p:txBody>
      </p:sp>
      <p:sp>
        <p:nvSpPr>
          <p:cNvPr id="41" name="Freccia a destra 40"/>
          <p:cNvSpPr/>
          <p:nvPr/>
        </p:nvSpPr>
        <p:spPr>
          <a:xfrm>
            <a:off x="5081864" y="4162289"/>
            <a:ext cx="322469" cy="6515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ttangolo 42"/>
          <p:cNvSpPr/>
          <p:nvPr/>
        </p:nvSpPr>
        <p:spPr>
          <a:xfrm>
            <a:off x="6221479" y="3799565"/>
            <a:ext cx="368673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ts val="1800"/>
              </a:lnSpc>
              <a:spcAft>
                <a:spcPts val="400"/>
              </a:spcAft>
            </a:pPr>
            <a:r>
              <a:rPr lang="en-GB" sz="1400" dirty="0">
                <a:solidFill>
                  <a:srgbClr val="164194"/>
                </a:solidFill>
                <a:ea typeface="Times New Roman" panose="02020603050405020304" pitchFamily="18" charset="0"/>
              </a:rPr>
              <a:t>v = 0</a:t>
            </a:r>
            <a:endParaRPr lang="en-US" sz="1400" baseline="-25000" dirty="0">
              <a:solidFill>
                <a:srgbClr val="164194"/>
              </a:solidFill>
              <a:ea typeface="Times New Roman" panose="02020603050405020304" pitchFamily="18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C38E3E27-6F09-B689-C3DC-3C719F20C248}"/>
              </a:ext>
            </a:extLst>
          </p:cNvPr>
          <p:cNvSpPr/>
          <p:nvPr/>
        </p:nvSpPr>
        <p:spPr>
          <a:xfrm>
            <a:off x="6229170" y="1375186"/>
            <a:ext cx="4546984" cy="88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ts val="1800"/>
              </a:lnSpc>
              <a:spcAft>
                <a:spcPts val="800"/>
              </a:spcAft>
            </a:pPr>
            <a:r>
              <a:rPr lang="en-US" b="1" dirty="0">
                <a:solidFill>
                  <a:srgbClr val="164194"/>
                </a:solidFill>
                <a:ea typeface="Times New Roman" panose="02020603050405020304" pitchFamily="18" charset="0"/>
              </a:rPr>
              <a:t>Negative pressure wave dissipation </a:t>
            </a:r>
          </a:p>
          <a:p>
            <a:pPr hangingPunct="0">
              <a:lnSpc>
                <a:spcPts val="1800"/>
              </a:lnSpc>
              <a:spcAft>
                <a:spcPts val="400"/>
              </a:spcAft>
            </a:pPr>
            <a:r>
              <a:rPr lang="en-US" sz="1600" dirty="0">
                <a:solidFill>
                  <a:srgbClr val="164194"/>
                </a:solidFill>
                <a:ea typeface="Times New Roman" panose="02020603050405020304" pitchFamily="18" charset="0"/>
              </a:rPr>
              <a:t>The water starts flowing again from the reservoir, dissipating the negative pressure wave. </a:t>
            </a:r>
            <a:endParaRPr lang="en-GB" sz="1600" dirty="0">
              <a:solidFill>
                <a:srgbClr val="164194"/>
              </a:solidFill>
              <a:ea typeface="Times New Roman" panose="02020603050405020304" pitchFamily="18" charset="0"/>
            </a:endParaRP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5EBD7518-1B3E-FB6A-B5EC-3644FA37C917}"/>
              </a:ext>
            </a:extLst>
          </p:cNvPr>
          <p:cNvSpPr/>
          <p:nvPr/>
        </p:nvSpPr>
        <p:spPr>
          <a:xfrm>
            <a:off x="5594555" y="1425677"/>
            <a:ext cx="501443" cy="501443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DB928D4-C237-D59F-F777-7863C2F391E5}"/>
              </a:ext>
            </a:extLst>
          </p:cNvPr>
          <p:cNvSpPr txBox="1"/>
          <p:nvPr/>
        </p:nvSpPr>
        <p:spPr>
          <a:xfrm>
            <a:off x="5594554" y="1474837"/>
            <a:ext cx="501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13DCF667-9B0B-BF9C-C9D8-B5A796C8F8CF}"/>
              </a:ext>
            </a:extLst>
          </p:cNvPr>
          <p:cNvSpPr/>
          <p:nvPr/>
        </p:nvSpPr>
        <p:spPr>
          <a:xfrm>
            <a:off x="0" y="151304"/>
            <a:ext cx="12192000" cy="346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ts val="1800"/>
              </a:lnSpc>
            </a:pPr>
            <a:r>
              <a:rPr lang="en-US" sz="2400" b="1" dirty="0">
                <a:solidFill>
                  <a:srgbClr val="164194"/>
                </a:solidFill>
                <a:ea typeface="Times New Roman" panose="02020603050405020304" pitchFamily="18" charset="0"/>
              </a:rPr>
              <a:t>Transient flow phenomena</a:t>
            </a:r>
            <a:endParaRPr lang="en-GB" sz="2400" b="1" dirty="0">
              <a:solidFill>
                <a:srgbClr val="164194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457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/>
          <p:cNvSpPr/>
          <p:nvPr/>
        </p:nvSpPr>
        <p:spPr>
          <a:xfrm>
            <a:off x="3304209" y="4048541"/>
            <a:ext cx="6604000" cy="271668"/>
          </a:xfrm>
          <a:prstGeom prst="rect">
            <a:avLst/>
          </a:prstGeom>
          <a:solidFill>
            <a:srgbClr val="C1D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Connettore diritto 9"/>
          <p:cNvCxnSpPr/>
          <p:nvPr/>
        </p:nvCxnSpPr>
        <p:spPr>
          <a:xfrm flipH="1" flipV="1">
            <a:off x="3357218" y="4320209"/>
            <a:ext cx="6550991" cy="4417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1334052" y="2380975"/>
            <a:ext cx="2023165" cy="2266122"/>
          </a:xfrm>
          <a:prstGeom prst="rect">
            <a:avLst/>
          </a:prstGeom>
          <a:solidFill>
            <a:srgbClr val="C1D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Connettore diritto 3"/>
          <p:cNvCxnSpPr/>
          <p:nvPr/>
        </p:nvCxnSpPr>
        <p:spPr>
          <a:xfrm>
            <a:off x="1334052" y="1970157"/>
            <a:ext cx="0" cy="2676939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diritto 4"/>
          <p:cNvCxnSpPr/>
          <p:nvPr/>
        </p:nvCxnSpPr>
        <p:spPr>
          <a:xfrm>
            <a:off x="3357217" y="1970157"/>
            <a:ext cx="0" cy="2078384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/>
          <p:cNvCxnSpPr/>
          <p:nvPr/>
        </p:nvCxnSpPr>
        <p:spPr>
          <a:xfrm flipH="1">
            <a:off x="1334052" y="4647096"/>
            <a:ext cx="2023165" cy="0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/>
          <p:cNvCxnSpPr/>
          <p:nvPr/>
        </p:nvCxnSpPr>
        <p:spPr>
          <a:xfrm>
            <a:off x="3357217" y="4320209"/>
            <a:ext cx="0" cy="326887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/>
          <p:cNvCxnSpPr/>
          <p:nvPr/>
        </p:nvCxnSpPr>
        <p:spPr>
          <a:xfrm flipH="1" flipV="1">
            <a:off x="3357218" y="4048541"/>
            <a:ext cx="6550991" cy="4417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tangolo 20"/>
          <p:cNvSpPr/>
          <p:nvPr/>
        </p:nvSpPr>
        <p:spPr>
          <a:xfrm>
            <a:off x="6166045" y="4022792"/>
            <a:ext cx="72950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ts val="1800"/>
              </a:lnSpc>
              <a:spcAft>
                <a:spcPts val="400"/>
              </a:spcAft>
            </a:pPr>
            <a:r>
              <a:rPr lang="en-GB" sz="1400" dirty="0">
                <a:solidFill>
                  <a:srgbClr val="164194"/>
                </a:solidFill>
                <a:ea typeface="Times New Roman" panose="02020603050405020304" pitchFamily="18" charset="0"/>
              </a:rPr>
              <a:t>v = v</a:t>
            </a:r>
            <a:r>
              <a:rPr lang="en-GB" sz="1400" baseline="-25000" dirty="0">
                <a:solidFill>
                  <a:srgbClr val="164194"/>
                </a:solidFill>
                <a:ea typeface="Times New Roman" panose="02020603050405020304" pitchFamily="18" charset="0"/>
              </a:rPr>
              <a:t>0</a:t>
            </a:r>
            <a:endParaRPr lang="en-US" sz="1400" baseline="-25000" dirty="0">
              <a:solidFill>
                <a:srgbClr val="164194"/>
              </a:solidFill>
              <a:ea typeface="Times New Roman" panose="02020603050405020304" pitchFamily="18" charset="0"/>
            </a:endParaRPr>
          </a:p>
        </p:txBody>
      </p:sp>
      <p:sp>
        <p:nvSpPr>
          <p:cNvPr id="22" name="Freccia a destra 21"/>
          <p:cNvSpPr/>
          <p:nvPr/>
        </p:nvSpPr>
        <p:spPr>
          <a:xfrm>
            <a:off x="6869044" y="4162289"/>
            <a:ext cx="322469" cy="6515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ccia a destra 22"/>
          <p:cNvSpPr/>
          <p:nvPr/>
        </p:nvSpPr>
        <p:spPr>
          <a:xfrm>
            <a:off x="5843575" y="4162289"/>
            <a:ext cx="322469" cy="6515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ttangolo 1"/>
          <p:cNvSpPr/>
          <p:nvPr/>
        </p:nvSpPr>
        <p:spPr>
          <a:xfrm>
            <a:off x="9908209" y="3771348"/>
            <a:ext cx="176695" cy="826052"/>
          </a:xfrm>
          <a:prstGeom prst="rect">
            <a:avLst/>
          </a:prstGeom>
          <a:solidFill>
            <a:srgbClr val="164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ttangolo 15"/>
          <p:cNvSpPr/>
          <p:nvPr/>
        </p:nvSpPr>
        <p:spPr>
          <a:xfrm>
            <a:off x="1334051" y="3220862"/>
            <a:ext cx="202316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ts val="1800"/>
              </a:lnSpc>
              <a:spcAft>
                <a:spcPts val="400"/>
              </a:spcAft>
            </a:pPr>
            <a:r>
              <a:rPr lang="it-IT" sz="1400" dirty="0" err="1">
                <a:solidFill>
                  <a:srgbClr val="164194"/>
                </a:solidFill>
                <a:ea typeface="Times New Roman" panose="02020603050405020304" pitchFamily="18" charset="0"/>
              </a:rPr>
              <a:t>Reservoir</a:t>
            </a:r>
            <a:endParaRPr lang="en-US" sz="1400" baseline="-25000" dirty="0">
              <a:solidFill>
                <a:srgbClr val="164194"/>
              </a:solidFill>
              <a:ea typeface="Times New Roman" panose="02020603050405020304" pitchFamily="18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A29995B-E851-D4F4-B175-5606ED74E5E0}"/>
              </a:ext>
            </a:extLst>
          </p:cNvPr>
          <p:cNvSpPr/>
          <p:nvPr/>
        </p:nvSpPr>
        <p:spPr>
          <a:xfrm>
            <a:off x="6229170" y="1375186"/>
            <a:ext cx="4546984" cy="1403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ts val="1800"/>
              </a:lnSpc>
              <a:spcAft>
                <a:spcPts val="800"/>
              </a:spcAft>
            </a:pPr>
            <a:r>
              <a:rPr lang="en-US" b="1" dirty="0">
                <a:solidFill>
                  <a:srgbClr val="164194"/>
                </a:solidFill>
                <a:ea typeface="Times New Roman" panose="02020603050405020304" pitchFamily="18" charset="0"/>
              </a:rPr>
              <a:t>Negative pressure wave dissipation </a:t>
            </a:r>
          </a:p>
          <a:p>
            <a:pPr hangingPunct="0">
              <a:lnSpc>
                <a:spcPts val="1800"/>
              </a:lnSpc>
              <a:spcAft>
                <a:spcPts val="400"/>
              </a:spcAft>
            </a:pPr>
            <a:r>
              <a:rPr lang="en-US" sz="1600" dirty="0">
                <a:solidFill>
                  <a:srgbClr val="164194"/>
                </a:solidFill>
                <a:ea typeface="Times New Roman" panose="02020603050405020304" pitchFamily="18" charset="0"/>
              </a:rPr>
              <a:t>Once that the negative pressure wave is exhausted, due to inertia new cycles begins.</a:t>
            </a:r>
          </a:p>
          <a:p>
            <a:pPr hangingPunct="0">
              <a:lnSpc>
                <a:spcPts val="1800"/>
              </a:lnSpc>
              <a:spcAft>
                <a:spcPts val="400"/>
              </a:spcAft>
            </a:pPr>
            <a:r>
              <a:rPr lang="en-US" sz="1600" dirty="0">
                <a:solidFill>
                  <a:srgbClr val="164194"/>
                </a:solidFill>
                <a:ea typeface="Times New Roman" panose="02020603050405020304" pitchFamily="18" charset="0"/>
              </a:rPr>
              <a:t>Pressure values will be lower due to friction and head losses in the system. </a:t>
            </a:r>
            <a:endParaRPr lang="en-GB" sz="1600" dirty="0">
              <a:solidFill>
                <a:srgbClr val="164194"/>
              </a:solidFill>
              <a:ea typeface="Times New Roman" panose="02020603050405020304" pitchFamily="18" charset="0"/>
            </a:endParaRP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FE7FF1C4-B2C8-9493-FFD5-1A39D8F497F5}"/>
              </a:ext>
            </a:extLst>
          </p:cNvPr>
          <p:cNvSpPr/>
          <p:nvPr/>
        </p:nvSpPr>
        <p:spPr>
          <a:xfrm>
            <a:off x="5594555" y="1425677"/>
            <a:ext cx="501443" cy="501443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CEE67BF-85F8-CD5F-ECBE-0E73D7145370}"/>
              </a:ext>
            </a:extLst>
          </p:cNvPr>
          <p:cNvSpPr txBox="1"/>
          <p:nvPr/>
        </p:nvSpPr>
        <p:spPr>
          <a:xfrm>
            <a:off x="5594554" y="1474837"/>
            <a:ext cx="501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BF7FEE4B-9A83-0ABC-ACAE-C461927B15C3}"/>
              </a:ext>
            </a:extLst>
          </p:cNvPr>
          <p:cNvSpPr/>
          <p:nvPr/>
        </p:nvSpPr>
        <p:spPr>
          <a:xfrm>
            <a:off x="0" y="151304"/>
            <a:ext cx="12192000" cy="346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ts val="1800"/>
              </a:lnSpc>
            </a:pPr>
            <a:r>
              <a:rPr lang="en-US" sz="2400" b="1" dirty="0">
                <a:solidFill>
                  <a:srgbClr val="164194"/>
                </a:solidFill>
                <a:ea typeface="Times New Roman" panose="02020603050405020304" pitchFamily="18" charset="0"/>
              </a:rPr>
              <a:t>Transient flow phenomena</a:t>
            </a:r>
            <a:endParaRPr lang="en-GB" sz="2400" b="1" dirty="0">
              <a:solidFill>
                <a:srgbClr val="164194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3898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arrotondato 44">
            <a:extLst>
              <a:ext uri="{FF2B5EF4-FFF2-40B4-BE49-F238E27FC236}">
                <a16:creationId xmlns:a16="http://schemas.microsoft.com/office/drawing/2014/main" id="{F57DAF3A-C507-D109-8426-662EBCFCD37D}"/>
              </a:ext>
            </a:extLst>
          </p:cNvPr>
          <p:cNvSpPr/>
          <p:nvPr/>
        </p:nvSpPr>
        <p:spPr>
          <a:xfrm>
            <a:off x="4851076" y="450075"/>
            <a:ext cx="2266484" cy="1361228"/>
          </a:xfrm>
          <a:prstGeom prst="roundRect">
            <a:avLst/>
          </a:prstGeom>
          <a:solidFill>
            <a:srgbClr val="74D6AE">
              <a:alpha val="19000"/>
            </a:srgbClr>
          </a:solidFill>
          <a:ln w="38100">
            <a:solidFill>
              <a:srgbClr val="74D6AE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9E5FCDE-519A-4EF0-2961-484D1A4B1422}"/>
              </a:ext>
            </a:extLst>
          </p:cNvPr>
          <p:cNvSpPr txBox="1"/>
          <p:nvPr/>
        </p:nvSpPr>
        <p:spPr>
          <a:xfrm>
            <a:off x="1356926" y="4278810"/>
            <a:ext cx="3150731" cy="979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it-IT" sz="1400" b="1" dirty="0" err="1">
                <a:solidFill>
                  <a:srgbClr val="164194"/>
                </a:solidFill>
                <a:cs typeface="Biome" panose="020B0502040204020203" pitchFamily="34" charset="0"/>
              </a:rPr>
              <a:t>Boundary</a:t>
            </a:r>
            <a:r>
              <a:rPr lang="it-IT" sz="1400" b="1" dirty="0">
                <a:solidFill>
                  <a:srgbClr val="164194"/>
                </a:solidFill>
                <a:cs typeface="Biome" panose="020B0502040204020203" pitchFamily="34" charset="0"/>
              </a:rPr>
              <a:t> </a:t>
            </a:r>
            <a:r>
              <a:rPr lang="it-IT" sz="1400" b="1" dirty="0" err="1">
                <a:solidFill>
                  <a:srgbClr val="164194"/>
                </a:solidFill>
                <a:cs typeface="Biome" panose="020B0502040204020203" pitchFamily="34" charset="0"/>
              </a:rPr>
              <a:t>conditions</a:t>
            </a:r>
            <a:endParaRPr lang="it-IT" sz="1400" b="1" dirty="0">
              <a:solidFill>
                <a:srgbClr val="164194"/>
              </a:solidFill>
              <a:cs typeface="Biome" panose="020B0502040204020203" pitchFamily="34" charset="0"/>
            </a:endParaRPr>
          </a:p>
          <a:p>
            <a:pPr algn="just"/>
            <a:r>
              <a:rPr lang="en-US" sz="1400" dirty="0">
                <a:solidFill>
                  <a:srgbClr val="164194"/>
                </a:solidFill>
                <a:cs typeface="Biome" panose="020B0502040204020203" pitchFamily="34" charset="0"/>
              </a:rPr>
              <a:t>Conditions in discontinuity sections or specific points within the system (ex: reservoir, downstream valve)</a:t>
            </a:r>
          </a:p>
        </p:txBody>
      </p:sp>
      <p:sp>
        <p:nvSpPr>
          <p:cNvPr id="3" name="Rettangolo 2"/>
          <p:cNvSpPr/>
          <p:nvPr/>
        </p:nvSpPr>
        <p:spPr>
          <a:xfrm>
            <a:off x="0" y="151304"/>
            <a:ext cx="12192000" cy="346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ts val="1800"/>
              </a:lnSpc>
            </a:pPr>
            <a:r>
              <a:rPr lang="en-US" sz="2400" b="1" dirty="0">
                <a:solidFill>
                  <a:srgbClr val="164194"/>
                </a:solidFill>
                <a:ea typeface="Times New Roman" panose="02020603050405020304" pitchFamily="18" charset="0"/>
              </a:rPr>
              <a:t>Mathematical model - Method of Characteristics</a:t>
            </a:r>
            <a:endParaRPr lang="en-GB" sz="2400" b="1" dirty="0">
              <a:solidFill>
                <a:srgbClr val="164194"/>
              </a:solidFill>
              <a:ea typeface="Times New Roman" panose="02020603050405020304" pitchFamily="18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353DA88-8456-A691-1224-23903E3A4AD9}"/>
              </a:ext>
            </a:extLst>
          </p:cNvPr>
          <p:cNvSpPr txBox="1"/>
          <p:nvPr/>
        </p:nvSpPr>
        <p:spPr>
          <a:xfrm>
            <a:off x="1342827" y="5324345"/>
            <a:ext cx="3164830" cy="764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it-IT" sz="1400" b="1" dirty="0" err="1">
                <a:solidFill>
                  <a:srgbClr val="164194"/>
                </a:solidFill>
                <a:cs typeface="Biome" panose="020B0502040204020203" pitchFamily="34" charset="0"/>
              </a:rPr>
              <a:t>Calculation</a:t>
            </a:r>
            <a:r>
              <a:rPr lang="it-IT" sz="1400" b="1" dirty="0">
                <a:solidFill>
                  <a:srgbClr val="164194"/>
                </a:solidFill>
                <a:cs typeface="Biome" panose="020B0502040204020203" pitchFamily="34" charset="0"/>
              </a:rPr>
              <a:t> </a:t>
            </a:r>
            <a:r>
              <a:rPr lang="it-IT" sz="1400" b="1" dirty="0" err="1">
                <a:solidFill>
                  <a:srgbClr val="164194"/>
                </a:solidFill>
                <a:cs typeface="Biome" panose="020B0502040204020203" pitchFamily="34" charset="0"/>
              </a:rPr>
              <a:t>nodes</a:t>
            </a:r>
            <a:endParaRPr lang="it-IT" sz="1400" b="1" dirty="0">
              <a:solidFill>
                <a:srgbClr val="164194"/>
              </a:solidFill>
              <a:cs typeface="Biome" panose="020B0502040204020203" pitchFamily="34" charset="0"/>
            </a:endParaRPr>
          </a:p>
          <a:p>
            <a:pPr algn="just">
              <a:spcAft>
                <a:spcPts val="200"/>
              </a:spcAft>
            </a:pPr>
            <a:r>
              <a:rPr lang="en-US" sz="1400" dirty="0">
                <a:solidFill>
                  <a:srgbClr val="164194"/>
                </a:solidFill>
                <a:cs typeface="Biome" panose="020B0502040204020203" pitchFamily="34" charset="0"/>
              </a:rPr>
              <a:t>Positive and Negative Characteristics computation in every central node 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6962BCD1-C7F4-9B3F-891B-3A762BA11D27}"/>
              </a:ext>
            </a:extLst>
          </p:cNvPr>
          <p:cNvSpPr/>
          <p:nvPr/>
        </p:nvSpPr>
        <p:spPr>
          <a:xfrm>
            <a:off x="1130467" y="4329770"/>
            <a:ext cx="213182" cy="213181"/>
          </a:xfrm>
          <a:prstGeom prst="ellipse">
            <a:avLst/>
          </a:prstGeom>
          <a:noFill/>
          <a:ln w="28575">
            <a:solidFill>
              <a:srgbClr val="74D6A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A1DD9261-3EC8-8BB5-8803-3A3F6D9CE93A}"/>
              </a:ext>
            </a:extLst>
          </p:cNvPr>
          <p:cNvSpPr/>
          <p:nvPr/>
        </p:nvSpPr>
        <p:spPr>
          <a:xfrm>
            <a:off x="1143745" y="5371644"/>
            <a:ext cx="213182" cy="213181"/>
          </a:xfrm>
          <a:prstGeom prst="ellipse">
            <a:avLst/>
          </a:prstGeom>
          <a:noFill/>
          <a:ln w="28575">
            <a:solidFill>
              <a:srgbClr val="74D6AE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A1A0373-C3EF-9BBA-66A5-40AE7893AE1B}"/>
              </a:ext>
            </a:extLst>
          </p:cNvPr>
          <p:cNvSpPr txBox="1"/>
          <p:nvPr/>
        </p:nvSpPr>
        <p:spPr>
          <a:xfrm>
            <a:off x="1356926" y="3277206"/>
            <a:ext cx="3150731" cy="979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it-IT" sz="1400" b="1" dirty="0" err="1">
                <a:solidFill>
                  <a:srgbClr val="164194"/>
                </a:solidFill>
                <a:cs typeface="Biome" panose="020B0502040204020203" pitchFamily="34" charset="0"/>
              </a:rPr>
              <a:t>Initial</a:t>
            </a:r>
            <a:r>
              <a:rPr lang="it-IT" sz="1400" b="1" dirty="0">
                <a:solidFill>
                  <a:srgbClr val="164194"/>
                </a:solidFill>
                <a:cs typeface="Biome" panose="020B0502040204020203" pitchFamily="34" charset="0"/>
              </a:rPr>
              <a:t> </a:t>
            </a:r>
            <a:r>
              <a:rPr lang="it-IT" sz="1400" b="1" dirty="0" err="1">
                <a:solidFill>
                  <a:srgbClr val="164194"/>
                </a:solidFill>
                <a:cs typeface="Biome" panose="020B0502040204020203" pitchFamily="34" charset="0"/>
              </a:rPr>
              <a:t>conditions</a:t>
            </a:r>
            <a:endParaRPr lang="it-IT" sz="1400" b="1" dirty="0">
              <a:solidFill>
                <a:srgbClr val="164194"/>
              </a:solidFill>
              <a:cs typeface="Biome" panose="020B0502040204020203" pitchFamily="34" charset="0"/>
            </a:endParaRPr>
          </a:p>
          <a:p>
            <a:pPr algn="just"/>
            <a:r>
              <a:rPr lang="en-US" sz="1400" dirty="0">
                <a:solidFill>
                  <a:srgbClr val="164194"/>
                </a:solidFill>
                <a:cs typeface="Biome" panose="020B0502040204020203" pitchFamily="34" charset="0"/>
              </a:rPr>
              <a:t>Flow and Head values in steady state conditions, considering minor and distributed head losses along the system </a:t>
            </a: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FD71E3F2-C196-9246-7B21-7E1C0AB1FCCC}"/>
              </a:ext>
            </a:extLst>
          </p:cNvPr>
          <p:cNvSpPr/>
          <p:nvPr/>
        </p:nvSpPr>
        <p:spPr>
          <a:xfrm>
            <a:off x="1143745" y="3328178"/>
            <a:ext cx="213182" cy="213181"/>
          </a:xfrm>
          <a:prstGeom prst="ellipse">
            <a:avLst/>
          </a:prstGeom>
          <a:solidFill>
            <a:srgbClr val="74D6AE"/>
          </a:solidFill>
          <a:ln w="28575">
            <a:solidFill>
              <a:srgbClr val="74D6AE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4" name="Gruppo 53">
            <a:extLst>
              <a:ext uri="{FF2B5EF4-FFF2-40B4-BE49-F238E27FC236}">
                <a16:creationId xmlns:a16="http://schemas.microsoft.com/office/drawing/2014/main" id="{9B9236D5-B982-DCC6-414C-D0CC089BCF73}"/>
              </a:ext>
            </a:extLst>
          </p:cNvPr>
          <p:cNvGrpSpPr/>
          <p:nvPr/>
        </p:nvGrpSpPr>
        <p:grpSpPr>
          <a:xfrm>
            <a:off x="5892910" y="3077495"/>
            <a:ext cx="5368145" cy="3235920"/>
            <a:chOff x="1311364" y="475833"/>
            <a:chExt cx="5298334" cy="3193840"/>
          </a:xfrm>
        </p:grpSpPr>
        <p:cxnSp>
          <p:nvCxnSpPr>
            <p:cNvPr id="23" name="Connettore 2 22">
              <a:extLst>
                <a:ext uri="{FF2B5EF4-FFF2-40B4-BE49-F238E27FC236}">
                  <a16:creationId xmlns:a16="http://schemas.microsoft.com/office/drawing/2014/main" id="{28A8413B-535D-76F6-4C28-5A7D94A2612A}"/>
                </a:ext>
              </a:extLst>
            </p:cNvPr>
            <p:cNvCxnSpPr/>
            <p:nvPr/>
          </p:nvCxnSpPr>
          <p:spPr>
            <a:xfrm>
              <a:off x="2017699" y="3231801"/>
              <a:ext cx="4480888" cy="0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2 23">
              <a:extLst>
                <a:ext uri="{FF2B5EF4-FFF2-40B4-BE49-F238E27FC236}">
                  <a16:creationId xmlns:a16="http://schemas.microsoft.com/office/drawing/2014/main" id="{7D1A204F-6190-3B3C-2F9D-85EF96988F28}"/>
                </a:ext>
              </a:extLst>
            </p:cNvPr>
            <p:cNvCxnSpPr/>
            <p:nvPr/>
          </p:nvCxnSpPr>
          <p:spPr>
            <a:xfrm flipH="1" flipV="1">
              <a:off x="2173232" y="631809"/>
              <a:ext cx="36388" cy="2768818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diritto 24">
              <a:extLst>
                <a:ext uri="{FF2B5EF4-FFF2-40B4-BE49-F238E27FC236}">
                  <a16:creationId xmlns:a16="http://schemas.microsoft.com/office/drawing/2014/main" id="{903A5175-9C11-FF3F-63C2-730572578AFF}"/>
                </a:ext>
              </a:extLst>
            </p:cNvPr>
            <p:cNvCxnSpPr/>
            <p:nvPr/>
          </p:nvCxnSpPr>
          <p:spPr>
            <a:xfrm>
              <a:off x="2196960" y="2160154"/>
              <a:ext cx="3963227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diritto 25">
              <a:extLst>
                <a:ext uri="{FF2B5EF4-FFF2-40B4-BE49-F238E27FC236}">
                  <a16:creationId xmlns:a16="http://schemas.microsoft.com/office/drawing/2014/main" id="{F945BA5C-973F-70FF-E7AA-CECCC02E5573}"/>
                </a:ext>
              </a:extLst>
            </p:cNvPr>
            <p:cNvCxnSpPr/>
            <p:nvPr/>
          </p:nvCxnSpPr>
          <p:spPr>
            <a:xfrm flipV="1">
              <a:off x="2209620" y="2131082"/>
              <a:ext cx="1155613" cy="1100720"/>
            </a:xfrm>
            <a:prstGeom prst="line">
              <a:avLst/>
            </a:prstGeom>
            <a:ln w="635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diritto 26">
              <a:extLst>
                <a:ext uri="{FF2B5EF4-FFF2-40B4-BE49-F238E27FC236}">
                  <a16:creationId xmlns:a16="http://schemas.microsoft.com/office/drawing/2014/main" id="{DA053A0D-E2EC-D576-91FB-38AD31DEC848}"/>
                </a:ext>
              </a:extLst>
            </p:cNvPr>
            <p:cNvCxnSpPr/>
            <p:nvPr/>
          </p:nvCxnSpPr>
          <p:spPr>
            <a:xfrm flipH="1" flipV="1">
              <a:off x="2185495" y="2131082"/>
              <a:ext cx="1179738" cy="1100720"/>
            </a:xfrm>
            <a:prstGeom prst="line">
              <a:avLst/>
            </a:prstGeom>
            <a:ln w="635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diritto 27">
              <a:extLst>
                <a:ext uri="{FF2B5EF4-FFF2-40B4-BE49-F238E27FC236}">
                  <a16:creationId xmlns:a16="http://schemas.microsoft.com/office/drawing/2014/main" id="{43FDD20D-DA5D-A027-A071-7F455B670FC6}"/>
                </a:ext>
              </a:extLst>
            </p:cNvPr>
            <p:cNvCxnSpPr/>
            <p:nvPr/>
          </p:nvCxnSpPr>
          <p:spPr>
            <a:xfrm flipV="1">
              <a:off x="3389358" y="2168646"/>
              <a:ext cx="1155613" cy="1063158"/>
            </a:xfrm>
            <a:prstGeom prst="line">
              <a:avLst/>
            </a:prstGeom>
            <a:ln w="635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diritto 28">
              <a:extLst>
                <a:ext uri="{FF2B5EF4-FFF2-40B4-BE49-F238E27FC236}">
                  <a16:creationId xmlns:a16="http://schemas.microsoft.com/office/drawing/2014/main" id="{A42C6552-64DE-E37B-AFC1-A7E5C3280775}"/>
                </a:ext>
              </a:extLst>
            </p:cNvPr>
            <p:cNvCxnSpPr/>
            <p:nvPr/>
          </p:nvCxnSpPr>
          <p:spPr>
            <a:xfrm flipH="1" flipV="1">
              <a:off x="3375254" y="2160154"/>
              <a:ext cx="1169717" cy="1071650"/>
            </a:xfrm>
            <a:prstGeom prst="line">
              <a:avLst/>
            </a:prstGeom>
            <a:ln w="635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diritto 29">
              <a:extLst>
                <a:ext uri="{FF2B5EF4-FFF2-40B4-BE49-F238E27FC236}">
                  <a16:creationId xmlns:a16="http://schemas.microsoft.com/office/drawing/2014/main" id="{BE4291B3-5F87-DCB2-6364-F5A066E03284}"/>
                </a:ext>
              </a:extLst>
            </p:cNvPr>
            <p:cNvCxnSpPr/>
            <p:nvPr/>
          </p:nvCxnSpPr>
          <p:spPr>
            <a:xfrm flipV="1">
              <a:off x="4566420" y="2131082"/>
              <a:ext cx="1155613" cy="1100720"/>
            </a:xfrm>
            <a:prstGeom prst="line">
              <a:avLst/>
            </a:prstGeom>
            <a:ln w="635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diritto 30">
              <a:extLst>
                <a:ext uri="{FF2B5EF4-FFF2-40B4-BE49-F238E27FC236}">
                  <a16:creationId xmlns:a16="http://schemas.microsoft.com/office/drawing/2014/main" id="{9BC35036-6851-29C2-7E67-EDC473B5CDAF}"/>
                </a:ext>
              </a:extLst>
            </p:cNvPr>
            <p:cNvCxnSpPr/>
            <p:nvPr/>
          </p:nvCxnSpPr>
          <p:spPr>
            <a:xfrm flipH="1" flipV="1">
              <a:off x="4581371" y="2160154"/>
              <a:ext cx="1140663" cy="1071650"/>
            </a:xfrm>
            <a:prstGeom prst="line">
              <a:avLst/>
            </a:prstGeom>
            <a:ln w="635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diritto 31">
              <a:extLst>
                <a:ext uri="{FF2B5EF4-FFF2-40B4-BE49-F238E27FC236}">
                  <a16:creationId xmlns:a16="http://schemas.microsoft.com/office/drawing/2014/main" id="{9E3D6013-495E-A213-F2C7-2CC6DDAF572B}"/>
                </a:ext>
              </a:extLst>
            </p:cNvPr>
            <p:cNvCxnSpPr/>
            <p:nvPr/>
          </p:nvCxnSpPr>
          <p:spPr>
            <a:xfrm>
              <a:off x="2184299" y="1067928"/>
              <a:ext cx="3963227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diritto 32">
              <a:extLst>
                <a:ext uri="{FF2B5EF4-FFF2-40B4-BE49-F238E27FC236}">
                  <a16:creationId xmlns:a16="http://schemas.microsoft.com/office/drawing/2014/main" id="{7F0E8462-0C7A-4F8F-9981-EC870C70A0C5}"/>
                </a:ext>
              </a:extLst>
            </p:cNvPr>
            <p:cNvCxnSpPr/>
            <p:nvPr/>
          </p:nvCxnSpPr>
          <p:spPr>
            <a:xfrm flipV="1">
              <a:off x="2209620" y="1059956"/>
              <a:ext cx="1155613" cy="1100720"/>
            </a:xfrm>
            <a:prstGeom prst="line">
              <a:avLst/>
            </a:prstGeom>
            <a:ln w="635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diritto 33">
              <a:extLst>
                <a:ext uri="{FF2B5EF4-FFF2-40B4-BE49-F238E27FC236}">
                  <a16:creationId xmlns:a16="http://schemas.microsoft.com/office/drawing/2014/main" id="{885912A2-4C05-BE85-1532-83CECEED79D3}"/>
                </a:ext>
              </a:extLst>
            </p:cNvPr>
            <p:cNvCxnSpPr/>
            <p:nvPr/>
          </p:nvCxnSpPr>
          <p:spPr>
            <a:xfrm flipH="1" flipV="1">
              <a:off x="2185495" y="1059956"/>
              <a:ext cx="1179738" cy="1100720"/>
            </a:xfrm>
            <a:prstGeom prst="line">
              <a:avLst/>
            </a:prstGeom>
            <a:ln w="635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diritto 34">
              <a:extLst>
                <a:ext uri="{FF2B5EF4-FFF2-40B4-BE49-F238E27FC236}">
                  <a16:creationId xmlns:a16="http://schemas.microsoft.com/office/drawing/2014/main" id="{B8BA3D80-880A-8060-D231-6A2FA6FDC5FB}"/>
                </a:ext>
              </a:extLst>
            </p:cNvPr>
            <p:cNvCxnSpPr/>
            <p:nvPr/>
          </p:nvCxnSpPr>
          <p:spPr>
            <a:xfrm flipV="1">
              <a:off x="3389358" y="1059956"/>
              <a:ext cx="1155613" cy="1100720"/>
            </a:xfrm>
            <a:prstGeom prst="line">
              <a:avLst/>
            </a:prstGeom>
            <a:ln w="635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diritto 35">
              <a:extLst>
                <a:ext uri="{FF2B5EF4-FFF2-40B4-BE49-F238E27FC236}">
                  <a16:creationId xmlns:a16="http://schemas.microsoft.com/office/drawing/2014/main" id="{3C6BDD38-AD51-D519-8544-4BAD2AA176A7}"/>
                </a:ext>
              </a:extLst>
            </p:cNvPr>
            <p:cNvCxnSpPr/>
            <p:nvPr/>
          </p:nvCxnSpPr>
          <p:spPr>
            <a:xfrm flipH="1" flipV="1">
              <a:off x="3365233" y="1059958"/>
              <a:ext cx="1196987" cy="1084334"/>
            </a:xfrm>
            <a:prstGeom prst="line">
              <a:avLst/>
            </a:prstGeom>
            <a:ln w="635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diritto 36">
              <a:extLst>
                <a:ext uri="{FF2B5EF4-FFF2-40B4-BE49-F238E27FC236}">
                  <a16:creationId xmlns:a16="http://schemas.microsoft.com/office/drawing/2014/main" id="{D89C32CE-1A2B-9BAA-98B1-C96692A08703}"/>
                </a:ext>
              </a:extLst>
            </p:cNvPr>
            <p:cNvCxnSpPr/>
            <p:nvPr/>
          </p:nvCxnSpPr>
          <p:spPr>
            <a:xfrm flipV="1">
              <a:off x="4566420" y="1059956"/>
              <a:ext cx="1155613" cy="1100720"/>
            </a:xfrm>
            <a:prstGeom prst="line">
              <a:avLst/>
            </a:prstGeom>
            <a:ln w="635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diritto 37">
              <a:extLst>
                <a:ext uri="{FF2B5EF4-FFF2-40B4-BE49-F238E27FC236}">
                  <a16:creationId xmlns:a16="http://schemas.microsoft.com/office/drawing/2014/main" id="{94160E81-F291-62F1-4ABE-585BBFDD8251}"/>
                </a:ext>
              </a:extLst>
            </p:cNvPr>
            <p:cNvCxnSpPr/>
            <p:nvPr/>
          </p:nvCxnSpPr>
          <p:spPr>
            <a:xfrm flipH="1" flipV="1">
              <a:off x="4542296" y="1059956"/>
              <a:ext cx="1179738" cy="1100720"/>
            </a:xfrm>
            <a:prstGeom prst="line">
              <a:avLst/>
            </a:prstGeom>
            <a:ln w="6350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diritto 38">
              <a:extLst>
                <a:ext uri="{FF2B5EF4-FFF2-40B4-BE49-F238E27FC236}">
                  <a16:creationId xmlns:a16="http://schemas.microsoft.com/office/drawing/2014/main" id="{21B87931-DC3C-5FAB-2565-7B88BBF4631E}"/>
                </a:ext>
              </a:extLst>
            </p:cNvPr>
            <p:cNvCxnSpPr/>
            <p:nvPr/>
          </p:nvCxnSpPr>
          <p:spPr>
            <a:xfrm flipH="1" flipV="1">
              <a:off x="3365233" y="1059956"/>
              <a:ext cx="24124" cy="2171845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diritto 39">
              <a:extLst>
                <a:ext uri="{FF2B5EF4-FFF2-40B4-BE49-F238E27FC236}">
                  <a16:creationId xmlns:a16="http://schemas.microsoft.com/office/drawing/2014/main" id="{A38D80D2-00EC-9CCA-3564-A3D17FA85A37}"/>
                </a:ext>
              </a:extLst>
            </p:cNvPr>
            <p:cNvCxnSpPr/>
            <p:nvPr/>
          </p:nvCxnSpPr>
          <p:spPr>
            <a:xfrm flipV="1">
              <a:off x="4562220" y="1059954"/>
              <a:ext cx="0" cy="2171847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diritto 40">
              <a:extLst>
                <a:ext uri="{FF2B5EF4-FFF2-40B4-BE49-F238E27FC236}">
                  <a16:creationId xmlns:a16="http://schemas.microsoft.com/office/drawing/2014/main" id="{7226DD77-B332-E4DE-37AE-74B65C012696}"/>
                </a:ext>
              </a:extLst>
            </p:cNvPr>
            <p:cNvCxnSpPr/>
            <p:nvPr/>
          </p:nvCxnSpPr>
          <p:spPr>
            <a:xfrm flipV="1">
              <a:off x="5700947" y="1059954"/>
              <a:ext cx="0" cy="2171847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CasellaDiTesto 41">
              <a:extLst>
                <a:ext uri="{FF2B5EF4-FFF2-40B4-BE49-F238E27FC236}">
                  <a16:creationId xmlns:a16="http://schemas.microsoft.com/office/drawing/2014/main" id="{8A0026C3-262A-8DE2-E71E-8EA87A537C1B}"/>
                </a:ext>
              </a:extLst>
            </p:cNvPr>
            <p:cNvSpPr txBox="1"/>
            <p:nvPr/>
          </p:nvSpPr>
          <p:spPr>
            <a:xfrm>
              <a:off x="6368513" y="3193771"/>
              <a:ext cx="2411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>
                  <a:solidFill>
                    <a:srgbClr val="002060"/>
                  </a:solidFill>
                  <a:cs typeface="Biome" panose="020B0502040204020203" pitchFamily="34" charset="0"/>
                </a:rPr>
                <a:t>x</a:t>
              </a:r>
              <a:endParaRPr lang="en-GB" sz="1400" dirty="0">
                <a:solidFill>
                  <a:srgbClr val="002060"/>
                </a:solidFill>
                <a:cs typeface="Biome" panose="020B0502040204020203" pitchFamily="34" charset="0"/>
              </a:endParaRPr>
            </a:p>
          </p:txBody>
        </p:sp>
        <p:sp>
          <p:nvSpPr>
            <p:cNvPr id="43" name="CasellaDiTesto 42">
              <a:extLst>
                <a:ext uri="{FF2B5EF4-FFF2-40B4-BE49-F238E27FC236}">
                  <a16:creationId xmlns:a16="http://schemas.microsoft.com/office/drawing/2014/main" id="{CCF5ADF3-1688-B4E8-A76F-BAE8B786329A}"/>
                </a:ext>
              </a:extLst>
            </p:cNvPr>
            <p:cNvSpPr txBox="1"/>
            <p:nvPr/>
          </p:nvSpPr>
          <p:spPr>
            <a:xfrm>
              <a:off x="1941618" y="475833"/>
              <a:ext cx="2411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>
                  <a:solidFill>
                    <a:srgbClr val="002060"/>
                  </a:solidFill>
                  <a:cs typeface="Biome" panose="020B0502040204020203" pitchFamily="34" charset="0"/>
                </a:rPr>
                <a:t>t</a:t>
              </a:r>
              <a:endParaRPr lang="en-GB" sz="1400" dirty="0">
                <a:solidFill>
                  <a:srgbClr val="002060"/>
                </a:solidFill>
                <a:cs typeface="Biome" panose="020B0502040204020203" pitchFamily="34" charset="0"/>
              </a:endParaRPr>
            </a:p>
          </p:txBody>
        </p:sp>
        <p:sp>
          <p:nvSpPr>
            <p:cNvPr id="44" name="CasellaDiTesto 43">
              <a:extLst>
                <a:ext uri="{FF2B5EF4-FFF2-40B4-BE49-F238E27FC236}">
                  <a16:creationId xmlns:a16="http://schemas.microsoft.com/office/drawing/2014/main" id="{F446CEBB-2E46-D6F1-9D00-F1AD29CD5B24}"/>
                </a:ext>
              </a:extLst>
            </p:cNvPr>
            <p:cNvSpPr txBox="1"/>
            <p:nvPr/>
          </p:nvSpPr>
          <p:spPr>
            <a:xfrm>
              <a:off x="3652621" y="3361896"/>
              <a:ext cx="7520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>
                  <a:solidFill>
                    <a:srgbClr val="002060"/>
                  </a:solidFill>
                  <a:cs typeface="Biome" panose="020B0502040204020203" pitchFamily="34" charset="0"/>
                </a:rPr>
                <a:t>∆x</a:t>
              </a:r>
              <a:endParaRPr lang="en-GB" sz="1400" dirty="0">
                <a:solidFill>
                  <a:srgbClr val="002060"/>
                </a:solidFill>
                <a:cs typeface="Biome" panose="020B0502040204020203" pitchFamily="34" charset="0"/>
              </a:endParaRPr>
            </a:p>
          </p:txBody>
        </p:sp>
        <p:sp>
          <p:nvSpPr>
            <p:cNvPr id="45" name="CasellaDiTesto 44">
              <a:extLst>
                <a:ext uri="{FF2B5EF4-FFF2-40B4-BE49-F238E27FC236}">
                  <a16:creationId xmlns:a16="http://schemas.microsoft.com/office/drawing/2014/main" id="{E848E89D-DDCC-4EFB-C0C1-5663FBE7879B}"/>
                </a:ext>
              </a:extLst>
            </p:cNvPr>
            <p:cNvSpPr txBox="1"/>
            <p:nvPr/>
          </p:nvSpPr>
          <p:spPr>
            <a:xfrm>
              <a:off x="1413583" y="2032931"/>
              <a:ext cx="9305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>
                  <a:solidFill>
                    <a:srgbClr val="002060"/>
                  </a:solidFill>
                  <a:cs typeface="Biome" panose="020B0502040204020203" pitchFamily="34" charset="0"/>
                </a:rPr>
                <a:t>t=∆t</a:t>
              </a:r>
              <a:endParaRPr lang="en-GB" sz="1400" dirty="0">
                <a:solidFill>
                  <a:srgbClr val="002060"/>
                </a:solidFill>
                <a:cs typeface="Biome" panose="020B0502040204020203" pitchFamily="34" charset="0"/>
              </a:endParaRPr>
            </a:p>
          </p:txBody>
        </p:sp>
        <p:sp>
          <p:nvSpPr>
            <p:cNvPr id="46" name="CasellaDiTesto 45">
              <a:extLst>
                <a:ext uri="{FF2B5EF4-FFF2-40B4-BE49-F238E27FC236}">
                  <a16:creationId xmlns:a16="http://schemas.microsoft.com/office/drawing/2014/main" id="{4DA1C33D-BD40-AA79-2EF5-7BDF34351F4D}"/>
                </a:ext>
              </a:extLst>
            </p:cNvPr>
            <p:cNvSpPr txBox="1"/>
            <p:nvPr/>
          </p:nvSpPr>
          <p:spPr>
            <a:xfrm>
              <a:off x="1311364" y="935032"/>
              <a:ext cx="10759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>
                  <a:solidFill>
                    <a:srgbClr val="002060"/>
                  </a:solidFill>
                  <a:cs typeface="Biome" panose="020B0502040204020203" pitchFamily="34" charset="0"/>
                </a:rPr>
                <a:t>t=2∆t</a:t>
              </a:r>
              <a:endParaRPr lang="en-GB" sz="1400" dirty="0">
                <a:solidFill>
                  <a:srgbClr val="002060"/>
                </a:solidFill>
                <a:cs typeface="Biome" panose="020B0502040204020203" pitchFamily="34" charset="0"/>
              </a:endParaRPr>
            </a:p>
          </p:txBody>
        </p:sp>
        <p:sp>
          <p:nvSpPr>
            <p:cNvPr id="47" name="CasellaDiTesto 46">
              <a:extLst>
                <a:ext uri="{FF2B5EF4-FFF2-40B4-BE49-F238E27FC236}">
                  <a16:creationId xmlns:a16="http://schemas.microsoft.com/office/drawing/2014/main" id="{B024DA45-EC34-D27C-8F18-2A19699668B0}"/>
                </a:ext>
              </a:extLst>
            </p:cNvPr>
            <p:cNvSpPr txBox="1"/>
            <p:nvPr/>
          </p:nvSpPr>
          <p:spPr>
            <a:xfrm>
              <a:off x="1387507" y="2997283"/>
              <a:ext cx="9305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>
                  <a:solidFill>
                    <a:srgbClr val="002060"/>
                  </a:solidFill>
                  <a:cs typeface="Biome" panose="020B0502040204020203" pitchFamily="34" charset="0"/>
                </a:rPr>
                <a:t>t=0</a:t>
              </a:r>
              <a:endParaRPr lang="en-GB" sz="1400" dirty="0">
                <a:solidFill>
                  <a:srgbClr val="002060"/>
                </a:solidFill>
                <a:cs typeface="Biome" panose="020B0502040204020203" pitchFamily="34" charset="0"/>
              </a:endParaRPr>
            </a:p>
          </p:txBody>
        </p:sp>
        <p:cxnSp>
          <p:nvCxnSpPr>
            <p:cNvPr id="48" name="Connettore diritto 47">
              <a:extLst>
                <a:ext uri="{FF2B5EF4-FFF2-40B4-BE49-F238E27FC236}">
                  <a16:creationId xmlns:a16="http://schemas.microsoft.com/office/drawing/2014/main" id="{1FE15E1E-A768-2873-FDC5-C18142BE4C6D}"/>
                </a:ext>
              </a:extLst>
            </p:cNvPr>
            <p:cNvCxnSpPr/>
            <p:nvPr/>
          </p:nvCxnSpPr>
          <p:spPr>
            <a:xfrm>
              <a:off x="3389358" y="3419127"/>
              <a:ext cx="1152938" cy="0"/>
            </a:xfrm>
            <a:prstGeom prst="line">
              <a:avLst/>
            </a:prstGeom>
            <a:ln w="63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diritto 48">
              <a:extLst>
                <a:ext uri="{FF2B5EF4-FFF2-40B4-BE49-F238E27FC236}">
                  <a16:creationId xmlns:a16="http://schemas.microsoft.com/office/drawing/2014/main" id="{7D792853-5531-31D2-56DA-D406C606C2B9}"/>
                </a:ext>
              </a:extLst>
            </p:cNvPr>
            <p:cNvCxnSpPr/>
            <p:nvPr/>
          </p:nvCxnSpPr>
          <p:spPr>
            <a:xfrm>
              <a:off x="3358902" y="3385134"/>
              <a:ext cx="51024" cy="65647"/>
            </a:xfrm>
            <a:prstGeom prst="line">
              <a:avLst/>
            </a:prstGeom>
            <a:ln w="63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diritto 49">
              <a:extLst>
                <a:ext uri="{FF2B5EF4-FFF2-40B4-BE49-F238E27FC236}">
                  <a16:creationId xmlns:a16="http://schemas.microsoft.com/office/drawing/2014/main" id="{A3394667-1385-2A05-1739-A05169F33111}"/>
                </a:ext>
              </a:extLst>
            </p:cNvPr>
            <p:cNvCxnSpPr/>
            <p:nvPr/>
          </p:nvCxnSpPr>
          <p:spPr>
            <a:xfrm>
              <a:off x="4513618" y="3385134"/>
              <a:ext cx="51024" cy="65647"/>
            </a:xfrm>
            <a:prstGeom prst="line">
              <a:avLst/>
            </a:prstGeom>
            <a:ln w="63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CasellaDiTesto 50">
              <a:extLst>
                <a:ext uri="{FF2B5EF4-FFF2-40B4-BE49-F238E27FC236}">
                  <a16:creationId xmlns:a16="http://schemas.microsoft.com/office/drawing/2014/main" id="{B3F0B9D4-4304-3E3B-1C4C-477270D1AC95}"/>
                </a:ext>
              </a:extLst>
            </p:cNvPr>
            <p:cNvSpPr txBox="1"/>
            <p:nvPr/>
          </p:nvSpPr>
          <p:spPr>
            <a:xfrm>
              <a:off x="3777296" y="2253246"/>
              <a:ext cx="7363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>
                  <a:solidFill>
                    <a:srgbClr val="002060"/>
                  </a:solidFill>
                  <a:cs typeface="Biome" panose="020B0502040204020203" pitchFamily="34" charset="0"/>
                </a:rPr>
                <a:t>C</a:t>
              </a:r>
              <a:r>
                <a:rPr lang="it-IT" sz="1400" baseline="-25000" dirty="0">
                  <a:solidFill>
                    <a:srgbClr val="002060"/>
                  </a:solidFill>
                  <a:cs typeface="Biome" panose="020B0502040204020203" pitchFamily="34" charset="0"/>
                </a:rPr>
                <a:t>+</a:t>
              </a:r>
              <a:endParaRPr lang="en-GB" sz="1400" baseline="-25000" dirty="0">
                <a:solidFill>
                  <a:srgbClr val="002060"/>
                </a:solidFill>
                <a:cs typeface="Biome" panose="020B0502040204020203" pitchFamily="34" charset="0"/>
              </a:endParaRPr>
            </a:p>
          </p:txBody>
        </p:sp>
        <p:sp>
          <p:nvSpPr>
            <p:cNvPr id="52" name="CasellaDiTesto 51">
              <a:extLst>
                <a:ext uri="{FF2B5EF4-FFF2-40B4-BE49-F238E27FC236}">
                  <a16:creationId xmlns:a16="http://schemas.microsoft.com/office/drawing/2014/main" id="{981D63D2-BA41-0551-6C8E-5E5EE88D2817}"/>
                </a:ext>
              </a:extLst>
            </p:cNvPr>
            <p:cNvSpPr txBox="1"/>
            <p:nvPr/>
          </p:nvSpPr>
          <p:spPr>
            <a:xfrm>
              <a:off x="3354678" y="2260832"/>
              <a:ext cx="73632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dirty="0">
                  <a:solidFill>
                    <a:srgbClr val="002060"/>
                  </a:solidFill>
                  <a:cs typeface="Biome" panose="020B0502040204020203" pitchFamily="34" charset="0"/>
                </a:rPr>
                <a:t>C</a:t>
              </a:r>
              <a:r>
                <a:rPr lang="it-IT" sz="1400" baseline="-25000" dirty="0">
                  <a:solidFill>
                    <a:srgbClr val="002060"/>
                  </a:solidFill>
                  <a:cs typeface="Biome" panose="020B0502040204020203" pitchFamily="34" charset="0"/>
                </a:rPr>
                <a:t>-</a:t>
              </a:r>
              <a:endParaRPr lang="en-GB" sz="1400" baseline="-25000" dirty="0">
                <a:solidFill>
                  <a:srgbClr val="002060"/>
                </a:solidFill>
                <a:cs typeface="Biome" panose="020B0502040204020203" pitchFamily="34" charset="0"/>
              </a:endParaRPr>
            </a:p>
          </p:txBody>
        </p:sp>
        <p:sp>
          <p:nvSpPr>
            <p:cNvPr id="11" name="Ovale 10">
              <a:extLst>
                <a:ext uri="{FF2B5EF4-FFF2-40B4-BE49-F238E27FC236}">
                  <a16:creationId xmlns:a16="http://schemas.microsoft.com/office/drawing/2014/main" id="{6455F875-1EA8-36A5-7248-1B061A0ED391}"/>
                </a:ext>
              </a:extLst>
            </p:cNvPr>
            <p:cNvSpPr/>
            <p:nvPr/>
          </p:nvSpPr>
          <p:spPr>
            <a:xfrm>
              <a:off x="2113038" y="3130691"/>
              <a:ext cx="190977" cy="190977"/>
            </a:xfrm>
            <a:prstGeom prst="ellipse">
              <a:avLst/>
            </a:prstGeom>
            <a:solidFill>
              <a:srgbClr val="74D6AE"/>
            </a:solidFill>
            <a:ln>
              <a:solidFill>
                <a:srgbClr val="74D6AE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vale 11">
              <a:extLst>
                <a:ext uri="{FF2B5EF4-FFF2-40B4-BE49-F238E27FC236}">
                  <a16:creationId xmlns:a16="http://schemas.microsoft.com/office/drawing/2014/main" id="{FCD531C0-028A-3BD1-C984-B06DC044171D}"/>
                </a:ext>
              </a:extLst>
            </p:cNvPr>
            <p:cNvSpPr/>
            <p:nvPr/>
          </p:nvSpPr>
          <p:spPr>
            <a:xfrm>
              <a:off x="3296576" y="3120697"/>
              <a:ext cx="190977" cy="190977"/>
            </a:xfrm>
            <a:prstGeom prst="ellipse">
              <a:avLst/>
            </a:prstGeom>
            <a:solidFill>
              <a:srgbClr val="74D6AE"/>
            </a:solidFill>
            <a:ln>
              <a:solidFill>
                <a:srgbClr val="74D6AE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e 12">
              <a:extLst>
                <a:ext uri="{FF2B5EF4-FFF2-40B4-BE49-F238E27FC236}">
                  <a16:creationId xmlns:a16="http://schemas.microsoft.com/office/drawing/2014/main" id="{9A6322EE-19A7-4F5F-EF14-B96E2F542808}"/>
                </a:ext>
              </a:extLst>
            </p:cNvPr>
            <p:cNvSpPr/>
            <p:nvPr/>
          </p:nvSpPr>
          <p:spPr>
            <a:xfrm>
              <a:off x="4451897" y="3120697"/>
              <a:ext cx="190977" cy="190977"/>
            </a:xfrm>
            <a:prstGeom prst="ellipse">
              <a:avLst/>
            </a:prstGeom>
            <a:solidFill>
              <a:srgbClr val="74D6AE"/>
            </a:solidFill>
            <a:ln>
              <a:solidFill>
                <a:srgbClr val="74D6AE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e 13">
              <a:extLst>
                <a:ext uri="{FF2B5EF4-FFF2-40B4-BE49-F238E27FC236}">
                  <a16:creationId xmlns:a16="http://schemas.microsoft.com/office/drawing/2014/main" id="{B6900EDB-733E-9F2E-989C-71806E5B2BAD}"/>
                </a:ext>
              </a:extLst>
            </p:cNvPr>
            <p:cNvSpPr/>
            <p:nvPr/>
          </p:nvSpPr>
          <p:spPr>
            <a:xfrm>
              <a:off x="5604488" y="3120697"/>
              <a:ext cx="190977" cy="190977"/>
            </a:xfrm>
            <a:prstGeom prst="ellipse">
              <a:avLst/>
            </a:prstGeom>
            <a:solidFill>
              <a:srgbClr val="74D6AE"/>
            </a:solidFill>
            <a:ln>
              <a:solidFill>
                <a:srgbClr val="74D6AE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e 14">
              <a:extLst>
                <a:ext uri="{FF2B5EF4-FFF2-40B4-BE49-F238E27FC236}">
                  <a16:creationId xmlns:a16="http://schemas.microsoft.com/office/drawing/2014/main" id="{183D8BE7-AB56-E3D8-8EC1-37FAA0760297}"/>
                </a:ext>
              </a:extLst>
            </p:cNvPr>
            <p:cNvSpPr/>
            <p:nvPr/>
          </p:nvSpPr>
          <p:spPr>
            <a:xfrm>
              <a:off x="2085453" y="2064677"/>
              <a:ext cx="190977" cy="190977"/>
            </a:xfrm>
            <a:prstGeom prst="ellipse">
              <a:avLst/>
            </a:prstGeom>
            <a:noFill/>
            <a:ln w="28575">
              <a:solidFill>
                <a:srgbClr val="74D6AE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e 15">
              <a:extLst>
                <a:ext uri="{FF2B5EF4-FFF2-40B4-BE49-F238E27FC236}">
                  <a16:creationId xmlns:a16="http://schemas.microsoft.com/office/drawing/2014/main" id="{2D53A16A-114F-7F23-87FE-81117D3EE850}"/>
                </a:ext>
              </a:extLst>
            </p:cNvPr>
            <p:cNvSpPr/>
            <p:nvPr/>
          </p:nvSpPr>
          <p:spPr>
            <a:xfrm>
              <a:off x="2085453" y="975396"/>
              <a:ext cx="190977" cy="190977"/>
            </a:xfrm>
            <a:prstGeom prst="ellipse">
              <a:avLst/>
            </a:prstGeom>
            <a:noFill/>
            <a:ln w="28575">
              <a:solidFill>
                <a:srgbClr val="74D6AE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e 16">
              <a:extLst>
                <a:ext uri="{FF2B5EF4-FFF2-40B4-BE49-F238E27FC236}">
                  <a16:creationId xmlns:a16="http://schemas.microsoft.com/office/drawing/2014/main" id="{82DD0E01-D6C8-09D0-9A4C-5858AAE6CC4E}"/>
                </a:ext>
              </a:extLst>
            </p:cNvPr>
            <p:cNvSpPr/>
            <p:nvPr/>
          </p:nvSpPr>
          <p:spPr>
            <a:xfrm>
              <a:off x="3283909" y="2066763"/>
              <a:ext cx="190977" cy="190977"/>
            </a:xfrm>
            <a:prstGeom prst="ellipse">
              <a:avLst/>
            </a:prstGeom>
            <a:noFill/>
            <a:ln w="28575">
              <a:solidFill>
                <a:srgbClr val="74D6AE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e 17">
              <a:extLst>
                <a:ext uri="{FF2B5EF4-FFF2-40B4-BE49-F238E27FC236}">
                  <a16:creationId xmlns:a16="http://schemas.microsoft.com/office/drawing/2014/main" id="{467914C0-F8D3-CCD7-53DD-1B60D42C9F84}"/>
                </a:ext>
              </a:extLst>
            </p:cNvPr>
            <p:cNvSpPr/>
            <p:nvPr/>
          </p:nvSpPr>
          <p:spPr>
            <a:xfrm>
              <a:off x="4467703" y="2066763"/>
              <a:ext cx="190977" cy="190977"/>
            </a:xfrm>
            <a:prstGeom prst="ellipse">
              <a:avLst/>
            </a:prstGeom>
            <a:noFill/>
            <a:ln w="28575">
              <a:solidFill>
                <a:srgbClr val="74D6AE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e 18">
              <a:extLst>
                <a:ext uri="{FF2B5EF4-FFF2-40B4-BE49-F238E27FC236}">
                  <a16:creationId xmlns:a16="http://schemas.microsoft.com/office/drawing/2014/main" id="{7D394D81-55BE-3B36-46FF-603DD8DDAE03}"/>
                </a:ext>
              </a:extLst>
            </p:cNvPr>
            <p:cNvSpPr/>
            <p:nvPr/>
          </p:nvSpPr>
          <p:spPr>
            <a:xfrm>
              <a:off x="5600672" y="2066763"/>
              <a:ext cx="190977" cy="190977"/>
            </a:xfrm>
            <a:prstGeom prst="ellipse">
              <a:avLst/>
            </a:prstGeom>
            <a:noFill/>
            <a:ln w="28575">
              <a:solidFill>
                <a:srgbClr val="74D6AE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e 19">
              <a:extLst>
                <a:ext uri="{FF2B5EF4-FFF2-40B4-BE49-F238E27FC236}">
                  <a16:creationId xmlns:a16="http://schemas.microsoft.com/office/drawing/2014/main" id="{A5AF7EAE-DE10-8CF3-9F44-2EAD70A1EA31}"/>
                </a:ext>
              </a:extLst>
            </p:cNvPr>
            <p:cNvSpPr/>
            <p:nvPr/>
          </p:nvSpPr>
          <p:spPr>
            <a:xfrm>
              <a:off x="3283909" y="975332"/>
              <a:ext cx="190977" cy="190977"/>
            </a:xfrm>
            <a:prstGeom prst="ellipse">
              <a:avLst/>
            </a:prstGeom>
            <a:noFill/>
            <a:ln w="28575">
              <a:solidFill>
                <a:srgbClr val="74D6AE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e 20">
              <a:extLst>
                <a:ext uri="{FF2B5EF4-FFF2-40B4-BE49-F238E27FC236}">
                  <a16:creationId xmlns:a16="http://schemas.microsoft.com/office/drawing/2014/main" id="{80CD9CE3-BA73-BD40-F78B-CDBA2D220ED8}"/>
                </a:ext>
              </a:extLst>
            </p:cNvPr>
            <p:cNvSpPr/>
            <p:nvPr/>
          </p:nvSpPr>
          <p:spPr>
            <a:xfrm>
              <a:off x="4467703" y="975332"/>
              <a:ext cx="190977" cy="190977"/>
            </a:xfrm>
            <a:prstGeom prst="ellipse">
              <a:avLst/>
            </a:prstGeom>
            <a:noFill/>
            <a:ln w="28575">
              <a:solidFill>
                <a:srgbClr val="74D6AE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e 21">
              <a:extLst>
                <a:ext uri="{FF2B5EF4-FFF2-40B4-BE49-F238E27FC236}">
                  <a16:creationId xmlns:a16="http://schemas.microsoft.com/office/drawing/2014/main" id="{05B95D36-A3E3-4900-0FFD-36D6E7774C25}"/>
                </a:ext>
              </a:extLst>
            </p:cNvPr>
            <p:cNvSpPr/>
            <p:nvPr/>
          </p:nvSpPr>
          <p:spPr>
            <a:xfrm>
              <a:off x="5600672" y="975332"/>
              <a:ext cx="190977" cy="190977"/>
            </a:xfrm>
            <a:prstGeom prst="ellipse">
              <a:avLst/>
            </a:prstGeom>
            <a:noFill/>
            <a:ln w="28575">
              <a:solidFill>
                <a:srgbClr val="74D6AE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5" name="Rettangolo 54">
            <a:extLst>
              <a:ext uri="{FF2B5EF4-FFF2-40B4-BE49-F238E27FC236}">
                <a16:creationId xmlns:a16="http://schemas.microsoft.com/office/drawing/2014/main" id="{996EE567-2983-88C4-B9D3-01BD1114D3A6}"/>
              </a:ext>
            </a:extLst>
          </p:cNvPr>
          <p:cNvSpPr/>
          <p:nvPr/>
        </p:nvSpPr>
        <p:spPr>
          <a:xfrm>
            <a:off x="4963717" y="2106005"/>
            <a:ext cx="2125822" cy="326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ts val="1800"/>
              </a:lnSpc>
              <a:spcAft>
                <a:spcPts val="800"/>
              </a:spcAft>
            </a:pPr>
            <a:r>
              <a:rPr lang="en-GB" b="1" dirty="0" err="1">
                <a:solidFill>
                  <a:srgbClr val="164194"/>
                </a:solidFill>
                <a:ea typeface="Times New Roman" panose="02020603050405020304" pitchFamily="18" charset="0"/>
              </a:rPr>
              <a:t>MoC</a:t>
            </a:r>
            <a:r>
              <a:rPr lang="en-GB" b="1" dirty="0">
                <a:solidFill>
                  <a:srgbClr val="164194"/>
                </a:solidFill>
                <a:ea typeface="Times New Roman" panose="02020603050405020304" pitchFamily="18" charset="0"/>
              </a:rPr>
              <a:t> calculation grid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CasellaDiTesto 56">
                <a:extLst>
                  <a:ext uri="{FF2B5EF4-FFF2-40B4-BE49-F238E27FC236}">
                    <a16:creationId xmlns:a16="http://schemas.microsoft.com/office/drawing/2014/main" id="{7D2FF0CF-AF99-1BA8-1D0E-796DB3E4319A}"/>
                  </a:ext>
                </a:extLst>
              </p:cNvPr>
              <p:cNvSpPr txBox="1"/>
              <p:nvPr/>
            </p:nvSpPr>
            <p:spPr>
              <a:xfrm>
                <a:off x="6203789" y="2579383"/>
                <a:ext cx="4957998" cy="4965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it-IT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t-IT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dx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it-IT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dt</m:t>
                        </m:r>
                      </m:den>
                    </m:f>
                    <m:r>
                      <a:rPr lang="it-IT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=±</m:t>
                    </m:r>
                    <m:r>
                      <m:rPr>
                        <m:sty m:val="p"/>
                      </m:rPr>
                      <a:rPr lang="it-IT" i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it-IT" dirty="0"/>
                  <a:t>     </a:t>
                </a:r>
                <a:r>
                  <a:rPr lang="it-IT" sz="1400" dirty="0">
                    <a:solidFill>
                      <a:srgbClr val="002060"/>
                    </a:solidFill>
                  </a:rPr>
                  <a:t>(a = </a:t>
                </a:r>
                <a:r>
                  <a:rPr lang="it-IT" sz="1400" dirty="0" err="1">
                    <a:solidFill>
                      <a:srgbClr val="002060"/>
                    </a:solidFill>
                  </a:rPr>
                  <a:t>wave</a:t>
                </a:r>
                <a:r>
                  <a:rPr lang="it-IT" sz="1400" dirty="0">
                    <a:solidFill>
                      <a:srgbClr val="002060"/>
                    </a:solidFill>
                  </a:rPr>
                  <a:t> speed in </a:t>
                </a:r>
                <a:r>
                  <a:rPr lang="it-IT" sz="1400" dirty="0" err="1">
                    <a:solidFill>
                      <a:srgbClr val="002060"/>
                    </a:solidFill>
                  </a:rPr>
                  <a:t>circular</a:t>
                </a:r>
                <a:r>
                  <a:rPr lang="it-IT" sz="1400" dirty="0">
                    <a:solidFill>
                      <a:srgbClr val="002060"/>
                    </a:solidFill>
                  </a:rPr>
                  <a:t> </a:t>
                </a:r>
                <a:r>
                  <a:rPr lang="it-IT" sz="1400" dirty="0" err="1">
                    <a:solidFill>
                      <a:srgbClr val="002060"/>
                    </a:solidFill>
                  </a:rPr>
                  <a:t>pipes</a:t>
                </a:r>
                <a:r>
                  <a:rPr lang="it-IT" sz="1400" dirty="0">
                    <a:solidFill>
                      <a:srgbClr val="002060"/>
                    </a:solidFill>
                  </a:rPr>
                  <a:t>)</a:t>
                </a:r>
                <a:r>
                  <a:rPr lang="it-IT" dirty="0">
                    <a:solidFill>
                      <a:srgbClr val="00206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7" name="CasellaDiTesto 56">
                <a:extLst>
                  <a:ext uri="{FF2B5EF4-FFF2-40B4-BE49-F238E27FC236}">
                    <a16:creationId xmlns:a16="http://schemas.microsoft.com/office/drawing/2014/main" id="{7D2FF0CF-AF99-1BA8-1D0E-796DB3E43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3789" y="2579383"/>
                <a:ext cx="4957998" cy="496546"/>
              </a:xfrm>
              <a:prstGeom prst="rect">
                <a:avLst/>
              </a:prstGeom>
              <a:blipFill>
                <a:blip r:embed="rId2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ttangolo 57">
            <a:extLst>
              <a:ext uri="{FF2B5EF4-FFF2-40B4-BE49-F238E27FC236}">
                <a16:creationId xmlns:a16="http://schemas.microsoft.com/office/drawing/2014/main" id="{F5EF2860-0AFF-5A9F-00F2-55E649A1702A}"/>
              </a:ext>
            </a:extLst>
          </p:cNvPr>
          <p:cNvSpPr/>
          <p:nvPr/>
        </p:nvSpPr>
        <p:spPr>
          <a:xfrm>
            <a:off x="200618" y="835496"/>
            <a:ext cx="473507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ts val="1800"/>
              </a:lnSpc>
              <a:spcAft>
                <a:spcPts val="800"/>
              </a:spcAft>
            </a:pPr>
            <a:r>
              <a:rPr lang="en-GB" sz="1600" dirty="0">
                <a:solidFill>
                  <a:srgbClr val="164194"/>
                </a:solidFill>
                <a:ea typeface="Times New Roman" panose="02020603050405020304" pitchFamily="18" charset="0"/>
              </a:rPr>
              <a:t>Transient flows are governed by the continuity and momentum partial differential equations (</a:t>
            </a:r>
            <a:r>
              <a:rPr lang="en-GB" sz="1600" b="1" dirty="0">
                <a:solidFill>
                  <a:srgbClr val="164194"/>
                </a:solidFill>
                <a:ea typeface="Times New Roman" panose="02020603050405020304" pitchFamily="18" charset="0"/>
              </a:rPr>
              <a:t>PDE</a:t>
            </a:r>
            <a:r>
              <a:rPr lang="en-GB" sz="1600" dirty="0">
                <a:solidFill>
                  <a:srgbClr val="164194"/>
                </a:solidFill>
                <a:ea typeface="Times New Roman" panose="02020603050405020304" pitchFamily="18" charset="0"/>
              </a:rPr>
              <a:t>)</a:t>
            </a:r>
            <a:endParaRPr lang="en-US" sz="1600" dirty="0">
              <a:solidFill>
                <a:srgbClr val="164194"/>
              </a:solidFill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CasellaDiTesto 59">
                <a:extLst>
                  <a:ext uri="{FF2B5EF4-FFF2-40B4-BE49-F238E27FC236}">
                    <a16:creationId xmlns:a16="http://schemas.microsoft.com/office/drawing/2014/main" id="{ED12DA5C-E832-3CD2-4633-D55F9A2013CC}"/>
                  </a:ext>
                </a:extLst>
              </p:cNvPr>
              <p:cNvSpPr txBox="1"/>
              <p:nvPr/>
            </p:nvSpPr>
            <p:spPr>
              <a:xfrm>
                <a:off x="5086438" y="562823"/>
                <a:ext cx="1880381" cy="567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1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it-IT" sz="1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1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it-IT" sz="1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den>
                      </m:f>
                      <m:r>
                        <a:rPr lang="it-IT" sz="14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it-IT" sz="1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it-IT" sz="1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it-IT" sz="14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p>
                              <m:r>
                                <a:rPr lang="it-IT" sz="140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a:rPr lang="it-IT" sz="1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gA</m:t>
                          </m:r>
                        </m:den>
                      </m:f>
                      <m:f>
                        <m:fPr>
                          <m:ctrlPr>
                            <a:rPr lang="it-IT" sz="1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14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it-IT" sz="1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1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it-IT" sz="1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den>
                      </m:f>
                      <m:r>
                        <a:rPr lang="it-IT" sz="14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it-IT" sz="1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0" name="CasellaDiTesto 59">
                <a:extLst>
                  <a:ext uri="{FF2B5EF4-FFF2-40B4-BE49-F238E27FC236}">
                    <a16:creationId xmlns:a16="http://schemas.microsoft.com/office/drawing/2014/main" id="{ED12DA5C-E832-3CD2-4633-D55F9A2013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6438" y="562823"/>
                <a:ext cx="1880381" cy="5678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asellaDiTesto 61">
                <a:extLst>
                  <a:ext uri="{FF2B5EF4-FFF2-40B4-BE49-F238E27FC236}">
                    <a16:creationId xmlns:a16="http://schemas.microsoft.com/office/drawing/2014/main" id="{22E5C0B9-641F-813D-E895-68A30BB33379}"/>
                  </a:ext>
                </a:extLst>
              </p:cNvPr>
              <p:cNvSpPr txBox="1"/>
              <p:nvPr/>
            </p:nvSpPr>
            <p:spPr>
              <a:xfrm>
                <a:off x="4980550" y="1154784"/>
                <a:ext cx="2074125" cy="5017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14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it-IT" sz="14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14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it-IT" sz="14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den>
                      </m:f>
                      <m:r>
                        <a:rPr lang="it-IT" sz="140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it-IT" sz="140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gA</m:t>
                      </m:r>
                      <m:f>
                        <m:fPr>
                          <m:ctrlPr>
                            <a:rPr lang="it-IT" sz="1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14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it-IT" sz="1400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14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it-IT" sz="14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den>
                      </m:f>
                      <m:r>
                        <a:rPr lang="it-IT" sz="140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it-IT" sz="140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RQ</m:t>
                      </m:r>
                      <m:d>
                        <m:dPr>
                          <m:begChr m:val="|"/>
                          <m:endChr m:val="|"/>
                          <m:ctrlPr>
                            <a:rPr lang="it-IT" sz="1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it-IT" sz="1400" i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Q</m:t>
                          </m:r>
                        </m:e>
                      </m:d>
                      <m:r>
                        <a:rPr lang="it-IT" sz="1400" i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it-IT" sz="1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2" name="CasellaDiTesto 61">
                <a:extLst>
                  <a:ext uri="{FF2B5EF4-FFF2-40B4-BE49-F238E27FC236}">
                    <a16:creationId xmlns:a16="http://schemas.microsoft.com/office/drawing/2014/main" id="{22E5C0B9-641F-813D-E895-68A30BB333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550" y="1154784"/>
                <a:ext cx="2074125" cy="501740"/>
              </a:xfrm>
              <a:prstGeom prst="rect">
                <a:avLst/>
              </a:prstGeom>
              <a:blipFill>
                <a:blip r:embed="rId4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ttangolo 63">
            <a:extLst>
              <a:ext uri="{FF2B5EF4-FFF2-40B4-BE49-F238E27FC236}">
                <a16:creationId xmlns:a16="http://schemas.microsoft.com/office/drawing/2014/main" id="{D6170E49-F377-ECD6-CF88-5801373E7B08}"/>
              </a:ext>
            </a:extLst>
          </p:cNvPr>
          <p:cNvSpPr/>
          <p:nvPr/>
        </p:nvSpPr>
        <p:spPr>
          <a:xfrm>
            <a:off x="7117560" y="848467"/>
            <a:ext cx="45553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ts val="1800"/>
              </a:lnSpc>
              <a:spcAft>
                <a:spcPts val="800"/>
              </a:spcAft>
            </a:pPr>
            <a:r>
              <a:rPr lang="en-GB" sz="1600" dirty="0">
                <a:solidFill>
                  <a:srgbClr val="164194"/>
                </a:solidFill>
                <a:ea typeface="Times New Roman" panose="02020603050405020304" pitchFamily="18" charset="0"/>
              </a:rPr>
              <a:t>Transformation in ordinary differential equations (</a:t>
            </a:r>
            <a:r>
              <a:rPr lang="en-GB" sz="1600" b="1" dirty="0">
                <a:solidFill>
                  <a:srgbClr val="164194"/>
                </a:solidFill>
                <a:ea typeface="Times New Roman" panose="02020603050405020304" pitchFamily="18" charset="0"/>
              </a:rPr>
              <a:t>ODE</a:t>
            </a:r>
            <a:r>
              <a:rPr lang="en-GB" sz="1600" dirty="0">
                <a:solidFill>
                  <a:srgbClr val="164194"/>
                </a:solidFill>
                <a:ea typeface="Times New Roman" panose="02020603050405020304" pitchFamily="18" charset="0"/>
              </a:rPr>
              <a:t>) through the Method of Characteristics (</a:t>
            </a:r>
            <a:r>
              <a:rPr lang="en-GB" sz="1600" b="1" dirty="0" err="1">
                <a:solidFill>
                  <a:srgbClr val="164194"/>
                </a:solidFill>
                <a:ea typeface="Times New Roman" panose="02020603050405020304" pitchFamily="18" charset="0"/>
              </a:rPr>
              <a:t>MoC</a:t>
            </a:r>
            <a:r>
              <a:rPr lang="en-GB" sz="1600" dirty="0">
                <a:solidFill>
                  <a:srgbClr val="164194"/>
                </a:solidFill>
                <a:ea typeface="Times New Roman" panose="02020603050405020304" pitchFamily="18" charset="0"/>
              </a:rPr>
              <a:t>)</a:t>
            </a:r>
            <a:endParaRPr lang="en-US" sz="1600" dirty="0">
              <a:solidFill>
                <a:srgbClr val="164194"/>
              </a:solidFill>
              <a:ea typeface="Times New Roman" panose="02020603050405020304" pitchFamily="18" charset="0"/>
            </a:endParaRPr>
          </a:p>
        </p:txBody>
      </p:sp>
      <p:cxnSp>
        <p:nvCxnSpPr>
          <p:cNvPr id="56" name="Connettore 2 55">
            <a:extLst>
              <a:ext uri="{FF2B5EF4-FFF2-40B4-BE49-F238E27FC236}">
                <a16:creationId xmlns:a16="http://schemas.microsoft.com/office/drawing/2014/main" id="{9747B5A8-2A40-2138-062D-74C0A27399C8}"/>
              </a:ext>
            </a:extLst>
          </p:cNvPr>
          <p:cNvCxnSpPr/>
          <p:nvPr/>
        </p:nvCxnSpPr>
        <p:spPr>
          <a:xfrm>
            <a:off x="200618" y="1669134"/>
            <a:ext cx="11790763" cy="0"/>
          </a:xfrm>
          <a:prstGeom prst="straightConnector1">
            <a:avLst/>
          </a:prstGeom>
          <a:ln w="28575">
            <a:solidFill>
              <a:srgbClr val="16419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3FB76CD0-72DA-4B59-61FE-BF87886BF971}"/>
              </a:ext>
            </a:extLst>
          </p:cNvPr>
          <p:cNvSpPr txBox="1"/>
          <p:nvPr/>
        </p:nvSpPr>
        <p:spPr>
          <a:xfrm>
            <a:off x="1356926" y="2602926"/>
            <a:ext cx="6110748" cy="608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0">
              <a:lnSpc>
                <a:spcPts val="1800"/>
              </a:lnSpc>
              <a:spcAft>
                <a:spcPts val="400"/>
              </a:spcAft>
            </a:pPr>
            <a:r>
              <a:rPr lang="en-GB" sz="1400" dirty="0">
                <a:solidFill>
                  <a:srgbClr val="002060"/>
                </a:solidFill>
                <a:ea typeface="Times New Roman" panose="02020603050405020304" pitchFamily="18" charset="0"/>
              </a:rPr>
              <a:t>Horizontal axis: spatial discretization (dx)</a:t>
            </a:r>
          </a:p>
          <a:p>
            <a:pPr hangingPunct="0">
              <a:lnSpc>
                <a:spcPts val="1800"/>
              </a:lnSpc>
              <a:spcAft>
                <a:spcPts val="400"/>
              </a:spcAft>
            </a:pPr>
            <a:r>
              <a:rPr lang="en-GB" sz="1400" dirty="0">
                <a:solidFill>
                  <a:srgbClr val="002060"/>
                </a:solidFill>
                <a:ea typeface="Times New Roman" panose="02020603050405020304" pitchFamily="18" charset="0"/>
              </a:rPr>
              <a:t>Vertical axis: temporal discretization (dt)</a:t>
            </a:r>
            <a:endParaRPr lang="en-US" sz="1400" dirty="0">
              <a:solidFill>
                <a:srgbClr val="00206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774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151304"/>
            <a:ext cx="12192000" cy="346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ts val="1800"/>
              </a:lnSpc>
            </a:pPr>
            <a:r>
              <a:rPr lang="en-US" sz="2400" b="1" dirty="0">
                <a:solidFill>
                  <a:srgbClr val="164194"/>
                </a:solidFill>
                <a:ea typeface="Times New Roman" panose="02020603050405020304" pitchFamily="18" charset="0"/>
              </a:rPr>
              <a:t>Dynamo</a:t>
            </a:r>
            <a:endParaRPr lang="en-GB" sz="2400" b="1" dirty="0">
              <a:solidFill>
                <a:srgbClr val="164194"/>
              </a:solidFill>
              <a:ea typeface="Times New Roman" panose="02020603050405020304" pitchFamily="18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3F632270-2509-71EB-37D4-F309A6B55E2A}"/>
              </a:ext>
            </a:extLst>
          </p:cNvPr>
          <p:cNvSpPr txBox="1"/>
          <p:nvPr/>
        </p:nvSpPr>
        <p:spPr>
          <a:xfrm>
            <a:off x="1548715" y="538576"/>
            <a:ext cx="1033600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b="1" dirty="0">
                <a:solidFill>
                  <a:srgbClr val="002060"/>
                </a:solidFill>
              </a:rPr>
              <a:t>Dynamo:</a:t>
            </a:r>
          </a:p>
          <a:p>
            <a:pPr>
              <a:spcAft>
                <a:spcPts val="1000"/>
              </a:spcAft>
            </a:pPr>
            <a:r>
              <a:rPr lang="en-US" sz="1600" b="1" dirty="0">
                <a:solidFill>
                  <a:srgbClr val="002060"/>
                </a:solidFill>
              </a:rPr>
              <a:t>Visual programming interface </a:t>
            </a:r>
            <a:r>
              <a:rPr lang="en-US" sz="1600" dirty="0">
                <a:solidFill>
                  <a:srgbClr val="002060"/>
                </a:solidFill>
              </a:rPr>
              <a:t>that allows customization of workflow related to building and infrastructure information through the use of </a:t>
            </a:r>
            <a:r>
              <a:rPr lang="en-US" sz="1600" b="1" dirty="0">
                <a:solidFill>
                  <a:srgbClr val="002060"/>
                </a:solidFill>
              </a:rPr>
              <a:t>preset nodes</a:t>
            </a:r>
            <a:r>
              <a:rPr lang="en-US" sz="1600" dirty="0">
                <a:solidFill>
                  <a:srgbClr val="002060"/>
                </a:solidFill>
              </a:rPr>
              <a:t> or </a:t>
            </a:r>
            <a:r>
              <a:rPr lang="en-US" sz="1600" b="1" dirty="0">
                <a:solidFill>
                  <a:srgbClr val="002060"/>
                </a:solidFill>
              </a:rPr>
              <a:t>textual programming codes </a:t>
            </a:r>
            <a:r>
              <a:rPr lang="en-US" sz="1600" dirty="0">
                <a:solidFill>
                  <a:srgbClr val="002060"/>
                </a:solidFill>
              </a:rPr>
              <a:t>written in Python.  </a:t>
            </a:r>
            <a:endParaRPr lang="it-IT" sz="1600" dirty="0">
              <a:solidFill>
                <a:srgbClr val="002060"/>
              </a:solidFill>
            </a:endParaRPr>
          </a:p>
        </p:txBody>
      </p:sp>
      <p:pic>
        <p:nvPicPr>
          <p:cNvPr id="4" name="Immagine 3" descr="Immagine che contiene schermata, testo, Software multimediale, Software per la grafica&#10;&#10;Descrizione generata automaticamente">
            <a:extLst>
              <a:ext uri="{FF2B5EF4-FFF2-40B4-BE49-F238E27FC236}">
                <a16:creationId xmlns:a16="http://schemas.microsoft.com/office/drawing/2014/main" id="{5E2B8E00-3EA3-5F8A-7765-07ECB489F6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9"/>
          <a:stretch/>
        </p:blipFill>
        <p:spPr>
          <a:xfrm>
            <a:off x="2551570" y="1667051"/>
            <a:ext cx="7788455" cy="4157182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C09DA073-847A-1E74-6851-A0EC33D94975}"/>
              </a:ext>
            </a:extLst>
          </p:cNvPr>
          <p:cNvSpPr/>
          <p:nvPr/>
        </p:nvSpPr>
        <p:spPr>
          <a:xfrm>
            <a:off x="2344307" y="1657941"/>
            <a:ext cx="2416358" cy="1105420"/>
          </a:xfrm>
          <a:prstGeom prst="rect">
            <a:avLst/>
          </a:prstGeom>
          <a:noFill/>
          <a:ln w="19050">
            <a:solidFill>
              <a:srgbClr val="1641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AB17C1FB-B770-5568-DD4D-EE8B6F4DBB30}"/>
              </a:ext>
            </a:extLst>
          </p:cNvPr>
          <p:cNvSpPr/>
          <p:nvPr/>
        </p:nvSpPr>
        <p:spPr>
          <a:xfrm>
            <a:off x="5182658" y="1782734"/>
            <a:ext cx="659666" cy="1925549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8253ED10-52CC-C4F0-591D-E07EAAE951EE}"/>
              </a:ext>
            </a:extLst>
          </p:cNvPr>
          <p:cNvGrpSpPr/>
          <p:nvPr/>
        </p:nvGrpSpPr>
        <p:grpSpPr>
          <a:xfrm>
            <a:off x="5887741" y="1990917"/>
            <a:ext cx="1486155" cy="1276334"/>
            <a:chOff x="24109680" y="27651456"/>
            <a:chExt cx="1908048" cy="1786128"/>
          </a:xfrm>
        </p:grpSpPr>
        <p:cxnSp>
          <p:nvCxnSpPr>
            <p:cNvPr id="8" name="Connettore diritto 7">
              <a:extLst>
                <a:ext uri="{FF2B5EF4-FFF2-40B4-BE49-F238E27FC236}">
                  <a16:creationId xmlns:a16="http://schemas.microsoft.com/office/drawing/2014/main" id="{17B4DC88-4165-F0FE-76DE-8D0128AD2C19}"/>
                </a:ext>
              </a:extLst>
            </p:cNvPr>
            <p:cNvCxnSpPr>
              <a:cxnSpLocks/>
              <a:endCxn id="9" idx="5"/>
            </p:cNvCxnSpPr>
            <p:nvPr/>
          </p:nvCxnSpPr>
          <p:spPr>
            <a:xfrm flipV="1">
              <a:off x="24109680" y="27651456"/>
              <a:ext cx="1353312" cy="2564"/>
            </a:xfrm>
            <a:prstGeom prst="line">
              <a:avLst/>
            </a:prstGeom>
            <a:ln w="19050">
              <a:solidFill>
                <a:srgbClr val="7EA6E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igura a mano libera: forma 8">
              <a:extLst>
                <a:ext uri="{FF2B5EF4-FFF2-40B4-BE49-F238E27FC236}">
                  <a16:creationId xmlns:a16="http://schemas.microsoft.com/office/drawing/2014/main" id="{7B38A0B0-3576-7DE4-1522-3EFC7935A708}"/>
                </a:ext>
              </a:extLst>
            </p:cNvPr>
            <p:cNvSpPr/>
            <p:nvPr/>
          </p:nvSpPr>
          <p:spPr>
            <a:xfrm>
              <a:off x="24109680" y="27651456"/>
              <a:ext cx="1908048" cy="1786128"/>
            </a:xfrm>
            <a:custGeom>
              <a:avLst/>
              <a:gdLst>
                <a:gd name="connsiteX0" fmla="*/ 0 w 1908048"/>
                <a:gd name="connsiteY0" fmla="*/ 0 h 1786128"/>
                <a:gd name="connsiteX1" fmla="*/ 0 w 1908048"/>
                <a:gd name="connsiteY1" fmla="*/ 1786128 h 1786128"/>
                <a:gd name="connsiteX2" fmla="*/ 1908048 w 1908048"/>
                <a:gd name="connsiteY2" fmla="*/ 1786128 h 1786128"/>
                <a:gd name="connsiteX3" fmla="*/ 1908048 w 1908048"/>
                <a:gd name="connsiteY3" fmla="*/ 469392 h 1786128"/>
                <a:gd name="connsiteX4" fmla="*/ 1353312 w 1908048"/>
                <a:gd name="connsiteY4" fmla="*/ 469392 h 1786128"/>
                <a:gd name="connsiteX5" fmla="*/ 1353312 w 1908048"/>
                <a:gd name="connsiteY5" fmla="*/ 0 h 1786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8048" h="1786128">
                  <a:moveTo>
                    <a:pt x="0" y="0"/>
                  </a:moveTo>
                  <a:lnTo>
                    <a:pt x="0" y="1786128"/>
                  </a:lnTo>
                  <a:lnTo>
                    <a:pt x="1908048" y="1786128"/>
                  </a:lnTo>
                  <a:lnTo>
                    <a:pt x="1908048" y="469392"/>
                  </a:lnTo>
                  <a:lnTo>
                    <a:pt x="1353312" y="469392"/>
                  </a:lnTo>
                  <a:lnTo>
                    <a:pt x="1353312" y="0"/>
                  </a:lnTo>
                </a:path>
              </a:pathLst>
            </a:custGeom>
            <a:noFill/>
            <a:ln w="19050">
              <a:solidFill>
                <a:srgbClr val="7EA6E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0" name="Figura a mano libera: forma 9">
            <a:extLst>
              <a:ext uri="{FF2B5EF4-FFF2-40B4-BE49-F238E27FC236}">
                <a16:creationId xmlns:a16="http://schemas.microsoft.com/office/drawing/2014/main" id="{23520DEA-4CF7-8F79-61C9-B33E295F56CC}"/>
              </a:ext>
            </a:extLst>
          </p:cNvPr>
          <p:cNvSpPr/>
          <p:nvPr/>
        </p:nvSpPr>
        <p:spPr>
          <a:xfrm>
            <a:off x="7178277" y="1746360"/>
            <a:ext cx="2261483" cy="1641513"/>
          </a:xfrm>
          <a:custGeom>
            <a:avLst/>
            <a:gdLst>
              <a:gd name="connsiteX0" fmla="*/ 0 w 2926080"/>
              <a:gd name="connsiteY0" fmla="*/ 0 h 2164080"/>
              <a:gd name="connsiteX1" fmla="*/ 0 w 2926080"/>
              <a:gd name="connsiteY1" fmla="*/ 731520 h 2164080"/>
              <a:gd name="connsiteX2" fmla="*/ 304800 w 2926080"/>
              <a:gd name="connsiteY2" fmla="*/ 731520 h 2164080"/>
              <a:gd name="connsiteX3" fmla="*/ 304800 w 2926080"/>
              <a:gd name="connsiteY3" fmla="*/ 2164080 h 2164080"/>
              <a:gd name="connsiteX4" fmla="*/ 2926080 w 2926080"/>
              <a:gd name="connsiteY4" fmla="*/ 2164080 h 2164080"/>
              <a:gd name="connsiteX5" fmla="*/ 2926080 w 2926080"/>
              <a:gd name="connsiteY5" fmla="*/ 6096 h 2164080"/>
              <a:gd name="connsiteX6" fmla="*/ 0 w 2926080"/>
              <a:gd name="connsiteY6" fmla="*/ 0 h 2164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26080" h="2164080">
                <a:moveTo>
                  <a:pt x="0" y="0"/>
                </a:moveTo>
                <a:lnTo>
                  <a:pt x="0" y="731520"/>
                </a:lnTo>
                <a:lnTo>
                  <a:pt x="304800" y="731520"/>
                </a:lnTo>
                <a:lnTo>
                  <a:pt x="304800" y="2164080"/>
                </a:lnTo>
                <a:lnTo>
                  <a:pt x="2926080" y="2164080"/>
                </a:lnTo>
                <a:lnTo>
                  <a:pt x="2926080" y="6096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60B8B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B1F6860E-5FCB-3DCA-EF50-9EBA94F01EA8}"/>
              </a:ext>
            </a:extLst>
          </p:cNvPr>
          <p:cNvSpPr/>
          <p:nvPr/>
        </p:nvSpPr>
        <p:spPr>
          <a:xfrm>
            <a:off x="7413848" y="4659507"/>
            <a:ext cx="1466597" cy="1222166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3C0739F-1698-5836-D524-5F995A6EF951}"/>
              </a:ext>
            </a:extLst>
          </p:cNvPr>
          <p:cNvSpPr txBox="1"/>
          <p:nvPr/>
        </p:nvSpPr>
        <p:spPr>
          <a:xfrm>
            <a:off x="2330783" y="4047933"/>
            <a:ext cx="2791415" cy="307777"/>
          </a:xfrm>
          <a:prstGeom prst="rect">
            <a:avLst/>
          </a:prstGeom>
          <a:solidFill>
            <a:srgbClr val="164194"/>
          </a:solidFill>
          <a:ln w="19050">
            <a:noFill/>
          </a:ln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cs typeface="Biome" panose="020B0502040204020203" pitchFamily="34" charset="0"/>
              </a:rPr>
              <a:t>Data </a:t>
            </a:r>
            <a:r>
              <a:rPr lang="it-IT" sz="1400" dirty="0" err="1">
                <a:solidFill>
                  <a:schemeClr val="bg1"/>
                </a:solidFill>
                <a:cs typeface="Biome" panose="020B0502040204020203" pitchFamily="34" charset="0"/>
              </a:rPr>
              <a:t>extraction</a:t>
            </a:r>
            <a:r>
              <a:rPr lang="it-IT" sz="1400" dirty="0">
                <a:solidFill>
                  <a:schemeClr val="bg1"/>
                </a:solidFill>
                <a:cs typeface="Biome" panose="020B0502040204020203" pitchFamily="34" charset="0"/>
              </a:rPr>
              <a:t> from BIM Model</a:t>
            </a:r>
            <a:endParaRPr lang="it-IT" sz="1400" dirty="0">
              <a:solidFill>
                <a:schemeClr val="bg1"/>
              </a:solidFill>
            </a:endParaRP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4F7F5E8F-B2BA-C127-C334-68598318862A}"/>
              </a:ext>
            </a:extLst>
          </p:cNvPr>
          <p:cNvCxnSpPr>
            <a:cxnSpLocks/>
          </p:cNvCxnSpPr>
          <p:nvPr/>
        </p:nvCxnSpPr>
        <p:spPr>
          <a:xfrm flipH="1">
            <a:off x="2340615" y="2742107"/>
            <a:ext cx="3811" cy="1459715"/>
          </a:xfrm>
          <a:prstGeom prst="line">
            <a:avLst/>
          </a:prstGeom>
          <a:noFill/>
          <a:ln w="19050">
            <a:solidFill>
              <a:srgbClr val="16419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0E69520-9B55-B8A3-F5FC-71FEA39B1994}"/>
              </a:ext>
            </a:extLst>
          </p:cNvPr>
          <p:cNvSpPr txBox="1"/>
          <p:nvPr/>
        </p:nvSpPr>
        <p:spPr>
          <a:xfrm>
            <a:off x="2330783" y="4504874"/>
            <a:ext cx="2791415" cy="307777"/>
          </a:xfrm>
          <a:prstGeom prst="rect">
            <a:avLst/>
          </a:prstGeom>
          <a:solidFill>
            <a:srgbClr val="0070C0"/>
          </a:solidFill>
          <a:ln w="19050">
            <a:noFill/>
          </a:ln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cs typeface="Biome" panose="020B0502040204020203" pitchFamily="34" charset="0"/>
              </a:rPr>
              <a:t>Definition of </a:t>
            </a:r>
            <a:r>
              <a:rPr lang="it-IT" sz="1400" dirty="0" err="1">
                <a:solidFill>
                  <a:schemeClr val="bg1"/>
                </a:solidFill>
                <a:cs typeface="Biome" panose="020B0502040204020203" pitchFamily="34" charset="0"/>
              </a:rPr>
              <a:t>simulation</a:t>
            </a:r>
            <a:r>
              <a:rPr lang="it-IT" sz="1400" dirty="0">
                <a:solidFill>
                  <a:schemeClr val="bg1"/>
                </a:solidFill>
                <a:cs typeface="Biome" panose="020B0502040204020203" pitchFamily="34" charset="0"/>
              </a:rPr>
              <a:t> </a:t>
            </a:r>
            <a:r>
              <a:rPr lang="it-IT" sz="1400" dirty="0" err="1">
                <a:solidFill>
                  <a:schemeClr val="bg1"/>
                </a:solidFill>
                <a:cs typeface="Biome" panose="020B0502040204020203" pitchFamily="34" charset="0"/>
              </a:rPr>
              <a:t>parameters</a:t>
            </a:r>
            <a:endParaRPr lang="it-IT" sz="1400" dirty="0">
              <a:solidFill>
                <a:schemeClr val="bg1"/>
              </a:solidFill>
            </a:endParaRPr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5F1B9642-8417-C9F8-529D-0B83781E2005}"/>
              </a:ext>
            </a:extLst>
          </p:cNvPr>
          <p:cNvCxnSpPr>
            <a:cxnSpLocks/>
          </p:cNvCxnSpPr>
          <p:nvPr/>
        </p:nvCxnSpPr>
        <p:spPr>
          <a:xfrm>
            <a:off x="5120293" y="4510386"/>
            <a:ext cx="6191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FFEBD06-E90B-DBE3-7848-45DD80BCB365}"/>
              </a:ext>
            </a:extLst>
          </p:cNvPr>
          <p:cNvSpPr txBox="1"/>
          <p:nvPr/>
        </p:nvSpPr>
        <p:spPr>
          <a:xfrm>
            <a:off x="2330783" y="4957010"/>
            <a:ext cx="2791415" cy="307777"/>
          </a:xfrm>
          <a:prstGeom prst="rect">
            <a:avLst/>
          </a:prstGeom>
          <a:solidFill>
            <a:srgbClr val="7EA6EE"/>
          </a:solidFill>
          <a:ln w="19050">
            <a:noFill/>
          </a:ln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chemeClr val="bg1"/>
                </a:solidFill>
                <a:cs typeface="Biome" panose="020B0502040204020203" pitchFamily="34" charset="0"/>
              </a:rPr>
              <a:t>Programming code</a:t>
            </a:r>
            <a:endParaRPr lang="it-IT" sz="1400" dirty="0">
              <a:solidFill>
                <a:schemeClr val="bg1"/>
              </a:solidFill>
            </a:endParaRPr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8A7B6ED7-680E-CFE6-E775-573DED463240}"/>
              </a:ext>
            </a:extLst>
          </p:cNvPr>
          <p:cNvCxnSpPr>
            <a:cxnSpLocks/>
          </p:cNvCxnSpPr>
          <p:nvPr/>
        </p:nvCxnSpPr>
        <p:spPr>
          <a:xfrm>
            <a:off x="5120293" y="4960928"/>
            <a:ext cx="216366" cy="0"/>
          </a:xfrm>
          <a:prstGeom prst="line">
            <a:avLst/>
          </a:prstGeom>
          <a:ln w="19050">
            <a:solidFill>
              <a:srgbClr val="7EA6E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C3CA81C6-3016-DB47-DF40-FB0C9FB05CE7}"/>
              </a:ext>
            </a:extLst>
          </p:cNvPr>
          <p:cNvCxnSpPr>
            <a:cxnSpLocks/>
          </p:cNvCxnSpPr>
          <p:nvPr/>
        </p:nvCxnSpPr>
        <p:spPr>
          <a:xfrm flipV="1">
            <a:off x="6692168" y="3267251"/>
            <a:ext cx="0" cy="694158"/>
          </a:xfrm>
          <a:prstGeom prst="line">
            <a:avLst/>
          </a:prstGeom>
          <a:ln w="19050">
            <a:solidFill>
              <a:srgbClr val="7EA6E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9D154D3-CFF8-DB1B-E2BD-3888B83F6581}"/>
              </a:ext>
            </a:extLst>
          </p:cNvPr>
          <p:cNvSpPr txBox="1"/>
          <p:nvPr/>
        </p:nvSpPr>
        <p:spPr>
          <a:xfrm>
            <a:off x="2330783" y="5407728"/>
            <a:ext cx="2791415" cy="307777"/>
          </a:xfrm>
          <a:prstGeom prst="rect">
            <a:avLst/>
          </a:prstGeom>
          <a:solidFill>
            <a:srgbClr val="60B8BC"/>
          </a:solidFill>
          <a:ln w="19050">
            <a:noFill/>
          </a:ln>
        </p:spPr>
        <p:txBody>
          <a:bodyPr wrap="square">
            <a:spAutoFit/>
          </a:bodyPr>
          <a:lstStyle/>
          <a:p>
            <a:r>
              <a:rPr lang="it-IT" sz="1400" dirty="0" err="1">
                <a:solidFill>
                  <a:schemeClr val="bg1"/>
                </a:solidFill>
                <a:cs typeface="Biome" panose="020B0502040204020203" pitchFamily="34" charset="0"/>
              </a:rPr>
              <a:t>Results</a:t>
            </a:r>
            <a:r>
              <a:rPr lang="it-IT" sz="1400" dirty="0">
                <a:solidFill>
                  <a:schemeClr val="bg1"/>
                </a:solidFill>
                <a:cs typeface="Biome" panose="020B0502040204020203" pitchFamily="34" charset="0"/>
              </a:rPr>
              <a:t> export</a:t>
            </a:r>
            <a:endParaRPr lang="it-IT" sz="1400" dirty="0">
              <a:solidFill>
                <a:schemeClr val="bg1"/>
              </a:solidFill>
            </a:endParaRPr>
          </a:p>
        </p:txBody>
      </p:sp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C1C94076-6915-A180-395C-689EBD8C536A}"/>
              </a:ext>
            </a:extLst>
          </p:cNvPr>
          <p:cNvCxnSpPr>
            <a:cxnSpLocks/>
          </p:cNvCxnSpPr>
          <p:nvPr/>
        </p:nvCxnSpPr>
        <p:spPr>
          <a:xfrm>
            <a:off x="5120293" y="5412402"/>
            <a:ext cx="315045" cy="0"/>
          </a:xfrm>
          <a:prstGeom prst="line">
            <a:avLst/>
          </a:prstGeom>
          <a:ln w="19050">
            <a:solidFill>
              <a:srgbClr val="60B8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CF7DA07F-2D0F-2AC1-6F3C-676F7D4895D6}"/>
              </a:ext>
            </a:extLst>
          </p:cNvPr>
          <p:cNvCxnSpPr>
            <a:cxnSpLocks/>
          </p:cNvCxnSpPr>
          <p:nvPr/>
        </p:nvCxnSpPr>
        <p:spPr>
          <a:xfrm flipH="1">
            <a:off x="7396082" y="3385177"/>
            <a:ext cx="17766" cy="841508"/>
          </a:xfrm>
          <a:prstGeom prst="line">
            <a:avLst/>
          </a:prstGeom>
          <a:ln w="19050">
            <a:solidFill>
              <a:srgbClr val="60B8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50C3EB38-FE64-ED87-27BC-9A70CBD3F749}"/>
              </a:ext>
            </a:extLst>
          </p:cNvPr>
          <p:cNvSpPr txBox="1"/>
          <p:nvPr/>
        </p:nvSpPr>
        <p:spPr>
          <a:xfrm>
            <a:off x="2330783" y="5855356"/>
            <a:ext cx="2791415" cy="307777"/>
          </a:xfrm>
          <a:prstGeom prst="rect">
            <a:avLst/>
          </a:prstGeom>
          <a:solidFill>
            <a:srgbClr val="00B050"/>
          </a:solidFill>
          <a:ln w="19050">
            <a:noFill/>
          </a:ln>
        </p:spPr>
        <p:txBody>
          <a:bodyPr wrap="square">
            <a:spAutoFit/>
          </a:bodyPr>
          <a:lstStyle/>
          <a:p>
            <a:r>
              <a:rPr lang="it-IT" sz="1400" dirty="0" err="1">
                <a:solidFill>
                  <a:schemeClr val="bg1"/>
                </a:solidFill>
                <a:cs typeface="Biome" panose="020B0502040204020203" pitchFamily="34" charset="0"/>
              </a:rPr>
              <a:t>Results</a:t>
            </a:r>
            <a:r>
              <a:rPr lang="it-IT" sz="1400" dirty="0">
                <a:solidFill>
                  <a:schemeClr val="bg1"/>
                </a:solidFill>
                <a:cs typeface="Biome" panose="020B0502040204020203" pitchFamily="34" charset="0"/>
              </a:rPr>
              <a:t> </a:t>
            </a:r>
            <a:r>
              <a:rPr lang="it-IT" sz="1400" dirty="0" err="1">
                <a:solidFill>
                  <a:schemeClr val="bg1"/>
                </a:solidFill>
                <a:cs typeface="Biome" panose="020B0502040204020203" pitchFamily="34" charset="0"/>
              </a:rPr>
              <a:t>Visualization</a:t>
            </a:r>
            <a:endParaRPr lang="it-IT" sz="1400" dirty="0">
              <a:solidFill>
                <a:schemeClr val="bg1"/>
              </a:solidFill>
            </a:endParaRPr>
          </a:p>
        </p:txBody>
      </p: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A2797FBD-BABE-FB9A-59C0-51F65487F6D6}"/>
              </a:ext>
            </a:extLst>
          </p:cNvPr>
          <p:cNvCxnSpPr>
            <a:cxnSpLocks/>
          </p:cNvCxnSpPr>
          <p:nvPr/>
        </p:nvCxnSpPr>
        <p:spPr>
          <a:xfrm>
            <a:off x="5182208" y="3708283"/>
            <a:ext cx="0" cy="803264"/>
          </a:xfrm>
          <a:prstGeom prst="line">
            <a:avLst/>
          </a:prstGeom>
          <a:noFill/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D2335DCB-238C-A0F7-FA75-9B1F5E613E30}"/>
              </a:ext>
            </a:extLst>
          </p:cNvPr>
          <p:cNvCxnSpPr>
            <a:cxnSpLocks/>
          </p:cNvCxnSpPr>
          <p:nvPr/>
        </p:nvCxnSpPr>
        <p:spPr>
          <a:xfrm>
            <a:off x="5336659" y="3961409"/>
            <a:ext cx="0" cy="995601"/>
          </a:xfrm>
          <a:prstGeom prst="line">
            <a:avLst/>
          </a:prstGeom>
          <a:noFill/>
          <a:ln w="19050">
            <a:solidFill>
              <a:srgbClr val="7EA6E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6465AA14-3B2E-5951-72EE-9797BF347695}"/>
              </a:ext>
            </a:extLst>
          </p:cNvPr>
          <p:cNvCxnSpPr>
            <a:cxnSpLocks/>
          </p:cNvCxnSpPr>
          <p:nvPr/>
        </p:nvCxnSpPr>
        <p:spPr>
          <a:xfrm>
            <a:off x="5336659" y="3961409"/>
            <a:ext cx="1355509" cy="2513"/>
          </a:xfrm>
          <a:prstGeom prst="line">
            <a:avLst/>
          </a:prstGeom>
          <a:ln w="19050">
            <a:solidFill>
              <a:srgbClr val="7EA6E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B180E3CC-B0D7-54AF-E2F4-74D68E52AA98}"/>
              </a:ext>
            </a:extLst>
          </p:cNvPr>
          <p:cNvCxnSpPr>
            <a:cxnSpLocks/>
          </p:cNvCxnSpPr>
          <p:nvPr/>
        </p:nvCxnSpPr>
        <p:spPr>
          <a:xfrm>
            <a:off x="5435338" y="4226685"/>
            <a:ext cx="1960744" cy="0"/>
          </a:xfrm>
          <a:prstGeom prst="line">
            <a:avLst/>
          </a:prstGeom>
          <a:ln w="19050">
            <a:solidFill>
              <a:srgbClr val="60B8B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E3A6872C-3EFC-44BD-488B-1F5F40F8D473}"/>
              </a:ext>
            </a:extLst>
          </p:cNvPr>
          <p:cNvCxnSpPr>
            <a:cxnSpLocks/>
          </p:cNvCxnSpPr>
          <p:nvPr/>
        </p:nvCxnSpPr>
        <p:spPr>
          <a:xfrm>
            <a:off x="5435338" y="4226685"/>
            <a:ext cx="0" cy="1181043"/>
          </a:xfrm>
          <a:prstGeom prst="line">
            <a:avLst/>
          </a:prstGeom>
          <a:noFill/>
          <a:ln w="19050">
            <a:solidFill>
              <a:srgbClr val="60B8B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25B38665-1EC0-EB63-FEDE-A6D5CD2869D9}"/>
              </a:ext>
            </a:extLst>
          </p:cNvPr>
          <p:cNvCxnSpPr>
            <a:cxnSpLocks/>
          </p:cNvCxnSpPr>
          <p:nvPr/>
        </p:nvCxnSpPr>
        <p:spPr>
          <a:xfrm>
            <a:off x="5120293" y="5881672"/>
            <a:ext cx="2293555" cy="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" name="Immagine 28" descr="Immagine che contiene schermata, Policromia, cerchio&#10;&#10;Descrizione generata automaticamente">
            <a:extLst>
              <a:ext uri="{FF2B5EF4-FFF2-40B4-BE49-F238E27FC236}">
                <a16:creationId xmlns:a16="http://schemas.microsoft.com/office/drawing/2014/main" id="{4A38A960-AC51-B1D7-CF9F-BA6149190E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96" y="691093"/>
            <a:ext cx="608518" cy="57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97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Freccia in giù 82"/>
          <p:cNvSpPr/>
          <p:nvPr/>
        </p:nvSpPr>
        <p:spPr>
          <a:xfrm>
            <a:off x="1064208" y="1598780"/>
            <a:ext cx="225572" cy="4648954"/>
          </a:xfrm>
          <a:prstGeom prst="downArrow">
            <a:avLst/>
          </a:prstGeom>
          <a:gradFill>
            <a:gsLst>
              <a:gs pos="73650">
                <a:srgbClr val="74D6AE"/>
              </a:gs>
              <a:gs pos="38000">
                <a:srgbClr val="2C68E0"/>
              </a:gs>
              <a:gs pos="0">
                <a:srgbClr val="164194"/>
              </a:gs>
              <a:gs pos="100000">
                <a:srgbClr val="B8EAD6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ttangolo 11"/>
          <p:cNvSpPr/>
          <p:nvPr/>
        </p:nvSpPr>
        <p:spPr>
          <a:xfrm>
            <a:off x="0" y="349156"/>
            <a:ext cx="12192000" cy="346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ts val="1800"/>
              </a:lnSpc>
            </a:pPr>
            <a:r>
              <a:rPr lang="en-US" sz="2400" b="1" dirty="0">
                <a:solidFill>
                  <a:srgbClr val="164194"/>
                </a:solidFill>
                <a:ea typeface="Times New Roman" panose="02020603050405020304" pitchFamily="18" charset="0"/>
              </a:rPr>
              <a:t>Key concepts</a:t>
            </a:r>
            <a:endParaRPr lang="en-GB" sz="2400" b="1" dirty="0">
              <a:solidFill>
                <a:srgbClr val="164194"/>
              </a:solidFill>
              <a:ea typeface="Times New Roman" panose="02020603050405020304" pitchFamily="18" charset="0"/>
            </a:endParaRPr>
          </a:p>
        </p:txBody>
      </p:sp>
      <p:pic>
        <p:nvPicPr>
          <p:cNvPr id="14" name="Immagine 13" descr="Immagine che contiene montagna, natura, acqua, Aerofotogrammetria&#10;&#10;Descrizione generata automaticamente">
            <a:extLst>
              <a:ext uri="{FF2B5EF4-FFF2-40B4-BE49-F238E27FC236}">
                <a16:creationId xmlns:a16="http://schemas.microsoft.com/office/drawing/2014/main" id="{E25515FD-F6C1-D1B6-1D8F-3DDB25463D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4" t="20832" r="6350" b="23109"/>
          <a:stretch/>
        </p:blipFill>
        <p:spPr>
          <a:xfrm>
            <a:off x="5040929" y="899402"/>
            <a:ext cx="4334428" cy="1302356"/>
          </a:xfrm>
          <a:prstGeom prst="roundRect">
            <a:avLst/>
          </a:prstGeom>
        </p:spPr>
      </p:pic>
      <p:grpSp>
        <p:nvGrpSpPr>
          <p:cNvPr id="86" name="Gruppo 85"/>
          <p:cNvGrpSpPr/>
          <p:nvPr/>
        </p:nvGrpSpPr>
        <p:grpSpPr>
          <a:xfrm>
            <a:off x="4021016" y="2415580"/>
            <a:ext cx="1862933" cy="1800238"/>
            <a:chOff x="4095352" y="3020860"/>
            <a:chExt cx="2088928" cy="2329707"/>
          </a:xfrm>
        </p:grpSpPr>
        <p:pic>
          <p:nvPicPr>
            <p:cNvPr id="35" name="Immagine 34">
              <a:extLst>
                <a:ext uri="{FF2B5EF4-FFF2-40B4-BE49-F238E27FC236}">
                  <a16:creationId xmlns:a16="http://schemas.microsoft.com/office/drawing/2014/main" id="{945B4078-3BDC-6741-1C00-8BE8AF7CE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5352" y="3020860"/>
              <a:ext cx="2088928" cy="1350919"/>
            </a:xfrm>
            <a:prstGeom prst="rect">
              <a:avLst/>
            </a:prstGeom>
          </p:spPr>
        </p:pic>
        <p:cxnSp>
          <p:nvCxnSpPr>
            <p:cNvPr id="16" name="Connettore diritto 15">
              <a:extLst>
                <a:ext uri="{FF2B5EF4-FFF2-40B4-BE49-F238E27FC236}">
                  <a16:creationId xmlns:a16="http://schemas.microsoft.com/office/drawing/2014/main" id="{753203D0-5648-54C6-5BE5-8BFD855A00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6889" y="3807590"/>
              <a:ext cx="0" cy="936432"/>
            </a:xfrm>
            <a:prstGeom prst="line">
              <a:avLst/>
            </a:prstGeom>
            <a:ln w="635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diritto 16">
              <a:extLst>
                <a:ext uri="{FF2B5EF4-FFF2-40B4-BE49-F238E27FC236}">
                  <a16:creationId xmlns:a16="http://schemas.microsoft.com/office/drawing/2014/main" id="{2D5EF322-5580-C3E1-BEA2-F4F82F03FE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42716" y="4203963"/>
              <a:ext cx="7130" cy="781659"/>
            </a:xfrm>
            <a:prstGeom prst="line">
              <a:avLst/>
            </a:prstGeom>
            <a:ln w="635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diritto 17">
              <a:extLst>
                <a:ext uri="{FF2B5EF4-FFF2-40B4-BE49-F238E27FC236}">
                  <a16:creationId xmlns:a16="http://schemas.microsoft.com/office/drawing/2014/main" id="{C9CE6152-4F0D-DB44-BD19-7763D1F728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72122" y="3301988"/>
              <a:ext cx="0" cy="901975"/>
            </a:xfrm>
            <a:prstGeom prst="line">
              <a:avLst/>
            </a:prstGeom>
            <a:ln w="635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diritto 18">
              <a:extLst>
                <a:ext uri="{FF2B5EF4-FFF2-40B4-BE49-F238E27FC236}">
                  <a16:creationId xmlns:a16="http://schemas.microsoft.com/office/drawing/2014/main" id="{7A59E2A4-8F0F-F276-2FC7-E54B14FA11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87106" y="3885201"/>
              <a:ext cx="13160" cy="483624"/>
            </a:xfrm>
            <a:prstGeom prst="line">
              <a:avLst/>
            </a:prstGeom>
            <a:ln w="635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diritto 19">
              <a:extLst>
                <a:ext uri="{FF2B5EF4-FFF2-40B4-BE49-F238E27FC236}">
                  <a16:creationId xmlns:a16="http://schemas.microsoft.com/office/drawing/2014/main" id="{2996F6F1-FFE9-16F6-DEFD-E64B3378D0C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24838" y="4801993"/>
              <a:ext cx="9890" cy="451406"/>
            </a:xfrm>
            <a:prstGeom prst="line">
              <a:avLst/>
            </a:prstGeom>
            <a:ln w="635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diritto 20">
              <a:extLst>
                <a:ext uri="{FF2B5EF4-FFF2-40B4-BE49-F238E27FC236}">
                  <a16:creationId xmlns:a16="http://schemas.microsoft.com/office/drawing/2014/main" id="{27051CE7-4A97-0902-F361-B0D896D1B4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62376" y="4412230"/>
              <a:ext cx="0" cy="277569"/>
            </a:xfrm>
            <a:prstGeom prst="line">
              <a:avLst/>
            </a:prstGeom>
            <a:ln w="635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diritto 23">
              <a:extLst>
                <a:ext uri="{FF2B5EF4-FFF2-40B4-BE49-F238E27FC236}">
                  <a16:creationId xmlns:a16="http://schemas.microsoft.com/office/drawing/2014/main" id="{9AE155C9-C0EA-0C50-5ABE-1678E83F58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70744" y="3624100"/>
              <a:ext cx="0" cy="240649"/>
            </a:xfrm>
            <a:prstGeom prst="line">
              <a:avLst/>
            </a:prstGeom>
            <a:ln w="6350"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Immagine 32">
              <a:extLst>
                <a:ext uri="{FF2B5EF4-FFF2-40B4-BE49-F238E27FC236}">
                  <a16:creationId xmlns:a16="http://schemas.microsoft.com/office/drawing/2014/main" id="{E02A41F1-8D6B-9C3A-6F5B-E925600AC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838" y="4689056"/>
              <a:ext cx="1043541" cy="661511"/>
            </a:xfrm>
            <a:prstGeom prst="rect">
              <a:avLst/>
            </a:prstGeom>
          </p:spPr>
        </p:pic>
        <p:pic>
          <p:nvPicPr>
            <p:cNvPr id="36" name="Immagine 35">
              <a:extLst>
                <a:ext uri="{FF2B5EF4-FFF2-40B4-BE49-F238E27FC236}">
                  <a16:creationId xmlns:a16="http://schemas.microsoft.com/office/drawing/2014/main" id="{964DF5BD-9D2D-F23A-F3B0-47FD49355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5753" y="4094160"/>
              <a:ext cx="1968127" cy="958541"/>
            </a:xfrm>
            <a:prstGeom prst="rect">
              <a:avLst/>
            </a:prstGeom>
          </p:spPr>
        </p:pic>
      </p:grpSp>
      <p:grpSp>
        <p:nvGrpSpPr>
          <p:cNvPr id="55" name="Gruppo 54">
            <a:extLst>
              <a:ext uri="{FF2B5EF4-FFF2-40B4-BE49-F238E27FC236}">
                <a16:creationId xmlns:a16="http://schemas.microsoft.com/office/drawing/2014/main" id="{B0794B39-EFFD-503B-D22F-71107622844C}"/>
              </a:ext>
            </a:extLst>
          </p:cNvPr>
          <p:cNvGrpSpPr/>
          <p:nvPr/>
        </p:nvGrpSpPr>
        <p:grpSpPr>
          <a:xfrm>
            <a:off x="867031" y="2979875"/>
            <a:ext cx="606460" cy="606458"/>
            <a:chOff x="22799040" y="19442568"/>
            <a:chExt cx="1741034" cy="1741033"/>
          </a:xfrm>
        </p:grpSpPr>
        <p:sp>
          <p:nvSpPr>
            <p:cNvPr id="56" name="Ovale 55">
              <a:extLst>
                <a:ext uri="{FF2B5EF4-FFF2-40B4-BE49-F238E27FC236}">
                  <a16:creationId xmlns:a16="http://schemas.microsoft.com/office/drawing/2014/main" id="{0B431A8B-3363-48AB-70B6-EF2E8047157B}"/>
                </a:ext>
              </a:extLst>
            </p:cNvPr>
            <p:cNvSpPr/>
            <p:nvPr/>
          </p:nvSpPr>
          <p:spPr>
            <a:xfrm>
              <a:off x="22819778" y="19490117"/>
              <a:ext cx="1680586" cy="168058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57" name="Gruppo 56">
              <a:extLst>
                <a:ext uri="{FF2B5EF4-FFF2-40B4-BE49-F238E27FC236}">
                  <a16:creationId xmlns:a16="http://schemas.microsoft.com/office/drawing/2014/main" id="{07ACA0ED-6282-D590-50A1-B3E395DFCC8D}"/>
                </a:ext>
              </a:extLst>
            </p:cNvPr>
            <p:cNvGrpSpPr/>
            <p:nvPr/>
          </p:nvGrpSpPr>
          <p:grpSpPr>
            <a:xfrm>
              <a:off x="22799040" y="19442568"/>
              <a:ext cx="1741034" cy="1741033"/>
              <a:chOff x="21173401" y="19284672"/>
              <a:chExt cx="1741034" cy="1741033"/>
            </a:xfrm>
          </p:grpSpPr>
          <p:pic>
            <p:nvPicPr>
              <p:cNvPr id="58" name="Immagine 57" descr="Immagine che contiene nero, oscurità&#10;&#10;Descrizione generata automaticamente">
                <a:extLst>
                  <a:ext uri="{FF2B5EF4-FFF2-40B4-BE49-F238E27FC236}">
                    <a16:creationId xmlns:a16="http://schemas.microsoft.com/office/drawing/2014/main" id="{2C253C83-633A-0194-91A6-B28FE3F81F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49" r="5132" b="16574"/>
              <a:stretch/>
            </p:blipFill>
            <p:spPr>
              <a:xfrm>
                <a:off x="21438597" y="19578536"/>
                <a:ext cx="1243411" cy="1166593"/>
              </a:xfrm>
              <a:prstGeom prst="rect">
                <a:avLst/>
              </a:prstGeom>
            </p:spPr>
          </p:pic>
          <p:sp>
            <p:nvSpPr>
              <p:cNvPr id="59" name="Arco a tutto sesto 58">
                <a:extLst>
                  <a:ext uri="{FF2B5EF4-FFF2-40B4-BE49-F238E27FC236}">
                    <a16:creationId xmlns:a16="http://schemas.microsoft.com/office/drawing/2014/main" id="{94D2E0C0-2766-8B79-BE15-752F53B6A4E9}"/>
                  </a:ext>
                </a:extLst>
              </p:cNvPr>
              <p:cNvSpPr/>
              <p:nvPr/>
            </p:nvSpPr>
            <p:spPr>
              <a:xfrm rot="10800000">
                <a:off x="21173402" y="19284672"/>
                <a:ext cx="1741033" cy="1741033"/>
              </a:xfrm>
              <a:prstGeom prst="blockArc">
                <a:avLst>
                  <a:gd name="adj1" fmla="val 10800000"/>
                  <a:gd name="adj2" fmla="val 5412"/>
                  <a:gd name="adj3" fmla="val 12768"/>
                </a:avLst>
              </a:prstGeom>
              <a:solidFill>
                <a:srgbClr val="74D6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it-IT"/>
              </a:p>
            </p:txBody>
          </p:sp>
          <p:sp>
            <p:nvSpPr>
              <p:cNvPr id="60" name="Arco a tutto sesto 59">
                <a:extLst>
                  <a:ext uri="{FF2B5EF4-FFF2-40B4-BE49-F238E27FC236}">
                    <a16:creationId xmlns:a16="http://schemas.microsoft.com/office/drawing/2014/main" id="{3817793A-A634-DCFC-B01B-4F46DC9E7F73}"/>
                  </a:ext>
                </a:extLst>
              </p:cNvPr>
              <p:cNvSpPr/>
              <p:nvPr/>
            </p:nvSpPr>
            <p:spPr>
              <a:xfrm>
                <a:off x="21173401" y="19284672"/>
                <a:ext cx="1741033" cy="1741033"/>
              </a:xfrm>
              <a:prstGeom prst="blockArc">
                <a:avLst>
                  <a:gd name="adj1" fmla="val 10800000"/>
                  <a:gd name="adj2" fmla="val 5412"/>
                  <a:gd name="adj3" fmla="val 12768"/>
                </a:avLst>
              </a:prstGeom>
              <a:solidFill>
                <a:srgbClr val="2C68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it-IT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it-IT"/>
              </a:p>
            </p:txBody>
          </p:sp>
        </p:grpSp>
      </p:grpSp>
      <p:grpSp>
        <p:nvGrpSpPr>
          <p:cNvPr id="69" name="Gruppo 68"/>
          <p:cNvGrpSpPr/>
          <p:nvPr/>
        </p:nvGrpSpPr>
        <p:grpSpPr>
          <a:xfrm>
            <a:off x="867031" y="1058783"/>
            <a:ext cx="606460" cy="606458"/>
            <a:chOff x="3788279" y="467706"/>
            <a:chExt cx="352800" cy="352799"/>
          </a:xfrm>
        </p:grpSpPr>
        <p:grpSp>
          <p:nvGrpSpPr>
            <p:cNvPr id="63" name="Gruppo 62">
              <a:extLst>
                <a:ext uri="{FF2B5EF4-FFF2-40B4-BE49-F238E27FC236}">
                  <a16:creationId xmlns:a16="http://schemas.microsoft.com/office/drawing/2014/main" id="{B0794B39-EFFD-503B-D22F-71107622844C}"/>
                </a:ext>
              </a:extLst>
            </p:cNvPr>
            <p:cNvGrpSpPr/>
            <p:nvPr/>
          </p:nvGrpSpPr>
          <p:grpSpPr>
            <a:xfrm>
              <a:off x="3788279" y="467706"/>
              <a:ext cx="352800" cy="352799"/>
              <a:chOff x="22799040" y="19442568"/>
              <a:chExt cx="1741034" cy="1741033"/>
            </a:xfrm>
          </p:grpSpPr>
          <p:sp>
            <p:nvSpPr>
              <p:cNvPr id="64" name="Ovale 63">
                <a:extLst>
                  <a:ext uri="{FF2B5EF4-FFF2-40B4-BE49-F238E27FC236}">
                    <a16:creationId xmlns:a16="http://schemas.microsoft.com/office/drawing/2014/main" id="{0B431A8B-3363-48AB-70B6-EF2E8047157B}"/>
                  </a:ext>
                </a:extLst>
              </p:cNvPr>
              <p:cNvSpPr/>
              <p:nvPr/>
            </p:nvSpPr>
            <p:spPr>
              <a:xfrm>
                <a:off x="22819778" y="19490117"/>
                <a:ext cx="1680586" cy="168058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grpSp>
            <p:nvGrpSpPr>
              <p:cNvPr id="65" name="Gruppo 64">
                <a:extLst>
                  <a:ext uri="{FF2B5EF4-FFF2-40B4-BE49-F238E27FC236}">
                    <a16:creationId xmlns:a16="http://schemas.microsoft.com/office/drawing/2014/main" id="{07ACA0ED-6282-D590-50A1-B3E395DFCC8D}"/>
                  </a:ext>
                </a:extLst>
              </p:cNvPr>
              <p:cNvGrpSpPr/>
              <p:nvPr/>
            </p:nvGrpSpPr>
            <p:grpSpPr>
              <a:xfrm>
                <a:off x="22799040" y="19442568"/>
                <a:ext cx="1741034" cy="1741033"/>
                <a:chOff x="21173401" y="19284672"/>
                <a:chExt cx="1741034" cy="1741033"/>
              </a:xfrm>
            </p:grpSpPr>
            <p:sp>
              <p:nvSpPr>
                <p:cNvPr id="67" name="Arco a tutto sesto 66">
                  <a:extLst>
                    <a:ext uri="{FF2B5EF4-FFF2-40B4-BE49-F238E27FC236}">
                      <a16:creationId xmlns:a16="http://schemas.microsoft.com/office/drawing/2014/main" id="{94D2E0C0-2766-8B79-BE15-752F53B6A4E9}"/>
                    </a:ext>
                  </a:extLst>
                </p:cNvPr>
                <p:cNvSpPr/>
                <p:nvPr/>
              </p:nvSpPr>
              <p:spPr>
                <a:xfrm rot="10800000">
                  <a:off x="21173402" y="19284672"/>
                  <a:ext cx="1741033" cy="1741033"/>
                </a:xfrm>
                <a:prstGeom prst="blockArc">
                  <a:avLst>
                    <a:gd name="adj1" fmla="val 10800000"/>
                    <a:gd name="adj2" fmla="val 5412"/>
                    <a:gd name="adj3" fmla="val 12768"/>
                  </a:avLst>
                </a:prstGeom>
                <a:solidFill>
                  <a:srgbClr val="7EA6E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it-IT"/>
                </a:p>
              </p:txBody>
            </p:sp>
            <p:sp>
              <p:nvSpPr>
                <p:cNvPr id="68" name="Arco a tutto sesto 67">
                  <a:extLst>
                    <a:ext uri="{FF2B5EF4-FFF2-40B4-BE49-F238E27FC236}">
                      <a16:creationId xmlns:a16="http://schemas.microsoft.com/office/drawing/2014/main" id="{3817793A-A634-DCFC-B01B-4F46DC9E7F73}"/>
                    </a:ext>
                  </a:extLst>
                </p:cNvPr>
                <p:cNvSpPr/>
                <p:nvPr/>
              </p:nvSpPr>
              <p:spPr>
                <a:xfrm>
                  <a:off x="21173401" y="19284672"/>
                  <a:ext cx="1741033" cy="1741033"/>
                </a:xfrm>
                <a:prstGeom prst="blockArc">
                  <a:avLst>
                    <a:gd name="adj1" fmla="val 10800000"/>
                    <a:gd name="adj2" fmla="val 5412"/>
                    <a:gd name="adj3" fmla="val 12768"/>
                  </a:avLst>
                </a:prstGeom>
                <a:solidFill>
                  <a:srgbClr val="1641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it-IT"/>
                </a:p>
              </p:txBody>
            </p:sp>
          </p:grpSp>
        </p:grpSp>
        <p:pic>
          <p:nvPicPr>
            <p:cNvPr id="62" name="Immagine 6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79" t="8008" r="8005" b="20136"/>
            <a:stretch/>
          </p:blipFill>
          <p:spPr>
            <a:xfrm>
              <a:off x="3856472" y="551867"/>
              <a:ext cx="216742" cy="184713"/>
            </a:xfrm>
            <a:prstGeom prst="rect">
              <a:avLst/>
            </a:prstGeom>
          </p:spPr>
        </p:pic>
      </p:grpSp>
      <p:sp>
        <p:nvSpPr>
          <p:cNvPr id="70" name="Rettangolo 69"/>
          <p:cNvSpPr/>
          <p:nvPr/>
        </p:nvSpPr>
        <p:spPr>
          <a:xfrm>
            <a:off x="1537458" y="1229551"/>
            <a:ext cx="2013904" cy="326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ts val="1800"/>
              </a:lnSpc>
            </a:pPr>
            <a:r>
              <a:rPr lang="en-US" b="1" dirty="0">
                <a:solidFill>
                  <a:srgbClr val="164194"/>
                </a:solidFill>
                <a:ea typeface="Times New Roman" panose="02020603050405020304" pitchFamily="18" charset="0"/>
              </a:rPr>
              <a:t>Real environment</a:t>
            </a:r>
            <a:endParaRPr lang="en-GB" b="1" dirty="0">
              <a:solidFill>
                <a:srgbClr val="164194"/>
              </a:solidFill>
              <a:ea typeface="Times New Roman" panose="02020603050405020304" pitchFamily="18" charset="0"/>
            </a:endParaRPr>
          </a:p>
        </p:txBody>
      </p:sp>
      <p:sp>
        <p:nvSpPr>
          <p:cNvPr id="71" name="Rettangolo 70"/>
          <p:cNvSpPr/>
          <p:nvPr/>
        </p:nvSpPr>
        <p:spPr>
          <a:xfrm>
            <a:off x="1537458" y="2996438"/>
            <a:ext cx="240921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ts val="1800"/>
              </a:lnSpc>
            </a:pPr>
            <a:r>
              <a:rPr lang="en-US" b="1" dirty="0">
                <a:solidFill>
                  <a:srgbClr val="164194"/>
                </a:solidFill>
                <a:ea typeface="Times New Roman" panose="02020603050405020304" pitchFamily="18" charset="0"/>
              </a:rPr>
              <a:t>Building information modeling (BIM)</a:t>
            </a:r>
            <a:endParaRPr lang="en-GB" b="1" dirty="0">
              <a:solidFill>
                <a:srgbClr val="164194"/>
              </a:solidFill>
              <a:ea typeface="Times New Roman" panose="02020603050405020304" pitchFamily="18" charset="0"/>
            </a:endParaRPr>
          </a:p>
        </p:txBody>
      </p:sp>
      <p:sp>
        <p:nvSpPr>
          <p:cNvPr id="78" name="Rettangolo 77"/>
          <p:cNvSpPr/>
          <p:nvPr/>
        </p:nvSpPr>
        <p:spPr>
          <a:xfrm>
            <a:off x="1537458" y="4638891"/>
            <a:ext cx="213997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ts val="1800"/>
              </a:lnSpc>
            </a:pPr>
            <a:r>
              <a:rPr lang="en-US" b="1" dirty="0">
                <a:solidFill>
                  <a:srgbClr val="164194"/>
                </a:solidFill>
                <a:ea typeface="Times New Roman" panose="02020603050405020304" pitchFamily="18" charset="0"/>
              </a:rPr>
              <a:t>Visual Programming Language (VPL)</a:t>
            </a:r>
          </a:p>
          <a:p>
            <a:pPr hangingPunct="0">
              <a:lnSpc>
                <a:spcPts val="1800"/>
              </a:lnSpc>
            </a:pPr>
            <a:r>
              <a:rPr lang="en-US" b="1" dirty="0">
                <a:solidFill>
                  <a:srgbClr val="164194"/>
                </a:solidFill>
                <a:ea typeface="Times New Roman" panose="02020603050405020304" pitchFamily="18" charset="0"/>
              </a:rPr>
              <a:t>data processing </a:t>
            </a:r>
            <a:endParaRPr lang="en-GB" b="1" dirty="0">
              <a:solidFill>
                <a:srgbClr val="164194"/>
              </a:solidFill>
              <a:ea typeface="Times New Roman" panose="02020603050405020304" pitchFamily="18" charset="0"/>
            </a:endParaRPr>
          </a:p>
        </p:txBody>
      </p:sp>
      <p:grpSp>
        <p:nvGrpSpPr>
          <p:cNvPr id="82" name="Gruppo 81"/>
          <p:cNvGrpSpPr/>
          <p:nvPr/>
        </p:nvGrpSpPr>
        <p:grpSpPr>
          <a:xfrm>
            <a:off x="870486" y="4716250"/>
            <a:ext cx="606460" cy="606458"/>
            <a:chOff x="368900" y="4605786"/>
            <a:chExt cx="352800" cy="352799"/>
          </a:xfrm>
        </p:grpSpPr>
        <p:grpSp>
          <p:nvGrpSpPr>
            <p:cNvPr id="72" name="Gruppo 71">
              <a:extLst>
                <a:ext uri="{FF2B5EF4-FFF2-40B4-BE49-F238E27FC236}">
                  <a16:creationId xmlns:a16="http://schemas.microsoft.com/office/drawing/2014/main" id="{B0794B39-EFFD-503B-D22F-71107622844C}"/>
                </a:ext>
              </a:extLst>
            </p:cNvPr>
            <p:cNvGrpSpPr/>
            <p:nvPr/>
          </p:nvGrpSpPr>
          <p:grpSpPr>
            <a:xfrm>
              <a:off x="368900" y="4605786"/>
              <a:ext cx="352800" cy="352799"/>
              <a:chOff x="22799040" y="19442568"/>
              <a:chExt cx="1741034" cy="1741033"/>
            </a:xfrm>
          </p:grpSpPr>
          <p:sp>
            <p:nvSpPr>
              <p:cNvPr id="73" name="Ovale 72">
                <a:extLst>
                  <a:ext uri="{FF2B5EF4-FFF2-40B4-BE49-F238E27FC236}">
                    <a16:creationId xmlns:a16="http://schemas.microsoft.com/office/drawing/2014/main" id="{0B431A8B-3363-48AB-70B6-EF2E8047157B}"/>
                  </a:ext>
                </a:extLst>
              </p:cNvPr>
              <p:cNvSpPr/>
              <p:nvPr/>
            </p:nvSpPr>
            <p:spPr>
              <a:xfrm>
                <a:off x="22819778" y="19490117"/>
                <a:ext cx="1680586" cy="168058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grpSp>
            <p:nvGrpSpPr>
              <p:cNvPr id="74" name="Gruppo 73">
                <a:extLst>
                  <a:ext uri="{FF2B5EF4-FFF2-40B4-BE49-F238E27FC236}">
                    <a16:creationId xmlns:a16="http://schemas.microsoft.com/office/drawing/2014/main" id="{07ACA0ED-6282-D590-50A1-B3E395DFCC8D}"/>
                  </a:ext>
                </a:extLst>
              </p:cNvPr>
              <p:cNvGrpSpPr/>
              <p:nvPr/>
            </p:nvGrpSpPr>
            <p:grpSpPr>
              <a:xfrm>
                <a:off x="22799040" y="19442568"/>
                <a:ext cx="1741034" cy="1741033"/>
                <a:chOff x="21173401" y="19284672"/>
                <a:chExt cx="1741034" cy="1741033"/>
              </a:xfrm>
            </p:grpSpPr>
            <p:sp>
              <p:nvSpPr>
                <p:cNvPr id="76" name="Arco a tutto sesto 75">
                  <a:extLst>
                    <a:ext uri="{FF2B5EF4-FFF2-40B4-BE49-F238E27FC236}">
                      <a16:creationId xmlns:a16="http://schemas.microsoft.com/office/drawing/2014/main" id="{94D2E0C0-2766-8B79-BE15-752F53B6A4E9}"/>
                    </a:ext>
                  </a:extLst>
                </p:cNvPr>
                <p:cNvSpPr/>
                <p:nvPr/>
              </p:nvSpPr>
              <p:spPr>
                <a:xfrm rot="10800000">
                  <a:off x="21173402" y="19284672"/>
                  <a:ext cx="1741033" cy="1741033"/>
                </a:xfrm>
                <a:prstGeom prst="blockArc">
                  <a:avLst>
                    <a:gd name="adj1" fmla="val 10800000"/>
                    <a:gd name="adj2" fmla="val 5412"/>
                    <a:gd name="adj3" fmla="val 12768"/>
                  </a:avLst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it-IT"/>
                </a:p>
              </p:txBody>
            </p:sp>
            <p:sp>
              <p:nvSpPr>
                <p:cNvPr id="77" name="Arco a tutto sesto 76">
                  <a:extLst>
                    <a:ext uri="{FF2B5EF4-FFF2-40B4-BE49-F238E27FC236}">
                      <a16:creationId xmlns:a16="http://schemas.microsoft.com/office/drawing/2014/main" id="{3817793A-A634-DCFC-B01B-4F46DC9E7F73}"/>
                    </a:ext>
                  </a:extLst>
                </p:cNvPr>
                <p:cNvSpPr/>
                <p:nvPr/>
              </p:nvSpPr>
              <p:spPr>
                <a:xfrm>
                  <a:off x="21173401" y="19284672"/>
                  <a:ext cx="1741033" cy="1741033"/>
                </a:xfrm>
                <a:prstGeom prst="blockArc">
                  <a:avLst>
                    <a:gd name="adj1" fmla="val 10800000"/>
                    <a:gd name="adj2" fmla="val 5412"/>
                    <a:gd name="adj3" fmla="val 12768"/>
                  </a:avLst>
                </a:prstGeom>
                <a:solidFill>
                  <a:srgbClr val="85DB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it-IT"/>
                </a:p>
              </p:txBody>
            </p:sp>
          </p:grpSp>
        </p:grpSp>
        <p:pic>
          <p:nvPicPr>
            <p:cNvPr id="79" name="Immagine 7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329" t="1218" r="20164" b="15014"/>
            <a:stretch/>
          </p:blipFill>
          <p:spPr>
            <a:xfrm>
              <a:off x="461104" y="4652748"/>
              <a:ext cx="164372" cy="239433"/>
            </a:xfrm>
            <a:prstGeom prst="rect">
              <a:avLst/>
            </a:prstGeom>
          </p:spPr>
        </p:pic>
      </p:grpSp>
      <p:pic>
        <p:nvPicPr>
          <p:cNvPr id="84" name="Immagine 83">
            <a:extLst>
              <a:ext uri="{FF2B5EF4-FFF2-40B4-BE49-F238E27FC236}">
                <a16:creationId xmlns:a16="http://schemas.microsoft.com/office/drawing/2014/main" id="{A78F33FF-2970-B23A-1B63-054AF6D8BA2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" r="2990"/>
          <a:stretch/>
        </p:blipFill>
        <p:spPr>
          <a:xfrm>
            <a:off x="6250751" y="3165102"/>
            <a:ext cx="2792453" cy="785725"/>
          </a:xfrm>
          <a:prstGeom prst="rect">
            <a:avLst/>
          </a:prstGeom>
        </p:spPr>
      </p:pic>
      <p:pic>
        <p:nvPicPr>
          <p:cNvPr id="85" name="Immagine 84" descr="Immagine che contiene trampolo a molla, asta, metallo, torre&#10;&#10;Descrizione generata automaticamente">
            <a:extLst>
              <a:ext uri="{FF2B5EF4-FFF2-40B4-BE49-F238E27FC236}">
                <a16:creationId xmlns:a16="http://schemas.microsoft.com/office/drawing/2014/main" id="{60A54C3F-E5DB-2B19-1F81-F844EECE2EA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398" y="2523521"/>
            <a:ext cx="451219" cy="1516059"/>
          </a:xfrm>
          <a:prstGeom prst="rect">
            <a:avLst/>
          </a:prstGeom>
        </p:spPr>
      </p:pic>
      <p:pic>
        <p:nvPicPr>
          <p:cNvPr id="87" name="Immagine 86" descr="Immagine che contiene schermata, testo, Software multimediale, Software per la grafica&#10;&#10;Descrizione generata automaticamente">
            <a:extLst>
              <a:ext uri="{FF2B5EF4-FFF2-40B4-BE49-F238E27FC236}">
                <a16:creationId xmlns:a16="http://schemas.microsoft.com/office/drawing/2014/main" id="{0A29D49A-942D-CC6C-C732-DEC4310E351F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8" r="12225" b="47570"/>
          <a:stretch/>
        </p:blipFill>
        <p:spPr>
          <a:xfrm>
            <a:off x="4596181" y="4521760"/>
            <a:ext cx="4745757" cy="1432614"/>
          </a:xfrm>
          <a:prstGeom prst="rect">
            <a:avLst/>
          </a:prstGeom>
        </p:spPr>
      </p:pic>
      <p:sp>
        <p:nvSpPr>
          <p:cNvPr id="2" name="Rettangolo arrotondato 1"/>
          <p:cNvSpPr/>
          <p:nvPr/>
        </p:nvSpPr>
        <p:spPr>
          <a:xfrm>
            <a:off x="4021016" y="2465427"/>
            <a:ext cx="1941239" cy="1729305"/>
          </a:xfrm>
          <a:prstGeom prst="roundRect">
            <a:avLst/>
          </a:prstGeom>
          <a:noFill/>
          <a:ln w="38100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Rettangolo arrotondato 42"/>
          <p:cNvSpPr/>
          <p:nvPr/>
        </p:nvSpPr>
        <p:spPr>
          <a:xfrm>
            <a:off x="6181013" y="2457354"/>
            <a:ext cx="2932377" cy="1740461"/>
          </a:xfrm>
          <a:prstGeom prst="roundRect">
            <a:avLst/>
          </a:prstGeom>
          <a:noFill/>
          <a:ln w="38100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Rettangolo arrotondato 43"/>
          <p:cNvSpPr/>
          <p:nvPr/>
        </p:nvSpPr>
        <p:spPr>
          <a:xfrm>
            <a:off x="9341938" y="2449702"/>
            <a:ext cx="1046688" cy="1740461"/>
          </a:xfrm>
          <a:prstGeom prst="roundRect">
            <a:avLst/>
          </a:prstGeom>
          <a:noFill/>
          <a:ln w="38100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Rettangolo arrotondato 44"/>
          <p:cNvSpPr/>
          <p:nvPr/>
        </p:nvSpPr>
        <p:spPr>
          <a:xfrm>
            <a:off x="4013181" y="4444260"/>
            <a:ext cx="6375445" cy="1604546"/>
          </a:xfrm>
          <a:prstGeom prst="roundRect">
            <a:avLst/>
          </a:prstGeom>
          <a:noFill/>
          <a:ln w="38100">
            <a:solidFill>
              <a:srgbClr val="74D6AE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3" name="Connettore 1 12"/>
          <p:cNvCxnSpPr>
            <a:cxnSpLocks/>
            <a:stCxn id="2" idx="3"/>
            <a:endCxn id="43" idx="1"/>
          </p:cNvCxnSpPr>
          <p:nvPr/>
        </p:nvCxnSpPr>
        <p:spPr>
          <a:xfrm flipV="1">
            <a:off x="5962255" y="3327585"/>
            <a:ext cx="218758" cy="2495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1 60"/>
          <p:cNvCxnSpPr/>
          <p:nvPr/>
        </p:nvCxnSpPr>
        <p:spPr>
          <a:xfrm>
            <a:off x="9093163" y="3312615"/>
            <a:ext cx="253009" cy="3084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ttangolo arrotondato 65"/>
          <p:cNvSpPr/>
          <p:nvPr/>
        </p:nvSpPr>
        <p:spPr>
          <a:xfrm>
            <a:off x="5008033" y="866315"/>
            <a:ext cx="4402666" cy="1353943"/>
          </a:xfrm>
          <a:prstGeom prst="roundRect">
            <a:avLst/>
          </a:prstGeom>
          <a:noFill/>
          <a:ln w="38100">
            <a:solidFill>
              <a:srgbClr val="164194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8666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Immagine 102">
            <a:extLst>
              <a:ext uri="{FF2B5EF4-FFF2-40B4-BE49-F238E27FC236}">
                <a16:creationId xmlns:a16="http://schemas.microsoft.com/office/drawing/2014/main" id="{1CA44368-F824-6799-65F4-32D4142C41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5" t="20984" r="5676" b="22802"/>
          <a:stretch/>
        </p:blipFill>
        <p:spPr bwMode="auto">
          <a:xfrm>
            <a:off x="5408570" y="1137045"/>
            <a:ext cx="6462198" cy="29425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ttangolo 2"/>
          <p:cNvSpPr/>
          <p:nvPr/>
        </p:nvSpPr>
        <p:spPr>
          <a:xfrm>
            <a:off x="0" y="151304"/>
            <a:ext cx="12192000" cy="346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ts val="1800"/>
              </a:lnSpc>
            </a:pPr>
            <a:r>
              <a:rPr lang="en-US" sz="2400" b="1" dirty="0">
                <a:solidFill>
                  <a:srgbClr val="164194"/>
                </a:solidFill>
                <a:ea typeface="Times New Roman" panose="02020603050405020304" pitchFamily="18" charset="0"/>
              </a:rPr>
              <a:t>Application in a real case study</a:t>
            </a:r>
            <a:endParaRPr lang="en-GB" sz="2400" b="1" dirty="0">
              <a:solidFill>
                <a:srgbClr val="164194"/>
              </a:solidFill>
              <a:ea typeface="Times New Roman" panose="02020603050405020304" pitchFamily="18" charset="0"/>
            </a:endParaRPr>
          </a:p>
        </p:txBody>
      </p:sp>
      <p:grpSp>
        <p:nvGrpSpPr>
          <p:cNvPr id="104" name="Gruppo 103">
            <a:extLst>
              <a:ext uri="{FF2B5EF4-FFF2-40B4-BE49-F238E27FC236}">
                <a16:creationId xmlns:a16="http://schemas.microsoft.com/office/drawing/2014/main" id="{6F0FC3DF-6873-E9D0-E98A-70473B73FEF8}"/>
              </a:ext>
            </a:extLst>
          </p:cNvPr>
          <p:cNvGrpSpPr/>
          <p:nvPr/>
        </p:nvGrpSpPr>
        <p:grpSpPr>
          <a:xfrm>
            <a:off x="5680553" y="3911470"/>
            <a:ext cx="5024129" cy="1649710"/>
            <a:chOff x="4121053" y="5392499"/>
            <a:chExt cx="2503361" cy="821997"/>
          </a:xfrm>
        </p:grpSpPr>
        <p:sp>
          <p:nvSpPr>
            <p:cNvPr id="105" name="CasellaDiTesto 104">
              <a:extLst>
                <a:ext uri="{FF2B5EF4-FFF2-40B4-BE49-F238E27FC236}">
                  <a16:creationId xmlns:a16="http://schemas.microsoft.com/office/drawing/2014/main" id="{FD442F03-B428-CB0E-7B36-F8C6D96519E9}"/>
                </a:ext>
              </a:extLst>
            </p:cNvPr>
            <p:cNvSpPr txBox="1"/>
            <p:nvPr/>
          </p:nvSpPr>
          <p:spPr>
            <a:xfrm rot="355244">
              <a:off x="4162943" y="5392499"/>
              <a:ext cx="583847" cy="1380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>
                  <a:solidFill>
                    <a:srgbClr val="9F9F9F"/>
                  </a:solidFill>
                  <a:cs typeface="Biome" panose="020B0502040204020203" pitchFamily="34" charset="0"/>
                </a:rPr>
                <a:t>19,3 m</a:t>
              </a:r>
              <a:endParaRPr lang="en-GB" sz="1200" dirty="0">
                <a:solidFill>
                  <a:srgbClr val="9F9F9F"/>
                </a:solidFill>
                <a:cs typeface="Biome" panose="020B0502040204020203" pitchFamily="34" charset="0"/>
              </a:endParaRPr>
            </a:p>
          </p:txBody>
        </p:sp>
        <p:sp>
          <p:nvSpPr>
            <p:cNvPr id="106" name="CasellaDiTesto 105">
              <a:extLst>
                <a:ext uri="{FF2B5EF4-FFF2-40B4-BE49-F238E27FC236}">
                  <a16:creationId xmlns:a16="http://schemas.microsoft.com/office/drawing/2014/main" id="{6015B848-5F1A-F627-2FD6-8BBEA840CECE}"/>
                </a:ext>
              </a:extLst>
            </p:cNvPr>
            <p:cNvSpPr txBox="1"/>
            <p:nvPr/>
          </p:nvSpPr>
          <p:spPr>
            <a:xfrm rot="355244">
              <a:off x="5062767" y="5484812"/>
              <a:ext cx="583847" cy="1380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>
                  <a:solidFill>
                    <a:srgbClr val="9F9F9F"/>
                  </a:solidFill>
                  <a:cs typeface="Biome" panose="020B0502040204020203" pitchFamily="34" charset="0"/>
                </a:rPr>
                <a:t>7238,7 m</a:t>
              </a:r>
              <a:endParaRPr lang="en-GB" sz="1200" dirty="0">
                <a:solidFill>
                  <a:srgbClr val="9F9F9F"/>
                </a:solidFill>
                <a:cs typeface="Biome" panose="020B0502040204020203" pitchFamily="34" charset="0"/>
              </a:endParaRPr>
            </a:p>
          </p:txBody>
        </p:sp>
        <p:sp>
          <p:nvSpPr>
            <p:cNvPr id="107" name="CasellaDiTesto 106">
              <a:extLst>
                <a:ext uri="{FF2B5EF4-FFF2-40B4-BE49-F238E27FC236}">
                  <a16:creationId xmlns:a16="http://schemas.microsoft.com/office/drawing/2014/main" id="{165E1747-1571-E35E-56E5-6D3BE11C0428}"/>
                </a:ext>
              </a:extLst>
            </p:cNvPr>
            <p:cNvSpPr txBox="1"/>
            <p:nvPr/>
          </p:nvSpPr>
          <p:spPr>
            <a:xfrm rot="2624083">
              <a:off x="6040567" y="5808326"/>
              <a:ext cx="583847" cy="1380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>
                  <a:solidFill>
                    <a:srgbClr val="9F9F9F"/>
                  </a:solidFill>
                  <a:cs typeface="Biome" panose="020B0502040204020203" pitchFamily="34" charset="0"/>
                </a:rPr>
                <a:t>949,2 m</a:t>
              </a:r>
              <a:endParaRPr lang="en-GB" sz="1200" dirty="0">
                <a:solidFill>
                  <a:srgbClr val="9F9F9F"/>
                </a:solidFill>
                <a:cs typeface="Biome" panose="020B0502040204020203" pitchFamily="34" charset="0"/>
              </a:endParaRPr>
            </a:p>
          </p:txBody>
        </p:sp>
        <p:sp>
          <p:nvSpPr>
            <p:cNvPr id="108" name="CasellaDiTesto 107">
              <a:extLst>
                <a:ext uri="{FF2B5EF4-FFF2-40B4-BE49-F238E27FC236}">
                  <a16:creationId xmlns:a16="http://schemas.microsoft.com/office/drawing/2014/main" id="{8EFB4607-DA4A-0A29-AAD6-C26751B46A4D}"/>
                </a:ext>
              </a:extLst>
            </p:cNvPr>
            <p:cNvSpPr txBox="1"/>
            <p:nvPr/>
          </p:nvSpPr>
          <p:spPr>
            <a:xfrm rot="355244">
              <a:off x="4121053" y="5600900"/>
              <a:ext cx="583847" cy="1380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>
                  <a:solidFill>
                    <a:srgbClr val="9F9F9F"/>
                  </a:solidFill>
                  <a:cs typeface="Biome" panose="020B0502040204020203" pitchFamily="34" charset="0"/>
                </a:rPr>
                <a:t>DN1800</a:t>
              </a:r>
              <a:endParaRPr lang="en-GB" sz="1200" dirty="0">
                <a:solidFill>
                  <a:srgbClr val="9F9F9F"/>
                </a:solidFill>
                <a:cs typeface="Biome" panose="020B0502040204020203" pitchFamily="34" charset="0"/>
              </a:endParaRPr>
            </a:p>
          </p:txBody>
        </p:sp>
        <p:sp>
          <p:nvSpPr>
            <p:cNvPr id="109" name="CasellaDiTesto 108">
              <a:extLst>
                <a:ext uri="{FF2B5EF4-FFF2-40B4-BE49-F238E27FC236}">
                  <a16:creationId xmlns:a16="http://schemas.microsoft.com/office/drawing/2014/main" id="{5CACD331-0946-8009-F57F-0014F34632E2}"/>
                </a:ext>
              </a:extLst>
            </p:cNvPr>
            <p:cNvSpPr txBox="1"/>
            <p:nvPr/>
          </p:nvSpPr>
          <p:spPr>
            <a:xfrm rot="355244">
              <a:off x="5019134" y="5699354"/>
              <a:ext cx="583847" cy="1380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>
                  <a:solidFill>
                    <a:srgbClr val="9F9F9F"/>
                  </a:solidFill>
                  <a:cs typeface="Biome" panose="020B0502040204020203" pitchFamily="34" charset="0"/>
                </a:rPr>
                <a:t>DN2200</a:t>
              </a:r>
              <a:endParaRPr lang="en-GB" sz="1200" dirty="0">
                <a:solidFill>
                  <a:srgbClr val="9F9F9F"/>
                </a:solidFill>
                <a:cs typeface="Biome" panose="020B0502040204020203" pitchFamily="34" charset="0"/>
              </a:endParaRPr>
            </a:p>
          </p:txBody>
        </p:sp>
        <p:sp>
          <p:nvSpPr>
            <p:cNvPr id="110" name="CasellaDiTesto 109">
              <a:extLst>
                <a:ext uri="{FF2B5EF4-FFF2-40B4-BE49-F238E27FC236}">
                  <a16:creationId xmlns:a16="http://schemas.microsoft.com/office/drawing/2014/main" id="{8B692DEB-9B4C-618D-EC59-B35424471E80}"/>
                </a:ext>
              </a:extLst>
            </p:cNvPr>
            <p:cNvSpPr txBox="1"/>
            <p:nvPr/>
          </p:nvSpPr>
          <p:spPr>
            <a:xfrm rot="2650044">
              <a:off x="5858875" y="5951420"/>
              <a:ext cx="583847" cy="1380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200" dirty="0">
                  <a:solidFill>
                    <a:srgbClr val="9F9F9F"/>
                  </a:solidFill>
                  <a:cs typeface="Biome" panose="020B0502040204020203" pitchFamily="34" charset="0"/>
                </a:rPr>
                <a:t>DN1800</a:t>
              </a:r>
              <a:endParaRPr lang="en-GB" sz="1200" dirty="0">
                <a:solidFill>
                  <a:srgbClr val="9F9F9F"/>
                </a:solidFill>
                <a:cs typeface="Biome" panose="020B0502040204020203" pitchFamily="34" charset="0"/>
              </a:endParaRPr>
            </a:p>
          </p:txBody>
        </p:sp>
        <p:grpSp>
          <p:nvGrpSpPr>
            <p:cNvPr id="111" name="Gruppo 110">
              <a:extLst>
                <a:ext uri="{FF2B5EF4-FFF2-40B4-BE49-F238E27FC236}">
                  <a16:creationId xmlns:a16="http://schemas.microsoft.com/office/drawing/2014/main" id="{888DEA59-AC83-5B86-9FB4-A19073ABAA53}"/>
                </a:ext>
              </a:extLst>
            </p:cNvPr>
            <p:cNvGrpSpPr/>
            <p:nvPr/>
          </p:nvGrpSpPr>
          <p:grpSpPr>
            <a:xfrm>
              <a:off x="4209382" y="5468255"/>
              <a:ext cx="2290313" cy="746241"/>
              <a:chOff x="4209382" y="5468255"/>
              <a:chExt cx="2290313" cy="746241"/>
            </a:xfrm>
          </p:grpSpPr>
          <p:cxnSp>
            <p:nvCxnSpPr>
              <p:cNvPr id="112" name="Connettore diritto 111">
                <a:extLst>
                  <a:ext uri="{FF2B5EF4-FFF2-40B4-BE49-F238E27FC236}">
                    <a16:creationId xmlns:a16="http://schemas.microsoft.com/office/drawing/2014/main" id="{59D0E12A-8016-8046-1862-32D96082C64E}"/>
                  </a:ext>
                </a:extLst>
              </p:cNvPr>
              <p:cNvCxnSpPr/>
              <p:nvPr/>
            </p:nvCxnSpPr>
            <p:spPr>
              <a:xfrm flipV="1">
                <a:off x="4656295" y="5532355"/>
                <a:ext cx="0" cy="95826"/>
              </a:xfrm>
              <a:prstGeom prst="line">
                <a:avLst/>
              </a:prstGeom>
              <a:ln>
                <a:solidFill>
                  <a:srgbClr val="9F9F9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Connettore diritto 112">
                <a:extLst>
                  <a:ext uri="{FF2B5EF4-FFF2-40B4-BE49-F238E27FC236}">
                    <a16:creationId xmlns:a16="http://schemas.microsoft.com/office/drawing/2014/main" id="{51C3D8C4-E6D8-E3ED-22A4-290637D63819}"/>
                  </a:ext>
                </a:extLst>
              </p:cNvPr>
              <p:cNvCxnSpPr/>
              <p:nvPr/>
            </p:nvCxnSpPr>
            <p:spPr>
              <a:xfrm flipV="1">
                <a:off x="4832985" y="5558157"/>
                <a:ext cx="0" cy="95826"/>
              </a:xfrm>
              <a:prstGeom prst="line">
                <a:avLst/>
              </a:prstGeom>
              <a:ln>
                <a:solidFill>
                  <a:srgbClr val="9F9F9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Connettore diritto 113">
                <a:extLst>
                  <a:ext uri="{FF2B5EF4-FFF2-40B4-BE49-F238E27FC236}">
                    <a16:creationId xmlns:a16="http://schemas.microsoft.com/office/drawing/2014/main" id="{D88476F6-8358-667B-10BB-7A6C99DBD9F8}"/>
                  </a:ext>
                </a:extLst>
              </p:cNvPr>
              <p:cNvCxnSpPr/>
              <p:nvPr/>
            </p:nvCxnSpPr>
            <p:spPr>
              <a:xfrm flipV="1">
                <a:off x="5863083" y="5653983"/>
                <a:ext cx="0" cy="95826"/>
              </a:xfrm>
              <a:prstGeom prst="line">
                <a:avLst/>
              </a:prstGeom>
              <a:ln>
                <a:solidFill>
                  <a:srgbClr val="9F9F9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Connettore diritto 114">
                <a:extLst>
                  <a:ext uri="{FF2B5EF4-FFF2-40B4-BE49-F238E27FC236}">
                    <a16:creationId xmlns:a16="http://schemas.microsoft.com/office/drawing/2014/main" id="{D1D05E62-8E58-FABB-B362-B0FA2DD3A1F9}"/>
                  </a:ext>
                </a:extLst>
              </p:cNvPr>
              <p:cNvCxnSpPr/>
              <p:nvPr/>
            </p:nvCxnSpPr>
            <p:spPr>
              <a:xfrm flipV="1">
                <a:off x="6011254" y="5716654"/>
                <a:ext cx="55467" cy="66922"/>
              </a:xfrm>
              <a:prstGeom prst="line">
                <a:avLst/>
              </a:prstGeom>
              <a:ln>
                <a:solidFill>
                  <a:srgbClr val="9F9F9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Connettore diritto 115">
                <a:extLst>
                  <a:ext uri="{FF2B5EF4-FFF2-40B4-BE49-F238E27FC236}">
                    <a16:creationId xmlns:a16="http://schemas.microsoft.com/office/drawing/2014/main" id="{A1EE4397-7A09-6F3C-E9FE-B15FD2E256A9}"/>
                  </a:ext>
                </a:extLst>
              </p:cNvPr>
              <p:cNvCxnSpPr>
                <a:stCxn id="128" idx="7"/>
              </p:cNvCxnSpPr>
              <p:nvPr/>
            </p:nvCxnSpPr>
            <p:spPr>
              <a:xfrm flipV="1">
                <a:off x="6438486" y="6136020"/>
                <a:ext cx="52828" cy="42272"/>
              </a:xfrm>
              <a:prstGeom prst="line">
                <a:avLst/>
              </a:prstGeom>
              <a:ln>
                <a:solidFill>
                  <a:srgbClr val="9F9F9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Connettore diritto 116">
                <a:extLst>
                  <a:ext uri="{FF2B5EF4-FFF2-40B4-BE49-F238E27FC236}">
                    <a16:creationId xmlns:a16="http://schemas.microsoft.com/office/drawing/2014/main" id="{33913829-B821-C8C2-F2CB-2BE1906E3462}"/>
                  </a:ext>
                </a:extLst>
              </p:cNvPr>
              <p:cNvCxnSpPr>
                <a:stCxn id="135" idx="4"/>
              </p:cNvCxnSpPr>
              <p:nvPr/>
            </p:nvCxnSpPr>
            <p:spPr>
              <a:xfrm flipV="1">
                <a:off x="4230590" y="5493805"/>
                <a:ext cx="0" cy="95826"/>
              </a:xfrm>
              <a:prstGeom prst="line">
                <a:avLst/>
              </a:prstGeom>
              <a:ln>
                <a:solidFill>
                  <a:srgbClr val="9F9F9F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8" name="Gruppo 117">
                <a:extLst>
                  <a:ext uri="{FF2B5EF4-FFF2-40B4-BE49-F238E27FC236}">
                    <a16:creationId xmlns:a16="http://schemas.microsoft.com/office/drawing/2014/main" id="{03041746-5971-1FAA-718A-70491085D13B}"/>
                  </a:ext>
                </a:extLst>
              </p:cNvPr>
              <p:cNvGrpSpPr/>
              <p:nvPr/>
            </p:nvGrpSpPr>
            <p:grpSpPr>
              <a:xfrm>
                <a:off x="4209382" y="5493803"/>
                <a:ext cx="2285205" cy="720693"/>
                <a:chOff x="7521643" y="4715144"/>
                <a:chExt cx="4237733" cy="1336469"/>
              </a:xfrm>
            </p:grpSpPr>
            <p:grpSp>
              <p:nvGrpSpPr>
                <p:cNvPr id="125" name="Gruppo 124">
                  <a:extLst>
                    <a:ext uri="{FF2B5EF4-FFF2-40B4-BE49-F238E27FC236}">
                      <a16:creationId xmlns:a16="http://schemas.microsoft.com/office/drawing/2014/main" id="{2A9A9CF4-C760-DA56-37F1-8BEB2BFEB65B}"/>
                    </a:ext>
                  </a:extLst>
                </p:cNvPr>
                <p:cNvGrpSpPr/>
                <p:nvPr/>
              </p:nvGrpSpPr>
              <p:grpSpPr>
                <a:xfrm>
                  <a:off x="7521643" y="4715144"/>
                  <a:ext cx="870154" cy="263188"/>
                  <a:chOff x="6264433" y="1396236"/>
                  <a:chExt cx="870154" cy="263188"/>
                </a:xfrm>
              </p:grpSpPr>
              <p:sp>
                <p:nvSpPr>
                  <p:cNvPr id="135" name="Ovale 134">
                    <a:extLst>
                      <a:ext uri="{FF2B5EF4-FFF2-40B4-BE49-F238E27FC236}">
                        <a16:creationId xmlns:a16="http://schemas.microsoft.com/office/drawing/2014/main" id="{8BC85A82-11BF-FE19-B540-43FD7688B35F}"/>
                      </a:ext>
                    </a:extLst>
                  </p:cNvPr>
                  <p:cNvSpPr/>
                  <p:nvPr/>
                </p:nvSpPr>
                <p:spPr>
                  <a:xfrm>
                    <a:off x="6264433" y="1495283"/>
                    <a:ext cx="78658" cy="78658"/>
                  </a:xfrm>
                  <a:prstGeom prst="ellipse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cxnSp>
                <p:nvCxnSpPr>
                  <p:cNvPr id="136" name="Connettore diritto 135">
                    <a:extLst>
                      <a:ext uri="{FF2B5EF4-FFF2-40B4-BE49-F238E27FC236}">
                        <a16:creationId xmlns:a16="http://schemas.microsoft.com/office/drawing/2014/main" id="{ED6469E3-69F3-54D8-5125-AD13D4F5F53D}"/>
                      </a:ext>
                    </a:extLst>
                  </p:cNvPr>
                  <p:cNvCxnSpPr/>
                  <p:nvPr/>
                </p:nvCxnSpPr>
                <p:spPr>
                  <a:xfrm>
                    <a:off x="6303762" y="1538588"/>
                    <a:ext cx="791497" cy="81508"/>
                  </a:xfrm>
                  <a:prstGeom prst="line">
                    <a:avLst/>
                  </a:prstGeom>
                  <a:ln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7" name="Ovale 136">
                    <a:extLst>
                      <a:ext uri="{FF2B5EF4-FFF2-40B4-BE49-F238E27FC236}">
                        <a16:creationId xmlns:a16="http://schemas.microsoft.com/office/drawing/2014/main" id="{D084E366-1AF4-6A00-ADE4-783C24A2A556}"/>
                      </a:ext>
                    </a:extLst>
                  </p:cNvPr>
                  <p:cNvSpPr/>
                  <p:nvPr/>
                </p:nvSpPr>
                <p:spPr>
                  <a:xfrm>
                    <a:off x="7055929" y="1580766"/>
                    <a:ext cx="78658" cy="78658"/>
                  </a:xfrm>
                  <a:prstGeom prst="ellipse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cxnSp>
                <p:nvCxnSpPr>
                  <p:cNvPr id="138" name="Connettore diritto 137">
                    <a:extLst>
                      <a:ext uri="{FF2B5EF4-FFF2-40B4-BE49-F238E27FC236}">
                        <a16:creationId xmlns:a16="http://schemas.microsoft.com/office/drawing/2014/main" id="{D5E4316E-7038-C8F5-01C3-D143DE5299BB}"/>
                      </a:ext>
                    </a:extLst>
                  </p:cNvPr>
                  <p:cNvCxnSpPr/>
                  <p:nvPr/>
                </p:nvCxnSpPr>
                <p:spPr>
                  <a:xfrm>
                    <a:off x="6303762" y="1396236"/>
                    <a:ext cx="791497" cy="81508"/>
                  </a:xfrm>
                  <a:prstGeom prst="line">
                    <a:avLst/>
                  </a:prstGeom>
                  <a:ln>
                    <a:solidFill>
                      <a:srgbClr val="9F9F9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6" name="Gruppo 125">
                  <a:extLst>
                    <a:ext uri="{FF2B5EF4-FFF2-40B4-BE49-F238E27FC236}">
                      <a16:creationId xmlns:a16="http://schemas.microsoft.com/office/drawing/2014/main" id="{D2EC0872-AA91-87A0-6851-EA9ED5747C6E}"/>
                    </a:ext>
                  </a:extLst>
                </p:cNvPr>
                <p:cNvGrpSpPr/>
                <p:nvPr/>
              </p:nvGrpSpPr>
              <p:grpSpPr>
                <a:xfrm>
                  <a:off x="8638737" y="4837275"/>
                  <a:ext cx="1993489" cy="375901"/>
                  <a:chOff x="7302911" y="1513203"/>
                  <a:chExt cx="1993489" cy="375901"/>
                </a:xfrm>
              </p:grpSpPr>
              <p:cxnSp>
                <p:nvCxnSpPr>
                  <p:cNvPr id="131" name="Connettore diritto 130">
                    <a:extLst>
                      <a:ext uri="{FF2B5EF4-FFF2-40B4-BE49-F238E27FC236}">
                        <a16:creationId xmlns:a16="http://schemas.microsoft.com/office/drawing/2014/main" id="{F411ED86-3685-EC9C-73B6-2C10D25A5DE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342240" y="1659424"/>
                    <a:ext cx="1914831" cy="190351"/>
                  </a:xfrm>
                  <a:prstGeom prst="line">
                    <a:avLst/>
                  </a:prstGeom>
                  <a:ln>
                    <a:solidFill>
                      <a:srgbClr val="00206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2" name="Ovale 131">
                    <a:extLst>
                      <a:ext uri="{FF2B5EF4-FFF2-40B4-BE49-F238E27FC236}">
                        <a16:creationId xmlns:a16="http://schemas.microsoft.com/office/drawing/2014/main" id="{034DA860-9F90-A745-5DCB-1628F854AE44}"/>
                      </a:ext>
                    </a:extLst>
                  </p:cNvPr>
                  <p:cNvSpPr/>
                  <p:nvPr/>
                </p:nvSpPr>
                <p:spPr>
                  <a:xfrm>
                    <a:off x="7302911" y="1616993"/>
                    <a:ext cx="78658" cy="78658"/>
                  </a:xfrm>
                  <a:prstGeom prst="ellipse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133" name="Ovale 132">
                    <a:extLst>
                      <a:ext uri="{FF2B5EF4-FFF2-40B4-BE49-F238E27FC236}">
                        <a16:creationId xmlns:a16="http://schemas.microsoft.com/office/drawing/2014/main" id="{D526AABF-2A7B-0031-7670-CB691F4D2CA4}"/>
                      </a:ext>
                    </a:extLst>
                  </p:cNvPr>
                  <p:cNvSpPr/>
                  <p:nvPr/>
                </p:nvSpPr>
                <p:spPr>
                  <a:xfrm>
                    <a:off x="9217742" y="1810446"/>
                    <a:ext cx="78658" cy="78658"/>
                  </a:xfrm>
                  <a:prstGeom prst="ellipse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cxnSp>
                <p:nvCxnSpPr>
                  <p:cNvPr id="134" name="Connettore diritto 133">
                    <a:extLst>
                      <a:ext uri="{FF2B5EF4-FFF2-40B4-BE49-F238E27FC236}">
                        <a16:creationId xmlns:a16="http://schemas.microsoft.com/office/drawing/2014/main" id="{B4015C92-A82E-689D-127D-E6ACBAA64ED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342240" y="1513203"/>
                    <a:ext cx="1914832" cy="190351"/>
                  </a:xfrm>
                  <a:prstGeom prst="line">
                    <a:avLst/>
                  </a:prstGeom>
                  <a:ln>
                    <a:solidFill>
                      <a:srgbClr val="9F9F9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7" name="Connettore diritto 126">
                  <a:extLst>
                    <a:ext uri="{FF2B5EF4-FFF2-40B4-BE49-F238E27FC236}">
                      <a16:creationId xmlns:a16="http://schemas.microsoft.com/office/drawing/2014/main" id="{D88B4166-14BA-756C-33CE-971D91BD47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863073" y="5252505"/>
                  <a:ext cx="791497" cy="776270"/>
                </a:xfrm>
                <a:prstGeom prst="line">
                  <a:avLst/>
                </a:prstGeom>
                <a:ln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8" name="Ovale 127">
                  <a:extLst>
                    <a:ext uri="{FF2B5EF4-FFF2-40B4-BE49-F238E27FC236}">
                      <a16:creationId xmlns:a16="http://schemas.microsoft.com/office/drawing/2014/main" id="{F5711D0C-F441-E5E0-BEF7-A59C929C9CF3}"/>
                    </a:ext>
                  </a:extLst>
                </p:cNvPr>
                <p:cNvSpPr/>
                <p:nvPr/>
              </p:nvSpPr>
              <p:spPr>
                <a:xfrm>
                  <a:off x="11588203" y="5972955"/>
                  <a:ext cx="78658" cy="78658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29" name="Ovale 128">
                  <a:extLst>
                    <a:ext uri="{FF2B5EF4-FFF2-40B4-BE49-F238E27FC236}">
                      <a16:creationId xmlns:a16="http://schemas.microsoft.com/office/drawing/2014/main" id="{898411DC-B910-C01D-01AC-20759F0A7F05}"/>
                    </a:ext>
                  </a:extLst>
                </p:cNvPr>
                <p:cNvSpPr/>
                <p:nvPr/>
              </p:nvSpPr>
              <p:spPr>
                <a:xfrm>
                  <a:off x="10823745" y="5213176"/>
                  <a:ext cx="78658" cy="78658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cxnSp>
              <p:nvCxnSpPr>
                <p:cNvPr id="130" name="Connettore diritto 129">
                  <a:extLst>
                    <a:ext uri="{FF2B5EF4-FFF2-40B4-BE49-F238E27FC236}">
                      <a16:creationId xmlns:a16="http://schemas.microsoft.com/office/drawing/2014/main" id="{EADB2E78-ED31-8E0C-12D9-7BE47367F0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967879" y="5128404"/>
                  <a:ext cx="791497" cy="776270"/>
                </a:xfrm>
                <a:prstGeom prst="line">
                  <a:avLst/>
                </a:prstGeom>
                <a:ln>
                  <a:solidFill>
                    <a:srgbClr val="9F9F9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9" name="Connettore diritto 118">
                <a:extLst>
                  <a:ext uri="{FF2B5EF4-FFF2-40B4-BE49-F238E27FC236}">
                    <a16:creationId xmlns:a16="http://schemas.microsoft.com/office/drawing/2014/main" id="{617D1857-2D46-1E6B-BB11-710B5DEE9FE8}"/>
                  </a:ext>
                </a:extLst>
              </p:cNvPr>
              <p:cNvCxnSpPr/>
              <p:nvPr/>
            </p:nvCxnSpPr>
            <p:spPr>
              <a:xfrm>
                <a:off x="4221097" y="5468255"/>
                <a:ext cx="21208" cy="51604"/>
              </a:xfrm>
              <a:prstGeom prst="line">
                <a:avLst/>
              </a:prstGeom>
              <a:ln>
                <a:solidFill>
                  <a:srgbClr val="9F9F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Connettore diritto 119">
                <a:extLst>
                  <a:ext uri="{FF2B5EF4-FFF2-40B4-BE49-F238E27FC236}">
                    <a16:creationId xmlns:a16="http://schemas.microsoft.com/office/drawing/2014/main" id="{62A534E6-C5F4-0DF0-FD39-485722AF9FB5}"/>
                  </a:ext>
                </a:extLst>
              </p:cNvPr>
              <p:cNvCxnSpPr/>
              <p:nvPr/>
            </p:nvCxnSpPr>
            <p:spPr>
              <a:xfrm>
                <a:off x="4645691" y="5511165"/>
                <a:ext cx="21208" cy="51604"/>
              </a:xfrm>
              <a:prstGeom prst="line">
                <a:avLst/>
              </a:prstGeom>
              <a:ln>
                <a:solidFill>
                  <a:srgbClr val="9F9F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Connettore diritto 120">
                <a:extLst>
                  <a:ext uri="{FF2B5EF4-FFF2-40B4-BE49-F238E27FC236}">
                    <a16:creationId xmlns:a16="http://schemas.microsoft.com/office/drawing/2014/main" id="{819DC3AE-CAFB-D428-A62A-D10B3D28D8DB}"/>
                  </a:ext>
                </a:extLst>
              </p:cNvPr>
              <p:cNvCxnSpPr/>
              <p:nvPr/>
            </p:nvCxnSpPr>
            <p:spPr>
              <a:xfrm>
                <a:off x="4822381" y="5532355"/>
                <a:ext cx="21208" cy="51604"/>
              </a:xfrm>
              <a:prstGeom prst="line">
                <a:avLst/>
              </a:prstGeom>
              <a:ln>
                <a:solidFill>
                  <a:srgbClr val="9F9F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Connettore diritto 121">
                <a:extLst>
                  <a:ext uri="{FF2B5EF4-FFF2-40B4-BE49-F238E27FC236}">
                    <a16:creationId xmlns:a16="http://schemas.microsoft.com/office/drawing/2014/main" id="{9F03B5B6-B3AB-CB24-EC51-5F6440CF40E4}"/>
                  </a:ext>
                </a:extLst>
              </p:cNvPr>
              <p:cNvCxnSpPr/>
              <p:nvPr/>
            </p:nvCxnSpPr>
            <p:spPr>
              <a:xfrm>
                <a:off x="5852479" y="5634657"/>
                <a:ext cx="21208" cy="51604"/>
              </a:xfrm>
              <a:prstGeom prst="line">
                <a:avLst/>
              </a:prstGeom>
              <a:ln>
                <a:solidFill>
                  <a:srgbClr val="9F9F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Connettore diritto 122">
                <a:extLst>
                  <a:ext uri="{FF2B5EF4-FFF2-40B4-BE49-F238E27FC236}">
                    <a16:creationId xmlns:a16="http://schemas.microsoft.com/office/drawing/2014/main" id="{E258513A-AB6B-A3BA-0E54-545FB19366E5}"/>
                  </a:ext>
                </a:extLst>
              </p:cNvPr>
              <p:cNvCxnSpPr/>
              <p:nvPr/>
            </p:nvCxnSpPr>
            <p:spPr>
              <a:xfrm flipH="1">
                <a:off x="6061419" y="5691211"/>
                <a:ext cx="10604" cy="56300"/>
              </a:xfrm>
              <a:prstGeom prst="line">
                <a:avLst/>
              </a:prstGeom>
              <a:ln>
                <a:solidFill>
                  <a:srgbClr val="9F9F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Connettore diritto 123">
                <a:extLst>
                  <a:ext uri="{FF2B5EF4-FFF2-40B4-BE49-F238E27FC236}">
                    <a16:creationId xmlns:a16="http://schemas.microsoft.com/office/drawing/2014/main" id="{DAB1C849-2704-2409-A4F9-6491C98150C2}"/>
                  </a:ext>
                </a:extLst>
              </p:cNvPr>
              <p:cNvCxnSpPr/>
              <p:nvPr/>
            </p:nvCxnSpPr>
            <p:spPr>
              <a:xfrm flipH="1">
                <a:off x="6489091" y="6105120"/>
                <a:ext cx="10604" cy="56300"/>
              </a:xfrm>
              <a:prstGeom prst="line">
                <a:avLst/>
              </a:prstGeom>
              <a:ln>
                <a:solidFill>
                  <a:srgbClr val="9F9F9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5" name="Ovale 144">
            <a:extLst>
              <a:ext uri="{FF2B5EF4-FFF2-40B4-BE49-F238E27FC236}">
                <a16:creationId xmlns:a16="http://schemas.microsoft.com/office/drawing/2014/main" id="{1DAE5B28-7B0E-0C25-4277-81D2C25D0660}"/>
              </a:ext>
            </a:extLst>
          </p:cNvPr>
          <p:cNvSpPr/>
          <p:nvPr/>
        </p:nvSpPr>
        <p:spPr>
          <a:xfrm>
            <a:off x="6622458" y="2065282"/>
            <a:ext cx="425295" cy="425295"/>
          </a:xfrm>
          <a:prstGeom prst="ellipse">
            <a:avLst/>
          </a:prstGeom>
          <a:noFill/>
          <a:ln w="28575">
            <a:solidFill>
              <a:srgbClr val="74D6A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Ovale 145">
            <a:extLst>
              <a:ext uri="{FF2B5EF4-FFF2-40B4-BE49-F238E27FC236}">
                <a16:creationId xmlns:a16="http://schemas.microsoft.com/office/drawing/2014/main" id="{F72BFAF3-A3B9-541A-CCC4-FF8016D17793}"/>
              </a:ext>
            </a:extLst>
          </p:cNvPr>
          <p:cNvSpPr/>
          <p:nvPr/>
        </p:nvSpPr>
        <p:spPr>
          <a:xfrm>
            <a:off x="7184433" y="2112907"/>
            <a:ext cx="425295" cy="425295"/>
          </a:xfrm>
          <a:prstGeom prst="ellipse">
            <a:avLst/>
          </a:prstGeom>
          <a:noFill/>
          <a:ln w="28575">
            <a:solidFill>
              <a:srgbClr val="74D6A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Ovale 146">
            <a:extLst>
              <a:ext uri="{FF2B5EF4-FFF2-40B4-BE49-F238E27FC236}">
                <a16:creationId xmlns:a16="http://schemas.microsoft.com/office/drawing/2014/main" id="{ECD50DA9-2178-0576-16B3-97D3DCBCEFEE}"/>
              </a:ext>
            </a:extLst>
          </p:cNvPr>
          <p:cNvSpPr/>
          <p:nvPr/>
        </p:nvSpPr>
        <p:spPr>
          <a:xfrm>
            <a:off x="8679858" y="2112907"/>
            <a:ext cx="577695" cy="577695"/>
          </a:xfrm>
          <a:prstGeom prst="ellipse">
            <a:avLst/>
          </a:prstGeom>
          <a:noFill/>
          <a:ln w="28575">
            <a:solidFill>
              <a:srgbClr val="74D6A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Ovale 147">
            <a:extLst>
              <a:ext uri="{FF2B5EF4-FFF2-40B4-BE49-F238E27FC236}">
                <a16:creationId xmlns:a16="http://schemas.microsoft.com/office/drawing/2014/main" id="{B1B8CD50-5183-58D2-E866-EF2FA00D0170}"/>
              </a:ext>
            </a:extLst>
          </p:cNvPr>
          <p:cNvSpPr/>
          <p:nvPr/>
        </p:nvSpPr>
        <p:spPr>
          <a:xfrm>
            <a:off x="9754158" y="3216152"/>
            <a:ext cx="425295" cy="425295"/>
          </a:xfrm>
          <a:prstGeom prst="ellipse">
            <a:avLst/>
          </a:prstGeom>
          <a:noFill/>
          <a:ln w="28575">
            <a:solidFill>
              <a:srgbClr val="74D6A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A61CA952-7E5D-149C-4F50-7C13A86E42C0}"/>
              </a:ext>
            </a:extLst>
          </p:cNvPr>
          <p:cNvGrpSpPr/>
          <p:nvPr/>
        </p:nvGrpSpPr>
        <p:grpSpPr>
          <a:xfrm>
            <a:off x="908149" y="2320413"/>
            <a:ext cx="3783654" cy="3926206"/>
            <a:chOff x="321829" y="1043390"/>
            <a:chExt cx="4771501" cy="4951271"/>
          </a:xfrm>
        </p:grpSpPr>
        <p:grpSp>
          <p:nvGrpSpPr>
            <p:cNvPr id="8" name="Gruppo 7"/>
            <p:cNvGrpSpPr/>
            <p:nvPr/>
          </p:nvGrpSpPr>
          <p:grpSpPr>
            <a:xfrm>
              <a:off x="335281" y="1043390"/>
              <a:ext cx="3846709" cy="4951271"/>
              <a:chOff x="1001997" y="520347"/>
              <a:chExt cx="2786685" cy="3586868"/>
            </a:xfrm>
          </p:grpSpPr>
          <p:pic>
            <p:nvPicPr>
              <p:cNvPr id="12" name="Immagine 1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1997" y="520347"/>
                <a:ext cx="2786685" cy="3586868"/>
              </a:xfrm>
              <a:prstGeom prst="rect">
                <a:avLst/>
              </a:prstGeom>
            </p:spPr>
          </p:pic>
          <p:cxnSp>
            <p:nvCxnSpPr>
              <p:cNvPr id="13" name="Connettore diritto 12"/>
              <p:cNvCxnSpPr/>
              <p:nvPr/>
            </p:nvCxnSpPr>
            <p:spPr>
              <a:xfrm>
                <a:off x="2439988" y="2873375"/>
                <a:ext cx="69850" cy="0"/>
              </a:xfrm>
              <a:prstGeom prst="line">
                <a:avLst/>
              </a:prstGeom>
              <a:ln w="9525">
                <a:solidFill>
                  <a:srgbClr val="16419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ttore diritto 13"/>
              <p:cNvCxnSpPr/>
              <p:nvPr/>
            </p:nvCxnSpPr>
            <p:spPr>
              <a:xfrm flipV="1">
                <a:off x="2509838" y="2795588"/>
                <a:ext cx="77787" cy="76200"/>
              </a:xfrm>
              <a:prstGeom prst="line">
                <a:avLst/>
              </a:prstGeom>
              <a:ln w="9525">
                <a:solidFill>
                  <a:srgbClr val="16419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ttore diritto 14"/>
              <p:cNvCxnSpPr/>
              <p:nvPr/>
            </p:nvCxnSpPr>
            <p:spPr>
              <a:xfrm flipV="1">
                <a:off x="2587625" y="2695575"/>
                <a:ext cx="66675" cy="100013"/>
              </a:xfrm>
              <a:prstGeom prst="line">
                <a:avLst/>
              </a:prstGeom>
              <a:ln w="9525">
                <a:solidFill>
                  <a:srgbClr val="16419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ttore diritto 15"/>
              <p:cNvCxnSpPr/>
              <p:nvPr/>
            </p:nvCxnSpPr>
            <p:spPr>
              <a:xfrm flipV="1">
                <a:off x="2654300" y="2619375"/>
                <a:ext cx="34925" cy="76200"/>
              </a:xfrm>
              <a:prstGeom prst="line">
                <a:avLst/>
              </a:prstGeom>
              <a:ln w="9525">
                <a:solidFill>
                  <a:srgbClr val="16419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ttore diritto 16"/>
              <p:cNvCxnSpPr/>
              <p:nvPr/>
            </p:nvCxnSpPr>
            <p:spPr>
              <a:xfrm flipV="1">
                <a:off x="2689225" y="2489202"/>
                <a:ext cx="34925" cy="130173"/>
              </a:xfrm>
              <a:prstGeom prst="line">
                <a:avLst/>
              </a:prstGeom>
              <a:ln w="9525">
                <a:solidFill>
                  <a:srgbClr val="16419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ttore diritto 17"/>
              <p:cNvCxnSpPr/>
              <p:nvPr/>
            </p:nvCxnSpPr>
            <p:spPr>
              <a:xfrm flipV="1">
                <a:off x="2724150" y="1416933"/>
                <a:ext cx="74613" cy="1072268"/>
              </a:xfrm>
              <a:prstGeom prst="line">
                <a:avLst/>
              </a:prstGeom>
              <a:ln w="9525">
                <a:solidFill>
                  <a:srgbClr val="16419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ttore diritto 18"/>
              <p:cNvCxnSpPr/>
              <p:nvPr/>
            </p:nvCxnSpPr>
            <p:spPr>
              <a:xfrm flipV="1">
                <a:off x="2798763" y="954089"/>
                <a:ext cx="80962" cy="463547"/>
              </a:xfrm>
              <a:prstGeom prst="line">
                <a:avLst/>
              </a:prstGeom>
              <a:ln w="9525">
                <a:solidFill>
                  <a:srgbClr val="16419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2" name="Ovale 141">
              <a:extLst>
                <a:ext uri="{FF2B5EF4-FFF2-40B4-BE49-F238E27FC236}">
                  <a16:creationId xmlns:a16="http://schemas.microsoft.com/office/drawing/2014/main" id="{D32366B9-4B53-45DE-9D77-B4AC205E88B6}"/>
                </a:ext>
              </a:extLst>
            </p:cNvPr>
            <p:cNvSpPr/>
            <p:nvPr/>
          </p:nvSpPr>
          <p:spPr>
            <a:xfrm>
              <a:off x="2821701" y="1550035"/>
              <a:ext cx="217746" cy="217746"/>
            </a:xfrm>
            <a:prstGeom prst="ellipse">
              <a:avLst/>
            </a:prstGeom>
            <a:solidFill>
              <a:srgbClr val="74D6AE"/>
            </a:solidFill>
            <a:ln>
              <a:solidFill>
                <a:srgbClr val="74D6AE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" name="Ovale 142">
              <a:extLst>
                <a:ext uri="{FF2B5EF4-FFF2-40B4-BE49-F238E27FC236}">
                  <a16:creationId xmlns:a16="http://schemas.microsoft.com/office/drawing/2014/main" id="{63A78D0C-DDD4-FE78-6174-A94A2013A505}"/>
                </a:ext>
              </a:extLst>
            </p:cNvPr>
            <p:cNvSpPr/>
            <p:nvPr/>
          </p:nvSpPr>
          <p:spPr>
            <a:xfrm>
              <a:off x="2411358" y="4075929"/>
              <a:ext cx="217746" cy="217746"/>
            </a:xfrm>
            <a:prstGeom prst="ellipse">
              <a:avLst/>
            </a:prstGeom>
            <a:solidFill>
              <a:srgbClr val="74D6AE"/>
            </a:solidFill>
            <a:ln>
              <a:solidFill>
                <a:srgbClr val="74D6AE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" name="Ovale 143">
              <a:extLst>
                <a:ext uri="{FF2B5EF4-FFF2-40B4-BE49-F238E27FC236}">
                  <a16:creationId xmlns:a16="http://schemas.microsoft.com/office/drawing/2014/main" id="{9B82CF88-7FE6-0102-D23B-ABDCBE65B9AE}"/>
                </a:ext>
              </a:extLst>
            </p:cNvPr>
            <p:cNvSpPr/>
            <p:nvPr/>
          </p:nvSpPr>
          <p:spPr>
            <a:xfrm>
              <a:off x="2102291" y="4203772"/>
              <a:ext cx="217746" cy="217746"/>
            </a:xfrm>
            <a:prstGeom prst="ellipse">
              <a:avLst/>
            </a:prstGeom>
            <a:solidFill>
              <a:srgbClr val="74D6AE"/>
            </a:solidFill>
            <a:ln>
              <a:solidFill>
                <a:srgbClr val="74D6AE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9" name="Rettangolo 148">
              <a:extLst>
                <a:ext uri="{FF2B5EF4-FFF2-40B4-BE49-F238E27FC236}">
                  <a16:creationId xmlns:a16="http://schemas.microsoft.com/office/drawing/2014/main" id="{4F32CA6D-4192-2201-7BD0-3C8DA62E2CDF}"/>
                </a:ext>
              </a:extLst>
            </p:cNvPr>
            <p:cNvSpPr/>
            <p:nvPr/>
          </p:nvSpPr>
          <p:spPr>
            <a:xfrm>
              <a:off x="3026558" y="1213414"/>
              <a:ext cx="2066772" cy="38602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74D6AE"/>
              </a:solidFill>
            </a:ln>
          </p:spPr>
          <p:txBody>
            <a:bodyPr wrap="square">
              <a:spAutoFit/>
            </a:bodyPr>
            <a:lstStyle/>
            <a:p>
              <a:pPr algn="ctr" hangingPunct="0">
                <a:lnSpc>
                  <a:spcPts val="1800"/>
                </a:lnSpc>
              </a:pPr>
              <a:r>
                <a:rPr lang="en-US" sz="1200" b="1" dirty="0">
                  <a:solidFill>
                    <a:srgbClr val="164194"/>
                  </a:solidFill>
                </a:rPr>
                <a:t>Adduction tunnel inlet</a:t>
              </a:r>
              <a:endParaRPr lang="en-GB" sz="1200" b="1" dirty="0">
                <a:solidFill>
                  <a:srgbClr val="164194"/>
                </a:solidFill>
              </a:endParaRPr>
            </a:p>
          </p:txBody>
        </p:sp>
        <p:sp>
          <p:nvSpPr>
            <p:cNvPr id="150" name="Rettangolo 149">
              <a:extLst>
                <a:ext uri="{FF2B5EF4-FFF2-40B4-BE49-F238E27FC236}">
                  <a16:creationId xmlns:a16="http://schemas.microsoft.com/office/drawing/2014/main" id="{71191F88-2354-392A-0F74-8D8696868FA0}"/>
                </a:ext>
              </a:extLst>
            </p:cNvPr>
            <p:cNvSpPr/>
            <p:nvPr/>
          </p:nvSpPr>
          <p:spPr>
            <a:xfrm>
              <a:off x="2604698" y="4255420"/>
              <a:ext cx="1311037" cy="38602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74D6AE"/>
              </a:solidFill>
            </a:ln>
          </p:spPr>
          <p:txBody>
            <a:bodyPr wrap="square">
              <a:spAutoFit/>
            </a:bodyPr>
            <a:lstStyle/>
            <a:p>
              <a:pPr algn="ctr" hangingPunct="0">
                <a:lnSpc>
                  <a:spcPts val="1800"/>
                </a:lnSpc>
              </a:pPr>
              <a:r>
                <a:rPr lang="en-US" sz="1200" b="1" dirty="0">
                  <a:solidFill>
                    <a:srgbClr val="164194"/>
                  </a:solidFill>
                  <a:ea typeface="Times New Roman" panose="02020603050405020304" pitchFamily="18" charset="0"/>
                </a:rPr>
                <a:t>Surge Tank</a:t>
              </a:r>
              <a:endParaRPr lang="en-GB" sz="1200" b="1" dirty="0">
                <a:solidFill>
                  <a:srgbClr val="164194"/>
                </a:solidFill>
                <a:ea typeface="Times New Roman" panose="02020603050405020304" pitchFamily="18" charset="0"/>
              </a:endParaRPr>
            </a:p>
          </p:txBody>
        </p:sp>
        <p:sp>
          <p:nvSpPr>
            <p:cNvPr id="151" name="Rettangolo 150">
              <a:extLst>
                <a:ext uri="{FF2B5EF4-FFF2-40B4-BE49-F238E27FC236}">
                  <a16:creationId xmlns:a16="http://schemas.microsoft.com/office/drawing/2014/main" id="{70042269-2D69-C7AF-6A6E-35074300745B}"/>
                </a:ext>
              </a:extLst>
            </p:cNvPr>
            <p:cNvSpPr/>
            <p:nvPr/>
          </p:nvSpPr>
          <p:spPr>
            <a:xfrm>
              <a:off x="321829" y="4452885"/>
              <a:ext cx="1814496" cy="38602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74D6AE"/>
              </a:solidFill>
            </a:ln>
          </p:spPr>
          <p:txBody>
            <a:bodyPr wrap="square">
              <a:spAutoFit/>
            </a:bodyPr>
            <a:lstStyle/>
            <a:p>
              <a:pPr algn="ctr" hangingPunct="0">
                <a:lnSpc>
                  <a:spcPts val="1800"/>
                </a:lnSpc>
              </a:pPr>
              <a:r>
                <a:rPr lang="en-US" sz="1200" b="1" dirty="0">
                  <a:solidFill>
                    <a:srgbClr val="164194"/>
                  </a:solidFill>
                  <a:ea typeface="Times New Roman" panose="02020603050405020304" pitchFamily="18" charset="0"/>
                </a:rPr>
                <a:t>Hydropower plant</a:t>
              </a:r>
              <a:endParaRPr lang="en-GB" sz="1200" b="1" dirty="0">
                <a:solidFill>
                  <a:srgbClr val="164194"/>
                </a:solidFill>
                <a:ea typeface="Times New Roman" panose="02020603050405020304" pitchFamily="18" charset="0"/>
              </a:endParaRPr>
            </a:p>
          </p:txBody>
        </p:sp>
      </p:grpSp>
      <p:sp>
        <p:nvSpPr>
          <p:cNvPr id="152" name="Rettangolo 151">
            <a:extLst>
              <a:ext uri="{FF2B5EF4-FFF2-40B4-BE49-F238E27FC236}">
                <a16:creationId xmlns:a16="http://schemas.microsoft.com/office/drawing/2014/main" id="{95325055-DC0C-B25F-9395-CFB14773E634}"/>
              </a:ext>
            </a:extLst>
          </p:cNvPr>
          <p:cNvSpPr/>
          <p:nvPr/>
        </p:nvSpPr>
        <p:spPr>
          <a:xfrm>
            <a:off x="7130649" y="2578076"/>
            <a:ext cx="1337597" cy="30610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ctr" hangingPunct="0">
              <a:lnSpc>
                <a:spcPts val="1800"/>
              </a:lnSpc>
            </a:pPr>
            <a:r>
              <a:rPr lang="en-US" sz="1200" b="1" dirty="0">
                <a:solidFill>
                  <a:srgbClr val="164194"/>
                </a:solidFill>
              </a:rPr>
              <a:t>Adduction tunnel</a:t>
            </a:r>
            <a:endParaRPr lang="en-GB" sz="1200" b="1" dirty="0">
              <a:solidFill>
                <a:srgbClr val="164194"/>
              </a:solidFill>
            </a:endParaRPr>
          </a:p>
        </p:txBody>
      </p:sp>
      <p:sp>
        <p:nvSpPr>
          <p:cNvPr id="153" name="Rettangolo 152">
            <a:extLst>
              <a:ext uri="{FF2B5EF4-FFF2-40B4-BE49-F238E27FC236}">
                <a16:creationId xmlns:a16="http://schemas.microsoft.com/office/drawing/2014/main" id="{CB61CF1D-F2B7-002E-929F-9A3B666028B9}"/>
              </a:ext>
            </a:extLst>
          </p:cNvPr>
          <p:cNvSpPr/>
          <p:nvPr/>
        </p:nvSpPr>
        <p:spPr>
          <a:xfrm>
            <a:off x="8466236" y="3033641"/>
            <a:ext cx="846282" cy="30610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ctr" hangingPunct="0">
              <a:lnSpc>
                <a:spcPts val="1800"/>
              </a:lnSpc>
            </a:pPr>
            <a:r>
              <a:rPr lang="en-US" sz="1200" b="1" dirty="0">
                <a:solidFill>
                  <a:srgbClr val="164194"/>
                </a:solidFill>
              </a:rPr>
              <a:t>Penstock</a:t>
            </a:r>
            <a:endParaRPr lang="en-GB" sz="1200" b="1" dirty="0">
              <a:solidFill>
                <a:srgbClr val="164194"/>
              </a:solidFill>
            </a:endParaRPr>
          </a:p>
        </p:txBody>
      </p:sp>
      <p:sp>
        <p:nvSpPr>
          <p:cNvPr id="154" name="Rettangolo 153">
            <a:extLst>
              <a:ext uri="{FF2B5EF4-FFF2-40B4-BE49-F238E27FC236}">
                <a16:creationId xmlns:a16="http://schemas.microsoft.com/office/drawing/2014/main" id="{747B9CA2-CE1A-74F8-EDFC-117E10A11FB3}"/>
              </a:ext>
            </a:extLst>
          </p:cNvPr>
          <p:cNvSpPr/>
          <p:nvPr/>
        </p:nvSpPr>
        <p:spPr>
          <a:xfrm>
            <a:off x="9546614" y="3759619"/>
            <a:ext cx="754822" cy="30610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ctr" hangingPunct="0">
              <a:lnSpc>
                <a:spcPts val="1800"/>
              </a:lnSpc>
            </a:pPr>
            <a:r>
              <a:rPr lang="en-US" sz="1200" b="1" dirty="0">
                <a:solidFill>
                  <a:srgbClr val="164194"/>
                </a:solidFill>
              </a:rPr>
              <a:t>Turbine</a:t>
            </a:r>
            <a:endParaRPr lang="en-GB" sz="1200" b="1" dirty="0">
              <a:solidFill>
                <a:srgbClr val="164194"/>
              </a:solidFill>
            </a:endParaRPr>
          </a:p>
        </p:txBody>
      </p:sp>
      <p:sp>
        <p:nvSpPr>
          <p:cNvPr id="155" name="Rettangolo 154">
            <a:extLst>
              <a:ext uri="{FF2B5EF4-FFF2-40B4-BE49-F238E27FC236}">
                <a16:creationId xmlns:a16="http://schemas.microsoft.com/office/drawing/2014/main" id="{6D776D3A-F001-FA3E-1BA4-3BC58C15C697}"/>
              </a:ext>
            </a:extLst>
          </p:cNvPr>
          <p:cNvSpPr/>
          <p:nvPr/>
        </p:nvSpPr>
        <p:spPr>
          <a:xfrm>
            <a:off x="5753462" y="1778589"/>
            <a:ext cx="939549" cy="30610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ctr" hangingPunct="0">
              <a:lnSpc>
                <a:spcPts val="1800"/>
              </a:lnSpc>
            </a:pPr>
            <a:r>
              <a:rPr lang="en-US" sz="1200" b="1" dirty="0">
                <a:solidFill>
                  <a:srgbClr val="164194"/>
                </a:solidFill>
              </a:rPr>
              <a:t>Reservoir</a:t>
            </a:r>
            <a:endParaRPr lang="en-GB" sz="1200" b="1" dirty="0">
              <a:solidFill>
                <a:srgbClr val="164194"/>
              </a:solidFill>
            </a:endParaRPr>
          </a:p>
        </p:txBody>
      </p:sp>
      <p:sp>
        <p:nvSpPr>
          <p:cNvPr id="156" name="Rettangolo 155">
            <a:extLst>
              <a:ext uri="{FF2B5EF4-FFF2-40B4-BE49-F238E27FC236}">
                <a16:creationId xmlns:a16="http://schemas.microsoft.com/office/drawing/2014/main" id="{703AD96A-3344-49BE-0B47-8C07D17D86DC}"/>
              </a:ext>
            </a:extLst>
          </p:cNvPr>
          <p:cNvSpPr/>
          <p:nvPr/>
        </p:nvSpPr>
        <p:spPr>
          <a:xfrm>
            <a:off x="7875887" y="1393004"/>
            <a:ext cx="906869" cy="30610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ctr" hangingPunct="0">
              <a:lnSpc>
                <a:spcPts val="1800"/>
              </a:lnSpc>
            </a:pPr>
            <a:r>
              <a:rPr lang="en-US" sz="1200" b="1" dirty="0">
                <a:solidFill>
                  <a:srgbClr val="164194"/>
                </a:solidFill>
              </a:rPr>
              <a:t>Surge Tank</a:t>
            </a:r>
            <a:endParaRPr lang="en-GB" sz="1200" b="1" dirty="0">
              <a:solidFill>
                <a:srgbClr val="164194"/>
              </a:solidFill>
            </a:endParaRPr>
          </a:p>
        </p:txBody>
      </p:sp>
      <p:sp>
        <p:nvSpPr>
          <p:cNvPr id="157" name="CasellaDiTesto 156">
            <a:extLst>
              <a:ext uri="{FF2B5EF4-FFF2-40B4-BE49-F238E27FC236}">
                <a16:creationId xmlns:a16="http://schemas.microsoft.com/office/drawing/2014/main" id="{DCE34BD5-5175-BED8-DDF3-2F21CCD17415}"/>
              </a:ext>
            </a:extLst>
          </p:cNvPr>
          <p:cNvSpPr txBox="1"/>
          <p:nvPr/>
        </p:nvSpPr>
        <p:spPr>
          <a:xfrm>
            <a:off x="10201231" y="1399017"/>
            <a:ext cx="1840126" cy="306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00"/>
              </a:spcAft>
            </a:pPr>
            <a:r>
              <a:rPr lang="it-IT" sz="1400" b="1" dirty="0" err="1">
                <a:solidFill>
                  <a:srgbClr val="164194"/>
                </a:solidFill>
                <a:cs typeface="Biome" panose="020B0502040204020203" pitchFamily="34" charset="0"/>
              </a:rPr>
              <a:t>Boundary</a:t>
            </a:r>
            <a:r>
              <a:rPr lang="it-IT" sz="1400" b="1" dirty="0">
                <a:solidFill>
                  <a:srgbClr val="164194"/>
                </a:solidFill>
                <a:cs typeface="Biome" panose="020B0502040204020203" pitchFamily="34" charset="0"/>
              </a:rPr>
              <a:t> </a:t>
            </a:r>
            <a:r>
              <a:rPr lang="it-IT" sz="1400" b="1" dirty="0" err="1">
                <a:solidFill>
                  <a:srgbClr val="164194"/>
                </a:solidFill>
                <a:cs typeface="Biome" panose="020B0502040204020203" pitchFamily="34" charset="0"/>
              </a:rPr>
              <a:t>conditions</a:t>
            </a:r>
            <a:endParaRPr lang="en-US" sz="1400" dirty="0">
              <a:solidFill>
                <a:srgbClr val="164194"/>
              </a:solidFill>
              <a:cs typeface="Biome" panose="020B0502040204020203" pitchFamily="34" charset="0"/>
            </a:endParaRPr>
          </a:p>
        </p:txBody>
      </p:sp>
      <p:sp>
        <p:nvSpPr>
          <p:cNvPr id="158" name="Ovale 157">
            <a:extLst>
              <a:ext uri="{FF2B5EF4-FFF2-40B4-BE49-F238E27FC236}">
                <a16:creationId xmlns:a16="http://schemas.microsoft.com/office/drawing/2014/main" id="{043CAC2C-E4B0-2096-FF91-FEFC5921E409}"/>
              </a:ext>
            </a:extLst>
          </p:cNvPr>
          <p:cNvSpPr/>
          <p:nvPr/>
        </p:nvSpPr>
        <p:spPr>
          <a:xfrm>
            <a:off x="9974771" y="1449977"/>
            <a:ext cx="213182" cy="213181"/>
          </a:xfrm>
          <a:prstGeom prst="ellipse">
            <a:avLst/>
          </a:prstGeom>
          <a:noFill/>
          <a:ln w="28575">
            <a:solidFill>
              <a:srgbClr val="74D6A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Immagine 1" descr="Immagine che contiene montagna, natura, acqua, Aerofotogrammetria&#10;&#10;Descrizione generata automaticamente">
            <a:extLst>
              <a:ext uri="{FF2B5EF4-FFF2-40B4-BE49-F238E27FC236}">
                <a16:creationId xmlns:a16="http://schemas.microsoft.com/office/drawing/2014/main" id="{B806B348-3C82-4DE4-16AA-0BD46FB1DF1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4" t="20832" r="6350" b="23109"/>
          <a:stretch/>
        </p:blipFill>
        <p:spPr>
          <a:xfrm>
            <a:off x="462453" y="765390"/>
            <a:ext cx="4334428" cy="1302356"/>
          </a:xfrm>
          <a:prstGeom prst="roundRect">
            <a:avLst/>
          </a:prstGeom>
        </p:spPr>
      </p:pic>
      <p:sp>
        <p:nvSpPr>
          <p:cNvPr id="5" name="Rettangolo arrotondato 1">
            <a:extLst>
              <a:ext uri="{FF2B5EF4-FFF2-40B4-BE49-F238E27FC236}">
                <a16:creationId xmlns:a16="http://schemas.microsoft.com/office/drawing/2014/main" id="{52DAA04B-A4F0-C038-471B-B73A0B0D3F98}"/>
              </a:ext>
            </a:extLst>
          </p:cNvPr>
          <p:cNvSpPr/>
          <p:nvPr/>
        </p:nvSpPr>
        <p:spPr>
          <a:xfrm>
            <a:off x="354764" y="611381"/>
            <a:ext cx="4620443" cy="5703156"/>
          </a:xfrm>
          <a:prstGeom prst="roundRect">
            <a:avLst>
              <a:gd name="adj" fmla="val 5671"/>
            </a:avLst>
          </a:prstGeom>
          <a:noFill/>
          <a:ln w="38100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39" name="Gruppo 138">
            <a:extLst>
              <a:ext uri="{FF2B5EF4-FFF2-40B4-BE49-F238E27FC236}">
                <a16:creationId xmlns:a16="http://schemas.microsoft.com/office/drawing/2014/main" id="{59FF098E-CD10-362A-E651-F7D966A26AFB}"/>
              </a:ext>
            </a:extLst>
          </p:cNvPr>
          <p:cNvGrpSpPr/>
          <p:nvPr/>
        </p:nvGrpSpPr>
        <p:grpSpPr>
          <a:xfrm>
            <a:off x="4334331" y="474640"/>
            <a:ext cx="902441" cy="902441"/>
            <a:chOff x="14936752" y="2275767"/>
            <a:chExt cx="1840058" cy="1840058"/>
          </a:xfrm>
        </p:grpSpPr>
        <p:pic>
          <p:nvPicPr>
            <p:cNvPr id="140" name="Immagine 139" descr="Immagine che contiene mappa&#10;&#10;Descrizione generata automaticamente">
              <a:extLst>
                <a:ext uri="{FF2B5EF4-FFF2-40B4-BE49-F238E27FC236}">
                  <a16:creationId xmlns:a16="http://schemas.microsoft.com/office/drawing/2014/main" id="{7D4DEEF5-69C8-85DE-CD56-36F1812D0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36752" y="2275767"/>
              <a:ext cx="1840058" cy="1840058"/>
            </a:xfrm>
            <a:prstGeom prst="rect">
              <a:avLst/>
            </a:prstGeom>
          </p:spPr>
        </p:pic>
        <p:pic>
          <p:nvPicPr>
            <p:cNvPr id="141" name="Immagine 140">
              <a:extLst>
                <a:ext uri="{FF2B5EF4-FFF2-40B4-BE49-F238E27FC236}">
                  <a16:creationId xmlns:a16="http://schemas.microsoft.com/office/drawing/2014/main" id="{7BFC86D7-5F1D-E860-F2BD-421411467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86151" y="2687180"/>
              <a:ext cx="385752" cy="5822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5466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schermata, linea, diagramma&#10;&#10;Il contenuto generato dall'IA potrebbe non essere corretto.">
            <a:extLst>
              <a:ext uri="{FF2B5EF4-FFF2-40B4-BE49-F238E27FC236}">
                <a16:creationId xmlns:a16="http://schemas.microsoft.com/office/drawing/2014/main" id="{4B16367C-F199-D2DB-4859-1FDFEC0CCD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12" y="2740833"/>
            <a:ext cx="5439347" cy="3471983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0" y="186028"/>
            <a:ext cx="12192000" cy="346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ts val="1800"/>
              </a:lnSpc>
            </a:pPr>
            <a:r>
              <a:rPr lang="en-US" sz="2400" b="1" dirty="0">
                <a:solidFill>
                  <a:srgbClr val="164194"/>
                </a:solidFill>
                <a:ea typeface="Times New Roman" panose="02020603050405020304" pitchFamily="18" charset="0"/>
              </a:rPr>
              <a:t>Results</a:t>
            </a:r>
            <a:endParaRPr lang="en-GB" sz="2400" b="1" dirty="0">
              <a:solidFill>
                <a:srgbClr val="164194"/>
              </a:solidFill>
              <a:ea typeface="Times New Roman" panose="02020603050405020304" pitchFamily="18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0D3D901-C59E-E271-F43A-C468BEA74CC2}"/>
              </a:ext>
            </a:extLst>
          </p:cNvPr>
          <p:cNvSpPr txBox="1"/>
          <p:nvPr/>
        </p:nvSpPr>
        <p:spPr>
          <a:xfrm>
            <a:off x="1097666" y="777872"/>
            <a:ext cx="9996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it-IT" b="1" dirty="0" err="1">
                <a:solidFill>
                  <a:srgbClr val="002060"/>
                </a:solidFill>
              </a:rPr>
              <a:t>Simulated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err="1">
                <a:solidFill>
                  <a:srgbClr val="002060"/>
                </a:solidFill>
              </a:rPr>
              <a:t>manoeuvre</a:t>
            </a:r>
            <a:r>
              <a:rPr lang="it-IT" b="1" dirty="0">
                <a:solidFill>
                  <a:srgbClr val="002060"/>
                </a:solidFill>
              </a:rPr>
              <a:t>: </a:t>
            </a:r>
            <a:r>
              <a:rPr lang="en-US" dirty="0">
                <a:solidFill>
                  <a:srgbClr val="002060"/>
                </a:solidFill>
              </a:rPr>
              <a:t>total downstream valve closure in 12 s with an initial flow of 7,6 m</a:t>
            </a:r>
            <a:r>
              <a:rPr lang="en-US" baseline="30000" dirty="0">
                <a:solidFill>
                  <a:srgbClr val="002060"/>
                </a:solidFill>
              </a:rPr>
              <a:t>3</a:t>
            </a:r>
            <a:r>
              <a:rPr lang="en-US" dirty="0">
                <a:solidFill>
                  <a:srgbClr val="002060"/>
                </a:solidFill>
              </a:rPr>
              <a:t>/s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10C3B02-4D93-BC64-2201-63128618735F}"/>
              </a:ext>
            </a:extLst>
          </p:cNvPr>
          <p:cNvSpPr txBox="1"/>
          <p:nvPr/>
        </p:nvSpPr>
        <p:spPr>
          <a:xfrm>
            <a:off x="971143" y="1392351"/>
            <a:ext cx="10249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GB" sz="1600" noProof="0" dirty="0">
                <a:solidFill>
                  <a:srgbClr val="002060"/>
                </a:solidFill>
              </a:rPr>
              <a:t>VPL tool used to store </a:t>
            </a:r>
            <a:r>
              <a:rPr lang="en-GB" sz="1600" b="1" noProof="0" dirty="0">
                <a:solidFill>
                  <a:srgbClr val="002060"/>
                </a:solidFill>
              </a:rPr>
              <a:t>results in matrices</a:t>
            </a:r>
            <a:r>
              <a:rPr lang="en-GB" sz="1600" noProof="0" dirty="0">
                <a:solidFill>
                  <a:srgbClr val="002060"/>
                </a:solidFill>
              </a:rPr>
              <a:t>. </a:t>
            </a:r>
            <a:r>
              <a:rPr lang="en-GB" sz="1600" dirty="0">
                <a:solidFill>
                  <a:srgbClr val="002060"/>
                </a:solidFill>
              </a:rPr>
              <a:t>T</a:t>
            </a:r>
            <a:r>
              <a:rPr lang="en-US" sz="1600" noProof="0" dirty="0">
                <a:solidFill>
                  <a:srgbClr val="002060"/>
                </a:solidFill>
              </a:rPr>
              <a:t>he </a:t>
            </a:r>
            <a:r>
              <a:rPr lang="en-US" sz="1600" b="1" noProof="0" dirty="0">
                <a:solidFill>
                  <a:srgbClr val="002060"/>
                </a:solidFill>
              </a:rPr>
              <a:t>rows</a:t>
            </a:r>
            <a:r>
              <a:rPr lang="en-US" sz="1600" noProof="0" dirty="0">
                <a:solidFill>
                  <a:srgbClr val="002060"/>
                </a:solidFill>
              </a:rPr>
              <a:t> of these matrices correspond to a </a:t>
            </a:r>
            <a:r>
              <a:rPr lang="en-US" sz="1600" b="1" noProof="0" dirty="0">
                <a:solidFill>
                  <a:srgbClr val="002060"/>
                </a:solidFill>
              </a:rPr>
              <a:t>specific simulated time instant</a:t>
            </a:r>
            <a:r>
              <a:rPr lang="en-US" sz="1600" noProof="0" dirty="0">
                <a:solidFill>
                  <a:srgbClr val="002060"/>
                </a:solidFill>
              </a:rPr>
              <a:t>, while the columns refer to the </a:t>
            </a:r>
            <a:r>
              <a:rPr lang="en-US" sz="1600" b="1" noProof="0" dirty="0">
                <a:solidFill>
                  <a:srgbClr val="002060"/>
                </a:solidFill>
              </a:rPr>
              <a:t>spatial nodes</a:t>
            </a:r>
            <a:r>
              <a:rPr lang="en-US" sz="1600" noProof="0" dirty="0">
                <a:solidFill>
                  <a:srgbClr val="002060"/>
                </a:solidFill>
              </a:rPr>
              <a:t> of the system. This format allows to plot flow and head values at specific points of the calculation mesh or flow and head values along the system at a specific time instant.</a:t>
            </a:r>
            <a:endParaRPr lang="en-GB" sz="1600" noProof="0" dirty="0">
              <a:solidFill>
                <a:srgbClr val="002060"/>
              </a:solidFill>
            </a:endParaRPr>
          </a:p>
        </p:txBody>
      </p:sp>
      <p:pic>
        <p:nvPicPr>
          <p:cNvPr id="8" name="Immagine 7" descr="Immagine che contiene schermata, testo, linea&#10;&#10;Il contenuto generato dall'IA potrebbe non essere corretto.">
            <a:extLst>
              <a:ext uri="{FF2B5EF4-FFF2-40B4-BE49-F238E27FC236}">
                <a16:creationId xmlns:a16="http://schemas.microsoft.com/office/drawing/2014/main" id="{A0DDCBA8-37BC-4CF1-FBC2-BDE812620C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843" y="2740833"/>
            <a:ext cx="5439347" cy="347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23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arrotondato 44">
            <a:extLst>
              <a:ext uri="{FF2B5EF4-FFF2-40B4-BE49-F238E27FC236}">
                <a16:creationId xmlns:a16="http://schemas.microsoft.com/office/drawing/2014/main" id="{359222D1-2DB1-A63F-FFA9-E8755E985E30}"/>
              </a:ext>
            </a:extLst>
          </p:cNvPr>
          <p:cNvSpPr/>
          <p:nvPr/>
        </p:nvSpPr>
        <p:spPr>
          <a:xfrm>
            <a:off x="6209634" y="4109791"/>
            <a:ext cx="4672853" cy="1631186"/>
          </a:xfrm>
          <a:prstGeom prst="roundRect">
            <a:avLst/>
          </a:prstGeom>
          <a:noFill/>
          <a:ln w="28575">
            <a:solidFill>
              <a:srgbClr val="74D6A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lt1"/>
              </a:solidFill>
            </a:endParaRPr>
          </a:p>
        </p:txBody>
      </p:sp>
      <p:sp>
        <p:nvSpPr>
          <p:cNvPr id="17" name="Rettangolo arrotondato 44">
            <a:extLst>
              <a:ext uri="{FF2B5EF4-FFF2-40B4-BE49-F238E27FC236}">
                <a16:creationId xmlns:a16="http://schemas.microsoft.com/office/drawing/2014/main" id="{4B9C5326-D97D-2788-A036-C40D6E13B165}"/>
              </a:ext>
            </a:extLst>
          </p:cNvPr>
          <p:cNvSpPr/>
          <p:nvPr/>
        </p:nvSpPr>
        <p:spPr>
          <a:xfrm>
            <a:off x="6490597" y="3942117"/>
            <a:ext cx="4060672" cy="36933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4D6A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lt1"/>
              </a:solidFill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2AB76C1-3190-1D82-483F-3EB926210057}"/>
              </a:ext>
            </a:extLst>
          </p:cNvPr>
          <p:cNvSpPr txBox="1"/>
          <p:nvPr/>
        </p:nvSpPr>
        <p:spPr>
          <a:xfrm>
            <a:off x="6490596" y="3920064"/>
            <a:ext cx="4154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b="1" dirty="0">
                <a:solidFill>
                  <a:srgbClr val="002060"/>
                </a:solidFill>
              </a:rPr>
              <a:t>Facility Management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0" y="151304"/>
            <a:ext cx="12192000" cy="346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ts val="1800"/>
              </a:lnSpc>
            </a:pPr>
            <a:r>
              <a:rPr lang="en-US" sz="2400" b="1" dirty="0">
                <a:solidFill>
                  <a:srgbClr val="164194"/>
                </a:solidFill>
                <a:ea typeface="Times New Roman" panose="02020603050405020304" pitchFamily="18" charset="0"/>
              </a:rPr>
              <a:t>Conclusions</a:t>
            </a:r>
            <a:endParaRPr lang="en-GB" sz="2400" b="1" dirty="0">
              <a:solidFill>
                <a:srgbClr val="164194"/>
              </a:solidFill>
              <a:ea typeface="Times New Roman" panose="02020603050405020304" pitchFamily="18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167D752-5CAE-DBE7-901A-77765BFB1C2B}"/>
              </a:ext>
            </a:extLst>
          </p:cNvPr>
          <p:cNvSpPr txBox="1"/>
          <p:nvPr/>
        </p:nvSpPr>
        <p:spPr>
          <a:xfrm>
            <a:off x="333022" y="806103"/>
            <a:ext cx="11525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b="1" dirty="0">
                <a:solidFill>
                  <a:srgbClr val="002060"/>
                </a:solidFill>
              </a:rPr>
              <a:t>Unique platform in which data are taken directly from a BIM model and used as input for hydraulic simulations</a:t>
            </a:r>
            <a:r>
              <a:rPr lang="it-IT" b="1" dirty="0">
                <a:solidFill>
                  <a:srgbClr val="002060"/>
                </a:solidFill>
              </a:rPr>
              <a:t>  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4B97475-B3D8-626A-0C08-11D7F9D199F8}"/>
              </a:ext>
            </a:extLst>
          </p:cNvPr>
          <p:cNvSpPr txBox="1"/>
          <p:nvPr/>
        </p:nvSpPr>
        <p:spPr>
          <a:xfrm>
            <a:off x="2652889" y="2239675"/>
            <a:ext cx="6886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dirty="0">
                <a:solidFill>
                  <a:srgbClr val="002060"/>
                </a:solidFill>
              </a:rPr>
              <a:t>Any changes in the model geometry are automatically reflected in the inputs of the programming code used for hydraulic simulations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7" name="Freccia in giù 6">
            <a:extLst>
              <a:ext uri="{FF2B5EF4-FFF2-40B4-BE49-F238E27FC236}">
                <a16:creationId xmlns:a16="http://schemas.microsoft.com/office/drawing/2014/main" id="{55CAB0E4-F12E-F9CE-3CE2-D268A98928B0}"/>
              </a:ext>
            </a:extLst>
          </p:cNvPr>
          <p:cNvSpPr/>
          <p:nvPr/>
        </p:nvSpPr>
        <p:spPr>
          <a:xfrm>
            <a:off x="6040055" y="1346929"/>
            <a:ext cx="111889" cy="469988"/>
          </a:xfrm>
          <a:prstGeom prst="downArrow">
            <a:avLst>
              <a:gd name="adj1" fmla="val 50000"/>
              <a:gd name="adj2" fmla="val 11527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3B4F312-1E19-769D-D239-E1C5369F4A79}"/>
              </a:ext>
            </a:extLst>
          </p:cNvPr>
          <p:cNvSpPr txBox="1"/>
          <p:nvPr/>
        </p:nvSpPr>
        <p:spPr>
          <a:xfrm>
            <a:off x="1522743" y="4579778"/>
            <a:ext cx="2795224" cy="774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noProof="0" dirty="0" err="1">
                <a:solidFill>
                  <a:srgbClr val="002060"/>
                </a:solidFill>
              </a:rPr>
              <a:t>Geometry</a:t>
            </a:r>
            <a:r>
              <a:rPr lang="it-IT" noProof="0" dirty="0">
                <a:solidFill>
                  <a:srgbClr val="002060"/>
                </a:solidFill>
              </a:rPr>
              <a:t> </a:t>
            </a:r>
            <a:r>
              <a:rPr lang="it-IT" noProof="0" dirty="0" err="1">
                <a:solidFill>
                  <a:srgbClr val="002060"/>
                </a:solidFill>
              </a:rPr>
              <a:t>optimization</a:t>
            </a:r>
            <a:endParaRPr lang="it-IT" noProof="0" dirty="0">
              <a:solidFill>
                <a:srgbClr val="002060"/>
              </a:solidFill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rgbClr val="002060"/>
                </a:solidFill>
              </a:rPr>
              <a:t>Sizing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components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1E27D26-4D95-5E38-57C2-B110C521C95F}"/>
              </a:ext>
            </a:extLst>
          </p:cNvPr>
          <p:cNvSpPr txBox="1"/>
          <p:nvPr/>
        </p:nvSpPr>
        <p:spPr>
          <a:xfrm>
            <a:off x="6290494" y="4412408"/>
            <a:ext cx="4591994" cy="1328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noProof="0" dirty="0" err="1">
                <a:solidFill>
                  <a:srgbClr val="002060"/>
                </a:solidFill>
              </a:rPr>
              <a:t>Evaluate</a:t>
            </a:r>
            <a:r>
              <a:rPr lang="it-IT" noProof="0" dirty="0">
                <a:solidFill>
                  <a:srgbClr val="002060"/>
                </a:solidFill>
              </a:rPr>
              <a:t> </a:t>
            </a:r>
            <a:r>
              <a:rPr lang="en-US" noProof="0" dirty="0">
                <a:solidFill>
                  <a:srgbClr val="002060"/>
                </a:solidFill>
              </a:rPr>
              <a:t>valve maneuvers to ensure correct flow rates are distributed to utilities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Simulate </a:t>
            </a:r>
            <a:r>
              <a:rPr lang="en-US" noProof="0" dirty="0">
                <a:solidFill>
                  <a:srgbClr val="002060"/>
                </a:solidFill>
              </a:rPr>
              <a:t>effectively manage extraordinary situations</a:t>
            </a:r>
            <a:endParaRPr lang="it-IT" noProof="0" dirty="0">
              <a:solidFill>
                <a:srgbClr val="002060"/>
              </a:solidFill>
            </a:endParaRPr>
          </a:p>
        </p:txBody>
      </p:sp>
      <p:sp>
        <p:nvSpPr>
          <p:cNvPr id="13" name="Rettangolo arrotondato 44">
            <a:extLst>
              <a:ext uri="{FF2B5EF4-FFF2-40B4-BE49-F238E27FC236}">
                <a16:creationId xmlns:a16="http://schemas.microsoft.com/office/drawing/2014/main" id="{06A78DC4-E7AA-E3FC-D180-29013ECCB4F9}"/>
              </a:ext>
            </a:extLst>
          </p:cNvPr>
          <p:cNvSpPr/>
          <p:nvPr/>
        </p:nvSpPr>
        <p:spPr>
          <a:xfrm>
            <a:off x="1309512" y="4109790"/>
            <a:ext cx="3089314" cy="1631185"/>
          </a:xfrm>
          <a:prstGeom prst="roundRect">
            <a:avLst/>
          </a:prstGeom>
          <a:noFill/>
          <a:ln w="28575">
            <a:solidFill>
              <a:srgbClr val="7EA6E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lt1"/>
              </a:solidFill>
            </a:endParaRPr>
          </a:p>
        </p:txBody>
      </p:sp>
      <p:sp>
        <p:nvSpPr>
          <p:cNvPr id="14" name="Rettangolo arrotondato 44">
            <a:extLst>
              <a:ext uri="{FF2B5EF4-FFF2-40B4-BE49-F238E27FC236}">
                <a16:creationId xmlns:a16="http://schemas.microsoft.com/office/drawing/2014/main" id="{FDFCA2EC-C1E2-6DC0-4510-BA553833582C}"/>
              </a:ext>
            </a:extLst>
          </p:cNvPr>
          <p:cNvSpPr/>
          <p:nvPr/>
        </p:nvSpPr>
        <p:spPr>
          <a:xfrm>
            <a:off x="1590474" y="3942117"/>
            <a:ext cx="2537419" cy="36933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EA6E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lt1"/>
              </a:solidFill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88A7AB5-9830-9C02-5369-980875123F2D}"/>
              </a:ext>
            </a:extLst>
          </p:cNvPr>
          <p:cNvSpPr txBox="1"/>
          <p:nvPr/>
        </p:nvSpPr>
        <p:spPr>
          <a:xfrm>
            <a:off x="1590474" y="3920064"/>
            <a:ext cx="2537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b="1" dirty="0">
                <a:solidFill>
                  <a:srgbClr val="002060"/>
                </a:solidFill>
              </a:rPr>
              <a:t>Design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2" name="Freccia in giù 1">
            <a:extLst>
              <a:ext uri="{FF2B5EF4-FFF2-40B4-BE49-F238E27FC236}">
                <a16:creationId xmlns:a16="http://schemas.microsoft.com/office/drawing/2014/main" id="{B1E3A9CD-0496-9D15-C62E-5BD66D23C392}"/>
              </a:ext>
            </a:extLst>
          </p:cNvPr>
          <p:cNvSpPr/>
          <p:nvPr/>
        </p:nvSpPr>
        <p:spPr>
          <a:xfrm>
            <a:off x="2798224" y="3282514"/>
            <a:ext cx="111889" cy="469988"/>
          </a:xfrm>
          <a:prstGeom prst="downArrow">
            <a:avLst>
              <a:gd name="adj1" fmla="val 50000"/>
              <a:gd name="adj2" fmla="val 11527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ccia in giù 3">
            <a:extLst>
              <a:ext uri="{FF2B5EF4-FFF2-40B4-BE49-F238E27FC236}">
                <a16:creationId xmlns:a16="http://schemas.microsoft.com/office/drawing/2014/main" id="{4020D8E5-D7A8-8224-1739-54630879E983}"/>
              </a:ext>
            </a:extLst>
          </p:cNvPr>
          <p:cNvSpPr/>
          <p:nvPr/>
        </p:nvSpPr>
        <p:spPr>
          <a:xfrm>
            <a:off x="8512063" y="3282514"/>
            <a:ext cx="111889" cy="469988"/>
          </a:xfrm>
          <a:prstGeom prst="downArrow">
            <a:avLst>
              <a:gd name="adj1" fmla="val 50000"/>
              <a:gd name="adj2" fmla="val 115277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Rettangolo arrotondato 45">
            <a:extLst>
              <a:ext uri="{FF2B5EF4-FFF2-40B4-BE49-F238E27FC236}">
                <a16:creationId xmlns:a16="http://schemas.microsoft.com/office/drawing/2014/main" id="{1256A727-AC08-8621-468A-C8C7095ADEC4}"/>
              </a:ext>
            </a:extLst>
          </p:cNvPr>
          <p:cNvSpPr/>
          <p:nvPr/>
        </p:nvSpPr>
        <p:spPr>
          <a:xfrm>
            <a:off x="1279227" y="2002712"/>
            <a:ext cx="9581683" cy="1279802"/>
          </a:xfrm>
          <a:prstGeom prst="roundRect">
            <a:avLst/>
          </a:prstGeom>
          <a:noFill/>
          <a:ln w="38100">
            <a:solidFill>
              <a:srgbClr val="00206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64579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151304"/>
            <a:ext cx="12192000" cy="346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ts val="1800"/>
              </a:lnSpc>
            </a:pPr>
            <a:r>
              <a:rPr lang="en-US" sz="2400" b="1" dirty="0">
                <a:solidFill>
                  <a:srgbClr val="164194"/>
                </a:solidFill>
                <a:ea typeface="Times New Roman" panose="02020603050405020304" pitchFamily="18" charset="0"/>
              </a:rPr>
              <a:t>Future steps</a:t>
            </a:r>
            <a:endParaRPr lang="en-GB" sz="2400" b="1" dirty="0">
              <a:solidFill>
                <a:srgbClr val="164194"/>
              </a:solidFill>
              <a:ea typeface="Times New Roman" panose="02020603050405020304" pitchFamily="18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7032E90-6004-CA91-86DF-4E24A3D093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725" r="23928"/>
          <a:stretch>
            <a:fillRect/>
          </a:stretch>
        </p:blipFill>
        <p:spPr>
          <a:xfrm>
            <a:off x="9573843" y="1757483"/>
            <a:ext cx="2122311" cy="4491675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2A0B3759-E74E-6B90-F893-FB9F98B12BFD}"/>
              </a:ext>
            </a:extLst>
          </p:cNvPr>
          <p:cNvSpPr/>
          <p:nvPr/>
        </p:nvSpPr>
        <p:spPr>
          <a:xfrm>
            <a:off x="1" y="634353"/>
            <a:ext cx="6095999" cy="83185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00C3869B-A0AE-A0D2-1656-6B6B6922840D}"/>
              </a:ext>
            </a:extLst>
          </p:cNvPr>
          <p:cNvSpPr/>
          <p:nvPr/>
        </p:nvSpPr>
        <p:spPr>
          <a:xfrm>
            <a:off x="6096000" y="634353"/>
            <a:ext cx="6095999" cy="831858"/>
          </a:xfrm>
          <a:prstGeom prst="rect">
            <a:avLst/>
          </a:prstGeom>
          <a:solidFill>
            <a:srgbClr val="74D6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C766FAC-9209-0FD3-6331-261A1EB5DD16}"/>
              </a:ext>
            </a:extLst>
          </p:cNvPr>
          <p:cNvSpPr txBox="1"/>
          <p:nvPr/>
        </p:nvSpPr>
        <p:spPr>
          <a:xfrm>
            <a:off x="1175905" y="871551"/>
            <a:ext cx="4044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b="1" dirty="0">
                <a:solidFill>
                  <a:schemeClr val="bg1"/>
                </a:solidFill>
              </a:rPr>
              <a:t>Programming code </a:t>
            </a:r>
            <a:r>
              <a:rPr lang="it-IT" b="1" dirty="0" err="1">
                <a:solidFill>
                  <a:schemeClr val="bg1"/>
                </a:solidFill>
              </a:rPr>
              <a:t>improvement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01003E8-9EC4-B878-9663-806E1C83FABB}"/>
              </a:ext>
            </a:extLst>
          </p:cNvPr>
          <p:cNvSpPr txBox="1"/>
          <p:nvPr/>
        </p:nvSpPr>
        <p:spPr>
          <a:xfrm>
            <a:off x="6879310" y="903066"/>
            <a:ext cx="3927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b="1" dirty="0">
                <a:solidFill>
                  <a:schemeClr val="bg1"/>
                </a:solidFill>
              </a:rPr>
              <a:t>Virtual Reality (VR) </a:t>
            </a:r>
            <a:r>
              <a:rPr lang="it-IT" b="1" dirty="0" err="1">
                <a:solidFill>
                  <a:schemeClr val="bg1"/>
                </a:solidFill>
              </a:rPr>
              <a:t>visualization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12" name="Immagine 11" descr="Immagine che contiene Elementi grafici, design, Carattere, logo&#10;&#10;Descrizione generata automaticamente">
            <a:extLst>
              <a:ext uri="{FF2B5EF4-FFF2-40B4-BE49-F238E27FC236}">
                <a16:creationId xmlns:a16="http://schemas.microsoft.com/office/drawing/2014/main" id="{AA3DC18B-A1BC-FBC0-0BBB-56379AE12B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0899"/>
          <a:stretch/>
        </p:blipFill>
        <p:spPr>
          <a:xfrm>
            <a:off x="274085" y="634353"/>
            <a:ext cx="995680" cy="787595"/>
          </a:xfrm>
          <a:prstGeom prst="rect">
            <a:avLst/>
          </a:prstGeom>
        </p:spPr>
      </p:pic>
      <p:pic>
        <p:nvPicPr>
          <p:cNvPr id="13" name="Immagine 12" descr="Immagine che contiene schizzo, disegno, clipart, design&#10;&#10;Descrizione generata automaticamente">
            <a:extLst>
              <a:ext uri="{FF2B5EF4-FFF2-40B4-BE49-F238E27FC236}">
                <a16:creationId xmlns:a16="http://schemas.microsoft.com/office/drawing/2014/main" id="{47E16814-527D-BB58-426F-2D3DF6268C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7" b="25777"/>
          <a:stretch/>
        </p:blipFill>
        <p:spPr>
          <a:xfrm>
            <a:off x="10634998" y="746121"/>
            <a:ext cx="1040284" cy="653249"/>
          </a:xfrm>
          <a:prstGeom prst="rect">
            <a:avLst/>
          </a:prstGeom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BF6D13DC-24EC-F136-CF8E-749B08F1CB55}"/>
              </a:ext>
            </a:extLst>
          </p:cNvPr>
          <p:cNvSpPr/>
          <p:nvPr/>
        </p:nvSpPr>
        <p:spPr>
          <a:xfrm>
            <a:off x="6006110" y="1466211"/>
            <a:ext cx="89889" cy="482504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48DFA103-C644-21F7-D3B7-7FC1EA2635C6}"/>
              </a:ext>
            </a:extLst>
          </p:cNvPr>
          <p:cNvSpPr/>
          <p:nvPr/>
        </p:nvSpPr>
        <p:spPr>
          <a:xfrm>
            <a:off x="6096000" y="1466211"/>
            <a:ext cx="100910" cy="4825041"/>
          </a:xfrm>
          <a:prstGeom prst="rect">
            <a:avLst/>
          </a:prstGeom>
          <a:solidFill>
            <a:srgbClr val="74D6A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Immagine 21" descr="Immagine che contiene schermata, Modellazione 3D, Software per la grafica, design&#10;&#10;Il contenuto generato dall'IA potrebbe non essere corretto.">
            <a:extLst>
              <a:ext uri="{FF2B5EF4-FFF2-40B4-BE49-F238E27FC236}">
                <a16:creationId xmlns:a16="http://schemas.microsoft.com/office/drawing/2014/main" id="{15C4B9FA-D97B-0423-B091-BEF098A557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34" r="14961" b="4858"/>
          <a:stretch>
            <a:fillRect/>
          </a:stretch>
        </p:blipFill>
        <p:spPr>
          <a:xfrm>
            <a:off x="2856091" y="1549401"/>
            <a:ext cx="2977563" cy="4741851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8E6176B5-617F-A108-CC90-0A87DD5BF5CE}"/>
              </a:ext>
            </a:extLst>
          </p:cNvPr>
          <p:cNvSpPr txBox="1"/>
          <p:nvPr/>
        </p:nvSpPr>
        <p:spPr>
          <a:xfrm>
            <a:off x="386974" y="1794534"/>
            <a:ext cx="24205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600" noProof="0" dirty="0">
                <a:solidFill>
                  <a:srgbClr val="002060"/>
                </a:solidFill>
              </a:rPr>
              <a:t>More accurate </a:t>
            </a:r>
            <a:r>
              <a:rPr lang="en-US" sz="1600" b="1" noProof="0" dirty="0">
                <a:solidFill>
                  <a:srgbClr val="002060"/>
                </a:solidFill>
              </a:rPr>
              <a:t>head losses </a:t>
            </a:r>
            <a:r>
              <a:rPr lang="en-US" sz="1600" noProof="0" dirty="0">
                <a:solidFill>
                  <a:srgbClr val="002060"/>
                </a:solidFill>
              </a:rPr>
              <a:t>estimations at</a:t>
            </a:r>
            <a:r>
              <a:rPr lang="en-US" sz="1600" b="1" noProof="0" dirty="0">
                <a:solidFill>
                  <a:srgbClr val="002060"/>
                </a:solidFill>
              </a:rPr>
              <a:t> discontinuity points</a:t>
            </a:r>
            <a:r>
              <a:rPr lang="en-US" sz="1600" noProof="0" dirty="0">
                <a:solidFill>
                  <a:srgbClr val="002060"/>
                </a:solidFill>
              </a:rPr>
              <a:t>, such as the Surge Tank inlet</a:t>
            </a:r>
            <a:r>
              <a:rPr lang="it-IT" sz="1600" noProof="0" dirty="0">
                <a:solidFill>
                  <a:srgbClr val="002060"/>
                </a:solidFill>
              </a:rPr>
              <a:t>  </a:t>
            </a:r>
            <a:endParaRPr lang="en-GB" sz="1600" noProof="0" dirty="0">
              <a:solidFill>
                <a:srgbClr val="002060"/>
              </a:solidFill>
            </a:endParaRPr>
          </a:p>
        </p:txBody>
      </p:sp>
      <p:sp>
        <p:nvSpPr>
          <p:cNvPr id="24" name="Rettangolo arrotondato 44">
            <a:extLst>
              <a:ext uri="{FF2B5EF4-FFF2-40B4-BE49-F238E27FC236}">
                <a16:creationId xmlns:a16="http://schemas.microsoft.com/office/drawing/2014/main" id="{7F2B1757-2837-3485-5952-AD27124FFE4C}"/>
              </a:ext>
            </a:extLst>
          </p:cNvPr>
          <p:cNvSpPr/>
          <p:nvPr/>
        </p:nvSpPr>
        <p:spPr>
          <a:xfrm>
            <a:off x="286064" y="1738169"/>
            <a:ext cx="2591477" cy="1210104"/>
          </a:xfrm>
          <a:prstGeom prst="roundRect">
            <a:avLst/>
          </a:prstGeom>
          <a:noFill/>
          <a:ln w="28575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lt1"/>
              </a:solidFill>
            </a:endParaRPr>
          </a:p>
        </p:txBody>
      </p:sp>
      <p:sp>
        <p:nvSpPr>
          <p:cNvPr id="27" name="Rettangolo arrotondato 44">
            <a:extLst>
              <a:ext uri="{FF2B5EF4-FFF2-40B4-BE49-F238E27FC236}">
                <a16:creationId xmlns:a16="http://schemas.microsoft.com/office/drawing/2014/main" id="{C6B563E6-E583-D8FE-6DB5-8DD8152BFAA1}"/>
              </a:ext>
            </a:extLst>
          </p:cNvPr>
          <p:cNvSpPr/>
          <p:nvPr/>
        </p:nvSpPr>
        <p:spPr>
          <a:xfrm>
            <a:off x="3849512" y="2698044"/>
            <a:ext cx="1163178" cy="2610555"/>
          </a:xfrm>
          <a:prstGeom prst="roundRect">
            <a:avLst/>
          </a:prstGeom>
          <a:noFill/>
          <a:ln w="28575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lt1"/>
              </a:solidFill>
            </a:endParaRPr>
          </a:p>
        </p:txBody>
      </p:sp>
      <p:grpSp>
        <p:nvGrpSpPr>
          <p:cNvPr id="43" name="Gruppo 42">
            <a:extLst>
              <a:ext uri="{FF2B5EF4-FFF2-40B4-BE49-F238E27FC236}">
                <a16:creationId xmlns:a16="http://schemas.microsoft.com/office/drawing/2014/main" id="{C5C118FC-6D29-998B-3287-0712DD51059F}"/>
              </a:ext>
            </a:extLst>
          </p:cNvPr>
          <p:cNvGrpSpPr/>
          <p:nvPr/>
        </p:nvGrpSpPr>
        <p:grpSpPr>
          <a:xfrm>
            <a:off x="91441" y="3137041"/>
            <a:ext cx="2466291" cy="3115625"/>
            <a:chOff x="335281" y="1043390"/>
            <a:chExt cx="3919366" cy="4951271"/>
          </a:xfrm>
        </p:grpSpPr>
        <p:grpSp>
          <p:nvGrpSpPr>
            <p:cNvPr id="28" name="Gruppo 27">
              <a:extLst>
                <a:ext uri="{FF2B5EF4-FFF2-40B4-BE49-F238E27FC236}">
                  <a16:creationId xmlns:a16="http://schemas.microsoft.com/office/drawing/2014/main" id="{C2AC09E6-C6D8-83DE-7314-3B87B4512441}"/>
                </a:ext>
              </a:extLst>
            </p:cNvPr>
            <p:cNvGrpSpPr/>
            <p:nvPr/>
          </p:nvGrpSpPr>
          <p:grpSpPr>
            <a:xfrm>
              <a:off x="335281" y="1043390"/>
              <a:ext cx="3846709" cy="4951271"/>
              <a:chOff x="1001997" y="520347"/>
              <a:chExt cx="2786685" cy="3586868"/>
            </a:xfrm>
          </p:grpSpPr>
          <p:pic>
            <p:nvPicPr>
              <p:cNvPr id="29" name="Immagine 28">
                <a:extLst>
                  <a:ext uri="{FF2B5EF4-FFF2-40B4-BE49-F238E27FC236}">
                    <a16:creationId xmlns:a16="http://schemas.microsoft.com/office/drawing/2014/main" id="{2C488E9F-86AA-4179-5B78-51BC6E7452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1997" y="520347"/>
                <a:ext cx="2786685" cy="3586868"/>
              </a:xfrm>
              <a:prstGeom prst="rect">
                <a:avLst/>
              </a:prstGeom>
            </p:spPr>
          </p:pic>
          <p:cxnSp>
            <p:nvCxnSpPr>
              <p:cNvPr id="30" name="Connettore diritto 29">
                <a:extLst>
                  <a:ext uri="{FF2B5EF4-FFF2-40B4-BE49-F238E27FC236}">
                    <a16:creationId xmlns:a16="http://schemas.microsoft.com/office/drawing/2014/main" id="{37C2F884-A435-7B1D-E827-A21ECDD6368D}"/>
                  </a:ext>
                </a:extLst>
              </p:cNvPr>
              <p:cNvCxnSpPr/>
              <p:nvPr/>
            </p:nvCxnSpPr>
            <p:spPr>
              <a:xfrm>
                <a:off x="2439988" y="2873375"/>
                <a:ext cx="69850" cy="0"/>
              </a:xfrm>
              <a:prstGeom prst="line">
                <a:avLst/>
              </a:prstGeom>
              <a:ln w="9525">
                <a:solidFill>
                  <a:srgbClr val="16419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ttore diritto 30">
                <a:extLst>
                  <a:ext uri="{FF2B5EF4-FFF2-40B4-BE49-F238E27FC236}">
                    <a16:creationId xmlns:a16="http://schemas.microsoft.com/office/drawing/2014/main" id="{6EF2A453-5D57-FA02-7AB0-0BFA07090AEA}"/>
                  </a:ext>
                </a:extLst>
              </p:cNvPr>
              <p:cNvCxnSpPr/>
              <p:nvPr/>
            </p:nvCxnSpPr>
            <p:spPr>
              <a:xfrm flipV="1">
                <a:off x="2509838" y="2795588"/>
                <a:ext cx="77787" cy="76200"/>
              </a:xfrm>
              <a:prstGeom prst="line">
                <a:avLst/>
              </a:prstGeom>
              <a:ln w="9525">
                <a:solidFill>
                  <a:srgbClr val="16419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ttore diritto 31">
                <a:extLst>
                  <a:ext uri="{FF2B5EF4-FFF2-40B4-BE49-F238E27FC236}">
                    <a16:creationId xmlns:a16="http://schemas.microsoft.com/office/drawing/2014/main" id="{69914091-9A96-C22A-1D90-2569E6929225}"/>
                  </a:ext>
                </a:extLst>
              </p:cNvPr>
              <p:cNvCxnSpPr/>
              <p:nvPr/>
            </p:nvCxnSpPr>
            <p:spPr>
              <a:xfrm flipV="1">
                <a:off x="2587625" y="2695575"/>
                <a:ext cx="66675" cy="100013"/>
              </a:xfrm>
              <a:prstGeom prst="line">
                <a:avLst/>
              </a:prstGeom>
              <a:ln w="9525">
                <a:solidFill>
                  <a:srgbClr val="16419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ttore diritto 32">
                <a:extLst>
                  <a:ext uri="{FF2B5EF4-FFF2-40B4-BE49-F238E27FC236}">
                    <a16:creationId xmlns:a16="http://schemas.microsoft.com/office/drawing/2014/main" id="{9597A14F-34F5-F4B5-1B6E-8C70518CE0C9}"/>
                  </a:ext>
                </a:extLst>
              </p:cNvPr>
              <p:cNvCxnSpPr/>
              <p:nvPr/>
            </p:nvCxnSpPr>
            <p:spPr>
              <a:xfrm flipV="1">
                <a:off x="2654300" y="2619375"/>
                <a:ext cx="34925" cy="76200"/>
              </a:xfrm>
              <a:prstGeom prst="line">
                <a:avLst/>
              </a:prstGeom>
              <a:ln w="9525">
                <a:solidFill>
                  <a:srgbClr val="16419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ttore diritto 33">
                <a:extLst>
                  <a:ext uri="{FF2B5EF4-FFF2-40B4-BE49-F238E27FC236}">
                    <a16:creationId xmlns:a16="http://schemas.microsoft.com/office/drawing/2014/main" id="{17F6E10F-7FE9-F0DB-963D-344223B2540A}"/>
                  </a:ext>
                </a:extLst>
              </p:cNvPr>
              <p:cNvCxnSpPr/>
              <p:nvPr/>
            </p:nvCxnSpPr>
            <p:spPr>
              <a:xfrm flipV="1">
                <a:off x="2689225" y="2489202"/>
                <a:ext cx="34925" cy="130173"/>
              </a:xfrm>
              <a:prstGeom prst="line">
                <a:avLst/>
              </a:prstGeom>
              <a:ln w="9525">
                <a:solidFill>
                  <a:srgbClr val="16419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ttore diritto 34">
                <a:extLst>
                  <a:ext uri="{FF2B5EF4-FFF2-40B4-BE49-F238E27FC236}">
                    <a16:creationId xmlns:a16="http://schemas.microsoft.com/office/drawing/2014/main" id="{BE7879EF-34FE-6184-F8FC-FD37F6AF0F83}"/>
                  </a:ext>
                </a:extLst>
              </p:cNvPr>
              <p:cNvCxnSpPr/>
              <p:nvPr/>
            </p:nvCxnSpPr>
            <p:spPr>
              <a:xfrm flipV="1">
                <a:off x="2724150" y="1416933"/>
                <a:ext cx="74613" cy="1072268"/>
              </a:xfrm>
              <a:prstGeom prst="line">
                <a:avLst/>
              </a:prstGeom>
              <a:ln w="9525">
                <a:solidFill>
                  <a:srgbClr val="16419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ttore diritto 35">
                <a:extLst>
                  <a:ext uri="{FF2B5EF4-FFF2-40B4-BE49-F238E27FC236}">
                    <a16:creationId xmlns:a16="http://schemas.microsoft.com/office/drawing/2014/main" id="{FA7283F2-A9B1-FF0A-4237-7B53F814DA7F}"/>
                  </a:ext>
                </a:extLst>
              </p:cNvPr>
              <p:cNvCxnSpPr/>
              <p:nvPr/>
            </p:nvCxnSpPr>
            <p:spPr>
              <a:xfrm flipV="1">
                <a:off x="2798763" y="954089"/>
                <a:ext cx="80962" cy="463547"/>
              </a:xfrm>
              <a:prstGeom prst="line">
                <a:avLst/>
              </a:prstGeom>
              <a:ln w="9525">
                <a:solidFill>
                  <a:srgbClr val="16419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Ovale 37">
              <a:extLst>
                <a:ext uri="{FF2B5EF4-FFF2-40B4-BE49-F238E27FC236}">
                  <a16:creationId xmlns:a16="http://schemas.microsoft.com/office/drawing/2014/main" id="{6162108F-7A48-DAC1-1CCE-15C3CBA5658D}"/>
                </a:ext>
              </a:extLst>
            </p:cNvPr>
            <p:cNvSpPr/>
            <p:nvPr/>
          </p:nvSpPr>
          <p:spPr>
            <a:xfrm>
              <a:off x="2411358" y="4075929"/>
              <a:ext cx="217746" cy="217746"/>
            </a:xfrm>
            <a:prstGeom prst="ellipse">
              <a:avLst/>
            </a:prstGeom>
            <a:solidFill>
              <a:srgbClr val="74D6AE"/>
            </a:solidFill>
            <a:ln>
              <a:solidFill>
                <a:srgbClr val="74D6AE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Rettangolo 40">
              <a:extLst>
                <a:ext uri="{FF2B5EF4-FFF2-40B4-BE49-F238E27FC236}">
                  <a16:creationId xmlns:a16="http://schemas.microsoft.com/office/drawing/2014/main" id="{50851D66-8F59-1A99-ABDA-DB902AA58022}"/>
                </a:ext>
              </a:extLst>
            </p:cNvPr>
            <p:cNvSpPr/>
            <p:nvPr/>
          </p:nvSpPr>
          <p:spPr>
            <a:xfrm>
              <a:off x="2022911" y="4113821"/>
              <a:ext cx="2231736" cy="48646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 hangingPunct="0">
                <a:lnSpc>
                  <a:spcPts val="1800"/>
                </a:lnSpc>
              </a:pPr>
              <a:r>
                <a:rPr lang="en-US" sz="1200" b="1" dirty="0">
                  <a:solidFill>
                    <a:srgbClr val="164194"/>
                  </a:solidFill>
                  <a:ea typeface="Times New Roman" panose="02020603050405020304" pitchFamily="18" charset="0"/>
                </a:rPr>
                <a:t>Surge Tank</a:t>
              </a:r>
              <a:endParaRPr lang="en-GB" sz="1200" b="1" dirty="0">
                <a:solidFill>
                  <a:srgbClr val="164194"/>
                </a:solidFill>
                <a:ea typeface="Times New Roman" panose="02020603050405020304" pitchFamily="18" charset="0"/>
              </a:endParaRPr>
            </a:p>
          </p:txBody>
        </p:sp>
      </p:grpSp>
      <p:pic>
        <p:nvPicPr>
          <p:cNvPr id="45" name="Immagine 44">
            <a:extLst>
              <a:ext uri="{FF2B5EF4-FFF2-40B4-BE49-F238E27FC236}">
                <a16:creationId xmlns:a16="http://schemas.microsoft.com/office/drawing/2014/main" id="{D87FCC55-6775-DB5C-0C89-3794BF0208C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" t="25409" r="5312" b="25008"/>
          <a:stretch/>
        </p:blipFill>
        <p:spPr>
          <a:xfrm flipH="1">
            <a:off x="6699380" y="2030790"/>
            <a:ext cx="2228714" cy="1413234"/>
          </a:xfrm>
          <a:prstGeom prst="rect">
            <a:avLst/>
          </a:prstGeom>
        </p:spPr>
      </p:pic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E79C6E08-3DDE-1492-C96B-BBA8868C4D14}"/>
              </a:ext>
            </a:extLst>
          </p:cNvPr>
          <p:cNvSpPr txBox="1"/>
          <p:nvPr/>
        </p:nvSpPr>
        <p:spPr>
          <a:xfrm>
            <a:off x="6516273" y="4176958"/>
            <a:ext cx="2795224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it-IT" b="1" noProof="0" dirty="0" err="1">
                <a:solidFill>
                  <a:srgbClr val="002060"/>
                </a:solidFill>
              </a:rPr>
              <a:t>VR’s</a:t>
            </a:r>
            <a:r>
              <a:rPr lang="it-IT" b="1" noProof="0" dirty="0">
                <a:solidFill>
                  <a:srgbClr val="002060"/>
                </a:solidFill>
              </a:rPr>
              <a:t> goals: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sz="1600" b="1" noProof="0" dirty="0">
                <a:solidFill>
                  <a:srgbClr val="002060"/>
                </a:solidFill>
              </a:rPr>
              <a:t>Design support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sz="1600" b="1" dirty="0" err="1">
                <a:solidFill>
                  <a:srgbClr val="002060"/>
                </a:solidFill>
              </a:rPr>
              <a:t>Formation</a:t>
            </a:r>
            <a:r>
              <a:rPr lang="it-IT" sz="1600" dirty="0">
                <a:solidFill>
                  <a:srgbClr val="002060"/>
                </a:solidFill>
              </a:rPr>
              <a:t> of the </a:t>
            </a:r>
            <a:r>
              <a:rPr lang="it-IT" sz="1600" dirty="0" err="1">
                <a:solidFill>
                  <a:srgbClr val="002060"/>
                </a:solidFill>
              </a:rPr>
              <a:t>maintenance</a:t>
            </a:r>
            <a:r>
              <a:rPr lang="it-IT" sz="1600" dirty="0">
                <a:solidFill>
                  <a:srgbClr val="002060"/>
                </a:solidFill>
              </a:rPr>
              <a:t> </a:t>
            </a:r>
            <a:r>
              <a:rPr lang="it-IT" sz="1600" dirty="0" err="1">
                <a:solidFill>
                  <a:srgbClr val="002060"/>
                </a:solidFill>
              </a:rPr>
              <a:t>workforce</a:t>
            </a:r>
            <a:endParaRPr lang="it-IT" sz="1600" dirty="0">
              <a:solidFill>
                <a:srgbClr val="002060"/>
              </a:solidFill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600" noProof="0" dirty="0">
                <a:solidFill>
                  <a:srgbClr val="002060"/>
                </a:solidFill>
              </a:rPr>
              <a:t>raising </a:t>
            </a:r>
            <a:r>
              <a:rPr lang="en-US" sz="1600" b="1" noProof="0" dirty="0">
                <a:solidFill>
                  <a:srgbClr val="002060"/>
                </a:solidFill>
              </a:rPr>
              <a:t>awareness</a:t>
            </a:r>
            <a:r>
              <a:rPr lang="en-US" sz="1600" noProof="0" dirty="0">
                <a:solidFill>
                  <a:srgbClr val="002060"/>
                </a:solidFill>
              </a:rPr>
              <a:t> of the role of hydropower</a:t>
            </a:r>
            <a:endParaRPr lang="en-GB" sz="1600" noProof="0" dirty="0">
              <a:solidFill>
                <a:srgbClr val="002060"/>
              </a:solidFill>
            </a:endParaRPr>
          </a:p>
        </p:txBody>
      </p:sp>
      <p:sp>
        <p:nvSpPr>
          <p:cNvPr id="49" name="Rettangolo arrotondato 44">
            <a:extLst>
              <a:ext uri="{FF2B5EF4-FFF2-40B4-BE49-F238E27FC236}">
                <a16:creationId xmlns:a16="http://schemas.microsoft.com/office/drawing/2014/main" id="{1EE95CD5-18A3-3FDD-828F-A6EE56656981}"/>
              </a:ext>
            </a:extLst>
          </p:cNvPr>
          <p:cNvSpPr/>
          <p:nvPr/>
        </p:nvSpPr>
        <p:spPr>
          <a:xfrm>
            <a:off x="6415362" y="4120593"/>
            <a:ext cx="2896135" cy="2041524"/>
          </a:xfrm>
          <a:prstGeom prst="roundRect">
            <a:avLst/>
          </a:prstGeom>
          <a:noFill/>
          <a:ln w="28575">
            <a:solidFill>
              <a:srgbClr val="74D6A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207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A8149-F2FE-0180-0692-37C160380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BECD39DB-96CA-6FFF-C823-306417D49F7E}"/>
              </a:ext>
            </a:extLst>
          </p:cNvPr>
          <p:cNvSpPr/>
          <p:nvPr/>
        </p:nvSpPr>
        <p:spPr>
          <a:xfrm>
            <a:off x="0" y="1"/>
            <a:ext cx="12192000" cy="4191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6532DCE6-B492-B43D-ECB2-057EDE98DF76}"/>
              </a:ext>
            </a:extLst>
          </p:cNvPr>
          <p:cNvSpPr/>
          <p:nvPr/>
        </p:nvSpPr>
        <p:spPr>
          <a:xfrm>
            <a:off x="0" y="2101765"/>
            <a:ext cx="12192000" cy="346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ts val="1800"/>
              </a:lnSpc>
            </a:pPr>
            <a:r>
              <a:rPr lang="en-US" sz="2400" b="1" dirty="0">
                <a:solidFill>
                  <a:schemeClr val="bg1"/>
                </a:solidFill>
                <a:ea typeface="Times New Roman" panose="02020603050405020304" pitchFamily="18" charset="0"/>
              </a:rPr>
              <a:t>Thanks for your attention</a:t>
            </a:r>
            <a:endParaRPr lang="en-GB" sz="2400" b="1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EF57DDE8-D2F2-1368-E163-EC74E8BA555C}"/>
              </a:ext>
            </a:extLst>
          </p:cNvPr>
          <p:cNvSpPr/>
          <p:nvPr/>
        </p:nvSpPr>
        <p:spPr>
          <a:xfrm>
            <a:off x="9067800" y="4451887"/>
            <a:ext cx="2634344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hangingPunct="0">
              <a:lnSpc>
                <a:spcPts val="1800"/>
              </a:lnSpc>
              <a:spcAft>
                <a:spcPts val="1800"/>
              </a:spcAft>
            </a:pPr>
            <a:r>
              <a:rPr lang="en-US" b="1" dirty="0">
                <a:solidFill>
                  <a:srgbClr val="164194"/>
                </a:solidFill>
                <a:ea typeface="Times New Roman" panose="02020603050405020304" pitchFamily="18" charset="0"/>
              </a:rPr>
              <a:t>Prof. Anna </a:t>
            </a:r>
            <a:r>
              <a:rPr lang="en-US" b="1" dirty="0" err="1">
                <a:solidFill>
                  <a:srgbClr val="164194"/>
                </a:solidFill>
                <a:ea typeface="Times New Roman" panose="02020603050405020304" pitchFamily="18" charset="0"/>
              </a:rPr>
              <a:t>Osello</a:t>
            </a:r>
            <a:r>
              <a:rPr lang="en-US" b="1" dirty="0">
                <a:solidFill>
                  <a:srgbClr val="164194"/>
                </a:solidFill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164194"/>
                </a:solidFill>
                <a:ea typeface="Times New Roman" panose="02020603050405020304" pitchFamily="18" charset="0"/>
              </a:rPr>
              <a:t>Politecnico</a:t>
            </a:r>
            <a:r>
              <a:rPr lang="en-US" dirty="0">
                <a:solidFill>
                  <a:srgbClr val="164194"/>
                </a:solidFill>
                <a:ea typeface="Times New Roman" panose="02020603050405020304" pitchFamily="18" charset="0"/>
              </a:rPr>
              <a:t> di Torino</a:t>
            </a:r>
            <a:r>
              <a:rPr lang="en-US" b="1" dirty="0">
                <a:solidFill>
                  <a:srgbClr val="164194"/>
                </a:solidFill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164194"/>
                </a:solidFill>
                <a:ea typeface="Times New Roman" panose="02020603050405020304" pitchFamily="18" charset="0"/>
              </a:rPr>
              <a:t>anna.osello@polito.it</a:t>
            </a:r>
          </a:p>
          <a:p>
            <a:pPr algn="r" hangingPunct="0">
              <a:lnSpc>
                <a:spcPts val="1800"/>
              </a:lnSpc>
            </a:pPr>
            <a:r>
              <a:rPr lang="en-US" b="1" dirty="0">
                <a:solidFill>
                  <a:srgbClr val="164194"/>
                </a:solidFill>
                <a:ea typeface="Times New Roman" panose="02020603050405020304" pitchFamily="18" charset="0"/>
              </a:rPr>
              <a:t>Dr. Francesco Loddo </a:t>
            </a:r>
            <a:r>
              <a:rPr lang="en-US" dirty="0" err="1">
                <a:solidFill>
                  <a:srgbClr val="164194"/>
                </a:solidFill>
                <a:ea typeface="Times New Roman" panose="02020603050405020304" pitchFamily="18" charset="0"/>
              </a:rPr>
              <a:t>Politecnico</a:t>
            </a:r>
            <a:r>
              <a:rPr lang="en-US" dirty="0">
                <a:solidFill>
                  <a:srgbClr val="164194"/>
                </a:solidFill>
                <a:ea typeface="Times New Roman" panose="02020603050405020304" pitchFamily="18" charset="0"/>
              </a:rPr>
              <a:t> di Torino</a:t>
            </a:r>
            <a:r>
              <a:rPr lang="en-US" b="1" dirty="0">
                <a:solidFill>
                  <a:srgbClr val="164194"/>
                </a:solidFill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164194"/>
                </a:solidFill>
                <a:ea typeface="Times New Roman" panose="02020603050405020304" pitchFamily="18" charset="0"/>
              </a:rPr>
              <a:t>francesco.loddo@polito.it</a:t>
            </a:r>
            <a:endParaRPr lang="en-GB" b="1" dirty="0">
              <a:solidFill>
                <a:srgbClr val="164194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841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151304"/>
            <a:ext cx="12192000" cy="346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ts val="1800"/>
              </a:lnSpc>
            </a:pPr>
            <a:r>
              <a:rPr lang="en-US" sz="2400" b="1" dirty="0">
                <a:solidFill>
                  <a:srgbClr val="164194"/>
                </a:solidFill>
                <a:ea typeface="Times New Roman" panose="02020603050405020304" pitchFamily="18" charset="0"/>
              </a:rPr>
              <a:t>Hydropower plants characteristics</a:t>
            </a:r>
            <a:endParaRPr lang="en-GB" sz="2400" b="1" dirty="0">
              <a:solidFill>
                <a:srgbClr val="164194"/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233146" y="823003"/>
            <a:ext cx="5157510" cy="82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ts val="1800"/>
              </a:lnSpc>
              <a:spcAft>
                <a:spcPts val="400"/>
              </a:spcAft>
            </a:pPr>
            <a:r>
              <a:rPr lang="en-US" b="1" dirty="0">
                <a:solidFill>
                  <a:srgbClr val="164194"/>
                </a:solidFill>
                <a:ea typeface="Times New Roman" panose="02020603050405020304" pitchFamily="18" charset="0"/>
              </a:rPr>
              <a:t>Important role in the energy transition process</a:t>
            </a:r>
          </a:p>
          <a:p>
            <a:pPr hangingPunct="0">
              <a:lnSpc>
                <a:spcPts val="1800"/>
              </a:lnSpc>
            </a:pPr>
            <a:r>
              <a:rPr lang="en-US" sz="1400" dirty="0">
                <a:solidFill>
                  <a:srgbClr val="164194"/>
                </a:solidFill>
                <a:ea typeface="Times New Roman" panose="02020603050405020304" pitchFamily="18" charset="0"/>
              </a:rPr>
              <a:t>Hydroelectric energy is </a:t>
            </a:r>
            <a:r>
              <a:rPr lang="en-GB" sz="1400" dirty="0">
                <a:solidFill>
                  <a:srgbClr val="164194"/>
                </a:solidFill>
                <a:ea typeface="Times New Roman" panose="02020603050405020304" pitchFamily="18" charset="0"/>
              </a:rPr>
              <a:t>the only fully programmable renewable source and can be stored through pumped storage power plants</a:t>
            </a:r>
          </a:p>
        </p:txBody>
      </p:sp>
      <p:sp>
        <p:nvSpPr>
          <p:cNvPr id="5" name="Ovale 4"/>
          <p:cNvSpPr/>
          <p:nvPr/>
        </p:nvSpPr>
        <p:spPr>
          <a:xfrm>
            <a:off x="985520" y="908076"/>
            <a:ext cx="162560" cy="162560"/>
          </a:xfrm>
          <a:prstGeom prst="ellipse">
            <a:avLst/>
          </a:prstGeom>
          <a:solidFill>
            <a:srgbClr val="164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Connettore diritto 8"/>
          <p:cNvCxnSpPr>
            <a:stCxn id="5" idx="2"/>
          </p:cNvCxnSpPr>
          <p:nvPr/>
        </p:nvCxnSpPr>
        <p:spPr>
          <a:xfrm flipH="1">
            <a:off x="0" y="989356"/>
            <a:ext cx="985520" cy="0"/>
          </a:xfrm>
          <a:prstGeom prst="line">
            <a:avLst/>
          </a:prstGeom>
          <a:ln w="19050">
            <a:solidFill>
              <a:srgbClr val="16419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1233146" y="2108028"/>
            <a:ext cx="4847614" cy="836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ts val="1800"/>
              </a:lnSpc>
              <a:spcAft>
                <a:spcPts val="400"/>
              </a:spcAft>
            </a:pPr>
            <a:r>
              <a:rPr lang="en-US" b="1" dirty="0">
                <a:solidFill>
                  <a:srgbClr val="164194"/>
                </a:solidFill>
                <a:ea typeface="Times New Roman" panose="02020603050405020304" pitchFamily="18" charset="0"/>
              </a:rPr>
              <a:t>Well established in many countries</a:t>
            </a:r>
          </a:p>
          <a:p>
            <a:pPr hangingPunct="0">
              <a:lnSpc>
                <a:spcPts val="1800"/>
              </a:lnSpc>
              <a:spcAft>
                <a:spcPts val="400"/>
              </a:spcAft>
            </a:pPr>
            <a:r>
              <a:rPr lang="en-US" sz="1400" dirty="0">
                <a:solidFill>
                  <a:srgbClr val="164194"/>
                </a:solidFill>
                <a:ea typeface="Times New Roman" panose="02020603050405020304" pitchFamily="18" charset="0"/>
              </a:rPr>
              <a:t>Since its first applications in the late 1800s, in many countries hydroelectric energy supported the industrial development</a:t>
            </a:r>
          </a:p>
        </p:txBody>
      </p:sp>
      <p:sp>
        <p:nvSpPr>
          <p:cNvPr id="12" name="Ovale 11"/>
          <p:cNvSpPr/>
          <p:nvPr/>
        </p:nvSpPr>
        <p:spPr>
          <a:xfrm>
            <a:off x="985520" y="2189933"/>
            <a:ext cx="162560" cy="162560"/>
          </a:xfrm>
          <a:prstGeom prst="ellipse">
            <a:avLst/>
          </a:prstGeom>
          <a:solidFill>
            <a:srgbClr val="164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Connettore diritto 12"/>
          <p:cNvCxnSpPr>
            <a:stCxn id="12" idx="2"/>
          </p:cNvCxnSpPr>
          <p:nvPr/>
        </p:nvCxnSpPr>
        <p:spPr>
          <a:xfrm flipH="1">
            <a:off x="0" y="2271213"/>
            <a:ext cx="985520" cy="0"/>
          </a:xfrm>
          <a:prstGeom prst="line">
            <a:avLst/>
          </a:prstGeom>
          <a:ln w="19050">
            <a:solidFill>
              <a:srgbClr val="16419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13"/>
          <p:cNvSpPr/>
          <p:nvPr/>
        </p:nvSpPr>
        <p:spPr>
          <a:xfrm>
            <a:off x="1233146" y="3361833"/>
            <a:ext cx="4630992" cy="836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ts val="1800"/>
              </a:lnSpc>
              <a:spcAft>
                <a:spcPts val="400"/>
              </a:spcAft>
            </a:pPr>
            <a:r>
              <a:rPr lang="en-US" b="1" dirty="0">
                <a:solidFill>
                  <a:srgbClr val="164194"/>
                </a:solidFill>
                <a:ea typeface="Times New Roman" panose="02020603050405020304" pitchFamily="18" charset="0"/>
              </a:rPr>
              <a:t>High installation costs but long lifespan</a:t>
            </a:r>
          </a:p>
          <a:p>
            <a:pPr hangingPunct="0">
              <a:lnSpc>
                <a:spcPts val="1800"/>
              </a:lnSpc>
              <a:spcAft>
                <a:spcPts val="400"/>
              </a:spcAft>
            </a:pPr>
            <a:r>
              <a:rPr lang="en-US" sz="1400" dirty="0">
                <a:solidFill>
                  <a:srgbClr val="164194"/>
                </a:solidFill>
                <a:ea typeface="Times New Roman" panose="02020603050405020304" pitchFamily="18" charset="0"/>
              </a:rPr>
              <a:t>Hydropower plants are characterized by long lifespan (over 200 years) and relatively short payback period (5-10 years) </a:t>
            </a:r>
          </a:p>
        </p:txBody>
      </p:sp>
      <p:sp>
        <p:nvSpPr>
          <p:cNvPr id="15" name="Ovale 14"/>
          <p:cNvSpPr/>
          <p:nvPr/>
        </p:nvSpPr>
        <p:spPr>
          <a:xfrm>
            <a:off x="985520" y="3443738"/>
            <a:ext cx="162560" cy="162560"/>
          </a:xfrm>
          <a:prstGeom prst="ellipse">
            <a:avLst/>
          </a:prstGeom>
          <a:solidFill>
            <a:srgbClr val="164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Connettore diritto 15"/>
          <p:cNvCxnSpPr>
            <a:stCxn id="15" idx="2"/>
          </p:cNvCxnSpPr>
          <p:nvPr/>
        </p:nvCxnSpPr>
        <p:spPr>
          <a:xfrm flipH="1">
            <a:off x="0" y="3525018"/>
            <a:ext cx="985520" cy="0"/>
          </a:xfrm>
          <a:prstGeom prst="line">
            <a:avLst/>
          </a:prstGeom>
          <a:ln w="19050">
            <a:solidFill>
              <a:srgbClr val="16419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tangolo 16"/>
          <p:cNvSpPr/>
          <p:nvPr/>
        </p:nvSpPr>
        <p:spPr>
          <a:xfrm>
            <a:off x="1233146" y="4615638"/>
            <a:ext cx="4847614" cy="1297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ts val="1800"/>
              </a:lnSpc>
              <a:spcAft>
                <a:spcPts val="400"/>
              </a:spcAft>
            </a:pPr>
            <a:r>
              <a:rPr lang="en-US" b="1" dirty="0">
                <a:solidFill>
                  <a:srgbClr val="164194"/>
                </a:solidFill>
                <a:ea typeface="Times New Roman" panose="02020603050405020304" pitchFamily="18" charset="0"/>
              </a:rPr>
              <a:t>Essential scheduled maintenance activities</a:t>
            </a:r>
          </a:p>
          <a:p>
            <a:pPr hangingPunct="0">
              <a:lnSpc>
                <a:spcPts val="1800"/>
              </a:lnSpc>
            </a:pPr>
            <a:r>
              <a:rPr lang="en-GB" sz="1400" dirty="0">
                <a:solidFill>
                  <a:srgbClr val="164194"/>
                </a:solidFill>
                <a:ea typeface="Times New Roman" panose="02020603050405020304" pitchFamily="18" charset="0"/>
              </a:rPr>
              <a:t>During operational phases, hydroelectric power plants may encounter bearing failures, unbalance, stator winding short circuits, excessive cavitation. These issues can cause severe damage to turbine-generator units</a:t>
            </a:r>
          </a:p>
        </p:txBody>
      </p:sp>
      <p:sp>
        <p:nvSpPr>
          <p:cNvPr id="18" name="Ovale 17"/>
          <p:cNvSpPr/>
          <p:nvPr/>
        </p:nvSpPr>
        <p:spPr>
          <a:xfrm>
            <a:off x="985520" y="4697543"/>
            <a:ext cx="162560" cy="162560"/>
          </a:xfrm>
          <a:prstGeom prst="ellipse">
            <a:avLst/>
          </a:prstGeom>
          <a:solidFill>
            <a:srgbClr val="164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Connettore diritto 18"/>
          <p:cNvCxnSpPr>
            <a:stCxn id="18" idx="2"/>
          </p:cNvCxnSpPr>
          <p:nvPr/>
        </p:nvCxnSpPr>
        <p:spPr>
          <a:xfrm flipH="1">
            <a:off x="0" y="4778823"/>
            <a:ext cx="985520" cy="0"/>
          </a:xfrm>
          <a:prstGeom prst="line">
            <a:avLst/>
          </a:prstGeom>
          <a:ln w="19050">
            <a:solidFill>
              <a:srgbClr val="16419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Grafico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3660496"/>
              </p:ext>
            </p:extLst>
          </p:nvPr>
        </p:nvGraphicFramePr>
        <p:xfrm>
          <a:off x="6446520" y="1069036"/>
          <a:ext cx="522224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Rettangolo 21"/>
          <p:cNvSpPr/>
          <p:nvPr/>
        </p:nvSpPr>
        <p:spPr>
          <a:xfrm>
            <a:off x="6683188" y="823003"/>
            <a:ext cx="486154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ts val="1800"/>
              </a:lnSpc>
            </a:pPr>
            <a:r>
              <a:rPr lang="en-US" sz="1400" b="1" dirty="0">
                <a:solidFill>
                  <a:srgbClr val="164194"/>
                </a:solidFill>
                <a:ea typeface="Times New Roman" panose="02020603050405020304" pitchFamily="18" charset="0"/>
              </a:rPr>
              <a:t>Renewable electricity generation by energy source in 2020</a:t>
            </a:r>
            <a:endParaRPr lang="en-GB" sz="1400" b="1" dirty="0">
              <a:solidFill>
                <a:srgbClr val="164194"/>
              </a:solidFill>
              <a:ea typeface="Times New Roman" panose="02020603050405020304" pitchFamily="18" charset="0"/>
            </a:endParaRPr>
          </a:p>
        </p:txBody>
      </p:sp>
      <p:pic>
        <p:nvPicPr>
          <p:cNvPr id="11268" name="Picture 4" descr="International Renewable Energy Agency (IRENA) Logo Vector - (.SVG + .PNG) -  GetLogo.Ne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" t="20932" r="-847" b="23644"/>
          <a:stretch/>
        </p:blipFill>
        <p:spPr bwMode="auto">
          <a:xfrm>
            <a:off x="10279463" y="2813396"/>
            <a:ext cx="964799" cy="29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827" y="3779896"/>
            <a:ext cx="4407625" cy="1794162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BF3CA26-AFA7-9305-4DA5-4E41E0FDD703}"/>
              </a:ext>
            </a:extLst>
          </p:cNvPr>
          <p:cNvSpPr txBox="1"/>
          <p:nvPr/>
        </p:nvSpPr>
        <p:spPr>
          <a:xfrm>
            <a:off x="6111242" y="5636430"/>
            <a:ext cx="50980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7EA6EE"/>
                </a:solidFill>
                <a:ea typeface="Times New Roman" panose="02020603050405020304" pitchFamily="18" charset="0"/>
              </a:rPr>
              <a:t>Hoes, O., et al.: Systematic high-resolution assessment of global hydropower potential (2017)</a:t>
            </a:r>
            <a:endParaRPr lang="it-IT" sz="1200" dirty="0">
              <a:solidFill>
                <a:srgbClr val="7EA6E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64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151304"/>
            <a:ext cx="12192000" cy="346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ts val="1800"/>
              </a:lnSpc>
            </a:pPr>
            <a:r>
              <a:rPr lang="en-US" sz="2400" b="1" dirty="0">
                <a:solidFill>
                  <a:srgbClr val="164194"/>
                </a:solidFill>
                <a:ea typeface="Times New Roman" panose="02020603050405020304" pitchFamily="18" charset="0"/>
              </a:rPr>
              <a:t>BIM workflow for linear infrastructures</a:t>
            </a:r>
            <a:endParaRPr lang="en-GB" sz="2400" b="1" dirty="0">
              <a:solidFill>
                <a:srgbClr val="164194"/>
              </a:solidFill>
              <a:ea typeface="Times New Roman" panose="02020603050405020304" pitchFamily="18" charset="0"/>
            </a:endParaRPr>
          </a:p>
        </p:txBody>
      </p:sp>
      <p:sp>
        <p:nvSpPr>
          <p:cNvPr id="5" name="Freccia in giù 4"/>
          <p:cNvSpPr/>
          <p:nvPr/>
        </p:nvSpPr>
        <p:spPr>
          <a:xfrm rot="16200000">
            <a:off x="5907984" y="-4730196"/>
            <a:ext cx="399453" cy="11245713"/>
          </a:xfrm>
          <a:prstGeom prst="downArrow">
            <a:avLst/>
          </a:prstGeom>
          <a:gradFill>
            <a:gsLst>
              <a:gs pos="73650">
                <a:srgbClr val="7EA6EE"/>
              </a:gs>
              <a:gs pos="38000">
                <a:srgbClr val="2C68E0"/>
              </a:gs>
              <a:gs pos="0">
                <a:srgbClr val="164194"/>
              </a:gs>
              <a:gs pos="100000">
                <a:srgbClr val="00B05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uppo 12"/>
          <p:cNvGrpSpPr/>
          <p:nvPr/>
        </p:nvGrpSpPr>
        <p:grpSpPr>
          <a:xfrm>
            <a:off x="415478" y="588600"/>
            <a:ext cx="606460" cy="606458"/>
            <a:chOff x="183834" y="519844"/>
            <a:chExt cx="606460" cy="606458"/>
          </a:xfrm>
        </p:grpSpPr>
        <p:grpSp>
          <p:nvGrpSpPr>
            <p:cNvPr id="7" name="Gruppo 6">
              <a:extLst>
                <a:ext uri="{FF2B5EF4-FFF2-40B4-BE49-F238E27FC236}">
                  <a16:creationId xmlns:a16="http://schemas.microsoft.com/office/drawing/2014/main" id="{B0794B39-EFFD-503B-D22F-71107622844C}"/>
                </a:ext>
              </a:extLst>
            </p:cNvPr>
            <p:cNvGrpSpPr/>
            <p:nvPr/>
          </p:nvGrpSpPr>
          <p:grpSpPr>
            <a:xfrm>
              <a:off x="183834" y="519844"/>
              <a:ext cx="606460" cy="606458"/>
              <a:chOff x="22799040" y="19442568"/>
              <a:chExt cx="1741034" cy="1741033"/>
            </a:xfrm>
          </p:grpSpPr>
          <p:sp>
            <p:nvSpPr>
              <p:cNvPr id="9" name="Ovale 8">
                <a:extLst>
                  <a:ext uri="{FF2B5EF4-FFF2-40B4-BE49-F238E27FC236}">
                    <a16:creationId xmlns:a16="http://schemas.microsoft.com/office/drawing/2014/main" id="{0B431A8B-3363-48AB-70B6-EF2E8047157B}"/>
                  </a:ext>
                </a:extLst>
              </p:cNvPr>
              <p:cNvSpPr/>
              <p:nvPr/>
            </p:nvSpPr>
            <p:spPr>
              <a:xfrm>
                <a:off x="22819778" y="19490117"/>
                <a:ext cx="1680586" cy="168058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grpSp>
            <p:nvGrpSpPr>
              <p:cNvPr id="10" name="Gruppo 9">
                <a:extLst>
                  <a:ext uri="{FF2B5EF4-FFF2-40B4-BE49-F238E27FC236}">
                    <a16:creationId xmlns:a16="http://schemas.microsoft.com/office/drawing/2014/main" id="{07ACA0ED-6282-D590-50A1-B3E395DFCC8D}"/>
                  </a:ext>
                </a:extLst>
              </p:cNvPr>
              <p:cNvGrpSpPr/>
              <p:nvPr/>
            </p:nvGrpSpPr>
            <p:grpSpPr>
              <a:xfrm>
                <a:off x="22799040" y="19442568"/>
                <a:ext cx="1741034" cy="1741033"/>
                <a:chOff x="21173401" y="19284672"/>
                <a:chExt cx="1741034" cy="1741033"/>
              </a:xfrm>
            </p:grpSpPr>
            <p:sp>
              <p:nvSpPr>
                <p:cNvPr id="11" name="Arco a tutto sesto 10">
                  <a:extLst>
                    <a:ext uri="{FF2B5EF4-FFF2-40B4-BE49-F238E27FC236}">
                      <a16:creationId xmlns:a16="http://schemas.microsoft.com/office/drawing/2014/main" id="{94D2E0C0-2766-8B79-BE15-752F53B6A4E9}"/>
                    </a:ext>
                  </a:extLst>
                </p:cNvPr>
                <p:cNvSpPr/>
                <p:nvPr/>
              </p:nvSpPr>
              <p:spPr>
                <a:xfrm rot="10800000">
                  <a:off x="21173402" y="19284672"/>
                  <a:ext cx="1741033" cy="1741033"/>
                </a:xfrm>
                <a:prstGeom prst="blockArc">
                  <a:avLst>
                    <a:gd name="adj1" fmla="val 10800000"/>
                    <a:gd name="adj2" fmla="val 5412"/>
                    <a:gd name="adj3" fmla="val 12768"/>
                  </a:avLst>
                </a:prstGeom>
                <a:solidFill>
                  <a:srgbClr val="7EA6E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it-IT"/>
                </a:p>
              </p:txBody>
            </p:sp>
            <p:sp>
              <p:nvSpPr>
                <p:cNvPr id="12" name="Arco a tutto sesto 11">
                  <a:extLst>
                    <a:ext uri="{FF2B5EF4-FFF2-40B4-BE49-F238E27FC236}">
                      <a16:creationId xmlns:a16="http://schemas.microsoft.com/office/drawing/2014/main" id="{3817793A-A634-DCFC-B01B-4F46DC9E7F73}"/>
                    </a:ext>
                  </a:extLst>
                </p:cNvPr>
                <p:cNvSpPr/>
                <p:nvPr/>
              </p:nvSpPr>
              <p:spPr>
                <a:xfrm>
                  <a:off x="21173401" y="19284672"/>
                  <a:ext cx="1741033" cy="1741033"/>
                </a:xfrm>
                <a:prstGeom prst="blockArc">
                  <a:avLst>
                    <a:gd name="adj1" fmla="val 10800000"/>
                    <a:gd name="adj2" fmla="val 5412"/>
                    <a:gd name="adj3" fmla="val 12768"/>
                  </a:avLst>
                </a:prstGeom>
                <a:solidFill>
                  <a:srgbClr val="1641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it-IT"/>
                </a:p>
              </p:txBody>
            </p:sp>
          </p:grpSp>
        </p:grpSp>
        <p:pic>
          <p:nvPicPr>
            <p:cNvPr id="2" name="Immagin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45" t="17740" r="14941" b="31616"/>
            <a:stretch/>
          </p:blipFill>
          <p:spPr>
            <a:xfrm>
              <a:off x="281653" y="640713"/>
              <a:ext cx="403498" cy="289381"/>
            </a:xfrm>
            <a:prstGeom prst="rect">
              <a:avLst/>
            </a:prstGeom>
          </p:spPr>
        </p:pic>
      </p:grpSp>
      <p:grpSp>
        <p:nvGrpSpPr>
          <p:cNvPr id="30" name="Gruppo 29"/>
          <p:cNvGrpSpPr/>
          <p:nvPr/>
        </p:nvGrpSpPr>
        <p:grpSpPr>
          <a:xfrm>
            <a:off x="3438962" y="566758"/>
            <a:ext cx="606460" cy="606458"/>
            <a:chOff x="3005523" y="498002"/>
            <a:chExt cx="606460" cy="606458"/>
          </a:xfrm>
        </p:grpSpPr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B0794B39-EFFD-503B-D22F-71107622844C}"/>
                </a:ext>
              </a:extLst>
            </p:cNvPr>
            <p:cNvGrpSpPr/>
            <p:nvPr/>
          </p:nvGrpSpPr>
          <p:grpSpPr>
            <a:xfrm>
              <a:off x="3005523" y="498002"/>
              <a:ext cx="606460" cy="606458"/>
              <a:chOff x="22799040" y="19442568"/>
              <a:chExt cx="1741034" cy="1741033"/>
            </a:xfrm>
          </p:grpSpPr>
          <p:sp>
            <p:nvSpPr>
              <p:cNvPr id="15" name="Ovale 14">
                <a:extLst>
                  <a:ext uri="{FF2B5EF4-FFF2-40B4-BE49-F238E27FC236}">
                    <a16:creationId xmlns:a16="http://schemas.microsoft.com/office/drawing/2014/main" id="{0B431A8B-3363-48AB-70B6-EF2E8047157B}"/>
                  </a:ext>
                </a:extLst>
              </p:cNvPr>
              <p:cNvSpPr/>
              <p:nvPr/>
            </p:nvSpPr>
            <p:spPr>
              <a:xfrm>
                <a:off x="22819778" y="19490117"/>
                <a:ext cx="1680586" cy="168058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grpSp>
            <p:nvGrpSpPr>
              <p:cNvPr id="16" name="Gruppo 15">
                <a:extLst>
                  <a:ext uri="{FF2B5EF4-FFF2-40B4-BE49-F238E27FC236}">
                    <a16:creationId xmlns:a16="http://schemas.microsoft.com/office/drawing/2014/main" id="{07ACA0ED-6282-D590-50A1-B3E395DFCC8D}"/>
                  </a:ext>
                </a:extLst>
              </p:cNvPr>
              <p:cNvGrpSpPr/>
              <p:nvPr/>
            </p:nvGrpSpPr>
            <p:grpSpPr>
              <a:xfrm>
                <a:off x="22799040" y="19442568"/>
                <a:ext cx="1741034" cy="1741033"/>
                <a:chOff x="21173401" y="19284672"/>
                <a:chExt cx="1741034" cy="1741033"/>
              </a:xfrm>
            </p:grpSpPr>
            <p:sp>
              <p:nvSpPr>
                <p:cNvPr id="18" name="Arco a tutto sesto 17">
                  <a:extLst>
                    <a:ext uri="{FF2B5EF4-FFF2-40B4-BE49-F238E27FC236}">
                      <a16:creationId xmlns:a16="http://schemas.microsoft.com/office/drawing/2014/main" id="{94D2E0C0-2766-8B79-BE15-752F53B6A4E9}"/>
                    </a:ext>
                  </a:extLst>
                </p:cNvPr>
                <p:cNvSpPr/>
                <p:nvPr/>
              </p:nvSpPr>
              <p:spPr>
                <a:xfrm rot="10800000">
                  <a:off x="21173402" y="19284672"/>
                  <a:ext cx="1741033" cy="1741033"/>
                </a:xfrm>
                <a:prstGeom prst="blockArc">
                  <a:avLst>
                    <a:gd name="adj1" fmla="val 10800000"/>
                    <a:gd name="adj2" fmla="val 5412"/>
                    <a:gd name="adj3" fmla="val 12768"/>
                  </a:avLst>
                </a:prstGeom>
                <a:solidFill>
                  <a:srgbClr val="448DC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it-IT"/>
                </a:p>
              </p:txBody>
            </p:sp>
            <p:sp>
              <p:nvSpPr>
                <p:cNvPr id="19" name="Arco a tutto sesto 18">
                  <a:extLst>
                    <a:ext uri="{FF2B5EF4-FFF2-40B4-BE49-F238E27FC236}">
                      <a16:creationId xmlns:a16="http://schemas.microsoft.com/office/drawing/2014/main" id="{3817793A-A634-DCFC-B01B-4F46DC9E7F73}"/>
                    </a:ext>
                  </a:extLst>
                </p:cNvPr>
                <p:cNvSpPr/>
                <p:nvPr/>
              </p:nvSpPr>
              <p:spPr>
                <a:xfrm>
                  <a:off x="21173401" y="19284672"/>
                  <a:ext cx="1741033" cy="1741033"/>
                </a:xfrm>
                <a:prstGeom prst="blockArc">
                  <a:avLst>
                    <a:gd name="adj1" fmla="val 10800000"/>
                    <a:gd name="adj2" fmla="val 5412"/>
                    <a:gd name="adj3" fmla="val 12768"/>
                  </a:avLst>
                </a:prstGeom>
                <a:solidFill>
                  <a:srgbClr val="2C68E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it-IT"/>
                </a:p>
              </p:txBody>
            </p:sp>
          </p:grpSp>
        </p:grpSp>
        <p:pic>
          <p:nvPicPr>
            <p:cNvPr id="20" name="Immagine 1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67" t="2861" r="11850" b="17196"/>
            <a:stretch/>
          </p:blipFill>
          <p:spPr>
            <a:xfrm>
              <a:off x="3172016" y="632865"/>
              <a:ext cx="343045" cy="352119"/>
            </a:xfrm>
            <a:prstGeom prst="rect">
              <a:avLst/>
            </a:prstGeom>
          </p:spPr>
        </p:pic>
      </p:grpSp>
      <p:grpSp>
        <p:nvGrpSpPr>
          <p:cNvPr id="29" name="Gruppo 28"/>
          <p:cNvGrpSpPr/>
          <p:nvPr/>
        </p:nvGrpSpPr>
        <p:grpSpPr>
          <a:xfrm>
            <a:off x="6488940" y="566758"/>
            <a:ext cx="606460" cy="606458"/>
            <a:chOff x="6183869" y="1109740"/>
            <a:chExt cx="606460" cy="606458"/>
          </a:xfrm>
        </p:grpSpPr>
        <p:grpSp>
          <p:nvGrpSpPr>
            <p:cNvPr id="22" name="Gruppo 21">
              <a:extLst>
                <a:ext uri="{FF2B5EF4-FFF2-40B4-BE49-F238E27FC236}">
                  <a16:creationId xmlns:a16="http://schemas.microsoft.com/office/drawing/2014/main" id="{B0794B39-EFFD-503B-D22F-71107622844C}"/>
                </a:ext>
              </a:extLst>
            </p:cNvPr>
            <p:cNvGrpSpPr/>
            <p:nvPr/>
          </p:nvGrpSpPr>
          <p:grpSpPr>
            <a:xfrm>
              <a:off x="6183869" y="1109740"/>
              <a:ext cx="606460" cy="606458"/>
              <a:chOff x="22799040" y="19442568"/>
              <a:chExt cx="1741034" cy="1741033"/>
            </a:xfrm>
          </p:grpSpPr>
          <p:sp>
            <p:nvSpPr>
              <p:cNvPr id="24" name="Ovale 23">
                <a:extLst>
                  <a:ext uri="{FF2B5EF4-FFF2-40B4-BE49-F238E27FC236}">
                    <a16:creationId xmlns:a16="http://schemas.microsoft.com/office/drawing/2014/main" id="{0B431A8B-3363-48AB-70B6-EF2E8047157B}"/>
                  </a:ext>
                </a:extLst>
              </p:cNvPr>
              <p:cNvSpPr/>
              <p:nvPr/>
            </p:nvSpPr>
            <p:spPr>
              <a:xfrm>
                <a:off x="22819778" y="19490117"/>
                <a:ext cx="1680586" cy="168058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grpSp>
            <p:nvGrpSpPr>
              <p:cNvPr id="25" name="Gruppo 24">
                <a:extLst>
                  <a:ext uri="{FF2B5EF4-FFF2-40B4-BE49-F238E27FC236}">
                    <a16:creationId xmlns:a16="http://schemas.microsoft.com/office/drawing/2014/main" id="{07ACA0ED-6282-D590-50A1-B3E395DFCC8D}"/>
                  </a:ext>
                </a:extLst>
              </p:cNvPr>
              <p:cNvGrpSpPr/>
              <p:nvPr/>
            </p:nvGrpSpPr>
            <p:grpSpPr>
              <a:xfrm>
                <a:off x="22799040" y="19442568"/>
                <a:ext cx="1741034" cy="1741033"/>
                <a:chOff x="21173401" y="19284672"/>
                <a:chExt cx="1741034" cy="1741033"/>
              </a:xfrm>
            </p:grpSpPr>
            <p:sp>
              <p:nvSpPr>
                <p:cNvPr id="26" name="Arco a tutto sesto 25">
                  <a:extLst>
                    <a:ext uri="{FF2B5EF4-FFF2-40B4-BE49-F238E27FC236}">
                      <a16:creationId xmlns:a16="http://schemas.microsoft.com/office/drawing/2014/main" id="{94D2E0C0-2766-8B79-BE15-752F53B6A4E9}"/>
                    </a:ext>
                  </a:extLst>
                </p:cNvPr>
                <p:cNvSpPr/>
                <p:nvPr/>
              </p:nvSpPr>
              <p:spPr>
                <a:xfrm rot="10800000">
                  <a:off x="21173402" y="19284672"/>
                  <a:ext cx="1741033" cy="1741033"/>
                </a:xfrm>
                <a:prstGeom prst="blockArc">
                  <a:avLst>
                    <a:gd name="adj1" fmla="val 10800000"/>
                    <a:gd name="adj2" fmla="val 5412"/>
                    <a:gd name="adj3" fmla="val 12768"/>
                  </a:avLst>
                </a:prstGeom>
                <a:solidFill>
                  <a:srgbClr val="85DBB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it-IT"/>
                </a:p>
              </p:txBody>
            </p:sp>
            <p:sp>
              <p:nvSpPr>
                <p:cNvPr id="27" name="Arco a tutto sesto 26">
                  <a:extLst>
                    <a:ext uri="{FF2B5EF4-FFF2-40B4-BE49-F238E27FC236}">
                      <a16:creationId xmlns:a16="http://schemas.microsoft.com/office/drawing/2014/main" id="{3817793A-A634-DCFC-B01B-4F46DC9E7F73}"/>
                    </a:ext>
                  </a:extLst>
                </p:cNvPr>
                <p:cNvSpPr/>
                <p:nvPr/>
              </p:nvSpPr>
              <p:spPr>
                <a:xfrm>
                  <a:off x="21173401" y="19284672"/>
                  <a:ext cx="1741033" cy="1741033"/>
                </a:xfrm>
                <a:prstGeom prst="blockArc">
                  <a:avLst>
                    <a:gd name="adj1" fmla="val 10800000"/>
                    <a:gd name="adj2" fmla="val 5412"/>
                    <a:gd name="adj3" fmla="val 12768"/>
                  </a:avLst>
                </a:prstGeom>
                <a:solidFill>
                  <a:srgbClr val="448DC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it-IT"/>
                </a:p>
              </p:txBody>
            </p:sp>
          </p:grpSp>
        </p:grpSp>
        <p:pic>
          <p:nvPicPr>
            <p:cNvPr id="28" name="Immagine 2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20" t="5342" r="18353" b="18906"/>
            <a:stretch/>
          </p:blipFill>
          <p:spPr>
            <a:xfrm>
              <a:off x="6318384" y="1209790"/>
              <a:ext cx="342515" cy="407787"/>
            </a:xfrm>
            <a:prstGeom prst="rect">
              <a:avLst/>
            </a:prstGeom>
          </p:spPr>
        </p:pic>
      </p:grpSp>
      <p:sp>
        <p:nvSpPr>
          <p:cNvPr id="48" name="Rettangolo 47"/>
          <p:cNvSpPr/>
          <p:nvPr/>
        </p:nvSpPr>
        <p:spPr>
          <a:xfrm>
            <a:off x="1015330" y="729615"/>
            <a:ext cx="1400127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>
              <a:lnSpc>
                <a:spcPts val="1800"/>
              </a:lnSpc>
              <a:spcAft>
                <a:spcPts val="400"/>
              </a:spcAft>
            </a:pPr>
            <a:r>
              <a:rPr lang="it-IT" sz="1200" b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Topographical</a:t>
            </a:r>
            <a:r>
              <a:rPr lang="it-IT" sz="1200" b="1" dirty="0">
                <a:solidFill>
                  <a:schemeClr val="bg1"/>
                </a:solidFill>
                <a:ea typeface="Times New Roman" panose="02020603050405020304" pitchFamily="18" charset="0"/>
              </a:rPr>
              <a:t> data</a:t>
            </a:r>
          </a:p>
        </p:txBody>
      </p:sp>
      <p:sp>
        <p:nvSpPr>
          <p:cNvPr id="49" name="Rettangolo 48"/>
          <p:cNvSpPr/>
          <p:nvPr/>
        </p:nvSpPr>
        <p:spPr>
          <a:xfrm>
            <a:off x="4045422" y="734961"/>
            <a:ext cx="2095382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>
              <a:lnSpc>
                <a:spcPts val="1800"/>
              </a:lnSpc>
              <a:spcAft>
                <a:spcPts val="400"/>
              </a:spcAft>
            </a:pPr>
            <a:r>
              <a:rPr lang="it-IT" sz="1200" b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Alignments</a:t>
            </a:r>
            <a:r>
              <a:rPr lang="it-IT" sz="1200" dirty="0">
                <a:solidFill>
                  <a:srgbClr val="164194"/>
                </a:solidFill>
                <a:ea typeface="Times New Roman" panose="02020603050405020304" pitchFamily="18" charset="0"/>
              </a:rPr>
              <a:t> </a:t>
            </a:r>
            <a:r>
              <a:rPr lang="it-IT" sz="1200" b="1" dirty="0">
                <a:solidFill>
                  <a:schemeClr val="bg1"/>
                </a:solidFill>
                <a:ea typeface="Times New Roman" panose="02020603050405020304" pitchFamily="18" charset="0"/>
              </a:rPr>
              <a:t>and</a:t>
            </a:r>
            <a:r>
              <a:rPr lang="it-IT" sz="1200" dirty="0">
                <a:solidFill>
                  <a:srgbClr val="164194"/>
                </a:solidFill>
                <a:ea typeface="Times New Roman" panose="02020603050405020304" pitchFamily="18" charset="0"/>
              </a:rPr>
              <a:t> </a:t>
            </a:r>
            <a:r>
              <a:rPr lang="it-IT" sz="1200" b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profile</a:t>
            </a:r>
            <a:r>
              <a:rPr lang="it-IT" sz="1200" dirty="0">
                <a:solidFill>
                  <a:srgbClr val="164194"/>
                </a:solidFill>
                <a:ea typeface="Times New Roman" panose="02020603050405020304" pitchFamily="18" charset="0"/>
              </a:rPr>
              <a:t> </a:t>
            </a:r>
            <a:r>
              <a:rPr lang="it-IT" sz="1200" b="1" dirty="0">
                <a:solidFill>
                  <a:schemeClr val="bg1"/>
                </a:solidFill>
                <a:ea typeface="Times New Roman" panose="02020603050405020304" pitchFamily="18" charset="0"/>
              </a:rPr>
              <a:t>design</a:t>
            </a:r>
          </a:p>
        </p:txBody>
      </p:sp>
      <p:sp>
        <p:nvSpPr>
          <p:cNvPr id="50" name="Rettangolo 49"/>
          <p:cNvSpPr/>
          <p:nvPr/>
        </p:nvSpPr>
        <p:spPr>
          <a:xfrm>
            <a:off x="7081568" y="738341"/>
            <a:ext cx="1751313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>
              <a:lnSpc>
                <a:spcPts val="1800"/>
              </a:lnSpc>
              <a:spcAft>
                <a:spcPts val="400"/>
              </a:spcAft>
            </a:pPr>
            <a:r>
              <a:rPr lang="it-IT" sz="1200" b="1" dirty="0">
                <a:solidFill>
                  <a:schemeClr val="bg1"/>
                </a:solidFill>
                <a:ea typeface="Times New Roman" panose="02020603050405020304" pitchFamily="18" charset="0"/>
              </a:rPr>
              <a:t>3D </a:t>
            </a:r>
            <a:r>
              <a:rPr lang="it-IT" sz="1200" b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geometries</a:t>
            </a:r>
            <a:r>
              <a:rPr lang="it-IT" sz="1200" b="1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it-IT" sz="1200" b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modeling</a:t>
            </a:r>
            <a:endParaRPr lang="it-IT" sz="1200" b="1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  <p:pic>
        <p:nvPicPr>
          <p:cNvPr id="51" name="Immagine 50" descr="Immagine che contiene testo, diagramma, schermata, linea&#10;&#10;Descrizione generata automaticamente">
            <a:extLst>
              <a:ext uri="{FF2B5EF4-FFF2-40B4-BE49-F238E27FC236}">
                <a16:creationId xmlns:a16="http://schemas.microsoft.com/office/drawing/2014/main" id="{5EF70E85-A6D9-74FD-FFCF-95922DDAF0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894" y="1482111"/>
            <a:ext cx="2747671" cy="2188946"/>
          </a:xfrm>
          <a:prstGeom prst="rect">
            <a:avLst/>
          </a:prstGeom>
        </p:spPr>
      </p:pic>
      <p:grpSp>
        <p:nvGrpSpPr>
          <p:cNvPr id="60" name="Gruppo 59"/>
          <p:cNvGrpSpPr/>
          <p:nvPr/>
        </p:nvGrpSpPr>
        <p:grpSpPr>
          <a:xfrm>
            <a:off x="8963376" y="566758"/>
            <a:ext cx="606460" cy="606458"/>
            <a:chOff x="9184510" y="498002"/>
            <a:chExt cx="606460" cy="606458"/>
          </a:xfrm>
        </p:grpSpPr>
        <p:grpSp>
          <p:nvGrpSpPr>
            <p:cNvPr id="53" name="Gruppo 52">
              <a:extLst>
                <a:ext uri="{FF2B5EF4-FFF2-40B4-BE49-F238E27FC236}">
                  <a16:creationId xmlns:a16="http://schemas.microsoft.com/office/drawing/2014/main" id="{B0794B39-EFFD-503B-D22F-71107622844C}"/>
                </a:ext>
              </a:extLst>
            </p:cNvPr>
            <p:cNvGrpSpPr/>
            <p:nvPr/>
          </p:nvGrpSpPr>
          <p:grpSpPr>
            <a:xfrm>
              <a:off x="9184510" y="498002"/>
              <a:ext cx="606460" cy="606458"/>
              <a:chOff x="22799040" y="19442568"/>
              <a:chExt cx="1741034" cy="1741033"/>
            </a:xfrm>
          </p:grpSpPr>
          <p:sp>
            <p:nvSpPr>
              <p:cNvPr id="55" name="Ovale 54">
                <a:extLst>
                  <a:ext uri="{FF2B5EF4-FFF2-40B4-BE49-F238E27FC236}">
                    <a16:creationId xmlns:a16="http://schemas.microsoft.com/office/drawing/2014/main" id="{0B431A8B-3363-48AB-70B6-EF2E8047157B}"/>
                  </a:ext>
                </a:extLst>
              </p:cNvPr>
              <p:cNvSpPr/>
              <p:nvPr/>
            </p:nvSpPr>
            <p:spPr>
              <a:xfrm>
                <a:off x="22819778" y="19490117"/>
                <a:ext cx="1680586" cy="168058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grpSp>
            <p:nvGrpSpPr>
              <p:cNvPr id="56" name="Gruppo 55">
                <a:extLst>
                  <a:ext uri="{FF2B5EF4-FFF2-40B4-BE49-F238E27FC236}">
                    <a16:creationId xmlns:a16="http://schemas.microsoft.com/office/drawing/2014/main" id="{07ACA0ED-6282-D590-50A1-B3E395DFCC8D}"/>
                  </a:ext>
                </a:extLst>
              </p:cNvPr>
              <p:cNvGrpSpPr/>
              <p:nvPr/>
            </p:nvGrpSpPr>
            <p:grpSpPr>
              <a:xfrm>
                <a:off x="22799040" y="19442568"/>
                <a:ext cx="1741034" cy="1741033"/>
                <a:chOff x="21173401" y="19284672"/>
                <a:chExt cx="1741034" cy="1741033"/>
              </a:xfrm>
            </p:grpSpPr>
            <p:sp>
              <p:nvSpPr>
                <p:cNvPr id="57" name="Arco a tutto sesto 56">
                  <a:extLst>
                    <a:ext uri="{FF2B5EF4-FFF2-40B4-BE49-F238E27FC236}">
                      <a16:creationId xmlns:a16="http://schemas.microsoft.com/office/drawing/2014/main" id="{94D2E0C0-2766-8B79-BE15-752F53B6A4E9}"/>
                    </a:ext>
                  </a:extLst>
                </p:cNvPr>
                <p:cNvSpPr/>
                <p:nvPr/>
              </p:nvSpPr>
              <p:spPr>
                <a:xfrm rot="10800000">
                  <a:off x="21173402" y="19284672"/>
                  <a:ext cx="1741033" cy="1741033"/>
                </a:xfrm>
                <a:prstGeom prst="blockArc">
                  <a:avLst>
                    <a:gd name="adj1" fmla="val 10800000"/>
                    <a:gd name="adj2" fmla="val 5412"/>
                    <a:gd name="adj3" fmla="val 12768"/>
                  </a:avLst>
                </a:prstGeom>
                <a:solidFill>
                  <a:srgbClr val="B8EAD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it-IT"/>
                </a:p>
              </p:txBody>
            </p:sp>
            <p:sp>
              <p:nvSpPr>
                <p:cNvPr id="58" name="Arco a tutto sesto 57">
                  <a:extLst>
                    <a:ext uri="{FF2B5EF4-FFF2-40B4-BE49-F238E27FC236}">
                      <a16:creationId xmlns:a16="http://schemas.microsoft.com/office/drawing/2014/main" id="{3817793A-A634-DCFC-B01B-4F46DC9E7F73}"/>
                    </a:ext>
                  </a:extLst>
                </p:cNvPr>
                <p:cNvSpPr/>
                <p:nvPr/>
              </p:nvSpPr>
              <p:spPr>
                <a:xfrm>
                  <a:off x="21173401" y="19284672"/>
                  <a:ext cx="1741033" cy="1741033"/>
                </a:xfrm>
                <a:prstGeom prst="blockArc">
                  <a:avLst>
                    <a:gd name="adj1" fmla="val 10800000"/>
                    <a:gd name="adj2" fmla="val 5412"/>
                    <a:gd name="adj3" fmla="val 12768"/>
                  </a:avLst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it-IT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it-IT"/>
                </a:p>
              </p:txBody>
            </p:sp>
          </p:grpSp>
        </p:grpSp>
        <p:pic>
          <p:nvPicPr>
            <p:cNvPr id="59" name="Immagine 5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21" t="2289" r="7787" b="16166"/>
            <a:stretch/>
          </p:blipFill>
          <p:spPr>
            <a:xfrm>
              <a:off x="9300980" y="626943"/>
              <a:ext cx="363581" cy="353412"/>
            </a:xfrm>
            <a:prstGeom prst="rect">
              <a:avLst/>
            </a:prstGeom>
          </p:spPr>
        </p:pic>
      </p:grpSp>
      <p:pic>
        <p:nvPicPr>
          <p:cNvPr id="61" name="Immagine 60" descr="Immagine che contiene trampolo a molla, asta, metallo, torre&#10;&#10;Descrizione generata automaticamente">
            <a:extLst>
              <a:ext uri="{FF2B5EF4-FFF2-40B4-BE49-F238E27FC236}">
                <a16:creationId xmlns:a16="http://schemas.microsoft.com/office/drawing/2014/main" id="{60A54C3F-E5DB-2B19-1F81-F844EECE2EA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788" y="1476182"/>
            <a:ext cx="1285831" cy="4320290"/>
          </a:xfrm>
          <a:prstGeom prst="rect">
            <a:avLst/>
          </a:prstGeom>
        </p:spPr>
      </p:pic>
      <p:sp>
        <p:nvSpPr>
          <p:cNvPr id="62" name="Rettangolo 61"/>
          <p:cNvSpPr/>
          <p:nvPr/>
        </p:nvSpPr>
        <p:spPr>
          <a:xfrm>
            <a:off x="9552673" y="729821"/>
            <a:ext cx="122366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>
              <a:lnSpc>
                <a:spcPts val="1800"/>
              </a:lnSpc>
              <a:spcAft>
                <a:spcPts val="400"/>
              </a:spcAft>
            </a:pPr>
            <a:r>
              <a:rPr lang="it-IT" sz="1200" b="1" dirty="0">
                <a:solidFill>
                  <a:schemeClr val="bg1"/>
                </a:solidFill>
                <a:ea typeface="Times New Roman" panose="02020603050405020304" pitchFamily="18" charset="0"/>
              </a:rPr>
              <a:t>Data </a:t>
            </a:r>
            <a:r>
              <a:rPr lang="it-IT" sz="1200" b="1" dirty="0" err="1">
                <a:solidFill>
                  <a:schemeClr val="bg1"/>
                </a:solidFill>
                <a:ea typeface="Times New Roman" panose="02020603050405020304" pitchFamily="18" charset="0"/>
              </a:rPr>
              <a:t>integration</a:t>
            </a:r>
            <a:endParaRPr lang="it-IT" sz="1200" b="1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  <p:pic>
        <p:nvPicPr>
          <p:cNvPr id="64" name="Immagine 63" descr="Immagine che contiene testo, modello&#10;&#10;Descrizione generata automaticamente">
            <a:extLst>
              <a:ext uri="{FF2B5EF4-FFF2-40B4-BE49-F238E27FC236}">
                <a16:creationId xmlns:a16="http://schemas.microsoft.com/office/drawing/2014/main" id="{ECC93EDF-5032-0D6A-3F33-E1B6F633B04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2" t="4554" r="8255" b="4213"/>
          <a:stretch/>
        </p:blipFill>
        <p:spPr>
          <a:xfrm>
            <a:off x="612271" y="4362678"/>
            <a:ext cx="2511512" cy="1433794"/>
          </a:xfrm>
          <a:prstGeom prst="rect">
            <a:avLst/>
          </a:prstGeom>
        </p:spPr>
      </p:pic>
      <p:grpSp>
        <p:nvGrpSpPr>
          <p:cNvPr id="84" name="Gruppo 83"/>
          <p:cNvGrpSpPr/>
          <p:nvPr/>
        </p:nvGrpSpPr>
        <p:grpSpPr>
          <a:xfrm>
            <a:off x="630438" y="1603554"/>
            <a:ext cx="2493345" cy="2164795"/>
            <a:chOff x="1188278" y="1525311"/>
            <a:chExt cx="2684600" cy="2362958"/>
          </a:xfrm>
        </p:grpSpPr>
        <p:grpSp>
          <p:nvGrpSpPr>
            <p:cNvPr id="81" name="Gruppo 80"/>
            <p:cNvGrpSpPr/>
            <p:nvPr/>
          </p:nvGrpSpPr>
          <p:grpSpPr>
            <a:xfrm>
              <a:off x="1188278" y="1525311"/>
              <a:ext cx="2684600" cy="2362958"/>
              <a:chOff x="8997748" y="3244327"/>
              <a:chExt cx="2684600" cy="2362958"/>
            </a:xfrm>
          </p:grpSpPr>
          <p:pic>
            <p:nvPicPr>
              <p:cNvPr id="65" name="Immagine 64">
                <a:extLst>
                  <a:ext uri="{FF2B5EF4-FFF2-40B4-BE49-F238E27FC236}">
                    <a16:creationId xmlns:a16="http://schemas.microsoft.com/office/drawing/2014/main" id="{A5E87BC0-62FE-6F96-EA31-3CF40A57B28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036" b="21619"/>
              <a:stretch/>
            </p:blipFill>
            <p:spPr>
              <a:xfrm>
                <a:off x="8997748" y="3244327"/>
                <a:ext cx="2684600" cy="2362958"/>
              </a:xfrm>
              <a:prstGeom prst="rect">
                <a:avLst/>
              </a:prstGeom>
              <a:ln w="19050">
                <a:noFill/>
              </a:ln>
            </p:spPr>
          </p:pic>
          <p:sp>
            <p:nvSpPr>
              <p:cNvPr id="68" name="Ovale 67">
                <a:extLst>
                  <a:ext uri="{FF2B5EF4-FFF2-40B4-BE49-F238E27FC236}">
                    <a16:creationId xmlns:a16="http://schemas.microsoft.com/office/drawing/2014/main" id="{B31E913C-0A24-C8EF-EF70-FC8B8A3995CD}"/>
                  </a:ext>
                </a:extLst>
              </p:cNvPr>
              <p:cNvSpPr/>
              <p:nvPr/>
            </p:nvSpPr>
            <p:spPr>
              <a:xfrm>
                <a:off x="9843833" y="3492669"/>
                <a:ext cx="55023" cy="5502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3" name="Rettangolo 82"/>
            <p:cNvSpPr/>
            <p:nvPr/>
          </p:nvSpPr>
          <p:spPr>
            <a:xfrm>
              <a:off x="1188278" y="3778161"/>
              <a:ext cx="228606" cy="71033"/>
            </a:xfrm>
            <a:prstGeom prst="rect">
              <a:avLst/>
            </a:prstGeom>
            <a:solidFill>
              <a:srgbClr val="F5F4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7" name="Immagine 8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5" t="57630" r="4872" b="1778"/>
          <a:stretch/>
        </p:blipFill>
        <p:spPr>
          <a:xfrm>
            <a:off x="3566817" y="4482542"/>
            <a:ext cx="2685998" cy="945361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9348EB81-E121-61A8-A125-F9CF18DF15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039" y="2439275"/>
            <a:ext cx="3775895" cy="2942543"/>
          </a:xfrm>
          <a:prstGeom prst="rect">
            <a:avLst/>
          </a:prstGeom>
        </p:spPr>
      </p:pic>
      <p:sp>
        <p:nvSpPr>
          <p:cNvPr id="46" name="Rettangolo arrotondato 45"/>
          <p:cNvSpPr/>
          <p:nvPr/>
        </p:nvSpPr>
        <p:spPr>
          <a:xfrm>
            <a:off x="484854" y="1349945"/>
            <a:ext cx="2811733" cy="4619055"/>
          </a:xfrm>
          <a:prstGeom prst="roundRect">
            <a:avLst/>
          </a:prstGeom>
          <a:noFill/>
          <a:ln w="38100">
            <a:gradFill flip="none" rotWithShape="1">
              <a:gsLst>
                <a:gs pos="0">
                  <a:srgbClr val="1A48A2"/>
                </a:gs>
                <a:gs pos="100000">
                  <a:srgbClr val="255CC8"/>
                </a:gs>
              </a:gsLst>
              <a:lin ang="0" scaled="1"/>
              <a:tileRect/>
            </a:gra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Rettangolo arrotondato 46"/>
          <p:cNvSpPr/>
          <p:nvPr/>
        </p:nvSpPr>
        <p:spPr>
          <a:xfrm>
            <a:off x="3455894" y="1332731"/>
            <a:ext cx="2914923" cy="4619055"/>
          </a:xfrm>
          <a:prstGeom prst="roundRect">
            <a:avLst/>
          </a:prstGeom>
          <a:noFill/>
          <a:ln w="38100">
            <a:gradFill flip="none" rotWithShape="1">
              <a:gsLst>
                <a:gs pos="0">
                  <a:srgbClr val="2962D4"/>
                </a:gs>
                <a:gs pos="100000">
                  <a:srgbClr val="4E82E6"/>
                </a:gs>
              </a:gsLst>
              <a:lin ang="0" scaled="1"/>
              <a:tileRect/>
            </a:gra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Rettangolo arrotondato 53"/>
          <p:cNvSpPr/>
          <p:nvPr/>
        </p:nvSpPr>
        <p:spPr>
          <a:xfrm>
            <a:off x="6496164" y="1332730"/>
            <a:ext cx="5204770" cy="4619055"/>
          </a:xfrm>
          <a:prstGeom prst="roundRect">
            <a:avLst/>
          </a:prstGeom>
          <a:noFill/>
          <a:ln w="38100">
            <a:gradFill flip="none" rotWithShape="1">
              <a:gsLst>
                <a:gs pos="0">
                  <a:srgbClr val="5E8EE8"/>
                </a:gs>
                <a:gs pos="100000">
                  <a:srgbClr val="2AAD84"/>
                </a:gs>
              </a:gsLst>
              <a:lin ang="0" scaled="1"/>
              <a:tileRect/>
            </a:gra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4154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092EE8-69D8-69C1-91F9-0EBBDD340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CA001621-2A2F-A51F-8CCD-D3C4C674F3DA}"/>
              </a:ext>
            </a:extLst>
          </p:cNvPr>
          <p:cNvSpPr/>
          <p:nvPr/>
        </p:nvSpPr>
        <p:spPr>
          <a:xfrm>
            <a:off x="612985" y="755222"/>
            <a:ext cx="5157510" cy="557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ts val="1800"/>
              </a:lnSpc>
              <a:spcAft>
                <a:spcPts val="400"/>
              </a:spcAft>
            </a:pPr>
            <a:r>
              <a:rPr lang="en-GB" dirty="0">
                <a:solidFill>
                  <a:srgbClr val="164194"/>
                </a:solidFill>
                <a:ea typeface="Times New Roman" panose="02020603050405020304" pitchFamily="18" charset="0"/>
              </a:rPr>
              <a:t>Type of programming language that allows users to create programs by manipulating </a:t>
            </a:r>
            <a:r>
              <a:rPr lang="en-GB" b="1" dirty="0">
                <a:solidFill>
                  <a:srgbClr val="164194"/>
                </a:solidFill>
                <a:ea typeface="Times New Roman" panose="02020603050405020304" pitchFamily="18" charset="0"/>
              </a:rPr>
              <a:t>graphical elements</a:t>
            </a:r>
            <a:endParaRPr lang="en-US" b="1" dirty="0">
              <a:solidFill>
                <a:srgbClr val="164194"/>
              </a:solidFill>
              <a:ea typeface="Times New Roman" panose="02020603050405020304" pitchFamily="18" charset="0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55506E2C-5CE5-B7B1-21BD-9E91249C518D}"/>
              </a:ext>
            </a:extLst>
          </p:cNvPr>
          <p:cNvSpPr/>
          <p:nvPr/>
        </p:nvSpPr>
        <p:spPr>
          <a:xfrm>
            <a:off x="6959600" y="758820"/>
            <a:ext cx="4284664" cy="326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ts val="1800"/>
              </a:lnSpc>
              <a:spcAft>
                <a:spcPts val="400"/>
              </a:spcAft>
            </a:pPr>
            <a:r>
              <a:rPr lang="en-GB" b="1" dirty="0">
                <a:solidFill>
                  <a:srgbClr val="164194"/>
                </a:solidFill>
                <a:ea typeface="Times New Roman" panose="02020603050405020304" pitchFamily="18" charset="0"/>
              </a:rPr>
              <a:t>Common uses in literature</a:t>
            </a:r>
            <a:endParaRPr lang="en-US" b="1" dirty="0">
              <a:solidFill>
                <a:srgbClr val="164194"/>
              </a:solidFill>
              <a:ea typeface="Times New Roman" panose="02020603050405020304" pitchFamily="18" charset="0"/>
            </a:endParaRPr>
          </a:p>
        </p:txBody>
      </p:sp>
      <p:sp>
        <p:nvSpPr>
          <p:cNvPr id="39" name="Rettangolo arrotondato 38">
            <a:extLst>
              <a:ext uri="{FF2B5EF4-FFF2-40B4-BE49-F238E27FC236}">
                <a16:creationId xmlns:a16="http://schemas.microsoft.com/office/drawing/2014/main" id="{CFCB9206-02F2-31F3-F9EB-74B52B5CC227}"/>
              </a:ext>
            </a:extLst>
          </p:cNvPr>
          <p:cNvSpPr/>
          <p:nvPr/>
        </p:nvSpPr>
        <p:spPr>
          <a:xfrm>
            <a:off x="7019182" y="1697424"/>
            <a:ext cx="2876799" cy="2743437"/>
          </a:xfrm>
          <a:prstGeom prst="roundRect">
            <a:avLst/>
          </a:prstGeom>
          <a:solidFill>
            <a:srgbClr val="C1D4F7">
              <a:alpha val="50000"/>
            </a:srgbClr>
          </a:solidFill>
          <a:ln w="38100">
            <a:solidFill>
              <a:srgbClr val="00206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Rettangolo arrotondato 39">
            <a:extLst>
              <a:ext uri="{FF2B5EF4-FFF2-40B4-BE49-F238E27FC236}">
                <a16:creationId xmlns:a16="http://schemas.microsoft.com/office/drawing/2014/main" id="{7D456D4C-1C23-9DF1-4D00-5847486FC859}"/>
              </a:ext>
            </a:extLst>
          </p:cNvPr>
          <p:cNvSpPr/>
          <p:nvPr/>
        </p:nvSpPr>
        <p:spPr>
          <a:xfrm>
            <a:off x="8365285" y="2871803"/>
            <a:ext cx="2876799" cy="2743437"/>
          </a:xfrm>
          <a:prstGeom prst="roundRect">
            <a:avLst/>
          </a:prstGeom>
          <a:solidFill>
            <a:srgbClr val="74D6AE">
              <a:alpha val="50000"/>
            </a:srgbClr>
          </a:solidFill>
          <a:ln w="38100">
            <a:solidFill>
              <a:srgbClr val="74D6AE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74D6AE"/>
              </a:solidFill>
            </a:endParaRPr>
          </a:p>
        </p:txBody>
      </p:sp>
      <p:sp>
        <p:nvSpPr>
          <p:cNvPr id="43" name="Rettangolo arrotondato 42">
            <a:extLst>
              <a:ext uri="{FF2B5EF4-FFF2-40B4-BE49-F238E27FC236}">
                <a16:creationId xmlns:a16="http://schemas.microsoft.com/office/drawing/2014/main" id="{E53B2160-6302-B8CE-1F07-1CD23E5CA193}"/>
              </a:ext>
            </a:extLst>
          </p:cNvPr>
          <p:cNvSpPr/>
          <p:nvPr/>
        </p:nvSpPr>
        <p:spPr>
          <a:xfrm>
            <a:off x="7562838" y="1483013"/>
            <a:ext cx="1789486" cy="446464"/>
          </a:xfrm>
          <a:prstGeom prst="roundRect">
            <a:avLst/>
          </a:prstGeom>
          <a:solidFill>
            <a:srgbClr val="7EA6EE"/>
          </a:solidFill>
          <a:ln w="38100">
            <a:solidFill>
              <a:srgbClr val="00206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/>
              <a:t>Design</a:t>
            </a:r>
          </a:p>
        </p:txBody>
      </p:sp>
      <p:sp>
        <p:nvSpPr>
          <p:cNvPr id="44" name="Rettangolo arrotondato 43">
            <a:extLst>
              <a:ext uri="{FF2B5EF4-FFF2-40B4-BE49-F238E27FC236}">
                <a16:creationId xmlns:a16="http://schemas.microsoft.com/office/drawing/2014/main" id="{7296C750-3B89-FEA6-3B13-8BF21730FC7F}"/>
              </a:ext>
            </a:extLst>
          </p:cNvPr>
          <p:cNvSpPr/>
          <p:nvPr/>
        </p:nvSpPr>
        <p:spPr>
          <a:xfrm>
            <a:off x="8847923" y="5359024"/>
            <a:ext cx="1911522" cy="446464"/>
          </a:xfrm>
          <a:prstGeom prst="roundRect">
            <a:avLst/>
          </a:prstGeom>
          <a:solidFill>
            <a:srgbClr val="74D6AE"/>
          </a:solidFill>
          <a:ln w="38100">
            <a:solidFill>
              <a:srgbClr val="00B05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002060"/>
                </a:solidFill>
              </a:rPr>
              <a:t>Management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CB858486-E58D-9F4D-3A6C-07066361F953}"/>
              </a:ext>
            </a:extLst>
          </p:cNvPr>
          <p:cNvSpPr txBox="1"/>
          <p:nvPr/>
        </p:nvSpPr>
        <p:spPr>
          <a:xfrm>
            <a:off x="8339557" y="3292304"/>
            <a:ext cx="1553063" cy="30777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002060"/>
                </a:solidFill>
              </a:defRPr>
            </a:lvl1pPr>
          </a:lstStyle>
          <a:p>
            <a:pPr algn="ctr"/>
            <a:r>
              <a:rPr lang="it-IT" dirty="0"/>
              <a:t>Data </a:t>
            </a:r>
            <a:r>
              <a:rPr lang="it-IT" dirty="0" err="1"/>
              <a:t>extraction</a:t>
            </a:r>
            <a:endParaRPr lang="it-IT" dirty="0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33090F92-2682-F06A-46F6-F64C02304AF1}"/>
              </a:ext>
            </a:extLst>
          </p:cNvPr>
          <p:cNvSpPr txBox="1"/>
          <p:nvPr/>
        </p:nvSpPr>
        <p:spPr>
          <a:xfrm>
            <a:off x="8339557" y="3820695"/>
            <a:ext cx="1553063" cy="30777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002060"/>
                </a:solidFill>
              </a:defRPr>
            </a:lvl1pPr>
          </a:lstStyle>
          <a:p>
            <a:pPr algn="ctr"/>
            <a:r>
              <a:rPr lang="it-IT" dirty="0"/>
              <a:t>Digital Twin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2F7A05AE-1B5F-BAD1-31C7-05A59E5FC664}"/>
              </a:ext>
            </a:extLst>
          </p:cNvPr>
          <p:cNvSpPr txBox="1"/>
          <p:nvPr/>
        </p:nvSpPr>
        <p:spPr>
          <a:xfrm>
            <a:off x="9027152" y="4774461"/>
            <a:ext cx="1553063" cy="30777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002060"/>
                </a:solidFill>
              </a:defRPr>
            </a:lvl1pPr>
          </a:lstStyle>
          <a:p>
            <a:pPr algn="ctr"/>
            <a:r>
              <a:rPr lang="it-IT" dirty="0"/>
              <a:t>Data </a:t>
            </a:r>
            <a:r>
              <a:rPr lang="it-IT" dirty="0" err="1"/>
              <a:t>collection</a:t>
            </a:r>
            <a:endParaRPr lang="it-IT" dirty="0"/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649CFB3A-771D-ECEE-C8A7-87B0209B9D41}"/>
              </a:ext>
            </a:extLst>
          </p:cNvPr>
          <p:cNvSpPr txBox="1"/>
          <p:nvPr/>
        </p:nvSpPr>
        <p:spPr>
          <a:xfrm>
            <a:off x="9892620" y="3995882"/>
            <a:ext cx="1553063" cy="523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>
                <a:solidFill>
                  <a:srgbClr val="002060"/>
                </a:solidFill>
              </a:defRPr>
            </a:lvl1pPr>
          </a:lstStyle>
          <a:p>
            <a:pPr algn="ctr"/>
            <a:r>
              <a:rPr lang="it-IT" dirty="0"/>
              <a:t>Performance </a:t>
            </a:r>
            <a:r>
              <a:rPr lang="it-IT" dirty="0" err="1"/>
              <a:t>simulation</a:t>
            </a:r>
            <a:endParaRPr lang="it-IT" dirty="0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E2720AB0-CBC1-6774-6D02-8D6B5D00B404}"/>
              </a:ext>
            </a:extLst>
          </p:cNvPr>
          <p:cNvSpPr txBox="1"/>
          <p:nvPr/>
        </p:nvSpPr>
        <p:spPr>
          <a:xfrm>
            <a:off x="7440485" y="2068626"/>
            <a:ext cx="20341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rgbClr val="002060"/>
                </a:solidFill>
              </a:rPr>
              <a:t>Complex geometry modeling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7F6AAAD0-E97A-8F98-FCFE-EF2BCE2A2350}"/>
              </a:ext>
            </a:extLst>
          </p:cNvPr>
          <p:cNvSpPr txBox="1"/>
          <p:nvPr/>
        </p:nvSpPr>
        <p:spPr>
          <a:xfrm>
            <a:off x="6904384" y="2730995"/>
            <a:ext cx="15242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>
                <a:solidFill>
                  <a:srgbClr val="002060"/>
                </a:solidFill>
              </a:rPr>
              <a:t>Repetitive</a:t>
            </a:r>
            <a:r>
              <a:rPr lang="en-US" sz="1800"/>
              <a:t> </a:t>
            </a:r>
            <a:r>
              <a:rPr lang="en-US" sz="1400">
                <a:solidFill>
                  <a:srgbClr val="002060"/>
                </a:solidFill>
              </a:rPr>
              <a:t>task</a:t>
            </a:r>
            <a:r>
              <a:rPr lang="en-US" sz="1800"/>
              <a:t> </a:t>
            </a:r>
            <a:r>
              <a:rPr lang="en-US" sz="1400">
                <a:solidFill>
                  <a:srgbClr val="002060"/>
                </a:solidFill>
              </a:rPr>
              <a:t>automation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id="{3E46A36D-7180-5333-0698-F202A9A49FB7}"/>
              </a:ext>
            </a:extLst>
          </p:cNvPr>
          <p:cNvSpPr/>
          <p:nvPr/>
        </p:nvSpPr>
        <p:spPr>
          <a:xfrm>
            <a:off x="0" y="151304"/>
            <a:ext cx="12192000" cy="346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ts val="1800"/>
              </a:lnSpc>
            </a:pPr>
            <a:r>
              <a:rPr lang="en-US" sz="2400" b="1" dirty="0">
                <a:solidFill>
                  <a:srgbClr val="164194"/>
                </a:solidFill>
                <a:ea typeface="Times New Roman" panose="02020603050405020304" pitchFamily="18" charset="0"/>
              </a:rPr>
              <a:t>Visual Programming Language</a:t>
            </a:r>
            <a:endParaRPr lang="en-GB" sz="2400" b="1" dirty="0">
              <a:solidFill>
                <a:srgbClr val="164194"/>
              </a:solidFill>
              <a:ea typeface="Times New Roman" panose="02020603050405020304" pitchFamily="18" charset="0"/>
            </a:endParaRPr>
          </a:p>
        </p:txBody>
      </p:sp>
      <p:cxnSp>
        <p:nvCxnSpPr>
          <p:cNvPr id="54" name="Connettore 7 31">
            <a:extLst>
              <a:ext uri="{FF2B5EF4-FFF2-40B4-BE49-F238E27FC236}">
                <a16:creationId xmlns:a16="http://schemas.microsoft.com/office/drawing/2014/main" id="{A0D7D0D3-57BF-DB67-0C62-64AAEAD62F64}"/>
              </a:ext>
            </a:extLst>
          </p:cNvPr>
          <p:cNvCxnSpPr>
            <a:stCxn id="61" idx="6"/>
            <a:endCxn id="62" idx="2"/>
          </p:cNvCxnSpPr>
          <p:nvPr/>
        </p:nvCxnSpPr>
        <p:spPr>
          <a:xfrm>
            <a:off x="3890241" y="3526422"/>
            <a:ext cx="431118" cy="1086100"/>
          </a:xfrm>
          <a:prstGeom prst="curvedConnector3">
            <a:avLst>
              <a:gd name="adj1" fmla="val 50000"/>
            </a:avLst>
          </a:prstGeom>
          <a:ln w="12700">
            <a:gradFill>
              <a:gsLst>
                <a:gs pos="0">
                  <a:srgbClr val="164194"/>
                </a:gs>
                <a:gs pos="100000">
                  <a:srgbClr val="60B8BC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7 26">
            <a:extLst>
              <a:ext uri="{FF2B5EF4-FFF2-40B4-BE49-F238E27FC236}">
                <a16:creationId xmlns:a16="http://schemas.microsoft.com/office/drawing/2014/main" id="{ECCD0489-6785-A9DE-7079-D10A16C0EF79}"/>
              </a:ext>
            </a:extLst>
          </p:cNvPr>
          <p:cNvCxnSpPr>
            <a:cxnSpLocks/>
            <a:stCxn id="57" idx="6"/>
            <a:endCxn id="59" idx="2"/>
          </p:cNvCxnSpPr>
          <p:nvPr/>
        </p:nvCxnSpPr>
        <p:spPr>
          <a:xfrm>
            <a:off x="1900556" y="2330236"/>
            <a:ext cx="395463" cy="1196186"/>
          </a:xfrm>
          <a:prstGeom prst="curvedConnector3">
            <a:avLst/>
          </a:prstGeom>
          <a:ln w="12700">
            <a:gradFill>
              <a:gsLst>
                <a:gs pos="0">
                  <a:srgbClr val="85ABEF"/>
                </a:gs>
                <a:gs pos="100000">
                  <a:srgbClr val="164194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ttangolo arrotondato 1">
            <a:extLst>
              <a:ext uri="{FF2B5EF4-FFF2-40B4-BE49-F238E27FC236}">
                <a16:creationId xmlns:a16="http://schemas.microsoft.com/office/drawing/2014/main" id="{6C7D37FB-7E20-BD9C-B5BA-D12069A533DF}"/>
              </a:ext>
            </a:extLst>
          </p:cNvPr>
          <p:cNvSpPr/>
          <p:nvPr/>
        </p:nvSpPr>
        <p:spPr>
          <a:xfrm>
            <a:off x="451420" y="2013150"/>
            <a:ext cx="1375476" cy="634172"/>
          </a:xfrm>
          <a:prstGeom prst="roundRect">
            <a:avLst/>
          </a:prstGeom>
          <a:solidFill>
            <a:srgbClr val="7EA6EE"/>
          </a:solidFill>
          <a:ln w="38100">
            <a:solidFill>
              <a:srgbClr val="164194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bg1"/>
                </a:solidFill>
              </a:rPr>
              <a:t>Input </a:t>
            </a:r>
            <a:r>
              <a:rPr lang="it-IT" sz="1600" b="1" dirty="0" err="1">
                <a:solidFill>
                  <a:schemeClr val="bg1"/>
                </a:solidFill>
              </a:rPr>
              <a:t>node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57" name="Ovale 56">
            <a:extLst>
              <a:ext uri="{FF2B5EF4-FFF2-40B4-BE49-F238E27FC236}">
                <a16:creationId xmlns:a16="http://schemas.microsoft.com/office/drawing/2014/main" id="{328303E3-50CA-8F80-47AB-291EB60B8E1C}"/>
              </a:ext>
            </a:extLst>
          </p:cNvPr>
          <p:cNvSpPr/>
          <p:nvPr/>
        </p:nvSpPr>
        <p:spPr>
          <a:xfrm>
            <a:off x="1753236" y="2256576"/>
            <a:ext cx="147320" cy="147320"/>
          </a:xfrm>
          <a:prstGeom prst="ellipse">
            <a:avLst/>
          </a:prstGeom>
          <a:solidFill>
            <a:srgbClr val="C1D4F7"/>
          </a:solidFill>
          <a:ln w="38100">
            <a:solidFill>
              <a:srgbClr val="7EA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ttangolo arrotondato 13">
            <a:extLst>
              <a:ext uri="{FF2B5EF4-FFF2-40B4-BE49-F238E27FC236}">
                <a16:creationId xmlns:a16="http://schemas.microsoft.com/office/drawing/2014/main" id="{CD8DF870-2623-4AD6-BADB-D2AFFCA51427}"/>
              </a:ext>
            </a:extLst>
          </p:cNvPr>
          <p:cNvSpPr/>
          <p:nvPr/>
        </p:nvSpPr>
        <p:spPr>
          <a:xfrm>
            <a:off x="2373040" y="3186522"/>
            <a:ext cx="1440180" cy="634173"/>
          </a:xfrm>
          <a:prstGeom prst="roundRect">
            <a:avLst/>
          </a:prstGeom>
          <a:solidFill>
            <a:srgbClr val="448DCF"/>
          </a:solidFill>
          <a:ln w="38100">
            <a:solidFill>
              <a:srgbClr val="00206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600" b="1" dirty="0" err="1">
                <a:solidFill>
                  <a:schemeClr val="bg1"/>
                </a:solidFill>
              </a:rPr>
              <a:t>Computation</a:t>
            </a:r>
            <a:r>
              <a:rPr lang="it-IT" sz="1600" b="1" dirty="0">
                <a:solidFill>
                  <a:schemeClr val="bg1"/>
                </a:solidFill>
              </a:rPr>
              <a:t> </a:t>
            </a:r>
            <a:r>
              <a:rPr lang="it-IT" sz="1600" b="1" dirty="0" err="1">
                <a:solidFill>
                  <a:schemeClr val="bg1"/>
                </a:solidFill>
              </a:rPr>
              <a:t>node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59" name="Ovale 58">
            <a:extLst>
              <a:ext uri="{FF2B5EF4-FFF2-40B4-BE49-F238E27FC236}">
                <a16:creationId xmlns:a16="http://schemas.microsoft.com/office/drawing/2014/main" id="{4470AB74-5422-90F0-48FD-B5CFEC0D0CD6}"/>
              </a:ext>
            </a:extLst>
          </p:cNvPr>
          <p:cNvSpPr/>
          <p:nvPr/>
        </p:nvSpPr>
        <p:spPr>
          <a:xfrm>
            <a:off x="2296019" y="3452762"/>
            <a:ext cx="147320" cy="147320"/>
          </a:xfrm>
          <a:prstGeom prst="ellipse">
            <a:avLst/>
          </a:prstGeom>
          <a:solidFill>
            <a:srgbClr val="C1D4F7"/>
          </a:solidFill>
          <a:ln w="38100">
            <a:solidFill>
              <a:srgbClr val="448D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ttangolo arrotondato 16">
            <a:extLst>
              <a:ext uri="{FF2B5EF4-FFF2-40B4-BE49-F238E27FC236}">
                <a16:creationId xmlns:a16="http://schemas.microsoft.com/office/drawing/2014/main" id="{99A94F8D-DFEC-BB74-A676-15C32A803A68}"/>
              </a:ext>
            </a:extLst>
          </p:cNvPr>
          <p:cNvSpPr/>
          <p:nvPr/>
        </p:nvSpPr>
        <p:spPr>
          <a:xfrm>
            <a:off x="4395019" y="4296696"/>
            <a:ext cx="1375476" cy="631653"/>
          </a:xfrm>
          <a:prstGeom prst="roundRect">
            <a:avLst/>
          </a:prstGeom>
          <a:solidFill>
            <a:srgbClr val="85DBB8"/>
          </a:solidFill>
          <a:ln w="381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/>
              <a:t>Output </a:t>
            </a:r>
            <a:r>
              <a:rPr lang="it-IT" sz="1600" b="1" dirty="0" err="1"/>
              <a:t>node</a:t>
            </a:r>
            <a:endParaRPr lang="en-GB" sz="1600" b="1" dirty="0"/>
          </a:p>
        </p:txBody>
      </p:sp>
      <p:sp>
        <p:nvSpPr>
          <p:cNvPr id="61" name="Ovale 60">
            <a:extLst>
              <a:ext uri="{FF2B5EF4-FFF2-40B4-BE49-F238E27FC236}">
                <a16:creationId xmlns:a16="http://schemas.microsoft.com/office/drawing/2014/main" id="{B339CD8E-1257-1932-BAE0-C3AEF47D21EE}"/>
              </a:ext>
            </a:extLst>
          </p:cNvPr>
          <p:cNvSpPr/>
          <p:nvPr/>
        </p:nvSpPr>
        <p:spPr>
          <a:xfrm>
            <a:off x="3742921" y="3452762"/>
            <a:ext cx="147320" cy="147320"/>
          </a:xfrm>
          <a:prstGeom prst="ellipse">
            <a:avLst/>
          </a:prstGeom>
          <a:solidFill>
            <a:srgbClr val="C1D4F7"/>
          </a:solidFill>
          <a:ln w="38100">
            <a:solidFill>
              <a:srgbClr val="448D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e 61">
            <a:extLst>
              <a:ext uri="{FF2B5EF4-FFF2-40B4-BE49-F238E27FC236}">
                <a16:creationId xmlns:a16="http://schemas.microsoft.com/office/drawing/2014/main" id="{24159CA9-32EC-BB6B-E293-03EE0659E599}"/>
              </a:ext>
            </a:extLst>
          </p:cNvPr>
          <p:cNvSpPr/>
          <p:nvPr/>
        </p:nvSpPr>
        <p:spPr>
          <a:xfrm>
            <a:off x="4321359" y="4538862"/>
            <a:ext cx="147320" cy="147320"/>
          </a:xfrm>
          <a:prstGeom prst="ellipse">
            <a:avLst/>
          </a:prstGeom>
          <a:solidFill>
            <a:srgbClr val="B8EAD6"/>
          </a:solidFill>
          <a:ln w="38100">
            <a:solidFill>
              <a:srgbClr val="85DB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894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24"/>
          <p:cNvSpPr/>
          <p:nvPr/>
        </p:nvSpPr>
        <p:spPr>
          <a:xfrm>
            <a:off x="1334052" y="2380975"/>
            <a:ext cx="2023165" cy="2266122"/>
          </a:xfrm>
          <a:prstGeom prst="rect">
            <a:avLst/>
          </a:prstGeom>
          <a:solidFill>
            <a:srgbClr val="C1D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ttangolo 19"/>
          <p:cNvSpPr/>
          <p:nvPr/>
        </p:nvSpPr>
        <p:spPr>
          <a:xfrm>
            <a:off x="3304209" y="4048541"/>
            <a:ext cx="6604000" cy="271668"/>
          </a:xfrm>
          <a:prstGeom prst="rect">
            <a:avLst/>
          </a:prstGeom>
          <a:solidFill>
            <a:srgbClr val="C1D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Connettore diritto 9"/>
          <p:cNvCxnSpPr/>
          <p:nvPr/>
        </p:nvCxnSpPr>
        <p:spPr>
          <a:xfrm flipH="1" flipV="1">
            <a:off x="3357218" y="4320209"/>
            <a:ext cx="6550991" cy="4417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tangolo 2"/>
          <p:cNvSpPr/>
          <p:nvPr/>
        </p:nvSpPr>
        <p:spPr>
          <a:xfrm>
            <a:off x="0" y="151304"/>
            <a:ext cx="12192000" cy="346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ts val="1800"/>
              </a:lnSpc>
            </a:pPr>
            <a:r>
              <a:rPr lang="en-US" sz="2400" b="1" dirty="0">
                <a:solidFill>
                  <a:srgbClr val="164194"/>
                </a:solidFill>
                <a:ea typeface="Times New Roman" panose="02020603050405020304" pitchFamily="18" charset="0"/>
              </a:rPr>
              <a:t>Transient flow phenomena</a:t>
            </a:r>
            <a:endParaRPr lang="en-GB" sz="2400" b="1" dirty="0">
              <a:solidFill>
                <a:srgbClr val="164194"/>
              </a:solidFill>
              <a:ea typeface="Times New Roman" panose="02020603050405020304" pitchFamily="18" charset="0"/>
            </a:endParaRPr>
          </a:p>
        </p:txBody>
      </p:sp>
      <p:cxnSp>
        <p:nvCxnSpPr>
          <p:cNvPr id="4" name="Connettore diritto 3"/>
          <p:cNvCxnSpPr/>
          <p:nvPr/>
        </p:nvCxnSpPr>
        <p:spPr>
          <a:xfrm>
            <a:off x="1334052" y="1970157"/>
            <a:ext cx="0" cy="2676939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diritto 4"/>
          <p:cNvCxnSpPr/>
          <p:nvPr/>
        </p:nvCxnSpPr>
        <p:spPr>
          <a:xfrm>
            <a:off x="3357217" y="1970157"/>
            <a:ext cx="0" cy="2078384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/>
          <p:cNvCxnSpPr/>
          <p:nvPr/>
        </p:nvCxnSpPr>
        <p:spPr>
          <a:xfrm flipH="1">
            <a:off x="1334052" y="4647096"/>
            <a:ext cx="2023165" cy="0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/>
          <p:cNvCxnSpPr/>
          <p:nvPr/>
        </p:nvCxnSpPr>
        <p:spPr>
          <a:xfrm>
            <a:off x="3357217" y="4320209"/>
            <a:ext cx="0" cy="326887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/>
          <p:cNvCxnSpPr/>
          <p:nvPr/>
        </p:nvCxnSpPr>
        <p:spPr>
          <a:xfrm flipH="1" flipV="1">
            <a:off x="3357218" y="4048541"/>
            <a:ext cx="6550991" cy="4417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tangolo 20"/>
          <p:cNvSpPr/>
          <p:nvPr/>
        </p:nvSpPr>
        <p:spPr>
          <a:xfrm>
            <a:off x="6166045" y="4022792"/>
            <a:ext cx="72950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ts val="1800"/>
              </a:lnSpc>
              <a:spcAft>
                <a:spcPts val="400"/>
              </a:spcAft>
            </a:pPr>
            <a:r>
              <a:rPr lang="en-GB" sz="1400" dirty="0">
                <a:solidFill>
                  <a:srgbClr val="164194"/>
                </a:solidFill>
                <a:ea typeface="Times New Roman" panose="02020603050405020304" pitchFamily="18" charset="0"/>
              </a:rPr>
              <a:t>v = v</a:t>
            </a:r>
            <a:r>
              <a:rPr lang="en-GB" sz="1400" baseline="-25000" dirty="0">
                <a:solidFill>
                  <a:srgbClr val="164194"/>
                </a:solidFill>
                <a:ea typeface="Times New Roman" panose="02020603050405020304" pitchFamily="18" charset="0"/>
              </a:rPr>
              <a:t>0</a:t>
            </a:r>
            <a:endParaRPr lang="en-US" sz="1400" baseline="-25000" dirty="0">
              <a:solidFill>
                <a:srgbClr val="164194"/>
              </a:solidFill>
              <a:ea typeface="Times New Roman" panose="02020603050405020304" pitchFamily="18" charset="0"/>
            </a:endParaRPr>
          </a:p>
        </p:txBody>
      </p:sp>
      <p:sp>
        <p:nvSpPr>
          <p:cNvPr id="22" name="Freccia a destra 21"/>
          <p:cNvSpPr/>
          <p:nvPr/>
        </p:nvSpPr>
        <p:spPr>
          <a:xfrm>
            <a:off x="6869044" y="4162289"/>
            <a:ext cx="322469" cy="6515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ccia a destra 22"/>
          <p:cNvSpPr/>
          <p:nvPr/>
        </p:nvSpPr>
        <p:spPr>
          <a:xfrm>
            <a:off x="5843575" y="4162289"/>
            <a:ext cx="322469" cy="6515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ttangolo 23"/>
          <p:cNvSpPr/>
          <p:nvPr/>
        </p:nvSpPr>
        <p:spPr>
          <a:xfrm>
            <a:off x="1334051" y="3220862"/>
            <a:ext cx="202316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ts val="1800"/>
              </a:lnSpc>
              <a:spcAft>
                <a:spcPts val="400"/>
              </a:spcAft>
            </a:pPr>
            <a:r>
              <a:rPr lang="it-IT" sz="1400" dirty="0" err="1">
                <a:solidFill>
                  <a:srgbClr val="164194"/>
                </a:solidFill>
                <a:ea typeface="Times New Roman" panose="02020603050405020304" pitchFamily="18" charset="0"/>
              </a:rPr>
              <a:t>Reservoir</a:t>
            </a:r>
            <a:endParaRPr lang="en-US" sz="1400" baseline="-25000" dirty="0">
              <a:solidFill>
                <a:srgbClr val="164194"/>
              </a:solidFill>
              <a:ea typeface="Times New Roman" panose="02020603050405020304" pitchFamily="18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95ADC03-222C-089C-0A98-D059E0A93DEC}"/>
              </a:ext>
            </a:extLst>
          </p:cNvPr>
          <p:cNvSpPr/>
          <p:nvPr/>
        </p:nvSpPr>
        <p:spPr>
          <a:xfrm>
            <a:off x="6229170" y="1375186"/>
            <a:ext cx="4060723" cy="659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ts val="1800"/>
              </a:lnSpc>
              <a:spcAft>
                <a:spcPts val="800"/>
              </a:spcAft>
            </a:pPr>
            <a:r>
              <a:rPr lang="en-US" b="1" dirty="0">
                <a:solidFill>
                  <a:srgbClr val="164194"/>
                </a:solidFill>
                <a:ea typeface="Times New Roman" panose="02020603050405020304" pitchFamily="18" charset="0"/>
              </a:rPr>
              <a:t>Steady-state flow</a:t>
            </a:r>
          </a:p>
          <a:p>
            <a:pPr hangingPunct="0">
              <a:lnSpc>
                <a:spcPts val="1800"/>
              </a:lnSpc>
            </a:pPr>
            <a:r>
              <a:rPr lang="en-US" sz="1600" dirty="0">
                <a:solidFill>
                  <a:srgbClr val="164194"/>
                </a:solidFill>
                <a:ea typeface="Times New Roman" panose="02020603050405020304" pitchFamily="18" charset="0"/>
              </a:rPr>
              <a:t>Constant flow out of a reservoir.</a:t>
            </a:r>
            <a:endParaRPr lang="en-GB" sz="1600" dirty="0">
              <a:solidFill>
                <a:srgbClr val="164194"/>
              </a:solidFill>
              <a:ea typeface="Times New Roman" panose="02020603050405020304" pitchFamily="18" charset="0"/>
            </a:endParaRP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1E219800-E629-8720-1433-729945E421BC}"/>
              </a:ext>
            </a:extLst>
          </p:cNvPr>
          <p:cNvSpPr/>
          <p:nvPr/>
        </p:nvSpPr>
        <p:spPr>
          <a:xfrm>
            <a:off x="5594555" y="1425677"/>
            <a:ext cx="501443" cy="501443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70910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/>
          <p:cNvSpPr/>
          <p:nvPr/>
        </p:nvSpPr>
        <p:spPr>
          <a:xfrm>
            <a:off x="3304209" y="4048541"/>
            <a:ext cx="6604000" cy="271668"/>
          </a:xfrm>
          <a:prstGeom prst="rect">
            <a:avLst/>
          </a:prstGeom>
          <a:solidFill>
            <a:srgbClr val="C1D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Connettore diritto 9"/>
          <p:cNvCxnSpPr/>
          <p:nvPr/>
        </p:nvCxnSpPr>
        <p:spPr>
          <a:xfrm flipH="1" flipV="1">
            <a:off x="3357218" y="4320209"/>
            <a:ext cx="6550991" cy="4417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1334052" y="2380975"/>
            <a:ext cx="2023165" cy="2266122"/>
          </a:xfrm>
          <a:prstGeom prst="rect">
            <a:avLst/>
          </a:prstGeom>
          <a:solidFill>
            <a:srgbClr val="C1D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Connettore diritto 3"/>
          <p:cNvCxnSpPr/>
          <p:nvPr/>
        </p:nvCxnSpPr>
        <p:spPr>
          <a:xfrm>
            <a:off x="1334052" y="1970157"/>
            <a:ext cx="0" cy="2676939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diritto 4"/>
          <p:cNvCxnSpPr/>
          <p:nvPr/>
        </p:nvCxnSpPr>
        <p:spPr>
          <a:xfrm>
            <a:off x="3357217" y="1970157"/>
            <a:ext cx="0" cy="2078384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/>
          <p:cNvCxnSpPr/>
          <p:nvPr/>
        </p:nvCxnSpPr>
        <p:spPr>
          <a:xfrm flipH="1">
            <a:off x="1334052" y="4647096"/>
            <a:ext cx="2023165" cy="0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/>
          <p:cNvCxnSpPr/>
          <p:nvPr/>
        </p:nvCxnSpPr>
        <p:spPr>
          <a:xfrm>
            <a:off x="3357217" y="4320209"/>
            <a:ext cx="0" cy="326887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/>
          <p:cNvCxnSpPr/>
          <p:nvPr/>
        </p:nvCxnSpPr>
        <p:spPr>
          <a:xfrm flipH="1" flipV="1">
            <a:off x="3357218" y="4048541"/>
            <a:ext cx="6550991" cy="4417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tangolo 20"/>
          <p:cNvSpPr/>
          <p:nvPr/>
        </p:nvSpPr>
        <p:spPr>
          <a:xfrm>
            <a:off x="6166045" y="4022792"/>
            <a:ext cx="72950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ts val="1800"/>
              </a:lnSpc>
              <a:spcAft>
                <a:spcPts val="400"/>
              </a:spcAft>
            </a:pPr>
            <a:r>
              <a:rPr lang="en-GB" sz="1400" dirty="0">
                <a:solidFill>
                  <a:srgbClr val="164194"/>
                </a:solidFill>
                <a:ea typeface="Times New Roman" panose="02020603050405020304" pitchFamily="18" charset="0"/>
              </a:rPr>
              <a:t>v = v</a:t>
            </a:r>
            <a:r>
              <a:rPr lang="en-GB" sz="1400" baseline="-25000" dirty="0">
                <a:solidFill>
                  <a:srgbClr val="164194"/>
                </a:solidFill>
                <a:ea typeface="Times New Roman" panose="02020603050405020304" pitchFamily="18" charset="0"/>
              </a:rPr>
              <a:t>0</a:t>
            </a:r>
            <a:endParaRPr lang="en-US" sz="1400" baseline="-25000" dirty="0">
              <a:solidFill>
                <a:srgbClr val="164194"/>
              </a:solidFill>
              <a:ea typeface="Times New Roman" panose="02020603050405020304" pitchFamily="18" charset="0"/>
            </a:endParaRPr>
          </a:p>
        </p:txBody>
      </p:sp>
      <p:sp>
        <p:nvSpPr>
          <p:cNvPr id="22" name="Freccia a destra 21"/>
          <p:cNvSpPr/>
          <p:nvPr/>
        </p:nvSpPr>
        <p:spPr>
          <a:xfrm>
            <a:off x="6869044" y="4162289"/>
            <a:ext cx="322469" cy="6515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ccia a destra 22"/>
          <p:cNvSpPr/>
          <p:nvPr/>
        </p:nvSpPr>
        <p:spPr>
          <a:xfrm>
            <a:off x="5843575" y="4162289"/>
            <a:ext cx="322469" cy="6515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ttangolo 1"/>
          <p:cNvSpPr/>
          <p:nvPr/>
        </p:nvSpPr>
        <p:spPr>
          <a:xfrm>
            <a:off x="9908209" y="3771348"/>
            <a:ext cx="176695" cy="826052"/>
          </a:xfrm>
          <a:prstGeom prst="rect">
            <a:avLst/>
          </a:prstGeom>
          <a:solidFill>
            <a:srgbClr val="164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ttangolo 15"/>
          <p:cNvSpPr/>
          <p:nvPr/>
        </p:nvSpPr>
        <p:spPr>
          <a:xfrm>
            <a:off x="1334051" y="3220862"/>
            <a:ext cx="202316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ts val="1800"/>
              </a:lnSpc>
              <a:spcAft>
                <a:spcPts val="400"/>
              </a:spcAft>
            </a:pPr>
            <a:r>
              <a:rPr lang="it-IT" sz="1400" dirty="0" err="1">
                <a:solidFill>
                  <a:srgbClr val="164194"/>
                </a:solidFill>
                <a:ea typeface="Times New Roman" panose="02020603050405020304" pitchFamily="18" charset="0"/>
              </a:rPr>
              <a:t>Reservoir</a:t>
            </a:r>
            <a:endParaRPr lang="en-US" sz="1400" baseline="-25000" dirty="0">
              <a:solidFill>
                <a:srgbClr val="164194"/>
              </a:solidFill>
              <a:ea typeface="Times New Roman" panose="02020603050405020304" pitchFamily="18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32E6604-9051-4563-4FC7-14CC97DA3AA2}"/>
              </a:ext>
            </a:extLst>
          </p:cNvPr>
          <p:cNvSpPr/>
          <p:nvPr/>
        </p:nvSpPr>
        <p:spPr>
          <a:xfrm>
            <a:off x="6229170" y="1375186"/>
            <a:ext cx="4060723" cy="659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ts val="1800"/>
              </a:lnSpc>
              <a:spcAft>
                <a:spcPts val="800"/>
              </a:spcAft>
            </a:pPr>
            <a:r>
              <a:rPr lang="en-US" b="1" dirty="0">
                <a:solidFill>
                  <a:srgbClr val="164194"/>
                </a:solidFill>
                <a:ea typeface="Times New Roman" panose="02020603050405020304" pitchFamily="18" charset="0"/>
              </a:rPr>
              <a:t>An occlusion interrupts the flow</a:t>
            </a:r>
          </a:p>
          <a:p>
            <a:pPr hangingPunct="0">
              <a:lnSpc>
                <a:spcPts val="1800"/>
              </a:lnSpc>
              <a:spcAft>
                <a:spcPts val="400"/>
              </a:spcAft>
            </a:pPr>
            <a:r>
              <a:rPr lang="en-US" sz="1600" dirty="0">
                <a:solidFill>
                  <a:srgbClr val="164194"/>
                </a:solidFill>
                <a:ea typeface="Times New Roman" panose="02020603050405020304" pitchFamily="18" charset="0"/>
              </a:rPr>
              <a:t>Ex: a downstream valve instantly closes.</a:t>
            </a:r>
            <a:endParaRPr lang="en-GB" sz="1600" dirty="0">
              <a:solidFill>
                <a:srgbClr val="164194"/>
              </a:solidFill>
              <a:ea typeface="Times New Roman" panose="02020603050405020304" pitchFamily="18" charset="0"/>
            </a:endParaRP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1DEECBCF-2429-86A1-C5AF-2A5BC6206BB5}"/>
              </a:ext>
            </a:extLst>
          </p:cNvPr>
          <p:cNvSpPr/>
          <p:nvPr/>
        </p:nvSpPr>
        <p:spPr>
          <a:xfrm>
            <a:off x="5594555" y="1425677"/>
            <a:ext cx="501443" cy="501443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2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3CD96F6C-0CA2-993E-096F-604E4687D01F}"/>
              </a:ext>
            </a:extLst>
          </p:cNvPr>
          <p:cNvSpPr/>
          <p:nvPr/>
        </p:nvSpPr>
        <p:spPr>
          <a:xfrm>
            <a:off x="0" y="151304"/>
            <a:ext cx="12192000" cy="346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ts val="1800"/>
              </a:lnSpc>
            </a:pPr>
            <a:r>
              <a:rPr lang="en-US" sz="2400" b="1" dirty="0">
                <a:solidFill>
                  <a:srgbClr val="164194"/>
                </a:solidFill>
                <a:ea typeface="Times New Roman" panose="02020603050405020304" pitchFamily="18" charset="0"/>
              </a:rPr>
              <a:t>Transient flow phenomena</a:t>
            </a:r>
            <a:endParaRPr lang="en-GB" sz="2400" b="1" dirty="0">
              <a:solidFill>
                <a:srgbClr val="164194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652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/>
          <p:cNvSpPr/>
          <p:nvPr/>
        </p:nvSpPr>
        <p:spPr>
          <a:xfrm>
            <a:off x="3304209" y="4048541"/>
            <a:ext cx="6604000" cy="271668"/>
          </a:xfrm>
          <a:prstGeom prst="rect">
            <a:avLst/>
          </a:prstGeom>
          <a:solidFill>
            <a:srgbClr val="C1D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Connettore diritto 9"/>
          <p:cNvCxnSpPr/>
          <p:nvPr/>
        </p:nvCxnSpPr>
        <p:spPr>
          <a:xfrm flipH="1" flipV="1">
            <a:off x="3357218" y="4320209"/>
            <a:ext cx="6550991" cy="4417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1334052" y="2380975"/>
            <a:ext cx="2023165" cy="2266122"/>
          </a:xfrm>
          <a:prstGeom prst="rect">
            <a:avLst/>
          </a:prstGeom>
          <a:solidFill>
            <a:srgbClr val="C1D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Connettore diritto 3"/>
          <p:cNvCxnSpPr/>
          <p:nvPr/>
        </p:nvCxnSpPr>
        <p:spPr>
          <a:xfrm>
            <a:off x="1334052" y="1970157"/>
            <a:ext cx="0" cy="2676939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diritto 4"/>
          <p:cNvCxnSpPr/>
          <p:nvPr/>
        </p:nvCxnSpPr>
        <p:spPr>
          <a:xfrm>
            <a:off x="3357217" y="1970157"/>
            <a:ext cx="0" cy="2078384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/>
          <p:cNvCxnSpPr/>
          <p:nvPr/>
        </p:nvCxnSpPr>
        <p:spPr>
          <a:xfrm flipH="1">
            <a:off x="1334052" y="4647096"/>
            <a:ext cx="2023165" cy="0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/>
          <p:cNvCxnSpPr/>
          <p:nvPr/>
        </p:nvCxnSpPr>
        <p:spPr>
          <a:xfrm>
            <a:off x="3357217" y="4320209"/>
            <a:ext cx="0" cy="326887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/>
          <p:cNvCxnSpPr/>
          <p:nvPr/>
        </p:nvCxnSpPr>
        <p:spPr>
          <a:xfrm flipH="1" flipV="1">
            <a:off x="3357218" y="4048541"/>
            <a:ext cx="6550991" cy="4417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tangolo 20"/>
          <p:cNvSpPr/>
          <p:nvPr/>
        </p:nvSpPr>
        <p:spPr>
          <a:xfrm>
            <a:off x="6166045" y="4022792"/>
            <a:ext cx="72950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ts val="1800"/>
              </a:lnSpc>
              <a:spcAft>
                <a:spcPts val="400"/>
              </a:spcAft>
            </a:pPr>
            <a:r>
              <a:rPr lang="en-GB" sz="1400" dirty="0">
                <a:solidFill>
                  <a:srgbClr val="164194"/>
                </a:solidFill>
                <a:ea typeface="Times New Roman" panose="02020603050405020304" pitchFamily="18" charset="0"/>
              </a:rPr>
              <a:t>v = v</a:t>
            </a:r>
            <a:r>
              <a:rPr lang="en-GB" sz="1400" baseline="-25000" dirty="0">
                <a:solidFill>
                  <a:srgbClr val="164194"/>
                </a:solidFill>
                <a:ea typeface="Times New Roman" panose="02020603050405020304" pitchFamily="18" charset="0"/>
              </a:rPr>
              <a:t>0</a:t>
            </a:r>
            <a:endParaRPr lang="en-US" sz="1400" baseline="-25000" dirty="0">
              <a:solidFill>
                <a:srgbClr val="164194"/>
              </a:solidFill>
              <a:ea typeface="Times New Roman" panose="02020603050405020304" pitchFamily="18" charset="0"/>
            </a:endParaRPr>
          </a:p>
        </p:txBody>
      </p:sp>
      <p:sp>
        <p:nvSpPr>
          <p:cNvPr id="22" name="Freccia a destra 21"/>
          <p:cNvSpPr/>
          <p:nvPr/>
        </p:nvSpPr>
        <p:spPr>
          <a:xfrm>
            <a:off x="6869044" y="4162289"/>
            <a:ext cx="322469" cy="6515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ccia a destra 22"/>
          <p:cNvSpPr/>
          <p:nvPr/>
        </p:nvSpPr>
        <p:spPr>
          <a:xfrm>
            <a:off x="5843575" y="4162289"/>
            <a:ext cx="322469" cy="6515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ttangolo 1"/>
          <p:cNvSpPr/>
          <p:nvPr/>
        </p:nvSpPr>
        <p:spPr>
          <a:xfrm>
            <a:off x="9908209" y="3771348"/>
            <a:ext cx="176695" cy="826052"/>
          </a:xfrm>
          <a:prstGeom prst="rect">
            <a:avLst/>
          </a:prstGeom>
          <a:solidFill>
            <a:srgbClr val="164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ttangolo 15"/>
          <p:cNvSpPr/>
          <p:nvPr/>
        </p:nvSpPr>
        <p:spPr>
          <a:xfrm>
            <a:off x="1334051" y="3220862"/>
            <a:ext cx="202316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ts val="1800"/>
              </a:lnSpc>
              <a:spcAft>
                <a:spcPts val="400"/>
              </a:spcAft>
            </a:pPr>
            <a:r>
              <a:rPr lang="it-IT" sz="1400" dirty="0" err="1">
                <a:solidFill>
                  <a:srgbClr val="164194"/>
                </a:solidFill>
                <a:ea typeface="Times New Roman" panose="02020603050405020304" pitchFamily="18" charset="0"/>
              </a:rPr>
              <a:t>Reservoir</a:t>
            </a:r>
            <a:endParaRPr lang="en-US" sz="1400" baseline="-25000" dirty="0">
              <a:solidFill>
                <a:srgbClr val="164194"/>
              </a:solidFill>
              <a:ea typeface="Times New Roman" panose="02020603050405020304" pitchFamily="18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9046818" y="3895033"/>
            <a:ext cx="861392" cy="588615"/>
          </a:xfrm>
          <a:prstGeom prst="rect">
            <a:avLst/>
          </a:prstGeom>
          <a:solidFill>
            <a:srgbClr val="7EA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Connettore diritto 7"/>
          <p:cNvCxnSpPr/>
          <p:nvPr/>
        </p:nvCxnSpPr>
        <p:spPr>
          <a:xfrm>
            <a:off x="9046818" y="3895034"/>
            <a:ext cx="861391" cy="0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/>
          <p:cNvCxnSpPr/>
          <p:nvPr/>
        </p:nvCxnSpPr>
        <p:spPr>
          <a:xfrm>
            <a:off x="9046818" y="4483652"/>
            <a:ext cx="861391" cy="0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/>
          <p:cNvCxnSpPr/>
          <p:nvPr/>
        </p:nvCxnSpPr>
        <p:spPr>
          <a:xfrm>
            <a:off x="9046818" y="4320209"/>
            <a:ext cx="0" cy="163443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/>
          <p:cNvCxnSpPr/>
          <p:nvPr/>
        </p:nvCxnSpPr>
        <p:spPr>
          <a:xfrm>
            <a:off x="9046818" y="3885098"/>
            <a:ext cx="0" cy="163443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ttangolo 26"/>
          <p:cNvSpPr/>
          <p:nvPr/>
        </p:nvSpPr>
        <p:spPr>
          <a:xfrm>
            <a:off x="9046817" y="4022792"/>
            <a:ext cx="86139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ts val="1800"/>
              </a:lnSpc>
              <a:spcAft>
                <a:spcPts val="400"/>
              </a:spcAft>
            </a:pPr>
            <a:r>
              <a:rPr lang="en-GB" sz="1400" dirty="0">
                <a:solidFill>
                  <a:srgbClr val="164194"/>
                </a:solidFill>
                <a:ea typeface="Times New Roman" panose="02020603050405020304" pitchFamily="18" charset="0"/>
              </a:rPr>
              <a:t>v = 0</a:t>
            </a:r>
            <a:endParaRPr lang="en-US" sz="1400" baseline="-25000" dirty="0">
              <a:solidFill>
                <a:srgbClr val="164194"/>
              </a:solidFill>
              <a:ea typeface="Times New Roman" panose="02020603050405020304" pitchFamily="18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B47933F-4099-4919-B82D-4CAB4F21053A}"/>
              </a:ext>
            </a:extLst>
          </p:cNvPr>
          <p:cNvSpPr/>
          <p:nvPr/>
        </p:nvSpPr>
        <p:spPr>
          <a:xfrm>
            <a:off x="6229170" y="1375186"/>
            <a:ext cx="4546984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ts val="1800"/>
              </a:lnSpc>
              <a:spcAft>
                <a:spcPts val="800"/>
              </a:spcAft>
            </a:pPr>
            <a:r>
              <a:rPr lang="en-US" b="1" dirty="0">
                <a:solidFill>
                  <a:srgbClr val="164194"/>
                </a:solidFill>
                <a:ea typeface="Times New Roman" panose="02020603050405020304" pitchFamily="18" charset="0"/>
              </a:rPr>
              <a:t>Beginning of </a:t>
            </a:r>
            <a:r>
              <a:rPr lang="en-US" b="1" dirty="0" err="1">
                <a:solidFill>
                  <a:srgbClr val="164194"/>
                </a:solidFill>
                <a:ea typeface="Times New Roman" panose="02020603050405020304" pitchFamily="18" charset="0"/>
              </a:rPr>
              <a:t>unstady</a:t>
            </a:r>
            <a:r>
              <a:rPr lang="en-US" b="1" dirty="0">
                <a:solidFill>
                  <a:srgbClr val="164194"/>
                </a:solidFill>
                <a:ea typeface="Times New Roman" panose="02020603050405020304" pitchFamily="18" charset="0"/>
              </a:rPr>
              <a:t>-state </a:t>
            </a:r>
          </a:p>
          <a:p>
            <a:pPr hangingPunct="0">
              <a:lnSpc>
                <a:spcPts val="1800"/>
              </a:lnSpc>
              <a:spcAft>
                <a:spcPts val="400"/>
              </a:spcAft>
            </a:pPr>
            <a:r>
              <a:rPr lang="en-US" sz="1600" dirty="0">
                <a:solidFill>
                  <a:srgbClr val="164194"/>
                </a:solidFill>
                <a:ea typeface="Times New Roman" panose="02020603050405020304" pitchFamily="18" charset="0"/>
              </a:rPr>
              <a:t>The water sections closest to the occlusion begin to stop;</a:t>
            </a:r>
          </a:p>
          <a:p>
            <a:pPr hangingPunct="0">
              <a:lnSpc>
                <a:spcPts val="1800"/>
              </a:lnSpc>
              <a:spcAft>
                <a:spcPts val="400"/>
              </a:spcAft>
            </a:pPr>
            <a:r>
              <a:rPr lang="en-US" sz="1600" dirty="0">
                <a:solidFill>
                  <a:srgbClr val="164194"/>
                </a:solidFill>
                <a:ea typeface="Times New Roman" panose="02020603050405020304" pitchFamily="18" charset="0"/>
              </a:rPr>
              <a:t>A pressure wave begins to propagate upstream, since water is nearly incompressible and has inertia.</a:t>
            </a:r>
            <a:endParaRPr lang="en-GB" sz="1600" dirty="0">
              <a:solidFill>
                <a:srgbClr val="164194"/>
              </a:solidFill>
              <a:ea typeface="Times New Roman" panose="02020603050405020304" pitchFamily="18" charset="0"/>
            </a:endParaRP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8376064F-1ECA-C19D-5CC7-B1217F4143F1}"/>
              </a:ext>
            </a:extLst>
          </p:cNvPr>
          <p:cNvSpPr/>
          <p:nvPr/>
        </p:nvSpPr>
        <p:spPr>
          <a:xfrm>
            <a:off x="5594555" y="1425677"/>
            <a:ext cx="501443" cy="501443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3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08F51A7F-BB26-9169-14C2-BB480B7DC201}"/>
              </a:ext>
            </a:extLst>
          </p:cNvPr>
          <p:cNvSpPr/>
          <p:nvPr/>
        </p:nvSpPr>
        <p:spPr>
          <a:xfrm>
            <a:off x="0" y="151304"/>
            <a:ext cx="12192000" cy="346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ts val="1800"/>
              </a:lnSpc>
            </a:pPr>
            <a:r>
              <a:rPr lang="en-US" sz="2400" b="1" dirty="0">
                <a:solidFill>
                  <a:srgbClr val="164194"/>
                </a:solidFill>
                <a:ea typeface="Times New Roman" panose="02020603050405020304" pitchFamily="18" charset="0"/>
              </a:rPr>
              <a:t>Transient flow phenomena</a:t>
            </a:r>
            <a:endParaRPr lang="en-GB" sz="2400" b="1" dirty="0">
              <a:solidFill>
                <a:srgbClr val="164194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270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19"/>
          <p:cNvSpPr/>
          <p:nvPr/>
        </p:nvSpPr>
        <p:spPr>
          <a:xfrm>
            <a:off x="3304209" y="4048541"/>
            <a:ext cx="2928731" cy="271668"/>
          </a:xfrm>
          <a:prstGeom prst="rect">
            <a:avLst/>
          </a:prstGeom>
          <a:solidFill>
            <a:srgbClr val="C1D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Connettore diritto 9"/>
          <p:cNvCxnSpPr/>
          <p:nvPr/>
        </p:nvCxnSpPr>
        <p:spPr>
          <a:xfrm flipH="1" flipV="1">
            <a:off x="3357218" y="4320209"/>
            <a:ext cx="6550991" cy="4417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1334052" y="2380975"/>
            <a:ext cx="2023165" cy="2266122"/>
          </a:xfrm>
          <a:prstGeom prst="rect">
            <a:avLst/>
          </a:prstGeom>
          <a:solidFill>
            <a:srgbClr val="C1D4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Connettore diritto 3"/>
          <p:cNvCxnSpPr/>
          <p:nvPr/>
        </p:nvCxnSpPr>
        <p:spPr>
          <a:xfrm>
            <a:off x="1334052" y="1970157"/>
            <a:ext cx="0" cy="2676939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diritto 4"/>
          <p:cNvCxnSpPr/>
          <p:nvPr/>
        </p:nvCxnSpPr>
        <p:spPr>
          <a:xfrm>
            <a:off x="3357217" y="1970157"/>
            <a:ext cx="0" cy="2078384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/>
          <p:cNvCxnSpPr/>
          <p:nvPr/>
        </p:nvCxnSpPr>
        <p:spPr>
          <a:xfrm flipH="1">
            <a:off x="1334052" y="4647096"/>
            <a:ext cx="2023165" cy="0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/>
          <p:cNvCxnSpPr/>
          <p:nvPr/>
        </p:nvCxnSpPr>
        <p:spPr>
          <a:xfrm>
            <a:off x="3357217" y="4320209"/>
            <a:ext cx="0" cy="326887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/>
          <p:cNvCxnSpPr/>
          <p:nvPr/>
        </p:nvCxnSpPr>
        <p:spPr>
          <a:xfrm flipH="1" flipV="1">
            <a:off x="3357218" y="4048541"/>
            <a:ext cx="6550991" cy="4417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ttangolo 20"/>
          <p:cNvSpPr/>
          <p:nvPr/>
        </p:nvSpPr>
        <p:spPr>
          <a:xfrm>
            <a:off x="5129538" y="4022792"/>
            <a:ext cx="72950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ts val="1800"/>
              </a:lnSpc>
              <a:spcAft>
                <a:spcPts val="400"/>
              </a:spcAft>
            </a:pPr>
            <a:r>
              <a:rPr lang="en-GB" sz="1400" dirty="0">
                <a:solidFill>
                  <a:srgbClr val="164194"/>
                </a:solidFill>
                <a:ea typeface="Times New Roman" panose="02020603050405020304" pitchFamily="18" charset="0"/>
              </a:rPr>
              <a:t>v = v</a:t>
            </a:r>
            <a:r>
              <a:rPr lang="en-GB" sz="1400" baseline="-25000" dirty="0">
                <a:solidFill>
                  <a:srgbClr val="164194"/>
                </a:solidFill>
                <a:ea typeface="Times New Roman" panose="02020603050405020304" pitchFamily="18" charset="0"/>
              </a:rPr>
              <a:t>0</a:t>
            </a:r>
            <a:endParaRPr lang="en-US" sz="1400" baseline="-25000" dirty="0">
              <a:solidFill>
                <a:srgbClr val="164194"/>
              </a:solidFill>
              <a:ea typeface="Times New Roman" panose="02020603050405020304" pitchFamily="18" charset="0"/>
            </a:endParaRPr>
          </a:p>
        </p:txBody>
      </p:sp>
      <p:sp>
        <p:nvSpPr>
          <p:cNvPr id="22" name="Freccia a destra 21"/>
          <p:cNvSpPr/>
          <p:nvPr/>
        </p:nvSpPr>
        <p:spPr>
          <a:xfrm>
            <a:off x="5832537" y="4162289"/>
            <a:ext cx="322469" cy="6515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Freccia a destra 22"/>
          <p:cNvSpPr/>
          <p:nvPr/>
        </p:nvSpPr>
        <p:spPr>
          <a:xfrm>
            <a:off x="4807068" y="4162289"/>
            <a:ext cx="322469" cy="6515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ttangolo 1"/>
          <p:cNvSpPr/>
          <p:nvPr/>
        </p:nvSpPr>
        <p:spPr>
          <a:xfrm>
            <a:off x="9908209" y="3771348"/>
            <a:ext cx="176695" cy="826052"/>
          </a:xfrm>
          <a:prstGeom prst="rect">
            <a:avLst/>
          </a:prstGeom>
          <a:solidFill>
            <a:srgbClr val="164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ttangolo 15"/>
          <p:cNvSpPr/>
          <p:nvPr/>
        </p:nvSpPr>
        <p:spPr>
          <a:xfrm>
            <a:off x="1334051" y="3220862"/>
            <a:ext cx="202316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ts val="1800"/>
              </a:lnSpc>
              <a:spcAft>
                <a:spcPts val="400"/>
              </a:spcAft>
            </a:pPr>
            <a:r>
              <a:rPr lang="it-IT" sz="1400" dirty="0" err="1">
                <a:solidFill>
                  <a:srgbClr val="164194"/>
                </a:solidFill>
                <a:ea typeface="Times New Roman" panose="02020603050405020304" pitchFamily="18" charset="0"/>
              </a:rPr>
              <a:t>Reservoir</a:t>
            </a:r>
            <a:endParaRPr lang="en-US" sz="1400" baseline="-25000" dirty="0">
              <a:solidFill>
                <a:srgbClr val="164194"/>
              </a:solidFill>
              <a:ea typeface="Times New Roman" panose="02020603050405020304" pitchFamily="18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6232939" y="3895033"/>
            <a:ext cx="3675271" cy="588611"/>
          </a:xfrm>
          <a:prstGeom prst="rect">
            <a:avLst/>
          </a:prstGeom>
          <a:solidFill>
            <a:srgbClr val="7EA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ttangolo 26"/>
          <p:cNvSpPr/>
          <p:nvPr/>
        </p:nvSpPr>
        <p:spPr>
          <a:xfrm>
            <a:off x="7705823" y="4022792"/>
            <a:ext cx="729501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ts val="1800"/>
              </a:lnSpc>
              <a:spcAft>
                <a:spcPts val="400"/>
              </a:spcAft>
            </a:pPr>
            <a:r>
              <a:rPr lang="en-GB" sz="1400" dirty="0">
                <a:solidFill>
                  <a:srgbClr val="164194"/>
                </a:solidFill>
                <a:ea typeface="Times New Roman" panose="02020603050405020304" pitchFamily="18" charset="0"/>
              </a:rPr>
              <a:t>v = 0</a:t>
            </a:r>
            <a:endParaRPr lang="en-US" sz="1400" baseline="-25000" dirty="0">
              <a:solidFill>
                <a:srgbClr val="164194"/>
              </a:solidFill>
              <a:ea typeface="Times New Roman" panose="02020603050405020304" pitchFamily="18" charset="0"/>
            </a:endParaRPr>
          </a:p>
        </p:txBody>
      </p:sp>
      <p:cxnSp>
        <p:nvCxnSpPr>
          <p:cNvPr id="8" name="Connettore diritto 7"/>
          <p:cNvCxnSpPr/>
          <p:nvPr/>
        </p:nvCxnSpPr>
        <p:spPr>
          <a:xfrm>
            <a:off x="6232939" y="3895034"/>
            <a:ext cx="3675270" cy="0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/>
          <p:cNvCxnSpPr/>
          <p:nvPr/>
        </p:nvCxnSpPr>
        <p:spPr>
          <a:xfrm>
            <a:off x="6232939" y="4483652"/>
            <a:ext cx="3675270" cy="0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/>
          <p:cNvCxnSpPr/>
          <p:nvPr/>
        </p:nvCxnSpPr>
        <p:spPr>
          <a:xfrm>
            <a:off x="6232940" y="4320209"/>
            <a:ext cx="0" cy="163443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diritto 27"/>
          <p:cNvCxnSpPr/>
          <p:nvPr/>
        </p:nvCxnSpPr>
        <p:spPr>
          <a:xfrm>
            <a:off x="6232940" y="3885098"/>
            <a:ext cx="0" cy="163443"/>
          </a:xfrm>
          <a:prstGeom prst="line">
            <a:avLst/>
          </a:prstGeom>
          <a:ln w="28575">
            <a:solidFill>
              <a:srgbClr val="1641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tangolo 6">
            <a:extLst>
              <a:ext uri="{FF2B5EF4-FFF2-40B4-BE49-F238E27FC236}">
                <a16:creationId xmlns:a16="http://schemas.microsoft.com/office/drawing/2014/main" id="{29B2B91D-9B3E-7593-60A2-185F07A1B01F}"/>
              </a:ext>
            </a:extLst>
          </p:cNvPr>
          <p:cNvSpPr/>
          <p:nvPr/>
        </p:nvSpPr>
        <p:spPr>
          <a:xfrm>
            <a:off x="6229169" y="1375186"/>
            <a:ext cx="4851779" cy="659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>
              <a:lnSpc>
                <a:spcPts val="1800"/>
              </a:lnSpc>
              <a:spcAft>
                <a:spcPts val="800"/>
              </a:spcAft>
            </a:pPr>
            <a:r>
              <a:rPr lang="en-US" b="1" dirty="0">
                <a:solidFill>
                  <a:srgbClr val="164194"/>
                </a:solidFill>
                <a:ea typeface="Times New Roman" panose="02020603050405020304" pitchFamily="18" charset="0"/>
              </a:rPr>
              <a:t>Pressure wave propagation </a:t>
            </a:r>
          </a:p>
          <a:p>
            <a:pPr hangingPunct="0">
              <a:lnSpc>
                <a:spcPts val="1800"/>
              </a:lnSpc>
              <a:spcAft>
                <a:spcPts val="400"/>
              </a:spcAft>
            </a:pPr>
            <a:r>
              <a:rPr lang="en-US" sz="1600" dirty="0">
                <a:solidFill>
                  <a:srgbClr val="164194"/>
                </a:solidFill>
                <a:ea typeface="Times New Roman" panose="02020603050405020304" pitchFamily="18" charset="0"/>
              </a:rPr>
              <a:t>The pressure wave keeps propagating upstream.</a:t>
            </a:r>
            <a:endParaRPr lang="en-GB" sz="1600" dirty="0">
              <a:solidFill>
                <a:srgbClr val="164194"/>
              </a:solidFill>
              <a:ea typeface="Times New Roman" panose="02020603050405020304" pitchFamily="18" charset="0"/>
            </a:endParaRPr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424ADB51-8F8A-91CB-E777-FBEA2D87EC34}"/>
              </a:ext>
            </a:extLst>
          </p:cNvPr>
          <p:cNvSpPr/>
          <p:nvPr/>
        </p:nvSpPr>
        <p:spPr>
          <a:xfrm>
            <a:off x="5594555" y="1425677"/>
            <a:ext cx="501443" cy="501443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/>
              <a:t>4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CEFA636-1B01-D89F-16FD-B561FFB2EAA5}"/>
              </a:ext>
            </a:extLst>
          </p:cNvPr>
          <p:cNvSpPr/>
          <p:nvPr/>
        </p:nvSpPr>
        <p:spPr>
          <a:xfrm>
            <a:off x="0" y="151304"/>
            <a:ext cx="12192000" cy="346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lnSpc>
                <a:spcPts val="1800"/>
              </a:lnSpc>
            </a:pPr>
            <a:r>
              <a:rPr lang="en-US" sz="2400" b="1" dirty="0">
                <a:solidFill>
                  <a:srgbClr val="164194"/>
                </a:solidFill>
                <a:ea typeface="Times New Roman" panose="02020603050405020304" pitchFamily="18" charset="0"/>
              </a:rPr>
              <a:t>Transient flow phenomena</a:t>
            </a:r>
            <a:endParaRPr lang="en-GB" sz="2400" b="1" dirty="0">
              <a:solidFill>
                <a:srgbClr val="164194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5441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1079</Words>
  <Application>Microsoft Office PowerPoint</Application>
  <PresentationFormat>Widescreen</PresentationFormat>
  <Paragraphs>201</Paragraphs>
  <Slides>24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3" baseType="lpstr">
      <vt:lpstr>Aptos</vt:lpstr>
      <vt:lpstr>Arial</vt:lpstr>
      <vt:lpstr>Biome</vt:lpstr>
      <vt:lpstr>Calibri</vt:lpstr>
      <vt:lpstr>Calibri Light</vt:lpstr>
      <vt:lpstr>Cambria Math</vt:lpstr>
      <vt:lpstr>Encode Sans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VRLAB3_A</dc:creator>
  <cp:lastModifiedBy>Francesco  Loddo</cp:lastModifiedBy>
  <cp:revision>203</cp:revision>
  <dcterms:created xsi:type="dcterms:W3CDTF">2025-06-03T07:56:25Z</dcterms:created>
  <dcterms:modified xsi:type="dcterms:W3CDTF">2025-06-10T10:48:49Z</dcterms:modified>
</cp:coreProperties>
</file>