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7"/>
  </p:notesMasterIdLst>
  <p:handoutMasterIdLst>
    <p:handoutMasterId r:id="rId28"/>
  </p:handoutMasterIdLst>
  <p:sldIdLst>
    <p:sldId id="286" r:id="rId2"/>
    <p:sldId id="401" r:id="rId3"/>
    <p:sldId id="411" r:id="rId4"/>
    <p:sldId id="403" r:id="rId5"/>
    <p:sldId id="347" r:id="rId6"/>
    <p:sldId id="447" r:id="rId7"/>
    <p:sldId id="388" r:id="rId8"/>
    <p:sldId id="396" r:id="rId9"/>
    <p:sldId id="394" r:id="rId10"/>
    <p:sldId id="395" r:id="rId11"/>
    <p:sldId id="456" r:id="rId12"/>
    <p:sldId id="458" r:id="rId13"/>
    <p:sldId id="448" r:id="rId14"/>
    <p:sldId id="459" r:id="rId15"/>
    <p:sldId id="414" r:id="rId16"/>
    <p:sldId id="412" r:id="rId17"/>
    <p:sldId id="413" r:id="rId18"/>
    <p:sldId id="402" r:id="rId19"/>
    <p:sldId id="345" r:id="rId20"/>
    <p:sldId id="389" r:id="rId21"/>
    <p:sldId id="392" r:id="rId22"/>
    <p:sldId id="393" r:id="rId23"/>
    <p:sldId id="372" r:id="rId24"/>
    <p:sldId id="364" r:id="rId25"/>
    <p:sldId id="34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6A6"/>
    <a:srgbClr val="FF0000"/>
    <a:srgbClr val="FDF1E3"/>
    <a:srgbClr val="FCEBE0"/>
    <a:srgbClr val="FFFBEF"/>
    <a:srgbClr val="FFF9E7"/>
    <a:srgbClr val="FFFCF3"/>
    <a:srgbClr val="D2A000"/>
    <a:srgbClr val="FAFBE5"/>
    <a:srgbClr val="D2D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75450" autoAdjust="0"/>
  </p:normalViewPr>
  <p:slideViewPr>
    <p:cSldViewPr snapToGrid="0">
      <p:cViewPr varScale="1">
        <p:scale>
          <a:sx n="83" d="100"/>
          <a:sy n="83" d="100"/>
        </p:scale>
        <p:origin x="1260" y="60"/>
      </p:cViewPr>
      <p:guideLst/>
    </p:cSldViewPr>
  </p:slideViewPr>
  <p:outlineViewPr>
    <p:cViewPr>
      <p:scale>
        <a:sx n="33" d="100"/>
        <a:sy n="33" d="100"/>
      </p:scale>
      <p:origin x="0" y="-376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284"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F825434-19F6-4BCF-910A-F1767633C2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60D2F8F-D238-4F2C-B8CE-ED0F7B0A6D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EDCDC-0735-43C9-BD7F-ECA3885428F6}" type="datetimeFigureOut">
              <a:rPr kumimoji="1" lang="ja-JP" altLang="en-US" smtClean="0"/>
              <a:t>2025/6/11</a:t>
            </a:fld>
            <a:endParaRPr kumimoji="1" lang="ja-JP" altLang="en-US"/>
          </a:p>
        </p:txBody>
      </p:sp>
      <p:sp>
        <p:nvSpPr>
          <p:cNvPr id="4" name="フッター プレースホルダー 3">
            <a:extLst>
              <a:ext uri="{FF2B5EF4-FFF2-40B4-BE49-F238E27FC236}">
                <a16:creationId xmlns:a16="http://schemas.microsoft.com/office/drawing/2014/main" id="{A629DF83-FC91-4AD1-94E2-65AC01D5B7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9134853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63ABA-44B8-4C33-8D08-FD9E00D47316}" type="datetimeFigureOut">
              <a:rPr kumimoji="1" lang="ja-JP" altLang="en-US" smtClean="0"/>
              <a:t>2025/6/11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977F5-6260-43F2-B12A-E8B155B52CE1}" type="slidenum">
              <a:rPr kumimoji="1" lang="ja-JP" altLang="en-US" smtClean="0"/>
              <a:t>‹#›</a:t>
            </a:fld>
            <a:endParaRPr kumimoji="1" lang="ja-JP" altLang="en-US"/>
          </a:p>
        </p:txBody>
      </p:sp>
    </p:spTree>
    <p:extLst>
      <p:ext uri="{BB962C8B-B14F-4D97-AF65-F5344CB8AC3E}">
        <p14:creationId xmlns:p14="http://schemas.microsoft.com/office/powerpoint/2010/main" val="30546408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7993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endParaRPr lang="en-US" altLang="ja-JP" dirty="0"/>
          </a:p>
          <a:p>
            <a:r>
              <a:rPr lang="en-US" altLang="ja-JP" dirty="0"/>
              <a:t>Water leakage can </a:t>
            </a:r>
            <a:r>
              <a:rPr lang="en-US" altLang="ja-JP" dirty="0" err="1"/>
              <a:t>triger</a:t>
            </a:r>
            <a:r>
              <a:rPr lang="en-US" altLang="ja-JP" dirty="0"/>
              <a:t>…</a:t>
            </a:r>
          </a:p>
          <a:p>
            <a:endParaRPr lang="en-US" altLang="ja-JP" dirty="0"/>
          </a:p>
          <a:p>
            <a:endParaRPr lang="en-US" altLang="ja-JP" dirty="0"/>
          </a:p>
          <a:p>
            <a:r>
              <a:rPr lang="en-US" altLang="ja-JP" dirty="0"/>
              <a:t>It’s helpful to see the mechanism of damage propagation.</a:t>
            </a:r>
          </a:p>
          <a:p>
            <a:endParaRPr lang="en-US" altLang="ja-JP" dirty="0"/>
          </a:p>
          <a:p>
            <a:endParaRPr lang="en-US" altLang="ja-JP" dirty="0"/>
          </a:p>
          <a:p>
            <a:endParaRPr lang="en-US" altLang="ja-JP" dirty="0"/>
          </a:p>
          <a:p>
            <a:r>
              <a:rPr lang="en-US" altLang="ja-JP" dirty="0"/>
              <a:t>Another example of visualization on a different graph is shown.</a:t>
            </a:r>
          </a:p>
          <a:p>
            <a:r>
              <a:rPr lang="en-US" altLang="ja-JP" dirty="0"/>
              <a:t>In the focal node, a transition of </a:t>
            </a:r>
            <a:r>
              <a:rPr lang="en-US" altLang="ja-JP" b="1" dirty="0"/>
              <a:t>Degradation of the anticorrosion function: a → e</a:t>
            </a:r>
            <a:r>
              <a:rPr lang="en-US" altLang="ja-JP" dirty="0"/>
              <a:t> occurred.</a:t>
            </a:r>
            <a:br>
              <a:rPr lang="en-US" altLang="ja-JP" dirty="0"/>
            </a:br>
            <a:r>
              <a:rPr lang="en-US" altLang="ja-JP" dirty="0"/>
              <a:t>At the same time, the nearby slab element was with high attention scores with </a:t>
            </a:r>
            <a:r>
              <a:rPr lang="en-US" altLang="ja-JP" b="1" dirty="0"/>
              <a:t>Delamination &amp; Rebar Exposure: b</a:t>
            </a:r>
            <a:r>
              <a:rPr lang="en-US" altLang="ja-JP" dirty="0"/>
              <a:t> and </a:t>
            </a:r>
            <a:r>
              <a:rPr lang="en-US" altLang="ja-JP" b="1" dirty="0"/>
              <a:t>Water Leakage &amp; Free Lime: d</a:t>
            </a:r>
            <a:r>
              <a:rPr lang="en-US" altLang="ja-JP" dirty="0"/>
              <a:t>.</a:t>
            </a:r>
          </a:p>
          <a:p>
            <a:r>
              <a:rPr lang="en-US" altLang="ja-JP" dirty="0"/>
              <a:t>In actual bridges, water leakage from the floor slab above can cause damage to the waterproofing function of the girder below.</a:t>
            </a:r>
          </a:p>
          <a:p>
            <a:r>
              <a:rPr lang="en-US" altLang="ja-JP" dirty="0"/>
              <a:t>This suggests that the prediction process of the Graph Transformer reflects an underlying degradation mechanism.</a:t>
            </a:r>
          </a:p>
          <a:p>
            <a:endParaRPr kumimoji="1" lang="en-US" altLang="ja-JP" dirty="0"/>
          </a:p>
          <a:p>
            <a:endParaRPr kumimoji="1" lang="en-US" altLang="ja-JP" dirty="0"/>
          </a:p>
          <a:p>
            <a:endParaRPr kumimoji="1" lang="en-US" altLang="ja-JP" dirty="0"/>
          </a:p>
          <a:p>
            <a:r>
              <a:rPr kumimoji="1" lang="ja-JP" altLang="en-US" dirty="0"/>
              <a:t>他のグラフでの可視化の例を示す。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注目ノードでは</a:t>
            </a:r>
            <a:r>
              <a:rPr lang="en-US" altLang="ja-JP" sz="1200" dirty="0"/>
              <a:t>Degradation of the anticorrosion function: a </a:t>
            </a:r>
            <a:r>
              <a:rPr lang="ja-JP" altLang="en-US" sz="1200" dirty="0"/>
              <a:t>→ </a:t>
            </a:r>
            <a:r>
              <a:rPr lang="en-US" altLang="ja-JP" sz="1200" dirty="0"/>
              <a:t>e</a:t>
            </a:r>
            <a:r>
              <a:rPr kumimoji="1" lang="ja-JP" altLang="en-US" sz="1200" dirty="0"/>
              <a:t>が発生。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その際、注目度の高い床版要素では、</a:t>
            </a:r>
            <a:r>
              <a:rPr lang="en-US" altLang="ja-JP" sz="1200" dirty="0"/>
              <a:t>Delamination &amp; Rebar exposure : b</a:t>
            </a:r>
            <a:r>
              <a:rPr lang="ja-JP" altLang="en-US" sz="1200" dirty="0"/>
              <a:t>、</a:t>
            </a:r>
            <a:r>
              <a:rPr lang="en-US" altLang="ja-JP" sz="1200" dirty="0"/>
              <a:t>Water leakage &amp; Free Lime: d</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が発生していた。</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実際の橋梁では、上部にある床版から漏水が発生して、そのせいで下にある桁の防水機能に損傷が発生したことがわかる。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このことから、</a:t>
            </a:r>
            <a:r>
              <a:rPr lang="en-US" altLang="ja-JP" sz="1200" dirty="0"/>
              <a:t>Graph Transformer</a:t>
            </a:r>
            <a:r>
              <a:rPr lang="ja-JP" altLang="en-US" sz="1200" dirty="0"/>
              <a:t>の予測過程には、劣化メカニズムが見え隠れすることがわかる。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Tree>
    <p:extLst>
      <p:ext uri="{BB962C8B-B14F-4D97-AF65-F5344CB8AC3E}">
        <p14:creationId xmlns:p14="http://schemas.microsoft.com/office/powerpoint/2010/main" val="374522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time we further improved the model performance by introducing two refinements into Transformer model.</a:t>
            </a:r>
          </a:p>
          <a:p>
            <a:endParaRPr lang="en-US" altLang="ja-JP" dirty="0"/>
          </a:p>
          <a:p>
            <a:r>
              <a:rPr lang="en-US" altLang="ja-JP" dirty="0"/>
              <a:t>We used the </a:t>
            </a:r>
            <a:r>
              <a:rPr lang="en-US" altLang="ja-JP" sz="1200" dirty="0"/>
              <a:t>XY coordinates</a:t>
            </a:r>
            <a:r>
              <a:rPr lang="en-US" altLang="ja-JP" dirty="0"/>
              <a:t> of element numbers on the drawing / text position obtained by OCR </a:t>
            </a:r>
            <a:r>
              <a:rPr lang="en-US" altLang="ja-JP" sz="1200" dirty="0"/>
              <a:t>as direct positional input</a:t>
            </a:r>
            <a:r>
              <a:rPr lang="en-US" altLang="ja-JP" dirty="0"/>
              <a:t>, alternatively to the graph representation.</a:t>
            </a:r>
            <a:br>
              <a:rPr lang="en-US" altLang="ja-JP" dirty="0"/>
            </a:br>
            <a:br>
              <a:rPr lang="en-US" altLang="ja-JP" dirty="0"/>
            </a:br>
            <a:r>
              <a:rPr lang="en-US" altLang="ja-JP" dirty="0"/>
              <a:t>We found that the performance is quite similar, although adjacency is not explicitly represented in the representation compared to a graph,</a:t>
            </a:r>
            <a:endParaRPr kumimoji="1" lang="ja-JP" altLang="en-US" dirty="0"/>
          </a:p>
        </p:txBody>
      </p:sp>
    </p:spTree>
    <p:extLst>
      <p:ext uri="{BB962C8B-B14F-4D97-AF65-F5344CB8AC3E}">
        <p14:creationId xmlns:p14="http://schemas.microsoft.com/office/powerpoint/2010/main" val="322933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We changed the structure of Transformer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PEs is employed in Transformer models.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The left diagram illustrates the original architecture with a single PE, that is PE is used only one in the beginning.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On the other hand, the right diagram shows the modified architecture where PEs are incorporated at each Transformer layer.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This structure was employed in studies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deterioration prediction, accurately capturing spatial relationships within the model is considered essential, so we follow that strategy.</a:t>
            </a:r>
            <a:endParaRPr kumimoji="1" lang="ja-JP" altLang="ja-JP" sz="1200" b="1" kern="1200" dirty="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289928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Percentage prediction : not a neural method.</a:t>
            </a:r>
          </a:p>
          <a:p>
            <a:endParaRPr kumimoji="1" lang="en-US" altLang="ja-JP" dirty="0"/>
          </a:p>
          <a:p>
            <a:endParaRPr kumimoji="1" lang="en-US" altLang="ja-JP" dirty="0"/>
          </a:p>
          <a:p>
            <a:r>
              <a:rPr lang="ja-JP" altLang="en-US" sz="1200" dirty="0"/>
              <a:t>△　</a:t>
            </a:r>
            <a:r>
              <a:rPr lang="en-US" altLang="ja-JP" sz="1200" dirty="0"/>
              <a:t>Element adjacency may become unclear.</a:t>
            </a:r>
          </a:p>
          <a:p>
            <a:r>
              <a:rPr lang="en-US" altLang="ja-JP" sz="1200" dirty="0"/>
              <a:t>But it still worked better than the Graph-based one.</a:t>
            </a:r>
            <a:endParaRPr lang="ja-JP" altLang="en-US" sz="1200" dirty="0"/>
          </a:p>
          <a:p>
            <a:endParaRPr kumimoji="1" lang="ja-JP" altLang="en-US" dirty="0"/>
          </a:p>
        </p:txBody>
      </p:sp>
    </p:spTree>
    <p:extLst>
      <p:ext uri="{BB962C8B-B14F-4D97-AF65-F5344CB8AC3E}">
        <p14:creationId xmlns:p14="http://schemas.microsoft.com/office/powerpoint/2010/main" val="323688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Tx/>
              <a:buNone/>
            </a:pPr>
            <a:r>
              <a:rPr lang="en-GB" altLang="ja-JP" sz="2200" dirty="0"/>
              <a:t>The second refinement is introduction of ordinal regression in the output layer.</a:t>
            </a:r>
          </a:p>
          <a:p>
            <a:pPr marL="0" indent="0">
              <a:buFontTx/>
              <a:buNone/>
            </a:pPr>
            <a:r>
              <a:rPr lang="en-GB" altLang="ja-JP" sz="2200" dirty="0"/>
              <a:t>In the previous experiments we just used </a:t>
            </a:r>
            <a:r>
              <a:rPr lang="en-GB" altLang="ja-JP" sz="2200" dirty="0" err="1"/>
              <a:t>softmax</a:t>
            </a:r>
            <a:r>
              <a:rPr lang="en-GB" altLang="ja-JP" sz="2200" dirty="0"/>
              <a:t> classification layer to obtain the final probability of each class.</a:t>
            </a:r>
          </a:p>
          <a:p>
            <a:pPr marL="0" indent="0">
              <a:buFontTx/>
              <a:buNone/>
            </a:pPr>
            <a:endParaRPr lang="en-US" altLang="ja-JP" sz="2400" dirty="0"/>
          </a:p>
          <a:p>
            <a:pPr marL="0" indent="0">
              <a:buFontTx/>
              <a:buNone/>
            </a:pPr>
            <a:r>
              <a:rPr lang="en-US" altLang="ja-JP" sz="2200" dirty="0"/>
              <a:t>Damage severity gradually progresses from a to e.</a:t>
            </a:r>
            <a:endParaRPr lang="en-GB" altLang="ja-JP" sz="2200" dirty="0"/>
          </a:p>
          <a:p>
            <a:pPr marL="0" indent="0">
              <a:buFontTx/>
              <a:buNone/>
            </a:pPr>
            <a:endParaRPr lang="en-GB" altLang="ja-JP" sz="2200" dirty="0"/>
          </a:p>
          <a:p>
            <a:pPr marL="0" indent="0">
              <a:buFontTx/>
              <a:buNone/>
            </a:pPr>
            <a:r>
              <a:rPr lang="en-GB" altLang="ja-JP" sz="2200" dirty="0"/>
              <a:t>Ordinal Regression t</a:t>
            </a:r>
            <a:r>
              <a:rPr lang="en-US" altLang="ja-JP" sz="2400" dirty="0" err="1"/>
              <a:t>akes</a:t>
            </a:r>
            <a:r>
              <a:rPr lang="en-US" altLang="ja-JP" sz="2400" dirty="0"/>
              <a:t> the order of classes (a–e) into account</a:t>
            </a:r>
          </a:p>
          <a:p>
            <a:pPr marL="0" indent="0">
              <a:buFontTx/>
              <a:buNone/>
            </a:pPr>
            <a:endParaRPr lang="en-US" altLang="ja-JP" sz="2200" dirty="0"/>
          </a:p>
          <a:p>
            <a:pPr marL="0" indent="0">
              <a:buFontTx/>
              <a:buNone/>
            </a:pPr>
            <a:endParaRPr lang="en-US" altLang="ja-JP" sz="2200" dirty="0"/>
          </a:p>
          <a:p>
            <a:pPr marL="0" indent="0">
              <a:buFontTx/>
              <a:buNone/>
            </a:pPr>
            <a:br>
              <a:rPr lang="en-US" altLang="ja-JP" sz="2200" dirty="0"/>
            </a:br>
            <a:endParaRPr lang="en-US" altLang="ja-JP" sz="2200" dirty="0"/>
          </a:p>
          <a:p>
            <a:pPr marL="0" indent="0">
              <a:buFontTx/>
              <a:buNone/>
            </a:pPr>
            <a:r>
              <a:rPr lang="en-US" altLang="ja-JP" sz="2400" dirty="0"/>
              <a:t>Reliable experiments via 2-Nested,3-Fold Cross Validation (6 in total)</a:t>
            </a:r>
          </a:p>
          <a:p>
            <a:endParaRPr kumimoji="1" lang="ja-JP" altLang="en-US" dirty="0"/>
          </a:p>
        </p:txBody>
      </p:sp>
    </p:spTree>
    <p:extLst>
      <p:ext uri="{BB962C8B-B14F-4D97-AF65-F5344CB8AC3E}">
        <p14:creationId xmlns:p14="http://schemas.microsoft.com/office/powerpoint/2010/main" val="58211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will further trying to improve the model by introducing Physical models and parameters.</a:t>
            </a:r>
            <a:endParaRPr kumimoji="1" lang="ja-JP" altLang="en-US" dirty="0"/>
          </a:p>
        </p:txBody>
      </p:sp>
    </p:spTree>
    <p:extLst>
      <p:ext uri="{BB962C8B-B14F-4D97-AF65-F5344CB8AC3E}">
        <p14:creationId xmlns:p14="http://schemas.microsoft.com/office/powerpoint/2010/main" val="298065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mj-lt"/>
              <a:buNone/>
            </a:pPr>
            <a:r>
              <a:rPr lang="en-US" altLang="ja-JP" dirty="0"/>
              <a:t>First, it’s noticed that predicting bridge deterioration is crucial for effective management. In the U.S., bridge inspections are typically scheduled every two years, while in Japan, the interval is five years. The process of prediction begins with collecting data from inspections. The data is then fed into a Markov chain model to predict the speed of bridge deterioration. That is useful for deciding the timing for maintenance actions. Also, accurate predictions help minimize both direct and indirect losses. The former is about the timing and cost of repairs, and the latter is about negative impacts on the area like traffic congestion caused by road closure.</a:t>
            </a:r>
          </a:p>
          <a:p>
            <a:pPr algn="l">
              <a:buFont typeface="+mj-lt"/>
              <a:buNone/>
            </a:pPr>
            <a:r>
              <a:rPr lang="en-US" altLang="ja-JP" dirty="0"/>
              <a:t>Therefore, ensuring the accuracy of this prediction model is essential for efficiently managing repair schedules and reducing the overall economic impact.</a:t>
            </a:r>
          </a:p>
          <a:p>
            <a:pPr algn="l">
              <a:buFont typeface="+mj-lt"/>
              <a:buNone/>
            </a:pPr>
            <a:r>
              <a:rPr lang="en-US" altLang="ja-JP" b="0" i="0" dirty="0">
                <a:effectLst/>
                <a:latin typeface="Söhne"/>
              </a:rPr>
              <a:t>Our research interest is how to achieve the accuracy.</a:t>
            </a:r>
          </a:p>
        </p:txBody>
      </p:sp>
    </p:spTree>
    <p:extLst>
      <p:ext uri="{BB962C8B-B14F-4D97-AF65-F5344CB8AC3E}">
        <p14:creationId xmlns:p14="http://schemas.microsoft.com/office/powerpoint/2010/main" val="328179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E4EA5-2B3C-6ED2-CDB4-C65A4D618F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F99534-48B6-E88A-F9A1-9172A39E1F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20B1A5-319F-AE75-92E4-56EA319BD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ja-JP" sz="2800" dirty="0"/>
              <a:t>This slide is about the goals and highlights of our research. Our goals include improving prediction accuracy and uncovering hidden patterns that contribute to degradation.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sz="28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ja-JP" sz="2800" dirty="0"/>
              <a:t>We utilize element-level damage grading and spatial position of elements obtained by the inspection data. They are input into Graph Transformer to predict Markov transition matrix.</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sz="28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ja-JP" sz="2800" dirty="0"/>
              <a:t>These are key results: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ja-JP" sz="2800" dirty="0"/>
              <a:t>Our approach resulted in a 0.363 improvement in DE precision for girder bridges in Tokyo.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ja-JP" sz="2800" dirty="0"/>
              <a:t>Through the analysis of attention weights in Graph Transformer, we could see that the model's attention mechanism allowed it to adapt when one type of damage triggers another.</a:t>
            </a:r>
          </a:p>
          <a:p>
            <a:pPr algn="l">
              <a:buFont typeface="+mj-lt"/>
              <a:buNone/>
            </a:pPr>
            <a:endParaRPr lang="de-CH" altLang="ja-JP" sz="1800" b="0" i="0" dirty="0">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258468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20C4D-5D2B-BACC-DAD4-3ED26DA8E0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9FFEB2-1378-AB12-5DBF-9824A5487C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B1AB38-6B9B-5E8E-E866-E23D83FA24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There has been much effort for improving prediction accuracy in the past literatures.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The main approach involves time-series information, with enhancements like integrating statistical models like Weibull distribution and Bassian update into Markov chains and relaxing certain conditions of Markov chain for better accuracy, </a:t>
            </a:r>
            <a:r>
              <a:rPr lang="en-US" altLang="ja-JP" strike="sngStrike" dirty="0"/>
              <a:t>which includes introducing non-homogeneous transition matrix and adjusting for irregular inspection intervals.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On the other hand, there are a few studies about enhancement by incorporating spatial information such as considering pavement degradation in connection with adjacent road sections and analyzing substructure damages based on superstructure inspections. However, the use of spatial information regarding structural members for temporal predictions based on bridge inspection data has not been examined.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We explore this approach by using Graph Transformer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Previous research utilized damage scores of member scale or whole structure scale. But we believe more detailed analysis with element-scale data improves prediction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Our work emphasizes damage prediction at more detailed element scale, with leveraging spatial data.</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en-US" altLang="ja-JP" dirty="0"/>
              <a:t>Damage prediction is a topic that has been tackled for a long time.</a:t>
            </a:r>
          </a:p>
          <a:p>
            <a:r>
              <a:rPr kumimoji="1" lang="en-US" altLang="ja-JP" dirty="0"/>
              <a:t>The researches of damage prediction can be categorized into either of the two: One is temporal damage predictions, and the other is damage detection in indirect manners, which includes analysis incorporating spatial relationships.</a:t>
            </a:r>
          </a:p>
          <a:p>
            <a:r>
              <a:rPr kumimoji="1" lang="en-US" altLang="ja-JP" dirty="0"/>
              <a:t>Temporal damage prediction includes transition probability prediction using hazard model and prediction of…</a:t>
            </a:r>
          </a:p>
          <a:p>
            <a:r>
              <a:rPr kumimoji="1" lang="en-US" altLang="ja-JP" dirty="0"/>
              <a:t>Their target was usually the soundness of whole structures or the soundness of most damaged components.</a:t>
            </a:r>
          </a:p>
          <a:p>
            <a:endParaRPr kumimoji="1" lang="en-US" altLang="ja-JP" dirty="0"/>
          </a:p>
          <a:p>
            <a:r>
              <a:rPr kumimoji="1" lang="en-US" altLang="ja-JP" dirty="0"/>
              <a:t>The other is damage detection in indirect manners, which includes….</a:t>
            </a:r>
          </a:p>
          <a:p>
            <a:endParaRPr kumimoji="1" lang="en-US" altLang="ja-JP" dirty="0"/>
          </a:p>
          <a:p>
            <a:r>
              <a:rPr kumimoji="1" lang="en-US" altLang="ja-JP" dirty="0"/>
              <a:t>From these examples spatial relationship has been though to be useful for damage prediction.</a:t>
            </a:r>
          </a:p>
          <a:p>
            <a:r>
              <a:rPr lang="de-CH" altLang="ja-JP" sz="1800" dirty="0">
                <a:effectLst/>
                <a:highlight>
                  <a:srgbClr val="FFFF00"/>
                </a:highlight>
                <a:latin typeface="Times New Roman" panose="02020603050405020304" pitchFamily="18" charset="0"/>
                <a:ea typeface="ＭＳ 明朝" panose="02020609040205080304" pitchFamily="17" charset="-128"/>
              </a:rPr>
              <a:t>This alighns with the fact that damage often results from interactions among neighboring parts.</a:t>
            </a:r>
          </a:p>
          <a:p>
            <a:r>
              <a:rPr lang="de-CH" altLang="ja-JP" sz="1800" dirty="0">
                <a:effectLst/>
                <a:highlight>
                  <a:srgbClr val="FFFF00"/>
                </a:highlight>
                <a:latin typeface="Times New Roman" panose="02020603050405020304" pitchFamily="18" charset="0"/>
                <a:ea typeface="ＭＳ 明朝" panose="02020609040205080304" pitchFamily="17" charset="-128"/>
              </a:rPr>
              <a:t>For example, corrosion can be initialized by water leakage from the above component.</a:t>
            </a:r>
          </a:p>
          <a:p>
            <a:r>
              <a:rPr lang="de-CH" altLang="ja-JP" sz="1800" dirty="0">
                <a:effectLst/>
                <a:highlight>
                  <a:srgbClr val="FFFF00"/>
                </a:highlight>
                <a:latin typeface="Times New Roman" panose="02020603050405020304" pitchFamily="18" charset="0"/>
                <a:ea typeface="ＭＳ 明朝" panose="02020609040205080304" pitchFamily="17" charset="-128"/>
              </a:rPr>
              <a:t>Also, the amount of damage factors and the resistance to damage tend to be similar among adjacent members.</a:t>
            </a:r>
            <a:r>
              <a:rPr lang="de-CH" altLang="ja-JP" sz="1800" dirty="0">
                <a:effectLst/>
                <a:latin typeface="Times New Roman" panose="02020603050405020304" pitchFamily="18" charset="0"/>
                <a:ea typeface="ＭＳ 明朝" panose="02020609040205080304" pitchFamily="17" charset="-128"/>
              </a:rPr>
              <a:t> </a:t>
            </a:r>
            <a:endParaRPr kumimoji="1" lang="en-US" altLang="ja-JP" dirty="0"/>
          </a:p>
          <a:p>
            <a:endParaRPr kumimoji="1" lang="en-US" altLang="ja-JP" dirty="0"/>
          </a:p>
          <a:p>
            <a:r>
              <a:rPr kumimoji="1" lang="en-US" altLang="ja-JP" dirty="0"/>
              <a:t>However, more detailed unit of the structure, which is called element is not employed for damage prediction so far.</a:t>
            </a:r>
          </a:p>
          <a:p>
            <a:r>
              <a:rPr kumimoji="1" lang="en-US" altLang="ja-JP" dirty="0"/>
              <a:t>In this research, we aim to analyze damage progression at element-level.</a:t>
            </a:r>
          </a:p>
        </p:txBody>
      </p:sp>
    </p:spTree>
    <p:extLst>
      <p:ext uri="{BB962C8B-B14F-4D97-AF65-F5344CB8AC3E}">
        <p14:creationId xmlns:p14="http://schemas.microsoft.com/office/powerpoint/2010/main" val="162235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745DB-933A-4B9F-9F03-F4075606AA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F2C449-E1F7-D0D7-1BCC-18B33A79C0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0E3EC1-E877-4087-C750-66B7E991130D}"/>
              </a:ext>
            </a:extLst>
          </p:cNvPr>
          <p:cNvSpPr>
            <a:spLocks noGrp="1"/>
          </p:cNvSpPr>
          <p:nvPr>
            <p:ph type="body" idx="1"/>
          </p:nvPr>
        </p:nvSpPr>
        <p:spPr/>
        <p:txBody>
          <a:bodyPr/>
          <a:lstStyle/>
          <a:p>
            <a:pPr marL="0" indent="0">
              <a:buFont typeface="Arial" panose="020B0604020202020204" pitchFamily="34" charset="0"/>
              <a:buNone/>
            </a:pPr>
            <a:r>
              <a:rPr lang="en-US" altLang="ja-JP" sz="1200" dirty="0"/>
              <a:t>Before proceeding to the details, let’s clarify the terms about bridge inspection</a:t>
            </a:r>
          </a:p>
          <a:p>
            <a:pPr marL="0" indent="0">
              <a:buFont typeface="Arial" panose="020B0604020202020204" pitchFamily="34" charset="0"/>
              <a:buNone/>
            </a:pPr>
            <a:endParaRPr lang="en-US" altLang="ja-JP" sz="1200" dirty="0"/>
          </a:p>
          <a:p>
            <a:pPr marL="0" indent="0">
              <a:buFont typeface="Arial" panose="020B0604020202020204" pitchFamily="34" charset="0"/>
              <a:buNone/>
            </a:pPr>
            <a:r>
              <a:rPr lang="en-US" altLang="ja-JP" sz="1200" dirty="0"/>
              <a:t>A bridge span is composed of members, like ….</a:t>
            </a:r>
          </a:p>
          <a:p>
            <a:pPr marL="0" indent="0">
              <a:buFont typeface="Arial" panose="020B0604020202020204" pitchFamily="34" charset="0"/>
              <a:buNone/>
            </a:pPr>
            <a:r>
              <a:rPr lang="en-US" altLang="ja-JP" sz="1200" dirty="0"/>
              <a:t>And members are further divided into sub-components, called element.</a:t>
            </a:r>
          </a:p>
          <a:p>
            <a:pPr marL="0" indent="0">
              <a:buFont typeface="Arial" panose="020B0604020202020204" pitchFamily="34" charset="0"/>
              <a:buNone/>
            </a:pPr>
            <a:endParaRPr lang="en-US" altLang="ja-JP" sz="1200" dirty="0"/>
          </a:p>
          <a:p>
            <a:pPr marL="0" indent="0">
              <a:buFont typeface="Arial" panose="020B0604020202020204" pitchFamily="34" charset="0"/>
              <a:buNone/>
            </a:pPr>
            <a:r>
              <a:rPr lang="en-US" altLang="ja-JP" sz="1200" dirty="0"/>
              <a:t>Elements are managed by element numbers, which are represented by 4-digit numbers.</a:t>
            </a:r>
          </a:p>
          <a:p>
            <a:pPr marL="0" indent="0">
              <a:buFont typeface="Arial" panose="020B0604020202020204" pitchFamily="34" charset="0"/>
              <a:buNone/>
            </a:pPr>
            <a:r>
              <a:rPr lang="en-US" altLang="ja-JP" sz="1200" dirty="0"/>
              <a:t>Damage level is recorded regarding each element number.</a:t>
            </a:r>
          </a:p>
          <a:p>
            <a:pPr marL="0" indent="0">
              <a:buFont typeface="Arial" panose="020B0604020202020204" pitchFamily="34" charset="0"/>
              <a:buNone/>
            </a:pPr>
            <a:endParaRPr lang="en-US" altLang="ja-JP" sz="1200" dirty="0"/>
          </a:p>
          <a:p>
            <a:pPr marL="0" indent="0">
              <a:buFont typeface="Arial" panose="020B0604020202020204" pitchFamily="34" charset="0"/>
              <a:buNone/>
            </a:pPr>
            <a:r>
              <a:rPr lang="en-US" altLang="ja-JP" sz="1200" dirty="0"/>
              <a:t>The soundness of the structure is defined with 5 categories. ‘a’ means the soundest state and ‘e’ is most severe state.</a:t>
            </a:r>
          </a:p>
          <a:p>
            <a:endParaRPr kumimoji="1" lang="en-US" altLang="ja-JP" dirty="0"/>
          </a:p>
          <a:p>
            <a:r>
              <a:rPr kumimoji="1" lang="en-US" altLang="ja-JP" dirty="0"/>
              <a:t>The bridge inspection database of Japan stores all inspection reports since 2003.</a:t>
            </a:r>
          </a:p>
          <a:p>
            <a:pPr marL="0" indent="0">
              <a:buFont typeface="Arial" panose="020B0604020202020204" pitchFamily="34" charset="0"/>
              <a:buNone/>
            </a:pPr>
            <a:endParaRPr lang="en-US" altLang="ja-JP" sz="1200" dirty="0"/>
          </a:p>
          <a:p>
            <a:pPr marL="0" indent="0">
              <a:buFont typeface="Arial" panose="020B0604020202020204" pitchFamily="34" charset="0"/>
              <a:buNone/>
            </a:pPr>
            <a:endParaRPr lang="en-US" altLang="ja-JP" sz="1200" dirty="0"/>
          </a:p>
          <a:p>
            <a:endParaRPr kumimoji="1" lang="ja-JP" altLang="en-US" dirty="0"/>
          </a:p>
        </p:txBody>
      </p:sp>
    </p:spTree>
    <p:extLst>
      <p:ext uri="{BB962C8B-B14F-4D97-AF65-F5344CB8AC3E}">
        <p14:creationId xmlns:p14="http://schemas.microsoft.com/office/powerpoint/2010/main" val="52493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dirty="0"/>
              <a:t>Deterioration of bridges has become a growing issue in recent years.</a:t>
            </a:r>
            <a:br>
              <a:rPr lang="en-US" altLang="ja-JP" b="0" dirty="0"/>
            </a:br>
            <a:r>
              <a:rPr lang="en-US" altLang="ja-JP" b="0" dirty="0"/>
              <a:t>It is </a:t>
            </a:r>
            <a:r>
              <a:rPr lang="en-US" altLang="ja-JP" b="0" dirty="0" err="1"/>
              <a:t>imortant</a:t>
            </a:r>
            <a:r>
              <a:rPr lang="en-US" altLang="ja-JP" b="0" dirty="0"/>
              <a:t> to conduct proper inspections and carry out repairs efficiently while minimizing costs.</a:t>
            </a:r>
          </a:p>
          <a:p>
            <a:r>
              <a:rPr lang="en-US" altLang="ja-JP" b="0" dirty="0"/>
              <a:t>The current workflow involves engineers inspecting the bridges and compiling their findings into documents, including 2D diagrams.</a:t>
            </a:r>
            <a:br>
              <a:rPr lang="en-US" altLang="ja-JP" b="0" dirty="0"/>
            </a:br>
            <a:r>
              <a:rPr lang="en-US" altLang="ja-JP" b="0" dirty="0"/>
              <a:t>Based on these documents, maintenance plans are formulated.</a:t>
            </a:r>
          </a:p>
          <a:p>
            <a:endParaRPr lang="en-US" altLang="ja-JP" b="0" dirty="0"/>
          </a:p>
          <a:p>
            <a:r>
              <a:rPr lang="en-US" altLang="ja-JP" b="0" dirty="0"/>
              <a:t>Not optimized.</a:t>
            </a:r>
          </a:p>
          <a:p>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a:t>Repair scheduling depends on the judgment by individual engineers.</a:t>
            </a:r>
          </a:p>
          <a:p>
            <a:r>
              <a:rPr lang="en-US" altLang="ja-JP" b="0" dirty="0"/>
              <a:t>Also,  2D documents are not effectively used.</a:t>
            </a:r>
            <a:br>
              <a:rPr lang="en-US" altLang="ja-JP" b="0" dirty="0"/>
            </a:br>
            <a:r>
              <a:rPr lang="en-US" altLang="ja-JP" b="0" dirty="0"/>
              <a:t>Without positional information, it’s hard to  understand the structural health of the bridge.</a:t>
            </a:r>
          </a:p>
          <a:p>
            <a:r>
              <a:rPr lang="en-US" altLang="ja-JP" b="0" dirty="0"/>
              <a:t>To overcome these challenges, we need AI-based prediction.</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819961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about the first method of how we convert diagrams into graph representations.</a:t>
            </a:r>
          </a:p>
          <a:p>
            <a:r>
              <a:rPr kumimoji="1" lang="en-US" altLang="ja-JP" dirty="0"/>
              <a:t>On the database we can obtain diagrams for each component type.</a:t>
            </a:r>
          </a:p>
          <a:p>
            <a:r>
              <a:rPr kumimoji="1" lang="en-US" altLang="ja-JP" dirty="0"/>
              <a:t>We can see the arrangements of elements and infer their adjacency relationships.</a:t>
            </a:r>
          </a:p>
          <a:p>
            <a:r>
              <a:rPr kumimoji="1" lang="en-US" altLang="ja-JP" dirty="0"/>
              <a:t>Using the information, we can create graphs in which each element is represented as a node.</a:t>
            </a:r>
          </a:p>
          <a:p>
            <a:endParaRPr kumimoji="1" lang="en-US" altLang="ja-JP" dirty="0"/>
          </a:p>
          <a:p>
            <a:r>
              <a:rPr kumimoji="1" lang="en-US" altLang="ja-JP" dirty="0"/>
              <a:t>We implemented..</a:t>
            </a:r>
          </a:p>
        </p:txBody>
      </p:sp>
    </p:spTree>
    <p:extLst>
      <p:ext uri="{BB962C8B-B14F-4D97-AF65-F5344CB8AC3E}">
        <p14:creationId xmlns:p14="http://schemas.microsoft.com/office/powerpoint/2010/main" val="85030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About Graph creation</a:t>
            </a:r>
          </a:p>
          <a:p>
            <a:r>
              <a:rPr kumimoji="1" lang="en-US" altLang="ja-JP" dirty="0"/>
              <a:t>We will retrieve…</a:t>
            </a:r>
          </a:p>
          <a:p>
            <a:r>
              <a:rPr kumimoji="1" lang="en-US" altLang="ja-JP" dirty="0"/>
              <a:t>Element adjacency is not explicitly recorded in other than element number diagrams.</a:t>
            </a:r>
          </a:p>
          <a:p>
            <a:r>
              <a:rPr kumimoji="1" lang="en-US" altLang="ja-JP" dirty="0"/>
              <a:t>We will use…</a:t>
            </a:r>
          </a:p>
          <a:p>
            <a:r>
              <a:rPr kumimoji="1" lang="en-US" altLang="ja-JP" dirty="0"/>
              <a:t>Green bounding box represents position of recognized words each bounding box has words, here element numbers.</a:t>
            </a:r>
          </a:p>
          <a:p>
            <a:r>
              <a:rPr kumimoji="1" lang="en-US" altLang="ja-JP" dirty="0"/>
              <a:t>But OCR sometimes makes mistake, misrecognition.</a:t>
            </a:r>
          </a:p>
          <a:p>
            <a:r>
              <a:rPr kumimoji="1" lang="en-US" altLang="ja-JP" dirty="0"/>
              <a:t>- recognized in a incomplete 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 Multiple element </a:t>
            </a:r>
            <a:r>
              <a:rPr kumimoji="1" lang="en-US" altLang="ja-JP" dirty="0" err="1"/>
              <a:t>nums</a:t>
            </a:r>
            <a:r>
              <a:rPr kumimoji="1" lang="en-US" altLang="ja-JP" dirty="0"/>
              <a:t> are connected as one single element number</a:t>
            </a:r>
          </a:p>
          <a:p>
            <a:endParaRPr kumimoji="1" lang="en-US" altLang="ja-JP" dirty="0"/>
          </a:p>
          <a:p>
            <a:r>
              <a:rPr kumimoji="1" lang="en-US" altLang="ja-JP" dirty="0"/>
              <a:t>The diagram contains texts other than </a:t>
            </a:r>
            <a:r>
              <a:rPr kumimoji="1" lang="en-US" altLang="ja-JP" dirty="0" err="1"/>
              <a:t>elem</a:t>
            </a:r>
            <a:r>
              <a:rPr kumimoji="1" lang="en-US" altLang="ja-JP" dirty="0"/>
              <a:t> </a:t>
            </a:r>
            <a:r>
              <a:rPr kumimoji="1" lang="en-US" altLang="ja-JP" dirty="0" err="1"/>
              <a:t>nums</a:t>
            </a:r>
            <a:r>
              <a:rPr kumimoji="1" lang="en-US" altLang="ja-JP" dirty="0"/>
              <a:t>, they need to be removed.</a:t>
            </a:r>
          </a:p>
          <a:p>
            <a:endParaRPr kumimoji="1" lang="en-US" altLang="ja-JP" dirty="0"/>
          </a:p>
          <a:p>
            <a:endParaRPr kumimoji="1" lang="ja-JP" altLang="en-US" dirty="0"/>
          </a:p>
        </p:txBody>
      </p:sp>
    </p:spTree>
    <p:extLst>
      <p:ext uri="{BB962C8B-B14F-4D97-AF65-F5344CB8AC3E}">
        <p14:creationId xmlns:p14="http://schemas.microsoft.com/office/powerpoint/2010/main" val="2603884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Deficient number</a:t>
            </a:r>
          </a:p>
          <a:p>
            <a:endParaRPr kumimoji="1" lang="en-US" altLang="ja-JP" dirty="0"/>
          </a:p>
          <a:p>
            <a:r>
              <a:rPr kumimoji="1" lang="en-US" altLang="ja-JP" dirty="0"/>
              <a:t>For this kind of operation, utilizing context is important.</a:t>
            </a:r>
          </a:p>
          <a:p>
            <a:endParaRPr kumimoji="1" lang="en-US" altLang="ja-JP" dirty="0"/>
          </a:p>
          <a:p>
            <a:r>
              <a:rPr kumimoji="1" lang="en-US" altLang="ja-JP" dirty="0"/>
              <a:t>GPT is well suited for utilizing text contexts.</a:t>
            </a:r>
          </a:p>
          <a:p>
            <a:endParaRPr kumimoji="1" lang="en-US" altLang="ja-JP" dirty="0"/>
          </a:p>
          <a:p>
            <a:r>
              <a:rPr kumimoji="1" lang="en-US" altLang="ja-JP" dirty="0"/>
              <a:t>Although both OCR and GPT are not </a:t>
            </a:r>
            <a:r>
              <a:rPr kumimoji="1" lang="en-US" altLang="ja-JP" dirty="0" err="1"/>
              <a:t>perfect,they</a:t>
            </a:r>
            <a:r>
              <a:rPr kumimoji="1" lang="en-US" altLang="ja-JP" dirty="0"/>
              <a:t> can reduce the task for getting better graph representation.</a:t>
            </a:r>
          </a:p>
        </p:txBody>
      </p:sp>
    </p:spTree>
    <p:extLst>
      <p:ext uri="{BB962C8B-B14F-4D97-AF65-F5344CB8AC3E}">
        <p14:creationId xmlns:p14="http://schemas.microsoft.com/office/powerpoint/2010/main" val="7762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en-US" altLang="ja-JP" dirty="0"/>
              <a:t>Here we estimate future damage severity rate for each structural components like this table.</a:t>
            </a:r>
          </a:p>
          <a:p>
            <a:endParaRPr kumimoji="1" lang="en-US" altLang="ja-JP" dirty="0"/>
          </a:p>
          <a:p>
            <a:endParaRPr kumimoji="1" lang="en-US" altLang="ja-JP" dirty="0"/>
          </a:p>
          <a:p>
            <a:r>
              <a:rPr lang="en-US" altLang="ja-JP" sz="1000" dirty="0"/>
              <a:t>… because </a:t>
            </a:r>
            <a:r>
              <a:rPr lang="en-US" altLang="ja-JP" sz="1200" dirty="0"/>
              <a:t>damage and its contributing</a:t>
            </a:r>
            <a:r>
              <a:rPr lang="ja-JP" altLang="en-US" sz="1200" dirty="0"/>
              <a:t> </a:t>
            </a:r>
            <a:r>
              <a:rPr lang="en-US" altLang="ja-JP" sz="1200" dirty="0"/>
              <a:t>factors often propagate to adjacent members. Also, they are sparsely distributed across the entire structure.</a:t>
            </a:r>
            <a:endParaRPr kumimoji="1" lang="ja-JP" altLang="en-US" dirty="0"/>
          </a:p>
        </p:txBody>
      </p:sp>
    </p:spTree>
    <p:extLst>
      <p:ext uri="{BB962C8B-B14F-4D97-AF65-F5344CB8AC3E}">
        <p14:creationId xmlns:p14="http://schemas.microsoft.com/office/powerpoint/2010/main" val="162548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dirty="0"/>
              <a:t>This is our recent publication using Graph Transformer model for prediction.</a:t>
            </a:r>
          </a:p>
          <a:p>
            <a:endParaRPr lang="en-US" altLang="ja-JP" b="0" dirty="0"/>
          </a:p>
          <a:p>
            <a:r>
              <a:rPr lang="en-US" altLang="ja-JP" b="0" dirty="0"/>
              <a:t>We have developed a Transformer-based damage prediction model that considers the spatial relationships between structural elements.</a:t>
            </a:r>
          </a:p>
          <a:p>
            <a:r>
              <a:rPr lang="en-US" altLang="ja-JP" b="0" dirty="0"/>
              <a:t>Because some damage propagates to another part of the bridge, 3D position can be a good clue for deterioration prediction.</a:t>
            </a:r>
            <a:endParaRPr kumimoji="1" lang="en-US" altLang="ja-JP" dirty="0"/>
          </a:p>
          <a:p>
            <a:endParaRPr kumimoji="1" lang="en-US" altLang="ja-JP" dirty="0"/>
          </a:p>
          <a:p>
            <a:r>
              <a:rPr kumimoji="1" lang="en-US" altLang="ja-JP" dirty="0"/>
              <a:t>I’ll explain this work first.</a:t>
            </a:r>
          </a:p>
        </p:txBody>
      </p:sp>
    </p:spTree>
    <p:extLst>
      <p:ext uri="{BB962C8B-B14F-4D97-AF65-F5344CB8AC3E}">
        <p14:creationId xmlns:p14="http://schemas.microsoft.com/office/powerpoint/2010/main" val="10265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Our analysis starts with damage records and diagrams that show spatial positions. The diagrams are processed to graphs that shows spatial relationship. Then, it is fed into Graph Transformer, which allows us to build a Markov Transition Matrix representing deterioration transitions.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We not only get prediction results but introduced analysis to reveal co-relations between damages so that we can learn the model’s internal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It’s achieved by looking into the Transformer model’s attention weight.</a:t>
            </a:r>
          </a:p>
        </p:txBody>
      </p:sp>
    </p:spTree>
    <p:extLst>
      <p:ext uri="{BB962C8B-B14F-4D97-AF65-F5344CB8AC3E}">
        <p14:creationId xmlns:p14="http://schemas.microsoft.com/office/powerpoint/2010/main" val="352665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Here, we present our model and the baseline models for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Here we utilized 3 types of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PPM just counts transitions patterns and divide these transitions by total number of transitions.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This calculation is performed in an average manner, without considering the position of each element.</a:t>
            </a:r>
            <a:endParaRPr kumimoji="1" lang="en-US" altLang="ja-JP" sz="1200" dirty="0"/>
          </a:p>
          <a:p>
            <a:endParaRPr kumimoji="1" lang="en-US" altLang="ja-JP" dirty="0"/>
          </a:p>
          <a:p>
            <a:r>
              <a:rPr kumimoji="1" lang="en-US" altLang="ja-JP" dirty="0"/>
              <a:t>GNN</a:t>
            </a:r>
          </a:p>
          <a:p>
            <a:r>
              <a:rPr kumimoji="1" lang="en-US" altLang="ja-JP" dirty="0"/>
              <a:t>It can consider adjacent relationships but cannot consider long-range relationships.</a:t>
            </a:r>
          </a:p>
          <a:p>
            <a:r>
              <a:rPr kumimoji="1" lang="en-US" altLang="ja-JP" dirty="0"/>
              <a:t>Because some damages in a bridge can propagate not only to near components but also far ones, this model is sub-optimal</a:t>
            </a:r>
          </a:p>
          <a:p>
            <a:endParaRPr kumimoji="1" lang="en-US" altLang="ja-JP" dirty="0"/>
          </a:p>
          <a:p>
            <a:r>
              <a:rPr kumimoji="1" lang="en-US" altLang="ja-JP" dirty="0"/>
              <a:t>Transformer</a:t>
            </a:r>
          </a:p>
          <a:p>
            <a:r>
              <a:rPr kumimoji="1" lang="en-US" altLang="ja-JP" dirty="0"/>
              <a:t>It can take all damages and elements into account</a:t>
            </a:r>
          </a:p>
          <a:p>
            <a:endParaRPr kumimoji="1" lang="en-US" altLang="ja-JP" dirty="0"/>
          </a:p>
          <a:p>
            <a:r>
              <a:rPr kumimoji="1" lang="en-US" altLang="ja-JP" dirty="0"/>
              <a:t>These are our proposal models, although I skip the model details today.</a:t>
            </a:r>
          </a:p>
        </p:txBody>
      </p:sp>
    </p:spTree>
    <p:extLst>
      <p:ext uri="{BB962C8B-B14F-4D97-AF65-F5344CB8AC3E}">
        <p14:creationId xmlns:p14="http://schemas.microsoft.com/office/powerpoint/2010/main" val="238437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800" dirty="0"/>
              <a:t>We implemented Graph Transformer model to make predictions with positional information.</a:t>
            </a:r>
          </a:p>
          <a:p>
            <a:endParaRPr lang="en-US" altLang="ja-JP" sz="2800" dirty="0"/>
          </a:p>
          <a:p>
            <a:r>
              <a:rPr lang="en-US" altLang="ja-JP" sz="2800" dirty="0"/>
              <a:t>The relative positions of components were represented by a graph, and adjacency degree was calculated based on it.</a:t>
            </a:r>
          </a:p>
          <a:p>
            <a:r>
              <a:rPr lang="en-US" altLang="ja-JP" sz="2800" dirty="0"/>
              <a:t>Adjacent node is represented 1. On the other hand, far away nodes have high adjacency index number.</a:t>
            </a:r>
          </a:p>
          <a:p>
            <a:endParaRPr lang="en-US" altLang="ja-JP" sz="2800" dirty="0"/>
          </a:p>
          <a:p>
            <a:r>
              <a:rPr lang="en-US" altLang="ja-JP" sz="2800" dirty="0"/>
              <a:t>We input this information to Transformer model, which is famous for the basic technology of GPT.</a:t>
            </a:r>
          </a:p>
        </p:txBody>
      </p:sp>
    </p:spTree>
    <p:extLst>
      <p:ext uri="{BB962C8B-B14F-4D97-AF65-F5344CB8AC3E}">
        <p14:creationId xmlns:p14="http://schemas.microsoft.com/office/powerpoint/2010/main" val="196293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59B8B-88CC-F317-2BF3-B1988158DB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DC76D5-0A86-38D8-599C-449A77E953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C5DD92E-4206-693A-F00C-48C008773180}"/>
              </a:ext>
            </a:extLst>
          </p:cNvPr>
          <p:cNvSpPr>
            <a:spLocks noGrp="1"/>
          </p:cNvSpPr>
          <p:nvPr>
            <p:ph type="body" idx="1"/>
          </p:nvPr>
        </p:nvSpPr>
        <p:spPr/>
        <p:txBody>
          <a:bodyPr/>
          <a:lstStyle/>
          <a:p>
            <a:r>
              <a:rPr lang="en-US" altLang="ja-JP" sz="2800" dirty="0"/>
              <a:t>Compared to the baseline, there was a significant performance improvement in DE Precision/Recall. DE Precision increased by approximately 0.3 points, indicating enhanced prediction accuracy.</a:t>
            </a:r>
          </a:p>
          <a:p>
            <a:pPr>
              <a:buFont typeface="Arial" panose="020B0604020202020204" pitchFamily="34" charset="0"/>
              <a:buChar char="•"/>
            </a:pPr>
            <a:r>
              <a:rPr lang="en-US" altLang="ja-JP" sz="2800" dirty="0"/>
              <a:t>Referring to the entire graph and capturing node positional relationships contributed positively to the predictions.</a:t>
            </a:r>
          </a:p>
          <a:p>
            <a:pPr>
              <a:buFont typeface="Arial" panose="020B0604020202020204" pitchFamily="34" charset="0"/>
              <a:buChar char="•"/>
            </a:pPr>
            <a:r>
              <a:rPr lang="en-US" altLang="ja-JP" sz="2800" dirty="0"/>
              <a:t>Although ND Accuracy is high, DE Precision/Recall is not high score.</a:t>
            </a:r>
          </a:p>
          <a:p>
            <a:pPr>
              <a:buFont typeface="Arial" panose="020B0604020202020204" pitchFamily="34" charset="0"/>
              <a:buChar char="•"/>
            </a:pPr>
            <a:r>
              <a:rPr lang="en-US" altLang="ja-JP" sz="2800" dirty="0"/>
              <a:t>This suggests that while graph and element positional information is beneficial, it remains challenging to extract transition rules in the real dataset.</a:t>
            </a:r>
            <a:endParaRPr lang="en-US" altLang="ja-JP" sz="1800" dirty="0">
              <a:effectLst/>
              <a:latin typeface="Times New Roman" panose="02020603050405020304" pitchFamily="18" charset="0"/>
              <a:ea typeface="ＭＳ 明朝" panose="02020609040205080304" pitchFamily="17" charset="-128"/>
              <a:cs typeface="Arial" panose="020B0604020202020204" pitchFamily="34" charset="0"/>
            </a:endParaRPr>
          </a:p>
          <a:p>
            <a:pPr>
              <a:spcBef>
                <a:spcPts val="600"/>
              </a:spcBef>
              <a:spcAft>
                <a:spcPts val="600"/>
              </a:spcAft>
            </a:pPr>
            <a:endParaRPr lang="en-US" altLang="ja-JP" sz="1800" dirty="0">
              <a:effectLst/>
              <a:latin typeface="Times New Roman" panose="02020603050405020304" pitchFamily="18" charset="0"/>
              <a:ea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389864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Model focused on spatially close nodes, and nodes with remarkable damage.</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dirty="0"/>
              <a:t>We visualized Attention for the Tokyo dataset.</a:t>
            </a:r>
          </a:p>
          <a:p>
            <a:r>
              <a:rPr lang="en-US" altLang="ja-JP" dirty="0"/>
              <a:t>In the focal node, a </a:t>
            </a:r>
            <a:r>
              <a:rPr lang="en-US" altLang="ja-JP" b="1" dirty="0"/>
              <a:t>Degradation of the anticorrosion function: c → d</a:t>
            </a:r>
            <a:r>
              <a:rPr lang="en-US" altLang="ja-JP" dirty="0"/>
              <a:t> transition occurred, which the Graph Transformer successfully predicted.</a:t>
            </a:r>
          </a:p>
          <a:p>
            <a:r>
              <a:rPr lang="en-US" altLang="ja-JP" dirty="0"/>
              <a:t>The intensity of the blue color in the figure indicates the relative magnitude of the attention weight.</a:t>
            </a:r>
          </a:p>
          <a:p>
            <a:r>
              <a:rPr lang="en-US" altLang="ja-JP" dirty="0"/>
              <a:t>It was observed that the model is focusing on nodes with a small adjacency degree.</a:t>
            </a:r>
          </a:p>
          <a:p>
            <a:r>
              <a:rPr lang="en-US" altLang="ja-JP" dirty="0"/>
              <a:t>Additionally, when examining the damage states of the nodes it focused on, it was found that the </a:t>
            </a:r>
            <a:r>
              <a:rPr lang="en-US" altLang="ja-JP" b="1" dirty="0"/>
              <a:t>Degradation of the anticorrosion function</a:t>
            </a:r>
            <a:r>
              <a:rPr lang="en-US" altLang="ja-JP" dirty="0"/>
              <a:t> was at state </a:t>
            </a:r>
            <a:r>
              <a:rPr lang="en-US" altLang="ja-JP" b="1" dirty="0"/>
              <a:t>c</a:t>
            </a:r>
            <a:r>
              <a:rPr lang="en-US" altLang="ja-JP" dirty="0"/>
              <a:t>, and there was also a nearby node with </a:t>
            </a:r>
            <a:r>
              <a:rPr lang="en-US" altLang="ja-JP" b="1" dirty="0"/>
              <a:t>crack: c</a:t>
            </a:r>
            <a:r>
              <a:rPr lang="en-US" altLang="ja-JP" dirty="0"/>
              <a:t>.</a:t>
            </a:r>
          </a:p>
          <a:p>
            <a:r>
              <a:rPr lang="en-US" altLang="ja-JP" dirty="0"/>
              <a:t>This suggests that the model is responding not only to neighbor nodes but also to significant damage present in other nodes.</a:t>
            </a:r>
          </a:p>
          <a:p>
            <a:endParaRPr kumimoji="1" lang="en-US" altLang="ja-JP" dirty="0"/>
          </a:p>
          <a:p>
            <a:endParaRPr kumimoji="1" lang="en-US" altLang="ja-JP" dirty="0"/>
          </a:p>
          <a:p>
            <a:r>
              <a:rPr kumimoji="1" lang="en-US" altLang="ja-JP" dirty="0"/>
              <a:t>Tokyo dataset</a:t>
            </a:r>
            <a:r>
              <a:rPr kumimoji="1" lang="ja-JP" altLang="en-US" dirty="0"/>
              <a:t>について</a:t>
            </a:r>
            <a:r>
              <a:rPr kumimoji="1" lang="en-US" altLang="ja-JP" dirty="0"/>
              <a:t>Attention </a:t>
            </a:r>
            <a:r>
              <a:rPr kumimoji="1" lang="ja-JP" altLang="en-US" dirty="0"/>
              <a:t>の可視化を行った。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注目ノードでは、</a:t>
            </a:r>
            <a:r>
              <a:rPr lang="en-US" altLang="ja-JP" sz="1200" dirty="0"/>
              <a:t>Degradation of the anticorrosion function: c </a:t>
            </a:r>
            <a:r>
              <a:rPr lang="ja-JP" altLang="en-US" sz="1200" dirty="0"/>
              <a:t>→ </a:t>
            </a:r>
            <a:r>
              <a:rPr lang="en-US" altLang="ja-JP" sz="1200" dirty="0"/>
              <a:t>d</a:t>
            </a:r>
            <a:r>
              <a:rPr kumimoji="1" lang="ja-JP" altLang="en-US" sz="1200" dirty="0"/>
              <a:t>が発生しており、</a:t>
            </a:r>
            <a:r>
              <a:rPr kumimoji="1" lang="en-US" altLang="ja-JP" sz="1200" dirty="0"/>
              <a:t>Graph Transformer</a:t>
            </a:r>
            <a:r>
              <a:rPr kumimoji="1" lang="ja-JP" altLang="en-US" sz="1200" dirty="0"/>
              <a:t>ではこれを正しく予測することができた。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図の青色の濃さは</a:t>
            </a:r>
            <a:r>
              <a:rPr kumimoji="1" lang="en-US" altLang="ja-JP" sz="1200" dirty="0"/>
              <a:t>attention weight</a:t>
            </a:r>
            <a:r>
              <a:rPr kumimoji="1" lang="ja-JP" altLang="en-US" sz="1200" dirty="0"/>
              <a:t>の相対的な大きさを示している。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隣接次数の小さなノードの注目していることがわかる。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また、注目しているノードの損傷状態を確認すると、</a:t>
            </a:r>
            <a:r>
              <a:rPr lang="en-US" altLang="ja-JP" sz="1200" dirty="0"/>
              <a:t>Degradation of the anticorrosion function</a:t>
            </a:r>
            <a:r>
              <a:rPr lang="ja-JP" altLang="en-US" sz="1200" dirty="0"/>
              <a:t>が</a:t>
            </a:r>
            <a:r>
              <a:rPr lang="en-US" altLang="ja-JP" sz="1200" dirty="0"/>
              <a:t>c</a:t>
            </a:r>
            <a:r>
              <a:rPr lang="ja-JP" altLang="en-US" sz="1200" dirty="0"/>
              <a:t>であり、また、近傍には</a:t>
            </a:r>
            <a:r>
              <a:rPr lang="en-US" altLang="ja-JP" sz="1200" dirty="0"/>
              <a:t>crack: c</a:t>
            </a:r>
            <a:r>
              <a:rPr lang="ja-JP" altLang="en-US" sz="1200" dirty="0"/>
              <a:t>のノードも存在した。</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このことから、他のノードに存在する顕著な損傷に反応していることもわかる。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Tree>
    <p:extLst>
      <p:ext uri="{BB962C8B-B14F-4D97-AF65-F5344CB8AC3E}">
        <p14:creationId xmlns:p14="http://schemas.microsoft.com/office/powerpoint/2010/main" val="195059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1C2BDA5-4FD6-460C-8DED-235E50195A89}"/>
              </a:ext>
            </a:extLst>
          </p:cNvPr>
          <p:cNvSpPr/>
          <p:nvPr userDrawn="1"/>
        </p:nvSpPr>
        <p:spPr>
          <a:xfrm flipV="1">
            <a:off x="299923" y="118236"/>
            <a:ext cx="11757826" cy="4856100"/>
          </a:xfrm>
          <a:prstGeom prst="rect">
            <a:avLst/>
          </a:prstGeom>
          <a:gradFill flip="none" rotWithShape="1">
            <a:gsLst>
              <a:gs pos="37000">
                <a:srgbClr val="435997"/>
              </a:gs>
              <a:gs pos="0">
                <a:srgbClr val="3456A6"/>
              </a:gs>
              <a:gs pos="100000">
                <a:srgbClr val="566072"/>
              </a:gs>
              <a:gs pos="98000">
                <a:schemeClr val="tx1">
                  <a:lumMod val="65000"/>
                  <a:lumOff val="3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 name="Title 1"/>
          <p:cNvSpPr>
            <a:spLocks noGrp="1"/>
          </p:cNvSpPr>
          <p:nvPr>
            <p:ph type="ctrTitle"/>
          </p:nvPr>
        </p:nvSpPr>
        <p:spPr>
          <a:xfrm>
            <a:off x="1524000" y="1673352"/>
            <a:ext cx="9144000" cy="1435607"/>
          </a:xfrm>
        </p:spPr>
        <p:txBody>
          <a:bodyPr anchor="b"/>
          <a:lstStyle>
            <a:lvl1pPr algn="ctr">
              <a:defRPr sz="6000">
                <a:solidFill>
                  <a:schemeClr val="bg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5266944"/>
            <a:ext cx="9144000" cy="50226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4807236" y="6346889"/>
            <a:ext cx="2743200" cy="365125"/>
          </a:xfrm>
        </p:spPr>
        <p:txBody>
          <a:bodyPr/>
          <a:lstStyle>
            <a:lvl1pPr algn="ctr">
              <a:defRPr sz="2400"/>
            </a:lvl1pPr>
          </a:lstStyle>
          <a:p>
            <a:r>
              <a:rPr kumimoji="1" lang="en-US" altLang="ja-JP"/>
              <a:t>2023/11/16</a:t>
            </a:r>
            <a:endParaRPr kumimoji="1" lang="ja-JP" altLang="en-US" dirty="0"/>
          </a:p>
        </p:txBody>
      </p:sp>
      <p:cxnSp>
        <p:nvCxnSpPr>
          <p:cNvPr id="10" name="直線コネクタ 9">
            <a:extLst>
              <a:ext uri="{FF2B5EF4-FFF2-40B4-BE49-F238E27FC236}">
                <a16:creationId xmlns:a16="http://schemas.microsoft.com/office/drawing/2014/main" id="{73D08F09-AA5D-4951-9786-503585A99FD8}"/>
              </a:ext>
            </a:extLst>
          </p:cNvPr>
          <p:cNvCxnSpPr>
            <a:cxnSpLocks/>
          </p:cNvCxnSpPr>
          <p:nvPr userDrawn="1"/>
        </p:nvCxnSpPr>
        <p:spPr>
          <a:xfrm>
            <a:off x="116495" y="0"/>
            <a:ext cx="16933" cy="6858000"/>
          </a:xfrm>
          <a:prstGeom prst="line">
            <a:avLst/>
          </a:prstGeom>
          <a:ln w="19050">
            <a:solidFill>
              <a:srgbClr val="345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9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2023/11/16</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9185220" y="982986"/>
            <a:ext cx="2743200" cy="365125"/>
          </a:xfrm>
          <a:prstGeom prst="rect">
            <a:avLst/>
          </a:prstGeom>
        </p:spPr>
        <p:txBody>
          <a:bodyPr/>
          <a:lstStyle/>
          <a:p>
            <a:fld id="{387E2AF4-6C87-4453-AFAD-5F114923A03B}" type="slidenum">
              <a:rPr kumimoji="1" lang="ja-JP" altLang="en-US" smtClean="0"/>
              <a:t>‹#›</a:t>
            </a:fld>
            <a:endParaRPr kumimoji="1" lang="ja-JP" altLang="en-US"/>
          </a:p>
        </p:txBody>
      </p:sp>
    </p:spTree>
    <p:extLst>
      <p:ext uri="{BB962C8B-B14F-4D97-AF65-F5344CB8AC3E}">
        <p14:creationId xmlns:p14="http://schemas.microsoft.com/office/powerpoint/2010/main" val="241373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2023/11/16</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185220" y="982986"/>
            <a:ext cx="2743200" cy="365125"/>
          </a:xfrm>
          <a:prstGeom prst="rect">
            <a:avLst/>
          </a:prstGeom>
        </p:spPr>
        <p:txBody>
          <a:bodyPr/>
          <a:lstStyle/>
          <a:p>
            <a:fld id="{387E2AF4-6C87-4453-AFAD-5F114923A03B}" type="slidenum">
              <a:rPr kumimoji="1" lang="ja-JP" altLang="en-US" smtClean="0"/>
              <a:t>‹#›</a:t>
            </a:fld>
            <a:endParaRPr kumimoji="1" lang="ja-JP" altLang="en-US"/>
          </a:p>
        </p:txBody>
      </p:sp>
    </p:spTree>
    <p:extLst>
      <p:ext uri="{BB962C8B-B14F-4D97-AF65-F5344CB8AC3E}">
        <p14:creationId xmlns:p14="http://schemas.microsoft.com/office/powerpoint/2010/main" val="34210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2023/11/16</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9185220" y="982986"/>
            <a:ext cx="2743200" cy="365125"/>
          </a:xfrm>
          <a:prstGeom prst="rect">
            <a:avLst/>
          </a:prstGeom>
        </p:spPr>
        <p:txBody>
          <a:bodyPr/>
          <a:lstStyle/>
          <a:p>
            <a:fld id="{387E2AF4-6C87-4453-AFAD-5F114923A03B}" type="slidenum">
              <a:rPr kumimoji="1" lang="ja-JP" altLang="en-US" smtClean="0"/>
              <a:t>‹#›</a:t>
            </a:fld>
            <a:endParaRPr kumimoji="1" lang="ja-JP" altLang="en-US"/>
          </a:p>
        </p:txBody>
      </p:sp>
    </p:spTree>
    <p:extLst>
      <p:ext uri="{BB962C8B-B14F-4D97-AF65-F5344CB8AC3E}">
        <p14:creationId xmlns:p14="http://schemas.microsoft.com/office/powerpoint/2010/main" val="91696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2023/11/16</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9185220" y="982986"/>
            <a:ext cx="2743200" cy="365125"/>
          </a:xfrm>
          <a:prstGeom prst="rect">
            <a:avLst/>
          </a:prstGeom>
        </p:spPr>
        <p:txBody>
          <a:bodyPr/>
          <a:lstStyle/>
          <a:p>
            <a:fld id="{387E2AF4-6C87-4453-AFAD-5F114923A03B}" type="slidenum">
              <a:rPr kumimoji="1" lang="ja-JP" altLang="en-US" smtClean="0"/>
              <a:t>‹#›</a:t>
            </a:fld>
            <a:endParaRPr kumimoji="1" lang="ja-JP" altLang="en-US"/>
          </a:p>
        </p:txBody>
      </p:sp>
    </p:spTree>
    <p:extLst>
      <p:ext uri="{BB962C8B-B14F-4D97-AF65-F5344CB8AC3E}">
        <p14:creationId xmlns:p14="http://schemas.microsoft.com/office/powerpoint/2010/main" val="316004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t>2023/11/16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85220" y="982986"/>
            <a:ext cx="2743200" cy="365125"/>
          </a:xfrm>
          <a:prstGeom prst="rect">
            <a:avLst/>
          </a:prstGeom>
        </p:spPr>
        <p:txBody>
          <a:bodyPr/>
          <a:lstStyle/>
          <a:p>
            <a:fld id="{387E2AF4-6C87-4453-AFAD-5F114923A03B}" type="slidenum">
              <a:rPr lang="ja-JP" altLang="en-US" smtClean="0"/>
              <a:pPr/>
              <a:t>‹#›</a:t>
            </a:fld>
            <a:endParaRPr lang="ja-JP" altLang="en-US" dirty="0"/>
          </a:p>
        </p:txBody>
      </p:sp>
    </p:spTree>
    <p:extLst>
      <p:ext uri="{BB962C8B-B14F-4D97-AF65-F5344CB8AC3E}">
        <p14:creationId xmlns:p14="http://schemas.microsoft.com/office/powerpoint/2010/main" val="305987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t>2023/11/16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85220" y="982986"/>
            <a:ext cx="2743200" cy="365125"/>
          </a:xfrm>
          <a:prstGeom prst="rect">
            <a:avLst/>
          </a:prstGeom>
        </p:spPr>
        <p:txBody>
          <a:bodyPr/>
          <a:lstStyle/>
          <a:p>
            <a:fld id="{387E2AF4-6C87-4453-AFAD-5F114923A03B}" type="slidenum">
              <a:rPr lang="ja-JP" altLang="en-US" smtClean="0"/>
              <a:pPr/>
              <a:t>‹#›</a:t>
            </a:fld>
            <a:endParaRPr lang="ja-JP" altLang="en-US" dirty="0"/>
          </a:p>
        </p:txBody>
      </p:sp>
    </p:spTree>
    <p:extLst>
      <p:ext uri="{BB962C8B-B14F-4D97-AF65-F5344CB8AC3E}">
        <p14:creationId xmlns:p14="http://schemas.microsoft.com/office/powerpoint/2010/main" val="272847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DD0EFEA-4845-4CB3-B5DC-0C49C35BECFF}"/>
              </a:ext>
            </a:extLst>
          </p:cNvPr>
          <p:cNvSpPr/>
          <p:nvPr userDrawn="1"/>
        </p:nvSpPr>
        <p:spPr>
          <a:xfrm flipV="1">
            <a:off x="0" y="82724"/>
            <a:ext cx="12192000" cy="737408"/>
          </a:xfrm>
          <a:prstGeom prst="rect">
            <a:avLst/>
          </a:prstGeom>
          <a:solidFill>
            <a:srgbClr val="345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 name="Content Placeholder 2"/>
          <p:cNvSpPr>
            <a:spLocks noGrp="1"/>
          </p:cNvSpPr>
          <p:nvPr>
            <p:ph idx="1"/>
          </p:nvPr>
        </p:nvSpPr>
        <p:spPr>
          <a:xfrm>
            <a:off x="522138" y="958788"/>
            <a:ext cx="11237591" cy="5397624"/>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522138" y="6627588"/>
            <a:ext cx="2743200" cy="196388"/>
          </a:xfrm>
        </p:spPr>
        <p:txBody>
          <a:bodyPr/>
          <a:lstStyle>
            <a:lvl1pPr>
              <a:defRPr sz="900"/>
            </a:lvl1pPr>
          </a:lstStyle>
          <a:p>
            <a:r>
              <a:rPr kumimoji="1" lang="en-US" altLang="ja-JP"/>
              <a:t>2023/11/16</a:t>
            </a:r>
            <a:endParaRPr kumimoji="1" lang="ja-JP" altLang="en-US"/>
          </a:p>
        </p:txBody>
      </p:sp>
      <p:sp>
        <p:nvSpPr>
          <p:cNvPr id="5" name="Footer Placeholder 4"/>
          <p:cNvSpPr>
            <a:spLocks noGrp="1"/>
          </p:cNvSpPr>
          <p:nvPr>
            <p:ph type="ftr" sz="quarter" idx="11"/>
          </p:nvPr>
        </p:nvSpPr>
        <p:spPr>
          <a:xfrm>
            <a:off x="4038600" y="6627588"/>
            <a:ext cx="4114800" cy="196388"/>
          </a:xfrm>
        </p:spPr>
        <p:txBody>
          <a:bodyPr/>
          <a:lstStyle>
            <a:lvl1pPr>
              <a:defRPr lang="ja-JP" altLang="en-US" sz="900"/>
            </a:lvl1pPr>
          </a:lstStyle>
          <a:p>
            <a:endParaRPr lang="ja-JP" altLang="en-US" dirty="0"/>
          </a:p>
        </p:txBody>
      </p:sp>
      <p:sp>
        <p:nvSpPr>
          <p:cNvPr id="6" name="Slide Number Placeholder 5"/>
          <p:cNvSpPr>
            <a:spLocks noGrp="1"/>
          </p:cNvSpPr>
          <p:nvPr>
            <p:ph type="sldNum" sz="quarter" idx="12"/>
          </p:nvPr>
        </p:nvSpPr>
        <p:spPr>
          <a:xfrm>
            <a:off x="11366983" y="319585"/>
            <a:ext cx="708522" cy="411521"/>
          </a:xfrm>
          <a:prstGeom prst="rect">
            <a:avLst/>
          </a:prstGeom>
        </p:spPr>
        <p:txBody>
          <a:bodyPr/>
          <a:lstStyle>
            <a:lvl1pPr algn="r">
              <a:defRPr sz="2400">
                <a:solidFill>
                  <a:schemeClr val="bg1"/>
                </a:solidFill>
              </a:defRPr>
            </a:lvl1pPr>
          </a:lstStyle>
          <a:p>
            <a:fld id="{387E2AF4-6C87-4453-AFAD-5F114923A03B}" type="slidenum">
              <a:rPr kumimoji="1" lang="ja-JP" altLang="en-US" smtClean="0"/>
              <a:pPr/>
              <a:t>‹#›</a:t>
            </a:fld>
            <a:endParaRPr kumimoji="1" lang="ja-JP" altLang="en-US" dirty="0"/>
          </a:p>
        </p:txBody>
      </p:sp>
      <p:sp>
        <p:nvSpPr>
          <p:cNvPr id="12" name="Title Placeholder 1">
            <a:extLst>
              <a:ext uri="{FF2B5EF4-FFF2-40B4-BE49-F238E27FC236}">
                <a16:creationId xmlns:a16="http://schemas.microsoft.com/office/drawing/2014/main" id="{140970AD-034D-4503-ACBB-09E9E70698A5}"/>
              </a:ext>
            </a:extLst>
          </p:cNvPr>
          <p:cNvSpPr>
            <a:spLocks noGrp="1"/>
          </p:cNvSpPr>
          <p:nvPr>
            <p:ph type="title"/>
          </p:nvPr>
        </p:nvSpPr>
        <p:spPr>
          <a:xfrm>
            <a:off x="244646" y="202576"/>
            <a:ext cx="10988909" cy="538884"/>
          </a:xfrm>
          <a:prstGeom prst="rect">
            <a:avLst/>
          </a:prstGeom>
        </p:spPr>
        <p:txBody>
          <a:bodyPr vert="horz" lIns="91440" tIns="45720" rIns="91440" bIns="45720" rtlCol="0" anchor="ctr">
            <a:normAutofit/>
          </a:bodyPr>
          <a:lstStyle>
            <a:lvl1pPr>
              <a:defRPr sz="2400">
                <a:solidFill>
                  <a:schemeClr val="bg1"/>
                </a:solidFill>
              </a:defRPr>
            </a:lvl1pPr>
          </a:lstStyle>
          <a:p>
            <a:r>
              <a:rPr lang="ja-JP" altLang="en-US" dirty="0"/>
              <a:t>マスター タイトルの書式設定</a:t>
            </a:r>
            <a:endParaRPr lang="en-US" dirty="0"/>
          </a:p>
        </p:txBody>
      </p:sp>
      <p:cxnSp>
        <p:nvCxnSpPr>
          <p:cNvPr id="17" name="直線コネクタ 16">
            <a:extLst>
              <a:ext uri="{FF2B5EF4-FFF2-40B4-BE49-F238E27FC236}">
                <a16:creationId xmlns:a16="http://schemas.microsoft.com/office/drawing/2014/main" id="{A9B13EE8-1568-4069-A9BF-02D87E22BCD6}"/>
              </a:ext>
            </a:extLst>
          </p:cNvPr>
          <p:cNvCxnSpPr>
            <a:cxnSpLocks/>
          </p:cNvCxnSpPr>
          <p:nvPr userDrawn="1"/>
        </p:nvCxnSpPr>
        <p:spPr>
          <a:xfrm>
            <a:off x="116495" y="0"/>
            <a:ext cx="16933" cy="6858000"/>
          </a:xfrm>
          <a:prstGeom prst="line">
            <a:avLst/>
          </a:prstGeom>
          <a:ln w="19050">
            <a:solidFill>
              <a:srgbClr val="345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6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52DC380-768B-54A2-4EA7-A58C56FF1878}"/>
              </a:ext>
            </a:extLst>
          </p:cNvPr>
          <p:cNvSpPr/>
          <p:nvPr userDrawn="1"/>
        </p:nvSpPr>
        <p:spPr>
          <a:xfrm flipV="1">
            <a:off x="299923" y="2024107"/>
            <a:ext cx="11757826" cy="2950228"/>
          </a:xfrm>
          <a:prstGeom prst="rect">
            <a:avLst/>
          </a:prstGeom>
          <a:gradFill flip="none" rotWithShape="1">
            <a:gsLst>
              <a:gs pos="37000">
                <a:srgbClr val="435997"/>
              </a:gs>
              <a:gs pos="0">
                <a:srgbClr val="3456A6"/>
              </a:gs>
              <a:gs pos="100000">
                <a:srgbClr val="566072"/>
              </a:gs>
              <a:gs pos="98000">
                <a:schemeClr val="tx1">
                  <a:lumMod val="65000"/>
                  <a:lumOff val="3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 name="Title 1"/>
          <p:cNvSpPr>
            <a:spLocks noGrp="1"/>
          </p:cNvSpPr>
          <p:nvPr>
            <p:ph type="ctrTitle"/>
          </p:nvPr>
        </p:nvSpPr>
        <p:spPr>
          <a:xfrm>
            <a:off x="1524000" y="2578875"/>
            <a:ext cx="9144000" cy="1435607"/>
          </a:xfrm>
        </p:spPr>
        <p:txBody>
          <a:bodyPr anchor="b">
            <a:normAutofit/>
          </a:bodyPr>
          <a:lstStyle>
            <a:lvl1pPr algn="ctr">
              <a:defRPr sz="4800">
                <a:solidFill>
                  <a:schemeClr val="bg1"/>
                </a:solidFill>
              </a:defRPr>
            </a:lvl1pPr>
          </a:lstStyle>
          <a:p>
            <a:r>
              <a:rPr lang="ja-JP" altLang="en-US" dirty="0"/>
              <a:t>マスター タイトルの書式設定</a:t>
            </a:r>
            <a:endParaRPr lang="en-US" dirty="0"/>
          </a:p>
        </p:txBody>
      </p:sp>
      <p:cxnSp>
        <p:nvCxnSpPr>
          <p:cNvPr id="10" name="直線コネクタ 9">
            <a:extLst>
              <a:ext uri="{FF2B5EF4-FFF2-40B4-BE49-F238E27FC236}">
                <a16:creationId xmlns:a16="http://schemas.microsoft.com/office/drawing/2014/main" id="{73D08F09-AA5D-4951-9786-503585A99FD8}"/>
              </a:ext>
            </a:extLst>
          </p:cNvPr>
          <p:cNvCxnSpPr>
            <a:cxnSpLocks/>
          </p:cNvCxnSpPr>
          <p:nvPr userDrawn="1"/>
        </p:nvCxnSpPr>
        <p:spPr>
          <a:xfrm>
            <a:off x="116495" y="0"/>
            <a:ext cx="16933" cy="6858000"/>
          </a:xfrm>
          <a:prstGeom prst="line">
            <a:avLst/>
          </a:prstGeom>
          <a:ln w="19050">
            <a:solidFill>
              <a:srgbClr val="345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95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4DA89C2-4466-999E-6819-ED336569964A}"/>
              </a:ext>
            </a:extLst>
          </p:cNvPr>
          <p:cNvSpPr/>
          <p:nvPr userDrawn="1"/>
        </p:nvSpPr>
        <p:spPr>
          <a:xfrm flipV="1">
            <a:off x="0" y="0"/>
            <a:ext cx="12192000" cy="737408"/>
          </a:xfrm>
          <a:prstGeom prst="rect">
            <a:avLst/>
          </a:prstGeom>
          <a:gradFill flip="none" rotWithShape="1">
            <a:gsLst>
              <a:gs pos="55000">
                <a:srgbClr val="3C5F9E"/>
              </a:gs>
              <a:gs pos="0">
                <a:srgbClr val="6787CF"/>
              </a:gs>
              <a:gs pos="100000">
                <a:srgbClr val="566072"/>
              </a:gs>
              <a:gs pos="98000">
                <a:schemeClr val="tx1">
                  <a:lumMod val="65000"/>
                  <a:lumOff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7" name="正方形/長方形 6">
            <a:extLst>
              <a:ext uri="{FF2B5EF4-FFF2-40B4-BE49-F238E27FC236}">
                <a16:creationId xmlns:a16="http://schemas.microsoft.com/office/drawing/2014/main" id="{5AEA5F88-EA9E-E638-C70A-DB16826F5D67}"/>
              </a:ext>
            </a:extLst>
          </p:cNvPr>
          <p:cNvSpPr/>
          <p:nvPr userDrawn="1"/>
        </p:nvSpPr>
        <p:spPr>
          <a:xfrm flipV="1">
            <a:off x="0" y="145331"/>
            <a:ext cx="12192000" cy="671552"/>
          </a:xfrm>
          <a:prstGeom prst="rect">
            <a:avLst/>
          </a:prstGeom>
          <a:gradFill flip="none" rotWithShape="1">
            <a:gsLst>
              <a:gs pos="55000">
                <a:srgbClr val="3C5F9E"/>
              </a:gs>
              <a:gs pos="0">
                <a:srgbClr val="3456A6"/>
              </a:gs>
              <a:gs pos="100000">
                <a:srgbClr val="566072"/>
              </a:gs>
              <a:gs pos="98000">
                <a:schemeClr val="tx1">
                  <a:lumMod val="65000"/>
                  <a:lumOff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 name="Content Placeholder 2"/>
          <p:cNvSpPr>
            <a:spLocks noGrp="1"/>
          </p:cNvSpPr>
          <p:nvPr>
            <p:ph idx="1"/>
          </p:nvPr>
        </p:nvSpPr>
        <p:spPr>
          <a:xfrm>
            <a:off x="522138" y="1142572"/>
            <a:ext cx="11237591" cy="5213839"/>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522138" y="6627588"/>
            <a:ext cx="2743200" cy="196388"/>
          </a:xfrm>
        </p:spPr>
        <p:txBody>
          <a:bodyPr/>
          <a:lstStyle>
            <a:lvl1pPr>
              <a:defRPr sz="900"/>
            </a:lvl1pPr>
          </a:lstStyle>
          <a:p>
            <a:r>
              <a:rPr kumimoji="1" lang="en-US" altLang="ja-JP"/>
              <a:t>2023/11/16</a:t>
            </a:r>
            <a:endParaRPr kumimoji="1" lang="ja-JP" altLang="en-US"/>
          </a:p>
        </p:txBody>
      </p:sp>
      <p:sp>
        <p:nvSpPr>
          <p:cNvPr id="5" name="Footer Placeholder 4"/>
          <p:cNvSpPr>
            <a:spLocks noGrp="1"/>
          </p:cNvSpPr>
          <p:nvPr>
            <p:ph type="ftr" sz="quarter" idx="11"/>
          </p:nvPr>
        </p:nvSpPr>
        <p:spPr>
          <a:xfrm>
            <a:off x="4038600" y="6627588"/>
            <a:ext cx="4114800" cy="196388"/>
          </a:xfrm>
        </p:spPr>
        <p:txBody>
          <a:bodyPr/>
          <a:lstStyle>
            <a:lvl1pPr>
              <a:defRPr lang="ja-JP" altLang="en-US" sz="900"/>
            </a:lvl1pPr>
          </a:lstStyle>
          <a:p>
            <a:endParaRPr lang="ja-JP" altLang="en-US" dirty="0"/>
          </a:p>
        </p:txBody>
      </p:sp>
      <p:sp>
        <p:nvSpPr>
          <p:cNvPr id="6" name="Slide Number Placeholder 5"/>
          <p:cNvSpPr>
            <a:spLocks noGrp="1"/>
          </p:cNvSpPr>
          <p:nvPr>
            <p:ph type="sldNum" sz="quarter" idx="12"/>
          </p:nvPr>
        </p:nvSpPr>
        <p:spPr>
          <a:xfrm>
            <a:off x="11366983" y="346621"/>
            <a:ext cx="708522" cy="411521"/>
          </a:xfrm>
          <a:prstGeom prst="rect">
            <a:avLst/>
          </a:prstGeom>
        </p:spPr>
        <p:txBody>
          <a:bodyPr/>
          <a:lstStyle>
            <a:lvl1pPr algn="r">
              <a:defRPr sz="2400">
                <a:solidFill>
                  <a:schemeClr val="bg1"/>
                </a:solidFill>
              </a:defRPr>
            </a:lvl1pPr>
          </a:lstStyle>
          <a:p>
            <a:fld id="{387E2AF4-6C87-4453-AFAD-5F114923A03B}" type="slidenum">
              <a:rPr kumimoji="1" lang="ja-JP" altLang="en-US" smtClean="0"/>
              <a:pPr/>
              <a:t>‹#›</a:t>
            </a:fld>
            <a:endParaRPr kumimoji="1" lang="ja-JP" altLang="en-US" dirty="0"/>
          </a:p>
        </p:txBody>
      </p:sp>
      <p:sp>
        <p:nvSpPr>
          <p:cNvPr id="12" name="Title Placeholder 1">
            <a:extLst>
              <a:ext uri="{FF2B5EF4-FFF2-40B4-BE49-F238E27FC236}">
                <a16:creationId xmlns:a16="http://schemas.microsoft.com/office/drawing/2014/main" id="{140970AD-034D-4503-ACBB-09E9E70698A5}"/>
              </a:ext>
            </a:extLst>
          </p:cNvPr>
          <p:cNvSpPr>
            <a:spLocks noGrp="1"/>
          </p:cNvSpPr>
          <p:nvPr>
            <p:ph type="title"/>
          </p:nvPr>
        </p:nvSpPr>
        <p:spPr>
          <a:xfrm>
            <a:off x="261579" y="219258"/>
            <a:ext cx="10988909" cy="538884"/>
          </a:xfrm>
          <a:prstGeom prst="rect">
            <a:avLst/>
          </a:prstGeom>
        </p:spPr>
        <p:txBody>
          <a:bodyPr vert="horz" lIns="91440" tIns="45720" rIns="91440" bIns="45720" rtlCol="0" anchor="ctr">
            <a:normAutofit/>
          </a:bodyPr>
          <a:lstStyle>
            <a:lvl1pPr>
              <a:defRPr sz="2800">
                <a:solidFill>
                  <a:schemeClr val="bg1"/>
                </a:solidFill>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43809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F0A6312-FC73-788F-C93B-26290417AB00}"/>
              </a:ext>
            </a:extLst>
          </p:cNvPr>
          <p:cNvSpPr/>
          <p:nvPr userDrawn="1"/>
        </p:nvSpPr>
        <p:spPr>
          <a:xfrm flipV="1">
            <a:off x="0" y="0"/>
            <a:ext cx="12192000" cy="737408"/>
          </a:xfrm>
          <a:prstGeom prst="rect">
            <a:avLst/>
          </a:prstGeom>
          <a:gradFill flip="none" rotWithShape="1">
            <a:gsLst>
              <a:gs pos="55000">
                <a:srgbClr val="3C5F9E"/>
              </a:gs>
              <a:gs pos="0">
                <a:srgbClr val="6787CF"/>
              </a:gs>
              <a:gs pos="100000">
                <a:srgbClr val="566072"/>
              </a:gs>
              <a:gs pos="98000">
                <a:schemeClr val="tx1">
                  <a:lumMod val="65000"/>
                  <a:lumOff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6" name="正方形/長方形 15">
            <a:extLst>
              <a:ext uri="{FF2B5EF4-FFF2-40B4-BE49-F238E27FC236}">
                <a16:creationId xmlns:a16="http://schemas.microsoft.com/office/drawing/2014/main" id="{2DD0EFEA-4845-4CB3-B5DC-0C49C35BECFF}"/>
              </a:ext>
            </a:extLst>
          </p:cNvPr>
          <p:cNvSpPr/>
          <p:nvPr userDrawn="1"/>
        </p:nvSpPr>
        <p:spPr>
          <a:xfrm flipV="1">
            <a:off x="0" y="293031"/>
            <a:ext cx="12192000" cy="578363"/>
          </a:xfrm>
          <a:prstGeom prst="rect">
            <a:avLst/>
          </a:prstGeom>
          <a:gradFill flip="none" rotWithShape="1">
            <a:gsLst>
              <a:gs pos="55000">
                <a:srgbClr val="3C5F9E"/>
              </a:gs>
              <a:gs pos="0">
                <a:srgbClr val="3456A6"/>
              </a:gs>
              <a:gs pos="100000">
                <a:srgbClr val="566072"/>
              </a:gs>
              <a:gs pos="98000">
                <a:schemeClr val="tx1">
                  <a:lumMod val="65000"/>
                  <a:lumOff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 name="Content Placeholder 2"/>
          <p:cNvSpPr>
            <a:spLocks noGrp="1"/>
          </p:cNvSpPr>
          <p:nvPr>
            <p:ph idx="1"/>
          </p:nvPr>
        </p:nvSpPr>
        <p:spPr>
          <a:xfrm>
            <a:off x="522138" y="1142572"/>
            <a:ext cx="11237591" cy="5213839"/>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522138" y="6627588"/>
            <a:ext cx="2743200" cy="196388"/>
          </a:xfrm>
        </p:spPr>
        <p:txBody>
          <a:bodyPr/>
          <a:lstStyle>
            <a:lvl1pPr>
              <a:defRPr sz="900"/>
            </a:lvl1pPr>
          </a:lstStyle>
          <a:p>
            <a:r>
              <a:rPr kumimoji="1" lang="en-US" altLang="ja-JP"/>
              <a:t>2023/11/16</a:t>
            </a:r>
            <a:endParaRPr kumimoji="1" lang="ja-JP" altLang="en-US"/>
          </a:p>
        </p:txBody>
      </p:sp>
      <p:sp>
        <p:nvSpPr>
          <p:cNvPr id="5" name="Footer Placeholder 4"/>
          <p:cNvSpPr>
            <a:spLocks noGrp="1"/>
          </p:cNvSpPr>
          <p:nvPr>
            <p:ph type="ftr" sz="quarter" idx="11"/>
          </p:nvPr>
        </p:nvSpPr>
        <p:spPr>
          <a:xfrm>
            <a:off x="4038600" y="6627588"/>
            <a:ext cx="4114800" cy="196388"/>
          </a:xfrm>
        </p:spPr>
        <p:txBody>
          <a:bodyPr/>
          <a:lstStyle>
            <a:lvl1pPr>
              <a:defRPr lang="ja-JP" altLang="en-US" sz="900"/>
            </a:lvl1pPr>
          </a:lstStyle>
          <a:p>
            <a:endParaRPr lang="ja-JP" altLang="en-US" dirty="0"/>
          </a:p>
        </p:txBody>
      </p:sp>
      <p:sp>
        <p:nvSpPr>
          <p:cNvPr id="6" name="Slide Number Placeholder 5"/>
          <p:cNvSpPr>
            <a:spLocks noGrp="1"/>
          </p:cNvSpPr>
          <p:nvPr>
            <p:ph type="sldNum" sz="quarter" idx="12"/>
          </p:nvPr>
        </p:nvSpPr>
        <p:spPr>
          <a:xfrm>
            <a:off x="11366983" y="437670"/>
            <a:ext cx="708522" cy="411521"/>
          </a:xfrm>
          <a:prstGeom prst="rect">
            <a:avLst/>
          </a:prstGeom>
        </p:spPr>
        <p:txBody>
          <a:bodyPr/>
          <a:lstStyle>
            <a:lvl1pPr algn="r">
              <a:defRPr sz="2400">
                <a:solidFill>
                  <a:schemeClr val="bg1"/>
                </a:solidFill>
              </a:defRPr>
            </a:lvl1pPr>
          </a:lstStyle>
          <a:p>
            <a:fld id="{387E2AF4-6C87-4453-AFAD-5F114923A03B}" type="slidenum">
              <a:rPr kumimoji="1" lang="ja-JP" altLang="en-US" smtClean="0"/>
              <a:pPr/>
              <a:t>‹#›</a:t>
            </a:fld>
            <a:endParaRPr kumimoji="1" lang="ja-JP" altLang="en-US" dirty="0"/>
          </a:p>
        </p:txBody>
      </p:sp>
      <p:sp>
        <p:nvSpPr>
          <p:cNvPr id="12" name="Title Placeholder 1">
            <a:extLst>
              <a:ext uri="{FF2B5EF4-FFF2-40B4-BE49-F238E27FC236}">
                <a16:creationId xmlns:a16="http://schemas.microsoft.com/office/drawing/2014/main" id="{140970AD-034D-4503-ACBB-09E9E70698A5}"/>
              </a:ext>
            </a:extLst>
          </p:cNvPr>
          <p:cNvSpPr>
            <a:spLocks noGrp="1"/>
          </p:cNvSpPr>
          <p:nvPr>
            <p:ph type="title"/>
          </p:nvPr>
        </p:nvSpPr>
        <p:spPr>
          <a:xfrm>
            <a:off x="244646" y="320661"/>
            <a:ext cx="10988909" cy="538884"/>
          </a:xfrm>
          <a:prstGeom prst="rect">
            <a:avLst/>
          </a:prstGeom>
        </p:spPr>
        <p:txBody>
          <a:bodyPr vert="horz" lIns="91440" tIns="45720" rIns="91440" bIns="45720" rtlCol="0" anchor="ctr">
            <a:normAutofit/>
          </a:bodyPr>
          <a:lstStyle>
            <a:lvl1pPr>
              <a:defRPr sz="2400">
                <a:solidFill>
                  <a:schemeClr val="bg1"/>
                </a:solidFill>
              </a:defRPr>
            </a:lvl1pPr>
          </a:lstStyle>
          <a:p>
            <a:r>
              <a:rPr lang="ja-JP" altLang="en-US" dirty="0"/>
              <a:t>マスター タイトルの書式設定</a:t>
            </a:r>
            <a:endParaRPr lang="en-US" dirty="0"/>
          </a:p>
        </p:txBody>
      </p:sp>
      <p:sp>
        <p:nvSpPr>
          <p:cNvPr id="13" name="テキスト プレースホルダー 12">
            <a:extLst>
              <a:ext uri="{FF2B5EF4-FFF2-40B4-BE49-F238E27FC236}">
                <a16:creationId xmlns:a16="http://schemas.microsoft.com/office/drawing/2014/main" id="{13F36C26-16B8-AA3B-B510-19D006E752CE}"/>
              </a:ext>
            </a:extLst>
          </p:cNvPr>
          <p:cNvSpPr>
            <a:spLocks noGrp="1"/>
          </p:cNvSpPr>
          <p:nvPr>
            <p:ph type="body" sz="quarter" idx="13"/>
          </p:nvPr>
        </p:nvSpPr>
        <p:spPr>
          <a:xfrm>
            <a:off x="244475" y="23563"/>
            <a:ext cx="4792663" cy="243548"/>
          </a:xfrm>
        </p:spPr>
        <p:txBody>
          <a:bodyPr>
            <a:noAutofit/>
          </a:bodyPr>
          <a:lstStyle>
            <a:lvl1pPr marL="0" indent="0">
              <a:buNone/>
              <a:defRPr sz="1400">
                <a:solidFill>
                  <a:schemeClr val="bg1"/>
                </a:solidFill>
              </a:defRPr>
            </a:lvl1pPr>
            <a:lvl5pPr marL="1828800" indent="0">
              <a:buNone/>
              <a:defRPr/>
            </a:lvl5pPr>
          </a:lstStyle>
          <a:p>
            <a:pPr lvl="0"/>
            <a:endParaRPr kumimoji="1" lang="ja-JP" altLang="en-US" dirty="0"/>
          </a:p>
        </p:txBody>
      </p:sp>
    </p:spTree>
    <p:extLst>
      <p:ext uri="{BB962C8B-B14F-4D97-AF65-F5344CB8AC3E}">
        <p14:creationId xmlns:p14="http://schemas.microsoft.com/office/powerpoint/2010/main" val="264884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DD0EFEA-4845-4CB3-B5DC-0C49C35BECFF}"/>
              </a:ext>
            </a:extLst>
          </p:cNvPr>
          <p:cNvSpPr/>
          <p:nvPr userDrawn="1"/>
        </p:nvSpPr>
        <p:spPr>
          <a:xfrm flipV="1">
            <a:off x="0" y="0"/>
            <a:ext cx="12192000" cy="871394"/>
          </a:xfrm>
          <a:prstGeom prst="rect">
            <a:avLst/>
          </a:prstGeom>
          <a:gradFill flip="none" rotWithShape="1">
            <a:gsLst>
              <a:gs pos="55000">
                <a:srgbClr val="3C5F9E"/>
              </a:gs>
              <a:gs pos="0">
                <a:srgbClr val="3456A6"/>
              </a:gs>
              <a:gs pos="100000">
                <a:srgbClr val="566072"/>
              </a:gs>
              <a:gs pos="98000">
                <a:schemeClr val="tx1">
                  <a:lumMod val="65000"/>
                  <a:lumOff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 name="Content Placeholder 2"/>
          <p:cNvSpPr>
            <a:spLocks noGrp="1"/>
          </p:cNvSpPr>
          <p:nvPr>
            <p:ph idx="1"/>
          </p:nvPr>
        </p:nvSpPr>
        <p:spPr>
          <a:xfrm>
            <a:off x="522138" y="1142572"/>
            <a:ext cx="11237591" cy="5213839"/>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522138" y="6627588"/>
            <a:ext cx="2743200" cy="196388"/>
          </a:xfrm>
        </p:spPr>
        <p:txBody>
          <a:bodyPr/>
          <a:lstStyle>
            <a:lvl1pPr>
              <a:defRPr sz="900"/>
            </a:lvl1pPr>
          </a:lstStyle>
          <a:p>
            <a:r>
              <a:rPr kumimoji="1" lang="en-US" altLang="ja-JP"/>
              <a:t>2023/11/16</a:t>
            </a:r>
            <a:endParaRPr kumimoji="1" lang="ja-JP" altLang="en-US"/>
          </a:p>
        </p:txBody>
      </p:sp>
      <p:sp>
        <p:nvSpPr>
          <p:cNvPr id="5" name="Footer Placeholder 4"/>
          <p:cNvSpPr>
            <a:spLocks noGrp="1"/>
          </p:cNvSpPr>
          <p:nvPr>
            <p:ph type="ftr" sz="quarter" idx="11"/>
          </p:nvPr>
        </p:nvSpPr>
        <p:spPr>
          <a:xfrm>
            <a:off x="4038600" y="6627588"/>
            <a:ext cx="4114800" cy="196388"/>
          </a:xfrm>
        </p:spPr>
        <p:txBody>
          <a:bodyPr/>
          <a:lstStyle>
            <a:lvl1pPr>
              <a:defRPr lang="ja-JP" altLang="en-US" sz="900"/>
            </a:lvl1pPr>
          </a:lstStyle>
          <a:p>
            <a:endParaRPr lang="ja-JP" altLang="en-US" dirty="0"/>
          </a:p>
        </p:txBody>
      </p:sp>
      <p:sp>
        <p:nvSpPr>
          <p:cNvPr id="6" name="Slide Number Placeholder 5"/>
          <p:cNvSpPr>
            <a:spLocks noGrp="1"/>
          </p:cNvSpPr>
          <p:nvPr>
            <p:ph type="sldNum" sz="quarter" idx="12"/>
          </p:nvPr>
        </p:nvSpPr>
        <p:spPr>
          <a:xfrm>
            <a:off x="11366983" y="437670"/>
            <a:ext cx="708522" cy="411521"/>
          </a:xfrm>
          <a:prstGeom prst="rect">
            <a:avLst/>
          </a:prstGeom>
        </p:spPr>
        <p:txBody>
          <a:bodyPr/>
          <a:lstStyle>
            <a:lvl1pPr algn="r">
              <a:defRPr sz="2400">
                <a:solidFill>
                  <a:schemeClr val="bg1"/>
                </a:solidFill>
              </a:defRPr>
            </a:lvl1pPr>
          </a:lstStyle>
          <a:p>
            <a:fld id="{387E2AF4-6C87-4453-AFAD-5F114923A03B}" type="slidenum">
              <a:rPr kumimoji="1" lang="ja-JP" altLang="en-US" smtClean="0"/>
              <a:pPr/>
              <a:t>‹#›</a:t>
            </a:fld>
            <a:endParaRPr kumimoji="1" lang="ja-JP" altLang="en-US" dirty="0"/>
          </a:p>
        </p:txBody>
      </p:sp>
      <p:sp>
        <p:nvSpPr>
          <p:cNvPr id="12" name="Title Placeholder 1">
            <a:extLst>
              <a:ext uri="{FF2B5EF4-FFF2-40B4-BE49-F238E27FC236}">
                <a16:creationId xmlns:a16="http://schemas.microsoft.com/office/drawing/2014/main" id="{140970AD-034D-4503-ACBB-09E9E70698A5}"/>
              </a:ext>
            </a:extLst>
          </p:cNvPr>
          <p:cNvSpPr>
            <a:spLocks noGrp="1"/>
          </p:cNvSpPr>
          <p:nvPr>
            <p:ph type="title"/>
          </p:nvPr>
        </p:nvSpPr>
        <p:spPr>
          <a:xfrm>
            <a:off x="244646" y="320661"/>
            <a:ext cx="10988909" cy="538884"/>
          </a:xfrm>
          <a:prstGeom prst="rect">
            <a:avLst/>
          </a:prstGeom>
        </p:spPr>
        <p:txBody>
          <a:bodyPr vert="horz" lIns="91440" tIns="45720" rIns="91440" bIns="45720" rtlCol="0" anchor="ctr">
            <a:normAutofit/>
          </a:bodyPr>
          <a:lstStyle>
            <a:lvl1pPr>
              <a:defRPr sz="2400">
                <a:solidFill>
                  <a:schemeClr val="bg1"/>
                </a:solidFill>
              </a:defRPr>
            </a:lvl1pPr>
          </a:lstStyle>
          <a:p>
            <a:r>
              <a:rPr lang="ja-JP" altLang="en-US" dirty="0"/>
              <a:t>マスター タイトルの書式設定</a:t>
            </a:r>
            <a:endParaRPr lang="en-US" dirty="0"/>
          </a:p>
        </p:txBody>
      </p:sp>
      <p:cxnSp>
        <p:nvCxnSpPr>
          <p:cNvPr id="17" name="直線コネクタ 16">
            <a:extLst>
              <a:ext uri="{FF2B5EF4-FFF2-40B4-BE49-F238E27FC236}">
                <a16:creationId xmlns:a16="http://schemas.microsoft.com/office/drawing/2014/main" id="{A9B13EE8-1568-4069-A9BF-02D87E22BCD6}"/>
              </a:ext>
            </a:extLst>
          </p:cNvPr>
          <p:cNvCxnSpPr>
            <a:cxnSpLocks/>
          </p:cNvCxnSpPr>
          <p:nvPr userDrawn="1"/>
        </p:nvCxnSpPr>
        <p:spPr>
          <a:xfrm>
            <a:off x="116495" y="0"/>
            <a:ext cx="16933" cy="6858000"/>
          </a:xfrm>
          <a:prstGeom prst="line">
            <a:avLst/>
          </a:prstGeom>
          <a:ln w="19050">
            <a:solidFill>
              <a:srgbClr val="345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34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DD0EFEA-4845-4CB3-B5DC-0C49C35BECFF}"/>
              </a:ext>
            </a:extLst>
          </p:cNvPr>
          <p:cNvSpPr/>
          <p:nvPr userDrawn="1"/>
        </p:nvSpPr>
        <p:spPr>
          <a:xfrm flipV="1">
            <a:off x="0" y="82724"/>
            <a:ext cx="12192000" cy="737408"/>
          </a:xfrm>
          <a:prstGeom prst="rect">
            <a:avLst/>
          </a:prstGeom>
          <a:solidFill>
            <a:srgbClr val="345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 name="Content Placeholder 2"/>
          <p:cNvSpPr>
            <a:spLocks noGrp="1"/>
          </p:cNvSpPr>
          <p:nvPr>
            <p:ph idx="1"/>
          </p:nvPr>
        </p:nvSpPr>
        <p:spPr>
          <a:xfrm>
            <a:off x="522138" y="958788"/>
            <a:ext cx="5237639" cy="5397624"/>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522138" y="6627588"/>
            <a:ext cx="2743200" cy="196388"/>
          </a:xfrm>
        </p:spPr>
        <p:txBody>
          <a:bodyPr/>
          <a:lstStyle>
            <a:lvl1pPr>
              <a:defRPr sz="900"/>
            </a:lvl1pPr>
          </a:lstStyle>
          <a:p>
            <a:r>
              <a:rPr kumimoji="1" lang="en-US" altLang="ja-JP"/>
              <a:t>2023/11/16</a:t>
            </a:r>
            <a:endParaRPr kumimoji="1" lang="ja-JP" altLang="en-US"/>
          </a:p>
        </p:txBody>
      </p:sp>
      <p:sp>
        <p:nvSpPr>
          <p:cNvPr id="5" name="Footer Placeholder 4"/>
          <p:cNvSpPr>
            <a:spLocks noGrp="1"/>
          </p:cNvSpPr>
          <p:nvPr>
            <p:ph type="ftr" sz="quarter" idx="11"/>
          </p:nvPr>
        </p:nvSpPr>
        <p:spPr>
          <a:xfrm>
            <a:off x="4038600" y="6627588"/>
            <a:ext cx="4114800" cy="196388"/>
          </a:xfrm>
        </p:spPr>
        <p:txBody>
          <a:bodyPr/>
          <a:lstStyle>
            <a:lvl1pPr>
              <a:defRPr lang="ja-JP" altLang="en-US" sz="900"/>
            </a:lvl1pPr>
          </a:lstStyle>
          <a:p>
            <a:endParaRPr lang="ja-JP" altLang="en-US" dirty="0"/>
          </a:p>
        </p:txBody>
      </p:sp>
      <p:sp>
        <p:nvSpPr>
          <p:cNvPr id="6" name="Slide Number Placeholder 5"/>
          <p:cNvSpPr>
            <a:spLocks noGrp="1"/>
          </p:cNvSpPr>
          <p:nvPr>
            <p:ph type="sldNum" sz="quarter" idx="12"/>
          </p:nvPr>
        </p:nvSpPr>
        <p:spPr>
          <a:xfrm>
            <a:off x="11366983" y="319585"/>
            <a:ext cx="708522" cy="411521"/>
          </a:xfrm>
          <a:prstGeom prst="rect">
            <a:avLst/>
          </a:prstGeom>
        </p:spPr>
        <p:txBody>
          <a:bodyPr/>
          <a:lstStyle>
            <a:lvl1pPr algn="r">
              <a:defRPr sz="2400">
                <a:solidFill>
                  <a:schemeClr val="bg1"/>
                </a:solidFill>
              </a:defRPr>
            </a:lvl1pPr>
          </a:lstStyle>
          <a:p>
            <a:fld id="{387E2AF4-6C87-4453-AFAD-5F114923A03B}" type="slidenum">
              <a:rPr kumimoji="1" lang="ja-JP" altLang="en-US" smtClean="0"/>
              <a:pPr/>
              <a:t>‹#›</a:t>
            </a:fld>
            <a:endParaRPr kumimoji="1" lang="ja-JP" altLang="en-US" dirty="0"/>
          </a:p>
        </p:txBody>
      </p:sp>
      <p:sp>
        <p:nvSpPr>
          <p:cNvPr id="12" name="Title Placeholder 1">
            <a:extLst>
              <a:ext uri="{FF2B5EF4-FFF2-40B4-BE49-F238E27FC236}">
                <a16:creationId xmlns:a16="http://schemas.microsoft.com/office/drawing/2014/main" id="{140970AD-034D-4503-ACBB-09E9E70698A5}"/>
              </a:ext>
            </a:extLst>
          </p:cNvPr>
          <p:cNvSpPr>
            <a:spLocks noGrp="1"/>
          </p:cNvSpPr>
          <p:nvPr>
            <p:ph type="title"/>
          </p:nvPr>
        </p:nvSpPr>
        <p:spPr>
          <a:xfrm>
            <a:off x="244646" y="202576"/>
            <a:ext cx="10988909" cy="538884"/>
          </a:xfrm>
          <a:prstGeom prst="rect">
            <a:avLst/>
          </a:prstGeom>
        </p:spPr>
        <p:txBody>
          <a:bodyPr vert="horz" lIns="91440" tIns="45720" rIns="91440" bIns="45720" rtlCol="0" anchor="ctr">
            <a:normAutofit/>
          </a:bodyPr>
          <a:lstStyle>
            <a:lvl1pPr>
              <a:defRPr sz="2400">
                <a:solidFill>
                  <a:schemeClr val="bg1"/>
                </a:solidFill>
              </a:defRPr>
            </a:lvl1pPr>
          </a:lstStyle>
          <a:p>
            <a:r>
              <a:rPr lang="ja-JP" altLang="en-US" dirty="0"/>
              <a:t>マスター タイトルの書式設定</a:t>
            </a:r>
            <a:endParaRPr lang="en-US" dirty="0"/>
          </a:p>
        </p:txBody>
      </p:sp>
      <p:cxnSp>
        <p:nvCxnSpPr>
          <p:cNvPr id="17" name="直線コネクタ 16">
            <a:extLst>
              <a:ext uri="{FF2B5EF4-FFF2-40B4-BE49-F238E27FC236}">
                <a16:creationId xmlns:a16="http://schemas.microsoft.com/office/drawing/2014/main" id="{A9B13EE8-1568-4069-A9BF-02D87E22BCD6}"/>
              </a:ext>
            </a:extLst>
          </p:cNvPr>
          <p:cNvCxnSpPr>
            <a:cxnSpLocks/>
          </p:cNvCxnSpPr>
          <p:nvPr userDrawn="1"/>
        </p:nvCxnSpPr>
        <p:spPr>
          <a:xfrm>
            <a:off x="116495" y="0"/>
            <a:ext cx="16933" cy="6858000"/>
          </a:xfrm>
          <a:prstGeom prst="line">
            <a:avLst/>
          </a:prstGeom>
          <a:ln w="19050">
            <a:solidFill>
              <a:srgbClr val="3456A6"/>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59AAA91-B523-7E69-9F89-17DE1C40FD99}"/>
              </a:ext>
            </a:extLst>
          </p:cNvPr>
          <p:cNvSpPr>
            <a:spLocks noGrp="1"/>
          </p:cNvSpPr>
          <p:nvPr>
            <p:ph idx="13"/>
          </p:nvPr>
        </p:nvSpPr>
        <p:spPr>
          <a:xfrm>
            <a:off x="6526679" y="958788"/>
            <a:ext cx="5237639" cy="5397624"/>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1881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2023/11/16</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4215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2023/11/16</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9185220" y="982986"/>
            <a:ext cx="2743200" cy="365125"/>
          </a:xfrm>
          <a:prstGeom prst="rect">
            <a:avLst/>
          </a:prstGeom>
        </p:spPr>
        <p:txBody>
          <a:bodyPr/>
          <a:lstStyle/>
          <a:p>
            <a:fld id="{387E2AF4-6C87-4453-AFAD-5F114923A03B}" type="slidenum">
              <a:rPr kumimoji="1" lang="ja-JP" altLang="en-US" smtClean="0"/>
              <a:t>‹#›</a:t>
            </a:fld>
            <a:endParaRPr kumimoji="1" lang="ja-JP" altLang="en-US"/>
          </a:p>
        </p:txBody>
      </p:sp>
    </p:spTree>
    <p:extLst>
      <p:ext uri="{BB962C8B-B14F-4D97-AF65-F5344CB8AC3E}">
        <p14:creationId xmlns:p14="http://schemas.microsoft.com/office/powerpoint/2010/main" val="62345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2023/11/16</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9185220" y="982986"/>
            <a:ext cx="2743200" cy="365125"/>
          </a:xfrm>
          <a:prstGeom prst="rect">
            <a:avLst/>
          </a:prstGeom>
        </p:spPr>
        <p:txBody>
          <a:bodyPr/>
          <a:lstStyle/>
          <a:p>
            <a:fld id="{387E2AF4-6C87-4453-AFAD-5F114923A03B}" type="slidenum">
              <a:rPr kumimoji="1" lang="ja-JP" altLang="en-US" smtClean="0"/>
              <a:t>‹#›</a:t>
            </a:fld>
            <a:endParaRPr kumimoji="1" lang="ja-JP" altLang="en-US"/>
          </a:p>
        </p:txBody>
      </p:sp>
    </p:spTree>
    <p:extLst>
      <p:ext uri="{BB962C8B-B14F-4D97-AF65-F5344CB8AC3E}">
        <p14:creationId xmlns:p14="http://schemas.microsoft.com/office/powerpoint/2010/main" val="17685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548"/>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706336"/>
            <a:ext cx="10515600" cy="447062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2023/11/16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99867434"/>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86" r:id="rId3"/>
    <p:sldLayoutId id="2147483672" r:id="rId4"/>
    <p:sldLayoutId id="2147483684" r:id="rId5"/>
    <p:sldLayoutId id="214748368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5" r:id="rId16"/>
  </p:sldLayoutIdLst>
  <p:hf hdr="0" ftr="0" dt="0"/>
  <p:txStyles>
    <p:titleStyle>
      <a:lvl1pPr algn="l" defTabSz="914400" rtl="0" eaLnBrk="1" latinLnBrk="0" hangingPunct="1">
        <a:lnSpc>
          <a:spcPct val="90000"/>
        </a:lnSpc>
        <a:spcBef>
          <a:spcPct val="0"/>
        </a:spcBef>
        <a:buNone/>
        <a:defRPr kumimoji="1" lang="en-US" altLang="en-US" sz="4000" kern="1200" dirty="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gif"/><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gif"/><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11/mice.1349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A7BD0-4E6D-69BD-C985-91F4D238A382}"/>
              </a:ext>
            </a:extLst>
          </p:cNvPr>
          <p:cNvSpPr>
            <a:spLocks noGrp="1"/>
          </p:cNvSpPr>
          <p:nvPr>
            <p:ph type="ctrTitle"/>
          </p:nvPr>
        </p:nvSpPr>
        <p:spPr>
          <a:xfrm>
            <a:off x="524656" y="631360"/>
            <a:ext cx="11519940" cy="3289526"/>
          </a:xfrm>
        </p:spPr>
        <p:txBody>
          <a:bodyPr>
            <a:noAutofit/>
          </a:bodyPr>
          <a:lstStyle/>
          <a:p>
            <a:pPr algn="l">
              <a:lnSpc>
                <a:spcPct val="150000"/>
              </a:lnSpc>
            </a:pPr>
            <a:r>
              <a:rPr lang="en-US" altLang="ja-JP" sz="2800" b="1" dirty="0"/>
              <a:t>A Study on Positional Embeddings and Ordinal Regression for Transformer-Based Bridge Deterioration Prediction Considering Component Locations </a:t>
            </a:r>
            <a:r>
              <a:rPr kumimoji="1" lang="en-US" altLang="ja-JP" sz="2800" b="1" dirty="0"/>
              <a:t> </a:t>
            </a:r>
            <a:endParaRPr kumimoji="1" lang="ja-JP" altLang="en-US" sz="2800" b="1" dirty="0"/>
          </a:p>
        </p:txBody>
      </p:sp>
      <p:sp>
        <p:nvSpPr>
          <p:cNvPr id="5" name="字幕 2">
            <a:extLst>
              <a:ext uri="{FF2B5EF4-FFF2-40B4-BE49-F238E27FC236}">
                <a16:creationId xmlns:a16="http://schemas.microsoft.com/office/drawing/2014/main" id="{73CD214D-892C-A4B9-E641-4979C4A25B59}"/>
              </a:ext>
            </a:extLst>
          </p:cNvPr>
          <p:cNvSpPr txBox="1">
            <a:spLocks/>
          </p:cNvSpPr>
          <p:nvPr/>
        </p:nvSpPr>
        <p:spPr>
          <a:xfrm>
            <a:off x="180927" y="5724380"/>
            <a:ext cx="4849908" cy="5022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eiryo UI" panose="020B0604030504040204" pitchFamily="50" charset="-128"/>
                <a:ea typeface="Meiryo UI"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eiryo UI" panose="020B0604030504040204" pitchFamily="50" charset="-128"/>
                <a:ea typeface="Meiryo UI"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eiryo UI" panose="020B0604030504040204" pitchFamily="50" charset="-128"/>
                <a:ea typeface="Meiryo UI"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t>OES2025 Norway</a:t>
            </a:r>
            <a:endParaRPr lang="ja-JP" altLang="en-US" dirty="0"/>
          </a:p>
        </p:txBody>
      </p:sp>
      <p:cxnSp>
        <p:nvCxnSpPr>
          <p:cNvPr id="7" name="直線コネクタ 6">
            <a:extLst>
              <a:ext uri="{FF2B5EF4-FFF2-40B4-BE49-F238E27FC236}">
                <a16:creationId xmlns:a16="http://schemas.microsoft.com/office/drawing/2014/main" id="{0B7573E8-86A0-9901-66E0-9530B8DD57C6}"/>
              </a:ext>
            </a:extLst>
          </p:cNvPr>
          <p:cNvCxnSpPr>
            <a:cxnSpLocks/>
          </p:cNvCxnSpPr>
          <p:nvPr/>
        </p:nvCxnSpPr>
        <p:spPr>
          <a:xfrm>
            <a:off x="5057708" y="5228650"/>
            <a:ext cx="0" cy="1478500"/>
          </a:xfrm>
          <a:prstGeom prst="line">
            <a:avLst/>
          </a:prstGeom>
          <a:ln w="19050">
            <a:solidFill>
              <a:srgbClr val="4D73C7"/>
            </a:solidFill>
          </a:ln>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C3AA7D20-396B-9EFC-163E-8674E67174A9}"/>
              </a:ext>
            </a:extLst>
          </p:cNvPr>
          <p:cNvSpPr txBox="1">
            <a:spLocks/>
          </p:cNvSpPr>
          <p:nvPr/>
        </p:nvSpPr>
        <p:spPr>
          <a:xfrm>
            <a:off x="6697656" y="5734423"/>
            <a:ext cx="5228380" cy="9998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Shogo I</a:t>
            </a:r>
            <a:r>
              <a:rPr lang="en-GB" sz="2800" dirty="0" err="1">
                <a:solidFill>
                  <a:prstClr val="black"/>
                </a:solidFill>
                <a:latin typeface="Calibri" panose="020F0502020204030204"/>
              </a:rPr>
              <a:t>nadomi</a:t>
            </a:r>
            <a:r>
              <a:rPr lang="en-GB" sz="2800" dirty="0">
                <a:solidFill>
                  <a:prstClr val="black"/>
                </a:solidFill>
                <a:latin typeface="Calibri" panose="020F0502020204030204"/>
              </a:rPr>
              <a:t>  PhD student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Pang-jo Chun  Professor</a:t>
            </a:r>
          </a:p>
        </p:txBody>
      </p:sp>
      <p:pic>
        <p:nvPicPr>
          <p:cNvPr id="9" name="図 8" descr="ロゴ&#10;&#10;自動的に生成された説明">
            <a:extLst>
              <a:ext uri="{FF2B5EF4-FFF2-40B4-BE49-F238E27FC236}">
                <a16:creationId xmlns:a16="http://schemas.microsoft.com/office/drawing/2014/main" id="{9558D775-4501-DBA9-5A5C-60D2E433D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470" y="4792456"/>
            <a:ext cx="1894741" cy="1277118"/>
          </a:xfrm>
          <a:prstGeom prst="rect">
            <a:avLst/>
          </a:prstGeom>
        </p:spPr>
      </p:pic>
    </p:spTree>
    <p:extLst>
      <p:ext uri="{BB962C8B-B14F-4D97-AF65-F5344CB8AC3E}">
        <p14:creationId xmlns:p14="http://schemas.microsoft.com/office/powerpoint/2010/main" val="190385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DB34A-6A92-C09B-A3D0-1915D8FC6054}"/>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6064EF5D-E628-945E-74DF-E879E9F2ABFF}"/>
              </a:ext>
            </a:extLst>
          </p:cNvPr>
          <p:cNvSpPr/>
          <p:nvPr/>
        </p:nvSpPr>
        <p:spPr>
          <a:xfrm>
            <a:off x="144187" y="6348561"/>
            <a:ext cx="9420013" cy="5094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グラフィックス 1">
            <a:extLst>
              <a:ext uri="{FF2B5EF4-FFF2-40B4-BE49-F238E27FC236}">
                <a16:creationId xmlns:a16="http://schemas.microsoft.com/office/drawing/2014/main" id="{1F1179B5-4FB2-ECB8-9D80-46F06CE80CF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7690" t="4124" r="53701" b="79314"/>
          <a:stretch/>
        </p:blipFill>
        <p:spPr bwMode="auto">
          <a:xfrm>
            <a:off x="1015345" y="2574142"/>
            <a:ext cx="7446148" cy="3774419"/>
          </a:xfrm>
          <a:prstGeom prst="rect">
            <a:avLst/>
          </a:prstGeom>
          <a:ln>
            <a:noFill/>
          </a:ln>
          <a:extLst>
            <a:ext uri="{53640926-AAD7-44D8-BBD7-CCE9431645EC}">
              <a14:shadowObscured xmlns:a14="http://schemas.microsoft.com/office/drawing/2010/main"/>
            </a:ext>
          </a:extLst>
        </p:spPr>
      </p:pic>
      <p:sp>
        <p:nvSpPr>
          <p:cNvPr id="9" name="四角形: 角を丸くする 8">
            <a:extLst>
              <a:ext uri="{FF2B5EF4-FFF2-40B4-BE49-F238E27FC236}">
                <a16:creationId xmlns:a16="http://schemas.microsoft.com/office/drawing/2014/main" id="{84E1A310-849B-FBBB-0E7B-311916B94524}"/>
              </a:ext>
            </a:extLst>
          </p:cNvPr>
          <p:cNvSpPr/>
          <p:nvPr/>
        </p:nvSpPr>
        <p:spPr>
          <a:xfrm>
            <a:off x="811557" y="1025428"/>
            <a:ext cx="7781824" cy="55161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FEEF53F2-3D21-3A3E-DECF-571D39CA6FCC}"/>
              </a:ext>
            </a:extLst>
          </p:cNvPr>
          <p:cNvSpPr>
            <a:spLocks noGrp="1"/>
          </p:cNvSpPr>
          <p:nvPr>
            <p:ph type="sldNum" sz="quarter" idx="12"/>
          </p:nvPr>
        </p:nvSpPr>
        <p:spPr/>
        <p:txBody>
          <a:bodyPr/>
          <a:lstStyle/>
          <a:p>
            <a:fld id="{387E2AF4-6C87-4453-AFAD-5F114923A03B}" type="slidenum">
              <a:rPr kumimoji="1" lang="ja-JP" altLang="en-US" smtClean="0"/>
              <a:pPr/>
              <a:t>10</a:t>
            </a:fld>
            <a:endParaRPr kumimoji="1" lang="ja-JP" altLang="en-US" dirty="0"/>
          </a:p>
        </p:txBody>
      </p:sp>
      <p:sp>
        <p:nvSpPr>
          <p:cNvPr id="4" name="タイトル 3">
            <a:extLst>
              <a:ext uri="{FF2B5EF4-FFF2-40B4-BE49-F238E27FC236}">
                <a16:creationId xmlns:a16="http://schemas.microsoft.com/office/drawing/2014/main" id="{1F475BBE-9F28-AA25-BD62-9B3E6C7620DE}"/>
              </a:ext>
            </a:extLst>
          </p:cNvPr>
          <p:cNvSpPr>
            <a:spLocks noGrp="1"/>
          </p:cNvSpPr>
          <p:nvPr>
            <p:ph type="title"/>
          </p:nvPr>
        </p:nvSpPr>
        <p:spPr/>
        <p:txBody>
          <a:bodyPr/>
          <a:lstStyle/>
          <a:p>
            <a:r>
              <a:rPr kumimoji="1" lang="en-US" altLang="ja-JP" b="1" dirty="0"/>
              <a:t>Attention Analysis (</a:t>
            </a:r>
            <a:r>
              <a:rPr kumimoji="1" lang="en-US" altLang="ja-JP" dirty="0"/>
              <a:t>Example.2)</a:t>
            </a:r>
            <a:endParaRPr kumimoji="1" lang="ja-JP" altLang="en-US" dirty="0"/>
          </a:p>
        </p:txBody>
      </p:sp>
      <p:pic>
        <p:nvPicPr>
          <p:cNvPr id="6" name="グラフィックス 1">
            <a:extLst>
              <a:ext uri="{FF2B5EF4-FFF2-40B4-BE49-F238E27FC236}">
                <a16:creationId xmlns:a16="http://schemas.microsoft.com/office/drawing/2014/main" id="{EADCB285-6B57-FFDE-18E6-F0A5205EDA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9795" t="30884" r="52307" b="37655"/>
          <a:stretch/>
        </p:blipFill>
        <p:spPr bwMode="auto">
          <a:xfrm>
            <a:off x="9564200" y="895569"/>
            <a:ext cx="2627800" cy="5962431"/>
          </a:xfrm>
          <a:prstGeom prst="rect">
            <a:avLst/>
          </a:prstGeom>
          <a:ln>
            <a:noFill/>
          </a:ln>
          <a:extLst>
            <a:ext uri="{53640926-AAD7-44D8-BBD7-CCE9431645EC}">
              <a14:shadowObscured xmlns:a14="http://schemas.microsoft.com/office/drawing/2010/main"/>
            </a:ext>
          </a:extLst>
        </p:spPr>
      </p:pic>
      <p:sp>
        <p:nvSpPr>
          <p:cNvPr id="7" name="テキスト ボックス 6">
            <a:extLst>
              <a:ext uri="{FF2B5EF4-FFF2-40B4-BE49-F238E27FC236}">
                <a16:creationId xmlns:a16="http://schemas.microsoft.com/office/drawing/2014/main" id="{932D9531-2BE8-8408-2272-464FB0A0BC49}"/>
              </a:ext>
            </a:extLst>
          </p:cNvPr>
          <p:cNvSpPr txBox="1"/>
          <p:nvPr/>
        </p:nvSpPr>
        <p:spPr>
          <a:xfrm>
            <a:off x="350827" y="6364745"/>
            <a:ext cx="9232739" cy="461665"/>
          </a:xfrm>
          <a:prstGeom prst="rect">
            <a:avLst/>
          </a:prstGeom>
          <a:noFill/>
        </p:spPr>
        <p:txBody>
          <a:bodyPr wrap="square">
            <a:spAutoFit/>
          </a:bodyPr>
          <a:lstStyle/>
          <a:p>
            <a:r>
              <a:rPr lang="en-US" altLang="ja-JP" sz="2400" dirty="0"/>
              <a:t>Graph Transformer reflects damage propagation mechanism.</a:t>
            </a:r>
            <a:endParaRPr lang="ja-JP" altLang="en-US" sz="2400" dirty="0"/>
          </a:p>
        </p:txBody>
      </p:sp>
      <p:sp>
        <p:nvSpPr>
          <p:cNvPr id="8" name="テキスト ボックス 7">
            <a:extLst>
              <a:ext uri="{FF2B5EF4-FFF2-40B4-BE49-F238E27FC236}">
                <a16:creationId xmlns:a16="http://schemas.microsoft.com/office/drawing/2014/main" id="{EB38A3B2-99F7-179F-04C5-12FF243F5D3E}"/>
              </a:ext>
            </a:extLst>
          </p:cNvPr>
          <p:cNvSpPr txBox="1"/>
          <p:nvPr/>
        </p:nvSpPr>
        <p:spPr>
          <a:xfrm>
            <a:off x="907804" y="1058326"/>
            <a:ext cx="7502697" cy="461665"/>
          </a:xfrm>
          <a:prstGeom prst="rect">
            <a:avLst/>
          </a:prstGeom>
          <a:noFill/>
        </p:spPr>
        <p:txBody>
          <a:bodyPr wrap="square">
            <a:spAutoFit/>
          </a:bodyPr>
          <a:lstStyle/>
          <a:p>
            <a:r>
              <a:rPr lang="en-US" altLang="ja-JP" sz="2400" dirty="0"/>
              <a:t>Degradation of the anticorrosion function: a </a:t>
            </a:r>
            <a:r>
              <a:rPr lang="ja-JP" altLang="en-US" sz="2400" dirty="0"/>
              <a:t>→ </a:t>
            </a:r>
            <a:r>
              <a:rPr lang="en-US" altLang="ja-JP" sz="2400" dirty="0"/>
              <a:t>e</a:t>
            </a:r>
            <a:endParaRPr lang="ja-JP" altLang="en-US" sz="2400" dirty="0"/>
          </a:p>
        </p:txBody>
      </p:sp>
      <p:cxnSp>
        <p:nvCxnSpPr>
          <p:cNvPr id="11" name="直線コネクタ 10">
            <a:extLst>
              <a:ext uri="{FF2B5EF4-FFF2-40B4-BE49-F238E27FC236}">
                <a16:creationId xmlns:a16="http://schemas.microsoft.com/office/drawing/2014/main" id="{7C7AAE85-19F2-1417-8932-641C486E6DB5}"/>
              </a:ext>
            </a:extLst>
          </p:cNvPr>
          <p:cNvCxnSpPr>
            <a:cxnSpLocks/>
          </p:cNvCxnSpPr>
          <p:nvPr/>
        </p:nvCxnSpPr>
        <p:spPr>
          <a:xfrm>
            <a:off x="1477348" y="1577042"/>
            <a:ext cx="2110460" cy="21854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4E930AE-AA05-5995-5098-26DBAF3B4D95}"/>
              </a:ext>
            </a:extLst>
          </p:cNvPr>
          <p:cNvCxnSpPr>
            <a:cxnSpLocks/>
          </p:cNvCxnSpPr>
          <p:nvPr/>
        </p:nvCxnSpPr>
        <p:spPr>
          <a:xfrm>
            <a:off x="2009282" y="1577042"/>
            <a:ext cx="1578526" cy="21854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FA05FE63-87C7-F11F-B0DA-4775773AD38E}"/>
              </a:ext>
            </a:extLst>
          </p:cNvPr>
          <p:cNvSpPr/>
          <p:nvPr/>
        </p:nvSpPr>
        <p:spPr>
          <a:xfrm>
            <a:off x="2805084" y="1695796"/>
            <a:ext cx="5788297" cy="878346"/>
          </a:xfrm>
          <a:prstGeom prst="round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F327BC5-C9FF-6CFE-C74D-8FFEFC69DF91}"/>
              </a:ext>
            </a:extLst>
          </p:cNvPr>
          <p:cNvSpPr txBox="1"/>
          <p:nvPr/>
        </p:nvSpPr>
        <p:spPr>
          <a:xfrm>
            <a:off x="2866929" y="1719875"/>
            <a:ext cx="5543572" cy="461665"/>
          </a:xfrm>
          <a:prstGeom prst="rect">
            <a:avLst/>
          </a:prstGeom>
          <a:noFill/>
        </p:spPr>
        <p:txBody>
          <a:bodyPr wrap="square">
            <a:spAutoFit/>
          </a:bodyPr>
          <a:lstStyle/>
          <a:p>
            <a:r>
              <a:rPr lang="en-US" altLang="ja-JP" sz="2400" dirty="0"/>
              <a:t>Delamination &amp; Rebar exposure : b</a:t>
            </a:r>
            <a:endParaRPr lang="ja-JP" altLang="en-US" sz="2400" dirty="0"/>
          </a:p>
        </p:txBody>
      </p:sp>
      <p:cxnSp>
        <p:nvCxnSpPr>
          <p:cNvPr id="41" name="直線矢印コネクタ 40">
            <a:extLst>
              <a:ext uri="{FF2B5EF4-FFF2-40B4-BE49-F238E27FC236}">
                <a16:creationId xmlns:a16="http://schemas.microsoft.com/office/drawing/2014/main" id="{78AAE570-8E8C-F62E-F0DA-7A2C952DE325}"/>
              </a:ext>
            </a:extLst>
          </p:cNvPr>
          <p:cNvCxnSpPr>
            <a:cxnSpLocks/>
          </p:cNvCxnSpPr>
          <p:nvPr/>
        </p:nvCxnSpPr>
        <p:spPr>
          <a:xfrm>
            <a:off x="5230397" y="2574142"/>
            <a:ext cx="82624" cy="17499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446594CD-301E-1788-E8D8-9E57CDF6B830}"/>
              </a:ext>
            </a:extLst>
          </p:cNvPr>
          <p:cNvSpPr txBox="1"/>
          <p:nvPr/>
        </p:nvSpPr>
        <p:spPr>
          <a:xfrm>
            <a:off x="2866929" y="2112477"/>
            <a:ext cx="5543572" cy="461665"/>
          </a:xfrm>
          <a:prstGeom prst="rect">
            <a:avLst/>
          </a:prstGeom>
          <a:noFill/>
        </p:spPr>
        <p:txBody>
          <a:bodyPr wrap="square">
            <a:spAutoFit/>
          </a:bodyPr>
          <a:lstStyle/>
          <a:p>
            <a:r>
              <a:rPr lang="en-US" altLang="ja-JP" sz="2400" dirty="0"/>
              <a:t>Water leakage &amp; Free Lime: d</a:t>
            </a:r>
            <a:endParaRPr lang="ja-JP" altLang="en-US" sz="2400" dirty="0"/>
          </a:p>
        </p:txBody>
      </p:sp>
    </p:spTree>
    <p:extLst>
      <p:ext uri="{BB962C8B-B14F-4D97-AF65-F5344CB8AC3E}">
        <p14:creationId xmlns:p14="http://schemas.microsoft.com/office/powerpoint/2010/main" val="226852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354E963-B39A-EC5E-9812-1CE0DA30FA08}"/>
              </a:ext>
            </a:extLst>
          </p:cNvPr>
          <p:cNvSpPr>
            <a:spLocks noGrp="1"/>
          </p:cNvSpPr>
          <p:nvPr>
            <p:ph type="sldNum" sz="quarter" idx="12"/>
          </p:nvPr>
        </p:nvSpPr>
        <p:spPr/>
        <p:txBody>
          <a:bodyPr/>
          <a:lstStyle/>
          <a:p>
            <a:fld id="{387E2AF4-6C87-4453-AFAD-5F114923A03B}" type="slidenum">
              <a:rPr kumimoji="1" lang="ja-JP" altLang="en-US" smtClean="0"/>
              <a:pPr/>
              <a:t>11</a:t>
            </a:fld>
            <a:endParaRPr kumimoji="1" lang="ja-JP" altLang="en-US" dirty="0"/>
          </a:p>
        </p:txBody>
      </p:sp>
      <p:sp>
        <p:nvSpPr>
          <p:cNvPr id="4" name="タイトル 3">
            <a:extLst>
              <a:ext uri="{FF2B5EF4-FFF2-40B4-BE49-F238E27FC236}">
                <a16:creationId xmlns:a16="http://schemas.microsoft.com/office/drawing/2014/main" id="{DF151EF2-B914-BFB4-0AB9-3531C81D3045}"/>
              </a:ext>
            </a:extLst>
          </p:cNvPr>
          <p:cNvSpPr>
            <a:spLocks noGrp="1"/>
          </p:cNvSpPr>
          <p:nvPr>
            <p:ph type="title"/>
          </p:nvPr>
        </p:nvSpPr>
        <p:spPr/>
        <p:txBody>
          <a:bodyPr/>
          <a:lstStyle/>
          <a:p>
            <a:r>
              <a:rPr kumimoji="1" lang="en-US" altLang="ja-JP" b="1" dirty="0"/>
              <a:t>This time : Transformer-ba</a:t>
            </a:r>
            <a:r>
              <a:rPr lang="en-US" altLang="ja-JP" b="1" dirty="0"/>
              <a:t>sed prediction</a:t>
            </a:r>
            <a:endParaRPr kumimoji="1" lang="ja-JP" altLang="en-US" b="1" dirty="0"/>
          </a:p>
        </p:txBody>
      </p:sp>
      <p:pic>
        <p:nvPicPr>
          <p:cNvPr id="5" name="図 4">
            <a:extLst>
              <a:ext uri="{FF2B5EF4-FFF2-40B4-BE49-F238E27FC236}">
                <a16:creationId xmlns:a16="http://schemas.microsoft.com/office/drawing/2014/main" id="{ED905BDF-1215-BCE5-BDAE-1139238BAC64}"/>
              </a:ext>
            </a:extLst>
          </p:cNvPr>
          <p:cNvPicPr>
            <a:picLocks noChangeAspect="1"/>
          </p:cNvPicPr>
          <p:nvPr/>
        </p:nvPicPr>
        <p:blipFill>
          <a:blip r:embed="rId3"/>
          <a:srcRect l="22633" r="18117" b="9871"/>
          <a:stretch>
            <a:fillRect/>
          </a:stretch>
        </p:blipFill>
        <p:spPr>
          <a:xfrm>
            <a:off x="818142" y="1416492"/>
            <a:ext cx="5313147" cy="5441508"/>
          </a:xfrm>
          <a:prstGeom prst="rect">
            <a:avLst/>
          </a:prstGeom>
        </p:spPr>
      </p:pic>
      <p:sp>
        <p:nvSpPr>
          <p:cNvPr id="6" name="テキスト ボックス 5">
            <a:extLst>
              <a:ext uri="{FF2B5EF4-FFF2-40B4-BE49-F238E27FC236}">
                <a16:creationId xmlns:a16="http://schemas.microsoft.com/office/drawing/2014/main" id="{327D998D-3DF8-F302-D18B-55F1C64231A6}"/>
              </a:ext>
            </a:extLst>
          </p:cNvPr>
          <p:cNvSpPr txBox="1"/>
          <p:nvPr/>
        </p:nvSpPr>
        <p:spPr>
          <a:xfrm>
            <a:off x="272805" y="925123"/>
            <a:ext cx="10541995" cy="830997"/>
          </a:xfrm>
          <a:prstGeom prst="rect">
            <a:avLst/>
          </a:prstGeom>
          <a:noFill/>
        </p:spPr>
        <p:txBody>
          <a:bodyPr wrap="square" rtlCol="0">
            <a:spAutoFit/>
          </a:bodyPr>
          <a:lstStyle/>
          <a:p>
            <a:pPr marL="285750" indent="-285750">
              <a:buFontTx/>
              <a:buChar char="-"/>
            </a:pPr>
            <a:r>
              <a:rPr kumimoji="1" lang="en-US" altLang="ja-JP" sz="2400" dirty="0"/>
              <a:t>Using positions of element numbers as its representative position</a:t>
            </a:r>
          </a:p>
          <a:p>
            <a:pPr marL="285750" indent="-285750">
              <a:buFontTx/>
              <a:buChar char="-"/>
            </a:pPr>
            <a:r>
              <a:rPr kumimoji="1" lang="en-US" altLang="ja-JP" sz="2400" dirty="0"/>
              <a:t>Similar prediction performance to graph representations</a:t>
            </a:r>
          </a:p>
        </p:txBody>
      </p:sp>
      <p:cxnSp>
        <p:nvCxnSpPr>
          <p:cNvPr id="7" name="直線矢印コネクタ 6">
            <a:extLst>
              <a:ext uri="{FF2B5EF4-FFF2-40B4-BE49-F238E27FC236}">
                <a16:creationId xmlns:a16="http://schemas.microsoft.com/office/drawing/2014/main" id="{F1F22A74-192C-207F-8C59-019E8D9B68B3}"/>
              </a:ext>
            </a:extLst>
          </p:cNvPr>
          <p:cNvCxnSpPr>
            <a:cxnSpLocks/>
          </p:cNvCxnSpPr>
          <p:nvPr/>
        </p:nvCxnSpPr>
        <p:spPr>
          <a:xfrm flipH="1" flipV="1">
            <a:off x="5543802" y="2483872"/>
            <a:ext cx="1039878" cy="44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116874A-7BFB-517E-D7C1-FD6225F8505B}"/>
              </a:ext>
            </a:extLst>
          </p:cNvPr>
          <p:cNvSpPr txBox="1"/>
          <p:nvPr/>
        </p:nvSpPr>
        <p:spPr>
          <a:xfrm>
            <a:off x="6132987" y="3013501"/>
            <a:ext cx="5937094" cy="461665"/>
          </a:xfrm>
          <a:prstGeom prst="rect">
            <a:avLst/>
          </a:prstGeom>
          <a:noFill/>
        </p:spPr>
        <p:txBody>
          <a:bodyPr wrap="square" rtlCol="0">
            <a:spAutoFit/>
          </a:bodyPr>
          <a:lstStyle/>
          <a:p>
            <a:r>
              <a:rPr kumimoji="1" lang="en-US" altLang="ja-JP" sz="2400" dirty="0"/>
              <a:t>Deck Element 0306 : [</a:t>
            </a:r>
            <a:r>
              <a:rPr kumimoji="1" lang="en-US" altLang="ja-JP" sz="2400" dirty="0" err="1"/>
              <a:t>x,y</a:t>
            </a:r>
            <a:r>
              <a:rPr kumimoji="1" lang="en-US" altLang="ja-JP" sz="2400" dirty="0"/>
              <a:t>]=[0.95,0.7]</a:t>
            </a:r>
          </a:p>
        </p:txBody>
      </p:sp>
    </p:spTree>
    <p:extLst>
      <p:ext uri="{BB962C8B-B14F-4D97-AF65-F5344CB8AC3E}">
        <p14:creationId xmlns:p14="http://schemas.microsoft.com/office/powerpoint/2010/main" val="390918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AB58A3-C4A8-B1A6-4F1E-3E568A283BEF}"/>
              </a:ext>
            </a:extLst>
          </p:cNvPr>
          <p:cNvSpPr>
            <a:spLocks noGrp="1"/>
          </p:cNvSpPr>
          <p:nvPr>
            <p:ph type="sldNum" sz="quarter" idx="12"/>
          </p:nvPr>
        </p:nvSpPr>
        <p:spPr/>
        <p:txBody>
          <a:bodyPr/>
          <a:lstStyle/>
          <a:p>
            <a:fld id="{387E2AF4-6C87-4453-AFAD-5F114923A03B}" type="slidenum">
              <a:rPr kumimoji="1" lang="ja-JP" altLang="en-US" smtClean="0"/>
              <a:pPr/>
              <a:t>12</a:t>
            </a:fld>
            <a:endParaRPr kumimoji="1" lang="ja-JP" altLang="en-US" dirty="0"/>
          </a:p>
        </p:txBody>
      </p:sp>
      <p:sp>
        <p:nvSpPr>
          <p:cNvPr id="4" name="タイトル 3">
            <a:extLst>
              <a:ext uri="{FF2B5EF4-FFF2-40B4-BE49-F238E27FC236}">
                <a16:creationId xmlns:a16="http://schemas.microsoft.com/office/drawing/2014/main" id="{5DB52738-0D42-5B1A-9AF0-F1FEE48ECF09}"/>
              </a:ext>
            </a:extLst>
          </p:cNvPr>
          <p:cNvSpPr>
            <a:spLocks noGrp="1"/>
          </p:cNvSpPr>
          <p:nvPr>
            <p:ph type="title"/>
          </p:nvPr>
        </p:nvSpPr>
        <p:spPr/>
        <p:txBody>
          <a:bodyPr/>
          <a:lstStyle/>
          <a:p>
            <a:r>
              <a:rPr lang="en-US" altLang="ja-JP" b="1" dirty="0"/>
              <a:t>Refinement 1: Positional Encoding</a:t>
            </a:r>
            <a:endParaRPr kumimoji="1" lang="ja-JP" altLang="en-US" dirty="0"/>
          </a:p>
        </p:txBody>
      </p:sp>
      <p:pic>
        <p:nvPicPr>
          <p:cNvPr id="5" name="図 4">
            <a:extLst>
              <a:ext uri="{FF2B5EF4-FFF2-40B4-BE49-F238E27FC236}">
                <a16:creationId xmlns:a16="http://schemas.microsoft.com/office/drawing/2014/main" id="{20B06ED9-CD54-BC3F-179D-9F81ED25D640}"/>
              </a:ext>
            </a:extLst>
          </p:cNvPr>
          <p:cNvPicPr>
            <a:picLocks noChangeAspect="1"/>
          </p:cNvPicPr>
          <p:nvPr/>
        </p:nvPicPr>
        <p:blipFill>
          <a:blip r:embed="rId3"/>
          <a:srcRect b="22443"/>
          <a:stretch>
            <a:fillRect/>
          </a:stretch>
        </p:blipFill>
        <p:spPr>
          <a:xfrm>
            <a:off x="543298" y="809375"/>
            <a:ext cx="11105404" cy="4499662"/>
          </a:xfrm>
          <a:prstGeom prst="rect">
            <a:avLst/>
          </a:prstGeom>
        </p:spPr>
      </p:pic>
      <p:sp>
        <p:nvSpPr>
          <p:cNvPr id="2" name="テキスト ボックス 1">
            <a:extLst>
              <a:ext uri="{FF2B5EF4-FFF2-40B4-BE49-F238E27FC236}">
                <a16:creationId xmlns:a16="http://schemas.microsoft.com/office/drawing/2014/main" id="{EEE8EC5C-ADFE-ACE3-15E7-6F170633FFB9}"/>
              </a:ext>
            </a:extLst>
          </p:cNvPr>
          <p:cNvSpPr txBox="1"/>
          <p:nvPr/>
        </p:nvSpPr>
        <p:spPr>
          <a:xfrm>
            <a:off x="1768786" y="5383327"/>
            <a:ext cx="3584821" cy="461665"/>
          </a:xfrm>
          <a:prstGeom prst="rect">
            <a:avLst/>
          </a:prstGeom>
          <a:noFill/>
        </p:spPr>
        <p:txBody>
          <a:bodyPr wrap="square" rtlCol="0">
            <a:spAutoFit/>
          </a:bodyPr>
          <a:lstStyle/>
          <a:p>
            <a:r>
              <a:rPr kumimoji="1" lang="en-US" altLang="ja-JP" sz="2400" b="1" dirty="0"/>
              <a:t>Original architecture</a:t>
            </a:r>
          </a:p>
        </p:txBody>
      </p:sp>
      <p:sp>
        <p:nvSpPr>
          <p:cNvPr id="6" name="テキスト ボックス 5">
            <a:extLst>
              <a:ext uri="{FF2B5EF4-FFF2-40B4-BE49-F238E27FC236}">
                <a16:creationId xmlns:a16="http://schemas.microsoft.com/office/drawing/2014/main" id="{B86C1DC2-9AA3-1D9C-6F40-8770F94E4AC5}"/>
              </a:ext>
            </a:extLst>
          </p:cNvPr>
          <p:cNvSpPr txBox="1"/>
          <p:nvPr/>
        </p:nvSpPr>
        <p:spPr>
          <a:xfrm>
            <a:off x="6122896" y="5383327"/>
            <a:ext cx="3825564" cy="461665"/>
          </a:xfrm>
          <a:prstGeom prst="rect">
            <a:avLst/>
          </a:prstGeom>
          <a:noFill/>
        </p:spPr>
        <p:txBody>
          <a:bodyPr wrap="square" rtlCol="0">
            <a:spAutoFit/>
          </a:bodyPr>
          <a:lstStyle/>
          <a:p>
            <a:r>
              <a:rPr kumimoji="1" lang="en-US" altLang="ja-JP" sz="2400" b="1" dirty="0"/>
              <a:t>Modified architecture</a:t>
            </a:r>
          </a:p>
        </p:txBody>
      </p:sp>
      <p:sp>
        <p:nvSpPr>
          <p:cNvPr id="7" name="テキスト ボックス 6">
            <a:extLst>
              <a:ext uri="{FF2B5EF4-FFF2-40B4-BE49-F238E27FC236}">
                <a16:creationId xmlns:a16="http://schemas.microsoft.com/office/drawing/2014/main" id="{36BCECE3-1F76-F1C6-B069-7622CE2A3583}"/>
              </a:ext>
            </a:extLst>
          </p:cNvPr>
          <p:cNvSpPr txBox="1"/>
          <p:nvPr/>
        </p:nvSpPr>
        <p:spPr>
          <a:xfrm>
            <a:off x="1705752" y="5933365"/>
            <a:ext cx="3842838" cy="430887"/>
          </a:xfrm>
          <a:prstGeom prst="rect">
            <a:avLst/>
          </a:prstGeom>
          <a:noFill/>
        </p:spPr>
        <p:txBody>
          <a:bodyPr wrap="square" rtlCol="0">
            <a:spAutoFit/>
          </a:bodyPr>
          <a:lstStyle/>
          <a:p>
            <a:r>
              <a:rPr kumimoji="1" lang="en-US" altLang="ja-JP" sz="2200" dirty="0"/>
              <a:t>Single Positional Encoding</a:t>
            </a:r>
          </a:p>
        </p:txBody>
      </p:sp>
      <p:sp>
        <p:nvSpPr>
          <p:cNvPr id="8" name="テキスト ボックス 7">
            <a:extLst>
              <a:ext uri="{FF2B5EF4-FFF2-40B4-BE49-F238E27FC236}">
                <a16:creationId xmlns:a16="http://schemas.microsoft.com/office/drawing/2014/main" id="{68993173-84CB-C28B-9012-A239D8A52573}"/>
              </a:ext>
            </a:extLst>
          </p:cNvPr>
          <p:cNvSpPr txBox="1"/>
          <p:nvPr/>
        </p:nvSpPr>
        <p:spPr>
          <a:xfrm>
            <a:off x="6062384" y="5933364"/>
            <a:ext cx="4076700" cy="430887"/>
          </a:xfrm>
          <a:prstGeom prst="rect">
            <a:avLst/>
          </a:prstGeom>
          <a:noFill/>
        </p:spPr>
        <p:txBody>
          <a:bodyPr wrap="square" rtlCol="0">
            <a:spAutoFit/>
          </a:bodyPr>
          <a:lstStyle/>
          <a:p>
            <a:r>
              <a:rPr kumimoji="1" lang="en-US" altLang="ja-JP" sz="2200" dirty="0"/>
              <a:t>Multiple Positional Encoding</a:t>
            </a:r>
          </a:p>
        </p:txBody>
      </p:sp>
      <p:sp>
        <p:nvSpPr>
          <p:cNvPr id="11" name="テキスト ボックス 10">
            <a:extLst>
              <a:ext uri="{FF2B5EF4-FFF2-40B4-BE49-F238E27FC236}">
                <a16:creationId xmlns:a16="http://schemas.microsoft.com/office/drawing/2014/main" id="{D7797006-253E-B55A-8241-337899D006F9}"/>
              </a:ext>
            </a:extLst>
          </p:cNvPr>
          <p:cNvSpPr txBox="1"/>
          <p:nvPr/>
        </p:nvSpPr>
        <p:spPr>
          <a:xfrm>
            <a:off x="6062384" y="6382031"/>
            <a:ext cx="5045849" cy="400110"/>
          </a:xfrm>
          <a:prstGeom prst="rect">
            <a:avLst/>
          </a:prstGeom>
          <a:noFill/>
        </p:spPr>
        <p:txBody>
          <a:bodyPr wrap="square">
            <a:spAutoFit/>
          </a:bodyPr>
          <a:lstStyle/>
          <a:p>
            <a:r>
              <a:rPr lang="en-US" altLang="ja-JP" sz="2000" dirty="0">
                <a:effectLst/>
                <a:ea typeface="ＭＳ 明朝" panose="02020609040205080304" pitchFamily="17" charset="-128"/>
              </a:rPr>
              <a:t>Graphormer, Point Transformer, DETR</a:t>
            </a:r>
            <a:endParaRPr lang="ja-JP" altLang="en-US" sz="2000" dirty="0"/>
          </a:p>
        </p:txBody>
      </p:sp>
    </p:spTree>
    <p:extLst>
      <p:ext uri="{BB962C8B-B14F-4D97-AF65-F5344CB8AC3E}">
        <p14:creationId xmlns:p14="http://schemas.microsoft.com/office/powerpoint/2010/main" val="122338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821AC6A-50D6-43C7-5C77-D05C31A994F5}"/>
              </a:ext>
            </a:extLst>
          </p:cNvPr>
          <p:cNvSpPr>
            <a:spLocks noGrp="1"/>
          </p:cNvSpPr>
          <p:nvPr>
            <p:ph idx="1"/>
          </p:nvPr>
        </p:nvSpPr>
        <p:spPr>
          <a:xfrm>
            <a:off x="522138" y="1142572"/>
            <a:ext cx="11237591" cy="475675"/>
          </a:xfrm>
        </p:spPr>
        <p:txBody>
          <a:bodyPr/>
          <a:lstStyle/>
          <a:p>
            <a:r>
              <a:rPr kumimoji="1" lang="en-US" altLang="ja-JP" b="1" dirty="0"/>
              <a:t>Percentage Prediction &lt; Transformer &lt; + Multiple PE</a:t>
            </a:r>
            <a:endParaRPr kumimoji="1" lang="ja-JP" altLang="en-US" b="1" dirty="0"/>
          </a:p>
        </p:txBody>
      </p:sp>
      <p:sp>
        <p:nvSpPr>
          <p:cNvPr id="3" name="スライド番号プレースホルダー 2">
            <a:extLst>
              <a:ext uri="{FF2B5EF4-FFF2-40B4-BE49-F238E27FC236}">
                <a16:creationId xmlns:a16="http://schemas.microsoft.com/office/drawing/2014/main" id="{F688A231-0920-3529-A48A-4BCCF89ADE4E}"/>
              </a:ext>
            </a:extLst>
          </p:cNvPr>
          <p:cNvSpPr>
            <a:spLocks noGrp="1"/>
          </p:cNvSpPr>
          <p:nvPr>
            <p:ph type="sldNum" sz="quarter" idx="12"/>
          </p:nvPr>
        </p:nvSpPr>
        <p:spPr/>
        <p:txBody>
          <a:bodyPr/>
          <a:lstStyle/>
          <a:p>
            <a:fld id="{387E2AF4-6C87-4453-AFAD-5F114923A03B}" type="slidenum">
              <a:rPr kumimoji="1" lang="ja-JP" altLang="en-US" smtClean="0"/>
              <a:pPr/>
              <a:t>13</a:t>
            </a:fld>
            <a:endParaRPr kumimoji="1" lang="ja-JP" altLang="en-US" dirty="0"/>
          </a:p>
        </p:txBody>
      </p:sp>
      <p:sp>
        <p:nvSpPr>
          <p:cNvPr id="4" name="タイトル 3">
            <a:extLst>
              <a:ext uri="{FF2B5EF4-FFF2-40B4-BE49-F238E27FC236}">
                <a16:creationId xmlns:a16="http://schemas.microsoft.com/office/drawing/2014/main" id="{AF080406-DBB7-09EB-8D94-B9AFFD686E64}"/>
              </a:ext>
            </a:extLst>
          </p:cNvPr>
          <p:cNvSpPr>
            <a:spLocks noGrp="1"/>
          </p:cNvSpPr>
          <p:nvPr>
            <p:ph type="title"/>
          </p:nvPr>
        </p:nvSpPr>
        <p:spPr/>
        <p:txBody>
          <a:bodyPr/>
          <a:lstStyle/>
          <a:p>
            <a:r>
              <a:rPr kumimoji="1" lang="en-US" altLang="ja-JP" b="1" dirty="0"/>
              <a:t>Results </a:t>
            </a:r>
            <a:endParaRPr kumimoji="1" lang="ja-JP" altLang="en-US" b="1" dirty="0"/>
          </a:p>
        </p:txBody>
      </p:sp>
      <p:pic>
        <p:nvPicPr>
          <p:cNvPr id="7" name="図 6">
            <a:extLst>
              <a:ext uri="{FF2B5EF4-FFF2-40B4-BE49-F238E27FC236}">
                <a16:creationId xmlns:a16="http://schemas.microsoft.com/office/drawing/2014/main" id="{24F6149F-4E3D-5540-576C-AFEF22A441BB}"/>
              </a:ext>
            </a:extLst>
          </p:cNvPr>
          <p:cNvPicPr>
            <a:picLocks noChangeAspect="1"/>
          </p:cNvPicPr>
          <p:nvPr/>
        </p:nvPicPr>
        <p:blipFill>
          <a:blip r:embed="rId3"/>
          <a:stretch>
            <a:fillRect/>
          </a:stretch>
        </p:blipFill>
        <p:spPr>
          <a:xfrm>
            <a:off x="0" y="1690599"/>
            <a:ext cx="12192000" cy="4717774"/>
          </a:xfrm>
          <a:prstGeom prst="rect">
            <a:avLst/>
          </a:prstGeom>
        </p:spPr>
      </p:pic>
    </p:spTree>
    <p:extLst>
      <p:ext uri="{BB962C8B-B14F-4D97-AF65-F5344CB8AC3E}">
        <p14:creationId xmlns:p14="http://schemas.microsoft.com/office/powerpoint/2010/main" val="70414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89CDF998-4AE8-E811-A716-147A6169E92B}"/>
              </a:ext>
            </a:extLst>
          </p:cNvPr>
          <p:cNvPicPr>
            <a:picLocks noChangeAspect="1"/>
          </p:cNvPicPr>
          <p:nvPr/>
        </p:nvPicPr>
        <p:blipFill>
          <a:blip r:embed="rId3"/>
          <a:srcRect t="27557"/>
          <a:stretch>
            <a:fillRect/>
          </a:stretch>
        </p:blipFill>
        <p:spPr>
          <a:xfrm>
            <a:off x="0" y="5155824"/>
            <a:ext cx="12192000" cy="1928592"/>
          </a:xfrm>
          <a:prstGeom prst="rect">
            <a:avLst/>
          </a:prstGeom>
        </p:spPr>
      </p:pic>
      <p:sp>
        <p:nvSpPr>
          <p:cNvPr id="3" name="スライド番号プレースホルダー 2">
            <a:extLst>
              <a:ext uri="{FF2B5EF4-FFF2-40B4-BE49-F238E27FC236}">
                <a16:creationId xmlns:a16="http://schemas.microsoft.com/office/drawing/2014/main" id="{82A08F23-FB23-5830-A6CE-CE93CCEF5A17}"/>
              </a:ext>
            </a:extLst>
          </p:cNvPr>
          <p:cNvSpPr>
            <a:spLocks noGrp="1"/>
          </p:cNvSpPr>
          <p:nvPr>
            <p:ph type="sldNum" sz="quarter" idx="12"/>
          </p:nvPr>
        </p:nvSpPr>
        <p:spPr/>
        <p:txBody>
          <a:bodyPr/>
          <a:lstStyle/>
          <a:p>
            <a:fld id="{387E2AF4-6C87-4453-AFAD-5F114923A03B}" type="slidenum">
              <a:rPr kumimoji="1" lang="ja-JP" altLang="en-US" smtClean="0"/>
              <a:pPr/>
              <a:t>14</a:t>
            </a:fld>
            <a:endParaRPr kumimoji="1" lang="ja-JP" altLang="en-US" dirty="0"/>
          </a:p>
        </p:txBody>
      </p:sp>
      <p:sp>
        <p:nvSpPr>
          <p:cNvPr id="4" name="タイトル 3">
            <a:extLst>
              <a:ext uri="{FF2B5EF4-FFF2-40B4-BE49-F238E27FC236}">
                <a16:creationId xmlns:a16="http://schemas.microsoft.com/office/drawing/2014/main" id="{3B158B9C-31A2-76B2-F831-D5EAE1A8A20F}"/>
              </a:ext>
            </a:extLst>
          </p:cNvPr>
          <p:cNvSpPr>
            <a:spLocks noGrp="1"/>
          </p:cNvSpPr>
          <p:nvPr>
            <p:ph type="title"/>
          </p:nvPr>
        </p:nvSpPr>
        <p:spPr/>
        <p:txBody>
          <a:bodyPr/>
          <a:lstStyle/>
          <a:p>
            <a:r>
              <a:rPr kumimoji="1" lang="en-US" altLang="ja-JP" b="1" dirty="0"/>
              <a:t>Refinement 2: Classification vs Ordinal Regression</a:t>
            </a:r>
            <a:endParaRPr kumimoji="1" lang="ja-JP" altLang="en-US" b="1" dirty="0"/>
          </a:p>
        </p:txBody>
      </p:sp>
      <p:sp>
        <p:nvSpPr>
          <p:cNvPr id="13" name="正方形/長方形 12">
            <a:extLst>
              <a:ext uri="{FF2B5EF4-FFF2-40B4-BE49-F238E27FC236}">
                <a16:creationId xmlns:a16="http://schemas.microsoft.com/office/drawing/2014/main" id="{0DC974E0-42F2-05AB-B89E-584443CDB768}"/>
              </a:ext>
            </a:extLst>
          </p:cNvPr>
          <p:cNvSpPr/>
          <p:nvPr/>
        </p:nvSpPr>
        <p:spPr>
          <a:xfrm>
            <a:off x="530341" y="1513412"/>
            <a:ext cx="5231259" cy="746385"/>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6A1449E-2238-B4F6-7487-C1B57C8F8AE5}"/>
              </a:ext>
            </a:extLst>
          </p:cNvPr>
          <p:cNvSpPr txBox="1"/>
          <p:nvPr/>
        </p:nvSpPr>
        <p:spPr>
          <a:xfrm>
            <a:off x="1789321" y="1466691"/>
            <a:ext cx="194240" cy="400110"/>
          </a:xfrm>
          <a:prstGeom prst="rect">
            <a:avLst/>
          </a:prstGeom>
          <a:noFill/>
        </p:spPr>
        <p:txBody>
          <a:bodyPr wrap="square">
            <a:spAutoFit/>
          </a:bodyPr>
          <a:lstStyle/>
          <a:p>
            <a:r>
              <a:rPr lang="en-US" altLang="ja-JP" sz="2000" dirty="0"/>
              <a:t>a</a:t>
            </a:r>
            <a:endParaRPr lang="ja-JP" altLang="en-US" sz="2000" dirty="0"/>
          </a:p>
        </p:txBody>
      </p:sp>
      <p:sp>
        <p:nvSpPr>
          <p:cNvPr id="15" name="テキスト ボックス 14">
            <a:extLst>
              <a:ext uri="{FF2B5EF4-FFF2-40B4-BE49-F238E27FC236}">
                <a16:creationId xmlns:a16="http://schemas.microsoft.com/office/drawing/2014/main" id="{6BA07652-1D02-CBD8-02D5-C5C60FE98C94}"/>
              </a:ext>
            </a:extLst>
          </p:cNvPr>
          <p:cNvSpPr txBox="1"/>
          <p:nvPr/>
        </p:nvSpPr>
        <p:spPr>
          <a:xfrm>
            <a:off x="2255807" y="1466847"/>
            <a:ext cx="194240" cy="400110"/>
          </a:xfrm>
          <a:prstGeom prst="rect">
            <a:avLst/>
          </a:prstGeom>
          <a:noFill/>
        </p:spPr>
        <p:txBody>
          <a:bodyPr wrap="square">
            <a:spAutoFit/>
          </a:bodyPr>
          <a:lstStyle/>
          <a:p>
            <a:r>
              <a:rPr lang="en-US" altLang="ja-JP" sz="2000" dirty="0"/>
              <a:t>b</a:t>
            </a:r>
            <a:endParaRPr lang="ja-JP" altLang="en-US" sz="2000" dirty="0"/>
          </a:p>
        </p:txBody>
      </p:sp>
      <p:sp>
        <p:nvSpPr>
          <p:cNvPr id="16" name="テキスト ボックス 15">
            <a:extLst>
              <a:ext uri="{FF2B5EF4-FFF2-40B4-BE49-F238E27FC236}">
                <a16:creationId xmlns:a16="http://schemas.microsoft.com/office/drawing/2014/main" id="{6DE5B262-752D-F0F7-39AE-3C25B9BF59B9}"/>
              </a:ext>
            </a:extLst>
          </p:cNvPr>
          <p:cNvSpPr txBox="1"/>
          <p:nvPr/>
        </p:nvSpPr>
        <p:spPr>
          <a:xfrm>
            <a:off x="2797591" y="1470145"/>
            <a:ext cx="194240" cy="400110"/>
          </a:xfrm>
          <a:prstGeom prst="rect">
            <a:avLst/>
          </a:prstGeom>
          <a:noFill/>
        </p:spPr>
        <p:txBody>
          <a:bodyPr wrap="square">
            <a:spAutoFit/>
          </a:bodyPr>
          <a:lstStyle/>
          <a:p>
            <a:r>
              <a:rPr lang="en-US" altLang="ja-JP" sz="2000" dirty="0"/>
              <a:t>c</a:t>
            </a:r>
            <a:endParaRPr lang="ja-JP" altLang="en-US" sz="2000" dirty="0"/>
          </a:p>
        </p:txBody>
      </p:sp>
      <p:sp>
        <p:nvSpPr>
          <p:cNvPr id="17" name="テキスト ボックス 16">
            <a:extLst>
              <a:ext uri="{FF2B5EF4-FFF2-40B4-BE49-F238E27FC236}">
                <a16:creationId xmlns:a16="http://schemas.microsoft.com/office/drawing/2014/main" id="{DC667C44-E432-3C3F-1BF3-D61437543E91}"/>
              </a:ext>
            </a:extLst>
          </p:cNvPr>
          <p:cNvSpPr txBox="1"/>
          <p:nvPr/>
        </p:nvSpPr>
        <p:spPr>
          <a:xfrm>
            <a:off x="3320205" y="1473543"/>
            <a:ext cx="194240" cy="400110"/>
          </a:xfrm>
          <a:prstGeom prst="rect">
            <a:avLst/>
          </a:prstGeom>
          <a:noFill/>
        </p:spPr>
        <p:txBody>
          <a:bodyPr wrap="square">
            <a:spAutoFit/>
          </a:bodyPr>
          <a:lstStyle/>
          <a:p>
            <a:r>
              <a:rPr lang="en-US" altLang="ja-JP" sz="2000" dirty="0"/>
              <a:t>d</a:t>
            </a:r>
            <a:endParaRPr lang="ja-JP" altLang="en-US" sz="2000" dirty="0"/>
          </a:p>
        </p:txBody>
      </p:sp>
      <p:sp>
        <p:nvSpPr>
          <p:cNvPr id="18" name="テキスト ボックス 17">
            <a:extLst>
              <a:ext uri="{FF2B5EF4-FFF2-40B4-BE49-F238E27FC236}">
                <a16:creationId xmlns:a16="http://schemas.microsoft.com/office/drawing/2014/main" id="{7ABDF170-4467-2DDD-F540-1FE9DE1E3839}"/>
              </a:ext>
            </a:extLst>
          </p:cNvPr>
          <p:cNvSpPr txBox="1"/>
          <p:nvPr/>
        </p:nvSpPr>
        <p:spPr>
          <a:xfrm>
            <a:off x="3842820" y="1457193"/>
            <a:ext cx="194240" cy="400110"/>
          </a:xfrm>
          <a:prstGeom prst="rect">
            <a:avLst/>
          </a:prstGeom>
          <a:noFill/>
        </p:spPr>
        <p:txBody>
          <a:bodyPr wrap="square">
            <a:spAutoFit/>
          </a:bodyPr>
          <a:lstStyle/>
          <a:p>
            <a:r>
              <a:rPr lang="en-US" altLang="ja-JP" sz="2000" dirty="0"/>
              <a:t>e</a:t>
            </a:r>
            <a:endParaRPr lang="ja-JP" altLang="en-US" sz="2000" dirty="0"/>
          </a:p>
        </p:txBody>
      </p:sp>
      <p:sp>
        <p:nvSpPr>
          <p:cNvPr id="19" name="矢印: 左右 18">
            <a:extLst>
              <a:ext uri="{FF2B5EF4-FFF2-40B4-BE49-F238E27FC236}">
                <a16:creationId xmlns:a16="http://schemas.microsoft.com/office/drawing/2014/main" id="{D07FE1DF-EC58-56B6-2D73-83AA96B3040D}"/>
              </a:ext>
            </a:extLst>
          </p:cNvPr>
          <p:cNvSpPr/>
          <p:nvPr/>
        </p:nvSpPr>
        <p:spPr>
          <a:xfrm>
            <a:off x="1733817" y="1886604"/>
            <a:ext cx="2426456" cy="281418"/>
          </a:xfrm>
          <a:prstGeom prst="leftRightArrow">
            <a:avLst/>
          </a:prstGeom>
          <a:gradFill>
            <a:gsLst>
              <a:gs pos="14000">
                <a:schemeClr val="accent1"/>
              </a:gs>
              <a:gs pos="80000">
                <a:srgbClr val="DB6413"/>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060FE3E-BAC8-52DC-4445-A5CDD321E230}"/>
              </a:ext>
            </a:extLst>
          </p:cNvPr>
          <p:cNvSpPr txBox="1"/>
          <p:nvPr/>
        </p:nvSpPr>
        <p:spPr>
          <a:xfrm>
            <a:off x="635749" y="1767912"/>
            <a:ext cx="1132617" cy="400110"/>
          </a:xfrm>
          <a:prstGeom prst="rect">
            <a:avLst/>
          </a:prstGeom>
          <a:noFill/>
        </p:spPr>
        <p:txBody>
          <a:bodyPr wrap="square">
            <a:spAutoFit/>
          </a:bodyPr>
          <a:lstStyle/>
          <a:p>
            <a:r>
              <a:rPr lang="en-US" altLang="ja-JP" sz="2000" dirty="0"/>
              <a:t>Sound</a:t>
            </a:r>
            <a:endParaRPr lang="ja-JP" altLang="en-US" sz="2000" dirty="0"/>
          </a:p>
        </p:txBody>
      </p:sp>
      <p:sp>
        <p:nvSpPr>
          <p:cNvPr id="21" name="テキスト ボックス 20">
            <a:extLst>
              <a:ext uri="{FF2B5EF4-FFF2-40B4-BE49-F238E27FC236}">
                <a16:creationId xmlns:a16="http://schemas.microsoft.com/office/drawing/2014/main" id="{AA0DE8BE-125E-B44C-F6DC-6EF79D930EA2}"/>
              </a:ext>
            </a:extLst>
          </p:cNvPr>
          <p:cNvSpPr txBox="1"/>
          <p:nvPr/>
        </p:nvSpPr>
        <p:spPr>
          <a:xfrm>
            <a:off x="4286636" y="1767912"/>
            <a:ext cx="1389240" cy="400110"/>
          </a:xfrm>
          <a:prstGeom prst="rect">
            <a:avLst/>
          </a:prstGeom>
          <a:noFill/>
        </p:spPr>
        <p:txBody>
          <a:bodyPr wrap="square">
            <a:spAutoFit/>
          </a:bodyPr>
          <a:lstStyle/>
          <a:p>
            <a:r>
              <a:rPr lang="en-US" altLang="ja-JP" sz="2000" dirty="0"/>
              <a:t>Damaged</a:t>
            </a:r>
            <a:endParaRPr lang="ja-JP" altLang="en-US" sz="2000" dirty="0"/>
          </a:p>
        </p:txBody>
      </p:sp>
      <p:graphicFrame>
        <p:nvGraphicFramePr>
          <p:cNvPr id="9" name="表 8">
            <a:extLst>
              <a:ext uri="{FF2B5EF4-FFF2-40B4-BE49-F238E27FC236}">
                <a16:creationId xmlns:a16="http://schemas.microsoft.com/office/drawing/2014/main" id="{7D1179FA-CB91-C9D4-4EC8-5DDFBBF28E25}"/>
              </a:ext>
            </a:extLst>
          </p:cNvPr>
          <p:cNvGraphicFramePr>
            <a:graphicFrameLocks noGrp="1"/>
          </p:cNvGraphicFramePr>
          <p:nvPr>
            <p:extLst>
              <p:ext uri="{D42A27DB-BD31-4B8C-83A1-F6EECF244321}">
                <p14:modId xmlns:p14="http://schemas.microsoft.com/office/powerpoint/2010/main" val="3799098826"/>
              </p:ext>
            </p:extLst>
          </p:nvPr>
        </p:nvGraphicFramePr>
        <p:xfrm>
          <a:off x="509099" y="2576996"/>
          <a:ext cx="10988908" cy="1706880"/>
        </p:xfrm>
        <a:graphic>
          <a:graphicData uri="http://schemas.openxmlformats.org/drawingml/2006/table">
            <a:tbl>
              <a:tblPr firstRow="1" bandRow="1">
                <a:tableStyleId>{5C22544A-7EE6-4342-B048-85BDC9FD1C3A}</a:tableStyleId>
              </a:tblPr>
              <a:tblGrid>
                <a:gridCol w="2747227">
                  <a:extLst>
                    <a:ext uri="{9D8B030D-6E8A-4147-A177-3AD203B41FA5}">
                      <a16:colId xmlns:a16="http://schemas.microsoft.com/office/drawing/2014/main" val="4118705292"/>
                    </a:ext>
                  </a:extLst>
                </a:gridCol>
                <a:gridCol w="2747227">
                  <a:extLst>
                    <a:ext uri="{9D8B030D-6E8A-4147-A177-3AD203B41FA5}">
                      <a16:colId xmlns:a16="http://schemas.microsoft.com/office/drawing/2014/main" val="168154656"/>
                    </a:ext>
                  </a:extLst>
                </a:gridCol>
                <a:gridCol w="2747227">
                  <a:extLst>
                    <a:ext uri="{9D8B030D-6E8A-4147-A177-3AD203B41FA5}">
                      <a16:colId xmlns:a16="http://schemas.microsoft.com/office/drawing/2014/main" val="3203157461"/>
                    </a:ext>
                  </a:extLst>
                </a:gridCol>
                <a:gridCol w="2747227">
                  <a:extLst>
                    <a:ext uri="{9D8B030D-6E8A-4147-A177-3AD203B41FA5}">
                      <a16:colId xmlns:a16="http://schemas.microsoft.com/office/drawing/2014/main" val="1192049620"/>
                    </a:ext>
                  </a:extLst>
                </a:gridCol>
              </a:tblGrid>
              <a:tr h="316586">
                <a:tc>
                  <a:txBody>
                    <a:bodyPr/>
                    <a:lstStyle/>
                    <a:p>
                      <a:r>
                        <a:rPr kumimoji="1" lang="en-US" altLang="ja-JP" sz="2200" b="0" dirty="0">
                          <a:solidFill>
                            <a:schemeClr val="bg1"/>
                          </a:solidFill>
                        </a:rPr>
                        <a:t>Ground Truth</a:t>
                      </a:r>
                      <a:endParaRPr kumimoji="1" lang="ja-JP" altLang="en-US" sz="2200" b="0" dirty="0">
                        <a:solidFill>
                          <a:schemeClr val="bg1"/>
                        </a:solidFill>
                      </a:endParaRPr>
                    </a:p>
                  </a:txBody>
                  <a:tcPr/>
                </a:tc>
                <a:tc>
                  <a:txBody>
                    <a:bodyPr/>
                    <a:lstStyle/>
                    <a:p>
                      <a:r>
                        <a:rPr kumimoji="1" lang="en-US" altLang="ja-JP" sz="2200" b="0" dirty="0">
                          <a:solidFill>
                            <a:schemeClr val="bg1"/>
                          </a:solidFill>
                        </a:rPr>
                        <a:t>Prediction</a:t>
                      </a:r>
                      <a:endParaRPr kumimoji="1" lang="ja-JP" altLang="en-US" sz="2200" b="0" dirty="0">
                        <a:solidFill>
                          <a:schemeClr val="bg1"/>
                        </a:solidFill>
                      </a:endParaRPr>
                    </a:p>
                  </a:txBody>
                  <a:tcPr/>
                </a:tc>
                <a:tc>
                  <a:txBody>
                    <a:bodyPr/>
                    <a:lstStyle/>
                    <a:p>
                      <a:r>
                        <a:rPr kumimoji="1" lang="en-US" altLang="ja-JP" sz="2200" b="0" dirty="0">
                          <a:solidFill>
                            <a:schemeClr val="bg1"/>
                          </a:solidFill>
                        </a:rPr>
                        <a:t>Classification Loss</a:t>
                      </a:r>
                      <a:endParaRPr kumimoji="1" lang="ja-JP" altLang="en-US" sz="2200" b="0" dirty="0">
                        <a:solidFill>
                          <a:schemeClr val="bg1"/>
                        </a:solidFill>
                      </a:endParaRPr>
                    </a:p>
                  </a:txBody>
                  <a:tcPr/>
                </a:tc>
                <a:tc>
                  <a:txBody>
                    <a:bodyPr/>
                    <a:lstStyle/>
                    <a:p>
                      <a:r>
                        <a:rPr kumimoji="1" lang="en-US" altLang="ja-JP" sz="2200" b="0" dirty="0">
                          <a:solidFill>
                            <a:schemeClr val="bg1"/>
                          </a:solidFill>
                        </a:rPr>
                        <a:t>Ordinal Loss</a:t>
                      </a:r>
                      <a:endParaRPr kumimoji="1" lang="ja-JP" altLang="en-US" sz="2200" b="0" dirty="0">
                        <a:solidFill>
                          <a:schemeClr val="bg1"/>
                        </a:solidFill>
                      </a:endParaRPr>
                    </a:p>
                  </a:txBody>
                  <a:tcPr/>
                </a:tc>
                <a:extLst>
                  <a:ext uri="{0D108BD9-81ED-4DB2-BD59-A6C34878D82A}">
                    <a16:rowId xmlns:a16="http://schemas.microsoft.com/office/drawing/2014/main" val="3234405844"/>
                  </a:ext>
                </a:extLst>
              </a:tr>
              <a:tr h="316586">
                <a:tc>
                  <a:txBody>
                    <a:bodyPr/>
                    <a:lstStyle/>
                    <a:p>
                      <a:r>
                        <a:rPr kumimoji="1" lang="en-US" altLang="ja-JP" sz="2200" b="0" dirty="0">
                          <a:solidFill>
                            <a:schemeClr val="tx1"/>
                          </a:solidFill>
                        </a:rPr>
                        <a:t>a</a:t>
                      </a:r>
                      <a:endParaRPr kumimoji="1" lang="ja-JP" altLang="en-US" sz="2200" b="0" dirty="0">
                        <a:solidFill>
                          <a:schemeClr val="tx1"/>
                        </a:solidFill>
                      </a:endParaRPr>
                    </a:p>
                  </a:txBody>
                  <a:tcPr/>
                </a:tc>
                <a:tc>
                  <a:txBody>
                    <a:bodyPr/>
                    <a:lstStyle/>
                    <a:p>
                      <a:r>
                        <a:rPr kumimoji="1" lang="en-US" altLang="ja-JP" sz="2200" b="0" dirty="0">
                          <a:solidFill>
                            <a:schemeClr val="tx1"/>
                          </a:solidFill>
                        </a:rPr>
                        <a:t>a</a:t>
                      </a:r>
                      <a:endParaRPr kumimoji="1" lang="ja-JP" altLang="en-US" sz="2200" b="0" dirty="0">
                        <a:solidFill>
                          <a:schemeClr val="tx1"/>
                        </a:solidFill>
                      </a:endParaRPr>
                    </a:p>
                  </a:txBody>
                  <a:tcPr/>
                </a:tc>
                <a:tc>
                  <a:txBody>
                    <a:bodyPr/>
                    <a:lstStyle/>
                    <a:p>
                      <a:r>
                        <a:rPr kumimoji="1" lang="en-US" altLang="ja-JP" sz="2200" b="0" dirty="0">
                          <a:solidFill>
                            <a:schemeClr val="tx1"/>
                          </a:solidFill>
                        </a:rPr>
                        <a:t>0</a:t>
                      </a:r>
                      <a:endParaRPr kumimoji="1" lang="ja-JP" altLang="en-US" sz="2200" b="0" dirty="0">
                        <a:solidFill>
                          <a:schemeClr val="tx1"/>
                        </a:solidFill>
                      </a:endParaRPr>
                    </a:p>
                  </a:txBody>
                  <a:tcPr/>
                </a:tc>
                <a:tc>
                  <a:txBody>
                    <a:bodyPr/>
                    <a:lstStyle/>
                    <a:p>
                      <a:r>
                        <a:rPr kumimoji="1" lang="en-US" altLang="ja-JP" sz="2200" b="0" dirty="0">
                          <a:solidFill>
                            <a:schemeClr val="tx1"/>
                          </a:solidFill>
                        </a:rPr>
                        <a:t>0</a:t>
                      </a:r>
                      <a:endParaRPr kumimoji="1" lang="ja-JP" altLang="en-US" sz="2200" b="0" dirty="0">
                        <a:solidFill>
                          <a:schemeClr val="tx1"/>
                        </a:solidFill>
                      </a:endParaRPr>
                    </a:p>
                  </a:txBody>
                  <a:tcPr/>
                </a:tc>
                <a:extLst>
                  <a:ext uri="{0D108BD9-81ED-4DB2-BD59-A6C34878D82A}">
                    <a16:rowId xmlns:a16="http://schemas.microsoft.com/office/drawing/2014/main" val="4177611076"/>
                  </a:ext>
                </a:extLst>
              </a:tr>
              <a:tr h="316586">
                <a:tc>
                  <a:txBody>
                    <a:bodyPr/>
                    <a:lstStyle/>
                    <a:p>
                      <a:r>
                        <a:rPr kumimoji="1" lang="en-US" altLang="ja-JP" sz="2200" b="0" dirty="0">
                          <a:solidFill>
                            <a:schemeClr val="tx1"/>
                          </a:solidFill>
                        </a:rPr>
                        <a:t>a</a:t>
                      </a:r>
                      <a:endParaRPr kumimoji="1" lang="ja-JP" altLang="en-US" sz="2200" b="0" dirty="0">
                        <a:solidFill>
                          <a:schemeClr val="tx1"/>
                        </a:solidFill>
                      </a:endParaRPr>
                    </a:p>
                  </a:txBody>
                  <a:tcPr/>
                </a:tc>
                <a:tc>
                  <a:txBody>
                    <a:bodyPr/>
                    <a:lstStyle/>
                    <a:p>
                      <a:r>
                        <a:rPr kumimoji="1" lang="en-US" altLang="ja-JP" sz="2200" b="0" dirty="0">
                          <a:solidFill>
                            <a:schemeClr val="tx1"/>
                          </a:solidFill>
                        </a:rPr>
                        <a:t>b</a:t>
                      </a:r>
                      <a:endParaRPr kumimoji="1" lang="ja-JP" altLang="en-US" sz="2200" b="0" dirty="0">
                        <a:solidFill>
                          <a:schemeClr val="tx1"/>
                        </a:solidFill>
                      </a:endParaRPr>
                    </a:p>
                  </a:txBody>
                  <a:tcPr/>
                </a:tc>
                <a:tc>
                  <a:txBody>
                    <a:bodyPr/>
                    <a:lstStyle/>
                    <a:p>
                      <a:r>
                        <a:rPr kumimoji="1" lang="en-US" altLang="ja-JP" sz="2200" b="0" dirty="0">
                          <a:solidFill>
                            <a:schemeClr val="tx1"/>
                          </a:solidFill>
                        </a:rPr>
                        <a:t>0.5</a:t>
                      </a:r>
                      <a:endParaRPr kumimoji="1" lang="ja-JP" altLang="en-US" sz="2200" b="0" dirty="0">
                        <a:solidFill>
                          <a:schemeClr val="tx1"/>
                        </a:solidFill>
                      </a:endParaRPr>
                    </a:p>
                  </a:txBody>
                  <a:tcPr/>
                </a:tc>
                <a:tc>
                  <a:txBody>
                    <a:bodyPr/>
                    <a:lstStyle/>
                    <a:p>
                      <a:r>
                        <a:rPr kumimoji="1" lang="en-US" altLang="ja-JP" sz="2200" b="0" dirty="0">
                          <a:solidFill>
                            <a:schemeClr val="tx1"/>
                          </a:solidFill>
                        </a:rPr>
                        <a:t>0.1</a:t>
                      </a:r>
                      <a:endParaRPr kumimoji="1" lang="ja-JP" altLang="en-US" sz="2200" b="0" dirty="0">
                        <a:solidFill>
                          <a:schemeClr val="tx1"/>
                        </a:solidFill>
                      </a:endParaRPr>
                    </a:p>
                  </a:txBody>
                  <a:tcPr/>
                </a:tc>
                <a:extLst>
                  <a:ext uri="{0D108BD9-81ED-4DB2-BD59-A6C34878D82A}">
                    <a16:rowId xmlns:a16="http://schemas.microsoft.com/office/drawing/2014/main" val="2574360499"/>
                  </a:ext>
                </a:extLst>
              </a:tr>
              <a:tr h="316586">
                <a:tc>
                  <a:txBody>
                    <a:bodyPr/>
                    <a:lstStyle/>
                    <a:p>
                      <a:r>
                        <a:rPr kumimoji="1" lang="en-US" altLang="ja-JP" sz="2200" b="0" dirty="0">
                          <a:solidFill>
                            <a:schemeClr val="tx1"/>
                          </a:solidFill>
                        </a:rPr>
                        <a:t>a</a:t>
                      </a:r>
                      <a:endParaRPr kumimoji="1" lang="ja-JP" altLang="en-US" sz="2200" b="0" dirty="0">
                        <a:solidFill>
                          <a:schemeClr val="tx1"/>
                        </a:solidFill>
                      </a:endParaRPr>
                    </a:p>
                  </a:txBody>
                  <a:tcPr/>
                </a:tc>
                <a:tc>
                  <a:txBody>
                    <a:bodyPr/>
                    <a:lstStyle/>
                    <a:p>
                      <a:r>
                        <a:rPr kumimoji="1" lang="en-US" altLang="ja-JP" sz="2200" b="0" dirty="0">
                          <a:solidFill>
                            <a:schemeClr val="tx1"/>
                          </a:solidFill>
                        </a:rPr>
                        <a:t>e</a:t>
                      </a:r>
                      <a:endParaRPr kumimoji="1" lang="ja-JP" altLang="en-US" sz="2200" b="0" dirty="0">
                        <a:solidFill>
                          <a:schemeClr val="tx1"/>
                        </a:solidFill>
                      </a:endParaRPr>
                    </a:p>
                  </a:txBody>
                  <a:tcPr/>
                </a:tc>
                <a:tc>
                  <a:txBody>
                    <a:bodyPr/>
                    <a:lstStyle/>
                    <a:p>
                      <a:r>
                        <a:rPr kumimoji="1" lang="en-US" altLang="ja-JP" sz="2200" b="0" dirty="0">
                          <a:solidFill>
                            <a:schemeClr val="tx1"/>
                          </a:solidFill>
                        </a:rPr>
                        <a:t>0.5</a:t>
                      </a:r>
                      <a:endParaRPr kumimoji="1" lang="ja-JP" altLang="en-US" sz="2200" b="0" dirty="0">
                        <a:solidFill>
                          <a:schemeClr val="tx1"/>
                        </a:solidFill>
                      </a:endParaRPr>
                    </a:p>
                  </a:txBody>
                  <a:tcPr/>
                </a:tc>
                <a:tc>
                  <a:txBody>
                    <a:bodyPr/>
                    <a:lstStyle/>
                    <a:p>
                      <a:r>
                        <a:rPr kumimoji="1" lang="en-US" altLang="ja-JP" sz="2200" b="0" dirty="0">
                          <a:solidFill>
                            <a:schemeClr val="tx1"/>
                          </a:solidFill>
                        </a:rPr>
                        <a:t>0.5</a:t>
                      </a:r>
                      <a:endParaRPr kumimoji="1" lang="ja-JP" altLang="en-US" sz="2200" b="0" dirty="0">
                        <a:solidFill>
                          <a:schemeClr val="tx1"/>
                        </a:solidFill>
                      </a:endParaRPr>
                    </a:p>
                  </a:txBody>
                  <a:tcPr/>
                </a:tc>
                <a:extLst>
                  <a:ext uri="{0D108BD9-81ED-4DB2-BD59-A6C34878D82A}">
                    <a16:rowId xmlns:a16="http://schemas.microsoft.com/office/drawing/2014/main" val="1006786018"/>
                  </a:ext>
                </a:extLst>
              </a:tr>
            </a:tbl>
          </a:graphicData>
        </a:graphic>
      </p:graphicFrame>
      <p:sp>
        <p:nvSpPr>
          <p:cNvPr id="22" name="テキスト ボックス 21">
            <a:extLst>
              <a:ext uri="{FF2B5EF4-FFF2-40B4-BE49-F238E27FC236}">
                <a16:creationId xmlns:a16="http://schemas.microsoft.com/office/drawing/2014/main" id="{99AC7680-16D0-D62F-5BCB-3733667B0A43}"/>
              </a:ext>
            </a:extLst>
          </p:cNvPr>
          <p:cNvSpPr txBox="1"/>
          <p:nvPr/>
        </p:nvSpPr>
        <p:spPr>
          <a:xfrm>
            <a:off x="240216" y="904519"/>
            <a:ext cx="11711567" cy="461665"/>
          </a:xfrm>
          <a:prstGeom prst="rect">
            <a:avLst/>
          </a:prstGeom>
          <a:noFill/>
        </p:spPr>
        <p:txBody>
          <a:bodyPr wrap="square">
            <a:spAutoFit/>
          </a:bodyPr>
          <a:lstStyle/>
          <a:p>
            <a:r>
              <a:rPr lang="en-GB" altLang="ja-JP" sz="2400" dirty="0"/>
              <a:t>Ordinal Regression </a:t>
            </a:r>
            <a:r>
              <a:rPr lang="en-US" altLang="ja-JP" sz="2400" dirty="0"/>
              <a:t>takes the order of classes (a–e) into account.</a:t>
            </a:r>
          </a:p>
        </p:txBody>
      </p:sp>
      <p:sp>
        <p:nvSpPr>
          <p:cNvPr id="10" name="吹き出し: 角を丸めた四角形 9">
            <a:extLst>
              <a:ext uri="{FF2B5EF4-FFF2-40B4-BE49-F238E27FC236}">
                <a16:creationId xmlns:a16="http://schemas.microsoft.com/office/drawing/2014/main" id="{CFCC5239-FC9F-0046-A29A-46C88A3C2FAA}"/>
              </a:ext>
            </a:extLst>
          </p:cNvPr>
          <p:cNvSpPr/>
          <p:nvPr/>
        </p:nvSpPr>
        <p:spPr>
          <a:xfrm>
            <a:off x="6249041" y="1411431"/>
            <a:ext cx="1871663" cy="907256"/>
          </a:xfrm>
          <a:prstGeom prst="wedgeRoundRectCallout">
            <a:avLst>
              <a:gd name="adj1" fmla="val -23117"/>
              <a:gd name="adj2" fmla="val 8147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Same value</a:t>
            </a:r>
            <a:endParaRPr kumimoji="1" lang="ja-JP" altLang="en-US" sz="2400" dirty="0" err="1">
              <a:solidFill>
                <a:sysClr val="windowText" lastClr="000000"/>
              </a:solidFill>
            </a:endParaRPr>
          </a:p>
        </p:txBody>
      </p:sp>
      <p:sp>
        <p:nvSpPr>
          <p:cNvPr id="11" name="吹き出し: 角を丸めた四角形 10">
            <a:extLst>
              <a:ext uri="{FF2B5EF4-FFF2-40B4-BE49-F238E27FC236}">
                <a16:creationId xmlns:a16="http://schemas.microsoft.com/office/drawing/2014/main" id="{0B697CAF-43C7-6DC7-7225-56983D850B43}"/>
              </a:ext>
            </a:extLst>
          </p:cNvPr>
          <p:cNvSpPr/>
          <p:nvPr/>
        </p:nvSpPr>
        <p:spPr>
          <a:xfrm>
            <a:off x="9233266" y="1433945"/>
            <a:ext cx="1871663" cy="907256"/>
          </a:xfrm>
          <a:prstGeom prst="wedgeRoundRectCallout">
            <a:avLst>
              <a:gd name="adj1" fmla="val -23117"/>
              <a:gd name="adj2" fmla="val 8147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Distance aware</a:t>
            </a:r>
            <a:endParaRPr kumimoji="1" lang="ja-JP" altLang="en-US" sz="2400" dirty="0" err="1">
              <a:solidFill>
                <a:sysClr val="windowText" lastClr="000000"/>
              </a:solidFill>
            </a:endParaRPr>
          </a:p>
        </p:txBody>
      </p:sp>
      <p:sp>
        <p:nvSpPr>
          <p:cNvPr id="25" name="テキスト ボックス 24">
            <a:extLst>
              <a:ext uri="{FF2B5EF4-FFF2-40B4-BE49-F238E27FC236}">
                <a16:creationId xmlns:a16="http://schemas.microsoft.com/office/drawing/2014/main" id="{2DA37E5B-AA0C-65AF-C487-E552D32EDDF1}"/>
              </a:ext>
            </a:extLst>
          </p:cNvPr>
          <p:cNvSpPr txBox="1"/>
          <p:nvPr/>
        </p:nvSpPr>
        <p:spPr>
          <a:xfrm>
            <a:off x="240216" y="4701680"/>
            <a:ext cx="1295813" cy="461665"/>
          </a:xfrm>
          <a:prstGeom prst="rect">
            <a:avLst/>
          </a:prstGeom>
          <a:noFill/>
        </p:spPr>
        <p:txBody>
          <a:bodyPr wrap="square">
            <a:spAutoFit/>
          </a:bodyPr>
          <a:lstStyle/>
          <a:p>
            <a:r>
              <a:rPr lang="en-US" altLang="ja-JP" sz="2400" b="1" dirty="0"/>
              <a:t>Result</a:t>
            </a:r>
          </a:p>
        </p:txBody>
      </p:sp>
    </p:spTree>
    <p:extLst>
      <p:ext uri="{BB962C8B-B14F-4D97-AF65-F5344CB8AC3E}">
        <p14:creationId xmlns:p14="http://schemas.microsoft.com/office/powerpoint/2010/main" val="302283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5E64614-E35A-026A-74A8-630529939448}"/>
              </a:ext>
            </a:extLst>
          </p:cNvPr>
          <p:cNvSpPr>
            <a:spLocks noGrp="1"/>
          </p:cNvSpPr>
          <p:nvPr>
            <p:ph idx="1"/>
          </p:nvPr>
        </p:nvSpPr>
        <p:spPr>
          <a:xfrm>
            <a:off x="522139" y="1142572"/>
            <a:ext cx="6870064" cy="2601655"/>
          </a:xfrm>
        </p:spPr>
        <p:txBody>
          <a:bodyPr/>
          <a:lstStyle/>
          <a:p>
            <a:r>
              <a:rPr kumimoji="1" lang="en-US" altLang="ja-JP" dirty="0"/>
              <a:t>Transformer-based deterioration prediction</a:t>
            </a:r>
          </a:p>
          <a:p>
            <a:r>
              <a:rPr lang="en-US" altLang="ja-JP" dirty="0"/>
              <a:t>Graph structures are not strictly required.</a:t>
            </a:r>
          </a:p>
          <a:p>
            <a:pPr lvl="1"/>
            <a:r>
              <a:rPr lang="en-US" altLang="ja-JP" sz="2200" dirty="0"/>
              <a:t>Further scaling up of the dataset</a:t>
            </a:r>
            <a:endParaRPr kumimoji="1" lang="en-US" altLang="ja-JP" dirty="0"/>
          </a:p>
          <a:p>
            <a:r>
              <a:rPr lang="en-US" altLang="ja-JP" dirty="0"/>
              <a:t>Refinements: </a:t>
            </a:r>
          </a:p>
          <a:p>
            <a:pPr lvl="1"/>
            <a:r>
              <a:rPr lang="en-US" altLang="ja-JP" dirty="0"/>
              <a:t>Positional Encoding, </a:t>
            </a:r>
          </a:p>
          <a:p>
            <a:pPr lvl="1"/>
            <a:r>
              <a:rPr lang="en-US" altLang="ja-JP" dirty="0"/>
              <a:t>Ordinal Regression</a:t>
            </a:r>
          </a:p>
          <a:p>
            <a:pPr marL="0" indent="0">
              <a:buNone/>
            </a:pPr>
            <a:endParaRPr lang="en-US" altLang="ja-JP" dirty="0"/>
          </a:p>
          <a:p>
            <a:endParaRPr lang="en-US" altLang="ja-JP" dirty="0"/>
          </a:p>
          <a:p>
            <a:pPr marL="0" indent="0">
              <a:buNone/>
            </a:pPr>
            <a:endParaRPr lang="en-US" altLang="ja-JP" dirty="0"/>
          </a:p>
          <a:p>
            <a:endParaRPr kumimoji="1" lang="ja-JP" altLang="en-US" dirty="0"/>
          </a:p>
        </p:txBody>
      </p:sp>
      <p:sp>
        <p:nvSpPr>
          <p:cNvPr id="3" name="スライド番号プレースホルダー 2">
            <a:extLst>
              <a:ext uri="{FF2B5EF4-FFF2-40B4-BE49-F238E27FC236}">
                <a16:creationId xmlns:a16="http://schemas.microsoft.com/office/drawing/2014/main" id="{23EA121A-45EB-07C9-1671-EF85D71CB248}"/>
              </a:ext>
            </a:extLst>
          </p:cNvPr>
          <p:cNvSpPr>
            <a:spLocks noGrp="1"/>
          </p:cNvSpPr>
          <p:nvPr>
            <p:ph type="sldNum" sz="quarter" idx="12"/>
          </p:nvPr>
        </p:nvSpPr>
        <p:spPr/>
        <p:txBody>
          <a:bodyPr/>
          <a:lstStyle/>
          <a:p>
            <a:fld id="{387E2AF4-6C87-4453-AFAD-5F114923A03B}" type="slidenum">
              <a:rPr kumimoji="1" lang="ja-JP" altLang="en-US" smtClean="0"/>
              <a:pPr/>
              <a:t>15</a:t>
            </a:fld>
            <a:endParaRPr kumimoji="1" lang="ja-JP" altLang="en-US" dirty="0"/>
          </a:p>
        </p:txBody>
      </p:sp>
      <p:sp>
        <p:nvSpPr>
          <p:cNvPr id="4" name="タイトル 3">
            <a:extLst>
              <a:ext uri="{FF2B5EF4-FFF2-40B4-BE49-F238E27FC236}">
                <a16:creationId xmlns:a16="http://schemas.microsoft.com/office/drawing/2014/main" id="{B10A3985-E9C4-821E-0671-596DA5B9DD67}"/>
              </a:ext>
            </a:extLst>
          </p:cNvPr>
          <p:cNvSpPr>
            <a:spLocks noGrp="1"/>
          </p:cNvSpPr>
          <p:nvPr>
            <p:ph type="title"/>
          </p:nvPr>
        </p:nvSpPr>
        <p:spPr/>
        <p:txBody>
          <a:bodyPr/>
          <a:lstStyle/>
          <a:p>
            <a:r>
              <a:rPr kumimoji="1" lang="en-US" altLang="ja-JP" dirty="0"/>
              <a:t>Summary</a:t>
            </a:r>
            <a:endParaRPr kumimoji="1" lang="ja-JP" altLang="en-US" dirty="0"/>
          </a:p>
        </p:txBody>
      </p:sp>
      <p:pic>
        <p:nvPicPr>
          <p:cNvPr id="6" name="図 5">
            <a:extLst>
              <a:ext uri="{FF2B5EF4-FFF2-40B4-BE49-F238E27FC236}">
                <a16:creationId xmlns:a16="http://schemas.microsoft.com/office/drawing/2014/main" id="{57014FF4-8D0E-55D8-2162-E7DF29D4AE32}"/>
              </a:ext>
            </a:extLst>
          </p:cNvPr>
          <p:cNvPicPr>
            <a:picLocks noChangeAspect="1"/>
          </p:cNvPicPr>
          <p:nvPr/>
        </p:nvPicPr>
        <p:blipFill>
          <a:blip r:embed="rId3"/>
          <a:srcRect l="50474" r="11477" b="22443"/>
          <a:stretch>
            <a:fillRect/>
          </a:stretch>
        </p:blipFill>
        <p:spPr>
          <a:xfrm>
            <a:off x="7489173" y="1348439"/>
            <a:ext cx="4702827" cy="5007971"/>
          </a:xfrm>
          <a:prstGeom prst="rect">
            <a:avLst/>
          </a:prstGeom>
        </p:spPr>
      </p:pic>
      <p:sp>
        <p:nvSpPr>
          <p:cNvPr id="7" name="吹き出し: 角を丸めた四角形 6">
            <a:extLst>
              <a:ext uri="{FF2B5EF4-FFF2-40B4-BE49-F238E27FC236}">
                <a16:creationId xmlns:a16="http://schemas.microsoft.com/office/drawing/2014/main" id="{EE07D1A8-1B99-95E1-CCF2-23E9E4028F38}"/>
              </a:ext>
            </a:extLst>
          </p:cNvPr>
          <p:cNvSpPr/>
          <p:nvPr/>
        </p:nvSpPr>
        <p:spPr>
          <a:xfrm>
            <a:off x="4437247" y="5361272"/>
            <a:ext cx="2473756" cy="995138"/>
          </a:xfrm>
          <a:prstGeom prst="wedgeRoundRectCallout">
            <a:avLst>
              <a:gd name="adj1" fmla="val 105067"/>
              <a:gd name="adj2" fmla="val 7368"/>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XY coordinate</a:t>
            </a:r>
            <a:endParaRPr kumimoji="1" lang="ja-JP" altLang="en-US" sz="2400" dirty="0" err="1">
              <a:solidFill>
                <a:schemeClr val="tx1"/>
              </a:solidFill>
            </a:endParaRPr>
          </a:p>
        </p:txBody>
      </p:sp>
      <p:sp>
        <p:nvSpPr>
          <p:cNvPr id="8" name="吹き出し: 角を丸めた四角形 7">
            <a:extLst>
              <a:ext uri="{FF2B5EF4-FFF2-40B4-BE49-F238E27FC236}">
                <a16:creationId xmlns:a16="http://schemas.microsoft.com/office/drawing/2014/main" id="{150D211C-4950-1568-7316-1876502ED612}"/>
              </a:ext>
            </a:extLst>
          </p:cNvPr>
          <p:cNvSpPr/>
          <p:nvPr/>
        </p:nvSpPr>
        <p:spPr>
          <a:xfrm>
            <a:off x="4437247" y="4055180"/>
            <a:ext cx="2473756" cy="995138"/>
          </a:xfrm>
          <a:prstGeom prst="wedgeRoundRectCallout">
            <a:avLst>
              <a:gd name="adj1" fmla="val 102732"/>
              <a:gd name="adj2" fmla="val 7410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Multiple-time</a:t>
            </a:r>
          </a:p>
          <a:p>
            <a:pPr algn="ctr"/>
            <a:r>
              <a:rPr kumimoji="1" lang="en-US" altLang="ja-JP" sz="2400" dirty="0">
                <a:solidFill>
                  <a:schemeClr val="tx1"/>
                </a:solidFill>
              </a:rPr>
              <a:t>Positional E.</a:t>
            </a:r>
            <a:endParaRPr kumimoji="1" lang="ja-JP" altLang="en-US" sz="2400" dirty="0" err="1">
              <a:solidFill>
                <a:schemeClr val="tx1"/>
              </a:solidFill>
            </a:endParaRPr>
          </a:p>
        </p:txBody>
      </p:sp>
      <p:sp>
        <p:nvSpPr>
          <p:cNvPr id="9" name="吹き出し: 角を丸めた四角形 8">
            <a:extLst>
              <a:ext uri="{FF2B5EF4-FFF2-40B4-BE49-F238E27FC236}">
                <a16:creationId xmlns:a16="http://schemas.microsoft.com/office/drawing/2014/main" id="{78AAFDFE-F856-652F-80EC-84BFAAFA3A27}"/>
              </a:ext>
            </a:extLst>
          </p:cNvPr>
          <p:cNvSpPr/>
          <p:nvPr/>
        </p:nvSpPr>
        <p:spPr>
          <a:xfrm>
            <a:off x="4437247" y="2749089"/>
            <a:ext cx="2473756" cy="995138"/>
          </a:xfrm>
          <a:prstGeom prst="wedgeRoundRectCallout">
            <a:avLst>
              <a:gd name="adj1" fmla="val 97285"/>
              <a:gd name="adj2" fmla="val -106765"/>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Ordinal Regression</a:t>
            </a:r>
            <a:endParaRPr kumimoji="1" lang="ja-JP" altLang="en-US" sz="2400" dirty="0" err="1">
              <a:solidFill>
                <a:schemeClr val="tx1"/>
              </a:solidFill>
            </a:endParaRPr>
          </a:p>
        </p:txBody>
      </p:sp>
    </p:spTree>
    <p:extLst>
      <p:ext uri="{BB962C8B-B14F-4D97-AF65-F5344CB8AC3E}">
        <p14:creationId xmlns:p14="http://schemas.microsoft.com/office/powerpoint/2010/main" val="68267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17B76DC-D2F1-AF18-D7F5-7E510A708C3D}"/>
              </a:ext>
            </a:extLst>
          </p:cNvPr>
          <p:cNvSpPr>
            <a:spLocks noGrp="1"/>
          </p:cNvSpPr>
          <p:nvPr>
            <p:ph idx="1"/>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96C17EA1-F8CD-C0AA-2673-7C5D9E999444}"/>
              </a:ext>
            </a:extLst>
          </p:cNvPr>
          <p:cNvSpPr>
            <a:spLocks noGrp="1"/>
          </p:cNvSpPr>
          <p:nvPr>
            <p:ph type="sldNum" sz="quarter" idx="12"/>
          </p:nvPr>
        </p:nvSpPr>
        <p:spPr/>
        <p:txBody>
          <a:bodyPr/>
          <a:lstStyle/>
          <a:p>
            <a:fld id="{387E2AF4-6C87-4453-AFAD-5F114923A03B}" type="slidenum">
              <a:rPr kumimoji="1" lang="ja-JP" altLang="en-US" smtClean="0"/>
              <a:pPr/>
              <a:t>16</a:t>
            </a:fld>
            <a:endParaRPr kumimoji="1" lang="ja-JP" altLang="en-US" dirty="0"/>
          </a:p>
        </p:txBody>
      </p:sp>
      <p:sp>
        <p:nvSpPr>
          <p:cNvPr id="4" name="タイトル 3">
            <a:extLst>
              <a:ext uri="{FF2B5EF4-FFF2-40B4-BE49-F238E27FC236}">
                <a16:creationId xmlns:a16="http://schemas.microsoft.com/office/drawing/2014/main" id="{E638AF9D-EAB1-13A9-470F-1AE4318B6AF6}"/>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408749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2D7E364-A356-61E4-63F0-3FE2AFF4240A}"/>
              </a:ext>
            </a:extLst>
          </p:cNvPr>
          <p:cNvSpPr>
            <a:spLocks noGrp="1"/>
          </p:cNvSpPr>
          <p:nvPr>
            <p:ph idx="1"/>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F170055C-299D-72D9-23F1-49C9B90AF83A}"/>
              </a:ext>
            </a:extLst>
          </p:cNvPr>
          <p:cNvSpPr>
            <a:spLocks noGrp="1"/>
          </p:cNvSpPr>
          <p:nvPr>
            <p:ph type="sldNum" sz="quarter" idx="12"/>
          </p:nvPr>
        </p:nvSpPr>
        <p:spPr/>
        <p:txBody>
          <a:bodyPr/>
          <a:lstStyle/>
          <a:p>
            <a:fld id="{387E2AF4-6C87-4453-AFAD-5F114923A03B}" type="slidenum">
              <a:rPr kumimoji="1" lang="ja-JP" altLang="en-US" smtClean="0"/>
              <a:pPr/>
              <a:t>17</a:t>
            </a:fld>
            <a:endParaRPr kumimoji="1" lang="ja-JP" altLang="en-US" dirty="0"/>
          </a:p>
        </p:txBody>
      </p:sp>
      <p:sp>
        <p:nvSpPr>
          <p:cNvPr id="4" name="タイトル 3">
            <a:extLst>
              <a:ext uri="{FF2B5EF4-FFF2-40B4-BE49-F238E27FC236}">
                <a16:creationId xmlns:a16="http://schemas.microsoft.com/office/drawing/2014/main" id="{38DB4B82-7A58-D4AA-43C5-E30F1992E105}"/>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95477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5CF9FAF-2466-1D50-BC66-1CDC333B3421}"/>
              </a:ext>
            </a:extLst>
          </p:cNvPr>
          <p:cNvSpPr>
            <a:spLocks noGrp="1"/>
          </p:cNvSpPr>
          <p:nvPr>
            <p:ph idx="1"/>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BB4ADFB1-5B6B-B078-8F44-3206B581E915}"/>
              </a:ext>
            </a:extLst>
          </p:cNvPr>
          <p:cNvSpPr>
            <a:spLocks noGrp="1"/>
          </p:cNvSpPr>
          <p:nvPr>
            <p:ph type="sldNum" sz="quarter" idx="12"/>
          </p:nvPr>
        </p:nvSpPr>
        <p:spPr/>
        <p:txBody>
          <a:bodyPr/>
          <a:lstStyle/>
          <a:p>
            <a:fld id="{387E2AF4-6C87-4453-AFAD-5F114923A03B}" type="slidenum">
              <a:rPr kumimoji="1" lang="ja-JP" altLang="en-US" smtClean="0"/>
              <a:pPr/>
              <a:t>18</a:t>
            </a:fld>
            <a:endParaRPr kumimoji="1" lang="ja-JP" altLang="en-US" dirty="0"/>
          </a:p>
        </p:txBody>
      </p:sp>
      <p:sp>
        <p:nvSpPr>
          <p:cNvPr id="4" name="タイトル 3">
            <a:extLst>
              <a:ext uri="{FF2B5EF4-FFF2-40B4-BE49-F238E27FC236}">
                <a16:creationId xmlns:a16="http://schemas.microsoft.com/office/drawing/2014/main" id="{F22AA097-692A-C49F-8B1B-E7ECE112CED3}"/>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77869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四角形: 角を丸くする 59">
            <a:extLst>
              <a:ext uri="{FF2B5EF4-FFF2-40B4-BE49-F238E27FC236}">
                <a16:creationId xmlns:a16="http://schemas.microsoft.com/office/drawing/2014/main" id="{5DC9271D-AC8E-3CA6-F706-074A1C57565C}"/>
              </a:ext>
            </a:extLst>
          </p:cNvPr>
          <p:cNvSpPr/>
          <p:nvPr/>
        </p:nvSpPr>
        <p:spPr>
          <a:xfrm>
            <a:off x="1521785" y="5377636"/>
            <a:ext cx="9062765" cy="1251589"/>
          </a:xfrm>
          <a:custGeom>
            <a:avLst/>
            <a:gdLst>
              <a:gd name="connsiteX0" fmla="*/ 0 w 9062765"/>
              <a:gd name="connsiteY0" fmla="*/ 208602 h 1251589"/>
              <a:gd name="connsiteX1" fmla="*/ 208602 w 9062765"/>
              <a:gd name="connsiteY1" fmla="*/ 0 h 1251589"/>
              <a:gd name="connsiteX2" fmla="*/ 784973 w 9062765"/>
              <a:gd name="connsiteY2" fmla="*/ 0 h 1251589"/>
              <a:gd name="connsiteX3" fmla="*/ 1447799 w 9062765"/>
              <a:gd name="connsiteY3" fmla="*/ 0 h 1251589"/>
              <a:gd name="connsiteX4" fmla="*/ 2110625 w 9062765"/>
              <a:gd name="connsiteY4" fmla="*/ 0 h 1251589"/>
              <a:gd name="connsiteX5" fmla="*/ 2514085 w 9062765"/>
              <a:gd name="connsiteY5" fmla="*/ 0 h 1251589"/>
              <a:gd name="connsiteX6" fmla="*/ 3004000 w 9062765"/>
              <a:gd name="connsiteY6" fmla="*/ 0 h 1251589"/>
              <a:gd name="connsiteX7" fmla="*/ 3407460 w 9062765"/>
              <a:gd name="connsiteY7" fmla="*/ 0 h 1251589"/>
              <a:gd name="connsiteX8" fmla="*/ 4070286 w 9062765"/>
              <a:gd name="connsiteY8" fmla="*/ 0 h 1251589"/>
              <a:gd name="connsiteX9" fmla="*/ 4473745 w 9062765"/>
              <a:gd name="connsiteY9" fmla="*/ 0 h 1251589"/>
              <a:gd name="connsiteX10" fmla="*/ 4790749 w 9062765"/>
              <a:gd name="connsiteY10" fmla="*/ 0 h 1251589"/>
              <a:gd name="connsiteX11" fmla="*/ 5453576 w 9062765"/>
              <a:gd name="connsiteY11" fmla="*/ 0 h 1251589"/>
              <a:gd name="connsiteX12" fmla="*/ 5943491 w 9062765"/>
              <a:gd name="connsiteY12" fmla="*/ 0 h 1251589"/>
              <a:gd name="connsiteX13" fmla="*/ 6606317 w 9062765"/>
              <a:gd name="connsiteY13" fmla="*/ 0 h 1251589"/>
              <a:gd name="connsiteX14" fmla="*/ 6923321 w 9062765"/>
              <a:gd name="connsiteY14" fmla="*/ 0 h 1251589"/>
              <a:gd name="connsiteX15" fmla="*/ 7586147 w 9062765"/>
              <a:gd name="connsiteY15" fmla="*/ 0 h 1251589"/>
              <a:gd name="connsiteX16" fmla="*/ 7989607 w 9062765"/>
              <a:gd name="connsiteY16" fmla="*/ 0 h 1251589"/>
              <a:gd name="connsiteX17" fmla="*/ 8854163 w 9062765"/>
              <a:gd name="connsiteY17" fmla="*/ 0 h 1251589"/>
              <a:gd name="connsiteX18" fmla="*/ 9062765 w 9062765"/>
              <a:gd name="connsiteY18" fmla="*/ 208602 h 1251589"/>
              <a:gd name="connsiteX19" fmla="*/ 9062765 w 9062765"/>
              <a:gd name="connsiteY19" fmla="*/ 625795 h 1251589"/>
              <a:gd name="connsiteX20" fmla="*/ 9062765 w 9062765"/>
              <a:gd name="connsiteY20" fmla="*/ 1042987 h 1251589"/>
              <a:gd name="connsiteX21" fmla="*/ 8854163 w 9062765"/>
              <a:gd name="connsiteY21" fmla="*/ 1251589 h 1251589"/>
              <a:gd name="connsiteX22" fmla="*/ 8364248 w 9062765"/>
              <a:gd name="connsiteY22" fmla="*/ 1251589 h 1251589"/>
              <a:gd name="connsiteX23" fmla="*/ 7614966 w 9062765"/>
              <a:gd name="connsiteY23" fmla="*/ 1251589 h 1251589"/>
              <a:gd name="connsiteX24" fmla="*/ 7297962 w 9062765"/>
              <a:gd name="connsiteY24" fmla="*/ 1251589 h 1251589"/>
              <a:gd name="connsiteX25" fmla="*/ 6894503 w 9062765"/>
              <a:gd name="connsiteY25" fmla="*/ 1251589 h 1251589"/>
              <a:gd name="connsiteX26" fmla="*/ 6318132 w 9062765"/>
              <a:gd name="connsiteY26" fmla="*/ 1251589 h 1251589"/>
              <a:gd name="connsiteX27" fmla="*/ 5914672 w 9062765"/>
              <a:gd name="connsiteY27" fmla="*/ 1251589 h 1251589"/>
              <a:gd name="connsiteX28" fmla="*/ 5251846 w 9062765"/>
              <a:gd name="connsiteY28" fmla="*/ 1251589 h 1251589"/>
              <a:gd name="connsiteX29" fmla="*/ 4589020 w 9062765"/>
              <a:gd name="connsiteY29" fmla="*/ 1251589 h 1251589"/>
              <a:gd name="connsiteX30" fmla="*/ 3839738 w 9062765"/>
              <a:gd name="connsiteY30" fmla="*/ 1251589 h 1251589"/>
              <a:gd name="connsiteX31" fmla="*/ 3522734 w 9062765"/>
              <a:gd name="connsiteY31" fmla="*/ 1251589 h 1251589"/>
              <a:gd name="connsiteX32" fmla="*/ 2946363 w 9062765"/>
              <a:gd name="connsiteY32" fmla="*/ 1251589 h 1251589"/>
              <a:gd name="connsiteX33" fmla="*/ 2456448 w 9062765"/>
              <a:gd name="connsiteY33" fmla="*/ 1251589 h 1251589"/>
              <a:gd name="connsiteX34" fmla="*/ 2052988 w 9062765"/>
              <a:gd name="connsiteY34" fmla="*/ 1251589 h 1251589"/>
              <a:gd name="connsiteX35" fmla="*/ 1735984 w 9062765"/>
              <a:gd name="connsiteY35" fmla="*/ 1251589 h 1251589"/>
              <a:gd name="connsiteX36" fmla="*/ 1332525 w 9062765"/>
              <a:gd name="connsiteY36" fmla="*/ 1251589 h 1251589"/>
              <a:gd name="connsiteX37" fmla="*/ 208602 w 9062765"/>
              <a:gd name="connsiteY37" fmla="*/ 1251589 h 1251589"/>
              <a:gd name="connsiteX38" fmla="*/ 0 w 9062765"/>
              <a:gd name="connsiteY38" fmla="*/ 1042987 h 1251589"/>
              <a:gd name="connsiteX39" fmla="*/ 0 w 9062765"/>
              <a:gd name="connsiteY39" fmla="*/ 625795 h 1251589"/>
              <a:gd name="connsiteX40" fmla="*/ 0 w 9062765"/>
              <a:gd name="connsiteY40" fmla="*/ 208602 h 125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062765" h="1251589" extrusionOk="0">
                <a:moveTo>
                  <a:pt x="0" y="208602"/>
                </a:moveTo>
                <a:cubicBezTo>
                  <a:pt x="-2696" y="96467"/>
                  <a:pt x="98573" y="20624"/>
                  <a:pt x="208602" y="0"/>
                </a:cubicBezTo>
                <a:cubicBezTo>
                  <a:pt x="468042" y="-64396"/>
                  <a:pt x="648918" y="38247"/>
                  <a:pt x="784973" y="0"/>
                </a:cubicBezTo>
                <a:cubicBezTo>
                  <a:pt x="921028" y="-38247"/>
                  <a:pt x="1228472" y="19489"/>
                  <a:pt x="1447799" y="0"/>
                </a:cubicBezTo>
                <a:cubicBezTo>
                  <a:pt x="1667126" y="-19489"/>
                  <a:pt x="1882538" y="24291"/>
                  <a:pt x="2110625" y="0"/>
                </a:cubicBezTo>
                <a:cubicBezTo>
                  <a:pt x="2338712" y="-24291"/>
                  <a:pt x="2396982" y="47279"/>
                  <a:pt x="2514085" y="0"/>
                </a:cubicBezTo>
                <a:cubicBezTo>
                  <a:pt x="2631188" y="-47279"/>
                  <a:pt x="2810703" y="9146"/>
                  <a:pt x="3004000" y="0"/>
                </a:cubicBezTo>
                <a:cubicBezTo>
                  <a:pt x="3197297" y="-9146"/>
                  <a:pt x="3306912" y="19832"/>
                  <a:pt x="3407460" y="0"/>
                </a:cubicBezTo>
                <a:cubicBezTo>
                  <a:pt x="3508008" y="-19832"/>
                  <a:pt x="3888418" y="2522"/>
                  <a:pt x="4070286" y="0"/>
                </a:cubicBezTo>
                <a:cubicBezTo>
                  <a:pt x="4252154" y="-2522"/>
                  <a:pt x="4349095" y="30284"/>
                  <a:pt x="4473745" y="0"/>
                </a:cubicBezTo>
                <a:cubicBezTo>
                  <a:pt x="4598395" y="-30284"/>
                  <a:pt x="4642538" y="4165"/>
                  <a:pt x="4790749" y="0"/>
                </a:cubicBezTo>
                <a:cubicBezTo>
                  <a:pt x="4938960" y="-4165"/>
                  <a:pt x="5218647" y="75697"/>
                  <a:pt x="5453576" y="0"/>
                </a:cubicBezTo>
                <a:cubicBezTo>
                  <a:pt x="5688505" y="-75697"/>
                  <a:pt x="5781602" y="16357"/>
                  <a:pt x="5943491" y="0"/>
                </a:cubicBezTo>
                <a:cubicBezTo>
                  <a:pt x="6105380" y="-16357"/>
                  <a:pt x="6428245" y="25355"/>
                  <a:pt x="6606317" y="0"/>
                </a:cubicBezTo>
                <a:cubicBezTo>
                  <a:pt x="6784389" y="-25355"/>
                  <a:pt x="6840346" y="8520"/>
                  <a:pt x="6923321" y="0"/>
                </a:cubicBezTo>
                <a:cubicBezTo>
                  <a:pt x="7006296" y="-8520"/>
                  <a:pt x="7362133" y="24648"/>
                  <a:pt x="7586147" y="0"/>
                </a:cubicBezTo>
                <a:cubicBezTo>
                  <a:pt x="7810161" y="-24648"/>
                  <a:pt x="7794835" y="1046"/>
                  <a:pt x="7989607" y="0"/>
                </a:cubicBezTo>
                <a:cubicBezTo>
                  <a:pt x="8184379" y="-1046"/>
                  <a:pt x="8434176" y="96327"/>
                  <a:pt x="8854163" y="0"/>
                </a:cubicBezTo>
                <a:cubicBezTo>
                  <a:pt x="8955928" y="7694"/>
                  <a:pt x="9082776" y="90628"/>
                  <a:pt x="9062765" y="208602"/>
                </a:cubicBezTo>
                <a:cubicBezTo>
                  <a:pt x="9095597" y="345443"/>
                  <a:pt x="9024828" y="494970"/>
                  <a:pt x="9062765" y="625795"/>
                </a:cubicBezTo>
                <a:cubicBezTo>
                  <a:pt x="9100702" y="756620"/>
                  <a:pt x="9037485" y="907454"/>
                  <a:pt x="9062765" y="1042987"/>
                </a:cubicBezTo>
                <a:cubicBezTo>
                  <a:pt x="9055514" y="1147490"/>
                  <a:pt x="8993279" y="1270816"/>
                  <a:pt x="8854163" y="1251589"/>
                </a:cubicBezTo>
                <a:cubicBezTo>
                  <a:pt x="8692411" y="1254998"/>
                  <a:pt x="8575239" y="1221616"/>
                  <a:pt x="8364248" y="1251589"/>
                </a:cubicBezTo>
                <a:cubicBezTo>
                  <a:pt x="8153257" y="1281562"/>
                  <a:pt x="7806739" y="1222618"/>
                  <a:pt x="7614966" y="1251589"/>
                </a:cubicBezTo>
                <a:cubicBezTo>
                  <a:pt x="7423193" y="1280560"/>
                  <a:pt x="7428550" y="1226805"/>
                  <a:pt x="7297962" y="1251589"/>
                </a:cubicBezTo>
                <a:cubicBezTo>
                  <a:pt x="7167374" y="1276373"/>
                  <a:pt x="7082349" y="1214558"/>
                  <a:pt x="6894503" y="1251589"/>
                </a:cubicBezTo>
                <a:cubicBezTo>
                  <a:pt x="6706657" y="1288620"/>
                  <a:pt x="6526621" y="1226411"/>
                  <a:pt x="6318132" y="1251589"/>
                </a:cubicBezTo>
                <a:cubicBezTo>
                  <a:pt x="6109643" y="1276767"/>
                  <a:pt x="6079457" y="1224393"/>
                  <a:pt x="5914672" y="1251589"/>
                </a:cubicBezTo>
                <a:cubicBezTo>
                  <a:pt x="5749887" y="1278785"/>
                  <a:pt x="5441584" y="1214321"/>
                  <a:pt x="5251846" y="1251589"/>
                </a:cubicBezTo>
                <a:cubicBezTo>
                  <a:pt x="5062108" y="1288857"/>
                  <a:pt x="4829118" y="1240288"/>
                  <a:pt x="4589020" y="1251589"/>
                </a:cubicBezTo>
                <a:cubicBezTo>
                  <a:pt x="4348922" y="1262890"/>
                  <a:pt x="4059477" y="1178609"/>
                  <a:pt x="3839738" y="1251589"/>
                </a:cubicBezTo>
                <a:cubicBezTo>
                  <a:pt x="3619999" y="1324569"/>
                  <a:pt x="3600865" y="1221114"/>
                  <a:pt x="3522734" y="1251589"/>
                </a:cubicBezTo>
                <a:cubicBezTo>
                  <a:pt x="3444603" y="1282064"/>
                  <a:pt x="3080751" y="1193133"/>
                  <a:pt x="2946363" y="1251589"/>
                </a:cubicBezTo>
                <a:cubicBezTo>
                  <a:pt x="2811975" y="1310045"/>
                  <a:pt x="2629078" y="1229861"/>
                  <a:pt x="2456448" y="1251589"/>
                </a:cubicBezTo>
                <a:cubicBezTo>
                  <a:pt x="2283819" y="1273317"/>
                  <a:pt x="2251951" y="1249888"/>
                  <a:pt x="2052988" y="1251589"/>
                </a:cubicBezTo>
                <a:cubicBezTo>
                  <a:pt x="1854025" y="1253290"/>
                  <a:pt x="1845206" y="1236126"/>
                  <a:pt x="1735984" y="1251589"/>
                </a:cubicBezTo>
                <a:cubicBezTo>
                  <a:pt x="1626762" y="1267052"/>
                  <a:pt x="1420124" y="1225898"/>
                  <a:pt x="1332525" y="1251589"/>
                </a:cubicBezTo>
                <a:cubicBezTo>
                  <a:pt x="1244926" y="1277280"/>
                  <a:pt x="746846" y="1157380"/>
                  <a:pt x="208602" y="1251589"/>
                </a:cubicBezTo>
                <a:cubicBezTo>
                  <a:pt x="87483" y="1249081"/>
                  <a:pt x="-2867" y="1158897"/>
                  <a:pt x="0" y="1042987"/>
                </a:cubicBezTo>
                <a:cubicBezTo>
                  <a:pt x="-7724" y="898995"/>
                  <a:pt x="2917" y="720962"/>
                  <a:pt x="0" y="625795"/>
                </a:cubicBezTo>
                <a:cubicBezTo>
                  <a:pt x="-2917" y="530628"/>
                  <a:pt x="18528" y="326132"/>
                  <a:pt x="0" y="208602"/>
                </a:cubicBezTo>
                <a:close/>
              </a:path>
            </a:pathLst>
          </a:custGeom>
          <a:noFill/>
          <a:ln w="38100">
            <a:solidFill>
              <a:srgbClr val="D2A000"/>
            </a:solidFill>
            <a:extLst>
              <a:ext uri="{C807C97D-BFC1-408E-A445-0C87EB9F89A2}">
                <ask:lineSketchStyleProps xmlns:ask="http://schemas.microsoft.com/office/drawing/2018/sketchyshapes" sd="3420043778">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155B1748-D596-8DF9-4E2E-989EDC912142}"/>
              </a:ext>
            </a:extLst>
          </p:cNvPr>
          <p:cNvSpPr/>
          <p:nvPr/>
        </p:nvSpPr>
        <p:spPr>
          <a:xfrm>
            <a:off x="7237028" y="2987894"/>
            <a:ext cx="4655244" cy="2019794"/>
          </a:xfrm>
          <a:prstGeom prst="roundRect">
            <a:avLst>
              <a:gd name="adj" fmla="val 50000"/>
            </a:avLst>
          </a:prstGeom>
          <a:gradFill flip="none" rotWithShape="1">
            <a:gsLst>
              <a:gs pos="0">
                <a:srgbClr val="FAFBE5"/>
              </a:gs>
              <a:gs pos="59000">
                <a:schemeClr val="bg1"/>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265F6477-E1EC-7810-F5B7-F1954FD621FD}"/>
              </a:ext>
            </a:extLst>
          </p:cNvPr>
          <p:cNvSpPr/>
          <p:nvPr/>
        </p:nvSpPr>
        <p:spPr>
          <a:xfrm>
            <a:off x="4046666" y="2994177"/>
            <a:ext cx="1981957" cy="2019794"/>
          </a:xfrm>
          <a:prstGeom prst="roundRect">
            <a:avLst>
              <a:gd name="adj" fmla="val 25301"/>
            </a:avLst>
          </a:prstGeom>
          <a:gradFill flip="none" rotWithShape="1">
            <a:gsLst>
              <a:gs pos="0">
                <a:srgbClr val="FAFBE5"/>
              </a:gs>
              <a:gs pos="91000">
                <a:schemeClr val="bg1"/>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F0AE89D1-814B-E377-29DC-27BF27388E2B}"/>
              </a:ext>
            </a:extLst>
          </p:cNvPr>
          <p:cNvSpPr/>
          <p:nvPr/>
        </p:nvSpPr>
        <p:spPr>
          <a:xfrm>
            <a:off x="621941" y="2997598"/>
            <a:ext cx="1981957" cy="2019794"/>
          </a:xfrm>
          <a:prstGeom prst="roundRect">
            <a:avLst>
              <a:gd name="adj" fmla="val 28097"/>
            </a:avLst>
          </a:prstGeom>
          <a:gradFill flip="none" rotWithShape="1">
            <a:gsLst>
              <a:gs pos="0">
                <a:srgbClr val="FAFBE5"/>
              </a:gs>
              <a:gs pos="87000">
                <a:schemeClr val="bg1"/>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24000D91-9A2B-B3BE-83CE-176B9339ED2A}"/>
              </a:ext>
            </a:extLst>
          </p:cNvPr>
          <p:cNvSpPr>
            <a:spLocks noGrp="1"/>
          </p:cNvSpPr>
          <p:nvPr>
            <p:ph type="title"/>
          </p:nvPr>
        </p:nvSpPr>
        <p:spPr>
          <a:xfrm>
            <a:off x="261579" y="243482"/>
            <a:ext cx="11410468" cy="538884"/>
          </a:xfrm>
        </p:spPr>
        <p:txBody>
          <a:bodyPr>
            <a:normAutofit/>
          </a:bodyPr>
          <a:lstStyle/>
          <a:p>
            <a:pPr marL="0" indent="0">
              <a:buNone/>
            </a:pPr>
            <a:r>
              <a:rPr lang="en-US" altLang="ja-JP" b="1" dirty="0"/>
              <a:t>Predicting Bridge Deterioration </a:t>
            </a:r>
            <a:r>
              <a:rPr kumimoji="1" lang="en-US" altLang="ja-JP" sz="2800" b="1" dirty="0"/>
              <a:t>for Efficient Management</a:t>
            </a:r>
          </a:p>
        </p:txBody>
      </p:sp>
      <p:sp>
        <p:nvSpPr>
          <p:cNvPr id="7" name="テキスト ボックス 6">
            <a:extLst>
              <a:ext uri="{FF2B5EF4-FFF2-40B4-BE49-F238E27FC236}">
                <a16:creationId xmlns:a16="http://schemas.microsoft.com/office/drawing/2014/main" id="{BA0C0B6B-DE9E-E1D1-B56A-8C4C2E2ECC93}"/>
              </a:ext>
            </a:extLst>
          </p:cNvPr>
          <p:cNvSpPr txBox="1"/>
          <p:nvPr/>
        </p:nvSpPr>
        <p:spPr>
          <a:xfrm>
            <a:off x="1138322" y="1578299"/>
            <a:ext cx="6828970" cy="461665"/>
          </a:xfrm>
          <a:prstGeom prst="rect">
            <a:avLst/>
          </a:prstGeom>
          <a:noFill/>
        </p:spPr>
        <p:txBody>
          <a:bodyPr wrap="square">
            <a:spAutoFit/>
          </a:bodyPr>
          <a:lstStyle/>
          <a:p>
            <a:r>
              <a:rPr kumimoji="1" lang="en-US" altLang="ja-JP" sz="2400" b="1" dirty="0"/>
              <a:t>Bridge inspection is scheduled for every</a:t>
            </a:r>
          </a:p>
        </p:txBody>
      </p:sp>
      <p:sp>
        <p:nvSpPr>
          <p:cNvPr id="9" name="スライド番号プレースホルダー 8">
            <a:extLst>
              <a:ext uri="{FF2B5EF4-FFF2-40B4-BE49-F238E27FC236}">
                <a16:creationId xmlns:a16="http://schemas.microsoft.com/office/drawing/2014/main" id="{E5D586CC-5BE0-A535-723D-CC07B7B8101D}"/>
              </a:ext>
            </a:extLst>
          </p:cNvPr>
          <p:cNvSpPr>
            <a:spLocks noGrp="1"/>
          </p:cNvSpPr>
          <p:nvPr>
            <p:ph type="sldNum" sz="quarter" idx="12"/>
          </p:nvPr>
        </p:nvSpPr>
        <p:spPr/>
        <p:txBody>
          <a:bodyPr/>
          <a:lstStyle/>
          <a:p>
            <a:fld id="{387E2AF4-6C87-4453-AFAD-5F114923A03B}" type="slidenum">
              <a:rPr kumimoji="1" lang="ja-JP" altLang="en-US" smtClean="0"/>
              <a:pPr/>
              <a:t>19</a:t>
            </a:fld>
            <a:endParaRPr kumimoji="1" lang="ja-JP" altLang="en-US" dirty="0"/>
          </a:p>
        </p:txBody>
      </p:sp>
      <p:sp>
        <p:nvSpPr>
          <p:cNvPr id="13" name="テキスト ボックス 12">
            <a:extLst>
              <a:ext uri="{FF2B5EF4-FFF2-40B4-BE49-F238E27FC236}">
                <a16:creationId xmlns:a16="http://schemas.microsoft.com/office/drawing/2014/main" id="{B94D814A-641A-E62F-5DD6-48B4D3A8B7A2}"/>
              </a:ext>
            </a:extLst>
          </p:cNvPr>
          <p:cNvSpPr txBox="1"/>
          <p:nvPr/>
        </p:nvSpPr>
        <p:spPr>
          <a:xfrm>
            <a:off x="8205666" y="1311622"/>
            <a:ext cx="1462288" cy="461665"/>
          </a:xfrm>
          <a:prstGeom prst="rect">
            <a:avLst/>
          </a:prstGeom>
          <a:noFill/>
        </p:spPr>
        <p:txBody>
          <a:bodyPr wrap="square">
            <a:spAutoFit/>
          </a:bodyPr>
          <a:lstStyle/>
          <a:p>
            <a:r>
              <a:rPr kumimoji="1" lang="en-US" altLang="ja-JP" sz="2400" b="1" dirty="0"/>
              <a:t>2 years </a:t>
            </a:r>
          </a:p>
        </p:txBody>
      </p:sp>
      <p:sp>
        <p:nvSpPr>
          <p:cNvPr id="14" name="左中かっこ 13">
            <a:extLst>
              <a:ext uri="{FF2B5EF4-FFF2-40B4-BE49-F238E27FC236}">
                <a16:creationId xmlns:a16="http://schemas.microsoft.com/office/drawing/2014/main" id="{CBA0CD1E-D5CA-C7C5-45BA-95D8193D4E13}"/>
              </a:ext>
            </a:extLst>
          </p:cNvPr>
          <p:cNvSpPr/>
          <p:nvPr/>
        </p:nvSpPr>
        <p:spPr>
          <a:xfrm>
            <a:off x="7847391" y="1342004"/>
            <a:ext cx="358275" cy="1045400"/>
          </a:xfrm>
          <a:prstGeom prst="leftBrace">
            <a:avLst>
              <a:gd name="adj1" fmla="val 8333"/>
              <a:gd name="adj2" fmla="val 44904"/>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BDF4B209-99EC-C1EF-0896-A4AF38D14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062" y="1898598"/>
            <a:ext cx="837741" cy="5591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6991F01B-9262-4098-D1EC-494D1BB81891}"/>
              </a:ext>
            </a:extLst>
          </p:cNvPr>
          <p:cNvSpPr txBox="1"/>
          <p:nvPr/>
        </p:nvSpPr>
        <p:spPr>
          <a:xfrm>
            <a:off x="8205666" y="1905364"/>
            <a:ext cx="1462288" cy="461665"/>
          </a:xfrm>
          <a:prstGeom prst="rect">
            <a:avLst/>
          </a:prstGeom>
          <a:noFill/>
        </p:spPr>
        <p:txBody>
          <a:bodyPr wrap="square">
            <a:spAutoFit/>
          </a:bodyPr>
          <a:lstStyle/>
          <a:p>
            <a:r>
              <a:rPr kumimoji="1" lang="en-US" altLang="ja-JP" sz="2400" b="1" dirty="0"/>
              <a:t>5 years  </a:t>
            </a:r>
            <a:endParaRPr lang="ja-JP" altLang="en-US" sz="2400" dirty="0"/>
          </a:p>
        </p:txBody>
      </p:sp>
      <p:pic>
        <p:nvPicPr>
          <p:cNvPr id="1028" name="Picture 4">
            <a:extLst>
              <a:ext uri="{FF2B5EF4-FFF2-40B4-BE49-F238E27FC236}">
                <a16:creationId xmlns:a16="http://schemas.microsoft.com/office/drawing/2014/main" id="{9CF8AFDD-3DD8-08D1-490E-16111C20D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018" y="1309529"/>
            <a:ext cx="989873" cy="5206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データベース | 無料のAi・PNG白黒シルエットイラスト">
            <a:extLst>
              <a:ext uri="{FF2B5EF4-FFF2-40B4-BE49-F238E27FC236}">
                <a16:creationId xmlns:a16="http://schemas.microsoft.com/office/drawing/2014/main" id="{06DF04DE-E603-0E54-6279-7A0A425A5DD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2770" y="3033087"/>
            <a:ext cx="1306375" cy="130637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04B305AB-A039-7EF9-2719-07D81AC6B129}"/>
              </a:ext>
            </a:extLst>
          </p:cNvPr>
          <p:cNvSpPr txBox="1"/>
          <p:nvPr/>
        </p:nvSpPr>
        <p:spPr>
          <a:xfrm>
            <a:off x="768345" y="4165641"/>
            <a:ext cx="1635224" cy="707886"/>
          </a:xfrm>
          <a:prstGeom prst="rect">
            <a:avLst/>
          </a:prstGeom>
          <a:noFill/>
        </p:spPr>
        <p:txBody>
          <a:bodyPr wrap="square">
            <a:spAutoFit/>
          </a:bodyPr>
          <a:lstStyle/>
          <a:p>
            <a:pPr algn="ctr"/>
            <a:r>
              <a:rPr kumimoji="1" lang="en-US" altLang="ja-JP" sz="2000" b="1" dirty="0"/>
              <a:t>Inspection</a:t>
            </a:r>
          </a:p>
          <a:p>
            <a:pPr algn="ctr"/>
            <a:r>
              <a:rPr kumimoji="1" lang="en-US" altLang="ja-JP" sz="2000" b="1" dirty="0"/>
              <a:t>Database</a:t>
            </a: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10CF7E29-B556-7F58-2058-42ADFC5FAC21}"/>
                  </a:ext>
                </a:extLst>
              </p:cNvPr>
              <p:cNvSpPr txBox="1"/>
              <p:nvPr/>
            </p:nvSpPr>
            <p:spPr>
              <a:xfrm>
                <a:off x="4480980" y="3407558"/>
                <a:ext cx="1237130" cy="6689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ea typeface="Latin Modern Math" panose="02000503000000000000" pitchFamily="50" charset="0"/>
                            </a:rPr>
                          </m:ctrlPr>
                        </m:sSubPr>
                        <m:e>
                          <m:r>
                            <a:rPr kumimoji="1" lang="en-US" altLang="ja-JP" sz="4000" b="0" i="1" smtClean="0">
                              <a:latin typeface="Latin Modern Math" panose="02000503000000000000" pitchFamily="50" charset="0"/>
                              <a:ea typeface="Latin Modern Math" panose="02000503000000000000" pitchFamily="50" charset="0"/>
                            </a:rPr>
                            <m:t>𝑃</m:t>
                          </m:r>
                        </m:e>
                        <m:sub>
                          <m:r>
                            <a:rPr kumimoji="1" lang="en-US" altLang="ja-JP" sz="4000" b="0" i="1" smtClean="0">
                              <a:latin typeface="Latin Modern Math" panose="02000503000000000000" pitchFamily="50" charset="0"/>
                              <a:ea typeface="Latin Modern Math" panose="02000503000000000000" pitchFamily="50" charset="0"/>
                            </a:rPr>
                            <m:t>𝑖𝑗</m:t>
                          </m:r>
                        </m:sub>
                      </m:sSub>
                    </m:oMath>
                  </m:oMathPara>
                </a14:m>
                <a:endParaRPr kumimoji="1" lang="en-US" altLang="ja-JP" sz="4000" b="0" dirty="0">
                  <a:latin typeface="Latin Modern Math" panose="02000503000000000000" pitchFamily="50" charset="0"/>
                  <a:ea typeface="Latin Modern Math" panose="02000503000000000000" pitchFamily="50" charset="0"/>
                </a:endParaRPr>
              </a:p>
            </p:txBody>
          </p:sp>
        </mc:Choice>
        <mc:Fallback xmlns="">
          <p:sp>
            <p:nvSpPr>
              <p:cNvPr id="23" name="テキスト ボックス 22">
                <a:extLst>
                  <a:ext uri="{FF2B5EF4-FFF2-40B4-BE49-F238E27FC236}">
                    <a16:creationId xmlns:a16="http://schemas.microsoft.com/office/drawing/2014/main" id="{10CF7E29-B556-7F58-2058-42ADFC5FAC21}"/>
                  </a:ext>
                </a:extLst>
              </p:cNvPr>
              <p:cNvSpPr txBox="1">
                <a:spLocks noRot="1" noChangeAspect="1" noMove="1" noResize="1" noEditPoints="1" noAdjustHandles="1" noChangeArrowheads="1" noChangeShapeType="1" noTextEdit="1"/>
              </p:cNvSpPr>
              <p:nvPr/>
            </p:nvSpPr>
            <p:spPr>
              <a:xfrm>
                <a:off x="4480980" y="3407558"/>
                <a:ext cx="1237130" cy="668901"/>
              </a:xfrm>
              <a:prstGeom prst="rect">
                <a:avLst/>
              </a:prstGeom>
              <a:blipFill>
                <a:blip r:embed="rId7"/>
                <a:stretch>
                  <a:fillRect/>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9BE6EFE3-9224-9BB8-72BC-70E2641BF690}"/>
              </a:ext>
            </a:extLst>
          </p:cNvPr>
          <p:cNvSpPr txBox="1"/>
          <p:nvPr/>
        </p:nvSpPr>
        <p:spPr>
          <a:xfrm>
            <a:off x="3415541" y="4172673"/>
            <a:ext cx="3598656" cy="707886"/>
          </a:xfrm>
          <a:prstGeom prst="rect">
            <a:avLst/>
          </a:prstGeom>
          <a:noFill/>
        </p:spPr>
        <p:txBody>
          <a:bodyPr wrap="square">
            <a:spAutoFit/>
          </a:bodyPr>
          <a:lstStyle/>
          <a:p>
            <a:pPr algn="ctr"/>
            <a:r>
              <a:rPr kumimoji="1" lang="en-US" altLang="ja-JP" sz="2000" b="1" dirty="0"/>
              <a:t>Markov Transition Matrix</a:t>
            </a:r>
          </a:p>
          <a:p>
            <a:pPr algn="ctr"/>
            <a:r>
              <a:rPr kumimoji="1" lang="en-US" altLang="ja-JP" sz="2000" b="1" dirty="0"/>
              <a:t>(Deterioration Speed)</a:t>
            </a:r>
          </a:p>
        </p:txBody>
      </p:sp>
      <p:sp>
        <p:nvSpPr>
          <p:cNvPr id="25" name="矢印: 右 24">
            <a:extLst>
              <a:ext uri="{FF2B5EF4-FFF2-40B4-BE49-F238E27FC236}">
                <a16:creationId xmlns:a16="http://schemas.microsoft.com/office/drawing/2014/main" id="{E1649954-8942-C074-2AD5-6DF0D54F201C}"/>
              </a:ext>
            </a:extLst>
          </p:cNvPr>
          <p:cNvSpPr/>
          <p:nvPr/>
        </p:nvSpPr>
        <p:spPr>
          <a:xfrm>
            <a:off x="2765507" y="3496191"/>
            <a:ext cx="804919" cy="408548"/>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35EC3584-C607-2104-4907-948720EE2914}"/>
              </a:ext>
            </a:extLst>
          </p:cNvPr>
          <p:cNvSpPr/>
          <p:nvPr/>
        </p:nvSpPr>
        <p:spPr>
          <a:xfrm>
            <a:off x="6427514" y="3492795"/>
            <a:ext cx="804919" cy="408548"/>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D2E90E5-DA47-C32D-550A-A5394633DD1C}"/>
              </a:ext>
            </a:extLst>
          </p:cNvPr>
          <p:cNvSpPr txBox="1"/>
          <p:nvPr/>
        </p:nvSpPr>
        <p:spPr>
          <a:xfrm>
            <a:off x="7582454" y="4175077"/>
            <a:ext cx="1414065" cy="707886"/>
          </a:xfrm>
          <a:prstGeom prst="rect">
            <a:avLst/>
          </a:prstGeom>
          <a:noFill/>
        </p:spPr>
        <p:txBody>
          <a:bodyPr wrap="square">
            <a:spAutoFit/>
          </a:bodyPr>
          <a:lstStyle/>
          <a:p>
            <a:pPr algn="ctr"/>
            <a:r>
              <a:rPr kumimoji="1" lang="en-US" altLang="ja-JP" sz="4000" b="1" dirty="0">
                <a:solidFill>
                  <a:srgbClr val="D2A000"/>
                </a:solidFill>
              </a:rPr>
              <a:t>$$$</a:t>
            </a:r>
          </a:p>
        </p:txBody>
      </p:sp>
      <p:sp>
        <p:nvSpPr>
          <p:cNvPr id="29" name="左中かっこ 28">
            <a:extLst>
              <a:ext uri="{FF2B5EF4-FFF2-40B4-BE49-F238E27FC236}">
                <a16:creationId xmlns:a16="http://schemas.microsoft.com/office/drawing/2014/main" id="{8F7FEB14-9003-A71D-D7EF-62D6E475A5ED}"/>
              </a:ext>
            </a:extLst>
          </p:cNvPr>
          <p:cNvSpPr/>
          <p:nvPr/>
        </p:nvSpPr>
        <p:spPr>
          <a:xfrm>
            <a:off x="9030642" y="4321350"/>
            <a:ext cx="230490" cy="470954"/>
          </a:xfrm>
          <a:prstGeom prst="leftBrace">
            <a:avLst>
              <a:gd name="adj1" fmla="val 8333"/>
              <a:gd name="adj2" fmla="val 4877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BF3DB5E-DAB0-FBAB-6275-700386E31EB6}"/>
              </a:ext>
            </a:extLst>
          </p:cNvPr>
          <p:cNvSpPr txBox="1"/>
          <p:nvPr/>
        </p:nvSpPr>
        <p:spPr>
          <a:xfrm>
            <a:off x="9210982" y="4145498"/>
            <a:ext cx="1770443" cy="369332"/>
          </a:xfrm>
          <a:prstGeom prst="rect">
            <a:avLst/>
          </a:prstGeom>
          <a:noFill/>
        </p:spPr>
        <p:txBody>
          <a:bodyPr wrap="square">
            <a:spAutoFit/>
          </a:bodyPr>
          <a:lstStyle/>
          <a:p>
            <a:pPr algn="ctr"/>
            <a:r>
              <a:rPr kumimoji="1" lang="en-US" altLang="ja-JP" b="1" dirty="0"/>
              <a:t>Repairment</a:t>
            </a:r>
            <a:endParaRPr kumimoji="1" lang="en-US" altLang="ja-JP" sz="1800" b="1" dirty="0"/>
          </a:p>
        </p:txBody>
      </p:sp>
      <p:sp>
        <p:nvSpPr>
          <p:cNvPr id="31" name="テキスト ボックス 30">
            <a:extLst>
              <a:ext uri="{FF2B5EF4-FFF2-40B4-BE49-F238E27FC236}">
                <a16:creationId xmlns:a16="http://schemas.microsoft.com/office/drawing/2014/main" id="{2C837238-0569-F8BE-1865-EE610286468C}"/>
              </a:ext>
            </a:extLst>
          </p:cNvPr>
          <p:cNvSpPr txBox="1"/>
          <p:nvPr/>
        </p:nvSpPr>
        <p:spPr>
          <a:xfrm>
            <a:off x="9217597" y="4535682"/>
            <a:ext cx="2684971" cy="369332"/>
          </a:xfrm>
          <a:prstGeom prst="rect">
            <a:avLst/>
          </a:prstGeom>
          <a:noFill/>
        </p:spPr>
        <p:txBody>
          <a:bodyPr wrap="square">
            <a:spAutoFit/>
          </a:bodyPr>
          <a:lstStyle/>
          <a:p>
            <a:pPr algn="ctr"/>
            <a:r>
              <a:rPr kumimoji="1" lang="en-US" altLang="ja-JP" b="1" dirty="0"/>
              <a:t>Losses</a:t>
            </a:r>
            <a:r>
              <a:rPr kumimoji="1" lang="ja-JP" altLang="en-US" b="1" dirty="0"/>
              <a:t> </a:t>
            </a:r>
            <a:r>
              <a:rPr kumimoji="1" lang="en-US" altLang="ja-JP" b="1" dirty="0"/>
              <a:t>to</a:t>
            </a:r>
            <a:r>
              <a:rPr kumimoji="1" lang="ja-JP" altLang="en-US" b="1" dirty="0"/>
              <a:t> </a:t>
            </a:r>
            <a:r>
              <a:rPr kumimoji="1" lang="en-US" altLang="ja-JP" b="1" dirty="0"/>
              <a:t>Economy</a:t>
            </a:r>
            <a:endParaRPr kumimoji="1" lang="en-US" altLang="ja-JP" sz="1800" b="1" dirty="0"/>
          </a:p>
        </p:txBody>
      </p:sp>
      <p:sp>
        <p:nvSpPr>
          <p:cNvPr id="33" name="テキスト ボックス 32">
            <a:extLst>
              <a:ext uri="{FF2B5EF4-FFF2-40B4-BE49-F238E27FC236}">
                <a16:creationId xmlns:a16="http://schemas.microsoft.com/office/drawing/2014/main" id="{FEA7C1B2-10BC-41DD-4A3B-7C1D36ED21FB}"/>
              </a:ext>
            </a:extLst>
          </p:cNvPr>
          <p:cNvSpPr txBox="1"/>
          <p:nvPr/>
        </p:nvSpPr>
        <p:spPr>
          <a:xfrm>
            <a:off x="9001685" y="3479777"/>
            <a:ext cx="2805292" cy="430887"/>
          </a:xfrm>
          <a:prstGeom prst="rect">
            <a:avLst/>
          </a:prstGeom>
          <a:noFill/>
        </p:spPr>
        <p:txBody>
          <a:bodyPr wrap="square">
            <a:spAutoFit/>
          </a:bodyPr>
          <a:lstStyle/>
          <a:p>
            <a:r>
              <a:rPr kumimoji="1" lang="en-US" altLang="ja-JP" sz="2200" b="1" dirty="0"/>
              <a:t>Timing of Actions</a:t>
            </a:r>
          </a:p>
        </p:txBody>
      </p:sp>
      <p:sp>
        <p:nvSpPr>
          <p:cNvPr id="36" name="テキスト ボックス 35">
            <a:extLst>
              <a:ext uri="{FF2B5EF4-FFF2-40B4-BE49-F238E27FC236}">
                <a16:creationId xmlns:a16="http://schemas.microsoft.com/office/drawing/2014/main" id="{9F619360-B934-723B-B20A-3195BF02B5D1}"/>
              </a:ext>
            </a:extLst>
          </p:cNvPr>
          <p:cNvSpPr txBox="1"/>
          <p:nvPr/>
        </p:nvSpPr>
        <p:spPr>
          <a:xfrm>
            <a:off x="7344146" y="3380849"/>
            <a:ext cx="338808" cy="584775"/>
          </a:xfrm>
          <a:prstGeom prst="rect">
            <a:avLst/>
          </a:prstGeom>
          <a:noFill/>
        </p:spPr>
        <p:txBody>
          <a:bodyPr wrap="square">
            <a:spAutoFit/>
          </a:bodyPr>
          <a:lstStyle/>
          <a:p>
            <a:pPr algn="ctr"/>
            <a:r>
              <a:rPr kumimoji="1" lang="ja-JP" altLang="en-US" sz="3200" dirty="0"/>
              <a:t>・</a:t>
            </a:r>
            <a:endParaRPr kumimoji="1" lang="en-US" altLang="ja-JP" sz="3200" dirty="0"/>
          </a:p>
        </p:txBody>
      </p:sp>
      <p:sp>
        <p:nvSpPr>
          <p:cNvPr id="37" name="テキスト ボックス 36">
            <a:extLst>
              <a:ext uri="{FF2B5EF4-FFF2-40B4-BE49-F238E27FC236}">
                <a16:creationId xmlns:a16="http://schemas.microsoft.com/office/drawing/2014/main" id="{2D25A5AF-8C53-0024-6A74-E4FF1AC1B2EA}"/>
              </a:ext>
            </a:extLst>
          </p:cNvPr>
          <p:cNvSpPr txBox="1"/>
          <p:nvPr/>
        </p:nvSpPr>
        <p:spPr>
          <a:xfrm>
            <a:off x="7344146" y="4258651"/>
            <a:ext cx="338808" cy="584775"/>
          </a:xfrm>
          <a:prstGeom prst="rect">
            <a:avLst/>
          </a:prstGeom>
          <a:noFill/>
        </p:spPr>
        <p:txBody>
          <a:bodyPr wrap="square">
            <a:spAutoFit/>
          </a:bodyPr>
          <a:lstStyle/>
          <a:p>
            <a:pPr algn="ctr"/>
            <a:r>
              <a:rPr kumimoji="1" lang="ja-JP" altLang="en-US" sz="3200" dirty="0"/>
              <a:t>・</a:t>
            </a:r>
            <a:endParaRPr kumimoji="1" lang="en-US" altLang="ja-JP" sz="3200" dirty="0"/>
          </a:p>
        </p:txBody>
      </p:sp>
      <p:sp>
        <p:nvSpPr>
          <p:cNvPr id="38" name="吹き出し: 角を丸めた四角形 37">
            <a:extLst>
              <a:ext uri="{FF2B5EF4-FFF2-40B4-BE49-F238E27FC236}">
                <a16:creationId xmlns:a16="http://schemas.microsoft.com/office/drawing/2014/main" id="{D3518092-E528-5F34-4432-878EE233E26E}"/>
              </a:ext>
            </a:extLst>
          </p:cNvPr>
          <p:cNvSpPr/>
          <p:nvPr/>
        </p:nvSpPr>
        <p:spPr>
          <a:xfrm>
            <a:off x="894396" y="1147609"/>
            <a:ext cx="10314377" cy="1461812"/>
          </a:xfrm>
          <a:prstGeom prst="wedgeRoundRectCallout">
            <a:avLst>
              <a:gd name="adj1" fmla="val -35146"/>
              <a:gd name="adj2" fmla="val 65810"/>
              <a:gd name="adj3" fmla="val 16667"/>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E8E25B4D-400F-8A40-640D-1C8D4DE729C2}"/>
              </a:ext>
            </a:extLst>
          </p:cNvPr>
          <p:cNvSpPr/>
          <p:nvPr/>
        </p:nvSpPr>
        <p:spPr>
          <a:xfrm>
            <a:off x="2602732" y="3296188"/>
            <a:ext cx="1066522" cy="780271"/>
          </a:xfrm>
          <a:prstGeom prst="rect">
            <a:avLst/>
          </a:prstGeom>
          <a:noFill/>
          <a:ln w="28575">
            <a:solidFill>
              <a:srgbClr val="D2A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7228A780-114F-090B-D409-50D8A2891019}"/>
              </a:ext>
            </a:extLst>
          </p:cNvPr>
          <p:cNvSpPr txBox="1"/>
          <p:nvPr/>
        </p:nvSpPr>
        <p:spPr>
          <a:xfrm>
            <a:off x="2246562" y="5483885"/>
            <a:ext cx="7643953" cy="461665"/>
          </a:xfrm>
          <a:prstGeom prst="rect">
            <a:avLst/>
          </a:prstGeom>
          <a:noFill/>
        </p:spPr>
        <p:txBody>
          <a:bodyPr wrap="square">
            <a:spAutoFit/>
          </a:bodyPr>
          <a:lstStyle/>
          <a:p>
            <a:r>
              <a:rPr kumimoji="1" lang="en-US" altLang="ja-JP" sz="2400" b="1" dirty="0"/>
              <a:t>The accuracy of prediction model is crucial.</a:t>
            </a:r>
          </a:p>
        </p:txBody>
      </p:sp>
      <p:sp>
        <p:nvSpPr>
          <p:cNvPr id="52" name="テキスト ボックス 51">
            <a:extLst>
              <a:ext uri="{FF2B5EF4-FFF2-40B4-BE49-F238E27FC236}">
                <a16:creationId xmlns:a16="http://schemas.microsoft.com/office/drawing/2014/main" id="{559744D6-C4DB-E601-1399-154E2C40CC6C}"/>
              </a:ext>
            </a:extLst>
          </p:cNvPr>
          <p:cNvSpPr txBox="1"/>
          <p:nvPr/>
        </p:nvSpPr>
        <p:spPr>
          <a:xfrm>
            <a:off x="3615100" y="6060331"/>
            <a:ext cx="4790745" cy="461665"/>
          </a:xfrm>
          <a:prstGeom prst="rect">
            <a:avLst/>
          </a:prstGeom>
          <a:noFill/>
        </p:spPr>
        <p:txBody>
          <a:bodyPr wrap="square">
            <a:spAutoFit/>
          </a:bodyPr>
          <a:lstStyle/>
          <a:p>
            <a:r>
              <a:rPr kumimoji="1" lang="en-US" altLang="ja-JP" sz="2400" b="1" dirty="0"/>
              <a:t>How is it achieved?</a:t>
            </a:r>
          </a:p>
        </p:txBody>
      </p:sp>
      <p:cxnSp>
        <p:nvCxnSpPr>
          <p:cNvPr id="55" name="直線矢印コネクタ 54">
            <a:extLst>
              <a:ext uri="{FF2B5EF4-FFF2-40B4-BE49-F238E27FC236}">
                <a16:creationId xmlns:a16="http://schemas.microsoft.com/office/drawing/2014/main" id="{6B5CECE9-96DC-D45C-52CE-8ADBBB4C3CB6}"/>
              </a:ext>
            </a:extLst>
          </p:cNvPr>
          <p:cNvCxnSpPr>
            <a:cxnSpLocks/>
            <a:endCxn id="44" idx="2"/>
          </p:cNvCxnSpPr>
          <p:nvPr/>
        </p:nvCxnSpPr>
        <p:spPr>
          <a:xfrm flipH="1" flipV="1">
            <a:off x="3135993" y="4076459"/>
            <a:ext cx="440038" cy="1312985"/>
          </a:xfrm>
          <a:prstGeom prst="straightConnector1">
            <a:avLst/>
          </a:prstGeom>
          <a:ln w="28575">
            <a:solidFill>
              <a:srgbClr val="D2A000"/>
            </a:solidFill>
            <a:tailEnd type="triangle"/>
          </a:ln>
        </p:spPr>
        <p:style>
          <a:lnRef idx="1">
            <a:schemeClr val="accent2"/>
          </a:lnRef>
          <a:fillRef idx="0">
            <a:schemeClr val="accent2"/>
          </a:fillRef>
          <a:effectRef idx="0">
            <a:schemeClr val="accent2"/>
          </a:effectRef>
          <a:fontRef idx="minor">
            <a:schemeClr val="tx1"/>
          </a:fontRef>
        </p:style>
      </p:cxnSp>
      <p:pic>
        <p:nvPicPr>
          <p:cNvPr id="1032" name="Picture 8" descr="439,300点を超える時計のイラスト素材、ロイヤリティフリーのベクター素材グラフィックスとクリップアート - iStock | 時間, 砂時計, 懐中 時計">
            <a:extLst>
              <a:ext uri="{FF2B5EF4-FFF2-40B4-BE49-F238E27FC236}">
                <a16:creationId xmlns:a16="http://schemas.microsoft.com/office/drawing/2014/main" id="{E28695DF-718E-E41D-9EE7-B2A998E9A987}"/>
              </a:ext>
            </a:extLst>
          </p:cNvPr>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0163" y1="38562" x2="50163" y2="38562"/>
                      </a14:backgroundRemoval>
                    </a14:imgEffect>
                  </a14:imgLayer>
                </a14:imgProps>
              </a:ext>
              <a:ext uri="{28A0092B-C50C-407E-A947-70E740481C1C}">
                <a14:useLocalDpi xmlns:a14="http://schemas.microsoft.com/office/drawing/2010/main" val="0"/>
              </a:ext>
            </a:extLst>
          </a:blip>
          <a:srcRect/>
          <a:stretch>
            <a:fillRect/>
          </a:stretch>
        </p:blipFill>
        <p:spPr bwMode="auto">
          <a:xfrm>
            <a:off x="7795481" y="3196640"/>
            <a:ext cx="1028656" cy="102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1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B112443-59EA-05D4-BECA-15B67A59AAAD}"/>
              </a:ext>
            </a:extLst>
          </p:cNvPr>
          <p:cNvSpPr/>
          <p:nvPr/>
        </p:nvSpPr>
        <p:spPr>
          <a:xfrm>
            <a:off x="1" y="5248655"/>
            <a:ext cx="12192000" cy="160934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5" name="図 74">
            <a:extLst>
              <a:ext uri="{FF2B5EF4-FFF2-40B4-BE49-F238E27FC236}">
                <a16:creationId xmlns:a16="http://schemas.microsoft.com/office/drawing/2014/main" id="{E043E3A0-5D0C-7DDC-63D9-79817ACBA06B}"/>
              </a:ext>
            </a:extLst>
          </p:cNvPr>
          <p:cNvPicPr>
            <a:picLocks noChangeAspect="1"/>
          </p:cNvPicPr>
          <p:nvPr/>
        </p:nvPicPr>
        <p:blipFill>
          <a:blip r:embed="rId3"/>
          <a:stretch>
            <a:fillRect/>
          </a:stretch>
        </p:blipFill>
        <p:spPr>
          <a:xfrm>
            <a:off x="5004001" y="871499"/>
            <a:ext cx="3621522" cy="1921013"/>
          </a:xfrm>
          <a:prstGeom prst="rect">
            <a:avLst/>
          </a:prstGeom>
        </p:spPr>
      </p:pic>
      <p:sp>
        <p:nvSpPr>
          <p:cNvPr id="3" name="タイトル 2">
            <a:extLst>
              <a:ext uri="{FF2B5EF4-FFF2-40B4-BE49-F238E27FC236}">
                <a16:creationId xmlns:a16="http://schemas.microsoft.com/office/drawing/2014/main" id="{7B9BA9A7-729E-B3EE-A365-97BEF0354FC8}"/>
              </a:ext>
            </a:extLst>
          </p:cNvPr>
          <p:cNvSpPr>
            <a:spLocks noGrp="1"/>
          </p:cNvSpPr>
          <p:nvPr>
            <p:ph type="title"/>
          </p:nvPr>
        </p:nvSpPr>
        <p:spPr/>
        <p:txBody>
          <a:bodyPr/>
          <a:lstStyle/>
          <a:p>
            <a:r>
              <a:rPr lang="en-US" altLang="ja-JP" b="1" dirty="0"/>
              <a:t>Problems of current bridge inspection records</a:t>
            </a:r>
            <a:endParaRPr lang="ja-JP" altLang="en-US" b="1" dirty="0"/>
          </a:p>
        </p:txBody>
      </p:sp>
      <p:sp>
        <p:nvSpPr>
          <p:cNvPr id="11" name="スライド番号プレースホルダー 10">
            <a:extLst>
              <a:ext uri="{FF2B5EF4-FFF2-40B4-BE49-F238E27FC236}">
                <a16:creationId xmlns:a16="http://schemas.microsoft.com/office/drawing/2014/main" id="{4EB9D18B-A86E-3E1E-68FE-D61B92F2D1EE}"/>
              </a:ext>
            </a:extLst>
          </p:cNvPr>
          <p:cNvSpPr>
            <a:spLocks noGrp="1"/>
          </p:cNvSpPr>
          <p:nvPr>
            <p:ph type="sldNum" sz="quarter" idx="12"/>
          </p:nvPr>
        </p:nvSpPr>
        <p:spPr/>
        <p:txBody>
          <a:bodyPr/>
          <a:lstStyle/>
          <a:p>
            <a:fld id="{387E2AF4-6C87-4453-AFAD-5F114923A03B}" type="slidenum">
              <a:rPr kumimoji="1" lang="ja-JP" altLang="en-US" smtClean="0"/>
              <a:pPr/>
              <a:t>2</a:t>
            </a:fld>
            <a:endParaRPr kumimoji="1" lang="ja-JP" altLang="en-US" dirty="0"/>
          </a:p>
        </p:txBody>
      </p:sp>
      <p:pic>
        <p:nvPicPr>
          <p:cNvPr id="27" name="Picture 2" descr="沖縄地区鋼橋防食マニュアル">
            <a:extLst>
              <a:ext uri="{FF2B5EF4-FFF2-40B4-BE49-F238E27FC236}">
                <a16:creationId xmlns:a16="http://schemas.microsoft.com/office/drawing/2014/main" id="{051D9383-595B-7604-8199-297AC60B59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3642" t="27246" r="4185" b="1528"/>
          <a:stretch/>
        </p:blipFill>
        <p:spPr bwMode="auto">
          <a:xfrm>
            <a:off x="144544" y="956413"/>
            <a:ext cx="2883469" cy="1881703"/>
          </a:xfrm>
          <a:prstGeom prst="rect">
            <a:avLst/>
          </a:prstGeom>
          <a:noFill/>
          <a:extLst>
            <a:ext uri="{909E8E84-426E-40DD-AFC4-6F175D3DCCD1}">
              <a14:hiddenFill xmlns:a14="http://schemas.microsoft.com/office/drawing/2010/main">
                <a:solidFill>
                  <a:srgbClr val="FFFFFF"/>
                </a:solidFill>
              </a14:hiddenFill>
            </a:ext>
          </a:extLst>
        </p:spPr>
      </p:pic>
      <p:pic>
        <p:nvPicPr>
          <p:cNvPr id="74" name="図 73">
            <a:extLst>
              <a:ext uri="{FF2B5EF4-FFF2-40B4-BE49-F238E27FC236}">
                <a16:creationId xmlns:a16="http://schemas.microsoft.com/office/drawing/2014/main" id="{B99638F9-54F6-BA7E-3814-6783ECE0E7AB}"/>
              </a:ext>
            </a:extLst>
          </p:cNvPr>
          <p:cNvPicPr>
            <a:picLocks noChangeAspect="1"/>
          </p:cNvPicPr>
          <p:nvPr/>
        </p:nvPicPr>
        <p:blipFill rotWithShape="1">
          <a:blip r:embed="rId6"/>
          <a:srcRect l="41975" b="22462"/>
          <a:stretch/>
        </p:blipFill>
        <p:spPr>
          <a:xfrm>
            <a:off x="5247621" y="2818231"/>
            <a:ext cx="3377902" cy="1896171"/>
          </a:xfrm>
          <a:prstGeom prst="rect">
            <a:avLst/>
          </a:prstGeom>
        </p:spPr>
      </p:pic>
      <p:sp>
        <p:nvSpPr>
          <p:cNvPr id="76" name="テキスト ボックス 75">
            <a:extLst>
              <a:ext uri="{FF2B5EF4-FFF2-40B4-BE49-F238E27FC236}">
                <a16:creationId xmlns:a16="http://schemas.microsoft.com/office/drawing/2014/main" id="{DB951DFE-89C5-67F5-C3A6-FD019D86FCB5}"/>
              </a:ext>
            </a:extLst>
          </p:cNvPr>
          <p:cNvSpPr txBox="1"/>
          <p:nvPr/>
        </p:nvSpPr>
        <p:spPr>
          <a:xfrm>
            <a:off x="972442" y="5450460"/>
            <a:ext cx="567664" cy="584775"/>
          </a:xfrm>
          <a:prstGeom prst="rect">
            <a:avLst/>
          </a:prstGeom>
          <a:noFill/>
        </p:spPr>
        <p:txBody>
          <a:bodyPr wrap="square" rtlCol="0">
            <a:spAutoFit/>
          </a:bodyPr>
          <a:lstStyle/>
          <a:p>
            <a:r>
              <a:rPr kumimoji="1" lang="ja-JP" altLang="en-US" sz="3200" dirty="0"/>
              <a:t>😣</a:t>
            </a:r>
          </a:p>
        </p:txBody>
      </p:sp>
      <p:sp>
        <p:nvSpPr>
          <p:cNvPr id="77" name="テキスト ボックス 76">
            <a:extLst>
              <a:ext uri="{FF2B5EF4-FFF2-40B4-BE49-F238E27FC236}">
                <a16:creationId xmlns:a16="http://schemas.microsoft.com/office/drawing/2014/main" id="{32FFF3C8-A9E3-8E4A-CBD4-FAA32DA73952}"/>
              </a:ext>
            </a:extLst>
          </p:cNvPr>
          <p:cNvSpPr txBox="1"/>
          <p:nvPr/>
        </p:nvSpPr>
        <p:spPr>
          <a:xfrm>
            <a:off x="1667509" y="6260629"/>
            <a:ext cx="9834678" cy="461665"/>
          </a:xfrm>
          <a:prstGeom prst="rect">
            <a:avLst/>
          </a:prstGeom>
          <a:noFill/>
        </p:spPr>
        <p:txBody>
          <a:bodyPr wrap="square" rtlCol="0">
            <a:spAutoFit/>
          </a:bodyPr>
          <a:lstStyle/>
          <a:p>
            <a:r>
              <a:rPr kumimoji="1" lang="en-US" altLang="ja-JP" sz="2400" dirty="0"/>
              <a:t>AI-based prediction with spatial information </a:t>
            </a:r>
            <a:r>
              <a:rPr kumimoji="1" lang="ja-JP" altLang="en-US" sz="2400" dirty="0"/>
              <a:t>😊</a:t>
            </a:r>
          </a:p>
        </p:txBody>
      </p:sp>
      <p:pic>
        <p:nvPicPr>
          <p:cNvPr id="2" name="図 1" descr="落書きされた壁&#10;&#10;AI によって生成されたコンテンツは間違っている可能性があります。">
            <a:extLst>
              <a:ext uri="{FF2B5EF4-FFF2-40B4-BE49-F238E27FC236}">
                <a16:creationId xmlns:a16="http://schemas.microsoft.com/office/drawing/2014/main" id="{6294579B-45F9-0A28-21D4-8C9492F662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544" y="2943682"/>
            <a:ext cx="2871243" cy="2152685"/>
          </a:xfrm>
          <a:prstGeom prst="rect">
            <a:avLst/>
          </a:prstGeom>
          <a:noFill/>
          <a:ln>
            <a:noFill/>
          </a:ln>
        </p:spPr>
      </p:pic>
      <p:sp>
        <p:nvSpPr>
          <p:cNvPr id="4" name="テキスト ボックス 3">
            <a:extLst>
              <a:ext uri="{FF2B5EF4-FFF2-40B4-BE49-F238E27FC236}">
                <a16:creationId xmlns:a16="http://schemas.microsoft.com/office/drawing/2014/main" id="{BE954C7A-FA19-FA04-FDE3-2F7BB0AC5006}"/>
              </a:ext>
            </a:extLst>
          </p:cNvPr>
          <p:cNvSpPr txBox="1"/>
          <p:nvPr/>
        </p:nvSpPr>
        <p:spPr>
          <a:xfrm>
            <a:off x="1667509" y="5348290"/>
            <a:ext cx="9834679" cy="830997"/>
          </a:xfrm>
          <a:prstGeom prst="rect">
            <a:avLst/>
          </a:prstGeom>
          <a:noFill/>
        </p:spPr>
        <p:txBody>
          <a:bodyPr wrap="square" rtlCol="0">
            <a:spAutoFit/>
          </a:bodyPr>
          <a:lstStyle/>
          <a:p>
            <a:r>
              <a:rPr kumimoji="1" lang="en-US" altLang="ja-JP" sz="2400" dirty="0"/>
              <a:t>- Human-based judgement for maintenance timing</a:t>
            </a:r>
          </a:p>
          <a:p>
            <a:r>
              <a:rPr kumimoji="1" lang="en-US" altLang="ja-JP" sz="2400" dirty="0"/>
              <a:t>- Component &amp; damage positions are not included in prediction.</a:t>
            </a:r>
          </a:p>
        </p:txBody>
      </p:sp>
      <p:sp>
        <p:nvSpPr>
          <p:cNvPr id="5" name="テキスト ボックス 4">
            <a:extLst>
              <a:ext uri="{FF2B5EF4-FFF2-40B4-BE49-F238E27FC236}">
                <a16:creationId xmlns:a16="http://schemas.microsoft.com/office/drawing/2014/main" id="{88802E6E-E05C-92B4-AC36-E7EF8DA66507}"/>
              </a:ext>
            </a:extLst>
          </p:cNvPr>
          <p:cNvSpPr txBox="1"/>
          <p:nvPr/>
        </p:nvSpPr>
        <p:spPr>
          <a:xfrm>
            <a:off x="5348149" y="4704477"/>
            <a:ext cx="2928390" cy="461665"/>
          </a:xfrm>
          <a:prstGeom prst="rect">
            <a:avLst/>
          </a:prstGeom>
          <a:noFill/>
        </p:spPr>
        <p:txBody>
          <a:bodyPr wrap="square" rtlCol="0">
            <a:spAutoFit/>
          </a:bodyPr>
          <a:lstStyle/>
          <a:p>
            <a:r>
              <a:rPr kumimoji="1" lang="en-US" altLang="ja-JP" sz="2400" dirty="0"/>
              <a:t>Texts / 2D figures</a:t>
            </a:r>
          </a:p>
        </p:txBody>
      </p:sp>
      <p:sp>
        <p:nvSpPr>
          <p:cNvPr id="7" name="テキスト ボックス 6">
            <a:extLst>
              <a:ext uri="{FF2B5EF4-FFF2-40B4-BE49-F238E27FC236}">
                <a16:creationId xmlns:a16="http://schemas.microsoft.com/office/drawing/2014/main" id="{DDA87F88-FA1D-F4FB-1D8A-076F90D2E7FD}"/>
              </a:ext>
            </a:extLst>
          </p:cNvPr>
          <p:cNvSpPr txBox="1"/>
          <p:nvPr/>
        </p:nvSpPr>
        <p:spPr>
          <a:xfrm>
            <a:off x="8927882" y="3220962"/>
            <a:ext cx="3035196" cy="461665"/>
          </a:xfrm>
          <a:prstGeom prst="rect">
            <a:avLst/>
          </a:prstGeom>
          <a:noFill/>
        </p:spPr>
        <p:txBody>
          <a:bodyPr wrap="square" rtlCol="0">
            <a:spAutoFit/>
          </a:bodyPr>
          <a:lstStyle/>
          <a:p>
            <a:r>
              <a:rPr kumimoji="1" lang="en-US" altLang="ja-JP" sz="2400" dirty="0"/>
              <a:t>Maintenance Plans</a:t>
            </a:r>
          </a:p>
        </p:txBody>
      </p:sp>
      <p:sp>
        <p:nvSpPr>
          <p:cNvPr id="9" name="テキスト ボックス 8">
            <a:extLst>
              <a:ext uri="{FF2B5EF4-FFF2-40B4-BE49-F238E27FC236}">
                <a16:creationId xmlns:a16="http://schemas.microsoft.com/office/drawing/2014/main" id="{656CB1BA-79CC-F67C-BE84-AFCC73CAA299}"/>
              </a:ext>
            </a:extLst>
          </p:cNvPr>
          <p:cNvSpPr txBox="1"/>
          <p:nvPr/>
        </p:nvSpPr>
        <p:spPr>
          <a:xfrm>
            <a:off x="8927882" y="2625859"/>
            <a:ext cx="3144435" cy="461665"/>
          </a:xfrm>
          <a:prstGeom prst="rect">
            <a:avLst/>
          </a:prstGeom>
          <a:noFill/>
        </p:spPr>
        <p:txBody>
          <a:bodyPr wrap="square" rtlCol="0">
            <a:spAutoFit/>
          </a:bodyPr>
          <a:lstStyle/>
          <a:p>
            <a:r>
              <a:rPr kumimoji="1" lang="en-US" altLang="ja-JP" sz="2400" dirty="0"/>
              <a:t>Damage Predictions</a:t>
            </a:r>
          </a:p>
        </p:txBody>
      </p:sp>
      <p:sp>
        <p:nvSpPr>
          <p:cNvPr id="10" name="矢印: 右 9">
            <a:extLst>
              <a:ext uri="{FF2B5EF4-FFF2-40B4-BE49-F238E27FC236}">
                <a16:creationId xmlns:a16="http://schemas.microsoft.com/office/drawing/2014/main" id="{BE639EAA-EC03-5E83-785D-CBA202922B88}"/>
              </a:ext>
            </a:extLst>
          </p:cNvPr>
          <p:cNvSpPr/>
          <p:nvPr/>
        </p:nvSpPr>
        <p:spPr>
          <a:xfrm>
            <a:off x="1104877" y="6284956"/>
            <a:ext cx="499070" cy="4130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EA31253-228B-9975-232C-50324BE8CF2B}"/>
              </a:ext>
            </a:extLst>
          </p:cNvPr>
          <p:cNvSpPr txBox="1"/>
          <p:nvPr/>
        </p:nvSpPr>
        <p:spPr>
          <a:xfrm>
            <a:off x="2919265" y="1330784"/>
            <a:ext cx="2064235" cy="1862048"/>
          </a:xfrm>
          <a:prstGeom prst="rect">
            <a:avLst/>
          </a:prstGeom>
          <a:noFill/>
        </p:spPr>
        <p:txBody>
          <a:bodyPr wrap="square" rtlCol="0">
            <a:spAutoFit/>
          </a:bodyPr>
          <a:lstStyle/>
          <a:p>
            <a:r>
              <a:rPr kumimoji="1" lang="ja-JP" altLang="en-US" sz="11500" dirty="0">
                <a:latin typeface="Times New Roman" panose="02020603050405020304" pitchFamily="18" charset="0"/>
                <a:cs typeface="Times New Roman" panose="02020603050405020304" pitchFamily="18" charset="0"/>
              </a:rPr>
              <a:t>👷</a:t>
            </a:r>
          </a:p>
        </p:txBody>
      </p:sp>
      <p:sp>
        <p:nvSpPr>
          <p:cNvPr id="13" name="テキスト ボックス 12">
            <a:extLst>
              <a:ext uri="{FF2B5EF4-FFF2-40B4-BE49-F238E27FC236}">
                <a16:creationId xmlns:a16="http://schemas.microsoft.com/office/drawing/2014/main" id="{81938A25-EADC-117F-37E7-75A7BC981FE9}"/>
              </a:ext>
            </a:extLst>
          </p:cNvPr>
          <p:cNvSpPr txBox="1"/>
          <p:nvPr/>
        </p:nvSpPr>
        <p:spPr>
          <a:xfrm>
            <a:off x="3201967" y="3241563"/>
            <a:ext cx="1781533" cy="461665"/>
          </a:xfrm>
          <a:prstGeom prst="rect">
            <a:avLst/>
          </a:prstGeom>
          <a:noFill/>
        </p:spPr>
        <p:txBody>
          <a:bodyPr wrap="square" rtlCol="0">
            <a:spAutoFit/>
          </a:bodyPr>
          <a:lstStyle/>
          <a:p>
            <a:r>
              <a:rPr kumimoji="1" lang="en-US" altLang="ja-JP" sz="2400" dirty="0"/>
              <a:t>Inspection</a:t>
            </a:r>
          </a:p>
        </p:txBody>
      </p:sp>
      <p:sp>
        <p:nvSpPr>
          <p:cNvPr id="14" name="矢印: 右 13">
            <a:extLst>
              <a:ext uri="{FF2B5EF4-FFF2-40B4-BE49-F238E27FC236}">
                <a16:creationId xmlns:a16="http://schemas.microsoft.com/office/drawing/2014/main" id="{181C65F0-5EF3-0158-8205-98EB2F94DB5E}"/>
              </a:ext>
            </a:extLst>
          </p:cNvPr>
          <p:cNvSpPr/>
          <p:nvPr/>
        </p:nvSpPr>
        <p:spPr>
          <a:xfrm>
            <a:off x="3181466" y="3751959"/>
            <a:ext cx="1802034" cy="413009"/>
          </a:xfrm>
          <a:prstGeom prst="rightArrow">
            <a:avLst/>
          </a:prstGeom>
          <a:solidFill>
            <a:srgbClr val="345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環状 14">
            <a:extLst>
              <a:ext uri="{FF2B5EF4-FFF2-40B4-BE49-F238E27FC236}">
                <a16:creationId xmlns:a16="http://schemas.microsoft.com/office/drawing/2014/main" id="{1A1FF09D-D969-C503-8D19-C7F43A5C5FCB}"/>
              </a:ext>
            </a:extLst>
          </p:cNvPr>
          <p:cNvSpPr/>
          <p:nvPr/>
        </p:nvSpPr>
        <p:spPr>
          <a:xfrm>
            <a:off x="8133404" y="1448972"/>
            <a:ext cx="1588957" cy="1678690"/>
          </a:xfrm>
          <a:prstGeom prst="circularArrow">
            <a:avLst>
              <a:gd name="adj1" fmla="val 11345"/>
              <a:gd name="adj2" fmla="val 1142319"/>
              <a:gd name="adj3" fmla="val 20644956"/>
              <a:gd name="adj4" fmla="val 15997142"/>
              <a:gd name="adj5" fmla="val 14055"/>
            </a:avLst>
          </a:prstGeom>
          <a:solidFill>
            <a:srgbClr val="345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Tree>
    <p:extLst>
      <p:ext uri="{BB962C8B-B14F-4D97-AF65-F5344CB8AC3E}">
        <p14:creationId xmlns:p14="http://schemas.microsoft.com/office/powerpoint/2010/main" val="404270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66FB-6538-BD8B-FB87-14B0F4530192}"/>
            </a:ext>
          </a:extLst>
        </p:cNvPr>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F9F963A0-1011-BDB8-3FC2-63FA3B6A2A72}"/>
              </a:ext>
            </a:extLst>
          </p:cNvPr>
          <p:cNvSpPr/>
          <p:nvPr/>
        </p:nvSpPr>
        <p:spPr>
          <a:xfrm>
            <a:off x="546269" y="5008055"/>
            <a:ext cx="11281295" cy="1769935"/>
          </a:xfrm>
          <a:prstGeom prst="roundRect">
            <a:avLst/>
          </a:prstGeom>
          <a:solidFill>
            <a:srgbClr val="FFFBEF"/>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 name="正方形/長方形 7">
            <a:extLst>
              <a:ext uri="{FF2B5EF4-FFF2-40B4-BE49-F238E27FC236}">
                <a16:creationId xmlns:a16="http://schemas.microsoft.com/office/drawing/2014/main" id="{A335AE03-0BAA-1A2A-B43D-45EAFACEFD98}"/>
              </a:ext>
            </a:extLst>
          </p:cNvPr>
          <p:cNvSpPr/>
          <p:nvPr/>
        </p:nvSpPr>
        <p:spPr>
          <a:xfrm>
            <a:off x="8275028" y="6232375"/>
            <a:ext cx="3140295" cy="46166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A2D66750-7FB1-2F69-CD88-8BA79416B43C}"/>
              </a:ext>
            </a:extLst>
          </p:cNvPr>
          <p:cNvSpPr>
            <a:spLocks noGrp="1"/>
          </p:cNvSpPr>
          <p:nvPr>
            <p:ph type="title"/>
          </p:nvPr>
        </p:nvSpPr>
        <p:spPr>
          <a:xfrm>
            <a:off x="261579" y="243482"/>
            <a:ext cx="11410468" cy="538884"/>
          </a:xfrm>
        </p:spPr>
        <p:txBody>
          <a:bodyPr>
            <a:normAutofit/>
          </a:bodyPr>
          <a:lstStyle/>
          <a:p>
            <a:pPr marL="0" indent="0">
              <a:buNone/>
            </a:pPr>
            <a:r>
              <a:rPr kumimoji="1" lang="en-US" altLang="ja-JP" sz="2800" b="1" dirty="0"/>
              <a:t>Research </a:t>
            </a:r>
            <a:r>
              <a:rPr lang="en-US" altLang="ja-JP" b="1" dirty="0"/>
              <a:t>Goals and Highlights</a:t>
            </a:r>
            <a:endParaRPr kumimoji="1" lang="en-US" altLang="ja-JP" sz="2800" b="1" dirty="0"/>
          </a:p>
        </p:txBody>
      </p:sp>
      <p:sp>
        <p:nvSpPr>
          <p:cNvPr id="9" name="スライド番号プレースホルダー 8">
            <a:extLst>
              <a:ext uri="{FF2B5EF4-FFF2-40B4-BE49-F238E27FC236}">
                <a16:creationId xmlns:a16="http://schemas.microsoft.com/office/drawing/2014/main" id="{FEA5EC2D-50C1-F4A4-C534-ECB93FC695A4}"/>
              </a:ext>
            </a:extLst>
          </p:cNvPr>
          <p:cNvSpPr>
            <a:spLocks noGrp="1"/>
          </p:cNvSpPr>
          <p:nvPr>
            <p:ph type="sldNum" sz="quarter" idx="12"/>
          </p:nvPr>
        </p:nvSpPr>
        <p:spPr/>
        <p:txBody>
          <a:bodyPr/>
          <a:lstStyle/>
          <a:p>
            <a:fld id="{387E2AF4-6C87-4453-AFAD-5F114923A03B}" type="slidenum">
              <a:rPr kumimoji="1" lang="ja-JP" altLang="en-US" smtClean="0"/>
              <a:pPr/>
              <a:t>20</a:t>
            </a:fld>
            <a:endParaRPr kumimoji="1" lang="ja-JP" altLang="en-US" dirty="0"/>
          </a:p>
        </p:txBody>
      </p:sp>
      <p:pic>
        <p:nvPicPr>
          <p:cNvPr id="1030" name="Picture 6" descr="データベース | 無料のAi・PNG白黒シルエットイラスト">
            <a:extLst>
              <a:ext uri="{FF2B5EF4-FFF2-40B4-BE49-F238E27FC236}">
                <a16:creationId xmlns:a16="http://schemas.microsoft.com/office/drawing/2014/main" id="{89C03942-DB76-2DE0-6489-55C832992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34" y="3120522"/>
            <a:ext cx="1306375" cy="130637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915C4277-CCC6-91EE-8A7C-E663E7CC3125}"/>
              </a:ext>
            </a:extLst>
          </p:cNvPr>
          <p:cNvSpPr txBox="1"/>
          <p:nvPr/>
        </p:nvSpPr>
        <p:spPr>
          <a:xfrm>
            <a:off x="386903" y="4255968"/>
            <a:ext cx="1569012" cy="646331"/>
          </a:xfrm>
          <a:prstGeom prst="rect">
            <a:avLst/>
          </a:prstGeom>
          <a:noFill/>
        </p:spPr>
        <p:txBody>
          <a:bodyPr wrap="square">
            <a:spAutoFit/>
          </a:bodyPr>
          <a:lstStyle/>
          <a:p>
            <a:pPr algn="ctr"/>
            <a:r>
              <a:rPr kumimoji="1" lang="en-US" altLang="ja-JP" b="1" dirty="0"/>
              <a:t>Inspection</a:t>
            </a:r>
          </a:p>
          <a:p>
            <a:pPr algn="ctr"/>
            <a:r>
              <a:rPr kumimoji="1" lang="en-US" altLang="ja-JP" b="1" dirty="0"/>
              <a:t>Database</a:t>
            </a:r>
            <a:endParaRPr kumimoji="1" lang="en-US" altLang="ja-JP" sz="1800" b="1" dirty="0"/>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900BF0CA-39DD-B24E-C18A-75F8CC43F349}"/>
                  </a:ext>
                </a:extLst>
              </p:cNvPr>
              <p:cNvSpPr txBox="1"/>
              <p:nvPr/>
            </p:nvSpPr>
            <p:spPr>
              <a:xfrm>
                <a:off x="10178193" y="3536988"/>
                <a:ext cx="1237130" cy="6689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ea typeface="Latin Modern Math" panose="02000503000000000000" pitchFamily="50" charset="0"/>
                            </a:rPr>
                          </m:ctrlPr>
                        </m:sSubPr>
                        <m:e>
                          <m:r>
                            <a:rPr kumimoji="1" lang="en-US" altLang="ja-JP" sz="4000" b="0" i="1" smtClean="0">
                              <a:latin typeface="Latin Modern Math" panose="02000503000000000000" pitchFamily="50" charset="0"/>
                              <a:ea typeface="Latin Modern Math" panose="02000503000000000000" pitchFamily="50" charset="0"/>
                            </a:rPr>
                            <m:t>𝑃</m:t>
                          </m:r>
                        </m:e>
                        <m:sub>
                          <m:r>
                            <a:rPr kumimoji="1" lang="en-US" altLang="ja-JP" sz="4000" b="0" i="1" smtClean="0">
                              <a:latin typeface="Latin Modern Math" panose="02000503000000000000" pitchFamily="50" charset="0"/>
                              <a:ea typeface="Latin Modern Math" panose="02000503000000000000" pitchFamily="50" charset="0"/>
                            </a:rPr>
                            <m:t>𝑖𝑗</m:t>
                          </m:r>
                        </m:sub>
                      </m:sSub>
                    </m:oMath>
                  </m:oMathPara>
                </a14:m>
                <a:endParaRPr kumimoji="1" lang="en-US" altLang="ja-JP" sz="4000" b="0" dirty="0">
                  <a:latin typeface="Latin Modern Math" panose="02000503000000000000" pitchFamily="50" charset="0"/>
                  <a:ea typeface="Latin Modern Math" panose="02000503000000000000" pitchFamily="50" charset="0"/>
                </a:endParaRPr>
              </a:p>
            </p:txBody>
          </p:sp>
        </mc:Choice>
        <mc:Fallback xmlns="">
          <p:sp>
            <p:nvSpPr>
              <p:cNvPr id="23" name="テキスト ボックス 22">
                <a:extLst>
                  <a:ext uri="{FF2B5EF4-FFF2-40B4-BE49-F238E27FC236}">
                    <a16:creationId xmlns:a16="http://schemas.microsoft.com/office/drawing/2014/main" id="{900BF0CA-39DD-B24E-C18A-75F8CC43F349}"/>
                  </a:ext>
                </a:extLst>
              </p:cNvPr>
              <p:cNvSpPr txBox="1">
                <a:spLocks noRot="1" noChangeAspect="1" noMove="1" noResize="1" noEditPoints="1" noAdjustHandles="1" noChangeArrowheads="1" noChangeShapeType="1" noTextEdit="1"/>
              </p:cNvSpPr>
              <p:nvPr/>
            </p:nvSpPr>
            <p:spPr>
              <a:xfrm>
                <a:off x="10178193" y="3536988"/>
                <a:ext cx="1237130" cy="668901"/>
              </a:xfrm>
              <a:prstGeom prst="rect">
                <a:avLst/>
              </a:prstGeom>
              <a:blipFill>
                <a:blip r:embed="rId4"/>
                <a:stretch>
                  <a:fillRect/>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C919850E-E121-4397-1D6B-7D3E9A86D97A}"/>
              </a:ext>
            </a:extLst>
          </p:cNvPr>
          <p:cNvSpPr txBox="1"/>
          <p:nvPr/>
        </p:nvSpPr>
        <p:spPr>
          <a:xfrm>
            <a:off x="9391910" y="4216474"/>
            <a:ext cx="2862409" cy="646331"/>
          </a:xfrm>
          <a:prstGeom prst="rect">
            <a:avLst/>
          </a:prstGeom>
          <a:noFill/>
        </p:spPr>
        <p:txBody>
          <a:bodyPr wrap="square">
            <a:spAutoFit/>
          </a:bodyPr>
          <a:lstStyle/>
          <a:p>
            <a:pPr algn="ctr"/>
            <a:r>
              <a:rPr kumimoji="1" lang="en-US" altLang="ja-JP" sz="1800" b="1" dirty="0"/>
              <a:t>Transition Matrix</a:t>
            </a:r>
          </a:p>
          <a:p>
            <a:pPr algn="ctr"/>
            <a:r>
              <a:rPr kumimoji="1" lang="en-US" altLang="ja-JP" b="1" dirty="0"/>
              <a:t>(Deterioration Speed)</a:t>
            </a:r>
            <a:endParaRPr kumimoji="1" lang="en-US" altLang="ja-JP" sz="1800" b="1" dirty="0"/>
          </a:p>
        </p:txBody>
      </p:sp>
      <p:sp>
        <p:nvSpPr>
          <p:cNvPr id="25" name="矢印: 右 24">
            <a:extLst>
              <a:ext uri="{FF2B5EF4-FFF2-40B4-BE49-F238E27FC236}">
                <a16:creationId xmlns:a16="http://schemas.microsoft.com/office/drawing/2014/main" id="{AAE68442-E471-E8CD-3C09-DCF0CE1624C0}"/>
              </a:ext>
            </a:extLst>
          </p:cNvPr>
          <p:cNvSpPr/>
          <p:nvPr/>
        </p:nvSpPr>
        <p:spPr>
          <a:xfrm>
            <a:off x="6414908" y="3335246"/>
            <a:ext cx="3674742" cy="100216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580FA2AD-369B-2044-9A4A-748DB6687C0B}"/>
              </a:ext>
            </a:extLst>
          </p:cNvPr>
          <p:cNvSpPr/>
          <p:nvPr/>
        </p:nvSpPr>
        <p:spPr>
          <a:xfrm>
            <a:off x="336254" y="1038171"/>
            <a:ext cx="2233763" cy="53116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2620727-B72E-7C15-4C76-07CF28386458}"/>
              </a:ext>
            </a:extLst>
          </p:cNvPr>
          <p:cNvSpPr txBox="1"/>
          <p:nvPr/>
        </p:nvSpPr>
        <p:spPr>
          <a:xfrm>
            <a:off x="490744" y="1065658"/>
            <a:ext cx="1885633" cy="461665"/>
          </a:xfrm>
          <a:prstGeom prst="rect">
            <a:avLst/>
          </a:prstGeom>
          <a:noFill/>
        </p:spPr>
        <p:txBody>
          <a:bodyPr wrap="square">
            <a:spAutoFit/>
          </a:bodyPr>
          <a:lstStyle/>
          <a:p>
            <a:pPr marL="0" indent="0" algn="ctr">
              <a:buNone/>
            </a:pPr>
            <a:r>
              <a:rPr kumimoji="1" lang="en-US" altLang="ja-JP" sz="2400" b="1" dirty="0"/>
              <a:t>Goals</a:t>
            </a:r>
          </a:p>
        </p:txBody>
      </p:sp>
      <p:sp>
        <p:nvSpPr>
          <p:cNvPr id="10" name="テキスト ボックス 9">
            <a:extLst>
              <a:ext uri="{FF2B5EF4-FFF2-40B4-BE49-F238E27FC236}">
                <a16:creationId xmlns:a16="http://schemas.microsoft.com/office/drawing/2014/main" id="{10149DA4-4868-8260-4D58-F95A19A37FB9}"/>
              </a:ext>
            </a:extLst>
          </p:cNvPr>
          <p:cNvSpPr txBox="1"/>
          <p:nvPr/>
        </p:nvSpPr>
        <p:spPr>
          <a:xfrm>
            <a:off x="546270" y="1610413"/>
            <a:ext cx="8525811" cy="830997"/>
          </a:xfrm>
          <a:prstGeom prst="rect">
            <a:avLst/>
          </a:prstGeom>
          <a:noFill/>
        </p:spPr>
        <p:txBody>
          <a:bodyPr wrap="square">
            <a:spAutoFit/>
          </a:bodyPr>
          <a:lstStyle/>
          <a:p>
            <a:pPr marL="285750" indent="-285750">
              <a:buFont typeface="Arial" panose="020B0604020202020204" pitchFamily="34" charset="0"/>
              <a:buChar char="•"/>
            </a:pPr>
            <a:r>
              <a:rPr lang="en-US" altLang="ja-JP" sz="2400" dirty="0"/>
              <a:t>Improve prediction accuracy</a:t>
            </a:r>
          </a:p>
          <a:p>
            <a:pPr marL="285750" indent="-285750">
              <a:buFont typeface="Arial" panose="020B0604020202020204" pitchFamily="34" charset="0"/>
              <a:buChar char="•"/>
            </a:pPr>
            <a:r>
              <a:rPr lang="en-US" altLang="ja-JP" sz="2400" dirty="0"/>
              <a:t>Discover hidden rules that contribute to degradation</a:t>
            </a:r>
          </a:p>
        </p:txBody>
      </p:sp>
      <p:sp>
        <p:nvSpPr>
          <p:cNvPr id="12" name="正方形/長方形 11">
            <a:extLst>
              <a:ext uri="{FF2B5EF4-FFF2-40B4-BE49-F238E27FC236}">
                <a16:creationId xmlns:a16="http://schemas.microsoft.com/office/drawing/2014/main" id="{E9A616F6-B4A3-E16B-D53D-6A3CD6FBED93}"/>
              </a:ext>
            </a:extLst>
          </p:cNvPr>
          <p:cNvSpPr/>
          <p:nvPr/>
        </p:nvSpPr>
        <p:spPr>
          <a:xfrm>
            <a:off x="336255" y="2583101"/>
            <a:ext cx="2233762" cy="53116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7717EB2-F53C-F503-834E-FD6792A7B753}"/>
              </a:ext>
            </a:extLst>
          </p:cNvPr>
          <p:cNvSpPr txBox="1"/>
          <p:nvPr/>
        </p:nvSpPr>
        <p:spPr>
          <a:xfrm>
            <a:off x="490744" y="2610588"/>
            <a:ext cx="1969880" cy="461665"/>
          </a:xfrm>
          <a:prstGeom prst="rect">
            <a:avLst/>
          </a:prstGeom>
          <a:noFill/>
        </p:spPr>
        <p:txBody>
          <a:bodyPr wrap="square">
            <a:spAutoFit/>
          </a:bodyPr>
          <a:lstStyle/>
          <a:p>
            <a:pPr marL="0" indent="0" algn="ctr">
              <a:buNone/>
            </a:pPr>
            <a:r>
              <a:rPr kumimoji="1" lang="en-US" altLang="ja-JP" sz="2400" b="1" dirty="0"/>
              <a:t>Highlights</a:t>
            </a:r>
          </a:p>
        </p:txBody>
      </p:sp>
      <p:sp>
        <p:nvSpPr>
          <p:cNvPr id="28" name="テキスト ボックス 27">
            <a:extLst>
              <a:ext uri="{FF2B5EF4-FFF2-40B4-BE49-F238E27FC236}">
                <a16:creationId xmlns:a16="http://schemas.microsoft.com/office/drawing/2014/main" id="{57AAC47B-1CE4-8FF4-A4F3-9468870332D4}"/>
              </a:ext>
            </a:extLst>
          </p:cNvPr>
          <p:cNvSpPr txBox="1"/>
          <p:nvPr/>
        </p:nvSpPr>
        <p:spPr>
          <a:xfrm>
            <a:off x="6562689" y="3594514"/>
            <a:ext cx="3316468" cy="461665"/>
          </a:xfrm>
          <a:prstGeom prst="rect">
            <a:avLst/>
          </a:prstGeom>
          <a:noFill/>
        </p:spPr>
        <p:txBody>
          <a:bodyPr wrap="square">
            <a:spAutoFit/>
          </a:bodyPr>
          <a:lstStyle/>
          <a:p>
            <a:r>
              <a:rPr lang="en-US" altLang="ja-JP" sz="2400" b="1" dirty="0">
                <a:solidFill>
                  <a:schemeClr val="bg1"/>
                </a:solidFill>
              </a:rPr>
              <a:t>Graph Transformer</a:t>
            </a:r>
          </a:p>
        </p:txBody>
      </p:sp>
      <p:sp>
        <p:nvSpPr>
          <p:cNvPr id="32" name="左中かっこ 31">
            <a:extLst>
              <a:ext uri="{FF2B5EF4-FFF2-40B4-BE49-F238E27FC236}">
                <a16:creationId xmlns:a16="http://schemas.microsoft.com/office/drawing/2014/main" id="{C3F41F61-B141-FA83-5376-5E6FD2864B31}"/>
              </a:ext>
            </a:extLst>
          </p:cNvPr>
          <p:cNvSpPr/>
          <p:nvPr/>
        </p:nvSpPr>
        <p:spPr>
          <a:xfrm>
            <a:off x="1742674" y="3377842"/>
            <a:ext cx="358275" cy="1045400"/>
          </a:xfrm>
          <a:prstGeom prst="leftBrace">
            <a:avLst>
              <a:gd name="adj1" fmla="val 8333"/>
              <a:gd name="adj2" fmla="val 44904"/>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EFDCD8C-6E04-C4BA-4EFA-148E4925BF18}"/>
              </a:ext>
            </a:extLst>
          </p:cNvPr>
          <p:cNvSpPr txBox="1"/>
          <p:nvPr/>
        </p:nvSpPr>
        <p:spPr>
          <a:xfrm>
            <a:off x="2064005" y="3382156"/>
            <a:ext cx="4424796" cy="400110"/>
          </a:xfrm>
          <a:prstGeom prst="rect">
            <a:avLst/>
          </a:prstGeom>
          <a:noFill/>
        </p:spPr>
        <p:txBody>
          <a:bodyPr wrap="square">
            <a:spAutoFit/>
          </a:bodyPr>
          <a:lstStyle/>
          <a:p>
            <a:r>
              <a:rPr kumimoji="1" lang="en-US" altLang="ja-JP" sz="2000" b="1" dirty="0"/>
              <a:t>Element-level damage grading </a:t>
            </a:r>
            <a:endParaRPr lang="ja-JP" altLang="en-US" sz="2000" b="1" dirty="0"/>
          </a:p>
        </p:txBody>
      </p:sp>
      <p:sp>
        <p:nvSpPr>
          <p:cNvPr id="39" name="テキスト ボックス 38">
            <a:extLst>
              <a:ext uri="{FF2B5EF4-FFF2-40B4-BE49-F238E27FC236}">
                <a16:creationId xmlns:a16="http://schemas.microsoft.com/office/drawing/2014/main" id="{A4F66604-5397-6812-1849-718CACC752FC}"/>
              </a:ext>
            </a:extLst>
          </p:cNvPr>
          <p:cNvSpPr txBox="1"/>
          <p:nvPr/>
        </p:nvSpPr>
        <p:spPr>
          <a:xfrm>
            <a:off x="2082142" y="3977311"/>
            <a:ext cx="4188472" cy="400110"/>
          </a:xfrm>
          <a:prstGeom prst="rect">
            <a:avLst/>
          </a:prstGeom>
          <a:noFill/>
        </p:spPr>
        <p:txBody>
          <a:bodyPr wrap="square">
            <a:spAutoFit/>
          </a:bodyPr>
          <a:lstStyle/>
          <a:p>
            <a:r>
              <a:rPr kumimoji="1" lang="en-US" altLang="ja-JP" sz="2000" b="1" dirty="0"/>
              <a:t>Spatial position of elements</a:t>
            </a:r>
            <a:endParaRPr lang="ja-JP" altLang="en-US" sz="2000" b="1" dirty="0"/>
          </a:p>
        </p:txBody>
      </p:sp>
      <p:sp>
        <p:nvSpPr>
          <p:cNvPr id="40" name="テキスト ボックス 39">
            <a:extLst>
              <a:ext uri="{FF2B5EF4-FFF2-40B4-BE49-F238E27FC236}">
                <a16:creationId xmlns:a16="http://schemas.microsoft.com/office/drawing/2014/main" id="{F4909A65-CF28-B34E-CD9D-BBAF1642C327}"/>
              </a:ext>
            </a:extLst>
          </p:cNvPr>
          <p:cNvSpPr txBox="1"/>
          <p:nvPr/>
        </p:nvSpPr>
        <p:spPr>
          <a:xfrm>
            <a:off x="848688" y="5134450"/>
            <a:ext cx="10236250" cy="461665"/>
          </a:xfrm>
          <a:prstGeom prst="rect">
            <a:avLst/>
          </a:prstGeom>
          <a:noFill/>
        </p:spPr>
        <p:txBody>
          <a:bodyPr wrap="square">
            <a:spAutoFit/>
          </a:bodyPr>
          <a:lstStyle/>
          <a:p>
            <a:pPr marL="285750" indent="-285750">
              <a:buFont typeface="Arial" panose="020B0604020202020204" pitchFamily="34" charset="0"/>
              <a:buChar char="•"/>
            </a:pPr>
            <a:r>
              <a:rPr lang="en-US" altLang="ja-JP" sz="2400" dirty="0"/>
              <a:t>+0.363 better DE Precision on data of girder bridges in Tokyo</a:t>
            </a:r>
          </a:p>
        </p:txBody>
      </p:sp>
      <p:sp>
        <p:nvSpPr>
          <p:cNvPr id="42" name="テキスト ボックス 41">
            <a:extLst>
              <a:ext uri="{FF2B5EF4-FFF2-40B4-BE49-F238E27FC236}">
                <a16:creationId xmlns:a16="http://schemas.microsoft.com/office/drawing/2014/main" id="{297D12B1-AD1D-2805-4457-402B11160CED}"/>
              </a:ext>
            </a:extLst>
          </p:cNvPr>
          <p:cNvSpPr txBox="1"/>
          <p:nvPr/>
        </p:nvSpPr>
        <p:spPr>
          <a:xfrm>
            <a:off x="3266895" y="5471690"/>
            <a:ext cx="2297292" cy="338554"/>
          </a:xfrm>
          <a:prstGeom prst="rect">
            <a:avLst/>
          </a:prstGeom>
          <a:noFill/>
        </p:spPr>
        <p:txBody>
          <a:bodyPr wrap="square">
            <a:spAutoFit/>
          </a:bodyPr>
          <a:lstStyle/>
          <a:p>
            <a:r>
              <a:rPr lang="en-US" altLang="ja-JP" sz="1600" dirty="0">
                <a:effectLst/>
                <a:latin typeface="+mj-lt"/>
                <a:ea typeface="ＭＳ 明朝" panose="02020609040205080304" pitchFamily="17" charset="-128"/>
                <a:cs typeface="Arial" panose="020B0604020202020204" pitchFamily="34" charset="0"/>
              </a:rPr>
              <a:t>(</a:t>
            </a:r>
            <a:r>
              <a:rPr lang="en-US" altLang="ja-JP" sz="1600" b="1" dirty="0">
                <a:effectLst/>
                <a:latin typeface="+mj-lt"/>
                <a:ea typeface="ＭＳ 明朝" panose="02020609040205080304" pitchFamily="17" charset="-128"/>
                <a:cs typeface="Arial" panose="020B0604020202020204" pitchFamily="34" charset="0"/>
              </a:rPr>
              <a:t>D</a:t>
            </a:r>
            <a:r>
              <a:rPr lang="en-US" altLang="ja-JP" sz="1600" dirty="0">
                <a:effectLst/>
                <a:latin typeface="+mj-lt"/>
                <a:ea typeface="ＭＳ 明朝" panose="02020609040205080304" pitchFamily="17" charset="-128"/>
                <a:cs typeface="Arial" panose="020B0604020202020204" pitchFamily="34" charset="0"/>
              </a:rPr>
              <a:t>amage </a:t>
            </a:r>
            <a:r>
              <a:rPr lang="en-US" altLang="ja-JP" sz="1600" b="1" dirty="0">
                <a:effectLst/>
                <a:latin typeface="+mj-lt"/>
                <a:ea typeface="ＭＳ 明朝" panose="02020609040205080304" pitchFamily="17" charset="-128"/>
                <a:cs typeface="Arial" panose="020B0604020202020204" pitchFamily="34" charset="0"/>
              </a:rPr>
              <a:t>E</a:t>
            </a:r>
            <a:r>
              <a:rPr lang="en-US" altLang="ja-JP" sz="1600" dirty="0">
                <a:effectLst/>
                <a:latin typeface="+mj-lt"/>
                <a:ea typeface="ＭＳ 明朝" panose="02020609040205080304" pitchFamily="17" charset="-128"/>
                <a:cs typeface="Arial" panose="020B0604020202020204" pitchFamily="34" charset="0"/>
              </a:rPr>
              <a:t>volution)</a:t>
            </a:r>
            <a:endParaRPr lang="ja-JP" altLang="en-US" sz="1600" dirty="0">
              <a:latin typeface="+mj-lt"/>
            </a:endParaRPr>
          </a:p>
        </p:txBody>
      </p:sp>
      <p:sp>
        <p:nvSpPr>
          <p:cNvPr id="43" name="テキスト ボックス 42">
            <a:extLst>
              <a:ext uri="{FF2B5EF4-FFF2-40B4-BE49-F238E27FC236}">
                <a16:creationId xmlns:a16="http://schemas.microsoft.com/office/drawing/2014/main" id="{4DAE4A1C-2B5F-0BCD-D61B-E9FECACA07A4}"/>
              </a:ext>
            </a:extLst>
          </p:cNvPr>
          <p:cNvSpPr txBox="1"/>
          <p:nvPr/>
        </p:nvSpPr>
        <p:spPr>
          <a:xfrm>
            <a:off x="832186" y="5829379"/>
            <a:ext cx="9446133" cy="830997"/>
          </a:xfrm>
          <a:prstGeom prst="rect">
            <a:avLst/>
          </a:prstGeom>
          <a:noFill/>
        </p:spPr>
        <p:txBody>
          <a:bodyPr wrap="square">
            <a:spAutoFit/>
          </a:bodyPr>
          <a:lstStyle/>
          <a:p>
            <a:pPr marL="285750" indent="-285750">
              <a:buFont typeface="Arial" panose="020B0604020202020204" pitchFamily="34" charset="0"/>
              <a:buChar char="•"/>
            </a:pPr>
            <a:r>
              <a:rPr lang="en-US" altLang="ja-JP" sz="2400" dirty="0"/>
              <a:t>The Graph Transformer model reacts to a situation where one type of damage triggered another.</a:t>
            </a:r>
          </a:p>
        </p:txBody>
      </p:sp>
      <p:sp>
        <p:nvSpPr>
          <p:cNvPr id="44" name="楕円 43">
            <a:extLst>
              <a:ext uri="{FF2B5EF4-FFF2-40B4-BE49-F238E27FC236}">
                <a16:creationId xmlns:a16="http://schemas.microsoft.com/office/drawing/2014/main" id="{DEFCFF64-28FE-F57C-F3EF-6A6047075051}"/>
              </a:ext>
            </a:extLst>
          </p:cNvPr>
          <p:cNvSpPr/>
          <p:nvPr/>
        </p:nvSpPr>
        <p:spPr>
          <a:xfrm>
            <a:off x="7043209" y="4222953"/>
            <a:ext cx="156755" cy="154468"/>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46F50BCB-B323-68BC-00A7-B55773004D3E}"/>
              </a:ext>
            </a:extLst>
          </p:cNvPr>
          <p:cNvSpPr/>
          <p:nvPr/>
        </p:nvSpPr>
        <p:spPr>
          <a:xfrm>
            <a:off x="7378489" y="4539735"/>
            <a:ext cx="156755" cy="154468"/>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222E2D12-9DC9-2834-574D-08C9FD0EFE84}"/>
              </a:ext>
            </a:extLst>
          </p:cNvPr>
          <p:cNvSpPr/>
          <p:nvPr/>
        </p:nvSpPr>
        <p:spPr>
          <a:xfrm>
            <a:off x="7713326" y="4154456"/>
            <a:ext cx="156755" cy="154468"/>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CACC310B-D7E9-F3A0-50B3-04290CF2A9E8}"/>
              </a:ext>
            </a:extLst>
          </p:cNvPr>
          <p:cNvSpPr/>
          <p:nvPr/>
        </p:nvSpPr>
        <p:spPr>
          <a:xfrm>
            <a:off x="8066023" y="4423242"/>
            <a:ext cx="156755" cy="154468"/>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BDE1392F-2683-B6A4-F405-B2ECA1B5EE62}"/>
              </a:ext>
            </a:extLst>
          </p:cNvPr>
          <p:cNvCxnSpPr>
            <a:stCxn id="44" idx="5"/>
            <a:endCxn id="46" idx="1"/>
          </p:cNvCxnSpPr>
          <p:nvPr/>
        </p:nvCxnSpPr>
        <p:spPr>
          <a:xfrm>
            <a:off x="7177008" y="4354800"/>
            <a:ext cx="224437" cy="207556"/>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30E0C28-617E-3C0F-0385-2F8A769F6998}"/>
              </a:ext>
            </a:extLst>
          </p:cNvPr>
          <p:cNvCxnSpPr>
            <a:cxnSpLocks/>
            <a:stCxn id="47" idx="3"/>
            <a:endCxn id="46" idx="7"/>
          </p:cNvCxnSpPr>
          <p:nvPr/>
        </p:nvCxnSpPr>
        <p:spPr>
          <a:xfrm flipH="1">
            <a:off x="7512288" y="4286303"/>
            <a:ext cx="223994" cy="276053"/>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5A731B3B-A4BD-F147-C026-6AFD6320BC12}"/>
              </a:ext>
            </a:extLst>
          </p:cNvPr>
          <p:cNvCxnSpPr>
            <a:cxnSpLocks/>
            <a:stCxn id="47" idx="5"/>
            <a:endCxn id="48" idx="1"/>
          </p:cNvCxnSpPr>
          <p:nvPr/>
        </p:nvCxnSpPr>
        <p:spPr>
          <a:xfrm>
            <a:off x="7847125" y="4286303"/>
            <a:ext cx="241854" cy="159560"/>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A79EAE56-4840-A6AB-4E3D-15CC4485E681}"/>
              </a:ext>
            </a:extLst>
          </p:cNvPr>
          <p:cNvCxnSpPr>
            <a:cxnSpLocks/>
            <a:stCxn id="46" idx="6"/>
          </p:cNvCxnSpPr>
          <p:nvPr/>
        </p:nvCxnSpPr>
        <p:spPr>
          <a:xfrm flipV="1">
            <a:off x="7535244" y="4520651"/>
            <a:ext cx="533435" cy="96318"/>
          </a:xfrm>
          <a:prstGeom prst="line">
            <a:avLst/>
          </a:prstGeom>
          <a:ln w="12700"/>
        </p:spPr>
        <p:style>
          <a:lnRef idx="1">
            <a:schemeClr val="dk1"/>
          </a:lnRef>
          <a:fillRef idx="0">
            <a:schemeClr val="dk1"/>
          </a:fillRef>
          <a:effectRef idx="0">
            <a:schemeClr val="dk1"/>
          </a:effectRef>
          <a:fontRef idx="minor">
            <a:schemeClr val="tx1"/>
          </a:fontRef>
        </p:style>
      </p:cxnSp>
      <p:sp>
        <p:nvSpPr>
          <p:cNvPr id="61" name="楕円 60">
            <a:extLst>
              <a:ext uri="{FF2B5EF4-FFF2-40B4-BE49-F238E27FC236}">
                <a16:creationId xmlns:a16="http://schemas.microsoft.com/office/drawing/2014/main" id="{11C19A1E-7880-C0DC-5E31-7493C4E117E7}"/>
              </a:ext>
            </a:extLst>
          </p:cNvPr>
          <p:cNvSpPr/>
          <p:nvPr/>
        </p:nvSpPr>
        <p:spPr>
          <a:xfrm>
            <a:off x="8576416" y="4539735"/>
            <a:ext cx="156755" cy="154468"/>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5DE943E9-133B-0529-6246-DCA2C8BA5751}"/>
              </a:ext>
            </a:extLst>
          </p:cNvPr>
          <p:cNvCxnSpPr>
            <a:cxnSpLocks/>
            <a:endCxn id="61" idx="2"/>
          </p:cNvCxnSpPr>
          <p:nvPr/>
        </p:nvCxnSpPr>
        <p:spPr>
          <a:xfrm>
            <a:off x="8228129" y="4521167"/>
            <a:ext cx="348287" cy="95802"/>
          </a:xfrm>
          <a:prstGeom prst="line">
            <a:avLst/>
          </a:prstGeom>
          <a:ln w="12700"/>
        </p:spPr>
        <p:style>
          <a:lnRef idx="1">
            <a:schemeClr val="dk1"/>
          </a:lnRef>
          <a:fillRef idx="0">
            <a:schemeClr val="dk1"/>
          </a:fillRef>
          <a:effectRef idx="0">
            <a:schemeClr val="dk1"/>
          </a:effectRef>
          <a:fontRef idx="minor">
            <a:schemeClr val="tx1"/>
          </a:fontRef>
        </p:style>
      </p:cxnSp>
      <p:sp>
        <p:nvSpPr>
          <p:cNvPr id="1034" name="楕円 1033">
            <a:extLst>
              <a:ext uri="{FF2B5EF4-FFF2-40B4-BE49-F238E27FC236}">
                <a16:creationId xmlns:a16="http://schemas.microsoft.com/office/drawing/2014/main" id="{19A33C2E-0817-70D7-19F0-B612C797609C}"/>
              </a:ext>
            </a:extLst>
          </p:cNvPr>
          <p:cNvSpPr/>
          <p:nvPr/>
        </p:nvSpPr>
        <p:spPr>
          <a:xfrm>
            <a:off x="8734746" y="4220055"/>
            <a:ext cx="156755" cy="154468"/>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5" name="直線コネクタ 1034">
            <a:extLst>
              <a:ext uri="{FF2B5EF4-FFF2-40B4-BE49-F238E27FC236}">
                <a16:creationId xmlns:a16="http://schemas.microsoft.com/office/drawing/2014/main" id="{6EEE8B8C-0A31-C0FC-A9F9-D53E1E8F48A7}"/>
              </a:ext>
            </a:extLst>
          </p:cNvPr>
          <p:cNvCxnSpPr>
            <a:cxnSpLocks/>
          </p:cNvCxnSpPr>
          <p:nvPr/>
        </p:nvCxnSpPr>
        <p:spPr>
          <a:xfrm flipV="1">
            <a:off x="8217497" y="4326805"/>
            <a:ext cx="516737" cy="137048"/>
          </a:xfrm>
          <a:prstGeom prst="line">
            <a:avLst/>
          </a:prstGeom>
          <a:ln w="12700"/>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DA07D50F-D535-16C6-CC0F-1B07665A07CF}"/>
              </a:ext>
            </a:extLst>
          </p:cNvPr>
          <p:cNvSpPr txBox="1"/>
          <p:nvPr/>
        </p:nvSpPr>
        <p:spPr>
          <a:xfrm>
            <a:off x="8294184" y="6221090"/>
            <a:ext cx="3137196" cy="461665"/>
          </a:xfrm>
          <a:prstGeom prst="rect">
            <a:avLst/>
          </a:prstGeom>
          <a:noFill/>
        </p:spPr>
        <p:txBody>
          <a:bodyPr wrap="square">
            <a:spAutoFit/>
          </a:bodyPr>
          <a:lstStyle/>
          <a:p>
            <a:r>
              <a:rPr lang="en-US" altLang="ja-JP" sz="2400" b="1" dirty="0"/>
              <a:t>Attention analysis</a:t>
            </a:r>
            <a:endParaRPr lang="ja-JP" altLang="en-US" sz="2400" b="1" dirty="0"/>
          </a:p>
        </p:txBody>
      </p:sp>
      <p:sp>
        <p:nvSpPr>
          <p:cNvPr id="7" name="矢印: 右 6">
            <a:extLst>
              <a:ext uri="{FF2B5EF4-FFF2-40B4-BE49-F238E27FC236}">
                <a16:creationId xmlns:a16="http://schemas.microsoft.com/office/drawing/2014/main" id="{B96189D1-B7ED-3A76-FC91-B1F257D82583}"/>
              </a:ext>
            </a:extLst>
          </p:cNvPr>
          <p:cNvSpPr/>
          <p:nvPr/>
        </p:nvSpPr>
        <p:spPr>
          <a:xfrm flipH="1">
            <a:off x="7279830" y="6303778"/>
            <a:ext cx="876740" cy="33114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1678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BF8F-2CFD-3C48-2D89-539672C52E8A}"/>
            </a:ext>
          </a:extLst>
        </p:cNvPr>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F7E3587-1897-D223-A4F5-8A4622BFC816}"/>
              </a:ext>
            </a:extLst>
          </p:cNvPr>
          <p:cNvSpPr/>
          <p:nvPr/>
        </p:nvSpPr>
        <p:spPr>
          <a:xfrm>
            <a:off x="10074883" y="3178341"/>
            <a:ext cx="2054383" cy="629121"/>
          </a:xfrm>
          <a:prstGeom prst="rect">
            <a:avLst/>
          </a:prstGeom>
          <a:solidFill>
            <a:srgbClr val="FDF1E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312B585-5279-24F5-BD71-7ABBD51CF46B}"/>
              </a:ext>
            </a:extLst>
          </p:cNvPr>
          <p:cNvSpPr/>
          <p:nvPr/>
        </p:nvSpPr>
        <p:spPr>
          <a:xfrm>
            <a:off x="10394336" y="5493357"/>
            <a:ext cx="1540754" cy="629121"/>
          </a:xfrm>
          <a:prstGeom prst="rect">
            <a:avLst/>
          </a:prstGeom>
          <a:solidFill>
            <a:srgbClr val="FDF1E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AA7D065-CD8F-4A37-6769-24BA8528BC6A}"/>
              </a:ext>
            </a:extLst>
          </p:cNvPr>
          <p:cNvSpPr/>
          <p:nvPr/>
        </p:nvSpPr>
        <p:spPr>
          <a:xfrm>
            <a:off x="144187" y="6188347"/>
            <a:ext cx="12047813" cy="66965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2E6386F-2930-9921-3F12-C1D668ED51EE}"/>
              </a:ext>
            </a:extLst>
          </p:cNvPr>
          <p:cNvSpPr>
            <a:spLocks noGrp="1"/>
          </p:cNvSpPr>
          <p:nvPr>
            <p:ph type="sldNum" sz="quarter" idx="12"/>
          </p:nvPr>
        </p:nvSpPr>
        <p:spPr/>
        <p:txBody>
          <a:bodyPr/>
          <a:lstStyle/>
          <a:p>
            <a:fld id="{387E2AF4-6C87-4453-AFAD-5F114923A03B}" type="slidenum">
              <a:rPr kumimoji="1" lang="ja-JP" altLang="en-US" smtClean="0"/>
              <a:pPr/>
              <a:t>21</a:t>
            </a:fld>
            <a:endParaRPr kumimoji="1" lang="ja-JP" altLang="en-US" dirty="0"/>
          </a:p>
        </p:txBody>
      </p:sp>
      <p:sp>
        <p:nvSpPr>
          <p:cNvPr id="4" name="タイトル 3">
            <a:extLst>
              <a:ext uri="{FF2B5EF4-FFF2-40B4-BE49-F238E27FC236}">
                <a16:creationId xmlns:a16="http://schemas.microsoft.com/office/drawing/2014/main" id="{0FF3860E-E1E2-6035-D9AC-467134D1E7CE}"/>
              </a:ext>
            </a:extLst>
          </p:cNvPr>
          <p:cNvSpPr>
            <a:spLocks noGrp="1"/>
          </p:cNvSpPr>
          <p:nvPr>
            <p:ph type="title"/>
          </p:nvPr>
        </p:nvSpPr>
        <p:spPr/>
        <p:txBody>
          <a:bodyPr/>
          <a:lstStyle/>
          <a:p>
            <a:r>
              <a:rPr lang="en-US" altLang="ja-JP" b="1" dirty="0"/>
              <a:t>Related Work of Improving Prediction Accuracy</a:t>
            </a:r>
            <a:endParaRPr kumimoji="1" lang="ja-JP" altLang="en-US" b="1" dirty="0"/>
          </a:p>
        </p:txBody>
      </p:sp>
      <p:sp>
        <p:nvSpPr>
          <p:cNvPr id="6" name="テキスト ボックス 5">
            <a:extLst>
              <a:ext uri="{FF2B5EF4-FFF2-40B4-BE49-F238E27FC236}">
                <a16:creationId xmlns:a16="http://schemas.microsoft.com/office/drawing/2014/main" id="{85920268-B09A-F1ED-3E07-0510F7DF9316}"/>
              </a:ext>
            </a:extLst>
          </p:cNvPr>
          <p:cNvSpPr txBox="1"/>
          <p:nvPr/>
        </p:nvSpPr>
        <p:spPr>
          <a:xfrm>
            <a:off x="951154" y="2016762"/>
            <a:ext cx="5801395" cy="307777"/>
          </a:xfrm>
          <a:prstGeom prst="rect">
            <a:avLst/>
          </a:prstGeom>
          <a:noFill/>
        </p:spPr>
        <p:txBody>
          <a:bodyPr wrap="square">
            <a:spAutoFit/>
          </a:bodyPr>
          <a:lstStyle/>
          <a:p>
            <a:r>
              <a:rPr lang="en-US" altLang="ja-JP" sz="1400" i="0" dirty="0">
                <a:solidFill>
                  <a:schemeClr val="tx1">
                    <a:lumMod val="50000"/>
                    <a:lumOff val="50000"/>
                  </a:schemeClr>
                </a:solidFill>
                <a:effectLst/>
                <a:latin typeface="+mn-ea"/>
              </a:rPr>
              <a:t>Y. Tsuda et al. (2005), S. </a:t>
            </a:r>
            <a:r>
              <a:rPr lang="en-US" altLang="ja-JP" sz="1400" dirty="0">
                <a:solidFill>
                  <a:schemeClr val="tx1">
                    <a:lumMod val="50000"/>
                    <a:lumOff val="50000"/>
                  </a:schemeClr>
                </a:solidFill>
                <a:latin typeface="+mn-ea"/>
              </a:rPr>
              <a:t>Ranjith et al.</a:t>
            </a:r>
            <a:r>
              <a:rPr lang="en-US" altLang="ja-JP" sz="1400" i="0" dirty="0">
                <a:solidFill>
                  <a:schemeClr val="tx1">
                    <a:lumMod val="50000"/>
                    <a:lumOff val="50000"/>
                  </a:schemeClr>
                </a:solidFill>
                <a:effectLst/>
                <a:latin typeface="+mn-ea"/>
              </a:rPr>
              <a:t> (2013)</a:t>
            </a:r>
          </a:p>
        </p:txBody>
      </p:sp>
      <p:sp>
        <p:nvSpPr>
          <p:cNvPr id="18" name="テキスト ボックス 17">
            <a:extLst>
              <a:ext uri="{FF2B5EF4-FFF2-40B4-BE49-F238E27FC236}">
                <a16:creationId xmlns:a16="http://schemas.microsoft.com/office/drawing/2014/main" id="{2A79E2AE-A5D5-B9E0-F521-2527264B8D07}"/>
              </a:ext>
            </a:extLst>
          </p:cNvPr>
          <p:cNvSpPr txBox="1"/>
          <p:nvPr/>
        </p:nvSpPr>
        <p:spPr>
          <a:xfrm>
            <a:off x="602049" y="2310496"/>
            <a:ext cx="7332515" cy="461665"/>
          </a:xfrm>
          <a:prstGeom prst="rect">
            <a:avLst/>
          </a:prstGeom>
          <a:noFill/>
        </p:spPr>
        <p:txBody>
          <a:bodyPr wrap="square">
            <a:spAutoFit/>
          </a:bodyPr>
          <a:lstStyle/>
          <a:p>
            <a:pPr marL="342900" indent="-342900">
              <a:buFont typeface="Arial" panose="020B0604020202020204" pitchFamily="34" charset="0"/>
              <a:buChar char="•"/>
            </a:pPr>
            <a:r>
              <a:rPr lang="en-US" altLang="ja-JP" sz="2400" dirty="0"/>
              <a:t>Relaxation of the condition of Markov chain</a:t>
            </a:r>
          </a:p>
        </p:txBody>
      </p:sp>
      <p:sp>
        <p:nvSpPr>
          <p:cNvPr id="2" name="正方形/長方形 1">
            <a:extLst>
              <a:ext uri="{FF2B5EF4-FFF2-40B4-BE49-F238E27FC236}">
                <a16:creationId xmlns:a16="http://schemas.microsoft.com/office/drawing/2014/main" id="{FD827688-B110-D023-269B-40AEBB228ED0}"/>
              </a:ext>
            </a:extLst>
          </p:cNvPr>
          <p:cNvSpPr/>
          <p:nvPr/>
        </p:nvSpPr>
        <p:spPr>
          <a:xfrm>
            <a:off x="460847" y="1049576"/>
            <a:ext cx="9549338" cy="53116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05FEF56-12AB-C3F7-5B13-A6993D4A3CEE}"/>
              </a:ext>
            </a:extLst>
          </p:cNvPr>
          <p:cNvSpPr txBox="1"/>
          <p:nvPr/>
        </p:nvSpPr>
        <p:spPr>
          <a:xfrm>
            <a:off x="615336" y="1077063"/>
            <a:ext cx="7624538" cy="461665"/>
          </a:xfrm>
          <a:prstGeom prst="rect">
            <a:avLst/>
          </a:prstGeom>
          <a:noFill/>
        </p:spPr>
        <p:txBody>
          <a:bodyPr wrap="square">
            <a:spAutoFit/>
          </a:bodyPr>
          <a:lstStyle/>
          <a:p>
            <a:pPr marL="0" indent="0">
              <a:buNone/>
            </a:pPr>
            <a:r>
              <a:rPr kumimoji="1" lang="en-US" altLang="ja-JP" sz="2400" b="1" dirty="0">
                <a:solidFill>
                  <a:schemeClr val="accent1">
                    <a:lumMod val="75000"/>
                  </a:schemeClr>
                </a:solidFill>
              </a:rPr>
              <a:t>Enhancement with time-series information</a:t>
            </a:r>
          </a:p>
        </p:txBody>
      </p:sp>
      <p:sp>
        <p:nvSpPr>
          <p:cNvPr id="12" name="テキスト ボックス 11">
            <a:extLst>
              <a:ext uri="{FF2B5EF4-FFF2-40B4-BE49-F238E27FC236}">
                <a16:creationId xmlns:a16="http://schemas.microsoft.com/office/drawing/2014/main" id="{7BAB9A81-D2C6-1A1C-7273-5ACFB71545BA}"/>
              </a:ext>
            </a:extLst>
          </p:cNvPr>
          <p:cNvSpPr txBox="1"/>
          <p:nvPr/>
        </p:nvSpPr>
        <p:spPr>
          <a:xfrm>
            <a:off x="300355" y="6283778"/>
            <a:ext cx="11744442" cy="461665"/>
          </a:xfrm>
          <a:prstGeom prst="rect">
            <a:avLst/>
          </a:prstGeom>
          <a:noFill/>
        </p:spPr>
        <p:txBody>
          <a:bodyPr wrap="square">
            <a:spAutoFit/>
          </a:bodyPr>
          <a:lstStyle/>
          <a:p>
            <a:r>
              <a:rPr kumimoji="1" lang="en-US" altLang="ja-JP" sz="2400" b="1" dirty="0"/>
              <a:t>Element-level damage prediction with spatial information has potential.</a:t>
            </a:r>
          </a:p>
        </p:txBody>
      </p:sp>
      <p:sp>
        <p:nvSpPr>
          <p:cNvPr id="13" name="正方形/長方形 12">
            <a:extLst>
              <a:ext uri="{FF2B5EF4-FFF2-40B4-BE49-F238E27FC236}">
                <a16:creationId xmlns:a16="http://schemas.microsoft.com/office/drawing/2014/main" id="{F07FC784-04E4-677B-8391-6DF5BC7E47B3}"/>
              </a:ext>
            </a:extLst>
          </p:cNvPr>
          <p:cNvSpPr/>
          <p:nvPr/>
        </p:nvSpPr>
        <p:spPr>
          <a:xfrm>
            <a:off x="447558" y="3201766"/>
            <a:ext cx="9562627" cy="53116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4304917-F962-3118-1A37-E073AC06A377}"/>
              </a:ext>
            </a:extLst>
          </p:cNvPr>
          <p:cNvSpPr txBox="1"/>
          <p:nvPr/>
        </p:nvSpPr>
        <p:spPr>
          <a:xfrm>
            <a:off x="640486" y="3228319"/>
            <a:ext cx="7130478" cy="461665"/>
          </a:xfrm>
          <a:prstGeom prst="rect">
            <a:avLst/>
          </a:prstGeom>
          <a:noFill/>
        </p:spPr>
        <p:txBody>
          <a:bodyPr wrap="square">
            <a:spAutoFit/>
          </a:bodyPr>
          <a:lstStyle/>
          <a:p>
            <a:pPr marL="0" indent="0">
              <a:buNone/>
            </a:pPr>
            <a:r>
              <a:rPr kumimoji="1" lang="en-US" altLang="ja-JP" sz="2400" b="1" dirty="0">
                <a:solidFill>
                  <a:schemeClr val="accent1">
                    <a:lumMod val="75000"/>
                  </a:schemeClr>
                </a:solidFill>
              </a:rPr>
              <a:t>Enhancement with spatial information</a:t>
            </a:r>
          </a:p>
        </p:txBody>
      </p:sp>
      <p:sp>
        <p:nvSpPr>
          <p:cNvPr id="8" name="テキスト ボックス 7">
            <a:extLst>
              <a:ext uri="{FF2B5EF4-FFF2-40B4-BE49-F238E27FC236}">
                <a16:creationId xmlns:a16="http://schemas.microsoft.com/office/drawing/2014/main" id="{AFD284CB-BBD0-EB17-6482-75F3BE0A8AF8}"/>
              </a:ext>
            </a:extLst>
          </p:cNvPr>
          <p:cNvSpPr txBox="1"/>
          <p:nvPr/>
        </p:nvSpPr>
        <p:spPr>
          <a:xfrm>
            <a:off x="951154" y="4157770"/>
            <a:ext cx="2000728" cy="307777"/>
          </a:xfrm>
          <a:prstGeom prst="rect">
            <a:avLst/>
          </a:prstGeom>
          <a:noFill/>
        </p:spPr>
        <p:txBody>
          <a:bodyPr wrap="square">
            <a:spAutoFit/>
          </a:bodyPr>
          <a:lstStyle/>
          <a:p>
            <a:r>
              <a:rPr lang="en-US" altLang="ja-JP" sz="1400" dirty="0">
                <a:solidFill>
                  <a:schemeClr val="tx1">
                    <a:lumMod val="50000"/>
                    <a:lumOff val="50000"/>
                  </a:schemeClr>
                </a:solidFill>
                <a:effectLst/>
                <a:ea typeface="ＭＳ 明朝" panose="02020609040205080304" pitchFamily="17" charset="-128"/>
              </a:rPr>
              <a:t>L. Gao et al. (2023)</a:t>
            </a:r>
            <a:endParaRPr lang="ja-JP" altLang="en-US" sz="1400" dirty="0">
              <a:solidFill>
                <a:schemeClr val="tx1">
                  <a:lumMod val="50000"/>
                  <a:lumOff val="50000"/>
                </a:schemeClr>
              </a:solidFill>
            </a:endParaRPr>
          </a:p>
        </p:txBody>
      </p:sp>
      <p:sp>
        <p:nvSpPr>
          <p:cNvPr id="11" name="テキスト ボックス 10">
            <a:extLst>
              <a:ext uri="{FF2B5EF4-FFF2-40B4-BE49-F238E27FC236}">
                <a16:creationId xmlns:a16="http://schemas.microsoft.com/office/drawing/2014/main" id="{1E742286-C085-7E4B-3090-203858C3AEE2}"/>
              </a:ext>
            </a:extLst>
          </p:cNvPr>
          <p:cNvSpPr txBox="1"/>
          <p:nvPr/>
        </p:nvSpPr>
        <p:spPr>
          <a:xfrm>
            <a:off x="615337" y="3773417"/>
            <a:ext cx="9394848" cy="461665"/>
          </a:xfrm>
          <a:prstGeom prst="rect">
            <a:avLst/>
          </a:prstGeom>
          <a:noFill/>
        </p:spPr>
        <p:txBody>
          <a:bodyPr wrap="square">
            <a:spAutoFit/>
          </a:bodyPr>
          <a:lstStyle/>
          <a:p>
            <a:pPr marL="342900" indent="-342900">
              <a:buFont typeface="Arial" panose="020B0604020202020204" pitchFamily="34" charset="0"/>
              <a:buChar char="•"/>
            </a:pPr>
            <a:r>
              <a:rPr lang="en-US" altLang="ja-JP" sz="2400" dirty="0"/>
              <a:t>Pavement degradation considering adjacent road sections</a:t>
            </a:r>
          </a:p>
        </p:txBody>
      </p:sp>
      <p:sp>
        <p:nvSpPr>
          <p:cNvPr id="19" name="テキスト ボックス 18">
            <a:extLst>
              <a:ext uri="{FF2B5EF4-FFF2-40B4-BE49-F238E27FC236}">
                <a16:creationId xmlns:a16="http://schemas.microsoft.com/office/drawing/2014/main" id="{F63BCD31-C7E8-1D39-D1C2-93195C1FBA63}"/>
              </a:ext>
            </a:extLst>
          </p:cNvPr>
          <p:cNvSpPr txBox="1"/>
          <p:nvPr/>
        </p:nvSpPr>
        <p:spPr>
          <a:xfrm>
            <a:off x="615337" y="4465547"/>
            <a:ext cx="9394848" cy="461665"/>
          </a:xfrm>
          <a:prstGeom prst="rect">
            <a:avLst/>
          </a:prstGeom>
          <a:noFill/>
        </p:spPr>
        <p:txBody>
          <a:bodyPr wrap="square">
            <a:spAutoFit/>
          </a:bodyPr>
          <a:lstStyle/>
          <a:p>
            <a:pPr marL="342900" indent="-342900">
              <a:buFont typeface="Arial" panose="020B0604020202020204" pitchFamily="34" charset="0"/>
              <a:buChar char="•"/>
            </a:pPr>
            <a:r>
              <a:rPr lang="en-US" altLang="ja-JP" sz="2400" dirty="0"/>
              <a:t>Damages at substructures by inspection of superstructures</a:t>
            </a:r>
          </a:p>
        </p:txBody>
      </p:sp>
      <p:sp>
        <p:nvSpPr>
          <p:cNvPr id="7" name="テキスト ボックス 6">
            <a:extLst>
              <a:ext uri="{FF2B5EF4-FFF2-40B4-BE49-F238E27FC236}">
                <a16:creationId xmlns:a16="http://schemas.microsoft.com/office/drawing/2014/main" id="{652A3085-62F7-01FD-1EBB-B9006241F7A8}"/>
              </a:ext>
            </a:extLst>
          </p:cNvPr>
          <p:cNvSpPr txBox="1"/>
          <p:nvPr/>
        </p:nvSpPr>
        <p:spPr>
          <a:xfrm>
            <a:off x="602049" y="1619368"/>
            <a:ext cx="7744442" cy="461665"/>
          </a:xfrm>
          <a:prstGeom prst="rect">
            <a:avLst/>
          </a:prstGeom>
          <a:noFill/>
        </p:spPr>
        <p:txBody>
          <a:bodyPr wrap="square">
            <a:spAutoFit/>
          </a:bodyPr>
          <a:lstStyle/>
          <a:p>
            <a:pPr marL="342900" indent="-342900">
              <a:buFont typeface="Arial" panose="020B0604020202020204" pitchFamily="34" charset="0"/>
              <a:buChar char="•"/>
            </a:pPr>
            <a:r>
              <a:rPr lang="en-US" altLang="ja-JP" sz="2400" dirty="0"/>
              <a:t>Incorporating statistical model to Markov chain</a:t>
            </a:r>
          </a:p>
        </p:txBody>
      </p:sp>
      <p:sp>
        <p:nvSpPr>
          <p:cNvPr id="20" name="テキスト ボックス 19">
            <a:extLst>
              <a:ext uri="{FF2B5EF4-FFF2-40B4-BE49-F238E27FC236}">
                <a16:creationId xmlns:a16="http://schemas.microsoft.com/office/drawing/2014/main" id="{E2342080-840B-A2EC-F860-B85F2B7EB788}"/>
              </a:ext>
            </a:extLst>
          </p:cNvPr>
          <p:cNvSpPr txBox="1"/>
          <p:nvPr/>
        </p:nvSpPr>
        <p:spPr>
          <a:xfrm>
            <a:off x="951154" y="2686580"/>
            <a:ext cx="5801395" cy="307777"/>
          </a:xfrm>
          <a:prstGeom prst="rect">
            <a:avLst/>
          </a:prstGeom>
          <a:noFill/>
        </p:spPr>
        <p:txBody>
          <a:bodyPr wrap="square">
            <a:spAutoFit/>
          </a:bodyPr>
          <a:lstStyle/>
          <a:p>
            <a:r>
              <a:rPr lang="en-US" altLang="ja-JP" sz="1400" i="0" dirty="0">
                <a:solidFill>
                  <a:schemeClr val="tx1">
                    <a:lumMod val="50000"/>
                    <a:lumOff val="50000"/>
                  </a:schemeClr>
                </a:solidFill>
                <a:effectLst/>
                <a:latin typeface="+mn-ea"/>
              </a:rPr>
              <a:t>G. Fu et al. (2008), G. </a:t>
            </a:r>
            <a:r>
              <a:rPr lang="en-US" altLang="ja-JP" sz="1400" i="0" dirty="0" err="1">
                <a:solidFill>
                  <a:schemeClr val="tx1">
                    <a:lumMod val="50000"/>
                    <a:lumOff val="50000"/>
                  </a:schemeClr>
                </a:solidFill>
                <a:effectLst/>
                <a:latin typeface="+mn-ea"/>
              </a:rPr>
              <a:t>Morcous</a:t>
            </a:r>
            <a:r>
              <a:rPr lang="en-US" altLang="ja-JP" sz="1400" i="0" dirty="0">
                <a:solidFill>
                  <a:schemeClr val="tx1">
                    <a:lumMod val="50000"/>
                    <a:lumOff val="50000"/>
                  </a:schemeClr>
                </a:solidFill>
                <a:effectLst/>
                <a:latin typeface="+mn-ea"/>
              </a:rPr>
              <a:t> (2006)</a:t>
            </a:r>
          </a:p>
        </p:txBody>
      </p:sp>
      <p:sp>
        <p:nvSpPr>
          <p:cNvPr id="25" name="テキスト ボックス 24">
            <a:extLst>
              <a:ext uri="{FF2B5EF4-FFF2-40B4-BE49-F238E27FC236}">
                <a16:creationId xmlns:a16="http://schemas.microsoft.com/office/drawing/2014/main" id="{14994142-E857-D3FE-5A50-0A17A23CAD74}"/>
              </a:ext>
            </a:extLst>
          </p:cNvPr>
          <p:cNvSpPr txBox="1"/>
          <p:nvPr/>
        </p:nvSpPr>
        <p:spPr>
          <a:xfrm>
            <a:off x="951155" y="4879995"/>
            <a:ext cx="2286072" cy="307777"/>
          </a:xfrm>
          <a:prstGeom prst="rect">
            <a:avLst/>
          </a:prstGeom>
          <a:noFill/>
        </p:spPr>
        <p:txBody>
          <a:bodyPr wrap="square">
            <a:spAutoFit/>
          </a:bodyPr>
          <a:lstStyle/>
          <a:p>
            <a:r>
              <a:rPr lang="en-US" altLang="ja-JP" sz="1400" dirty="0">
                <a:solidFill>
                  <a:schemeClr val="tx1">
                    <a:lumMod val="50000"/>
                    <a:lumOff val="50000"/>
                  </a:schemeClr>
                </a:solidFill>
                <a:effectLst/>
                <a:ea typeface="ＭＳ 明朝" panose="02020609040205080304" pitchFamily="17" charset="-128"/>
              </a:rPr>
              <a:t>T. Minami et al. (2018)</a:t>
            </a:r>
            <a:endParaRPr lang="ja-JP" altLang="en-US" sz="1400" dirty="0">
              <a:solidFill>
                <a:schemeClr val="tx1">
                  <a:lumMod val="50000"/>
                  <a:lumOff val="50000"/>
                </a:schemeClr>
              </a:solidFill>
            </a:endParaRPr>
          </a:p>
        </p:txBody>
      </p:sp>
      <p:sp>
        <p:nvSpPr>
          <p:cNvPr id="26" name="正方形/長方形 25">
            <a:extLst>
              <a:ext uri="{FF2B5EF4-FFF2-40B4-BE49-F238E27FC236}">
                <a16:creationId xmlns:a16="http://schemas.microsoft.com/office/drawing/2014/main" id="{471A4EAA-F69E-C79E-1F22-8ACF6F3DE14F}"/>
              </a:ext>
            </a:extLst>
          </p:cNvPr>
          <p:cNvSpPr/>
          <p:nvPr/>
        </p:nvSpPr>
        <p:spPr>
          <a:xfrm>
            <a:off x="460847" y="1049576"/>
            <a:ext cx="9549338" cy="201833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7EAFEF5-B0A7-5DED-BCB6-8E064038BEEA}"/>
              </a:ext>
            </a:extLst>
          </p:cNvPr>
          <p:cNvSpPr/>
          <p:nvPr/>
        </p:nvSpPr>
        <p:spPr>
          <a:xfrm>
            <a:off x="447558" y="3198242"/>
            <a:ext cx="9549338" cy="201833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625AF19-79D1-1DB4-8183-D1C252399288}"/>
              </a:ext>
            </a:extLst>
          </p:cNvPr>
          <p:cNvSpPr txBox="1"/>
          <p:nvPr/>
        </p:nvSpPr>
        <p:spPr>
          <a:xfrm>
            <a:off x="10074883" y="3241732"/>
            <a:ext cx="2094518" cy="461665"/>
          </a:xfrm>
          <a:prstGeom prst="rect">
            <a:avLst/>
          </a:prstGeom>
          <a:noFill/>
        </p:spPr>
        <p:txBody>
          <a:bodyPr wrap="square">
            <a:spAutoFit/>
          </a:bodyPr>
          <a:lstStyle/>
          <a:p>
            <a:pPr marL="0" indent="0">
              <a:buNone/>
            </a:pPr>
            <a:r>
              <a:rPr kumimoji="1" lang="en-US" altLang="ja-JP" sz="2400" b="1" u="sng" dirty="0">
                <a:solidFill>
                  <a:srgbClr val="FF0000"/>
                </a:solidFill>
              </a:rPr>
              <a:t>Fewer trials</a:t>
            </a:r>
          </a:p>
        </p:txBody>
      </p:sp>
      <p:sp>
        <p:nvSpPr>
          <p:cNvPr id="30" name="テキスト ボックス 29">
            <a:extLst>
              <a:ext uri="{FF2B5EF4-FFF2-40B4-BE49-F238E27FC236}">
                <a16:creationId xmlns:a16="http://schemas.microsoft.com/office/drawing/2014/main" id="{506C0F3F-58DA-B3C6-832A-866CEFA7FB1D}"/>
              </a:ext>
            </a:extLst>
          </p:cNvPr>
          <p:cNvSpPr txBox="1"/>
          <p:nvPr/>
        </p:nvSpPr>
        <p:spPr>
          <a:xfrm>
            <a:off x="351554" y="5546452"/>
            <a:ext cx="9394848" cy="461665"/>
          </a:xfrm>
          <a:prstGeom prst="rect">
            <a:avLst/>
          </a:prstGeom>
          <a:noFill/>
        </p:spPr>
        <p:txBody>
          <a:bodyPr wrap="square">
            <a:spAutoFit/>
          </a:bodyPr>
          <a:lstStyle/>
          <a:p>
            <a:pPr marL="342900" indent="-342900">
              <a:buFont typeface="Wingdings" panose="05000000000000000000" pitchFamily="2" charset="2"/>
              <a:buChar char="u"/>
            </a:pPr>
            <a:r>
              <a:rPr lang="en-US" altLang="ja-JP" sz="2400" dirty="0"/>
              <a:t> Damage prediction was conducted at the </a:t>
            </a:r>
            <a:r>
              <a:rPr lang="en-US" altLang="ja-JP" sz="2400" u="sng" dirty="0"/>
              <a:t>member scale</a:t>
            </a:r>
            <a:r>
              <a:rPr lang="en-US" altLang="ja-JP" sz="2400" dirty="0"/>
              <a:t>.</a:t>
            </a:r>
          </a:p>
        </p:txBody>
      </p:sp>
      <p:sp>
        <p:nvSpPr>
          <p:cNvPr id="32" name="テキスト ボックス 31">
            <a:extLst>
              <a:ext uri="{FF2B5EF4-FFF2-40B4-BE49-F238E27FC236}">
                <a16:creationId xmlns:a16="http://schemas.microsoft.com/office/drawing/2014/main" id="{1EE1871F-7760-1F17-B8ED-76F1D8CC8618}"/>
              </a:ext>
            </a:extLst>
          </p:cNvPr>
          <p:cNvSpPr txBox="1"/>
          <p:nvPr/>
        </p:nvSpPr>
        <p:spPr>
          <a:xfrm>
            <a:off x="10402286" y="5575289"/>
            <a:ext cx="1696404" cy="461665"/>
          </a:xfrm>
          <a:prstGeom prst="rect">
            <a:avLst/>
          </a:prstGeom>
          <a:noFill/>
        </p:spPr>
        <p:txBody>
          <a:bodyPr wrap="square">
            <a:spAutoFit/>
          </a:bodyPr>
          <a:lstStyle/>
          <a:p>
            <a:r>
              <a:rPr lang="en-US" altLang="ja-JP" sz="2400" b="1" u="sng" dirty="0">
                <a:solidFill>
                  <a:srgbClr val="FF0000"/>
                </a:solidFill>
              </a:rPr>
              <a:t>Element</a:t>
            </a:r>
            <a:endParaRPr lang="ja-JP" altLang="en-US" sz="2400" b="1" u="sng" dirty="0">
              <a:solidFill>
                <a:srgbClr val="FF0000"/>
              </a:solidFill>
            </a:endParaRPr>
          </a:p>
        </p:txBody>
      </p:sp>
      <p:cxnSp>
        <p:nvCxnSpPr>
          <p:cNvPr id="34" name="直線コネクタ 33">
            <a:extLst>
              <a:ext uri="{FF2B5EF4-FFF2-40B4-BE49-F238E27FC236}">
                <a16:creationId xmlns:a16="http://schemas.microsoft.com/office/drawing/2014/main" id="{422ED00F-52F6-2481-ABA3-59C4AF8274F2}"/>
              </a:ext>
            </a:extLst>
          </p:cNvPr>
          <p:cNvCxnSpPr>
            <a:cxnSpLocks/>
          </p:cNvCxnSpPr>
          <p:nvPr/>
        </p:nvCxnSpPr>
        <p:spPr>
          <a:xfrm>
            <a:off x="141129" y="5389086"/>
            <a:ext cx="11950285" cy="0"/>
          </a:xfrm>
          <a:prstGeom prst="line">
            <a:avLst/>
          </a:prstGeom>
          <a:ln w="19050">
            <a:solidFill>
              <a:srgbClr val="3456A6"/>
            </a:solidFill>
          </a:ln>
        </p:spPr>
        <p:style>
          <a:lnRef idx="1">
            <a:schemeClr val="accent1"/>
          </a:lnRef>
          <a:fillRef idx="0">
            <a:schemeClr val="accent1"/>
          </a:fillRef>
          <a:effectRef idx="0">
            <a:schemeClr val="accent1"/>
          </a:effectRef>
          <a:fontRef idx="minor">
            <a:schemeClr val="tx1"/>
          </a:fontRef>
        </p:style>
      </p:cxnSp>
      <p:sp>
        <p:nvSpPr>
          <p:cNvPr id="36" name="矢印: 左右 35">
            <a:extLst>
              <a:ext uri="{FF2B5EF4-FFF2-40B4-BE49-F238E27FC236}">
                <a16:creationId xmlns:a16="http://schemas.microsoft.com/office/drawing/2014/main" id="{DD956306-3F6B-F5C6-F267-E237B92ACF9C}"/>
              </a:ext>
            </a:extLst>
          </p:cNvPr>
          <p:cNvSpPr/>
          <p:nvPr/>
        </p:nvSpPr>
        <p:spPr>
          <a:xfrm>
            <a:off x="9370424" y="5661788"/>
            <a:ext cx="940526" cy="275397"/>
          </a:xfrm>
          <a:prstGeom prst="lef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左 38">
            <a:extLst>
              <a:ext uri="{FF2B5EF4-FFF2-40B4-BE49-F238E27FC236}">
                <a16:creationId xmlns:a16="http://schemas.microsoft.com/office/drawing/2014/main" id="{6A8A6C9E-DF88-F8D1-C4E7-0C2227887907}"/>
              </a:ext>
            </a:extLst>
          </p:cNvPr>
          <p:cNvSpPr/>
          <p:nvPr/>
        </p:nvSpPr>
        <p:spPr>
          <a:xfrm>
            <a:off x="7934564" y="3329651"/>
            <a:ext cx="2113788" cy="275397"/>
          </a:xfrm>
          <a:prstGeom prst="leftArrow">
            <a:avLst>
              <a:gd name="adj1" fmla="val 50000"/>
              <a:gd name="adj2" fmla="val 131871"/>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8981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E17E3-FDA7-D6AB-DA55-CC878094BCA3}"/>
            </a:ext>
          </a:extLst>
        </p:cNvPr>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DCEE3C97-BC57-89F4-47F7-7AC3E561B29E}"/>
              </a:ext>
            </a:extLst>
          </p:cNvPr>
          <p:cNvPicPr>
            <a:picLocks noChangeAspect="1"/>
          </p:cNvPicPr>
          <p:nvPr/>
        </p:nvPicPr>
        <p:blipFill>
          <a:blip r:embed="rId3"/>
          <a:srcRect t="2600" b="6207"/>
          <a:stretch/>
        </p:blipFill>
        <p:spPr>
          <a:xfrm>
            <a:off x="393012" y="1032664"/>
            <a:ext cx="11186489" cy="4326637"/>
          </a:xfrm>
          <a:prstGeom prst="rect">
            <a:avLst/>
          </a:prstGeom>
        </p:spPr>
      </p:pic>
      <p:sp>
        <p:nvSpPr>
          <p:cNvPr id="29" name="正方形/長方形 28">
            <a:extLst>
              <a:ext uri="{FF2B5EF4-FFF2-40B4-BE49-F238E27FC236}">
                <a16:creationId xmlns:a16="http://schemas.microsoft.com/office/drawing/2014/main" id="{146B1FCF-7C00-6B8E-0C69-5FCF2603C9F2}"/>
              </a:ext>
            </a:extLst>
          </p:cNvPr>
          <p:cNvSpPr/>
          <p:nvPr/>
        </p:nvSpPr>
        <p:spPr>
          <a:xfrm>
            <a:off x="1818861" y="5914242"/>
            <a:ext cx="8678196" cy="746385"/>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44A1BFAC-797E-37F0-C32E-E6C36C7E7FC9}"/>
              </a:ext>
            </a:extLst>
          </p:cNvPr>
          <p:cNvSpPr>
            <a:spLocks noGrp="1"/>
          </p:cNvSpPr>
          <p:nvPr>
            <p:ph type="sldNum" sz="quarter" idx="12"/>
          </p:nvPr>
        </p:nvSpPr>
        <p:spPr/>
        <p:txBody>
          <a:bodyPr/>
          <a:lstStyle/>
          <a:p>
            <a:fld id="{387E2AF4-6C87-4453-AFAD-5F114923A03B}" type="slidenum">
              <a:rPr kumimoji="1" lang="ja-JP" altLang="en-US" smtClean="0"/>
              <a:pPr/>
              <a:t>22</a:t>
            </a:fld>
            <a:endParaRPr kumimoji="1" lang="ja-JP" altLang="en-US" dirty="0"/>
          </a:p>
        </p:txBody>
      </p:sp>
      <p:sp>
        <p:nvSpPr>
          <p:cNvPr id="4" name="タイトル 3">
            <a:extLst>
              <a:ext uri="{FF2B5EF4-FFF2-40B4-BE49-F238E27FC236}">
                <a16:creationId xmlns:a16="http://schemas.microsoft.com/office/drawing/2014/main" id="{82E438A1-6B4A-1389-15AD-7FB12C13C59C}"/>
              </a:ext>
            </a:extLst>
          </p:cNvPr>
          <p:cNvSpPr>
            <a:spLocks noGrp="1"/>
          </p:cNvSpPr>
          <p:nvPr>
            <p:ph type="title"/>
          </p:nvPr>
        </p:nvSpPr>
        <p:spPr/>
        <p:txBody>
          <a:bodyPr/>
          <a:lstStyle/>
          <a:p>
            <a:r>
              <a:rPr kumimoji="1" lang="en-US" altLang="ja-JP" b="1" dirty="0"/>
              <a:t>Terms</a:t>
            </a:r>
            <a:endParaRPr kumimoji="1" lang="ja-JP" altLang="en-US" b="1" dirty="0"/>
          </a:p>
        </p:txBody>
      </p:sp>
      <p:sp>
        <p:nvSpPr>
          <p:cNvPr id="5" name="テキスト ボックス 4">
            <a:extLst>
              <a:ext uri="{FF2B5EF4-FFF2-40B4-BE49-F238E27FC236}">
                <a16:creationId xmlns:a16="http://schemas.microsoft.com/office/drawing/2014/main" id="{293655FD-B545-0E71-893A-6BB0F6A8CD78}"/>
              </a:ext>
            </a:extLst>
          </p:cNvPr>
          <p:cNvSpPr txBox="1"/>
          <p:nvPr/>
        </p:nvSpPr>
        <p:spPr>
          <a:xfrm>
            <a:off x="503919" y="5409082"/>
            <a:ext cx="7751784" cy="461665"/>
          </a:xfrm>
          <a:prstGeom prst="rect">
            <a:avLst/>
          </a:prstGeom>
          <a:noFill/>
        </p:spPr>
        <p:txBody>
          <a:bodyPr wrap="square">
            <a:spAutoFit/>
          </a:bodyPr>
          <a:lstStyle/>
          <a:p>
            <a:r>
              <a:rPr lang="en-US" altLang="ja-JP" sz="2400" b="1" dirty="0"/>
              <a:t>Damage level</a:t>
            </a:r>
          </a:p>
        </p:txBody>
      </p:sp>
      <p:sp>
        <p:nvSpPr>
          <p:cNvPr id="8" name="正方形/長方形 7">
            <a:extLst>
              <a:ext uri="{FF2B5EF4-FFF2-40B4-BE49-F238E27FC236}">
                <a16:creationId xmlns:a16="http://schemas.microsoft.com/office/drawing/2014/main" id="{CF7D8846-A4FC-CA00-E299-6DAE7C65FD85}"/>
              </a:ext>
            </a:extLst>
          </p:cNvPr>
          <p:cNvSpPr/>
          <p:nvPr/>
        </p:nvSpPr>
        <p:spPr>
          <a:xfrm>
            <a:off x="335262" y="5362180"/>
            <a:ext cx="11343673" cy="1388829"/>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844EC2E-2B79-6CBA-36EF-74812383A703}"/>
              </a:ext>
            </a:extLst>
          </p:cNvPr>
          <p:cNvSpPr txBox="1"/>
          <p:nvPr/>
        </p:nvSpPr>
        <p:spPr>
          <a:xfrm>
            <a:off x="495468" y="1111131"/>
            <a:ext cx="2646785" cy="461665"/>
          </a:xfrm>
          <a:prstGeom prst="rect">
            <a:avLst/>
          </a:prstGeom>
          <a:noFill/>
        </p:spPr>
        <p:txBody>
          <a:bodyPr wrap="square">
            <a:spAutoFit/>
          </a:bodyPr>
          <a:lstStyle/>
          <a:p>
            <a:r>
              <a:rPr lang="en-US" altLang="ja-JP" sz="2400" b="1" dirty="0"/>
              <a:t>Components</a:t>
            </a:r>
          </a:p>
        </p:txBody>
      </p:sp>
      <p:sp>
        <p:nvSpPr>
          <p:cNvPr id="19" name="テキスト ボックス 18">
            <a:extLst>
              <a:ext uri="{FF2B5EF4-FFF2-40B4-BE49-F238E27FC236}">
                <a16:creationId xmlns:a16="http://schemas.microsoft.com/office/drawing/2014/main" id="{762FC9D8-A4FE-FC4A-0EFF-2D10175FD332}"/>
              </a:ext>
            </a:extLst>
          </p:cNvPr>
          <p:cNvSpPr txBox="1"/>
          <p:nvPr/>
        </p:nvSpPr>
        <p:spPr>
          <a:xfrm>
            <a:off x="3531103" y="5867521"/>
            <a:ext cx="307116" cy="461665"/>
          </a:xfrm>
          <a:prstGeom prst="rect">
            <a:avLst/>
          </a:prstGeom>
          <a:noFill/>
        </p:spPr>
        <p:txBody>
          <a:bodyPr wrap="square">
            <a:spAutoFit/>
          </a:bodyPr>
          <a:lstStyle/>
          <a:p>
            <a:r>
              <a:rPr lang="en-US" altLang="ja-JP" sz="2400" dirty="0"/>
              <a:t>a</a:t>
            </a:r>
            <a:endParaRPr lang="ja-JP" altLang="en-US" sz="2400" dirty="0"/>
          </a:p>
        </p:txBody>
      </p:sp>
      <p:sp>
        <p:nvSpPr>
          <p:cNvPr id="20" name="テキスト ボックス 19">
            <a:extLst>
              <a:ext uri="{FF2B5EF4-FFF2-40B4-BE49-F238E27FC236}">
                <a16:creationId xmlns:a16="http://schemas.microsoft.com/office/drawing/2014/main" id="{28338BC1-F2F0-0297-7B2C-52707E064B8F}"/>
              </a:ext>
            </a:extLst>
          </p:cNvPr>
          <p:cNvSpPr txBox="1"/>
          <p:nvPr/>
        </p:nvSpPr>
        <p:spPr>
          <a:xfrm>
            <a:off x="4283696" y="5864047"/>
            <a:ext cx="307116" cy="461665"/>
          </a:xfrm>
          <a:prstGeom prst="rect">
            <a:avLst/>
          </a:prstGeom>
          <a:noFill/>
        </p:spPr>
        <p:txBody>
          <a:bodyPr wrap="square">
            <a:spAutoFit/>
          </a:bodyPr>
          <a:lstStyle/>
          <a:p>
            <a:r>
              <a:rPr lang="en-US" altLang="ja-JP" sz="2400" dirty="0"/>
              <a:t>b</a:t>
            </a:r>
            <a:endParaRPr lang="ja-JP" altLang="en-US" sz="2400" dirty="0"/>
          </a:p>
        </p:txBody>
      </p:sp>
      <p:sp>
        <p:nvSpPr>
          <p:cNvPr id="21" name="テキスト ボックス 20">
            <a:extLst>
              <a:ext uri="{FF2B5EF4-FFF2-40B4-BE49-F238E27FC236}">
                <a16:creationId xmlns:a16="http://schemas.microsoft.com/office/drawing/2014/main" id="{727D7B68-6B7D-CCE2-06E0-DAABE924DB8B}"/>
              </a:ext>
            </a:extLst>
          </p:cNvPr>
          <p:cNvSpPr txBox="1"/>
          <p:nvPr/>
        </p:nvSpPr>
        <p:spPr>
          <a:xfrm>
            <a:off x="5035162" y="5864046"/>
            <a:ext cx="307116" cy="461665"/>
          </a:xfrm>
          <a:prstGeom prst="rect">
            <a:avLst/>
          </a:prstGeom>
          <a:noFill/>
        </p:spPr>
        <p:txBody>
          <a:bodyPr wrap="square">
            <a:spAutoFit/>
          </a:bodyPr>
          <a:lstStyle/>
          <a:p>
            <a:r>
              <a:rPr lang="en-US" altLang="ja-JP" sz="2400" dirty="0"/>
              <a:t>c</a:t>
            </a:r>
            <a:endParaRPr lang="ja-JP" altLang="en-US" sz="2400" dirty="0"/>
          </a:p>
        </p:txBody>
      </p:sp>
      <p:sp>
        <p:nvSpPr>
          <p:cNvPr id="22" name="テキスト ボックス 21">
            <a:extLst>
              <a:ext uri="{FF2B5EF4-FFF2-40B4-BE49-F238E27FC236}">
                <a16:creationId xmlns:a16="http://schemas.microsoft.com/office/drawing/2014/main" id="{CE410B48-73D7-686B-7E8F-4987A6C152BF}"/>
              </a:ext>
            </a:extLst>
          </p:cNvPr>
          <p:cNvSpPr txBox="1"/>
          <p:nvPr/>
        </p:nvSpPr>
        <p:spPr>
          <a:xfrm>
            <a:off x="5788883" y="5864045"/>
            <a:ext cx="307116" cy="461665"/>
          </a:xfrm>
          <a:prstGeom prst="rect">
            <a:avLst/>
          </a:prstGeom>
          <a:noFill/>
        </p:spPr>
        <p:txBody>
          <a:bodyPr wrap="square">
            <a:spAutoFit/>
          </a:bodyPr>
          <a:lstStyle/>
          <a:p>
            <a:r>
              <a:rPr lang="en-US" altLang="ja-JP" sz="2400" dirty="0"/>
              <a:t>d</a:t>
            </a:r>
            <a:endParaRPr lang="ja-JP" altLang="en-US" sz="2400" dirty="0"/>
          </a:p>
        </p:txBody>
      </p:sp>
      <p:sp>
        <p:nvSpPr>
          <p:cNvPr id="23" name="テキスト ボックス 22">
            <a:extLst>
              <a:ext uri="{FF2B5EF4-FFF2-40B4-BE49-F238E27FC236}">
                <a16:creationId xmlns:a16="http://schemas.microsoft.com/office/drawing/2014/main" id="{85FD7EE8-7AF6-E291-CB23-D8D00644E2AB}"/>
              </a:ext>
            </a:extLst>
          </p:cNvPr>
          <p:cNvSpPr txBox="1"/>
          <p:nvPr/>
        </p:nvSpPr>
        <p:spPr>
          <a:xfrm>
            <a:off x="6539221" y="5858023"/>
            <a:ext cx="307116" cy="461665"/>
          </a:xfrm>
          <a:prstGeom prst="rect">
            <a:avLst/>
          </a:prstGeom>
          <a:noFill/>
        </p:spPr>
        <p:txBody>
          <a:bodyPr wrap="square">
            <a:spAutoFit/>
          </a:bodyPr>
          <a:lstStyle/>
          <a:p>
            <a:r>
              <a:rPr lang="en-US" altLang="ja-JP" sz="2400" dirty="0"/>
              <a:t>e</a:t>
            </a:r>
            <a:endParaRPr lang="ja-JP" altLang="en-US" sz="2400" dirty="0"/>
          </a:p>
        </p:txBody>
      </p:sp>
      <p:sp>
        <p:nvSpPr>
          <p:cNvPr id="24" name="矢印: 左右 23">
            <a:extLst>
              <a:ext uri="{FF2B5EF4-FFF2-40B4-BE49-F238E27FC236}">
                <a16:creationId xmlns:a16="http://schemas.microsoft.com/office/drawing/2014/main" id="{5E8D7492-D882-77D0-83E6-3F7D30B5C2CE}"/>
              </a:ext>
            </a:extLst>
          </p:cNvPr>
          <p:cNvSpPr/>
          <p:nvPr/>
        </p:nvSpPr>
        <p:spPr>
          <a:xfrm>
            <a:off x="3299960" y="6281834"/>
            <a:ext cx="3836505" cy="281418"/>
          </a:xfrm>
          <a:prstGeom prst="leftRightArrow">
            <a:avLst/>
          </a:prstGeom>
          <a:gradFill>
            <a:gsLst>
              <a:gs pos="14000">
                <a:schemeClr val="accent1"/>
              </a:gs>
              <a:gs pos="80000">
                <a:srgbClr val="DB6413"/>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ABBF919-6121-3A45-F940-E1AB1D825448}"/>
              </a:ext>
            </a:extLst>
          </p:cNvPr>
          <p:cNvSpPr txBox="1"/>
          <p:nvPr/>
        </p:nvSpPr>
        <p:spPr>
          <a:xfrm>
            <a:off x="2001123" y="6150253"/>
            <a:ext cx="1221454" cy="461665"/>
          </a:xfrm>
          <a:prstGeom prst="rect">
            <a:avLst/>
          </a:prstGeom>
          <a:noFill/>
        </p:spPr>
        <p:txBody>
          <a:bodyPr wrap="square">
            <a:spAutoFit/>
          </a:bodyPr>
          <a:lstStyle/>
          <a:p>
            <a:r>
              <a:rPr lang="en-US" altLang="ja-JP" sz="2400" dirty="0"/>
              <a:t>Sound</a:t>
            </a:r>
            <a:endParaRPr lang="ja-JP" altLang="en-US" sz="2400" dirty="0"/>
          </a:p>
        </p:txBody>
      </p:sp>
      <p:sp>
        <p:nvSpPr>
          <p:cNvPr id="28" name="テキスト ボックス 27">
            <a:extLst>
              <a:ext uri="{FF2B5EF4-FFF2-40B4-BE49-F238E27FC236}">
                <a16:creationId xmlns:a16="http://schemas.microsoft.com/office/drawing/2014/main" id="{3B3BECDB-4CF8-8648-BBAC-F255799791EA}"/>
              </a:ext>
            </a:extLst>
          </p:cNvPr>
          <p:cNvSpPr txBox="1"/>
          <p:nvPr/>
        </p:nvSpPr>
        <p:spPr>
          <a:xfrm>
            <a:off x="7322202" y="6125407"/>
            <a:ext cx="3174855" cy="461665"/>
          </a:xfrm>
          <a:prstGeom prst="rect">
            <a:avLst/>
          </a:prstGeom>
          <a:noFill/>
        </p:spPr>
        <p:txBody>
          <a:bodyPr wrap="square">
            <a:spAutoFit/>
          </a:bodyPr>
          <a:lstStyle/>
          <a:p>
            <a:r>
              <a:rPr lang="en-US" altLang="ja-JP" sz="2400" dirty="0"/>
              <a:t>Highly deteriorated</a:t>
            </a:r>
            <a:endParaRPr lang="ja-JP" altLang="en-US" sz="2400" dirty="0"/>
          </a:p>
        </p:txBody>
      </p:sp>
      <p:sp>
        <p:nvSpPr>
          <p:cNvPr id="41" name="吹き出し: 角を丸めた四角形 40">
            <a:extLst>
              <a:ext uri="{FF2B5EF4-FFF2-40B4-BE49-F238E27FC236}">
                <a16:creationId xmlns:a16="http://schemas.microsoft.com/office/drawing/2014/main" id="{07B9D389-7BD2-3DD9-76C4-1621403E23BA}"/>
              </a:ext>
            </a:extLst>
          </p:cNvPr>
          <p:cNvSpPr/>
          <p:nvPr/>
        </p:nvSpPr>
        <p:spPr>
          <a:xfrm>
            <a:off x="9889011" y="1023804"/>
            <a:ext cx="2164598" cy="1433328"/>
          </a:xfrm>
          <a:prstGeom prst="wedgeRoundRectCallout">
            <a:avLst>
              <a:gd name="adj1" fmla="val -65272"/>
              <a:gd name="adj2" fmla="val 35195"/>
              <a:gd name="adj3" fmla="val 16667"/>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E136F48-9743-1B3F-68D2-10096DF22C6A}"/>
              </a:ext>
            </a:extLst>
          </p:cNvPr>
          <p:cNvSpPr txBox="1"/>
          <p:nvPr/>
        </p:nvSpPr>
        <p:spPr>
          <a:xfrm>
            <a:off x="9979219" y="1132404"/>
            <a:ext cx="2065936" cy="1200329"/>
          </a:xfrm>
          <a:prstGeom prst="rect">
            <a:avLst/>
          </a:prstGeom>
          <a:noFill/>
        </p:spPr>
        <p:txBody>
          <a:bodyPr wrap="square">
            <a:spAutoFit/>
          </a:bodyPr>
          <a:lstStyle/>
          <a:p>
            <a:r>
              <a:rPr lang="en-US" altLang="ja-JP" sz="2400" b="1" dirty="0"/>
              <a:t>Damages</a:t>
            </a:r>
          </a:p>
          <a:p>
            <a:r>
              <a:rPr lang="en-US" altLang="ja-JP" sz="2400" dirty="0"/>
              <a:t>Crack: c,  </a:t>
            </a:r>
          </a:p>
          <a:p>
            <a:r>
              <a:rPr lang="en-US" altLang="ja-JP" sz="2400" dirty="0"/>
              <a:t>Free lime: e</a:t>
            </a:r>
          </a:p>
        </p:txBody>
      </p:sp>
    </p:spTree>
    <p:extLst>
      <p:ext uri="{BB962C8B-B14F-4D97-AF65-F5344CB8AC3E}">
        <p14:creationId xmlns:p14="http://schemas.microsoft.com/office/powerpoint/2010/main" val="74091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ダイアグラム&#10;&#10;自動的に生成された説明">
            <a:extLst>
              <a:ext uri="{FF2B5EF4-FFF2-40B4-BE49-F238E27FC236}">
                <a16:creationId xmlns:a16="http://schemas.microsoft.com/office/drawing/2014/main" id="{ECF311D7-8B4A-A0D1-6665-A8AD7B3B6370}"/>
              </a:ext>
            </a:extLst>
          </p:cNvPr>
          <p:cNvPicPr>
            <a:picLocks noChangeAspect="1"/>
          </p:cNvPicPr>
          <p:nvPr/>
        </p:nvPicPr>
        <p:blipFill>
          <a:blip r:embed="rId3"/>
          <a:srcRect l="53725" t="5875" r="5306" b="26360"/>
          <a:stretch/>
        </p:blipFill>
        <p:spPr>
          <a:xfrm>
            <a:off x="6138910" y="1102369"/>
            <a:ext cx="5452522" cy="4085425"/>
          </a:xfrm>
          <a:prstGeom prst="rect">
            <a:avLst/>
          </a:prstGeom>
        </p:spPr>
      </p:pic>
      <p:sp>
        <p:nvSpPr>
          <p:cNvPr id="3" name="スライド番号プレースホルダー 2">
            <a:extLst>
              <a:ext uri="{FF2B5EF4-FFF2-40B4-BE49-F238E27FC236}">
                <a16:creationId xmlns:a16="http://schemas.microsoft.com/office/drawing/2014/main" id="{DAB89566-518A-B011-DAAB-1BFF3D329654}"/>
              </a:ext>
            </a:extLst>
          </p:cNvPr>
          <p:cNvSpPr>
            <a:spLocks noGrp="1"/>
          </p:cNvSpPr>
          <p:nvPr>
            <p:ph type="sldNum" sz="quarter" idx="12"/>
          </p:nvPr>
        </p:nvSpPr>
        <p:spPr/>
        <p:txBody>
          <a:bodyPr/>
          <a:lstStyle/>
          <a:p>
            <a:fld id="{387E2AF4-6C87-4453-AFAD-5F114923A03B}" type="slidenum">
              <a:rPr kumimoji="1" lang="ja-JP" altLang="en-US" smtClean="0"/>
              <a:pPr/>
              <a:t>23</a:t>
            </a:fld>
            <a:endParaRPr kumimoji="1" lang="ja-JP" altLang="en-US" dirty="0"/>
          </a:p>
        </p:txBody>
      </p:sp>
      <p:sp>
        <p:nvSpPr>
          <p:cNvPr id="4" name="タイトル 3">
            <a:extLst>
              <a:ext uri="{FF2B5EF4-FFF2-40B4-BE49-F238E27FC236}">
                <a16:creationId xmlns:a16="http://schemas.microsoft.com/office/drawing/2014/main" id="{97E5A0E8-31E2-AA4B-BE57-23249C0B555F}"/>
              </a:ext>
            </a:extLst>
          </p:cNvPr>
          <p:cNvSpPr>
            <a:spLocks noGrp="1"/>
          </p:cNvSpPr>
          <p:nvPr>
            <p:ph type="title"/>
          </p:nvPr>
        </p:nvSpPr>
        <p:spPr>
          <a:xfrm>
            <a:off x="261579" y="243482"/>
            <a:ext cx="11105404" cy="538884"/>
          </a:xfrm>
        </p:spPr>
        <p:txBody>
          <a:bodyPr>
            <a:normAutofit/>
          </a:bodyPr>
          <a:lstStyle/>
          <a:p>
            <a:r>
              <a:rPr lang="ja-JP" altLang="en-US" b="1" dirty="0"/>
              <a:t>①</a:t>
            </a:r>
            <a:r>
              <a:rPr lang="en-US" altLang="ja-JP" b="1" dirty="0"/>
              <a:t> Creation of graphs illustrating adjacency relationships</a:t>
            </a:r>
            <a:endParaRPr kumimoji="1" lang="ja-JP" altLang="en-US" b="1" dirty="0"/>
          </a:p>
        </p:txBody>
      </p:sp>
      <p:pic>
        <p:nvPicPr>
          <p:cNvPr id="7" name="図 6" descr="テーブル&#10;&#10;自動的に生成された説明">
            <a:extLst>
              <a:ext uri="{FF2B5EF4-FFF2-40B4-BE49-F238E27FC236}">
                <a16:creationId xmlns:a16="http://schemas.microsoft.com/office/drawing/2014/main" id="{67ACBB58-9A4E-B6F3-5A76-C7918CC76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31" y="1104561"/>
            <a:ext cx="5355520" cy="2784869"/>
          </a:xfrm>
          <a:prstGeom prst="rect">
            <a:avLst/>
          </a:prstGeom>
        </p:spPr>
      </p:pic>
      <p:sp>
        <p:nvSpPr>
          <p:cNvPr id="10" name="テキスト ボックス 9">
            <a:extLst>
              <a:ext uri="{FF2B5EF4-FFF2-40B4-BE49-F238E27FC236}">
                <a16:creationId xmlns:a16="http://schemas.microsoft.com/office/drawing/2014/main" id="{B0069735-1911-619E-1CB8-153C37F67259}"/>
              </a:ext>
            </a:extLst>
          </p:cNvPr>
          <p:cNvSpPr txBox="1"/>
          <p:nvPr/>
        </p:nvSpPr>
        <p:spPr>
          <a:xfrm>
            <a:off x="1408832" y="6208413"/>
            <a:ext cx="9958151" cy="461665"/>
          </a:xfrm>
          <a:prstGeom prst="rect">
            <a:avLst/>
          </a:prstGeom>
          <a:noFill/>
        </p:spPr>
        <p:txBody>
          <a:bodyPr wrap="square">
            <a:spAutoFit/>
          </a:bodyPr>
          <a:lstStyle/>
          <a:p>
            <a:r>
              <a:rPr kumimoji="1" lang="en-US" altLang="ja-JP" sz="2400" dirty="0"/>
              <a:t>Semi-automatic image parser with assistance of OCR and GPT-4</a:t>
            </a:r>
          </a:p>
        </p:txBody>
      </p:sp>
      <p:sp>
        <p:nvSpPr>
          <p:cNvPr id="17" name="テキスト ボックス 16">
            <a:extLst>
              <a:ext uri="{FF2B5EF4-FFF2-40B4-BE49-F238E27FC236}">
                <a16:creationId xmlns:a16="http://schemas.microsoft.com/office/drawing/2014/main" id="{5F933D7D-DDB3-4E0A-384C-49D7AA873186}"/>
              </a:ext>
            </a:extLst>
          </p:cNvPr>
          <p:cNvSpPr txBox="1"/>
          <p:nvPr/>
        </p:nvSpPr>
        <p:spPr>
          <a:xfrm>
            <a:off x="694633" y="5124256"/>
            <a:ext cx="4630401" cy="461665"/>
          </a:xfrm>
          <a:prstGeom prst="rect">
            <a:avLst/>
          </a:prstGeom>
          <a:noFill/>
        </p:spPr>
        <p:txBody>
          <a:bodyPr wrap="square">
            <a:spAutoFit/>
          </a:bodyPr>
          <a:lstStyle/>
          <a:p>
            <a:r>
              <a:rPr kumimoji="1" lang="en-US" altLang="ja-JP" sz="2400" b="1" dirty="0">
                <a:solidFill>
                  <a:schemeClr val="accent1">
                    <a:lumMod val="75000"/>
                  </a:schemeClr>
                </a:solidFill>
              </a:rPr>
              <a:t>Element number diagrams </a:t>
            </a:r>
            <a:endParaRPr lang="ja-JP" altLang="en-US" sz="2400" b="1" dirty="0">
              <a:solidFill>
                <a:schemeClr val="accent1">
                  <a:lumMod val="75000"/>
                </a:schemeClr>
              </a:solidFill>
            </a:endParaRPr>
          </a:p>
        </p:txBody>
      </p:sp>
      <p:sp>
        <p:nvSpPr>
          <p:cNvPr id="19" name="テキスト ボックス 18">
            <a:extLst>
              <a:ext uri="{FF2B5EF4-FFF2-40B4-BE49-F238E27FC236}">
                <a16:creationId xmlns:a16="http://schemas.microsoft.com/office/drawing/2014/main" id="{2B4A87D5-A221-EBFE-9512-FD09CA0F7271}"/>
              </a:ext>
            </a:extLst>
          </p:cNvPr>
          <p:cNvSpPr txBox="1"/>
          <p:nvPr/>
        </p:nvSpPr>
        <p:spPr>
          <a:xfrm>
            <a:off x="6776684" y="5156604"/>
            <a:ext cx="4406549" cy="461665"/>
          </a:xfrm>
          <a:prstGeom prst="rect">
            <a:avLst/>
          </a:prstGeom>
          <a:noFill/>
        </p:spPr>
        <p:txBody>
          <a:bodyPr wrap="square">
            <a:spAutoFit/>
          </a:bodyPr>
          <a:lstStyle/>
          <a:p>
            <a:r>
              <a:rPr kumimoji="1" lang="en-US" altLang="ja-JP" sz="2400" b="1" dirty="0">
                <a:solidFill>
                  <a:schemeClr val="accent1">
                    <a:lumMod val="75000"/>
                  </a:schemeClr>
                </a:solidFill>
              </a:rPr>
              <a:t>Element Adjacency Graph</a:t>
            </a:r>
            <a:endParaRPr lang="ja-JP" altLang="en-US" sz="2400" b="1" dirty="0">
              <a:solidFill>
                <a:schemeClr val="accent1">
                  <a:lumMod val="75000"/>
                </a:schemeClr>
              </a:solidFill>
            </a:endParaRPr>
          </a:p>
        </p:txBody>
      </p:sp>
      <p:pic>
        <p:nvPicPr>
          <p:cNvPr id="9" name="図 8" descr="テーブル&#10;&#10;自動的に生成された説明">
            <a:extLst>
              <a:ext uri="{FF2B5EF4-FFF2-40B4-BE49-F238E27FC236}">
                <a16:creationId xmlns:a16="http://schemas.microsoft.com/office/drawing/2014/main" id="{C178FE2B-F258-DBC8-1106-4B1D42EEA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833" y="3703683"/>
            <a:ext cx="2243336" cy="1142718"/>
          </a:xfrm>
          <a:prstGeom prst="rect">
            <a:avLst/>
          </a:prstGeom>
        </p:spPr>
      </p:pic>
      <p:pic>
        <p:nvPicPr>
          <p:cNvPr id="11" name="図 10" descr="テーブル&#10;&#10;自動的に生成された説明">
            <a:extLst>
              <a:ext uri="{FF2B5EF4-FFF2-40B4-BE49-F238E27FC236}">
                <a16:creationId xmlns:a16="http://schemas.microsoft.com/office/drawing/2014/main" id="{332B8E27-95D0-7E4F-8A30-87956E3FE8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432" y="3731130"/>
            <a:ext cx="2283907" cy="1132719"/>
          </a:xfrm>
          <a:prstGeom prst="rect">
            <a:avLst/>
          </a:prstGeom>
        </p:spPr>
      </p:pic>
      <p:sp>
        <p:nvSpPr>
          <p:cNvPr id="13" name="四角形: 角を丸くする 12">
            <a:extLst>
              <a:ext uri="{FF2B5EF4-FFF2-40B4-BE49-F238E27FC236}">
                <a16:creationId xmlns:a16="http://schemas.microsoft.com/office/drawing/2014/main" id="{2CF08527-DBF8-59F6-DAC0-7753BF092914}"/>
              </a:ext>
            </a:extLst>
          </p:cNvPr>
          <p:cNvSpPr/>
          <p:nvPr/>
        </p:nvSpPr>
        <p:spPr>
          <a:xfrm>
            <a:off x="352038" y="983797"/>
            <a:ext cx="5265062" cy="4750978"/>
          </a:xfrm>
          <a:prstGeom prst="roundRect">
            <a:avLst>
              <a:gd name="adj" fmla="val 9725"/>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4" name="四角形: 角を丸くする 13">
            <a:extLst>
              <a:ext uri="{FF2B5EF4-FFF2-40B4-BE49-F238E27FC236}">
                <a16:creationId xmlns:a16="http://schemas.microsoft.com/office/drawing/2014/main" id="{19581C7C-6AB4-AB9C-FC08-0E0BB1C6FA3B}"/>
              </a:ext>
            </a:extLst>
          </p:cNvPr>
          <p:cNvSpPr/>
          <p:nvPr/>
        </p:nvSpPr>
        <p:spPr>
          <a:xfrm>
            <a:off x="6095999" y="983797"/>
            <a:ext cx="5834421" cy="4750978"/>
          </a:xfrm>
          <a:prstGeom prst="roundRect">
            <a:avLst>
              <a:gd name="adj" fmla="val 9725"/>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5" name="矢印: 右 14">
            <a:extLst>
              <a:ext uri="{FF2B5EF4-FFF2-40B4-BE49-F238E27FC236}">
                <a16:creationId xmlns:a16="http://schemas.microsoft.com/office/drawing/2014/main" id="{D983118E-8DF3-A0BC-976E-7AFA24BE7296}"/>
              </a:ext>
            </a:extLst>
          </p:cNvPr>
          <p:cNvSpPr/>
          <p:nvPr/>
        </p:nvSpPr>
        <p:spPr>
          <a:xfrm>
            <a:off x="5416657" y="2945890"/>
            <a:ext cx="876572" cy="6501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C180A4B-AD01-C6F5-9EC5-4B4F4271BA36}"/>
              </a:ext>
            </a:extLst>
          </p:cNvPr>
          <p:cNvSpPr/>
          <p:nvPr/>
        </p:nvSpPr>
        <p:spPr>
          <a:xfrm>
            <a:off x="5303297" y="2863065"/>
            <a:ext cx="1066522" cy="780271"/>
          </a:xfrm>
          <a:prstGeom prst="rect">
            <a:avLst/>
          </a:prstGeom>
          <a:noFill/>
          <a:ln w="28575">
            <a:solidFill>
              <a:srgbClr val="D2A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8BC9FE51-B1E2-AB49-4BE2-CE993A5C8B62}"/>
              </a:ext>
            </a:extLst>
          </p:cNvPr>
          <p:cNvCxnSpPr>
            <a:cxnSpLocks/>
          </p:cNvCxnSpPr>
          <p:nvPr/>
        </p:nvCxnSpPr>
        <p:spPr>
          <a:xfrm flipV="1">
            <a:off x="5853363" y="3726161"/>
            <a:ext cx="0" cy="2424986"/>
          </a:xfrm>
          <a:prstGeom prst="straightConnector1">
            <a:avLst/>
          </a:prstGeom>
          <a:ln w="57150">
            <a:solidFill>
              <a:srgbClr val="D2A000"/>
            </a:solidFill>
            <a:tailEnd type="triangle"/>
          </a:ln>
        </p:spPr>
        <p:style>
          <a:lnRef idx="1">
            <a:schemeClr val="accent2"/>
          </a:lnRef>
          <a:fillRef idx="0">
            <a:schemeClr val="accent2"/>
          </a:fillRef>
          <a:effectRef idx="0">
            <a:schemeClr val="accent2"/>
          </a:effectRef>
          <a:fontRef idx="minor">
            <a:schemeClr val="tx1"/>
          </a:fontRef>
        </p:style>
      </p:cxnSp>
      <p:sp>
        <p:nvSpPr>
          <p:cNvPr id="22" name="四角形: 角を丸くする 21">
            <a:extLst>
              <a:ext uri="{FF2B5EF4-FFF2-40B4-BE49-F238E27FC236}">
                <a16:creationId xmlns:a16="http://schemas.microsoft.com/office/drawing/2014/main" id="{EB0D48F5-568B-73F7-3E9A-4A711E03CF63}"/>
              </a:ext>
            </a:extLst>
          </p:cNvPr>
          <p:cNvSpPr/>
          <p:nvPr/>
        </p:nvSpPr>
        <p:spPr>
          <a:xfrm>
            <a:off x="1068768" y="6151147"/>
            <a:ext cx="10298215" cy="588134"/>
          </a:xfrm>
          <a:prstGeom prst="roundRect">
            <a:avLst/>
          </a:prstGeom>
          <a:noFill/>
          <a:ln w="38100">
            <a:solidFill>
              <a:srgbClr val="D2A000"/>
            </a:solidFill>
            <a:extLst>
              <a:ext uri="{C807C97D-BFC1-408E-A445-0C87EB9F89A2}">
                <ask:lineSketchStyleProps xmlns:ask="http://schemas.microsoft.com/office/drawing/2018/sketchyshapes" sd="3420043778">
                  <a:custGeom>
                    <a:avLst/>
                    <a:gdLst>
                      <a:gd name="connsiteX0" fmla="*/ 0 w 9062765"/>
                      <a:gd name="connsiteY0" fmla="*/ 208602 h 1251589"/>
                      <a:gd name="connsiteX1" fmla="*/ 208602 w 9062765"/>
                      <a:gd name="connsiteY1" fmla="*/ 0 h 1251589"/>
                      <a:gd name="connsiteX2" fmla="*/ 784973 w 9062765"/>
                      <a:gd name="connsiteY2" fmla="*/ 0 h 1251589"/>
                      <a:gd name="connsiteX3" fmla="*/ 1447799 w 9062765"/>
                      <a:gd name="connsiteY3" fmla="*/ 0 h 1251589"/>
                      <a:gd name="connsiteX4" fmla="*/ 2110625 w 9062765"/>
                      <a:gd name="connsiteY4" fmla="*/ 0 h 1251589"/>
                      <a:gd name="connsiteX5" fmla="*/ 2514085 w 9062765"/>
                      <a:gd name="connsiteY5" fmla="*/ 0 h 1251589"/>
                      <a:gd name="connsiteX6" fmla="*/ 3004000 w 9062765"/>
                      <a:gd name="connsiteY6" fmla="*/ 0 h 1251589"/>
                      <a:gd name="connsiteX7" fmla="*/ 3407460 w 9062765"/>
                      <a:gd name="connsiteY7" fmla="*/ 0 h 1251589"/>
                      <a:gd name="connsiteX8" fmla="*/ 4070286 w 9062765"/>
                      <a:gd name="connsiteY8" fmla="*/ 0 h 1251589"/>
                      <a:gd name="connsiteX9" fmla="*/ 4473745 w 9062765"/>
                      <a:gd name="connsiteY9" fmla="*/ 0 h 1251589"/>
                      <a:gd name="connsiteX10" fmla="*/ 4790749 w 9062765"/>
                      <a:gd name="connsiteY10" fmla="*/ 0 h 1251589"/>
                      <a:gd name="connsiteX11" fmla="*/ 5453576 w 9062765"/>
                      <a:gd name="connsiteY11" fmla="*/ 0 h 1251589"/>
                      <a:gd name="connsiteX12" fmla="*/ 5943491 w 9062765"/>
                      <a:gd name="connsiteY12" fmla="*/ 0 h 1251589"/>
                      <a:gd name="connsiteX13" fmla="*/ 6606317 w 9062765"/>
                      <a:gd name="connsiteY13" fmla="*/ 0 h 1251589"/>
                      <a:gd name="connsiteX14" fmla="*/ 6923321 w 9062765"/>
                      <a:gd name="connsiteY14" fmla="*/ 0 h 1251589"/>
                      <a:gd name="connsiteX15" fmla="*/ 7586147 w 9062765"/>
                      <a:gd name="connsiteY15" fmla="*/ 0 h 1251589"/>
                      <a:gd name="connsiteX16" fmla="*/ 7989607 w 9062765"/>
                      <a:gd name="connsiteY16" fmla="*/ 0 h 1251589"/>
                      <a:gd name="connsiteX17" fmla="*/ 8854163 w 9062765"/>
                      <a:gd name="connsiteY17" fmla="*/ 0 h 1251589"/>
                      <a:gd name="connsiteX18" fmla="*/ 9062765 w 9062765"/>
                      <a:gd name="connsiteY18" fmla="*/ 208602 h 1251589"/>
                      <a:gd name="connsiteX19" fmla="*/ 9062765 w 9062765"/>
                      <a:gd name="connsiteY19" fmla="*/ 625795 h 1251589"/>
                      <a:gd name="connsiteX20" fmla="*/ 9062765 w 9062765"/>
                      <a:gd name="connsiteY20" fmla="*/ 1042987 h 1251589"/>
                      <a:gd name="connsiteX21" fmla="*/ 8854163 w 9062765"/>
                      <a:gd name="connsiteY21" fmla="*/ 1251589 h 1251589"/>
                      <a:gd name="connsiteX22" fmla="*/ 8364248 w 9062765"/>
                      <a:gd name="connsiteY22" fmla="*/ 1251589 h 1251589"/>
                      <a:gd name="connsiteX23" fmla="*/ 7614966 w 9062765"/>
                      <a:gd name="connsiteY23" fmla="*/ 1251589 h 1251589"/>
                      <a:gd name="connsiteX24" fmla="*/ 7297962 w 9062765"/>
                      <a:gd name="connsiteY24" fmla="*/ 1251589 h 1251589"/>
                      <a:gd name="connsiteX25" fmla="*/ 6894503 w 9062765"/>
                      <a:gd name="connsiteY25" fmla="*/ 1251589 h 1251589"/>
                      <a:gd name="connsiteX26" fmla="*/ 6318132 w 9062765"/>
                      <a:gd name="connsiteY26" fmla="*/ 1251589 h 1251589"/>
                      <a:gd name="connsiteX27" fmla="*/ 5914672 w 9062765"/>
                      <a:gd name="connsiteY27" fmla="*/ 1251589 h 1251589"/>
                      <a:gd name="connsiteX28" fmla="*/ 5251846 w 9062765"/>
                      <a:gd name="connsiteY28" fmla="*/ 1251589 h 1251589"/>
                      <a:gd name="connsiteX29" fmla="*/ 4589020 w 9062765"/>
                      <a:gd name="connsiteY29" fmla="*/ 1251589 h 1251589"/>
                      <a:gd name="connsiteX30" fmla="*/ 3839738 w 9062765"/>
                      <a:gd name="connsiteY30" fmla="*/ 1251589 h 1251589"/>
                      <a:gd name="connsiteX31" fmla="*/ 3522734 w 9062765"/>
                      <a:gd name="connsiteY31" fmla="*/ 1251589 h 1251589"/>
                      <a:gd name="connsiteX32" fmla="*/ 2946363 w 9062765"/>
                      <a:gd name="connsiteY32" fmla="*/ 1251589 h 1251589"/>
                      <a:gd name="connsiteX33" fmla="*/ 2456448 w 9062765"/>
                      <a:gd name="connsiteY33" fmla="*/ 1251589 h 1251589"/>
                      <a:gd name="connsiteX34" fmla="*/ 2052988 w 9062765"/>
                      <a:gd name="connsiteY34" fmla="*/ 1251589 h 1251589"/>
                      <a:gd name="connsiteX35" fmla="*/ 1735984 w 9062765"/>
                      <a:gd name="connsiteY35" fmla="*/ 1251589 h 1251589"/>
                      <a:gd name="connsiteX36" fmla="*/ 1332525 w 9062765"/>
                      <a:gd name="connsiteY36" fmla="*/ 1251589 h 1251589"/>
                      <a:gd name="connsiteX37" fmla="*/ 208602 w 9062765"/>
                      <a:gd name="connsiteY37" fmla="*/ 1251589 h 1251589"/>
                      <a:gd name="connsiteX38" fmla="*/ 0 w 9062765"/>
                      <a:gd name="connsiteY38" fmla="*/ 1042987 h 1251589"/>
                      <a:gd name="connsiteX39" fmla="*/ 0 w 9062765"/>
                      <a:gd name="connsiteY39" fmla="*/ 625795 h 1251589"/>
                      <a:gd name="connsiteX40" fmla="*/ 0 w 9062765"/>
                      <a:gd name="connsiteY40" fmla="*/ 208602 h 125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062765" h="1251589" extrusionOk="0">
                        <a:moveTo>
                          <a:pt x="0" y="208602"/>
                        </a:moveTo>
                        <a:cubicBezTo>
                          <a:pt x="-2696" y="96467"/>
                          <a:pt x="98573" y="20624"/>
                          <a:pt x="208602" y="0"/>
                        </a:cubicBezTo>
                        <a:cubicBezTo>
                          <a:pt x="468042" y="-64396"/>
                          <a:pt x="648918" y="38247"/>
                          <a:pt x="784973" y="0"/>
                        </a:cubicBezTo>
                        <a:cubicBezTo>
                          <a:pt x="921028" y="-38247"/>
                          <a:pt x="1228472" y="19489"/>
                          <a:pt x="1447799" y="0"/>
                        </a:cubicBezTo>
                        <a:cubicBezTo>
                          <a:pt x="1667126" y="-19489"/>
                          <a:pt x="1882538" y="24291"/>
                          <a:pt x="2110625" y="0"/>
                        </a:cubicBezTo>
                        <a:cubicBezTo>
                          <a:pt x="2338712" y="-24291"/>
                          <a:pt x="2396982" y="47279"/>
                          <a:pt x="2514085" y="0"/>
                        </a:cubicBezTo>
                        <a:cubicBezTo>
                          <a:pt x="2631188" y="-47279"/>
                          <a:pt x="2810703" y="9146"/>
                          <a:pt x="3004000" y="0"/>
                        </a:cubicBezTo>
                        <a:cubicBezTo>
                          <a:pt x="3197297" y="-9146"/>
                          <a:pt x="3306912" y="19832"/>
                          <a:pt x="3407460" y="0"/>
                        </a:cubicBezTo>
                        <a:cubicBezTo>
                          <a:pt x="3508008" y="-19832"/>
                          <a:pt x="3888418" y="2522"/>
                          <a:pt x="4070286" y="0"/>
                        </a:cubicBezTo>
                        <a:cubicBezTo>
                          <a:pt x="4252154" y="-2522"/>
                          <a:pt x="4349095" y="30284"/>
                          <a:pt x="4473745" y="0"/>
                        </a:cubicBezTo>
                        <a:cubicBezTo>
                          <a:pt x="4598395" y="-30284"/>
                          <a:pt x="4642538" y="4165"/>
                          <a:pt x="4790749" y="0"/>
                        </a:cubicBezTo>
                        <a:cubicBezTo>
                          <a:pt x="4938960" y="-4165"/>
                          <a:pt x="5218647" y="75697"/>
                          <a:pt x="5453576" y="0"/>
                        </a:cubicBezTo>
                        <a:cubicBezTo>
                          <a:pt x="5688505" y="-75697"/>
                          <a:pt x="5781602" y="16357"/>
                          <a:pt x="5943491" y="0"/>
                        </a:cubicBezTo>
                        <a:cubicBezTo>
                          <a:pt x="6105380" y="-16357"/>
                          <a:pt x="6428245" y="25355"/>
                          <a:pt x="6606317" y="0"/>
                        </a:cubicBezTo>
                        <a:cubicBezTo>
                          <a:pt x="6784389" y="-25355"/>
                          <a:pt x="6840346" y="8520"/>
                          <a:pt x="6923321" y="0"/>
                        </a:cubicBezTo>
                        <a:cubicBezTo>
                          <a:pt x="7006296" y="-8520"/>
                          <a:pt x="7362133" y="24648"/>
                          <a:pt x="7586147" y="0"/>
                        </a:cubicBezTo>
                        <a:cubicBezTo>
                          <a:pt x="7810161" y="-24648"/>
                          <a:pt x="7794835" y="1046"/>
                          <a:pt x="7989607" y="0"/>
                        </a:cubicBezTo>
                        <a:cubicBezTo>
                          <a:pt x="8184379" y="-1046"/>
                          <a:pt x="8434176" y="96327"/>
                          <a:pt x="8854163" y="0"/>
                        </a:cubicBezTo>
                        <a:cubicBezTo>
                          <a:pt x="8955928" y="7694"/>
                          <a:pt x="9082776" y="90628"/>
                          <a:pt x="9062765" y="208602"/>
                        </a:cubicBezTo>
                        <a:cubicBezTo>
                          <a:pt x="9095597" y="345443"/>
                          <a:pt x="9024828" y="494970"/>
                          <a:pt x="9062765" y="625795"/>
                        </a:cubicBezTo>
                        <a:cubicBezTo>
                          <a:pt x="9100702" y="756620"/>
                          <a:pt x="9037485" y="907454"/>
                          <a:pt x="9062765" y="1042987"/>
                        </a:cubicBezTo>
                        <a:cubicBezTo>
                          <a:pt x="9055514" y="1147490"/>
                          <a:pt x="8993279" y="1270816"/>
                          <a:pt x="8854163" y="1251589"/>
                        </a:cubicBezTo>
                        <a:cubicBezTo>
                          <a:pt x="8692411" y="1254998"/>
                          <a:pt x="8575239" y="1221616"/>
                          <a:pt x="8364248" y="1251589"/>
                        </a:cubicBezTo>
                        <a:cubicBezTo>
                          <a:pt x="8153257" y="1281562"/>
                          <a:pt x="7806739" y="1222618"/>
                          <a:pt x="7614966" y="1251589"/>
                        </a:cubicBezTo>
                        <a:cubicBezTo>
                          <a:pt x="7423193" y="1280560"/>
                          <a:pt x="7428550" y="1226805"/>
                          <a:pt x="7297962" y="1251589"/>
                        </a:cubicBezTo>
                        <a:cubicBezTo>
                          <a:pt x="7167374" y="1276373"/>
                          <a:pt x="7082349" y="1214558"/>
                          <a:pt x="6894503" y="1251589"/>
                        </a:cubicBezTo>
                        <a:cubicBezTo>
                          <a:pt x="6706657" y="1288620"/>
                          <a:pt x="6526621" y="1226411"/>
                          <a:pt x="6318132" y="1251589"/>
                        </a:cubicBezTo>
                        <a:cubicBezTo>
                          <a:pt x="6109643" y="1276767"/>
                          <a:pt x="6079457" y="1224393"/>
                          <a:pt x="5914672" y="1251589"/>
                        </a:cubicBezTo>
                        <a:cubicBezTo>
                          <a:pt x="5749887" y="1278785"/>
                          <a:pt x="5441584" y="1214321"/>
                          <a:pt x="5251846" y="1251589"/>
                        </a:cubicBezTo>
                        <a:cubicBezTo>
                          <a:pt x="5062108" y="1288857"/>
                          <a:pt x="4829118" y="1240288"/>
                          <a:pt x="4589020" y="1251589"/>
                        </a:cubicBezTo>
                        <a:cubicBezTo>
                          <a:pt x="4348922" y="1262890"/>
                          <a:pt x="4059477" y="1178609"/>
                          <a:pt x="3839738" y="1251589"/>
                        </a:cubicBezTo>
                        <a:cubicBezTo>
                          <a:pt x="3619999" y="1324569"/>
                          <a:pt x="3600865" y="1221114"/>
                          <a:pt x="3522734" y="1251589"/>
                        </a:cubicBezTo>
                        <a:cubicBezTo>
                          <a:pt x="3444603" y="1282064"/>
                          <a:pt x="3080751" y="1193133"/>
                          <a:pt x="2946363" y="1251589"/>
                        </a:cubicBezTo>
                        <a:cubicBezTo>
                          <a:pt x="2811975" y="1310045"/>
                          <a:pt x="2629078" y="1229861"/>
                          <a:pt x="2456448" y="1251589"/>
                        </a:cubicBezTo>
                        <a:cubicBezTo>
                          <a:pt x="2283819" y="1273317"/>
                          <a:pt x="2251951" y="1249888"/>
                          <a:pt x="2052988" y="1251589"/>
                        </a:cubicBezTo>
                        <a:cubicBezTo>
                          <a:pt x="1854025" y="1253290"/>
                          <a:pt x="1845206" y="1236126"/>
                          <a:pt x="1735984" y="1251589"/>
                        </a:cubicBezTo>
                        <a:cubicBezTo>
                          <a:pt x="1626762" y="1267052"/>
                          <a:pt x="1420124" y="1225898"/>
                          <a:pt x="1332525" y="1251589"/>
                        </a:cubicBezTo>
                        <a:cubicBezTo>
                          <a:pt x="1244926" y="1277280"/>
                          <a:pt x="746846" y="1157380"/>
                          <a:pt x="208602" y="1251589"/>
                        </a:cubicBezTo>
                        <a:cubicBezTo>
                          <a:pt x="87483" y="1249081"/>
                          <a:pt x="-2867" y="1158897"/>
                          <a:pt x="0" y="1042987"/>
                        </a:cubicBezTo>
                        <a:cubicBezTo>
                          <a:pt x="-7724" y="898995"/>
                          <a:pt x="2917" y="720962"/>
                          <a:pt x="0" y="625795"/>
                        </a:cubicBezTo>
                        <a:cubicBezTo>
                          <a:pt x="-2917" y="530628"/>
                          <a:pt x="18528" y="326132"/>
                          <a:pt x="0" y="20860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238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16BE4B7-55B9-4805-F720-71859B4AE7DC}"/>
              </a:ext>
            </a:extLst>
          </p:cNvPr>
          <p:cNvPicPr>
            <a:picLocks noChangeAspect="1"/>
          </p:cNvPicPr>
          <p:nvPr/>
        </p:nvPicPr>
        <p:blipFill rotWithShape="1">
          <a:blip r:embed="rId3"/>
          <a:srcRect t="28646"/>
          <a:stretch/>
        </p:blipFill>
        <p:spPr>
          <a:xfrm>
            <a:off x="172935" y="2262560"/>
            <a:ext cx="6009012" cy="4595440"/>
          </a:xfrm>
          <a:prstGeom prst="rect">
            <a:avLst/>
          </a:prstGeom>
        </p:spPr>
      </p:pic>
      <p:sp>
        <p:nvSpPr>
          <p:cNvPr id="3" name="スライド番号プレースホルダー 2">
            <a:extLst>
              <a:ext uri="{FF2B5EF4-FFF2-40B4-BE49-F238E27FC236}">
                <a16:creationId xmlns:a16="http://schemas.microsoft.com/office/drawing/2014/main" id="{98D0707E-8CAB-C796-BC52-9D3CBB64F69E}"/>
              </a:ext>
            </a:extLst>
          </p:cNvPr>
          <p:cNvSpPr>
            <a:spLocks noGrp="1"/>
          </p:cNvSpPr>
          <p:nvPr>
            <p:ph type="sldNum" sz="quarter" idx="12"/>
          </p:nvPr>
        </p:nvSpPr>
        <p:spPr/>
        <p:txBody>
          <a:bodyPr/>
          <a:lstStyle/>
          <a:p>
            <a:fld id="{387E2AF4-6C87-4453-AFAD-5F114923A03B}" type="slidenum">
              <a:rPr kumimoji="1" lang="ja-JP" altLang="en-US" smtClean="0"/>
              <a:pPr/>
              <a:t>24</a:t>
            </a:fld>
            <a:endParaRPr kumimoji="1" lang="ja-JP" altLang="en-US" dirty="0"/>
          </a:p>
        </p:txBody>
      </p:sp>
      <p:sp>
        <p:nvSpPr>
          <p:cNvPr id="4" name="タイトル 3">
            <a:extLst>
              <a:ext uri="{FF2B5EF4-FFF2-40B4-BE49-F238E27FC236}">
                <a16:creationId xmlns:a16="http://schemas.microsoft.com/office/drawing/2014/main" id="{0A01C2CE-1E25-FF86-8161-7F181799918F}"/>
              </a:ext>
            </a:extLst>
          </p:cNvPr>
          <p:cNvSpPr>
            <a:spLocks noGrp="1"/>
          </p:cNvSpPr>
          <p:nvPr>
            <p:ph type="title"/>
          </p:nvPr>
        </p:nvSpPr>
        <p:spPr/>
        <p:txBody>
          <a:bodyPr/>
          <a:lstStyle/>
          <a:p>
            <a:r>
              <a:rPr lang="ja-JP" altLang="en-US" dirty="0"/>
              <a:t>①</a:t>
            </a:r>
            <a:r>
              <a:rPr lang="en-US" altLang="ja-JP" dirty="0"/>
              <a:t> (FYI) Graph Creation</a:t>
            </a:r>
            <a:endParaRPr kumimoji="1" lang="ja-JP" altLang="en-US" dirty="0"/>
          </a:p>
        </p:txBody>
      </p:sp>
      <p:sp>
        <p:nvSpPr>
          <p:cNvPr id="18" name="テキスト ボックス 17">
            <a:extLst>
              <a:ext uri="{FF2B5EF4-FFF2-40B4-BE49-F238E27FC236}">
                <a16:creationId xmlns:a16="http://schemas.microsoft.com/office/drawing/2014/main" id="{8D80515F-CE99-17C2-3332-92563FB8B7A0}"/>
              </a:ext>
            </a:extLst>
          </p:cNvPr>
          <p:cNvSpPr txBox="1"/>
          <p:nvPr/>
        </p:nvSpPr>
        <p:spPr>
          <a:xfrm>
            <a:off x="324788" y="1152413"/>
            <a:ext cx="11542423" cy="461665"/>
          </a:xfrm>
          <a:prstGeom prst="rect">
            <a:avLst/>
          </a:prstGeom>
          <a:noFill/>
        </p:spPr>
        <p:txBody>
          <a:bodyPr wrap="square">
            <a:spAutoFit/>
          </a:bodyPr>
          <a:lstStyle/>
          <a:p>
            <a:r>
              <a:rPr lang="en-US" altLang="ja-JP" sz="2400" dirty="0"/>
              <a:t>Retrieving element numbers and their spatial relationships from diagrams</a:t>
            </a:r>
          </a:p>
        </p:txBody>
      </p:sp>
      <p:sp>
        <p:nvSpPr>
          <p:cNvPr id="24" name="テキスト ボックス 23">
            <a:extLst>
              <a:ext uri="{FF2B5EF4-FFF2-40B4-BE49-F238E27FC236}">
                <a16:creationId xmlns:a16="http://schemas.microsoft.com/office/drawing/2014/main" id="{8A5AC52C-A8C6-D4B3-F397-567D3983FE8C}"/>
              </a:ext>
            </a:extLst>
          </p:cNvPr>
          <p:cNvSpPr txBox="1"/>
          <p:nvPr/>
        </p:nvSpPr>
        <p:spPr>
          <a:xfrm>
            <a:off x="1131914" y="1709734"/>
            <a:ext cx="8280442" cy="461665"/>
          </a:xfrm>
          <a:prstGeom prst="rect">
            <a:avLst/>
          </a:prstGeom>
          <a:noFill/>
        </p:spPr>
        <p:txBody>
          <a:bodyPr wrap="square">
            <a:spAutoFit/>
          </a:bodyPr>
          <a:lstStyle/>
          <a:p>
            <a:r>
              <a:rPr lang="en-US" altLang="ja-JP" sz="2400" dirty="0"/>
              <a:t>Text reading by Optical Character Recognition (OCR)</a:t>
            </a:r>
          </a:p>
        </p:txBody>
      </p:sp>
      <p:sp>
        <p:nvSpPr>
          <p:cNvPr id="25" name="矢印: 右 24">
            <a:extLst>
              <a:ext uri="{FF2B5EF4-FFF2-40B4-BE49-F238E27FC236}">
                <a16:creationId xmlns:a16="http://schemas.microsoft.com/office/drawing/2014/main" id="{E61AC165-03E3-8D26-2264-6A662861E280}"/>
              </a:ext>
            </a:extLst>
          </p:cNvPr>
          <p:cNvSpPr/>
          <p:nvPr/>
        </p:nvSpPr>
        <p:spPr>
          <a:xfrm>
            <a:off x="483195" y="1762447"/>
            <a:ext cx="569206" cy="3946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39B4CDD9-0672-D6CC-E102-E873ABD71498}"/>
              </a:ext>
            </a:extLst>
          </p:cNvPr>
          <p:cNvSpPr txBox="1"/>
          <p:nvPr/>
        </p:nvSpPr>
        <p:spPr>
          <a:xfrm>
            <a:off x="6000922" y="3968633"/>
            <a:ext cx="5866289" cy="2123658"/>
          </a:xfrm>
          <a:prstGeom prst="rect">
            <a:avLst/>
          </a:prstGeom>
          <a:noFill/>
        </p:spPr>
        <p:txBody>
          <a:bodyPr wrap="square">
            <a:spAutoFit/>
          </a:bodyPr>
          <a:lstStyle/>
          <a:p>
            <a:pPr marL="342900" indent="-342900">
              <a:buFont typeface="Arial" panose="020B0604020202020204" pitchFamily="34" charset="0"/>
              <a:buChar char="•"/>
            </a:pPr>
            <a:r>
              <a:rPr lang="en-US" altLang="ja-JP" sz="2400" dirty="0"/>
              <a:t>misrecognizing element number</a:t>
            </a:r>
          </a:p>
          <a:p>
            <a:r>
              <a:rPr lang="en-US" altLang="ja-JP" sz="2400" dirty="0"/>
              <a:t>	e.g., '0101' as '010’,</a:t>
            </a:r>
          </a:p>
          <a:p>
            <a:r>
              <a:rPr lang="en-US" altLang="ja-JP" sz="2400" dirty="0"/>
              <a:t>		   ‘0101’ ‘0102’ as ‘01010102’</a:t>
            </a:r>
          </a:p>
          <a:p>
            <a:pPr marL="342900" indent="-342900">
              <a:buFont typeface="Arial" panose="020B0604020202020204" pitchFamily="34" charset="0"/>
              <a:buChar char="•"/>
            </a:pPr>
            <a:endParaRPr lang="en-US" altLang="ja-JP" sz="1100" dirty="0"/>
          </a:p>
          <a:p>
            <a:pPr marL="342900" indent="-342900">
              <a:buFont typeface="Arial" panose="020B0604020202020204" pitchFamily="34" charset="0"/>
              <a:buChar char="•"/>
            </a:pPr>
            <a:r>
              <a:rPr lang="en-US" altLang="ja-JP" sz="2400" dirty="0"/>
              <a:t>Unnecessary texts</a:t>
            </a:r>
            <a:br>
              <a:rPr lang="en-US" altLang="ja-JP" sz="2400" dirty="0"/>
            </a:br>
            <a:r>
              <a:rPr lang="ja-JP" altLang="en-US" sz="2400" dirty="0"/>
              <a:t> </a:t>
            </a:r>
            <a:r>
              <a:rPr lang="en-US" altLang="ja-JP" sz="2400" dirty="0"/>
              <a:t>e.g.,</a:t>
            </a:r>
            <a:r>
              <a:rPr lang="ja-JP" altLang="en-US" sz="2400" dirty="0"/>
              <a:t> </a:t>
            </a:r>
            <a:r>
              <a:rPr lang="en-US" altLang="ja-JP" sz="2400" dirty="0"/>
              <a:t>‘P1’, ‘</a:t>
            </a:r>
            <a:r>
              <a:rPr lang="ja-JP" altLang="en-US" sz="2400" dirty="0"/>
              <a:t>横桁</a:t>
            </a:r>
            <a:r>
              <a:rPr lang="en-US" altLang="ja-JP" sz="2400" dirty="0"/>
              <a:t>’</a:t>
            </a:r>
          </a:p>
        </p:txBody>
      </p:sp>
      <p:sp>
        <p:nvSpPr>
          <p:cNvPr id="8" name="正方形/長方形 7">
            <a:extLst>
              <a:ext uri="{FF2B5EF4-FFF2-40B4-BE49-F238E27FC236}">
                <a16:creationId xmlns:a16="http://schemas.microsoft.com/office/drawing/2014/main" id="{16E2407F-424A-B095-0384-EE06A79A4294}"/>
              </a:ext>
            </a:extLst>
          </p:cNvPr>
          <p:cNvSpPr/>
          <p:nvPr/>
        </p:nvSpPr>
        <p:spPr>
          <a:xfrm>
            <a:off x="5858240" y="3234282"/>
            <a:ext cx="6008971" cy="54674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A5CABF8-39F8-B241-F166-065D19FF02BA}"/>
              </a:ext>
            </a:extLst>
          </p:cNvPr>
          <p:cNvSpPr/>
          <p:nvPr/>
        </p:nvSpPr>
        <p:spPr>
          <a:xfrm>
            <a:off x="5858240" y="3213541"/>
            <a:ext cx="6008971" cy="315746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F7E132B-CA36-C85A-AFFA-95975152B1B5}"/>
              </a:ext>
            </a:extLst>
          </p:cNvPr>
          <p:cNvSpPr txBox="1"/>
          <p:nvPr/>
        </p:nvSpPr>
        <p:spPr>
          <a:xfrm>
            <a:off x="6000922" y="3276823"/>
            <a:ext cx="2004391" cy="461665"/>
          </a:xfrm>
          <a:prstGeom prst="rect">
            <a:avLst/>
          </a:prstGeom>
          <a:noFill/>
        </p:spPr>
        <p:txBody>
          <a:bodyPr wrap="square">
            <a:spAutoFit/>
          </a:bodyPr>
          <a:lstStyle/>
          <a:p>
            <a:r>
              <a:rPr lang="en-US" altLang="ja-JP" sz="2400" dirty="0"/>
              <a:t>OCR noise</a:t>
            </a:r>
          </a:p>
        </p:txBody>
      </p:sp>
      <p:sp>
        <p:nvSpPr>
          <p:cNvPr id="10" name="楕円 9">
            <a:extLst>
              <a:ext uri="{FF2B5EF4-FFF2-40B4-BE49-F238E27FC236}">
                <a16:creationId xmlns:a16="http://schemas.microsoft.com/office/drawing/2014/main" id="{23DA7AC5-A96D-FEF3-E8CF-DA617CE267A1}"/>
              </a:ext>
            </a:extLst>
          </p:cNvPr>
          <p:cNvSpPr/>
          <p:nvPr/>
        </p:nvSpPr>
        <p:spPr>
          <a:xfrm>
            <a:off x="3197319" y="6371009"/>
            <a:ext cx="649124" cy="44726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BE9EE284-5FCC-8792-D9F9-EAF0D652C218}"/>
              </a:ext>
            </a:extLst>
          </p:cNvPr>
          <p:cNvSpPr/>
          <p:nvPr/>
        </p:nvSpPr>
        <p:spPr>
          <a:xfrm>
            <a:off x="1878727" y="4432852"/>
            <a:ext cx="1450881" cy="35105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E3C0E4DE-930F-4A7D-768B-B45744206E02}"/>
              </a:ext>
            </a:extLst>
          </p:cNvPr>
          <p:cNvSpPr/>
          <p:nvPr/>
        </p:nvSpPr>
        <p:spPr>
          <a:xfrm>
            <a:off x="3846443" y="5104324"/>
            <a:ext cx="649125" cy="36219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7209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7B733EE3-6A76-D868-B453-C29B306C468B}"/>
              </a:ext>
            </a:extLst>
          </p:cNvPr>
          <p:cNvSpPr/>
          <p:nvPr/>
        </p:nvSpPr>
        <p:spPr>
          <a:xfrm>
            <a:off x="314665" y="1067329"/>
            <a:ext cx="11623454" cy="53116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98D0707E-8CAB-C796-BC52-9D3CBB64F69E}"/>
              </a:ext>
            </a:extLst>
          </p:cNvPr>
          <p:cNvSpPr>
            <a:spLocks noGrp="1"/>
          </p:cNvSpPr>
          <p:nvPr>
            <p:ph type="sldNum" sz="quarter" idx="12"/>
          </p:nvPr>
        </p:nvSpPr>
        <p:spPr/>
        <p:txBody>
          <a:bodyPr/>
          <a:lstStyle/>
          <a:p>
            <a:fld id="{387E2AF4-6C87-4453-AFAD-5F114923A03B}" type="slidenum">
              <a:rPr kumimoji="1" lang="ja-JP" altLang="en-US" smtClean="0"/>
              <a:pPr/>
              <a:t>25</a:t>
            </a:fld>
            <a:endParaRPr kumimoji="1" lang="ja-JP" altLang="en-US" dirty="0"/>
          </a:p>
        </p:txBody>
      </p:sp>
      <p:sp>
        <p:nvSpPr>
          <p:cNvPr id="4" name="タイトル 3">
            <a:extLst>
              <a:ext uri="{FF2B5EF4-FFF2-40B4-BE49-F238E27FC236}">
                <a16:creationId xmlns:a16="http://schemas.microsoft.com/office/drawing/2014/main" id="{0A01C2CE-1E25-FF86-8161-7F181799918F}"/>
              </a:ext>
            </a:extLst>
          </p:cNvPr>
          <p:cNvSpPr>
            <a:spLocks noGrp="1"/>
          </p:cNvSpPr>
          <p:nvPr>
            <p:ph type="title"/>
          </p:nvPr>
        </p:nvSpPr>
        <p:spPr/>
        <p:txBody>
          <a:bodyPr/>
          <a:lstStyle/>
          <a:p>
            <a:r>
              <a:rPr lang="ja-JP" altLang="en-US" dirty="0"/>
              <a:t>①</a:t>
            </a:r>
            <a:r>
              <a:rPr lang="en-US" altLang="ja-JP" dirty="0"/>
              <a:t> (FYI) Graph Creation</a:t>
            </a:r>
            <a:endParaRPr kumimoji="1" lang="ja-JP" altLang="en-US" dirty="0"/>
          </a:p>
        </p:txBody>
      </p:sp>
      <p:sp>
        <p:nvSpPr>
          <p:cNvPr id="22" name="テキスト ボックス 21">
            <a:extLst>
              <a:ext uri="{FF2B5EF4-FFF2-40B4-BE49-F238E27FC236}">
                <a16:creationId xmlns:a16="http://schemas.microsoft.com/office/drawing/2014/main" id="{EE389A48-AD84-A90D-107F-5F95F091BFA0}"/>
              </a:ext>
            </a:extLst>
          </p:cNvPr>
          <p:cNvSpPr txBox="1"/>
          <p:nvPr/>
        </p:nvSpPr>
        <p:spPr>
          <a:xfrm>
            <a:off x="442604" y="1102080"/>
            <a:ext cx="10626858" cy="461665"/>
          </a:xfrm>
          <a:prstGeom prst="rect">
            <a:avLst/>
          </a:prstGeom>
          <a:noFill/>
        </p:spPr>
        <p:txBody>
          <a:bodyPr wrap="square">
            <a:spAutoFit/>
          </a:bodyPr>
          <a:lstStyle/>
          <a:p>
            <a:r>
              <a:rPr lang="en-US" altLang="ja-JP" sz="2400" b="1" dirty="0"/>
              <a:t>GPT-4 for curation of OCR outputs</a:t>
            </a:r>
          </a:p>
        </p:txBody>
      </p:sp>
      <p:sp>
        <p:nvSpPr>
          <p:cNvPr id="27" name="テキスト ボックス 26">
            <a:extLst>
              <a:ext uri="{FF2B5EF4-FFF2-40B4-BE49-F238E27FC236}">
                <a16:creationId xmlns:a16="http://schemas.microsoft.com/office/drawing/2014/main" id="{A3A2E0D3-A8CF-5AC6-3F6B-36B1BCFDE023}"/>
              </a:ext>
            </a:extLst>
          </p:cNvPr>
          <p:cNvSpPr txBox="1"/>
          <p:nvPr/>
        </p:nvSpPr>
        <p:spPr>
          <a:xfrm>
            <a:off x="487369" y="5755920"/>
            <a:ext cx="11323874" cy="461665"/>
          </a:xfrm>
          <a:prstGeom prst="rect">
            <a:avLst/>
          </a:prstGeom>
          <a:noFill/>
        </p:spPr>
        <p:txBody>
          <a:bodyPr wrap="square">
            <a:spAutoFit/>
          </a:bodyPr>
          <a:lstStyle/>
          <a:p>
            <a:r>
              <a:rPr lang="en-US" altLang="ja-JP" sz="2400" dirty="0"/>
              <a:t>The implementation of semi-automated process for this task is completed.</a:t>
            </a:r>
            <a:endParaRPr lang="ja-JP" altLang="en-US" sz="2400" dirty="0"/>
          </a:p>
        </p:txBody>
      </p:sp>
      <p:sp>
        <p:nvSpPr>
          <p:cNvPr id="28" name="テキスト ボックス 27">
            <a:extLst>
              <a:ext uri="{FF2B5EF4-FFF2-40B4-BE49-F238E27FC236}">
                <a16:creationId xmlns:a16="http://schemas.microsoft.com/office/drawing/2014/main" id="{4B2538EB-C60B-3E0F-7FC7-4495FDC678C5}"/>
              </a:ext>
            </a:extLst>
          </p:cNvPr>
          <p:cNvSpPr txBox="1"/>
          <p:nvPr/>
        </p:nvSpPr>
        <p:spPr>
          <a:xfrm>
            <a:off x="442604" y="2302455"/>
            <a:ext cx="5777839" cy="461665"/>
          </a:xfrm>
          <a:prstGeom prst="rect">
            <a:avLst/>
          </a:prstGeom>
          <a:noFill/>
        </p:spPr>
        <p:txBody>
          <a:bodyPr wrap="square">
            <a:spAutoFit/>
          </a:bodyPr>
          <a:lstStyle/>
          <a:p>
            <a:r>
              <a:rPr lang="en-US" altLang="ja-JP" sz="2400" dirty="0"/>
              <a:t>…, ‘0201’, ‘0202’, ‘020’, ‘0204’, …</a:t>
            </a:r>
          </a:p>
        </p:txBody>
      </p:sp>
      <p:sp>
        <p:nvSpPr>
          <p:cNvPr id="30" name="テキスト ボックス 29">
            <a:extLst>
              <a:ext uri="{FF2B5EF4-FFF2-40B4-BE49-F238E27FC236}">
                <a16:creationId xmlns:a16="http://schemas.microsoft.com/office/drawing/2014/main" id="{989B6951-CBD7-7F7F-2476-E5D05C5F6169}"/>
              </a:ext>
            </a:extLst>
          </p:cNvPr>
          <p:cNvSpPr txBox="1"/>
          <p:nvPr/>
        </p:nvSpPr>
        <p:spPr>
          <a:xfrm>
            <a:off x="6149306" y="2308269"/>
            <a:ext cx="5777839" cy="461665"/>
          </a:xfrm>
          <a:prstGeom prst="rect">
            <a:avLst/>
          </a:prstGeom>
          <a:noFill/>
        </p:spPr>
        <p:txBody>
          <a:bodyPr wrap="square">
            <a:spAutoFit/>
          </a:bodyPr>
          <a:lstStyle/>
          <a:p>
            <a:r>
              <a:rPr lang="en-US" altLang="ja-JP" sz="2400" dirty="0"/>
              <a:t>…, ‘0201’, ‘0202’, ‘0203’, ‘0204’, …</a:t>
            </a:r>
          </a:p>
        </p:txBody>
      </p:sp>
      <p:sp>
        <p:nvSpPr>
          <p:cNvPr id="31" name="テキスト ボックス 30">
            <a:extLst>
              <a:ext uri="{FF2B5EF4-FFF2-40B4-BE49-F238E27FC236}">
                <a16:creationId xmlns:a16="http://schemas.microsoft.com/office/drawing/2014/main" id="{6B17959C-9833-508C-E281-869472A9BE2A}"/>
              </a:ext>
            </a:extLst>
          </p:cNvPr>
          <p:cNvSpPr txBox="1"/>
          <p:nvPr/>
        </p:nvSpPr>
        <p:spPr>
          <a:xfrm>
            <a:off x="467602" y="3984319"/>
            <a:ext cx="8176427" cy="1200329"/>
          </a:xfrm>
          <a:prstGeom prst="rect">
            <a:avLst/>
          </a:prstGeom>
          <a:noFill/>
        </p:spPr>
        <p:txBody>
          <a:bodyPr wrap="square">
            <a:spAutoFit/>
          </a:bodyPr>
          <a:lstStyle/>
          <a:p>
            <a:r>
              <a:rPr lang="en-US" altLang="ja-JP" sz="2400" dirty="0"/>
              <a:t>Utilize context </a:t>
            </a:r>
          </a:p>
          <a:p>
            <a:pPr marL="342900" indent="-342900">
              <a:buFont typeface="Arial" panose="020B0604020202020204" pitchFamily="34" charset="0"/>
              <a:buChar char="•"/>
            </a:pPr>
            <a:r>
              <a:rPr lang="en-US" altLang="ja-JP" sz="2400" dirty="0"/>
              <a:t>Element </a:t>
            </a:r>
            <a:r>
              <a:rPr lang="en-US" altLang="ja-JP" sz="2400" dirty="0" err="1"/>
              <a:t>nums</a:t>
            </a:r>
            <a:r>
              <a:rPr lang="en-US" altLang="ja-JP" sz="2400" dirty="0"/>
              <a:t> are composed of 4-digits.	</a:t>
            </a:r>
          </a:p>
          <a:p>
            <a:pPr marL="342900" indent="-342900">
              <a:buFont typeface="Arial" panose="020B0604020202020204" pitchFamily="34" charset="0"/>
              <a:buChar char="•"/>
            </a:pPr>
            <a:r>
              <a:rPr lang="en-US" altLang="ja-JP" sz="2400" dirty="0"/>
              <a:t>Neighbor </a:t>
            </a:r>
            <a:r>
              <a:rPr lang="en-US" altLang="ja-JP" sz="2400" dirty="0" err="1"/>
              <a:t>nums</a:t>
            </a:r>
            <a:r>
              <a:rPr lang="en-US" altLang="ja-JP" sz="2400" dirty="0"/>
              <a:t> can be a hint for interpolation</a:t>
            </a:r>
          </a:p>
        </p:txBody>
      </p:sp>
      <p:sp>
        <p:nvSpPr>
          <p:cNvPr id="32" name="テキスト ボックス 31">
            <a:extLst>
              <a:ext uri="{FF2B5EF4-FFF2-40B4-BE49-F238E27FC236}">
                <a16:creationId xmlns:a16="http://schemas.microsoft.com/office/drawing/2014/main" id="{D23BC1A7-D81F-6DE5-64FB-5007B92D6275}"/>
              </a:ext>
            </a:extLst>
          </p:cNvPr>
          <p:cNvSpPr txBox="1"/>
          <p:nvPr/>
        </p:nvSpPr>
        <p:spPr>
          <a:xfrm>
            <a:off x="442604" y="2954365"/>
            <a:ext cx="5391666" cy="461665"/>
          </a:xfrm>
          <a:prstGeom prst="rect">
            <a:avLst/>
          </a:prstGeom>
          <a:noFill/>
        </p:spPr>
        <p:txBody>
          <a:bodyPr wrap="square">
            <a:spAutoFit/>
          </a:bodyPr>
          <a:lstStyle/>
          <a:p>
            <a:r>
              <a:rPr lang="en-US" altLang="ja-JP" sz="2400" dirty="0"/>
              <a:t>…, ‘0301’, ‘/03020303’, ‘0304’, …</a:t>
            </a:r>
          </a:p>
        </p:txBody>
      </p:sp>
      <p:sp>
        <p:nvSpPr>
          <p:cNvPr id="33" name="テキスト ボックス 32">
            <a:extLst>
              <a:ext uri="{FF2B5EF4-FFF2-40B4-BE49-F238E27FC236}">
                <a16:creationId xmlns:a16="http://schemas.microsoft.com/office/drawing/2014/main" id="{28C45740-F0E9-BABD-D598-79383C6AD81D}"/>
              </a:ext>
            </a:extLst>
          </p:cNvPr>
          <p:cNvSpPr txBox="1"/>
          <p:nvPr/>
        </p:nvSpPr>
        <p:spPr>
          <a:xfrm>
            <a:off x="6149306" y="2954365"/>
            <a:ext cx="5391666" cy="461665"/>
          </a:xfrm>
          <a:prstGeom prst="rect">
            <a:avLst/>
          </a:prstGeom>
          <a:noFill/>
        </p:spPr>
        <p:txBody>
          <a:bodyPr wrap="square">
            <a:spAutoFit/>
          </a:bodyPr>
          <a:lstStyle/>
          <a:p>
            <a:r>
              <a:rPr lang="en-US" altLang="ja-JP" sz="2400" dirty="0"/>
              <a:t>…, ‘0301’, ‘0302’, ’0303’, ‘0304’, …</a:t>
            </a:r>
          </a:p>
        </p:txBody>
      </p:sp>
      <p:sp>
        <p:nvSpPr>
          <p:cNvPr id="35" name="テキスト ボックス 34">
            <a:extLst>
              <a:ext uri="{FF2B5EF4-FFF2-40B4-BE49-F238E27FC236}">
                <a16:creationId xmlns:a16="http://schemas.microsoft.com/office/drawing/2014/main" id="{24637183-2E4B-5098-9686-C5DD4D8A1F33}"/>
              </a:ext>
            </a:extLst>
          </p:cNvPr>
          <p:cNvSpPr txBox="1"/>
          <p:nvPr/>
        </p:nvSpPr>
        <p:spPr>
          <a:xfrm>
            <a:off x="467602" y="1811048"/>
            <a:ext cx="3598840" cy="461665"/>
          </a:xfrm>
          <a:prstGeom prst="rect">
            <a:avLst/>
          </a:prstGeom>
          <a:noFill/>
        </p:spPr>
        <p:txBody>
          <a:bodyPr wrap="square">
            <a:spAutoFit/>
          </a:bodyPr>
          <a:lstStyle/>
          <a:p>
            <a:r>
              <a:rPr lang="en-US" altLang="ja-JP" sz="2400" dirty="0"/>
              <a:t>OCR outputs</a:t>
            </a:r>
            <a:endParaRPr lang="ja-JP" altLang="en-US" sz="2400" dirty="0"/>
          </a:p>
        </p:txBody>
      </p:sp>
      <p:sp>
        <p:nvSpPr>
          <p:cNvPr id="36" name="テキスト ボックス 35">
            <a:extLst>
              <a:ext uri="{FF2B5EF4-FFF2-40B4-BE49-F238E27FC236}">
                <a16:creationId xmlns:a16="http://schemas.microsoft.com/office/drawing/2014/main" id="{6DC5F2BF-A4BF-F46C-BB5D-4B77C1A0C607}"/>
              </a:ext>
            </a:extLst>
          </p:cNvPr>
          <p:cNvSpPr txBox="1"/>
          <p:nvPr/>
        </p:nvSpPr>
        <p:spPr>
          <a:xfrm>
            <a:off x="6149306" y="1812885"/>
            <a:ext cx="3598840" cy="461665"/>
          </a:xfrm>
          <a:prstGeom prst="rect">
            <a:avLst/>
          </a:prstGeom>
          <a:noFill/>
        </p:spPr>
        <p:txBody>
          <a:bodyPr wrap="square">
            <a:spAutoFit/>
          </a:bodyPr>
          <a:lstStyle/>
          <a:p>
            <a:r>
              <a:rPr lang="en-US" altLang="ja-JP" sz="2400" dirty="0"/>
              <a:t>GPT-4 modification</a:t>
            </a:r>
            <a:endParaRPr lang="ja-JP" altLang="en-US" sz="2400" dirty="0"/>
          </a:p>
        </p:txBody>
      </p:sp>
      <p:sp>
        <p:nvSpPr>
          <p:cNvPr id="37" name="矢印: 右 36">
            <a:extLst>
              <a:ext uri="{FF2B5EF4-FFF2-40B4-BE49-F238E27FC236}">
                <a16:creationId xmlns:a16="http://schemas.microsoft.com/office/drawing/2014/main" id="{96B3C3B3-AD53-A13D-75A1-DF8D70E06887}"/>
              </a:ext>
            </a:extLst>
          </p:cNvPr>
          <p:cNvSpPr/>
          <p:nvPr/>
        </p:nvSpPr>
        <p:spPr>
          <a:xfrm>
            <a:off x="5660528" y="2364123"/>
            <a:ext cx="382167" cy="8280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1025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9DA5022-F437-7970-B775-0D7CD384293C}"/>
              </a:ext>
            </a:extLst>
          </p:cNvPr>
          <p:cNvSpPr>
            <a:spLocks noGrp="1"/>
          </p:cNvSpPr>
          <p:nvPr>
            <p:ph type="sldNum" sz="quarter" idx="12"/>
          </p:nvPr>
        </p:nvSpPr>
        <p:spPr/>
        <p:txBody>
          <a:bodyPr/>
          <a:lstStyle/>
          <a:p>
            <a:fld id="{387E2AF4-6C87-4453-AFAD-5F114923A03B}" type="slidenum">
              <a:rPr kumimoji="1" lang="ja-JP" altLang="en-US" smtClean="0"/>
              <a:pPr/>
              <a:t>3</a:t>
            </a:fld>
            <a:endParaRPr kumimoji="1" lang="ja-JP" altLang="en-US" dirty="0"/>
          </a:p>
        </p:txBody>
      </p:sp>
      <p:sp>
        <p:nvSpPr>
          <p:cNvPr id="4" name="タイトル 3">
            <a:extLst>
              <a:ext uri="{FF2B5EF4-FFF2-40B4-BE49-F238E27FC236}">
                <a16:creationId xmlns:a16="http://schemas.microsoft.com/office/drawing/2014/main" id="{D4DA9D76-AF14-32B7-EA63-7F9DBE2A8BF9}"/>
              </a:ext>
            </a:extLst>
          </p:cNvPr>
          <p:cNvSpPr>
            <a:spLocks noGrp="1"/>
          </p:cNvSpPr>
          <p:nvPr>
            <p:ph type="title"/>
          </p:nvPr>
        </p:nvSpPr>
        <p:spPr/>
        <p:txBody>
          <a:bodyPr/>
          <a:lstStyle/>
          <a:p>
            <a:r>
              <a:rPr lang="en-US" altLang="ja-JP" b="1" dirty="0"/>
              <a:t>Damage prediction considering 3D position</a:t>
            </a:r>
            <a:endParaRPr kumimoji="1" lang="ja-JP" altLang="en-US" dirty="0"/>
          </a:p>
        </p:txBody>
      </p:sp>
      <p:pic>
        <p:nvPicPr>
          <p:cNvPr id="5" name="図 4">
            <a:extLst>
              <a:ext uri="{FF2B5EF4-FFF2-40B4-BE49-F238E27FC236}">
                <a16:creationId xmlns:a16="http://schemas.microsoft.com/office/drawing/2014/main" id="{3277B434-EE10-2595-8D88-7EC49199A3A6}"/>
              </a:ext>
            </a:extLst>
          </p:cNvPr>
          <p:cNvPicPr>
            <a:picLocks noChangeAspect="1"/>
          </p:cNvPicPr>
          <p:nvPr/>
        </p:nvPicPr>
        <p:blipFill>
          <a:blip r:embed="rId3"/>
          <a:srcRect t="7927" r="2736" b="4354"/>
          <a:stretch/>
        </p:blipFill>
        <p:spPr>
          <a:xfrm>
            <a:off x="6703415" y="4784605"/>
            <a:ext cx="4049329" cy="2036973"/>
          </a:xfrm>
          <a:prstGeom prst="rect">
            <a:avLst/>
          </a:prstGeom>
        </p:spPr>
      </p:pic>
      <p:sp>
        <p:nvSpPr>
          <p:cNvPr id="7" name="吹き出し: 角を丸めた四角形 6">
            <a:extLst>
              <a:ext uri="{FF2B5EF4-FFF2-40B4-BE49-F238E27FC236}">
                <a16:creationId xmlns:a16="http://schemas.microsoft.com/office/drawing/2014/main" id="{7ED8D04E-2875-181A-0E46-BC24E9EFCFDC}"/>
              </a:ext>
            </a:extLst>
          </p:cNvPr>
          <p:cNvSpPr/>
          <p:nvPr/>
        </p:nvSpPr>
        <p:spPr>
          <a:xfrm>
            <a:off x="7913469" y="4112789"/>
            <a:ext cx="4049329" cy="1085575"/>
          </a:xfrm>
          <a:prstGeom prst="wedgeRoundRectCallout">
            <a:avLst>
              <a:gd name="adj1" fmla="val -57848"/>
              <a:gd name="adj2" fmla="val 5105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C1794D0-639A-B0F9-ECA8-EFF2E2F41725}"/>
              </a:ext>
            </a:extLst>
          </p:cNvPr>
          <p:cNvSpPr txBox="1"/>
          <p:nvPr/>
        </p:nvSpPr>
        <p:spPr>
          <a:xfrm>
            <a:off x="7979258" y="4201509"/>
            <a:ext cx="3934065" cy="430887"/>
          </a:xfrm>
          <a:prstGeom prst="rect">
            <a:avLst/>
          </a:prstGeom>
          <a:noFill/>
        </p:spPr>
        <p:txBody>
          <a:bodyPr wrap="square">
            <a:spAutoFit/>
          </a:bodyPr>
          <a:lstStyle/>
          <a:p>
            <a:r>
              <a:rPr lang="ja-JP" altLang="en-US" sz="2200" dirty="0"/>
              <a:t>・</a:t>
            </a:r>
            <a:r>
              <a:rPr lang="en-US" altLang="ja-JP" sz="2200" dirty="0"/>
              <a:t>Damage &amp; factors spread</a:t>
            </a:r>
          </a:p>
        </p:txBody>
      </p:sp>
      <p:sp>
        <p:nvSpPr>
          <p:cNvPr id="9" name="テキスト ボックス 8">
            <a:extLst>
              <a:ext uri="{FF2B5EF4-FFF2-40B4-BE49-F238E27FC236}">
                <a16:creationId xmlns:a16="http://schemas.microsoft.com/office/drawing/2014/main" id="{0C9E7D8A-4F10-CD20-0705-E5062A33B5B2}"/>
              </a:ext>
            </a:extLst>
          </p:cNvPr>
          <p:cNvSpPr txBox="1"/>
          <p:nvPr/>
        </p:nvSpPr>
        <p:spPr>
          <a:xfrm>
            <a:off x="8280199" y="4701914"/>
            <a:ext cx="3504114" cy="430887"/>
          </a:xfrm>
          <a:prstGeom prst="rect">
            <a:avLst/>
          </a:prstGeom>
          <a:noFill/>
        </p:spPr>
        <p:txBody>
          <a:bodyPr wrap="square">
            <a:spAutoFit/>
          </a:bodyPr>
          <a:lstStyle/>
          <a:p>
            <a:r>
              <a:rPr lang="ja-JP" altLang="en-US" sz="2200" dirty="0"/>
              <a:t>・</a:t>
            </a:r>
            <a:r>
              <a:rPr lang="en-US" altLang="ja-JP" sz="2200" dirty="0"/>
              <a:t>Sparse distribution</a:t>
            </a:r>
          </a:p>
        </p:txBody>
      </p:sp>
      <p:sp>
        <p:nvSpPr>
          <p:cNvPr id="10" name="テキスト ボックス 9">
            <a:extLst>
              <a:ext uri="{FF2B5EF4-FFF2-40B4-BE49-F238E27FC236}">
                <a16:creationId xmlns:a16="http://schemas.microsoft.com/office/drawing/2014/main" id="{AB224E5F-0890-60BE-E982-CAEB9FBE27AC}"/>
              </a:ext>
            </a:extLst>
          </p:cNvPr>
          <p:cNvSpPr txBox="1"/>
          <p:nvPr/>
        </p:nvSpPr>
        <p:spPr>
          <a:xfrm>
            <a:off x="288429" y="5154808"/>
            <a:ext cx="6964814" cy="461665"/>
          </a:xfrm>
          <a:prstGeom prst="rect">
            <a:avLst/>
          </a:prstGeom>
          <a:noFill/>
        </p:spPr>
        <p:txBody>
          <a:bodyPr wrap="square">
            <a:spAutoFit/>
          </a:bodyPr>
          <a:lstStyle/>
          <a:p>
            <a:r>
              <a:rPr lang="en-US" altLang="ja-JP" sz="2400" dirty="0"/>
              <a:t>For enhancing prediction performance …</a:t>
            </a:r>
            <a:endParaRPr lang="ja-JP" altLang="en-US" sz="2400" dirty="0"/>
          </a:p>
        </p:txBody>
      </p:sp>
      <p:sp>
        <p:nvSpPr>
          <p:cNvPr id="12" name="テキスト ボックス 11">
            <a:extLst>
              <a:ext uri="{FF2B5EF4-FFF2-40B4-BE49-F238E27FC236}">
                <a16:creationId xmlns:a16="http://schemas.microsoft.com/office/drawing/2014/main" id="{8CA913A3-F7BB-21BD-2EB2-F02CDB14133B}"/>
              </a:ext>
            </a:extLst>
          </p:cNvPr>
          <p:cNvSpPr txBox="1"/>
          <p:nvPr/>
        </p:nvSpPr>
        <p:spPr>
          <a:xfrm>
            <a:off x="482468" y="5872505"/>
            <a:ext cx="5918133" cy="461665"/>
          </a:xfrm>
          <a:prstGeom prst="rect">
            <a:avLst/>
          </a:prstGeom>
          <a:noFill/>
        </p:spPr>
        <p:txBody>
          <a:bodyPr wrap="square">
            <a:spAutoFit/>
          </a:bodyPr>
          <a:lstStyle/>
          <a:p>
            <a:r>
              <a:rPr lang="en-US" altLang="ja-JP" sz="2400" b="1" dirty="0">
                <a:solidFill>
                  <a:schemeClr val="accent2">
                    <a:lumMod val="75000"/>
                  </a:schemeClr>
                </a:solidFill>
              </a:rPr>
              <a:t>Spatial relationship of members</a:t>
            </a:r>
            <a:endParaRPr lang="ja-JP" altLang="en-US" sz="2400" dirty="0"/>
          </a:p>
        </p:txBody>
      </p:sp>
      <p:sp>
        <p:nvSpPr>
          <p:cNvPr id="14" name="テキスト ボックス 13">
            <a:extLst>
              <a:ext uri="{FF2B5EF4-FFF2-40B4-BE49-F238E27FC236}">
                <a16:creationId xmlns:a16="http://schemas.microsoft.com/office/drawing/2014/main" id="{10ABC5B7-A785-3FD6-397D-8039A0F70E50}"/>
              </a:ext>
            </a:extLst>
          </p:cNvPr>
          <p:cNvSpPr txBox="1"/>
          <p:nvPr/>
        </p:nvSpPr>
        <p:spPr>
          <a:xfrm>
            <a:off x="908652" y="3532366"/>
            <a:ext cx="3736827" cy="430887"/>
          </a:xfrm>
          <a:prstGeom prst="rect">
            <a:avLst/>
          </a:prstGeom>
          <a:noFill/>
        </p:spPr>
        <p:txBody>
          <a:bodyPr wrap="square">
            <a:spAutoFit/>
          </a:bodyPr>
          <a:lstStyle/>
          <a:p>
            <a:pPr algn="ctr" defTabSz="914400" eaLnBrk="0" fontAlgn="base" hangingPunct="0">
              <a:spcBef>
                <a:spcPct val="0"/>
              </a:spcBef>
              <a:spcAft>
                <a:spcPct val="0"/>
              </a:spcAft>
            </a:pPr>
            <a:r>
              <a:rPr lang="en-US" altLang="ja-JP" sz="2200" dirty="0">
                <a:latin typeface="+mj-lt"/>
              </a:rPr>
              <a:t>Damage severity (Now)</a:t>
            </a:r>
          </a:p>
        </p:txBody>
      </p:sp>
      <p:graphicFrame>
        <p:nvGraphicFramePr>
          <p:cNvPr id="15" name="表 14">
            <a:extLst>
              <a:ext uri="{FF2B5EF4-FFF2-40B4-BE49-F238E27FC236}">
                <a16:creationId xmlns:a16="http://schemas.microsoft.com/office/drawing/2014/main" id="{43C903CD-BFAB-5F07-DFCA-F22B08C700AA}"/>
              </a:ext>
            </a:extLst>
          </p:cNvPr>
          <p:cNvGraphicFramePr>
            <a:graphicFrameLocks noGrp="1"/>
          </p:cNvGraphicFramePr>
          <p:nvPr>
            <p:extLst>
              <p:ext uri="{D42A27DB-BD31-4B8C-83A1-F6EECF244321}">
                <p14:modId xmlns:p14="http://schemas.microsoft.com/office/powerpoint/2010/main" val="834204543"/>
              </p:ext>
            </p:extLst>
          </p:nvPr>
        </p:nvGraphicFramePr>
        <p:xfrm>
          <a:off x="631000" y="1826696"/>
          <a:ext cx="4618636" cy="1706880"/>
        </p:xfrm>
        <a:graphic>
          <a:graphicData uri="http://schemas.openxmlformats.org/drawingml/2006/table">
            <a:tbl>
              <a:tblPr firstRow="1" bandRow="1">
                <a:tableStyleId>{5C22544A-7EE6-4342-B048-85BDC9FD1C3A}</a:tableStyleId>
              </a:tblPr>
              <a:tblGrid>
                <a:gridCol w="1911192">
                  <a:extLst>
                    <a:ext uri="{9D8B030D-6E8A-4147-A177-3AD203B41FA5}">
                      <a16:colId xmlns:a16="http://schemas.microsoft.com/office/drawing/2014/main" val="4118705292"/>
                    </a:ext>
                  </a:extLst>
                </a:gridCol>
                <a:gridCol w="1534512">
                  <a:extLst>
                    <a:ext uri="{9D8B030D-6E8A-4147-A177-3AD203B41FA5}">
                      <a16:colId xmlns:a16="http://schemas.microsoft.com/office/drawing/2014/main" val="168154656"/>
                    </a:ext>
                  </a:extLst>
                </a:gridCol>
                <a:gridCol w="1172932">
                  <a:extLst>
                    <a:ext uri="{9D8B030D-6E8A-4147-A177-3AD203B41FA5}">
                      <a16:colId xmlns:a16="http://schemas.microsoft.com/office/drawing/2014/main" val="3203157461"/>
                    </a:ext>
                  </a:extLst>
                </a:gridCol>
              </a:tblGrid>
              <a:tr h="370840">
                <a:tc>
                  <a:txBody>
                    <a:bodyPr/>
                    <a:lstStyle/>
                    <a:p>
                      <a:r>
                        <a:rPr kumimoji="1" lang="en-US" altLang="ja-JP" sz="2200" b="0" dirty="0">
                          <a:solidFill>
                            <a:schemeClr val="bg1"/>
                          </a:solidFill>
                        </a:rPr>
                        <a:t>Component</a:t>
                      </a:r>
                      <a:endParaRPr kumimoji="1" lang="ja-JP" altLang="en-US" sz="2200" b="0" dirty="0">
                        <a:solidFill>
                          <a:schemeClr val="bg1"/>
                        </a:solidFill>
                      </a:endParaRPr>
                    </a:p>
                  </a:txBody>
                  <a:tcPr/>
                </a:tc>
                <a:tc>
                  <a:txBody>
                    <a:bodyPr/>
                    <a:lstStyle/>
                    <a:p>
                      <a:r>
                        <a:rPr kumimoji="1" lang="en-US" altLang="ja-JP" sz="2200" b="0" dirty="0">
                          <a:solidFill>
                            <a:schemeClr val="bg1"/>
                          </a:solidFill>
                        </a:rPr>
                        <a:t>Damage</a:t>
                      </a:r>
                      <a:endParaRPr kumimoji="1" lang="ja-JP" altLang="en-US" sz="2200" b="0" dirty="0">
                        <a:solidFill>
                          <a:schemeClr val="bg1"/>
                        </a:solidFill>
                      </a:endParaRPr>
                    </a:p>
                  </a:txBody>
                  <a:tcPr/>
                </a:tc>
                <a:tc>
                  <a:txBody>
                    <a:bodyPr/>
                    <a:lstStyle/>
                    <a:p>
                      <a:r>
                        <a:rPr kumimoji="1" lang="en-US" altLang="ja-JP" sz="2200" b="0" dirty="0">
                          <a:solidFill>
                            <a:schemeClr val="bg1"/>
                          </a:solidFill>
                        </a:rPr>
                        <a:t>Level</a:t>
                      </a:r>
                      <a:endParaRPr kumimoji="1" lang="ja-JP" altLang="en-US" sz="2200" b="0" dirty="0">
                        <a:solidFill>
                          <a:schemeClr val="bg1"/>
                        </a:solidFill>
                      </a:endParaRPr>
                    </a:p>
                  </a:txBody>
                  <a:tcPr/>
                </a:tc>
                <a:extLst>
                  <a:ext uri="{0D108BD9-81ED-4DB2-BD59-A6C34878D82A}">
                    <a16:rowId xmlns:a16="http://schemas.microsoft.com/office/drawing/2014/main" val="3234405844"/>
                  </a:ext>
                </a:extLst>
              </a:tr>
              <a:tr h="370840">
                <a:tc>
                  <a:txBody>
                    <a:bodyPr/>
                    <a:lstStyle/>
                    <a:p>
                      <a:r>
                        <a:rPr kumimoji="1" lang="en-US" altLang="ja-JP" sz="2200" b="0" dirty="0">
                          <a:solidFill>
                            <a:schemeClr val="tx1"/>
                          </a:solidFill>
                        </a:rPr>
                        <a:t>Girder</a:t>
                      </a:r>
                      <a:endParaRPr kumimoji="1" lang="ja-JP" altLang="en-US" sz="2200" b="0" dirty="0">
                        <a:solidFill>
                          <a:schemeClr val="tx1"/>
                        </a:solidFill>
                      </a:endParaRPr>
                    </a:p>
                  </a:txBody>
                  <a:tcPr/>
                </a:tc>
                <a:tc>
                  <a:txBody>
                    <a:bodyPr/>
                    <a:lstStyle/>
                    <a:p>
                      <a:r>
                        <a:rPr kumimoji="1" lang="en-US" altLang="ja-JP" sz="2200" b="0" dirty="0">
                          <a:solidFill>
                            <a:schemeClr val="tx1"/>
                          </a:solidFill>
                        </a:rPr>
                        <a:t>Corrosion</a:t>
                      </a:r>
                      <a:endParaRPr kumimoji="1" lang="ja-JP" altLang="en-US" sz="2200" b="0" dirty="0">
                        <a:solidFill>
                          <a:schemeClr val="tx1"/>
                        </a:solidFill>
                      </a:endParaRPr>
                    </a:p>
                  </a:txBody>
                  <a:tcPr/>
                </a:tc>
                <a:tc>
                  <a:txBody>
                    <a:bodyPr/>
                    <a:lstStyle/>
                    <a:p>
                      <a:r>
                        <a:rPr kumimoji="1" lang="en-US" altLang="ja-JP" sz="2200" b="0" dirty="0">
                          <a:solidFill>
                            <a:schemeClr val="tx1"/>
                          </a:solidFill>
                        </a:rPr>
                        <a:t>b</a:t>
                      </a:r>
                      <a:endParaRPr kumimoji="1" lang="ja-JP" altLang="en-US" sz="2200" b="0" dirty="0">
                        <a:solidFill>
                          <a:schemeClr val="tx1"/>
                        </a:solidFill>
                      </a:endParaRPr>
                    </a:p>
                  </a:txBody>
                  <a:tcPr/>
                </a:tc>
                <a:extLst>
                  <a:ext uri="{0D108BD9-81ED-4DB2-BD59-A6C34878D82A}">
                    <a16:rowId xmlns:a16="http://schemas.microsoft.com/office/drawing/2014/main" val="4177611076"/>
                  </a:ext>
                </a:extLst>
              </a:tr>
              <a:tr h="370840">
                <a:tc>
                  <a:txBody>
                    <a:bodyPr/>
                    <a:lstStyle/>
                    <a:p>
                      <a:r>
                        <a:rPr kumimoji="1" lang="en-US" altLang="ja-JP" sz="2200" b="0" dirty="0">
                          <a:solidFill>
                            <a:schemeClr val="tx1"/>
                          </a:solidFill>
                        </a:rPr>
                        <a:t>Slab</a:t>
                      </a:r>
                      <a:endParaRPr kumimoji="1" lang="ja-JP" altLang="en-US" sz="2200" b="0" dirty="0">
                        <a:solidFill>
                          <a:schemeClr val="tx1"/>
                        </a:solidFill>
                      </a:endParaRPr>
                    </a:p>
                  </a:txBody>
                  <a:tcPr/>
                </a:tc>
                <a:tc>
                  <a:txBody>
                    <a:bodyPr/>
                    <a:lstStyle/>
                    <a:p>
                      <a:r>
                        <a:rPr kumimoji="1" lang="en-US" altLang="ja-JP" sz="2200" b="0" dirty="0">
                          <a:solidFill>
                            <a:schemeClr val="tx1"/>
                          </a:solidFill>
                        </a:rPr>
                        <a:t>Crack</a:t>
                      </a:r>
                      <a:endParaRPr kumimoji="1" lang="ja-JP" altLang="en-US" sz="2200" b="0" dirty="0">
                        <a:solidFill>
                          <a:schemeClr val="tx1"/>
                        </a:solidFill>
                      </a:endParaRPr>
                    </a:p>
                  </a:txBody>
                  <a:tcPr/>
                </a:tc>
                <a:tc>
                  <a:txBody>
                    <a:bodyPr/>
                    <a:lstStyle/>
                    <a:p>
                      <a:r>
                        <a:rPr kumimoji="1" lang="en-US" altLang="ja-JP" sz="2200" b="0" dirty="0">
                          <a:solidFill>
                            <a:schemeClr val="tx1"/>
                          </a:solidFill>
                        </a:rPr>
                        <a:t>c</a:t>
                      </a:r>
                      <a:endParaRPr kumimoji="1" lang="ja-JP" altLang="en-US" sz="2200" b="0" dirty="0">
                        <a:solidFill>
                          <a:schemeClr val="tx1"/>
                        </a:solidFill>
                      </a:endParaRPr>
                    </a:p>
                  </a:txBody>
                  <a:tcPr/>
                </a:tc>
                <a:extLst>
                  <a:ext uri="{0D108BD9-81ED-4DB2-BD59-A6C34878D82A}">
                    <a16:rowId xmlns:a16="http://schemas.microsoft.com/office/drawing/2014/main" val="2574360499"/>
                  </a:ext>
                </a:extLst>
              </a:tr>
              <a:tr h="370840">
                <a:tc>
                  <a:txBody>
                    <a:bodyPr/>
                    <a:lstStyle/>
                    <a:p>
                      <a:r>
                        <a:rPr kumimoji="1" lang="en-US" altLang="ja-JP" sz="2200" b="0" dirty="0">
                          <a:solidFill>
                            <a:schemeClr val="tx1"/>
                          </a:solidFill>
                        </a:rPr>
                        <a:t>…</a:t>
                      </a:r>
                      <a:endParaRPr kumimoji="1" lang="ja-JP" altLang="en-US" sz="2200" b="0" dirty="0">
                        <a:solidFill>
                          <a:schemeClr val="tx1"/>
                        </a:solidFill>
                      </a:endParaRPr>
                    </a:p>
                  </a:txBody>
                  <a:tcPr/>
                </a:tc>
                <a:tc>
                  <a:txBody>
                    <a:bodyPr/>
                    <a:lstStyle/>
                    <a:p>
                      <a:r>
                        <a:rPr kumimoji="1" lang="en-US" altLang="ja-JP" sz="2200" b="0" dirty="0">
                          <a:solidFill>
                            <a:schemeClr val="tx1"/>
                          </a:solidFill>
                        </a:rPr>
                        <a:t>…</a:t>
                      </a:r>
                      <a:endParaRPr kumimoji="1" lang="ja-JP" altLang="en-US" sz="2200" b="0" dirty="0">
                        <a:solidFill>
                          <a:schemeClr val="tx1"/>
                        </a:solidFill>
                      </a:endParaRPr>
                    </a:p>
                  </a:txBody>
                  <a:tcPr/>
                </a:tc>
                <a:tc>
                  <a:txBody>
                    <a:bodyPr/>
                    <a:lstStyle/>
                    <a:p>
                      <a:r>
                        <a:rPr kumimoji="1" lang="en-US" altLang="ja-JP" sz="2200" b="0" dirty="0">
                          <a:solidFill>
                            <a:schemeClr val="tx1"/>
                          </a:solidFill>
                        </a:rPr>
                        <a:t>…</a:t>
                      </a:r>
                      <a:endParaRPr kumimoji="1" lang="ja-JP" altLang="en-US" sz="2200" b="0" dirty="0">
                        <a:solidFill>
                          <a:schemeClr val="tx1"/>
                        </a:solidFill>
                      </a:endParaRPr>
                    </a:p>
                  </a:txBody>
                  <a:tcPr/>
                </a:tc>
                <a:extLst>
                  <a:ext uri="{0D108BD9-81ED-4DB2-BD59-A6C34878D82A}">
                    <a16:rowId xmlns:a16="http://schemas.microsoft.com/office/drawing/2014/main" val="1006786018"/>
                  </a:ext>
                </a:extLst>
              </a:tr>
            </a:tbl>
          </a:graphicData>
        </a:graphic>
      </p:graphicFrame>
      <p:cxnSp>
        <p:nvCxnSpPr>
          <p:cNvPr id="19" name="直線矢印コネクタ 18">
            <a:extLst>
              <a:ext uri="{FF2B5EF4-FFF2-40B4-BE49-F238E27FC236}">
                <a16:creationId xmlns:a16="http://schemas.microsoft.com/office/drawing/2014/main" id="{3B6C8D56-A023-AE47-E87F-0A6DDB3F5546}"/>
              </a:ext>
            </a:extLst>
          </p:cNvPr>
          <p:cNvCxnSpPr>
            <a:cxnSpLocks/>
          </p:cNvCxnSpPr>
          <p:nvPr/>
        </p:nvCxnSpPr>
        <p:spPr>
          <a:xfrm>
            <a:off x="6963098" y="5053677"/>
            <a:ext cx="0" cy="2585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2C86327-2539-B44D-C278-85ABFF52908A}"/>
              </a:ext>
            </a:extLst>
          </p:cNvPr>
          <p:cNvCxnSpPr>
            <a:cxnSpLocks/>
          </p:cNvCxnSpPr>
          <p:nvPr/>
        </p:nvCxnSpPr>
        <p:spPr>
          <a:xfrm flipV="1">
            <a:off x="6963098" y="4955000"/>
            <a:ext cx="372978" cy="9867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2E84AF06-CC48-62A5-FFC5-8C46ED9D8028}"/>
              </a:ext>
            </a:extLst>
          </p:cNvPr>
          <p:cNvCxnSpPr>
            <a:cxnSpLocks/>
          </p:cNvCxnSpPr>
          <p:nvPr/>
        </p:nvCxnSpPr>
        <p:spPr>
          <a:xfrm flipV="1">
            <a:off x="6353343" y="5474809"/>
            <a:ext cx="133685" cy="15967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62F6639-AE4C-42AA-91E0-830E876E08DF}"/>
              </a:ext>
            </a:extLst>
          </p:cNvPr>
          <p:cNvCxnSpPr>
            <a:cxnSpLocks/>
          </p:cNvCxnSpPr>
          <p:nvPr/>
        </p:nvCxnSpPr>
        <p:spPr>
          <a:xfrm>
            <a:off x="6353343" y="5634485"/>
            <a:ext cx="156414" cy="1348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B38C5AAD-D641-A028-91C2-BEDC74AC28CB}"/>
              </a:ext>
            </a:extLst>
          </p:cNvPr>
          <p:cNvCxnSpPr>
            <a:cxnSpLocks/>
          </p:cNvCxnSpPr>
          <p:nvPr/>
        </p:nvCxnSpPr>
        <p:spPr>
          <a:xfrm flipV="1">
            <a:off x="8023886" y="6264472"/>
            <a:ext cx="0" cy="2061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9587590-586E-4C97-0602-BE812CFA8E12}"/>
              </a:ext>
            </a:extLst>
          </p:cNvPr>
          <p:cNvCxnSpPr>
            <a:cxnSpLocks/>
          </p:cNvCxnSpPr>
          <p:nvPr/>
        </p:nvCxnSpPr>
        <p:spPr>
          <a:xfrm>
            <a:off x="8020140" y="6470580"/>
            <a:ext cx="47359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6164585-909E-E612-97B9-3766B83B91F1}"/>
              </a:ext>
            </a:extLst>
          </p:cNvPr>
          <p:cNvCxnSpPr>
            <a:cxnSpLocks/>
          </p:cNvCxnSpPr>
          <p:nvPr/>
        </p:nvCxnSpPr>
        <p:spPr>
          <a:xfrm flipH="1" flipV="1">
            <a:off x="8661658" y="6090641"/>
            <a:ext cx="206261" cy="623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DD8DF4DC-119F-9948-79B1-6B2235C88941}"/>
              </a:ext>
            </a:extLst>
          </p:cNvPr>
          <p:cNvCxnSpPr>
            <a:cxnSpLocks/>
          </p:cNvCxnSpPr>
          <p:nvPr/>
        </p:nvCxnSpPr>
        <p:spPr>
          <a:xfrm>
            <a:off x="8867919" y="6153995"/>
            <a:ext cx="1813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4FEA826-50F0-645D-75DC-B2F3DE6C1539}"/>
              </a:ext>
            </a:extLst>
          </p:cNvPr>
          <p:cNvCxnSpPr>
            <a:cxnSpLocks/>
          </p:cNvCxnSpPr>
          <p:nvPr/>
        </p:nvCxnSpPr>
        <p:spPr>
          <a:xfrm flipH="1">
            <a:off x="10607930" y="5599996"/>
            <a:ext cx="33340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BF2C55F-76F8-3E6F-128C-D1D71CA2FDB5}"/>
              </a:ext>
            </a:extLst>
          </p:cNvPr>
          <p:cNvCxnSpPr>
            <a:cxnSpLocks/>
          </p:cNvCxnSpPr>
          <p:nvPr/>
        </p:nvCxnSpPr>
        <p:spPr>
          <a:xfrm flipH="1">
            <a:off x="10752744" y="5599494"/>
            <a:ext cx="188589" cy="3512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3D23C689-2AB1-0B5F-5931-2EC4C509F80E}"/>
              </a:ext>
            </a:extLst>
          </p:cNvPr>
          <p:cNvSpPr/>
          <p:nvPr/>
        </p:nvSpPr>
        <p:spPr>
          <a:xfrm>
            <a:off x="7292427" y="5079310"/>
            <a:ext cx="527363" cy="407073"/>
          </a:xfrm>
          <a:prstGeom prst="ellipse">
            <a:avLst/>
          </a:prstGeom>
          <a:gradFill flip="none" rotWithShape="1">
            <a:gsLst>
              <a:gs pos="100000">
                <a:srgbClr val="C55A11">
                  <a:alpha val="0"/>
                </a:srgbClr>
              </a:gs>
              <a:gs pos="0">
                <a:schemeClr val="accent2">
                  <a:lumMod val="7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35421EF7-A208-11B5-2473-27E301FA7AE5}"/>
              </a:ext>
            </a:extLst>
          </p:cNvPr>
          <p:cNvSpPr/>
          <p:nvPr/>
        </p:nvSpPr>
        <p:spPr>
          <a:xfrm>
            <a:off x="8124349" y="6134401"/>
            <a:ext cx="452845" cy="229520"/>
          </a:xfrm>
          <a:prstGeom prst="ellipse">
            <a:avLst/>
          </a:prstGeom>
          <a:gradFill flip="none" rotWithShape="1">
            <a:gsLst>
              <a:gs pos="100000">
                <a:srgbClr val="C55A11">
                  <a:alpha val="0"/>
                </a:srgbClr>
              </a:gs>
              <a:gs pos="0">
                <a:schemeClr val="accent2">
                  <a:lumMod val="7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4D417670-1614-E407-AC50-D8C27652ABFB}"/>
              </a:ext>
            </a:extLst>
          </p:cNvPr>
          <p:cNvSpPr/>
          <p:nvPr/>
        </p:nvSpPr>
        <p:spPr>
          <a:xfrm>
            <a:off x="9335749" y="5842705"/>
            <a:ext cx="550677" cy="312387"/>
          </a:xfrm>
          <a:prstGeom prst="ellipse">
            <a:avLst/>
          </a:prstGeom>
          <a:gradFill flip="none" rotWithShape="1">
            <a:gsLst>
              <a:gs pos="100000">
                <a:srgbClr val="C55A11">
                  <a:alpha val="0"/>
                </a:srgbClr>
              </a:gs>
              <a:gs pos="0">
                <a:schemeClr val="accent2">
                  <a:lumMod val="7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56CC8A75-1D00-5C6B-2159-85DD2731D39D}"/>
              </a:ext>
            </a:extLst>
          </p:cNvPr>
          <p:cNvSpPr txBox="1"/>
          <p:nvPr/>
        </p:nvSpPr>
        <p:spPr>
          <a:xfrm>
            <a:off x="6686715" y="3536981"/>
            <a:ext cx="4410846" cy="430887"/>
          </a:xfrm>
          <a:prstGeom prst="rect">
            <a:avLst/>
          </a:prstGeom>
          <a:noFill/>
        </p:spPr>
        <p:txBody>
          <a:bodyPr wrap="square">
            <a:spAutoFit/>
          </a:bodyPr>
          <a:lstStyle/>
          <a:p>
            <a:pPr algn="ctr" defTabSz="914400" eaLnBrk="0" fontAlgn="base" hangingPunct="0">
              <a:spcBef>
                <a:spcPct val="0"/>
              </a:spcBef>
              <a:spcAft>
                <a:spcPct val="0"/>
              </a:spcAft>
            </a:pPr>
            <a:r>
              <a:rPr lang="en-US" altLang="ja-JP" sz="2200" dirty="0">
                <a:latin typeface="+mj-lt"/>
              </a:rPr>
              <a:t>Damage severity (+5years)</a:t>
            </a:r>
          </a:p>
        </p:txBody>
      </p:sp>
      <p:graphicFrame>
        <p:nvGraphicFramePr>
          <p:cNvPr id="35" name="表 34">
            <a:extLst>
              <a:ext uri="{FF2B5EF4-FFF2-40B4-BE49-F238E27FC236}">
                <a16:creationId xmlns:a16="http://schemas.microsoft.com/office/drawing/2014/main" id="{EB2747DB-4DB2-22BF-00EC-FB98AF42987E}"/>
              </a:ext>
            </a:extLst>
          </p:cNvPr>
          <p:cNvGraphicFramePr>
            <a:graphicFrameLocks noGrp="1"/>
          </p:cNvGraphicFramePr>
          <p:nvPr>
            <p:extLst>
              <p:ext uri="{D42A27DB-BD31-4B8C-83A1-F6EECF244321}">
                <p14:modId xmlns:p14="http://schemas.microsoft.com/office/powerpoint/2010/main" val="3404598805"/>
              </p:ext>
            </p:extLst>
          </p:nvPr>
        </p:nvGraphicFramePr>
        <p:xfrm>
          <a:off x="6409063" y="1831311"/>
          <a:ext cx="4618636" cy="1706880"/>
        </p:xfrm>
        <a:graphic>
          <a:graphicData uri="http://schemas.openxmlformats.org/drawingml/2006/table">
            <a:tbl>
              <a:tblPr firstRow="1" bandRow="1">
                <a:tableStyleId>{5C22544A-7EE6-4342-B048-85BDC9FD1C3A}</a:tableStyleId>
              </a:tblPr>
              <a:tblGrid>
                <a:gridCol w="1911192">
                  <a:extLst>
                    <a:ext uri="{9D8B030D-6E8A-4147-A177-3AD203B41FA5}">
                      <a16:colId xmlns:a16="http://schemas.microsoft.com/office/drawing/2014/main" val="4118705292"/>
                    </a:ext>
                  </a:extLst>
                </a:gridCol>
                <a:gridCol w="1534512">
                  <a:extLst>
                    <a:ext uri="{9D8B030D-6E8A-4147-A177-3AD203B41FA5}">
                      <a16:colId xmlns:a16="http://schemas.microsoft.com/office/drawing/2014/main" val="168154656"/>
                    </a:ext>
                  </a:extLst>
                </a:gridCol>
                <a:gridCol w="1172932">
                  <a:extLst>
                    <a:ext uri="{9D8B030D-6E8A-4147-A177-3AD203B41FA5}">
                      <a16:colId xmlns:a16="http://schemas.microsoft.com/office/drawing/2014/main" val="3203157461"/>
                    </a:ext>
                  </a:extLst>
                </a:gridCol>
              </a:tblGrid>
              <a:tr h="370840">
                <a:tc>
                  <a:txBody>
                    <a:bodyPr/>
                    <a:lstStyle/>
                    <a:p>
                      <a:r>
                        <a:rPr kumimoji="1" lang="en-US" altLang="ja-JP" sz="2200" b="0" dirty="0">
                          <a:solidFill>
                            <a:schemeClr val="bg1"/>
                          </a:solidFill>
                        </a:rPr>
                        <a:t>Component</a:t>
                      </a:r>
                      <a:endParaRPr kumimoji="1" lang="ja-JP" altLang="en-US" sz="2200" b="0" dirty="0">
                        <a:solidFill>
                          <a:schemeClr val="bg1"/>
                        </a:solidFill>
                      </a:endParaRPr>
                    </a:p>
                  </a:txBody>
                  <a:tcPr/>
                </a:tc>
                <a:tc>
                  <a:txBody>
                    <a:bodyPr/>
                    <a:lstStyle/>
                    <a:p>
                      <a:r>
                        <a:rPr kumimoji="1" lang="en-US" altLang="ja-JP" sz="2200" b="0" dirty="0">
                          <a:solidFill>
                            <a:schemeClr val="bg1"/>
                          </a:solidFill>
                        </a:rPr>
                        <a:t>Damage</a:t>
                      </a:r>
                      <a:endParaRPr kumimoji="1" lang="ja-JP" altLang="en-US" sz="2200" b="0" dirty="0">
                        <a:solidFill>
                          <a:schemeClr val="bg1"/>
                        </a:solidFill>
                      </a:endParaRPr>
                    </a:p>
                  </a:txBody>
                  <a:tcPr/>
                </a:tc>
                <a:tc>
                  <a:txBody>
                    <a:bodyPr/>
                    <a:lstStyle/>
                    <a:p>
                      <a:r>
                        <a:rPr kumimoji="1" lang="en-US" altLang="ja-JP" sz="2200" b="0" dirty="0">
                          <a:solidFill>
                            <a:schemeClr val="bg1"/>
                          </a:solidFill>
                        </a:rPr>
                        <a:t>Level</a:t>
                      </a:r>
                      <a:endParaRPr kumimoji="1" lang="ja-JP" altLang="en-US" sz="2200" b="0" dirty="0">
                        <a:solidFill>
                          <a:schemeClr val="bg1"/>
                        </a:solidFill>
                      </a:endParaRPr>
                    </a:p>
                  </a:txBody>
                  <a:tcPr/>
                </a:tc>
                <a:extLst>
                  <a:ext uri="{0D108BD9-81ED-4DB2-BD59-A6C34878D82A}">
                    <a16:rowId xmlns:a16="http://schemas.microsoft.com/office/drawing/2014/main" val="3234405844"/>
                  </a:ext>
                </a:extLst>
              </a:tr>
              <a:tr h="370840">
                <a:tc>
                  <a:txBody>
                    <a:bodyPr/>
                    <a:lstStyle/>
                    <a:p>
                      <a:r>
                        <a:rPr kumimoji="1" lang="en-US" altLang="ja-JP" sz="2200" b="0" dirty="0">
                          <a:solidFill>
                            <a:schemeClr val="tx1"/>
                          </a:solidFill>
                        </a:rPr>
                        <a:t>Girder</a:t>
                      </a:r>
                      <a:endParaRPr kumimoji="1" lang="ja-JP" altLang="en-US" sz="2200" b="0" dirty="0">
                        <a:solidFill>
                          <a:schemeClr val="tx1"/>
                        </a:solidFill>
                      </a:endParaRPr>
                    </a:p>
                  </a:txBody>
                  <a:tcPr/>
                </a:tc>
                <a:tc>
                  <a:txBody>
                    <a:bodyPr/>
                    <a:lstStyle/>
                    <a:p>
                      <a:r>
                        <a:rPr kumimoji="1" lang="en-US" altLang="ja-JP" sz="2200" b="0" dirty="0">
                          <a:solidFill>
                            <a:schemeClr val="tx1"/>
                          </a:solidFill>
                        </a:rPr>
                        <a:t>Corrosion</a:t>
                      </a:r>
                      <a:endParaRPr kumimoji="1" lang="ja-JP" altLang="en-US" sz="2200" b="0" dirty="0">
                        <a:solidFill>
                          <a:schemeClr val="tx1"/>
                        </a:solidFill>
                      </a:endParaRPr>
                    </a:p>
                  </a:txBody>
                  <a:tcPr/>
                </a:tc>
                <a:tc>
                  <a:txBody>
                    <a:bodyPr/>
                    <a:lstStyle/>
                    <a:p>
                      <a:r>
                        <a:rPr kumimoji="1" lang="en-US" altLang="ja-JP" sz="2200" b="0" dirty="0">
                          <a:solidFill>
                            <a:schemeClr val="tx1"/>
                          </a:solidFill>
                        </a:rPr>
                        <a:t>c</a:t>
                      </a:r>
                      <a:endParaRPr kumimoji="1" lang="ja-JP" altLang="en-US" sz="2200" b="0" dirty="0">
                        <a:solidFill>
                          <a:schemeClr val="tx1"/>
                        </a:solidFill>
                      </a:endParaRPr>
                    </a:p>
                  </a:txBody>
                  <a:tcPr/>
                </a:tc>
                <a:extLst>
                  <a:ext uri="{0D108BD9-81ED-4DB2-BD59-A6C34878D82A}">
                    <a16:rowId xmlns:a16="http://schemas.microsoft.com/office/drawing/2014/main" val="4177611076"/>
                  </a:ext>
                </a:extLst>
              </a:tr>
              <a:tr h="370840">
                <a:tc>
                  <a:txBody>
                    <a:bodyPr/>
                    <a:lstStyle/>
                    <a:p>
                      <a:r>
                        <a:rPr kumimoji="1" lang="en-US" altLang="ja-JP" sz="2200" b="0" dirty="0">
                          <a:solidFill>
                            <a:schemeClr val="tx1"/>
                          </a:solidFill>
                        </a:rPr>
                        <a:t>Slab</a:t>
                      </a:r>
                      <a:endParaRPr kumimoji="1" lang="ja-JP" altLang="en-US" sz="2200" b="0" dirty="0">
                        <a:solidFill>
                          <a:schemeClr val="tx1"/>
                        </a:solidFill>
                      </a:endParaRPr>
                    </a:p>
                  </a:txBody>
                  <a:tcPr/>
                </a:tc>
                <a:tc>
                  <a:txBody>
                    <a:bodyPr/>
                    <a:lstStyle/>
                    <a:p>
                      <a:r>
                        <a:rPr kumimoji="1" lang="en-US" altLang="ja-JP" sz="2200" b="0" dirty="0">
                          <a:solidFill>
                            <a:schemeClr val="tx1"/>
                          </a:solidFill>
                        </a:rPr>
                        <a:t>Crack</a:t>
                      </a:r>
                      <a:endParaRPr kumimoji="1" lang="ja-JP" altLang="en-US" sz="2200" b="0" dirty="0">
                        <a:solidFill>
                          <a:schemeClr val="tx1"/>
                        </a:solidFill>
                      </a:endParaRPr>
                    </a:p>
                  </a:txBody>
                  <a:tcPr/>
                </a:tc>
                <a:tc>
                  <a:txBody>
                    <a:bodyPr/>
                    <a:lstStyle/>
                    <a:p>
                      <a:r>
                        <a:rPr kumimoji="1" lang="en-US" altLang="ja-JP" sz="2200" b="0" dirty="0">
                          <a:solidFill>
                            <a:schemeClr val="tx1"/>
                          </a:solidFill>
                        </a:rPr>
                        <a:t>e</a:t>
                      </a:r>
                      <a:endParaRPr kumimoji="1" lang="ja-JP" altLang="en-US" sz="2200" b="0" dirty="0">
                        <a:solidFill>
                          <a:schemeClr val="tx1"/>
                        </a:solidFill>
                      </a:endParaRPr>
                    </a:p>
                  </a:txBody>
                  <a:tcPr/>
                </a:tc>
                <a:extLst>
                  <a:ext uri="{0D108BD9-81ED-4DB2-BD59-A6C34878D82A}">
                    <a16:rowId xmlns:a16="http://schemas.microsoft.com/office/drawing/2014/main" val="2574360499"/>
                  </a:ext>
                </a:extLst>
              </a:tr>
              <a:tr h="370840">
                <a:tc>
                  <a:txBody>
                    <a:bodyPr/>
                    <a:lstStyle/>
                    <a:p>
                      <a:r>
                        <a:rPr kumimoji="1" lang="en-US" altLang="ja-JP" sz="2200" b="0" dirty="0">
                          <a:solidFill>
                            <a:schemeClr val="tx1"/>
                          </a:solidFill>
                        </a:rPr>
                        <a:t>…</a:t>
                      </a:r>
                      <a:endParaRPr kumimoji="1" lang="ja-JP" altLang="en-US" sz="2200" b="0" dirty="0">
                        <a:solidFill>
                          <a:schemeClr val="tx1"/>
                        </a:solidFill>
                      </a:endParaRPr>
                    </a:p>
                  </a:txBody>
                  <a:tcPr/>
                </a:tc>
                <a:tc>
                  <a:txBody>
                    <a:bodyPr/>
                    <a:lstStyle/>
                    <a:p>
                      <a:r>
                        <a:rPr kumimoji="1" lang="en-US" altLang="ja-JP" sz="2200" b="0" dirty="0">
                          <a:solidFill>
                            <a:schemeClr val="tx1"/>
                          </a:solidFill>
                        </a:rPr>
                        <a:t>…</a:t>
                      </a:r>
                      <a:endParaRPr kumimoji="1" lang="ja-JP" altLang="en-US" sz="2200" b="0" dirty="0">
                        <a:solidFill>
                          <a:schemeClr val="tx1"/>
                        </a:solidFill>
                      </a:endParaRPr>
                    </a:p>
                  </a:txBody>
                  <a:tcPr/>
                </a:tc>
                <a:tc>
                  <a:txBody>
                    <a:bodyPr/>
                    <a:lstStyle/>
                    <a:p>
                      <a:r>
                        <a:rPr kumimoji="1" lang="en-US" altLang="ja-JP" sz="2200" b="0" dirty="0">
                          <a:solidFill>
                            <a:schemeClr val="tx1"/>
                          </a:solidFill>
                        </a:rPr>
                        <a:t>…</a:t>
                      </a:r>
                      <a:endParaRPr kumimoji="1" lang="ja-JP" altLang="en-US" sz="2200" b="0" dirty="0">
                        <a:solidFill>
                          <a:schemeClr val="tx1"/>
                        </a:solidFill>
                      </a:endParaRPr>
                    </a:p>
                  </a:txBody>
                  <a:tcPr/>
                </a:tc>
                <a:extLst>
                  <a:ext uri="{0D108BD9-81ED-4DB2-BD59-A6C34878D82A}">
                    <a16:rowId xmlns:a16="http://schemas.microsoft.com/office/drawing/2014/main" val="1006786018"/>
                  </a:ext>
                </a:extLst>
              </a:tr>
            </a:tbl>
          </a:graphicData>
        </a:graphic>
      </p:graphicFrame>
      <p:sp>
        <p:nvSpPr>
          <p:cNvPr id="36" name="矢印: 右 35">
            <a:extLst>
              <a:ext uri="{FF2B5EF4-FFF2-40B4-BE49-F238E27FC236}">
                <a16:creationId xmlns:a16="http://schemas.microsoft.com/office/drawing/2014/main" id="{5AD2A13C-14E1-0C99-7D77-52838F6DD7C8}"/>
              </a:ext>
            </a:extLst>
          </p:cNvPr>
          <p:cNvSpPr/>
          <p:nvPr/>
        </p:nvSpPr>
        <p:spPr>
          <a:xfrm>
            <a:off x="5467440" y="2545868"/>
            <a:ext cx="723818" cy="51646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60BC61D1-625D-074E-616E-5B197C4AF2DD}"/>
              </a:ext>
            </a:extLst>
          </p:cNvPr>
          <p:cNvSpPr/>
          <p:nvPr/>
        </p:nvSpPr>
        <p:spPr>
          <a:xfrm>
            <a:off x="614958" y="947787"/>
            <a:ext cx="7271027" cy="746385"/>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53B02CF-111D-0CB7-EB30-548F0926689E}"/>
              </a:ext>
            </a:extLst>
          </p:cNvPr>
          <p:cNvSpPr txBox="1"/>
          <p:nvPr/>
        </p:nvSpPr>
        <p:spPr>
          <a:xfrm>
            <a:off x="2327200" y="881816"/>
            <a:ext cx="307116" cy="461665"/>
          </a:xfrm>
          <a:prstGeom prst="rect">
            <a:avLst/>
          </a:prstGeom>
          <a:noFill/>
        </p:spPr>
        <p:txBody>
          <a:bodyPr wrap="square">
            <a:spAutoFit/>
          </a:bodyPr>
          <a:lstStyle/>
          <a:p>
            <a:r>
              <a:rPr lang="en-US" altLang="ja-JP" sz="2400" dirty="0"/>
              <a:t>a</a:t>
            </a:r>
            <a:endParaRPr lang="ja-JP" altLang="en-US" sz="2400" dirty="0"/>
          </a:p>
        </p:txBody>
      </p:sp>
      <p:sp>
        <p:nvSpPr>
          <p:cNvPr id="13" name="テキスト ボックス 12">
            <a:extLst>
              <a:ext uri="{FF2B5EF4-FFF2-40B4-BE49-F238E27FC236}">
                <a16:creationId xmlns:a16="http://schemas.microsoft.com/office/drawing/2014/main" id="{A3C7722D-5D6C-0637-4D4E-193F9549C914}"/>
              </a:ext>
            </a:extLst>
          </p:cNvPr>
          <p:cNvSpPr txBox="1"/>
          <p:nvPr/>
        </p:nvSpPr>
        <p:spPr>
          <a:xfrm>
            <a:off x="3079793" y="878342"/>
            <a:ext cx="307116" cy="461665"/>
          </a:xfrm>
          <a:prstGeom prst="rect">
            <a:avLst/>
          </a:prstGeom>
          <a:noFill/>
        </p:spPr>
        <p:txBody>
          <a:bodyPr wrap="square">
            <a:spAutoFit/>
          </a:bodyPr>
          <a:lstStyle/>
          <a:p>
            <a:r>
              <a:rPr lang="en-US" altLang="ja-JP" sz="2400" dirty="0"/>
              <a:t>b</a:t>
            </a:r>
            <a:endParaRPr lang="ja-JP" altLang="en-US" sz="2400" dirty="0"/>
          </a:p>
        </p:txBody>
      </p:sp>
      <p:sp>
        <p:nvSpPr>
          <p:cNvPr id="16" name="テキスト ボックス 15">
            <a:extLst>
              <a:ext uri="{FF2B5EF4-FFF2-40B4-BE49-F238E27FC236}">
                <a16:creationId xmlns:a16="http://schemas.microsoft.com/office/drawing/2014/main" id="{C19593E0-D98F-9836-D603-167ECBD428A2}"/>
              </a:ext>
            </a:extLst>
          </p:cNvPr>
          <p:cNvSpPr txBox="1"/>
          <p:nvPr/>
        </p:nvSpPr>
        <p:spPr>
          <a:xfrm>
            <a:off x="3831259" y="878341"/>
            <a:ext cx="307116" cy="461665"/>
          </a:xfrm>
          <a:prstGeom prst="rect">
            <a:avLst/>
          </a:prstGeom>
          <a:noFill/>
        </p:spPr>
        <p:txBody>
          <a:bodyPr wrap="square">
            <a:spAutoFit/>
          </a:bodyPr>
          <a:lstStyle/>
          <a:p>
            <a:r>
              <a:rPr lang="en-US" altLang="ja-JP" sz="2400" dirty="0"/>
              <a:t>c</a:t>
            </a:r>
            <a:endParaRPr lang="ja-JP" altLang="en-US" sz="2400" dirty="0"/>
          </a:p>
        </p:txBody>
      </p:sp>
      <p:sp>
        <p:nvSpPr>
          <p:cNvPr id="17" name="テキスト ボックス 16">
            <a:extLst>
              <a:ext uri="{FF2B5EF4-FFF2-40B4-BE49-F238E27FC236}">
                <a16:creationId xmlns:a16="http://schemas.microsoft.com/office/drawing/2014/main" id="{A9B1C5DD-06FD-2D05-F3C2-425A2B76B34F}"/>
              </a:ext>
            </a:extLst>
          </p:cNvPr>
          <p:cNvSpPr txBox="1"/>
          <p:nvPr/>
        </p:nvSpPr>
        <p:spPr>
          <a:xfrm>
            <a:off x="4584980" y="878340"/>
            <a:ext cx="307116" cy="461665"/>
          </a:xfrm>
          <a:prstGeom prst="rect">
            <a:avLst/>
          </a:prstGeom>
          <a:noFill/>
        </p:spPr>
        <p:txBody>
          <a:bodyPr wrap="square">
            <a:spAutoFit/>
          </a:bodyPr>
          <a:lstStyle/>
          <a:p>
            <a:r>
              <a:rPr lang="en-US" altLang="ja-JP" sz="2400" dirty="0"/>
              <a:t>d</a:t>
            </a:r>
            <a:endParaRPr lang="ja-JP" altLang="en-US" sz="2400" dirty="0"/>
          </a:p>
        </p:txBody>
      </p:sp>
      <p:sp>
        <p:nvSpPr>
          <p:cNvPr id="18" name="テキスト ボックス 17">
            <a:extLst>
              <a:ext uri="{FF2B5EF4-FFF2-40B4-BE49-F238E27FC236}">
                <a16:creationId xmlns:a16="http://schemas.microsoft.com/office/drawing/2014/main" id="{614EB0F0-CF03-5F65-6022-BC91DAA36062}"/>
              </a:ext>
            </a:extLst>
          </p:cNvPr>
          <p:cNvSpPr txBox="1"/>
          <p:nvPr/>
        </p:nvSpPr>
        <p:spPr>
          <a:xfrm>
            <a:off x="5335318" y="872318"/>
            <a:ext cx="307116" cy="461665"/>
          </a:xfrm>
          <a:prstGeom prst="rect">
            <a:avLst/>
          </a:prstGeom>
          <a:noFill/>
        </p:spPr>
        <p:txBody>
          <a:bodyPr wrap="square">
            <a:spAutoFit/>
          </a:bodyPr>
          <a:lstStyle/>
          <a:p>
            <a:r>
              <a:rPr lang="en-US" altLang="ja-JP" sz="2400" dirty="0"/>
              <a:t>e</a:t>
            </a:r>
            <a:endParaRPr lang="ja-JP" altLang="en-US" sz="2400" dirty="0"/>
          </a:p>
        </p:txBody>
      </p:sp>
      <p:sp>
        <p:nvSpPr>
          <p:cNvPr id="32" name="矢印: 左右 31">
            <a:extLst>
              <a:ext uri="{FF2B5EF4-FFF2-40B4-BE49-F238E27FC236}">
                <a16:creationId xmlns:a16="http://schemas.microsoft.com/office/drawing/2014/main" id="{542426DC-4634-52D9-A4DD-67732F6476C4}"/>
              </a:ext>
            </a:extLst>
          </p:cNvPr>
          <p:cNvSpPr/>
          <p:nvPr/>
        </p:nvSpPr>
        <p:spPr>
          <a:xfrm>
            <a:off x="2096057" y="1315379"/>
            <a:ext cx="3836505" cy="281418"/>
          </a:xfrm>
          <a:prstGeom prst="leftRightArrow">
            <a:avLst/>
          </a:prstGeom>
          <a:gradFill>
            <a:gsLst>
              <a:gs pos="14000">
                <a:schemeClr val="accent1"/>
              </a:gs>
              <a:gs pos="80000">
                <a:srgbClr val="DB6413"/>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D05D7DE7-FA90-E363-F7CD-FB417E224F05}"/>
              </a:ext>
            </a:extLst>
          </p:cNvPr>
          <p:cNvSpPr txBox="1"/>
          <p:nvPr/>
        </p:nvSpPr>
        <p:spPr>
          <a:xfrm>
            <a:off x="797220" y="1183798"/>
            <a:ext cx="1221454" cy="461665"/>
          </a:xfrm>
          <a:prstGeom prst="rect">
            <a:avLst/>
          </a:prstGeom>
          <a:noFill/>
        </p:spPr>
        <p:txBody>
          <a:bodyPr wrap="square">
            <a:spAutoFit/>
          </a:bodyPr>
          <a:lstStyle/>
          <a:p>
            <a:r>
              <a:rPr lang="en-US" altLang="ja-JP" sz="2400" dirty="0"/>
              <a:t>Sound</a:t>
            </a:r>
            <a:endParaRPr lang="ja-JP" altLang="en-US" sz="2400" dirty="0"/>
          </a:p>
        </p:txBody>
      </p:sp>
      <p:sp>
        <p:nvSpPr>
          <p:cNvPr id="37" name="テキスト ボックス 36">
            <a:extLst>
              <a:ext uri="{FF2B5EF4-FFF2-40B4-BE49-F238E27FC236}">
                <a16:creationId xmlns:a16="http://schemas.microsoft.com/office/drawing/2014/main" id="{8772D182-D77E-9AA5-732E-2E00B4B0B7AC}"/>
              </a:ext>
            </a:extLst>
          </p:cNvPr>
          <p:cNvSpPr txBox="1"/>
          <p:nvPr/>
        </p:nvSpPr>
        <p:spPr>
          <a:xfrm>
            <a:off x="6141160" y="1204672"/>
            <a:ext cx="1679262" cy="461665"/>
          </a:xfrm>
          <a:prstGeom prst="rect">
            <a:avLst/>
          </a:prstGeom>
          <a:noFill/>
        </p:spPr>
        <p:txBody>
          <a:bodyPr wrap="square">
            <a:spAutoFit/>
          </a:bodyPr>
          <a:lstStyle/>
          <a:p>
            <a:r>
              <a:rPr lang="en-US" altLang="ja-JP" sz="2400" dirty="0"/>
              <a:t>Damaged</a:t>
            </a:r>
            <a:endParaRPr lang="ja-JP" altLang="en-US" sz="2400" dirty="0"/>
          </a:p>
        </p:txBody>
      </p:sp>
    </p:spTree>
    <p:extLst>
      <p:ext uri="{BB962C8B-B14F-4D97-AF65-F5344CB8AC3E}">
        <p14:creationId xmlns:p14="http://schemas.microsoft.com/office/powerpoint/2010/main" val="118926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C10A2C9-2D1B-512C-9B5E-72B98FCC59F2}"/>
              </a:ext>
            </a:extLst>
          </p:cNvPr>
          <p:cNvSpPr>
            <a:spLocks noGrp="1"/>
          </p:cNvSpPr>
          <p:nvPr>
            <p:ph type="sldNum" sz="quarter" idx="12"/>
          </p:nvPr>
        </p:nvSpPr>
        <p:spPr/>
        <p:txBody>
          <a:bodyPr/>
          <a:lstStyle/>
          <a:p>
            <a:fld id="{387E2AF4-6C87-4453-AFAD-5F114923A03B}" type="slidenum">
              <a:rPr kumimoji="1" lang="ja-JP" altLang="en-US" smtClean="0"/>
              <a:pPr/>
              <a:t>4</a:t>
            </a:fld>
            <a:endParaRPr kumimoji="1" lang="ja-JP" altLang="en-US" dirty="0"/>
          </a:p>
        </p:txBody>
      </p:sp>
      <p:sp>
        <p:nvSpPr>
          <p:cNvPr id="2" name="タイトル 1">
            <a:extLst>
              <a:ext uri="{FF2B5EF4-FFF2-40B4-BE49-F238E27FC236}">
                <a16:creationId xmlns:a16="http://schemas.microsoft.com/office/drawing/2014/main" id="{778D5DC4-9975-25B6-06CE-D743A6AEDA05}"/>
              </a:ext>
            </a:extLst>
          </p:cNvPr>
          <p:cNvSpPr>
            <a:spLocks noGrp="1"/>
          </p:cNvSpPr>
          <p:nvPr>
            <p:ph type="title"/>
          </p:nvPr>
        </p:nvSpPr>
        <p:spPr/>
        <p:txBody>
          <a:bodyPr/>
          <a:lstStyle/>
          <a:p>
            <a:r>
              <a:rPr lang="en-US" altLang="ja-JP" b="1" dirty="0"/>
              <a:t>Damage prediction considering 3D position</a:t>
            </a:r>
            <a:endParaRPr lang="ja-JP" altLang="en-US" dirty="0"/>
          </a:p>
        </p:txBody>
      </p:sp>
      <p:sp>
        <p:nvSpPr>
          <p:cNvPr id="8" name="テキスト ボックス 7">
            <a:extLst>
              <a:ext uri="{FF2B5EF4-FFF2-40B4-BE49-F238E27FC236}">
                <a16:creationId xmlns:a16="http://schemas.microsoft.com/office/drawing/2014/main" id="{B1CD33E0-583F-38C2-0116-CEB687B8D04F}"/>
              </a:ext>
            </a:extLst>
          </p:cNvPr>
          <p:cNvSpPr txBox="1"/>
          <p:nvPr/>
        </p:nvSpPr>
        <p:spPr>
          <a:xfrm>
            <a:off x="261579" y="5772891"/>
            <a:ext cx="11566434" cy="1015663"/>
          </a:xfrm>
          <a:prstGeom prst="rect">
            <a:avLst/>
          </a:prstGeom>
          <a:noFill/>
        </p:spPr>
        <p:txBody>
          <a:bodyPr wrap="square">
            <a:spAutoFit/>
          </a:bodyPr>
          <a:lstStyle/>
          <a:p>
            <a:r>
              <a:rPr lang="en-US" altLang="ja-JP" sz="2000" dirty="0"/>
              <a:t>Inadomi, S., &amp; Chun, P. J. (2025). Spatially aware Markov chain‐based deterioration prediction of bridge components using a Graph Transformer. </a:t>
            </a:r>
            <a:r>
              <a:rPr lang="en-US" altLang="ja-JP" sz="2000" i="1" dirty="0"/>
              <a:t>Computer-Aided Civil and Infrastructure Engineering</a:t>
            </a:r>
            <a:r>
              <a:rPr lang="en-US" altLang="ja-JP" sz="2000" dirty="0"/>
              <a:t>. </a:t>
            </a:r>
            <a:r>
              <a:rPr lang="en-US" altLang="ja-JP" sz="2000" dirty="0">
                <a:hlinkClick r:id="rId3"/>
              </a:rPr>
              <a:t>https://doi.org/10.1111/mice.13497</a:t>
            </a:r>
            <a:endParaRPr lang="en-US" altLang="ja-JP" sz="2000" dirty="0"/>
          </a:p>
        </p:txBody>
      </p:sp>
      <p:pic>
        <p:nvPicPr>
          <p:cNvPr id="10" name="図 9">
            <a:extLst>
              <a:ext uri="{FF2B5EF4-FFF2-40B4-BE49-F238E27FC236}">
                <a16:creationId xmlns:a16="http://schemas.microsoft.com/office/drawing/2014/main" id="{73A8B8F1-F38E-10AA-ECE8-E8A583257442}"/>
              </a:ext>
            </a:extLst>
          </p:cNvPr>
          <p:cNvPicPr>
            <a:picLocks noChangeAspect="1"/>
          </p:cNvPicPr>
          <p:nvPr/>
        </p:nvPicPr>
        <p:blipFill>
          <a:blip r:embed="rId4"/>
          <a:stretch>
            <a:fillRect/>
          </a:stretch>
        </p:blipFill>
        <p:spPr>
          <a:xfrm>
            <a:off x="177845" y="1230198"/>
            <a:ext cx="11470550" cy="4404150"/>
          </a:xfrm>
          <a:prstGeom prst="rect">
            <a:avLst/>
          </a:prstGeom>
        </p:spPr>
      </p:pic>
      <p:sp>
        <p:nvSpPr>
          <p:cNvPr id="11" name="吹き出し: 角を丸めた四角形 10">
            <a:extLst>
              <a:ext uri="{FF2B5EF4-FFF2-40B4-BE49-F238E27FC236}">
                <a16:creationId xmlns:a16="http://schemas.microsoft.com/office/drawing/2014/main" id="{290C1384-2088-2D32-A0A2-18E468AED459}"/>
              </a:ext>
            </a:extLst>
          </p:cNvPr>
          <p:cNvSpPr/>
          <p:nvPr/>
        </p:nvSpPr>
        <p:spPr>
          <a:xfrm>
            <a:off x="8028702" y="896685"/>
            <a:ext cx="3863924" cy="1018385"/>
          </a:xfrm>
          <a:prstGeom prst="wedgeRoundRectCallout">
            <a:avLst>
              <a:gd name="adj1" fmla="val -10347"/>
              <a:gd name="adj2" fmla="val 6603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9C533FE-1D86-5711-2A4D-2455F5C4A44B}"/>
                  </a:ext>
                </a:extLst>
              </p:cNvPr>
              <p:cNvSpPr txBox="1"/>
              <p:nvPr/>
            </p:nvSpPr>
            <p:spPr>
              <a:xfrm>
                <a:off x="8028701" y="1181553"/>
                <a:ext cx="945442"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ea typeface="Latin Modern Math" panose="02000503000000000000" pitchFamily="50" charset="0"/>
                            </a:rPr>
                          </m:ctrlPr>
                        </m:sSubPr>
                        <m:e>
                          <m:r>
                            <a:rPr kumimoji="1" lang="en-US" altLang="ja-JP" sz="4000" b="0" i="1" smtClean="0">
                              <a:latin typeface="Latin Modern Math" panose="02000503000000000000" pitchFamily="50" charset="0"/>
                              <a:ea typeface="Latin Modern Math" panose="02000503000000000000" pitchFamily="50" charset="0"/>
                            </a:rPr>
                            <m:t>𝑃</m:t>
                          </m:r>
                        </m:e>
                        <m:sub>
                          <m:r>
                            <a:rPr kumimoji="1" lang="en-US" altLang="ja-JP" sz="4000" b="0" i="1" smtClean="0">
                              <a:latin typeface="Latin Modern Math" panose="02000503000000000000" pitchFamily="50" charset="0"/>
                              <a:ea typeface="Latin Modern Math" panose="02000503000000000000" pitchFamily="50" charset="0"/>
                            </a:rPr>
                            <m:t>𝑖𝑗</m:t>
                          </m:r>
                        </m:sub>
                      </m:sSub>
                    </m:oMath>
                  </m:oMathPara>
                </a14:m>
                <a:endParaRPr kumimoji="1" lang="en-US" altLang="ja-JP" sz="4000" b="0" dirty="0">
                  <a:latin typeface="Latin Modern Math" panose="02000503000000000000" pitchFamily="50" charset="0"/>
                  <a:ea typeface="Latin Modern Math" panose="02000503000000000000" pitchFamily="50" charset="0"/>
                </a:endParaRPr>
              </a:p>
            </p:txBody>
          </p:sp>
        </mc:Choice>
        <mc:Fallback xmlns="">
          <p:sp>
            <p:nvSpPr>
              <p:cNvPr id="12" name="テキスト ボックス 11">
                <a:extLst>
                  <a:ext uri="{FF2B5EF4-FFF2-40B4-BE49-F238E27FC236}">
                    <a16:creationId xmlns:a16="http://schemas.microsoft.com/office/drawing/2014/main" id="{69C533FE-1D86-5711-2A4D-2455F5C4A44B}"/>
                  </a:ext>
                </a:extLst>
              </p:cNvPr>
              <p:cNvSpPr txBox="1">
                <a:spLocks noRot="1" noChangeAspect="1" noMove="1" noResize="1" noEditPoints="1" noAdjustHandles="1" noChangeArrowheads="1" noChangeShapeType="1" noTextEdit="1"/>
              </p:cNvSpPr>
              <p:nvPr/>
            </p:nvSpPr>
            <p:spPr>
              <a:xfrm>
                <a:off x="8028701" y="1181553"/>
                <a:ext cx="945442" cy="615553"/>
              </a:xfrm>
              <a:prstGeom prst="rect">
                <a:avLst/>
              </a:prstGeom>
              <a:blipFill>
                <a:blip r:embed="rId5"/>
                <a:stretch>
                  <a:fillRect/>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314A0CB1-0CA6-FED0-E569-E5872D0B92DE}"/>
              </a:ext>
            </a:extLst>
          </p:cNvPr>
          <p:cNvSpPr txBox="1"/>
          <p:nvPr/>
        </p:nvSpPr>
        <p:spPr>
          <a:xfrm>
            <a:off x="8663891" y="1082711"/>
            <a:ext cx="3297381" cy="646331"/>
          </a:xfrm>
          <a:prstGeom prst="rect">
            <a:avLst/>
          </a:prstGeom>
          <a:noFill/>
        </p:spPr>
        <p:txBody>
          <a:bodyPr wrap="square">
            <a:spAutoFit/>
          </a:bodyPr>
          <a:lstStyle/>
          <a:p>
            <a:pPr algn="ctr"/>
            <a:r>
              <a:rPr kumimoji="1" lang="en-US" altLang="ja-JP" sz="1800" b="1" dirty="0"/>
              <a:t>Markov Transition Matrix</a:t>
            </a:r>
          </a:p>
          <a:p>
            <a:pPr algn="ctr"/>
            <a:r>
              <a:rPr kumimoji="1" lang="en-US" altLang="ja-JP" b="1" dirty="0"/>
              <a:t>(Deterioration Speed)</a:t>
            </a:r>
            <a:endParaRPr kumimoji="1" lang="en-US" altLang="ja-JP" sz="1800" b="1" dirty="0"/>
          </a:p>
        </p:txBody>
      </p:sp>
    </p:spTree>
    <p:extLst>
      <p:ext uri="{BB962C8B-B14F-4D97-AF65-F5344CB8AC3E}">
        <p14:creationId xmlns:p14="http://schemas.microsoft.com/office/powerpoint/2010/main" val="229567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06CE0ED9-06F8-83E7-201A-1C2D7F5B3BA8}"/>
              </a:ext>
            </a:extLst>
          </p:cNvPr>
          <p:cNvPicPr>
            <a:picLocks noChangeAspect="1"/>
          </p:cNvPicPr>
          <p:nvPr/>
        </p:nvPicPr>
        <p:blipFill>
          <a:blip r:embed="rId3"/>
          <a:stretch>
            <a:fillRect/>
          </a:stretch>
        </p:blipFill>
        <p:spPr>
          <a:xfrm>
            <a:off x="1315291" y="4529840"/>
            <a:ext cx="3497317" cy="1912037"/>
          </a:xfrm>
          <a:prstGeom prst="rect">
            <a:avLst/>
          </a:prstGeom>
        </p:spPr>
      </p:pic>
      <p:sp>
        <p:nvSpPr>
          <p:cNvPr id="3" name="スライド番号プレースホルダー 2">
            <a:extLst>
              <a:ext uri="{FF2B5EF4-FFF2-40B4-BE49-F238E27FC236}">
                <a16:creationId xmlns:a16="http://schemas.microsoft.com/office/drawing/2014/main" id="{98D0707E-8CAB-C796-BC52-9D3CBB64F69E}"/>
              </a:ext>
            </a:extLst>
          </p:cNvPr>
          <p:cNvSpPr>
            <a:spLocks noGrp="1"/>
          </p:cNvSpPr>
          <p:nvPr>
            <p:ph type="sldNum" sz="quarter" idx="12"/>
          </p:nvPr>
        </p:nvSpPr>
        <p:spPr/>
        <p:txBody>
          <a:bodyPr/>
          <a:lstStyle/>
          <a:p>
            <a:fld id="{387E2AF4-6C87-4453-AFAD-5F114923A03B}" type="slidenum">
              <a:rPr kumimoji="1" lang="ja-JP" altLang="en-US" smtClean="0"/>
              <a:pPr/>
              <a:t>5</a:t>
            </a:fld>
            <a:endParaRPr kumimoji="1" lang="ja-JP" altLang="en-US" dirty="0"/>
          </a:p>
        </p:txBody>
      </p:sp>
      <p:sp>
        <p:nvSpPr>
          <p:cNvPr id="4" name="タイトル 3">
            <a:extLst>
              <a:ext uri="{FF2B5EF4-FFF2-40B4-BE49-F238E27FC236}">
                <a16:creationId xmlns:a16="http://schemas.microsoft.com/office/drawing/2014/main" id="{0A01C2CE-1E25-FF86-8161-7F181799918F}"/>
              </a:ext>
            </a:extLst>
          </p:cNvPr>
          <p:cNvSpPr>
            <a:spLocks noGrp="1"/>
          </p:cNvSpPr>
          <p:nvPr>
            <p:ph type="title"/>
          </p:nvPr>
        </p:nvSpPr>
        <p:spPr/>
        <p:txBody>
          <a:bodyPr/>
          <a:lstStyle/>
          <a:p>
            <a:r>
              <a:rPr lang="en-US" altLang="ja-JP" b="1" dirty="0"/>
              <a:t>Methods</a:t>
            </a:r>
            <a:endParaRPr kumimoji="1" lang="ja-JP" altLang="en-US" b="1" dirty="0"/>
          </a:p>
        </p:txBody>
      </p:sp>
      <p:pic>
        <p:nvPicPr>
          <p:cNvPr id="47" name="図 46" descr="テーブル&#10;&#10;自動的に生成された説明">
            <a:extLst>
              <a:ext uri="{FF2B5EF4-FFF2-40B4-BE49-F238E27FC236}">
                <a16:creationId xmlns:a16="http://schemas.microsoft.com/office/drawing/2014/main" id="{153B76CF-F8FF-CB9D-199A-DF597C859FD4}"/>
              </a:ext>
            </a:extLst>
          </p:cNvPr>
          <p:cNvPicPr>
            <a:picLocks noChangeAspect="1"/>
          </p:cNvPicPr>
          <p:nvPr/>
        </p:nvPicPr>
        <p:blipFill>
          <a:blip r:embed="rId4">
            <a:extLst>
              <a:ext uri="{28A0092B-C50C-407E-A947-70E740481C1C}">
                <a14:useLocalDpi xmlns:a14="http://schemas.microsoft.com/office/drawing/2010/main" val="0"/>
              </a:ext>
            </a:extLst>
          </a:blip>
          <a:srcRect l="6476" t="26437" r="7045" b="5427"/>
          <a:stretch/>
        </p:blipFill>
        <p:spPr>
          <a:xfrm>
            <a:off x="480760" y="989705"/>
            <a:ext cx="4329961" cy="1737778"/>
          </a:xfrm>
          <a:prstGeom prst="rect">
            <a:avLst/>
          </a:prstGeom>
        </p:spPr>
      </p:pic>
      <p:pic>
        <p:nvPicPr>
          <p:cNvPr id="7" name="図 6" descr="ダイアグラム&#10;&#10;自動的に生成された説明">
            <a:extLst>
              <a:ext uri="{FF2B5EF4-FFF2-40B4-BE49-F238E27FC236}">
                <a16:creationId xmlns:a16="http://schemas.microsoft.com/office/drawing/2014/main" id="{3EA81FD1-10F7-952C-C681-8A4AC240EDEB}"/>
              </a:ext>
            </a:extLst>
          </p:cNvPr>
          <p:cNvPicPr>
            <a:picLocks noChangeAspect="1"/>
          </p:cNvPicPr>
          <p:nvPr/>
        </p:nvPicPr>
        <p:blipFill>
          <a:blip r:embed="rId5"/>
          <a:srcRect l="53725" t="5875" r="5306" b="54591"/>
          <a:stretch/>
        </p:blipFill>
        <p:spPr>
          <a:xfrm>
            <a:off x="7484978" y="989705"/>
            <a:ext cx="4164592" cy="1820445"/>
          </a:xfrm>
          <a:prstGeom prst="rect">
            <a:avLst/>
          </a:prstGeom>
        </p:spPr>
      </p:pic>
      <p:sp>
        <p:nvSpPr>
          <p:cNvPr id="14" name="テキスト ボックス 13">
            <a:extLst>
              <a:ext uri="{FF2B5EF4-FFF2-40B4-BE49-F238E27FC236}">
                <a16:creationId xmlns:a16="http://schemas.microsoft.com/office/drawing/2014/main" id="{AD64F48C-D449-B380-DC45-2A008C6235AA}"/>
              </a:ext>
            </a:extLst>
          </p:cNvPr>
          <p:cNvSpPr txBox="1"/>
          <p:nvPr/>
        </p:nvSpPr>
        <p:spPr>
          <a:xfrm>
            <a:off x="512291" y="6371562"/>
            <a:ext cx="4404726" cy="461665"/>
          </a:xfrm>
          <a:prstGeom prst="rect">
            <a:avLst/>
          </a:prstGeom>
          <a:noFill/>
        </p:spPr>
        <p:txBody>
          <a:bodyPr wrap="square">
            <a:spAutoFit/>
          </a:bodyPr>
          <a:lstStyle/>
          <a:p>
            <a:pPr algn="ctr"/>
            <a:r>
              <a:rPr kumimoji="1" lang="en-US" altLang="ja-JP" sz="2400" b="1" dirty="0"/>
              <a:t>Markov Transition Matrix</a:t>
            </a:r>
          </a:p>
        </p:txBody>
      </p:sp>
      <p:pic>
        <p:nvPicPr>
          <p:cNvPr id="15" name="グラフィックス 1">
            <a:extLst>
              <a:ext uri="{FF2B5EF4-FFF2-40B4-BE49-F238E27FC236}">
                <a16:creationId xmlns:a16="http://schemas.microsoft.com/office/drawing/2014/main" id="{E0B30B1D-649B-9DDA-0A47-FCF12ED8DF9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567" t="5683" r="75820" b="76370"/>
          <a:stretch/>
        </p:blipFill>
        <p:spPr bwMode="auto">
          <a:xfrm>
            <a:off x="7145721" y="4383710"/>
            <a:ext cx="4699663" cy="2124506"/>
          </a:xfrm>
          <a:prstGeom prst="rect">
            <a:avLst/>
          </a:prstGeom>
          <a:ln>
            <a:noFill/>
          </a:ln>
          <a:extLst>
            <a:ext uri="{53640926-AAD7-44D8-BBD7-CCE9431645EC}">
              <a14:shadowObscured xmlns:a14="http://schemas.microsoft.com/office/drawing/2010/main"/>
            </a:ext>
          </a:extLst>
        </p:spPr>
      </p:pic>
      <p:sp>
        <p:nvSpPr>
          <p:cNvPr id="22" name="矢印: 右 21">
            <a:extLst>
              <a:ext uri="{FF2B5EF4-FFF2-40B4-BE49-F238E27FC236}">
                <a16:creationId xmlns:a16="http://schemas.microsoft.com/office/drawing/2014/main" id="{DE7F86C5-AF7B-4E2B-25DF-09413F6B0486}"/>
              </a:ext>
            </a:extLst>
          </p:cNvPr>
          <p:cNvSpPr/>
          <p:nvPr/>
        </p:nvSpPr>
        <p:spPr>
          <a:xfrm rot="5400000">
            <a:off x="2177052" y="3593687"/>
            <a:ext cx="1084303" cy="89868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F28A756-0978-0E71-A82C-40A70C645DC3}"/>
              </a:ext>
            </a:extLst>
          </p:cNvPr>
          <p:cNvSpPr/>
          <p:nvPr/>
        </p:nvSpPr>
        <p:spPr>
          <a:xfrm>
            <a:off x="2659156" y="3500873"/>
            <a:ext cx="6881083" cy="4829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Graph Transformer</a:t>
            </a:r>
            <a:endParaRPr kumimoji="1" lang="ja-JP" altLang="en-US" sz="2400" b="1" dirty="0"/>
          </a:p>
        </p:txBody>
      </p:sp>
      <p:sp>
        <p:nvSpPr>
          <p:cNvPr id="24" name="正方形/長方形 23">
            <a:extLst>
              <a:ext uri="{FF2B5EF4-FFF2-40B4-BE49-F238E27FC236}">
                <a16:creationId xmlns:a16="http://schemas.microsoft.com/office/drawing/2014/main" id="{8FCB2CD5-2617-82CC-FFAA-FCC9E59B1152}"/>
              </a:ext>
            </a:extLst>
          </p:cNvPr>
          <p:cNvSpPr/>
          <p:nvPr/>
        </p:nvSpPr>
        <p:spPr>
          <a:xfrm>
            <a:off x="9244198" y="3205955"/>
            <a:ext cx="502710" cy="7790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331B0486-B81A-F2F4-0A81-F3F7C069671E}"/>
                  </a:ext>
                </a:extLst>
              </p:cNvPr>
              <p:cNvSpPr txBox="1"/>
              <p:nvPr/>
            </p:nvSpPr>
            <p:spPr>
              <a:xfrm>
                <a:off x="311074" y="5206767"/>
                <a:ext cx="116005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1" i="1" smtClean="0">
                          <a:latin typeface="Latin Modern Math" panose="02000503000000000000" pitchFamily="50" charset="0"/>
                          <a:ea typeface="Latin Modern Math" panose="02000503000000000000" pitchFamily="50" charset="0"/>
                        </a:rPr>
                        <m:t>𝑷</m:t>
                      </m:r>
                      <m:r>
                        <a:rPr kumimoji="1" lang="en-US" altLang="ja-JP" sz="4000" b="0" i="1" smtClean="0">
                          <a:latin typeface="Latin Modern Math" panose="02000503000000000000" pitchFamily="50" charset="0"/>
                          <a:ea typeface="Latin Modern Math" panose="02000503000000000000" pitchFamily="50" charset="0"/>
                        </a:rPr>
                        <m:t>=</m:t>
                      </m:r>
                    </m:oMath>
                  </m:oMathPara>
                </a14:m>
                <a:endParaRPr kumimoji="1" lang="en-US" altLang="ja-JP" sz="4000" i="1" dirty="0">
                  <a:latin typeface="Latin Modern Math" panose="02000503000000000000" pitchFamily="50" charset="0"/>
                  <a:ea typeface="Latin Modern Math" panose="02000503000000000000" pitchFamily="50" charset="0"/>
                </a:endParaRPr>
              </a:p>
            </p:txBody>
          </p:sp>
        </mc:Choice>
        <mc:Fallback xmlns="">
          <p:sp>
            <p:nvSpPr>
              <p:cNvPr id="25" name="テキスト ボックス 24">
                <a:extLst>
                  <a:ext uri="{FF2B5EF4-FFF2-40B4-BE49-F238E27FC236}">
                    <a16:creationId xmlns:a16="http://schemas.microsoft.com/office/drawing/2014/main" id="{331B0486-B81A-F2F4-0A81-F3F7C069671E}"/>
                  </a:ext>
                </a:extLst>
              </p:cNvPr>
              <p:cNvSpPr txBox="1">
                <a:spLocks noRot="1" noChangeAspect="1" noMove="1" noResize="1" noEditPoints="1" noAdjustHandles="1" noChangeArrowheads="1" noChangeShapeType="1" noTextEdit="1"/>
              </p:cNvSpPr>
              <p:nvPr/>
            </p:nvSpPr>
            <p:spPr>
              <a:xfrm>
                <a:off x="311074" y="5206767"/>
                <a:ext cx="1160050" cy="615553"/>
              </a:xfrm>
              <a:prstGeom prst="rect">
                <a:avLst/>
              </a:prstGeom>
              <a:blipFill>
                <a:blip r:embed="rId8"/>
                <a:stretch>
                  <a:fillRect/>
                </a:stretch>
              </a:blipFill>
            </p:spPr>
            <p:txBody>
              <a:bodyPr/>
              <a:lstStyle/>
              <a:p>
                <a:r>
                  <a:rPr lang="ja-JP" altLang="en-US">
                    <a:noFill/>
                  </a:rPr>
                  <a:t> </a:t>
                </a:r>
              </a:p>
            </p:txBody>
          </p:sp>
        </mc:Fallback>
      </mc:AlternateContent>
      <p:sp>
        <p:nvSpPr>
          <p:cNvPr id="29" name="テキスト ボックス 28">
            <a:extLst>
              <a:ext uri="{FF2B5EF4-FFF2-40B4-BE49-F238E27FC236}">
                <a16:creationId xmlns:a16="http://schemas.microsoft.com/office/drawing/2014/main" id="{98858253-B278-F4BB-C60D-37E90CA5C7D0}"/>
              </a:ext>
            </a:extLst>
          </p:cNvPr>
          <p:cNvSpPr txBox="1"/>
          <p:nvPr/>
        </p:nvSpPr>
        <p:spPr>
          <a:xfrm>
            <a:off x="7405018" y="6380889"/>
            <a:ext cx="4404726" cy="461665"/>
          </a:xfrm>
          <a:prstGeom prst="rect">
            <a:avLst/>
          </a:prstGeom>
          <a:noFill/>
        </p:spPr>
        <p:txBody>
          <a:bodyPr wrap="square">
            <a:spAutoFit/>
          </a:bodyPr>
          <a:lstStyle/>
          <a:p>
            <a:pPr algn="ctr"/>
            <a:r>
              <a:rPr kumimoji="1" lang="en-US" altLang="ja-JP" sz="2400" b="1" dirty="0"/>
              <a:t>Visualized Attention</a:t>
            </a:r>
          </a:p>
        </p:txBody>
      </p:sp>
      <p:sp>
        <p:nvSpPr>
          <p:cNvPr id="32" name="テキスト ボックス 31">
            <a:extLst>
              <a:ext uri="{FF2B5EF4-FFF2-40B4-BE49-F238E27FC236}">
                <a16:creationId xmlns:a16="http://schemas.microsoft.com/office/drawing/2014/main" id="{90726C0B-A839-47CA-0BCA-B38CAAAED9BC}"/>
              </a:ext>
            </a:extLst>
          </p:cNvPr>
          <p:cNvSpPr txBox="1"/>
          <p:nvPr/>
        </p:nvSpPr>
        <p:spPr>
          <a:xfrm>
            <a:off x="7337876" y="2744290"/>
            <a:ext cx="4404726" cy="461665"/>
          </a:xfrm>
          <a:prstGeom prst="rect">
            <a:avLst/>
          </a:prstGeom>
          <a:noFill/>
        </p:spPr>
        <p:txBody>
          <a:bodyPr wrap="square">
            <a:spAutoFit/>
          </a:bodyPr>
          <a:lstStyle/>
          <a:p>
            <a:pPr algn="ctr"/>
            <a:r>
              <a:rPr kumimoji="1" lang="en-US" altLang="ja-JP" sz="2400" b="1" dirty="0"/>
              <a:t>Graph</a:t>
            </a:r>
          </a:p>
        </p:txBody>
      </p:sp>
      <p:sp>
        <p:nvSpPr>
          <p:cNvPr id="37" name="正方形/長方形 36">
            <a:extLst>
              <a:ext uri="{FF2B5EF4-FFF2-40B4-BE49-F238E27FC236}">
                <a16:creationId xmlns:a16="http://schemas.microsoft.com/office/drawing/2014/main" id="{FAAF05AD-3DC3-6CA9-835D-65401797DF49}"/>
              </a:ext>
            </a:extLst>
          </p:cNvPr>
          <p:cNvSpPr/>
          <p:nvPr/>
        </p:nvSpPr>
        <p:spPr>
          <a:xfrm>
            <a:off x="5071294" y="3983841"/>
            <a:ext cx="502710" cy="1615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矢印: 右 40">
            <a:extLst>
              <a:ext uri="{FF2B5EF4-FFF2-40B4-BE49-F238E27FC236}">
                <a16:creationId xmlns:a16="http://schemas.microsoft.com/office/drawing/2014/main" id="{68F1DD24-7D9C-8A72-037F-C51B2E93E02B}"/>
              </a:ext>
            </a:extLst>
          </p:cNvPr>
          <p:cNvSpPr/>
          <p:nvPr/>
        </p:nvSpPr>
        <p:spPr>
          <a:xfrm>
            <a:off x="5071294" y="4944839"/>
            <a:ext cx="2159065" cy="8774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Analysis</a:t>
            </a:r>
            <a:endParaRPr kumimoji="1" lang="ja-JP" altLang="en-US" sz="2400" b="1" dirty="0"/>
          </a:p>
        </p:txBody>
      </p:sp>
      <p:sp>
        <p:nvSpPr>
          <p:cNvPr id="42" name="テキスト ボックス 41">
            <a:extLst>
              <a:ext uri="{FF2B5EF4-FFF2-40B4-BE49-F238E27FC236}">
                <a16:creationId xmlns:a16="http://schemas.microsoft.com/office/drawing/2014/main" id="{82151B5D-9A3F-6B0E-E942-02D197475271}"/>
              </a:ext>
            </a:extLst>
          </p:cNvPr>
          <p:cNvSpPr txBox="1"/>
          <p:nvPr/>
        </p:nvSpPr>
        <p:spPr>
          <a:xfrm>
            <a:off x="130080" y="2642688"/>
            <a:ext cx="5058151" cy="461665"/>
          </a:xfrm>
          <a:prstGeom prst="rect">
            <a:avLst/>
          </a:prstGeom>
          <a:noFill/>
        </p:spPr>
        <p:txBody>
          <a:bodyPr wrap="square">
            <a:spAutoFit/>
          </a:bodyPr>
          <a:lstStyle/>
          <a:p>
            <a:pPr algn="ctr"/>
            <a:r>
              <a:rPr kumimoji="1" lang="en-US" altLang="ja-JP" sz="2400" b="1" dirty="0"/>
              <a:t>Diagrams &amp; Damage records</a:t>
            </a:r>
          </a:p>
        </p:txBody>
      </p:sp>
      <p:sp>
        <p:nvSpPr>
          <p:cNvPr id="19" name="矢印: 右 18">
            <a:extLst>
              <a:ext uri="{FF2B5EF4-FFF2-40B4-BE49-F238E27FC236}">
                <a16:creationId xmlns:a16="http://schemas.microsoft.com/office/drawing/2014/main" id="{A71DEBB0-C5E0-DF80-A717-CBA9B3368616}"/>
              </a:ext>
            </a:extLst>
          </p:cNvPr>
          <p:cNvSpPr/>
          <p:nvPr/>
        </p:nvSpPr>
        <p:spPr>
          <a:xfrm>
            <a:off x="4782566" y="1553249"/>
            <a:ext cx="2622452" cy="8774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OCR &amp; GPT-4</a:t>
            </a:r>
            <a:endParaRPr kumimoji="1" lang="ja-JP" altLang="en-US" sz="2400" b="1" dirty="0"/>
          </a:p>
        </p:txBody>
      </p:sp>
    </p:spTree>
    <p:extLst>
      <p:ext uri="{BB962C8B-B14F-4D97-AF65-F5344CB8AC3E}">
        <p14:creationId xmlns:p14="http://schemas.microsoft.com/office/powerpoint/2010/main" val="291151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14185F5-6D53-5A0F-4177-E83A0BBFA4F9}"/>
              </a:ext>
            </a:extLst>
          </p:cNvPr>
          <p:cNvSpPr>
            <a:spLocks noGrp="1"/>
          </p:cNvSpPr>
          <p:nvPr>
            <p:ph idx="1"/>
          </p:nvPr>
        </p:nvSpPr>
        <p:spPr>
          <a:xfrm>
            <a:off x="525649" y="3701268"/>
            <a:ext cx="11237591" cy="2927411"/>
          </a:xfrm>
        </p:spPr>
        <p:txBody>
          <a:bodyPr>
            <a:normAutofit/>
          </a:bodyPr>
          <a:lstStyle/>
          <a:p>
            <a:r>
              <a:rPr kumimoji="1" lang="en-US" altLang="ja-JP" dirty="0"/>
              <a:t>Percentage Prediction Method</a:t>
            </a:r>
          </a:p>
          <a:p>
            <a:pPr marL="0" indent="0">
              <a:buNone/>
            </a:pPr>
            <a:endParaRPr kumimoji="1" lang="en-US" altLang="ja-JP" sz="500" dirty="0"/>
          </a:p>
          <a:p>
            <a:r>
              <a:rPr lang="en-US" altLang="ja-JP" dirty="0"/>
              <a:t>Graph Neural Network</a:t>
            </a:r>
          </a:p>
          <a:p>
            <a:pPr lvl="1"/>
            <a:r>
              <a:rPr lang="en-US" altLang="ja-JP" dirty="0"/>
              <a:t>Graph Attention Networks (GAT) </a:t>
            </a:r>
            <a:r>
              <a:rPr lang="en-US" altLang="ja-JP" sz="1400" dirty="0" err="1"/>
              <a:t>Veličković</a:t>
            </a:r>
            <a:r>
              <a:rPr lang="en-US" altLang="ja-JP" sz="1400" dirty="0"/>
              <a:t> et al. (2017)</a:t>
            </a:r>
          </a:p>
          <a:p>
            <a:pPr lvl="1"/>
            <a:endParaRPr lang="en-US" altLang="ja-JP" sz="1400" dirty="0"/>
          </a:p>
          <a:p>
            <a:r>
              <a:rPr kumimoji="1" lang="en-US" altLang="ja-JP" dirty="0"/>
              <a:t>Transformer</a:t>
            </a:r>
          </a:p>
          <a:p>
            <a:pPr lvl="1"/>
            <a:r>
              <a:rPr lang="en-US" altLang="ja-JP" dirty="0"/>
              <a:t>Without Positional Encoding</a:t>
            </a:r>
          </a:p>
          <a:p>
            <a:pPr lvl="1"/>
            <a:r>
              <a:rPr kumimoji="1" lang="en-US" altLang="ja-JP" dirty="0"/>
              <a:t>Graph Transformer</a:t>
            </a:r>
          </a:p>
        </p:txBody>
      </p:sp>
      <p:sp>
        <p:nvSpPr>
          <p:cNvPr id="3" name="スライド番号プレースホルダー 2">
            <a:extLst>
              <a:ext uri="{FF2B5EF4-FFF2-40B4-BE49-F238E27FC236}">
                <a16:creationId xmlns:a16="http://schemas.microsoft.com/office/drawing/2014/main" id="{8DC524D6-E2E3-0150-66AE-A2E61E2EC96F}"/>
              </a:ext>
            </a:extLst>
          </p:cNvPr>
          <p:cNvSpPr>
            <a:spLocks noGrp="1"/>
          </p:cNvSpPr>
          <p:nvPr>
            <p:ph type="sldNum" sz="quarter" idx="12"/>
          </p:nvPr>
        </p:nvSpPr>
        <p:spPr/>
        <p:txBody>
          <a:bodyPr/>
          <a:lstStyle/>
          <a:p>
            <a:fld id="{387E2AF4-6C87-4453-AFAD-5F114923A03B}" type="slidenum">
              <a:rPr kumimoji="1" lang="ja-JP" altLang="en-US" smtClean="0"/>
              <a:pPr/>
              <a:t>6</a:t>
            </a:fld>
            <a:endParaRPr kumimoji="1" lang="ja-JP" altLang="en-US" dirty="0"/>
          </a:p>
        </p:txBody>
      </p:sp>
      <p:sp>
        <p:nvSpPr>
          <p:cNvPr id="4" name="タイトル 3">
            <a:extLst>
              <a:ext uri="{FF2B5EF4-FFF2-40B4-BE49-F238E27FC236}">
                <a16:creationId xmlns:a16="http://schemas.microsoft.com/office/drawing/2014/main" id="{D84D9BBD-C3D0-3FAE-2DE3-9475E092C20E}"/>
              </a:ext>
            </a:extLst>
          </p:cNvPr>
          <p:cNvSpPr>
            <a:spLocks noGrp="1"/>
          </p:cNvSpPr>
          <p:nvPr>
            <p:ph type="title"/>
          </p:nvPr>
        </p:nvSpPr>
        <p:spPr/>
        <p:txBody>
          <a:bodyPr/>
          <a:lstStyle/>
          <a:p>
            <a:r>
              <a:rPr kumimoji="1" lang="en-US" altLang="ja-JP" b="1" dirty="0"/>
              <a:t>Models to predict Markov transition matrix</a:t>
            </a:r>
            <a:endParaRPr kumimoji="1" lang="ja-JP" altLang="en-US" b="1" dirty="0"/>
          </a:p>
        </p:txBody>
      </p:sp>
      <p:sp>
        <p:nvSpPr>
          <p:cNvPr id="5" name="正方形/長方形 4">
            <a:extLst>
              <a:ext uri="{FF2B5EF4-FFF2-40B4-BE49-F238E27FC236}">
                <a16:creationId xmlns:a16="http://schemas.microsoft.com/office/drawing/2014/main" id="{FD7F617D-2F98-6446-E038-31A51D815C2C}"/>
              </a:ext>
            </a:extLst>
          </p:cNvPr>
          <p:cNvSpPr/>
          <p:nvPr/>
        </p:nvSpPr>
        <p:spPr>
          <a:xfrm>
            <a:off x="323319" y="1069518"/>
            <a:ext cx="4734203" cy="53116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2876E03-BB33-75F6-773F-C75D4BEFF80A}"/>
              </a:ext>
            </a:extLst>
          </p:cNvPr>
          <p:cNvSpPr txBox="1"/>
          <p:nvPr/>
        </p:nvSpPr>
        <p:spPr>
          <a:xfrm>
            <a:off x="474635" y="1101744"/>
            <a:ext cx="4266468" cy="461665"/>
          </a:xfrm>
          <a:prstGeom prst="rect">
            <a:avLst/>
          </a:prstGeom>
          <a:noFill/>
        </p:spPr>
        <p:txBody>
          <a:bodyPr wrap="square">
            <a:spAutoFit/>
          </a:bodyPr>
          <a:lstStyle/>
          <a:p>
            <a:r>
              <a:rPr kumimoji="1" lang="en-US" altLang="ja-JP" sz="2400" b="1" dirty="0"/>
              <a:t>Markov transition matrix</a:t>
            </a:r>
          </a:p>
        </p:txBody>
      </p:sp>
      <p:pic>
        <p:nvPicPr>
          <p:cNvPr id="8" name="図 7">
            <a:extLst>
              <a:ext uri="{FF2B5EF4-FFF2-40B4-BE49-F238E27FC236}">
                <a16:creationId xmlns:a16="http://schemas.microsoft.com/office/drawing/2014/main" id="{8EA05291-097A-BF4E-9CA5-AC81F8BE4557}"/>
              </a:ext>
            </a:extLst>
          </p:cNvPr>
          <p:cNvPicPr>
            <a:picLocks noChangeAspect="1"/>
          </p:cNvPicPr>
          <p:nvPr/>
        </p:nvPicPr>
        <p:blipFill>
          <a:blip r:embed="rId3"/>
          <a:stretch>
            <a:fillRect/>
          </a:stretch>
        </p:blipFill>
        <p:spPr>
          <a:xfrm>
            <a:off x="8845354" y="3501136"/>
            <a:ext cx="1612505" cy="870386"/>
          </a:xfrm>
          <a:prstGeom prst="rect">
            <a:avLst/>
          </a:prstGeom>
        </p:spPr>
      </p:pic>
      <p:sp>
        <p:nvSpPr>
          <p:cNvPr id="9" name="テキスト ボックス 8">
            <a:extLst>
              <a:ext uri="{FF2B5EF4-FFF2-40B4-BE49-F238E27FC236}">
                <a16:creationId xmlns:a16="http://schemas.microsoft.com/office/drawing/2014/main" id="{09FE3CC4-0798-FDA8-9B8F-2FE58AF42980}"/>
              </a:ext>
            </a:extLst>
          </p:cNvPr>
          <p:cNvSpPr txBox="1"/>
          <p:nvPr/>
        </p:nvSpPr>
        <p:spPr>
          <a:xfrm>
            <a:off x="5893592" y="3696231"/>
            <a:ext cx="3379881" cy="400110"/>
          </a:xfrm>
          <a:prstGeom prst="rect">
            <a:avLst/>
          </a:prstGeom>
          <a:noFill/>
        </p:spPr>
        <p:txBody>
          <a:bodyPr wrap="square">
            <a:spAutoFit/>
          </a:bodyPr>
          <a:lstStyle/>
          <a:p>
            <a:r>
              <a:rPr lang="en-US" altLang="ja-JP" sz="2000" dirty="0"/>
              <a:t>Damage level: a </a:t>
            </a:r>
            <a:r>
              <a:rPr lang="ja-JP" altLang="en-US" sz="2000" dirty="0"/>
              <a:t>→ </a:t>
            </a:r>
            <a:r>
              <a:rPr lang="en-US" altLang="ja-JP" sz="2000" dirty="0"/>
              <a:t>b</a:t>
            </a:r>
          </a:p>
        </p:txBody>
      </p:sp>
      <p:pic>
        <p:nvPicPr>
          <p:cNvPr id="11" name="図 10">
            <a:extLst>
              <a:ext uri="{FF2B5EF4-FFF2-40B4-BE49-F238E27FC236}">
                <a16:creationId xmlns:a16="http://schemas.microsoft.com/office/drawing/2014/main" id="{59B646D4-3F5B-1E7E-77F5-B4D603942C90}"/>
              </a:ext>
            </a:extLst>
          </p:cNvPr>
          <p:cNvPicPr>
            <a:picLocks noChangeAspect="1"/>
          </p:cNvPicPr>
          <p:nvPr/>
        </p:nvPicPr>
        <p:blipFill>
          <a:blip r:embed="rId4"/>
          <a:stretch>
            <a:fillRect/>
          </a:stretch>
        </p:blipFill>
        <p:spPr>
          <a:xfrm>
            <a:off x="8116510" y="1463715"/>
            <a:ext cx="3819339" cy="1893150"/>
          </a:xfrm>
          <a:prstGeom prst="rect">
            <a:avLst/>
          </a:prstGeom>
        </p:spPr>
      </p:pic>
      <p:sp>
        <p:nvSpPr>
          <p:cNvPr id="12" name="テキスト ボックス 11">
            <a:extLst>
              <a:ext uri="{FF2B5EF4-FFF2-40B4-BE49-F238E27FC236}">
                <a16:creationId xmlns:a16="http://schemas.microsoft.com/office/drawing/2014/main" id="{35F45ABF-0E49-32E0-5C03-893C03BC06EC}"/>
              </a:ext>
            </a:extLst>
          </p:cNvPr>
          <p:cNvSpPr txBox="1"/>
          <p:nvPr/>
        </p:nvSpPr>
        <p:spPr>
          <a:xfrm>
            <a:off x="573424" y="1649354"/>
            <a:ext cx="9078183" cy="430887"/>
          </a:xfrm>
          <a:prstGeom prst="rect">
            <a:avLst/>
          </a:prstGeom>
          <a:noFill/>
        </p:spPr>
        <p:txBody>
          <a:bodyPr wrap="square">
            <a:spAutoFit/>
          </a:bodyPr>
          <a:lstStyle/>
          <a:p>
            <a:r>
              <a:rPr kumimoji="1" lang="en-US" altLang="ja-JP" sz="2200" dirty="0"/>
              <a:t>shows the transition probability from now to 5years later</a:t>
            </a:r>
          </a:p>
        </p:txBody>
      </p:sp>
      <p:sp>
        <p:nvSpPr>
          <p:cNvPr id="13" name="正方形/長方形 12">
            <a:extLst>
              <a:ext uri="{FF2B5EF4-FFF2-40B4-BE49-F238E27FC236}">
                <a16:creationId xmlns:a16="http://schemas.microsoft.com/office/drawing/2014/main" id="{282F5950-C76D-5877-FF8B-1FA5326F437C}"/>
              </a:ext>
            </a:extLst>
          </p:cNvPr>
          <p:cNvSpPr/>
          <p:nvPr/>
        </p:nvSpPr>
        <p:spPr>
          <a:xfrm>
            <a:off x="323319" y="2947229"/>
            <a:ext cx="5664787" cy="53116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1E2DC0A-8CC3-0EFD-7BC2-DCC047C1137C}"/>
              </a:ext>
            </a:extLst>
          </p:cNvPr>
          <p:cNvSpPr txBox="1"/>
          <p:nvPr/>
        </p:nvSpPr>
        <p:spPr>
          <a:xfrm>
            <a:off x="474634" y="2979455"/>
            <a:ext cx="5311171" cy="461665"/>
          </a:xfrm>
          <a:prstGeom prst="rect">
            <a:avLst/>
          </a:prstGeom>
          <a:noFill/>
        </p:spPr>
        <p:txBody>
          <a:bodyPr wrap="square">
            <a:spAutoFit/>
          </a:bodyPr>
          <a:lstStyle/>
          <a:p>
            <a:r>
              <a:rPr kumimoji="1" lang="en-US" altLang="ja-JP" sz="2400" b="1" dirty="0"/>
              <a:t>Models to calculate the matrix</a:t>
            </a:r>
          </a:p>
        </p:txBody>
      </p:sp>
      <p:pic>
        <p:nvPicPr>
          <p:cNvPr id="17" name="図 16">
            <a:extLst>
              <a:ext uri="{FF2B5EF4-FFF2-40B4-BE49-F238E27FC236}">
                <a16:creationId xmlns:a16="http://schemas.microsoft.com/office/drawing/2014/main" id="{F5615083-2797-431B-E298-29D907044799}"/>
              </a:ext>
            </a:extLst>
          </p:cNvPr>
          <p:cNvPicPr>
            <a:picLocks noChangeAspect="1"/>
          </p:cNvPicPr>
          <p:nvPr/>
        </p:nvPicPr>
        <p:blipFill>
          <a:blip r:embed="rId5"/>
          <a:stretch>
            <a:fillRect/>
          </a:stretch>
        </p:blipFill>
        <p:spPr>
          <a:xfrm>
            <a:off x="7703445" y="4191879"/>
            <a:ext cx="2271403" cy="1561952"/>
          </a:xfrm>
          <a:prstGeom prst="rect">
            <a:avLst/>
          </a:prstGeom>
        </p:spPr>
      </p:pic>
    </p:spTree>
    <p:extLst>
      <p:ext uri="{BB962C8B-B14F-4D97-AF65-F5344CB8AC3E}">
        <p14:creationId xmlns:p14="http://schemas.microsoft.com/office/powerpoint/2010/main" val="104223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03246BC-757B-453E-E33A-7F58221B65EB}"/>
              </a:ext>
            </a:extLst>
          </p:cNvPr>
          <p:cNvSpPr>
            <a:spLocks noGrp="1"/>
          </p:cNvSpPr>
          <p:nvPr>
            <p:ph type="sldNum" sz="quarter" idx="12"/>
          </p:nvPr>
        </p:nvSpPr>
        <p:spPr/>
        <p:txBody>
          <a:bodyPr/>
          <a:lstStyle/>
          <a:p>
            <a:fld id="{387E2AF4-6C87-4453-AFAD-5F114923A03B}" type="slidenum">
              <a:rPr kumimoji="1" lang="ja-JP" altLang="en-US" smtClean="0"/>
              <a:pPr/>
              <a:t>7</a:t>
            </a:fld>
            <a:endParaRPr kumimoji="1" lang="ja-JP" altLang="en-US" dirty="0"/>
          </a:p>
        </p:txBody>
      </p:sp>
      <p:sp>
        <p:nvSpPr>
          <p:cNvPr id="4" name="タイトル 3">
            <a:extLst>
              <a:ext uri="{FF2B5EF4-FFF2-40B4-BE49-F238E27FC236}">
                <a16:creationId xmlns:a16="http://schemas.microsoft.com/office/drawing/2014/main" id="{43CFC399-DBC7-2E97-5ECD-E17137C88100}"/>
              </a:ext>
            </a:extLst>
          </p:cNvPr>
          <p:cNvSpPr>
            <a:spLocks noGrp="1"/>
          </p:cNvSpPr>
          <p:nvPr>
            <p:ph type="title"/>
          </p:nvPr>
        </p:nvSpPr>
        <p:spPr/>
        <p:txBody>
          <a:bodyPr>
            <a:normAutofit/>
          </a:bodyPr>
          <a:lstStyle/>
          <a:p>
            <a:r>
              <a:rPr lang="en-US" altLang="ja-JP" b="1" dirty="0"/>
              <a:t>Graph Transformer</a:t>
            </a:r>
            <a:endParaRPr kumimoji="1" lang="ja-JP" altLang="en-US" b="1" dirty="0"/>
          </a:p>
        </p:txBody>
      </p:sp>
      <p:pic>
        <p:nvPicPr>
          <p:cNvPr id="6" name="図 5">
            <a:extLst>
              <a:ext uri="{FF2B5EF4-FFF2-40B4-BE49-F238E27FC236}">
                <a16:creationId xmlns:a16="http://schemas.microsoft.com/office/drawing/2014/main" id="{C8675EE7-670B-5A19-62E0-C30E29828A1D}"/>
              </a:ext>
            </a:extLst>
          </p:cNvPr>
          <p:cNvPicPr>
            <a:picLocks noChangeAspect="1"/>
          </p:cNvPicPr>
          <p:nvPr/>
        </p:nvPicPr>
        <p:blipFill>
          <a:blip r:embed="rId3"/>
          <a:stretch>
            <a:fillRect/>
          </a:stretch>
        </p:blipFill>
        <p:spPr>
          <a:xfrm>
            <a:off x="5010641" y="1515151"/>
            <a:ext cx="6631247" cy="4538374"/>
          </a:xfrm>
          <a:prstGeom prst="rect">
            <a:avLst/>
          </a:prstGeom>
        </p:spPr>
      </p:pic>
      <p:sp>
        <p:nvSpPr>
          <p:cNvPr id="8" name="正方形/長方形 7">
            <a:extLst>
              <a:ext uri="{FF2B5EF4-FFF2-40B4-BE49-F238E27FC236}">
                <a16:creationId xmlns:a16="http://schemas.microsoft.com/office/drawing/2014/main" id="{C3858EE4-D2BC-AA3E-D31E-B6B97757D5C6}"/>
              </a:ext>
            </a:extLst>
          </p:cNvPr>
          <p:cNvSpPr/>
          <p:nvPr/>
        </p:nvSpPr>
        <p:spPr>
          <a:xfrm>
            <a:off x="4663498" y="1411782"/>
            <a:ext cx="3045417" cy="463848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9E64B5A-E29D-A0C9-AD14-A9414780934B}"/>
              </a:ext>
            </a:extLst>
          </p:cNvPr>
          <p:cNvSpPr txBox="1"/>
          <p:nvPr/>
        </p:nvSpPr>
        <p:spPr>
          <a:xfrm>
            <a:off x="5185492" y="1470262"/>
            <a:ext cx="2001427" cy="461665"/>
          </a:xfrm>
          <a:prstGeom prst="rect">
            <a:avLst/>
          </a:prstGeom>
          <a:noFill/>
        </p:spPr>
        <p:txBody>
          <a:bodyPr wrap="square">
            <a:spAutoFit/>
          </a:bodyPr>
          <a:lstStyle/>
          <a:p>
            <a:r>
              <a:rPr kumimoji="1" lang="en-US" altLang="ja-JP" sz="2400" dirty="0"/>
              <a:t>Transformer</a:t>
            </a:r>
          </a:p>
        </p:txBody>
      </p:sp>
      <p:sp>
        <p:nvSpPr>
          <p:cNvPr id="11" name="楕円 10">
            <a:extLst>
              <a:ext uri="{FF2B5EF4-FFF2-40B4-BE49-F238E27FC236}">
                <a16:creationId xmlns:a16="http://schemas.microsoft.com/office/drawing/2014/main" id="{83D17376-DD70-BD2C-ACFF-8E1A26B228AF}"/>
              </a:ext>
            </a:extLst>
          </p:cNvPr>
          <p:cNvSpPr/>
          <p:nvPr/>
        </p:nvSpPr>
        <p:spPr>
          <a:xfrm>
            <a:off x="7517124" y="1329170"/>
            <a:ext cx="2346057" cy="22523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41450A9A-F08B-4D12-8882-26E0E1982630}"/>
              </a:ext>
            </a:extLst>
          </p:cNvPr>
          <p:cNvSpPr/>
          <p:nvPr/>
        </p:nvSpPr>
        <p:spPr>
          <a:xfrm>
            <a:off x="609307" y="2416805"/>
            <a:ext cx="406870" cy="40011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C62641FB-4C2E-DAB0-0143-F08F7F5F7B99}"/>
              </a:ext>
            </a:extLst>
          </p:cNvPr>
          <p:cNvSpPr/>
          <p:nvPr/>
        </p:nvSpPr>
        <p:spPr>
          <a:xfrm>
            <a:off x="1179301" y="3062235"/>
            <a:ext cx="406870" cy="40011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AA90A1D-9EF9-E5CF-4CB0-012265E34AC9}"/>
              </a:ext>
            </a:extLst>
          </p:cNvPr>
          <p:cNvSpPr/>
          <p:nvPr/>
        </p:nvSpPr>
        <p:spPr>
          <a:xfrm>
            <a:off x="1658756" y="2394356"/>
            <a:ext cx="406870" cy="400110"/>
          </a:xfrm>
          <a:prstGeom prst="ellipse">
            <a:avLst/>
          </a:prstGeom>
          <a:solidFill>
            <a:schemeClr val="accent2">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F932A9F-35E1-FA53-54DA-EDDB28311F0C}"/>
              </a:ext>
            </a:extLst>
          </p:cNvPr>
          <p:cNvSpPr/>
          <p:nvPr/>
        </p:nvSpPr>
        <p:spPr>
          <a:xfrm>
            <a:off x="2310959" y="2935404"/>
            <a:ext cx="406870" cy="40011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コネクタ 11">
            <a:extLst>
              <a:ext uri="{FF2B5EF4-FFF2-40B4-BE49-F238E27FC236}">
                <a16:creationId xmlns:a16="http://schemas.microsoft.com/office/drawing/2014/main" id="{5E38B00E-66D6-BF41-12E1-25B068C264B0}"/>
              </a:ext>
            </a:extLst>
          </p:cNvPr>
          <p:cNvCxnSpPr>
            <a:cxnSpLocks/>
            <a:stCxn id="2" idx="5"/>
            <a:endCxn id="5" idx="1"/>
          </p:cNvCxnSpPr>
          <p:nvPr/>
        </p:nvCxnSpPr>
        <p:spPr>
          <a:xfrm>
            <a:off x="956592" y="2758320"/>
            <a:ext cx="282294" cy="36251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6C7AA5E8-2F2A-6661-1DC9-086466B66E2E}"/>
              </a:ext>
            </a:extLst>
          </p:cNvPr>
          <p:cNvCxnSpPr>
            <a:cxnSpLocks/>
            <a:stCxn id="7" idx="3"/>
            <a:endCxn id="5" idx="7"/>
          </p:cNvCxnSpPr>
          <p:nvPr/>
        </p:nvCxnSpPr>
        <p:spPr>
          <a:xfrm flipH="1">
            <a:off x="1526586" y="2735871"/>
            <a:ext cx="191755" cy="384959"/>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D66A616F-3D84-5A51-D602-A25B78B3091B}"/>
              </a:ext>
            </a:extLst>
          </p:cNvPr>
          <p:cNvCxnSpPr>
            <a:cxnSpLocks/>
            <a:stCxn id="7" idx="5"/>
            <a:endCxn id="10" idx="1"/>
          </p:cNvCxnSpPr>
          <p:nvPr/>
        </p:nvCxnSpPr>
        <p:spPr>
          <a:xfrm>
            <a:off x="2006041" y="2735871"/>
            <a:ext cx="364503" cy="258128"/>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522E79AF-B776-508F-C841-6ADBBE4ECE65}"/>
              </a:ext>
            </a:extLst>
          </p:cNvPr>
          <p:cNvCxnSpPr>
            <a:cxnSpLocks/>
            <a:stCxn id="5" idx="6"/>
            <a:endCxn id="10" idx="2"/>
          </p:cNvCxnSpPr>
          <p:nvPr/>
        </p:nvCxnSpPr>
        <p:spPr>
          <a:xfrm flipV="1">
            <a:off x="1586171" y="3135459"/>
            <a:ext cx="724788" cy="126831"/>
          </a:xfrm>
          <a:prstGeom prst="line">
            <a:avLst/>
          </a:prstGeom>
          <a:ln w="12700"/>
        </p:spPr>
        <p:style>
          <a:lnRef idx="1">
            <a:schemeClr val="dk1"/>
          </a:lnRef>
          <a:fillRef idx="0">
            <a:schemeClr val="dk1"/>
          </a:fillRef>
          <a:effectRef idx="0">
            <a:schemeClr val="dk1"/>
          </a:effectRef>
          <a:fontRef idx="minor">
            <a:schemeClr val="tx1"/>
          </a:fontRef>
        </p:style>
      </p:cxnSp>
      <p:sp>
        <p:nvSpPr>
          <p:cNvPr id="17" name="楕円 16">
            <a:extLst>
              <a:ext uri="{FF2B5EF4-FFF2-40B4-BE49-F238E27FC236}">
                <a16:creationId xmlns:a16="http://schemas.microsoft.com/office/drawing/2014/main" id="{B7958F8D-6FB5-4CA1-5C19-C953277E83F8}"/>
              </a:ext>
            </a:extLst>
          </p:cNvPr>
          <p:cNvSpPr/>
          <p:nvPr/>
        </p:nvSpPr>
        <p:spPr>
          <a:xfrm>
            <a:off x="3018586" y="3186704"/>
            <a:ext cx="406870" cy="400110"/>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864ED67F-0317-384D-E57B-16CA675C5B7F}"/>
              </a:ext>
            </a:extLst>
          </p:cNvPr>
          <p:cNvCxnSpPr>
            <a:cxnSpLocks/>
            <a:stCxn id="10" idx="5"/>
            <a:endCxn id="17" idx="2"/>
          </p:cNvCxnSpPr>
          <p:nvPr/>
        </p:nvCxnSpPr>
        <p:spPr>
          <a:xfrm>
            <a:off x="2658244" y="3276919"/>
            <a:ext cx="360342" cy="109840"/>
          </a:xfrm>
          <a:prstGeom prst="line">
            <a:avLst/>
          </a:prstGeom>
          <a:ln w="12700"/>
        </p:spPr>
        <p:style>
          <a:lnRef idx="1">
            <a:schemeClr val="dk1"/>
          </a:lnRef>
          <a:fillRef idx="0">
            <a:schemeClr val="dk1"/>
          </a:fillRef>
          <a:effectRef idx="0">
            <a:schemeClr val="dk1"/>
          </a:effectRef>
          <a:fontRef idx="minor">
            <a:schemeClr val="tx1"/>
          </a:fontRef>
        </p:style>
      </p:cxnSp>
      <p:sp>
        <p:nvSpPr>
          <p:cNvPr id="19" name="楕円 18">
            <a:extLst>
              <a:ext uri="{FF2B5EF4-FFF2-40B4-BE49-F238E27FC236}">
                <a16:creationId xmlns:a16="http://schemas.microsoft.com/office/drawing/2014/main" id="{14786031-A2A5-F5D7-60C7-EB01B28BE4F1}"/>
              </a:ext>
            </a:extLst>
          </p:cNvPr>
          <p:cNvSpPr/>
          <p:nvPr/>
        </p:nvSpPr>
        <p:spPr>
          <a:xfrm>
            <a:off x="3038703" y="2416805"/>
            <a:ext cx="406870" cy="40011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EC27F443-4063-C6B5-7837-83D29360D17F}"/>
              </a:ext>
            </a:extLst>
          </p:cNvPr>
          <p:cNvCxnSpPr>
            <a:cxnSpLocks/>
            <a:endCxn id="19" idx="3"/>
          </p:cNvCxnSpPr>
          <p:nvPr/>
        </p:nvCxnSpPr>
        <p:spPr>
          <a:xfrm flipV="1">
            <a:off x="2645544" y="2758320"/>
            <a:ext cx="452744" cy="235679"/>
          </a:xfrm>
          <a:prstGeom prst="line">
            <a:avLst/>
          </a:prstGeom>
          <a:ln w="12700"/>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1EAF5C98-FF14-D5A9-370D-9491C242A19E}"/>
              </a:ext>
            </a:extLst>
          </p:cNvPr>
          <p:cNvSpPr txBox="1"/>
          <p:nvPr/>
        </p:nvSpPr>
        <p:spPr>
          <a:xfrm>
            <a:off x="636741" y="2447337"/>
            <a:ext cx="316188" cy="400110"/>
          </a:xfrm>
          <a:prstGeom prst="rect">
            <a:avLst/>
          </a:prstGeom>
          <a:noFill/>
        </p:spPr>
        <p:txBody>
          <a:bodyPr wrap="square">
            <a:spAutoFit/>
          </a:bodyPr>
          <a:lstStyle/>
          <a:p>
            <a:r>
              <a:rPr lang="en-US" altLang="ja-JP" sz="2000" dirty="0"/>
              <a:t>2</a:t>
            </a:r>
          </a:p>
        </p:txBody>
      </p:sp>
      <p:sp>
        <p:nvSpPr>
          <p:cNvPr id="22" name="テキスト ボックス 21">
            <a:extLst>
              <a:ext uri="{FF2B5EF4-FFF2-40B4-BE49-F238E27FC236}">
                <a16:creationId xmlns:a16="http://schemas.microsoft.com/office/drawing/2014/main" id="{F6C00AE0-6D8A-E6FF-FE34-E3B88BA7CED8}"/>
              </a:ext>
            </a:extLst>
          </p:cNvPr>
          <p:cNvSpPr txBox="1"/>
          <p:nvPr/>
        </p:nvSpPr>
        <p:spPr>
          <a:xfrm>
            <a:off x="1221719" y="3086365"/>
            <a:ext cx="316188" cy="400110"/>
          </a:xfrm>
          <a:prstGeom prst="rect">
            <a:avLst/>
          </a:prstGeom>
          <a:noFill/>
        </p:spPr>
        <p:txBody>
          <a:bodyPr wrap="square">
            <a:spAutoFit/>
          </a:bodyPr>
          <a:lstStyle/>
          <a:p>
            <a:r>
              <a:rPr lang="en-US" altLang="ja-JP" sz="2000" dirty="0"/>
              <a:t>1</a:t>
            </a:r>
          </a:p>
        </p:txBody>
      </p:sp>
      <p:sp>
        <p:nvSpPr>
          <p:cNvPr id="23" name="テキスト ボックス 22">
            <a:extLst>
              <a:ext uri="{FF2B5EF4-FFF2-40B4-BE49-F238E27FC236}">
                <a16:creationId xmlns:a16="http://schemas.microsoft.com/office/drawing/2014/main" id="{645BC9E6-8900-DED0-CF85-075441FF9B6E}"/>
              </a:ext>
            </a:extLst>
          </p:cNvPr>
          <p:cNvSpPr txBox="1"/>
          <p:nvPr/>
        </p:nvSpPr>
        <p:spPr>
          <a:xfrm>
            <a:off x="1703077" y="2417902"/>
            <a:ext cx="316188" cy="400110"/>
          </a:xfrm>
          <a:prstGeom prst="rect">
            <a:avLst/>
          </a:prstGeom>
          <a:noFill/>
        </p:spPr>
        <p:txBody>
          <a:bodyPr wrap="square">
            <a:spAutoFit/>
          </a:bodyPr>
          <a:lstStyle/>
          <a:p>
            <a:r>
              <a:rPr lang="en-US" altLang="ja-JP" sz="2000" dirty="0"/>
              <a:t>0</a:t>
            </a:r>
          </a:p>
        </p:txBody>
      </p:sp>
      <p:sp>
        <p:nvSpPr>
          <p:cNvPr id="24" name="テキスト ボックス 23">
            <a:extLst>
              <a:ext uri="{FF2B5EF4-FFF2-40B4-BE49-F238E27FC236}">
                <a16:creationId xmlns:a16="http://schemas.microsoft.com/office/drawing/2014/main" id="{18663A01-81CA-348D-2DFB-CB311DC9ED1E}"/>
              </a:ext>
            </a:extLst>
          </p:cNvPr>
          <p:cNvSpPr txBox="1"/>
          <p:nvPr/>
        </p:nvSpPr>
        <p:spPr>
          <a:xfrm>
            <a:off x="2343285" y="2965151"/>
            <a:ext cx="337741" cy="400110"/>
          </a:xfrm>
          <a:prstGeom prst="rect">
            <a:avLst/>
          </a:prstGeom>
          <a:noFill/>
        </p:spPr>
        <p:txBody>
          <a:bodyPr wrap="square">
            <a:spAutoFit/>
          </a:bodyPr>
          <a:lstStyle/>
          <a:p>
            <a:r>
              <a:rPr lang="en-US" altLang="ja-JP" sz="2000" dirty="0"/>
              <a:t>1</a:t>
            </a:r>
          </a:p>
        </p:txBody>
      </p:sp>
      <p:sp>
        <p:nvSpPr>
          <p:cNvPr id="25" name="テキスト ボックス 24">
            <a:extLst>
              <a:ext uri="{FF2B5EF4-FFF2-40B4-BE49-F238E27FC236}">
                <a16:creationId xmlns:a16="http://schemas.microsoft.com/office/drawing/2014/main" id="{38F0C557-6B71-FB47-EDBC-9B2753CB93E1}"/>
              </a:ext>
            </a:extLst>
          </p:cNvPr>
          <p:cNvSpPr txBox="1"/>
          <p:nvPr/>
        </p:nvSpPr>
        <p:spPr>
          <a:xfrm>
            <a:off x="3071599" y="2445675"/>
            <a:ext cx="316188" cy="400110"/>
          </a:xfrm>
          <a:prstGeom prst="rect">
            <a:avLst/>
          </a:prstGeom>
          <a:noFill/>
        </p:spPr>
        <p:txBody>
          <a:bodyPr wrap="square">
            <a:spAutoFit/>
          </a:bodyPr>
          <a:lstStyle/>
          <a:p>
            <a:r>
              <a:rPr lang="en-US" altLang="ja-JP" sz="2000" dirty="0"/>
              <a:t>2</a:t>
            </a:r>
          </a:p>
        </p:txBody>
      </p:sp>
      <p:sp>
        <p:nvSpPr>
          <p:cNvPr id="26" name="テキスト ボックス 25">
            <a:extLst>
              <a:ext uri="{FF2B5EF4-FFF2-40B4-BE49-F238E27FC236}">
                <a16:creationId xmlns:a16="http://schemas.microsoft.com/office/drawing/2014/main" id="{5B641F73-0722-DF0A-CC34-5343E3F50691}"/>
              </a:ext>
            </a:extLst>
          </p:cNvPr>
          <p:cNvSpPr txBox="1"/>
          <p:nvPr/>
        </p:nvSpPr>
        <p:spPr>
          <a:xfrm>
            <a:off x="3050407" y="3220681"/>
            <a:ext cx="316188" cy="400110"/>
          </a:xfrm>
          <a:prstGeom prst="rect">
            <a:avLst/>
          </a:prstGeom>
          <a:noFill/>
        </p:spPr>
        <p:txBody>
          <a:bodyPr wrap="square">
            <a:spAutoFit/>
          </a:bodyPr>
          <a:lstStyle/>
          <a:p>
            <a:r>
              <a:rPr lang="en-US" altLang="ja-JP" sz="2000" dirty="0"/>
              <a:t>2</a:t>
            </a:r>
          </a:p>
        </p:txBody>
      </p:sp>
      <p:sp>
        <p:nvSpPr>
          <p:cNvPr id="27" name="テキスト ボックス 26">
            <a:extLst>
              <a:ext uri="{FF2B5EF4-FFF2-40B4-BE49-F238E27FC236}">
                <a16:creationId xmlns:a16="http://schemas.microsoft.com/office/drawing/2014/main" id="{E13AE792-7598-B6CC-D2E2-F647E2DBD392}"/>
              </a:ext>
            </a:extLst>
          </p:cNvPr>
          <p:cNvSpPr txBox="1"/>
          <p:nvPr/>
        </p:nvSpPr>
        <p:spPr>
          <a:xfrm>
            <a:off x="1179301" y="5228907"/>
            <a:ext cx="1563043" cy="369332"/>
          </a:xfrm>
          <a:prstGeom prst="rect">
            <a:avLst/>
          </a:prstGeom>
          <a:noFill/>
          <a:ln w="38100">
            <a:solidFill>
              <a:srgbClr val="FF0000"/>
            </a:solidFill>
          </a:ln>
        </p:spPr>
        <p:txBody>
          <a:bodyPr wrap="square">
            <a:spAutoFit/>
          </a:bodyPr>
          <a:lstStyle/>
          <a:p>
            <a:pPr algn="ctr"/>
            <a:r>
              <a:rPr kumimoji="1" lang="en-US" altLang="ja-JP" dirty="0"/>
              <a:t>Focal Node</a:t>
            </a:r>
          </a:p>
        </p:txBody>
      </p:sp>
      <p:sp>
        <p:nvSpPr>
          <p:cNvPr id="28" name="楕円 27">
            <a:extLst>
              <a:ext uri="{FF2B5EF4-FFF2-40B4-BE49-F238E27FC236}">
                <a16:creationId xmlns:a16="http://schemas.microsoft.com/office/drawing/2014/main" id="{2AA45A2A-3FED-AE52-7D8E-FE1B5C00661B}"/>
              </a:ext>
            </a:extLst>
          </p:cNvPr>
          <p:cNvSpPr/>
          <p:nvPr/>
        </p:nvSpPr>
        <p:spPr>
          <a:xfrm>
            <a:off x="636566" y="4041907"/>
            <a:ext cx="406870" cy="40011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90422BB9-B373-FA02-9062-2AA24A95FC74}"/>
              </a:ext>
            </a:extLst>
          </p:cNvPr>
          <p:cNvSpPr/>
          <p:nvPr/>
        </p:nvSpPr>
        <p:spPr>
          <a:xfrm>
            <a:off x="1206560" y="4687337"/>
            <a:ext cx="406870" cy="40011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54108A41-0775-F5EC-3816-9DA7C7460786}"/>
              </a:ext>
            </a:extLst>
          </p:cNvPr>
          <p:cNvSpPr/>
          <p:nvPr/>
        </p:nvSpPr>
        <p:spPr>
          <a:xfrm>
            <a:off x="1686015" y="4019458"/>
            <a:ext cx="406870" cy="400110"/>
          </a:xfrm>
          <a:prstGeom prst="ellipse">
            <a:avLst/>
          </a:prstGeom>
          <a:solidFill>
            <a:schemeClr val="bg1">
              <a:lumMod val="8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333701E7-E776-C000-2231-2A7CAE73B8F4}"/>
              </a:ext>
            </a:extLst>
          </p:cNvPr>
          <p:cNvSpPr/>
          <p:nvPr/>
        </p:nvSpPr>
        <p:spPr>
          <a:xfrm>
            <a:off x="2338218" y="4560506"/>
            <a:ext cx="406870" cy="400110"/>
          </a:xfrm>
          <a:prstGeom prst="ellipse">
            <a:avLst/>
          </a:prstGeom>
          <a:solidFill>
            <a:schemeClr val="accent2">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a:extLst>
              <a:ext uri="{FF2B5EF4-FFF2-40B4-BE49-F238E27FC236}">
                <a16:creationId xmlns:a16="http://schemas.microsoft.com/office/drawing/2014/main" id="{12D32025-93FD-6757-3DB8-AE358A722C77}"/>
              </a:ext>
            </a:extLst>
          </p:cNvPr>
          <p:cNvCxnSpPr>
            <a:cxnSpLocks/>
            <a:stCxn id="28" idx="5"/>
            <a:endCxn id="29" idx="1"/>
          </p:cNvCxnSpPr>
          <p:nvPr/>
        </p:nvCxnSpPr>
        <p:spPr>
          <a:xfrm>
            <a:off x="983851" y="4383422"/>
            <a:ext cx="282294" cy="36251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18A6C8A5-00EB-7C0C-5158-DC3F5698D88A}"/>
              </a:ext>
            </a:extLst>
          </p:cNvPr>
          <p:cNvCxnSpPr>
            <a:cxnSpLocks/>
            <a:stCxn id="30" idx="3"/>
            <a:endCxn id="29" idx="7"/>
          </p:cNvCxnSpPr>
          <p:nvPr/>
        </p:nvCxnSpPr>
        <p:spPr>
          <a:xfrm flipH="1">
            <a:off x="1553845" y="4360973"/>
            <a:ext cx="191755" cy="384959"/>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CC367746-4EE0-033F-63E6-640C3784BB93}"/>
              </a:ext>
            </a:extLst>
          </p:cNvPr>
          <p:cNvCxnSpPr>
            <a:cxnSpLocks/>
            <a:stCxn id="30" idx="5"/>
            <a:endCxn id="31" idx="1"/>
          </p:cNvCxnSpPr>
          <p:nvPr/>
        </p:nvCxnSpPr>
        <p:spPr>
          <a:xfrm>
            <a:off x="2033300" y="4360973"/>
            <a:ext cx="364503" cy="258128"/>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8F31803A-B384-772B-12F5-3C783A38A1AD}"/>
              </a:ext>
            </a:extLst>
          </p:cNvPr>
          <p:cNvCxnSpPr>
            <a:cxnSpLocks/>
            <a:stCxn id="29" idx="6"/>
            <a:endCxn id="31" idx="2"/>
          </p:cNvCxnSpPr>
          <p:nvPr/>
        </p:nvCxnSpPr>
        <p:spPr>
          <a:xfrm flipV="1">
            <a:off x="1613430" y="4760561"/>
            <a:ext cx="724788" cy="126831"/>
          </a:xfrm>
          <a:prstGeom prst="line">
            <a:avLst/>
          </a:prstGeom>
          <a:ln w="12700"/>
        </p:spPr>
        <p:style>
          <a:lnRef idx="1">
            <a:schemeClr val="dk1"/>
          </a:lnRef>
          <a:fillRef idx="0">
            <a:schemeClr val="dk1"/>
          </a:fillRef>
          <a:effectRef idx="0">
            <a:schemeClr val="dk1"/>
          </a:effectRef>
          <a:fontRef idx="minor">
            <a:schemeClr val="tx1"/>
          </a:fontRef>
        </p:style>
      </p:cxnSp>
      <p:sp>
        <p:nvSpPr>
          <p:cNvPr id="36" name="楕円 35">
            <a:extLst>
              <a:ext uri="{FF2B5EF4-FFF2-40B4-BE49-F238E27FC236}">
                <a16:creationId xmlns:a16="http://schemas.microsoft.com/office/drawing/2014/main" id="{983F88F5-6B58-0A37-1C05-DBC70659EED0}"/>
              </a:ext>
            </a:extLst>
          </p:cNvPr>
          <p:cNvSpPr/>
          <p:nvPr/>
        </p:nvSpPr>
        <p:spPr>
          <a:xfrm>
            <a:off x="3045845" y="4811806"/>
            <a:ext cx="406870" cy="400110"/>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4029AB42-134D-98FF-B064-7DAB62E90180}"/>
              </a:ext>
            </a:extLst>
          </p:cNvPr>
          <p:cNvCxnSpPr>
            <a:cxnSpLocks/>
            <a:stCxn id="31" idx="5"/>
            <a:endCxn id="36" idx="2"/>
          </p:cNvCxnSpPr>
          <p:nvPr/>
        </p:nvCxnSpPr>
        <p:spPr>
          <a:xfrm>
            <a:off x="2685503" y="4902021"/>
            <a:ext cx="360342" cy="109840"/>
          </a:xfrm>
          <a:prstGeom prst="line">
            <a:avLst/>
          </a:prstGeom>
          <a:ln w="12700"/>
        </p:spPr>
        <p:style>
          <a:lnRef idx="1">
            <a:schemeClr val="dk1"/>
          </a:lnRef>
          <a:fillRef idx="0">
            <a:schemeClr val="dk1"/>
          </a:fillRef>
          <a:effectRef idx="0">
            <a:schemeClr val="dk1"/>
          </a:effectRef>
          <a:fontRef idx="minor">
            <a:schemeClr val="tx1"/>
          </a:fontRef>
        </p:style>
      </p:cxnSp>
      <p:sp>
        <p:nvSpPr>
          <p:cNvPr id="38" name="楕円 37">
            <a:extLst>
              <a:ext uri="{FF2B5EF4-FFF2-40B4-BE49-F238E27FC236}">
                <a16:creationId xmlns:a16="http://schemas.microsoft.com/office/drawing/2014/main" id="{82B21596-5738-6163-F370-DD687E1BDDF2}"/>
              </a:ext>
            </a:extLst>
          </p:cNvPr>
          <p:cNvSpPr/>
          <p:nvPr/>
        </p:nvSpPr>
        <p:spPr>
          <a:xfrm>
            <a:off x="3065962" y="4041907"/>
            <a:ext cx="406870" cy="40011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FED50F9-F767-EE08-73AA-803A1DFA40EF}"/>
              </a:ext>
            </a:extLst>
          </p:cNvPr>
          <p:cNvCxnSpPr>
            <a:cxnSpLocks/>
            <a:endCxn id="38" idx="3"/>
          </p:cNvCxnSpPr>
          <p:nvPr/>
        </p:nvCxnSpPr>
        <p:spPr>
          <a:xfrm flipV="1">
            <a:off x="2672803" y="4383422"/>
            <a:ext cx="452744" cy="235679"/>
          </a:xfrm>
          <a:prstGeom prst="line">
            <a:avLst/>
          </a:prstGeom>
          <a:ln w="12700"/>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00BF0137-676E-4D16-A7BA-AF39E671B0D4}"/>
              </a:ext>
            </a:extLst>
          </p:cNvPr>
          <p:cNvSpPr txBox="1"/>
          <p:nvPr/>
        </p:nvSpPr>
        <p:spPr>
          <a:xfrm>
            <a:off x="664000" y="4072439"/>
            <a:ext cx="316188" cy="400110"/>
          </a:xfrm>
          <a:prstGeom prst="rect">
            <a:avLst/>
          </a:prstGeom>
          <a:noFill/>
        </p:spPr>
        <p:txBody>
          <a:bodyPr wrap="square">
            <a:spAutoFit/>
          </a:bodyPr>
          <a:lstStyle/>
          <a:p>
            <a:r>
              <a:rPr lang="en-US" altLang="ja-JP" sz="2000" dirty="0"/>
              <a:t>2</a:t>
            </a:r>
          </a:p>
        </p:txBody>
      </p:sp>
      <p:sp>
        <p:nvSpPr>
          <p:cNvPr id="41" name="テキスト ボックス 40">
            <a:extLst>
              <a:ext uri="{FF2B5EF4-FFF2-40B4-BE49-F238E27FC236}">
                <a16:creationId xmlns:a16="http://schemas.microsoft.com/office/drawing/2014/main" id="{366F9FB7-DC69-860F-FC1C-AE1623B7761A}"/>
              </a:ext>
            </a:extLst>
          </p:cNvPr>
          <p:cNvSpPr txBox="1"/>
          <p:nvPr/>
        </p:nvSpPr>
        <p:spPr>
          <a:xfrm>
            <a:off x="1248978" y="4711467"/>
            <a:ext cx="316188" cy="400110"/>
          </a:xfrm>
          <a:prstGeom prst="rect">
            <a:avLst/>
          </a:prstGeom>
          <a:noFill/>
        </p:spPr>
        <p:txBody>
          <a:bodyPr wrap="square">
            <a:spAutoFit/>
          </a:bodyPr>
          <a:lstStyle/>
          <a:p>
            <a:r>
              <a:rPr lang="en-US" altLang="ja-JP" sz="2000" dirty="0"/>
              <a:t>1</a:t>
            </a:r>
          </a:p>
        </p:txBody>
      </p:sp>
      <p:sp>
        <p:nvSpPr>
          <p:cNvPr id="42" name="テキスト ボックス 41">
            <a:extLst>
              <a:ext uri="{FF2B5EF4-FFF2-40B4-BE49-F238E27FC236}">
                <a16:creationId xmlns:a16="http://schemas.microsoft.com/office/drawing/2014/main" id="{295FB12C-693D-5F88-0C0E-10646CB15EE6}"/>
              </a:ext>
            </a:extLst>
          </p:cNvPr>
          <p:cNvSpPr txBox="1"/>
          <p:nvPr/>
        </p:nvSpPr>
        <p:spPr>
          <a:xfrm>
            <a:off x="1730336" y="4043004"/>
            <a:ext cx="316188" cy="400110"/>
          </a:xfrm>
          <a:prstGeom prst="rect">
            <a:avLst/>
          </a:prstGeom>
          <a:noFill/>
        </p:spPr>
        <p:txBody>
          <a:bodyPr wrap="square">
            <a:spAutoFit/>
          </a:bodyPr>
          <a:lstStyle/>
          <a:p>
            <a:r>
              <a:rPr lang="en-US" altLang="ja-JP" sz="2000" dirty="0"/>
              <a:t>1</a:t>
            </a:r>
          </a:p>
        </p:txBody>
      </p:sp>
      <p:sp>
        <p:nvSpPr>
          <p:cNvPr id="43" name="テキスト ボックス 42">
            <a:extLst>
              <a:ext uri="{FF2B5EF4-FFF2-40B4-BE49-F238E27FC236}">
                <a16:creationId xmlns:a16="http://schemas.microsoft.com/office/drawing/2014/main" id="{C588711E-6F9F-7521-7459-F3FA7464C711}"/>
              </a:ext>
            </a:extLst>
          </p:cNvPr>
          <p:cNvSpPr txBox="1"/>
          <p:nvPr/>
        </p:nvSpPr>
        <p:spPr>
          <a:xfrm>
            <a:off x="2370544" y="4590253"/>
            <a:ext cx="337741" cy="400110"/>
          </a:xfrm>
          <a:prstGeom prst="rect">
            <a:avLst/>
          </a:prstGeom>
          <a:noFill/>
        </p:spPr>
        <p:txBody>
          <a:bodyPr wrap="square">
            <a:spAutoFit/>
          </a:bodyPr>
          <a:lstStyle/>
          <a:p>
            <a:r>
              <a:rPr lang="en-US" altLang="ja-JP" sz="2000" dirty="0"/>
              <a:t>0</a:t>
            </a:r>
          </a:p>
        </p:txBody>
      </p:sp>
      <p:sp>
        <p:nvSpPr>
          <p:cNvPr id="44" name="テキスト ボックス 43">
            <a:extLst>
              <a:ext uri="{FF2B5EF4-FFF2-40B4-BE49-F238E27FC236}">
                <a16:creationId xmlns:a16="http://schemas.microsoft.com/office/drawing/2014/main" id="{1614D887-CE45-5615-24CF-4D46B42E7F70}"/>
              </a:ext>
            </a:extLst>
          </p:cNvPr>
          <p:cNvSpPr txBox="1"/>
          <p:nvPr/>
        </p:nvSpPr>
        <p:spPr>
          <a:xfrm>
            <a:off x="3098858" y="4070777"/>
            <a:ext cx="316188" cy="400110"/>
          </a:xfrm>
          <a:prstGeom prst="rect">
            <a:avLst/>
          </a:prstGeom>
          <a:noFill/>
        </p:spPr>
        <p:txBody>
          <a:bodyPr wrap="square">
            <a:spAutoFit/>
          </a:bodyPr>
          <a:lstStyle/>
          <a:p>
            <a:r>
              <a:rPr lang="en-US" altLang="ja-JP" sz="2000" dirty="0"/>
              <a:t>1</a:t>
            </a:r>
          </a:p>
        </p:txBody>
      </p:sp>
      <p:sp>
        <p:nvSpPr>
          <p:cNvPr id="45" name="テキスト ボックス 44">
            <a:extLst>
              <a:ext uri="{FF2B5EF4-FFF2-40B4-BE49-F238E27FC236}">
                <a16:creationId xmlns:a16="http://schemas.microsoft.com/office/drawing/2014/main" id="{D8CEB1A4-22DF-3BE9-322F-99D1ACD6C823}"/>
              </a:ext>
            </a:extLst>
          </p:cNvPr>
          <p:cNvSpPr txBox="1"/>
          <p:nvPr/>
        </p:nvSpPr>
        <p:spPr>
          <a:xfrm>
            <a:off x="3077666" y="4845783"/>
            <a:ext cx="316188" cy="400110"/>
          </a:xfrm>
          <a:prstGeom prst="rect">
            <a:avLst/>
          </a:prstGeom>
          <a:noFill/>
        </p:spPr>
        <p:txBody>
          <a:bodyPr wrap="square">
            <a:spAutoFit/>
          </a:bodyPr>
          <a:lstStyle/>
          <a:p>
            <a:r>
              <a:rPr lang="en-US" altLang="ja-JP" sz="2000" dirty="0"/>
              <a:t>1</a:t>
            </a:r>
          </a:p>
        </p:txBody>
      </p:sp>
      <p:sp>
        <p:nvSpPr>
          <p:cNvPr id="46" name="正方形/長方形 45">
            <a:extLst>
              <a:ext uri="{FF2B5EF4-FFF2-40B4-BE49-F238E27FC236}">
                <a16:creationId xmlns:a16="http://schemas.microsoft.com/office/drawing/2014/main" id="{A25B8AA6-D264-372A-98F5-4CDBDAB91EF4}"/>
              </a:ext>
            </a:extLst>
          </p:cNvPr>
          <p:cNvSpPr/>
          <p:nvPr/>
        </p:nvSpPr>
        <p:spPr>
          <a:xfrm>
            <a:off x="231984" y="1390130"/>
            <a:ext cx="3565993" cy="426094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5AAF8EEC-E809-053C-20A7-7559637E2AE1}"/>
              </a:ext>
            </a:extLst>
          </p:cNvPr>
          <p:cNvSpPr txBox="1"/>
          <p:nvPr/>
        </p:nvSpPr>
        <p:spPr>
          <a:xfrm>
            <a:off x="860457" y="1460371"/>
            <a:ext cx="2001427" cy="461665"/>
          </a:xfrm>
          <a:prstGeom prst="rect">
            <a:avLst/>
          </a:prstGeom>
          <a:noFill/>
        </p:spPr>
        <p:txBody>
          <a:bodyPr wrap="square">
            <a:spAutoFit/>
          </a:bodyPr>
          <a:lstStyle/>
          <a:p>
            <a:pPr algn="ctr"/>
            <a:r>
              <a:rPr kumimoji="1" lang="en-US" altLang="ja-JP" sz="2400" dirty="0"/>
              <a:t>Graph data</a:t>
            </a:r>
          </a:p>
        </p:txBody>
      </p:sp>
    </p:spTree>
    <p:extLst>
      <p:ext uri="{BB962C8B-B14F-4D97-AF65-F5344CB8AC3E}">
        <p14:creationId xmlns:p14="http://schemas.microsoft.com/office/powerpoint/2010/main" val="313308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E6B19-38EB-FA13-658D-6B1E977358A9}"/>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E3A072E-D9BD-39A1-C22C-A32DA0BC6FA2}"/>
              </a:ext>
            </a:extLst>
          </p:cNvPr>
          <p:cNvSpPr>
            <a:spLocks noGrp="1"/>
          </p:cNvSpPr>
          <p:nvPr>
            <p:ph type="sldNum" sz="quarter" idx="12"/>
          </p:nvPr>
        </p:nvSpPr>
        <p:spPr/>
        <p:txBody>
          <a:bodyPr/>
          <a:lstStyle/>
          <a:p>
            <a:fld id="{387E2AF4-6C87-4453-AFAD-5F114923A03B}" type="slidenum">
              <a:rPr kumimoji="1" lang="ja-JP" altLang="en-US" smtClean="0"/>
              <a:pPr/>
              <a:t>8</a:t>
            </a:fld>
            <a:endParaRPr kumimoji="1" lang="ja-JP" altLang="en-US" dirty="0"/>
          </a:p>
        </p:txBody>
      </p:sp>
      <p:sp>
        <p:nvSpPr>
          <p:cNvPr id="4" name="タイトル 3">
            <a:extLst>
              <a:ext uri="{FF2B5EF4-FFF2-40B4-BE49-F238E27FC236}">
                <a16:creationId xmlns:a16="http://schemas.microsoft.com/office/drawing/2014/main" id="{E480AE9D-3BCF-79B5-7F34-863418C2DA3B}"/>
              </a:ext>
            </a:extLst>
          </p:cNvPr>
          <p:cNvSpPr>
            <a:spLocks noGrp="1"/>
          </p:cNvSpPr>
          <p:nvPr>
            <p:ph type="title"/>
          </p:nvPr>
        </p:nvSpPr>
        <p:spPr/>
        <p:txBody>
          <a:bodyPr/>
          <a:lstStyle/>
          <a:p>
            <a:r>
              <a:rPr kumimoji="1" lang="en-US" altLang="ja-JP" b="1" dirty="0"/>
              <a:t>Prediction results on real-bridge datasets</a:t>
            </a:r>
            <a:endParaRPr kumimoji="1" lang="ja-JP" altLang="en-US" b="1" dirty="0"/>
          </a:p>
        </p:txBody>
      </p:sp>
      <p:graphicFrame>
        <p:nvGraphicFramePr>
          <p:cNvPr id="12" name="表 11">
            <a:extLst>
              <a:ext uri="{FF2B5EF4-FFF2-40B4-BE49-F238E27FC236}">
                <a16:creationId xmlns:a16="http://schemas.microsoft.com/office/drawing/2014/main" id="{D582B33D-D8FE-D63B-6482-34A40E6E4230}"/>
              </a:ext>
            </a:extLst>
          </p:cNvPr>
          <p:cNvGraphicFramePr>
            <a:graphicFrameLocks noGrp="1"/>
          </p:cNvGraphicFramePr>
          <p:nvPr>
            <p:extLst>
              <p:ext uri="{D42A27DB-BD31-4B8C-83A1-F6EECF244321}">
                <p14:modId xmlns:p14="http://schemas.microsoft.com/office/powerpoint/2010/main" val="128897983"/>
              </p:ext>
            </p:extLst>
          </p:nvPr>
        </p:nvGraphicFramePr>
        <p:xfrm>
          <a:off x="1260977" y="1108646"/>
          <a:ext cx="9452126" cy="4640708"/>
        </p:xfrm>
        <a:graphic>
          <a:graphicData uri="http://schemas.openxmlformats.org/drawingml/2006/table">
            <a:tbl>
              <a:tblPr firstRow="1" firstCol="1" bandRow="1">
                <a:tableStyleId>{5C22544A-7EE6-4342-B048-85BDC9FD1C3A}</a:tableStyleId>
              </a:tblPr>
              <a:tblGrid>
                <a:gridCol w="2366720">
                  <a:extLst>
                    <a:ext uri="{9D8B030D-6E8A-4147-A177-3AD203B41FA5}">
                      <a16:colId xmlns:a16="http://schemas.microsoft.com/office/drawing/2014/main" val="3846808326"/>
                    </a:ext>
                  </a:extLst>
                </a:gridCol>
                <a:gridCol w="2361802">
                  <a:extLst>
                    <a:ext uri="{9D8B030D-6E8A-4147-A177-3AD203B41FA5}">
                      <a16:colId xmlns:a16="http://schemas.microsoft.com/office/drawing/2014/main" val="2823237232"/>
                    </a:ext>
                  </a:extLst>
                </a:gridCol>
                <a:gridCol w="2361802">
                  <a:extLst>
                    <a:ext uri="{9D8B030D-6E8A-4147-A177-3AD203B41FA5}">
                      <a16:colId xmlns:a16="http://schemas.microsoft.com/office/drawing/2014/main" val="421779907"/>
                    </a:ext>
                  </a:extLst>
                </a:gridCol>
                <a:gridCol w="2361802">
                  <a:extLst>
                    <a:ext uri="{9D8B030D-6E8A-4147-A177-3AD203B41FA5}">
                      <a16:colId xmlns:a16="http://schemas.microsoft.com/office/drawing/2014/main" val="189724855"/>
                    </a:ext>
                  </a:extLst>
                </a:gridCol>
              </a:tblGrid>
              <a:tr h="563933">
                <a:tc>
                  <a:txBody>
                    <a:bodyPr/>
                    <a:lstStyle/>
                    <a:p>
                      <a:pPr algn="just">
                        <a:spcBef>
                          <a:spcPts val="600"/>
                        </a:spcBef>
                        <a:spcAft>
                          <a:spcPts val="600"/>
                        </a:spcAft>
                        <a:buNone/>
                      </a:pPr>
                      <a:r>
                        <a:rPr lang="en-US" sz="2400">
                          <a:effectLst/>
                        </a:rPr>
                        <a:t>Model</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r>
                        <a:rPr kumimoji="1" lang="en-US" altLang="ja-JP" sz="2400" dirty="0"/>
                        <a:t>Metrics</a:t>
                      </a:r>
                      <a:endParaRPr kumimoji="1" lang="ja-JP" altLang="en-US" sz="2400" dirty="0"/>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8330690"/>
                  </a:ext>
                </a:extLst>
              </a:tr>
              <a:tr h="771261">
                <a:tc>
                  <a:txBody>
                    <a:bodyPr/>
                    <a:lstStyle/>
                    <a:p>
                      <a:endParaRPr lang="ja-JP" sz="24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dirty="0">
                          <a:effectLst/>
                        </a:rPr>
                        <a:t>ND Accuracy</a:t>
                      </a:r>
                      <a:endParaRPr lang="ja-JP"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dirty="0">
                          <a:effectLst/>
                        </a:rPr>
                        <a:t>DE precision</a:t>
                      </a:r>
                      <a:endParaRPr lang="ja-JP"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a:effectLst/>
                        </a:rPr>
                        <a:t>DE recall</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2186388"/>
                  </a:ext>
                </a:extLst>
              </a:tr>
              <a:tr h="729795">
                <a:tc>
                  <a:txBody>
                    <a:bodyPr/>
                    <a:lstStyle/>
                    <a:p>
                      <a:pPr algn="just">
                        <a:spcBef>
                          <a:spcPts val="600"/>
                        </a:spcBef>
                        <a:spcAft>
                          <a:spcPts val="600"/>
                        </a:spcAft>
                        <a:buNone/>
                      </a:pPr>
                      <a:r>
                        <a:rPr lang="en-US" sz="2400">
                          <a:effectLst/>
                        </a:rPr>
                        <a:t>Baseline</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dirty="0">
                          <a:effectLst/>
                        </a:rPr>
                        <a:t>0.9764</a:t>
                      </a:r>
                      <a:endParaRPr lang="ja-JP"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a:effectLst/>
                        </a:rPr>
                        <a:t>0.0701</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a:effectLst/>
                        </a:rPr>
                        <a:t>0.2962</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5406616"/>
                  </a:ext>
                </a:extLst>
              </a:tr>
              <a:tr h="563933">
                <a:tc>
                  <a:txBody>
                    <a:bodyPr/>
                    <a:lstStyle/>
                    <a:p>
                      <a:pPr algn="just">
                        <a:spcBef>
                          <a:spcPts val="600"/>
                        </a:spcBef>
                        <a:spcAft>
                          <a:spcPts val="600"/>
                        </a:spcAft>
                        <a:buNone/>
                      </a:pPr>
                      <a:r>
                        <a:rPr lang="en-US" sz="2400">
                          <a:effectLst/>
                        </a:rPr>
                        <a:t>GAT</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a:effectLst/>
                        </a:rPr>
                        <a:t>0.9755</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a:effectLst/>
                        </a:rPr>
                        <a:t>0.2614</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dirty="0">
                          <a:effectLst/>
                        </a:rPr>
                        <a:t>0.2663</a:t>
                      </a:r>
                      <a:endParaRPr lang="ja-JP"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8342120"/>
                  </a:ext>
                </a:extLst>
              </a:tr>
              <a:tr h="563933">
                <a:tc>
                  <a:txBody>
                    <a:bodyPr/>
                    <a:lstStyle/>
                    <a:p>
                      <a:pPr algn="just">
                        <a:spcBef>
                          <a:spcPts val="600"/>
                        </a:spcBef>
                        <a:spcAft>
                          <a:spcPts val="600"/>
                        </a:spcAft>
                        <a:buNone/>
                      </a:pPr>
                      <a:r>
                        <a:rPr lang="en-US" sz="2400" dirty="0">
                          <a:effectLst/>
                          <a:latin typeface="+mj-lt"/>
                        </a:rPr>
                        <a:t>Transformer</a:t>
                      </a:r>
                    </a:p>
                    <a:p>
                      <a:pPr algn="just">
                        <a:spcBef>
                          <a:spcPts val="600"/>
                        </a:spcBef>
                        <a:spcAft>
                          <a:spcPts val="600"/>
                        </a:spcAft>
                        <a:buNone/>
                      </a:pPr>
                      <a:r>
                        <a:rPr lang="en-US" altLang="ja-JP" sz="2400" dirty="0">
                          <a:effectLst/>
                          <a:latin typeface="+mj-lt"/>
                          <a:ea typeface="Times New Roman" panose="02020603050405020304" pitchFamily="18" charset="0"/>
                          <a:cs typeface="Times New Roman" panose="02020603050405020304" pitchFamily="18" charset="0"/>
                        </a:rPr>
                        <a:t>w/o PE</a:t>
                      </a:r>
                      <a:endParaRPr lang="ja-JP" sz="2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a:effectLst/>
                        </a:rPr>
                        <a:t>0.9796</a:t>
                      </a:r>
                      <a:endParaRPr lang="ja-JP"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dirty="0">
                          <a:effectLst/>
                        </a:rPr>
                        <a:t>0.3835</a:t>
                      </a:r>
                      <a:endParaRPr lang="ja-JP"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dirty="0">
                          <a:effectLst/>
                        </a:rPr>
                        <a:t>0.3556</a:t>
                      </a:r>
                      <a:endParaRPr lang="ja-JP"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3654788"/>
                  </a:ext>
                </a:extLst>
              </a:tr>
              <a:tr h="1127866">
                <a:tc>
                  <a:txBody>
                    <a:bodyPr/>
                    <a:lstStyle/>
                    <a:p>
                      <a:pPr algn="just">
                        <a:spcBef>
                          <a:spcPts val="600"/>
                        </a:spcBef>
                        <a:spcAft>
                          <a:spcPts val="600"/>
                        </a:spcAft>
                        <a:buNone/>
                      </a:pPr>
                      <a:r>
                        <a:rPr lang="en-US" sz="2400" b="1" dirty="0">
                          <a:effectLst/>
                        </a:rPr>
                        <a:t>Graph Transformer</a:t>
                      </a:r>
                      <a:endParaRPr lang="ja-JP"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b="1" dirty="0">
                          <a:effectLst/>
                        </a:rPr>
                        <a:t>0.9809</a:t>
                      </a:r>
                      <a:endParaRPr lang="ja-JP"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b="1">
                          <a:effectLst/>
                        </a:rPr>
                        <a:t>0.4331</a:t>
                      </a:r>
                      <a:endParaRPr lang="ja-JP"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600"/>
                        </a:spcBef>
                        <a:spcAft>
                          <a:spcPts val="600"/>
                        </a:spcAft>
                        <a:buNone/>
                      </a:pPr>
                      <a:r>
                        <a:rPr lang="en-US" sz="2400" b="1" dirty="0">
                          <a:effectLst/>
                        </a:rPr>
                        <a:t>0.3958</a:t>
                      </a:r>
                      <a:endParaRPr lang="ja-JP"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0188134"/>
                  </a:ext>
                </a:extLst>
              </a:tr>
            </a:tbl>
          </a:graphicData>
        </a:graphic>
      </p:graphicFrame>
      <p:sp>
        <p:nvSpPr>
          <p:cNvPr id="2" name="テキスト ボックス 1">
            <a:extLst>
              <a:ext uri="{FF2B5EF4-FFF2-40B4-BE49-F238E27FC236}">
                <a16:creationId xmlns:a16="http://schemas.microsoft.com/office/drawing/2014/main" id="{E8D46EA4-2136-B3AC-C232-68B9886A34FA}"/>
              </a:ext>
            </a:extLst>
          </p:cNvPr>
          <p:cNvSpPr txBox="1"/>
          <p:nvPr/>
        </p:nvSpPr>
        <p:spPr>
          <a:xfrm>
            <a:off x="1260977" y="5924081"/>
            <a:ext cx="5543572" cy="830997"/>
          </a:xfrm>
          <a:prstGeom prst="rect">
            <a:avLst/>
          </a:prstGeom>
          <a:noFill/>
        </p:spPr>
        <p:txBody>
          <a:bodyPr wrap="square">
            <a:spAutoFit/>
          </a:bodyPr>
          <a:lstStyle/>
          <a:p>
            <a:pPr marL="342900" indent="-342900">
              <a:buFontTx/>
              <a:buChar char="-"/>
            </a:pPr>
            <a:r>
              <a:rPr lang="en-US" altLang="ja-JP" sz="2400" dirty="0"/>
              <a:t>x6 DE precision</a:t>
            </a:r>
          </a:p>
          <a:p>
            <a:pPr marL="342900" indent="-342900">
              <a:buFontTx/>
              <a:buChar char="-"/>
            </a:pPr>
            <a:r>
              <a:rPr lang="en-US" altLang="ja-JP" sz="2400" dirty="0"/>
              <a:t>Positional information</a:t>
            </a:r>
            <a:endParaRPr lang="ja-JP" altLang="en-US" sz="2400" dirty="0"/>
          </a:p>
        </p:txBody>
      </p:sp>
    </p:spTree>
    <p:extLst>
      <p:ext uri="{BB962C8B-B14F-4D97-AF65-F5344CB8AC3E}">
        <p14:creationId xmlns:p14="http://schemas.microsoft.com/office/powerpoint/2010/main" val="94855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3B7F-80FD-B2C8-CD24-F614240E1EFB}"/>
            </a:ext>
          </a:extLst>
        </p:cNvPr>
        <p:cNvGrpSpPr/>
        <p:nvPr/>
      </p:nvGrpSpPr>
      <p:grpSpPr>
        <a:xfrm>
          <a:off x="0" y="0"/>
          <a:ext cx="0" cy="0"/>
          <a:chOff x="0" y="0"/>
          <a:chExt cx="0" cy="0"/>
        </a:xfrm>
      </p:grpSpPr>
      <p:pic>
        <p:nvPicPr>
          <p:cNvPr id="5" name="グラフィックス 1">
            <a:extLst>
              <a:ext uri="{FF2B5EF4-FFF2-40B4-BE49-F238E27FC236}">
                <a16:creationId xmlns:a16="http://schemas.microsoft.com/office/drawing/2014/main" id="{9ED85AC2-1580-0253-04CD-D0082913EEC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67" t="5683" r="75820" b="76370"/>
          <a:stretch/>
        </p:blipFill>
        <p:spPr bwMode="auto">
          <a:xfrm>
            <a:off x="436520" y="2258027"/>
            <a:ext cx="8886165" cy="4017035"/>
          </a:xfrm>
          <a:prstGeom prst="rect">
            <a:avLst/>
          </a:prstGeom>
          <a:ln>
            <a:noFill/>
          </a:ln>
          <a:extLst>
            <a:ext uri="{53640926-AAD7-44D8-BBD7-CCE9431645EC}">
              <a14:shadowObscured xmlns:a14="http://schemas.microsoft.com/office/drawing/2010/main"/>
            </a:ext>
          </a:extLst>
        </p:spPr>
      </p:pic>
      <p:sp>
        <p:nvSpPr>
          <p:cNvPr id="10" name="正方形/長方形 9">
            <a:extLst>
              <a:ext uri="{FF2B5EF4-FFF2-40B4-BE49-F238E27FC236}">
                <a16:creationId xmlns:a16="http://schemas.microsoft.com/office/drawing/2014/main" id="{21FE5D42-F676-B5F0-850B-7DAD77826531}"/>
              </a:ext>
            </a:extLst>
          </p:cNvPr>
          <p:cNvSpPr/>
          <p:nvPr/>
        </p:nvSpPr>
        <p:spPr>
          <a:xfrm>
            <a:off x="144187" y="6016099"/>
            <a:ext cx="9420013" cy="84190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F4EC45F0-8B79-E4CC-8EA4-C54D76B5BA0B}"/>
              </a:ext>
            </a:extLst>
          </p:cNvPr>
          <p:cNvSpPr/>
          <p:nvPr/>
        </p:nvSpPr>
        <p:spPr>
          <a:xfrm>
            <a:off x="587113" y="1025428"/>
            <a:ext cx="7781824" cy="60100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1EFB36A7-3751-D5D6-59E8-AA6DBE01E57C}"/>
              </a:ext>
            </a:extLst>
          </p:cNvPr>
          <p:cNvSpPr>
            <a:spLocks noGrp="1"/>
          </p:cNvSpPr>
          <p:nvPr>
            <p:ph type="sldNum" sz="quarter" idx="12"/>
          </p:nvPr>
        </p:nvSpPr>
        <p:spPr/>
        <p:txBody>
          <a:bodyPr/>
          <a:lstStyle/>
          <a:p>
            <a:fld id="{387E2AF4-6C87-4453-AFAD-5F114923A03B}" type="slidenum">
              <a:rPr kumimoji="1" lang="ja-JP" altLang="en-US" smtClean="0"/>
              <a:pPr/>
              <a:t>9</a:t>
            </a:fld>
            <a:endParaRPr kumimoji="1" lang="ja-JP" altLang="en-US" dirty="0"/>
          </a:p>
        </p:txBody>
      </p:sp>
      <p:sp>
        <p:nvSpPr>
          <p:cNvPr id="4" name="タイトル 3">
            <a:extLst>
              <a:ext uri="{FF2B5EF4-FFF2-40B4-BE49-F238E27FC236}">
                <a16:creationId xmlns:a16="http://schemas.microsoft.com/office/drawing/2014/main" id="{947E875F-CD6E-B369-BCFF-95374CD490ED}"/>
              </a:ext>
            </a:extLst>
          </p:cNvPr>
          <p:cNvSpPr>
            <a:spLocks noGrp="1"/>
          </p:cNvSpPr>
          <p:nvPr>
            <p:ph type="title"/>
          </p:nvPr>
        </p:nvSpPr>
        <p:spPr/>
        <p:txBody>
          <a:bodyPr/>
          <a:lstStyle/>
          <a:p>
            <a:r>
              <a:rPr kumimoji="1" lang="en-US" altLang="ja-JP" b="1" dirty="0"/>
              <a:t>Attention Analysis (</a:t>
            </a:r>
            <a:r>
              <a:rPr kumimoji="1" lang="en-US" altLang="ja-JP" dirty="0"/>
              <a:t>Example.1)</a:t>
            </a:r>
            <a:endParaRPr kumimoji="1" lang="ja-JP" altLang="en-US" dirty="0"/>
          </a:p>
        </p:txBody>
      </p:sp>
      <p:pic>
        <p:nvPicPr>
          <p:cNvPr id="6" name="グラフィックス 1">
            <a:extLst>
              <a:ext uri="{FF2B5EF4-FFF2-40B4-BE49-F238E27FC236}">
                <a16:creationId xmlns:a16="http://schemas.microsoft.com/office/drawing/2014/main" id="{96DDE1C9-2532-A7FD-5A6A-E53759E0F6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9795" t="30884" r="52307" b="37655"/>
          <a:stretch/>
        </p:blipFill>
        <p:spPr bwMode="auto">
          <a:xfrm>
            <a:off x="9564200" y="895569"/>
            <a:ext cx="2627800" cy="5962431"/>
          </a:xfrm>
          <a:prstGeom prst="rect">
            <a:avLst/>
          </a:prstGeom>
          <a:ln>
            <a:noFill/>
          </a:ln>
          <a:extLst>
            <a:ext uri="{53640926-AAD7-44D8-BBD7-CCE9431645EC}">
              <a14:shadowObscured xmlns:a14="http://schemas.microsoft.com/office/drawing/2010/main"/>
            </a:ext>
          </a:extLst>
        </p:spPr>
      </p:pic>
      <p:sp>
        <p:nvSpPr>
          <p:cNvPr id="7" name="テキスト ボックス 6">
            <a:extLst>
              <a:ext uri="{FF2B5EF4-FFF2-40B4-BE49-F238E27FC236}">
                <a16:creationId xmlns:a16="http://schemas.microsoft.com/office/drawing/2014/main" id="{387BEF45-E70A-DCEC-ED1A-A1F563E8D1A7}"/>
              </a:ext>
            </a:extLst>
          </p:cNvPr>
          <p:cNvSpPr txBox="1"/>
          <p:nvPr/>
        </p:nvSpPr>
        <p:spPr>
          <a:xfrm>
            <a:off x="805378" y="6016098"/>
            <a:ext cx="8038007" cy="461665"/>
          </a:xfrm>
          <a:prstGeom prst="rect">
            <a:avLst/>
          </a:prstGeom>
          <a:noFill/>
        </p:spPr>
        <p:txBody>
          <a:bodyPr wrap="square">
            <a:spAutoFit/>
          </a:bodyPr>
          <a:lstStyle/>
          <a:p>
            <a:r>
              <a:rPr lang="en-US" altLang="ja-JP" sz="2400" dirty="0"/>
              <a:t>Referring to    nodes with a small adjacency degree</a:t>
            </a:r>
            <a:endParaRPr lang="ja-JP" altLang="en-US" sz="2400" dirty="0"/>
          </a:p>
        </p:txBody>
      </p:sp>
      <p:sp>
        <p:nvSpPr>
          <p:cNvPr id="8" name="テキスト ボックス 7">
            <a:extLst>
              <a:ext uri="{FF2B5EF4-FFF2-40B4-BE49-F238E27FC236}">
                <a16:creationId xmlns:a16="http://schemas.microsoft.com/office/drawing/2014/main" id="{82002E03-4656-40B6-9CD2-F644B192FE0A}"/>
              </a:ext>
            </a:extLst>
          </p:cNvPr>
          <p:cNvSpPr txBox="1"/>
          <p:nvPr/>
        </p:nvSpPr>
        <p:spPr>
          <a:xfrm>
            <a:off x="683360" y="1092191"/>
            <a:ext cx="7502697" cy="461665"/>
          </a:xfrm>
          <a:prstGeom prst="rect">
            <a:avLst/>
          </a:prstGeom>
          <a:noFill/>
        </p:spPr>
        <p:txBody>
          <a:bodyPr wrap="square">
            <a:spAutoFit/>
          </a:bodyPr>
          <a:lstStyle/>
          <a:p>
            <a:r>
              <a:rPr lang="en-US" altLang="ja-JP" sz="2400" dirty="0"/>
              <a:t>Degradation of the anticorrosion function: c </a:t>
            </a:r>
            <a:r>
              <a:rPr lang="ja-JP" altLang="en-US" sz="2400" dirty="0"/>
              <a:t>→ </a:t>
            </a:r>
            <a:r>
              <a:rPr lang="en-US" altLang="ja-JP" sz="2400" dirty="0"/>
              <a:t>d</a:t>
            </a:r>
            <a:endParaRPr lang="ja-JP" altLang="en-US" sz="2400" dirty="0"/>
          </a:p>
        </p:txBody>
      </p:sp>
      <p:cxnSp>
        <p:nvCxnSpPr>
          <p:cNvPr id="11" name="直線コネクタ 10">
            <a:extLst>
              <a:ext uri="{FF2B5EF4-FFF2-40B4-BE49-F238E27FC236}">
                <a16:creationId xmlns:a16="http://schemas.microsoft.com/office/drawing/2014/main" id="{3A40A47B-F528-D3C4-FD67-5482F1EE052A}"/>
              </a:ext>
            </a:extLst>
          </p:cNvPr>
          <p:cNvCxnSpPr>
            <a:cxnSpLocks/>
          </p:cNvCxnSpPr>
          <p:nvPr/>
        </p:nvCxnSpPr>
        <p:spPr>
          <a:xfrm>
            <a:off x="6637867" y="1626434"/>
            <a:ext cx="809413" cy="24059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7A591F1-A8B5-6C03-6EA5-C52E573A66B9}"/>
              </a:ext>
            </a:extLst>
          </p:cNvPr>
          <p:cNvCxnSpPr>
            <a:cxnSpLocks/>
          </p:cNvCxnSpPr>
          <p:nvPr/>
        </p:nvCxnSpPr>
        <p:spPr>
          <a:xfrm>
            <a:off x="7142813" y="1626434"/>
            <a:ext cx="304467" cy="24059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34452037-B6BD-4DD0-5176-67AA4D18372C}"/>
              </a:ext>
            </a:extLst>
          </p:cNvPr>
          <p:cNvSpPr/>
          <p:nvPr/>
        </p:nvSpPr>
        <p:spPr>
          <a:xfrm>
            <a:off x="4736495" y="1779466"/>
            <a:ext cx="1685824" cy="601006"/>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0993BC0-B918-C8DE-0FC1-FD083E7C8BAD}"/>
              </a:ext>
            </a:extLst>
          </p:cNvPr>
          <p:cNvSpPr txBox="1"/>
          <p:nvPr/>
        </p:nvSpPr>
        <p:spPr>
          <a:xfrm>
            <a:off x="4876059" y="1849136"/>
            <a:ext cx="1441758" cy="461665"/>
          </a:xfrm>
          <a:prstGeom prst="rect">
            <a:avLst/>
          </a:prstGeom>
          <a:noFill/>
        </p:spPr>
        <p:txBody>
          <a:bodyPr wrap="square">
            <a:spAutoFit/>
          </a:bodyPr>
          <a:lstStyle/>
          <a:p>
            <a:r>
              <a:rPr lang="en-US" altLang="ja-JP" sz="2400" dirty="0"/>
              <a:t>Crack: c</a:t>
            </a:r>
            <a:endParaRPr lang="ja-JP" altLang="en-US" sz="2400" dirty="0"/>
          </a:p>
        </p:txBody>
      </p:sp>
      <p:sp>
        <p:nvSpPr>
          <p:cNvPr id="24" name="四角形: 角を丸くする 23">
            <a:extLst>
              <a:ext uri="{FF2B5EF4-FFF2-40B4-BE49-F238E27FC236}">
                <a16:creationId xmlns:a16="http://schemas.microsoft.com/office/drawing/2014/main" id="{A76910FB-4634-3D1D-5AB5-E953025D14EC}"/>
              </a:ext>
            </a:extLst>
          </p:cNvPr>
          <p:cNvSpPr/>
          <p:nvPr/>
        </p:nvSpPr>
        <p:spPr>
          <a:xfrm>
            <a:off x="1244722" y="1568993"/>
            <a:ext cx="809414" cy="601006"/>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EAF0762-0935-3589-52D0-19F8A5FC8A2A}"/>
              </a:ext>
            </a:extLst>
          </p:cNvPr>
          <p:cNvSpPr txBox="1"/>
          <p:nvPr/>
        </p:nvSpPr>
        <p:spPr>
          <a:xfrm>
            <a:off x="1489844" y="1620619"/>
            <a:ext cx="484753" cy="461665"/>
          </a:xfrm>
          <a:prstGeom prst="rect">
            <a:avLst/>
          </a:prstGeom>
          <a:noFill/>
        </p:spPr>
        <p:txBody>
          <a:bodyPr wrap="square">
            <a:spAutoFit/>
          </a:bodyPr>
          <a:lstStyle/>
          <a:p>
            <a:r>
              <a:rPr lang="en-US" altLang="ja-JP" sz="2400" dirty="0"/>
              <a:t>c</a:t>
            </a:r>
            <a:endParaRPr lang="ja-JP" altLang="en-US" sz="2400" dirty="0"/>
          </a:p>
        </p:txBody>
      </p:sp>
      <p:cxnSp>
        <p:nvCxnSpPr>
          <p:cNvPr id="27" name="直線矢印コネクタ 26">
            <a:extLst>
              <a:ext uri="{FF2B5EF4-FFF2-40B4-BE49-F238E27FC236}">
                <a16:creationId xmlns:a16="http://schemas.microsoft.com/office/drawing/2014/main" id="{77916AAC-D832-CDDB-5596-54D634605C69}"/>
              </a:ext>
            </a:extLst>
          </p:cNvPr>
          <p:cNvCxnSpPr>
            <a:cxnSpLocks/>
            <a:stCxn id="24" idx="2"/>
          </p:cNvCxnSpPr>
          <p:nvPr/>
        </p:nvCxnSpPr>
        <p:spPr>
          <a:xfrm flipH="1">
            <a:off x="1558456" y="2169999"/>
            <a:ext cx="90973" cy="18623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C74C259F-E47B-6596-C382-4C264BA82973}"/>
              </a:ext>
            </a:extLst>
          </p:cNvPr>
          <p:cNvCxnSpPr>
            <a:cxnSpLocks/>
          </p:cNvCxnSpPr>
          <p:nvPr/>
        </p:nvCxnSpPr>
        <p:spPr>
          <a:xfrm>
            <a:off x="1974597" y="2180812"/>
            <a:ext cx="644978" cy="872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207DCB24-EEF1-A782-E716-4E193934C492}"/>
              </a:ext>
            </a:extLst>
          </p:cNvPr>
          <p:cNvCxnSpPr>
            <a:cxnSpLocks/>
          </p:cNvCxnSpPr>
          <p:nvPr/>
        </p:nvCxnSpPr>
        <p:spPr>
          <a:xfrm>
            <a:off x="1817914" y="2188029"/>
            <a:ext cx="801661" cy="23257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CBB4AE66-5183-940B-9190-36D40C49E065}"/>
              </a:ext>
            </a:extLst>
          </p:cNvPr>
          <p:cNvCxnSpPr>
            <a:cxnSpLocks/>
          </p:cNvCxnSpPr>
          <p:nvPr/>
        </p:nvCxnSpPr>
        <p:spPr>
          <a:xfrm>
            <a:off x="2054136" y="2079968"/>
            <a:ext cx="403477" cy="2446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12AAB7B1-AA84-F681-15CB-4E5E5D59B1E8}"/>
              </a:ext>
            </a:extLst>
          </p:cNvPr>
          <p:cNvCxnSpPr>
            <a:cxnSpLocks/>
          </p:cNvCxnSpPr>
          <p:nvPr/>
        </p:nvCxnSpPr>
        <p:spPr>
          <a:xfrm flipH="1">
            <a:off x="4736495" y="2380471"/>
            <a:ext cx="312693" cy="175638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D2B81133-39F0-BD84-5AC9-ABC6640C3015}"/>
              </a:ext>
            </a:extLst>
          </p:cNvPr>
          <p:cNvCxnSpPr>
            <a:cxnSpLocks/>
          </p:cNvCxnSpPr>
          <p:nvPr/>
        </p:nvCxnSpPr>
        <p:spPr>
          <a:xfrm>
            <a:off x="2076202" y="1909176"/>
            <a:ext cx="1409113" cy="512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F2F56D97-27BA-43FA-3DCE-FC9B4AA9491E}"/>
              </a:ext>
            </a:extLst>
          </p:cNvPr>
          <p:cNvSpPr txBox="1"/>
          <p:nvPr/>
        </p:nvSpPr>
        <p:spPr>
          <a:xfrm>
            <a:off x="2989432" y="6402012"/>
            <a:ext cx="6097314" cy="461665"/>
          </a:xfrm>
          <a:prstGeom prst="rect">
            <a:avLst/>
          </a:prstGeom>
          <a:noFill/>
        </p:spPr>
        <p:txBody>
          <a:bodyPr wrap="square">
            <a:spAutoFit/>
          </a:bodyPr>
          <a:lstStyle/>
          <a:p>
            <a:r>
              <a:rPr lang="en-US" altLang="ja-JP" sz="2400" dirty="0"/>
              <a:t>remarkable damages in other nodes</a:t>
            </a:r>
            <a:endParaRPr lang="ja-JP" altLang="en-US" sz="2400" dirty="0"/>
          </a:p>
        </p:txBody>
      </p:sp>
      <p:sp>
        <p:nvSpPr>
          <p:cNvPr id="57" name="左中かっこ 56">
            <a:extLst>
              <a:ext uri="{FF2B5EF4-FFF2-40B4-BE49-F238E27FC236}">
                <a16:creationId xmlns:a16="http://schemas.microsoft.com/office/drawing/2014/main" id="{8E2CFDA3-7788-868D-50CD-0E04DA87944F}"/>
              </a:ext>
            </a:extLst>
          </p:cNvPr>
          <p:cNvSpPr/>
          <p:nvPr/>
        </p:nvSpPr>
        <p:spPr>
          <a:xfrm>
            <a:off x="2748373" y="6078497"/>
            <a:ext cx="358275" cy="753956"/>
          </a:xfrm>
          <a:prstGeom prst="leftBrace">
            <a:avLst>
              <a:gd name="adj1" fmla="val 8333"/>
              <a:gd name="adj2" fmla="val 26728"/>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8784125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4">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kumimoji="1"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92911</TotalTime>
  <Words>3218</Words>
  <Application>Microsoft Office PowerPoint</Application>
  <PresentationFormat>ワイド画面</PresentationFormat>
  <Paragraphs>487</Paragraphs>
  <Slides>25</Slides>
  <Notes>22</Notes>
  <HiddenSlides>2</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Meiryo UI</vt:lpstr>
      <vt:lpstr>ＭＳ 明朝</vt:lpstr>
      <vt:lpstr>Söhne</vt:lpstr>
      <vt:lpstr>游ゴシック</vt:lpstr>
      <vt:lpstr>Arial</vt:lpstr>
      <vt:lpstr>Calibri</vt:lpstr>
      <vt:lpstr>Cambria Math</vt:lpstr>
      <vt:lpstr>Latin Modern Math</vt:lpstr>
      <vt:lpstr>Times New Roman</vt:lpstr>
      <vt:lpstr>Wingdings</vt:lpstr>
      <vt:lpstr>Office テーマ</vt:lpstr>
      <vt:lpstr>A Study on Positional Embeddings and Ordinal Regression for Transformer-Based Bridge Deterioration Prediction Considering Component Locations  </vt:lpstr>
      <vt:lpstr>Problems of current bridge inspection records</vt:lpstr>
      <vt:lpstr>Damage prediction considering 3D position</vt:lpstr>
      <vt:lpstr>Damage prediction considering 3D position</vt:lpstr>
      <vt:lpstr>Methods</vt:lpstr>
      <vt:lpstr>Models to predict Markov transition matrix</vt:lpstr>
      <vt:lpstr>Graph Transformer</vt:lpstr>
      <vt:lpstr>Prediction results on real-bridge datasets</vt:lpstr>
      <vt:lpstr>Attention Analysis (Example.1)</vt:lpstr>
      <vt:lpstr>Attention Analysis (Example.2)</vt:lpstr>
      <vt:lpstr>This time : Transformer-based prediction</vt:lpstr>
      <vt:lpstr>Refinement 1: Positional Encoding</vt:lpstr>
      <vt:lpstr>Results </vt:lpstr>
      <vt:lpstr>Refinement 2: Classification vs Ordinal Regression</vt:lpstr>
      <vt:lpstr>Summary</vt:lpstr>
      <vt:lpstr>PowerPoint プレゼンテーション</vt:lpstr>
      <vt:lpstr>PowerPoint プレゼンテーション</vt:lpstr>
      <vt:lpstr>PowerPoint プレゼンテーション</vt:lpstr>
      <vt:lpstr>Predicting Bridge Deterioration for Efficient Management</vt:lpstr>
      <vt:lpstr>Research Goals and Highlights</vt:lpstr>
      <vt:lpstr>Related Work of Improving Prediction Accuracy</vt:lpstr>
      <vt:lpstr>Terms</vt:lpstr>
      <vt:lpstr>① Creation of graphs illustrating adjacency relationships</vt:lpstr>
      <vt:lpstr>① (FYI) Graph Creation</vt:lpstr>
      <vt:lpstr>① (FYI) Graph Creation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Shogo Inadomi（稲富翔伍）</dc:title>
  <dc:creator>翔伍 稲富</dc:creator>
  <cp:lastModifiedBy>稲富　翔伍</cp:lastModifiedBy>
  <cp:revision>4957</cp:revision>
  <dcterms:created xsi:type="dcterms:W3CDTF">2020-04-08T07:47:18Z</dcterms:created>
  <dcterms:modified xsi:type="dcterms:W3CDTF">2025-06-11T11:12:33Z</dcterms:modified>
</cp:coreProperties>
</file>