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F27"/>
    <a:srgbClr val="FFFFFF"/>
    <a:srgbClr val="6A6E73"/>
    <a:srgbClr val="69B8E9"/>
    <a:srgbClr val="2197DF"/>
    <a:srgbClr val="00337E"/>
    <a:srgbClr val="006A9A"/>
    <a:srgbClr val="000382"/>
    <a:srgbClr val="0E1FC2"/>
    <a:srgbClr val="5E4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34CB4-FD7C-4ABA-A1AD-33FCAD55BCA2}" v="25" dt="2025-06-02T07:37:02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77618" autoAdjust="0"/>
  </p:normalViewPr>
  <p:slideViewPr>
    <p:cSldViewPr snapToGrid="0">
      <p:cViewPr varScale="1">
        <p:scale>
          <a:sx n="49" d="100"/>
          <a:sy n="49" d="100"/>
        </p:scale>
        <p:origin x="1992" y="2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E5D8BB39-DAE4-427C-BA52-EEB1C6EF1C71}" type="datetimeFigureOut">
              <a:rPr kumimoji="1" lang="ja-JP" altLang="en-US" smtClean="0"/>
              <a:t>2025/6/11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7938"/>
            <a:ext cx="4605337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FE5E3C9-87A5-4D92-AAC9-9E6831F977F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600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My name is Keitaro Taniguchi at National Institute of Technology, Tokuyama College, in Japan.</a:t>
            </a:r>
            <a:br>
              <a:rPr lang="en-US" altLang="ja-JP" dirty="0"/>
            </a:br>
            <a:r>
              <a:rPr lang="en-US" altLang="ja-JP" dirty="0"/>
              <a:t>I’d like to talk about “Automated 3D Bridge Modeling from Non-Layered Drawings Using Transformer-Based Deep Learning”.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8373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/>
              <a:t>To evaluate OCR accuracy, 600 test images simulating cropped dimension values were created. </a:t>
            </a:r>
          </a:p>
          <a:p>
            <a:r>
              <a:rPr lang="en-US" altLang="ja-JP" b="0" dirty="0"/>
              <a:t>The overall recognition accuracy was 84%, indicating high performance in number recognition.</a:t>
            </a:r>
          </a:p>
          <a:p>
            <a:r>
              <a:rPr lang="en-US" altLang="ja-JP" b="0" dirty="0"/>
              <a:t>Misrecognitions and undetected values mainly occurred in images with short digit strings, thin strokes, or visually similar characters such as '1' and '7’.</a:t>
            </a:r>
          </a:p>
          <a:p>
            <a:r>
              <a:rPr lang="en-US" altLang="ja-JP" b="0" dirty="0"/>
              <a:t>These results suggest that the size of the text area and font visibility affect recognition accuracy.</a:t>
            </a:r>
          </a:p>
          <a:p>
            <a:r>
              <a:rPr lang="en-US" altLang="ja-JP" b="0" dirty="0"/>
              <a:t>However, since actual bridge drawings typically use clearer fonts, even higher recognition accuracy is expected.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0941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/>
              <a:t>Next, I will explain the construction of the 3D mesh model.</a:t>
            </a:r>
          </a:p>
          <a:p>
            <a:r>
              <a:rPr lang="en-US" altLang="ja-JP" b="0" dirty="0"/>
              <a:t>A 3D mesh model is composed of a series of connected triangular surfaces.</a:t>
            </a:r>
            <a:br>
              <a:rPr lang="en-US" altLang="ja-JP" b="0" dirty="0"/>
            </a:br>
            <a:r>
              <a:rPr lang="en-US" altLang="ja-JP" b="0" dirty="0"/>
              <a:t>In this study, the constructed model is saved in STL format, which describes the vertex coordinates and normal vectors of each triangle.</a:t>
            </a:r>
            <a:endParaRPr kumimoji="1" lang="en-US" altLang="ja-JP" b="0" dirty="0"/>
          </a:p>
          <a:p>
            <a:r>
              <a:rPr lang="en-US" altLang="ja-JP" b="0" dirty="0"/>
              <a:t>Since the inspection drawings used in this study lacked detailed dimension values, the coordinates of each point were set</a:t>
            </a:r>
            <a:r>
              <a:rPr lang="ja-JP" altLang="en-US" b="0" dirty="0"/>
              <a:t> </a:t>
            </a:r>
            <a:r>
              <a:rPr lang="en-US" altLang="ja-JP" b="0" dirty="0"/>
              <a:t>by making assumptions based on the available related values.</a:t>
            </a:r>
            <a:endParaRPr kumimoji="1" lang="en-US" altLang="ja-JP" b="0" dirty="0"/>
          </a:p>
          <a:p>
            <a:endParaRPr kumimoji="1" lang="en-US" altLang="ja-JP" b="0" dirty="0"/>
          </a:p>
          <a:p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802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/>
              <a:t>Next, I will explain</a:t>
            </a:r>
            <a:r>
              <a:rPr lang="ja-JP" altLang="en-US" b="0" dirty="0"/>
              <a:t>　</a:t>
            </a:r>
            <a:r>
              <a:rPr lang="en-US" altLang="ja-JP" b="0" dirty="0"/>
              <a:t>Application to Actual Bridge Drawings</a:t>
            </a:r>
          </a:p>
          <a:p>
            <a:r>
              <a:rPr lang="en-US" altLang="ja-JP" b="0" dirty="0"/>
              <a:t>The proposed method was applied to drawings from an actual bridge inspection report, and a 3D mesh model was constructed.</a:t>
            </a:r>
          </a:p>
          <a:p>
            <a:r>
              <a:rPr lang="en-US" altLang="ja-JP" b="0" dirty="0"/>
              <a:t>First, here are the classification results of dimension types using DETR.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/>
              <a:t>As a result, </a:t>
            </a: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 model accurately classified dimension values even in actual bridge drawings.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8175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ja-JP" b="0" dirty="0"/>
              <a:t>Next, here are the results of applying </a:t>
            </a:r>
            <a:r>
              <a:rPr lang="en-US" altLang="ja-JP" b="0" dirty="0" err="1"/>
              <a:t>PaddleOCR</a:t>
            </a:r>
            <a:r>
              <a:rPr lang="en-US" altLang="ja-JP" b="0" dirty="0"/>
              <a:t> to each cropped image.</a:t>
            </a:r>
            <a:br>
              <a:rPr lang="en-US" altLang="ja-JP" b="0" dirty="0"/>
            </a:br>
            <a:r>
              <a:rPr lang="en-US" altLang="ja-JP" b="0" dirty="0"/>
              <a:t>As a result, all dimension values were correctly recognized.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6644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altLang="ja-JP" b="0" dirty="0"/>
              <a:t>Then, using the dimensional information extracted through object detection and OCR, a 3D mesh model was constructed.</a:t>
            </a:r>
            <a:br>
              <a:rPr lang="en-US" altLang="ja-JP" b="0" dirty="0"/>
            </a:br>
            <a:r>
              <a:rPr lang="en-US" altLang="ja-JP" b="0" dirty="0"/>
              <a:t>In this way, 3D mesh model was automatically constructed from actual bridge drawings.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7016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dirty="0"/>
              <a:t>Finally,</a:t>
            </a:r>
            <a:r>
              <a:rPr kumimoji="1" lang="ja-JP" altLang="en-US" b="0" dirty="0"/>
              <a:t>　</a:t>
            </a:r>
            <a:r>
              <a:rPr kumimoji="1" lang="en-US" altLang="ja-JP" b="0" dirty="0"/>
              <a:t>I will explain the conclusion of this study.</a:t>
            </a:r>
          </a:p>
          <a:p>
            <a:r>
              <a:rPr lang="en-US" altLang="ja-JP" b="0" dirty="0"/>
              <a:t>In this study, we proposed a method to automatically construct 3D models from imaged drawings by applying a Transformer-based object detection model and OCR. </a:t>
            </a:r>
          </a:p>
          <a:p>
            <a:r>
              <a:rPr lang="en-US" altLang="ja-JP" b="0" dirty="0"/>
              <a:t>Using this method, accurate 3D mesh models were successfully constructed from cross-sectional and side view drawings in an actual bridge inspection report. </a:t>
            </a:r>
          </a:p>
          <a:p>
            <a:r>
              <a:rPr lang="en-US" altLang="ja-JP" b="0" dirty="0"/>
              <a:t>The extracted dimension types and values can be structured—for example, in JSON format—to define bridge specification schemas.</a:t>
            </a:r>
          </a:p>
          <a:p>
            <a:r>
              <a:rPr lang="en-US" altLang="ja-JP" b="0" dirty="0"/>
              <a:t>This structured data can be used to create BIM and FEM models, contributing to more advanced infrastructure management.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2118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In recent years, the aging of infrastructure has become a serious issue.</a:t>
            </a:r>
          </a:p>
          <a:p>
            <a:r>
              <a:rPr lang="en-US" altLang="ja-JP" dirty="0"/>
              <a:t>The use of 3D models to streamline maintenance is actively being explored in many studies.</a:t>
            </a:r>
          </a:p>
          <a:p>
            <a:r>
              <a:rPr lang="en-US" altLang="ja-JP" dirty="0" err="1"/>
              <a:t>SfM</a:t>
            </a:r>
            <a:r>
              <a:rPr lang="en-US" altLang="ja-JP" dirty="0"/>
              <a:t>, MVS, and LiDAR are commonly used to acquire accurate 3D data, but they typically require collecting and processing large volumes of data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en-US" altLang="ja-JP" dirty="0"/>
              <a:t>On the other hand, if 3D models could be constructed directly from existing construction documents and inspection reports, the cost required for data collection can be reduced.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89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In many cases, existing construction documents and inspection reports are stored as PDFs or paper-based documents, rather than editable digital formats.</a:t>
            </a:r>
          </a:p>
          <a:p>
            <a:r>
              <a:rPr lang="en-US" altLang="ja-JP" dirty="0"/>
              <a:t>As a result, </a:t>
            </a:r>
            <a:r>
              <a:rPr kumimoji="1" lang="en-US" altLang="ja-JP" sz="1200" dirty="0"/>
              <a:t>Image-based drawings extracted from them</a:t>
            </a:r>
            <a:r>
              <a:rPr lang="en-US" altLang="ja-JP" dirty="0"/>
              <a:t> are non-layered, which makes it difficult to mechanically extract information.</a:t>
            </a:r>
          </a:p>
          <a:p>
            <a:r>
              <a:rPr lang="en-US" altLang="ja-JP" dirty="0"/>
              <a:t>Therefore, in this study, dimensional information is extracted from drawings using object detection and OCR, and used to automatically construct 3D models.</a:t>
            </a:r>
          </a:p>
          <a:p>
            <a:r>
              <a:rPr lang="en-US" altLang="ja-JP" dirty="0"/>
              <a:t>Here is the flow diagram of proposed method.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005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First, I will explain the classification of dimension types using an object detection model.</a:t>
            </a:r>
          </a:p>
          <a:p>
            <a:r>
              <a:rPr lang="en-US" altLang="ja-JP" dirty="0"/>
              <a:t>CNNs are commonly used in object detection to estimate regions and classify objects by extracting feature maps.</a:t>
            </a:r>
          </a:p>
          <a:p>
            <a:r>
              <a:rPr lang="en-US" altLang="ja-JP" dirty="0"/>
              <a:t>However, since dimension values consist of digit sequences, they lack distinct visual features, which makes it hard to recognize them just by how they look.</a:t>
            </a:r>
          </a:p>
          <a:p>
            <a:r>
              <a:rPr lang="en-US" altLang="ja-JP" dirty="0"/>
              <a:t>On the other hand, since a dimension value’s meaning depends on its position in the drawing, it’s possible to classify them based on their positional relationships.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2077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Therefore, in this study we use DETR which is a </a:t>
            </a:r>
            <a:r>
              <a:rPr lang="en-US" altLang="ja-JP" sz="1200" dirty="0"/>
              <a:t>Transformer-based Object Detection Model</a:t>
            </a:r>
            <a:r>
              <a:rPr lang="en-US" altLang="ja-JP" dirty="0"/>
              <a:t>.</a:t>
            </a:r>
          </a:p>
          <a:p>
            <a:r>
              <a:rPr kumimoji="1" lang="en-US" altLang="ja-JP" dirty="0"/>
              <a:t>Transformer is a Deep Learning model based on the Attention mechanism, which focuses on important parts of the input.</a:t>
            </a:r>
            <a:br>
              <a:rPr kumimoji="1" lang="en-US" altLang="ja-JP" dirty="0"/>
            </a:br>
            <a:r>
              <a:rPr lang="en-US" altLang="ja-JP" b="0" dirty="0"/>
              <a:t>By using DETR, It is possible to classify based on the positional relationships of dimension values.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58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/>
              <a:t>To train the model, synthetic drawing images were created,</a:t>
            </a:r>
            <a:r>
              <a:rPr lang="ja-JP" altLang="en-US" b="0" dirty="0"/>
              <a:t>　</a:t>
            </a:r>
            <a:r>
              <a:rPr lang="en-US" altLang="ja-JP" b="0" dirty="0"/>
              <a:t>along with annotations indicating the types and positions of dimension values.</a:t>
            </a:r>
          </a:p>
          <a:p>
            <a:r>
              <a:rPr lang="en-US" altLang="ja-JP" b="0" dirty="0"/>
              <a:t>Since cross-sectional and side views contain different dimension</a:t>
            </a:r>
            <a:r>
              <a:rPr lang="ja-JP" altLang="en-US" b="0" dirty="0"/>
              <a:t> </a:t>
            </a:r>
            <a:r>
              <a:rPr lang="en-US" altLang="ja-JP" b="0" dirty="0"/>
              <a:t>types in different positions, separate datasets were prepared for each view and two models were built: one for cross-sectional analysis and another for side view analysis.</a:t>
            </a:r>
          </a:p>
          <a:p>
            <a:r>
              <a:rPr kumimoji="1" lang="en-US" altLang="ja-JP" b="0" dirty="0"/>
              <a:t>In addition, To encourage position-based learning , dimension values were replaced with random text strings so the model wouldn't rely on the text itself.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8656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/>
              <a:t>After training, the trained models were applied to test images created in the same way as the training data.</a:t>
            </a:r>
            <a:br>
              <a:rPr lang="en-US" altLang="ja-JP" b="0" dirty="0"/>
            </a:br>
            <a:r>
              <a:rPr lang="en-US" altLang="ja-JP" b="0" dirty="0"/>
              <a:t>As a result, all dimension types were </a:t>
            </a:r>
            <a:r>
              <a:rPr lang="en-US" altLang="ja-JP" sz="1200" b="0" dirty="0">
                <a:latin typeface="Arial" panose="020B0604020202020204" pitchFamily="34" charset="0"/>
                <a:cs typeface="Arial" panose="020B0604020202020204" pitchFamily="34" charset="0"/>
              </a:rPr>
              <a:t>accurately</a:t>
            </a:r>
            <a:r>
              <a:rPr lang="en-US" altLang="ja-JP" b="0" dirty="0"/>
              <a:t> classified. </a:t>
            </a:r>
          </a:p>
          <a:p>
            <a:r>
              <a:rPr kumimoji="1" lang="en-US" altLang="ja-JP" b="0" dirty="0"/>
              <a:t>Both the cross-sectional and side view models achieved high accuracy in detecting and classifying dimension values.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65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/>
              <a:t>Next, the detection accuracy of each model was evaluated using 100 test images.</a:t>
            </a:r>
          </a:p>
          <a:p>
            <a:r>
              <a:rPr lang="en-US" altLang="ja-JP" b="0" dirty="0"/>
              <a:t>When the IoU threshold was set to 50%, the cross-sectional view model achieved about 90% accuracy, while the side view model achieved around 70%.</a:t>
            </a:r>
          </a:p>
          <a:p>
            <a:r>
              <a:rPr lang="en-US" altLang="ja-JP" b="0" dirty="0"/>
              <a:t>Naturally, the accuracy decreases as the </a:t>
            </a:r>
            <a:r>
              <a:rPr lang="en-US" altLang="ja-JP" b="0" dirty="0" err="1"/>
              <a:t>IoU</a:t>
            </a:r>
            <a:r>
              <a:rPr lang="en-US" altLang="ja-JP" b="0" dirty="0"/>
              <a:t> threshold becomes more stringent.</a:t>
            </a:r>
          </a:p>
          <a:p>
            <a:r>
              <a:rPr lang="en-US" altLang="ja-JP" b="0" dirty="0"/>
              <a:t>However, as I will explain later, for dimension value recognition, an </a:t>
            </a:r>
            <a:r>
              <a:rPr lang="en-US" altLang="ja-JP" b="0" dirty="0" err="1"/>
              <a:t>IoU</a:t>
            </a:r>
            <a:r>
              <a:rPr lang="en-US" altLang="ja-JP" b="0" dirty="0"/>
              <a:t> of around 50% is sufficient, so the model’s accuracy is practically acceptable.</a:t>
            </a:r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5601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b="0" dirty="0"/>
              <a:t>Next, I will explain the </a:t>
            </a:r>
            <a:r>
              <a:rPr lang="en-US" altLang="ja-JP" sz="1200" b="0" dirty="0"/>
              <a:t>Dimension Value Recognition Using OCR</a:t>
            </a:r>
            <a:r>
              <a:rPr lang="en-US" altLang="ja-JP" b="0" dirty="0"/>
              <a:t>.</a:t>
            </a:r>
          </a:p>
          <a:p>
            <a:r>
              <a:rPr lang="en-US" altLang="ja-JP" b="0" dirty="0"/>
              <a:t>In this step, OCR is applied to each image cropped from the bounding boxes of the detected dimension values.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/>
              <a:t>In this study</a:t>
            </a:r>
            <a:r>
              <a:rPr lang="en-US" altLang="ja-JP" dirty="0"/>
              <a:t>, we use </a:t>
            </a:r>
            <a:r>
              <a:rPr lang="en-US" altLang="ja-JP" dirty="0" err="1"/>
              <a:t>PaddleOCR</a:t>
            </a:r>
            <a:r>
              <a:rPr lang="en-US" altLang="ja-JP" dirty="0"/>
              <a:t> </a:t>
            </a:r>
            <a:r>
              <a:rPr lang="en-US" altLang="ja-JP" b="0" dirty="0"/>
              <a:t>to recognize dimension values.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="0" dirty="0" err="1"/>
              <a:t>PaddleOCR</a:t>
            </a:r>
            <a:r>
              <a:rPr lang="en-US" altLang="ja-JP" b="0" dirty="0"/>
              <a:t> is </a:t>
            </a:r>
            <a:r>
              <a:rPr lang="en-US" altLang="ja-JP" dirty="0"/>
              <a:t>an OCR algorithm based on deep learning.</a:t>
            </a:r>
            <a:endParaRPr lang="en-US" altLang="ja-JP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300" b="0" dirty="0"/>
              <a:t>OCR results are linked to dimension types based on DETR classification.</a:t>
            </a:r>
            <a:endParaRPr lang="ja-JP" altLang="en-US" sz="1300" b="0" dirty="0"/>
          </a:p>
          <a:p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E5E3C9-87A5-4D92-AAC9-9E6831F977FC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395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655762"/>
          </a:xfrm>
        </p:spPr>
        <p:txBody>
          <a:bodyPr anchor="b">
            <a:normAutofit/>
          </a:bodyPr>
          <a:lstStyle>
            <a:lvl1pPr algn="ctr">
              <a:defRPr sz="440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2EB40-7C64-47B4-B908-19A903EBA302}" type="datetime1">
              <a:rPr kumimoji="1" lang="ja-JP" altLang="en-US" smtClean="0"/>
              <a:t>2025/6/11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252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155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fld id="{F69BE25D-064C-462B-B524-0BE147BF3908}" type="slidenum">
              <a:rPr kumimoji="1" lang="ja-JP" altLang="en-US" smtClean="0"/>
              <a:pPr/>
              <a:t>‹#›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005015"/>
          </a:xfrm>
        </p:spPr>
        <p:txBody>
          <a:bodyPr>
            <a:normAutofit/>
          </a:bodyPr>
          <a:lstStyle>
            <a:lvl1pPr>
              <a:defRPr sz="350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947196"/>
            <a:ext cx="8358831" cy="540915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defRPr>
            </a:lvl1pPr>
            <a:lvl2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7785A-BB76-4574-A3FB-BBB0DBE80721}" type="datetime1">
              <a:rPr kumimoji="1" lang="ja-JP" altLang="en-US" smtClean="0"/>
              <a:t>2025/6/11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 flipH="1">
            <a:off x="628651" y="746328"/>
            <a:ext cx="8515349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242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終了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47B-8654-42A8-AF1D-3BD91775C323}" type="datetime1">
              <a:rPr kumimoji="1" lang="ja-JP" altLang="en-US" smtClean="0"/>
              <a:t>2025/6/11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6841" y="917061"/>
            <a:ext cx="7886700" cy="1325563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1669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3DAB-7A39-455D-BB1C-15AEFDDF841F}" type="datetime1">
              <a:rPr kumimoji="1" lang="ja-JP" altLang="en-US" smtClean="0"/>
              <a:t>2025/6/11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31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fld id="{F69BE25D-064C-462B-B524-0BE147BF390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69E5C48-C687-97B7-37B8-D5E0C9E8F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0967" t="-1" r="589" b="-19552"/>
          <a:stretch/>
        </p:blipFill>
        <p:spPr>
          <a:xfrm>
            <a:off x="-12591" y="6188451"/>
            <a:ext cx="9156592" cy="76718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36A5252-039D-9FC9-4208-D6BEB9F19AB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35200" y="6389172"/>
            <a:ext cx="6964774" cy="44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041658"/>
            <a:ext cx="9144000" cy="2074922"/>
          </a:xfrm>
        </p:spPr>
        <p:txBody>
          <a:bodyPr lIns="0" tIns="0" rIns="0" bIns="0">
            <a:no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Automated 3D Bridge Modeling from Non-Layered</a:t>
            </a: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Drawings Using Transformer-Based Deep Learning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27355" y="4643004"/>
            <a:ext cx="781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National Institute of Technology, Tokuyama College</a:t>
            </a:r>
          </a:p>
          <a:p>
            <a:pPr algn="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Taniguchi Keitaro</a:t>
            </a:r>
          </a:p>
          <a:p>
            <a:pPr algn="r"/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Yamane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Tatsuro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08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A9F0341-0813-6BC9-41C0-F54ABA5E1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9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0B51652-D04A-4662-CC4F-393DB389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"/>
            <a:ext cx="8249879" cy="1005015"/>
          </a:xfrm>
        </p:spPr>
        <p:txBody>
          <a:bodyPr>
            <a:normAutofit/>
          </a:bodyPr>
          <a:lstStyle/>
          <a:p>
            <a:r>
              <a:rPr kumimoji="1" lang="en-US" altLang="ja-JP" sz="3000" b="1" dirty="0"/>
              <a:t>Dimension Value Recognition Using OCR</a:t>
            </a:r>
            <a:endParaRPr kumimoji="1" lang="ja-JP" altLang="en-US" sz="3000" b="1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8B7794-9ADE-62C4-EDD7-327B833E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400" dirty="0"/>
              <a:t>600 synthetic test images were used to evaluate PaddleOCR’s recognition accuracy.</a:t>
            </a:r>
          </a:p>
        </p:txBody>
      </p:sp>
      <p:pic>
        <p:nvPicPr>
          <p:cNvPr id="5" name="図 4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817386F-A69F-9032-79DF-1870F0144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601" y="2000599"/>
            <a:ext cx="2273147" cy="1136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 descr="文字が書かれている&#10;&#10;低い精度で自動的に生成された説明">
            <a:extLst>
              <a:ext uri="{FF2B5EF4-FFF2-40B4-BE49-F238E27FC236}">
                <a16:creationId xmlns:a16="http://schemas.microsoft.com/office/drawing/2014/main" id="{1C9B35B5-0375-B60A-BAAB-E0812B9D0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700" y="2000599"/>
            <a:ext cx="2273147" cy="11365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91C02112-37D9-74F6-723D-9FCCBCC78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709" y="2000599"/>
            <a:ext cx="2273148" cy="1136574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F0CEF81-1931-5BD1-2C98-D13EEA1C2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26852"/>
              </p:ext>
            </p:extLst>
          </p:nvPr>
        </p:nvGraphicFramePr>
        <p:xfrm>
          <a:off x="39329" y="3200746"/>
          <a:ext cx="906534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8533">
                  <a:extLst>
                    <a:ext uri="{9D8B030D-6E8A-4147-A177-3AD203B41FA5}">
                      <a16:colId xmlns:a16="http://schemas.microsoft.com/office/drawing/2014/main" val="615983627"/>
                    </a:ext>
                  </a:extLst>
                </a:gridCol>
                <a:gridCol w="2409673">
                  <a:extLst>
                    <a:ext uri="{9D8B030D-6E8A-4147-A177-3AD203B41FA5}">
                      <a16:colId xmlns:a16="http://schemas.microsoft.com/office/drawing/2014/main" val="1164918447"/>
                    </a:ext>
                  </a:extLst>
                </a:gridCol>
                <a:gridCol w="2379407">
                  <a:extLst>
                    <a:ext uri="{9D8B030D-6E8A-4147-A177-3AD203B41FA5}">
                      <a16:colId xmlns:a16="http://schemas.microsoft.com/office/drawing/2014/main" val="3268540997"/>
                    </a:ext>
                  </a:extLst>
                </a:gridCol>
                <a:gridCol w="2477729">
                  <a:extLst>
                    <a:ext uri="{9D8B030D-6E8A-4147-A177-3AD203B41FA5}">
                      <a16:colId xmlns:a16="http://schemas.microsoft.com/office/drawing/2014/main" val="2670110803"/>
                    </a:ext>
                  </a:extLst>
                </a:gridCol>
              </a:tblGrid>
              <a:tr h="3364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Recognition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540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2896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112150"/>
                  </a:ext>
                </a:extLst>
              </a:tr>
              <a:tr h="5887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Correct answer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26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540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72896</a:t>
                      </a:r>
                      <a:endParaRPr kumimoji="1" lang="ja-JP" altLang="en-US" sz="1800" b="1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927777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D52B7E-0FD6-A327-C915-CCA76428EF24}"/>
              </a:ext>
            </a:extLst>
          </p:cNvPr>
          <p:cNvSpPr txBox="1"/>
          <p:nvPr/>
        </p:nvSpPr>
        <p:spPr>
          <a:xfrm>
            <a:off x="156520" y="4311414"/>
            <a:ext cx="89874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Overall recognition accuracy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: 84%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size of the text area and font visibility affect recognition accuracy.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Higher accuracy is expected in real bridge drawings due to clearer fonts.</a:t>
            </a:r>
          </a:p>
        </p:txBody>
      </p:sp>
    </p:spTree>
    <p:extLst>
      <p:ext uri="{BB962C8B-B14F-4D97-AF65-F5344CB8AC3E}">
        <p14:creationId xmlns:p14="http://schemas.microsoft.com/office/powerpoint/2010/main" val="195610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72E41CA-616C-428A-F6C4-FAD208AA2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10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01AE22B-F68F-E84E-3871-55948FA14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3D Mesh Modeling </a:t>
            </a:r>
            <a:endParaRPr kumimoji="1" lang="ja-JP" altLang="en-US" b="1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E9E00A5-E287-2F9B-383D-D502A1212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Simplified 3D model generated in STL format using extracted data.</a:t>
            </a:r>
          </a:p>
          <a:p>
            <a:endParaRPr kumimoji="1" lang="en-US" altLang="ja-JP" dirty="0"/>
          </a:p>
          <a:p>
            <a:r>
              <a:rPr lang="en-US" altLang="ja-JP" sz="3200" b="1" i="0" dirty="0">
                <a:solidFill>
                  <a:srgbClr val="000000"/>
                </a:solidFill>
                <a:effectLst/>
              </a:rPr>
              <a:t>STL Format </a:t>
            </a:r>
          </a:p>
          <a:p>
            <a:r>
              <a:rPr lang="en-US" altLang="ja-JP" b="0" i="0" dirty="0">
                <a:solidFill>
                  <a:srgbClr val="000000"/>
                </a:solidFill>
                <a:effectLst/>
              </a:rPr>
              <a:t>Format describing the </a:t>
            </a:r>
            <a:r>
              <a:rPr lang="en-US" altLang="ja-JP" dirty="0"/>
              <a:t>vertex</a:t>
            </a:r>
            <a:r>
              <a:rPr lang="ja-JP" altLang="en-US" dirty="0"/>
              <a:t> </a:t>
            </a:r>
            <a:r>
              <a:rPr lang="en-US" altLang="ja-JP" b="0" i="0" dirty="0">
                <a:solidFill>
                  <a:srgbClr val="000000"/>
                </a:solidFill>
                <a:effectLst/>
              </a:rPr>
              <a:t>coordinates and normal vectors </a:t>
            </a:r>
            <a:r>
              <a:rPr lang="en-US" altLang="ja-JP" dirty="0"/>
              <a:t>of each triangle.</a:t>
            </a:r>
            <a:endParaRPr lang="en-US" altLang="ja-JP" b="0" i="0" dirty="0">
              <a:solidFill>
                <a:srgbClr val="000000"/>
              </a:solidFill>
              <a:effectLst/>
            </a:endParaRPr>
          </a:p>
          <a:p>
            <a:endParaRPr kumimoji="1" lang="en-US" altLang="ja-JP" dirty="0">
              <a:solidFill>
                <a:srgbClr val="000000"/>
              </a:solidFill>
            </a:endParaRPr>
          </a:p>
          <a:p>
            <a:r>
              <a:rPr kumimoji="1" lang="en-US" altLang="ja-JP" dirty="0"/>
              <a:t>Inspection drawings lacked detailed dimensions.</a:t>
            </a:r>
          </a:p>
          <a:p>
            <a:r>
              <a:rPr lang="en-US" altLang="ja-JP" dirty="0"/>
              <a:t>Missing values were set using related dimensions.</a:t>
            </a:r>
            <a:endParaRPr kumimoji="1" lang="en-US" altLang="ja-JP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A7F9839-6366-23CC-D97A-FDED97AA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77" y="1446948"/>
            <a:ext cx="2044053" cy="15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96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531182D-4647-52E0-A125-976925103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11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0BAA2A3-2D7C-C5DF-58F3-A0F0E866D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Application to Actual Bridge Drawings</a:t>
            </a:r>
            <a:endParaRPr kumimoji="1" lang="ja-JP" altLang="en-US" b="1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247C053-550B-811A-AF23-CE3EB440C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73" y="1005016"/>
            <a:ext cx="8358831" cy="825160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Schematic drawings included in the bridge inspection report were used as input</a:t>
            </a:r>
            <a:r>
              <a:rPr lang="en-US" altLang="ja-JP" sz="2400" dirty="0"/>
              <a:t>.</a:t>
            </a:r>
          </a:p>
          <a:p>
            <a:endParaRPr kumimoji="1" lang="en-US" altLang="ja-JP" sz="2400" dirty="0"/>
          </a:p>
          <a:p>
            <a:endParaRPr kumimoji="1" lang="en-US" altLang="ja-JP" sz="2400" dirty="0"/>
          </a:p>
        </p:txBody>
      </p:sp>
      <p:pic>
        <p:nvPicPr>
          <p:cNvPr id="6" name="図 5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11DD93A-7FDA-AF7B-7F26-866C579DA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9" t="26492" r="22499" b="24135"/>
          <a:stretch/>
        </p:blipFill>
        <p:spPr>
          <a:xfrm>
            <a:off x="3482119" y="2078018"/>
            <a:ext cx="3076862" cy="1486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EB29735-A1CC-274E-1A69-3BA201D55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3" t="26138" r="25659" b="29490"/>
          <a:stretch/>
        </p:blipFill>
        <p:spPr>
          <a:xfrm>
            <a:off x="3482121" y="3755140"/>
            <a:ext cx="3083198" cy="1486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8C90AC0-9E92-7096-273A-4B00F974B3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2549" r="-6419" b="8736"/>
          <a:stretch/>
        </p:blipFill>
        <p:spPr>
          <a:xfrm>
            <a:off x="70713" y="2078018"/>
            <a:ext cx="3083198" cy="14867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ABB432EC-78BF-6E2F-EED1-9FF61DE634C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5011" t="-34462" r="-10159" b="-23748"/>
          <a:stretch/>
        </p:blipFill>
        <p:spPr>
          <a:xfrm>
            <a:off x="70711" y="3755140"/>
            <a:ext cx="3083198" cy="1486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矢印: 下 12">
            <a:extLst>
              <a:ext uri="{FF2B5EF4-FFF2-40B4-BE49-F238E27FC236}">
                <a16:creationId xmlns:a16="http://schemas.microsoft.com/office/drawing/2014/main" id="{3306BE7A-77DF-DBA8-DB5A-B5394561992F}"/>
              </a:ext>
            </a:extLst>
          </p:cNvPr>
          <p:cNvSpPr/>
          <p:nvPr/>
        </p:nvSpPr>
        <p:spPr>
          <a:xfrm rot="16200000">
            <a:off x="3142193" y="2702580"/>
            <a:ext cx="351644" cy="237579"/>
          </a:xfrm>
          <a:prstGeom prst="downArrow">
            <a:avLst/>
          </a:prstGeom>
          <a:solidFill>
            <a:srgbClr val="6A6E73"/>
          </a:solidFill>
          <a:ln>
            <a:solidFill>
              <a:srgbClr val="6A6E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82ED1580-6398-62B4-D217-8B48ED608774}"/>
              </a:ext>
            </a:extLst>
          </p:cNvPr>
          <p:cNvSpPr/>
          <p:nvPr/>
        </p:nvSpPr>
        <p:spPr>
          <a:xfrm rot="16200000">
            <a:off x="3142193" y="4357703"/>
            <a:ext cx="351644" cy="237581"/>
          </a:xfrm>
          <a:prstGeom prst="downArrow">
            <a:avLst/>
          </a:prstGeom>
          <a:solidFill>
            <a:srgbClr val="6A6E73"/>
          </a:solidFill>
          <a:ln>
            <a:solidFill>
              <a:srgbClr val="6A6E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0FDA39-E35E-E1DE-A088-5FAED1263629}"/>
              </a:ext>
            </a:extLst>
          </p:cNvPr>
          <p:cNvSpPr txBox="1"/>
          <p:nvPr/>
        </p:nvSpPr>
        <p:spPr>
          <a:xfrm>
            <a:off x="6658490" y="4137939"/>
            <a:ext cx="2373016" cy="677108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1:Span Length 2:Symbol 3:Scale 4:Slab Thickness </a:t>
            </a:r>
          </a:p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5:Grider Height-Slab Thickness 6:Clearance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90BC2EC-F77D-A2A7-A084-43D54CFD5BAE}"/>
              </a:ext>
            </a:extLst>
          </p:cNvPr>
          <p:cNvSpPr txBox="1"/>
          <p:nvPr/>
        </p:nvSpPr>
        <p:spPr>
          <a:xfrm>
            <a:off x="6616709" y="2228899"/>
            <a:ext cx="2456578" cy="1184940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1:Width 2:Left Wheel Guard </a:t>
            </a:r>
          </a:p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3:Right Wheel Guard 4:Left Lane Width 5:Right Lane Width 6:Left Roadside </a:t>
            </a:r>
          </a:p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7:Right Roadside 8:Grider Interval </a:t>
            </a:r>
          </a:p>
          <a:p>
            <a:r>
              <a:rPr kumimoji="1" lang="en-US" altLang="ja-JP" sz="1100" dirty="0">
                <a:latin typeface="Arial" panose="020B0604020202020204" pitchFamily="34" charset="0"/>
                <a:cs typeface="Arial" panose="020B0604020202020204" pitchFamily="34" charset="0"/>
              </a:rPr>
              <a:t>9:Grider Width 10:Scale 11:Railing 12:Grider Height 13:Slab Thickness 14:Slab and Haunch</a:t>
            </a:r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BF4EE8B-2679-1A45-30C9-3005BEF636BD}"/>
              </a:ext>
            </a:extLst>
          </p:cNvPr>
          <p:cNvSpPr txBox="1"/>
          <p:nvPr/>
        </p:nvSpPr>
        <p:spPr>
          <a:xfrm>
            <a:off x="628649" y="5432262"/>
            <a:ext cx="82844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model accurately classified dimension values even in actual bridge drawings.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276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DA73FB-5B24-EF88-C061-B59F91010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12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07A74BF-4E15-06FF-B3E1-198E631AE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Application to Actual Bridge Drawings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0A6FBAD-A91A-A5B1-9B68-6A0CA5D50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947197"/>
            <a:ext cx="8358831" cy="1082286"/>
          </a:xfrm>
        </p:spPr>
        <p:txBody>
          <a:bodyPr>
            <a:normAutofit/>
          </a:bodyPr>
          <a:lstStyle/>
          <a:p>
            <a:r>
              <a:rPr lang="en-US" altLang="ja-JP" sz="2400" dirty="0"/>
              <a:t>Each dimension value was recognized by applying PaddleOCR to images cropped from the detected regions.</a:t>
            </a:r>
            <a:endParaRPr kumimoji="1" lang="ja-JP" altLang="en-US" sz="2400" dirty="0"/>
          </a:p>
        </p:txBody>
      </p:sp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7A3204AD-17B3-D6B4-6766-BE0D8FD88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7"/>
          <a:stretch/>
        </p:blipFill>
        <p:spPr>
          <a:xfrm>
            <a:off x="600478" y="2252825"/>
            <a:ext cx="2334235" cy="611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図 5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11166511-A120-C6BB-4323-ADF568FBFB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33"/>
          <a:stretch/>
        </p:blipFill>
        <p:spPr>
          <a:xfrm>
            <a:off x="600478" y="3371653"/>
            <a:ext cx="1515565" cy="621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 descr="テキスト&#10;&#10;自動的に生成された説明">
            <a:extLst>
              <a:ext uri="{FF2B5EF4-FFF2-40B4-BE49-F238E27FC236}">
                <a16:creationId xmlns:a16="http://schemas.microsoft.com/office/drawing/2014/main" id="{3742FC58-D64F-B157-0E51-D26B3E762D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17"/>
          <a:stretch/>
        </p:blipFill>
        <p:spPr>
          <a:xfrm>
            <a:off x="3259156" y="2250144"/>
            <a:ext cx="1707305" cy="6145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216B508-3874-F6CE-2B8A-7EA233F37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52"/>
          <a:stretch/>
        </p:blipFill>
        <p:spPr>
          <a:xfrm>
            <a:off x="2333769" y="3371653"/>
            <a:ext cx="1462063" cy="621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 descr="QR コード&#10;&#10;中程度の精度で自動的に生成された説明">
            <a:extLst>
              <a:ext uri="{FF2B5EF4-FFF2-40B4-BE49-F238E27FC236}">
                <a16:creationId xmlns:a16="http://schemas.microsoft.com/office/drawing/2014/main" id="{419DAE71-826A-1D6D-BC1B-B7E8562A52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45"/>
          <a:stretch/>
        </p:blipFill>
        <p:spPr>
          <a:xfrm>
            <a:off x="5480787" y="2265736"/>
            <a:ext cx="1605813" cy="6230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 descr="QR コード が含まれている画像&#10;&#10;自動的に生成された説明">
            <a:extLst>
              <a:ext uri="{FF2B5EF4-FFF2-40B4-BE49-F238E27FC236}">
                <a16:creationId xmlns:a16="http://schemas.microsoft.com/office/drawing/2014/main" id="{55F557BB-4912-1F4F-59C5-60A1167C9E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04"/>
          <a:stretch/>
        </p:blipFill>
        <p:spPr>
          <a:xfrm>
            <a:off x="4372804" y="3366519"/>
            <a:ext cx="2191687" cy="6216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図 10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36417EDB-1C7E-ED33-D03B-040A39BCDF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77"/>
          <a:stretch/>
        </p:blipFill>
        <p:spPr>
          <a:xfrm>
            <a:off x="6884554" y="3381461"/>
            <a:ext cx="2131097" cy="6118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 descr="テキスト&#10;&#10;自動的に生成された説明">
            <a:extLst>
              <a:ext uri="{FF2B5EF4-FFF2-40B4-BE49-F238E27FC236}">
                <a16:creationId xmlns:a16="http://schemas.microsoft.com/office/drawing/2014/main" id="{4697BF52-7CC7-921C-09D8-8978E9F115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13"/>
          <a:stretch/>
        </p:blipFill>
        <p:spPr>
          <a:xfrm>
            <a:off x="7551234" y="2243566"/>
            <a:ext cx="1408075" cy="621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98C1B35-C267-C87D-06ED-6BA7F4EF3C57}"/>
              </a:ext>
            </a:extLst>
          </p:cNvPr>
          <p:cNvSpPr txBox="1"/>
          <p:nvPr/>
        </p:nvSpPr>
        <p:spPr>
          <a:xfrm>
            <a:off x="951091" y="2864682"/>
            <a:ext cx="16071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Width: 10000</a:t>
            </a:r>
            <a:endParaRPr lang="ja-JP" altLang="en-US" sz="16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EDDDC49-FCB9-8ACE-3291-7E5A7D500C56}"/>
              </a:ext>
            </a:extLst>
          </p:cNvPr>
          <p:cNvSpPr txBox="1"/>
          <p:nvPr/>
        </p:nvSpPr>
        <p:spPr>
          <a:xfrm>
            <a:off x="2913063" y="2876215"/>
            <a:ext cx="247884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Grider Height : 1090</a:t>
            </a:r>
            <a:endParaRPr lang="ja-JP" altLang="en-US" sz="16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9EBF70B-DDCF-05C7-D7A6-06EBF2B19EE7}"/>
              </a:ext>
            </a:extLst>
          </p:cNvPr>
          <p:cNvSpPr txBox="1"/>
          <p:nvPr/>
        </p:nvSpPr>
        <p:spPr>
          <a:xfrm>
            <a:off x="5096826" y="2877288"/>
            <a:ext cx="23737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Right Roadside : 500</a:t>
            </a:r>
            <a:endParaRPr lang="ja-JP" altLang="en-US" sz="16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4CB69CD-9165-E2EC-8B6E-EED0BE885D94}"/>
              </a:ext>
            </a:extLst>
          </p:cNvPr>
          <p:cNvSpPr txBox="1"/>
          <p:nvPr/>
        </p:nvSpPr>
        <p:spPr>
          <a:xfrm>
            <a:off x="7353882" y="2874960"/>
            <a:ext cx="18209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Clearance : 650</a:t>
            </a:r>
            <a:endParaRPr lang="ja-JP" altLang="en-US" sz="16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FD11FC1-A8DD-4143-0D01-B1FDA4084BAE}"/>
              </a:ext>
            </a:extLst>
          </p:cNvPr>
          <p:cNvSpPr txBox="1"/>
          <p:nvPr/>
        </p:nvSpPr>
        <p:spPr>
          <a:xfrm>
            <a:off x="508894" y="3996543"/>
            <a:ext cx="1607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Railing: 950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27C9161-16BF-8D37-7083-516B4C2EC7FC}"/>
              </a:ext>
            </a:extLst>
          </p:cNvPr>
          <p:cNvSpPr txBox="1"/>
          <p:nvPr/>
        </p:nvSpPr>
        <p:spPr>
          <a:xfrm>
            <a:off x="1982936" y="4038436"/>
            <a:ext cx="26223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Slab Thickness : 950</a:t>
            </a:r>
            <a:endParaRPr lang="ja-JP" altLang="en-US" sz="16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708CF2D-FA66-CE77-C0AD-577882944B36}"/>
              </a:ext>
            </a:extLst>
          </p:cNvPr>
          <p:cNvSpPr txBox="1"/>
          <p:nvPr/>
        </p:nvSpPr>
        <p:spPr>
          <a:xfrm>
            <a:off x="4280635" y="4036479"/>
            <a:ext cx="27882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Right Lane Width: 4300</a:t>
            </a:r>
            <a:endParaRPr lang="ja-JP" altLang="en-US" sz="16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B6CFB0C-0524-97B3-562E-B9C63CB42535}"/>
              </a:ext>
            </a:extLst>
          </p:cNvPr>
          <p:cNvSpPr txBox="1"/>
          <p:nvPr/>
        </p:nvSpPr>
        <p:spPr>
          <a:xfrm>
            <a:off x="6769920" y="4031906"/>
            <a:ext cx="23373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Left Lane Width : 3900</a:t>
            </a:r>
            <a:endParaRPr lang="ja-JP" altLang="en-US" sz="16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75B85EC-E873-9044-4304-2AA9CAE92778}"/>
              </a:ext>
            </a:extLst>
          </p:cNvPr>
          <p:cNvSpPr txBox="1"/>
          <p:nvPr/>
        </p:nvSpPr>
        <p:spPr>
          <a:xfrm>
            <a:off x="600478" y="4935380"/>
            <a:ext cx="8074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All extracted images were correctly recognized, 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demonstrating the accuracy of the OCR process.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F49CDF-D6F9-FA88-8C77-AA6CD20CC4D3}"/>
              </a:ext>
            </a:extLst>
          </p:cNvPr>
          <p:cNvSpPr txBox="1"/>
          <p:nvPr/>
        </p:nvSpPr>
        <p:spPr>
          <a:xfrm>
            <a:off x="8443698" y="4339074"/>
            <a:ext cx="1143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etc…</a:t>
            </a:r>
            <a:endParaRPr kumimoji="1" lang="ja-JP" altLang="en-US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4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92077C3-EBFB-533F-405B-12ED32ED5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13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7B000C27-1EDA-0EC5-371C-6F949325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Application to Actual Bridge Drawings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E31E3B1-D77C-B890-7FCC-0307520BE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The automatically constructed 3D model based on recognized dimension values and types.</a:t>
            </a:r>
            <a:endParaRPr kumimoji="1" lang="ja-JP" altLang="en-US" dirty="0"/>
          </a:p>
        </p:txBody>
      </p:sp>
      <p:pic>
        <p:nvPicPr>
          <p:cNvPr id="5" name="図 4" descr="ベンチ が含まれている画像&#10;&#10;自動的に生成された説明">
            <a:extLst>
              <a:ext uri="{FF2B5EF4-FFF2-40B4-BE49-F238E27FC236}">
                <a16:creationId xmlns:a16="http://schemas.microsoft.com/office/drawing/2014/main" id="{150D094C-27B3-4869-AB25-E542B132B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98"/>
          <a:stretch/>
        </p:blipFill>
        <p:spPr>
          <a:xfrm>
            <a:off x="703947" y="1805095"/>
            <a:ext cx="8208234" cy="300704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109265-5E1E-588B-1328-2326AF4194F5}"/>
              </a:ext>
            </a:extLst>
          </p:cNvPr>
          <p:cNvSpPr txBox="1"/>
          <p:nvPr/>
        </p:nvSpPr>
        <p:spPr>
          <a:xfrm>
            <a:off x="741596" y="4882605"/>
            <a:ext cx="82835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The 3D model was successfully constructed, </a:t>
            </a:r>
            <a:r>
              <a:rPr lang="en-US" altLang="ja-JP" sz="2400" dirty="0"/>
              <a:t>confirming the method's effectiveness.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6736832-2A27-5C89-ECCA-F5E4B533F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14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93397DD3-F624-1058-ADAD-ED14A9CEE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Conclusion</a:t>
            </a:r>
            <a:endParaRPr kumimoji="1" lang="ja-JP" altLang="en-US" b="1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7040D4C-1D7C-02D7-E4E8-5E8CBF2E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3" y="947196"/>
            <a:ext cx="8701548" cy="5409153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Proposed a method to automatically construct 3D models from imaged drawings using a Transformer-based object detection model and OCR</a:t>
            </a:r>
            <a:r>
              <a:rPr lang="en-US" altLang="ja-JP" sz="2400" dirty="0"/>
              <a:t>.</a:t>
            </a:r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Successfully constructed</a:t>
            </a:r>
            <a:r>
              <a:rPr lang="ja-JP" altLang="en-US" sz="2400" dirty="0"/>
              <a:t> </a:t>
            </a:r>
            <a:r>
              <a:rPr kumimoji="1" lang="en-US" altLang="ja-JP" sz="2400" dirty="0"/>
              <a:t>accurate 3D mesh models from actual bridge inspection drawings.</a:t>
            </a:r>
          </a:p>
          <a:p>
            <a:endParaRPr lang="en-US" altLang="ja-JP" sz="2400" dirty="0"/>
          </a:p>
          <a:p>
            <a:r>
              <a:rPr kumimoji="1" lang="en-US" altLang="ja-JP" sz="2400" dirty="0"/>
              <a:t>Extracted dimension types and values can be structured (e.g., in JSON) to define bridge specification schemas.</a:t>
            </a:r>
          </a:p>
          <a:p>
            <a:endParaRPr lang="en-US" altLang="ja-JP" sz="2400" dirty="0"/>
          </a:p>
          <a:p>
            <a:r>
              <a:rPr kumimoji="1" lang="en-US" altLang="ja-JP" sz="2400" dirty="0"/>
              <a:t>Structured data enables BIM/FEM model creation for advanced infrastructure management.</a:t>
            </a:r>
            <a:endParaRPr kumimoji="1" lang="ja-JP" altLang="en-US" sz="2400" dirty="0"/>
          </a:p>
          <a:p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3405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B59956B-78E6-32DA-1EC9-4FD936804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1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EB682F5F-707A-F771-3070-6CCDDB5D8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3D</a:t>
            </a:r>
            <a:r>
              <a:rPr lang="en-US" altLang="ja-JP" b="1" dirty="0"/>
              <a:t> models for maintenance</a:t>
            </a:r>
            <a:endParaRPr kumimoji="1" lang="ja-JP" altLang="en-US" b="1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9C2655-4CEC-9D86-A86C-4C9948983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36000" rIns="36000">
            <a:normAutofit/>
          </a:bodyPr>
          <a:lstStyle/>
          <a:p>
            <a:r>
              <a:rPr lang="en-US" altLang="ja-JP" dirty="0"/>
              <a:t>Streamlining maintenance with 3D model</a:t>
            </a:r>
            <a:r>
              <a:rPr lang="ja-JP" altLang="en-US" dirty="0"/>
              <a:t> </a:t>
            </a:r>
            <a:r>
              <a:rPr lang="en-US" altLang="ja-JP" dirty="0"/>
              <a:t>is</a:t>
            </a:r>
            <a:r>
              <a:rPr lang="ja-JP" altLang="en-US" dirty="0"/>
              <a:t> </a:t>
            </a:r>
            <a:r>
              <a:rPr lang="en-US" altLang="ja-JP" dirty="0"/>
              <a:t>being</a:t>
            </a:r>
            <a:r>
              <a:rPr lang="ja-JP" altLang="en-US" dirty="0"/>
              <a:t> </a:t>
            </a:r>
            <a:r>
              <a:rPr lang="en-US" altLang="ja-JP" dirty="0"/>
              <a:t>explored.</a:t>
            </a:r>
          </a:p>
          <a:p>
            <a:r>
              <a:rPr lang="en-US" altLang="ja-JP" sz="2400" b="1" dirty="0"/>
              <a:t>SfM, MVS, and LiDAR</a:t>
            </a:r>
          </a:p>
          <a:p>
            <a:r>
              <a:rPr lang="en-US" altLang="ja-JP" sz="2400" dirty="0"/>
              <a:t>→ commonly used to acquire accurate 3D data</a:t>
            </a:r>
          </a:p>
          <a:p>
            <a:r>
              <a:rPr lang="en-US" altLang="ja-JP" sz="2400" dirty="0"/>
              <a:t>→ require collecting and processing large volumes of data</a:t>
            </a:r>
          </a:p>
          <a:p>
            <a:r>
              <a:rPr lang="en-US" altLang="ja-JP" sz="2400" dirty="0"/>
              <a:t>If 3D models can be constructed directly from existing documents,</a:t>
            </a:r>
            <a:r>
              <a:rPr lang="ja-JP" altLang="en-US" sz="2400" dirty="0"/>
              <a:t> </a:t>
            </a:r>
            <a:r>
              <a:rPr lang="en-US" altLang="ja-JP" sz="2400" dirty="0"/>
              <a:t>the cost for data collection can be reduced.</a:t>
            </a:r>
            <a:endParaRPr kumimoji="1" lang="ja-JP" altLang="en-US" sz="24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C4BCF15-1F50-A3B6-C4E5-4FE7119A0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48" y="4302490"/>
            <a:ext cx="2745082" cy="1923924"/>
          </a:xfrm>
          <a:prstGeom prst="rect">
            <a:avLst/>
          </a:prstGeom>
        </p:spPr>
      </p:pic>
      <p:pic>
        <p:nvPicPr>
          <p:cNvPr id="6" name="図 5" descr="飛行機 が含まれている画像&#10;&#10;自動的に生成された説明">
            <a:extLst>
              <a:ext uri="{FF2B5EF4-FFF2-40B4-BE49-F238E27FC236}">
                <a16:creationId xmlns:a16="http://schemas.microsoft.com/office/drawing/2014/main" id="{15AF03C6-96E7-C9D0-AF07-F7E01EB1B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25061" r="18370" b="15918"/>
          <a:stretch/>
        </p:blipFill>
        <p:spPr>
          <a:xfrm>
            <a:off x="4104411" y="4407691"/>
            <a:ext cx="4152387" cy="1713517"/>
          </a:xfrm>
          <a:prstGeom prst="rect">
            <a:avLst/>
          </a:prstGeom>
        </p:spPr>
      </p:pic>
      <p:sp>
        <p:nvSpPr>
          <p:cNvPr id="7" name="矢印: 下 6">
            <a:extLst>
              <a:ext uri="{FF2B5EF4-FFF2-40B4-BE49-F238E27FC236}">
                <a16:creationId xmlns:a16="http://schemas.microsoft.com/office/drawing/2014/main" id="{A4843D2D-87DF-C852-D950-9CC0D360A0B0}"/>
              </a:ext>
            </a:extLst>
          </p:cNvPr>
          <p:cNvSpPr/>
          <p:nvPr/>
        </p:nvSpPr>
        <p:spPr>
          <a:xfrm rot="16200000">
            <a:off x="3546322" y="5012311"/>
            <a:ext cx="559575" cy="504279"/>
          </a:xfrm>
          <a:prstGeom prst="downArrow">
            <a:avLst/>
          </a:prstGeom>
          <a:solidFill>
            <a:srgbClr val="6A6E73"/>
          </a:solidFill>
          <a:ln>
            <a:solidFill>
              <a:srgbClr val="6A6E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667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C4CB74E6-976B-E9AF-86EC-372E2690A2E1}"/>
              </a:ext>
            </a:extLst>
          </p:cNvPr>
          <p:cNvSpPr/>
          <p:nvPr/>
        </p:nvSpPr>
        <p:spPr>
          <a:xfrm>
            <a:off x="1636294" y="6481944"/>
            <a:ext cx="5346441" cy="39901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A420A7-085E-36C5-1051-88A2766EFA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2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4685A553-56D5-6EDF-B995-C330A2DAB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/>
              <a:t>Automated 3D modeling method </a:t>
            </a:r>
            <a:endParaRPr kumimoji="1" lang="ja-JP" altLang="en-US" b="1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91BB502-30EF-2BF4-8D6E-9AB424EFA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47196"/>
            <a:ext cx="8515350" cy="3736771"/>
          </a:xfrm>
        </p:spPr>
        <p:txBody>
          <a:bodyPr lIns="0" tIns="0" rIns="0" bIns="0">
            <a:normAutofit/>
          </a:bodyPr>
          <a:lstStyle/>
          <a:p>
            <a:r>
              <a:rPr kumimoji="1" lang="en-US" altLang="ja-JP" sz="2400" dirty="0"/>
              <a:t>In many cases, existing documents </a:t>
            </a:r>
            <a:r>
              <a:rPr lang="en-US" altLang="ja-JP" sz="2400" dirty="0"/>
              <a:t>are stored in PDFs or paper documents.</a:t>
            </a:r>
            <a:endParaRPr kumimoji="1" lang="en-US" altLang="ja-JP" sz="2400" dirty="0"/>
          </a:p>
          <a:p>
            <a:r>
              <a:rPr kumimoji="1" lang="en-US" altLang="ja-JP" sz="2400" dirty="0"/>
              <a:t>Image-based drawing extracted from them</a:t>
            </a:r>
            <a:r>
              <a:rPr lang="en-US" altLang="ja-JP" sz="2400" dirty="0"/>
              <a:t>, making it difficult to extract information.</a:t>
            </a:r>
          </a:p>
          <a:p>
            <a:r>
              <a:rPr lang="en-US" altLang="ja-JP" sz="2400" b="1" dirty="0"/>
              <a:t>Extracting dimensional information from drawings using an </a:t>
            </a:r>
            <a:r>
              <a:rPr lang="en-US" altLang="ja-JP" sz="2400" b="1" dirty="0">
                <a:solidFill>
                  <a:srgbClr val="FF0000"/>
                </a:solidFill>
              </a:rPr>
              <a:t>Object Detection Model </a:t>
            </a:r>
            <a:r>
              <a:rPr lang="en-US" altLang="ja-JP" sz="2400" b="1" dirty="0"/>
              <a:t>and </a:t>
            </a:r>
            <a:r>
              <a:rPr lang="en-US" altLang="ja-JP" sz="2400" b="1" dirty="0">
                <a:solidFill>
                  <a:srgbClr val="FF0000"/>
                </a:solidFill>
              </a:rPr>
              <a:t>OCR</a:t>
            </a:r>
            <a:r>
              <a:rPr lang="en-US" altLang="ja-JP" sz="2400" b="1" dirty="0"/>
              <a:t>.</a:t>
            </a:r>
          </a:p>
          <a:p>
            <a:r>
              <a:rPr lang="en-US" altLang="ja-JP" sz="2400" dirty="0"/>
              <a:t>       3D models can be automatically constructed.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02B1C933-57E8-C0A4-4504-09730D5CD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59" y="3708787"/>
            <a:ext cx="6305481" cy="2773157"/>
          </a:xfrm>
          <a:prstGeom prst="rect">
            <a:avLst/>
          </a:prstGeom>
        </p:spPr>
      </p:pic>
      <p:sp>
        <p:nvSpPr>
          <p:cNvPr id="6" name="矢印: 下 5">
            <a:extLst>
              <a:ext uri="{FF2B5EF4-FFF2-40B4-BE49-F238E27FC236}">
                <a16:creationId xmlns:a16="http://schemas.microsoft.com/office/drawing/2014/main" id="{109EE8D7-D4C0-8EC0-EEDE-72BA057FFBB4}"/>
              </a:ext>
            </a:extLst>
          </p:cNvPr>
          <p:cNvSpPr/>
          <p:nvPr/>
        </p:nvSpPr>
        <p:spPr>
          <a:xfrm rot="16200000">
            <a:off x="622949" y="3179402"/>
            <a:ext cx="559575" cy="499193"/>
          </a:xfrm>
          <a:prstGeom prst="downArrow">
            <a:avLst/>
          </a:prstGeom>
          <a:solidFill>
            <a:srgbClr val="6A6E73"/>
          </a:solidFill>
          <a:ln>
            <a:solidFill>
              <a:srgbClr val="6A6E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CCF5C9-DB78-9920-0144-F3E3D6994E4B}"/>
              </a:ext>
            </a:extLst>
          </p:cNvPr>
          <p:cNvSpPr txBox="1"/>
          <p:nvPr/>
        </p:nvSpPr>
        <p:spPr>
          <a:xfrm>
            <a:off x="2543175" y="6473090"/>
            <a:ext cx="3917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Flow diagram of proposed method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12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C9B9C93-D266-41B3-7651-ECC03B98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3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FD38C3DD-DBCB-0A3B-3933-30382C868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"/>
            <a:ext cx="8515350" cy="877076"/>
          </a:xfrm>
        </p:spPr>
        <p:txBody>
          <a:bodyPr lIns="0" rIns="0">
            <a:normAutofit/>
          </a:bodyPr>
          <a:lstStyle/>
          <a:p>
            <a:r>
              <a:rPr kumimoji="1" lang="en-US" altLang="ja-JP" sz="2400" b="1" dirty="0"/>
              <a:t>Classification of dimension types </a:t>
            </a:r>
            <a:br>
              <a:rPr kumimoji="1" lang="en-US" altLang="ja-JP" sz="2400" b="1" dirty="0"/>
            </a:br>
            <a:r>
              <a:rPr kumimoji="1" lang="en-US" altLang="ja-JP" sz="2400" b="1" dirty="0"/>
              <a:t>Using an object detection model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2F73592-C3C4-6D97-B21F-2A123F0BA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877079"/>
            <a:ext cx="8358831" cy="2080726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CNNs are used in object detection to estimate regions and classify objects by extracting feature maps.</a:t>
            </a:r>
            <a:endParaRPr kumimoji="1" lang="ja-JP" altLang="en-US" sz="2400" dirty="0"/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BE1B1F7F-DA4D-23AE-C090-6692CAA3C9F4}"/>
              </a:ext>
            </a:extLst>
          </p:cNvPr>
          <p:cNvGrpSpPr/>
          <p:nvPr/>
        </p:nvGrpSpPr>
        <p:grpSpPr>
          <a:xfrm>
            <a:off x="751296" y="1658605"/>
            <a:ext cx="8296061" cy="1715420"/>
            <a:chOff x="829556" y="2002828"/>
            <a:chExt cx="8296061" cy="1715420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C02206FA-BD0C-3435-0347-7E499B8F9DD8}"/>
                </a:ext>
              </a:extLst>
            </p:cNvPr>
            <p:cNvGrpSpPr/>
            <p:nvPr/>
          </p:nvGrpSpPr>
          <p:grpSpPr>
            <a:xfrm>
              <a:off x="829556" y="2002828"/>
              <a:ext cx="8296061" cy="1715420"/>
              <a:chOff x="1883293" y="2370942"/>
              <a:chExt cx="8832043" cy="1991695"/>
            </a:xfrm>
          </p:grpSpPr>
          <p:pic>
            <p:nvPicPr>
              <p:cNvPr id="6" name="図 5" descr="屋外, 人, 男, 持つ が含まれている画像&#10;&#10;自動的に生成された説明">
                <a:extLst>
                  <a:ext uri="{FF2B5EF4-FFF2-40B4-BE49-F238E27FC236}">
                    <a16:creationId xmlns:a16="http://schemas.microsoft.com/office/drawing/2014/main" id="{47439991-BEEF-355D-0E42-6E82E17386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83293" y="2541513"/>
                <a:ext cx="1830110" cy="1821124"/>
              </a:xfrm>
              <a:prstGeom prst="rect">
                <a:avLst/>
              </a:prstGeom>
            </p:spPr>
          </p:pic>
          <p:pic>
            <p:nvPicPr>
              <p:cNvPr id="7" name="図 6" descr="グラフィカル ユーザー インターフェイス が含まれている画像&#10;&#10;自動的に生成された説明">
                <a:extLst>
                  <a:ext uri="{FF2B5EF4-FFF2-40B4-BE49-F238E27FC236}">
                    <a16:creationId xmlns:a16="http://schemas.microsoft.com/office/drawing/2014/main" id="{0772EAB7-1A09-DC51-700C-FE2A29C40B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13" t="3377" r="2180" b="8615"/>
              <a:stretch/>
            </p:blipFill>
            <p:spPr>
              <a:xfrm>
                <a:off x="4690246" y="2542160"/>
                <a:ext cx="1830110" cy="1820477"/>
              </a:xfrm>
              <a:prstGeom prst="rect">
                <a:avLst/>
              </a:prstGeom>
            </p:spPr>
          </p:pic>
          <p:pic>
            <p:nvPicPr>
              <p:cNvPr id="10" name="図 9" descr="グラフィカル ユーザー インターフェイス が含まれている画像&#10;&#10;自動的に生成された説明">
                <a:extLst>
                  <a:ext uri="{FF2B5EF4-FFF2-40B4-BE49-F238E27FC236}">
                    <a16:creationId xmlns:a16="http://schemas.microsoft.com/office/drawing/2014/main" id="{C416D268-62DB-6A5F-A4C0-7C434E34EC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13" t="3377" r="2180" b="8615"/>
              <a:stretch/>
            </p:blipFill>
            <p:spPr>
              <a:xfrm>
                <a:off x="7809636" y="2541513"/>
                <a:ext cx="1830110" cy="1820477"/>
              </a:xfrm>
              <a:prstGeom prst="rect">
                <a:avLst/>
              </a:prstGeom>
            </p:spPr>
          </p:pic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250071D9-5A7B-D72A-7144-B4D4D68A077F}"/>
                  </a:ext>
                </a:extLst>
              </p:cNvPr>
              <p:cNvSpPr/>
              <p:nvPr/>
            </p:nvSpPr>
            <p:spPr>
              <a:xfrm>
                <a:off x="8052879" y="3854985"/>
                <a:ext cx="1286542" cy="490048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A5867F37-14E1-439C-D4E5-AE5949EED292}"/>
                  </a:ext>
                </a:extLst>
              </p:cNvPr>
              <p:cNvSpPr/>
              <p:nvPr/>
            </p:nvSpPr>
            <p:spPr>
              <a:xfrm>
                <a:off x="8801213" y="3010252"/>
                <a:ext cx="538209" cy="369525"/>
              </a:xfrm>
              <a:prstGeom prst="rect">
                <a:avLst/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C593DF91-6F5B-B066-7FA0-038E9FB911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59605" y="2541513"/>
                <a:ext cx="580140" cy="46874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コンテンツ プレースホルダー 2">
                <a:extLst>
                  <a:ext uri="{FF2B5EF4-FFF2-40B4-BE49-F238E27FC236}">
                    <a16:creationId xmlns:a16="http://schemas.microsoft.com/office/drawing/2014/main" id="{ED7354DE-F9B3-EA15-78C6-D8036558C7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319852" y="2370942"/>
                <a:ext cx="1395484" cy="3134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b="1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b="1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b="1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b="1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b="1" kern="1200">
                    <a:solidFill>
                      <a:schemeClr val="tx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altLang="ja-JP" sz="2400" dirty="0">
                    <a:solidFill>
                      <a:srgbClr val="FF0000"/>
                    </a:solidFill>
                  </a:rPr>
                  <a:t>Detection Area</a:t>
                </a:r>
              </a:p>
            </p:txBody>
          </p: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4CA0CDF7-6C56-2F8F-2194-EDEDC06CBF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059605" y="2541513"/>
                <a:ext cx="580140" cy="132831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9" name="矢印: 下 18">
              <a:extLst>
                <a:ext uri="{FF2B5EF4-FFF2-40B4-BE49-F238E27FC236}">
                  <a16:creationId xmlns:a16="http://schemas.microsoft.com/office/drawing/2014/main" id="{C59A0A41-CF4F-D4FC-6FC3-D787666EE4E9}"/>
                </a:ext>
              </a:extLst>
            </p:cNvPr>
            <p:cNvSpPr/>
            <p:nvPr/>
          </p:nvSpPr>
          <p:spPr>
            <a:xfrm rot="16200000">
              <a:off x="2823874" y="2591819"/>
              <a:ext cx="351644" cy="662672"/>
            </a:xfrm>
            <a:prstGeom prst="downArrow">
              <a:avLst/>
            </a:prstGeom>
            <a:solidFill>
              <a:srgbClr val="6A6E73"/>
            </a:solidFill>
            <a:ln>
              <a:solidFill>
                <a:srgbClr val="6A6E7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矢印: 下 19">
              <a:extLst>
                <a:ext uri="{FF2B5EF4-FFF2-40B4-BE49-F238E27FC236}">
                  <a16:creationId xmlns:a16="http://schemas.microsoft.com/office/drawing/2014/main" id="{EB9E6FC2-EE2F-7174-9EAD-B4C6AC03F57F}"/>
                </a:ext>
              </a:extLst>
            </p:cNvPr>
            <p:cNvSpPr/>
            <p:nvPr/>
          </p:nvSpPr>
          <p:spPr>
            <a:xfrm rot="16200000">
              <a:off x="5620035" y="2415529"/>
              <a:ext cx="351644" cy="964121"/>
            </a:xfrm>
            <a:prstGeom prst="downArrow">
              <a:avLst/>
            </a:prstGeom>
            <a:solidFill>
              <a:srgbClr val="6A6E73"/>
            </a:solidFill>
            <a:ln>
              <a:solidFill>
                <a:srgbClr val="6A6E73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05F9CB1-C583-7576-75E1-470433A13A24}"/>
              </a:ext>
            </a:extLst>
          </p:cNvPr>
          <p:cNvSpPr txBox="1"/>
          <p:nvPr/>
        </p:nvSpPr>
        <p:spPr>
          <a:xfrm>
            <a:off x="2493859" y="2064146"/>
            <a:ext cx="8551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CNN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1529F7B-C3E2-FA2C-724D-8D07484002C1}"/>
              </a:ext>
            </a:extLst>
          </p:cNvPr>
          <p:cNvSpPr txBox="1"/>
          <p:nvPr/>
        </p:nvSpPr>
        <p:spPr>
          <a:xfrm>
            <a:off x="5012209" y="2064146"/>
            <a:ext cx="1430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/>
              <a:t>Prediction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AC4C13-6078-A497-3FA9-100CCBE70CCD}"/>
              </a:ext>
            </a:extLst>
          </p:cNvPr>
          <p:cNvSpPr txBox="1"/>
          <p:nvPr/>
        </p:nvSpPr>
        <p:spPr>
          <a:xfrm>
            <a:off x="623994" y="3563166"/>
            <a:ext cx="8515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Dimension values consist of digit sequences and lack distinct visual features.</a:t>
            </a:r>
            <a:endParaRPr lang="en-US" altLang="ja-JP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矢印: 下 30">
            <a:extLst>
              <a:ext uri="{FF2B5EF4-FFF2-40B4-BE49-F238E27FC236}">
                <a16:creationId xmlns:a16="http://schemas.microsoft.com/office/drawing/2014/main" id="{47BBD755-7B03-BD5C-E7EF-AD6D0B8F606D}"/>
              </a:ext>
            </a:extLst>
          </p:cNvPr>
          <p:cNvSpPr/>
          <p:nvPr/>
        </p:nvSpPr>
        <p:spPr>
          <a:xfrm rot="16200000">
            <a:off x="653735" y="5489718"/>
            <a:ext cx="351644" cy="316895"/>
          </a:xfrm>
          <a:prstGeom prst="downArrow">
            <a:avLst/>
          </a:prstGeom>
          <a:solidFill>
            <a:srgbClr val="6A6E73"/>
          </a:solidFill>
          <a:ln>
            <a:solidFill>
              <a:srgbClr val="6A6E7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3ECCB7C2-A4CE-FF5D-4E89-FEE333A44C07}"/>
              </a:ext>
            </a:extLst>
          </p:cNvPr>
          <p:cNvSpPr txBox="1"/>
          <p:nvPr/>
        </p:nvSpPr>
        <p:spPr>
          <a:xfrm>
            <a:off x="671109" y="4614623"/>
            <a:ext cx="7598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 dimension value’s meaning depends on its position in the drawing.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92EFC59-4263-8298-1C2B-D5248F969595}"/>
              </a:ext>
            </a:extLst>
          </p:cNvPr>
          <p:cNvSpPr txBox="1"/>
          <p:nvPr/>
        </p:nvSpPr>
        <p:spPr>
          <a:xfrm>
            <a:off x="1039197" y="5423114"/>
            <a:ext cx="79482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Classification based on positional relationships is possible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02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B274618-A044-6B31-29ED-7E8BE4C62F07}"/>
              </a:ext>
            </a:extLst>
          </p:cNvPr>
          <p:cNvSpPr/>
          <p:nvPr/>
        </p:nvSpPr>
        <p:spPr>
          <a:xfrm>
            <a:off x="-1" y="6458986"/>
            <a:ext cx="5346441" cy="399013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FA12CA3-DE7C-9A12-D13D-740540772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4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A0AF88D3-95C8-5BC1-F0F5-FF0F4BF9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844558"/>
          </a:xfrm>
        </p:spPr>
        <p:txBody>
          <a:bodyPr tIns="0" bIns="0"/>
          <a:lstStyle/>
          <a:p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191F27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Classification of dimension types </a:t>
            </a:r>
            <a:b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191F27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</a:b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191F27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Using an object detection model</a:t>
            </a:r>
            <a:endParaRPr kumimoji="1" lang="ja-JP" altLang="en-US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2018C2A-BCF4-A260-CDF6-F6F81B850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>
                <a:solidFill>
                  <a:schemeClr val="accent1"/>
                </a:solidFill>
              </a:rPr>
              <a:t>Transformer</a:t>
            </a:r>
          </a:p>
          <a:p>
            <a:r>
              <a:rPr lang="ja-JP" altLang="en-US" sz="2400" dirty="0"/>
              <a:t>  </a:t>
            </a:r>
            <a:r>
              <a:rPr lang="en-US" altLang="ja-JP" sz="2400" dirty="0"/>
              <a:t>Attention-Based Deep Learning Model for </a:t>
            </a:r>
            <a:r>
              <a:rPr lang="ja-JP" altLang="en-US" sz="2400" dirty="0"/>
              <a:t>　　</a:t>
            </a:r>
            <a:endParaRPr lang="en-US" altLang="ja-JP" sz="2400" dirty="0"/>
          </a:p>
          <a:p>
            <a:r>
              <a:rPr lang="en-US" altLang="ja-JP" sz="2400" dirty="0"/>
              <a:t>  Focusing on important parts of the input.</a:t>
            </a:r>
          </a:p>
          <a:p>
            <a:endParaRPr kumimoji="1" lang="en-US" altLang="ja-JP" dirty="0"/>
          </a:p>
          <a:p>
            <a:r>
              <a:rPr kumimoji="1" lang="en-US" altLang="ja-JP" b="1" dirty="0">
                <a:solidFill>
                  <a:schemeClr val="accent2"/>
                </a:solidFill>
              </a:rPr>
              <a:t>DETR(Detection Transformer)</a:t>
            </a:r>
          </a:p>
          <a:p>
            <a:r>
              <a:rPr lang="en-US" altLang="ja-JP" sz="2400" dirty="0">
                <a:solidFill>
                  <a:schemeClr val="accent2"/>
                </a:solidFill>
              </a:rPr>
              <a:t>  </a:t>
            </a:r>
            <a:r>
              <a:rPr lang="en-US" altLang="ja-JP" sz="2400" dirty="0"/>
              <a:t>Transformer-based Object Detection Model</a:t>
            </a:r>
          </a:p>
          <a:p>
            <a:r>
              <a:rPr kumimoji="1" lang="ja-JP" altLang="en-US" sz="2400" dirty="0"/>
              <a:t>  </a:t>
            </a:r>
            <a:r>
              <a:rPr kumimoji="1" lang="en-US" altLang="ja-JP" sz="2400" dirty="0"/>
              <a:t>It is possible to classify based on the positional   </a:t>
            </a:r>
          </a:p>
          <a:p>
            <a:r>
              <a:rPr lang="en-US" altLang="ja-JP" sz="2400" dirty="0"/>
              <a:t>  </a:t>
            </a:r>
            <a:r>
              <a:rPr kumimoji="1" lang="en-US" altLang="ja-JP" sz="2400" dirty="0"/>
              <a:t>relationships of dimension values.</a:t>
            </a:r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3881C6E-1D12-5D66-9BFF-315D5F52E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380" y="4703454"/>
            <a:ext cx="7057239" cy="1755532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52413FF-EAC8-4821-DB16-1194F8C48EBB}"/>
              </a:ext>
            </a:extLst>
          </p:cNvPr>
          <p:cNvSpPr txBox="1"/>
          <p:nvPr/>
        </p:nvSpPr>
        <p:spPr>
          <a:xfrm>
            <a:off x="0" y="6461648"/>
            <a:ext cx="5467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Carion, N.</a:t>
            </a:r>
            <a:r>
              <a:rPr lang="ja-JP" altLang="en-US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et</a:t>
            </a:r>
            <a:r>
              <a:rPr lang="ja-JP" altLang="en-US" sz="1200" i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i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al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: End-to-End Object Detection with Transformers. </a:t>
            </a:r>
            <a:r>
              <a:rPr lang="en-US" altLang="ja-JP" sz="1200" i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 European conference on computer vision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pp.213–229, 2020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062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E1058D2-1F9F-0841-A1B4-D2DBD108A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5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CAE6710B-A9EA-B70A-55D6-7F1FCC05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79" y="0"/>
            <a:ext cx="8358830" cy="1005015"/>
          </a:xfrm>
        </p:spPr>
        <p:txBody>
          <a:bodyPr>
            <a:normAutofit/>
          </a:bodyPr>
          <a:lstStyle/>
          <a:p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191F27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Classification of dimension types using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91F27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191F27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DETR</a:t>
            </a:r>
            <a:endParaRPr kumimoji="1" lang="ja-JP" altLang="en-US" sz="28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89144F-1430-EF3A-6346-AAF36527916D}"/>
              </a:ext>
            </a:extLst>
          </p:cNvPr>
          <p:cNvSpPr txBox="1"/>
          <p:nvPr/>
        </p:nvSpPr>
        <p:spPr>
          <a:xfrm>
            <a:off x="346657" y="743406"/>
            <a:ext cx="264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Arial" panose="020B0604020202020204" pitchFamily="34" charset="0"/>
                <a:cs typeface="Arial" panose="020B0604020202020204" pitchFamily="34" charset="0"/>
              </a:rPr>
              <a:t>Training Data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19FA0F0-892D-8D31-C693-884D38B1AD49}"/>
              </a:ext>
            </a:extLst>
          </p:cNvPr>
          <p:cNvSpPr txBox="1"/>
          <p:nvPr/>
        </p:nvSpPr>
        <p:spPr>
          <a:xfrm>
            <a:off x="410122" y="1250337"/>
            <a:ext cx="8333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Created synthetic drawing images and annotations</a:t>
            </a:r>
            <a:r>
              <a:rPr lang="ja-JP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for dimension types and positions.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32E488-E207-F911-79DA-D99ABDEB7475}"/>
              </a:ext>
            </a:extLst>
          </p:cNvPr>
          <p:cNvSpPr txBox="1"/>
          <p:nvPr/>
        </p:nvSpPr>
        <p:spPr>
          <a:xfrm>
            <a:off x="346657" y="2108797"/>
            <a:ext cx="8881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/>
              <a:t>Random text strings used to encourage position-based learning.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ED3C547-5096-770A-394F-2E4A57C8FFC5}"/>
              </a:ext>
            </a:extLst>
          </p:cNvPr>
          <p:cNvSpPr txBox="1"/>
          <p:nvPr/>
        </p:nvSpPr>
        <p:spPr>
          <a:xfrm>
            <a:off x="346657" y="5218139"/>
            <a:ext cx="38076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2000 images for training</a:t>
            </a:r>
          </a:p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100 images for validation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B8D764E-1702-4DF8-4C0B-B7E88BF9C167}"/>
              </a:ext>
            </a:extLst>
          </p:cNvPr>
          <p:cNvSpPr txBox="1"/>
          <p:nvPr/>
        </p:nvSpPr>
        <p:spPr>
          <a:xfrm>
            <a:off x="257581" y="4820137"/>
            <a:ext cx="4235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Image for cross-sectional view analysis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582BA9B-FC04-BBB0-A1FD-0984E358B402}"/>
              </a:ext>
            </a:extLst>
          </p:cNvPr>
          <p:cNvSpPr txBox="1"/>
          <p:nvPr/>
        </p:nvSpPr>
        <p:spPr>
          <a:xfrm>
            <a:off x="4772894" y="4848807"/>
            <a:ext cx="42352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Image for side view analysis </a:t>
            </a:r>
            <a:endParaRPr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80DE40F-DEE3-DC7D-314B-09BD2840E9E3}"/>
              </a:ext>
            </a:extLst>
          </p:cNvPr>
          <p:cNvSpPr txBox="1"/>
          <p:nvPr/>
        </p:nvSpPr>
        <p:spPr>
          <a:xfrm>
            <a:off x="4989691" y="5218139"/>
            <a:ext cx="38076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500 images for training</a:t>
            </a:r>
          </a:p>
          <a:p>
            <a:pPr algn="ctr"/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25 images for validation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図 18" descr="グラフィカル ユーザー インターフェイス, テーブ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5C0720B-5507-709A-D606-E41528D19B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9" t="17078" r="14895" b="17286"/>
          <a:stretch/>
        </p:blipFill>
        <p:spPr>
          <a:xfrm>
            <a:off x="4717744" y="2967257"/>
            <a:ext cx="4230494" cy="1901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16EB2C0-5922-4901-6EF7-29A9B68C5A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34447" r="22789" b="4175"/>
          <a:stretch/>
        </p:blipFill>
        <p:spPr>
          <a:xfrm>
            <a:off x="346657" y="2967257"/>
            <a:ext cx="4230494" cy="1901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689C037-B763-AEE7-6B9B-2F527AB2F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1" t="34447" r="22789" b="4175"/>
          <a:stretch/>
        </p:blipFill>
        <p:spPr>
          <a:xfrm>
            <a:off x="0" y="1859949"/>
            <a:ext cx="9158436" cy="4115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847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256C107-962E-4A87-C678-57543F406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6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56106E3-0006-87C2-F522-B23F5E958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81" y="1103609"/>
            <a:ext cx="8088630" cy="1086877"/>
          </a:xfrm>
        </p:spPr>
        <p:txBody>
          <a:bodyPr>
            <a:normAutofit/>
          </a:bodyPr>
          <a:lstStyle/>
          <a:p>
            <a:r>
              <a:rPr kumimoji="1" lang="en-US" altLang="ja-JP" sz="2400" dirty="0"/>
              <a:t>Detection results on test images created in the same way as training data.</a:t>
            </a:r>
            <a:endParaRPr kumimoji="1" lang="ja-JP" altLang="en-US" sz="2400" dirty="0"/>
          </a:p>
        </p:txBody>
      </p:sp>
      <p:sp>
        <p:nvSpPr>
          <p:cNvPr id="7" name="タイトル 2">
            <a:extLst>
              <a:ext uri="{FF2B5EF4-FFF2-40B4-BE49-F238E27FC236}">
                <a16:creationId xmlns:a16="http://schemas.microsoft.com/office/drawing/2014/main" id="{058BAE91-9B17-3B0E-C8C0-899A76469328}"/>
              </a:ext>
            </a:extLst>
          </p:cNvPr>
          <p:cNvSpPr txBox="1">
            <a:spLocks/>
          </p:cNvSpPr>
          <p:nvPr/>
        </p:nvSpPr>
        <p:spPr>
          <a:xfrm>
            <a:off x="593479" y="0"/>
            <a:ext cx="8358830" cy="10050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en-US" altLang="ja-JP" sz="2800" b="1" dirty="0">
                <a:solidFill>
                  <a:srgbClr val="191F27"/>
                </a:solidFill>
              </a:rPr>
              <a:t>Classification of dimension types using</a:t>
            </a:r>
            <a:r>
              <a:rPr lang="ja-JP" altLang="en-US" sz="2800" b="1">
                <a:solidFill>
                  <a:srgbClr val="191F27"/>
                </a:solidFill>
              </a:rPr>
              <a:t> </a:t>
            </a:r>
            <a:r>
              <a:rPr lang="en-US" altLang="ja-JP" sz="2800" b="1" dirty="0">
                <a:solidFill>
                  <a:srgbClr val="191F27"/>
                </a:solidFill>
              </a:rPr>
              <a:t>DETR</a:t>
            </a:r>
            <a:endParaRPr lang="ja-JP" altLang="en-US" sz="2800" dirty="0"/>
          </a:p>
        </p:txBody>
      </p:sp>
      <p:pic>
        <p:nvPicPr>
          <p:cNvPr id="8" name="図 7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8D1F27A-D3EB-1818-9CD9-13024BA63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t="6008" r="19968" b="33003"/>
          <a:stretch/>
        </p:blipFill>
        <p:spPr>
          <a:xfrm>
            <a:off x="215846" y="1983876"/>
            <a:ext cx="4356154" cy="18066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3625540-82EE-6A6F-3AF8-3371BFFAB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9" t="28220" r="10337" b="15294"/>
          <a:stretch/>
        </p:blipFill>
        <p:spPr>
          <a:xfrm>
            <a:off x="4666496" y="1983876"/>
            <a:ext cx="4356154" cy="1806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8C51957-7D0B-C4B0-CF9C-D3147E23D657}"/>
              </a:ext>
            </a:extLst>
          </p:cNvPr>
          <p:cNvSpPr txBox="1"/>
          <p:nvPr/>
        </p:nvSpPr>
        <p:spPr>
          <a:xfrm>
            <a:off x="215846" y="3822545"/>
            <a:ext cx="4552097" cy="1077218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1:Width 2:Left Wheel Guard 3:Right Wheel Guard </a:t>
            </a: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4:Left Lane Width 5:Right Lane Width 6:Left Roadside 7:Right Roadside 8:Grider Interval 9:Grider Width 10:Scale 11:Railing 12:Grider Height 13:Slab Thickness 14:Slab and Haunch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8EC016A-3DFA-12BB-E29A-EEACD2281839}"/>
              </a:ext>
            </a:extLst>
          </p:cNvPr>
          <p:cNvSpPr txBox="1"/>
          <p:nvPr/>
        </p:nvSpPr>
        <p:spPr>
          <a:xfrm>
            <a:off x="4666496" y="3790489"/>
            <a:ext cx="4356154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1:Span Length 2:Symbol 4:Slab Thickness </a:t>
            </a:r>
          </a:p>
          <a:p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5:Grider Height-Slab Thickness 6:Clearance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09FE500-7D2F-C0CC-BB9E-26E5D30D634A}"/>
              </a:ext>
            </a:extLst>
          </p:cNvPr>
          <p:cNvSpPr/>
          <p:nvPr/>
        </p:nvSpPr>
        <p:spPr>
          <a:xfrm>
            <a:off x="4666496" y="1983876"/>
            <a:ext cx="2518075" cy="275131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Label</a:t>
            </a:r>
            <a:r>
              <a:rPr kumimoji="1" lang="ja-JP" altLang="en-US" sz="16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Confidence Score</a:t>
            </a:r>
            <a:endParaRPr kumimoji="1" lang="ja-JP" altLang="en-US" sz="16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6C8B7B1-BEE8-5D47-6A6E-C4F50EBB7D40}"/>
              </a:ext>
            </a:extLst>
          </p:cNvPr>
          <p:cNvSpPr/>
          <p:nvPr/>
        </p:nvSpPr>
        <p:spPr>
          <a:xfrm>
            <a:off x="215846" y="1983876"/>
            <a:ext cx="2518075" cy="228622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Label</a:t>
            </a:r>
            <a:r>
              <a:rPr kumimoji="1" lang="ja-JP" altLang="en-US" sz="16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：</a:t>
            </a:r>
            <a:r>
              <a:rPr kumimoji="1" lang="en-US" altLang="ja-JP" sz="16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Confidence Score</a:t>
            </a:r>
            <a:endParaRPr kumimoji="1" lang="ja-JP" altLang="en-US" sz="16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410C829-DAAA-040B-367C-7C8638E4AA52}"/>
              </a:ext>
            </a:extLst>
          </p:cNvPr>
          <p:cNvSpPr txBox="1"/>
          <p:nvPr/>
        </p:nvSpPr>
        <p:spPr>
          <a:xfrm>
            <a:off x="215846" y="5264473"/>
            <a:ext cx="88068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All dimension types were accurately classified</a:t>
            </a:r>
            <a:endParaRPr lang="ja-JP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93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6557B5-EBC8-5B4A-B0FE-BADBA8DDE1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7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3E76BA8-DC89-68CF-CE79-793B9A298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3200" b="1" dirty="0"/>
              <a:t>Detection Accuracy</a:t>
            </a:r>
            <a:endParaRPr kumimoji="1" lang="ja-JP" altLang="en-US" sz="3200" b="1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59814B38-6127-C6FC-B2C2-109C96A87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74" y="1974246"/>
            <a:ext cx="8231124" cy="1933956"/>
          </a:xfrm>
          <a:prstGeom prst="rect">
            <a:avLst/>
          </a:prstGeom>
        </p:spPr>
      </p:pic>
      <p:sp>
        <p:nvSpPr>
          <p:cNvPr id="11" name="タイトル 2">
            <a:extLst>
              <a:ext uri="{FF2B5EF4-FFF2-40B4-BE49-F238E27FC236}">
                <a16:creationId xmlns:a16="http://schemas.microsoft.com/office/drawing/2014/main" id="{09DFA8E1-2A1D-D642-4D8C-4A29D9FEA6A5}"/>
              </a:ext>
            </a:extLst>
          </p:cNvPr>
          <p:cNvSpPr txBox="1">
            <a:spLocks/>
          </p:cNvSpPr>
          <p:nvPr/>
        </p:nvSpPr>
        <p:spPr>
          <a:xfrm>
            <a:off x="628650" y="815849"/>
            <a:ext cx="7797595" cy="93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5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en-US" altLang="ja-JP" sz="2800" dirty="0"/>
              <a:t>Detection accuracy of each model evaluated using 100 test images</a:t>
            </a:r>
            <a:endParaRPr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FC1F97-3063-187D-B715-9F61BCD64752}"/>
              </a:ext>
            </a:extLst>
          </p:cNvPr>
          <p:cNvSpPr txBox="1"/>
          <p:nvPr/>
        </p:nvSpPr>
        <p:spPr>
          <a:xfrm>
            <a:off x="61035" y="3634943"/>
            <a:ext cx="94198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Accuracy decreases as the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IoU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threshold becomes more stringent.</a:t>
            </a:r>
          </a:p>
          <a:p>
            <a:endParaRPr lang="en-US" altLang="ja-JP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ja-JP" sz="2400" dirty="0" err="1">
                <a:latin typeface="Arial" panose="020B0604020202020204" pitchFamily="34" charset="0"/>
                <a:cs typeface="Arial" panose="020B0604020202020204" pitchFamily="34" charset="0"/>
              </a:rPr>
              <a:t>IoU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 of around 50% is sufficient for dimension value recognition</a:t>
            </a:r>
          </a:p>
          <a:p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→ practically acceptable performance.</a:t>
            </a:r>
            <a:endParaRPr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6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CEFD3DF-36D9-AD7F-2970-2B39B6A91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9BE25D-064C-462B-B524-0BE147BF3908}" type="slidenum">
              <a:rPr kumimoji="1" lang="ja-JP" altLang="en-US" smtClean="0"/>
              <a:pPr/>
              <a:t>8</a:t>
            </a:fld>
            <a:r>
              <a:rPr kumimoji="1" lang="en-US" altLang="ja-JP" sz="2000" dirty="0">
                <a:ea typeface="Segoe UI" panose="020B0502040204020203" pitchFamily="34" charset="0"/>
              </a:rPr>
              <a:t>/</a:t>
            </a:r>
            <a:r>
              <a:rPr kumimoji="1" lang="en-US" altLang="ja-JP" sz="1800" dirty="0">
                <a:ea typeface="Segoe UI" panose="020B0502040204020203" pitchFamily="34" charset="0"/>
              </a:rPr>
              <a:t>14</a:t>
            </a:r>
            <a:endParaRPr kumimoji="1" lang="ja-JP" altLang="en-US" sz="1800" dirty="0"/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8AB33456-5504-C932-BA5F-F9B0C612B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"/>
            <a:ext cx="7886700" cy="947194"/>
          </a:xfrm>
        </p:spPr>
        <p:txBody>
          <a:bodyPr>
            <a:noAutofit/>
          </a:bodyPr>
          <a:lstStyle/>
          <a:p>
            <a:r>
              <a:rPr lang="en-US" altLang="ja-JP" sz="3000" b="1" dirty="0"/>
              <a:t>Dimension Value Recognition Using OCR</a:t>
            </a:r>
            <a:endParaRPr kumimoji="1" lang="ja-JP" altLang="en-US" sz="3000" b="1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AD0595-EEE2-BE63-34E3-56FB21770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Dimension values are recognized by applying OCR to images cropped from the detected bounding boxes.</a:t>
            </a:r>
            <a:endParaRPr lang="en-US" altLang="ja-JP" sz="2400" dirty="0"/>
          </a:p>
          <a:p>
            <a:r>
              <a:rPr lang="en-US" altLang="ja-JP" b="1" dirty="0">
                <a:solidFill>
                  <a:srgbClr val="FF0000"/>
                </a:solidFill>
              </a:rPr>
              <a:t>PaddleOCR </a:t>
            </a:r>
            <a:r>
              <a:rPr lang="en-US" altLang="ja-JP" sz="2400" b="1" dirty="0">
                <a:solidFill>
                  <a:srgbClr val="191F27"/>
                </a:solidFill>
              </a:rPr>
              <a:t>: </a:t>
            </a:r>
            <a:r>
              <a:rPr kumimoji="1" lang="en-US" altLang="ja-JP" sz="2400" dirty="0"/>
              <a:t>Deep Learning-based OCR algorithm</a:t>
            </a:r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r>
              <a:rPr kumimoji="1" lang="en-US" altLang="ja-JP" sz="2400" dirty="0"/>
              <a:t>OCR results are linked to dimension types based on DETR classification.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13008B-3D8B-99E7-E733-8BC656F2C3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9" t="8956" r="-189" b="2185"/>
          <a:stretch/>
        </p:blipFill>
        <p:spPr>
          <a:xfrm>
            <a:off x="1425185" y="2390067"/>
            <a:ext cx="5661415" cy="252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72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">
      <a:dk1>
        <a:srgbClr val="191F27"/>
      </a:dk1>
      <a:lt1>
        <a:sysClr val="window" lastClr="FFFFFF"/>
      </a:lt1>
      <a:dk2>
        <a:srgbClr val="191F27"/>
      </a:dk2>
      <a:lt2>
        <a:srgbClr val="E7E6E6"/>
      </a:lt2>
      <a:accent1>
        <a:srgbClr val="2197DF"/>
      </a:accent1>
      <a:accent2>
        <a:srgbClr val="E600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7351BDED4BAE741B4633E3B6A535834" ma:contentTypeVersion="4" ma:contentTypeDescription="新しいドキュメントを作成します。" ma:contentTypeScope="" ma:versionID="daf7a22c0f5002577683a08be4c9b4c4">
  <xsd:schema xmlns:xsd="http://www.w3.org/2001/XMLSchema" xmlns:xs="http://www.w3.org/2001/XMLSchema" xmlns:p="http://schemas.microsoft.com/office/2006/metadata/properties" xmlns:ns2="f58f9c82-9ac7-4095-ab83-c80197f073fb" targetNamespace="http://schemas.microsoft.com/office/2006/metadata/properties" ma:root="true" ma:fieldsID="efdb323a7eebce5a1e2e2b735007c307" ns2:_="">
    <xsd:import namespace="f58f9c82-9ac7-4095-ab83-c80197f073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f9c82-9ac7-4095-ab83-c80197f073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3BEE6C-D439-4509-9158-CC084D378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f9c82-9ac7-4095-ab83-c80197f073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16323-728C-4D81-B1BB-A76DF73130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61F421-9C80-4EB1-A413-01868A62F2CF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f58f9c82-9ac7-4095-ab83-c80197f073fb"/>
  </ds:schemaRefs>
</ds:datastoreItem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4116</TotalTime>
  <Words>1981</Words>
  <Application>Microsoft Office PowerPoint</Application>
  <PresentationFormat>Skjermfremvisning (4:3)</PresentationFormat>
  <Paragraphs>202</Paragraphs>
  <Slides>15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20" baseType="lpstr">
      <vt:lpstr>メイリオ</vt:lpstr>
      <vt:lpstr>游ゴシック</vt:lpstr>
      <vt:lpstr>Arial</vt:lpstr>
      <vt:lpstr>Segoe UI</vt:lpstr>
      <vt:lpstr>Office テーマ</vt:lpstr>
      <vt:lpstr>Automated 3D Bridge Modeling from Non-Layered Drawings Using Transformer-Based Deep Learning</vt:lpstr>
      <vt:lpstr>3D models for maintenance</vt:lpstr>
      <vt:lpstr>Automated 3D modeling method </vt:lpstr>
      <vt:lpstr>Classification of dimension types  Using an object detection model</vt:lpstr>
      <vt:lpstr>Classification of dimension types  Using an object detection model</vt:lpstr>
      <vt:lpstr>Classification of dimension types using DETR</vt:lpstr>
      <vt:lpstr>PowerPoint-presentasjon</vt:lpstr>
      <vt:lpstr>Detection Accuracy</vt:lpstr>
      <vt:lpstr>Dimension Value Recognition Using OCR</vt:lpstr>
      <vt:lpstr>Dimension Value Recognition Using OCR</vt:lpstr>
      <vt:lpstr>3D Mesh Modeling </vt:lpstr>
      <vt:lpstr>Application to Actual Bridge Drawings</vt:lpstr>
      <vt:lpstr>Application to Actual Bridge Drawings</vt:lpstr>
      <vt:lpstr>Application to Actual Bridge Drawings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研究発表における スライド作成の ポイント</dc:title>
  <dc:creator>c11yamane</dc:creator>
  <cp:lastModifiedBy>Vanessa Grace Ochon Booc</cp:lastModifiedBy>
  <cp:revision>53</cp:revision>
  <cp:lastPrinted>2025-05-18T12:47:20Z</cp:lastPrinted>
  <dcterms:created xsi:type="dcterms:W3CDTF">2017-06-16T05:23:16Z</dcterms:created>
  <dcterms:modified xsi:type="dcterms:W3CDTF">2025-06-11T08:37:02Z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0x01010007351BDED4BAE741B4633E3B6A535834</vt:lpwstr>
  </property>
</Properties>
</file>